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8" r:id="rId5"/>
  </p:sldMasterIdLst>
  <p:notesMasterIdLst>
    <p:notesMasterId r:id="rId21"/>
  </p:notesMasterIdLst>
  <p:handoutMasterIdLst>
    <p:handoutMasterId r:id="rId22"/>
  </p:handoutMasterIdLst>
  <p:sldIdLst>
    <p:sldId id="436" r:id="rId6"/>
    <p:sldId id="430" r:id="rId7"/>
    <p:sldId id="506" r:id="rId8"/>
    <p:sldId id="437" r:id="rId9"/>
    <p:sldId id="516" r:id="rId10"/>
    <p:sldId id="515" r:id="rId11"/>
    <p:sldId id="518" r:id="rId12"/>
    <p:sldId id="521" r:id="rId13"/>
    <p:sldId id="522" r:id="rId14"/>
    <p:sldId id="523" r:id="rId15"/>
    <p:sldId id="524" r:id="rId16"/>
    <p:sldId id="519" r:id="rId17"/>
    <p:sldId id="525" r:id="rId18"/>
    <p:sldId id="526" r:id="rId19"/>
    <p:sldId id="520" r:id="rId2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823"/>
    <a:srgbClr val="FFD5D5"/>
    <a:srgbClr val="00B0AC"/>
    <a:srgbClr val="DEA5FD"/>
    <a:srgbClr val="F17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3A361-CA76-4E85-893A-E7C20A8E2A4C}" v="1" dt="2021-03-15T11:37:57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2"/>
    <p:restoredTop sz="94268"/>
  </p:normalViewPr>
  <p:slideViewPr>
    <p:cSldViewPr snapToObjects="1">
      <p:cViewPr varScale="1">
        <p:scale>
          <a:sx n="39" d="100"/>
          <a:sy n="39" d="100"/>
        </p:scale>
        <p:origin x="3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7" d="100"/>
          <a:sy n="97" d="100"/>
        </p:scale>
        <p:origin x="2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ANE, ALEXANDER C. (GISS-6110)" userId="5f587773-c671-459d-a275-bbacb64e707c" providerId="ADAL" clId="{9C368271-B3B3-4621-B3AC-E83B61E59CB0}"/>
    <pc:docChg chg="undo redo custSel addSld delSld modSld sldOrd">
      <pc:chgData name="RUANE, ALEXANDER C. (GISS-6110)" userId="5f587773-c671-459d-a275-bbacb64e707c" providerId="ADAL" clId="{9C368271-B3B3-4621-B3AC-E83B61E59CB0}" dt="2021-03-09T23:34:44.209" v="4030" actId="20577"/>
      <pc:docMkLst>
        <pc:docMk/>
      </pc:docMkLst>
      <pc:sldChg chg="modSp">
        <pc:chgData name="RUANE, ALEXANDER C. (GISS-6110)" userId="5f587773-c671-459d-a275-bbacb64e707c" providerId="ADAL" clId="{9C368271-B3B3-4621-B3AC-E83B61E59CB0}" dt="2021-03-09T23:34:44.209" v="4030" actId="20577"/>
        <pc:sldMkLst>
          <pc:docMk/>
          <pc:sldMk cId="2674890446" sldId="430"/>
        </pc:sldMkLst>
        <pc:spChg chg="mod">
          <ac:chgData name="RUANE, ALEXANDER C. (GISS-6110)" userId="5f587773-c671-459d-a275-bbacb64e707c" providerId="ADAL" clId="{9C368271-B3B3-4621-B3AC-E83B61E59CB0}" dt="2021-03-09T23:34:44.209" v="4030" actId="20577"/>
          <ac:spMkLst>
            <pc:docMk/>
            <pc:sldMk cId="2674890446" sldId="430"/>
            <ac:spMk id="6" creationId="{1B46BCA6-ADEA-A44E-934B-220415B2AF8C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2:08:29.510" v="141" actId="20577"/>
        <pc:sldMkLst>
          <pc:docMk/>
          <pc:sldMk cId="715181485" sldId="437"/>
        </pc:sldMkLst>
        <pc:spChg chg="mod">
          <ac:chgData name="RUANE, ALEXANDER C. (GISS-6110)" userId="5f587773-c671-459d-a275-bbacb64e707c" providerId="ADAL" clId="{9C368271-B3B3-4621-B3AC-E83B61E59CB0}" dt="2021-03-09T22:08:29.510" v="141" actId="20577"/>
          <ac:spMkLst>
            <pc:docMk/>
            <pc:sldMk cId="715181485" sldId="437"/>
            <ac:spMk id="8" creationId="{AE71473F-F517-C644-94E0-86E3768AD3AF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2:09:21.878" v="176" actId="20577"/>
        <pc:sldMkLst>
          <pc:docMk/>
          <pc:sldMk cId="1480574352" sldId="506"/>
        </pc:sldMkLst>
        <pc:spChg chg="mod">
          <ac:chgData name="RUANE, ALEXANDER C. (GISS-6110)" userId="5f587773-c671-459d-a275-bbacb64e707c" providerId="ADAL" clId="{9C368271-B3B3-4621-B3AC-E83B61E59CB0}" dt="2021-03-09T22:09:21.878" v="176" actId="20577"/>
          <ac:spMkLst>
            <pc:docMk/>
            <pc:sldMk cId="1480574352" sldId="506"/>
            <ac:spMk id="6" creationId="{1B46BCA6-ADEA-A44E-934B-220415B2AF8C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2:31:10.549" v="662" actId="20577"/>
        <pc:sldMkLst>
          <pc:docMk/>
          <pc:sldMk cId="1131370265" sldId="515"/>
        </pc:sldMkLst>
        <pc:spChg chg="mod">
          <ac:chgData name="RUANE, ALEXANDER C. (GISS-6110)" userId="5f587773-c671-459d-a275-bbacb64e707c" providerId="ADAL" clId="{9C368271-B3B3-4621-B3AC-E83B61E59CB0}" dt="2021-03-09T22:31:10.549" v="662" actId="20577"/>
          <ac:spMkLst>
            <pc:docMk/>
            <pc:sldMk cId="1131370265" sldId="515"/>
            <ac:spMk id="8" creationId="{AE71473F-F517-C644-94E0-86E3768AD3AF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2:20:28.658" v="478" actId="1076"/>
        <pc:sldMkLst>
          <pc:docMk/>
          <pc:sldMk cId="1512527148" sldId="516"/>
        </pc:sldMkLst>
        <pc:spChg chg="mod">
          <ac:chgData name="RUANE, ALEXANDER C. (GISS-6110)" userId="5f587773-c671-459d-a275-bbacb64e707c" providerId="ADAL" clId="{9C368271-B3B3-4621-B3AC-E83B61E59CB0}" dt="2021-03-09T22:20:28.658" v="478" actId="1076"/>
          <ac:spMkLst>
            <pc:docMk/>
            <pc:sldMk cId="1512527148" sldId="516"/>
            <ac:spMk id="8" creationId="{AE71473F-F517-C644-94E0-86E3768AD3AF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2:45:35.479" v="1263" actId="20577"/>
        <pc:sldMkLst>
          <pc:docMk/>
          <pc:sldMk cId="853385693" sldId="518"/>
        </pc:sldMkLst>
        <pc:spChg chg="mod">
          <ac:chgData name="RUANE, ALEXANDER C. (GISS-6110)" userId="5f587773-c671-459d-a275-bbacb64e707c" providerId="ADAL" clId="{9C368271-B3B3-4621-B3AC-E83B61E59CB0}" dt="2021-03-09T22:31:46.862" v="677" actId="1037"/>
          <ac:spMkLst>
            <pc:docMk/>
            <pc:sldMk cId="853385693" sldId="518"/>
            <ac:spMk id="4" creationId="{F6722363-29EC-6946-B0B5-CA6DDB423DC0}"/>
          </ac:spMkLst>
        </pc:spChg>
        <pc:spChg chg="mod">
          <ac:chgData name="RUANE, ALEXANDER C. (GISS-6110)" userId="5f587773-c671-459d-a275-bbacb64e707c" providerId="ADAL" clId="{9C368271-B3B3-4621-B3AC-E83B61E59CB0}" dt="2021-03-09T22:45:35.479" v="1263" actId="20577"/>
          <ac:spMkLst>
            <pc:docMk/>
            <pc:sldMk cId="853385693" sldId="518"/>
            <ac:spMk id="8" creationId="{AE71473F-F517-C644-94E0-86E3768AD3AF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3:28:46.445" v="3428" actId="20577"/>
        <pc:sldMkLst>
          <pc:docMk/>
          <pc:sldMk cId="3334981073" sldId="519"/>
        </pc:sldMkLst>
        <pc:spChg chg="mod">
          <ac:chgData name="RUANE, ALEXANDER C. (GISS-6110)" userId="5f587773-c671-459d-a275-bbacb64e707c" providerId="ADAL" clId="{9C368271-B3B3-4621-B3AC-E83B61E59CB0}" dt="2021-03-09T23:28:46.445" v="3428" actId="20577"/>
          <ac:spMkLst>
            <pc:docMk/>
            <pc:sldMk cId="3334981073" sldId="519"/>
            <ac:spMk id="5" creationId="{4BF29E72-3C1C-2543-8E0F-DE478719DB99}"/>
          </ac:spMkLst>
        </pc:spChg>
        <pc:spChg chg="mod">
          <ac:chgData name="RUANE, ALEXANDER C. (GISS-6110)" userId="5f587773-c671-459d-a275-bbacb64e707c" providerId="ADAL" clId="{9C368271-B3B3-4621-B3AC-E83B61E59CB0}" dt="2021-03-09T23:19:48.412" v="3266" actId="20577"/>
          <ac:spMkLst>
            <pc:docMk/>
            <pc:sldMk cId="3334981073" sldId="519"/>
            <ac:spMk id="297" creationId="{00000000-0000-0000-0000-000000000000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2:46:26.106" v="1312" actId="20577"/>
        <pc:sldMkLst>
          <pc:docMk/>
          <pc:sldMk cId="1505003420" sldId="521"/>
        </pc:sldMkLst>
        <pc:spChg chg="mod">
          <ac:chgData name="RUANE, ALEXANDER C. (GISS-6110)" userId="5f587773-c671-459d-a275-bbacb64e707c" providerId="ADAL" clId="{9C368271-B3B3-4621-B3AC-E83B61E59CB0}" dt="2021-03-09T22:41:05.922" v="967" actId="20577"/>
          <ac:spMkLst>
            <pc:docMk/>
            <pc:sldMk cId="1505003420" sldId="521"/>
            <ac:spMk id="2" creationId="{DE19960B-35E1-DC4B-8084-63A9175C7058}"/>
          </ac:spMkLst>
        </pc:spChg>
        <pc:spChg chg="mod">
          <ac:chgData name="RUANE, ALEXANDER C. (GISS-6110)" userId="5f587773-c671-459d-a275-bbacb64e707c" providerId="ADAL" clId="{9C368271-B3B3-4621-B3AC-E83B61E59CB0}" dt="2021-03-09T22:46:26.106" v="1312" actId="20577"/>
          <ac:spMkLst>
            <pc:docMk/>
            <pc:sldMk cId="1505003420" sldId="521"/>
            <ac:spMk id="8" creationId="{AE71473F-F517-C644-94E0-86E3768AD3AF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2:52:24.166" v="1763" actId="207"/>
        <pc:sldMkLst>
          <pc:docMk/>
          <pc:sldMk cId="1792223568" sldId="522"/>
        </pc:sldMkLst>
        <pc:spChg chg="mod">
          <ac:chgData name="RUANE, ALEXANDER C. (GISS-6110)" userId="5f587773-c671-459d-a275-bbacb64e707c" providerId="ADAL" clId="{9C368271-B3B3-4621-B3AC-E83B61E59CB0}" dt="2021-03-09T22:52:24.166" v="1763" actId="207"/>
          <ac:spMkLst>
            <pc:docMk/>
            <pc:sldMk cId="1792223568" sldId="522"/>
            <ac:spMk id="8" creationId="{AE71473F-F517-C644-94E0-86E3768AD3AF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3:06:49.001" v="2274" actId="20577"/>
        <pc:sldMkLst>
          <pc:docMk/>
          <pc:sldMk cId="4023423441" sldId="523"/>
        </pc:sldMkLst>
        <pc:spChg chg="mod">
          <ac:chgData name="RUANE, ALEXANDER C. (GISS-6110)" userId="5f587773-c671-459d-a275-bbacb64e707c" providerId="ADAL" clId="{9C368271-B3B3-4621-B3AC-E83B61E59CB0}" dt="2021-03-09T23:06:49.001" v="2274" actId="20577"/>
          <ac:spMkLst>
            <pc:docMk/>
            <pc:sldMk cId="4023423441" sldId="523"/>
            <ac:spMk id="8" creationId="{AE71473F-F517-C644-94E0-86E3768AD3AF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3:30:20.236" v="3658" actId="1076"/>
        <pc:sldMkLst>
          <pc:docMk/>
          <pc:sldMk cId="2493952230" sldId="524"/>
        </pc:sldMkLst>
        <pc:spChg chg="mod">
          <ac:chgData name="RUANE, ALEXANDER C. (GISS-6110)" userId="5f587773-c671-459d-a275-bbacb64e707c" providerId="ADAL" clId="{9C368271-B3B3-4621-B3AC-E83B61E59CB0}" dt="2021-03-09T23:30:20.236" v="3658" actId="1076"/>
          <ac:spMkLst>
            <pc:docMk/>
            <pc:sldMk cId="2493952230" sldId="524"/>
            <ac:spMk id="8" creationId="{AE71473F-F517-C644-94E0-86E3768AD3AF}"/>
          </ac:spMkLst>
        </pc:spChg>
      </pc:sldChg>
      <pc:sldChg chg="modSp">
        <pc:chgData name="RUANE, ALEXANDER C. (GISS-6110)" userId="5f587773-c671-459d-a275-bbacb64e707c" providerId="ADAL" clId="{9C368271-B3B3-4621-B3AC-E83B61E59CB0}" dt="2021-03-09T23:15:40.595" v="2785" actId="20577"/>
        <pc:sldMkLst>
          <pc:docMk/>
          <pc:sldMk cId="3732727712" sldId="525"/>
        </pc:sldMkLst>
        <pc:spChg chg="mod">
          <ac:chgData name="RUANE, ALEXANDER C. (GISS-6110)" userId="5f587773-c671-459d-a275-bbacb64e707c" providerId="ADAL" clId="{9C368271-B3B3-4621-B3AC-E83B61E59CB0}" dt="2021-03-09T23:12:43.226" v="2493" actId="115"/>
          <ac:spMkLst>
            <pc:docMk/>
            <pc:sldMk cId="3732727712" sldId="525"/>
            <ac:spMk id="2" creationId="{6266A0E9-11E8-DB45-8D4D-35A9BA0135E6}"/>
          </ac:spMkLst>
        </pc:spChg>
        <pc:spChg chg="mod">
          <ac:chgData name="RUANE, ALEXANDER C. (GISS-6110)" userId="5f587773-c671-459d-a275-bbacb64e707c" providerId="ADAL" clId="{9C368271-B3B3-4621-B3AC-E83B61E59CB0}" dt="2021-03-09T23:12:29.496" v="2492" actId="20577"/>
          <ac:spMkLst>
            <pc:docMk/>
            <pc:sldMk cId="3732727712" sldId="525"/>
            <ac:spMk id="3" creationId="{DA54A232-634D-114F-AF08-E2E42F9F043A}"/>
          </ac:spMkLst>
        </pc:spChg>
        <pc:spChg chg="mod">
          <ac:chgData name="RUANE, ALEXANDER C. (GISS-6110)" userId="5f587773-c671-459d-a275-bbacb64e707c" providerId="ADAL" clId="{9C368271-B3B3-4621-B3AC-E83B61E59CB0}" dt="2021-03-09T23:15:40.595" v="2785" actId="20577"/>
          <ac:spMkLst>
            <pc:docMk/>
            <pc:sldMk cId="3732727712" sldId="525"/>
            <ac:spMk id="8" creationId="{AE71473F-F517-C644-94E0-86E3768AD3AF}"/>
          </ac:spMkLst>
        </pc:spChg>
      </pc:sldChg>
      <pc:sldChg chg="modSp ord">
        <pc:chgData name="RUANE, ALEXANDER C. (GISS-6110)" userId="5f587773-c671-459d-a275-bbacb64e707c" providerId="ADAL" clId="{9C368271-B3B3-4621-B3AC-E83B61E59CB0}" dt="2021-03-09T22:46:48.069" v="1316"/>
        <pc:sldMkLst>
          <pc:docMk/>
          <pc:sldMk cId="435622168" sldId="526"/>
        </pc:sldMkLst>
        <pc:spChg chg="mod">
          <ac:chgData name="RUANE, ALEXANDER C. (GISS-6110)" userId="5f587773-c671-459d-a275-bbacb64e707c" providerId="ADAL" clId="{9C368271-B3B3-4621-B3AC-E83B61E59CB0}" dt="2021-03-09T22:46:43.924" v="1315" actId="20577"/>
          <ac:spMkLst>
            <pc:docMk/>
            <pc:sldMk cId="435622168" sldId="526"/>
            <ac:spMk id="7" creationId="{06C51BD2-3752-A743-BEA5-A645C227325D}"/>
          </ac:spMkLst>
        </pc:spChg>
      </pc:sldChg>
      <pc:sldChg chg="add del">
        <pc:chgData name="RUANE, ALEXANDER C. (GISS-6110)" userId="5f587773-c671-459d-a275-bbacb64e707c" providerId="ADAL" clId="{9C368271-B3B3-4621-B3AC-E83B61E59CB0}" dt="2021-03-09T23:33:22.641" v="3943"/>
        <pc:sldMkLst>
          <pc:docMk/>
          <pc:sldMk cId="578067353" sldId="527"/>
        </pc:sldMkLst>
      </pc:sldChg>
      <pc:sldChg chg="add del">
        <pc:chgData name="RUANE, ALEXANDER C. (GISS-6110)" userId="5f587773-c671-459d-a275-bbacb64e707c" providerId="ADAL" clId="{9C368271-B3B3-4621-B3AC-E83B61E59CB0}" dt="2021-03-09T23:33:22.252" v="3942"/>
        <pc:sldMkLst>
          <pc:docMk/>
          <pc:sldMk cId="230980475" sldId="528"/>
        </pc:sldMkLst>
      </pc:sldChg>
      <pc:sldChg chg="add del">
        <pc:chgData name="RUANE, ALEXANDER C. (GISS-6110)" userId="5f587773-c671-459d-a275-bbacb64e707c" providerId="ADAL" clId="{9C368271-B3B3-4621-B3AC-E83B61E59CB0}" dt="2021-03-09T23:33:21.876" v="3941"/>
        <pc:sldMkLst>
          <pc:docMk/>
          <pc:sldMk cId="3904839123" sldId="529"/>
        </pc:sldMkLst>
      </pc:sldChg>
    </pc:docChg>
  </pc:docChgLst>
  <pc:docChgLst>
    <pc:chgData name="RUANE, ALEXANDER C. (GISS-6110)" userId="5f587773-c671-459d-a275-bbacb64e707c" providerId="ADAL" clId="{EDA3A361-CA76-4E85-893A-E7C20A8E2A4C}"/>
    <pc:docChg chg="modSld sldOrd">
      <pc:chgData name="RUANE, ALEXANDER C. (GISS-6110)" userId="5f587773-c671-459d-a275-bbacb64e707c" providerId="ADAL" clId="{EDA3A361-CA76-4E85-893A-E7C20A8E2A4C}" dt="2021-03-15T11:37:57.684" v="0"/>
      <pc:docMkLst>
        <pc:docMk/>
      </pc:docMkLst>
      <pc:sldChg chg="ord">
        <pc:chgData name="RUANE, ALEXANDER C. (GISS-6110)" userId="5f587773-c671-459d-a275-bbacb64e707c" providerId="ADAL" clId="{EDA3A361-CA76-4E85-893A-E7C20A8E2A4C}" dt="2021-03-15T11:37:57.684" v="0"/>
        <pc:sldMkLst>
          <pc:docMk/>
          <pc:sldMk cId="435622168" sldId="5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FA590-7745-6346-AB02-EC1A8A94C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B2733-0CD3-0D41-89A0-A691F840B3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79BE-798F-1649-8EE5-EA1E377636A6}" type="datetimeFigureOut">
              <a:t>3/15/2021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291D8-B6FC-B54C-A5DA-8562C78AF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FD19C-C76A-434A-8B9A-8FEE11A183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0E740-0AF4-8F4F-B5D8-EBC688F40D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02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16A2-69BD-3742-A305-047D26DE928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4FFB2-182B-BC4E-BFD3-FF8B4B8B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13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69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107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562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148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959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9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6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93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728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58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0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984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892CEA9-F18A-3143-88A9-AD8AFD30E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014" y="225426"/>
            <a:ext cx="11737975" cy="6407151"/>
          </a:xfrm>
          <a:custGeom>
            <a:avLst/>
            <a:gdLst>
              <a:gd name="connsiteX0" fmla="*/ 0 w 11737975"/>
              <a:gd name="connsiteY0" fmla="*/ 0 h 6407150"/>
              <a:gd name="connsiteX1" fmla="*/ 225425 w 11737975"/>
              <a:gd name="connsiteY1" fmla="*/ 0 h 6407150"/>
              <a:gd name="connsiteX2" fmla="*/ 225425 w 11737975"/>
              <a:gd name="connsiteY2" fmla="*/ 972132 h 6407150"/>
              <a:gd name="connsiteX3" fmla="*/ 1092961 w 11737975"/>
              <a:gd name="connsiteY3" fmla="*/ 972132 h 6407150"/>
              <a:gd name="connsiteX4" fmla="*/ 1092961 w 11737975"/>
              <a:gd name="connsiteY4" fmla="*/ 0 h 6407150"/>
              <a:gd name="connsiteX5" fmla="*/ 11737975 w 11737975"/>
              <a:gd name="connsiteY5" fmla="*/ 0 h 6407150"/>
              <a:gd name="connsiteX6" fmla="*/ 11737975 w 11737975"/>
              <a:gd name="connsiteY6" fmla="*/ 6407150 h 6407150"/>
              <a:gd name="connsiteX7" fmla="*/ 0 w 11737975"/>
              <a:gd name="connsiteY7" fmla="*/ 6407150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7975" h="6407150">
                <a:moveTo>
                  <a:pt x="0" y="0"/>
                </a:moveTo>
                <a:lnTo>
                  <a:pt x="225425" y="0"/>
                </a:lnTo>
                <a:lnTo>
                  <a:pt x="225425" y="972132"/>
                </a:lnTo>
                <a:lnTo>
                  <a:pt x="1092961" y="972132"/>
                </a:lnTo>
                <a:lnTo>
                  <a:pt x="1092961" y="0"/>
                </a:lnTo>
                <a:lnTo>
                  <a:pt x="11737975" y="0"/>
                </a:lnTo>
                <a:lnTo>
                  <a:pt x="11737975" y="6407150"/>
                </a:lnTo>
                <a:lnTo>
                  <a:pt x="0" y="640715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55A19-0F3C-F445-9630-BA3BF8F3D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7" y="6165304"/>
            <a:ext cx="2979267" cy="288032"/>
          </a:xfrm>
        </p:spPr>
        <p:txBody>
          <a:bodyPr>
            <a:noAutofit/>
          </a:bodyPr>
          <a:lstStyle>
            <a:lvl1pPr marL="0" indent="0">
              <a:buNone/>
              <a:defRPr sz="18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Month XXXX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63D0AD-C227-184E-B263-81EF0847E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8000" y="4293096"/>
            <a:ext cx="6084000" cy="1728000"/>
          </a:xfrm>
          <a:solidFill>
            <a:schemeClr val="tx1"/>
          </a:solidFill>
        </p:spPr>
        <p:txBody>
          <a:bodyPr wrap="square" lIns="251999" tIns="251999" rIns="432000" bIns="251999" anchor="ctr" anchorCtr="0">
            <a:noAutofit/>
          </a:bodyPr>
          <a:lstStyle>
            <a:lvl1pPr>
              <a:defRPr sz="5000" b="0" i="0" cap="none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to go here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A6C421E-053D-0744-99E2-18A4583005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56440" y="6309320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Simon de Trey-White / WWF-UK</a:t>
            </a:r>
          </a:p>
        </p:txBody>
      </p:sp>
    </p:spTree>
    <p:extLst>
      <p:ext uri="{BB962C8B-B14F-4D97-AF65-F5344CB8AC3E}">
        <p14:creationId xmlns:p14="http://schemas.microsoft.com/office/powerpoint/2010/main" val="505606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1" y="1232370"/>
            <a:ext cx="7159363" cy="486092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80176" y="1232370"/>
            <a:ext cx="4279045" cy="48609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5BF60-8D0D-3A4E-8C4F-910DB725356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35ADC958-4DDC-2E49-B03D-D08F7D2B2DE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spc="0"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AF1D44-73C6-764F-80E0-F1105BD223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</a:t>
            </a:r>
          </a:p>
        </p:txBody>
      </p:sp>
    </p:spTree>
    <p:extLst>
      <p:ext uri="{BB962C8B-B14F-4D97-AF65-F5344CB8AC3E}">
        <p14:creationId xmlns:p14="http://schemas.microsoft.com/office/powerpoint/2010/main" val="285149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231060"/>
            <a:ext cx="5647197" cy="23343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5BD166-4225-2346-AE1E-B3E35DC28D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2024" y="3739584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2C179B-7219-234C-9D7A-3440E706705F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64061827-72E6-3D44-ABBA-513004C8256C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spc="0"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77E9362-995D-8B4C-9896-804EDC90B4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8FCAA00C-6FDE-4848-89D2-96C56F8F03A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</p:spTree>
    <p:extLst>
      <p:ext uri="{BB962C8B-B14F-4D97-AF65-F5344CB8AC3E}">
        <p14:creationId xmlns:p14="http://schemas.microsoft.com/office/powerpoint/2010/main" val="12033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DDA163-4D7F-E04E-A10F-AB440E2843C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29329" y="1232371"/>
            <a:ext cx="5647197" cy="23587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9803A0B-3AD7-3C41-9069-FFE615E39D6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29329" y="3738001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2EDA08-31C5-2D46-AEED-B49A52F1EAD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Placeholder 6">
            <a:extLst>
              <a:ext uri="{FF2B5EF4-FFF2-40B4-BE49-F238E27FC236}">
                <a16:creationId xmlns:a16="http://schemas.microsoft.com/office/drawing/2014/main" id="{31C8F68C-9CAF-794B-BAF2-ACB0F783238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spc="0"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E0710E7-3CB4-6948-B984-E04EDD1965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6AA5BE0-1CC9-3946-9322-4AFC3968D0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2227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95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80" y="6273800"/>
            <a:ext cx="1172644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CD32E03-37CB-5649-91E7-33782166AE7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3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C5A58-A8FC-5145-9A2C-E2A027B2D29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Placeholder 6">
            <a:extLst>
              <a:ext uri="{FF2B5EF4-FFF2-40B4-BE49-F238E27FC236}">
                <a16:creationId xmlns:a16="http://schemas.microsoft.com/office/drawing/2014/main" id="{0309B093-689B-504F-8EB2-2E4B9F1CA13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spc="0"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5E7C9D3-272C-EE42-B834-6790BB655C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2" y="1232372"/>
            <a:ext cx="11726239" cy="431825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2FFEF2B-041E-F54D-96A7-2B124A88AD7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</p:spTree>
    <p:extLst>
      <p:ext uri="{BB962C8B-B14F-4D97-AF65-F5344CB8AC3E}">
        <p14:creationId xmlns:p14="http://schemas.microsoft.com/office/powerpoint/2010/main" val="402531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80" y="6273800"/>
            <a:ext cx="1172644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57F314-B5F0-454D-B272-B350488E00A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Placeholder 6">
            <a:extLst>
              <a:ext uri="{FF2B5EF4-FFF2-40B4-BE49-F238E27FC236}">
                <a16:creationId xmlns:a16="http://schemas.microsoft.com/office/drawing/2014/main" id="{CAAECC01-33A8-F64F-927C-35E8E75D934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spc="0"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94B43CF-3F68-BA42-8031-6611E3995D0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3" y="1218578"/>
            <a:ext cx="5647197" cy="48747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tables, graph or imagery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53F9955-04FC-5741-BEBF-401CAE8C7B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18579"/>
            <a:ext cx="5647197" cy="48747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</p:spTree>
    <p:extLst>
      <p:ext uri="{BB962C8B-B14F-4D97-AF65-F5344CB8AC3E}">
        <p14:creationId xmlns:p14="http://schemas.microsoft.com/office/powerpoint/2010/main" val="7438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ading + Sub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28D3DB-ECBA-E34D-BC6D-9C4B580E1C05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0C531B40-10D5-1241-B64E-544B7D633ED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spc="0"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BA2B559-BD13-374D-B950-D1C8522DD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11726035" cy="431825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EDE95E3-1F6A-A046-9FB6-C85B4C3089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8" y="1838349"/>
            <a:ext cx="11726239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</p:spTree>
    <p:extLst>
      <p:ext uri="{BB962C8B-B14F-4D97-AF65-F5344CB8AC3E}">
        <p14:creationId xmlns:p14="http://schemas.microsoft.com/office/powerpoint/2010/main" val="157943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ading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F3BA1F-3E7D-9949-A54D-D2279FBED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7" y="1232372"/>
            <a:ext cx="11732211" cy="4860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do not use for copy only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AF0DD7-AB18-8D43-8106-E816E4EBB45E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B598530D-F553-954E-A3D0-396A02876F7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spc="0"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8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225426"/>
            <a:ext cx="5863221" cy="5867871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4000" b="0" i="0" cap="none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break or </a:t>
            </a:r>
            <a:br>
              <a:rPr lang="en-GB" dirty="0"/>
            </a:br>
            <a:r>
              <a:rPr lang="en-GB" dirty="0"/>
              <a:t>quote to go here</a:t>
            </a: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</p:spTree>
    <p:extLst>
      <p:ext uri="{BB962C8B-B14F-4D97-AF65-F5344CB8AC3E}">
        <p14:creationId xmlns:p14="http://schemas.microsoft.com/office/powerpoint/2010/main" val="117468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1" y="225426"/>
            <a:ext cx="5878593" cy="5867871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1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4000" b="0" i="0" cap="none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break or </a:t>
            </a:r>
            <a:br>
              <a:rPr lang="en-GB" dirty="0"/>
            </a:br>
            <a:r>
              <a:rPr lang="en-GB" dirty="0"/>
              <a:t>quote to go here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Roger LE GUEN</a:t>
            </a:r>
          </a:p>
        </p:txBody>
      </p:sp>
    </p:spTree>
    <p:extLst>
      <p:ext uri="{BB962C8B-B14F-4D97-AF65-F5344CB8AC3E}">
        <p14:creationId xmlns:p14="http://schemas.microsoft.com/office/powerpoint/2010/main" val="1276571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0ED039-F39B-D54D-9AF6-84C6E6F9CD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809" y="223841"/>
            <a:ext cx="11732208" cy="5867870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Section break or 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292FD-3F2D-9442-8676-5CFC6F90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B879-BBA4-D543-ADDB-94061A56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AAF0580-970C-434D-868B-D41A8D5D0A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65" y="5573343"/>
            <a:ext cx="11322249" cy="28612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Caption/Name</a:t>
            </a:r>
          </a:p>
        </p:txBody>
      </p:sp>
    </p:spTree>
    <p:extLst>
      <p:ext uri="{BB962C8B-B14F-4D97-AF65-F5344CB8AC3E}">
        <p14:creationId xmlns:p14="http://schemas.microsoft.com/office/powerpoint/2010/main" val="596152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892CEA9-F18A-3143-88A9-AD8AFD30E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014" y="225426"/>
            <a:ext cx="11737975" cy="6407151"/>
          </a:xfrm>
          <a:custGeom>
            <a:avLst/>
            <a:gdLst>
              <a:gd name="connsiteX0" fmla="*/ 0 w 11737975"/>
              <a:gd name="connsiteY0" fmla="*/ 0 h 6407150"/>
              <a:gd name="connsiteX1" fmla="*/ 225425 w 11737975"/>
              <a:gd name="connsiteY1" fmla="*/ 0 h 6407150"/>
              <a:gd name="connsiteX2" fmla="*/ 225425 w 11737975"/>
              <a:gd name="connsiteY2" fmla="*/ 972132 h 6407150"/>
              <a:gd name="connsiteX3" fmla="*/ 1092961 w 11737975"/>
              <a:gd name="connsiteY3" fmla="*/ 972132 h 6407150"/>
              <a:gd name="connsiteX4" fmla="*/ 1092961 w 11737975"/>
              <a:gd name="connsiteY4" fmla="*/ 0 h 6407150"/>
              <a:gd name="connsiteX5" fmla="*/ 11737975 w 11737975"/>
              <a:gd name="connsiteY5" fmla="*/ 0 h 6407150"/>
              <a:gd name="connsiteX6" fmla="*/ 11737975 w 11737975"/>
              <a:gd name="connsiteY6" fmla="*/ 6407150 h 6407150"/>
              <a:gd name="connsiteX7" fmla="*/ 0 w 11737975"/>
              <a:gd name="connsiteY7" fmla="*/ 6407150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7975" h="6407150">
                <a:moveTo>
                  <a:pt x="0" y="0"/>
                </a:moveTo>
                <a:lnTo>
                  <a:pt x="225425" y="0"/>
                </a:lnTo>
                <a:lnTo>
                  <a:pt x="225425" y="972132"/>
                </a:lnTo>
                <a:lnTo>
                  <a:pt x="1092961" y="972132"/>
                </a:lnTo>
                <a:lnTo>
                  <a:pt x="1092961" y="0"/>
                </a:lnTo>
                <a:lnTo>
                  <a:pt x="11737975" y="0"/>
                </a:lnTo>
                <a:lnTo>
                  <a:pt x="11737975" y="6407150"/>
                </a:lnTo>
                <a:lnTo>
                  <a:pt x="0" y="640715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49AB8F-BFB3-1E47-86F3-B5B3FD9A6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293096"/>
            <a:ext cx="6096000" cy="1728000"/>
          </a:xfrm>
          <a:solidFill>
            <a:schemeClr val="tx1"/>
          </a:solidFill>
        </p:spPr>
        <p:txBody>
          <a:bodyPr wrap="square" lIns="432000" tIns="251999" rIns="251999" bIns="251999" anchor="ctr" anchorCtr="0">
            <a:noAutofit/>
          </a:bodyPr>
          <a:lstStyle>
            <a:lvl1pPr>
              <a:defRPr sz="5000" b="0" i="0" cap="none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to go here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6E1BE7-4A8D-F049-9E1E-A10DB81A7B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90966" y="6165304"/>
            <a:ext cx="2979267" cy="288032"/>
          </a:xfrm>
        </p:spPr>
        <p:txBody>
          <a:bodyPr>
            <a:noAutofit/>
          </a:bodyPr>
          <a:lstStyle>
            <a:lvl1pPr marL="0" indent="0" algn="r">
              <a:buNone/>
              <a:defRPr sz="18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Month XXXX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765D7B-D445-CF45-AACD-55A91F003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212" y="6309320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Michel GUNTHER</a:t>
            </a:r>
          </a:p>
        </p:txBody>
      </p:sp>
    </p:spTree>
    <p:extLst>
      <p:ext uri="{BB962C8B-B14F-4D97-AF65-F5344CB8AC3E}">
        <p14:creationId xmlns:p14="http://schemas.microsoft.com/office/powerpoint/2010/main" val="291986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3375380-ADDE-7248-972F-6B316D32D7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4" y="225426"/>
            <a:ext cx="11737975" cy="5867871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162212"/>
            <a:ext cx="4752825" cy="772107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846075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Body copy to go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WWF-Indonesia/Samsul Komar</a:t>
            </a:r>
          </a:p>
        </p:txBody>
      </p:sp>
    </p:spTree>
    <p:extLst>
      <p:ext uri="{BB962C8B-B14F-4D97-AF65-F5344CB8AC3E}">
        <p14:creationId xmlns:p14="http://schemas.microsoft.com/office/powerpoint/2010/main" val="177090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Flexible Content">
  <p:cSld name="13_Flexible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ft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29329" y="1232371"/>
            <a:ext cx="5647197" cy="235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 i="0" cap="none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229329" y="3738001"/>
            <a:ext cx="5647197" cy="235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 i="0" cap="none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0" name="Google Shape;100;p19"/>
          <p:cNvCxnSpPr/>
          <p:nvPr/>
        </p:nvCxnSpPr>
        <p:spPr>
          <a:xfrm>
            <a:off x="232779" y="1052736"/>
            <a:ext cx="11726443" cy="0"/>
          </a:xfrm>
          <a:prstGeom prst="straightConnector1">
            <a:avLst/>
          </a:prstGeom>
          <a:noFill/>
          <a:ln w="1905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3"/>
          </p:nvPr>
        </p:nvSpPr>
        <p:spPr>
          <a:xfrm>
            <a:off x="6312024" y="1838349"/>
            <a:ext cx="5647197" cy="4254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0" i="0" cap="none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4"/>
          </p:nvPr>
        </p:nvSpPr>
        <p:spPr>
          <a:xfrm>
            <a:off x="6312227" y="1232372"/>
            <a:ext cx="5646995" cy="4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75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Heading +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892CEA9-F18A-3143-88A9-AD8AFD30E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609" y="165623"/>
            <a:ext cx="11737975" cy="6407151"/>
          </a:xfrm>
          <a:custGeom>
            <a:avLst/>
            <a:gdLst>
              <a:gd name="connsiteX0" fmla="*/ 0 w 11737975"/>
              <a:gd name="connsiteY0" fmla="*/ 0 h 6407150"/>
              <a:gd name="connsiteX1" fmla="*/ 225425 w 11737975"/>
              <a:gd name="connsiteY1" fmla="*/ 0 h 6407150"/>
              <a:gd name="connsiteX2" fmla="*/ 225425 w 11737975"/>
              <a:gd name="connsiteY2" fmla="*/ 972132 h 6407150"/>
              <a:gd name="connsiteX3" fmla="*/ 1092961 w 11737975"/>
              <a:gd name="connsiteY3" fmla="*/ 972132 h 6407150"/>
              <a:gd name="connsiteX4" fmla="*/ 1092961 w 11737975"/>
              <a:gd name="connsiteY4" fmla="*/ 0 h 6407150"/>
              <a:gd name="connsiteX5" fmla="*/ 11737975 w 11737975"/>
              <a:gd name="connsiteY5" fmla="*/ 0 h 6407150"/>
              <a:gd name="connsiteX6" fmla="*/ 11737975 w 11737975"/>
              <a:gd name="connsiteY6" fmla="*/ 6407150 h 6407150"/>
              <a:gd name="connsiteX7" fmla="*/ 0 w 11737975"/>
              <a:gd name="connsiteY7" fmla="*/ 6407150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7975" h="6407150">
                <a:moveTo>
                  <a:pt x="0" y="0"/>
                </a:moveTo>
                <a:lnTo>
                  <a:pt x="225425" y="0"/>
                </a:lnTo>
                <a:lnTo>
                  <a:pt x="225425" y="972132"/>
                </a:lnTo>
                <a:lnTo>
                  <a:pt x="1092961" y="972132"/>
                </a:lnTo>
                <a:lnTo>
                  <a:pt x="1092961" y="0"/>
                </a:lnTo>
                <a:lnTo>
                  <a:pt x="11737975" y="0"/>
                </a:lnTo>
                <a:lnTo>
                  <a:pt x="11737975" y="6407150"/>
                </a:lnTo>
                <a:lnTo>
                  <a:pt x="0" y="640715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576000" anchor="ctr">
            <a:noAutofit/>
          </a:bodyPr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8001" y="3717032"/>
            <a:ext cx="6094844" cy="1748510"/>
          </a:xfrm>
          <a:solidFill>
            <a:schemeClr val="tx1"/>
          </a:solidFill>
        </p:spPr>
        <p:txBody>
          <a:bodyPr wrap="square" lIns="251999" tIns="216000" rIns="432000" bIns="144000" anchor="b" anchorCtr="0">
            <a:spAutoFit/>
          </a:bodyPr>
          <a:lstStyle>
            <a:lvl1pPr>
              <a:defRPr sz="5000" b="0" i="0" cap="none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to go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7D097D-259F-5E41-98A0-F61779783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7" y="6165304"/>
            <a:ext cx="2979267" cy="288032"/>
          </a:xfrm>
        </p:spPr>
        <p:txBody>
          <a:bodyPr>
            <a:noAutofit/>
          </a:bodyPr>
          <a:lstStyle>
            <a:lvl1pPr marL="0" indent="0">
              <a:buNone/>
              <a:defRPr sz="18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Month XXXX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53BDA09-D17A-724C-B97E-855A2B4469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352" y="6309320"/>
            <a:ext cx="2595614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Juergen Freund - www.jurgenfreund.com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09155" y="5418505"/>
            <a:ext cx="6093691" cy="623792"/>
          </a:xfrm>
          <a:solidFill>
            <a:schemeClr val="tx1"/>
          </a:solidFill>
        </p:spPr>
        <p:txBody>
          <a:bodyPr wrap="square" lIns="251999" tIns="0" rIns="432000" bIns="251999" anchor="ctr">
            <a:spAutoFit/>
          </a:bodyPr>
          <a:lstStyle>
            <a:lvl1pPr marL="0" indent="0" algn="l">
              <a:buNone/>
              <a:defRPr sz="2400" b="0" i="0" cap="none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Presentation subheading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0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+ Heading +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892CEA9-F18A-3143-88A9-AD8AFD30E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012" y="211437"/>
            <a:ext cx="11737975" cy="6407151"/>
          </a:xfrm>
          <a:custGeom>
            <a:avLst/>
            <a:gdLst>
              <a:gd name="connsiteX0" fmla="*/ 0 w 11737975"/>
              <a:gd name="connsiteY0" fmla="*/ 0 h 6407150"/>
              <a:gd name="connsiteX1" fmla="*/ 225425 w 11737975"/>
              <a:gd name="connsiteY1" fmla="*/ 0 h 6407150"/>
              <a:gd name="connsiteX2" fmla="*/ 225425 w 11737975"/>
              <a:gd name="connsiteY2" fmla="*/ 972132 h 6407150"/>
              <a:gd name="connsiteX3" fmla="*/ 1092961 w 11737975"/>
              <a:gd name="connsiteY3" fmla="*/ 972132 h 6407150"/>
              <a:gd name="connsiteX4" fmla="*/ 1092961 w 11737975"/>
              <a:gd name="connsiteY4" fmla="*/ 0 h 6407150"/>
              <a:gd name="connsiteX5" fmla="*/ 11737975 w 11737975"/>
              <a:gd name="connsiteY5" fmla="*/ 0 h 6407150"/>
              <a:gd name="connsiteX6" fmla="*/ 11737975 w 11737975"/>
              <a:gd name="connsiteY6" fmla="*/ 6407150 h 6407150"/>
              <a:gd name="connsiteX7" fmla="*/ 0 w 11737975"/>
              <a:gd name="connsiteY7" fmla="*/ 6407150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7975" h="6407150">
                <a:moveTo>
                  <a:pt x="0" y="0"/>
                </a:moveTo>
                <a:lnTo>
                  <a:pt x="225425" y="0"/>
                </a:lnTo>
                <a:lnTo>
                  <a:pt x="225425" y="972132"/>
                </a:lnTo>
                <a:lnTo>
                  <a:pt x="1092961" y="972132"/>
                </a:lnTo>
                <a:lnTo>
                  <a:pt x="1092961" y="0"/>
                </a:lnTo>
                <a:lnTo>
                  <a:pt x="11737975" y="0"/>
                </a:lnTo>
                <a:lnTo>
                  <a:pt x="11737975" y="6407150"/>
                </a:lnTo>
                <a:lnTo>
                  <a:pt x="0" y="640715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Ins="576000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3717032"/>
            <a:ext cx="6084000" cy="1748510"/>
          </a:xfrm>
          <a:solidFill>
            <a:schemeClr val="tx1"/>
          </a:solidFill>
        </p:spPr>
        <p:txBody>
          <a:bodyPr wrap="square" lIns="432000" tIns="216000" rIns="251999" bIns="144000" anchor="b" anchorCtr="0">
            <a:spAutoFit/>
          </a:bodyPr>
          <a:lstStyle>
            <a:lvl1pPr>
              <a:defRPr sz="5000" b="0" i="0" cap="none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heading </a:t>
            </a:r>
            <a:br>
              <a:rPr lang="en-GB" dirty="0"/>
            </a:br>
            <a:r>
              <a:rPr lang="en-GB" dirty="0"/>
              <a:t>to go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E590CB9-297D-E14F-99F4-8F73F5A929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90966" y="6165304"/>
            <a:ext cx="2979267" cy="288032"/>
          </a:xfrm>
        </p:spPr>
        <p:txBody>
          <a:bodyPr>
            <a:noAutofit/>
          </a:bodyPr>
          <a:lstStyle>
            <a:lvl1pPr marL="0" indent="0" algn="r">
              <a:buNone/>
              <a:defRPr sz="18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Month XXXX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D54108D-92C5-584F-AF3B-A7F2AAABBF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212" y="6309320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6" y="5418505"/>
            <a:ext cx="6094845" cy="623792"/>
          </a:xfrm>
          <a:solidFill>
            <a:schemeClr val="tx1"/>
          </a:solidFill>
        </p:spPr>
        <p:txBody>
          <a:bodyPr lIns="432000" tIns="0" rIns="251999" bIns="251999" anchor="ctr">
            <a:spAutoFit/>
          </a:bodyPr>
          <a:lstStyle>
            <a:lvl1pPr marL="0" indent="0" algn="l">
              <a:buNone/>
              <a:defRPr sz="2400" b="0" i="0" cap="none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Presentation subheading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0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4" y="225426"/>
            <a:ext cx="11737975" cy="5867871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5" y="2723385"/>
            <a:ext cx="4691061" cy="6336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3000" b="0" i="0" cap="none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Contents title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0FC17B6-5EDC-5742-84A2-39D068B03D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5" y="3356993"/>
            <a:ext cx="4691061" cy="713217"/>
          </a:xfrm>
          <a:solidFill>
            <a:schemeClr val="tx1"/>
          </a:solidFill>
        </p:spPr>
        <p:txBody>
          <a:bodyPr wrap="square" lIns="251999" tIns="180000" rIns="432000" bIns="251999" numCol="1"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Insert your contents list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A025793-114B-D14A-A34C-2FEA26566B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Alex Mustard / naturepl.com</a:t>
            </a:r>
          </a:p>
        </p:txBody>
      </p:sp>
    </p:spTree>
    <p:extLst>
      <p:ext uri="{BB962C8B-B14F-4D97-AF65-F5344CB8AC3E}">
        <p14:creationId xmlns:p14="http://schemas.microsoft.com/office/powerpoint/2010/main" val="110188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4" y="225426"/>
            <a:ext cx="11737975" cy="5867871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723385"/>
            <a:ext cx="4691063" cy="6336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3000" b="0" i="0" cap="none" normalizeH="0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Contents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3356993"/>
            <a:ext cx="4691061" cy="713217"/>
          </a:xfrm>
          <a:solidFill>
            <a:schemeClr val="tx1"/>
          </a:solidFill>
        </p:spPr>
        <p:txBody>
          <a:bodyPr wrap="square" lIns="432000" tIns="180000" rIns="251999" bIns="251999" numCol="1"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Insert your contents list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WWF PowerPoint_content_example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38E00A-E79A-CB40-BD28-9723CA74B5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Days Edge / WWF-US</a:t>
            </a:r>
          </a:p>
        </p:txBody>
      </p:sp>
    </p:spTree>
    <p:extLst>
      <p:ext uri="{BB962C8B-B14F-4D97-AF65-F5344CB8AC3E}">
        <p14:creationId xmlns:p14="http://schemas.microsoft.com/office/powerpoint/2010/main" val="3678967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16D2FE4-0269-2441-9B92-8C70E133FDCD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spc="0"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12027" y="1232370"/>
            <a:ext cx="5647195" cy="486092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386199-5AE2-4F43-80B8-56C978031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73600-3ECF-0248-B997-10C5641A12AA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69F2F3D-C3CD-604C-8B58-D586064E0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Michel GUNTHER</a:t>
            </a:r>
          </a:p>
        </p:txBody>
      </p:sp>
    </p:spTree>
    <p:extLst>
      <p:ext uri="{BB962C8B-B14F-4D97-AF65-F5344CB8AC3E}">
        <p14:creationId xmlns:p14="http://schemas.microsoft.com/office/powerpoint/2010/main" val="30570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1864" y="1232370"/>
            <a:ext cx="7087357" cy="486092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32370"/>
            <a:ext cx="4279047" cy="48609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981C-C0C0-BA48-BDC3-4E1F50FE7514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AC88F0CA-2307-AB4A-8292-79219D9987D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spc="0"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07393A2-85FF-654A-BFE5-835C138B5D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@Simon Rawles</a:t>
            </a:r>
          </a:p>
        </p:txBody>
      </p:sp>
    </p:spTree>
    <p:extLst>
      <p:ext uri="{BB962C8B-B14F-4D97-AF65-F5344CB8AC3E}">
        <p14:creationId xmlns:p14="http://schemas.microsoft.com/office/powerpoint/2010/main" val="18721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3" y="1232370"/>
            <a:ext cx="5647195" cy="486092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bg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to add a new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38E05-CB38-844A-9526-15D95645D1E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9B4FE4BC-C172-5F4F-9EF0-08F89E795297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0" i="0" spc="0"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B1FC8A0-FA00-7648-817A-4D3F63E665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90899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0" i="0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Body content – for copy, tables or graphs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6E5714D-426D-5A48-97D5-B06E00271A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110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WWF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 to go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D2D14F-264E-8F44-86E8-4F39E47F9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</p:spTree>
    <p:extLst>
      <p:ext uri="{BB962C8B-B14F-4D97-AF65-F5344CB8AC3E}">
        <p14:creationId xmlns:p14="http://schemas.microsoft.com/office/powerpoint/2010/main" val="157000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89A9-97B9-0948-AA9C-F2DF7AF2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80" y="1196976"/>
            <a:ext cx="11732207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D4A845B-4461-5046-BE9C-3074601A79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Presentation slide title to go here</a:t>
            </a: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498DBC6D-A069-4942-85D6-07058BAB6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780" y="6273800"/>
            <a:ext cx="11726441" cy="36512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Smart Coasts project  Virtual Technical Workshop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451F41D-ED04-0249-A123-DF6C75327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273800"/>
            <a:ext cx="53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D4B372-C4E9-DB48-93BA-62F9C68D8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6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4" r:id="rId3"/>
    <p:sldLayoutId id="2147483665" r:id="rId4"/>
    <p:sldLayoutId id="2147483673" r:id="rId5"/>
    <p:sldLayoutId id="2147483672" r:id="rId6"/>
    <p:sldLayoutId id="2147483666" r:id="rId7"/>
    <p:sldLayoutId id="2147483669" r:id="rId8"/>
    <p:sldLayoutId id="2147483667" r:id="rId9"/>
    <p:sldLayoutId id="2147483670" r:id="rId10"/>
    <p:sldLayoutId id="2147483677" r:id="rId11"/>
    <p:sldLayoutId id="2147483678" r:id="rId12"/>
    <p:sldLayoutId id="2147483668" r:id="rId13"/>
    <p:sldLayoutId id="2147483680" r:id="rId14"/>
    <p:sldLayoutId id="2147483650" r:id="rId15"/>
    <p:sldLayoutId id="2147483679" r:id="rId16"/>
    <p:sldLayoutId id="2147483671" r:id="rId17"/>
    <p:sldLayoutId id="2147483674" r:id="rId18"/>
    <p:sldLayoutId id="2147483649" r:id="rId19"/>
    <p:sldLayoutId id="2147483676" r:id="rId20"/>
    <p:sldLayoutId id="2147483709" r:id="rId2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i="0" kern="1200" cap="none" baseline="0">
          <a:solidFill>
            <a:schemeClr val="tx1"/>
          </a:solidFill>
          <a:latin typeface="WWF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b="0" i="0" kern="1200" cap="none" baseline="0">
          <a:solidFill>
            <a:schemeClr val="tx1"/>
          </a:solidFill>
          <a:latin typeface="WWF" panose="02000000000000000000" pitchFamily="2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pos="7537" userDrawn="1">
          <p15:clr>
            <a:srgbClr val="F26B43"/>
          </p15:clr>
        </p15:guide>
        <p15:guide id="3" orient="horz" pos="143" userDrawn="1">
          <p15:clr>
            <a:srgbClr val="F26B43"/>
          </p15:clr>
        </p15:guide>
        <p15:guide id="4" orient="horz" pos="4179" userDrawn="1">
          <p15:clr>
            <a:srgbClr val="F26B43"/>
          </p15:clr>
        </p15:guide>
        <p15:guide id="5" orient="horz" pos="619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2003" userDrawn="1">
          <p15:clr>
            <a:srgbClr val="F26B43"/>
          </p15:clr>
        </p15:guide>
        <p15:guide id="8" pos="5677" userDrawn="1">
          <p15:clr>
            <a:srgbClr val="F26B43"/>
          </p15:clr>
        </p15:guide>
        <p15:guide id="9" pos="4747" userDrawn="1">
          <p15:clr>
            <a:srgbClr val="F26B43"/>
          </p15:clr>
        </p15:guide>
        <p15:guide id="10" pos="6563" userDrawn="1">
          <p15:clr>
            <a:srgbClr val="F26B43"/>
          </p15:clr>
        </p15:guide>
        <p15:guide id="11" pos="2955" userDrawn="1">
          <p15:clr>
            <a:srgbClr val="F26B43"/>
          </p15:clr>
        </p15:guide>
        <p15:guide id="12" pos="1119" userDrawn="1">
          <p15:clr>
            <a:srgbClr val="F26B43"/>
          </p15:clr>
        </p15:guide>
        <p15:guide id="14" orient="horz" pos="3952" userDrawn="1">
          <p15:clr>
            <a:srgbClr val="F26B43"/>
          </p15:clr>
        </p15:guide>
        <p15:guide id="15" orient="horz" pos="3816" userDrawn="1">
          <p15:clr>
            <a:srgbClr val="F26B43"/>
          </p15:clr>
        </p15:guide>
        <p15:guide id="16" orient="horz" pos="755" userDrawn="1">
          <p15:clr>
            <a:srgbClr val="F26B43"/>
          </p15:clr>
        </p15:guide>
        <p15:guide id="17" pos="257" userDrawn="1">
          <p15:clr>
            <a:srgbClr val="F26B43"/>
          </p15:clr>
        </p15:guide>
        <p15:guide id="18" pos="7423" userDrawn="1">
          <p15:clr>
            <a:srgbClr val="F26B43"/>
          </p15:clr>
        </p15:guide>
        <p15:guide id="19" pos="393" userDrawn="1">
          <p15:clr>
            <a:srgbClr val="F26B43"/>
          </p15:clr>
        </p15:guide>
        <p15:guide id="20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89A9-97B9-0948-AA9C-F2DF7AF2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80" y="1196976"/>
            <a:ext cx="11732207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D4A845B-4461-5046-BE9C-3074601A79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Presentation slide 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66153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i="0" kern="1200" cap="none" baseline="0">
          <a:solidFill>
            <a:schemeClr val="tx1"/>
          </a:solidFill>
          <a:latin typeface="WWF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b="0" i="0" kern="1200" cap="none" baseline="0">
          <a:solidFill>
            <a:schemeClr val="tx1"/>
          </a:solidFill>
          <a:latin typeface="WWF" panose="02000000000000000000" pitchFamily="2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orient="horz" pos="143">
          <p15:clr>
            <a:srgbClr val="F26B43"/>
          </p15:clr>
        </p15:guide>
        <p15:guide id="4" orient="horz" pos="4179">
          <p15:clr>
            <a:srgbClr val="F26B43"/>
          </p15:clr>
        </p15:guide>
        <p15:guide id="5" orient="horz" pos="619">
          <p15:clr>
            <a:srgbClr val="F26B43"/>
          </p15:clr>
        </p15:guide>
        <p15:guide id="6" pos="3840">
          <p15:clr>
            <a:srgbClr val="F26B43"/>
          </p15:clr>
        </p15:guide>
        <p15:guide id="7" pos="2003">
          <p15:clr>
            <a:srgbClr val="F26B43"/>
          </p15:clr>
        </p15:guide>
        <p15:guide id="8" pos="5677">
          <p15:clr>
            <a:srgbClr val="F26B43"/>
          </p15:clr>
        </p15:guide>
        <p15:guide id="9" pos="4747">
          <p15:clr>
            <a:srgbClr val="F26B43"/>
          </p15:clr>
        </p15:guide>
        <p15:guide id="10" pos="6563">
          <p15:clr>
            <a:srgbClr val="F26B43"/>
          </p15:clr>
        </p15:guide>
        <p15:guide id="11" pos="2955">
          <p15:clr>
            <a:srgbClr val="F26B43"/>
          </p15:clr>
        </p15:guide>
        <p15:guide id="12" pos="1119">
          <p15:clr>
            <a:srgbClr val="F26B43"/>
          </p15:clr>
        </p15:guide>
        <p15:guide id="14" orient="horz" pos="3952">
          <p15:clr>
            <a:srgbClr val="F26B43"/>
          </p15:clr>
        </p15:guide>
        <p15:guide id="15" orient="horz" pos="3816">
          <p15:clr>
            <a:srgbClr val="F26B43"/>
          </p15:clr>
        </p15:guide>
        <p15:guide id="16" orient="horz" pos="755">
          <p15:clr>
            <a:srgbClr val="F26B43"/>
          </p15:clr>
        </p15:guide>
        <p15:guide id="17" pos="257">
          <p15:clr>
            <a:srgbClr val="F26B43"/>
          </p15:clr>
        </p15:guide>
        <p15:guide id="18" pos="7423">
          <p15:clr>
            <a:srgbClr val="F26B43"/>
          </p15:clr>
        </p15:guide>
        <p15:guide id="19" pos="393">
          <p15:clr>
            <a:srgbClr val="F26B43"/>
          </p15:clr>
        </p15:guide>
        <p15:guide id="20" pos="7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iss.nasa.gov/" TargetMode="External"/><Relationship Id="rId4" Type="http://schemas.openxmlformats.org/officeDocument/2006/relationships/hyperlink" Target="https://ccsr.columbia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FB42C-C43D-6C46-B3FA-0A1A0AF46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340" y="5965000"/>
            <a:ext cx="4684348" cy="7371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CF640C-CEB2-7043-B713-30BC3D03FAC8}"/>
              </a:ext>
            </a:extLst>
          </p:cNvPr>
          <p:cNvSpPr/>
          <p:nvPr/>
        </p:nvSpPr>
        <p:spPr>
          <a:xfrm>
            <a:off x="128712" y="251579"/>
            <a:ext cx="11737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Assessment of Irrigated Agriculture and Drought-related Hazard Risks for the Aral Sea Region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81847-D09D-464D-B965-89AD3DC6B5B2}"/>
              </a:ext>
            </a:extLst>
          </p:cNvPr>
          <p:cNvSpPr/>
          <p:nvPr/>
        </p:nvSpPr>
        <p:spPr>
          <a:xfrm>
            <a:off x="1158411" y="5107608"/>
            <a:ext cx="1000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Alex Ruane, Manishka De Mel, Jonas </a:t>
            </a:r>
            <a:r>
              <a:rPr lang="en-US" dirty="0" err="1"/>
              <a:t>Jägermeyr</a:t>
            </a:r>
            <a:r>
              <a:rPr lang="en-US" dirty="0"/>
              <a:t>, </a:t>
            </a:r>
            <a:r>
              <a:rPr lang="en-US" dirty="0" err="1"/>
              <a:t>Meridel</a:t>
            </a:r>
            <a:r>
              <a:rPr lang="en-US" dirty="0"/>
              <a:t> Phillips and Cynthia Rosenzweig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86B029-C9DA-D84D-BA48-4EDAC256E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29"/>
          <a:stretch/>
        </p:blipFill>
        <p:spPr>
          <a:xfrm>
            <a:off x="7977884" y="5979351"/>
            <a:ext cx="926428" cy="8604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478CF8-0E31-A54C-B051-3FECA65CD89A}"/>
              </a:ext>
            </a:extLst>
          </p:cNvPr>
          <p:cNvGrpSpPr/>
          <p:nvPr/>
        </p:nvGrpSpPr>
        <p:grpSpPr>
          <a:xfrm>
            <a:off x="1127448" y="1554434"/>
            <a:ext cx="9274224" cy="3420095"/>
            <a:chOff x="1127448" y="1554434"/>
            <a:chExt cx="9274224" cy="34200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98116C-4752-164B-B9FE-2EBBC8D95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7448" y="1554434"/>
              <a:ext cx="9274224" cy="3420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20BB40-AE51-5D40-ACFF-F038E28E3245}"/>
                </a:ext>
              </a:extLst>
            </p:cNvPr>
            <p:cNvSpPr txBox="1"/>
            <p:nvPr/>
          </p:nvSpPr>
          <p:spPr>
            <a:xfrm>
              <a:off x="9465568" y="4667459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© NASA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E06AB1E-EFD3-894D-B4D6-7E83AEA3F9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0"/>
          <a:stretch/>
        </p:blipFill>
        <p:spPr>
          <a:xfrm>
            <a:off x="2178054" y="5588959"/>
            <a:ext cx="548929" cy="11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4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Effects of climate change on yields and water demand </a:t>
            </a:r>
          </a:p>
        </p:txBody>
      </p:sp>
      <p:sp>
        <p:nvSpPr>
          <p:cNvPr id="8" name="Google Shape;297;p6">
            <a:extLst>
              <a:ext uri="{FF2B5EF4-FFF2-40B4-BE49-F238E27FC236}">
                <a16:creationId xmlns:a16="http://schemas.microsoft.com/office/drawing/2014/main" id="{AE71473F-F517-C644-94E0-86E3768AD3AF}"/>
              </a:ext>
            </a:extLst>
          </p:cNvPr>
          <p:cNvSpPr txBox="1">
            <a:spLocks/>
          </p:cNvSpPr>
          <p:nvPr/>
        </p:nvSpPr>
        <p:spPr>
          <a:xfrm>
            <a:off x="251520" y="3212976"/>
            <a:ext cx="11940480" cy="31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kern="120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We will apply crop models developed within the Agricultural Model Intercomparison and Improvement Project (AgMIP) to identify portions of the country where climate change may increase water stress and lower yields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We will combine c</a:t>
            </a:r>
            <a:r>
              <a:rPr lang="en-US" sz="2000" dirty="0">
                <a:latin typeface="+mn-lt"/>
              </a:rPr>
              <a:t>limate change impact projections with local information about agricultural systems trends in order to understand changing irrigation water requirements, incorporating: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00" dirty="0">
                <a:latin typeface="+mn-lt"/>
              </a:rPr>
              <a:t> </a:t>
            </a:r>
            <a:endParaRPr lang="en-US" sz="2000" dirty="0">
              <a:latin typeface="+mn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(i) Changes in water requirements for irrigation agriculture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(ii) Local observations of irrigation area changes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(iii) Yield gaps between irrigated and rainfed farms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(iv) Documented changes in </a:t>
            </a:r>
            <a:r>
              <a:rPr lang="en-US" sz="2000" dirty="0"/>
              <a:t>water resources </a:t>
            </a:r>
            <a:br>
              <a:rPr lang="en-US" sz="2000" dirty="0"/>
            </a:br>
            <a:r>
              <a:rPr lang="en-US" sz="2000" dirty="0">
                <a:latin typeface="+mn-lt"/>
              </a:rPr>
              <a:t>demand from other sectors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81A1E-768F-2946-854F-FBE9120CBF9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7588" y="4159192"/>
            <a:ext cx="4597400" cy="26381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41E4A7-67A0-C742-9C5F-C1BD48062575}"/>
              </a:ext>
            </a:extLst>
          </p:cNvPr>
          <p:cNvSpPr/>
          <p:nvPr/>
        </p:nvSpPr>
        <p:spPr>
          <a:xfrm>
            <a:off x="10174113" y="6461835"/>
            <a:ext cx="17908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© Wikimedia 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42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Information for potential adaptation pathways</a:t>
            </a:r>
          </a:p>
        </p:txBody>
      </p:sp>
      <p:sp>
        <p:nvSpPr>
          <p:cNvPr id="8" name="Google Shape;297;p6">
            <a:extLst>
              <a:ext uri="{FF2B5EF4-FFF2-40B4-BE49-F238E27FC236}">
                <a16:creationId xmlns:a16="http://schemas.microsoft.com/office/drawing/2014/main" id="{AE71473F-F517-C644-94E0-86E3768AD3AF}"/>
              </a:ext>
            </a:extLst>
          </p:cNvPr>
          <p:cNvSpPr txBox="1">
            <a:spLocks/>
          </p:cNvSpPr>
          <p:nvPr/>
        </p:nvSpPr>
        <p:spPr>
          <a:xfrm>
            <a:off x="321668" y="2348880"/>
            <a:ext cx="116433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kern="120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Engage with local experts to explore feasible adaptation pathways and understand current context for agricultural and water resources planning including official policies and governmental processes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Highlight illustrative water management adaptation pathways for agriculture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Identify strategies that benefit farm productivity and water use efficiency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Foster systems thinking to identify interactions with other development pressures and potential for cascading impacts and unintended consequences of action</a:t>
            </a:r>
            <a:endParaRPr lang="en-US" sz="20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95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Local data needs – Climate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29E72-3C1C-2543-8E0F-DE478719DB99}"/>
              </a:ext>
            </a:extLst>
          </p:cNvPr>
          <p:cNvSpPr/>
          <p:nvPr/>
        </p:nvSpPr>
        <p:spPr>
          <a:xfrm>
            <a:off x="462567" y="1363290"/>
            <a:ext cx="7793673" cy="484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Times New Roman" panose="02020603050405020304" pitchFamily="18" charset="0"/>
              </a:rPr>
              <a:t>Weather station data within the region or broader catchment as available</a:t>
            </a:r>
          </a:p>
          <a:p>
            <a:pPr marL="800089" lvl="1" indent="-342900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At least 10 years of data of good quality and continuous data – a longer period is preferred (30 allows for a ‘climatology’)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Daily data needed, but also interested in monthly datasets </a:t>
            </a:r>
            <a:b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(we understand that not all variables will be available daily at all sites)</a:t>
            </a:r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Temperature: mean, maximum and minimum</a:t>
            </a:r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Precipitation: total </a:t>
            </a:r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Windspeed</a:t>
            </a:r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Solar radiation </a:t>
            </a:r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Relative humidity</a:t>
            </a:r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Soil moisture</a:t>
            </a:r>
          </a:p>
          <a:p>
            <a:pPr marL="457200"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Data in harmonized digital format (excel, ASCII,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netCDF</a:t>
            </a: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r>
              <a:rPr lang="en-US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6769B-D4D3-3445-9312-F054D1BB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17" y="1941405"/>
            <a:ext cx="3096344" cy="4703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B6888F-358E-B944-90CA-200DF1A1A053}"/>
              </a:ext>
            </a:extLst>
          </p:cNvPr>
          <p:cNvSpPr txBox="1"/>
          <p:nvPr/>
        </p:nvSpPr>
        <p:spPr>
          <a:xfrm>
            <a:off x="10902366" y="621377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 </a:t>
            </a:r>
            <a:r>
              <a:rPr lang="en-US" sz="1200" dirty="0" err="1"/>
              <a:t>Jacarrah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498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Local data needs – Agriculture and hydrology</a:t>
            </a:r>
          </a:p>
        </p:txBody>
      </p:sp>
      <p:sp>
        <p:nvSpPr>
          <p:cNvPr id="8" name="Google Shape;297;p6">
            <a:extLst>
              <a:ext uri="{FF2B5EF4-FFF2-40B4-BE49-F238E27FC236}">
                <a16:creationId xmlns:a16="http://schemas.microsoft.com/office/drawing/2014/main" id="{AE71473F-F517-C644-94E0-86E3768AD3AF}"/>
              </a:ext>
            </a:extLst>
          </p:cNvPr>
          <p:cNvSpPr txBox="1">
            <a:spLocks/>
          </p:cNvSpPr>
          <p:nvPr/>
        </p:nvSpPr>
        <p:spPr>
          <a:xfrm>
            <a:off x="708860" y="2372888"/>
            <a:ext cx="9923644" cy="17281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2" rtlCol="0" anchor="ctr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kern="120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Mean yield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Total production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Area planted and harvested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Planting and harvest dates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Fertilizer used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Farming system descriptions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Potential irrigation water applied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Information from research field data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Prominent agroclimatic hazards and their effects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6A0E9-11E8-DB45-8D4D-35A9BA0135E6}"/>
              </a:ext>
            </a:extLst>
          </p:cNvPr>
          <p:cNvSpPr/>
          <p:nvPr/>
        </p:nvSpPr>
        <p:spPr>
          <a:xfrm>
            <a:off x="736492" y="1412776"/>
            <a:ext cx="11228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b="1" dirty="0"/>
              <a:t>Time series of regional-scale production information (by crop, ideally distinguishing rainfed and irrigated conditions; </a:t>
            </a:r>
            <a:r>
              <a:rPr lang="en-US" b="1" u="sng" dirty="0"/>
              <a:t>focus on cotton and wheat</a:t>
            </a:r>
            <a:r>
              <a:rPr lang="en-US" b="1" dirty="0"/>
              <a:t>):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4A232-634D-114F-AF08-E2E42F9F043A}"/>
              </a:ext>
            </a:extLst>
          </p:cNvPr>
          <p:cNvSpPr/>
          <p:nvPr/>
        </p:nvSpPr>
        <p:spPr>
          <a:xfrm>
            <a:off x="594035" y="5229200"/>
            <a:ext cx="10211676" cy="186204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Water system structure  and trends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Water supply/demand by region and sector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Time series of river and reservoir levels</a:t>
            </a:r>
          </a:p>
          <a:p>
            <a:pPr marL="350838" indent="-1841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350838" indent="-1841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Water prices and/or allocation rules under normal and drought conditions</a:t>
            </a:r>
          </a:p>
          <a:p>
            <a:pPr marL="350838" indent="-1841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Information about disaster management and resilience planning related to drought</a:t>
            </a:r>
          </a:p>
          <a:p>
            <a:pPr marL="350838" indent="-1841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BD8FA-02A7-7440-958A-044815EDFF39}"/>
              </a:ext>
            </a:extLst>
          </p:cNvPr>
          <p:cNvSpPr/>
          <p:nvPr/>
        </p:nvSpPr>
        <p:spPr>
          <a:xfrm>
            <a:off x="594035" y="4725144"/>
            <a:ext cx="5852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b="1" dirty="0"/>
              <a:t>Information about water management in Uzbekistan</a:t>
            </a:r>
          </a:p>
        </p:txBody>
      </p:sp>
    </p:spTree>
    <p:extLst>
      <p:ext uri="{BB962C8B-B14F-4D97-AF65-F5344CB8AC3E}">
        <p14:creationId xmlns:p14="http://schemas.microsoft.com/office/powerpoint/2010/main" val="373272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Variables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D989DC-DEA1-F44D-902F-1DF6838ED99D}"/>
              </a:ext>
            </a:extLst>
          </p:cNvPr>
          <p:cNvSpPr/>
          <p:nvPr/>
        </p:nvSpPr>
        <p:spPr>
          <a:xfrm>
            <a:off x="335360" y="1185272"/>
            <a:ext cx="3528392" cy="57584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400" b="1" dirty="0">
                <a:solidFill>
                  <a:srgbClr val="000000"/>
                </a:solidFill>
              </a:rPr>
              <a:t>Variables</a:t>
            </a:r>
          </a:p>
          <a:p>
            <a:pPr>
              <a:lnSpc>
                <a:spcPct val="115000"/>
              </a:lnSpc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Temperature </a:t>
            </a:r>
            <a:endParaRPr lang="en-US" sz="14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Mean</a:t>
            </a:r>
            <a:endParaRPr lang="en-US" sz="14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Minimum</a:t>
            </a:r>
            <a:endParaRPr lang="en-US" sz="14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Maximum</a:t>
            </a:r>
            <a:endParaRPr lang="en-US" sz="14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Days over 40</a:t>
            </a:r>
            <a:r>
              <a:rPr lang="en-US" sz="1400" baseline="30000" dirty="0">
                <a:solidFill>
                  <a:srgbClr val="000000"/>
                </a:solidFill>
              </a:rPr>
              <a:t>o</a:t>
            </a:r>
            <a:r>
              <a:rPr lang="en-US" sz="1400" dirty="0">
                <a:solidFill>
                  <a:srgbClr val="000000"/>
                </a:solidFill>
              </a:rPr>
              <a:t>C</a:t>
            </a:r>
            <a:endParaRPr lang="en-US" sz="1400" dirty="0"/>
          </a:p>
          <a:p>
            <a:pPr marL="269240"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</a:rPr>
              <a:t> </a:t>
            </a:r>
            <a:endParaRPr lang="en-US" sz="1400" dirty="0"/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Precipitation rate </a:t>
            </a:r>
            <a:endParaRPr lang="en-US" sz="14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Mean</a:t>
            </a:r>
            <a:endParaRPr lang="en-US" sz="14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90</a:t>
            </a:r>
            <a:r>
              <a:rPr lang="en-US" sz="1400" baseline="30000" dirty="0">
                <a:solidFill>
                  <a:srgbClr val="000000"/>
                </a:solidFill>
              </a:rPr>
              <a:t>th</a:t>
            </a:r>
            <a:r>
              <a:rPr lang="en-US" sz="1400" dirty="0">
                <a:solidFill>
                  <a:srgbClr val="000000"/>
                </a:solidFill>
              </a:rPr>
              <a:t> percentile </a:t>
            </a:r>
            <a:endParaRPr lang="en-US" sz="14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Number of 1mm days</a:t>
            </a:r>
            <a:endParaRPr lang="en-US" sz="14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Number of 10mm days</a:t>
            </a:r>
            <a:endParaRPr lang="en-US" sz="1400" dirty="0"/>
          </a:p>
          <a:p>
            <a:pPr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</a:rPr>
              <a:t> </a:t>
            </a:r>
            <a:endParaRPr lang="en-US" sz="1400" dirty="0"/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Soil moisture </a:t>
            </a:r>
            <a:endParaRPr lang="en-US" sz="1400" dirty="0"/>
          </a:p>
          <a:p>
            <a:pPr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</a:rPr>
              <a:t> </a:t>
            </a:r>
            <a:endParaRPr lang="en-US" sz="1400" dirty="0"/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Drought indices</a:t>
            </a:r>
            <a:endParaRPr lang="en-US" sz="1400" dirty="0"/>
          </a:p>
          <a:p>
            <a:pPr>
              <a:lnSpc>
                <a:spcPct val="115000"/>
              </a:lnSpc>
            </a:pPr>
            <a:r>
              <a:rPr lang="en-US" sz="1400" dirty="0">
                <a:solidFill>
                  <a:srgbClr val="000000"/>
                </a:solidFill>
              </a:rPr>
              <a:t> </a:t>
            </a:r>
            <a:endParaRPr lang="en-US" sz="1400" dirty="0"/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Evapotranspiration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400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Winds 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4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Relative humidity 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0478D-35D0-834A-A33A-6E9580A447DC}"/>
              </a:ext>
            </a:extLst>
          </p:cNvPr>
          <p:cNvSpPr/>
          <p:nvPr/>
        </p:nvSpPr>
        <p:spPr>
          <a:xfrm>
            <a:off x="4693651" y="1202144"/>
            <a:ext cx="3528392" cy="453092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400" b="1" dirty="0"/>
              <a:t>Seasons</a:t>
            </a:r>
          </a:p>
          <a:p>
            <a:pPr>
              <a:lnSpc>
                <a:spcPct val="115000"/>
              </a:lnSpc>
            </a:pPr>
            <a:endParaRPr lang="en-US" sz="1400" b="1" dirty="0"/>
          </a:p>
          <a:p>
            <a:pPr>
              <a:lnSpc>
                <a:spcPct val="115000"/>
              </a:lnSpc>
            </a:pPr>
            <a:r>
              <a:rPr lang="en-US" sz="1400" dirty="0"/>
              <a:t>Annual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 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Growing seasons for wheat and other major crops </a:t>
            </a:r>
          </a:p>
          <a:p>
            <a:pPr>
              <a:lnSpc>
                <a:spcPct val="115000"/>
              </a:lnSpc>
            </a:pPr>
            <a:endParaRPr lang="en-US" sz="1400" dirty="0"/>
          </a:p>
          <a:p>
            <a:pPr>
              <a:lnSpc>
                <a:spcPct val="115000"/>
              </a:lnSpc>
            </a:pPr>
            <a:r>
              <a:rPr lang="en-US" sz="1400" b="1" dirty="0"/>
              <a:t>Time Slices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Climate model 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Baseline 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(1980-2015)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 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2050s 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(2041-2070)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 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2080s 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(2071-2100) </a:t>
            </a:r>
          </a:p>
          <a:p>
            <a:pPr>
              <a:lnSpc>
                <a:spcPct val="115000"/>
              </a:lnSpc>
            </a:pP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51BD2-3752-A743-BEA5-A645C227325D}"/>
              </a:ext>
            </a:extLst>
          </p:cNvPr>
          <p:cNvSpPr/>
          <p:nvPr/>
        </p:nvSpPr>
        <p:spPr>
          <a:xfrm>
            <a:off x="8648659" y="1185272"/>
            <a:ext cx="3528392" cy="403540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400" b="1" dirty="0"/>
              <a:t>Scenarios</a:t>
            </a:r>
          </a:p>
          <a:p>
            <a:pPr>
              <a:lnSpc>
                <a:spcPct val="115000"/>
              </a:lnSpc>
            </a:pPr>
            <a:endParaRPr lang="en-US" sz="1400" b="1" dirty="0"/>
          </a:p>
          <a:p>
            <a:pPr>
              <a:lnSpc>
                <a:spcPct val="115000"/>
              </a:lnSpc>
            </a:pPr>
            <a:r>
              <a:rPr lang="en-US" sz="1400" dirty="0"/>
              <a:t>Two scenarios, a high and low scenario selected from the following: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 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SSP1 + RCP26 (SSP126)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 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SSP2 + RCP45 (SSP245)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 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SSP3 + RCP70 (SSP370)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 </a:t>
            </a:r>
          </a:p>
          <a:p>
            <a:pPr>
              <a:lnSpc>
                <a:spcPct val="115000"/>
              </a:lnSpc>
            </a:pPr>
            <a:r>
              <a:rPr lang="en-US" sz="1400" dirty="0"/>
              <a:t>SSP5 + RCP85 (SSP585)</a:t>
            </a:r>
          </a:p>
          <a:p>
            <a:pPr>
              <a:lnSpc>
                <a:spcPct val="115000"/>
              </a:lnSpc>
            </a:pPr>
            <a:r>
              <a:rPr lang="en-US" sz="1400" b="1" dirty="0"/>
              <a:t> </a:t>
            </a:r>
          </a:p>
          <a:p>
            <a:pPr>
              <a:lnSpc>
                <a:spcPct val="115000"/>
              </a:lnSpc>
            </a:pPr>
            <a:endParaRPr lang="en-US" sz="1400" b="1" dirty="0"/>
          </a:p>
          <a:p>
            <a:pPr>
              <a:lnSpc>
                <a:spcPct val="115000"/>
              </a:lnSpc>
            </a:pPr>
            <a:endParaRPr lang="en-US" sz="1400" b="1" dirty="0"/>
          </a:p>
          <a:p>
            <a:pPr>
              <a:lnSpc>
                <a:spcPct val="115000"/>
              </a:lnSpc>
            </a:pPr>
            <a:endParaRPr lang="en-US" sz="1400" dirty="0"/>
          </a:p>
        </p:txBody>
      </p:sp>
      <p:sp>
        <p:nvSpPr>
          <p:cNvPr id="3" name="Notched Right Arrow 2">
            <a:extLst>
              <a:ext uri="{FF2B5EF4-FFF2-40B4-BE49-F238E27FC236}">
                <a16:creationId xmlns:a16="http://schemas.microsoft.com/office/drawing/2014/main" id="{8B04A07E-CCF4-784C-BE58-C497F1B4957D}"/>
              </a:ext>
            </a:extLst>
          </p:cNvPr>
          <p:cNvSpPr/>
          <p:nvPr/>
        </p:nvSpPr>
        <p:spPr>
          <a:xfrm>
            <a:off x="3359696" y="3450732"/>
            <a:ext cx="975733" cy="61378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6ADF24BE-EB29-2544-A1B3-D40AF19CD04C}"/>
              </a:ext>
            </a:extLst>
          </p:cNvPr>
          <p:cNvSpPr/>
          <p:nvPr/>
        </p:nvSpPr>
        <p:spPr>
          <a:xfrm>
            <a:off x="7280507" y="3450815"/>
            <a:ext cx="975733" cy="61378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2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F640C-CEB2-7043-B713-30BC3D03FAC8}"/>
              </a:ext>
            </a:extLst>
          </p:cNvPr>
          <p:cNvSpPr/>
          <p:nvPr/>
        </p:nvSpPr>
        <p:spPr>
          <a:xfrm>
            <a:off x="128712" y="836712"/>
            <a:ext cx="1173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81847-D09D-464D-B965-89AD3DC6B5B2}"/>
              </a:ext>
            </a:extLst>
          </p:cNvPr>
          <p:cNvSpPr/>
          <p:nvPr/>
        </p:nvSpPr>
        <p:spPr>
          <a:xfrm>
            <a:off x="992808" y="2132856"/>
            <a:ext cx="10009112" cy="180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 Ruane </a:t>
            </a:r>
          </a:p>
          <a:p>
            <a:pPr algn="ctr">
              <a:lnSpc>
                <a:spcPct val="125000"/>
              </a:lnSpc>
            </a:pPr>
            <a:r>
              <a:rPr lang="en-US" dirty="0" err="1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alexander.c.ruane@nasa.gov</a:t>
            </a: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endParaRPr lang="en-US" dirty="0">
              <a:latin typeface="Helvetic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dirty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Manishka De Mel</a:t>
            </a:r>
          </a:p>
          <a:p>
            <a:pPr algn="ctr">
              <a:lnSpc>
                <a:spcPct val="125000"/>
              </a:lnSpc>
            </a:pPr>
            <a:r>
              <a:rPr lang="en-US" dirty="0" err="1">
                <a:latin typeface="Helvetica" pitchFamily="2" charset="0"/>
                <a:cs typeface="Times New Roman" panose="02020603050405020304" pitchFamily="18" charset="0"/>
              </a:rPr>
              <a:t>manishka.demel@columbia.edu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12" name="Picture 11" descr="A picture containing photo, sitting, different, young&#10;&#10;Description automatically generated">
            <a:extLst>
              <a:ext uri="{FF2B5EF4-FFF2-40B4-BE49-F238E27FC236}">
                <a16:creationId xmlns:a16="http://schemas.microsoft.com/office/drawing/2014/main" id="{3F32C6DD-F1CE-134B-8124-A5CB2365D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496" y="5013176"/>
            <a:ext cx="9777056" cy="16336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5DAA95-86C2-9F43-8FC7-5ADED97117EE}"/>
              </a:ext>
            </a:extLst>
          </p:cNvPr>
          <p:cNvSpPr txBox="1"/>
          <p:nvPr/>
        </p:nvSpPr>
        <p:spPr>
          <a:xfrm>
            <a:off x="3428376" y="4109090"/>
            <a:ext cx="603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https://ccsr.columbia.edu</a:t>
            </a:r>
            <a:r>
              <a:rPr lang="en-US" dirty="0"/>
              <a:t>; </a:t>
            </a:r>
            <a:r>
              <a:rPr lang="en-US" dirty="0">
                <a:hlinkClick r:id="rId5"/>
              </a:rPr>
              <a:t>https://www.giss.nasa.gov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785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28696B-5557-7D4E-A9ED-D2F090F2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30" y="260648"/>
            <a:ext cx="12127914" cy="75565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  <a:ea typeface="Gill Sans SemiBold" charset="0"/>
                <a:cs typeface="Gill Sans SemiBold" charset="0"/>
              </a:rPr>
              <a:t>Outline</a:t>
            </a:r>
            <a:endParaRPr lang="en-GB" sz="3200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6BCA6-ADEA-A44E-934B-220415B2AF8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49779" y="1340768"/>
            <a:ext cx="10022685" cy="536048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About the Columbia University </a:t>
            </a:r>
            <a:r>
              <a:rPr lang="en-GB" sz="2400" dirty="0" err="1">
                <a:latin typeface="+mj-lt"/>
              </a:rPr>
              <a:t>Center</a:t>
            </a:r>
            <a:r>
              <a:rPr lang="en-GB" sz="2400" dirty="0">
                <a:latin typeface="+mj-lt"/>
              </a:rPr>
              <a:t> for Climate Systems Research 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300" dirty="0">
              <a:latin typeface="+mj-lt"/>
            </a:endParaRP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Main aims of the CCSR/UNDP assessment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300" dirty="0">
              <a:latin typeface="+mj-lt"/>
            </a:endParaRP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Seeking new insights about climate change impacts on </a:t>
            </a:r>
            <a:br>
              <a:rPr lang="en-GB" sz="2400" dirty="0">
                <a:latin typeface="+mj-lt"/>
              </a:rPr>
            </a:br>
            <a:r>
              <a:rPr lang="en-GB" sz="2400" dirty="0">
                <a:latin typeface="+mj-lt"/>
              </a:rPr>
              <a:t>agricultural yields and water demand in Uzbekistan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300" dirty="0">
              <a:latin typeface="+mj-lt"/>
            </a:endParaRP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Creating information about potential adaptation pathways for planning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+mj-lt"/>
            </a:endParaRP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Need for local data and engagement to better represent local conditions and context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489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28696B-5557-7D4E-A9ED-D2F090F2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67" y="263124"/>
            <a:ext cx="12127914" cy="75565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  <a:ea typeface="Gill Sans SemiBold" charset="0"/>
                <a:cs typeface="Gill Sans SemiBold" charset="0"/>
              </a:rPr>
              <a:t>Columbia Center for Climate Systems Research (CCSR)</a:t>
            </a:r>
            <a:endParaRPr lang="en-GB" sz="3200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6BCA6-ADEA-A44E-934B-220415B2AF8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44016" y="1988840"/>
            <a:ext cx="6168008" cy="4254948"/>
          </a:xfrm>
        </p:spPr>
        <p:txBody>
          <a:bodyPr>
            <a:no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latin typeface="+mj-lt"/>
              </a:rPr>
              <a:t>Center</a:t>
            </a:r>
            <a:r>
              <a:rPr lang="en-GB" sz="2000" dirty="0">
                <a:latin typeface="+mj-lt"/>
              </a:rPr>
              <a:t> within the Columbia University Earth Institute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Located at NASA’s Goddard Institute for Space Studies in New York on Columbia’s campus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Climate Impacts Group carries out applied research for agriculture, cities and conservation and development sectors around the world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06DE13-0F5C-9A4A-AE72-068645E9F336}"/>
              </a:ext>
            </a:extLst>
          </p:cNvPr>
          <p:cNvGrpSpPr/>
          <p:nvPr/>
        </p:nvGrpSpPr>
        <p:grpSpPr>
          <a:xfrm>
            <a:off x="6312024" y="1844824"/>
            <a:ext cx="5648312" cy="3342030"/>
            <a:chOff x="232779" y="1566249"/>
            <a:chExt cx="5647374" cy="3272772"/>
          </a:xfrm>
        </p:grpSpPr>
        <p:pic>
          <p:nvPicPr>
            <p:cNvPr id="20" name="Picture 19" descr="A picture containing photo, sitting, different, young&#10;&#10;Description automatically generated">
              <a:extLst>
                <a:ext uri="{FF2B5EF4-FFF2-40B4-BE49-F238E27FC236}">
                  <a16:creationId xmlns:a16="http://schemas.microsoft.com/office/drawing/2014/main" id="{F1111FE5-B228-A242-B4EA-6C5AD8E57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780" y="1566249"/>
              <a:ext cx="5647373" cy="2006777"/>
            </a:xfrm>
            <a:prstGeom prst="rect">
              <a:avLst/>
            </a:prstGeom>
          </p:spPr>
        </p:pic>
        <p:pic>
          <p:nvPicPr>
            <p:cNvPr id="21" name="Picture 20" descr="A picture containing photo, sitting, different, young&#10;&#10;Description automatically generated">
              <a:extLst>
                <a:ext uri="{FF2B5EF4-FFF2-40B4-BE49-F238E27FC236}">
                  <a16:creationId xmlns:a16="http://schemas.microsoft.com/office/drawing/2014/main" id="{4DF41F6D-432A-0945-8FCB-B1E1E0B78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779" y="3501008"/>
              <a:ext cx="5647197" cy="1338013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606DFED-2FEA-3F40-9A24-91208E1137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75" y="5667724"/>
            <a:ext cx="4611631" cy="72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Collaboration with UNDP</a:t>
            </a:r>
          </a:p>
        </p:txBody>
      </p:sp>
      <p:sp>
        <p:nvSpPr>
          <p:cNvPr id="8" name="Google Shape;297;p6">
            <a:extLst>
              <a:ext uri="{FF2B5EF4-FFF2-40B4-BE49-F238E27FC236}">
                <a16:creationId xmlns:a16="http://schemas.microsoft.com/office/drawing/2014/main" id="{AE71473F-F517-C644-94E0-86E3768AD3AF}"/>
              </a:ext>
            </a:extLst>
          </p:cNvPr>
          <p:cNvSpPr txBox="1">
            <a:spLocks/>
          </p:cNvSpPr>
          <p:nvPr/>
        </p:nvSpPr>
        <p:spPr>
          <a:xfrm>
            <a:off x="263352" y="2924944"/>
            <a:ext cx="7488832" cy="31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kern="120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Objectives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Assess Irrigated Agriculture and Drought-related Hazard Risks for the Aral Sea Region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Analyze these risks in the context of regional water demand and supply and future climate change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Identify priority development and adaptation pathways that can lead to a more resilient future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sz="2000" b="1" dirty="0">
                <a:latin typeface="+mj-lt"/>
              </a:rPr>
              <a:t>Locations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Aral Sea region with a focus on Republic of </a:t>
            </a:r>
            <a:r>
              <a:rPr lang="en-US" sz="2000" dirty="0" err="1">
                <a:latin typeface="+mj-lt"/>
              </a:rPr>
              <a:t>Karakalpakstan</a:t>
            </a:r>
            <a:r>
              <a:rPr lang="en-US" sz="2000" dirty="0">
                <a:latin typeface="+mj-lt"/>
              </a:rPr>
              <a:t>, Bukhara Region, and </a:t>
            </a:r>
            <a:r>
              <a:rPr lang="en-US" sz="2000" dirty="0" err="1">
                <a:latin typeface="+mj-lt"/>
              </a:rPr>
              <a:t>Khorezm</a:t>
            </a:r>
            <a:r>
              <a:rPr lang="en-US" sz="2000" dirty="0">
                <a:latin typeface="+mj-lt"/>
              </a:rPr>
              <a:t> Region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Some analyses may be carried out for a broader area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dirty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D4481F-2587-EE4D-A7EB-B92E546CBD01}"/>
              </a:ext>
            </a:extLst>
          </p:cNvPr>
          <p:cNvGrpSpPr/>
          <p:nvPr/>
        </p:nvGrpSpPr>
        <p:grpSpPr>
          <a:xfrm>
            <a:off x="7752184" y="1203051"/>
            <a:ext cx="4734358" cy="5136455"/>
            <a:chOff x="7752184" y="1203051"/>
            <a:chExt cx="4734358" cy="51364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043A6A-76EA-C948-BA1E-B1EA1E18E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52184" y="1203051"/>
              <a:ext cx="4212804" cy="51364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6246C9-B042-284C-8A44-C9B6D1DF86C8}"/>
                </a:ext>
              </a:extLst>
            </p:cNvPr>
            <p:cNvSpPr txBox="1"/>
            <p:nvPr/>
          </p:nvSpPr>
          <p:spPr>
            <a:xfrm>
              <a:off x="10902366" y="5954796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© </a:t>
              </a:r>
              <a:r>
                <a:rPr lang="en-US" sz="1200" dirty="0" err="1"/>
                <a:t>Azer</a:t>
              </a:r>
              <a:r>
                <a:rPr lang="en-US" sz="1200" dirty="0"/>
                <a:t> News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18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Previous work with UNDP in the region</a:t>
            </a:r>
          </a:p>
        </p:txBody>
      </p:sp>
      <p:sp>
        <p:nvSpPr>
          <p:cNvPr id="8" name="Google Shape;297;p6">
            <a:extLst>
              <a:ext uri="{FF2B5EF4-FFF2-40B4-BE49-F238E27FC236}">
                <a16:creationId xmlns:a16="http://schemas.microsoft.com/office/drawing/2014/main" id="{AE71473F-F517-C644-94E0-86E3768AD3AF}"/>
              </a:ext>
            </a:extLst>
          </p:cNvPr>
          <p:cNvSpPr txBox="1">
            <a:spLocks/>
          </p:cNvSpPr>
          <p:nvPr/>
        </p:nvSpPr>
        <p:spPr>
          <a:xfrm>
            <a:off x="263352" y="2947680"/>
            <a:ext cx="7848872" cy="31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kern="120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 2019, CCSR carried out an Assessment of Climate-Induced Hazards in Uzbekistan to support vulnerability assessment and resilience planning.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Climate projections for temperature, precipitation, soil moisture, evaporation, and snow content.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Results helped us analyze how climate change will alter the profile of climate-induced hazards, such as: </a:t>
            </a: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heat waves, drought,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heavy rainfall, intense precipitation,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loss of mountain snowpack, and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potential landslides, mudflows, and snow avalanches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CE6C1-BBF1-9746-AA5A-67DE26B3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476" y="1381596"/>
            <a:ext cx="3670300" cy="4711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252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Context – Major challenges in the region</a:t>
            </a:r>
          </a:p>
        </p:txBody>
      </p:sp>
      <p:sp>
        <p:nvSpPr>
          <p:cNvPr id="8" name="Google Shape;297;p6">
            <a:extLst>
              <a:ext uri="{FF2B5EF4-FFF2-40B4-BE49-F238E27FC236}">
                <a16:creationId xmlns:a16="http://schemas.microsoft.com/office/drawing/2014/main" id="{AE71473F-F517-C644-94E0-86E3768AD3AF}"/>
              </a:ext>
            </a:extLst>
          </p:cNvPr>
          <p:cNvSpPr txBox="1">
            <a:spLocks/>
          </p:cNvSpPr>
          <p:nvPr/>
        </p:nvSpPr>
        <p:spPr>
          <a:xfrm>
            <a:off x="483609" y="3140968"/>
            <a:ext cx="7484599" cy="31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kern="120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Shrinking of the Aral Sea and resulting pressure on systems.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High dependence on irrigated water for agriculture (dominated by cotton and wheat).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Land degradation and desertification, competition for water resources, malnutrition, deterioration of health conditions, and loss of livelihoods.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Socio-economic and environmental consequences are further exacerbated by climate change.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World Resources Institute has ranked Uzbekistan 25th in its water stress level (baseline water stress measure of the ratio of total water withdrawals to available renewable water supplies).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24B7F-55DB-BE44-B0A3-C95E3488A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604" y="1426330"/>
            <a:ext cx="3456384" cy="5188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123E43-E072-BC49-8879-A6223A39F767}"/>
              </a:ext>
            </a:extLst>
          </p:cNvPr>
          <p:cNvSpPr txBox="1"/>
          <p:nvPr/>
        </p:nvSpPr>
        <p:spPr>
          <a:xfrm>
            <a:off x="11037625" y="6241307"/>
            <a:ext cx="115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© NASA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7DB5F-B617-4649-82D3-7A686F3D6D0D}"/>
              </a:ext>
            </a:extLst>
          </p:cNvPr>
          <p:cNvSpPr txBox="1"/>
          <p:nvPr/>
        </p:nvSpPr>
        <p:spPr>
          <a:xfrm>
            <a:off x="9696400" y="15636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113137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Main components and outputs of the assessment</a:t>
            </a:r>
          </a:p>
        </p:txBody>
      </p:sp>
      <p:sp>
        <p:nvSpPr>
          <p:cNvPr id="8" name="Google Shape;297;p6">
            <a:extLst>
              <a:ext uri="{FF2B5EF4-FFF2-40B4-BE49-F238E27FC236}">
                <a16:creationId xmlns:a16="http://schemas.microsoft.com/office/drawing/2014/main" id="{AE71473F-F517-C644-94E0-86E3768AD3AF}"/>
              </a:ext>
            </a:extLst>
          </p:cNvPr>
          <p:cNvSpPr txBox="1">
            <a:spLocks/>
          </p:cNvSpPr>
          <p:nvPr/>
        </p:nvSpPr>
        <p:spPr>
          <a:xfrm>
            <a:off x="465500" y="2132856"/>
            <a:ext cx="10933557" cy="31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kern="120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b="1" dirty="0"/>
              <a:t>Main components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Climate observations and projections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Effects of climate change on crop yields and </a:t>
            </a:r>
            <a:br>
              <a:rPr lang="en-US" sz="2000" dirty="0"/>
            </a:br>
            <a:r>
              <a:rPr lang="en-US" sz="2000" dirty="0"/>
              <a:t>water demand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Remote sensing analyses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Information for potential adaptation pathways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b="1" dirty="0"/>
              <a:t>Main outputs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Synthesis report targeted at stakeholders capturing the analyses, methods and outputs produced in consultation with UNDP contributors (target release in September 2021)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Accompanying data and results, with GIS compatible coordinate information, will be shared with the UNDP team and could be used for additional analyses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8DF48-142E-894C-98CD-B4A022AC6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88" y="1268759"/>
            <a:ext cx="4597400" cy="295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722363-29EC-6946-B0B5-CA6DDB423DC0}"/>
              </a:ext>
            </a:extLst>
          </p:cNvPr>
          <p:cNvSpPr txBox="1"/>
          <p:nvPr/>
        </p:nvSpPr>
        <p:spPr>
          <a:xfrm>
            <a:off x="7237968" y="4088105"/>
            <a:ext cx="5057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Temperature climatology of Uzbekistan (1980-2005). Source: MERRA-2</a:t>
            </a:r>
          </a:p>
        </p:txBody>
      </p:sp>
    </p:spTree>
    <p:extLst>
      <p:ext uri="{BB962C8B-B14F-4D97-AF65-F5344CB8AC3E}">
        <p14:creationId xmlns:p14="http://schemas.microsoft.com/office/powerpoint/2010/main" val="85338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Climate observations and projections </a:t>
            </a:r>
          </a:p>
        </p:txBody>
      </p:sp>
      <p:sp>
        <p:nvSpPr>
          <p:cNvPr id="8" name="Google Shape;297;p6">
            <a:extLst>
              <a:ext uri="{FF2B5EF4-FFF2-40B4-BE49-F238E27FC236}">
                <a16:creationId xmlns:a16="http://schemas.microsoft.com/office/drawing/2014/main" id="{AE71473F-F517-C644-94E0-86E3768AD3AF}"/>
              </a:ext>
            </a:extLst>
          </p:cNvPr>
          <p:cNvSpPr txBox="1">
            <a:spLocks/>
          </p:cNvSpPr>
          <p:nvPr/>
        </p:nvSpPr>
        <p:spPr>
          <a:xfrm>
            <a:off x="328874" y="3715860"/>
            <a:ext cx="7351302" cy="31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kern="120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b="1" dirty="0">
                <a:latin typeface="+mn-lt"/>
              </a:rPr>
              <a:t>Projected climate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Projections for temperature, extreme heat, and precipitation from a variety of climate models and downscaling products across future scenarios and time horizons.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Analysis of drought indices, soil moisture, evapotranspiration, winds and relative humidity as models and data allow.</a:t>
            </a:r>
            <a:endParaRPr lang="en-US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19960B-35E1-DC4B-8084-63A9175C7058}"/>
              </a:ext>
            </a:extLst>
          </p:cNvPr>
          <p:cNvSpPr/>
          <p:nvPr/>
        </p:nvSpPr>
        <p:spPr>
          <a:xfrm>
            <a:off x="332077" y="115517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b="1" dirty="0"/>
              <a:t>Observed climate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Identification of historical climate trends and risks related to drought and irrigated agriculture.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Utilize combination of models, satellites </a:t>
            </a:r>
            <a:br>
              <a:rPr lang="en-US" sz="2000" dirty="0"/>
            </a:br>
            <a:r>
              <a:rPr lang="en-US" sz="2000" dirty="0"/>
              <a:t>and local weather station data.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83C8-0CF7-7849-B188-8BCC0A0B0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03" y="1155177"/>
            <a:ext cx="4521200" cy="295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6B1703-926C-474F-BC0C-943A2F080300}"/>
              </a:ext>
            </a:extLst>
          </p:cNvPr>
          <p:cNvSpPr txBox="1"/>
          <p:nvPr/>
        </p:nvSpPr>
        <p:spPr>
          <a:xfrm>
            <a:off x="7591170" y="3997027"/>
            <a:ext cx="397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Precipitation climatology of Uzbekistan (1980-2005). Source: MERRA-2</a:t>
            </a:r>
          </a:p>
        </p:txBody>
      </p:sp>
    </p:spTree>
    <p:extLst>
      <p:ext uri="{BB962C8B-B14F-4D97-AF65-F5344CB8AC3E}">
        <p14:creationId xmlns:p14="http://schemas.microsoft.com/office/powerpoint/2010/main" val="150500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11423921" y="6448251"/>
            <a:ext cx="541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490364" y="338656"/>
            <a:ext cx="11701636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elvetica" pitchFamily="2" charset="0"/>
              </a:rPr>
              <a:t>Remote sensing</a:t>
            </a:r>
          </a:p>
        </p:txBody>
      </p:sp>
      <p:sp>
        <p:nvSpPr>
          <p:cNvPr id="8" name="Google Shape;297;p6">
            <a:extLst>
              <a:ext uri="{FF2B5EF4-FFF2-40B4-BE49-F238E27FC236}">
                <a16:creationId xmlns:a16="http://schemas.microsoft.com/office/drawing/2014/main" id="{AE71473F-F517-C644-94E0-86E3768AD3AF}"/>
              </a:ext>
            </a:extLst>
          </p:cNvPr>
          <p:cNvSpPr txBox="1">
            <a:spLocks/>
          </p:cNvSpPr>
          <p:nvPr/>
        </p:nvSpPr>
        <p:spPr>
          <a:xfrm>
            <a:off x="101527" y="3292258"/>
            <a:ext cx="7632848" cy="31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kern="1200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9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Satellite analyses provide additional contextual information to augment the identification and assessment of droughts and their effects on agricultural systems.</a:t>
            </a: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5"/>
                </a:solidFill>
              </a:rPr>
              <a:t>Land imagery</a:t>
            </a:r>
            <a:r>
              <a:rPr lang="en-US" sz="1900" dirty="0"/>
              <a:t> – Visible imagery of Aral Sea extent and agricultural lands since ~1980. </a:t>
            </a: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B050"/>
                </a:solidFill>
              </a:rPr>
              <a:t>Agricultural imagery </a:t>
            </a:r>
            <a:r>
              <a:rPr lang="en-US" sz="1900" dirty="0"/>
              <a:t>– Vegetation indices to characterize agricultural areas and their response to drought.</a:t>
            </a:r>
          </a:p>
          <a:p>
            <a:pPr marL="800089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/>
                </a:solidFill>
              </a:rPr>
              <a:t>Climatic information </a:t>
            </a:r>
            <a:r>
              <a:rPr lang="en-US" sz="1900" dirty="0"/>
              <a:t>– Precipitation, soil moisture, and groundwater datasets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</a:pPr>
            <a:endParaRPr lang="en-US" sz="2000" b="1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310217-6D5E-9046-B8A0-85A927C52434}"/>
              </a:ext>
            </a:extLst>
          </p:cNvPr>
          <p:cNvGrpSpPr/>
          <p:nvPr/>
        </p:nvGrpSpPr>
        <p:grpSpPr>
          <a:xfrm>
            <a:off x="8040216" y="1494099"/>
            <a:ext cx="4295800" cy="5127575"/>
            <a:chOff x="7594386" y="1340768"/>
            <a:chExt cx="4597614" cy="52715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158F49-EE00-AB46-8B13-758391CED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4386" y="1340768"/>
              <a:ext cx="4248472" cy="52715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AB3837-0651-714C-8B38-54601B8B87F1}"/>
                </a:ext>
              </a:extLst>
            </p:cNvPr>
            <p:cNvSpPr txBox="1"/>
            <p:nvPr/>
          </p:nvSpPr>
          <p:spPr>
            <a:xfrm>
              <a:off x="11037625" y="6241307"/>
              <a:ext cx="1154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© NASA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2DAD3C-2EC6-1D4F-A35A-15857AD0D25F}"/>
              </a:ext>
            </a:extLst>
          </p:cNvPr>
          <p:cNvSpPr txBox="1"/>
          <p:nvPr/>
        </p:nvSpPr>
        <p:spPr>
          <a:xfrm>
            <a:off x="9030132" y="1494099"/>
            <a:ext cx="179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Aral Sea in 1997</a:t>
            </a:r>
          </a:p>
        </p:txBody>
      </p:sp>
    </p:spTree>
    <p:extLst>
      <p:ext uri="{BB962C8B-B14F-4D97-AF65-F5344CB8AC3E}">
        <p14:creationId xmlns:p14="http://schemas.microsoft.com/office/powerpoint/2010/main" val="1792223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WWF Master PPT Template">
  <a:themeElements>
    <a:clrScheme name="WW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D200"/>
      </a:accent1>
      <a:accent2>
        <a:srgbClr val="F07D00"/>
      </a:accent2>
      <a:accent3>
        <a:srgbClr val="009191"/>
      </a:accent3>
      <a:accent4>
        <a:srgbClr val="9A0064"/>
      </a:accent4>
      <a:accent5>
        <a:srgbClr val="7B8327"/>
      </a:accent5>
      <a:accent6>
        <a:srgbClr val="552F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12292" b="-12292"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552_WWF_PowerPoint_Template_with_content_ENHANCED_1a" id="{4EDCFE22-91EA-4B46-8062-DED316EA1CC7}" vid="{5986CFCF-641A-2546-A32E-35FDF423A17D}"/>
    </a:ext>
  </a:extLst>
</a:theme>
</file>

<file path=ppt/theme/theme2.xml><?xml version="1.0" encoding="utf-8"?>
<a:theme xmlns:a="http://schemas.openxmlformats.org/drawingml/2006/main" name="2_WWF Master PPT Boilerplate Template">
  <a:themeElements>
    <a:clrScheme name="WW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D200"/>
      </a:accent1>
      <a:accent2>
        <a:srgbClr val="F07D00"/>
      </a:accent2>
      <a:accent3>
        <a:srgbClr val="009191"/>
      </a:accent3>
      <a:accent4>
        <a:srgbClr val="9A0064"/>
      </a:accent4>
      <a:accent5>
        <a:srgbClr val="7B8327"/>
      </a:accent5>
      <a:accent6>
        <a:srgbClr val="552F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12292" b="-12292"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552_WWF_PowerPoint_Template_with_content_ENHANCED_1a" id="{4EDCFE22-91EA-4B46-8062-DED316EA1CC7}" vid="{69297C83-58FC-0545-B6EB-9207F7F8BD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DFA37EDACF3F44AE62CFBBBDECE51E" ma:contentTypeVersion="12" ma:contentTypeDescription="Create a new document." ma:contentTypeScope="" ma:versionID="ac3a9dcd3283c139ae03a34ac7e3d7dc">
  <xsd:schema xmlns:xsd="http://www.w3.org/2001/XMLSchema" xmlns:xs="http://www.w3.org/2001/XMLSchema" xmlns:p="http://schemas.microsoft.com/office/2006/metadata/properties" xmlns:ns1="http://schemas.microsoft.com/sharepoint/v3" xmlns:ns3="56d2807c-5298-48dc-bc30-424047192b8d" targetNamespace="http://schemas.microsoft.com/office/2006/metadata/properties" ma:root="true" ma:fieldsID="27786546c77ff380d38692c840349613" ns1:_="" ns3:_="">
    <xsd:import namespace="http://schemas.microsoft.com/sharepoint/v3"/>
    <xsd:import namespace="56d2807c-5298-48dc-bc30-424047192b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2807c-5298-48dc-bc30-424047192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237C00-3AB0-49BF-978C-405EAF6C2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d2807c-5298-48dc-bc30-424047192b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8D926F-1362-4F68-B2F9-B3F79B986EE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9415226-0BAA-4332-B617-B4EB502F5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WWF_ENHANCED_PowerPoint_Template_WWF_Font</Template>
  <TotalTime>8036</TotalTime>
  <Words>1210</Words>
  <Application>Microsoft Office PowerPoint</Application>
  <PresentationFormat>Widescreen</PresentationFormat>
  <Paragraphs>206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Helvetica</vt:lpstr>
      <vt:lpstr>Open Sans</vt:lpstr>
      <vt:lpstr>Wingdings</vt:lpstr>
      <vt:lpstr>WWF</vt:lpstr>
      <vt:lpstr>WWF Master PPT Template</vt:lpstr>
      <vt:lpstr>2_WWF Master PPT Boilerplate Template</vt:lpstr>
      <vt:lpstr>PowerPoint Presentation</vt:lpstr>
      <vt:lpstr>Outline</vt:lpstr>
      <vt:lpstr>Columbia Center for Climate Systems Research (CCSR)</vt:lpstr>
      <vt:lpstr>Collaboration with UNDP</vt:lpstr>
      <vt:lpstr>Previous work with UNDP in the region</vt:lpstr>
      <vt:lpstr>Context – Major challenges in the region</vt:lpstr>
      <vt:lpstr>Main components and outputs of the assessment</vt:lpstr>
      <vt:lpstr>Climate observations and projections </vt:lpstr>
      <vt:lpstr>Remote sensing</vt:lpstr>
      <vt:lpstr>Effects of climate change on yields and water demand </vt:lpstr>
      <vt:lpstr>Information for potential adaptation pathways</vt:lpstr>
      <vt:lpstr>Local data needs – Climate</vt:lpstr>
      <vt:lpstr>Local data needs – Agriculture and hydrology</vt:lpstr>
      <vt:lpstr>Variables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conference</dc:title>
  <dc:creator>Del Rosario Calderon, Maria</dc:creator>
  <cp:lastModifiedBy>RUANE, ALEXANDER C. (GISS-6110)</cp:lastModifiedBy>
  <cp:revision>250</cp:revision>
  <cp:lastPrinted>2019-11-12T17:37:29Z</cp:lastPrinted>
  <dcterms:created xsi:type="dcterms:W3CDTF">2020-07-20T17:37:47Z</dcterms:created>
  <dcterms:modified xsi:type="dcterms:W3CDTF">2021-03-15T11:38:08Z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0x010100D1DFA37EDACF3F44AE62CFBBBDECE51E</vt:lpwstr>
  </property>
</Properties>
</file>