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44" r:id="rId4"/>
  </p:sldMasterIdLst>
  <p:notesMasterIdLst>
    <p:notesMasterId r:id="rId8"/>
  </p:notesMasterIdLst>
  <p:handoutMasterIdLst>
    <p:handoutMasterId r:id="rId9"/>
  </p:handoutMasterIdLst>
  <p:sldIdLst>
    <p:sldId id="362" r:id="rId5"/>
    <p:sldId id="464" r:id="rId6"/>
    <p:sldId id="465" r:id="rId7"/>
  </p:sldIdLst>
  <p:sldSz cx="9144000" cy="5143500" type="screen16x9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9272284-0535-734B-88C8-927C524C6C6B}">
          <p14:sldIdLst>
            <p14:sldId id="362"/>
            <p14:sldId id="464"/>
            <p14:sldId id="4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6" userDrawn="1">
          <p15:clr>
            <a:srgbClr val="A4A3A4"/>
          </p15:clr>
        </p15:guide>
        <p15:guide id="2" pos="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icrosoft Office User" initials="Office [12]" lastIdx="1" clrIdx="6"/>
  <p:cmAuthor id="1" name="Microsoft Office User" initials="Office" lastIdx="14" clrIdx="0"/>
  <p:cmAuthor id="8" name="Microsoft Office User" initials="MOU" lastIdx="1" clrIdx="7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Microsoft Office User" initials="Office [4]" lastIdx="1" clrIdx="1"/>
  <p:cmAuthor id="3" name="Microsoft Office User" initials="Office [5]" lastIdx="1" clrIdx="2"/>
  <p:cmAuthor id="4" name="Microsoft Office User" initials="Office [6]" lastIdx="1" clrIdx="3"/>
  <p:cmAuthor id="5" name="Microsoft Office User" initials="Office [10]" lastIdx="1" clrIdx="4"/>
  <p:cmAuthor id="6" name="Microsoft Office User" initials="Office [11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2A1"/>
    <a:srgbClr val="00CAE1"/>
    <a:srgbClr val="8AB0D2"/>
    <a:srgbClr val="3A9836"/>
    <a:srgbClr val="1C4F1F"/>
    <a:srgbClr val="474715"/>
    <a:srgbClr val="F9D359"/>
    <a:srgbClr val="007EBE"/>
    <a:srgbClr val="5789BA"/>
    <a:srgbClr val="629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31"/>
    <p:restoredTop sz="85159" autoAdjust="0"/>
  </p:normalViewPr>
  <p:slideViewPr>
    <p:cSldViewPr snapToGrid="0">
      <p:cViewPr varScale="1">
        <p:scale>
          <a:sx n="90" d="100"/>
          <a:sy n="90" d="100"/>
        </p:scale>
        <p:origin x="556" y="64"/>
      </p:cViewPr>
      <p:guideLst>
        <p:guide orient="horz" pos="396"/>
        <p:guide pos="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9" d="100"/>
        <a:sy n="159" d="100"/>
      </p:scale>
      <p:origin x="0" y="0"/>
    </p:cViewPr>
  </p:sorterViewPr>
  <p:notesViewPr>
    <p:cSldViewPr snapToGrid="0">
      <p:cViewPr varScale="1">
        <p:scale>
          <a:sx n="187" d="100"/>
          <a:sy n="187" d="100"/>
        </p:scale>
        <p:origin x="179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A8B5723F-F14F-AA46-986E-112904F5C519}" type="datetimeFigureOut">
              <a:rPr lang="en-US"/>
              <a:pPr>
                <a:defRPr/>
              </a:pPr>
              <a:t>4/11/2021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5E824854-BE98-284D-9E15-7697A6AF47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0480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FFA322D1-43A3-7E43-B451-B80F7106B8BB}" type="datetimeFigureOut">
              <a:rPr lang="en-US"/>
              <a:pPr>
                <a:defRPr/>
              </a:pPr>
              <a:t>4/11/2021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482" y="3330419"/>
            <a:ext cx="7435436" cy="31544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C27A87ED-E98E-0447-BD3C-01CD494A19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660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45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298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97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2 Program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9CEE59-CD88-F145-990A-47936EE14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562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Rectangle 9"/>
          <p:cNvSpPr>
            <a:spLocks noChangeArrowheads="1"/>
          </p:cNvSpPr>
          <p:nvPr userDrawn="1"/>
        </p:nvSpPr>
        <p:spPr bwMode="auto">
          <a:xfrm>
            <a:off x="209668" y="4811713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l">
              <a:defRPr/>
            </a:pPr>
            <a:r>
              <a:rPr lang="en-US" altLang="en-US" sz="800" dirty="0">
                <a:solidFill>
                  <a:schemeClr val="bg1"/>
                </a:solidFill>
                <a:latin typeface="HelveticaNeueLT Std Med"/>
                <a:cs typeface="HelveticaNeueLT Std Med"/>
              </a:rPr>
              <a:t>www.nasa.gov</a:t>
            </a:r>
          </a:p>
        </p:txBody>
      </p:sp>
      <p:pic>
        <p:nvPicPr>
          <p:cNvPr id="20" name="Picture 19" descr=" NASA Logo 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520" y="217488"/>
            <a:ext cx="791009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199508" y="459823"/>
            <a:ext cx="2317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cs typeface="Arial" charset="0"/>
              </a:rPr>
              <a:t>National Aeronautics and Space Administration 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209668" y="2381271"/>
            <a:ext cx="8337432" cy="76972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09668" y="3513936"/>
            <a:ext cx="2528944" cy="78031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400" b="1" baseline="0">
                <a:solidFill>
                  <a:srgbClr val="15A4F5"/>
                </a:solidFill>
                <a:effectLst>
                  <a:outerShdw blurRad="454025" dist="114300" dir="2700000" algn="tl" rotWithShape="0">
                    <a:srgbClr val="000000">
                      <a:alpha val="86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51" y="937349"/>
            <a:ext cx="3399049" cy="8914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DAB4F29-2FD5-4541-9954-DCE415CD598B}"/>
              </a:ext>
            </a:extLst>
          </p:cNvPr>
          <p:cNvSpPr txBox="1">
            <a:spLocks/>
          </p:cNvSpPr>
          <p:nvPr userDrawn="1"/>
        </p:nvSpPr>
        <p:spPr>
          <a:xfrm>
            <a:off x="212326" y="2381272"/>
            <a:ext cx="8337432" cy="769721"/>
          </a:xfrm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en-US" kern="0"/>
              <a:t>   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464492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8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2 Program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8899" y="0"/>
            <a:ext cx="923128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9"/>
          <p:cNvSpPr>
            <a:spLocks noChangeArrowheads="1"/>
          </p:cNvSpPr>
          <p:nvPr userDrawn="1"/>
        </p:nvSpPr>
        <p:spPr bwMode="auto">
          <a:xfrm>
            <a:off x="209668" y="4811713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l">
              <a:defRPr/>
            </a:pPr>
            <a:r>
              <a:rPr lang="en-US" altLang="en-US" sz="800" dirty="0">
                <a:solidFill>
                  <a:schemeClr val="tx1"/>
                </a:solidFill>
                <a:effectLst/>
                <a:latin typeface="HelveticaNeueLT Std Med"/>
                <a:cs typeface="HelveticaNeueLT Std Med"/>
              </a:rPr>
              <a:t>www.nasa.gov</a:t>
            </a:r>
          </a:p>
        </p:txBody>
      </p:sp>
      <p:pic>
        <p:nvPicPr>
          <p:cNvPr id="20" name="Picture 19" descr=" NASA Logo 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520" y="217488"/>
            <a:ext cx="791009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199508" y="459823"/>
            <a:ext cx="2317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cs typeface="Arial" charset="0"/>
              </a:rPr>
              <a:t>National Aeronautics and Space Administration 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209668" y="2742060"/>
            <a:ext cx="8337432" cy="76972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09668" y="4013200"/>
            <a:ext cx="2528944" cy="60737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400" b="1" baseline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51" y="937349"/>
            <a:ext cx="3399049" cy="89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31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8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line/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6" y="84535"/>
            <a:ext cx="6885571" cy="51077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4905" y="657402"/>
            <a:ext cx="6904721" cy="4166054"/>
          </a:xfrm>
          <a:prstGeom prst="rect">
            <a:avLst/>
          </a:prstGeom>
        </p:spPr>
        <p:txBody>
          <a:bodyPr vert="horz"/>
          <a:lstStyle>
            <a:lvl1pPr marL="274320" indent="-27432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1800" b="1" baseline="0">
                <a:solidFill>
                  <a:srgbClr val="666666"/>
                </a:solidFill>
                <a:latin typeface="Arial"/>
              </a:defRPr>
            </a:lvl1pPr>
            <a:lvl2pPr marL="274320" indent="0">
              <a:spcBef>
                <a:spcPts val="600"/>
              </a:spcBef>
              <a:buFontTx/>
              <a:buNone/>
              <a:defRPr sz="14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18907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6" y="84535"/>
            <a:ext cx="6901837" cy="51077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0599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7" y="655412"/>
            <a:ext cx="8739271" cy="4238663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="1" baseline="0">
                <a:solidFill>
                  <a:schemeClr val="accent2"/>
                </a:solidFill>
              </a:defRPr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5921638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trics Quad Chart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4584700" y="663906"/>
            <a:ext cx="14596" cy="4126458"/>
          </a:xfrm>
          <a:prstGeom prst="line">
            <a:avLst/>
          </a:prstGeom>
          <a:ln w="12700"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77800" y="2657189"/>
            <a:ext cx="8763000" cy="19050"/>
          </a:xfrm>
          <a:prstGeom prst="line">
            <a:avLst/>
          </a:prstGeom>
          <a:ln w="12700"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054" y="82154"/>
            <a:ext cx="6915485" cy="439340"/>
          </a:xfrm>
          <a:prstGeom prst="rect">
            <a:avLst/>
          </a:prstGeom>
        </p:spPr>
        <p:txBody>
          <a:bodyPr vert="horz"/>
          <a:lstStyle>
            <a:lvl1pPr algn="l">
              <a:defRPr sz="2400" b="1" i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5611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etrics Quad 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559300" y="671513"/>
            <a:ext cx="1588" cy="4200525"/>
          </a:xfrm>
          <a:prstGeom prst="line">
            <a:avLst/>
          </a:prstGeom>
          <a:ln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77800" y="2752725"/>
            <a:ext cx="8763000" cy="20638"/>
          </a:xfrm>
          <a:prstGeom prst="line">
            <a:avLst/>
          </a:prstGeom>
          <a:ln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79388" y="1462088"/>
            <a:ext cx="438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800" b="1" dirty="0">
              <a:solidFill>
                <a:srgbClr val="00599B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79388" y="3549650"/>
            <a:ext cx="438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800" b="1" dirty="0">
              <a:solidFill>
                <a:srgbClr val="00599B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055" y="82154"/>
            <a:ext cx="6779008" cy="439340"/>
          </a:xfrm>
          <a:prstGeom prst="rect">
            <a:avLst/>
          </a:prstGeom>
        </p:spPr>
        <p:txBody>
          <a:bodyPr vert="horz"/>
          <a:lstStyle>
            <a:lvl1pPr algn="l">
              <a:defRPr sz="2400" b="1" i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551364" y="678657"/>
            <a:ext cx="4410075" cy="2080022"/>
          </a:xfrm>
          <a:prstGeom prst="rect">
            <a:avLst/>
          </a:prstGeom>
        </p:spPr>
        <p:txBody>
          <a:bodyPr vert="horz"/>
          <a:lstStyle>
            <a:lvl1pPr marL="274320" indent="-27432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2000" baseline="0"/>
            </a:lvl1pPr>
            <a:lvl2pPr marL="457200" indent="-182880">
              <a:spcBef>
                <a:spcPts val="0"/>
              </a:spcBef>
              <a:buFont typeface="Arial"/>
              <a:buChar char="•"/>
              <a:defRPr sz="1600" baseline="0"/>
            </a:lvl2pPr>
            <a:lvl3pPr marL="640080" indent="-18288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sz="1600" baseline="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4626" y="66913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74626" y="276725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564298" y="276725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310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830423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09367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5 level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939605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chemeClr val="accent2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4351338" cy="3969544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90965" y="852488"/>
            <a:ext cx="4351338" cy="3969544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361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898662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171388" y="824664"/>
            <a:ext cx="4358956" cy="27270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marL="18288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/>
            </a:lvl2pPr>
            <a:lvl3pPr marL="365760" indent="-182880">
              <a:spcBef>
                <a:spcPts val="0"/>
              </a:spcBef>
              <a:spcAft>
                <a:spcPts val="300"/>
              </a:spcAft>
              <a:defRPr sz="140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620673" y="824664"/>
            <a:ext cx="4358956" cy="27270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marL="18288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/>
            </a:lvl2pPr>
            <a:lvl3pPr marL="365760" indent="-182880">
              <a:spcBef>
                <a:spcPts val="0"/>
              </a:spcBef>
              <a:spcAft>
                <a:spcPts val="300"/>
              </a:spcAft>
              <a:defRPr sz="140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165100" y="1103709"/>
            <a:ext cx="4362450" cy="3700463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 baseline="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baseline="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14384" y="1103709"/>
            <a:ext cx="4362450" cy="3700463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 baseline="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baseline="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633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261938" y="193675"/>
            <a:ext cx="461962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17467" y="84379"/>
            <a:ext cx="6394546" cy="706019"/>
          </a:xfrm>
          <a:prstGeom prst="rect">
            <a:avLst/>
          </a:prstGeom>
        </p:spPr>
        <p:txBody>
          <a:bodyPr vert="horz"/>
          <a:lstStyle>
            <a:lvl1pPr algn="l"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7475" y="4547506"/>
            <a:ext cx="5457640" cy="236934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600" baseline="0"/>
            </a:lvl1pPr>
            <a:lvl2pPr marL="0" indent="0">
              <a:spcBef>
                <a:spcPts val="0"/>
              </a:spcBef>
              <a:buNone/>
              <a:defRPr sz="1600" baseline="0"/>
            </a:lvl2pPr>
            <a:lvl3pPr marL="0" indent="0">
              <a:spcBef>
                <a:spcPts val="0"/>
              </a:spcBef>
              <a:buNone/>
              <a:defRPr sz="1600" baseline="0"/>
            </a:lvl3pPr>
            <a:lvl4pPr marL="0" indent="0">
              <a:spcBef>
                <a:spcPts val="0"/>
              </a:spcBef>
              <a:buNone/>
              <a:defRPr sz="1600" baseline="0"/>
            </a:lvl4pPr>
            <a:lvl5pPr marL="0" indent="0"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/>
          </p:nvPr>
        </p:nvSpPr>
        <p:spPr>
          <a:xfrm>
            <a:off x="198439" y="2621395"/>
            <a:ext cx="4313893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5"/>
          </p:nvPr>
        </p:nvSpPr>
        <p:spPr>
          <a:xfrm>
            <a:off x="198439" y="797399"/>
            <a:ext cx="4313893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6"/>
          </p:nvPr>
        </p:nvSpPr>
        <p:spPr>
          <a:xfrm>
            <a:off x="198439" y="1013222"/>
            <a:ext cx="4313893" cy="1594247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7"/>
          </p:nvPr>
        </p:nvSpPr>
        <p:spPr>
          <a:xfrm>
            <a:off x="225425" y="2836793"/>
            <a:ext cx="4286906" cy="1696641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8"/>
          </p:nvPr>
        </p:nvSpPr>
        <p:spPr>
          <a:xfrm>
            <a:off x="4746795" y="797399"/>
            <a:ext cx="4205814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Text Placeholder 28"/>
          <p:cNvSpPr>
            <a:spLocks noGrp="1"/>
          </p:cNvSpPr>
          <p:nvPr>
            <p:ph type="body" sz="quarter" idx="19"/>
          </p:nvPr>
        </p:nvSpPr>
        <p:spPr>
          <a:xfrm>
            <a:off x="4746797" y="1013222"/>
            <a:ext cx="4259853" cy="1594247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287247" y="4553563"/>
            <a:ext cx="2768384" cy="261250"/>
            <a:chOff x="5985406" y="4524375"/>
            <a:chExt cx="3070225" cy="289734"/>
          </a:xfrm>
        </p:grpSpPr>
        <p:sp>
          <p:nvSpPr>
            <p:cNvPr id="19" name="Slide Number Placeholder 5"/>
            <p:cNvSpPr txBox="1">
              <a:spLocks/>
            </p:cNvSpPr>
            <p:nvPr/>
          </p:nvSpPr>
          <p:spPr bwMode="auto">
            <a:xfrm>
              <a:off x="6922031" y="4524375"/>
              <a:ext cx="2133600" cy="27305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fld id="{CCB65DFE-1488-9E42-B9A2-8870912F5D43}" type="slidenum">
                <a:rPr lang="en-US" sz="1050" b="1">
                  <a:solidFill>
                    <a:srgbClr val="898989"/>
                  </a:solidFill>
                  <a:cs typeface="MS PGothic" charset="0"/>
                </a:rPr>
                <a:pPr eaLnBrk="1" hangingPunct="1"/>
                <a:t>‹#›</a:t>
              </a:fld>
              <a:endParaRPr lang="en-US" sz="1050" b="1" dirty="0">
                <a:solidFill>
                  <a:srgbClr val="898989"/>
                </a:solidFill>
                <a:cs typeface="MS PGothic" charset="0"/>
              </a:endParaRPr>
            </a:p>
          </p:txBody>
        </p:sp>
        <p:sp>
          <p:nvSpPr>
            <p:cNvPr id="20" name="TextBox 5"/>
            <p:cNvSpPr txBox="1">
              <a:spLocks noChangeArrowheads="1"/>
            </p:cNvSpPr>
            <p:nvPr/>
          </p:nvSpPr>
          <p:spPr bwMode="auto">
            <a:xfrm>
              <a:off x="6617231" y="4575175"/>
              <a:ext cx="787400" cy="238934"/>
            </a:xfrm>
            <a:prstGeom prst="rect">
              <a:avLst/>
            </a:prstGeom>
            <a:solidFill>
              <a:srgbClr val="3DA238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On Track</a:t>
              </a:r>
            </a:p>
          </p:txBody>
        </p:sp>
        <p:sp>
          <p:nvSpPr>
            <p:cNvPr id="21" name="TextBox 6"/>
            <p:cNvSpPr txBox="1">
              <a:spLocks noChangeArrowheads="1"/>
            </p:cNvSpPr>
            <p:nvPr/>
          </p:nvSpPr>
          <p:spPr bwMode="auto">
            <a:xfrm>
              <a:off x="7398281" y="4575175"/>
              <a:ext cx="738187" cy="238934"/>
            </a:xfrm>
            <a:prstGeom prst="rect">
              <a:avLst/>
            </a:prstGeom>
            <a:solidFill>
              <a:srgbClr val="FED656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latin typeface="Arial"/>
                  <a:ea typeface="MS PGothic" pitchFamily="34" charset="-128"/>
                  <a:cs typeface="Arial"/>
                </a:rPr>
                <a:t>Concerns</a:t>
              </a:r>
            </a:p>
          </p:txBody>
        </p:sp>
        <p:sp>
          <p:nvSpPr>
            <p:cNvPr id="22" name="TextBox 7"/>
            <p:cNvSpPr txBox="1">
              <a:spLocks noChangeArrowheads="1"/>
            </p:cNvSpPr>
            <p:nvPr/>
          </p:nvSpPr>
          <p:spPr bwMode="auto">
            <a:xfrm>
              <a:off x="8126942" y="4575175"/>
              <a:ext cx="801688" cy="238934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Need Help</a:t>
              </a:r>
            </a:p>
          </p:txBody>
        </p:sp>
        <p:sp>
          <p:nvSpPr>
            <p:cNvPr id="23" name="TextBox 8"/>
            <p:cNvSpPr txBox="1">
              <a:spLocks noChangeArrowheads="1"/>
            </p:cNvSpPr>
            <p:nvPr/>
          </p:nvSpPr>
          <p:spPr bwMode="auto">
            <a:xfrm>
              <a:off x="5985406" y="4573588"/>
              <a:ext cx="660401" cy="23893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476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alpha val="30000"/>
              </a:schemeClr>
            </a:gs>
            <a:gs pos="0">
              <a:schemeClr val="bg1">
                <a:lumMod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38223" y="150659"/>
            <a:ext cx="2016427" cy="46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4"/>
          <p:cNvSpPr txBox="1">
            <a:spLocks/>
          </p:cNvSpPr>
          <p:nvPr/>
        </p:nvSpPr>
        <p:spPr>
          <a:xfrm>
            <a:off x="100389" y="4822825"/>
            <a:ext cx="30861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-10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>
              <a:defRPr/>
            </a:pPr>
            <a:r>
              <a:rPr lang="en-US" sz="10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Bringing NASA Technology Down to Earth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0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8662988" y="4854793"/>
            <a:ext cx="400050" cy="2190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algn="r">
              <a:defRPr/>
            </a:pPr>
            <a:fld id="{967C1C55-7B3B-A242-8826-54FF4567D98D}" type="slidenum">
              <a:rPr lang="en-US" sz="900" smtClean="0"/>
              <a:pPr algn="r">
                <a:defRPr/>
              </a:pPr>
              <a:t>‹#›</a:t>
            </a:fld>
            <a:endParaRPr lang="en-US" sz="900" dirty="0"/>
          </a:p>
        </p:txBody>
      </p:sp>
      <p:sp>
        <p:nvSpPr>
          <p:cNvPr id="11" name="Date Placeholder 3"/>
          <p:cNvSpPr txBox="1">
            <a:spLocks/>
          </p:cNvSpPr>
          <p:nvPr/>
        </p:nvSpPr>
        <p:spPr>
          <a:xfrm>
            <a:off x="4338638" y="4824009"/>
            <a:ext cx="8382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>
              <a:defRPr/>
            </a:pPr>
            <a:r>
              <a:rPr lang="en-US" sz="900" dirty="0"/>
              <a:t>2020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5576888" y="4825677"/>
            <a:ext cx="30861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-10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technology.nasa.gov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3" r:id="rId2"/>
    <p:sldLayoutId id="2147483970" r:id="rId3"/>
    <p:sldLayoutId id="2147483971" r:id="rId4"/>
    <p:sldLayoutId id="2147483976" r:id="rId5"/>
    <p:sldLayoutId id="2147483977" r:id="rId6"/>
    <p:sldLayoutId id="2147483972" r:id="rId7"/>
    <p:sldLayoutId id="2147483973" r:id="rId8"/>
    <p:sldLayoutId id="2147483974" r:id="rId9"/>
    <p:sldLayoutId id="2147483979" r:id="rId10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image3352910928">
            <a:extLst>
              <a:ext uri="{FF2B5EF4-FFF2-40B4-BE49-F238E27FC236}">
                <a16:creationId xmlns:a16="http://schemas.microsoft.com/office/drawing/2014/main" id="{5A95E0B0-76B2-E244-9BE2-DAE2EBBF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70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BB13B-67D9-824A-B87D-AE398DD7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68" y="2036227"/>
            <a:ext cx="8337432" cy="769721"/>
          </a:xfrm>
        </p:spPr>
        <p:txBody>
          <a:bodyPr/>
          <a:lstStyle/>
          <a:p>
            <a:r>
              <a:rPr lang="en-US" dirty="0"/>
              <a:t>Rapid Nucleic Acid Isolation Method and Fluid Handling </a:t>
            </a:r>
            <a:r>
              <a:rPr lang="en-US" dirty="0" smtClean="0"/>
              <a:t>Devices Overview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NASA Ames Technology Transfer Health, Medicine and Biotechnology Webinar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17969-E118-DA49-8A71-5DE96EAC95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668" y="3620256"/>
            <a:ext cx="3047882" cy="769721"/>
          </a:xfrm>
        </p:spPr>
        <p:txBody>
          <a:bodyPr/>
          <a:lstStyle/>
          <a:p>
            <a:r>
              <a:rPr lang="en-US" dirty="0"/>
              <a:t>Travis Boone, Ph.D.</a:t>
            </a:r>
          </a:p>
          <a:p>
            <a:r>
              <a:rPr lang="en-US" dirty="0"/>
              <a:t>Fluidics Lead, WetLab-2</a:t>
            </a:r>
          </a:p>
          <a:p>
            <a:r>
              <a:rPr lang="en-US" dirty="0" smtClean="0"/>
              <a:t>NASA </a:t>
            </a:r>
            <a:r>
              <a:rPr lang="en-US" dirty="0"/>
              <a:t>Ames Research Center</a:t>
            </a:r>
          </a:p>
          <a:p>
            <a:r>
              <a:rPr lang="en-US" dirty="0" smtClean="0"/>
              <a:t>04/27/2021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66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9546F-F5DC-1A4B-850D-398B1412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2" y="11059"/>
            <a:ext cx="6885571" cy="510778"/>
          </a:xfrm>
        </p:spPr>
        <p:txBody>
          <a:bodyPr/>
          <a:lstStyle/>
          <a:p>
            <a:r>
              <a:rPr lang="en-US" sz="1800" dirty="0" smtClean="0"/>
              <a:t>Rapid </a:t>
            </a:r>
            <a:r>
              <a:rPr lang="en-US" sz="1800" dirty="0"/>
              <a:t>Nucleic Acid Isolation Method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and </a:t>
            </a:r>
            <a:r>
              <a:rPr lang="en-US" sz="1800" dirty="0"/>
              <a:t>Fluid Handling Devices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8FC326-89BD-4247-859B-AFB1C08A1497}"/>
              </a:ext>
            </a:extLst>
          </p:cNvPr>
          <p:cNvCxnSpPr/>
          <p:nvPr/>
        </p:nvCxnSpPr>
        <p:spPr>
          <a:xfrm>
            <a:off x="4572000" y="595313"/>
            <a:ext cx="0" cy="4257206"/>
          </a:xfrm>
          <a:prstGeom prst="line">
            <a:avLst/>
          </a:prstGeom>
          <a:ln w="285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97F705-1B52-4396-BC6D-941D67AE10CA}"/>
              </a:ext>
            </a:extLst>
          </p:cNvPr>
          <p:cNvCxnSpPr>
            <a:cxnSpLocks/>
          </p:cNvCxnSpPr>
          <p:nvPr/>
        </p:nvCxnSpPr>
        <p:spPr>
          <a:xfrm flipH="1">
            <a:off x="322289" y="2771386"/>
            <a:ext cx="8604355" cy="0"/>
          </a:xfrm>
          <a:prstGeom prst="line">
            <a:avLst/>
          </a:prstGeom>
          <a:ln w="285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59A3EFC-117F-44F0-8309-136308B65742}"/>
              </a:ext>
            </a:extLst>
          </p:cNvPr>
          <p:cNvSpPr txBox="1"/>
          <p:nvPr/>
        </p:nvSpPr>
        <p:spPr>
          <a:xfrm>
            <a:off x="4597220" y="2789475"/>
            <a:ext cx="4556739" cy="2139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Benefits</a:t>
            </a:r>
            <a:r>
              <a:rPr lang="en-US" sz="1400" b="1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Portable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Pre-loaded, single-use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disposables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cs typeface="Arial"/>
              </a:rPr>
              <a:t>Ambient long-term storage (or alternatively 4C)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User-defined target genes (vs fixed panel in most systems)</a:t>
            </a:r>
            <a:endParaRPr lang="en-US" sz="1200" dirty="0">
              <a:solidFill>
                <a:schemeClr val="tx1"/>
              </a:solidFill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cs typeface="Arial"/>
              </a:rPr>
              <a:t>Rapid operation (&lt; 1 </a:t>
            </a:r>
            <a:r>
              <a:rPr lang="en-US" sz="1200" dirty="0" err="1">
                <a:solidFill>
                  <a:schemeClr val="tx1"/>
                </a:solidFill>
                <a:cs typeface="Arial"/>
              </a:rPr>
              <a:t>hr</a:t>
            </a:r>
            <a:r>
              <a:rPr lang="en-US" sz="1200" dirty="0" smtClean="0">
                <a:solidFill>
                  <a:schemeClr val="tx1"/>
                </a:solidFill>
                <a:cs typeface="Arial"/>
              </a:rPr>
              <a:t>)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Battery-powered prep </a:t>
            </a:r>
            <a:r>
              <a:rPr lang="en-US" sz="1200" dirty="0" smtClean="0">
                <a:solidFill>
                  <a:schemeClr val="tx1"/>
                </a:solidFill>
                <a:cs typeface="Arial"/>
                <a:sym typeface="Wingdings" panose="05000000000000000000" pitchFamily="2" charset="2"/>
              </a:rPr>
              <a:t> </a:t>
            </a:r>
            <a:r>
              <a:rPr lang="en-US" sz="1200" dirty="0" smtClean="0">
                <a:solidFill>
                  <a:schemeClr val="tx1"/>
                </a:solidFill>
                <a:cs typeface="Arial"/>
              </a:rPr>
              <a:t>110V AC </a:t>
            </a:r>
            <a:r>
              <a:rPr lang="en-US" sz="1200" dirty="0" err="1" smtClean="0">
                <a:solidFill>
                  <a:schemeClr val="tx1"/>
                </a:solidFill>
                <a:cs typeface="Arial"/>
              </a:rPr>
              <a:t>thermocycler</a:t>
            </a:r>
            <a:endParaRPr lang="en-US" sz="1200" dirty="0">
              <a:solidFill>
                <a:schemeClr val="tx1"/>
              </a:solidFill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Low-toxicity; no special safety handling required</a:t>
            </a:r>
            <a:endParaRPr lang="en-US" sz="12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ECD923-2779-4B1F-AB08-FB84BDB740BA}"/>
              </a:ext>
            </a:extLst>
          </p:cNvPr>
          <p:cNvSpPr txBox="1"/>
          <p:nvPr/>
        </p:nvSpPr>
        <p:spPr>
          <a:xfrm>
            <a:off x="-1" y="635068"/>
            <a:ext cx="4776108" cy="2139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Technology Overview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RNA extraction + PCR reaction prep of custom target genes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Pre-loaded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buffers and lyophilized RT/qPCR </a:t>
            </a:r>
            <a:r>
              <a:rPr lang="en-US" sz="1200" dirty="0" smtClean="0">
                <a:solidFill>
                  <a:schemeClr val="tx1"/>
                </a:solidFill>
                <a:cs typeface="Arial"/>
              </a:rPr>
              <a:t>primers/probes</a:t>
            </a:r>
            <a:endParaRPr lang="en-US" sz="1200" dirty="0">
              <a:solidFill>
                <a:schemeClr val="tx1"/>
              </a:solidFill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Single-use disposable; portable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form factor 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Low-toxicity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(aqueous buffers; no alcohols/</a:t>
            </a:r>
            <a:r>
              <a:rPr lang="en-US" sz="1200" dirty="0" err="1">
                <a:solidFill>
                  <a:schemeClr val="tx1"/>
                </a:solidFill>
                <a:cs typeface="Arial"/>
              </a:rPr>
              <a:t>chaotropic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 salts)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Long-term storage at room temperature (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or alternatively 4C)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RNA stabilization and DNase additives</a:t>
            </a:r>
            <a:endParaRPr lang="en-US" sz="1200" dirty="0">
              <a:solidFill>
                <a:schemeClr val="tx1"/>
              </a:solidFill>
              <a:cs typeface="Arial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&lt; 1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hour </a:t>
            </a:r>
            <a:r>
              <a:rPr lang="en-US" sz="1200" dirty="0" smtClean="0">
                <a:solidFill>
                  <a:schemeClr val="tx1"/>
                </a:solidFill>
                <a:cs typeface="Arial"/>
              </a:rPr>
              <a:t>sample preparation and PCR reaction assembly</a:t>
            </a:r>
            <a:endParaRPr lang="en-US" sz="1200" dirty="0">
              <a:solidFill>
                <a:schemeClr val="tx1"/>
              </a:solidFill>
              <a:cs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3734BF-1FB4-4F1A-8548-20C8BEA7824B}"/>
              </a:ext>
            </a:extLst>
          </p:cNvPr>
          <p:cNvSpPr txBox="1"/>
          <p:nvPr/>
        </p:nvSpPr>
        <p:spPr>
          <a:xfrm>
            <a:off x="0" y="2786069"/>
            <a:ext cx="4624464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 smtClean="0">
                <a:solidFill>
                  <a:schemeClr val="accent1"/>
                </a:solidFill>
                <a:latin typeface="Arial"/>
                <a:cs typeface="Arial"/>
              </a:rPr>
              <a:t>Applications</a:t>
            </a:r>
            <a:endParaRPr lang="en-US" sz="1400" b="1" dirty="0">
              <a:solidFill>
                <a:schemeClr val="accent1"/>
              </a:solidFill>
              <a:latin typeface="Arial"/>
              <a:cs typeface="Arial"/>
            </a:endParaRPr>
          </a:p>
        </p:txBody>
      </p:sp>
      <p:pic>
        <p:nvPicPr>
          <p:cNvPr id="33" name="Picture 32" descr="A close up of a sign&#10;&#10;Description automatically generated">
            <a:extLst>
              <a:ext uri="{FF2B5EF4-FFF2-40B4-BE49-F238E27FC236}">
                <a16:creationId xmlns:a16="http://schemas.microsoft.com/office/drawing/2014/main" id="{45656B42-AB77-44B7-88F7-F704F1336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39" y="123563"/>
            <a:ext cx="1125762" cy="5166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ECD923-2779-4B1F-AB08-FB84BDB740BA}"/>
              </a:ext>
            </a:extLst>
          </p:cNvPr>
          <p:cNvSpPr txBox="1"/>
          <p:nvPr/>
        </p:nvSpPr>
        <p:spPr>
          <a:xfrm>
            <a:off x="15262" y="3084215"/>
            <a:ext cx="4776108" cy="15850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cs typeface="Arial"/>
              </a:rPr>
              <a:t>Space research </a:t>
            </a:r>
            <a:r>
              <a:rPr lang="en-US" sz="1200" dirty="0" smtClean="0">
                <a:solidFill>
                  <a:schemeClr val="tx1"/>
                </a:solidFill>
                <a:cs typeface="Arial"/>
              </a:rPr>
              <a:t>(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gene expression, microbial monitoring)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Diagnostic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industry including mobile </a:t>
            </a:r>
            <a:r>
              <a:rPr lang="en-US" sz="1200" dirty="0" smtClean="0">
                <a:solidFill>
                  <a:schemeClr val="tx1"/>
                </a:solidFill>
                <a:cs typeface="Arial"/>
              </a:rPr>
              <a:t>diagnostics</a:t>
            </a:r>
            <a:endParaRPr lang="en-US" sz="1200" dirty="0">
              <a:solidFill>
                <a:schemeClr val="tx1"/>
              </a:solidFill>
              <a:cs typeface="Arial"/>
            </a:endParaRP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cs typeface="Arial"/>
              </a:rPr>
              <a:t>Disease or microbial monitoring in remote areas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cs typeface="Arial"/>
              </a:rPr>
              <a:t>Cruise line pathogen detection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 smtClean="0">
                <a:solidFill>
                  <a:schemeClr val="tx1"/>
                </a:solidFill>
                <a:cs typeface="Arial"/>
              </a:rPr>
              <a:t>Food </a:t>
            </a:r>
            <a:r>
              <a:rPr lang="en-US" sz="1200" dirty="0">
                <a:solidFill>
                  <a:schemeClr val="tx1"/>
                </a:solidFill>
                <a:cs typeface="Arial"/>
              </a:rPr>
              <a:t>quality </a:t>
            </a:r>
            <a:r>
              <a:rPr lang="en-US" sz="1200" dirty="0" smtClean="0">
                <a:solidFill>
                  <a:schemeClr val="tx1"/>
                </a:solidFill>
                <a:cs typeface="Arial"/>
              </a:rPr>
              <a:t>testing</a:t>
            </a:r>
            <a:endParaRPr lang="en-US" sz="1200" dirty="0">
              <a:solidFill>
                <a:schemeClr val="tx1"/>
              </a:solidFill>
              <a:cs typeface="Arial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200" dirty="0" smtClean="0">
              <a:solidFill>
                <a:schemeClr val="tx1"/>
              </a:solidFill>
              <a:cs typeface="Arial"/>
            </a:endParaRPr>
          </a:p>
        </p:txBody>
      </p:sp>
      <p:pic>
        <p:nvPicPr>
          <p:cNvPr id="15" name="Picture 1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8" t="18880" r="7716" b="19054"/>
          <a:stretch/>
        </p:blipFill>
        <p:spPr>
          <a:xfrm>
            <a:off x="4656917" y="1982672"/>
            <a:ext cx="615243" cy="704669"/>
          </a:xfrm>
          <a:prstGeom prst="rect">
            <a:avLst/>
          </a:prstGeom>
        </p:spPr>
      </p:pic>
      <p:pic>
        <p:nvPicPr>
          <p:cNvPr id="17" name="Picture 16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2" b="23943"/>
          <a:stretch/>
        </p:blipFill>
        <p:spPr>
          <a:xfrm>
            <a:off x="7565065" y="716518"/>
            <a:ext cx="1411345" cy="681663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912" y="1952096"/>
            <a:ext cx="751485" cy="751485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78"/>
          <a:stretch/>
        </p:blipFill>
        <p:spPr bwMode="auto">
          <a:xfrm>
            <a:off x="6178254" y="1610330"/>
            <a:ext cx="1248354" cy="1089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/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2" r="10342" b="3266"/>
          <a:stretch/>
        </p:blipFill>
        <p:spPr>
          <a:xfrm>
            <a:off x="7511684" y="1477614"/>
            <a:ext cx="1532223" cy="1282165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7" t="7628" r="3831" b="15897"/>
          <a:stretch/>
        </p:blipFill>
        <p:spPr>
          <a:xfrm>
            <a:off x="6168479" y="719670"/>
            <a:ext cx="1346705" cy="81858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92190" y="1235329"/>
            <a:ext cx="682907" cy="294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Pipette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Loader</a:t>
            </a:r>
            <a:endParaRPr lang="en-US" sz="8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62940" y="716518"/>
            <a:ext cx="682907" cy="294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Repeater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Pipette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81060" y="1940140"/>
            <a:ext cx="682907" cy="294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Reaction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Tube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83844" y="1904049"/>
            <a:ext cx="683284" cy="294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Rotor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46420" y="2361300"/>
            <a:ext cx="722579" cy="294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Drill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smtClean="0">
                <a:solidFill>
                  <a:schemeClr val="bg1"/>
                </a:solidFill>
                <a:latin typeface="Arial"/>
                <a:cs typeface="Arial"/>
              </a:rPr>
              <a:t>Centrifuge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58441" y="2552625"/>
            <a:ext cx="919325" cy="1832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800" b="1" dirty="0" err="1" smtClean="0">
                <a:solidFill>
                  <a:schemeClr val="tx1"/>
                </a:solidFill>
                <a:latin typeface="Arial"/>
                <a:cs typeface="Arial"/>
              </a:rPr>
              <a:t>SmartCycler</a:t>
            </a:r>
            <a:r>
              <a:rPr lang="en-US" sz="800" b="1" dirty="0" smtClean="0">
                <a:solidFill>
                  <a:schemeClr val="tx1"/>
                </a:solidFill>
                <a:latin typeface="Arial"/>
                <a:cs typeface="Arial"/>
              </a:rPr>
              <a:t>™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168478" y="714183"/>
            <a:ext cx="1366579" cy="858597"/>
            <a:chOff x="2608517" y="3111184"/>
            <a:chExt cx="1298850" cy="81604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9" t="24677" r="11137" b="13216"/>
            <a:stretch/>
          </p:blipFill>
          <p:spPr>
            <a:xfrm flipH="1">
              <a:off x="2608517" y="3111184"/>
              <a:ext cx="1298850" cy="809984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908091" y="3632329"/>
              <a:ext cx="804355" cy="294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marL="342900" indent="-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800" b="1" dirty="0" smtClean="0">
                  <a:solidFill>
                    <a:schemeClr val="bg1"/>
                  </a:solidFill>
                  <a:latin typeface="Arial"/>
                  <a:cs typeface="Arial"/>
                </a:rPr>
                <a:t>Debubbler</a:t>
              </a:r>
              <a:endParaRPr lang="en-US" sz="8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4650777" y="706020"/>
            <a:ext cx="4399569" cy="2075775"/>
          </a:xfrm>
          <a:prstGeom prst="rect">
            <a:avLst/>
          </a:prstGeom>
          <a:solidFill>
            <a:schemeClr val="bg1">
              <a:lumMod val="85000"/>
              <a:alpha val="52000"/>
            </a:schemeClr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l"/>
            <a:endParaRPr lang="en-US" sz="2800" b="1" dirty="0" smtClean="0">
              <a:solidFill>
                <a:srgbClr val="00599B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644338" y="710294"/>
            <a:ext cx="1467332" cy="1200150"/>
            <a:chOff x="4644338" y="710294"/>
            <a:chExt cx="1467332" cy="1200150"/>
          </a:xfrm>
        </p:grpSpPr>
        <p:pic>
          <p:nvPicPr>
            <p:cNvPr id="11" name="Picture 10"/>
            <p:cNvPicPr/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76" t="3607" r="5542" b="7222"/>
            <a:stretch/>
          </p:blipFill>
          <p:spPr>
            <a:xfrm>
              <a:off x="4658427" y="710294"/>
              <a:ext cx="1453243" cy="120015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644338" y="1580576"/>
              <a:ext cx="682907" cy="2948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noAutofit/>
            </a:bodyPr>
            <a:lstStyle/>
            <a:p>
              <a:pPr marL="342900" indent="-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800" b="1" dirty="0" smtClean="0">
                  <a:solidFill>
                    <a:schemeClr val="bg1"/>
                  </a:solidFill>
                  <a:latin typeface="Arial"/>
                  <a:cs typeface="Arial"/>
                </a:rPr>
                <a:t>Sample</a:t>
              </a:r>
            </a:p>
            <a:p>
              <a:pPr marL="342900" indent="-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800" b="1" dirty="0" smtClean="0">
                  <a:solidFill>
                    <a:schemeClr val="bg1"/>
                  </a:solidFill>
                  <a:latin typeface="Arial"/>
                  <a:cs typeface="Arial"/>
                </a:rPr>
                <a:t>Prep</a:t>
              </a:r>
              <a:endParaRPr lang="en-US" sz="800" b="1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022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9546F-F5DC-1A4B-850D-398B1412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2" y="11059"/>
            <a:ext cx="6885571" cy="510778"/>
          </a:xfrm>
        </p:spPr>
        <p:txBody>
          <a:bodyPr/>
          <a:lstStyle/>
          <a:p>
            <a:r>
              <a:rPr lang="en-US" sz="1800" dirty="0" smtClean="0"/>
              <a:t>WetLab-2 Rapid </a:t>
            </a:r>
            <a:r>
              <a:rPr lang="en-US" sz="1800" dirty="0"/>
              <a:t>Nucleic Acid </a:t>
            </a:r>
            <a:r>
              <a:rPr lang="en-US" sz="1800" dirty="0" smtClean="0"/>
              <a:t>Isolation  </a:t>
            </a:r>
            <a:br>
              <a:rPr lang="en-US" sz="1800" dirty="0" smtClean="0"/>
            </a:br>
            <a:r>
              <a:rPr lang="en-US" sz="1800" dirty="0" smtClean="0"/>
              <a:t>and </a:t>
            </a:r>
            <a:r>
              <a:rPr lang="en-US" sz="1800" dirty="0"/>
              <a:t>Fluid Handling </a:t>
            </a:r>
            <a:r>
              <a:rPr lang="en-US" sz="1800" dirty="0" smtClean="0"/>
              <a:t>Devices Use on ISS</a:t>
            </a:r>
            <a:endParaRPr lang="en-US" sz="1800" dirty="0"/>
          </a:p>
        </p:txBody>
      </p:sp>
      <p:pic>
        <p:nvPicPr>
          <p:cNvPr id="33" name="Picture 32" descr="A close up of a sign&#10;&#10;Description automatically generated">
            <a:extLst>
              <a:ext uri="{FF2B5EF4-FFF2-40B4-BE49-F238E27FC236}">
                <a16:creationId xmlns:a16="http://schemas.microsoft.com/office/drawing/2014/main" id="{45656B42-AB77-44B7-88F7-F704F1336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39" y="123563"/>
            <a:ext cx="1125762" cy="5166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661" y="2866932"/>
            <a:ext cx="2815634" cy="1877089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237069" y="1082035"/>
            <a:ext cx="4746058" cy="3346333"/>
            <a:chOff x="244157" y="1401004"/>
            <a:chExt cx="4746058" cy="334633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DECD923-2779-4B1F-AB08-FB84BDB740BA}"/>
                </a:ext>
              </a:extLst>
            </p:cNvPr>
            <p:cNvSpPr txBox="1"/>
            <p:nvPr/>
          </p:nvSpPr>
          <p:spPr>
            <a:xfrm>
              <a:off x="1512976" y="4501116"/>
              <a:ext cx="2421069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600"/>
                </a:spcAft>
              </a:pPr>
              <a:r>
                <a:rPr lang="en-US" sz="1000" dirty="0" smtClean="0">
                  <a:solidFill>
                    <a:schemeClr val="tx1"/>
                  </a:solidFill>
                  <a:cs typeface="Arial"/>
                </a:rPr>
                <a:t>Jeff Williams, Expedition 47, 04/29/16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527" r="26752"/>
            <a:stretch/>
          </p:blipFill>
          <p:spPr>
            <a:xfrm>
              <a:off x="244157" y="1401004"/>
              <a:ext cx="4746058" cy="3100112"/>
            </a:xfrm>
            <a:prstGeom prst="rect">
              <a:avLst/>
            </a:prstGeom>
          </p:spPr>
        </p:pic>
      </p:grpSp>
      <p:grpSp>
        <p:nvGrpSpPr>
          <p:cNvPr id="29" name="Group 28"/>
          <p:cNvGrpSpPr/>
          <p:nvPr/>
        </p:nvGrpSpPr>
        <p:grpSpPr>
          <a:xfrm>
            <a:off x="5266661" y="764789"/>
            <a:ext cx="3202518" cy="2100164"/>
            <a:chOff x="5266661" y="764789"/>
            <a:chExt cx="3202518" cy="2100164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1" t="22339" r="25837" b="10271"/>
            <a:stretch/>
          </p:blipFill>
          <p:spPr>
            <a:xfrm>
              <a:off x="5266661" y="764789"/>
              <a:ext cx="2815634" cy="1901579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DECD923-2779-4B1F-AB08-FB84BDB740BA}"/>
                </a:ext>
              </a:extLst>
            </p:cNvPr>
            <p:cNvSpPr txBox="1"/>
            <p:nvPr/>
          </p:nvSpPr>
          <p:spPr>
            <a:xfrm>
              <a:off x="5539739" y="2618732"/>
              <a:ext cx="2929440" cy="2462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600"/>
                </a:spcAft>
              </a:pPr>
              <a:r>
                <a:rPr lang="en-US" sz="1000" dirty="0" smtClean="0">
                  <a:solidFill>
                    <a:schemeClr val="tx1"/>
                  </a:solidFill>
                  <a:cs typeface="Arial"/>
                </a:rPr>
                <a:t>Kate Rubins</a:t>
              </a:r>
              <a:r>
                <a:rPr lang="en-US" sz="1000" dirty="0">
                  <a:solidFill>
                    <a:schemeClr val="tx1"/>
                  </a:solidFill>
                  <a:cs typeface="Arial"/>
                </a:rPr>
                <a:t>, Expedition </a:t>
              </a:r>
              <a:r>
                <a:rPr lang="en-US" sz="1000" dirty="0" smtClean="0">
                  <a:solidFill>
                    <a:schemeClr val="tx1"/>
                  </a:solidFill>
                  <a:cs typeface="Arial"/>
                </a:rPr>
                <a:t>49, 10/04/16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CDECD923-2779-4B1F-AB08-FB84BDB740BA}"/>
              </a:ext>
            </a:extLst>
          </p:cNvPr>
          <p:cNvSpPr txBox="1"/>
          <p:nvPr/>
        </p:nvSpPr>
        <p:spPr>
          <a:xfrm>
            <a:off x="5571460" y="4715627"/>
            <a:ext cx="239587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</a:pPr>
            <a:r>
              <a:rPr lang="en-US" sz="1000" dirty="0" smtClean="0">
                <a:solidFill>
                  <a:schemeClr val="tx1"/>
                </a:solidFill>
                <a:cs typeface="Arial"/>
              </a:rPr>
              <a:t>Ricky Arnold, </a:t>
            </a:r>
            <a:r>
              <a:rPr lang="en-US" sz="1000" dirty="0">
                <a:solidFill>
                  <a:schemeClr val="tx1"/>
                </a:solidFill>
                <a:cs typeface="Arial"/>
              </a:rPr>
              <a:t>Expedition </a:t>
            </a:r>
            <a:r>
              <a:rPr lang="en-US" sz="1000" dirty="0" smtClean="0">
                <a:solidFill>
                  <a:schemeClr val="tx1"/>
                </a:solidFill>
                <a:cs typeface="Arial"/>
              </a:rPr>
              <a:t>56, 08/27/18</a:t>
            </a:r>
          </a:p>
        </p:txBody>
      </p:sp>
    </p:spTree>
    <p:extLst>
      <p:ext uri="{BB962C8B-B14F-4D97-AF65-F5344CB8AC3E}">
        <p14:creationId xmlns:p14="http://schemas.microsoft.com/office/powerpoint/2010/main" val="386047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2 Widescreen Template 201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666666"/>
      </a:lt2>
      <a:accent1>
        <a:srgbClr val="BB3249"/>
      </a:accent1>
      <a:accent2>
        <a:srgbClr val="0662A1"/>
      </a:accent2>
      <a:accent3>
        <a:srgbClr val="A200D7"/>
      </a:accent3>
      <a:accent4>
        <a:srgbClr val="44B140"/>
      </a:accent4>
      <a:accent5>
        <a:srgbClr val="FCD156"/>
      </a:accent5>
      <a:accent6>
        <a:srgbClr val="F0620B"/>
      </a:accent6>
      <a:hlink>
        <a:srgbClr val="2369BF"/>
      </a:hlink>
      <a:folHlink>
        <a:srgbClr val="7129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l">
          <a:defRPr sz="2800" b="1" dirty="0" smtClean="0">
            <a:solidFill>
              <a:srgbClr val="00599B"/>
            </a:solidFill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>
        <a:noAutofit/>
      </a:bodyPr>
      <a:lstStyle>
        <a:defPPr marL="342900" indent="-342900" eaLnBrk="1" fontAlgn="auto" hangingPunct="1">
          <a:spcBef>
            <a:spcPts val="0"/>
          </a:spcBef>
          <a:spcAft>
            <a:spcPts val="600"/>
          </a:spcAft>
          <a:defRPr sz="1400" b="1" dirty="0">
            <a:solidFill>
              <a:schemeClr val="accent2"/>
            </a:solidFill>
            <a:latin typeface="Arial"/>
            <a:cs typeface="Arial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2.Template.2019" id="{FA3924BC-9B2C-C14E-ACD9-7EC80EA2A50A}" vid="{82E3049F-2D56-8248-9065-0F8E74D362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6FC9B9873D8140A510BADEEE04A91C" ma:contentTypeVersion="0" ma:contentTypeDescription="Create a new document." ma:contentTypeScope="" ma:versionID="e7417bc14ddd2481e32ffccc1c1f85b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9830E7-30CC-4D65-AD89-0AE3801789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612ECAA-33A8-4F75-B4AC-AB3A7B7F744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1C4B96D-0E35-4286-B266-46AE34680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T2 Widescreen Template 2017</Template>
  <TotalTime>4305</TotalTime>
  <Words>227</Words>
  <Application>Microsoft Office PowerPoint</Application>
  <PresentationFormat>On-screen Show (16:9)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ＭＳ Ｐゴシック</vt:lpstr>
      <vt:lpstr>ＭＳ Ｐゴシック</vt:lpstr>
      <vt:lpstr>Arial</vt:lpstr>
      <vt:lpstr>HelveticaNeueLT Std Med</vt:lpstr>
      <vt:lpstr>Wingdings</vt:lpstr>
      <vt:lpstr>T2 Widescreen Template 2017</vt:lpstr>
      <vt:lpstr>Rapid Nucleic Acid Isolation Method and Fluid Handling Devices Overview NASA Ames Technology Transfer Health, Medicine and Biotechnology Webinar </vt:lpstr>
      <vt:lpstr>Rapid Nucleic Acid Isolation Method  and Fluid Handling Devices</vt:lpstr>
      <vt:lpstr>WetLab-2 Rapid Nucleic Acid Isolation   and Fluid Handling Devices Use on ISS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FY2018 Accomplishments and FY2019 Program Plan</dc:title>
  <dc:creator>Kimberly Minafra</dc:creator>
  <cp:lastModifiedBy>Boone, Travis D. (ARC-RE)[MILLENNIUM ENGINEERING &amp; INTEGRATION CO]</cp:lastModifiedBy>
  <cp:revision>125</cp:revision>
  <cp:lastPrinted>2019-10-29T21:01:28Z</cp:lastPrinted>
  <dcterms:created xsi:type="dcterms:W3CDTF">2019-07-09T18:24:48Z</dcterms:created>
  <dcterms:modified xsi:type="dcterms:W3CDTF">2021-04-11T17:47:37Z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0x010100786FC9B9873D8140A510BADEEE04A91C</vt:lpwstr>
  </property>
</Properties>
</file>