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0"/>
  </p:notesMasterIdLst>
  <p:sldIdLst>
    <p:sldId id="408" r:id="rId5"/>
    <p:sldId id="409" r:id="rId6"/>
    <p:sldId id="460" r:id="rId7"/>
    <p:sldId id="410" r:id="rId8"/>
    <p:sldId id="456" r:id="rId9"/>
    <p:sldId id="462" r:id="rId10"/>
    <p:sldId id="463" r:id="rId11"/>
    <p:sldId id="488" r:id="rId12"/>
    <p:sldId id="493" r:id="rId13"/>
    <p:sldId id="497" r:id="rId14"/>
    <p:sldId id="499" r:id="rId15"/>
    <p:sldId id="503" r:id="rId16"/>
    <p:sldId id="500" r:id="rId17"/>
    <p:sldId id="501" r:id="rId18"/>
    <p:sldId id="502" r:id="rId19"/>
    <p:sldId id="504" r:id="rId20"/>
    <p:sldId id="496" r:id="rId21"/>
    <p:sldId id="461" r:id="rId22"/>
    <p:sldId id="494" r:id="rId23"/>
    <p:sldId id="416" r:id="rId24"/>
    <p:sldId id="433" r:id="rId25"/>
    <p:sldId id="489" r:id="rId26"/>
    <p:sldId id="490" r:id="rId27"/>
    <p:sldId id="491" r:id="rId28"/>
    <p:sldId id="49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84517CDF-4048-438A-8183-678145AEE688}">
          <p14:sldIdLst>
            <p14:sldId id="408"/>
            <p14:sldId id="409"/>
            <p14:sldId id="460"/>
            <p14:sldId id="410"/>
            <p14:sldId id="456"/>
          </p14:sldIdLst>
        </p14:section>
        <p14:section name="Concept Generation" id="{E5220F29-808E-4E05-BAC4-E66BFD57880C}">
          <p14:sldIdLst>
            <p14:sldId id="462"/>
            <p14:sldId id="463"/>
            <p14:sldId id="488"/>
            <p14:sldId id="493"/>
            <p14:sldId id="497"/>
            <p14:sldId id="499"/>
            <p14:sldId id="503"/>
            <p14:sldId id="500"/>
            <p14:sldId id="501"/>
            <p14:sldId id="502"/>
            <p14:sldId id="504"/>
            <p14:sldId id="496"/>
          </p14:sldIdLst>
        </p14:section>
        <p14:section name="Back-Up" id="{25BE0109-AF09-4A1F-B940-5331770E9EA9}">
          <p14:sldIdLst>
            <p14:sldId id="461"/>
            <p14:sldId id="494"/>
            <p14:sldId id="416"/>
            <p14:sldId id="433"/>
            <p14:sldId id="489"/>
            <p14:sldId id="490"/>
            <p14:sldId id="491"/>
            <p14:sldId id="498"/>
          </p14:sldIdLst>
        </p14:section>
      </p14:sectionLst>
    </p:ext>
    <p:ext uri="{EFAFB233-063F-42B5-8137-9DF3F51BA10A}">
      <p15:sldGuideLst xmlns:p15="http://schemas.microsoft.com/office/powerpoint/2012/main">
        <p15:guide id="1" orient="horz" pos="2232" userDrawn="1">
          <p15:clr>
            <a:srgbClr val="A4A3A4"/>
          </p15:clr>
        </p15:guide>
        <p15:guide id="2" pos="26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ande, Melanie L. (LARC-E402)" initials="GML(" lastIdx="4" clrIdx="0">
    <p:extLst>
      <p:ext uri="{19B8F6BF-5375-455C-9EA6-DF929625EA0E}">
        <p15:presenceInfo xmlns:p15="http://schemas.microsoft.com/office/powerpoint/2012/main" userId="S::mlgrande@ndc.nasa.gov::a34086fd-622a-400c-90a8-a30aa4220f2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B7B7"/>
    <a:srgbClr val="FFCCFF"/>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55844" autoAdjust="0"/>
  </p:normalViewPr>
  <p:slideViewPr>
    <p:cSldViewPr snapToGrid="0">
      <p:cViewPr varScale="1">
        <p:scale>
          <a:sx n="125" d="100"/>
          <a:sy n="125" d="100"/>
        </p:scale>
        <p:origin x="322" y="19"/>
      </p:cViewPr>
      <p:guideLst>
        <p:guide orient="horz" pos="2232"/>
        <p:guide pos="26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357CA9-00E3-3A42-845A-0DE91A841503}" type="datetimeFigureOut">
              <a:rPr lang="en-US" smtClean="0"/>
              <a:t>4/20/2021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1DDCF2-9B85-7E48-A229-6803093FC2E2}" type="slidenum">
              <a:rPr lang="en-US" smtClean="0"/>
              <a:t>‹#›</a:t>
            </a:fld>
            <a:endParaRPr lang="en-US"/>
          </a:p>
        </p:txBody>
      </p:sp>
    </p:spTree>
    <p:extLst>
      <p:ext uri="{BB962C8B-B14F-4D97-AF65-F5344CB8AC3E}">
        <p14:creationId xmlns:p14="http://schemas.microsoft.com/office/powerpoint/2010/main" val="1121651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41DDCF2-9B85-7E48-A229-6803093FC2E2}" type="slidenum">
              <a:rPr lang="en-US" smtClean="0"/>
              <a:t>1</a:t>
            </a:fld>
            <a:endParaRPr lang="en-US"/>
          </a:p>
        </p:txBody>
      </p:sp>
    </p:spTree>
    <p:extLst>
      <p:ext uri="{BB962C8B-B14F-4D97-AF65-F5344CB8AC3E}">
        <p14:creationId xmlns:p14="http://schemas.microsoft.com/office/powerpoint/2010/main" val="3590706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sz="2400" dirty="0"/>
              <a:t>After definition of the Level Zero Requirements, more detailed assumptions were made to constrain the trade study scope and understand drivers to the design solution</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LSH team hosted internal discussions to write GR&amp;A on the topics of:</a:t>
            </a:r>
          </a:p>
          <a:p>
            <a:pPr marL="800100" lvl="1" indent="-342900">
              <a:buFont typeface="Arial" panose="020B0604020202020204" pitchFamily="34" charset="0"/>
              <a:buChar char="•"/>
            </a:pPr>
            <a:r>
              <a:rPr lang="en-US" sz="2000" dirty="0"/>
              <a:t>Lunar Surface Conditions and Locations</a:t>
            </a:r>
          </a:p>
          <a:p>
            <a:pPr marL="800100" lvl="1" indent="-342900">
              <a:buFont typeface="Arial" panose="020B0604020202020204" pitchFamily="34" charset="0"/>
              <a:buChar char="•"/>
            </a:pPr>
            <a:r>
              <a:rPr lang="en-US" sz="2000" dirty="0"/>
              <a:t>Mobility and Autonomy</a:t>
            </a:r>
          </a:p>
          <a:p>
            <a:pPr marL="800100" lvl="1" indent="-342900">
              <a:buFont typeface="Arial" panose="020B0604020202020204" pitchFamily="34" charset="0"/>
              <a:buChar char="•"/>
            </a:pPr>
            <a:r>
              <a:rPr lang="en-US" sz="2000" dirty="0"/>
              <a:t>Protection Standards</a:t>
            </a:r>
          </a:p>
          <a:p>
            <a:pPr marL="800100" lvl="1" indent="-342900">
              <a:buFont typeface="Arial" panose="020B0604020202020204" pitchFamily="34" charset="0"/>
              <a:buChar char="•"/>
            </a:pPr>
            <a:r>
              <a:rPr lang="en-US" sz="2000" dirty="0"/>
              <a:t>Artemis Elements Manifest—i.e., the elements we assume will be present at the Base Camp</a:t>
            </a:r>
          </a:p>
          <a:p>
            <a:pPr marL="800100" lvl="1" indent="-342900">
              <a:buFont typeface="Arial" panose="020B0604020202020204" pitchFamily="34" charset="0"/>
              <a:buChar char="•"/>
            </a:pPr>
            <a:r>
              <a:rPr lang="en-US" sz="2000" dirty="0"/>
              <a:t>Artemis Functions—i.e., functions that the Artemis Base Camp elements will provide, and which the LSH will </a:t>
            </a:r>
            <a:r>
              <a:rPr lang="en-US" sz="2000" i="1" dirty="0"/>
              <a:t>not</a:t>
            </a:r>
            <a:r>
              <a:rPr lang="en-US" sz="2000" dirty="0"/>
              <a:t> be responsible for</a:t>
            </a:r>
          </a:p>
          <a:p>
            <a:endParaRPr lang="en-US" dirty="0"/>
          </a:p>
        </p:txBody>
      </p:sp>
      <p:sp>
        <p:nvSpPr>
          <p:cNvPr id="4" name="Slide Number Placeholder 3"/>
          <p:cNvSpPr>
            <a:spLocks noGrp="1"/>
          </p:cNvSpPr>
          <p:nvPr>
            <p:ph type="sldNum" sz="quarter" idx="5"/>
          </p:nvPr>
        </p:nvSpPr>
        <p:spPr/>
        <p:txBody>
          <a:bodyPr/>
          <a:lstStyle/>
          <a:p>
            <a:fld id="{041DDCF2-9B85-7E48-A229-6803093FC2E2}" type="slidenum">
              <a:rPr lang="en-US" smtClean="0"/>
              <a:t>5</a:t>
            </a:fld>
            <a:endParaRPr lang="en-US"/>
          </a:p>
        </p:txBody>
      </p:sp>
    </p:spTree>
    <p:extLst>
      <p:ext uri="{BB962C8B-B14F-4D97-AF65-F5344CB8AC3E}">
        <p14:creationId xmlns:p14="http://schemas.microsoft.com/office/powerpoint/2010/main" val="882782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1DDCF2-9B85-7E48-A229-6803093FC2E2}" type="slidenum">
              <a:rPr lang="en-US" smtClean="0"/>
              <a:t>23</a:t>
            </a:fld>
            <a:endParaRPr lang="en-US"/>
          </a:p>
        </p:txBody>
      </p:sp>
    </p:spTree>
    <p:extLst>
      <p:ext uri="{BB962C8B-B14F-4D97-AF65-F5344CB8AC3E}">
        <p14:creationId xmlns:p14="http://schemas.microsoft.com/office/powerpoint/2010/main" val="1438532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3CD3F-7001-4E4D-9A7D-F2B6D202A7A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49EEBE-2FD5-A944-9E15-460FBCC036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5CCBF2-6957-DF47-9685-8FCE790C2C62}"/>
              </a:ext>
            </a:extLst>
          </p:cNvPr>
          <p:cNvSpPr>
            <a:spLocks noGrp="1"/>
          </p:cNvSpPr>
          <p:nvPr>
            <p:ph type="dt" sz="half" idx="10"/>
          </p:nvPr>
        </p:nvSpPr>
        <p:spPr/>
        <p:txBody>
          <a:bodyPr/>
          <a:lstStyle/>
          <a:p>
            <a:fld id="{491EFFF2-FC4C-4FEE-8585-9496733B265B}" type="datetime1">
              <a:rPr lang="en-US" smtClean="0"/>
              <a:t>4/20/2021</a:t>
            </a:fld>
            <a:endParaRPr lang="en-US"/>
          </a:p>
        </p:txBody>
      </p:sp>
      <p:sp>
        <p:nvSpPr>
          <p:cNvPr id="5" name="Footer Placeholder 4">
            <a:extLst>
              <a:ext uri="{FF2B5EF4-FFF2-40B4-BE49-F238E27FC236}">
                <a16:creationId xmlns:a16="http://schemas.microsoft.com/office/drawing/2014/main" id="{39FC6347-AE5C-8649-989B-51862C6251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8DC05-A7F6-BE45-B52D-AF25AEF023EB}"/>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825694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342B4-57FC-6D43-9C26-6525D39D00E0}"/>
              </a:ext>
            </a:extLst>
          </p:cNvPr>
          <p:cNvSpPr>
            <a:spLocks noGrp="1"/>
          </p:cNvSpPr>
          <p:nvPr>
            <p:ph type="title"/>
          </p:nvPr>
        </p:nvSpPr>
        <p:spPr/>
        <p:txBody>
          <a:bodyPr anchor="ctr"/>
          <a:lstStyle/>
          <a:p>
            <a:r>
              <a:rPr lang="en-US"/>
              <a:t>Click to edit Master title style</a:t>
            </a:r>
          </a:p>
        </p:txBody>
      </p:sp>
      <p:sp>
        <p:nvSpPr>
          <p:cNvPr id="3" name="Content Placeholder 2">
            <a:extLst>
              <a:ext uri="{FF2B5EF4-FFF2-40B4-BE49-F238E27FC236}">
                <a16:creationId xmlns:a16="http://schemas.microsoft.com/office/drawing/2014/main" id="{66A51B40-5F63-254C-91DC-B72B59A8C93A}"/>
              </a:ext>
            </a:extLst>
          </p:cNvPr>
          <p:cNvSpPr>
            <a:spLocks noGrp="1"/>
          </p:cNvSpPr>
          <p:nvPr>
            <p:ph idx="1"/>
          </p:nvPr>
        </p:nvSpPr>
        <p:spPr>
          <a:xfrm>
            <a:off x="119825" y="926592"/>
            <a:ext cx="11730799" cy="5250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0AF20A-B28D-1843-A046-353014303A97}"/>
              </a:ext>
            </a:extLst>
          </p:cNvPr>
          <p:cNvSpPr>
            <a:spLocks noGrp="1"/>
          </p:cNvSpPr>
          <p:nvPr>
            <p:ph type="dt" sz="half" idx="10"/>
          </p:nvPr>
        </p:nvSpPr>
        <p:spPr/>
        <p:txBody>
          <a:bodyPr/>
          <a:lstStyle/>
          <a:p>
            <a:fld id="{ED0BED76-882A-41C3-BA19-02E6BD1F53C5}" type="datetime1">
              <a:rPr lang="en-US" smtClean="0"/>
              <a:t>4/20/2021</a:t>
            </a:fld>
            <a:endParaRPr lang="en-US"/>
          </a:p>
        </p:txBody>
      </p:sp>
      <p:sp>
        <p:nvSpPr>
          <p:cNvPr id="5" name="Footer Placeholder 4">
            <a:extLst>
              <a:ext uri="{FF2B5EF4-FFF2-40B4-BE49-F238E27FC236}">
                <a16:creationId xmlns:a16="http://schemas.microsoft.com/office/drawing/2014/main" id="{D8E2CDA9-A4D6-9941-83C1-D0D499A1A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E09F9-2E14-424D-8B0E-7FAEF023CA85}"/>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2839034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13803-39AB-9641-88CB-23F41666D481}"/>
              </a:ext>
            </a:extLst>
          </p:cNvPr>
          <p:cNvSpPr>
            <a:spLocks noGrp="1"/>
          </p:cNvSpPr>
          <p:nvPr>
            <p:ph type="title"/>
          </p:nvPr>
        </p:nvSpPr>
        <p:spPr>
          <a:xfrm>
            <a:off x="831850" y="1709738"/>
            <a:ext cx="10515600" cy="2852737"/>
          </a:xfrm>
        </p:spPr>
        <p:txBody>
          <a:bodyPr anchor="b"/>
          <a:lstStyle>
            <a:lvl1pPr>
              <a:defRPr sz="6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7F9FCAD-F5EA-AA4B-9C6B-1B36AE508C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6CD2981-296D-C042-B2DE-41102B5CA43D}"/>
              </a:ext>
            </a:extLst>
          </p:cNvPr>
          <p:cNvSpPr>
            <a:spLocks noGrp="1"/>
          </p:cNvSpPr>
          <p:nvPr>
            <p:ph type="dt" sz="half" idx="10"/>
          </p:nvPr>
        </p:nvSpPr>
        <p:spPr/>
        <p:txBody>
          <a:bodyPr/>
          <a:lstStyle/>
          <a:p>
            <a:fld id="{A506180E-4CA6-413E-910F-1DFF31CDE079}" type="datetime1">
              <a:rPr lang="en-US" smtClean="0"/>
              <a:t>4/20/2021</a:t>
            </a:fld>
            <a:endParaRPr lang="en-US"/>
          </a:p>
        </p:txBody>
      </p:sp>
      <p:sp>
        <p:nvSpPr>
          <p:cNvPr id="5" name="Footer Placeholder 4">
            <a:extLst>
              <a:ext uri="{FF2B5EF4-FFF2-40B4-BE49-F238E27FC236}">
                <a16:creationId xmlns:a16="http://schemas.microsoft.com/office/drawing/2014/main" id="{63284BE9-838E-8046-BD31-5125B4B3F3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DFE247-3F8B-294F-8899-3C1A2FB70104}"/>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55117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84616-31CB-B441-939D-19E2EBF73B80}"/>
              </a:ext>
            </a:extLst>
          </p:cNvPr>
          <p:cNvSpPr>
            <a:spLocks noGrp="1"/>
          </p:cNvSpPr>
          <p:nvPr>
            <p:ph type="title"/>
          </p:nvPr>
        </p:nvSpPr>
        <p:spPr/>
        <p:txBody>
          <a:bodyPr anchor="ctr"/>
          <a:lstStyle/>
          <a:p>
            <a:r>
              <a:rPr lang="en-US"/>
              <a:t>Click to edit Master title style</a:t>
            </a:r>
          </a:p>
        </p:txBody>
      </p:sp>
      <p:sp>
        <p:nvSpPr>
          <p:cNvPr id="3" name="Content Placeholder 2">
            <a:extLst>
              <a:ext uri="{FF2B5EF4-FFF2-40B4-BE49-F238E27FC236}">
                <a16:creationId xmlns:a16="http://schemas.microsoft.com/office/drawing/2014/main" id="{13B0A146-9CEE-BC48-8E1D-B6CA0A62DB42}"/>
              </a:ext>
            </a:extLst>
          </p:cNvPr>
          <p:cNvSpPr>
            <a:spLocks noGrp="1"/>
          </p:cNvSpPr>
          <p:nvPr>
            <p:ph sz="half" idx="1"/>
          </p:nvPr>
        </p:nvSpPr>
        <p:spPr>
          <a:xfrm>
            <a:off x="119825" y="865632"/>
            <a:ext cx="5899975" cy="53113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982FD8-CE43-8B4D-9428-220212BC7004}"/>
              </a:ext>
            </a:extLst>
          </p:cNvPr>
          <p:cNvSpPr>
            <a:spLocks noGrp="1"/>
          </p:cNvSpPr>
          <p:nvPr>
            <p:ph sz="half" idx="2"/>
          </p:nvPr>
        </p:nvSpPr>
        <p:spPr>
          <a:xfrm>
            <a:off x="6172200" y="865632"/>
            <a:ext cx="5855208" cy="53113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6AB688B-761C-C44E-A542-883DB79FC246}"/>
              </a:ext>
            </a:extLst>
          </p:cNvPr>
          <p:cNvSpPr>
            <a:spLocks noGrp="1"/>
          </p:cNvSpPr>
          <p:nvPr>
            <p:ph type="dt" sz="half" idx="10"/>
          </p:nvPr>
        </p:nvSpPr>
        <p:spPr/>
        <p:txBody>
          <a:bodyPr/>
          <a:lstStyle/>
          <a:p>
            <a:fld id="{7BB58CBC-4D32-4CD2-AC1F-36DCD8E78428}" type="datetime1">
              <a:rPr lang="en-US" smtClean="0"/>
              <a:t>4/20/2021</a:t>
            </a:fld>
            <a:endParaRPr lang="en-US"/>
          </a:p>
        </p:txBody>
      </p:sp>
      <p:sp>
        <p:nvSpPr>
          <p:cNvPr id="6" name="Footer Placeholder 5">
            <a:extLst>
              <a:ext uri="{FF2B5EF4-FFF2-40B4-BE49-F238E27FC236}">
                <a16:creationId xmlns:a16="http://schemas.microsoft.com/office/drawing/2014/main" id="{243F1F6A-211E-CB49-BD58-F61057D8A7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DAC7B9-2A2D-BF45-8A28-DDF061DF8960}"/>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520446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DB12F-A27B-7343-AAA1-B6BE7EA40D7E}"/>
              </a:ext>
            </a:extLst>
          </p:cNvPr>
          <p:cNvSpPr>
            <a:spLocks noGrp="1"/>
          </p:cNvSpPr>
          <p:nvPr>
            <p:ph type="title"/>
          </p:nvPr>
        </p:nvSpPr>
        <p:spPr>
          <a:xfrm>
            <a:off x="169228" y="136525"/>
            <a:ext cx="10515600" cy="457835"/>
          </a:xfrm>
        </p:spPr>
        <p:txBody>
          <a:bodyPr anchor="ctr"/>
          <a:lstStyle/>
          <a:p>
            <a:r>
              <a:rPr lang="en-US"/>
              <a:t>Click to edit Master title style</a:t>
            </a:r>
          </a:p>
        </p:txBody>
      </p:sp>
      <p:sp>
        <p:nvSpPr>
          <p:cNvPr id="3" name="Text Placeholder 2">
            <a:extLst>
              <a:ext uri="{FF2B5EF4-FFF2-40B4-BE49-F238E27FC236}">
                <a16:creationId xmlns:a16="http://schemas.microsoft.com/office/drawing/2014/main" id="{C2B782B1-3948-044A-BF50-CCBF64E3FA40}"/>
              </a:ext>
            </a:extLst>
          </p:cNvPr>
          <p:cNvSpPr>
            <a:spLocks noGrp="1"/>
          </p:cNvSpPr>
          <p:nvPr>
            <p:ph type="body" idx="1"/>
          </p:nvPr>
        </p:nvSpPr>
        <p:spPr>
          <a:xfrm>
            <a:off x="169228" y="772859"/>
            <a:ext cx="5828347" cy="53778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F1FBE90-31D3-404D-8FCE-972C05629DC8}"/>
              </a:ext>
            </a:extLst>
          </p:cNvPr>
          <p:cNvSpPr>
            <a:spLocks noGrp="1"/>
          </p:cNvSpPr>
          <p:nvPr>
            <p:ph sz="half" idx="2"/>
          </p:nvPr>
        </p:nvSpPr>
        <p:spPr>
          <a:xfrm>
            <a:off x="169228" y="1408176"/>
            <a:ext cx="5828347" cy="47814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88117D-5B60-2A42-81FA-42FD3CFBF117}"/>
              </a:ext>
            </a:extLst>
          </p:cNvPr>
          <p:cNvSpPr>
            <a:spLocks noGrp="1"/>
          </p:cNvSpPr>
          <p:nvPr>
            <p:ph type="body" sz="quarter" idx="3"/>
          </p:nvPr>
        </p:nvSpPr>
        <p:spPr>
          <a:xfrm>
            <a:off x="6172200" y="772859"/>
            <a:ext cx="5828346" cy="53778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8B3D0AF-EEED-B449-8966-284953152BA8}"/>
              </a:ext>
            </a:extLst>
          </p:cNvPr>
          <p:cNvSpPr>
            <a:spLocks noGrp="1"/>
          </p:cNvSpPr>
          <p:nvPr>
            <p:ph sz="quarter" idx="4"/>
          </p:nvPr>
        </p:nvSpPr>
        <p:spPr>
          <a:xfrm>
            <a:off x="6172200" y="1408176"/>
            <a:ext cx="5828346" cy="47814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E377F4-A1FC-C140-9EB4-00D0B48F0CD9}"/>
              </a:ext>
            </a:extLst>
          </p:cNvPr>
          <p:cNvSpPr>
            <a:spLocks noGrp="1"/>
          </p:cNvSpPr>
          <p:nvPr>
            <p:ph type="dt" sz="half" idx="10"/>
          </p:nvPr>
        </p:nvSpPr>
        <p:spPr/>
        <p:txBody>
          <a:bodyPr/>
          <a:lstStyle/>
          <a:p>
            <a:fld id="{735766B0-606F-4AE6-BAD8-C6FD96C8E29E}" type="datetime1">
              <a:rPr lang="en-US" smtClean="0"/>
              <a:t>4/20/2021</a:t>
            </a:fld>
            <a:endParaRPr lang="en-US"/>
          </a:p>
        </p:txBody>
      </p:sp>
      <p:sp>
        <p:nvSpPr>
          <p:cNvPr id="8" name="Footer Placeholder 7">
            <a:extLst>
              <a:ext uri="{FF2B5EF4-FFF2-40B4-BE49-F238E27FC236}">
                <a16:creationId xmlns:a16="http://schemas.microsoft.com/office/drawing/2014/main" id="{038098C5-C573-E243-BB17-C3B1C511C8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7679287-35BC-974A-A19E-C3A6F1217740}"/>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985693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C5BF0-1988-1F4A-B1ED-418386DD92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2641B3-6E76-DE45-A04E-B98CA15EBDD2}"/>
              </a:ext>
            </a:extLst>
          </p:cNvPr>
          <p:cNvSpPr>
            <a:spLocks noGrp="1"/>
          </p:cNvSpPr>
          <p:nvPr>
            <p:ph type="dt" sz="half" idx="10"/>
          </p:nvPr>
        </p:nvSpPr>
        <p:spPr/>
        <p:txBody>
          <a:bodyPr/>
          <a:lstStyle/>
          <a:p>
            <a:fld id="{2189A56E-2234-41E5-882A-076F539DEB90}" type="datetime1">
              <a:rPr lang="en-US" smtClean="0"/>
              <a:t>4/20/2021</a:t>
            </a:fld>
            <a:endParaRPr lang="en-US"/>
          </a:p>
        </p:txBody>
      </p:sp>
      <p:sp>
        <p:nvSpPr>
          <p:cNvPr id="4" name="Footer Placeholder 3">
            <a:extLst>
              <a:ext uri="{FF2B5EF4-FFF2-40B4-BE49-F238E27FC236}">
                <a16:creationId xmlns:a16="http://schemas.microsoft.com/office/drawing/2014/main" id="{BA0BCDEE-E59D-DC4C-8560-90A2629D5E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FEC1A1E-38B7-944A-8949-A01017821B68}"/>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3742221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942C2B-B629-2D43-B691-6F4A13221B5B}"/>
              </a:ext>
            </a:extLst>
          </p:cNvPr>
          <p:cNvSpPr>
            <a:spLocks noGrp="1"/>
          </p:cNvSpPr>
          <p:nvPr>
            <p:ph type="dt" sz="half" idx="10"/>
          </p:nvPr>
        </p:nvSpPr>
        <p:spPr/>
        <p:txBody>
          <a:bodyPr/>
          <a:lstStyle/>
          <a:p>
            <a:fld id="{1EBDF9FF-9C93-42DF-8544-08227FFD2E11}" type="datetime1">
              <a:rPr lang="en-US" smtClean="0"/>
              <a:t>4/20/2021</a:t>
            </a:fld>
            <a:endParaRPr lang="en-US"/>
          </a:p>
        </p:txBody>
      </p:sp>
      <p:sp>
        <p:nvSpPr>
          <p:cNvPr id="3" name="Footer Placeholder 2">
            <a:extLst>
              <a:ext uri="{FF2B5EF4-FFF2-40B4-BE49-F238E27FC236}">
                <a16:creationId xmlns:a16="http://schemas.microsoft.com/office/drawing/2014/main" id="{784EFBA2-0F4B-3B41-ABBF-C3551FC088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775F851-03B5-7C4F-8AB3-07608C906F4C}"/>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332973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32CAC-DC66-044C-9D98-14FD23B8D835}"/>
              </a:ext>
            </a:extLst>
          </p:cNvPr>
          <p:cNvSpPr>
            <a:spLocks noGrp="1"/>
          </p:cNvSpPr>
          <p:nvPr>
            <p:ph type="title"/>
          </p:nvPr>
        </p:nvSpPr>
        <p:spPr>
          <a:xfrm>
            <a:off x="839788" y="457200"/>
            <a:ext cx="3932237" cy="1600200"/>
          </a:xfrm>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372D691-D177-F045-BC7B-AC1213C007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6422B3-C52C-D74A-8260-0E2488638B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B7E2F6-5B78-5A4F-90AB-CFF8869F00BB}"/>
              </a:ext>
            </a:extLst>
          </p:cNvPr>
          <p:cNvSpPr>
            <a:spLocks noGrp="1"/>
          </p:cNvSpPr>
          <p:nvPr>
            <p:ph type="dt" sz="half" idx="10"/>
          </p:nvPr>
        </p:nvSpPr>
        <p:spPr/>
        <p:txBody>
          <a:bodyPr/>
          <a:lstStyle/>
          <a:p>
            <a:fld id="{FC247020-45D7-40DA-B691-2186772A5792}" type="datetime1">
              <a:rPr lang="en-US" smtClean="0"/>
              <a:t>4/20/2021</a:t>
            </a:fld>
            <a:endParaRPr lang="en-US"/>
          </a:p>
        </p:txBody>
      </p:sp>
      <p:sp>
        <p:nvSpPr>
          <p:cNvPr id="6" name="Footer Placeholder 5">
            <a:extLst>
              <a:ext uri="{FF2B5EF4-FFF2-40B4-BE49-F238E27FC236}">
                <a16:creationId xmlns:a16="http://schemas.microsoft.com/office/drawing/2014/main" id="{A93E7AFF-FBF0-F440-B03C-152601C774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048D99-7410-1449-BA7E-D6E889874345}"/>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3266683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43106-1B5C-914E-96E8-1B2ADE8066CB}"/>
              </a:ext>
            </a:extLst>
          </p:cNvPr>
          <p:cNvSpPr>
            <a:spLocks noGrp="1"/>
          </p:cNvSpPr>
          <p:nvPr>
            <p:ph type="title"/>
          </p:nvPr>
        </p:nvSpPr>
        <p:spPr>
          <a:xfrm>
            <a:off x="839788" y="457200"/>
            <a:ext cx="3932237" cy="1600200"/>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580AFE13-BA3F-B94E-91E8-BD7241D370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A1B357-9267-9E40-8F47-F931A51FB8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BE71377-66C2-BA48-8E60-2293F7FECC19}"/>
              </a:ext>
            </a:extLst>
          </p:cNvPr>
          <p:cNvSpPr>
            <a:spLocks noGrp="1"/>
          </p:cNvSpPr>
          <p:nvPr>
            <p:ph type="dt" sz="half" idx="10"/>
          </p:nvPr>
        </p:nvSpPr>
        <p:spPr/>
        <p:txBody>
          <a:bodyPr/>
          <a:lstStyle/>
          <a:p>
            <a:fld id="{DA4D0881-AC02-4D98-B079-CB4EA039F021}" type="datetime1">
              <a:rPr lang="en-US" smtClean="0"/>
              <a:t>4/20/2021</a:t>
            </a:fld>
            <a:endParaRPr lang="en-US"/>
          </a:p>
        </p:txBody>
      </p:sp>
      <p:sp>
        <p:nvSpPr>
          <p:cNvPr id="6" name="Footer Placeholder 5">
            <a:extLst>
              <a:ext uri="{FF2B5EF4-FFF2-40B4-BE49-F238E27FC236}">
                <a16:creationId xmlns:a16="http://schemas.microsoft.com/office/drawing/2014/main" id="{2F5BBE8B-226E-744E-9F39-44CD3BF687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B33661-F67E-F249-B797-70D397FB2C55}"/>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4187797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12C7F-0C76-C64C-8AC2-CC35A97F7B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ACB768-4EE5-F247-949D-D0FE28569BD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47864F-334C-4440-84FF-D738DA42B7FE}"/>
              </a:ext>
            </a:extLst>
          </p:cNvPr>
          <p:cNvSpPr>
            <a:spLocks noGrp="1"/>
          </p:cNvSpPr>
          <p:nvPr>
            <p:ph type="dt" sz="half" idx="10"/>
          </p:nvPr>
        </p:nvSpPr>
        <p:spPr/>
        <p:txBody>
          <a:bodyPr/>
          <a:lstStyle/>
          <a:p>
            <a:fld id="{59B62916-478C-4531-9804-52B557E65B6C}" type="datetime1">
              <a:rPr lang="en-US" smtClean="0"/>
              <a:t>4/20/2021</a:t>
            </a:fld>
            <a:endParaRPr lang="en-US"/>
          </a:p>
        </p:txBody>
      </p:sp>
      <p:sp>
        <p:nvSpPr>
          <p:cNvPr id="5" name="Footer Placeholder 4">
            <a:extLst>
              <a:ext uri="{FF2B5EF4-FFF2-40B4-BE49-F238E27FC236}">
                <a16:creationId xmlns:a16="http://schemas.microsoft.com/office/drawing/2014/main" id="{22A321F2-88DA-A848-BB33-58AA4AA855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F0C48F-17CC-1347-A8FD-9BC2A8684E94}"/>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3656086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3143A0-32DF-8C4A-9C95-E1EA4EF7AA12}"/>
              </a:ext>
            </a:extLst>
          </p:cNvPr>
          <p:cNvSpPr>
            <a:spLocks noGrp="1"/>
          </p:cNvSpPr>
          <p:nvPr>
            <p:ph type="title" orient="vert"/>
          </p:nvPr>
        </p:nvSpPr>
        <p:spPr>
          <a:xfrm>
            <a:off x="8724900" y="804671"/>
            <a:ext cx="2628900" cy="5372291"/>
          </a:xfrm>
        </p:spPr>
        <p:txBody>
          <a:bodyPr vert="eaVert"/>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0C5C7ABC-FCD3-CF4B-AEC6-6848E9A95530}"/>
              </a:ext>
            </a:extLst>
          </p:cNvPr>
          <p:cNvSpPr>
            <a:spLocks noGrp="1"/>
          </p:cNvSpPr>
          <p:nvPr>
            <p:ph type="body" orient="vert" idx="1"/>
          </p:nvPr>
        </p:nvSpPr>
        <p:spPr>
          <a:xfrm>
            <a:off x="838200" y="804671"/>
            <a:ext cx="7734300" cy="537229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B11504-FE9C-D141-8CD7-8A0970BA149A}"/>
              </a:ext>
            </a:extLst>
          </p:cNvPr>
          <p:cNvSpPr>
            <a:spLocks noGrp="1"/>
          </p:cNvSpPr>
          <p:nvPr>
            <p:ph type="dt" sz="half" idx="10"/>
          </p:nvPr>
        </p:nvSpPr>
        <p:spPr/>
        <p:txBody>
          <a:bodyPr/>
          <a:lstStyle/>
          <a:p>
            <a:fld id="{0D3B1644-66A5-4A09-9588-A1B8D0868062}" type="datetime1">
              <a:rPr lang="en-US" smtClean="0"/>
              <a:t>4/20/2021</a:t>
            </a:fld>
            <a:endParaRPr lang="en-US"/>
          </a:p>
        </p:txBody>
      </p:sp>
      <p:sp>
        <p:nvSpPr>
          <p:cNvPr id="5" name="Footer Placeholder 4">
            <a:extLst>
              <a:ext uri="{FF2B5EF4-FFF2-40B4-BE49-F238E27FC236}">
                <a16:creationId xmlns:a16="http://schemas.microsoft.com/office/drawing/2014/main" id="{92052480-EE64-ED4B-AD4C-97CA887524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A79650-30A8-EE40-8096-74C0D66B82F3}"/>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1935056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F145354-13C8-B341-8631-CC4F1B1E7B51}"/>
              </a:ext>
            </a:extLst>
          </p:cNvPr>
          <p:cNvSpPr>
            <a:spLocks noGrp="1"/>
          </p:cNvSpPr>
          <p:nvPr>
            <p:ph type="body" idx="1"/>
          </p:nvPr>
        </p:nvSpPr>
        <p:spPr>
          <a:xfrm>
            <a:off x="119825" y="926592"/>
            <a:ext cx="11730799" cy="525037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94A09F-0B5D-6A46-8DF9-0CBA8F5347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6786D0-0EA5-4D30-901C-09D8A614E654}" type="datetime1">
              <a:rPr lang="en-US" smtClean="0"/>
              <a:t>4/20/2021</a:t>
            </a:fld>
            <a:endParaRPr lang="en-US"/>
          </a:p>
        </p:txBody>
      </p:sp>
      <p:sp>
        <p:nvSpPr>
          <p:cNvPr id="5" name="Footer Placeholder 4">
            <a:extLst>
              <a:ext uri="{FF2B5EF4-FFF2-40B4-BE49-F238E27FC236}">
                <a16:creationId xmlns:a16="http://schemas.microsoft.com/office/drawing/2014/main" id="{9FE49C53-C712-6F4D-AA34-57CFC7468F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67D665-C6F1-0649-803A-F65EDFC6DB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C508F0-1AA7-8449-B96D-5FDB74B9F69F}" type="slidenum">
              <a:rPr lang="en-US" smtClean="0"/>
              <a:t>‹#›</a:t>
            </a:fld>
            <a:endParaRPr lang="en-US"/>
          </a:p>
        </p:txBody>
      </p:sp>
      <p:pic>
        <p:nvPicPr>
          <p:cNvPr id="7" name="Picture 6">
            <a:extLst>
              <a:ext uri="{FF2B5EF4-FFF2-40B4-BE49-F238E27FC236}">
                <a16:creationId xmlns:a16="http://schemas.microsoft.com/office/drawing/2014/main" id="{027039DC-A681-294D-995F-6F3381394DEE}"/>
              </a:ext>
            </a:extLst>
          </p:cNvPr>
          <p:cNvPicPr>
            <a:picLocks noChangeAspect="1"/>
          </p:cNvPicPr>
          <p:nvPr userDrawn="1"/>
        </p:nvPicPr>
        <p:blipFill>
          <a:blip r:embed="rId13"/>
          <a:stretch>
            <a:fillRect/>
          </a:stretch>
        </p:blipFill>
        <p:spPr>
          <a:xfrm>
            <a:off x="-1" y="-1"/>
            <a:ext cx="12185909" cy="741751"/>
          </a:xfrm>
          <a:prstGeom prst="rect">
            <a:avLst/>
          </a:prstGeom>
        </p:spPr>
      </p:pic>
      <p:sp>
        <p:nvSpPr>
          <p:cNvPr id="2" name="Title Placeholder 1">
            <a:extLst>
              <a:ext uri="{FF2B5EF4-FFF2-40B4-BE49-F238E27FC236}">
                <a16:creationId xmlns:a16="http://schemas.microsoft.com/office/drawing/2014/main" id="{9E8822D1-7C3B-8C4E-A14E-138E0C5385FB}"/>
              </a:ext>
            </a:extLst>
          </p:cNvPr>
          <p:cNvSpPr>
            <a:spLocks noGrp="1"/>
          </p:cNvSpPr>
          <p:nvPr>
            <p:ph type="title"/>
          </p:nvPr>
        </p:nvSpPr>
        <p:spPr>
          <a:xfrm>
            <a:off x="119825" y="98019"/>
            <a:ext cx="10515600" cy="545709"/>
          </a:xfrm>
          <a:prstGeom prst="rect">
            <a:avLst/>
          </a:prstGeom>
        </p:spPr>
        <p:txBody>
          <a:bodyPr lIns="91429" tIns="45714" rIns="91429" bIns="45714"/>
          <a:lstStyle/>
          <a:p>
            <a:pPr marL="0" marR="0" lvl="0" indent="0" defTabSz="457146" eaLnBrk="0" fontAlgn="base" hangingPunct="0">
              <a:lnSpc>
                <a:spcPct val="100000"/>
              </a:lnSpc>
              <a:spcAft>
                <a:spcPct val="0"/>
              </a:spcAft>
              <a:buClrTx/>
              <a:buSzTx/>
              <a:buFontTx/>
              <a:tabLst/>
            </a:pPr>
            <a:r>
              <a:rPr lang="en-US"/>
              <a:t>Click to edit Master title style</a:t>
            </a:r>
          </a:p>
        </p:txBody>
      </p:sp>
    </p:spTree>
    <p:extLst>
      <p:ext uri="{BB962C8B-B14F-4D97-AF65-F5344CB8AC3E}">
        <p14:creationId xmlns:p14="http://schemas.microsoft.com/office/powerpoint/2010/main" val="11156068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0" lang="en-US" sz="2800" b="1" i="0" u="none" strike="noStrike" kern="1200" cap="none" spc="0" normalizeH="0" baseline="0">
          <a:ln>
            <a:noFill/>
          </a:ln>
          <a:solidFill>
            <a:schemeClr val="bg1"/>
          </a:solidFill>
          <a:effectLst/>
          <a:uLnTx/>
          <a:uFillTx/>
          <a:latin typeface="Arial" charset="0"/>
          <a:ea typeface="+mj-ea"/>
          <a:cs typeface="Arial"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8FF917-5495-2B40-9F4F-35B3547594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12192001" cy="6858000"/>
          </a:xfrm>
          <a:prstGeom prst="rect">
            <a:avLst/>
          </a:prstGeom>
        </p:spPr>
      </p:pic>
      <p:pic>
        <p:nvPicPr>
          <p:cNvPr id="14" name="Picture 13">
            <a:extLst>
              <a:ext uri="{FF2B5EF4-FFF2-40B4-BE49-F238E27FC236}">
                <a16:creationId xmlns:a16="http://schemas.microsoft.com/office/drawing/2014/main" id="{FAC803F9-4AA0-0D4F-9050-7A462803CC2C}"/>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2681662" y="829127"/>
            <a:ext cx="1268038" cy="1271016"/>
          </a:xfrm>
          <a:prstGeom prst="ellipse">
            <a:avLst/>
          </a:prstGeom>
          <a:ln>
            <a:solidFill>
              <a:schemeClr val="bg1"/>
            </a:solidFill>
          </a:ln>
        </p:spPr>
      </p:pic>
      <p:sp>
        <p:nvSpPr>
          <p:cNvPr id="11" name="TextBox 10"/>
          <p:cNvSpPr txBox="1"/>
          <p:nvPr/>
        </p:nvSpPr>
        <p:spPr>
          <a:xfrm>
            <a:off x="47982" y="5525810"/>
            <a:ext cx="8468436" cy="707886"/>
          </a:xfrm>
          <a:prstGeom prst="rect">
            <a:avLst/>
          </a:prstGeom>
          <a:noFill/>
        </p:spPr>
        <p:txBody>
          <a:bodyPr wrap="square" rtlCol="0" anchor="ctr" anchorCtr="0">
            <a:spAutoFit/>
          </a:bodyPr>
          <a:lstStyle/>
          <a:p>
            <a:r>
              <a:rPr lang="en-US" sz="2000" b="1" dirty="0">
                <a:solidFill>
                  <a:prstClr val="white"/>
                </a:solidFill>
                <a:latin typeface="Helvetica Neue" charset="0"/>
                <a:ea typeface="Helvetica Neue" charset="0"/>
                <a:cs typeface="Helvetica Neue" charset="0"/>
              </a:rPr>
              <a:t>Lunar Safe Haven Seedling Study</a:t>
            </a:r>
          </a:p>
          <a:p>
            <a:r>
              <a:rPr lang="en-US" sz="2000" b="1" dirty="0">
                <a:solidFill>
                  <a:prstClr val="white"/>
                </a:solidFill>
                <a:latin typeface="Helvetica Neue" charset="0"/>
                <a:ea typeface="Helvetica Neue" charset="0"/>
                <a:cs typeface="Helvetica Neue" charset="0"/>
              </a:rPr>
              <a:t>Overview for LSIC Excavation and Construction Focus Group</a:t>
            </a:r>
          </a:p>
        </p:txBody>
      </p:sp>
      <p:sp>
        <p:nvSpPr>
          <p:cNvPr id="12" name="TextBox 11"/>
          <p:cNvSpPr txBox="1"/>
          <p:nvPr/>
        </p:nvSpPr>
        <p:spPr>
          <a:xfrm>
            <a:off x="47982" y="6321864"/>
            <a:ext cx="9858018" cy="307777"/>
          </a:xfrm>
          <a:prstGeom prst="rect">
            <a:avLst/>
          </a:prstGeom>
          <a:noFill/>
        </p:spPr>
        <p:txBody>
          <a:bodyPr wrap="square" rtlCol="0" anchor="ctr" anchorCtr="0">
            <a:spAutoFit/>
          </a:bodyPr>
          <a:lstStyle/>
          <a:p>
            <a:r>
              <a:rPr lang="en-US" sz="1400" dirty="0">
                <a:solidFill>
                  <a:prstClr val="white"/>
                </a:solidFill>
                <a:latin typeface="Helvetica Neue" charset="0"/>
                <a:ea typeface="Helvetica Neue" charset="0"/>
                <a:cs typeface="Helvetica Neue" charset="0"/>
              </a:rPr>
              <a:t>Dr. Bob Moses, Melanie Grande |  Lunar Safe Haven Seedling Study  |  04.30.2021</a:t>
            </a:r>
          </a:p>
        </p:txBody>
      </p:sp>
      <p:pic>
        <p:nvPicPr>
          <p:cNvPr id="16" name="Picture 15">
            <a:extLst>
              <a:ext uri="{FF2B5EF4-FFF2-40B4-BE49-F238E27FC236}">
                <a16:creationId xmlns:a16="http://schemas.microsoft.com/office/drawing/2014/main" id="{143F0066-717E-C348-A922-42E57FB7C09E}"/>
              </a:ext>
            </a:extLst>
          </p:cNvPr>
          <p:cNvPicPr>
            <a:picLocks/>
          </p:cNvPicPr>
          <p:nvPr/>
        </p:nvPicPr>
        <p:blipFill rotWithShape="1">
          <a:blip r:embed="rId5" cstate="hqprint">
            <a:extLst>
              <a:ext uri="{28A0092B-C50C-407E-A947-70E740481C1C}">
                <a14:useLocalDpi xmlns:a14="http://schemas.microsoft.com/office/drawing/2010/main"/>
              </a:ext>
            </a:extLst>
          </a:blip>
          <a:srcRect b="-136"/>
          <a:stretch/>
        </p:blipFill>
        <p:spPr>
          <a:xfrm>
            <a:off x="5383253" y="968396"/>
            <a:ext cx="1949042" cy="1947672"/>
          </a:xfrm>
          <a:prstGeom prst="ellipse">
            <a:avLst/>
          </a:prstGeom>
          <a:ln>
            <a:solidFill>
              <a:schemeClr val="bg1"/>
            </a:solidFill>
          </a:ln>
        </p:spPr>
      </p:pic>
      <p:pic>
        <p:nvPicPr>
          <p:cNvPr id="5" name="Picture 4">
            <a:extLst>
              <a:ext uri="{FF2B5EF4-FFF2-40B4-BE49-F238E27FC236}">
                <a16:creationId xmlns:a16="http://schemas.microsoft.com/office/drawing/2014/main" id="{FDBB1E04-24BB-0E4B-A0D5-05DFB9754897}"/>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443036" y="3263357"/>
            <a:ext cx="1645920" cy="1645920"/>
          </a:xfrm>
          <a:prstGeom prst="ellipse">
            <a:avLst/>
          </a:prstGeom>
          <a:ln>
            <a:solidFill>
              <a:schemeClr val="bg1"/>
            </a:solidFill>
          </a:ln>
        </p:spPr>
      </p:pic>
      <p:pic>
        <p:nvPicPr>
          <p:cNvPr id="9" name="Picture 8">
            <a:extLst>
              <a:ext uri="{FF2B5EF4-FFF2-40B4-BE49-F238E27FC236}">
                <a16:creationId xmlns:a16="http://schemas.microsoft.com/office/drawing/2014/main" id="{A077E828-61E8-D842-A8D4-ECA2431B6632}"/>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b="-2"/>
          <a:stretch/>
        </p:blipFill>
        <p:spPr>
          <a:xfrm>
            <a:off x="3466790" y="2807131"/>
            <a:ext cx="1399032" cy="1399032"/>
          </a:xfrm>
          <a:prstGeom prst="ellipse">
            <a:avLst/>
          </a:prstGeom>
          <a:ln>
            <a:solidFill>
              <a:schemeClr val="tx1"/>
            </a:solidFill>
          </a:ln>
        </p:spPr>
      </p:pic>
      <p:pic>
        <p:nvPicPr>
          <p:cNvPr id="18" name="Picture 17">
            <a:extLst>
              <a:ext uri="{FF2B5EF4-FFF2-40B4-BE49-F238E27FC236}">
                <a16:creationId xmlns:a16="http://schemas.microsoft.com/office/drawing/2014/main" id="{1C3ED5FB-8B7D-844E-8F18-04760AD9FEF2}"/>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8690630" y="1403675"/>
            <a:ext cx="1578455" cy="1581912"/>
          </a:xfrm>
          <a:prstGeom prst="ellipse">
            <a:avLst/>
          </a:prstGeom>
          <a:ln>
            <a:solidFill>
              <a:schemeClr val="bg1"/>
            </a:solidFill>
          </a:ln>
        </p:spPr>
      </p:pic>
      <p:pic>
        <p:nvPicPr>
          <p:cNvPr id="20" name="Picture 19">
            <a:extLst>
              <a:ext uri="{FF2B5EF4-FFF2-40B4-BE49-F238E27FC236}">
                <a16:creationId xmlns:a16="http://schemas.microsoft.com/office/drawing/2014/main" id="{FCC6C5BA-E2D4-3B49-91E3-A76FF90D0FD0}"/>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t="-1215"/>
          <a:stretch/>
        </p:blipFill>
        <p:spPr>
          <a:xfrm>
            <a:off x="5814040" y="3984344"/>
            <a:ext cx="1014985" cy="1014984"/>
          </a:xfrm>
          <a:prstGeom prst="ellipse">
            <a:avLst/>
          </a:prstGeom>
          <a:ln>
            <a:solidFill>
              <a:schemeClr val="bg1"/>
            </a:solidFill>
          </a:ln>
        </p:spPr>
      </p:pic>
      <p:sp>
        <p:nvSpPr>
          <p:cNvPr id="2" name="Slide Number Placeholder 1">
            <a:extLst>
              <a:ext uri="{FF2B5EF4-FFF2-40B4-BE49-F238E27FC236}">
                <a16:creationId xmlns:a16="http://schemas.microsoft.com/office/drawing/2014/main" id="{90ACE0D9-CA27-4041-9313-0A5AED1D6DCF}"/>
              </a:ext>
            </a:extLst>
          </p:cNvPr>
          <p:cNvSpPr>
            <a:spLocks noGrp="1"/>
          </p:cNvSpPr>
          <p:nvPr>
            <p:ph type="sldNum" sz="quarter" idx="12"/>
          </p:nvPr>
        </p:nvSpPr>
        <p:spPr/>
        <p:txBody>
          <a:bodyPr/>
          <a:lstStyle/>
          <a:p>
            <a:fld id="{41C508F0-1AA7-8449-B96D-5FDB74B9F69F}" type="slidenum">
              <a:rPr lang="en-US" smtClean="0"/>
              <a:t>1</a:t>
            </a:fld>
            <a:endParaRPr lang="en-US"/>
          </a:p>
        </p:txBody>
      </p:sp>
    </p:spTree>
    <p:extLst>
      <p:ext uri="{BB962C8B-B14F-4D97-AF65-F5344CB8AC3E}">
        <p14:creationId xmlns:p14="http://schemas.microsoft.com/office/powerpoint/2010/main" val="2218590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8FBA7-DD43-48A7-ACE1-5518A4E79FD2}"/>
              </a:ext>
            </a:extLst>
          </p:cNvPr>
          <p:cNvSpPr>
            <a:spLocks noGrp="1"/>
          </p:cNvSpPr>
          <p:nvPr>
            <p:ph type="title"/>
          </p:nvPr>
        </p:nvSpPr>
        <p:spPr/>
        <p:txBody>
          <a:bodyPr/>
          <a:lstStyle/>
          <a:p>
            <a:r>
              <a:rPr lang="en-US"/>
              <a:t>Lunar Safe Haven Seedling Study – Background </a:t>
            </a:r>
          </a:p>
        </p:txBody>
      </p:sp>
      <p:sp>
        <p:nvSpPr>
          <p:cNvPr id="3" name="Content Placeholder 2">
            <a:extLst>
              <a:ext uri="{FF2B5EF4-FFF2-40B4-BE49-F238E27FC236}">
                <a16:creationId xmlns:a16="http://schemas.microsoft.com/office/drawing/2014/main" id="{56A6AF7B-3F81-46C2-BF66-0B7E8DA7C6E3}"/>
              </a:ext>
            </a:extLst>
          </p:cNvPr>
          <p:cNvSpPr>
            <a:spLocks noGrp="1"/>
          </p:cNvSpPr>
          <p:nvPr>
            <p:ph idx="1"/>
          </p:nvPr>
        </p:nvSpPr>
        <p:spPr>
          <a:xfrm>
            <a:off x="119825" y="926592"/>
            <a:ext cx="11730799" cy="3364557"/>
          </a:xfrm>
        </p:spPr>
        <p:txBody>
          <a:bodyPr>
            <a:noAutofit/>
          </a:bodyPr>
          <a:lstStyle/>
          <a:p>
            <a:pPr marL="171450" indent="-171450">
              <a:spcAft>
                <a:spcPts val="600"/>
              </a:spcAft>
            </a:pPr>
            <a:r>
              <a:rPr lang="en-US" sz="2000" b="0" dirty="0"/>
              <a:t>NASA’s Artemis program will include a “sustained” phase of lunar exploration, with </a:t>
            </a:r>
            <a:r>
              <a:rPr lang="en-US" sz="2000" dirty="0"/>
              <a:t>longer duration missions </a:t>
            </a:r>
            <a:r>
              <a:rPr lang="en-US" sz="2000" b="0" dirty="0"/>
              <a:t>and </a:t>
            </a:r>
            <a:r>
              <a:rPr lang="en-US" sz="2000" dirty="0"/>
              <a:t>focus on sustainability and extensibility </a:t>
            </a:r>
            <a:r>
              <a:rPr lang="en-US" sz="2000" b="0" dirty="0"/>
              <a:t>for Mars exploration</a:t>
            </a:r>
          </a:p>
          <a:p>
            <a:pPr marL="171450" indent="-171450">
              <a:spcAft>
                <a:spcPts val="600"/>
              </a:spcAft>
            </a:pPr>
            <a:r>
              <a:rPr lang="en-US" sz="2000" b="0" dirty="0"/>
              <a:t>To enable a sustainable human lunar presence, NASA must provide a </a:t>
            </a:r>
            <a:r>
              <a:rPr lang="en-US" sz="2000" dirty="0"/>
              <a:t>safe haven shelter to protect astronauts and equipment from radiation, thermal extremes, and micrometeoroids (MM)</a:t>
            </a:r>
            <a:r>
              <a:rPr lang="en-US" sz="2000" b="0" dirty="0"/>
              <a:t>. </a:t>
            </a:r>
          </a:p>
          <a:p>
            <a:pPr marL="171450" indent="-171450">
              <a:spcAft>
                <a:spcPts val="600"/>
              </a:spcAft>
            </a:pPr>
            <a:r>
              <a:rPr lang="en-US" sz="2000" b="0" dirty="0"/>
              <a:t>Development of a Safe Haven should include examination of NASA activities in </a:t>
            </a:r>
            <a:r>
              <a:rPr lang="en-US" sz="2000" dirty="0"/>
              <a:t>site preparation, </a:t>
            </a:r>
            <a:r>
              <a:rPr lang="en-US" sz="2000" dirty="0">
                <a:solidFill>
                  <a:schemeClr val="accent1"/>
                </a:solidFill>
              </a:rPr>
              <a:t>excavation</a:t>
            </a:r>
            <a:r>
              <a:rPr lang="en-US" sz="2000" dirty="0"/>
              <a:t>, regolith transfer, surface </a:t>
            </a:r>
            <a:r>
              <a:rPr lang="en-US" sz="2000" dirty="0">
                <a:solidFill>
                  <a:schemeClr val="accent1"/>
                </a:solidFill>
              </a:rPr>
              <a:t>construction</a:t>
            </a:r>
            <a:r>
              <a:rPr lang="en-US" sz="2000" dirty="0"/>
              <a:t>/assembly/deployment, autonomy, robotic servicing/repair, advanced manufacturing, and in situ resource utilization (ISRU) </a:t>
            </a:r>
            <a:r>
              <a:rPr lang="en-US" sz="2000" b="0" dirty="0"/>
              <a:t>for identifying the best approaches for implementing a safe haven shelter. </a:t>
            </a:r>
          </a:p>
          <a:p>
            <a:pPr marL="171450" indent="-171450">
              <a:spcAft>
                <a:spcPts val="600"/>
              </a:spcAft>
            </a:pPr>
            <a:r>
              <a:rPr lang="en-US" sz="2000" b="0" dirty="0"/>
              <a:t>HEOMD has declared development gaps in </a:t>
            </a:r>
            <a:r>
              <a:rPr lang="en-US" sz="2000" dirty="0"/>
              <a:t>TX6 06-38 Radiation Shielding</a:t>
            </a:r>
            <a:r>
              <a:rPr lang="en-US" sz="2000" b="0" dirty="0"/>
              <a:t>, and </a:t>
            </a:r>
            <a:r>
              <a:rPr lang="en-US" sz="2000" dirty="0"/>
              <a:t>TX12 12-07 Construction of Unpressurized Structure for Protection</a:t>
            </a:r>
            <a:r>
              <a:rPr lang="en-US" sz="2000" b="0" dirty="0"/>
              <a:t>; </a:t>
            </a:r>
            <a:r>
              <a:rPr lang="en-US" sz="2000" b="0" u="sng" dirty="0"/>
              <a:t>both of these gaps are the focus of the Lunar Safe Haven</a:t>
            </a:r>
            <a:r>
              <a:rPr lang="en-US" sz="2000" b="0" dirty="0"/>
              <a:t>.</a:t>
            </a:r>
            <a:endParaRPr lang="en-US" sz="2000" b="0" dirty="0">
              <a:latin typeface="Arial"/>
              <a:cs typeface="Arial"/>
            </a:endParaRPr>
          </a:p>
          <a:p>
            <a:pPr marL="0" indent="0">
              <a:buNone/>
            </a:pPr>
            <a:endParaRPr lang="en-US" sz="2000" b="0" dirty="0"/>
          </a:p>
        </p:txBody>
      </p:sp>
      <p:pic>
        <p:nvPicPr>
          <p:cNvPr id="5" name="Picture 4">
            <a:extLst>
              <a:ext uri="{FF2B5EF4-FFF2-40B4-BE49-F238E27FC236}">
                <a16:creationId xmlns:a16="http://schemas.microsoft.com/office/drawing/2014/main" id="{A6AEED67-4E42-409F-A577-3837FF3C1663}"/>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p:blipFill>
        <p:spPr>
          <a:xfrm>
            <a:off x="1024433" y="4409383"/>
            <a:ext cx="1884885" cy="2278940"/>
          </a:xfrm>
          <a:prstGeom prst="rect">
            <a:avLst/>
          </a:prstGeom>
        </p:spPr>
      </p:pic>
      <p:pic>
        <p:nvPicPr>
          <p:cNvPr id="6" name="Picture 5">
            <a:extLst>
              <a:ext uri="{FF2B5EF4-FFF2-40B4-BE49-F238E27FC236}">
                <a16:creationId xmlns:a16="http://schemas.microsoft.com/office/drawing/2014/main" id="{56FC03E4-D76A-4FA8-9475-D0901B6C0E52}"/>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5116143" y="4409383"/>
            <a:ext cx="1852357" cy="2278940"/>
          </a:xfrm>
          <a:prstGeom prst="rect">
            <a:avLst/>
          </a:prstGeom>
        </p:spPr>
      </p:pic>
      <p:pic>
        <p:nvPicPr>
          <p:cNvPr id="7" name="Picture 6">
            <a:extLst>
              <a:ext uri="{FF2B5EF4-FFF2-40B4-BE49-F238E27FC236}">
                <a16:creationId xmlns:a16="http://schemas.microsoft.com/office/drawing/2014/main" id="{79314D7A-965C-4E43-A1F0-C413E8374C15}"/>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3086552" y="4409383"/>
            <a:ext cx="1852357" cy="2278940"/>
          </a:xfrm>
          <a:prstGeom prst="rect">
            <a:avLst/>
          </a:prstGeom>
        </p:spPr>
      </p:pic>
      <p:sp>
        <p:nvSpPr>
          <p:cNvPr id="8" name="Slide Number Placeholder 7">
            <a:extLst>
              <a:ext uri="{FF2B5EF4-FFF2-40B4-BE49-F238E27FC236}">
                <a16:creationId xmlns:a16="http://schemas.microsoft.com/office/drawing/2014/main" id="{C2309530-118C-47A3-9657-CA0F16BC9958}"/>
              </a:ext>
            </a:extLst>
          </p:cNvPr>
          <p:cNvSpPr>
            <a:spLocks noGrp="1"/>
          </p:cNvSpPr>
          <p:nvPr>
            <p:ph type="sldNum" sz="quarter" idx="12"/>
          </p:nvPr>
        </p:nvSpPr>
        <p:spPr/>
        <p:txBody>
          <a:bodyPr/>
          <a:lstStyle/>
          <a:p>
            <a:fld id="{41C508F0-1AA7-8449-B96D-5FDB74B9F69F}" type="slidenum">
              <a:rPr lang="en-US" smtClean="0"/>
              <a:t>2</a:t>
            </a:fld>
            <a:endParaRPr lang="en-US"/>
          </a:p>
        </p:txBody>
      </p:sp>
      <p:pic>
        <p:nvPicPr>
          <p:cNvPr id="9" name="Picture 8">
            <a:extLst>
              <a:ext uri="{FF2B5EF4-FFF2-40B4-BE49-F238E27FC236}">
                <a16:creationId xmlns:a16="http://schemas.microsoft.com/office/drawing/2014/main" id="{943D0C3F-F830-429B-98E7-DCDD459A163A}"/>
              </a:ext>
            </a:extLst>
          </p:cNvPr>
          <p:cNvPicPr>
            <a:picLocks/>
          </p:cNvPicPr>
          <p:nvPr/>
        </p:nvPicPr>
        <p:blipFill rotWithShape="1">
          <a:blip r:embed="rId6">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l="900" r="5158"/>
          <a:stretch/>
        </p:blipFill>
        <p:spPr>
          <a:xfrm>
            <a:off x="7145733" y="4455869"/>
            <a:ext cx="3316903" cy="2185968"/>
          </a:xfrm>
          <a:prstGeom prst="rect">
            <a:avLst/>
          </a:prstGeom>
        </p:spPr>
      </p:pic>
      <p:sp>
        <p:nvSpPr>
          <p:cNvPr id="12" name="TextBox 11">
            <a:extLst>
              <a:ext uri="{FF2B5EF4-FFF2-40B4-BE49-F238E27FC236}">
                <a16:creationId xmlns:a16="http://schemas.microsoft.com/office/drawing/2014/main" id="{A2723E57-FCBA-4035-896B-5A0F66202253}"/>
              </a:ext>
            </a:extLst>
          </p:cNvPr>
          <p:cNvSpPr txBox="1"/>
          <p:nvPr/>
        </p:nvSpPr>
        <p:spPr>
          <a:xfrm>
            <a:off x="951281" y="6641368"/>
            <a:ext cx="1170955" cy="261610"/>
          </a:xfrm>
          <a:prstGeom prst="rect">
            <a:avLst/>
          </a:prstGeom>
          <a:noFill/>
        </p:spPr>
        <p:txBody>
          <a:bodyPr wrap="square" rtlCol="0">
            <a:spAutoFit/>
          </a:bodyPr>
          <a:lstStyle/>
          <a:p>
            <a:r>
              <a:rPr lang="en-US" sz="1050" dirty="0"/>
              <a:t>Source: NASA</a:t>
            </a:r>
          </a:p>
        </p:txBody>
      </p:sp>
      <p:sp>
        <p:nvSpPr>
          <p:cNvPr id="13" name="TextBox 12">
            <a:extLst>
              <a:ext uri="{FF2B5EF4-FFF2-40B4-BE49-F238E27FC236}">
                <a16:creationId xmlns:a16="http://schemas.microsoft.com/office/drawing/2014/main" id="{23981BBA-2D75-4D21-A35C-B5B3A4D723F6}"/>
              </a:ext>
            </a:extLst>
          </p:cNvPr>
          <p:cNvSpPr txBox="1"/>
          <p:nvPr/>
        </p:nvSpPr>
        <p:spPr>
          <a:xfrm>
            <a:off x="3006280" y="6641368"/>
            <a:ext cx="1170955" cy="261610"/>
          </a:xfrm>
          <a:prstGeom prst="rect">
            <a:avLst/>
          </a:prstGeom>
          <a:noFill/>
        </p:spPr>
        <p:txBody>
          <a:bodyPr wrap="square" rtlCol="0">
            <a:spAutoFit/>
          </a:bodyPr>
          <a:lstStyle/>
          <a:p>
            <a:r>
              <a:rPr lang="en-US" sz="1050" dirty="0"/>
              <a:t>Source: NASA</a:t>
            </a:r>
          </a:p>
        </p:txBody>
      </p:sp>
      <p:sp>
        <p:nvSpPr>
          <p:cNvPr id="14" name="TextBox 13">
            <a:extLst>
              <a:ext uri="{FF2B5EF4-FFF2-40B4-BE49-F238E27FC236}">
                <a16:creationId xmlns:a16="http://schemas.microsoft.com/office/drawing/2014/main" id="{E1221918-A3F2-4DF9-AAE2-4FF23632DBE0}"/>
              </a:ext>
            </a:extLst>
          </p:cNvPr>
          <p:cNvSpPr txBox="1"/>
          <p:nvPr/>
        </p:nvSpPr>
        <p:spPr>
          <a:xfrm>
            <a:off x="5050528" y="6641368"/>
            <a:ext cx="1170955" cy="261610"/>
          </a:xfrm>
          <a:prstGeom prst="rect">
            <a:avLst/>
          </a:prstGeom>
          <a:noFill/>
        </p:spPr>
        <p:txBody>
          <a:bodyPr wrap="square" rtlCol="0">
            <a:spAutoFit/>
          </a:bodyPr>
          <a:lstStyle/>
          <a:p>
            <a:r>
              <a:rPr lang="en-US" sz="1050" dirty="0"/>
              <a:t>Source: NASA</a:t>
            </a:r>
          </a:p>
        </p:txBody>
      </p:sp>
      <p:sp>
        <p:nvSpPr>
          <p:cNvPr id="15" name="TextBox 14">
            <a:extLst>
              <a:ext uri="{FF2B5EF4-FFF2-40B4-BE49-F238E27FC236}">
                <a16:creationId xmlns:a16="http://schemas.microsoft.com/office/drawing/2014/main" id="{47BAA337-D2BF-4E55-8E07-F809BFD9B0A8}"/>
              </a:ext>
            </a:extLst>
          </p:cNvPr>
          <p:cNvSpPr txBox="1"/>
          <p:nvPr/>
        </p:nvSpPr>
        <p:spPr>
          <a:xfrm>
            <a:off x="7063547" y="6641368"/>
            <a:ext cx="1170955" cy="261610"/>
          </a:xfrm>
          <a:prstGeom prst="rect">
            <a:avLst/>
          </a:prstGeom>
          <a:noFill/>
        </p:spPr>
        <p:txBody>
          <a:bodyPr wrap="square" rtlCol="0">
            <a:spAutoFit/>
          </a:bodyPr>
          <a:lstStyle/>
          <a:p>
            <a:r>
              <a:rPr lang="en-US" sz="1050" dirty="0"/>
              <a:t>Source: NASA</a:t>
            </a:r>
          </a:p>
        </p:txBody>
      </p:sp>
    </p:spTree>
    <p:extLst>
      <p:ext uri="{BB962C8B-B14F-4D97-AF65-F5344CB8AC3E}">
        <p14:creationId xmlns:p14="http://schemas.microsoft.com/office/powerpoint/2010/main" val="2215682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A46F9-A03B-42D3-82AF-2EEC0C1D809F}"/>
              </a:ext>
            </a:extLst>
          </p:cNvPr>
          <p:cNvSpPr>
            <a:spLocks noGrp="1"/>
          </p:cNvSpPr>
          <p:nvPr>
            <p:ph type="title"/>
          </p:nvPr>
        </p:nvSpPr>
        <p:spPr/>
        <p:txBody>
          <a:bodyPr/>
          <a:lstStyle/>
          <a:p>
            <a:r>
              <a:rPr lang="en-US" dirty="0"/>
              <a:t>Game-Changing Nature of a Lunar Safe Haven</a:t>
            </a:r>
          </a:p>
        </p:txBody>
      </p:sp>
      <p:sp>
        <p:nvSpPr>
          <p:cNvPr id="3" name="Content Placeholder 2">
            <a:extLst>
              <a:ext uri="{FF2B5EF4-FFF2-40B4-BE49-F238E27FC236}">
                <a16:creationId xmlns:a16="http://schemas.microsoft.com/office/drawing/2014/main" id="{405A4EE3-3D93-4753-BB94-110A8D7EBF38}"/>
              </a:ext>
            </a:extLst>
          </p:cNvPr>
          <p:cNvSpPr>
            <a:spLocks noGrp="1"/>
          </p:cNvSpPr>
          <p:nvPr>
            <p:ph idx="1"/>
          </p:nvPr>
        </p:nvSpPr>
        <p:spPr/>
        <p:txBody>
          <a:bodyPr>
            <a:normAutofit fontScale="92500" lnSpcReduction="10000"/>
          </a:bodyPr>
          <a:lstStyle/>
          <a:p>
            <a:r>
              <a:rPr lang="en-US" dirty="0"/>
              <a:t>The Lunar Safe Haven Study is leveraging the substantial work of the Artemis program, such as the progress in habitat and rover development</a:t>
            </a:r>
          </a:p>
          <a:p>
            <a:pPr lvl="1"/>
            <a:r>
              <a:rPr lang="en-US" dirty="0"/>
              <a:t>We are choosing to define “Lunar Safe Haven” to mean a continuous strategy for protection of crew and exploration systems</a:t>
            </a:r>
          </a:p>
          <a:p>
            <a:r>
              <a:rPr lang="en-US" dirty="0"/>
              <a:t>The Lunar Safe Haven concept is “game changing” because it provides:</a:t>
            </a:r>
          </a:p>
          <a:p>
            <a:pPr lvl="1"/>
            <a:r>
              <a:rPr lang="en-US" dirty="0"/>
              <a:t>Shielding for crew to a degree that cannot be done via delivery from Earth, given constraints/costs of landing systems</a:t>
            </a:r>
          </a:p>
          <a:p>
            <a:pPr lvl="1"/>
            <a:r>
              <a:rPr lang="en-US" dirty="0"/>
              <a:t>Protection </a:t>
            </a:r>
            <a:r>
              <a:rPr lang="en-US" u="sng" dirty="0"/>
              <a:t>with access</a:t>
            </a:r>
            <a:r>
              <a:rPr lang="en-US" dirty="0"/>
              <a:t>, which directly burying habitats wouldn’t allow</a:t>
            </a:r>
          </a:p>
          <a:p>
            <a:pPr lvl="1"/>
            <a:r>
              <a:rPr lang="en-US" dirty="0"/>
              <a:t>Shielding for electronics that can be a game-changer for autonomy, avionics, and communications—e.g., by </a:t>
            </a:r>
            <a:r>
              <a:rPr lang="en-US" b="1" dirty="0"/>
              <a:t>extending their lifetime </a:t>
            </a:r>
            <a:r>
              <a:rPr lang="en-US" dirty="0"/>
              <a:t>and reducing rad-hardening and thermal control requirements </a:t>
            </a:r>
          </a:p>
          <a:p>
            <a:pPr lvl="1"/>
            <a:r>
              <a:rPr lang="en-US" dirty="0"/>
              <a:t>Protective shelter for mobile assets and potentially an area for servicing, both of which </a:t>
            </a:r>
            <a:r>
              <a:rPr lang="en-US" b="1" dirty="0"/>
              <a:t>will</a:t>
            </a:r>
            <a:r>
              <a:rPr lang="en-US" dirty="0"/>
              <a:t> </a:t>
            </a:r>
            <a:r>
              <a:rPr lang="en-US" b="1" dirty="0"/>
              <a:t>extend their lifetime</a:t>
            </a:r>
          </a:p>
          <a:p>
            <a:pPr lvl="1"/>
            <a:r>
              <a:rPr lang="en-US" b="1" dirty="0"/>
              <a:t>Scalability</a:t>
            </a:r>
            <a:r>
              <a:rPr lang="en-US" dirty="0"/>
              <a:t>, if various sizes of safe haven shelters are possible</a:t>
            </a:r>
          </a:p>
          <a:p>
            <a:pPr lvl="1"/>
            <a:r>
              <a:rPr lang="en-US" b="1" dirty="0"/>
              <a:t>Evolvability</a:t>
            </a:r>
            <a:r>
              <a:rPr lang="en-US" dirty="0"/>
              <a:t>, if the safe haven concept is able to change and respond to new scenarios over time</a:t>
            </a:r>
          </a:p>
        </p:txBody>
      </p:sp>
      <p:sp>
        <p:nvSpPr>
          <p:cNvPr id="4" name="Slide Number Placeholder 3">
            <a:extLst>
              <a:ext uri="{FF2B5EF4-FFF2-40B4-BE49-F238E27FC236}">
                <a16:creationId xmlns:a16="http://schemas.microsoft.com/office/drawing/2014/main" id="{E6A21369-9FCF-439A-A51E-FCE5BC5F0B86}"/>
              </a:ext>
            </a:extLst>
          </p:cNvPr>
          <p:cNvSpPr>
            <a:spLocks noGrp="1"/>
          </p:cNvSpPr>
          <p:nvPr>
            <p:ph type="sldNum" sz="quarter" idx="12"/>
          </p:nvPr>
        </p:nvSpPr>
        <p:spPr/>
        <p:txBody>
          <a:bodyPr/>
          <a:lstStyle/>
          <a:p>
            <a:fld id="{41C508F0-1AA7-8449-B96D-5FDB74B9F69F}" type="slidenum">
              <a:rPr lang="en-US" smtClean="0"/>
              <a:t>3</a:t>
            </a:fld>
            <a:endParaRPr lang="en-US"/>
          </a:p>
        </p:txBody>
      </p:sp>
    </p:spTree>
    <p:extLst>
      <p:ext uri="{BB962C8B-B14F-4D97-AF65-F5344CB8AC3E}">
        <p14:creationId xmlns:p14="http://schemas.microsoft.com/office/powerpoint/2010/main" val="1010244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84AE5-4992-46BA-B660-5925441BF11F}"/>
              </a:ext>
            </a:extLst>
          </p:cNvPr>
          <p:cNvSpPr>
            <a:spLocks noGrp="1"/>
          </p:cNvSpPr>
          <p:nvPr>
            <p:ph type="title"/>
          </p:nvPr>
        </p:nvSpPr>
        <p:spPr/>
        <p:txBody>
          <a:bodyPr/>
          <a:lstStyle/>
          <a:p>
            <a:r>
              <a:rPr lang="en-US"/>
              <a:t>Study Approach</a:t>
            </a:r>
          </a:p>
        </p:txBody>
      </p:sp>
      <p:sp>
        <p:nvSpPr>
          <p:cNvPr id="3" name="Content Placeholder 2">
            <a:extLst>
              <a:ext uri="{FF2B5EF4-FFF2-40B4-BE49-F238E27FC236}">
                <a16:creationId xmlns:a16="http://schemas.microsoft.com/office/drawing/2014/main" id="{71AB5CE2-0DA7-4B06-A896-31DC1DB9FB33}"/>
              </a:ext>
            </a:extLst>
          </p:cNvPr>
          <p:cNvSpPr>
            <a:spLocks noGrp="1"/>
          </p:cNvSpPr>
          <p:nvPr>
            <p:ph idx="1"/>
          </p:nvPr>
        </p:nvSpPr>
        <p:spPr>
          <a:xfrm>
            <a:off x="119826" y="926592"/>
            <a:ext cx="11898004" cy="5095836"/>
          </a:xfrm>
        </p:spPr>
        <p:txBody>
          <a:bodyPr>
            <a:normAutofit fontScale="92500" lnSpcReduction="20000"/>
          </a:bodyPr>
          <a:lstStyle/>
          <a:p>
            <a:pPr marL="171450" indent="-171450">
              <a:lnSpc>
                <a:spcPct val="110000"/>
              </a:lnSpc>
              <a:spcBef>
                <a:spcPts val="0"/>
              </a:spcBef>
              <a:spcAft>
                <a:spcPts val="600"/>
              </a:spcAft>
            </a:pPr>
            <a:r>
              <a:rPr lang="en-US" sz="2400" dirty="0">
                <a:latin typeface="Arial"/>
              </a:rPr>
              <a:t>Ultimate Goal: The trade study and identification of both high-level and derived, system-level requirements will provide a path to future technology investments plus synergy with existing and proposed programs</a:t>
            </a:r>
          </a:p>
          <a:p>
            <a:pPr marL="171450" lvl="0" indent="-171450">
              <a:lnSpc>
                <a:spcPct val="110000"/>
              </a:lnSpc>
              <a:spcBef>
                <a:spcPts val="0"/>
              </a:spcBef>
              <a:spcAft>
                <a:spcPts val="600"/>
              </a:spcAft>
            </a:pPr>
            <a:r>
              <a:rPr lang="en-US" sz="2400" dirty="0">
                <a:latin typeface="Arial"/>
              </a:rPr>
              <a:t>A multi-center team (LaRC, MSFC, and KSC) with a Steering Team consisting of two SMEs from each center </a:t>
            </a:r>
          </a:p>
          <a:p>
            <a:pPr marL="171450" lvl="0" indent="-171450">
              <a:lnSpc>
                <a:spcPct val="110000"/>
              </a:lnSpc>
              <a:spcBef>
                <a:spcPts val="0"/>
              </a:spcBef>
              <a:spcAft>
                <a:spcPts val="600"/>
              </a:spcAft>
            </a:pPr>
            <a:r>
              <a:rPr lang="en-US" sz="2400" dirty="0">
                <a:latin typeface="Arial"/>
              </a:rPr>
              <a:t>One-year effort in FY21 sponsored by STMD Game Changing Developments</a:t>
            </a:r>
          </a:p>
          <a:p>
            <a:pPr marL="171450" lvl="0" indent="-171450">
              <a:lnSpc>
                <a:spcPct val="110000"/>
              </a:lnSpc>
              <a:spcBef>
                <a:spcPts val="0"/>
              </a:spcBef>
              <a:spcAft>
                <a:spcPts val="600"/>
              </a:spcAft>
            </a:pPr>
            <a:r>
              <a:rPr lang="en-US" sz="2400" dirty="0">
                <a:latin typeface="Arial"/>
              </a:rPr>
              <a:t>Content areas for seedling trade study will include, but are not limited to:</a:t>
            </a:r>
          </a:p>
          <a:p>
            <a:pPr marL="914400" lvl="1" indent="-457200">
              <a:lnSpc>
                <a:spcPct val="110000"/>
              </a:lnSpc>
              <a:spcBef>
                <a:spcPts val="0"/>
              </a:spcBef>
              <a:spcAft>
                <a:spcPts val="600"/>
              </a:spcAft>
              <a:buFont typeface="+mj-lt"/>
              <a:buAutoNum type="arabicPeriod"/>
            </a:pPr>
            <a:r>
              <a:rPr lang="en-US" sz="2000" dirty="0">
                <a:latin typeface="Arial"/>
              </a:rPr>
              <a:t>Site preparation and shelter preparation (e.g. deployment, assembly, and/or construction)</a:t>
            </a:r>
          </a:p>
          <a:p>
            <a:pPr marL="914400" lvl="1" indent="-457200">
              <a:lnSpc>
                <a:spcPct val="110000"/>
              </a:lnSpc>
              <a:spcBef>
                <a:spcPts val="0"/>
              </a:spcBef>
              <a:spcAft>
                <a:spcPts val="600"/>
              </a:spcAft>
              <a:buFont typeface="+mj-lt"/>
              <a:buAutoNum type="arabicPeriod"/>
            </a:pPr>
            <a:r>
              <a:rPr lang="en-US" sz="2000" dirty="0">
                <a:latin typeface="Arial"/>
              </a:rPr>
              <a:t>Protection of crew and surface systems (i.e. from radiation, thermal extremes, micrometeoroid strikes)</a:t>
            </a:r>
          </a:p>
          <a:p>
            <a:pPr marL="914400" lvl="1" indent="-457200">
              <a:lnSpc>
                <a:spcPct val="110000"/>
              </a:lnSpc>
              <a:spcBef>
                <a:spcPts val="0"/>
              </a:spcBef>
              <a:spcAft>
                <a:spcPts val="600"/>
              </a:spcAft>
              <a:buFont typeface="+mj-lt"/>
              <a:buAutoNum type="arabicPeriod"/>
            </a:pPr>
            <a:r>
              <a:rPr lang="en-US" sz="2000" dirty="0">
                <a:latin typeface="Arial"/>
              </a:rPr>
              <a:t>System / structural verification</a:t>
            </a:r>
          </a:p>
          <a:p>
            <a:pPr marL="914400" lvl="1" indent="-457200">
              <a:lnSpc>
                <a:spcPct val="110000"/>
              </a:lnSpc>
              <a:spcBef>
                <a:spcPts val="0"/>
              </a:spcBef>
              <a:spcAft>
                <a:spcPts val="600"/>
              </a:spcAft>
              <a:buFont typeface="+mj-lt"/>
              <a:buAutoNum type="arabicPeriod"/>
            </a:pPr>
            <a:r>
              <a:rPr lang="en-US" sz="2000" dirty="0">
                <a:latin typeface="Arial"/>
              </a:rPr>
              <a:t>System maintenance for long duration use</a:t>
            </a:r>
          </a:p>
          <a:p>
            <a:pPr marL="171450" lvl="0" indent="-171450">
              <a:lnSpc>
                <a:spcPct val="110000"/>
              </a:lnSpc>
              <a:spcBef>
                <a:spcPts val="0"/>
              </a:spcBef>
              <a:spcAft>
                <a:spcPts val="600"/>
              </a:spcAft>
            </a:pPr>
            <a:r>
              <a:rPr lang="en-US" sz="2400" dirty="0">
                <a:solidFill>
                  <a:schemeClr val="accent1"/>
                </a:solidFill>
                <a:latin typeface="Arial"/>
              </a:rPr>
              <a:t>Data will be collected from other NASA projects, OGA’s, industry, and academia on concept options and state of technology maturity</a:t>
            </a:r>
          </a:p>
          <a:p>
            <a:pPr>
              <a:lnSpc>
                <a:spcPct val="110000"/>
              </a:lnSpc>
              <a:spcAft>
                <a:spcPts val="600"/>
              </a:spcAft>
            </a:pPr>
            <a:endParaRPr lang="en-US" sz="2400" dirty="0"/>
          </a:p>
        </p:txBody>
      </p:sp>
      <p:sp>
        <p:nvSpPr>
          <p:cNvPr id="26" name="Slide Number Placeholder 25">
            <a:extLst>
              <a:ext uri="{FF2B5EF4-FFF2-40B4-BE49-F238E27FC236}">
                <a16:creationId xmlns:a16="http://schemas.microsoft.com/office/drawing/2014/main" id="{D6FE00D9-1CE2-447D-8E10-16E57F3BD643}"/>
              </a:ext>
            </a:extLst>
          </p:cNvPr>
          <p:cNvSpPr>
            <a:spLocks noGrp="1"/>
          </p:cNvSpPr>
          <p:nvPr>
            <p:ph type="sldNum" sz="quarter" idx="12"/>
          </p:nvPr>
        </p:nvSpPr>
        <p:spPr/>
        <p:txBody>
          <a:bodyPr/>
          <a:lstStyle/>
          <a:p>
            <a:fld id="{41C508F0-1AA7-8449-B96D-5FDB74B9F69F}" type="slidenum">
              <a:rPr lang="en-US" smtClean="0"/>
              <a:t>4</a:t>
            </a:fld>
            <a:endParaRPr lang="en-US"/>
          </a:p>
        </p:txBody>
      </p:sp>
    </p:spTree>
    <p:extLst>
      <p:ext uri="{BB962C8B-B14F-4D97-AF65-F5344CB8AC3E}">
        <p14:creationId xmlns:p14="http://schemas.microsoft.com/office/powerpoint/2010/main" val="796517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C3D76-6C1E-4755-8A27-C2BF9E4EF1B4}"/>
              </a:ext>
            </a:extLst>
          </p:cNvPr>
          <p:cNvSpPr>
            <a:spLocks noGrp="1"/>
          </p:cNvSpPr>
          <p:nvPr>
            <p:ph type="title"/>
          </p:nvPr>
        </p:nvSpPr>
        <p:spPr/>
        <p:txBody>
          <a:bodyPr/>
          <a:lstStyle/>
          <a:p>
            <a:r>
              <a:rPr lang="en-US" dirty="0"/>
              <a:t>Study Scope and Progress</a:t>
            </a:r>
          </a:p>
        </p:txBody>
      </p:sp>
      <p:sp>
        <p:nvSpPr>
          <p:cNvPr id="3" name="Content Placeholder 2">
            <a:extLst>
              <a:ext uri="{FF2B5EF4-FFF2-40B4-BE49-F238E27FC236}">
                <a16:creationId xmlns:a16="http://schemas.microsoft.com/office/drawing/2014/main" id="{1220C55F-D5FC-4D1D-8DC1-0645BB143494}"/>
              </a:ext>
            </a:extLst>
          </p:cNvPr>
          <p:cNvSpPr>
            <a:spLocks noGrp="1"/>
          </p:cNvSpPr>
          <p:nvPr>
            <p:ph idx="1"/>
          </p:nvPr>
        </p:nvSpPr>
        <p:spPr>
          <a:xfrm>
            <a:off x="119826" y="926592"/>
            <a:ext cx="11602482" cy="5429758"/>
          </a:xfrm>
        </p:spPr>
        <p:txBody>
          <a:bodyPr>
            <a:normAutofit/>
          </a:bodyPr>
          <a:lstStyle/>
          <a:p>
            <a:r>
              <a:rPr lang="en-US" dirty="0">
                <a:cs typeface="Arial"/>
              </a:rPr>
              <a:t>3 Main Deliverables:</a:t>
            </a:r>
          </a:p>
          <a:p>
            <a:pPr marL="971550" lvl="1" indent="-514350">
              <a:buFont typeface="+mj-lt"/>
              <a:buAutoNum type="arabicPeriod"/>
            </a:pPr>
            <a:r>
              <a:rPr lang="en-US" b="0" dirty="0">
                <a:cs typeface="Arial"/>
              </a:rPr>
              <a:t>Identify </a:t>
            </a:r>
            <a:r>
              <a:rPr lang="en-US" b="1" dirty="0">
                <a:cs typeface="Arial"/>
              </a:rPr>
              <a:t>high-level requirements </a:t>
            </a:r>
            <a:r>
              <a:rPr lang="en-US" b="0" dirty="0">
                <a:cs typeface="Arial"/>
              </a:rPr>
              <a:t>for synergy with the Artemis program</a:t>
            </a:r>
          </a:p>
          <a:p>
            <a:pPr marL="971550" lvl="1" indent="-514350">
              <a:buFont typeface="+mj-lt"/>
              <a:buAutoNum type="arabicPeriod"/>
            </a:pPr>
            <a:r>
              <a:rPr lang="en-US" b="0" dirty="0">
                <a:cs typeface="Arial"/>
              </a:rPr>
              <a:t>Define several safe haven shelter concepts and conduct a </a:t>
            </a:r>
            <a:r>
              <a:rPr lang="en-US" b="1" dirty="0">
                <a:cs typeface="Arial"/>
              </a:rPr>
              <a:t>comprehensive trade study</a:t>
            </a:r>
          </a:p>
          <a:p>
            <a:pPr marL="971550" lvl="1" indent="-514350">
              <a:buFont typeface="+mj-lt"/>
              <a:buAutoNum type="arabicPeriod"/>
            </a:pPr>
            <a:r>
              <a:rPr lang="en-US" b="0" dirty="0">
                <a:cs typeface="Arial"/>
              </a:rPr>
              <a:t>Derive </a:t>
            </a:r>
            <a:r>
              <a:rPr lang="en-US" b="1" dirty="0">
                <a:cs typeface="Arial"/>
              </a:rPr>
              <a:t>system-level requirements </a:t>
            </a:r>
            <a:r>
              <a:rPr lang="en-US" b="0" dirty="0">
                <a:cs typeface="Arial"/>
              </a:rPr>
              <a:t>for 1-2 chosen safe haven concepts, including requirements for surface radiation shielding, thermal extremes, and micrometeoroids</a:t>
            </a:r>
          </a:p>
          <a:p>
            <a:r>
              <a:rPr lang="en-US" dirty="0">
                <a:cs typeface="Arial"/>
              </a:rPr>
              <a:t>Current status:</a:t>
            </a:r>
          </a:p>
          <a:p>
            <a:pPr lvl="1"/>
            <a:r>
              <a:rPr lang="en-US" dirty="0">
                <a:cs typeface="Arial"/>
              </a:rPr>
              <a:t>Level Zero Requirements </a:t>
            </a:r>
            <a:r>
              <a:rPr lang="en-US" b="1" dirty="0">
                <a:solidFill>
                  <a:srgbClr val="00B050"/>
                </a:solidFill>
                <a:cs typeface="Arial"/>
              </a:rPr>
              <a:t>– Completed </a:t>
            </a:r>
          </a:p>
          <a:p>
            <a:pPr lvl="1"/>
            <a:r>
              <a:rPr lang="en-US" dirty="0">
                <a:cs typeface="Arial"/>
              </a:rPr>
              <a:t>Functional Decomposition and Ground Rules &amp; Assumptions (GR&amp;A) </a:t>
            </a:r>
            <a:r>
              <a:rPr lang="en-US" b="1" dirty="0">
                <a:solidFill>
                  <a:srgbClr val="00B050"/>
                </a:solidFill>
                <a:cs typeface="Arial"/>
              </a:rPr>
              <a:t>– Completed </a:t>
            </a:r>
            <a:endParaRPr lang="en-US" b="1" dirty="0">
              <a:solidFill>
                <a:schemeClr val="accent4">
                  <a:lumMod val="75000"/>
                </a:schemeClr>
              </a:solidFill>
              <a:cs typeface="Arial"/>
            </a:endParaRPr>
          </a:p>
          <a:p>
            <a:pPr lvl="1"/>
            <a:r>
              <a:rPr lang="en-US" dirty="0">
                <a:cs typeface="Arial"/>
              </a:rPr>
              <a:t>Decision Objectives and Attributes, to assess concept alternatives </a:t>
            </a:r>
            <a:r>
              <a:rPr lang="en-US" b="1" dirty="0">
                <a:solidFill>
                  <a:srgbClr val="00B050"/>
                </a:solidFill>
                <a:cs typeface="Arial"/>
              </a:rPr>
              <a:t>– Completed </a:t>
            </a:r>
            <a:endParaRPr lang="en-US" dirty="0">
              <a:cs typeface="Arial"/>
            </a:endParaRPr>
          </a:p>
          <a:p>
            <a:pPr lvl="1"/>
            <a:r>
              <a:rPr lang="en-US" dirty="0">
                <a:cs typeface="Arial"/>
              </a:rPr>
              <a:t>Concept generation of alternatives </a:t>
            </a:r>
            <a:r>
              <a:rPr lang="en-US" b="1" dirty="0">
                <a:solidFill>
                  <a:srgbClr val="00B050"/>
                </a:solidFill>
                <a:cs typeface="Arial"/>
              </a:rPr>
              <a:t>– Completed </a:t>
            </a:r>
            <a:endParaRPr lang="en-US" b="1" dirty="0">
              <a:solidFill>
                <a:schemeClr val="accent4">
                  <a:lumMod val="75000"/>
                </a:schemeClr>
              </a:solidFill>
              <a:cs typeface="Arial"/>
            </a:endParaRPr>
          </a:p>
          <a:p>
            <a:pPr lvl="1"/>
            <a:r>
              <a:rPr lang="en-US" dirty="0"/>
              <a:t>Concept evaluation and down-select </a:t>
            </a:r>
            <a:r>
              <a:rPr lang="en-US" b="1" dirty="0">
                <a:solidFill>
                  <a:srgbClr val="00B0F0"/>
                </a:solidFill>
              </a:rPr>
              <a:t>– Coming in May</a:t>
            </a:r>
          </a:p>
        </p:txBody>
      </p:sp>
      <p:sp>
        <p:nvSpPr>
          <p:cNvPr id="4" name="Slide Number Placeholder 3">
            <a:extLst>
              <a:ext uri="{FF2B5EF4-FFF2-40B4-BE49-F238E27FC236}">
                <a16:creationId xmlns:a16="http://schemas.microsoft.com/office/drawing/2014/main" id="{68F21ED7-7AC7-40EA-AF0C-48DE0A83CA69}"/>
              </a:ext>
            </a:extLst>
          </p:cNvPr>
          <p:cNvSpPr>
            <a:spLocks noGrp="1"/>
          </p:cNvSpPr>
          <p:nvPr>
            <p:ph type="sldNum" sz="quarter" idx="12"/>
          </p:nvPr>
        </p:nvSpPr>
        <p:spPr/>
        <p:txBody>
          <a:bodyPr/>
          <a:lstStyle/>
          <a:p>
            <a:fld id="{41C508F0-1AA7-8449-B96D-5FDB74B9F69F}" type="slidenum">
              <a:rPr lang="en-US" smtClean="0"/>
              <a:t>5</a:t>
            </a:fld>
            <a:endParaRPr lang="en-US"/>
          </a:p>
        </p:txBody>
      </p:sp>
    </p:spTree>
    <p:extLst>
      <p:ext uri="{BB962C8B-B14F-4D97-AF65-F5344CB8AC3E}">
        <p14:creationId xmlns:p14="http://schemas.microsoft.com/office/powerpoint/2010/main" val="1978787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441741B-E505-4A87-B4EA-C3B669CB5F80}"/>
              </a:ext>
            </a:extLst>
          </p:cNvPr>
          <p:cNvSpPr>
            <a:spLocks noGrp="1"/>
          </p:cNvSpPr>
          <p:nvPr>
            <p:ph type="ctrTitle"/>
          </p:nvPr>
        </p:nvSpPr>
        <p:spPr/>
        <p:txBody>
          <a:bodyPr/>
          <a:lstStyle/>
          <a:p>
            <a:r>
              <a:rPr lang="en-US" dirty="0">
                <a:solidFill>
                  <a:schemeClr val="tx1"/>
                </a:solidFill>
              </a:rPr>
              <a:t>Concept Alternatives</a:t>
            </a:r>
          </a:p>
        </p:txBody>
      </p:sp>
      <p:sp>
        <p:nvSpPr>
          <p:cNvPr id="6" name="Subtitle 5">
            <a:extLst>
              <a:ext uri="{FF2B5EF4-FFF2-40B4-BE49-F238E27FC236}">
                <a16:creationId xmlns:a16="http://schemas.microsoft.com/office/drawing/2014/main" id="{922E723F-B95A-40F8-86AD-680D883D117C}"/>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BD8D8A5F-D2BD-49C7-9BFD-133CC1DE7F22}"/>
              </a:ext>
            </a:extLst>
          </p:cNvPr>
          <p:cNvSpPr>
            <a:spLocks noGrp="1"/>
          </p:cNvSpPr>
          <p:nvPr>
            <p:ph type="sldNum" sz="quarter" idx="12"/>
          </p:nvPr>
        </p:nvSpPr>
        <p:spPr/>
        <p:txBody>
          <a:bodyPr/>
          <a:lstStyle/>
          <a:p>
            <a:fld id="{41C508F0-1AA7-8449-B96D-5FDB74B9F69F}" type="slidenum">
              <a:rPr lang="en-US" smtClean="0"/>
              <a:t>6</a:t>
            </a:fld>
            <a:endParaRPr lang="en-US"/>
          </a:p>
        </p:txBody>
      </p:sp>
    </p:spTree>
    <p:extLst>
      <p:ext uri="{BB962C8B-B14F-4D97-AF65-F5344CB8AC3E}">
        <p14:creationId xmlns:p14="http://schemas.microsoft.com/office/powerpoint/2010/main" val="3646103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8DDB3FD-D7E8-45DF-9D55-D364B9B9E00F}"/>
              </a:ext>
            </a:extLst>
          </p:cNvPr>
          <p:cNvSpPr/>
          <p:nvPr/>
        </p:nvSpPr>
        <p:spPr>
          <a:xfrm>
            <a:off x="7351776" y="3336081"/>
            <a:ext cx="4675632" cy="16805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b="1" dirty="0">
                <a:solidFill>
                  <a:schemeClr val="tx1"/>
                </a:solidFill>
              </a:rPr>
              <a:t>Morphological Matrix – Shelter Design</a:t>
            </a:r>
          </a:p>
        </p:txBody>
      </p:sp>
      <p:graphicFrame>
        <p:nvGraphicFramePr>
          <p:cNvPr id="21" name="Table 20">
            <a:extLst>
              <a:ext uri="{FF2B5EF4-FFF2-40B4-BE49-F238E27FC236}">
                <a16:creationId xmlns:a16="http://schemas.microsoft.com/office/drawing/2014/main" id="{AF1466D3-1A81-4A3E-A487-EE4E1F361784}"/>
              </a:ext>
            </a:extLst>
          </p:cNvPr>
          <p:cNvGraphicFramePr>
            <a:graphicFrameLocks noGrp="1"/>
          </p:cNvGraphicFramePr>
          <p:nvPr>
            <p:extLst>
              <p:ext uri="{D42A27DB-BD31-4B8C-83A1-F6EECF244321}">
                <p14:modId xmlns:p14="http://schemas.microsoft.com/office/powerpoint/2010/main" val="3705684801"/>
              </p:ext>
            </p:extLst>
          </p:nvPr>
        </p:nvGraphicFramePr>
        <p:xfrm>
          <a:off x="7419739" y="3644800"/>
          <a:ext cx="4538532" cy="1295400"/>
        </p:xfrm>
        <a:graphic>
          <a:graphicData uri="http://schemas.openxmlformats.org/drawingml/2006/table">
            <a:tbl>
              <a:tblPr firstRow="1" bandRow="1">
                <a:tableStyleId>{5940675A-B579-460E-94D1-54222C63F5DA}</a:tableStyleId>
              </a:tblPr>
              <a:tblGrid>
                <a:gridCol w="1463040">
                  <a:extLst>
                    <a:ext uri="{9D8B030D-6E8A-4147-A177-3AD203B41FA5}">
                      <a16:colId xmlns:a16="http://schemas.microsoft.com/office/drawing/2014/main" val="2275870604"/>
                    </a:ext>
                  </a:extLst>
                </a:gridCol>
                <a:gridCol w="768873">
                  <a:extLst>
                    <a:ext uri="{9D8B030D-6E8A-4147-A177-3AD203B41FA5}">
                      <a16:colId xmlns:a16="http://schemas.microsoft.com/office/drawing/2014/main" val="3501439873"/>
                    </a:ext>
                  </a:extLst>
                </a:gridCol>
                <a:gridCol w="768873">
                  <a:extLst>
                    <a:ext uri="{9D8B030D-6E8A-4147-A177-3AD203B41FA5}">
                      <a16:colId xmlns:a16="http://schemas.microsoft.com/office/drawing/2014/main" val="3556610657"/>
                    </a:ext>
                  </a:extLst>
                </a:gridCol>
                <a:gridCol w="768873">
                  <a:extLst>
                    <a:ext uri="{9D8B030D-6E8A-4147-A177-3AD203B41FA5}">
                      <a16:colId xmlns:a16="http://schemas.microsoft.com/office/drawing/2014/main" val="1421155361"/>
                    </a:ext>
                  </a:extLst>
                </a:gridCol>
                <a:gridCol w="768873">
                  <a:extLst>
                    <a:ext uri="{9D8B030D-6E8A-4147-A177-3AD203B41FA5}">
                      <a16:colId xmlns:a16="http://schemas.microsoft.com/office/drawing/2014/main" val="751497195"/>
                    </a:ext>
                  </a:extLst>
                </a:gridCol>
              </a:tblGrid>
              <a:tr h="203583">
                <a:tc>
                  <a:txBody>
                    <a:bodyPr/>
                    <a:lstStyle/>
                    <a:p>
                      <a:r>
                        <a:rPr lang="en-US" sz="1100" dirty="0"/>
                        <a:t>Shelter protection</a:t>
                      </a:r>
                    </a:p>
                  </a:txBody>
                  <a:tcPr marL="45720" marR="0">
                    <a:solidFill>
                      <a:schemeClr val="accent5">
                        <a:lumMod val="20000"/>
                        <a:lumOff val="80000"/>
                      </a:schemeClr>
                    </a:solidFill>
                  </a:tcPr>
                </a:tc>
                <a:tc>
                  <a:txBody>
                    <a:bodyPr/>
                    <a:lstStyle/>
                    <a:p>
                      <a:r>
                        <a:rPr lang="en-US" sz="1100" dirty="0">
                          <a:solidFill>
                            <a:schemeClr val="tx1"/>
                          </a:solidFill>
                        </a:rPr>
                        <a:t>Idea 1</a:t>
                      </a:r>
                    </a:p>
                  </a:txBody>
                  <a:tcPr marL="45720" marR="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Idea 2</a:t>
                      </a:r>
                    </a:p>
                  </a:txBody>
                  <a:tcPr marL="45720" marR="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Idea 3</a:t>
                      </a:r>
                    </a:p>
                  </a:txBody>
                  <a:tcPr marL="45720" marR="0"/>
                </a:tc>
                <a:tc>
                  <a:txBody>
                    <a:bodyPr/>
                    <a:lstStyle/>
                    <a:p>
                      <a:endParaRPr lang="en-US" sz="1100" dirty="0">
                        <a:solidFill>
                          <a:schemeClr val="tx1"/>
                        </a:solidFill>
                      </a:endParaRPr>
                    </a:p>
                  </a:txBody>
                  <a:tcPr marL="45720" marR="0">
                    <a:solidFill>
                      <a:schemeClr val="tx1">
                        <a:lumMod val="50000"/>
                        <a:lumOff val="50000"/>
                      </a:schemeClr>
                    </a:solidFill>
                  </a:tcPr>
                </a:tc>
                <a:extLst>
                  <a:ext uri="{0D108BD9-81ED-4DB2-BD59-A6C34878D82A}">
                    <a16:rowId xmlns:a16="http://schemas.microsoft.com/office/drawing/2014/main" val="3697988452"/>
                  </a:ext>
                </a:extLst>
              </a:tr>
              <a:tr h="203583">
                <a:tc>
                  <a:txBody>
                    <a:bodyPr/>
                    <a:lstStyle/>
                    <a:p>
                      <a:r>
                        <a:rPr lang="en-US" sz="1100" dirty="0"/>
                        <a:t>Shelter structure</a:t>
                      </a:r>
                    </a:p>
                  </a:txBody>
                  <a:tcPr marL="45720" marR="0">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solidFill>
                          <a:effectLst/>
                          <a:uLnTx/>
                          <a:uFillTx/>
                          <a:latin typeface="Calibri" panose="020F0502020204030204"/>
                          <a:ea typeface="+mn-ea"/>
                          <a:cs typeface="+mn-cs"/>
                        </a:rPr>
                        <a:t>Idea 1</a:t>
                      </a:r>
                      <a:endParaRPr kumimoji="0" lang="en-US" sz="1100" b="0" i="0" u="none" strike="noStrike" kern="1200" cap="none" spc="0" normalizeH="0" baseline="0" noProof="0" dirty="0">
                        <a:ln>
                          <a:noFill/>
                        </a:ln>
                        <a:solidFill>
                          <a:schemeClr val="tx1"/>
                        </a:solidFill>
                        <a:effectLst/>
                        <a:uLnTx/>
                        <a:uFillTx/>
                        <a:latin typeface="Calibri" panose="020F0502020204030204"/>
                        <a:ea typeface="+mn-ea"/>
                        <a:cs typeface="+mn-cs"/>
                      </a:endParaRPr>
                    </a:p>
                  </a:txBody>
                  <a:tcPr marL="45720" marR="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tx1"/>
                          </a:solidFill>
                          <a:effectLst/>
                          <a:uLnTx/>
                          <a:uFillTx/>
                          <a:latin typeface="Calibri" panose="020F0502020204030204"/>
                          <a:ea typeface="+mn-ea"/>
                          <a:cs typeface="+mn-cs"/>
                        </a:rPr>
                        <a:t>Idea 2</a:t>
                      </a:r>
                    </a:p>
                  </a:txBody>
                  <a:tcPr marL="45720" marR="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tx1"/>
                          </a:solidFill>
                          <a:effectLst/>
                          <a:uLnTx/>
                          <a:uFillTx/>
                          <a:latin typeface="Calibri" panose="020F0502020204030204"/>
                          <a:ea typeface="+mn-ea"/>
                          <a:cs typeface="+mn-cs"/>
                        </a:rPr>
                        <a:t>Idea 3</a:t>
                      </a:r>
                    </a:p>
                  </a:txBody>
                  <a:tcPr marL="45720" marR="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Idea 4</a:t>
                      </a:r>
                    </a:p>
                  </a:txBody>
                  <a:tcPr marL="45720" marR="0"/>
                </a:tc>
                <a:extLst>
                  <a:ext uri="{0D108BD9-81ED-4DB2-BD59-A6C34878D82A}">
                    <a16:rowId xmlns:a16="http://schemas.microsoft.com/office/drawing/2014/main" val="2664111544"/>
                  </a:ext>
                </a:extLst>
              </a:tr>
              <a:tr h="253201">
                <a:tc>
                  <a:txBody>
                    <a:bodyPr/>
                    <a:lstStyle/>
                    <a:p>
                      <a:r>
                        <a:rPr lang="en-US" sz="1100" dirty="0"/>
                        <a:t>Shelter size/dimensions</a:t>
                      </a:r>
                    </a:p>
                  </a:txBody>
                  <a:tcPr marL="45720" marR="0">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solidFill>
                          <a:effectLst/>
                          <a:uLnTx/>
                          <a:uFillTx/>
                          <a:latin typeface="Calibri" panose="020F0502020204030204"/>
                          <a:ea typeface="+mn-ea"/>
                          <a:cs typeface="+mn-cs"/>
                        </a:rPr>
                        <a:t>Idea 1</a:t>
                      </a:r>
                      <a:endParaRPr kumimoji="0" lang="en-US" sz="1100" b="0" i="0" u="none" strike="noStrike" kern="1200" cap="none" spc="0" normalizeH="0" baseline="0" noProof="0" dirty="0">
                        <a:ln>
                          <a:noFill/>
                        </a:ln>
                        <a:solidFill>
                          <a:schemeClr val="tx1"/>
                        </a:solidFill>
                        <a:effectLst/>
                        <a:uLnTx/>
                        <a:uFillTx/>
                        <a:latin typeface="Calibri" panose="020F0502020204030204"/>
                        <a:ea typeface="+mn-ea"/>
                        <a:cs typeface="+mn-cs"/>
                      </a:endParaRPr>
                    </a:p>
                  </a:txBody>
                  <a:tcPr marL="45720" marR="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tx1"/>
                          </a:solidFill>
                          <a:effectLst/>
                          <a:uLnTx/>
                          <a:uFillTx/>
                          <a:latin typeface="Calibri" panose="020F0502020204030204"/>
                          <a:ea typeface="+mn-ea"/>
                          <a:cs typeface="+mn-cs"/>
                        </a:rPr>
                        <a:t>Idea 2</a:t>
                      </a:r>
                    </a:p>
                  </a:txBody>
                  <a:tcPr marL="45720" marR="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chemeClr val="tx1"/>
                        </a:solidFill>
                        <a:effectLst/>
                        <a:uLnTx/>
                        <a:uFillTx/>
                        <a:latin typeface="Calibri" panose="020F0502020204030204"/>
                        <a:ea typeface="+mn-ea"/>
                        <a:cs typeface="+mn-cs"/>
                      </a:endParaRPr>
                    </a:p>
                  </a:txBody>
                  <a:tcPr marL="45720" marR="0">
                    <a:solidFill>
                      <a:schemeClr val="tx1">
                        <a:lumMod val="50000"/>
                        <a:lumOff val="50000"/>
                      </a:schemeClr>
                    </a:solidFill>
                  </a:tcPr>
                </a:tc>
                <a:tc>
                  <a:txBody>
                    <a:bodyPr/>
                    <a:lstStyle/>
                    <a:p>
                      <a:endParaRPr lang="en-US" sz="1100" dirty="0">
                        <a:solidFill>
                          <a:schemeClr val="tx1"/>
                        </a:solidFill>
                      </a:endParaRPr>
                    </a:p>
                  </a:txBody>
                  <a:tcPr marL="45720" marR="0">
                    <a:solidFill>
                      <a:schemeClr val="tx1">
                        <a:lumMod val="50000"/>
                        <a:lumOff val="50000"/>
                      </a:schemeClr>
                    </a:solidFill>
                  </a:tcPr>
                </a:tc>
                <a:extLst>
                  <a:ext uri="{0D108BD9-81ED-4DB2-BD59-A6C34878D82A}">
                    <a16:rowId xmlns:a16="http://schemas.microsoft.com/office/drawing/2014/main" val="730551411"/>
                  </a:ext>
                </a:extLst>
              </a:tr>
              <a:tr h="2532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Shelter shape</a:t>
                      </a:r>
                    </a:p>
                  </a:txBody>
                  <a:tcPr marL="45720" marR="0">
                    <a:solidFill>
                      <a:schemeClr val="accent5">
                        <a:lumMod val="20000"/>
                        <a:lumOff val="80000"/>
                      </a:schemeClr>
                    </a:solidFill>
                  </a:tcPr>
                </a:tc>
                <a:tc>
                  <a:txBody>
                    <a:bodyPr/>
                    <a:lstStyle/>
                    <a:p>
                      <a:r>
                        <a:rPr lang="en-US" sz="1100" dirty="0">
                          <a:solidFill>
                            <a:schemeClr val="tx1"/>
                          </a:solidFill>
                        </a:rPr>
                        <a:t>Idea 1</a:t>
                      </a:r>
                    </a:p>
                  </a:txBody>
                  <a:tcPr marL="45720" marR="0"/>
                </a:tc>
                <a:tc>
                  <a:txBody>
                    <a:bodyPr/>
                    <a:lstStyle/>
                    <a:p>
                      <a:r>
                        <a:rPr lang="en-US" sz="1100" dirty="0">
                          <a:solidFill>
                            <a:schemeClr val="tx1"/>
                          </a:solidFill>
                        </a:rPr>
                        <a:t>Idea 2</a:t>
                      </a:r>
                    </a:p>
                  </a:txBody>
                  <a:tcPr marL="45720" marR="0"/>
                </a:tc>
                <a:tc>
                  <a:txBody>
                    <a:bodyPr/>
                    <a:lstStyle/>
                    <a:p>
                      <a:endParaRPr lang="en-US" sz="1100" dirty="0">
                        <a:solidFill>
                          <a:schemeClr val="tx1"/>
                        </a:solidFill>
                      </a:endParaRPr>
                    </a:p>
                  </a:txBody>
                  <a:tcPr marL="45720" marR="0">
                    <a:solidFill>
                      <a:schemeClr val="tx1">
                        <a:lumMod val="50000"/>
                        <a:lumOff val="50000"/>
                      </a:schemeClr>
                    </a:solidFill>
                  </a:tcPr>
                </a:tc>
                <a:tc>
                  <a:txBody>
                    <a:bodyPr/>
                    <a:lstStyle/>
                    <a:p>
                      <a:endParaRPr lang="en-US" sz="1100" dirty="0">
                        <a:solidFill>
                          <a:schemeClr val="tx1"/>
                        </a:solidFill>
                      </a:endParaRPr>
                    </a:p>
                  </a:txBody>
                  <a:tcPr marL="45720" marR="0">
                    <a:solidFill>
                      <a:schemeClr val="tx1">
                        <a:lumMod val="50000"/>
                        <a:lumOff val="50000"/>
                      </a:schemeClr>
                    </a:solidFill>
                  </a:tcPr>
                </a:tc>
                <a:extLst>
                  <a:ext uri="{0D108BD9-81ED-4DB2-BD59-A6C34878D82A}">
                    <a16:rowId xmlns:a16="http://schemas.microsoft.com/office/drawing/2014/main" val="1098964143"/>
                  </a:ext>
                </a:extLst>
              </a:tr>
              <a:tr h="253201">
                <a:tc>
                  <a:txBody>
                    <a:bodyPr/>
                    <a:lstStyle/>
                    <a:p>
                      <a:r>
                        <a:rPr lang="en-US" sz="1100" dirty="0"/>
                        <a:t>…</a:t>
                      </a:r>
                    </a:p>
                  </a:txBody>
                  <a:tcPr marL="45720" marR="0">
                    <a:solidFill>
                      <a:schemeClr val="accent5">
                        <a:lumMod val="20000"/>
                        <a:lumOff val="80000"/>
                      </a:schemeClr>
                    </a:solidFill>
                  </a:tcPr>
                </a:tc>
                <a:tc>
                  <a:txBody>
                    <a:bodyPr/>
                    <a:lstStyle/>
                    <a:p>
                      <a:endParaRPr lang="en-US" sz="1100" dirty="0">
                        <a:solidFill>
                          <a:schemeClr val="tx1"/>
                        </a:solidFill>
                      </a:endParaRPr>
                    </a:p>
                  </a:txBody>
                  <a:tcPr marL="45720" marR="0"/>
                </a:tc>
                <a:tc>
                  <a:txBody>
                    <a:bodyPr/>
                    <a:lstStyle/>
                    <a:p>
                      <a:endParaRPr lang="en-US" sz="1100" dirty="0">
                        <a:solidFill>
                          <a:schemeClr val="tx1"/>
                        </a:solidFill>
                      </a:endParaRPr>
                    </a:p>
                  </a:txBody>
                  <a:tcPr marL="45720" marR="0"/>
                </a:tc>
                <a:tc>
                  <a:txBody>
                    <a:bodyPr/>
                    <a:lstStyle/>
                    <a:p>
                      <a:endParaRPr lang="en-US" sz="1100" dirty="0">
                        <a:solidFill>
                          <a:schemeClr val="tx1"/>
                        </a:solidFill>
                      </a:endParaRPr>
                    </a:p>
                  </a:txBody>
                  <a:tcPr marL="45720" marR="0">
                    <a:solidFill>
                      <a:schemeClr val="bg1"/>
                    </a:solidFill>
                  </a:tcPr>
                </a:tc>
                <a:tc>
                  <a:txBody>
                    <a:bodyPr/>
                    <a:lstStyle/>
                    <a:p>
                      <a:endParaRPr lang="en-US" sz="1100" dirty="0">
                        <a:solidFill>
                          <a:schemeClr val="tx1"/>
                        </a:solidFill>
                      </a:endParaRPr>
                    </a:p>
                  </a:txBody>
                  <a:tcPr marL="45720" marR="0">
                    <a:solidFill>
                      <a:schemeClr val="bg1"/>
                    </a:solidFill>
                  </a:tcPr>
                </a:tc>
                <a:extLst>
                  <a:ext uri="{0D108BD9-81ED-4DB2-BD59-A6C34878D82A}">
                    <a16:rowId xmlns:a16="http://schemas.microsoft.com/office/drawing/2014/main" val="217035799"/>
                  </a:ext>
                </a:extLst>
              </a:tr>
            </a:tbl>
          </a:graphicData>
        </a:graphic>
      </p:graphicFrame>
      <p:sp>
        <p:nvSpPr>
          <p:cNvPr id="7" name="Title 6">
            <a:extLst>
              <a:ext uri="{FF2B5EF4-FFF2-40B4-BE49-F238E27FC236}">
                <a16:creationId xmlns:a16="http://schemas.microsoft.com/office/drawing/2014/main" id="{E5378930-A642-484E-8A03-BB5D44D5A2AC}"/>
              </a:ext>
            </a:extLst>
          </p:cNvPr>
          <p:cNvSpPr>
            <a:spLocks noGrp="1"/>
          </p:cNvSpPr>
          <p:nvPr>
            <p:ph type="title"/>
          </p:nvPr>
        </p:nvSpPr>
        <p:spPr/>
        <p:txBody>
          <a:bodyPr/>
          <a:lstStyle/>
          <a:p>
            <a:r>
              <a:rPr lang="en-US" dirty="0"/>
              <a:t>Concept Generation Process</a:t>
            </a:r>
          </a:p>
        </p:txBody>
      </p:sp>
      <p:sp>
        <p:nvSpPr>
          <p:cNvPr id="8" name="Content Placeholder 7">
            <a:extLst>
              <a:ext uri="{FF2B5EF4-FFF2-40B4-BE49-F238E27FC236}">
                <a16:creationId xmlns:a16="http://schemas.microsoft.com/office/drawing/2014/main" id="{4AE07187-EA11-488A-8961-ECFE196562D6}"/>
              </a:ext>
            </a:extLst>
          </p:cNvPr>
          <p:cNvSpPr>
            <a:spLocks noGrp="1"/>
          </p:cNvSpPr>
          <p:nvPr>
            <p:ph idx="1"/>
          </p:nvPr>
        </p:nvSpPr>
        <p:spPr>
          <a:xfrm>
            <a:off x="119825" y="926593"/>
            <a:ext cx="11730799" cy="2526016"/>
          </a:xfrm>
        </p:spPr>
        <p:txBody>
          <a:bodyPr>
            <a:normAutofit fontScale="92500"/>
          </a:bodyPr>
          <a:lstStyle/>
          <a:p>
            <a:r>
              <a:rPr lang="en-US" dirty="0"/>
              <a:t>The LSH team defined three </a:t>
            </a:r>
            <a:r>
              <a:rPr lang="en-US" u="sng" dirty="0"/>
              <a:t>morphological matrices </a:t>
            </a:r>
            <a:r>
              <a:rPr lang="en-US" dirty="0"/>
              <a:t>for each system group with a large number of alternatives</a:t>
            </a:r>
          </a:p>
          <a:p>
            <a:pPr lvl="1"/>
            <a:r>
              <a:rPr lang="en-US" dirty="0"/>
              <a:t>System groups: Shelter Physical Design, Establishment Systems, Sustained Operations Systems</a:t>
            </a:r>
          </a:p>
          <a:p>
            <a:r>
              <a:rPr lang="en-US" dirty="0"/>
              <a:t>Each concept combination of alternatives will be evaluated based on identified decision attributes to quantify how well each concept satisfies the main objectives</a:t>
            </a:r>
          </a:p>
          <a:p>
            <a:pPr lvl="1"/>
            <a:r>
              <a:rPr lang="en-US" dirty="0"/>
              <a:t>Ultimately 1-2 concepts will be down-selected based on attribute scores</a:t>
            </a:r>
          </a:p>
        </p:txBody>
      </p:sp>
      <p:sp>
        <p:nvSpPr>
          <p:cNvPr id="4" name="Slide Number Placeholder 3">
            <a:extLst>
              <a:ext uri="{FF2B5EF4-FFF2-40B4-BE49-F238E27FC236}">
                <a16:creationId xmlns:a16="http://schemas.microsoft.com/office/drawing/2014/main" id="{195F106B-2B2A-4916-AC91-F807DE70DD88}"/>
              </a:ext>
            </a:extLst>
          </p:cNvPr>
          <p:cNvSpPr>
            <a:spLocks noGrp="1"/>
          </p:cNvSpPr>
          <p:nvPr>
            <p:ph type="sldNum" sz="quarter" idx="12"/>
          </p:nvPr>
        </p:nvSpPr>
        <p:spPr>
          <a:xfrm>
            <a:off x="8610600" y="6313678"/>
            <a:ext cx="2743200" cy="365125"/>
          </a:xfrm>
        </p:spPr>
        <p:txBody>
          <a:bodyPr/>
          <a:lstStyle/>
          <a:p>
            <a:fld id="{41C508F0-1AA7-8449-B96D-5FDB74B9F69F}" type="slidenum">
              <a:rPr lang="en-US" smtClean="0"/>
              <a:t>7</a:t>
            </a:fld>
            <a:endParaRPr lang="en-US"/>
          </a:p>
        </p:txBody>
      </p:sp>
      <p:sp>
        <p:nvSpPr>
          <p:cNvPr id="11" name="Rectangle 10">
            <a:extLst>
              <a:ext uri="{FF2B5EF4-FFF2-40B4-BE49-F238E27FC236}">
                <a16:creationId xmlns:a16="http://schemas.microsoft.com/office/drawing/2014/main" id="{CDDA108A-F2B1-4EF9-986D-8C33E86C15F6}"/>
              </a:ext>
            </a:extLst>
          </p:cNvPr>
          <p:cNvSpPr/>
          <p:nvPr/>
        </p:nvSpPr>
        <p:spPr>
          <a:xfrm>
            <a:off x="695896" y="4962983"/>
            <a:ext cx="6096000" cy="1477328"/>
          </a:xfrm>
          <a:prstGeom prst="rect">
            <a:avLst/>
          </a:prstGeom>
        </p:spPr>
        <p:txBody>
          <a:bodyPr>
            <a:spAutoFit/>
          </a:bodyPr>
          <a:lstStyle/>
          <a:p>
            <a:r>
              <a:rPr lang="en-US" b="1" dirty="0"/>
              <a:t>For the Establishment and Sustained Ops systems, we used the </a:t>
            </a:r>
            <a:r>
              <a:rPr lang="en-US" b="1" dirty="0">
                <a:solidFill>
                  <a:schemeClr val="accent1"/>
                </a:solidFill>
              </a:rPr>
              <a:t>Function Decomposition method:</a:t>
            </a:r>
            <a:endParaRPr lang="en-US" b="1" dirty="0"/>
          </a:p>
          <a:p>
            <a:pPr marL="742950" lvl="1" indent="-285750">
              <a:buFont typeface="Arial" panose="020B0604020202020204" pitchFamily="34" charset="0"/>
              <a:buChar char="•"/>
            </a:pPr>
            <a:r>
              <a:rPr lang="en-US" dirty="0"/>
              <a:t>One </a:t>
            </a:r>
            <a:r>
              <a:rPr lang="en-US" b="1" dirty="0"/>
              <a:t>function</a:t>
            </a:r>
            <a:r>
              <a:rPr lang="en-US" dirty="0"/>
              <a:t> per row</a:t>
            </a:r>
          </a:p>
          <a:p>
            <a:pPr marL="742950" lvl="1" indent="-285750">
              <a:buFont typeface="Arial" panose="020B0604020202020204" pitchFamily="34" charset="0"/>
              <a:buChar char="•"/>
            </a:pPr>
            <a:r>
              <a:rPr lang="en-US" dirty="0">
                <a:sym typeface="Wingdings" panose="05000000000000000000" pitchFamily="2" charset="2"/>
              </a:rPr>
              <a:t>Brainstorm to put one </a:t>
            </a:r>
            <a:r>
              <a:rPr lang="en-US" b="1" dirty="0">
                <a:sym typeface="Wingdings" panose="05000000000000000000" pitchFamily="2" charset="2"/>
              </a:rPr>
              <a:t>alternative</a:t>
            </a:r>
            <a:r>
              <a:rPr lang="en-US" dirty="0">
                <a:sym typeface="Wingdings" panose="05000000000000000000" pitchFamily="2" charset="2"/>
              </a:rPr>
              <a:t> </a:t>
            </a:r>
            <a:r>
              <a:rPr lang="en-US" b="1" dirty="0">
                <a:sym typeface="Wingdings" panose="05000000000000000000" pitchFamily="2" charset="2"/>
              </a:rPr>
              <a:t>for “means to achieve the function”</a:t>
            </a:r>
            <a:r>
              <a:rPr lang="en-US" dirty="0">
                <a:sym typeface="Wingdings" panose="05000000000000000000" pitchFamily="2" charset="2"/>
              </a:rPr>
              <a:t> per column</a:t>
            </a:r>
            <a:endParaRPr lang="en-US" i="1" dirty="0"/>
          </a:p>
        </p:txBody>
      </p:sp>
      <p:grpSp>
        <p:nvGrpSpPr>
          <p:cNvPr id="28" name="Group 27">
            <a:extLst>
              <a:ext uri="{FF2B5EF4-FFF2-40B4-BE49-F238E27FC236}">
                <a16:creationId xmlns:a16="http://schemas.microsoft.com/office/drawing/2014/main" id="{7B126BC4-ED07-4686-B71F-38AC0B614BDA}"/>
              </a:ext>
            </a:extLst>
          </p:cNvPr>
          <p:cNvGrpSpPr/>
          <p:nvPr/>
        </p:nvGrpSpPr>
        <p:grpSpPr>
          <a:xfrm>
            <a:off x="695896" y="3612981"/>
            <a:ext cx="11154728" cy="1302863"/>
            <a:chOff x="695896" y="3990933"/>
            <a:chExt cx="11154728" cy="1302863"/>
          </a:xfrm>
        </p:grpSpPr>
        <p:sp>
          <p:nvSpPr>
            <p:cNvPr id="12" name="Rectangle 11">
              <a:extLst>
                <a:ext uri="{FF2B5EF4-FFF2-40B4-BE49-F238E27FC236}">
                  <a16:creationId xmlns:a16="http://schemas.microsoft.com/office/drawing/2014/main" id="{D04F99A8-222B-4E67-9B1B-FC6266D51B2E}"/>
                </a:ext>
              </a:extLst>
            </p:cNvPr>
            <p:cNvSpPr/>
            <p:nvPr/>
          </p:nvSpPr>
          <p:spPr>
            <a:xfrm>
              <a:off x="695896" y="4088904"/>
              <a:ext cx="6290120" cy="1200329"/>
            </a:xfrm>
            <a:prstGeom prst="rect">
              <a:avLst/>
            </a:prstGeom>
          </p:spPr>
          <p:txBody>
            <a:bodyPr wrap="square">
              <a:spAutoFit/>
            </a:bodyPr>
            <a:lstStyle/>
            <a:p>
              <a:r>
                <a:rPr lang="en-US" b="1" dirty="0"/>
                <a:t>For the Shelter, we used the </a:t>
              </a:r>
              <a:r>
                <a:rPr lang="en-US" b="1" dirty="0">
                  <a:solidFill>
                    <a:schemeClr val="accent1"/>
                  </a:solidFill>
                </a:rPr>
                <a:t>Physical Architecture method:</a:t>
              </a:r>
              <a:endParaRPr lang="en-US" b="1" dirty="0"/>
            </a:p>
            <a:p>
              <a:pPr marL="742950" lvl="1" indent="-285750">
                <a:buFont typeface="Arial" panose="020B0604020202020204" pitchFamily="34" charset="0"/>
                <a:buChar char="•"/>
              </a:pPr>
              <a:r>
                <a:rPr lang="en-US" dirty="0"/>
                <a:t>One </a:t>
              </a:r>
              <a:r>
                <a:rPr lang="en-US" b="1" dirty="0"/>
                <a:t>parameter</a:t>
              </a:r>
              <a:r>
                <a:rPr lang="en-US" dirty="0"/>
                <a:t> per row</a:t>
              </a:r>
            </a:p>
            <a:p>
              <a:pPr marL="742950" lvl="1" indent="-285750">
                <a:buFont typeface="Arial" panose="020B0604020202020204" pitchFamily="34" charset="0"/>
                <a:buChar char="•"/>
              </a:pPr>
              <a:r>
                <a:rPr lang="en-US" dirty="0"/>
                <a:t>Brainstormed to put one </a:t>
              </a:r>
              <a:r>
                <a:rPr lang="en-US" b="1" dirty="0"/>
                <a:t>parameter setting alternative</a:t>
              </a:r>
              <a:r>
                <a:rPr lang="en-US" dirty="0"/>
                <a:t> per column</a:t>
              </a:r>
              <a:endParaRPr lang="en-US" i="1" dirty="0"/>
            </a:p>
          </p:txBody>
        </p:sp>
        <p:cxnSp>
          <p:nvCxnSpPr>
            <p:cNvPr id="13" name="Straight Arrow Connector 12">
              <a:extLst>
                <a:ext uri="{FF2B5EF4-FFF2-40B4-BE49-F238E27FC236}">
                  <a16:creationId xmlns:a16="http://schemas.microsoft.com/office/drawing/2014/main" id="{B307FEF7-6D20-4B42-85C0-E9298B146DB2}"/>
                </a:ext>
              </a:extLst>
            </p:cNvPr>
            <p:cNvCxnSpPr>
              <a:cxnSpLocks/>
            </p:cNvCxnSpPr>
            <p:nvPr/>
          </p:nvCxnSpPr>
          <p:spPr>
            <a:xfrm flipV="1">
              <a:off x="3834384" y="4497715"/>
              <a:ext cx="3516805" cy="68751"/>
            </a:xfrm>
            <a:prstGeom prst="straightConnector1">
              <a:avLst/>
            </a:prstGeom>
            <a:ln w="19050">
              <a:solidFill>
                <a:srgbClr val="7030A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6242FCF8-7EE8-40ED-BCC3-2EEA8060BB14}"/>
                </a:ext>
              </a:extLst>
            </p:cNvPr>
            <p:cNvSpPr/>
            <p:nvPr/>
          </p:nvSpPr>
          <p:spPr>
            <a:xfrm>
              <a:off x="7354823" y="3990933"/>
              <a:ext cx="1434641" cy="1302863"/>
            </a:xfrm>
            <a:prstGeom prst="round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740F4AF4-33CE-4D84-8BA3-A4F0886F0457}"/>
                </a:ext>
              </a:extLst>
            </p:cNvPr>
            <p:cNvSpPr/>
            <p:nvPr/>
          </p:nvSpPr>
          <p:spPr>
            <a:xfrm>
              <a:off x="8897112" y="3993833"/>
              <a:ext cx="2953512" cy="1295400"/>
            </a:xfrm>
            <a:prstGeom prst="round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F0BF7110-C52C-4754-A00C-D10A3342875E}"/>
                </a:ext>
              </a:extLst>
            </p:cNvPr>
            <p:cNvCxnSpPr>
              <a:cxnSpLocks/>
            </p:cNvCxnSpPr>
            <p:nvPr/>
          </p:nvCxnSpPr>
          <p:spPr>
            <a:xfrm>
              <a:off x="6736080" y="4835477"/>
              <a:ext cx="2359152" cy="9027"/>
            </a:xfrm>
            <a:prstGeom prst="straightConnector1">
              <a:avLst/>
            </a:prstGeom>
            <a:ln w="19050">
              <a:solidFill>
                <a:schemeClr val="accent6">
                  <a:lumMod val="7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29" name="Rectangle 28">
            <a:extLst>
              <a:ext uri="{FF2B5EF4-FFF2-40B4-BE49-F238E27FC236}">
                <a16:creationId xmlns:a16="http://schemas.microsoft.com/office/drawing/2014/main" id="{3EC5A150-F30E-4858-9751-9139208F28EA}"/>
              </a:ext>
            </a:extLst>
          </p:cNvPr>
          <p:cNvSpPr/>
          <p:nvPr/>
        </p:nvSpPr>
        <p:spPr>
          <a:xfrm>
            <a:off x="7351189" y="5096255"/>
            <a:ext cx="4675632" cy="171907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b="1" dirty="0">
                <a:solidFill>
                  <a:schemeClr val="tx1"/>
                </a:solidFill>
              </a:rPr>
              <a:t>Morphological Matrix – Establishment Systems</a:t>
            </a:r>
          </a:p>
        </p:txBody>
      </p:sp>
      <p:graphicFrame>
        <p:nvGraphicFramePr>
          <p:cNvPr id="30" name="Table 29">
            <a:extLst>
              <a:ext uri="{FF2B5EF4-FFF2-40B4-BE49-F238E27FC236}">
                <a16:creationId xmlns:a16="http://schemas.microsoft.com/office/drawing/2014/main" id="{BDD290F7-994B-43D8-A286-0F5AA70B4D28}"/>
              </a:ext>
            </a:extLst>
          </p:cNvPr>
          <p:cNvGraphicFramePr>
            <a:graphicFrameLocks noGrp="1"/>
          </p:cNvGraphicFramePr>
          <p:nvPr>
            <p:extLst>
              <p:ext uri="{D42A27DB-BD31-4B8C-83A1-F6EECF244321}">
                <p14:modId xmlns:p14="http://schemas.microsoft.com/office/powerpoint/2010/main" val="1188202145"/>
              </p:ext>
            </p:extLst>
          </p:nvPr>
        </p:nvGraphicFramePr>
        <p:xfrm>
          <a:off x="7419739" y="5412847"/>
          <a:ext cx="4538532" cy="1371600"/>
        </p:xfrm>
        <a:graphic>
          <a:graphicData uri="http://schemas.openxmlformats.org/drawingml/2006/table">
            <a:tbl>
              <a:tblPr firstRow="1" bandRow="1">
                <a:tableStyleId>{5940675A-B579-460E-94D1-54222C63F5DA}</a:tableStyleId>
              </a:tblPr>
              <a:tblGrid>
                <a:gridCol w="1463040">
                  <a:extLst>
                    <a:ext uri="{9D8B030D-6E8A-4147-A177-3AD203B41FA5}">
                      <a16:colId xmlns:a16="http://schemas.microsoft.com/office/drawing/2014/main" val="2275870604"/>
                    </a:ext>
                  </a:extLst>
                </a:gridCol>
                <a:gridCol w="768873">
                  <a:extLst>
                    <a:ext uri="{9D8B030D-6E8A-4147-A177-3AD203B41FA5}">
                      <a16:colId xmlns:a16="http://schemas.microsoft.com/office/drawing/2014/main" val="3501439873"/>
                    </a:ext>
                  </a:extLst>
                </a:gridCol>
                <a:gridCol w="768873">
                  <a:extLst>
                    <a:ext uri="{9D8B030D-6E8A-4147-A177-3AD203B41FA5}">
                      <a16:colId xmlns:a16="http://schemas.microsoft.com/office/drawing/2014/main" val="3556610657"/>
                    </a:ext>
                  </a:extLst>
                </a:gridCol>
                <a:gridCol w="768873">
                  <a:extLst>
                    <a:ext uri="{9D8B030D-6E8A-4147-A177-3AD203B41FA5}">
                      <a16:colId xmlns:a16="http://schemas.microsoft.com/office/drawing/2014/main" val="1421155361"/>
                    </a:ext>
                  </a:extLst>
                </a:gridCol>
                <a:gridCol w="768873">
                  <a:extLst>
                    <a:ext uri="{9D8B030D-6E8A-4147-A177-3AD203B41FA5}">
                      <a16:colId xmlns:a16="http://schemas.microsoft.com/office/drawing/2014/main" val="751497195"/>
                    </a:ext>
                  </a:extLst>
                </a:gridCol>
              </a:tblGrid>
              <a:tr h="203583">
                <a:tc>
                  <a:txBody>
                    <a:bodyPr/>
                    <a:lstStyle/>
                    <a:p>
                      <a:r>
                        <a:rPr lang="en-US" sz="1100" dirty="0"/>
                        <a:t>Transport LSH systems </a:t>
                      </a:r>
                    </a:p>
                  </a:txBody>
                  <a:tcPr marL="45720" marR="0">
                    <a:solidFill>
                      <a:schemeClr val="accent5">
                        <a:lumMod val="20000"/>
                        <a:lumOff val="80000"/>
                      </a:schemeClr>
                    </a:solidFill>
                  </a:tcPr>
                </a:tc>
                <a:tc>
                  <a:txBody>
                    <a:bodyPr/>
                    <a:lstStyle/>
                    <a:p>
                      <a:r>
                        <a:rPr lang="en-US" sz="1100" dirty="0">
                          <a:solidFill>
                            <a:schemeClr val="tx1"/>
                          </a:solidFill>
                        </a:rPr>
                        <a:t>Idea 1</a:t>
                      </a:r>
                    </a:p>
                  </a:txBody>
                  <a:tcPr marL="45720" marR="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Idea 2</a:t>
                      </a:r>
                    </a:p>
                  </a:txBody>
                  <a:tcPr marL="45720" marR="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Idea 3</a:t>
                      </a:r>
                    </a:p>
                  </a:txBody>
                  <a:tcPr marL="45720" marR="0"/>
                </a:tc>
                <a:tc>
                  <a:txBody>
                    <a:bodyPr/>
                    <a:lstStyle/>
                    <a:p>
                      <a:endParaRPr lang="en-US" sz="1100" dirty="0">
                        <a:solidFill>
                          <a:schemeClr val="tx1"/>
                        </a:solidFill>
                      </a:endParaRPr>
                    </a:p>
                  </a:txBody>
                  <a:tcPr marL="45720" marR="0">
                    <a:solidFill>
                      <a:schemeClr val="tx1">
                        <a:lumMod val="50000"/>
                        <a:lumOff val="50000"/>
                      </a:schemeClr>
                    </a:solidFill>
                  </a:tcPr>
                </a:tc>
                <a:extLst>
                  <a:ext uri="{0D108BD9-81ED-4DB2-BD59-A6C34878D82A}">
                    <a16:rowId xmlns:a16="http://schemas.microsoft.com/office/drawing/2014/main" val="3697988452"/>
                  </a:ext>
                </a:extLst>
              </a:tr>
              <a:tr h="203583">
                <a:tc>
                  <a:txBody>
                    <a:bodyPr/>
                    <a:lstStyle/>
                    <a:p>
                      <a:r>
                        <a:rPr lang="en-US" sz="1100" dirty="0"/>
                        <a:t>Survey the location</a:t>
                      </a:r>
                    </a:p>
                  </a:txBody>
                  <a:tcPr marL="45720" marR="0">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solidFill>
                          <a:effectLst/>
                          <a:uLnTx/>
                          <a:uFillTx/>
                          <a:latin typeface="Calibri" panose="020F0502020204030204"/>
                          <a:ea typeface="+mn-ea"/>
                          <a:cs typeface="+mn-cs"/>
                        </a:rPr>
                        <a:t>Idea 1</a:t>
                      </a:r>
                      <a:endParaRPr kumimoji="0" lang="en-US" sz="1100" b="0" i="0" u="none" strike="noStrike" kern="1200" cap="none" spc="0" normalizeH="0" baseline="0" noProof="0" dirty="0">
                        <a:ln>
                          <a:noFill/>
                        </a:ln>
                        <a:solidFill>
                          <a:schemeClr val="tx1"/>
                        </a:solidFill>
                        <a:effectLst/>
                        <a:uLnTx/>
                        <a:uFillTx/>
                        <a:latin typeface="Calibri" panose="020F0502020204030204"/>
                        <a:ea typeface="+mn-ea"/>
                        <a:cs typeface="+mn-cs"/>
                      </a:endParaRPr>
                    </a:p>
                  </a:txBody>
                  <a:tcPr marL="45720" marR="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tx1"/>
                          </a:solidFill>
                          <a:effectLst/>
                          <a:uLnTx/>
                          <a:uFillTx/>
                          <a:latin typeface="Calibri" panose="020F0502020204030204"/>
                          <a:ea typeface="+mn-ea"/>
                          <a:cs typeface="+mn-cs"/>
                        </a:rPr>
                        <a:t>Idea 2</a:t>
                      </a:r>
                    </a:p>
                  </a:txBody>
                  <a:tcPr marL="45720" marR="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tx1"/>
                          </a:solidFill>
                          <a:effectLst/>
                          <a:uLnTx/>
                          <a:uFillTx/>
                          <a:latin typeface="Calibri" panose="020F0502020204030204"/>
                          <a:ea typeface="+mn-ea"/>
                          <a:cs typeface="+mn-cs"/>
                        </a:rPr>
                        <a:t>Idea 3</a:t>
                      </a:r>
                    </a:p>
                  </a:txBody>
                  <a:tcPr marL="45720" marR="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Idea 4</a:t>
                      </a:r>
                    </a:p>
                  </a:txBody>
                  <a:tcPr marL="45720" marR="0"/>
                </a:tc>
                <a:extLst>
                  <a:ext uri="{0D108BD9-81ED-4DB2-BD59-A6C34878D82A}">
                    <a16:rowId xmlns:a16="http://schemas.microsoft.com/office/drawing/2014/main" val="2664111544"/>
                  </a:ext>
                </a:extLst>
              </a:tr>
              <a:tr h="253201">
                <a:tc>
                  <a:txBody>
                    <a:bodyPr/>
                    <a:lstStyle/>
                    <a:p>
                      <a:r>
                        <a:rPr lang="en-US" sz="1100" dirty="0"/>
                        <a:t>Emplace, assemble, and/or construct the LSHC shelter</a:t>
                      </a:r>
                    </a:p>
                  </a:txBody>
                  <a:tcPr marL="45720" marR="0">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solidFill>
                          <a:effectLst/>
                          <a:uLnTx/>
                          <a:uFillTx/>
                          <a:latin typeface="Calibri" panose="020F0502020204030204"/>
                          <a:ea typeface="+mn-ea"/>
                          <a:cs typeface="+mn-cs"/>
                        </a:rPr>
                        <a:t>Idea 1</a:t>
                      </a:r>
                      <a:endParaRPr kumimoji="0" lang="en-US" sz="1100" b="0" i="0" u="none" strike="noStrike" kern="1200" cap="none" spc="0" normalizeH="0" baseline="0" noProof="0" dirty="0">
                        <a:ln>
                          <a:noFill/>
                        </a:ln>
                        <a:solidFill>
                          <a:schemeClr val="tx1"/>
                        </a:solidFill>
                        <a:effectLst/>
                        <a:uLnTx/>
                        <a:uFillTx/>
                        <a:latin typeface="Calibri" panose="020F0502020204030204"/>
                        <a:ea typeface="+mn-ea"/>
                        <a:cs typeface="+mn-cs"/>
                      </a:endParaRPr>
                    </a:p>
                  </a:txBody>
                  <a:tcPr marL="45720" marR="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tx1"/>
                          </a:solidFill>
                          <a:effectLst/>
                          <a:uLnTx/>
                          <a:uFillTx/>
                          <a:latin typeface="Calibri" panose="020F0502020204030204"/>
                          <a:ea typeface="+mn-ea"/>
                          <a:cs typeface="+mn-cs"/>
                        </a:rPr>
                        <a:t>Idea 2</a:t>
                      </a:r>
                    </a:p>
                  </a:txBody>
                  <a:tcPr marL="45720" marR="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chemeClr val="tx1"/>
                        </a:solidFill>
                        <a:effectLst/>
                        <a:uLnTx/>
                        <a:uFillTx/>
                        <a:latin typeface="Calibri" panose="020F0502020204030204"/>
                        <a:ea typeface="+mn-ea"/>
                        <a:cs typeface="+mn-cs"/>
                      </a:endParaRPr>
                    </a:p>
                  </a:txBody>
                  <a:tcPr marL="45720" marR="0">
                    <a:solidFill>
                      <a:schemeClr val="tx1">
                        <a:lumMod val="50000"/>
                        <a:lumOff val="50000"/>
                      </a:schemeClr>
                    </a:solidFill>
                  </a:tcPr>
                </a:tc>
                <a:tc>
                  <a:txBody>
                    <a:bodyPr/>
                    <a:lstStyle/>
                    <a:p>
                      <a:endParaRPr lang="en-US" sz="1100" dirty="0">
                        <a:solidFill>
                          <a:schemeClr val="tx1"/>
                        </a:solidFill>
                      </a:endParaRPr>
                    </a:p>
                  </a:txBody>
                  <a:tcPr marL="45720" marR="0">
                    <a:solidFill>
                      <a:schemeClr val="tx1">
                        <a:lumMod val="50000"/>
                        <a:lumOff val="50000"/>
                      </a:schemeClr>
                    </a:solidFill>
                  </a:tcPr>
                </a:tc>
                <a:extLst>
                  <a:ext uri="{0D108BD9-81ED-4DB2-BD59-A6C34878D82A}">
                    <a16:rowId xmlns:a16="http://schemas.microsoft.com/office/drawing/2014/main" val="730551411"/>
                  </a:ext>
                </a:extLst>
              </a:tr>
              <a:tr h="253201">
                <a:tc>
                  <a:txBody>
                    <a:bodyPr/>
                    <a:lstStyle/>
                    <a:p>
                      <a:r>
                        <a:rPr lang="en-US" sz="1100" dirty="0"/>
                        <a:t>…</a:t>
                      </a:r>
                    </a:p>
                  </a:txBody>
                  <a:tcPr marL="45720" marR="0">
                    <a:solidFill>
                      <a:schemeClr val="accent5">
                        <a:lumMod val="20000"/>
                        <a:lumOff val="80000"/>
                      </a:schemeClr>
                    </a:solidFill>
                  </a:tcPr>
                </a:tc>
                <a:tc>
                  <a:txBody>
                    <a:bodyPr/>
                    <a:lstStyle/>
                    <a:p>
                      <a:endParaRPr lang="en-US" sz="1100" dirty="0">
                        <a:solidFill>
                          <a:schemeClr val="tx1"/>
                        </a:solidFill>
                      </a:endParaRPr>
                    </a:p>
                  </a:txBody>
                  <a:tcPr marL="45720" marR="0"/>
                </a:tc>
                <a:tc>
                  <a:txBody>
                    <a:bodyPr/>
                    <a:lstStyle/>
                    <a:p>
                      <a:endParaRPr lang="en-US" sz="1100" dirty="0">
                        <a:solidFill>
                          <a:schemeClr val="tx1"/>
                        </a:solidFill>
                      </a:endParaRPr>
                    </a:p>
                  </a:txBody>
                  <a:tcPr marL="45720" marR="0"/>
                </a:tc>
                <a:tc>
                  <a:txBody>
                    <a:bodyPr/>
                    <a:lstStyle/>
                    <a:p>
                      <a:endParaRPr lang="en-US" sz="1100" dirty="0">
                        <a:solidFill>
                          <a:schemeClr val="tx1"/>
                        </a:solidFill>
                      </a:endParaRPr>
                    </a:p>
                  </a:txBody>
                  <a:tcPr marL="45720" marR="0">
                    <a:solidFill>
                      <a:schemeClr val="bg1"/>
                    </a:solidFill>
                  </a:tcPr>
                </a:tc>
                <a:tc>
                  <a:txBody>
                    <a:bodyPr/>
                    <a:lstStyle/>
                    <a:p>
                      <a:endParaRPr lang="en-US" sz="1100" dirty="0">
                        <a:solidFill>
                          <a:schemeClr val="tx1"/>
                        </a:solidFill>
                      </a:endParaRPr>
                    </a:p>
                  </a:txBody>
                  <a:tcPr marL="45720" marR="0">
                    <a:solidFill>
                      <a:schemeClr val="bg1"/>
                    </a:solidFill>
                  </a:tcPr>
                </a:tc>
                <a:extLst>
                  <a:ext uri="{0D108BD9-81ED-4DB2-BD59-A6C34878D82A}">
                    <a16:rowId xmlns:a16="http://schemas.microsoft.com/office/drawing/2014/main" val="217035799"/>
                  </a:ext>
                </a:extLst>
              </a:tr>
            </a:tbl>
          </a:graphicData>
        </a:graphic>
      </p:graphicFrame>
      <p:cxnSp>
        <p:nvCxnSpPr>
          <p:cNvPr id="35" name="Straight Arrow Connector 34">
            <a:extLst>
              <a:ext uri="{FF2B5EF4-FFF2-40B4-BE49-F238E27FC236}">
                <a16:creationId xmlns:a16="http://schemas.microsoft.com/office/drawing/2014/main" id="{1EB400DF-6B05-4885-97CC-29F834EEC6A6}"/>
              </a:ext>
            </a:extLst>
          </p:cNvPr>
          <p:cNvCxnSpPr>
            <a:cxnSpLocks/>
          </p:cNvCxnSpPr>
          <p:nvPr/>
        </p:nvCxnSpPr>
        <p:spPr>
          <a:xfrm flipV="1">
            <a:off x="3706368" y="5683760"/>
            <a:ext cx="3648456" cy="25392"/>
          </a:xfrm>
          <a:prstGeom prst="straightConnector1">
            <a:avLst/>
          </a:prstGeom>
          <a:ln w="19050">
            <a:solidFill>
              <a:srgbClr val="7030A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6" name="Rectangle: Rounded Corners 35">
            <a:extLst>
              <a:ext uri="{FF2B5EF4-FFF2-40B4-BE49-F238E27FC236}">
                <a16:creationId xmlns:a16="http://schemas.microsoft.com/office/drawing/2014/main" id="{E24062F3-D69E-41D7-9868-B3D4E5D1B278}"/>
              </a:ext>
            </a:extLst>
          </p:cNvPr>
          <p:cNvSpPr/>
          <p:nvPr/>
        </p:nvSpPr>
        <p:spPr>
          <a:xfrm>
            <a:off x="7354823" y="5402623"/>
            <a:ext cx="1434641" cy="1371600"/>
          </a:xfrm>
          <a:prstGeom prst="round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4544963F-E57E-402C-9AE8-828F8CAEA976}"/>
              </a:ext>
            </a:extLst>
          </p:cNvPr>
          <p:cNvSpPr/>
          <p:nvPr/>
        </p:nvSpPr>
        <p:spPr>
          <a:xfrm>
            <a:off x="8897112" y="5402251"/>
            <a:ext cx="2953512" cy="1357960"/>
          </a:xfrm>
          <a:prstGeom prst="round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Arrow Connector 37">
            <a:extLst>
              <a:ext uri="{FF2B5EF4-FFF2-40B4-BE49-F238E27FC236}">
                <a16:creationId xmlns:a16="http://schemas.microsoft.com/office/drawing/2014/main" id="{57888D06-FB60-4850-9F0D-561531D61555}"/>
              </a:ext>
            </a:extLst>
          </p:cNvPr>
          <p:cNvCxnSpPr>
            <a:cxnSpLocks/>
          </p:cNvCxnSpPr>
          <p:nvPr/>
        </p:nvCxnSpPr>
        <p:spPr>
          <a:xfrm>
            <a:off x="6193536" y="5978162"/>
            <a:ext cx="2900507" cy="10224"/>
          </a:xfrm>
          <a:prstGeom prst="straightConnector1">
            <a:avLst/>
          </a:prstGeom>
          <a:ln w="19050">
            <a:solidFill>
              <a:schemeClr val="accent6">
                <a:lumMod val="7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4425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0950A-D2EC-41E4-A25E-FAE87A06FEF7}"/>
              </a:ext>
            </a:extLst>
          </p:cNvPr>
          <p:cNvSpPr>
            <a:spLocks noGrp="1"/>
          </p:cNvSpPr>
          <p:nvPr>
            <p:ph type="title"/>
          </p:nvPr>
        </p:nvSpPr>
        <p:spPr/>
        <p:txBody>
          <a:bodyPr/>
          <a:lstStyle/>
          <a:p>
            <a:r>
              <a:rPr lang="en-US" dirty="0"/>
              <a:t>Sample LSH Concepts – Physical Shelter Design </a:t>
            </a:r>
          </a:p>
        </p:txBody>
      </p:sp>
      <p:sp>
        <p:nvSpPr>
          <p:cNvPr id="4" name="Slide Number Placeholder 3">
            <a:extLst>
              <a:ext uri="{FF2B5EF4-FFF2-40B4-BE49-F238E27FC236}">
                <a16:creationId xmlns:a16="http://schemas.microsoft.com/office/drawing/2014/main" id="{0CF55A0A-C7D0-41DA-9A06-D25C6629EA66}"/>
              </a:ext>
            </a:extLst>
          </p:cNvPr>
          <p:cNvSpPr>
            <a:spLocks noGrp="1"/>
          </p:cNvSpPr>
          <p:nvPr>
            <p:ph type="sldNum" sz="quarter" idx="12"/>
          </p:nvPr>
        </p:nvSpPr>
        <p:spPr/>
        <p:txBody>
          <a:bodyPr/>
          <a:lstStyle/>
          <a:p>
            <a:fld id="{41C508F0-1AA7-8449-B96D-5FDB74B9F69F}" type="slidenum">
              <a:rPr lang="en-US" smtClean="0"/>
              <a:t>8</a:t>
            </a:fld>
            <a:endParaRPr lang="en-US"/>
          </a:p>
        </p:txBody>
      </p:sp>
      <p:graphicFrame>
        <p:nvGraphicFramePr>
          <p:cNvPr id="5" name="Table 4">
            <a:extLst>
              <a:ext uri="{FF2B5EF4-FFF2-40B4-BE49-F238E27FC236}">
                <a16:creationId xmlns:a16="http://schemas.microsoft.com/office/drawing/2014/main" id="{A693D92A-0E7B-43EC-8E3F-6FC01CD61BD2}"/>
              </a:ext>
            </a:extLst>
          </p:cNvPr>
          <p:cNvGraphicFramePr>
            <a:graphicFrameLocks noGrp="1"/>
          </p:cNvGraphicFramePr>
          <p:nvPr>
            <p:extLst>
              <p:ext uri="{D42A27DB-BD31-4B8C-83A1-F6EECF244321}">
                <p14:modId xmlns:p14="http://schemas.microsoft.com/office/powerpoint/2010/main" val="4235885700"/>
              </p:ext>
            </p:extLst>
          </p:nvPr>
        </p:nvGraphicFramePr>
        <p:xfrm>
          <a:off x="263676" y="1406983"/>
          <a:ext cx="11733252" cy="4359379"/>
        </p:xfrm>
        <a:graphic>
          <a:graphicData uri="http://schemas.openxmlformats.org/drawingml/2006/table">
            <a:tbl>
              <a:tblPr/>
              <a:tblGrid>
                <a:gridCol w="2766245">
                  <a:extLst>
                    <a:ext uri="{9D8B030D-6E8A-4147-A177-3AD203B41FA5}">
                      <a16:colId xmlns:a16="http://schemas.microsoft.com/office/drawing/2014/main" val="3360565071"/>
                    </a:ext>
                  </a:extLst>
                </a:gridCol>
                <a:gridCol w="2864911">
                  <a:extLst>
                    <a:ext uri="{9D8B030D-6E8A-4147-A177-3AD203B41FA5}">
                      <a16:colId xmlns:a16="http://schemas.microsoft.com/office/drawing/2014/main" val="2327767271"/>
                    </a:ext>
                  </a:extLst>
                </a:gridCol>
                <a:gridCol w="3145536">
                  <a:extLst>
                    <a:ext uri="{9D8B030D-6E8A-4147-A177-3AD203B41FA5}">
                      <a16:colId xmlns:a16="http://schemas.microsoft.com/office/drawing/2014/main" val="1565422460"/>
                    </a:ext>
                  </a:extLst>
                </a:gridCol>
                <a:gridCol w="2956560">
                  <a:extLst>
                    <a:ext uri="{9D8B030D-6E8A-4147-A177-3AD203B41FA5}">
                      <a16:colId xmlns:a16="http://schemas.microsoft.com/office/drawing/2014/main" val="2085879435"/>
                    </a:ext>
                  </a:extLst>
                </a:gridCol>
              </a:tblGrid>
              <a:tr h="293801">
                <a:tc>
                  <a:txBody>
                    <a:bodyPr/>
                    <a:lstStyle/>
                    <a:p>
                      <a:pPr algn="l" fontAlgn="ctr"/>
                      <a:r>
                        <a:rPr lang="en-US" sz="1400" b="1" i="0" u="none" strike="noStrike" dirty="0">
                          <a:solidFill>
                            <a:srgbClr val="000000"/>
                          </a:solidFill>
                          <a:effectLst/>
                          <a:latin typeface="Calibri" panose="020F0502020204030204" pitchFamily="34" charset="0"/>
                        </a:rPr>
                        <a:t>Parameters - SHELTER</a:t>
                      </a:r>
                    </a:p>
                  </a:txBody>
                  <a:tcPr marL="3838"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B4C6E7"/>
                    </a:solidFill>
                  </a:tcPr>
                </a:tc>
                <a:tc>
                  <a:txBody>
                    <a:bodyPr/>
                    <a:lstStyle/>
                    <a:p>
                      <a:pPr algn="l" fontAlgn="ctr"/>
                      <a:r>
                        <a:rPr lang="en-US" sz="1400" b="1" i="0" u="none" strike="noStrike" dirty="0">
                          <a:solidFill>
                            <a:srgbClr val="000000"/>
                          </a:solidFill>
                          <a:effectLst/>
                          <a:latin typeface="Calibri" panose="020F0502020204030204" pitchFamily="34" charset="0"/>
                        </a:rPr>
                        <a:t>Alternative 1</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B4C6E7"/>
                    </a:solidFill>
                  </a:tcPr>
                </a:tc>
                <a:tc>
                  <a:txBody>
                    <a:bodyPr/>
                    <a:lstStyle/>
                    <a:p>
                      <a:pPr algn="l" fontAlgn="ctr"/>
                      <a:r>
                        <a:rPr lang="en-US" sz="1400" b="1" i="0" u="none" strike="noStrike" dirty="0">
                          <a:solidFill>
                            <a:srgbClr val="000000"/>
                          </a:solidFill>
                          <a:effectLst/>
                          <a:latin typeface="Calibri" panose="020F0502020204030204" pitchFamily="34" charset="0"/>
                        </a:rPr>
                        <a:t>Alternative 2</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B4C6E7"/>
                    </a:solidFill>
                  </a:tcPr>
                </a:tc>
                <a:tc>
                  <a:txBody>
                    <a:bodyPr/>
                    <a:lstStyle/>
                    <a:p>
                      <a:pPr algn="l" fontAlgn="ctr"/>
                      <a:r>
                        <a:rPr lang="en-US" sz="1400" b="1" i="0" u="none" strike="noStrike" dirty="0">
                          <a:solidFill>
                            <a:srgbClr val="000000"/>
                          </a:solidFill>
                          <a:effectLst/>
                          <a:latin typeface="Calibri" panose="020F0502020204030204" pitchFamily="34" charset="0"/>
                        </a:rPr>
                        <a:t>Alternative 3</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B4C6E7"/>
                    </a:solidFill>
                  </a:tcPr>
                </a:tc>
                <a:extLst>
                  <a:ext uri="{0D108BD9-81ED-4DB2-BD59-A6C34878D82A}">
                    <a16:rowId xmlns:a16="http://schemas.microsoft.com/office/drawing/2014/main" val="1350592486"/>
                  </a:ext>
                </a:extLst>
              </a:tr>
              <a:tr h="176284">
                <a:tc>
                  <a:txBody>
                    <a:bodyPr/>
                    <a:lstStyle/>
                    <a:p>
                      <a:pPr algn="l" rtl="0" fontAlgn="ctr"/>
                      <a:r>
                        <a:rPr lang="en-US" sz="1200" b="0" i="0" u="none" strike="noStrike" dirty="0">
                          <a:solidFill>
                            <a:srgbClr val="000000"/>
                          </a:solidFill>
                          <a:effectLst/>
                          <a:latin typeface="Calibri" panose="020F0502020204030204" pitchFamily="34" charset="0"/>
                        </a:rPr>
                        <a:t>1. Shelter protection</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Regolith, bulk covering</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Layered polyethylene and regolith</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83354376"/>
                  </a:ext>
                </a:extLst>
              </a:tr>
              <a:tr h="176284">
                <a:tc>
                  <a:txBody>
                    <a:bodyPr/>
                    <a:lstStyle/>
                    <a:p>
                      <a:pPr algn="l" rtl="0" fontAlgn="ctr"/>
                      <a:r>
                        <a:rPr lang="en-US" sz="1200" b="0" i="0" u="none" strike="noStrike" dirty="0">
                          <a:solidFill>
                            <a:srgbClr val="000000"/>
                          </a:solidFill>
                          <a:effectLst/>
                          <a:latin typeface="Calibri" panose="020F0502020204030204" pitchFamily="34" charset="0"/>
                        </a:rPr>
                        <a:t>2. Shelter structure</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l" rtl="0" fontAlgn="ctr"/>
                      <a:r>
                        <a:rPr lang="en-US" sz="1200" b="0" i="0" u="none" strike="noStrike" dirty="0">
                          <a:solidFill>
                            <a:srgbClr val="000000"/>
                          </a:solidFill>
                          <a:effectLst/>
                          <a:latin typeface="Calibri" panose="020F0502020204030204" pitchFamily="34" charset="0"/>
                        </a:rPr>
                        <a:t>Inner metal structure delivered from Earth</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US" sz="1200" b="0" i="0" u="none" strike="noStrike" dirty="0">
                          <a:solidFill>
                            <a:srgbClr val="000000"/>
                          </a:solidFill>
                          <a:effectLst/>
                          <a:latin typeface="Calibri" panose="020F0502020204030204" pitchFamily="34" charset="0"/>
                        </a:rPr>
                        <a:t>Inflatable beams/form work, which could be empty or filled with water or gas, e.g. </a:t>
                      </a:r>
                      <a:r>
                        <a:rPr lang="en-US" sz="1200" b="0" i="0" u="none" strike="noStrike" dirty="0" err="1">
                          <a:solidFill>
                            <a:srgbClr val="000000"/>
                          </a:solidFill>
                          <a:effectLst/>
                          <a:latin typeface="Calibri" panose="020F0502020204030204" pitchFamily="34" charset="0"/>
                        </a:rPr>
                        <a:t>Vectran</a:t>
                      </a: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6827826"/>
                  </a:ext>
                </a:extLst>
              </a:tr>
              <a:tr h="264727">
                <a:tc>
                  <a:txBody>
                    <a:bodyPr/>
                    <a:lstStyle/>
                    <a:p>
                      <a:pPr lvl="0" algn="l" rtl="0" fontAlgn="ctr"/>
                      <a:r>
                        <a:rPr lang="en-US" sz="1200" b="0" i="0" u="none" strike="noStrike" dirty="0">
                          <a:solidFill>
                            <a:srgbClr val="000000"/>
                          </a:solidFill>
                          <a:effectLst/>
                          <a:latin typeface="Calibri" panose="020F0502020204030204" pitchFamily="34" charset="0"/>
                        </a:rPr>
                        <a:t>3. Shelter size/dimensions</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l" rtl="0" fontAlgn="ctr"/>
                      <a:r>
                        <a:rPr lang="en-US" sz="1200" b="0" i="0" u="none" strike="noStrike" dirty="0">
                          <a:solidFill>
                            <a:srgbClr val="000000"/>
                          </a:solidFill>
                          <a:effectLst/>
                          <a:latin typeface="Calibri" panose="020F0502020204030204" pitchFamily="34" charset="0"/>
                        </a:rPr>
                        <a:t>Accommodates all crew because big enough just for Surface Habitat (SH)</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37583940"/>
                  </a:ext>
                </a:extLst>
              </a:tr>
              <a:tr h="176284">
                <a:tc>
                  <a:txBody>
                    <a:bodyPr/>
                    <a:lstStyle/>
                    <a:p>
                      <a:pPr algn="l" rtl="0" fontAlgn="ctr"/>
                      <a:r>
                        <a:rPr lang="en-US" sz="1200" b="0" i="0" u="none" strike="noStrike" dirty="0">
                          <a:solidFill>
                            <a:srgbClr val="000000"/>
                          </a:solidFill>
                          <a:effectLst/>
                          <a:latin typeface="Calibri" panose="020F0502020204030204" pitchFamily="34" charset="0"/>
                        </a:rPr>
                        <a:t>4. Shelter shape</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50958090"/>
                  </a:ext>
                </a:extLst>
              </a:tr>
              <a:tr h="176284">
                <a:tc>
                  <a:txBody>
                    <a:bodyPr/>
                    <a:lstStyle/>
                    <a:p>
                      <a:pPr lvl="1" algn="l" rtl="0" fontAlgn="ctr"/>
                      <a:r>
                        <a:rPr lang="en-US" sz="1200" b="0" i="1" u="none" strike="noStrike" dirty="0">
                          <a:solidFill>
                            <a:srgbClr val="000000"/>
                          </a:solidFill>
                          <a:effectLst/>
                          <a:latin typeface="Calibri" panose="020F0502020204030204" pitchFamily="34" charset="0"/>
                        </a:rPr>
                        <a:t>4A. grade level</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rtl="0" fontAlgn="ctr"/>
                      <a:r>
                        <a:rPr lang="en-US" sz="1200" b="0" i="0" u="none" strike="noStrike">
                          <a:solidFill>
                            <a:srgbClr val="000000"/>
                          </a:solidFill>
                          <a:effectLst/>
                          <a:latin typeface="Calibri" panose="020F0502020204030204" pitchFamily="34" charset="0"/>
                        </a:rPr>
                        <a:t>level with the grade</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l" rtl="0" fontAlgn="ctr"/>
                      <a:endParaRPr lang="en-US" sz="1200" b="0" i="0" u="none" strike="noStrike">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l" rtl="0" fontAlgn="ctr"/>
                      <a:endParaRPr lang="en-US" sz="1200" b="0" i="0" u="none" strike="noStrike">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4109518454"/>
                  </a:ext>
                </a:extLst>
              </a:tr>
              <a:tr h="176284">
                <a:tc>
                  <a:txBody>
                    <a:bodyPr/>
                    <a:lstStyle/>
                    <a:p>
                      <a:pPr lvl="1" algn="l" rtl="0" fontAlgn="ctr"/>
                      <a:r>
                        <a:rPr lang="en-US" sz="1200" b="0" i="1" u="none" strike="noStrike" dirty="0">
                          <a:solidFill>
                            <a:srgbClr val="000000"/>
                          </a:solidFill>
                          <a:effectLst/>
                          <a:latin typeface="Calibri" panose="020F0502020204030204" pitchFamily="34" charset="0"/>
                        </a:rPr>
                        <a:t>4B. plan profile (i.e. from aerial view)</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rtl="0" fontAlgn="ctr"/>
                      <a:r>
                        <a:rPr lang="en-US" sz="1200" b="0" i="0" u="none" strike="noStrike" dirty="0">
                          <a:solidFill>
                            <a:srgbClr val="000000"/>
                          </a:solidFill>
                          <a:effectLst/>
                          <a:latin typeface="Calibri" panose="020F0502020204030204" pitchFamily="34" charset="0"/>
                        </a:rPr>
                        <a:t>rectangular</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073836731"/>
                  </a:ext>
                </a:extLst>
              </a:tr>
              <a:tr h="348944">
                <a:tc>
                  <a:txBody>
                    <a:bodyPr/>
                    <a:lstStyle/>
                    <a:p>
                      <a:pPr lvl="1" algn="l" rtl="0" fontAlgn="ctr"/>
                      <a:r>
                        <a:rPr lang="en-US" sz="1200" b="0" i="1" u="none" strike="noStrike" dirty="0">
                          <a:solidFill>
                            <a:srgbClr val="000000"/>
                          </a:solidFill>
                          <a:effectLst/>
                          <a:latin typeface="Calibri" panose="020F0502020204030204" pitchFamily="34" charset="0"/>
                        </a:rPr>
                        <a:t>4C. section profile (i.e. view normal from the ground)</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rtl="0" fontAlgn="ctr"/>
                      <a:r>
                        <a:rPr lang="en-US" sz="1200" b="0" i="0" u="none" strike="noStrike" dirty="0">
                          <a:solidFill>
                            <a:srgbClr val="000000"/>
                          </a:solidFill>
                          <a:effectLst/>
                          <a:latin typeface="Calibri" panose="020F0502020204030204" pitchFamily="34" charset="0"/>
                        </a:rPr>
                        <a:t>dome (circular, parabolic, or egg), for example: Quonset hut half cylinder, vertical arch, or geodesic dome</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010452047"/>
                  </a:ext>
                </a:extLst>
              </a:tr>
              <a:tr h="176284">
                <a:tc>
                  <a:txBody>
                    <a:bodyPr/>
                    <a:lstStyle/>
                    <a:p>
                      <a:pPr lvl="1" algn="l" rtl="0" fontAlgn="ctr"/>
                      <a:r>
                        <a:rPr lang="en-US" sz="1200" b="0" i="1" u="none" strike="noStrike" dirty="0">
                          <a:solidFill>
                            <a:srgbClr val="000000"/>
                          </a:solidFill>
                          <a:effectLst/>
                          <a:latin typeface="Calibri" panose="020F0502020204030204" pitchFamily="34" charset="0"/>
                        </a:rPr>
                        <a:t>4D. means of ingress/egress</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rtl="0" fontAlgn="ctr"/>
                      <a:r>
                        <a:rPr lang="en-US" sz="1200" b="0" i="0" u="none" strike="noStrike" dirty="0">
                          <a:solidFill>
                            <a:srgbClr val="000000"/>
                          </a:solidFill>
                          <a:effectLst/>
                          <a:latin typeface="Calibri" panose="020F0502020204030204" pitchFamily="34" charset="0"/>
                        </a:rPr>
                        <a:t>two open sides</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2986293989"/>
                  </a:ext>
                </a:extLst>
              </a:tr>
              <a:tr h="176284">
                <a:tc>
                  <a:txBody>
                    <a:bodyPr/>
                    <a:lstStyle/>
                    <a:p>
                      <a:pPr lvl="1" algn="l" rtl="0" fontAlgn="ctr"/>
                      <a:r>
                        <a:rPr lang="en-US" sz="1200" b="0" i="1" u="none" strike="noStrike" dirty="0">
                          <a:solidFill>
                            <a:srgbClr val="000000"/>
                          </a:solidFill>
                          <a:effectLst/>
                          <a:latin typeface="Calibri" panose="020F0502020204030204" pitchFamily="34" charset="0"/>
                        </a:rPr>
                        <a:t>4E. number of stories</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rtl="0" fontAlgn="ctr"/>
                      <a:r>
                        <a:rPr lang="en-US" sz="1200" b="0" i="0" u="none" strike="noStrike" dirty="0">
                          <a:solidFill>
                            <a:srgbClr val="000000"/>
                          </a:solidFill>
                          <a:effectLst/>
                          <a:latin typeface="Calibri" panose="020F0502020204030204" pitchFamily="34" charset="0"/>
                        </a:rPr>
                        <a:t>single story</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tc>
                  <a:txBody>
                    <a:bodyPr/>
                    <a:lstStyle/>
                    <a:p>
                      <a:pPr algn="l" rtl="0" fontAlgn="ct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853754513"/>
                  </a:ext>
                </a:extLst>
              </a:tr>
              <a:tr h="176284">
                <a:tc>
                  <a:txBody>
                    <a:bodyPr/>
                    <a:lstStyle/>
                    <a:p>
                      <a:pPr algn="l" rtl="0" fontAlgn="ctr"/>
                      <a:r>
                        <a:rPr lang="en-US" sz="1200" b="0" i="0" u="none" strike="noStrike" dirty="0">
                          <a:solidFill>
                            <a:srgbClr val="000000"/>
                          </a:solidFill>
                          <a:effectLst/>
                          <a:latin typeface="Calibri" panose="020F0502020204030204" pitchFamily="34" charset="0"/>
                        </a:rPr>
                        <a:t>5. Dust management within (or under the footprint of) the shelter </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Stabilized regolith (binder/epoxy mixed in) to develop floors and pathways under footprint of shelter</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98935214"/>
                  </a:ext>
                </a:extLst>
              </a:tr>
              <a:tr h="348944">
                <a:tc>
                  <a:txBody>
                    <a:bodyPr/>
                    <a:lstStyle/>
                    <a:p>
                      <a:pPr algn="l" rtl="0" fontAlgn="ctr"/>
                      <a:r>
                        <a:rPr lang="en-US" sz="1200" b="0" i="0" u="none" strike="noStrike" dirty="0">
                          <a:solidFill>
                            <a:srgbClr val="000000"/>
                          </a:solidFill>
                          <a:effectLst/>
                          <a:latin typeface="Calibri" panose="020F0502020204030204" pitchFamily="34" charset="0"/>
                        </a:rPr>
                        <a:t>6. Thermal management/ protection</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171450" indent="-171450" algn="l" rtl="0" fontAlgn="ctr">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Thick enough regolith shielding causes controlled/ constant thermal environment</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dirty="0">
                          <a:solidFill>
                            <a:srgbClr val="000000"/>
                          </a:solidFill>
                          <a:effectLst/>
                          <a:latin typeface="Calibri" panose="020F0502020204030204" pitchFamily="34" charset="0"/>
                        </a:rPr>
                        <a:t>Low CTE materials for shelter structure</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dirty="0">
                          <a:solidFill>
                            <a:srgbClr val="000000"/>
                          </a:solidFill>
                          <a:effectLst/>
                          <a:latin typeface="Calibri" panose="020F0502020204030204" pitchFamily="34" charset="0"/>
                        </a:rPr>
                        <a:t>Sunshades (e.g. at door/openings)</a:t>
                      </a: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endParaRPr lang="en-US" sz="1200" b="0" i="0" u="none" strike="noStrike" dirty="0">
                        <a:solidFill>
                          <a:srgbClr val="000000"/>
                        </a:solidFill>
                        <a:effectLst/>
                        <a:latin typeface="Calibri" panose="020F0502020204030204" pitchFamily="34" charset="0"/>
                      </a:endParaRPr>
                    </a:p>
                  </a:txBody>
                  <a:tcPr marR="3838" marT="3838"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6185777"/>
                  </a:ext>
                </a:extLst>
              </a:tr>
            </a:tbl>
          </a:graphicData>
        </a:graphic>
      </p:graphicFrame>
      <p:sp>
        <p:nvSpPr>
          <p:cNvPr id="6" name="TextBox 5">
            <a:extLst>
              <a:ext uri="{FF2B5EF4-FFF2-40B4-BE49-F238E27FC236}">
                <a16:creationId xmlns:a16="http://schemas.microsoft.com/office/drawing/2014/main" id="{BA5F05F9-C452-48B1-874A-53E5F6A0DB5E}"/>
              </a:ext>
            </a:extLst>
          </p:cNvPr>
          <p:cNvSpPr txBox="1"/>
          <p:nvPr/>
        </p:nvSpPr>
        <p:spPr>
          <a:xfrm>
            <a:off x="7739825" y="3244334"/>
            <a:ext cx="2895600" cy="369332"/>
          </a:xfrm>
          <a:prstGeom prst="rect">
            <a:avLst/>
          </a:prstGeom>
          <a:solidFill>
            <a:schemeClr val="bg1"/>
          </a:solidFill>
          <a:ln w="38100">
            <a:solidFill>
              <a:schemeClr val="tx1"/>
            </a:solidFill>
          </a:ln>
        </p:spPr>
        <p:txBody>
          <a:bodyPr wrap="square" rtlCol="0">
            <a:spAutoFit/>
          </a:bodyPr>
          <a:lstStyle/>
          <a:p>
            <a:pPr algn="ctr"/>
            <a:r>
              <a:rPr lang="en-US" dirty="0">
                <a:solidFill>
                  <a:schemeClr val="accent6">
                    <a:lumMod val="75000"/>
                  </a:schemeClr>
                </a:solidFill>
              </a:rPr>
              <a:t>Green cells = fixed variables</a:t>
            </a:r>
          </a:p>
        </p:txBody>
      </p:sp>
      <p:sp>
        <p:nvSpPr>
          <p:cNvPr id="7" name="Rectangle: Rounded Corners 6">
            <a:extLst>
              <a:ext uri="{FF2B5EF4-FFF2-40B4-BE49-F238E27FC236}">
                <a16:creationId xmlns:a16="http://schemas.microsoft.com/office/drawing/2014/main" id="{E1A21D8D-5301-4E4A-807F-7848F6B0F98E}"/>
              </a:ext>
            </a:extLst>
          </p:cNvPr>
          <p:cNvSpPr/>
          <p:nvPr/>
        </p:nvSpPr>
        <p:spPr>
          <a:xfrm>
            <a:off x="578893" y="767640"/>
            <a:ext cx="11034214" cy="545709"/>
          </a:xfrm>
          <a:prstGeom prst="roundRec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A concept combination is made up of at least one alternative in each row, and it includes a design (selection) for the physical shelter + establishment systems + sustained operations systems. </a:t>
            </a:r>
          </a:p>
        </p:txBody>
      </p:sp>
      <p:sp>
        <p:nvSpPr>
          <p:cNvPr id="8" name="TextBox 7">
            <a:extLst>
              <a:ext uri="{FF2B5EF4-FFF2-40B4-BE49-F238E27FC236}">
                <a16:creationId xmlns:a16="http://schemas.microsoft.com/office/drawing/2014/main" id="{062DC79A-3037-41AC-8592-7F4F702AAF10}"/>
              </a:ext>
            </a:extLst>
          </p:cNvPr>
          <p:cNvSpPr txBox="1"/>
          <p:nvPr/>
        </p:nvSpPr>
        <p:spPr>
          <a:xfrm>
            <a:off x="7849553" y="4701278"/>
            <a:ext cx="2895600" cy="646331"/>
          </a:xfrm>
          <a:prstGeom prst="rect">
            <a:avLst/>
          </a:prstGeom>
          <a:solidFill>
            <a:schemeClr val="bg1"/>
          </a:solidFill>
          <a:ln w="38100">
            <a:solidFill>
              <a:schemeClr val="tx1"/>
            </a:solidFill>
          </a:ln>
        </p:spPr>
        <p:txBody>
          <a:bodyPr wrap="square" rtlCol="0">
            <a:spAutoFit/>
          </a:bodyPr>
          <a:lstStyle/>
          <a:p>
            <a:pPr algn="ctr"/>
            <a:r>
              <a:rPr lang="en-US" dirty="0"/>
              <a:t>White cells = will vary between Alternatives</a:t>
            </a:r>
          </a:p>
        </p:txBody>
      </p:sp>
    </p:spTree>
    <p:extLst>
      <p:ext uri="{BB962C8B-B14F-4D97-AF65-F5344CB8AC3E}">
        <p14:creationId xmlns:p14="http://schemas.microsoft.com/office/powerpoint/2010/main" val="2251163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282A6-2279-492A-90AC-2C808829EB19}"/>
              </a:ext>
            </a:extLst>
          </p:cNvPr>
          <p:cNvSpPr>
            <a:spLocks noGrp="1"/>
          </p:cNvSpPr>
          <p:nvPr>
            <p:ph type="title"/>
          </p:nvPr>
        </p:nvSpPr>
        <p:spPr/>
        <p:txBody>
          <a:bodyPr/>
          <a:lstStyle/>
          <a:p>
            <a:r>
              <a:rPr lang="en-US" dirty="0"/>
              <a:t>Sample LSH Concepts – Establishment Systems</a:t>
            </a:r>
          </a:p>
        </p:txBody>
      </p:sp>
      <p:sp>
        <p:nvSpPr>
          <p:cNvPr id="3" name="Slide Number Placeholder 2">
            <a:extLst>
              <a:ext uri="{FF2B5EF4-FFF2-40B4-BE49-F238E27FC236}">
                <a16:creationId xmlns:a16="http://schemas.microsoft.com/office/drawing/2014/main" id="{4E8570DC-9079-46A7-B470-B4E1FD7EEA2B}"/>
              </a:ext>
            </a:extLst>
          </p:cNvPr>
          <p:cNvSpPr>
            <a:spLocks noGrp="1"/>
          </p:cNvSpPr>
          <p:nvPr>
            <p:ph type="sldNum" sz="quarter" idx="12"/>
          </p:nvPr>
        </p:nvSpPr>
        <p:spPr/>
        <p:txBody>
          <a:bodyPr/>
          <a:lstStyle/>
          <a:p>
            <a:fld id="{41C508F0-1AA7-8449-B96D-5FDB74B9F69F}" type="slidenum">
              <a:rPr lang="en-US" smtClean="0"/>
              <a:t>9</a:t>
            </a:fld>
            <a:endParaRPr lang="en-US"/>
          </a:p>
        </p:txBody>
      </p:sp>
      <p:graphicFrame>
        <p:nvGraphicFramePr>
          <p:cNvPr id="4" name="Table 3">
            <a:extLst>
              <a:ext uri="{FF2B5EF4-FFF2-40B4-BE49-F238E27FC236}">
                <a16:creationId xmlns:a16="http://schemas.microsoft.com/office/drawing/2014/main" id="{3548D1F4-EA23-4A0F-B310-8C0324CFC69B}"/>
              </a:ext>
            </a:extLst>
          </p:cNvPr>
          <p:cNvGraphicFramePr>
            <a:graphicFrameLocks noGrp="1"/>
          </p:cNvGraphicFramePr>
          <p:nvPr>
            <p:extLst>
              <p:ext uri="{D42A27DB-BD31-4B8C-83A1-F6EECF244321}">
                <p14:modId xmlns:p14="http://schemas.microsoft.com/office/powerpoint/2010/main" val="964084028"/>
              </p:ext>
            </p:extLst>
          </p:nvPr>
        </p:nvGraphicFramePr>
        <p:xfrm>
          <a:off x="60960" y="819779"/>
          <a:ext cx="11972543" cy="5838729"/>
        </p:xfrm>
        <a:graphic>
          <a:graphicData uri="http://schemas.openxmlformats.org/drawingml/2006/table">
            <a:tbl>
              <a:tblPr/>
              <a:tblGrid>
                <a:gridCol w="3540856">
                  <a:extLst>
                    <a:ext uri="{9D8B030D-6E8A-4147-A177-3AD203B41FA5}">
                      <a16:colId xmlns:a16="http://schemas.microsoft.com/office/drawing/2014/main" val="2537314995"/>
                    </a:ext>
                  </a:extLst>
                </a:gridCol>
                <a:gridCol w="3039330">
                  <a:extLst>
                    <a:ext uri="{9D8B030D-6E8A-4147-A177-3AD203B41FA5}">
                      <a16:colId xmlns:a16="http://schemas.microsoft.com/office/drawing/2014/main" val="346033322"/>
                    </a:ext>
                  </a:extLst>
                </a:gridCol>
                <a:gridCol w="3198963">
                  <a:extLst>
                    <a:ext uri="{9D8B030D-6E8A-4147-A177-3AD203B41FA5}">
                      <a16:colId xmlns:a16="http://schemas.microsoft.com/office/drawing/2014/main" val="897410433"/>
                    </a:ext>
                  </a:extLst>
                </a:gridCol>
                <a:gridCol w="2193394">
                  <a:extLst>
                    <a:ext uri="{9D8B030D-6E8A-4147-A177-3AD203B41FA5}">
                      <a16:colId xmlns:a16="http://schemas.microsoft.com/office/drawing/2014/main" val="3964009682"/>
                    </a:ext>
                  </a:extLst>
                </a:gridCol>
              </a:tblGrid>
              <a:tr h="245981">
                <a:tc>
                  <a:txBody>
                    <a:bodyPr/>
                    <a:lstStyle/>
                    <a:p>
                      <a:pPr algn="l" fontAlgn="ctr"/>
                      <a:r>
                        <a:rPr lang="en-US" sz="1400" b="1" i="0" u="none" strike="noStrike" dirty="0">
                          <a:solidFill>
                            <a:srgbClr val="000000"/>
                          </a:solidFill>
                          <a:effectLst/>
                          <a:latin typeface="Calibri" panose="020F0502020204030204" pitchFamily="34" charset="0"/>
                        </a:rPr>
                        <a:t>Functions - ESTABLISHMENT SYSTEMS</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4C6E7"/>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1" i="0" u="none" strike="noStrike" dirty="0">
                          <a:solidFill>
                            <a:srgbClr val="000000"/>
                          </a:solidFill>
                          <a:effectLst/>
                          <a:latin typeface="Calibri" panose="020F0502020204030204" pitchFamily="34" charset="0"/>
                        </a:rPr>
                        <a:t> Alternative 1 </a:t>
                      </a:r>
                      <a:r>
                        <a:rPr lang="en-US" sz="1400" b="1" i="1" u="none" strike="noStrike" dirty="0">
                          <a:solidFill>
                            <a:srgbClr val="000000"/>
                          </a:solidFill>
                          <a:effectLst/>
                          <a:latin typeface="Calibri" panose="020F0502020204030204" pitchFamily="34" charset="0"/>
                        </a:rPr>
                        <a:t>(continued)</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4C6E7"/>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1" i="0" u="none" strike="noStrike" dirty="0">
                          <a:solidFill>
                            <a:srgbClr val="000000"/>
                          </a:solidFill>
                          <a:effectLst/>
                          <a:latin typeface="Calibri" panose="020F0502020204030204" pitchFamily="34" charset="0"/>
                        </a:rPr>
                        <a:t>Alternative 4</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4C6E7"/>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b="1" i="0" u="none" strike="noStrike" dirty="0">
                          <a:solidFill>
                            <a:srgbClr val="000000"/>
                          </a:solidFill>
                          <a:effectLst/>
                          <a:latin typeface="Calibri" panose="020F0502020204030204" pitchFamily="34" charset="0"/>
                        </a:rPr>
                        <a:t>Alternative 5</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4C6E7"/>
                    </a:solidFill>
                  </a:tcPr>
                </a:tc>
                <a:extLst>
                  <a:ext uri="{0D108BD9-81ED-4DB2-BD59-A6C34878D82A}">
                    <a16:rowId xmlns:a16="http://schemas.microsoft.com/office/drawing/2014/main" val="2294132959"/>
                  </a:ext>
                </a:extLst>
              </a:tr>
              <a:tr h="448333">
                <a:tc>
                  <a:txBody>
                    <a:bodyPr/>
                    <a:lstStyle/>
                    <a:p>
                      <a:pPr algn="l" rtl="0" fontAlgn="ctr"/>
                      <a:r>
                        <a:rPr lang="en-US" sz="1200" b="0" i="0" u="none" strike="noStrike" dirty="0">
                          <a:solidFill>
                            <a:srgbClr val="000000"/>
                          </a:solidFill>
                          <a:effectLst/>
                          <a:latin typeface="Calibri" panose="020F0502020204030204" pitchFamily="34" charset="0"/>
                        </a:rPr>
                        <a:t>1. Transport LSH systems from lander off-loading site to establishment site</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Crane with appropriate implements, such as LSMS on wheels, which can pick up cargo and transport it</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11136142"/>
                  </a:ext>
                </a:extLst>
              </a:tr>
              <a:tr h="150305">
                <a:tc>
                  <a:txBody>
                    <a:bodyPr/>
                    <a:lstStyle/>
                    <a:p>
                      <a:pPr lvl="1" algn="l" rtl="0" fontAlgn="ctr"/>
                      <a:r>
                        <a:rPr lang="en-US" sz="1200" b="0" i="1" u="none" strike="noStrike" dirty="0">
                          <a:solidFill>
                            <a:srgbClr val="000000"/>
                          </a:solidFill>
                          <a:effectLst/>
                          <a:latin typeface="Calibri" panose="020F0502020204030204" pitchFamily="34" charset="0"/>
                        </a:rPr>
                        <a:t>1*. Degree of Autonomy</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Completely autonomous</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134403"/>
                  </a:ext>
                </a:extLst>
              </a:tr>
              <a:tr h="150305">
                <a:tc>
                  <a:txBody>
                    <a:bodyPr/>
                    <a:lstStyle/>
                    <a:p>
                      <a:pPr algn="l" rtl="0" fontAlgn="ctr"/>
                      <a:r>
                        <a:rPr lang="en-US" sz="1200" b="0" i="0" u="none" strike="noStrike" dirty="0">
                          <a:solidFill>
                            <a:srgbClr val="000000"/>
                          </a:solidFill>
                          <a:effectLst/>
                          <a:latin typeface="Calibri" panose="020F0502020204030204" pitchFamily="34" charset="0"/>
                        </a:rPr>
                        <a:t>2. Prepare the site for installment of the shelter</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 </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2869534260"/>
                  </a:ext>
                </a:extLst>
              </a:tr>
              <a:tr h="299319">
                <a:tc>
                  <a:txBody>
                    <a:bodyPr/>
                    <a:lstStyle/>
                    <a:p>
                      <a:pPr lvl="1" algn="l" rtl="0" fontAlgn="ctr"/>
                      <a:r>
                        <a:rPr lang="en-US" sz="1200" b="0" i="0" u="none" strike="noStrike" dirty="0">
                          <a:solidFill>
                            <a:srgbClr val="000000"/>
                          </a:solidFill>
                          <a:effectLst/>
                          <a:latin typeface="Calibri" panose="020F0502020204030204" pitchFamily="34" charset="0"/>
                        </a:rPr>
                        <a:t>2A. Remove rocks; Grade (level) the site; Build foundation (if needed)</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RASSOR, an excavation robot used to clear area of rocks and level the site</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LTV 2 (copy) with an attachment of a hoe/claw</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200" b="0" i="0" u="none" strike="noStrike" dirty="0">
                          <a:solidFill>
                            <a:srgbClr val="000000"/>
                          </a:solidFill>
                          <a:effectLst/>
                          <a:latin typeface="Calibri" panose="020F0502020204030204" pitchFamily="34" charset="0"/>
                        </a:rPr>
                        <a:t>Backhoe</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6513736"/>
                  </a:ext>
                </a:extLst>
              </a:tr>
              <a:tr h="448333">
                <a:tc>
                  <a:txBody>
                    <a:bodyPr/>
                    <a:lstStyle/>
                    <a:p>
                      <a:pPr lvl="1" algn="l" rtl="0" fontAlgn="ctr"/>
                      <a:r>
                        <a:rPr lang="en-US" sz="1200" b="0" i="0" u="none" strike="noStrike" dirty="0">
                          <a:solidFill>
                            <a:srgbClr val="000000"/>
                          </a:solidFill>
                          <a:effectLst/>
                          <a:latin typeface="Calibri" panose="020F0502020204030204" pitchFamily="34" charset="0"/>
                        </a:rPr>
                        <a:t>2B. Rough compact the site and stabilize the surface of the compacted area</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Compactor/Roller (has a smooth wheel roller to compact shallow layers of soil)</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200" b="0" i="0" u="none" strike="noStrike" dirty="0">
                          <a:solidFill>
                            <a:srgbClr val="000000"/>
                          </a:solidFill>
                          <a:effectLst/>
                          <a:latin typeface="Calibri" panose="020F0502020204030204" pitchFamily="34" charset="0"/>
                        </a:rPr>
                        <a:t>LTV 2 (copy) with an attachment of a Compactor/Roller (has a smooth wheel roller to compact shallow layers of soil)</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54372660"/>
                  </a:ext>
                </a:extLst>
              </a:tr>
              <a:tr h="299319">
                <a:tc>
                  <a:txBody>
                    <a:bodyPr/>
                    <a:lstStyle/>
                    <a:p>
                      <a:pPr lvl="1" algn="l" rtl="0" fontAlgn="ctr"/>
                      <a:r>
                        <a:rPr lang="en-US" sz="1200" b="0" i="0" u="none" strike="noStrike" dirty="0">
                          <a:solidFill>
                            <a:srgbClr val="000000"/>
                          </a:solidFill>
                          <a:effectLst/>
                          <a:latin typeface="Calibri" panose="020F0502020204030204" pitchFamily="34" charset="0"/>
                        </a:rPr>
                        <a:t>2C. Verify compaction and grading</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Verification sensors and imaging equipment built in to the Establishment rovers</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700561677"/>
                  </a:ext>
                </a:extLst>
              </a:tr>
              <a:tr h="299319">
                <a:tc>
                  <a:txBody>
                    <a:bodyPr/>
                    <a:lstStyle/>
                    <a:p>
                      <a:pPr lvl="1" algn="l" rtl="0" fontAlgn="ctr"/>
                      <a:r>
                        <a:rPr lang="en-US" sz="1200" b="0" i="0" u="none" strike="noStrike" dirty="0">
                          <a:solidFill>
                            <a:srgbClr val="000000"/>
                          </a:solidFill>
                          <a:effectLst/>
                          <a:latin typeface="Calibri" panose="020F0502020204030204" pitchFamily="34" charset="0"/>
                        </a:rPr>
                        <a:t>2D. Transfer bulk regolith; Stockpile construction feedstock </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Crane with appropriate implements, such as LSMS on wheels</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200" b="0" i="0" u="none" strike="noStrike" dirty="0">
                          <a:solidFill>
                            <a:srgbClr val="000000"/>
                          </a:solidFill>
                          <a:effectLst/>
                          <a:latin typeface="Calibri" panose="020F0502020204030204" pitchFamily="34" charset="0"/>
                        </a:rPr>
                        <a:t>LTV 2 (copy) with an attachment of a loader + dump truck-style container</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200" b="0" i="0" u="none" strike="noStrike" dirty="0">
                          <a:solidFill>
                            <a:srgbClr val="000000"/>
                          </a:solidFill>
                          <a:effectLst/>
                          <a:latin typeface="Calibri" panose="020F0502020204030204" pitchFamily="34" charset="0"/>
                        </a:rPr>
                        <a:t>Dump Truck + Loader</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3827179"/>
                  </a:ext>
                </a:extLst>
              </a:tr>
              <a:tr h="150305">
                <a:tc>
                  <a:txBody>
                    <a:bodyPr/>
                    <a:lstStyle/>
                    <a:p>
                      <a:pPr lvl="1" algn="l" rtl="0" fontAlgn="ctr"/>
                      <a:r>
                        <a:rPr lang="en-US" sz="1200" b="0" i="1" u="none" strike="noStrike" dirty="0">
                          <a:solidFill>
                            <a:srgbClr val="000000"/>
                          </a:solidFill>
                          <a:effectLst/>
                          <a:latin typeface="Calibri" panose="020F0502020204030204" pitchFamily="34" charset="0"/>
                        </a:rPr>
                        <a:t>2*. Degree of Autonomy</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Completely autonomous</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54918540"/>
                  </a:ext>
                </a:extLst>
              </a:tr>
              <a:tr h="150305">
                <a:tc>
                  <a:txBody>
                    <a:bodyPr/>
                    <a:lstStyle/>
                    <a:p>
                      <a:pPr algn="l" rtl="0" fontAlgn="ctr"/>
                      <a:r>
                        <a:rPr lang="en-US" sz="1200" b="0" i="0" u="none" strike="noStrike" dirty="0">
                          <a:solidFill>
                            <a:srgbClr val="000000"/>
                          </a:solidFill>
                          <a:effectLst/>
                          <a:latin typeface="Calibri" panose="020F0502020204030204" pitchFamily="34" charset="0"/>
                        </a:rPr>
                        <a:t>3. Emplace, assemble, and/or construct the shelter</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 </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2919771201"/>
                  </a:ext>
                </a:extLst>
              </a:tr>
              <a:tr h="150305">
                <a:tc>
                  <a:txBody>
                    <a:bodyPr/>
                    <a:lstStyle/>
                    <a:p>
                      <a:pPr lvl="1" algn="l" rtl="0" fontAlgn="ctr"/>
                      <a:r>
                        <a:rPr lang="en-US" sz="1200" b="0" i="0" u="none" strike="noStrike" dirty="0">
                          <a:solidFill>
                            <a:srgbClr val="000000"/>
                          </a:solidFill>
                          <a:effectLst/>
                          <a:latin typeface="Calibri" panose="020F0502020204030204" pitchFamily="34" charset="0"/>
                        </a:rPr>
                        <a:t>5A. Deploy the LSHC systems</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Deployment of structure delivered from Earth</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36733201"/>
                  </a:ext>
                </a:extLst>
              </a:tr>
              <a:tr h="299319">
                <a:tc>
                  <a:txBody>
                    <a:bodyPr/>
                    <a:lstStyle/>
                    <a:p>
                      <a:pPr lvl="1" algn="l" rtl="0" fontAlgn="ctr"/>
                      <a:r>
                        <a:rPr lang="en-US" sz="1200" b="0" i="0" u="none" strike="noStrike" dirty="0">
                          <a:solidFill>
                            <a:srgbClr val="000000"/>
                          </a:solidFill>
                          <a:effectLst/>
                          <a:latin typeface="Calibri" panose="020F0502020204030204" pitchFamily="34" charset="0"/>
                        </a:rPr>
                        <a:t>5B. Accept construction materials at the installment site</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Dedicated area to pile up regolith</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45172525"/>
                  </a:ext>
                </a:extLst>
              </a:tr>
              <a:tr h="299319">
                <a:tc>
                  <a:txBody>
                    <a:bodyPr/>
                    <a:lstStyle/>
                    <a:p>
                      <a:pPr lvl="1" algn="l" rtl="0" fontAlgn="ctr"/>
                      <a:r>
                        <a:rPr lang="en-US" sz="1200" b="0" i="0" u="none" strike="noStrike" dirty="0">
                          <a:solidFill>
                            <a:srgbClr val="000000"/>
                          </a:solidFill>
                          <a:effectLst/>
                          <a:latin typeface="Calibri" panose="020F0502020204030204" pitchFamily="34" charset="0"/>
                        </a:rPr>
                        <a:t>5C. Process construction materials </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Use bulk regolith, remove large rocks (no additional processing? TBR)</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16242233"/>
                  </a:ext>
                </a:extLst>
              </a:tr>
              <a:tr h="448333">
                <a:tc>
                  <a:txBody>
                    <a:bodyPr/>
                    <a:lstStyle/>
                    <a:p>
                      <a:pPr lvl="1" algn="l" rtl="0" fontAlgn="ctr"/>
                      <a:r>
                        <a:rPr lang="en-US" sz="1200" b="0" i="0" u="none" strike="noStrike" dirty="0">
                          <a:solidFill>
                            <a:srgbClr val="000000"/>
                          </a:solidFill>
                          <a:effectLst/>
                          <a:latin typeface="Calibri" panose="020F0502020204030204" pitchFamily="34" charset="0"/>
                        </a:rPr>
                        <a:t>5D. Construct/ assemble shelter structure and protection</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Multiple assembly/construction agents</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n-US" sz="1200" b="0" i="0" u="none" strike="noStrike" dirty="0">
                          <a:solidFill>
                            <a:srgbClr val="000000"/>
                          </a:solidFill>
                          <a:effectLst/>
                          <a:latin typeface="Calibri" panose="020F0502020204030204" pitchFamily="34" charset="0"/>
                        </a:rPr>
                        <a:t>LTV 2 (copy) with robotic arms to do assembly, plugging stuff in, moving things around</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90491019"/>
                  </a:ext>
                </a:extLst>
              </a:tr>
              <a:tr h="150305">
                <a:tc>
                  <a:txBody>
                    <a:bodyPr/>
                    <a:lstStyle/>
                    <a:p>
                      <a:pPr lvl="1" algn="l" rtl="0" fontAlgn="ctr"/>
                      <a:r>
                        <a:rPr lang="en-US" sz="1200" b="0" i="1" u="none" strike="noStrike" dirty="0">
                          <a:solidFill>
                            <a:srgbClr val="000000"/>
                          </a:solidFill>
                          <a:effectLst/>
                          <a:latin typeface="Calibri" panose="020F0502020204030204" pitchFamily="34" charset="0"/>
                        </a:rPr>
                        <a:t>5*. Degree of Autonomy</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Completely autonomous</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83634078"/>
                  </a:ext>
                </a:extLst>
              </a:tr>
              <a:tr h="597347">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4. Receive distributed power from the Artemis surface power source</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dirty="0">
                          <a:solidFill>
                            <a:srgbClr val="000000"/>
                          </a:solidFill>
                          <a:effectLst/>
                          <a:latin typeface="Calibri" panose="020F0502020204030204" pitchFamily="34" charset="0"/>
                        </a:rPr>
                        <a:t>Rovers drive over to the surface power source when needed</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dirty="0">
                          <a:solidFill>
                            <a:srgbClr val="000000"/>
                          </a:solidFill>
                          <a:effectLst/>
                          <a:latin typeface="Calibri" panose="020F0502020204030204" pitchFamily="34" charset="0"/>
                        </a:rPr>
                        <a:t>Wireless charging</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dirty="0">
                          <a:solidFill>
                            <a:srgbClr val="000000"/>
                          </a:solidFill>
                          <a:effectLst/>
                          <a:latin typeface="Calibri" panose="020F0502020204030204" pitchFamily="34" charset="0"/>
                        </a:rPr>
                        <a:t>Onboard batteries for power storage</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552750052"/>
                  </a:ext>
                </a:extLst>
              </a:tr>
              <a:tr h="299319">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5. Manage/remove lunar dust for individual LSHC systems (not Artemis systems inside the shelter)</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Combination of surface coatings to resist dust/abrasion and electrodynamic dust shield</a:t>
                      </a: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fontAlgn="ctr"/>
                      <a:endParaRPr lang="en-US" sz="1200" b="0" i="0" u="none" strike="noStrike" dirty="0">
                        <a:solidFill>
                          <a:srgbClr val="000000"/>
                        </a:solidFill>
                        <a:effectLst/>
                        <a:latin typeface="Calibri" panose="020F0502020204030204" pitchFamily="34" charset="0"/>
                      </a:endParaRPr>
                    </a:p>
                  </a:txBody>
                  <a:tcPr marR="1585" marT="158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657826452"/>
                  </a:ext>
                </a:extLst>
              </a:tr>
            </a:tbl>
          </a:graphicData>
        </a:graphic>
      </p:graphicFrame>
    </p:spTree>
    <p:extLst>
      <p:ext uri="{BB962C8B-B14F-4D97-AF65-F5344CB8AC3E}">
        <p14:creationId xmlns:p14="http://schemas.microsoft.com/office/powerpoint/2010/main" val="6444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A69CC-25EE-403D-9229-C5559461F311}"/>
              </a:ext>
            </a:extLst>
          </p:cNvPr>
          <p:cNvSpPr>
            <a:spLocks noGrp="1"/>
          </p:cNvSpPr>
          <p:nvPr>
            <p:ph type="title"/>
          </p:nvPr>
        </p:nvSpPr>
        <p:spPr/>
        <p:txBody>
          <a:bodyPr/>
          <a:lstStyle/>
          <a:p>
            <a:r>
              <a:rPr lang="en-US" dirty="0"/>
              <a:t>Functional Capabilities WBS – Surface Construction</a:t>
            </a:r>
          </a:p>
        </p:txBody>
      </p:sp>
      <p:sp>
        <p:nvSpPr>
          <p:cNvPr id="4" name="Slide Number Placeholder 3">
            <a:extLst>
              <a:ext uri="{FF2B5EF4-FFF2-40B4-BE49-F238E27FC236}">
                <a16:creationId xmlns:a16="http://schemas.microsoft.com/office/drawing/2014/main" id="{0A424C39-B972-4071-BE38-CB81BFC79692}"/>
              </a:ext>
            </a:extLst>
          </p:cNvPr>
          <p:cNvSpPr>
            <a:spLocks noGrp="1"/>
          </p:cNvSpPr>
          <p:nvPr>
            <p:ph type="sldNum" sz="quarter" idx="12"/>
          </p:nvPr>
        </p:nvSpPr>
        <p:spPr/>
        <p:txBody>
          <a:bodyPr/>
          <a:lstStyle/>
          <a:p>
            <a:fld id="{41C508F0-1AA7-8449-B96D-5FDB74B9F69F}" type="slidenum">
              <a:rPr lang="en-US" smtClean="0"/>
              <a:t>10</a:t>
            </a:fld>
            <a:endParaRPr lang="en-US"/>
          </a:p>
        </p:txBody>
      </p:sp>
      <p:sp>
        <p:nvSpPr>
          <p:cNvPr id="80" name="TextBox 79">
            <a:extLst>
              <a:ext uri="{FF2B5EF4-FFF2-40B4-BE49-F238E27FC236}">
                <a16:creationId xmlns:a16="http://schemas.microsoft.com/office/drawing/2014/main" id="{98020FE9-39F7-457A-A707-CFA37102156A}"/>
              </a:ext>
            </a:extLst>
          </p:cNvPr>
          <p:cNvSpPr txBox="1"/>
          <p:nvPr/>
        </p:nvSpPr>
        <p:spPr>
          <a:xfrm>
            <a:off x="187662" y="5386464"/>
            <a:ext cx="3199676" cy="1169551"/>
          </a:xfrm>
          <a:prstGeom prst="rect">
            <a:avLst/>
          </a:prstGeom>
          <a:noFill/>
        </p:spPr>
        <p:txBody>
          <a:bodyPr wrap="square" rtlCol="0">
            <a:spAutoFit/>
          </a:bodyPr>
          <a:lstStyle/>
          <a:p>
            <a:r>
              <a:rPr lang="en-US" sz="1400" i="1" dirty="0"/>
              <a:t>Moses &amp; Mueller, “Requirements Development Framework for Lunar In-Situ Surface Construction of Infrastructure,” ASCE Earth &amp; Space Conference, 19-23 April 2021, Seattle, Washington</a:t>
            </a:r>
          </a:p>
        </p:txBody>
      </p:sp>
      <p:sp>
        <p:nvSpPr>
          <p:cNvPr id="83" name="TextBox 82">
            <a:extLst>
              <a:ext uri="{FF2B5EF4-FFF2-40B4-BE49-F238E27FC236}">
                <a16:creationId xmlns:a16="http://schemas.microsoft.com/office/drawing/2014/main" id="{C3812235-0BAA-4464-8D21-C6B529743565}"/>
              </a:ext>
            </a:extLst>
          </p:cNvPr>
          <p:cNvSpPr txBox="1"/>
          <p:nvPr/>
        </p:nvSpPr>
        <p:spPr>
          <a:xfrm>
            <a:off x="376010" y="1942106"/>
            <a:ext cx="2995885" cy="646331"/>
          </a:xfrm>
          <a:prstGeom prst="rect">
            <a:avLst/>
          </a:prstGeom>
          <a:noFill/>
        </p:spPr>
        <p:txBody>
          <a:bodyPr wrap="none" rtlCol="0">
            <a:spAutoFit/>
          </a:bodyPr>
          <a:lstStyle/>
          <a:p>
            <a:r>
              <a:rPr lang="en-US" b="1" dirty="0">
                <a:solidFill>
                  <a:schemeClr val="accent1">
                    <a:lumMod val="75000"/>
                  </a:schemeClr>
                </a:solidFill>
              </a:rPr>
              <a:t>Consistent with Construction </a:t>
            </a:r>
          </a:p>
          <a:p>
            <a:r>
              <a:rPr lang="en-US" b="1" dirty="0">
                <a:solidFill>
                  <a:schemeClr val="accent1">
                    <a:lumMod val="75000"/>
                  </a:schemeClr>
                </a:solidFill>
              </a:rPr>
              <a:t>Industry Terminology</a:t>
            </a:r>
          </a:p>
        </p:txBody>
      </p:sp>
      <p:pic>
        <p:nvPicPr>
          <p:cNvPr id="85" name="Picture 84" descr="A picture containing diagram&#10;&#10;Description automatically generated">
            <a:extLst>
              <a:ext uri="{FF2B5EF4-FFF2-40B4-BE49-F238E27FC236}">
                <a16:creationId xmlns:a16="http://schemas.microsoft.com/office/drawing/2014/main" id="{D7432AFA-5A8B-47F8-990B-747E56DD3130}"/>
              </a:ext>
            </a:extLst>
          </p:cNvPr>
          <p:cNvPicPr>
            <a:picLocks noChangeAspect="1"/>
          </p:cNvPicPr>
          <p:nvPr/>
        </p:nvPicPr>
        <p:blipFill>
          <a:blip r:embed="rId2"/>
          <a:stretch>
            <a:fillRect/>
          </a:stretch>
        </p:blipFill>
        <p:spPr>
          <a:xfrm>
            <a:off x="3371890" y="805604"/>
            <a:ext cx="7215226" cy="5927750"/>
          </a:xfrm>
          <a:prstGeom prst="rect">
            <a:avLst/>
          </a:prstGeom>
        </p:spPr>
      </p:pic>
      <p:sp>
        <p:nvSpPr>
          <p:cNvPr id="86" name="TextBox 85">
            <a:extLst>
              <a:ext uri="{FF2B5EF4-FFF2-40B4-BE49-F238E27FC236}">
                <a16:creationId xmlns:a16="http://schemas.microsoft.com/office/drawing/2014/main" id="{1559DCB7-BBA5-4B93-BB03-E737B680C57E}"/>
              </a:ext>
            </a:extLst>
          </p:cNvPr>
          <p:cNvSpPr txBox="1"/>
          <p:nvPr/>
        </p:nvSpPr>
        <p:spPr>
          <a:xfrm>
            <a:off x="290631" y="3669399"/>
            <a:ext cx="2314575" cy="1200329"/>
          </a:xfrm>
          <a:prstGeom prst="rect">
            <a:avLst/>
          </a:prstGeom>
          <a:noFill/>
        </p:spPr>
        <p:txBody>
          <a:bodyPr wrap="square" rtlCol="0">
            <a:spAutoFit/>
          </a:bodyPr>
          <a:lstStyle/>
          <a:p>
            <a:r>
              <a:rPr lang="en-US" dirty="0"/>
              <a:t>Rob Mueller presented this WBS at a </a:t>
            </a:r>
            <a:r>
              <a:rPr lang="en-US"/>
              <a:t>previous LSIC </a:t>
            </a:r>
            <a:r>
              <a:rPr lang="en-US" dirty="0"/>
              <a:t>E&amp;C FG Meeting</a:t>
            </a:r>
          </a:p>
        </p:txBody>
      </p:sp>
    </p:spTree>
    <p:extLst>
      <p:ext uri="{BB962C8B-B14F-4D97-AF65-F5344CB8AC3E}">
        <p14:creationId xmlns:p14="http://schemas.microsoft.com/office/powerpoint/2010/main" val="2885246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2F8D7-DF6B-464D-B428-9C2A1B346F7D}"/>
              </a:ext>
            </a:extLst>
          </p:cNvPr>
          <p:cNvSpPr>
            <a:spLocks noGrp="1"/>
          </p:cNvSpPr>
          <p:nvPr>
            <p:ph type="title"/>
          </p:nvPr>
        </p:nvSpPr>
        <p:spPr/>
        <p:txBody>
          <a:bodyPr/>
          <a:lstStyle/>
          <a:p>
            <a:r>
              <a:rPr lang="en-US" dirty="0"/>
              <a:t>Functional Capabilities to be Addressed / Considered</a:t>
            </a:r>
          </a:p>
        </p:txBody>
      </p:sp>
      <p:sp>
        <p:nvSpPr>
          <p:cNvPr id="4" name="Slide Number Placeholder 3">
            <a:extLst>
              <a:ext uri="{FF2B5EF4-FFF2-40B4-BE49-F238E27FC236}">
                <a16:creationId xmlns:a16="http://schemas.microsoft.com/office/drawing/2014/main" id="{A1F4B9E7-4A8B-4D18-9F66-EC2D407BCAE9}"/>
              </a:ext>
            </a:extLst>
          </p:cNvPr>
          <p:cNvSpPr>
            <a:spLocks noGrp="1"/>
          </p:cNvSpPr>
          <p:nvPr>
            <p:ph type="sldNum" sz="quarter" idx="12"/>
          </p:nvPr>
        </p:nvSpPr>
        <p:spPr/>
        <p:txBody>
          <a:bodyPr/>
          <a:lstStyle/>
          <a:p>
            <a:fld id="{41C508F0-1AA7-8449-B96D-5FDB74B9F69F}" type="slidenum">
              <a:rPr lang="en-US" smtClean="0"/>
              <a:t>11</a:t>
            </a:fld>
            <a:endParaRPr lang="en-US"/>
          </a:p>
        </p:txBody>
      </p:sp>
      <p:sp>
        <p:nvSpPr>
          <p:cNvPr id="5" name="Content Placeholder 1">
            <a:extLst>
              <a:ext uri="{FF2B5EF4-FFF2-40B4-BE49-F238E27FC236}">
                <a16:creationId xmlns:a16="http://schemas.microsoft.com/office/drawing/2014/main" id="{75AB17E0-0A15-4D6B-8EE0-E75C6E1D3658}"/>
              </a:ext>
            </a:extLst>
          </p:cNvPr>
          <p:cNvSpPr>
            <a:spLocks noGrp="1"/>
          </p:cNvSpPr>
          <p:nvPr>
            <p:ph idx="1"/>
          </p:nvPr>
        </p:nvSpPr>
        <p:spPr>
          <a:xfrm>
            <a:off x="119825" y="841375"/>
            <a:ext cx="11731625" cy="5807075"/>
          </a:xfrm>
        </p:spPr>
        <p:txBody>
          <a:bodyPr>
            <a:noAutofit/>
          </a:bodyPr>
          <a:lstStyle/>
          <a:p>
            <a:pPr>
              <a:spcBef>
                <a:spcPts val="300"/>
              </a:spcBef>
            </a:pPr>
            <a:r>
              <a:rPr lang="en-US" sz="1600" dirty="0"/>
              <a:t>Deploy Location Determination Reference Systems</a:t>
            </a:r>
          </a:p>
          <a:p>
            <a:pPr lvl="1">
              <a:spcBef>
                <a:spcPts val="0"/>
              </a:spcBef>
            </a:pPr>
            <a:r>
              <a:rPr lang="en-US" sz="1600" dirty="0"/>
              <a:t>Reverse-Ephemeris Satellite Suite</a:t>
            </a:r>
          </a:p>
          <a:p>
            <a:pPr lvl="1">
              <a:spcBef>
                <a:spcPts val="0"/>
              </a:spcBef>
            </a:pPr>
            <a:r>
              <a:rPr lang="en-US" sz="1600" dirty="0"/>
              <a:t>Ground Beacons</a:t>
            </a:r>
          </a:p>
          <a:p>
            <a:pPr>
              <a:spcBef>
                <a:spcPts val="300"/>
              </a:spcBef>
            </a:pPr>
            <a:r>
              <a:rPr lang="en-US" sz="1600" dirty="0"/>
              <a:t>Preposition Related Equipment on the Lunar Surface</a:t>
            </a:r>
          </a:p>
          <a:p>
            <a:pPr>
              <a:spcBef>
                <a:spcPts val="300"/>
              </a:spcBef>
            </a:pPr>
            <a:r>
              <a:rPr lang="en-US" sz="1600" dirty="0"/>
              <a:t>Site survey</a:t>
            </a:r>
          </a:p>
          <a:p>
            <a:pPr lvl="1">
              <a:spcBef>
                <a:spcPts val="0"/>
              </a:spcBef>
            </a:pPr>
            <a:r>
              <a:rPr lang="en-US" sz="1600" dirty="0"/>
              <a:t>Topography</a:t>
            </a:r>
          </a:p>
          <a:p>
            <a:pPr lvl="1">
              <a:spcBef>
                <a:spcPts val="0"/>
              </a:spcBef>
            </a:pPr>
            <a:r>
              <a:rPr lang="en-US" sz="1600" dirty="0"/>
              <a:t>Geology</a:t>
            </a:r>
          </a:p>
          <a:p>
            <a:pPr>
              <a:spcBef>
                <a:spcPts val="300"/>
              </a:spcBef>
            </a:pPr>
            <a:r>
              <a:rPr lang="en-US" sz="1600" dirty="0">
                <a:solidFill>
                  <a:schemeClr val="accent1">
                    <a:lumMod val="75000"/>
                  </a:schemeClr>
                </a:solidFill>
              </a:rPr>
              <a:t>Site preparation</a:t>
            </a:r>
          </a:p>
          <a:p>
            <a:pPr lvl="1">
              <a:spcBef>
                <a:spcPts val="0"/>
              </a:spcBef>
            </a:pPr>
            <a:r>
              <a:rPr lang="en-US" sz="1600" dirty="0"/>
              <a:t>Rock removal</a:t>
            </a:r>
          </a:p>
          <a:p>
            <a:pPr lvl="1">
              <a:spcBef>
                <a:spcPts val="0"/>
              </a:spcBef>
            </a:pPr>
            <a:r>
              <a:rPr lang="en-US" sz="1600" dirty="0"/>
              <a:t>Grading</a:t>
            </a:r>
          </a:p>
          <a:p>
            <a:pPr lvl="1">
              <a:spcBef>
                <a:spcPts val="0"/>
              </a:spcBef>
            </a:pPr>
            <a:r>
              <a:rPr lang="en-US" sz="1600" dirty="0"/>
              <a:t>Stabilization/compaction</a:t>
            </a:r>
          </a:p>
          <a:p>
            <a:pPr lvl="1">
              <a:spcBef>
                <a:spcPts val="0"/>
              </a:spcBef>
            </a:pPr>
            <a:r>
              <a:rPr lang="en-US" sz="1600" dirty="0"/>
              <a:t>Verify compaction</a:t>
            </a:r>
          </a:p>
          <a:p>
            <a:pPr>
              <a:spcBef>
                <a:spcPts val="300"/>
              </a:spcBef>
            </a:pPr>
            <a:r>
              <a:rPr lang="en-US" sz="1600" dirty="0"/>
              <a:t>Foundation </a:t>
            </a:r>
            <a:r>
              <a:rPr lang="en-US" sz="1600" dirty="0">
                <a:solidFill>
                  <a:schemeClr val="accent1">
                    <a:lumMod val="75000"/>
                  </a:schemeClr>
                </a:solidFill>
              </a:rPr>
              <a:t>construction</a:t>
            </a:r>
            <a:r>
              <a:rPr lang="en-US" sz="1600" dirty="0"/>
              <a:t>/emplacement (i.e., horizontal / footer / slab)</a:t>
            </a:r>
          </a:p>
          <a:p>
            <a:pPr lvl="1">
              <a:spcBef>
                <a:spcPts val="0"/>
              </a:spcBef>
            </a:pPr>
            <a:r>
              <a:rPr lang="en-US" sz="1600" dirty="0"/>
              <a:t>Verify surface stabilization</a:t>
            </a:r>
          </a:p>
          <a:p>
            <a:pPr lvl="1">
              <a:spcBef>
                <a:spcPts val="0"/>
              </a:spcBef>
            </a:pPr>
            <a:r>
              <a:rPr lang="en-US" sz="1600" dirty="0"/>
              <a:t>Verify structural performance</a:t>
            </a:r>
          </a:p>
          <a:p>
            <a:pPr>
              <a:spcBef>
                <a:spcPts val="300"/>
              </a:spcBef>
            </a:pPr>
            <a:r>
              <a:rPr lang="en-US" sz="1600" dirty="0"/>
              <a:t>Off-loading any Earth-manufactured LSH components/equipment from Lander(s)  (i.e., trusses may be manufactured in situ and aligned tightly so that panels are not needed)</a:t>
            </a:r>
          </a:p>
          <a:p>
            <a:pPr>
              <a:spcBef>
                <a:spcPts val="300"/>
              </a:spcBef>
            </a:pPr>
            <a:r>
              <a:rPr lang="en-US" sz="1600" dirty="0"/>
              <a:t>Transportation of LSH components from landing site to construction site</a:t>
            </a:r>
          </a:p>
          <a:p>
            <a:pPr>
              <a:spcBef>
                <a:spcPts val="300"/>
              </a:spcBef>
            </a:pPr>
            <a:r>
              <a:rPr lang="en-US" sz="1600" dirty="0"/>
              <a:t>Assembly/</a:t>
            </a:r>
            <a:r>
              <a:rPr lang="en-US" sz="1600" dirty="0">
                <a:solidFill>
                  <a:schemeClr val="accent1">
                    <a:lumMod val="75000"/>
                  </a:schemeClr>
                </a:solidFill>
              </a:rPr>
              <a:t>Construction</a:t>
            </a:r>
            <a:r>
              <a:rPr lang="en-US" sz="1600" dirty="0"/>
              <a:t> of LSH Structural Elements</a:t>
            </a:r>
          </a:p>
          <a:p>
            <a:pPr>
              <a:spcBef>
                <a:spcPts val="300"/>
              </a:spcBef>
            </a:pPr>
            <a:r>
              <a:rPr lang="en-US" sz="1600" dirty="0"/>
              <a:t>Deployment of service cables through structural “wall” with length available both “inside” (underneath/shadow of) and outside the LSH “final” configuration footprint</a:t>
            </a:r>
          </a:p>
          <a:p>
            <a:pPr>
              <a:spcBef>
                <a:spcPts val="300"/>
              </a:spcBef>
            </a:pPr>
            <a:r>
              <a:rPr lang="en-US" sz="1600" dirty="0"/>
              <a:t>Emplacement of shielding material overtop LSH (sub)structure</a:t>
            </a:r>
          </a:p>
          <a:p>
            <a:pPr>
              <a:spcBef>
                <a:spcPts val="300"/>
              </a:spcBef>
            </a:pPr>
            <a:r>
              <a:rPr lang="en-US" sz="1600" dirty="0"/>
              <a:t>Connection of (external) services as needed (such as power, communications, ECLSS, …)</a:t>
            </a:r>
          </a:p>
          <a:p>
            <a:pPr>
              <a:spcBef>
                <a:spcPts val="300"/>
              </a:spcBef>
            </a:pPr>
            <a:r>
              <a:rPr lang="en-US" sz="1600" dirty="0"/>
              <a:t>V&amp;V and other check out of the structure and monitoring systems</a:t>
            </a:r>
          </a:p>
        </p:txBody>
      </p:sp>
    </p:spTree>
    <p:extLst>
      <p:ext uri="{BB962C8B-B14F-4D97-AF65-F5344CB8AC3E}">
        <p14:creationId xmlns:p14="http://schemas.microsoft.com/office/powerpoint/2010/main" val="1988183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441741B-E505-4A87-B4EA-C3B669CB5F80}"/>
              </a:ext>
            </a:extLst>
          </p:cNvPr>
          <p:cNvSpPr>
            <a:spLocks noGrp="1"/>
          </p:cNvSpPr>
          <p:nvPr>
            <p:ph type="ctrTitle"/>
          </p:nvPr>
        </p:nvSpPr>
        <p:spPr/>
        <p:txBody>
          <a:bodyPr/>
          <a:lstStyle/>
          <a:p>
            <a:r>
              <a:rPr lang="en-US" dirty="0">
                <a:solidFill>
                  <a:schemeClr val="tx1"/>
                </a:solidFill>
              </a:rPr>
              <a:t>Concepts of Operations</a:t>
            </a:r>
          </a:p>
        </p:txBody>
      </p:sp>
      <p:sp>
        <p:nvSpPr>
          <p:cNvPr id="6" name="Subtitle 5">
            <a:extLst>
              <a:ext uri="{FF2B5EF4-FFF2-40B4-BE49-F238E27FC236}">
                <a16:creationId xmlns:a16="http://schemas.microsoft.com/office/drawing/2014/main" id="{922E723F-B95A-40F8-86AD-680D883D117C}"/>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BD8D8A5F-D2BD-49C7-9BFD-133CC1DE7F22}"/>
              </a:ext>
            </a:extLst>
          </p:cNvPr>
          <p:cNvSpPr>
            <a:spLocks noGrp="1"/>
          </p:cNvSpPr>
          <p:nvPr>
            <p:ph type="sldNum" sz="quarter" idx="12"/>
          </p:nvPr>
        </p:nvSpPr>
        <p:spPr/>
        <p:txBody>
          <a:bodyPr/>
          <a:lstStyle/>
          <a:p>
            <a:fld id="{41C508F0-1AA7-8449-B96D-5FDB74B9F69F}" type="slidenum">
              <a:rPr lang="en-US" smtClean="0"/>
              <a:t>12</a:t>
            </a:fld>
            <a:endParaRPr lang="en-US"/>
          </a:p>
        </p:txBody>
      </p:sp>
    </p:spTree>
    <p:extLst>
      <p:ext uri="{BB962C8B-B14F-4D97-AF65-F5344CB8AC3E}">
        <p14:creationId xmlns:p14="http://schemas.microsoft.com/office/powerpoint/2010/main" val="1067257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C74E2-ED86-4431-8089-E050B9DD4C74}"/>
              </a:ext>
            </a:extLst>
          </p:cNvPr>
          <p:cNvSpPr>
            <a:spLocks noGrp="1"/>
          </p:cNvSpPr>
          <p:nvPr>
            <p:ph type="title"/>
          </p:nvPr>
        </p:nvSpPr>
        <p:spPr/>
        <p:txBody>
          <a:bodyPr/>
          <a:lstStyle/>
          <a:p>
            <a:r>
              <a:rPr lang="en-US" dirty="0"/>
              <a:t>Concept of Operations : WBS 4.3 – Site Preparation</a:t>
            </a:r>
          </a:p>
        </p:txBody>
      </p:sp>
      <p:sp>
        <p:nvSpPr>
          <p:cNvPr id="4" name="Slide Number Placeholder 3">
            <a:extLst>
              <a:ext uri="{FF2B5EF4-FFF2-40B4-BE49-F238E27FC236}">
                <a16:creationId xmlns:a16="http://schemas.microsoft.com/office/drawing/2014/main" id="{4F89DF78-385A-4E12-9E94-9770C3717492}"/>
              </a:ext>
            </a:extLst>
          </p:cNvPr>
          <p:cNvSpPr>
            <a:spLocks noGrp="1"/>
          </p:cNvSpPr>
          <p:nvPr>
            <p:ph type="sldNum" sz="quarter" idx="12"/>
          </p:nvPr>
        </p:nvSpPr>
        <p:spPr/>
        <p:txBody>
          <a:bodyPr/>
          <a:lstStyle/>
          <a:p>
            <a:fld id="{41C508F0-1AA7-8449-B96D-5FDB74B9F69F}" type="slidenum">
              <a:rPr lang="en-US" smtClean="0"/>
              <a:t>13</a:t>
            </a:fld>
            <a:endParaRPr lang="en-US"/>
          </a:p>
        </p:txBody>
      </p:sp>
      <p:sp>
        <p:nvSpPr>
          <p:cNvPr id="5" name="Oval 4">
            <a:extLst>
              <a:ext uri="{FF2B5EF4-FFF2-40B4-BE49-F238E27FC236}">
                <a16:creationId xmlns:a16="http://schemas.microsoft.com/office/drawing/2014/main" id="{C182CD04-0A89-44C3-8690-733E550CC2B3}"/>
              </a:ext>
            </a:extLst>
          </p:cNvPr>
          <p:cNvSpPr/>
          <p:nvPr/>
        </p:nvSpPr>
        <p:spPr>
          <a:xfrm>
            <a:off x="10809051" y="3081872"/>
            <a:ext cx="221852" cy="23756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03E22187-680F-4214-86F2-A8869D9C436A}"/>
              </a:ext>
            </a:extLst>
          </p:cNvPr>
          <p:cNvGrpSpPr/>
          <p:nvPr/>
        </p:nvGrpSpPr>
        <p:grpSpPr>
          <a:xfrm>
            <a:off x="215356" y="2677927"/>
            <a:ext cx="9115872" cy="5335527"/>
            <a:chOff x="211300" y="2681527"/>
            <a:chExt cx="9115872" cy="5335527"/>
          </a:xfrm>
        </p:grpSpPr>
        <p:sp>
          <p:nvSpPr>
            <p:cNvPr id="7" name="Rectangle 6">
              <a:extLst>
                <a:ext uri="{FF2B5EF4-FFF2-40B4-BE49-F238E27FC236}">
                  <a16:creationId xmlns:a16="http://schemas.microsoft.com/office/drawing/2014/main" id="{12F8B41E-2ECC-4C6B-AF66-C75D44FB69DC}"/>
                </a:ext>
              </a:extLst>
            </p:cNvPr>
            <p:cNvSpPr/>
            <p:nvPr/>
          </p:nvSpPr>
          <p:spPr>
            <a:xfrm>
              <a:off x="211300" y="5490563"/>
              <a:ext cx="9115872" cy="3991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8" name="Group 7">
              <a:extLst>
                <a:ext uri="{FF2B5EF4-FFF2-40B4-BE49-F238E27FC236}">
                  <a16:creationId xmlns:a16="http://schemas.microsoft.com/office/drawing/2014/main" id="{664D8E35-EE15-4BC0-8201-4A89BD40EDBD}"/>
                </a:ext>
              </a:extLst>
            </p:cNvPr>
            <p:cNvGrpSpPr/>
            <p:nvPr/>
          </p:nvGrpSpPr>
          <p:grpSpPr>
            <a:xfrm>
              <a:off x="660457" y="2681527"/>
              <a:ext cx="8485823" cy="5335527"/>
              <a:chOff x="898446" y="1687912"/>
              <a:chExt cx="10367627" cy="6518725"/>
            </a:xfrm>
          </p:grpSpPr>
          <p:grpSp>
            <p:nvGrpSpPr>
              <p:cNvPr id="9" name="Group 8">
                <a:extLst>
                  <a:ext uri="{FF2B5EF4-FFF2-40B4-BE49-F238E27FC236}">
                    <a16:creationId xmlns:a16="http://schemas.microsoft.com/office/drawing/2014/main" id="{2226A600-8FD0-43F6-B12F-243C6E0A1E5E}"/>
                  </a:ext>
                </a:extLst>
              </p:cNvPr>
              <p:cNvGrpSpPr/>
              <p:nvPr/>
            </p:nvGrpSpPr>
            <p:grpSpPr>
              <a:xfrm>
                <a:off x="922635" y="3040077"/>
                <a:ext cx="747058" cy="361023"/>
                <a:chOff x="819614" y="5199823"/>
                <a:chExt cx="1858914" cy="898338"/>
              </a:xfrm>
            </p:grpSpPr>
            <p:sp>
              <p:nvSpPr>
                <p:cNvPr id="52" name="Rounded Rectangle 18">
                  <a:extLst>
                    <a:ext uri="{FF2B5EF4-FFF2-40B4-BE49-F238E27FC236}">
                      <a16:creationId xmlns:a16="http://schemas.microsoft.com/office/drawing/2014/main" id="{15DE5DD9-822B-42DE-8B8D-FBECE2ED0EE2}"/>
                    </a:ext>
                  </a:extLst>
                </p:cNvPr>
                <p:cNvSpPr/>
                <p:nvPr/>
              </p:nvSpPr>
              <p:spPr bwMode="auto">
                <a:xfrm>
                  <a:off x="1113560" y="5199823"/>
                  <a:ext cx="1265885" cy="451828"/>
                </a:xfrm>
                <a:prstGeom prst="roundRect">
                  <a:avLst/>
                </a:prstGeom>
                <a:solidFill>
                  <a:schemeClr val="bg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grpSp>
              <p:nvGrpSpPr>
                <p:cNvPr id="53" name="Group 52">
                  <a:extLst>
                    <a:ext uri="{FF2B5EF4-FFF2-40B4-BE49-F238E27FC236}">
                      <a16:creationId xmlns:a16="http://schemas.microsoft.com/office/drawing/2014/main" id="{DF3F6A7D-BEF2-4471-832D-CD07597BC3F4}"/>
                    </a:ext>
                  </a:extLst>
                </p:cNvPr>
                <p:cNvGrpSpPr/>
                <p:nvPr/>
              </p:nvGrpSpPr>
              <p:grpSpPr>
                <a:xfrm>
                  <a:off x="2245141" y="5633817"/>
                  <a:ext cx="433387" cy="464344"/>
                  <a:chOff x="1730353" y="3793331"/>
                  <a:chExt cx="433387" cy="464344"/>
                </a:xfrm>
                <a:solidFill>
                  <a:schemeClr val="bg1"/>
                </a:solidFill>
              </p:grpSpPr>
              <p:cxnSp>
                <p:nvCxnSpPr>
                  <p:cNvPr id="58" name="Straight Connector 57">
                    <a:extLst>
                      <a:ext uri="{FF2B5EF4-FFF2-40B4-BE49-F238E27FC236}">
                        <a16:creationId xmlns:a16="http://schemas.microsoft.com/office/drawing/2014/main" id="{F0F83528-28AD-46AB-A815-005AE948018F}"/>
                      </a:ext>
                    </a:extLst>
                  </p:cNvPr>
                  <p:cNvCxnSpPr/>
                  <p:nvPr/>
                </p:nvCxnSpPr>
                <p:spPr bwMode="auto">
                  <a:xfrm>
                    <a:off x="1838325" y="3793331"/>
                    <a:ext cx="292894" cy="464344"/>
                  </a:xfrm>
                  <a:prstGeom prst="line">
                    <a:avLst/>
                  </a:prstGeom>
                  <a:grpFill/>
                  <a:ln w="28575" cap="flat" cmpd="sng" algn="ctr">
                    <a:solidFill>
                      <a:schemeClr val="tx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5930AF67-30BA-44D2-BD9D-114876B21EA1}"/>
                      </a:ext>
                    </a:extLst>
                  </p:cNvPr>
                  <p:cNvCxnSpPr/>
                  <p:nvPr/>
                </p:nvCxnSpPr>
                <p:spPr bwMode="auto">
                  <a:xfrm>
                    <a:off x="1730353" y="3802248"/>
                    <a:ext cx="365147" cy="455427"/>
                  </a:xfrm>
                  <a:prstGeom prst="line">
                    <a:avLst/>
                  </a:prstGeom>
                  <a:grpFill/>
                  <a:ln w="28575" cap="flat" cmpd="sng" algn="ctr">
                    <a:solidFill>
                      <a:schemeClr val="tx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BCA06051-271B-4418-88CC-944524C007E3}"/>
                      </a:ext>
                    </a:extLst>
                  </p:cNvPr>
                  <p:cNvCxnSpPr/>
                  <p:nvPr/>
                </p:nvCxnSpPr>
                <p:spPr bwMode="auto">
                  <a:xfrm>
                    <a:off x="2040869" y="4257675"/>
                    <a:ext cx="122871" cy="0"/>
                  </a:xfrm>
                  <a:prstGeom prst="line">
                    <a:avLst/>
                  </a:prstGeom>
                  <a:grpFill/>
                  <a:ln w="28575" cap="flat" cmpd="sng" algn="ctr">
                    <a:solidFill>
                      <a:schemeClr val="tx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7B2172E6-4194-45F4-80E4-BA16F9C1ECBE}"/>
                    </a:ext>
                  </a:extLst>
                </p:cNvPr>
                <p:cNvGrpSpPr/>
                <p:nvPr/>
              </p:nvGrpSpPr>
              <p:grpSpPr>
                <a:xfrm flipH="1">
                  <a:off x="819614" y="5633817"/>
                  <a:ext cx="433387" cy="464344"/>
                  <a:chOff x="1730353" y="3793331"/>
                  <a:chExt cx="433387" cy="464344"/>
                </a:xfrm>
                <a:solidFill>
                  <a:schemeClr val="bg1"/>
                </a:solidFill>
              </p:grpSpPr>
              <p:cxnSp>
                <p:nvCxnSpPr>
                  <p:cNvPr id="55" name="Straight Connector 54">
                    <a:extLst>
                      <a:ext uri="{FF2B5EF4-FFF2-40B4-BE49-F238E27FC236}">
                        <a16:creationId xmlns:a16="http://schemas.microsoft.com/office/drawing/2014/main" id="{7A2C21BB-5C9F-4893-8E27-ED44425B215D}"/>
                      </a:ext>
                    </a:extLst>
                  </p:cNvPr>
                  <p:cNvCxnSpPr/>
                  <p:nvPr/>
                </p:nvCxnSpPr>
                <p:spPr bwMode="auto">
                  <a:xfrm>
                    <a:off x="1838325" y="3793331"/>
                    <a:ext cx="292894" cy="464344"/>
                  </a:xfrm>
                  <a:prstGeom prst="line">
                    <a:avLst/>
                  </a:prstGeom>
                  <a:grpFill/>
                  <a:ln w="28575" cap="flat" cmpd="sng" algn="ctr">
                    <a:solidFill>
                      <a:schemeClr val="tx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D4C9B57-796F-4B2F-89DD-E38717A34461}"/>
                      </a:ext>
                    </a:extLst>
                  </p:cNvPr>
                  <p:cNvCxnSpPr/>
                  <p:nvPr/>
                </p:nvCxnSpPr>
                <p:spPr bwMode="auto">
                  <a:xfrm>
                    <a:off x="1730353" y="3802248"/>
                    <a:ext cx="365147" cy="455427"/>
                  </a:xfrm>
                  <a:prstGeom prst="line">
                    <a:avLst/>
                  </a:prstGeom>
                  <a:grpFill/>
                  <a:ln w="28575" cap="flat" cmpd="sng" algn="ctr">
                    <a:solidFill>
                      <a:schemeClr val="tx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59595B81-5A63-40F7-B622-33EA74458B6E}"/>
                      </a:ext>
                    </a:extLst>
                  </p:cNvPr>
                  <p:cNvCxnSpPr/>
                  <p:nvPr/>
                </p:nvCxnSpPr>
                <p:spPr bwMode="auto">
                  <a:xfrm>
                    <a:off x="2040869" y="4257675"/>
                    <a:ext cx="122871" cy="0"/>
                  </a:xfrm>
                  <a:prstGeom prst="line">
                    <a:avLst/>
                  </a:prstGeom>
                  <a:grpFill/>
                  <a:ln w="28575" cap="flat" cmpd="sng" algn="ctr">
                    <a:solidFill>
                      <a:schemeClr val="tx1"/>
                    </a:solidFill>
                    <a:prstDash val="solid"/>
                    <a:round/>
                    <a:headEnd type="none" w="med" len="med"/>
                    <a:tailEnd type="none" w="med" len="med"/>
                  </a:ln>
                  <a:effectLst/>
                </p:spPr>
              </p:cxnSp>
            </p:grpSp>
          </p:grpSp>
          <p:cxnSp>
            <p:nvCxnSpPr>
              <p:cNvPr id="10" name="Straight Connector 9">
                <a:extLst>
                  <a:ext uri="{FF2B5EF4-FFF2-40B4-BE49-F238E27FC236}">
                    <a16:creationId xmlns:a16="http://schemas.microsoft.com/office/drawing/2014/main" id="{B5236D9C-4831-4D95-8486-A13B8B110AC8}"/>
                  </a:ext>
                </a:extLst>
              </p:cNvPr>
              <p:cNvCxnSpPr/>
              <p:nvPr/>
            </p:nvCxnSpPr>
            <p:spPr bwMode="auto">
              <a:xfrm>
                <a:off x="11216694" y="5814072"/>
                <a:ext cx="49379" cy="0"/>
              </a:xfrm>
              <a:prstGeom prst="line">
                <a:avLst/>
              </a:prstGeom>
              <a:solidFill>
                <a:schemeClr val="bg1"/>
              </a:solidFill>
              <a:ln w="28575" cap="flat" cmpd="sng" algn="ctr">
                <a:solidFill>
                  <a:schemeClr val="tx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85F3017E-4EB1-4AF9-A389-BA59C6360D56}"/>
                  </a:ext>
                </a:extLst>
              </p:cNvPr>
              <p:cNvCxnSpPr/>
              <p:nvPr/>
            </p:nvCxnSpPr>
            <p:spPr bwMode="auto">
              <a:xfrm flipH="1">
                <a:off x="6362831" y="8206637"/>
                <a:ext cx="49380" cy="0"/>
              </a:xfrm>
              <a:prstGeom prst="line">
                <a:avLst/>
              </a:prstGeom>
              <a:solidFill>
                <a:schemeClr val="bg1"/>
              </a:solidFill>
              <a:ln w="28575" cap="flat" cmpd="sng" algn="ctr">
                <a:solidFill>
                  <a:schemeClr val="tx1"/>
                </a:solidFill>
                <a:prstDash val="solid"/>
                <a:round/>
                <a:headEnd type="none" w="med" len="med"/>
                <a:tailEnd type="none" w="med" len="med"/>
              </a:ln>
              <a:effectLst/>
            </p:spPr>
          </p:cxnSp>
          <p:sp>
            <p:nvSpPr>
              <p:cNvPr id="12" name="Pentagon 60">
                <a:extLst>
                  <a:ext uri="{FF2B5EF4-FFF2-40B4-BE49-F238E27FC236}">
                    <a16:creationId xmlns:a16="http://schemas.microsoft.com/office/drawing/2014/main" id="{A55E8F06-46D1-4358-8302-B922FF5C1061}"/>
                  </a:ext>
                </a:extLst>
              </p:cNvPr>
              <p:cNvSpPr/>
              <p:nvPr/>
            </p:nvSpPr>
            <p:spPr>
              <a:xfrm rot="16200000">
                <a:off x="679890" y="2360135"/>
                <a:ext cx="1289572" cy="55858"/>
              </a:xfrm>
              <a:prstGeom prst="homePlat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Pentagon 61">
                <a:extLst>
                  <a:ext uri="{FF2B5EF4-FFF2-40B4-BE49-F238E27FC236}">
                    <a16:creationId xmlns:a16="http://schemas.microsoft.com/office/drawing/2014/main" id="{2A6D410D-0A68-4567-BAFD-2FECFBF045B8}"/>
                  </a:ext>
                </a:extLst>
              </p:cNvPr>
              <p:cNvSpPr/>
              <p:nvPr/>
            </p:nvSpPr>
            <p:spPr>
              <a:xfrm rot="953017" flipH="1">
                <a:off x="1353312" y="1859766"/>
                <a:ext cx="146304" cy="221737"/>
              </a:xfrm>
              <a:prstGeom prst="homePlat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14" name="Group 13">
                <a:extLst>
                  <a:ext uri="{FF2B5EF4-FFF2-40B4-BE49-F238E27FC236}">
                    <a16:creationId xmlns:a16="http://schemas.microsoft.com/office/drawing/2014/main" id="{DE7D9254-FEB2-456E-9E40-59D4EB2B8536}"/>
                  </a:ext>
                </a:extLst>
              </p:cNvPr>
              <p:cNvGrpSpPr/>
              <p:nvPr/>
            </p:nvGrpSpPr>
            <p:grpSpPr>
              <a:xfrm rot="842161">
                <a:off x="1462534" y="1874120"/>
                <a:ext cx="245463" cy="275712"/>
                <a:chOff x="1788673" y="1045207"/>
                <a:chExt cx="245463" cy="275712"/>
              </a:xfrm>
            </p:grpSpPr>
            <p:grpSp>
              <p:nvGrpSpPr>
                <p:cNvPr id="43" name="Group 42">
                  <a:extLst>
                    <a:ext uri="{FF2B5EF4-FFF2-40B4-BE49-F238E27FC236}">
                      <a16:creationId xmlns:a16="http://schemas.microsoft.com/office/drawing/2014/main" id="{E8CB131F-62D9-4A25-B2AB-9082E447BB10}"/>
                    </a:ext>
                  </a:extLst>
                </p:cNvPr>
                <p:cNvGrpSpPr/>
                <p:nvPr/>
              </p:nvGrpSpPr>
              <p:grpSpPr>
                <a:xfrm>
                  <a:off x="1802606" y="1103248"/>
                  <a:ext cx="141767" cy="145302"/>
                  <a:chOff x="1802606" y="1103248"/>
                  <a:chExt cx="141767" cy="145302"/>
                </a:xfrm>
              </p:grpSpPr>
              <p:sp>
                <p:nvSpPr>
                  <p:cNvPr id="50" name="Arc 49">
                    <a:extLst>
                      <a:ext uri="{FF2B5EF4-FFF2-40B4-BE49-F238E27FC236}">
                        <a16:creationId xmlns:a16="http://schemas.microsoft.com/office/drawing/2014/main" id="{105FF717-6A24-4BDC-8950-575F700FF1C4}"/>
                      </a:ext>
                    </a:extLst>
                  </p:cNvPr>
                  <p:cNvSpPr/>
                  <p:nvPr/>
                </p:nvSpPr>
                <p:spPr>
                  <a:xfrm>
                    <a:off x="1802606" y="1106783"/>
                    <a:ext cx="141767" cy="141767"/>
                  </a:xfrm>
                  <a:prstGeom prst="arc">
                    <a:avLst>
                      <a:gd name="adj1" fmla="val 17164310"/>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51" name="Arc 50">
                    <a:extLst>
                      <a:ext uri="{FF2B5EF4-FFF2-40B4-BE49-F238E27FC236}">
                        <a16:creationId xmlns:a16="http://schemas.microsoft.com/office/drawing/2014/main" id="{29B3F220-DB2D-4AA8-B1D4-AF1061E8DE53}"/>
                      </a:ext>
                    </a:extLst>
                  </p:cNvPr>
                  <p:cNvSpPr/>
                  <p:nvPr/>
                </p:nvSpPr>
                <p:spPr>
                  <a:xfrm flipV="1">
                    <a:off x="1802606" y="1103248"/>
                    <a:ext cx="141767" cy="141767"/>
                  </a:xfrm>
                  <a:prstGeom prst="arc">
                    <a:avLst>
                      <a:gd name="adj1" fmla="val 17517319"/>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grpSp>
            <p:grpSp>
              <p:nvGrpSpPr>
                <p:cNvPr id="44" name="Group 43">
                  <a:extLst>
                    <a:ext uri="{FF2B5EF4-FFF2-40B4-BE49-F238E27FC236}">
                      <a16:creationId xmlns:a16="http://schemas.microsoft.com/office/drawing/2014/main" id="{E5EE66F9-1785-4FF2-B8C8-D4CFCE40B631}"/>
                    </a:ext>
                  </a:extLst>
                </p:cNvPr>
                <p:cNvGrpSpPr/>
                <p:nvPr/>
              </p:nvGrpSpPr>
              <p:grpSpPr>
                <a:xfrm>
                  <a:off x="1794874" y="1074119"/>
                  <a:ext cx="194154" cy="217887"/>
                  <a:chOff x="1802606" y="1103248"/>
                  <a:chExt cx="141767" cy="145302"/>
                </a:xfrm>
              </p:grpSpPr>
              <p:sp>
                <p:nvSpPr>
                  <p:cNvPr id="48" name="Arc 47">
                    <a:extLst>
                      <a:ext uri="{FF2B5EF4-FFF2-40B4-BE49-F238E27FC236}">
                        <a16:creationId xmlns:a16="http://schemas.microsoft.com/office/drawing/2014/main" id="{A2B17B40-EC17-44C2-AA55-85679998C187}"/>
                      </a:ext>
                    </a:extLst>
                  </p:cNvPr>
                  <p:cNvSpPr/>
                  <p:nvPr/>
                </p:nvSpPr>
                <p:spPr>
                  <a:xfrm>
                    <a:off x="1802606" y="1106783"/>
                    <a:ext cx="141767" cy="141767"/>
                  </a:xfrm>
                  <a:prstGeom prst="arc">
                    <a:avLst>
                      <a:gd name="adj1" fmla="val 17164310"/>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49" name="Arc 48">
                    <a:extLst>
                      <a:ext uri="{FF2B5EF4-FFF2-40B4-BE49-F238E27FC236}">
                        <a16:creationId xmlns:a16="http://schemas.microsoft.com/office/drawing/2014/main" id="{D2B5E814-BD70-4E9E-873A-2AB22E0B4E4C}"/>
                      </a:ext>
                    </a:extLst>
                  </p:cNvPr>
                  <p:cNvSpPr/>
                  <p:nvPr/>
                </p:nvSpPr>
                <p:spPr>
                  <a:xfrm flipV="1">
                    <a:off x="1802606" y="1103248"/>
                    <a:ext cx="141767" cy="141767"/>
                  </a:xfrm>
                  <a:prstGeom prst="arc">
                    <a:avLst>
                      <a:gd name="adj1" fmla="val 17517319"/>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grpSp>
            <p:grpSp>
              <p:nvGrpSpPr>
                <p:cNvPr id="45" name="Group 44">
                  <a:extLst>
                    <a:ext uri="{FF2B5EF4-FFF2-40B4-BE49-F238E27FC236}">
                      <a16:creationId xmlns:a16="http://schemas.microsoft.com/office/drawing/2014/main" id="{4435656B-A493-4947-8B0F-B66719F15C34}"/>
                    </a:ext>
                  </a:extLst>
                </p:cNvPr>
                <p:cNvGrpSpPr/>
                <p:nvPr/>
              </p:nvGrpSpPr>
              <p:grpSpPr>
                <a:xfrm>
                  <a:off x="1788673" y="1045207"/>
                  <a:ext cx="245463" cy="275712"/>
                  <a:chOff x="1802606" y="1103248"/>
                  <a:chExt cx="141767" cy="145302"/>
                </a:xfrm>
              </p:grpSpPr>
              <p:sp>
                <p:nvSpPr>
                  <p:cNvPr id="46" name="Arc 45">
                    <a:extLst>
                      <a:ext uri="{FF2B5EF4-FFF2-40B4-BE49-F238E27FC236}">
                        <a16:creationId xmlns:a16="http://schemas.microsoft.com/office/drawing/2014/main" id="{BAD5C4F1-BC24-4FAB-A61D-B3558888E971}"/>
                      </a:ext>
                    </a:extLst>
                  </p:cNvPr>
                  <p:cNvSpPr/>
                  <p:nvPr/>
                </p:nvSpPr>
                <p:spPr>
                  <a:xfrm>
                    <a:off x="1802606" y="1106783"/>
                    <a:ext cx="141767" cy="141767"/>
                  </a:xfrm>
                  <a:prstGeom prst="arc">
                    <a:avLst>
                      <a:gd name="adj1" fmla="val 17164310"/>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47" name="Arc 46">
                    <a:extLst>
                      <a:ext uri="{FF2B5EF4-FFF2-40B4-BE49-F238E27FC236}">
                        <a16:creationId xmlns:a16="http://schemas.microsoft.com/office/drawing/2014/main" id="{4A90FF27-BEF8-4346-BD37-08341DD95FEC}"/>
                      </a:ext>
                    </a:extLst>
                  </p:cNvPr>
                  <p:cNvSpPr/>
                  <p:nvPr/>
                </p:nvSpPr>
                <p:spPr>
                  <a:xfrm flipV="1">
                    <a:off x="1802606" y="1103248"/>
                    <a:ext cx="141767" cy="141767"/>
                  </a:xfrm>
                  <a:prstGeom prst="arc">
                    <a:avLst>
                      <a:gd name="adj1" fmla="val 17517319"/>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grpSp>
          </p:grpSp>
          <p:grpSp>
            <p:nvGrpSpPr>
              <p:cNvPr id="15" name="Group 14">
                <a:extLst>
                  <a:ext uri="{FF2B5EF4-FFF2-40B4-BE49-F238E27FC236}">
                    <a16:creationId xmlns:a16="http://schemas.microsoft.com/office/drawing/2014/main" id="{57D06834-4C70-41E6-A0EB-BD9CFBDE8D35}"/>
                  </a:ext>
                </a:extLst>
              </p:cNvPr>
              <p:cNvGrpSpPr/>
              <p:nvPr/>
            </p:nvGrpSpPr>
            <p:grpSpPr>
              <a:xfrm>
                <a:off x="3271844" y="3219268"/>
                <a:ext cx="268781" cy="265201"/>
                <a:chOff x="3271844" y="2582773"/>
                <a:chExt cx="268781" cy="265201"/>
              </a:xfrm>
            </p:grpSpPr>
            <p:pic>
              <p:nvPicPr>
                <p:cNvPr id="41" name="Picture 40">
                  <a:extLst>
                    <a:ext uri="{FF2B5EF4-FFF2-40B4-BE49-F238E27FC236}">
                      <a16:creationId xmlns:a16="http://schemas.microsoft.com/office/drawing/2014/main" id="{63F650F8-4285-48F8-8748-D0922B613331}"/>
                    </a:ext>
                  </a:extLst>
                </p:cNvPr>
                <p:cNvPicPr>
                  <a:picLocks noChangeAspect="1"/>
                </p:cNvPicPr>
                <p:nvPr/>
              </p:nvPicPr>
              <p:blipFill>
                <a:blip r:embed="rId2"/>
                <a:stretch>
                  <a:fillRect/>
                </a:stretch>
              </p:blipFill>
              <p:spPr>
                <a:xfrm>
                  <a:off x="3302041" y="2582773"/>
                  <a:ext cx="238584" cy="216217"/>
                </a:xfrm>
                <a:prstGeom prst="rect">
                  <a:avLst/>
                </a:prstGeom>
              </p:spPr>
            </p:pic>
            <p:sp>
              <p:nvSpPr>
                <p:cNvPr id="42" name="Rounded Rectangle 99">
                  <a:extLst>
                    <a:ext uri="{FF2B5EF4-FFF2-40B4-BE49-F238E27FC236}">
                      <a16:creationId xmlns:a16="http://schemas.microsoft.com/office/drawing/2014/main" id="{F3804C27-8980-4CB3-B87B-AF5DA11DEC46}"/>
                    </a:ext>
                  </a:extLst>
                </p:cNvPr>
                <p:cNvSpPr/>
                <p:nvPr/>
              </p:nvSpPr>
              <p:spPr>
                <a:xfrm>
                  <a:off x="3271844" y="2782494"/>
                  <a:ext cx="119063" cy="6548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16" name="Group 15">
                <a:extLst>
                  <a:ext uri="{FF2B5EF4-FFF2-40B4-BE49-F238E27FC236}">
                    <a16:creationId xmlns:a16="http://schemas.microsoft.com/office/drawing/2014/main" id="{04F8633A-8323-4CBC-969C-FD2D34F483F2}"/>
                  </a:ext>
                </a:extLst>
              </p:cNvPr>
              <p:cNvGrpSpPr/>
              <p:nvPr/>
            </p:nvGrpSpPr>
            <p:grpSpPr>
              <a:xfrm rot="1903223">
                <a:off x="3714906" y="3597198"/>
                <a:ext cx="504594" cy="217040"/>
                <a:chOff x="2065681" y="5370016"/>
                <a:chExt cx="504594" cy="217040"/>
              </a:xfrm>
            </p:grpSpPr>
            <p:sp>
              <p:nvSpPr>
                <p:cNvPr id="36" name="Rounded Rectangle 119">
                  <a:extLst>
                    <a:ext uri="{FF2B5EF4-FFF2-40B4-BE49-F238E27FC236}">
                      <a16:creationId xmlns:a16="http://schemas.microsoft.com/office/drawing/2014/main" id="{49E75DA0-A182-4AF3-81B8-6E37040FF34F}"/>
                    </a:ext>
                  </a:extLst>
                </p:cNvPr>
                <p:cNvSpPr/>
                <p:nvPr/>
              </p:nvSpPr>
              <p:spPr bwMode="auto">
                <a:xfrm rot="21354543" flipH="1">
                  <a:off x="2065681" y="5388159"/>
                  <a:ext cx="129932" cy="66974"/>
                </a:xfrm>
                <a:prstGeom prst="round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37" name="Rectangle 5">
                  <a:extLst>
                    <a:ext uri="{FF2B5EF4-FFF2-40B4-BE49-F238E27FC236}">
                      <a16:creationId xmlns:a16="http://schemas.microsoft.com/office/drawing/2014/main" id="{5CEC68D2-B664-49B2-A45B-31A3D68F310E}"/>
                    </a:ext>
                  </a:extLst>
                </p:cNvPr>
                <p:cNvSpPr>
                  <a:spLocks noChangeArrowheads="1"/>
                </p:cNvSpPr>
                <p:nvPr/>
              </p:nvSpPr>
              <p:spPr bwMode="auto">
                <a:xfrm rot="5358">
                  <a:off x="2103559" y="5370016"/>
                  <a:ext cx="345271" cy="112664"/>
                </a:xfrm>
                <a:prstGeom prst="rect">
                  <a:avLst/>
                </a:prstGeom>
                <a:solidFill>
                  <a:schemeClr val="accent6">
                    <a:lumMod val="40000"/>
                    <a:lumOff val="60000"/>
                  </a:schemeClr>
                </a:solidFill>
                <a:ln w="9525">
                  <a:solidFill>
                    <a:schemeClr val="tx1"/>
                  </a:solidFill>
                  <a:miter lim="800000"/>
                  <a:headEnd/>
                  <a:tailEnd/>
                </a:ln>
              </p:spPr>
              <p:txBody>
                <a:bodyPr wrap="none" anchor="ctr"/>
                <a:lstStyle/>
                <a:p>
                  <a:endParaRPr lang="en-US" sz="800" dirty="0">
                    <a:solidFill>
                      <a:prstClr val="black"/>
                    </a:solidFill>
                    <a:latin typeface="Arial" panose="020B0604020202020204" pitchFamily="34" charset="0"/>
                    <a:cs typeface="Arial" panose="020B0604020202020204" pitchFamily="34" charset="0"/>
                  </a:endParaRPr>
                </a:p>
              </p:txBody>
            </p:sp>
            <p:sp>
              <p:nvSpPr>
                <p:cNvPr id="38" name="Oval 67">
                  <a:extLst>
                    <a:ext uri="{FF2B5EF4-FFF2-40B4-BE49-F238E27FC236}">
                      <a16:creationId xmlns:a16="http://schemas.microsoft.com/office/drawing/2014/main" id="{E39EBAA4-DD13-495E-AAA5-2500662D900D}"/>
                    </a:ext>
                  </a:extLst>
                </p:cNvPr>
                <p:cNvSpPr>
                  <a:spLocks noChangeArrowheads="1"/>
                </p:cNvSpPr>
                <p:nvPr/>
              </p:nvSpPr>
              <p:spPr bwMode="auto">
                <a:xfrm rot="5358">
                  <a:off x="2111290" y="5447865"/>
                  <a:ext cx="138662" cy="138663"/>
                </a:xfrm>
                <a:prstGeom prst="ellipse">
                  <a:avLst/>
                </a:prstGeom>
                <a:solidFill>
                  <a:schemeClr val="accent6">
                    <a:lumMod val="40000"/>
                    <a:lumOff val="60000"/>
                  </a:schemeClr>
                </a:solidFill>
                <a:ln w="9525">
                  <a:solidFill>
                    <a:schemeClr val="tx1"/>
                  </a:solidFill>
                  <a:round/>
                  <a:headEnd/>
                  <a:tailEnd/>
                </a:ln>
              </p:spPr>
              <p:txBody>
                <a:bodyPr wrap="none" anchor="ctr"/>
                <a:lstStyle/>
                <a:p>
                  <a:endParaRPr lang="en-US" sz="800" dirty="0">
                    <a:solidFill>
                      <a:prstClr val="black"/>
                    </a:solidFill>
                    <a:latin typeface="Arial" panose="020B0604020202020204" pitchFamily="34" charset="0"/>
                    <a:cs typeface="Arial" panose="020B0604020202020204" pitchFamily="34" charset="0"/>
                  </a:endParaRPr>
                </a:p>
              </p:txBody>
            </p:sp>
            <p:sp>
              <p:nvSpPr>
                <p:cNvPr id="39" name="Oval 69">
                  <a:extLst>
                    <a:ext uri="{FF2B5EF4-FFF2-40B4-BE49-F238E27FC236}">
                      <a16:creationId xmlns:a16="http://schemas.microsoft.com/office/drawing/2014/main" id="{041FC88D-46F3-4F66-BA1D-06462CBD1136}"/>
                    </a:ext>
                  </a:extLst>
                </p:cNvPr>
                <p:cNvSpPr>
                  <a:spLocks noChangeArrowheads="1"/>
                </p:cNvSpPr>
                <p:nvPr/>
              </p:nvSpPr>
              <p:spPr bwMode="auto">
                <a:xfrm rot="5358">
                  <a:off x="2290529" y="5448393"/>
                  <a:ext cx="138662" cy="138663"/>
                </a:xfrm>
                <a:prstGeom prst="ellipse">
                  <a:avLst/>
                </a:prstGeom>
                <a:solidFill>
                  <a:schemeClr val="accent6">
                    <a:lumMod val="40000"/>
                    <a:lumOff val="60000"/>
                  </a:schemeClr>
                </a:solidFill>
                <a:ln w="9525">
                  <a:solidFill>
                    <a:schemeClr val="tx1"/>
                  </a:solidFill>
                  <a:round/>
                  <a:headEnd/>
                  <a:tailEnd/>
                </a:ln>
              </p:spPr>
              <p:txBody>
                <a:bodyPr wrap="none" anchor="ctr"/>
                <a:lstStyle/>
                <a:p>
                  <a:endParaRPr lang="en-US" sz="800" dirty="0">
                    <a:solidFill>
                      <a:prstClr val="black"/>
                    </a:solidFill>
                    <a:latin typeface="Arial" panose="020B0604020202020204" pitchFamily="34" charset="0"/>
                    <a:cs typeface="Arial" panose="020B0604020202020204" pitchFamily="34" charset="0"/>
                  </a:endParaRPr>
                </a:p>
              </p:txBody>
            </p:sp>
            <p:sp>
              <p:nvSpPr>
                <p:cNvPr id="40" name="Rectangle 39">
                  <a:extLst>
                    <a:ext uri="{FF2B5EF4-FFF2-40B4-BE49-F238E27FC236}">
                      <a16:creationId xmlns:a16="http://schemas.microsoft.com/office/drawing/2014/main" id="{38C9ACD8-3C12-4F49-B9CC-84EF44838686}"/>
                    </a:ext>
                  </a:extLst>
                </p:cNvPr>
                <p:cNvSpPr/>
                <p:nvPr/>
              </p:nvSpPr>
              <p:spPr bwMode="auto">
                <a:xfrm rot="7337802" flipH="1">
                  <a:off x="2466072" y="5338821"/>
                  <a:ext cx="45719" cy="16268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grpSp>
          <p:grpSp>
            <p:nvGrpSpPr>
              <p:cNvPr id="17" name="Group 16">
                <a:extLst>
                  <a:ext uri="{FF2B5EF4-FFF2-40B4-BE49-F238E27FC236}">
                    <a16:creationId xmlns:a16="http://schemas.microsoft.com/office/drawing/2014/main" id="{12C82C46-288D-4BC4-888E-75B2C32B500C}"/>
                  </a:ext>
                </a:extLst>
              </p:cNvPr>
              <p:cNvGrpSpPr/>
              <p:nvPr/>
            </p:nvGrpSpPr>
            <p:grpSpPr>
              <a:xfrm>
                <a:off x="5817550" y="5802717"/>
                <a:ext cx="747058" cy="0"/>
                <a:chOff x="819614" y="6098161"/>
                <a:chExt cx="1858914" cy="0"/>
              </a:xfrm>
            </p:grpSpPr>
            <p:cxnSp>
              <p:nvCxnSpPr>
                <p:cNvPr id="34" name="Straight Connector 33">
                  <a:extLst>
                    <a:ext uri="{FF2B5EF4-FFF2-40B4-BE49-F238E27FC236}">
                      <a16:creationId xmlns:a16="http://schemas.microsoft.com/office/drawing/2014/main" id="{EB409210-48E8-4DF8-939F-D9613AEA973D}"/>
                    </a:ext>
                  </a:extLst>
                </p:cNvPr>
                <p:cNvCxnSpPr/>
                <p:nvPr/>
              </p:nvCxnSpPr>
              <p:spPr bwMode="auto">
                <a:xfrm>
                  <a:off x="2555656" y="6098161"/>
                  <a:ext cx="122872" cy="0"/>
                </a:xfrm>
                <a:prstGeom prst="line">
                  <a:avLst/>
                </a:prstGeom>
                <a:solidFill>
                  <a:schemeClr val="bg1"/>
                </a:solidFill>
                <a:ln w="28575" cap="flat" cmpd="sng" algn="ctr">
                  <a:solidFill>
                    <a:schemeClr val="tx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E2FF2E4-0F47-4C82-894B-47140F0F7527}"/>
                    </a:ext>
                  </a:extLst>
                </p:cNvPr>
                <p:cNvCxnSpPr/>
                <p:nvPr/>
              </p:nvCxnSpPr>
              <p:spPr bwMode="auto">
                <a:xfrm flipH="1">
                  <a:off x="819614" y="6098161"/>
                  <a:ext cx="122872" cy="0"/>
                </a:xfrm>
                <a:prstGeom prst="line">
                  <a:avLst/>
                </a:prstGeom>
                <a:solidFill>
                  <a:schemeClr val="bg1"/>
                </a:solidFill>
                <a:ln w="28575" cap="flat" cmpd="sng" algn="ctr">
                  <a:solidFill>
                    <a:schemeClr val="tx1"/>
                  </a:solidFill>
                  <a:prstDash val="solid"/>
                  <a:round/>
                  <a:headEnd type="none" w="med" len="med"/>
                  <a:tailEnd type="none" w="med" len="med"/>
                </a:ln>
                <a:effectLst/>
              </p:spPr>
            </p:cxnSp>
          </p:grpSp>
          <p:sp>
            <p:nvSpPr>
              <p:cNvPr id="18" name="Oval 17">
                <a:extLst>
                  <a:ext uri="{FF2B5EF4-FFF2-40B4-BE49-F238E27FC236}">
                    <a16:creationId xmlns:a16="http://schemas.microsoft.com/office/drawing/2014/main" id="{03142FAA-9A66-43CD-BE40-92C5AF3CA8F5}"/>
                  </a:ext>
                </a:extLst>
              </p:cNvPr>
              <p:cNvSpPr/>
              <p:nvPr/>
            </p:nvSpPr>
            <p:spPr bwMode="auto">
              <a:xfrm>
                <a:off x="1724227" y="2744937"/>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19" name="TextBox 18">
                <a:extLst>
                  <a:ext uri="{FF2B5EF4-FFF2-40B4-BE49-F238E27FC236}">
                    <a16:creationId xmlns:a16="http://schemas.microsoft.com/office/drawing/2014/main" id="{FF545DC9-7C90-49CA-8BD1-0735C8E92EBC}"/>
                  </a:ext>
                </a:extLst>
              </p:cNvPr>
              <p:cNvSpPr txBox="1"/>
              <p:nvPr/>
            </p:nvSpPr>
            <p:spPr>
              <a:xfrm>
                <a:off x="1681458" y="2714039"/>
                <a:ext cx="310305" cy="277000"/>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1</a:t>
                </a:r>
              </a:p>
            </p:txBody>
          </p:sp>
          <p:sp>
            <p:nvSpPr>
              <p:cNvPr id="20" name="Oval 19">
                <a:extLst>
                  <a:ext uri="{FF2B5EF4-FFF2-40B4-BE49-F238E27FC236}">
                    <a16:creationId xmlns:a16="http://schemas.microsoft.com/office/drawing/2014/main" id="{D1D5E465-4A46-4D54-9D07-D2E4AC8D32DE}"/>
                  </a:ext>
                </a:extLst>
              </p:cNvPr>
              <p:cNvSpPr/>
              <p:nvPr/>
            </p:nvSpPr>
            <p:spPr bwMode="auto">
              <a:xfrm>
                <a:off x="6138222" y="1785719"/>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21" name="TextBox 20">
                <a:extLst>
                  <a:ext uri="{FF2B5EF4-FFF2-40B4-BE49-F238E27FC236}">
                    <a16:creationId xmlns:a16="http://schemas.microsoft.com/office/drawing/2014/main" id="{A5558F34-198B-4ED7-A3FB-33AB1FD2F759}"/>
                  </a:ext>
                </a:extLst>
              </p:cNvPr>
              <p:cNvSpPr txBox="1"/>
              <p:nvPr/>
            </p:nvSpPr>
            <p:spPr>
              <a:xfrm>
                <a:off x="6098739" y="1746781"/>
                <a:ext cx="310305" cy="338426"/>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2</a:t>
                </a:r>
              </a:p>
            </p:txBody>
          </p:sp>
          <p:grpSp>
            <p:nvGrpSpPr>
              <p:cNvPr id="22" name="Group 21">
                <a:extLst>
                  <a:ext uri="{FF2B5EF4-FFF2-40B4-BE49-F238E27FC236}">
                    <a16:creationId xmlns:a16="http://schemas.microsoft.com/office/drawing/2014/main" id="{73AB9D5B-666E-4A2C-A45D-F009105E9862}"/>
                  </a:ext>
                </a:extLst>
              </p:cNvPr>
              <p:cNvGrpSpPr/>
              <p:nvPr/>
            </p:nvGrpSpPr>
            <p:grpSpPr>
              <a:xfrm rot="20527818" flipH="1" flipV="1">
                <a:off x="898446" y="1687912"/>
                <a:ext cx="393976" cy="302734"/>
                <a:chOff x="1466421" y="1363003"/>
                <a:chExt cx="393976" cy="302734"/>
              </a:xfrm>
            </p:grpSpPr>
            <p:sp>
              <p:nvSpPr>
                <p:cNvPr id="23" name="Pentagon 158">
                  <a:extLst>
                    <a:ext uri="{FF2B5EF4-FFF2-40B4-BE49-F238E27FC236}">
                      <a16:creationId xmlns:a16="http://schemas.microsoft.com/office/drawing/2014/main" id="{1B2B982A-2A3D-44AC-855B-E60336F088D1}"/>
                    </a:ext>
                  </a:extLst>
                </p:cNvPr>
                <p:cNvSpPr/>
                <p:nvPr/>
              </p:nvSpPr>
              <p:spPr>
                <a:xfrm rot="953017" flipH="1">
                  <a:off x="1466421" y="1363003"/>
                  <a:ext cx="146304" cy="221737"/>
                </a:xfrm>
                <a:prstGeom prst="homePlat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24" name="Group 23">
                  <a:extLst>
                    <a:ext uri="{FF2B5EF4-FFF2-40B4-BE49-F238E27FC236}">
                      <a16:creationId xmlns:a16="http://schemas.microsoft.com/office/drawing/2014/main" id="{8B157ECC-E9C8-46E7-A7C6-445BF8218B4E}"/>
                    </a:ext>
                  </a:extLst>
                </p:cNvPr>
                <p:cNvGrpSpPr/>
                <p:nvPr/>
              </p:nvGrpSpPr>
              <p:grpSpPr>
                <a:xfrm rot="842161">
                  <a:off x="1614934" y="1390025"/>
                  <a:ext cx="245463" cy="275712"/>
                  <a:chOff x="1788673" y="1045207"/>
                  <a:chExt cx="245463" cy="275712"/>
                </a:xfrm>
              </p:grpSpPr>
              <p:grpSp>
                <p:nvGrpSpPr>
                  <p:cNvPr id="25" name="Group 24">
                    <a:extLst>
                      <a:ext uri="{FF2B5EF4-FFF2-40B4-BE49-F238E27FC236}">
                        <a16:creationId xmlns:a16="http://schemas.microsoft.com/office/drawing/2014/main" id="{46D03D91-9B20-43CA-87C8-5E24E798F19E}"/>
                      </a:ext>
                    </a:extLst>
                  </p:cNvPr>
                  <p:cNvGrpSpPr/>
                  <p:nvPr/>
                </p:nvGrpSpPr>
                <p:grpSpPr>
                  <a:xfrm>
                    <a:off x="1802606" y="1103248"/>
                    <a:ext cx="141767" cy="145302"/>
                    <a:chOff x="1802606" y="1103248"/>
                    <a:chExt cx="141767" cy="145302"/>
                  </a:xfrm>
                </p:grpSpPr>
                <p:sp>
                  <p:nvSpPr>
                    <p:cNvPr id="32" name="Arc 31">
                      <a:extLst>
                        <a:ext uri="{FF2B5EF4-FFF2-40B4-BE49-F238E27FC236}">
                          <a16:creationId xmlns:a16="http://schemas.microsoft.com/office/drawing/2014/main" id="{D466A269-5450-430D-8F67-3D06D829E1F7}"/>
                        </a:ext>
                      </a:extLst>
                    </p:cNvPr>
                    <p:cNvSpPr/>
                    <p:nvPr/>
                  </p:nvSpPr>
                  <p:spPr>
                    <a:xfrm>
                      <a:off x="1802606" y="1106783"/>
                      <a:ext cx="141767" cy="141767"/>
                    </a:xfrm>
                    <a:prstGeom prst="arc">
                      <a:avLst>
                        <a:gd name="adj1" fmla="val 17164310"/>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33" name="Arc 32">
                      <a:extLst>
                        <a:ext uri="{FF2B5EF4-FFF2-40B4-BE49-F238E27FC236}">
                          <a16:creationId xmlns:a16="http://schemas.microsoft.com/office/drawing/2014/main" id="{6A38363D-9895-4673-AD62-DA407382576C}"/>
                        </a:ext>
                      </a:extLst>
                    </p:cNvPr>
                    <p:cNvSpPr/>
                    <p:nvPr/>
                  </p:nvSpPr>
                  <p:spPr>
                    <a:xfrm flipV="1">
                      <a:off x="1802606" y="1103248"/>
                      <a:ext cx="141767" cy="141767"/>
                    </a:xfrm>
                    <a:prstGeom prst="arc">
                      <a:avLst>
                        <a:gd name="adj1" fmla="val 17517319"/>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grpSp>
              <p:grpSp>
                <p:nvGrpSpPr>
                  <p:cNvPr id="26" name="Group 25">
                    <a:extLst>
                      <a:ext uri="{FF2B5EF4-FFF2-40B4-BE49-F238E27FC236}">
                        <a16:creationId xmlns:a16="http://schemas.microsoft.com/office/drawing/2014/main" id="{123053D1-2D67-4412-9B3B-F1B372E7371A}"/>
                      </a:ext>
                    </a:extLst>
                  </p:cNvPr>
                  <p:cNvGrpSpPr/>
                  <p:nvPr/>
                </p:nvGrpSpPr>
                <p:grpSpPr>
                  <a:xfrm>
                    <a:off x="1794874" y="1074119"/>
                    <a:ext cx="194154" cy="217887"/>
                    <a:chOff x="1802606" y="1103248"/>
                    <a:chExt cx="141767" cy="145302"/>
                  </a:xfrm>
                </p:grpSpPr>
                <p:sp>
                  <p:nvSpPr>
                    <p:cNvPr id="30" name="Arc 29">
                      <a:extLst>
                        <a:ext uri="{FF2B5EF4-FFF2-40B4-BE49-F238E27FC236}">
                          <a16:creationId xmlns:a16="http://schemas.microsoft.com/office/drawing/2014/main" id="{F9D96E9F-DEBF-444B-B7C1-E774557B5375}"/>
                        </a:ext>
                      </a:extLst>
                    </p:cNvPr>
                    <p:cNvSpPr/>
                    <p:nvPr/>
                  </p:nvSpPr>
                  <p:spPr>
                    <a:xfrm>
                      <a:off x="1802606" y="1106783"/>
                      <a:ext cx="141767" cy="141767"/>
                    </a:xfrm>
                    <a:prstGeom prst="arc">
                      <a:avLst>
                        <a:gd name="adj1" fmla="val 17164310"/>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31" name="Arc 30">
                      <a:extLst>
                        <a:ext uri="{FF2B5EF4-FFF2-40B4-BE49-F238E27FC236}">
                          <a16:creationId xmlns:a16="http://schemas.microsoft.com/office/drawing/2014/main" id="{D50D75A8-819C-4FF8-8257-5CDEDCB42FBF}"/>
                        </a:ext>
                      </a:extLst>
                    </p:cNvPr>
                    <p:cNvSpPr/>
                    <p:nvPr/>
                  </p:nvSpPr>
                  <p:spPr>
                    <a:xfrm flipV="1">
                      <a:off x="1802606" y="1103248"/>
                      <a:ext cx="141767" cy="141767"/>
                    </a:xfrm>
                    <a:prstGeom prst="arc">
                      <a:avLst>
                        <a:gd name="adj1" fmla="val 17517319"/>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grpSp>
              <p:grpSp>
                <p:nvGrpSpPr>
                  <p:cNvPr id="27" name="Group 26">
                    <a:extLst>
                      <a:ext uri="{FF2B5EF4-FFF2-40B4-BE49-F238E27FC236}">
                        <a16:creationId xmlns:a16="http://schemas.microsoft.com/office/drawing/2014/main" id="{C39DA57F-8330-4733-8CC3-06C05CDD4BF5}"/>
                      </a:ext>
                    </a:extLst>
                  </p:cNvPr>
                  <p:cNvGrpSpPr/>
                  <p:nvPr/>
                </p:nvGrpSpPr>
                <p:grpSpPr>
                  <a:xfrm>
                    <a:off x="1788673" y="1045207"/>
                    <a:ext cx="245463" cy="275712"/>
                    <a:chOff x="1802606" y="1103248"/>
                    <a:chExt cx="141767" cy="145302"/>
                  </a:xfrm>
                </p:grpSpPr>
                <p:sp>
                  <p:nvSpPr>
                    <p:cNvPr id="28" name="Arc 27">
                      <a:extLst>
                        <a:ext uri="{FF2B5EF4-FFF2-40B4-BE49-F238E27FC236}">
                          <a16:creationId xmlns:a16="http://schemas.microsoft.com/office/drawing/2014/main" id="{6FB104D4-3781-4F97-9A49-F7647463D352}"/>
                        </a:ext>
                      </a:extLst>
                    </p:cNvPr>
                    <p:cNvSpPr/>
                    <p:nvPr/>
                  </p:nvSpPr>
                  <p:spPr>
                    <a:xfrm>
                      <a:off x="1802606" y="1106783"/>
                      <a:ext cx="141767" cy="141767"/>
                    </a:xfrm>
                    <a:prstGeom prst="arc">
                      <a:avLst>
                        <a:gd name="adj1" fmla="val 17164310"/>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sp>
                  <p:nvSpPr>
                    <p:cNvPr id="29" name="Arc 28">
                      <a:extLst>
                        <a:ext uri="{FF2B5EF4-FFF2-40B4-BE49-F238E27FC236}">
                          <a16:creationId xmlns:a16="http://schemas.microsoft.com/office/drawing/2014/main" id="{DD0722F5-AD61-4472-9A5F-7DE293346CFB}"/>
                        </a:ext>
                      </a:extLst>
                    </p:cNvPr>
                    <p:cNvSpPr/>
                    <p:nvPr/>
                  </p:nvSpPr>
                  <p:spPr>
                    <a:xfrm flipV="1">
                      <a:off x="1802606" y="1103248"/>
                      <a:ext cx="141767" cy="141767"/>
                    </a:xfrm>
                    <a:prstGeom prst="arc">
                      <a:avLst>
                        <a:gd name="adj1" fmla="val 17517319"/>
                        <a:gd name="adj2" fmla="val 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prstClr val="black"/>
                        </a:solidFill>
                      </a:endParaRPr>
                    </a:p>
                  </p:txBody>
                </p:sp>
              </p:grpSp>
            </p:grpSp>
          </p:grpSp>
        </p:grpSp>
      </p:grpSp>
      <p:sp>
        <p:nvSpPr>
          <p:cNvPr id="61" name="Rounded Rectangle 185">
            <a:extLst>
              <a:ext uri="{FF2B5EF4-FFF2-40B4-BE49-F238E27FC236}">
                <a16:creationId xmlns:a16="http://schemas.microsoft.com/office/drawing/2014/main" id="{6A3A199D-DC1C-4CFC-9254-CAE3211554B4}"/>
              </a:ext>
            </a:extLst>
          </p:cNvPr>
          <p:cNvSpPr/>
          <p:nvPr/>
        </p:nvSpPr>
        <p:spPr>
          <a:xfrm>
            <a:off x="6605011" y="948577"/>
            <a:ext cx="5553834" cy="1598513"/>
          </a:xfrm>
          <a:prstGeom prst="roundRect">
            <a:avLst>
              <a:gd name="adj" fmla="val 11998"/>
            </a:avLst>
          </a:prstGeom>
          <a:solidFill>
            <a:schemeClr val="accent6">
              <a:lumMod val="20000"/>
              <a:lumOff val="80000"/>
            </a:schemeClr>
          </a:solidFill>
          <a:ln>
            <a:solidFill>
              <a:srgbClr val="00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62" name="TextBox 61">
            <a:extLst>
              <a:ext uri="{FF2B5EF4-FFF2-40B4-BE49-F238E27FC236}">
                <a16:creationId xmlns:a16="http://schemas.microsoft.com/office/drawing/2014/main" id="{DA18D528-F1F0-4300-AC22-4AB522D655D9}"/>
              </a:ext>
            </a:extLst>
          </p:cNvPr>
          <p:cNvSpPr txBox="1"/>
          <p:nvPr/>
        </p:nvSpPr>
        <p:spPr>
          <a:xfrm>
            <a:off x="6602335" y="910961"/>
            <a:ext cx="5647949" cy="1661993"/>
          </a:xfrm>
          <a:prstGeom prst="rect">
            <a:avLst/>
          </a:prstGeom>
          <a:noFill/>
        </p:spPr>
        <p:txBody>
          <a:bodyPr wrap="square" rtlCol="0">
            <a:spAutoFit/>
          </a:bodyPr>
          <a:lstStyle/>
          <a:p>
            <a:r>
              <a:rPr lang="en-US" b="1" dirty="0">
                <a:solidFill>
                  <a:prstClr val="black"/>
                </a:solidFill>
                <a:latin typeface="Arial" panose="020B0604020202020204" pitchFamily="34" charset="0"/>
                <a:cs typeface="Arial" panose="020B0604020202020204" pitchFamily="34" charset="0"/>
              </a:rPr>
              <a:t>Primary Implements of Interest for Site Prep: </a:t>
            </a: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Rock Removal</a:t>
            </a: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Dozer Blade</a:t>
            </a: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Load Haul Dump (LHD) Excavator</a:t>
            </a: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Compactor</a:t>
            </a: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Regolith Stabilization</a:t>
            </a: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Use Un-Pressurized Rover (UPR) for mobility (&gt;1,000 kg cargo)</a:t>
            </a:r>
          </a:p>
        </p:txBody>
      </p:sp>
      <p:sp>
        <p:nvSpPr>
          <p:cNvPr id="63" name="TextBox 62">
            <a:extLst>
              <a:ext uri="{FF2B5EF4-FFF2-40B4-BE49-F238E27FC236}">
                <a16:creationId xmlns:a16="http://schemas.microsoft.com/office/drawing/2014/main" id="{7F8D3632-F4D7-47B2-B101-84910000B8AD}"/>
              </a:ext>
            </a:extLst>
          </p:cNvPr>
          <p:cNvSpPr txBox="1"/>
          <p:nvPr/>
        </p:nvSpPr>
        <p:spPr>
          <a:xfrm>
            <a:off x="241554" y="2243035"/>
            <a:ext cx="1563712" cy="461665"/>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Comm. for line of sight from lander</a:t>
            </a:r>
          </a:p>
        </p:txBody>
      </p:sp>
      <p:sp>
        <p:nvSpPr>
          <p:cNvPr id="64" name="Rectangle 63">
            <a:extLst>
              <a:ext uri="{FF2B5EF4-FFF2-40B4-BE49-F238E27FC236}">
                <a16:creationId xmlns:a16="http://schemas.microsoft.com/office/drawing/2014/main" id="{A6AA416D-FD84-4164-81C5-952C5999560B}"/>
              </a:ext>
            </a:extLst>
          </p:cNvPr>
          <p:cNvSpPr/>
          <p:nvPr/>
        </p:nvSpPr>
        <p:spPr>
          <a:xfrm>
            <a:off x="205885" y="4851143"/>
            <a:ext cx="9121287" cy="3002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119" name="Group 118">
            <a:extLst>
              <a:ext uri="{FF2B5EF4-FFF2-40B4-BE49-F238E27FC236}">
                <a16:creationId xmlns:a16="http://schemas.microsoft.com/office/drawing/2014/main" id="{2F725782-72DA-4B22-81E7-FE57C3BF6652}"/>
              </a:ext>
            </a:extLst>
          </p:cNvPr>
          <p:cNvGrpSpPr/>
          <p:nvPr/>
        </p:nvGrpSpPr>
        <p:grpSpPr>
          <a:xfrm>
            <a:off x="162351" y="5140744"/>
            <a:ext cx="310305" cy="276999"/>
            <a:chOff x="172427" y="5133453"/>
            <a:chExt cx="310305" cy="276999"/>
          </a:xfrm>
        </p:grpSpPr>
        <p:sp>
          <p:nvSpPr>
            <p:cNvPr id="65" name="Oval 64">
              <a:extLst>
                <a:ext uri="{FF2B5EF4-FFF2-40B4-BE49-F238E27FC236}">
                  <a16:creationId xmlns:a16="http://schemas.microsoft.com/office/drawing/2014/main" id="{FBFA4B2E-36FF-4703-86C1-20FDB0ADCF2E}"/>
                </a:ext>
              </a:extLst>
            </p:cNvPr>
            <p:cNvSpPr/>
            <p:nvPr/>
          </p:nvSpPr>
          <p:spPr bwMode="auto">
            <a:xfrm>
              <a:off x="197930" y="5158835"/>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66" name="TextBox 65">
              <a:extLst>
                <a:ext uri="{FF2B5EF4-FFF2-40B4-BE49-F238E27FC236}">
                  <a16:creationId xmlns:a16="http://schemas.microsoft.com/office/drawing/2014/main" id="{1D8E81AC-E209-4A73-B1B8-FD75FDBCAB82}"/>
                </a:ext>
              </a:extLst>
            </p:cNvPr>
            <p:cNvSpPr txBox="1"/>
            <p:nvPr/>
          </p:nvSpPr>
          <p:spPr>
            <a:xfrm>
              <a:off x="172427" y="5133453"/>
              <a:ext cx="310305"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1</a:t>
              </a:r>
            </a:p>
          </p:txBody>
        </p:sp>
      </p:grpSp>
      <p:sp>
        <p:nvSpPr>
          <p:cNvPr id="67" name="TextBox 66">
            <a:extLst>
              <a:ext uri="{FF2B5EF4-FFF2-40B4-BE49-F238E27FC236}">
                <a16:creationId xmlns:a16="http://schemas.microsoft.com/office/drawing/2014/main" id="{A7A4352A-A5AE-4737-A07D-B1FD7626F6A7}"/>
              </a:ext>
            </a:extLst>
          </p:cNvPr>
          <p:cNvSpPr txBox="1"/>
          <p:nvPr/>
        </p:nvSpPr>
        <p:spPr>
          <a:xfrm>
            <a:off x="455119" y="5151757"/>
            <a:ext cx="6435455" cy="397096"/>
          </a:xfrm>
          <a:prstGeom prst="rect">
            <a:avLst/>
          </a:prstGeom>
          <a:noFill/>
        </p:spPr>
        <p:txBody>
          <a:bodyPr wrap="square" rtlCol="0">
            <a:spAutoFit/>
          </a:bodyPr>
          <a:lstStyle/>
          <a:p>
            <a:pPr>
              <a:lnSpc>
                <a:spcPct val="70000"/>
              </a:lnSpc>
            </a:pPr>
            <a:r>
              <a:rPr lang="en-US" sz="1400" dirty="0">
                <a:solidFill>
                  <a:prstClr val="black"/>
                </a:solidFill>
                <a:latin typeface="Arial" panose="020B0604020202020204" pitchFamily="34" charset="0"/>
                <a:cs typeface="Arial" panose="020B0604020202020204" pitchFamily="34" charset="0"/>
              </a:rPr>
              <a:t>Deploy Un-pressurized Rover (UPR) with implements for rock removal, load, haul, dump, grade, stabilize surface </a:t>
            </a:r>
          </a:p>
        </p:txBody>
      </p:sp>
      <p:grpSp>
        <p:nvGrpSpPr>
          <p:cNvPr id="118" name="Group 117">
            <a:extLst>
              <a:ext uri="{FF2B5EF4-FFF2-40B4-BE49-F238E27FC236}">
                <a16:creationId xmlns:a16="http://schemas.microsoft.com/office/drawing/2014/main" id="{85DF1068-D9B2-4DE5-AFBC-E598463B9D93}"/>
              </a:ext>
            </a:extLst>
          </p:cNvPr>
          <p:cNvGrpSpPr/>
          <p:nvPr/>
        </p:nvGrpSpPr>
        <p:grpSpPr>
          <a:xfrm>
            <a:off x="175999" y="5505112"/>
            <a:ext cx="310305" cy="276999"/>
            <a:chOff x="190034" y="5505112"/>
            <a:chExt cx="310305" cy="276999"/>
          </a:xfrm>
        </p:grpSpPr>
        <p:sp>
          <p:nvSpPr>
            <p:cNvPr id="68" name="Oval 67">
              <a:extLst>
                <a:ext uri="{FF2B5EF4-FFF2-40B4-BE49-F238E27FC236}">
                  <a16:creationId xmlns:a16="http://schemas.microsoft.com/office/drawing/2014/main" id="{1FF4B286-FBC2-44B6-B1D6-FB06C4C2E325}"/>
                </a:ext>
              </a:extLst>
            </p:cNvPr>
            <p:cNvSpPr/>
            <p:nvPr/>
          </p:nvSpPr>
          <p:spPr bwMode="auto">
            <a:xfrm>
              <a:off x="203345" y="5530494"/>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69" name="TextBox 68">
              <a:extLst>
                <a:ext uri="{FF2B5EF4-FFF2-40B4-BE49-F238E27FC236}">
                  <a16:creationId xmlns:a16="http://schemas.microsoft.com/office/drawing/2014/main" id="{73530A73-8A4D-41EA-A623-EA3E13728478}"/>
                </a:ext>
              </a:extLst>
            </p:cNvPr>
            <p:cNvSpPr txBox="1"/>
            <p:nvPr/>
          </p:nvSpPr>
          <p:spPr>
            <a:xfrm>
              <a:off x="190034" y="5505112"/>
              <a:ext cx="310305"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2</a:t>
              </a:r>
            </a:p>
          </p:txBody>
        </p:sp>
      </p:grpSp>
      <p:sp>
        <p:nvSpPr>
          <p:cNvPr id="70" name="TextBox 69">
            <a:extLst>
              <a:ext uri="{FF2B5EF4-FFF2-40B4-BE49-F238E27FC236}">
                <a16:creationId xmlns:a16="http://schemas.microsoft.com/office/drawing/2014/main" id="{0737A0BF-97BC-4A78-84E6-DD94A245882D}"/>
              </a:ext>
            </a:extLst>
          </p:cNvPr>
          <p:cNvSpPr txBox="1"/>
          <p:nvPr/>
        </p:nvSpPr>
        <p:spPr>
          <a:xfrm>
            <a:off x="455119" y="5499035"/>
            <a:ext cx="6368168" cy="307777"/>
          </a:xfrm>
          <a:prstGeom prst="rect">
            <a:avLst/>
          </a:prstGeom>
          <a:noFill/>
        </p:spPr>
        <p:txBody>
          <a:bodyPr wrap="square" rtlCol="0">
            <a:spAutoFit/>
          </a:bodyPr>
          <a:lstStyle/>
          <a:p>
            <a:r>
              <a:rPr lang="en-US" sz="1400" dirty="0">
                <a:solidFill>
                  <a:prstClr val="black"/>
                </a:solidFill>
                <a:latin typeface="Arial" panose="020B0604020202020204" pitchFamily="34" charset="0"/>
                <a:cs typeface="Arial" panose="020B0604020202020204" pitchFamily="34" charset="0"/>
              </a:rPr>
              <a:t>Excavate high areas, load, haul (trench for subsurface structures, if desired)</a:t>
            </a:r>
          </a:p>
        </p:txBody>
      </p:sp>
      <p:grpSp>
        <p:nvGrpSpPr>
          <p:cNvPr id="117" name="Group 116">
            <a:extLst>
              <a:ext uri="{FF2B5EF4-FFF2-40B4-BE49-F238E27FC236}">
                <a16:creationId xmlns:a16="http://schemas.microsoft.com/office/drawing/2014/main" id="{5B3974A2-B072-45CC-B61F-A309DE70B328}"/>
              </a:ext>
            </a:extLst>
          </p:cNvPr>
          <p:cNvGrpSpPr/>
          <p:nvPr/>
        </p:nvGrpSpPr>
        <p:grpSpPr>
          <a:xfrm>
            <a:off x="177455" y="5775070"/>
            <a:ext cx="310305" cy="276999"/>
            <a:chOff x="184619" y="5775070"/>
            <a:chExt cx="310305" cy="276999"/>
          </a:xfrm>
        </p:grpSpPr>
        <p:sp>
          <p:nvSpPr>
            <p:cNvPr id="71" name="Oval 70">
              <a:extLst>
                <a:ext uri="{FF2B5EF4-FFF2-40B4-BE49-F238E27FC236}">
                  <a16:creationId xmlns:a16="http://schemas.microsoft.com/office/drawing/2014/main" id="{7AE82848-807C-454E-B913-7DB62323C50D}"/>
                </a:ext>
              </a:extLst>
            </p:cNvPr>
            <p:cNvSpPr/>
            <p:nvPr/>
          </p:nvSpPr>
          <p:spPr bwMode="auto">
            <a:xfrm>
              <a:off x="197930" y="5800452"/>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72" name="TextBox 71">
              <a:extLst>
                <a:ext uri="{FF2B5EF4-FFF2-40B4-BE49-F238E27FC236}">
                  <a16:creationId xmlns:a16="http://schemas.microsoft.com/office/drawing/2014/main" id="{51B8D7B6-7E85-4AA5-8C29-FF0DF878EBAA}"/>
                </a:ext>
              </a:extLst>
            </p:cNvPr>
            <p:cNvSpPr txBox="1"/>
            <p:nvPr/>
          </p:nvSpPr>
          <p:spPr>
            <a:xfrm>
              <a:off x="184619" y="5775070"/>
              <a:ext cx="310305"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3</a:t>
              </a:r>
            </a:p>
          </p:txBody>
        </p:sp>
      </p:grpSp>
      <p:sp>
        <p:nvSpPr>
          <p:cNvPr id="73" name="TextBox 72">
            <a:extLst>
              <a:ext uri="{FF2B5EF4-FFF2-40B4-BE49-F238E27FC236}">
                <a16:creationId xmlns:a16="http://schemas.microsoft.com/office/drawing/2014/main" id="{EA0E9F7B-D66B-4B3E-83E8-147FFFECCEF0}"/>
              </a:ext>
            </a:extLst>
          </p:cNvPr>
          <p:cNvSpPr txBox="1"/>
          <p:nvPr/>
        </p:nvSpPr>
        <p:spPr>
          <a:xfrm>
            <a:off x="455119" y="5764465"/>
            <a:ext cx="6402981" cy="307777"/>
          </a:xfrm>
          <a:prstGeom prst="rect">
            <a:avLst/>
          </a:prstGeom>
          <a:noFill/>
        </p:spPr>
        <p:txBody>
          <a:bodyPr wrap="square" rtlCol="0">
            <a:spAutoFit/>
          </a:bodyPr>
          <a:lstStyle/>
          <a:p>
            <a:r>
              <a:rPr lang="en-US" sz="1400" dirty="0">
                <a:solidFill>
                  <a:prstClr val="black"/>
                </a:solidFill>
                <a:latin typeface="Arial" panose="020B0604020202020204" pitchFamily="34" charset="0"/>
                <a:cs typeface="Arial" panose="020B0604020202020204" pitchFamily="34" charset="0"/>
              </a:rPr>
              <a:t>Dump regolith in depressions, to create a level site and rough grade the site</a:t>
            </a:r>
          </a:p>
        </p:txBody>
      </p:sp>
      <p:grpSp>
        <p:nvGrpSpPr>
          <p:cNvPr id="3" name="Group 2">
            <a:extLst>
              <a:ext uri="{FF2B5EF4-FFF2-40B4-BE49-F238E27FC236}">
                <a16:creationId xmlns:a16="http://schemas.microsoft.com/office/drawing/2014/main" id="{D46026AB-0E42-4F64-97DA-0E5048D5BD66}"/>
              </a:ext>
            </a:extLst>
          </p:cNvPr>
          <p:cNvGrpSpPr/>
          <p:nvPr/>
        </p:nvGrpSpPr>
        <p:grpSpPr>
          <a:xfrm>
            <a:off x="153799" y="6051032"/>
            <a:ext cx="310305" cy="276999"/>
            <a:chOff x="190034" y="6029766"/>
            <a:chExt cx="310305" cy="276999"/>
          </a:xfrm>
        </p:grpSpPr>
        <p:sp>
          <p:nvSpPr>
            <p:cNvPr id="74" name="Oval 73">
              <a:extLst>
                <a:ext uri="{FF2B5EF4-FFF2-40B4-BE49-F238E27FC236}">
                  <a16:creationId xmlns:a16="http://schemas.microsoft.com/office/drawing/2014/main" id="{B52CE614-E672-4A6B-81B3-C503F7F343BF}"/>
                </a:ext>
              </a:extLst>
            </p:cNvPr>
            <p:cNvSpPr/>
            <p:nvPr/>
          </p:nvSpPr>
          <p:spPr bwMode="auto">
            <a:xfrm>
              <a:off x="229516" y="6052595"/>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75" name="TextBox 74">
              <a:extLst>
                <a:ext uri="{FF2B5EF4-FFF2-40B4-BE49-F238E27FC236}">
                  <a16:creationId xmlns:a16="http://schemas.microsoft.com/office/drawing/2014/main" id="{3C0845F7-2D75-4A12-B956-D9F29B5AE7EF}"/>
                </a:ext>
              </a:extLst>
            </p:cNvPr>
            <p:cNvSpPr txBox="1"/>
            <p:nvPr/>
          </p:nvSpPr>
          <p:spPr>
            <a:xfrm>
              <a:off x="190034" y="6029766"/>
              <a:ext cx="310305" cy="276999"/>
            </a:xfrm>
            <a:prstGeom prst="rect">
              <a:avLst/>
            </a:prstGeom>
            <a:noFill/>
          </p:spPr>
          <p:txBody>
            <a:bodyPr wrap="square" rtlCol="0">
              <a:spAutoFit/>
            </a:bodyPr>
            <a:lstStyle/>
            <a:p>
              <a:pPr algn="ctr"/>
              <a:r>
                <a:rPr lang="en-US" sz="1200" dirty="0">
                  <a:solidFill>
                    <a:prstClr val="black"/>
                  </a:solidFill>
                  <a:latin typeface="Arial" panose="020B0604020202020204" pitchFamily="34" charset="0"/>
                  <a:cs typeface="Arial" panose="020B0604020202020204" pitchFamily="34" charset="0"/>
                </a:rPr>
                <a:t>4</a:t>
              </a:r>
            </a:p>
          </p:txBody>
        </p:sp>
      </p:grpSp>
      <p:sp>
        <p:nvSpPr>
          <p:cNvPr id="76" name="Freeform 9">
            <a:extLst>
              <a:ext uri="{FF2B5EF4-FFF2-40B4-BE49-F238E27FC236}">
                <a16:creationId xmlns:a16="http://schemas.microsoft.com/office/drawing/2014/main" id="{9CE1A550-FF41-42B9-8D94-196AC6DC413D}"/>
              </a:ext>
            </a:extLst>
          </p:cNvPr>
          <p:cNvSpPr/>
          <p:nvPr/>
        </p:nvSpPr>
        <p:spPr>
          <a:xfrm>
            <a:off x="592394" y="3621741"/>
            <a:ext cx="8382000" cy="1156447"/>
          </a:xfrm>
          <a:custGeom>
            <a:avLst/>
            <a:gdLst>
              <a:gd name="connsiteX0" fmla="*/ 0 w 8382000"/>
              <a:gd name="connsiteY0" fmla="*/ 448235 h 1156447"/>
              <a:gd name="connsiteX1" fmla="*/ 0 w 8382000"/>
              <a:gd name="connsiteY1" fmla="*/ 448235 h 1156447"/>
              <a:gd name="connsiteX2" fmla="*/ 143436 w 8382000"/>
              <a:gd name="connsiteY2" fmla="*/ 457200 h 1156447"/>
              <a:gd name="connsiteX3" fmla="*/ 179294 w 8382000"/>
              <a:gd name="connsiteY3" fmla="*/ 466165 h 1156447"/>
              <a:gd name="connsiteX4" fmla="*/ 197224 w 8382000"/>
              <a:gd name="connsiteY4" fmla="*/ 484094 h 1156447"/>
              <a:gd name="connsiteX5" fmla="*/ 206189 w 8382000"/>
              <a:gd name="connsiteY5" fmla="*/ 510988 h 1156447"/>
              <a:gd name="connsiteX6" fmla="*/ 304800 w 8382000"/>
              <a:gd name="connsiteY6" fmla="*/ 502024 h 1156447"/>
              <a:gd name="connsiteX7" fmla="*/ 322730 w 8382000"/>
              <a:gd name="connsiteY7" fmla="*/ 484094 h 1156447"/>
              <a:gd name="connsiteX8" fmla="*/ 403412 w 8382000"/>
              <a:gd name="connsiteY8" fmla="*/ 448235 h 1156447"/>
              <a:gd name="connsiteX9" fmla="*/ 1380565 w 8382000"/>
              <a:gd name="connsiteY9" fmla="*/ 439271 h 1156447"/>
              <a:gd name="connsiteX10" fmla="*/ 1443318 w 8382000"/>
              <a:gd name="connsiteY10" fmla="*/ 421341 h 1156447"/>
              <a:gd name="connsiteX11" fmla="*/ 1532965 w 8382000"/>
              <a:gd name="connsiteY11" fmla="*/ 394447 h 1156447"/>
              <a:gd name="connsiteX12" fmla="*/ 1586753 w 8382000"/>
              <a:gd name="connsiteY12" fmla="*/ 385483 h 1156447"/>
              <a:gd name="connsiteX13" fmla="*/ 1658471 w 8382000"/>
              <a:gd name="connsiteY13" fmla="*/ 367553 h 1156447"/>
              <a:gd name="connsiteX14" fmla="*/ 1712259 w 8382000"/>
              <a:gd name="connsiteY14" fmla="*/ 358588 h 1156447"/>
              <a:gd name="connsiteX15" fmla="*/ 1801906 w 8382000"/>
              <a:gd name="connsiteY15" fmla="*/ 331694 h 1156447"/>
              <a:gd name="connsiteX16" fmla="*/ 1828800 w 8382000"/>
              <a:gd name="connsiteY16" fmla="*/ 322730 h 1156447"/>
              <a:gd name="connsiteX17" fmla="*/ 1855694 w 8382000"/>
              <a:gd name="connsiteY17" fmla="*/ 313765 h 1156447"/>
              <a:gd name="connsiteX18" fmla="*/ 2250141 w 8382000"/>
              <a:gd name="connsiteY18" fmla="*/ 295835 h 1156447"/>
              <a:gd name="connsiteX19" fmla="*/ 2474259 w 8382000"/>
              <a:gd name="connsiteY19" fmla="*/ 313765 h 1156447"/>
              <a:gd name="connsiteX20" fmla="*/ 2554941 w 8382000"/>
              <a:gd name="connsiteY20" fmla="*/ 367553 h 1156447"/>
              <a:gd name="connsiteX21" fmla="*/ 2599765 w 8382000"/>
              <a:gd name="connsiteY21" fmla="*/ 394447 h 1156447"/>
              <a:gd name="connsiteX22" fmla="*/ 2671483 w 8382000"/>
              <a:gd name="connsiteY22" fmla="*/ 412377 h 1156447"/>
              <a:gd name="connsiteX23" fmla="*/ 2725271 w 8382000"/>
              <a:gd name="connsiteY23" fmla="*/ 448235 h 1156447"/>
              <a:gd name="connsiteX24" fmla="*/ 2752165 w 8382000"/>
              <a:gd name="connsiteY24" fmla="*/ 466165 h 1156447"/>
              <a:gd name="connsiteX25" fmla="*/ 2805953 w 8382000"/>
              <a:gd name="connsiteY25" fmla="*/ 484094 h 1156447"/>
              <a:gd name="connsiteX26" fmla="*/ 3065930 w 8382000"/>
              <a:gd name="connsiteY26" fmla="*/ 475130 h 1156447"/>
              <a:gd name="connsiteX27" fmla="*/ 3083859 w 8382000"/>
              <a:gd name="connsiteY27" fmla="*/ 457200 h 1156447"/>
              <a:gd name="connsiteX28" fmla="*/ 3110753 w 8382000"/>
              <a:gd name="connsiteY28" fmla="*/ 448235 h 1156447"/>
              <a:gd name="connsiteX29" fmla="*/ 3173506 w 8382000"/>
              <a:gd name="connsiteY29" fmla="*/ 421341 h 1156447"/>
              <a:gd name="connsiteX30" fmla="*/ 3245224 w 8382000"/>
              <a:gd name="connsiteY30" fmla="*/ 376518 h 1156447"/>
              <a:gd name="connsiteX31" fmla="*/ 3272118 w 8382000"/>
              <a:gd name="connsiteY31" fmla="*/ 358588 h 1156447"/>
              <a:gd name="connsiteX32" fmla="*/ 3334871 w 8382000"/>
              <a:gd name="connsiteY32" fmla="*/ 349624 h 1156447"/>
              <a:gd name="connsiteX33" fmla="*/ 3379694 w 8382000"/>
              <a:gd name="connsiteY33" fmla="*/ 340659 h 1156447"/>
              <a:gd name="connsiteX34" fmla="*/ 3792071 w 8382000"/>
              <a:gd name="connsiteY34" fmla="*/ 313765 h 1156447"/>
              <a:gd name="connsiteX35" fmla="*/ 3836894 w 8382000"/>
              <a:gd name="connsiteY35" fmla="*/ 304800 h 1156447"/>
              <a:gd name="connsiteX36" fmla="*/ 3890683 w 8382000"/>
              <a:gd name="connsiteY36" fmla="*/ 286871 h 1156447"/>
              <a:gd name="connsiteX37" fmla="*/ 3926541 w 8382000"/>
              <a:gd name="connsiteY37" fmla="*/ 277906 h 1156447"/>
              <a:gd name="connsiteX38" fmla="*/ 3953436 w 8382000"/>
              <a:gd name="connsiteY38" fmla="*/ 259977 h 1156447"/>
              <a:gd name="connsiteX39" fmla="*/ 3980330 w 8382000"/>
              <a:gd name="connsiteY39" fmla="*/ 251012 h 1156447"/>
              <a:gd name="connsiteX40" fmla="*/ 3989294 w 8382000"/>
              <a:gd name="connsiteY40" fmla="*/ 224118 h 1156447"/>
              <a:gd name="connsiteX41" fmla="*/ 4007224 w 8382000"/>
              <a:gd name="connsiteY41" fmla="*/ 206188 h 1156447"/>
              <a:gd name="connsiteX42" fmla="*/ 4025153 w 8382000"/>
              <a:gd name="connsiteY42" fmla="*/ 179294 h 1156447"/>
              <a:gd name="connsiteX43" fmla="*/ 4078941 w 8382000"/>
              <a:gd name="connsiteY43" fmla="*/ 161365 h 1156447"/>
              <a:gd name="connsiteX44" fmla="*/ 4195483 w 8382000"/>
              <a:gd name="connsiteY44" fmla="*/ 134471 h 1156447"/>
              <a:gd name="connsiteX45" fmla="*/ 4231341 w 8382000"/>
              <a:gd name="connsiteY45" fmla="*/ 125506 h 1156447"/>
              <a:gd name="connsiteX46" fmla="*/ 4356847 w 8382000"/>
              <a:gd name="connsiteY46" fmla="*/ 107577 h 1156447"/>
              <a:gd name="connsiteX47" fmla="*/ 4410636 w 8382000"/>
              <a:gd name="connsiteY47" fmla="*/ 89647 h 1156447"/>
              <a:gd name="connsiteX48" fmla="*/ 4482353 w 8382000"/>
              <a:gd name="connsiteY48" fmla="*/ 71718 h 1156447"/>
              <a:gd name="connsiteX49" fmla="*/ 4509247 w 8382000"/>
              <a:gd name="connsiteY49" fmla="*/ 62753 h 1156447"/>
              <a:gd name="connsiteX50" fmla="*/ 4598894 w 8382000"/>
              <a:gd name="connsiteY50" fmla="*/ 44824 h 1156447"/>
              <a:gd name="connsiteX51" fmla="*/ 4670612 w 8382000"/>
              <a:gd name="connsiteY51" fmla="*/ 8965 h 1156447"/>
              <a:gd name="connsiteX52" fmla="*/ 4697506 w 8382000"/>
              <a:gd name="connsiteY52" fmla="*/ 0 h 1156447"/>
              <a:gd name="connsiteX53" fmla="*/ 5082989 w 8382000"/>
              <a:gd name="connsiteY53" fmla="*/ 8965 h 1156447"/>
              <a:gd name="connsiteX54" fmla="*/ 5109883 w 8382000"/>
              <a:gd name="connsiteY54" fmla="*/ 35859 h 1156447"/>
              <a:gd name="connsiteX55" fmla="*/ 5199530 w 8382000"/>
              <a:gd name="connsiteY55" fmla="*/ 62753 h 1156447"/>
              <a:gd name="connsiteX56" fmla="*/ 5450541 w 8382000"/>
              <a:gd name="connsiteY56" fmla="*/ 71718 h 1156447"/>
              <a:gd name="connsiteX57" fmla="*/ 5477436 w 8382000"/>
              <a:gd name="connsiteY57" fmla="*/ 80683 h 1156447"/>
              <a:gd name="connsiteX58" fmla="*/ 5531224 w 8382000"/>
              <a:gd name="connsiteY58" fmla="*/ 116541 h 1156447"/>
              <a:gd name="connsiteX59" fmla="*/ 5558118 w 8382000"/>
              <a:gd name="connsiteY59" fmla="*/ 161365 h 1156447"/>
              <a:gd name="connsiteX60" fmla="*/ 5576047 w 8382000"/>
              <a:gd name="connsiteY60" fmla="*/ 188259 h 1156447"/>
              <a:gd name="connsiteX61" fmla="*/ 5611906 w 8382000"/>
              <a:gd name="connsiteY61" fmla="*/ 206188 h 1156447"/>
              <a:gd name="connsiteX62" fmla="*/ 5737412 w 8382000"/>
              <a:gd name="connsiteY62" fmla="*/ 197224 h 1156447"/>
              <a:gd name="connsiteX63" fmla="*/ 5791200 w 8382000"/>
              <a:gd name="connsiteY63" fmla="*/ 179294 h 1156447"/>
              <a:gd name="connsiteX64" fmla="*/ 5853953 w 8382000"/>
              <a:gd name="connsiteY64" fmla="*/ 170330 h 1156447"/>
              <a:gd name="connsiteX65" fmla="*/ 6060141 w 8382000"/>
              <a:gd name="connsiteY65" fmla="*/ 152400 h 1156447"/>
              <a:gd name="connsiteX66" fmla="*/ 6149789 w 8382000"/>
              <a:gd name="connsiteY66" fmla="*/ 116541 h 1156447"/>
              <a:gd name="connsiteX67" fmla="*/ 6185647 w 8382000"/>
              <a:gd name="connsiteY67" fmla="*/ 107577 h 1156447"/>
              <a:gd name="connsiteX68" fmla="*/ 6239436 w 8382000"/>
              <a:gd name="connsiteY68" fmla="*/ 89647 h 1156447"/>
              <a:gd name="connsiteX69" fmla="*/ 6347012 w 8382000"/>
              <a:gd name="connsiteY69" fmla="*/ 44824 h 1156447"/>
              <a:gd name="connsiteX70" fmla="*/ 6436659 w 8382000"/>
              <a:gd name="connsiteY70" fmla="*/ 35859 h 1156447"/>
              <a:gd name="connsiteX71" fmla="*/ 6660777 w 8382000"/>
              <a:gd name="connsiteY71" fmla="*/ 44824 h 1156447"/>
              <a:gd name="connsiteX72" fmla="*/ 6678706 w 8382000"/>
              <a:gd name="connsiteY72" fmla="*/ 80683 h 1156447"/>
              <a:gd name="connsiteX73" fmla="*/ 6714565 w 8382000"/>
              <a:gd name="connsiteY73" fmla="*/ 134471 h 1156447"/>
              <a:gd name="connsiteX74" fmla="*/ 6759389 w 8382000"/>
              <a:gd name="connsiteY74" fmla="*/ 188259 h 1156447"/>
              <a:gd name="connsiteX75" fmla="*/ 6795247 w 8382000"/>
              <a:gd name="connsiteY75" fmla="*/ 224118 h 1156447"/>
              <a:gd name="connsiteX76" fmla="*/ 6822141 w 8382000"/>
              <a:gd name="connsiteY76" fmla="*/ 233083 h 1156447"/>
              <a:gd name="connsiteX77" fmla="*/ 6884894 w 8382000"/>
              <a:gd name="connsiteY77" fmla="*/ 277906 h 1156447"/>
              <a:gd name="connsiteX78" fmla="*/ 6911789 w 8382000"/>
              <a:gd name="connsiteY78" fmla="*/ 286871 h 1156447"/>
              <a:gd name="connsiteX79" fmla="*/ 6956612 w 8382000"/>
              <a:gd name="connsiteY79" fmla="*/ 313765 h 1156447"/>
              <a:gd name="connsiteX80" fmla="*/ 7001436 w 8382000"/>
              <a:gd name="connsiteY80" fmla="*/ 322730 h 1156447"/>
              <a:gd name="connsiteX81" fmla="*/ 7028330 w 8382000"/>
              <a:gd name="connsiteY81" fmla="*/ 331694 h 1156447"/>
              <a:gd name="connsiteX82" fmla="*/ 7046259 w 8382000"/>
              <a:gd name="connsiteY82" fmla="*/ 349624 h 1156447"/>
              <a:gd name="connsiteX83" fmla="*/ 7198659 w 8382000"/>
              <a:gd name="connsiteY83" fmla="*/ 367553 h 1156447"/>
              <a:gd name="connsiteX84" fmla="*/ 7682753 w 8382000"/>
              <a:gd name="connsiteY84" fmla="*/ 376518 h 1156447"/>
              <a:gd name="connsiteX85" fmla="*/ 7709647 w 8382000"/>
              <a:gd name="connsiteY85" fmla="*/ 385483 h 1156447"/>
              <a:gd name="connsiteX86" fmla="*/ 7727577 w 8382000"/>
              <a:gd name="connsiteY86" fmla="*/ 412377 h 1156447"/>
              <a:gd name="connsiteX87" fmla="*/ 7754471 w 8382000"/>
              <a:gd name="connsiteY87" fmla="*/ 439271 h 1156447"/>
              <a:gd name="connsiteX88" fmla="*/ 7826189 w 8382000"/>
              <a:gd name="connsiteY88" fmla="*/ 457200 h 1156447"/>
              <a:gd name="connsiteX89" fmla="*/ 8005483 w 8382000"/>
              <a:gd name="connsiteY89" fmla="*/ 466165 h 1156447"/>
              <a:gd name="connsiteX90" fmla="*/ 8014447 w 8382000"/>
              <a:gd name="connsiteY90" fmla="*/ 439271 h 1156447"/>
              <a:gd name="connsiteX91" fmla="*/ 8050306 w 8382000"/>
              <a:gd name="connsiteY91" fmla="*/ 421341 h 1156447"/>
              <a:gd name="connsiteX92" fmla="*/ 8122024 w 8382000"/>
              <a:gd name="connsiteY92" fmla="*/ 367553 h 1156447"/>
              <a:gd name="connsiteX93" fmla="*/ 8265459 w 8382000"/>
              <a:gd name="connsiteY93" fmla="*/ 322730 h 1156447"/>
              <a:gd name="connsiteX94" fmla="*/ 8364071 w 8382000"/>
              <a:gd name="connsiteY94" fmla="*/ 313765 h 1156447"/>
              <a:gd name="connsiteX95" fmla="*/ 8382000 w 8382000"/>
              <a:gd name="connsiteY95" fmla="*/ 295835 h 1156447"/>
              <a:gd name="connsiteX96" fmla="*/ 8328212 w 8382000"/>
              <a:gd name="connsiteY96" fmla="*/ 1111624 h 1156447"/>
              <a:gd name="connsiteX97" fmla="*/ 0 w 8382000"/>
              <a:gd name="connsiteY97" fmla="*/ 1156447 h 1156447"/>
              <a:gd name="connsiteX98" fmla="*/ 0 w 8382000"/>
              <a:gd name="connsiteY98" fmla="*/ 448235 h 115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8382000" h="1156447">
                <a:moveTo>
                  <a:pt x="0" y="448235"/>
                </a:moveTo>
                <a:lnTo>
                  <a:pt x="0" y="448235"/>
                </a:lnTo>
                <a:cubicBezTo>
                  <a:pt x="47812" y="451223"/>
                  <a:pt x="95768" y="452433"/>
                  <a:pt x="143436" y="457200"/>
                </a:cubicBezTo>
                <a:cubicBezTo>
                  <a:pt x="155695" y="458426"/>
                  <a:pt x="168274" y="460655"/>
                  <a:pt x="179294" y="466165"/>
                </a:cubicBezTo>
                <a:cubicBezTo>
                  <a:pt x="186854" y="469945"/>
                  <a:pt x="191247" y="478118"/>
                  <a:pt x="197224" y="484094"/>
                </a:cubicBezTo>
                <a:cubicBezTo>
                  <a:pt x="200212" y="493059"/>
                  <a:pt x="199507" y="504306"/>
                  <a:pt x="206189" y="510988"/>
                </a:cubicBezTo>
                <a:cubicBezTo>
                  <a:pt x="229649" y="534448"/>
                  <a:pt x="293829" y="504767"/>
                  <a:pt x="304800" y="502024"/>
                </a:cubicBezTo>
                <a:cubicBezTo>
                  <a:pt x="310777" y="496047"/>
                  <a:pt x="316130" y="489374"/>
                  <a:pt x="322730" y="484094"/>
                </a:cubicBezTo>
                <a:cubicBezTo>
                  <a:pt x="343205" y="467714"/>
                  <a:pt x="378247" y="448466"/>
                  <a:pt x="403412" y="448235"/>
                </a:cubicBezTo>
                <a:lnTo>
                  <a:pt x="1380565" y="439271"/>
                </a:lnTo>
                <a:cubicBezTo>
                  <a:pt x="1445027" y="417783"/>
                  <a:pt x="1364548" y="443846"/>
                  <a:pt x="1443318" y="421341"/>
                </a:cubicBezTo>
                <a:cubicBezTo>
                  <a:pt x="1500821" y="404912"/>
                  <a:pt x="1438172" y="416322"/>
                  <a:pt x="1532965" y="394447"/>
                </a:cubicBezTo>
                <a:cubicBezTo>
                  <a:pt x="1550676" y="390360"/>
                  <a:pt x="1568980" y="389292"/>
                  <a:pt x="1586753" y="385483"/>
                </a:cubicBezTo>
                <a:cubicBezTo>
                  <a:pt x="1610848" y="380320"/>
                  <a:pt x="1634165" y="371604"/>
                  <a:pt x="1658471" y="367553"/>
                </a:cubicBezTo>
                <a:cubicBezTo>
                  <a:pt x="1676400" y="364565"/>
                  <a:pt x="1694435" y="362153"/>
                  <a:pt x="1712259" y="358588"/>
                </a:cubicBezTo>
                <a:cubicBezTo>
                  <a:pt x="1746142" y="351812"/>
                  <a:pt x="1767586" y="343134"/>
                  <a:pt x="1801906" y="331694"/>
                </a:cubicBezTo>
                <a:lnTo>
                  <a:pt x="1828800" y="322730"/>
                </a:lnTo>
                <a:cubicBezTo>
                  <a:pt x="1837765" y="319742"/>
                  <a:pt x="1846254" y="314194"/>
                  <a:pt x="1855694" y="313765"/>
                </a:cubicBezTo>
                <a:lnTo>
                  <a:pt x="2250141" y="295835"/>
                </a:lnTo>
                <a:cubicBezTo>
                  <a:pt x="2324847" y="301812"/>
                  <a:pt x="2400680" y="299524"/>
                  <a:pt x="2474259" y="313765"/>
                </a:cubicBezTo>
                <a:cubicBezTo>
                  <a:pt x="2476854" y="314267"/>
                  <a:pt x="2540196" y="358338"/>
                  <a:pt x="2554941" y="367553"/>
                </a:cubicBezTo>
                <a:cubicBezTo>
                  <a:pt x="2569717" y="376788"/>
                  <a:pt x="2582679" y="391030"/>
                  <a:pt x="2599765" y="394447"/>
                </a:cubicBezTo>
                <a:cubicBezTo>
                  <a:pt x="2653855" y="405265"/>
                  <a:pt x="2630134" y="398593"/>
                  <a:pt x="2671483" y="412377"/>
                </a:cubicBezTo>
                <a:cubicBezTo>
                  <a:pt x="2687501" y="460436"/>
                  <a:pt x="2667575" y="426599"/>
                  <a:pt x="2725271" y="448235"/>
                </a:cubicBezTo>
                <a:cubicBezTo>
                  <a:pt x="2735359" y="452018"/>
                  <a:pt x="2742319" y="461789"/>
                  <a:pt x="2752165" y="466165"/>
                </a:cubicBezTo>
                <a:cubicBezTo>
                  <a:pt x="2769435" y="473841"/>
                  <a:pt x="2805953" y="484094"/>
                  <a:pt x="2805953" y="484094"/>
                </a:cubicBezTo>
                <a:cubicBezTo>
                  <a:pt x="2892612" y="481106"/>
                  <a:pt x="2979623" y="483482"/>
                  <a:pt x="3065930" y="475130"/>
                </a:cubicBezTo>
                <a:cubicBezTo>
                  <a:pt x="3074343" y="474316"/>
                  <a:pt x="3076612" y="461549"/>
                  <a:pt x="3083859" y="457200"/>
                </a:cubicBezTo>
                <a:cubicBezTo>
                  <a:pt x="3091962" y="452338"/>
                  <a:pt x="3102301" y="452461"/>
                  <a:pt x="3110753" y="448235"/>
                </a:cubicBezTo>
                <a:cubicBezTo>
                  <a:pt x="3172661" y="417281"/>
                  <a:pt x="3098877" y="439999"/>
                  <a:pt x="3173506" y="421341"/>
                </a:cubicBezTo>
                <a:cubicBezTo>
                  <a:pt x="3197412" y="406400"/>
                  <a:pt x="3221768" y="392156"/>
                  <a:pt x="3245224" y="376518"/>
                </a:cubicBezTo>
                <a:cubicBezTo>
                  <a:pt x="3254189" y="370541"/>
                  <a:pt x="3261798" y="361684"/>
                  <a:pt x="3272118" y="358588"/>
                </a:cubicBezTo>
                <a:cubicBezTo>
                  <a:pt x="3292357" y="352516"/>
                  <a:pt x="3314028" y="353098"/>
                  <a:pt x="3334871" y="349624"/>
                </a:cubicBezTo>
                <a:cubicBezTo>
                  <a:pt x="3349901" y="347119"/>
                  <a:pt x="3364610" y="342814"/>
                  <a:pt x="3379694" y="340659"/>
                </a:cubicBezTo>
                <a:cubicBezTo>
                  <a:pt x="3502242" y="323152"/>
                  <a:pt x="3712357" y="318074"/>
                  <a:pt x="3792071" y="313765"/>
                </a:cubicBezTo>
                <a:cubicBezTo>
                  <a:pt x="3807012" y="310777"/>
                  <a:pt x="3822194" y="308809"/>
                  <a:pt x="3836894" y="304800"/>
                </a:cubicBezTo>
                <a:cubicBezTo>
                  <a:pt x="3855128" y="299827"/>
                  <a:pt x="3872348" y="291455"/>
                  <a:pt x="3890683" y="286871"/>
                </a:cubicBezTo>
                <a:lnTo>
                  <a:pt x="3926541" y="277906"/>
                </a:lnTo>
                <a:cubicBezTo>
                  <a:pt x="3935506" y="271930"/>
                  <a:pt x="3943799" y="264795"/>
                  <a:pt x="3953436" y="259977"/>
                </a:cubicBezTo>
                <a:cubicBezTo>
                  <a:pt x="3961888" y="255751"/>
                  <a:pt x="3973648" y="257694"/>
                  <a:pt x="3980330" y="251012"/>
                </a:cubicBezTo>
                <a:cubicBezTo>
                  <a:pt x="3987012" y="244330"/>
                  <a:pt x="3984432" y="232221"/>
                  <a:pt x="3989294" y="224118"/>
                </a:cubicBezTo>
                <a:cubicBezTo>
                  <a:pt x="3993643" y="216870"/>
                  <a:pt x="4001944" y="212788"/>
                  <a:pt x="4007224" y="206188"/>
                </a:cubicBezTo>
                <a:cubicBezTo>
                  <a:pt x="4013955" y="197775"/>
                  <a:pt x="4016017" y="185004"/>
                  <a:pt x="4025153" y="179294"/>
                </a:cubicBezTo>
                <a:cubicBezTo>
                  <a:pt x="4041179" y="169277"/>
                  <a:pt x="4061394" y="168384"/>
                  <a:pt x="4078941" y="161365"/>
                </a:cubicBezTo>
                <a:cubicBezTo>
                  <a:pt x="4146134" y="134487"/>
                  <a:pt x="4107797" y="145431"/>
                  <a:pt x="4195483" y="134471"/>
                </a:cubicBezTo>
                <a:cubicBezTo>
                  <a:pt x="4207436" y="131483"/>
                  <a:pt x="4219188" y="127531"/>
                  <a:pt x="4231341" y="125506"/>
                </a:cubicBezTo>
                <a:cubicBezTo>
                  <a:pt x="4273026" y="118558"/>
                  <a:pt x="4356847" y="107577"/>
                  <a:pt x="4356847" y="107577"/>
                </a:cubicBezTo>
                <a:cubicBezTo>
                  <a:pt x="4374777" y="101600"/>
                  <a:pt x="4392464" y="94839"/>
                  <a:pt x="4410636" y="89647"/>
                </a:cubicBezTo>
                <a:cubicBezTo>
                  <a:pt x="4434329" y="82877"/>
                  <a:pt x="4458976" y="79511"/>
                  <a:pt x="4482353" y="71718"/>
                </a:cubicBezTo>
                <a:cubicBezTo>
                  <a:pt x="4491318" y="68730"/>
                  <a:pt x="4500022" y="64803"/>
                  <a:pt x="4509247" y="62753"/>
                </a:cubicBezTo>
                <a:cubicBezTo>
                  <a:pt x="4588492" y="45143"/>
                  <a:pt x="4536385" y="62683"/>
                  <a:pt x="4598894" y="44824"/>
                </a:cubicBezTo>
                <a:cubicBezTo>
                  <a:pt x="4646062" y="31348"/>
                  <a:pt x="4610783" y="38880"/>
                  <a:pt x="4670612" y="8965"/>
                </a:cubicBezTo>
                <a:cubicBezTo>
                  <a:pt x="4679064" y="4739"/>
                  <a:pt x="4688541" y="2988"/>
                  <a:pt x="4697506" y="0"/>
                </a:cubicBezTo>
                <a:cubicBezTo>
                  <a:pt x="4826000" y="2988"/>
                  <a:pt x="4954943" y="-2169"/>
                  <a:pt x="5082989" y="8965"/>
                </a:cubicBezTo>
                <a:cubicBezTo>
                  <a:pt x="5095619" y="10063"/>
                  <a:pt x="5098800" y="29702"/>
                  <a:pt x="5109883" y="35859"/>
                </a:cubicBezTo>
                <a:cubicBezTo>
                  <a:pt x="5114235" y="38277"/>
                  <a:pt x="5185185" y="61856"/>
                  <a:pt x="5199530" y="62753"/>
                </a:cubicBezTo>
                <a:cubicBezTo>
                  <a:pt x="5283091" y="67976"/>
                  <a:pt x="5366871" y="68730"/>
                  <a:pt x="5450541" y="71718"/>
                </a:cubicBezTo>
                <a:cubicBezTo>
                  <a:pt x="5459506" y="74706"/>
                  <a:pt x="5469175" y="76094"/>
                  <a:pt x="5477436" y="80683"/>
                </a:cubicBezTo>
                <a:cubicBezTo>
                  <a:pt x="5496273" y="91148"/>
                  <a:pt x="5531224" y="116541"/>
                  <a:pt x="5531224" y="116541"/>
                </a:cubicBezTo>
                <a:cubicBezTo>
                  <a:pt x="5546793" y="163246"/>
                  <a:pt x="5529991" y="126206"/>
                  <a:pt x="5558118" y="161365"/>
                </a:cubicBezTo>
                <a:cubicBezTo>
                  <a:pt x="5564848" y="169778"/>
                  <a:pt x="5567770" y="181362"/>
                  <a:pt x="5576047" y="188259"/>
                </a:cubicBezTo>
                <a:cubicBezTo>
                  <a:pt x="5586313" y="196814"/>
                  <a:pt x="5599953" y="200212"/>
                  <a:pt x="5611906" y="206188"/>
                </a:cubicBezTo>
                <a:cubicBezTo>
                  <a:pt x="5653741" y="203200"/>
                  <a:pt x="5695934" y="203446"/>
                  <a:pt x="5737412" y="197224"/>
                </a:cubicBezTo>
                <a:cubicBezTo>
                  <a:pt x="5756102" y="194420"/>
                  <a:pt x="5772491" y="181967"/>
                  <a:pt x="5791200" y="179294"/>
                </a:cubicBezTo>
                <a:cubicBezTo>
                  <a:pt x="5812118" y="176306"/>
                  <a:pt x="5832928" y="172433"/>
                  <a:pt x="5853953" y="170330"/>
                </a:cubicBezTo>
                <a:cubicBezTo>
                  <a:pt x="5922599" y="163465"/>
                  <a:pt x="5991412" y="158377"/>
                  <a:pt x="6060141" y="152400"/>
                </a:cubicBezTo>
                <a:cubicBezTo>
                  <a:pt x="6142006" y="131933"/>
                  <a:pt x="6041769" y="159748"/>
                  <a:pt x="6149789" y="116541"/>
                </a:cubicBezTo>
                <a:cubicBezTo>
                  <a:pt x="6161228" y="111965"/>
                  <a:pt x="6173846" y="111117"/>
                  <a:pt x="6185647" y="107577"/>
                </a:cubicBezTo>
                <a:cubicBezTo>
                  <a:pt x="6203750" y="102146"/>
                  <a:pt x="6221990" y="96916"/>
                  <a:pt x="6239436" y="89647"/>
                </a:cubicBezTo>
                <a:cubicBezTo>
                  <a:pt x="6286695" y="69956"/>
                  <a:pt x="6296300" y="54332"/>
                  <a:pt x="6347012" y="44824"/>
                </a:cubicBezTo>
                <a:cubicBezTo>
                  <a:pt x="6376529" y="39290"/>
                  <a:pt x="6406777" y="38847"/>
                  <a:pt x="6436659" y="35859"/>
                </a:cubicBezTo>
                <a:lnTo>
                  <a:pt x="6660777" y="44824"/>
                </a:lnTo>
                <a:cubicBezTo>
                  <a:pt x="6673917" y="47257"/>
                  <a:pt x="6673442" y="68400"/>
                  <a:pt x="6678706" y="80683"/>
                </a:cubicBezTo>
                <a:cubicBezTo>
                  <a:pt x="6698166" y="126090"/>
                  <a:pt x="6672287" y="92193"/>
                  <a:pt x="6714565" y="134471"/>
                </a:cubicBezTo>
                <a:cubicBezTo>
                  <a:pt x="6745172" y="195686"/>
                  <a:pt x="6715038" y="150244"/>
                  <a:pt x="6759389" y="188259"/>
                </a:cubicBezTo>
                <a:cubicBezTo>
                  <a:pt x="6772223" y="199260"/>
                  <a:pt x="6781492" y="214293"/>
                  <a:pt x="6795247" y="224118"/>
                </a:cubicBezTo>
                <a:cubicBezTo>
                  <a:pt x="6802936" y="229611"/>
                  <a:pt x="6813689" y="228857"/>
                  <a:pt x="6822141" y="233083"/>
                </a:cubicBezTo>
                <a:cubicBezTo>
                  <a:pt x="6849913" y="246969"/>
                  <a:pt x="6856439" y="261646"/>
                  <a:pt x="6884894" y="277906"/>
                </a:cubicBezTo>
                <a:cubicBezTo>
                  <a:pt x="6893099" y="282594"/>
                  <a:pt x="6903337" y="282645"/>
                  <a:pt x="6911789" y="286871"/>
                </a:cubicBezTo>
                <a:cubicBezTo>
                  <a:pt x="6927374" y="294663"/>
                  <a:pt x="6940434" y="307294"/>
                  <a:pt x="6956612" y="313765"/>
                </a:cubicBezTo>
                <a:cubicBezTo>
                  <a:pt x="6970759" y="319424"/>
                  <a:pt x="6986654" y="319035"/>
                  <a:pt x="7001436" y="322730"/>
                </a:cubicBezTo>
                <a:cubicBezTo>
                  <a:pt x="7010603" y="325022"/>
                  <a:pt x="7019365" y="328706"/>
                  <a:pt x="7028330" y="331694"/>
                </a:cubicBezTo>
                <a:cubicBezTo>
                  <a:pt x="7034306" y="337671"/>
                  <a:pt x="7038241" y="346951"/>
                  <a:pt x="7046259" y="349624"/>
                </a:cubicBezTo>
                <a:cubicBezTo>
                  <a:pt x="7062701" y="355105"/>
                  <a:pt x="7196060" y="367472"/>
                  <a:pt x="7198659" y="367553"/>
                </a:cubicBezTo>
                <a:cubicBezTo>
                  <a:pt x="7359973" y="372594"/>
                  <a:pt x="7521388" y="373530"/>
                  <a:pt x="7682753" y="376518"/>
                </a:cubicBezTo>
                <a:cubicBezTo>
                  <a:pt x="7691718" y="379506"/>
                  <a:pt x="7702268" y="379580"/>
                  <a:pt x="7709647" y="385483"/>
                </a:cubicBezTo>
                <a:cubicBezTo>
                  <a:pt x="7718060" y="392214"/>
                  <a:pt x="7720679" y="404100"/>
                  <a:pt x="7727577" y="412377"/>
                </a:cubicBezTo>
                <a:cubicBezTo>
                  <a:pt x="7735693" y="422116"/>
                  <a:pt x="7743922" y="432239"/>
                  <a:pt x="7754471" y="439271"/>
                </a:cubicBezTo>
                <a:cubicBezTo>
                  <a:pt x="7766283" y="447145"/>
                  <a:pt x="7819728" y="455908"/>
                  <a:pt x="7826189" y="457200"/>
                </a:cubicBezTo>
                <a:cubicBezTo>
                  <a:pt x="7894617" y="491416"/>
                  <a:pt x="7885550" y="494385"/>
                  <a:pt x="8005483" y="466165"/>
                </a:cubicBezTo>
                <a:cubicBezTo>
                  <a:pt x="8014681" y="464001"/>
                  <a:pt x="8007765" y="445953"/>
                  <a:pt x="8014447" y="439271"/>
                </a:cubicBezTo>
                <a:cubicBezTo>
                  <a:pt x="8023897" y="429821"/>
                  <a:pt x="8039187" y="428754"/>
                  <a:pt x="8050306" y="421341"/>
                </a:cubicBezTo>
                <a:cubicBezTo>
                  <a:pt x="8101070" y="387499"/>
                  <a:pt x="8016342" y="409826"/>
                  <a:pt x="8122024" y="367553"/>
                </a:cubicBezTo>
                <a:cubicBezTo>
                  <a:pt x="8168634" y="348909"/>
                  <a:pt x="8215192" y="329013"/>
                  <a:pt x="8265459" y="322730"/>
                </a:cubicBezTo>
                <a:cubicBezTo>
                  <a:pt x="8298210" y="318636"/>
                  <a:pt x="8331200" y="316753"/>
                  <a:pt x="8364071" y="313765"/>
                </a:cubicBezTo>
                <a:lnTo>
                  <a:pt x="8382000" y="295835"/>
                </a:lnTo>
                <a:lnTo>
                  <a:pt x="8328212" y="1111624"/>
                </a:lnTo>
                <a:lnTo>
                  <a:pt x="0" y="1156447"/>
                </a:lnTo>
                <a:lnTo>
                  <a:pt x="0" y="448235"/>
                </a:lnTo>
                <a:close/>
              </a:path>
            </a:pathLst>
          </a:cu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TextBox 76">
            <a:extLst>
              <a:ext uri="{FF2B5EF4-FFF2-40B4-BE49-F238E27FC236}">
                <a16:creationId xmlns:a16="http://schemas.microsoft.com/office/drawing/2014/main" id="{7F654338-C850-4D90-9C6A-DC8CECB3BE87}"/>
              </a:ext>
            </a:extLst>
          </p:cNvPr>
          <p:cNvSpPr txBox="1"/>
          <p:nvPr/>
        </p:nvSpPr>
        <p:spPr>
          <a:xfrm>
            <a:off x="455119" y="6049291"/>
            <a:ext cx="6402981" cy="307777"/>
          </a:xfrm>
          <a:prstGeom prst="rect">
            <a:avLst/>
          </a:prstGeom>
          <a:noFill/>
        </p:spPr>
        <p:txBody>
          <a:bodyPr wrap="square" rtlCol="0">
            <a:spAutoFit/>
          </a:bodyPr>
          <a:lstStyle/>
          <a:p>
            <a:r>
              <a:rPr lang="en-US" sz="1400" dirty="0">
                <a:solidFill>
                  <a:prstClr val="black"/>
                </a:solidFill>
                <a:latin typeface="Arial" panose="020B0604020202020204" pitchFamily="34" charset="0"/>
                <a:cs typeface="Arial" panose="020B0604020202020204" pitchFamily="34" charset="0"/>
              </a:rPr>
              <a:t> Rough compact the site and stabilize the surface of the compacted area</a:t>
            </a:r>
          </a:p>
        </p:txBody>
      </p:sp>
      <p:sp>
        <p:nvSpPr>
          <p:cNvPr id="78" name="Rectangle 77">
            <a:extLst>
              <a:ext uri="{FF2B5EF4-FFF2-40B4-BE49-F238E27FC236}">
                <a16:creationId xmlns:a16="http://schemas.microsoft.com/office/drawing/2014/main" id="{F2FC210C-B0D6-42AC-B434-7262A20F6A92}"/>
              </a:ext>
            </a:extLst>
          </p:cNvPr>
          <p:cNvSpPr/>
          <p:nvPr/>
        </p:nvSpPr>
        <p:spPr>
          <a:xfrm>
            <a:off x="2114550" y="3927420"/>
            <a:ext cx="9149652" cy="850768"/>
          </a:xfrm>
          <a:prstGeom prst="rect">
            <a:avLst/>
          </a:prstGeom>
          <a:noFill/>
          <a:ln w="635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Desired Site Topography</a:t>
            </a:r>
          </a:p>
        </p:txBody>
      </p:sp>
      <p:pic>
        <p:nvPicPr>
          <p:cNvPr id="79" name="Picture 78">
            <a:extLst>
              <a:ext uri="{FF2B5EF4-FFF2-40B4-BE49-F238E27FC236}">
                <a16:creationId xmlns:a16="http://schemas.microsoft.com/office/drawing/2014/main" id="{A19FA460-690E-4D9B-9BE9-85203F2C2C52}"/>
              </a:ext>
            </a:extLst>
          </p:cNvPr>
          <p:cNvPicPr>
            <a:picLocks noChangeAspect="1"/>
          </p:cNvPicPr>
          <p:nvPr/>
        </p:nvPicPr>
        <p:blipFill rotWithShape="1">
          <a:blip r:embed="rId3">
            <a:clrChange>
              <a:clrFrom>
                <a:srgbClr val="FFFFFF"/>
              </a:clrFrom>
              <a:clrTo>
                <a:srgbClr val="FFFFFF">
                  <a:alpha val="0"/>
                </a:srgbClr>
              </a:clrTo>
            </a:clrChange>
          </a:blip>
          <a:srcRect l="42049" t="27725" r="17062" b="32074"/>
          <a:stretch/>
        </p:blipFill>
        <p:spPr>
          <a:xfrm>
            <a:off x="4906282" y="3350232"/>
            <a:ext cx="1241298" cy="440177"/>
          </a:xfrm>
          <a:prstGeom prst="rect">
            <a:avLst/>
          </a:prstGeom>
        </p:spPr>
      </p:pic>
      <p:pic>
        <p:nvPicPr>
          <p:cNvPr id="80" name="Picture 79">
            <a:extLst>
              <a:ext uri="{FF2B5EF4-FFF2-40B4-BE49-F238E27FC236}">
                <a16:creationId xmlns:a16="http://schemas.microsoft.com/office/drawing/2014/main" id="{0C3ACD40-EB9F-4766-93E7-1132C2773DB8}"/>
              </a:ext>
            </a:extLst>
          </p:cNvPr>
          <p:cNvPicPr>
            <a:picLocks noChangeAspect="1"/>
          </p:cNvPicPr>
          <p:nvPr/>
        </p:nvPicPr>
        <p:blipFill rotWithShape="1">
          <a:blip r:embed="rId4">
            <a:clrChange>
              <a:clrFrom>
                <a:srgbClr val="FFFFFF"/>
              </a:clrFrom>
              <a:clrTo>
                <a:srgbClr val="FFFFFF">
                  <a:alpha val="0"/>
                </a:srgbClr>
              </a:clrTo>
            </a:clrChange>
          </a:blip>
          <a:srcRect l="20382" t="6086" b="33184"/>
          <a:stretch/>
        </p:blipFill>
        <p:spPr>
          <a:xfrm>
            <a:off x="2357075" y="3498351"/>
            <a:ext cx="994808" cy="468185"/>
          </a:xfrm>
          <a:prstGeom prst="rect">
            <a:avLst/>
          </a:prstGeom>
        </p:spPr>
      </p:pic>
      <p:pic>
        <p:nvPicPr>
          <p:cNvPr id="81" name="Picture 80">
            <a:extLst>
              <a:ext uri="{FF2B5EF4-FFF2-40B4-BE49-F238E27FC236}">
                <a16:creationId xmlns:a16="http://schemas.microsoft.com/office/drawing/2014/main" id="{CBF34217-5B7C-4FA4-BE75-0E12C09B0C9B}"/>
              </a:ext>
            </a:extLst>
          </p:cNvPr>
          <p:cNvPicPr>
            <a:picLocks noChangeAspect="1"/>
          </p:cNvPicPr>
          <p:nvPr/>
        </p:nvPicPr>
        <p:blipFill rotWithShape="1">
          <a:blip r:embed="rId5"/>
          <a:srcRect l="10983" t="17137" r="29467" b="40536"/>
          <a:stretch/>
        </p:blipFill>
        <p:spPr>
          <a:xfrm>
            <a:off x="6161555" y="3419954"/>
            <a:ext cx="1205126" cy="406994"/>
          </a:xfrm>
          <a:prstGeom prst="rect">
            <a:avLst/>
          </a:prstGeom>
        </p:spPr>
      </p:pic>
      <p:sp>
        <p:nvSpPr>
          <p:cNvPr id="82" name="TextBox 81">
            <a:extLst>
              <a:ext uri="{FF2B5EF4-FFF2-40B4-BE49-F238E27FC236}">
                <a16:creationId xmlns:a16="http://schemas.microsoft.com/office/drawing/2014/main" id="{5DE41101-9F89-4641-8CC3-867732992B3E}"/>
              </a:ext>
            </a:extLst>
          </p:cNvPr>
          <p:cNvSpPr txBox="1"/>
          <p:nvPr/>
        </p:nvSpPr>
        <p:spPr>
          <a:xfrm>
            <a:off x="3565913" y="3085478"/>
            <a:ext cx="449162" cy="369332"/>
          </a:xfrm>
          <a:prstGeom prst="rect">
            <a:avLst/>
          </a:prstGeom>
          <a:noFill/>
        </p:spPr>
        <p:txBody>
          <a:bodyPr wrap="none" rtlCol="0">
            <a:spAutoFit/>
          </a:bodyPr>
          <a:lstStyle/>
          <a:p>
            <a:r>
              <a:rPr lang="en-US" dirty="0"/>
              <a:t>Fill</a:t>
            </a:r>
          </a:p>
        </p:txBody>
      </p:sp>
      <p:sp>
        <p:nvSpPr>
          <p:cNvPr id="83" name="Down Arrow 6">
            <a:extLst>
              <a:ext uri="{FF2B5EF4-FFF2-40B4-BE49-F238E27FC236}">
                <a16:creationId xmlns:a16="http://schemas.microsoft.com/office/drawing/2014/main" id="{084FF9F2-0207-4A97-9B0E-4FB989C9FABA}"/>
              </a:ext>
            </a:extLst>
          </p:cNvPr>
          <p:cNvSpPr/>
          <p:nvPr/>
        </p:nvSpPr>
        <p:spPr>
          <a:xfrm>
            <a:off x="5433537" y="3001716"/>
            <a:ext cx="235427" cy="383357"/>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Down Arrow 92">
            <a:extLst>
              <a:ext uri="{FF2B5EF4-FFF2-40B4-BE49-F238E27FC236}">
                <a16:creationId xmlns:a16="http://schemas.microsoft.com/office/drawing/2014/main" id="{584035D6-9141-4AC5-B7C7-7FD9AFFD50F6}"/>
              </a:ext>
            </a:extLst>
          </p:cNvPr>
          <p:cNvSpPr/>
          <p:nvPr/>
        </p:nvSpPr>
        <p:spPr>
          <a:xfrm>
            <a:off x="3668922" y="3443591"/>
            <a:ext cx="235427" cy="383357"/>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TextBox 84">
            <a:extLst>
              <a:ext uri="{FF2B5EF4-FFF2-40B4-BE49-F238E27FC236}">
                <a16:creationId xmlns:a16="http://schemas.microsoft.com/office/drawing/2014/main" id="{FC858F13-A98A-457A-BDDF-FB4F4C3D9123}"/>
              </a:ext>
            </a:extLst>
          </p:cNvPr>
          <p:cNvSpPr txBox="1"/>
          <p:nvPr/>
        </p:nvSpPr>
        <p:spPr>
          <a:xfrm>
            <a:off x="5108001" y="2670523"/>
            <a:ext cx="992836" cy="369332"/>
          </a:xfrm>
          <a:prstGeom prst="rect">
            <a:avLst/>
          </a:prstGeom>
          <a:noFill/>
        </p:spPr>
        <p:txBody>
          <a:bodyPr wrap="none" rtlCol="0">
            <a:spAutoFit/>
          </a:bodyPr>
          <a:lstStyle/>
          <a:p>
            <a:r>
              <a:rPr lang="en-US" dirty="0"/>
              <a:t>Excavate</a:t>
            </a:r>
          </a:p>
        </p:txBody>
      </p:sp>
      <p:sp>
        <p:nvSpPr>
          <p:cNvPr id="86" name="TextBox 85">
            <a:extLst>
              <a:ext uri="{FF2B5EF4-FFF2-40B4-BE49-F238E27FC236}">
                <a16:creationId xmlns:a16="http://schemas.microsoft.com/office/drawing/2014/main" id="{DED0DB48-0835-472C-9391-0A17BE650972}"/>
              </a:ext>
            </a:extLst>
          </p:cNvPr>
          <p:cNvSpPr txBox="1"/>
          <p:nvPr/>
        </p:nvSpPr>
        <p:spPr>
          <a:xfrm>
            <a:off x="8229145" y="3101469"/>
            <a:ext cx="449162" cy="369332"/>
          </a:xfrm>
          <a:prstGeom prst="rect">
            <a:avLst/>
          </a:prstGeom>
          <a:noFill/>
        </p:spPr>
        <p:txBody>
          <a:bodyPr wrap="none" rtlCol="0">
            <a:spAutoFit/>
          </a:bodyPr>
          <a:lstStyle/>
          <a:p>
            <a:r>
              <a:rPr lang="en-US" dirty="0"/>
              <a:t>Fill</a:t>
            </a:r>
          </a:p>
        </p:txBody>
      </p:sp>
      <p:sp>
        <p:nvSpPr>
          <p:cNvPr id="87" name="Down Arrow 95">
            <a:extLst>
              <a:ext uri="{FF2B5EF4-FFF2-40B4-BE49-F238E27FC236}">
                <a16:creationId xmlns:a16="http://schemas.microsoft.com/office/drawing/2014/main" id="{E1D30CE7-2B4A-424A-80CF-742313DE635D}"/>
              </a:ext>
            </a:extLst>
          </p:cNvPr>
          <p:cNvSpPr/>
          <p:nvPr/>
        </p:nvSpPr>
        <p:spPr>
          <a:xfrm>
            <a:off x="10016361" y="3446090"/>
            <a:ext cx="235427" cy="383357"/>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a:extLst>
              <a:ext uri="{FF2B5EF4-FFF2-40B4-BE49-F238E27FC236}">
                <a16:creationId xmlns:a16="http://schemas.microsoft.com/office/drawing/2014/main" id="{B248346C-85E6-472C-A38D-D4C016CCB93E}"/>
              </a:ext>
            </a:extLst>
          </p:cNvPr>
          <p:cNvSpPr txBox="1"/>
          <p:nvPr/>
        </p:nvSpPr>
        <p:spPr>
          <a:xfrm>
            <a:off x="3660997" y="2878511"/>
            <a:ext cx="253982"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3</a:t>
            </a:r>
          </a:p>
        </p:txBody>
      </p:sp>
      <p:sp>
        <p:nvSpPr>
          <p:cNvPr id="89" name="Oval 88">
            <a:extLst>
              <a:ext uri="{FF2B5EF4-FFF2-40B4-BE49-F238E27FC236}">
                <a16:creationId xmlns:a16="http://schemas.microsoft.com/office/drawing/2014/main" id="{31D536EE-9CFD-4B5B-B09A-A3FAC2F60A84}"/>
              </a:ext>
            </a:extLst>
          </p:cNvPr>
          <p:cNvSpPr/>
          <p:nvPr/>
        </p:nvSpPr>
        <p:spPr>
          <a:xfrm>
            <a:off x="3714792" y="2929244"/>
            <a:ext cx="174059" cy="1722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extBox 89">
            <a:extLst>
              <a:ext uri="{FF2B5EF4-FFF2-40B4-BE49-F238E27FC236}">
                <a16:creationId xmlns:a16="http://schemas.microsoft.com/office/drawing/2014/main" id="{70297A58-EF26-44B1-B769-4D93EBAFD6C1}"/>
              </a:ext>
            </a:extLst>
          </p:cNvPr>
          <p:cNvSpPr txBox="1"/>
          <p:nvPr/>
        </p:nvSpPr>
        <p:spPr>
          <a:xfrm>
            <a:off x="7998171" y="3161893"/>
            <a:ext cx="253982"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3</a:t>
            </a:r>
          </a:p>
        </p:txBody>
      </p:sp>
      <p:sp>
        <p:nvSpPr>
          <p:cNvPr id="91" name="Oval 90">
            <a:extLst>
              <a:ext uri="{FF2B5EF4-FFF2-40B4-BE49-F238E27FC236}">
                <a16:creationId xmlns:a16="http://schemas.microsoft.com/office/drawing/2014/main" id="{D2FDBC5E-1C0C-46C8-BD61-C32255DB1FD5}"/>
              </a:ext>
            </a:extLst>
          </p:cNvPr>
          <p:cNvSpPr/>
          <p:nvPr/>
        </p:nvSpPr>
        <p:spPr>
          <a:xfrm>
            <a:off x="8051966" y="3212626"/>
            <a:ext cx="174059" cy="1722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a:extLst>
              <a:ext uri="{FF2B5EF4-FFF2-40B4-BE49-F238E27FC236}">
                <a16:creationId xmlns:a16="http://schemas.microsoft.com/office/drawing/2014/main" id="{51A94585-493E-4879-B71E-93F0EF560ED9}"/>
              </a:ext>
            </a:extLst>
          </p:cNvPr>
          <p:cNvSpPr txBox="1"/>
          <p:nvPr/>
        </p:nvSpPr>
        <p:spPr>
          <a:xfrm>
            <a:off x="6551216" y="3203136"/>
            <a:ext cx="253982"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3</a:t>
            </a:r>
          </a:p>
        </p:txBody>
      </p:sp>
      <p:sp>
        <p:nvSpPr>
          <p:cNvPr id="93" name="Oval 92">
            <a:extLst>
              <a:ext uri="{FF2B5EF4-FFF2-40B4-BE49-F238E27FC236}">
                <a16:creationId xmlns:a16="http://schemas.microsoft.com/office/drawing/2014/main" id="{2905BDF5-63C8-4675-92C3-E99DEFB38C3D}"/>
              </a:ext>
            </a:extLst>
          </p:cNvPr>
          <p:cNvSpPr/>
          <p:nvPr/>
        </p:nvSpPr>
        <p:spPr>
          <a:xfrm>
            <a:off x="6605011" y="3253869"/>
            <a:ext cx="174059" cy="1722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C1718D65-F677-4993-9B16-F14AA1E17954}"/>
              </a:ext>
            </a:extLst>
          </p:cNvPr>
          <p:cNvSpPr/>
          <p:nvPr/>
        </p:nvSpPr>
        <p:spPr>
          <a:xfrm>
            <a:off x="9062275" y="3475260"/>
            <a:ext cx="174059" cy="1722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95" name="TextBox 94">
            <a:extLst>
              <a:ext uri="{FF2B5EF4-FFF2-40B4-BE49-F238E27FC236}">
                <a16:creationId xmlns:a16="http://schemas.microsoft.com/office/drawing/2014/main" id="{E25F0018-B33F-4FCF-8831-73B4C09BD9D1}"/>
              </a:ext>
            </a:extLst>
          </p:cNvPr>
          <p:cNvSpPr txBox="1"/>
          <p:nvPr/>
        </p:nvSpPr>
        <p:spPr>
          <a:xfrm>
            <a:off x="9008158" y="3422874"/>
            <a:ext cx="253982"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4</a:t>
            </a:r>
          </a:p>
        </p:txBody>
      </p:sp>
      <p:grpSp>
        <p:nvGrpSpPr>
          <p:cNvPr id="120" name="Group 119">
            <a:extLst>
              <a:ext uri="{FF2B5EF4-FFF2-40B4-BE49-F238E27FC236}">
                <a16:creationId xmlns:a16="http://schemas.microsoft.com/office/drawing/2014/main" id="{B1EC9130-CF43-41F5-B9EF-3DE24BBE2594}"/>
              </a:ext>
            </a:extLst>
          </p:cNvPr>
          <p:cNvGrpSpPr/>
          <p:nvPr/>
        </p:nvGrpSpPr>
        <p:grpSpPr>
          <a:xfrm>
            <a:off x="177455" y="6331658"/>
            <a:ext cx="310305" cy="276999"/>
            <a:chOff x="196130" y="6331658"/>
            <a:chExt cx="310305" cy="276999"/>
          </a:xfrm>
        </p:grpSpPr>
        <p:sp>
          <p:nvSpPr>
            <p:cNvPr id="96" name="Oval 95">
              <a:extLst>
                <a:ext uri="{FF2B5EF4-FFF2-40B4-BE49-F238E27FC236}">
                  <a16:creationId xmlns:a16="http://schemas.microsoft.com/office/drawing/2014/main" id="{8C318B36-B6F8-46ED-BCEA-FDDBA730BDC2}"/>
                </a:ext>
              </a:extLst>
            </p:cNvPr>
            <p:cNvSpPr/>
            <p:nvPr/>
          </p:nvSpPr>
          <p:spPr bwMode="auto">
            <a:xfrm>
              <a:off x="209441" y="6357040"/>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97" name="TextBox 96">
              <a:extLst>
                <a:ext uri="{FF2B5EF4-FFF2-40B4-BE49-F238E27FC236}">
                  <a16:creationId xmlns:a16="http://schemas.microsoft.com/office/drawing/2014/main" id="{6ECBACE6-17CB-459F-8B81-D3064584F6EF}"/>
                </a:ext>
              </a:extLst>
            </p:cNvPr>
            <p:cNvSpPr txBox="1"/>
            <p:nvPr/>
          </p:nvSpPr>
          <p:spPr>
            <a:xfrm>
              <a:off x="196130" y="6331658"/>
              <a:ext cx="310305"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5</a:t>
              </a:r>
            </a:p>
          </p:txBody>
        </p:sp>
      </p:grpSp>
      <p:sp>
        <p:nvSpPr>
          <p:cNvPr id="98" name="TextBox 97">
            <a:extLst>
              <a:ext uri="{FF2B5EF4-FFF2-40B4-BE49-F238E27FC236}">
                <a16:creationId xmlns:a16="http://schemas.microsoft.com/office/drawing/2014/main" id="{117E86A6-9709-4B6F-A53B-B7D31023AAE7}"/>
              </a:ext>
            </a:extLst>
          </p:cNvPr>
          <p:cNvSpPr txBox="1"/>
          <p:nvPr/>
        </p:nvSpPr>
        <p:spPr>
          <a:xfrm>
            <a:off x="455119" y="6365525"/>
            <a:ext cx="6505221" cy="307777"/>
          </a:xfrm>
          <a:prstGeom prst="rect">
            <a:avLst/>
          </a:prstGeom>
          <a:noFill/>
        </p:spPr>
        <p:txBody>
          <a:bodyPr wrap="square" rtlCol="0">
            <a:spAutoFit/>
          </a:bodyPr>
          <a:lstStyle/>
          <a:p>
            <a:r>
              <a:rPr lang="en-US" sz="1400" dirty="0">
                <a:solidFill>
                  <a:prstClr val="black"/>
                </a:solidFill>
                <a:latin typeface="Arial" panose="020B0604020202020204" pitchFamily="34" charset="0"/>
                <a:cs typeface="Arial" panose="020B0604020202020204" pitchFamily="34" charset="0"/>
              </a:rPr>
              <a:t> Stockpile construction feedstock pile and stage required construction equipment</a:t>
            </a:r>
          </a:p>
        </p:txBody>
      </p:sp>
      <p:cxnSp>
        <p:nvCxnSpPr>
          <p:cNvPr id="99" name="Straight Connector 98">
            <a:extLst>
              <a:ext uri="{FF2B5EF4-FFF2-40B4-BE49-F238E27FC236}">
                <a16:creationId xmlns:a16="http://schemas.microsoft.com/office/drawing/2014/main" id="{3854E1F4-6069-4914-B4A6-DE8981B9B7AE}"/>
              </a:ext>
            </a:extLst>
          </p:cNvPr>
          <p:cNvCxnSpPr/>
          <p:nvPr/>
        </p:nvCxnSpPr>
        <p:spPr>
          <a:xfrm>
            <a:off x="11374734" y="3890613"/>
            <a:ext cx="0" cy="36807"/>
          </a:xfrm>
          <a:prstGeom prst="line">
            <a:avLst/>
          </a:prstGeom>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2C77F06F-F62D-4826-BFE5-1CDAAC1DE308}"/>
              </a:ext>
            </a:extLst>
          </p:cNvPr>
          <p:cNvSpPr/>
          <p:nvPr/>
        </p:nvSpPr>
        <p:spPr>
          <a:xfrm>
            <a:off x="8901489" y="3921550"/>
            <a:ext cx="2289808" cy="844902"/>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Trapezoid 100">
            <a:extLst>
              <a:ext uri="{FF2B5EF4-FFF2-40B4-BE49-F238E27FC236}">
                <a16:creationId xmlns:a16="http://schemas.microsoft.com/office/drawing/2014/main" id="{5A5DC1A3-4DE5-4182-825C-9109161A5856}"/>
              </a:ext>
            </a:extLst>
          </p:cNvPr>
          <p:cNvSpPr/>
          <p:nvPr/>
        </p:nvSpPr>
        <p:spPr>
          <a:xfrm rot="10800000">
            <a:off x="9757065" y="3923065"/>
            <a:ext cx="724466" cy="600947"/>
          </a:xfrm>
          <a:prstGeom prst="trapezoi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Down Arrow 127">
            <a:extLst>
              <a:ext uri="{FF2B5EF4-FFF2-40B4-BE49-F238E27FC236}">
                <a16:creationId xmlns:a16="http://schemas.microsoft.com/office/drawing/2014/main" id="{4E3ED04B-A2A4-4733-B9A4-8C4381344119}"/>
              </a:ext>
            </a:extLst>
          </p:cNvPr>
          <p:cNvSpPr/>
          <p:nvPr/>
        </p:nvSpPr>
        <p:spPr>
          <a:xfrm>
            <a:off x="8332024" y="3470948"/>
            <a:ext cx="235427" cy="383357"/>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TextBox 102">
            <a:extLst>
              <a:ext uri="{FF2B5EF4-FFF2-40B4-BE49-F238E27FC236}">
                <a16:creationId xmlns:a16="http://schemas.microsoft.com/office/drawing/2014/main" id="{F59E0766-3616-4747-BD70-440DE6855EDA}"/>
              </a:ext>
            </a:extLst>
          </p:cNvPr>
          <p:cNvSpPr txBox="1"/>
          <p:nvPr/>
        </p:nvSpPr>
        <p:spPr>
          <a:xfrm>
            <a:off x="9540771" y="3015010"/>
            <a:ext cx="1302280" cy="369332"/>
          </a:xfrm>
          <a:prstGeom prst="rect">
            <a:avLst/>
          </a:prstGeom>
          <a:noFill/>
        </p:spPr>
        <p:txBody>
          <a:bodyPr wrap="none" rtlCol="0">
            <a:spAutoFit/>
          </a:bodyPr>
          <a:lstStyle/>
          <a:p>
            <a:r>
              <a:rPr lang="en-US" dirty="0"/>
              <a:t>Sub-Surface</a:t>
            </a:r>
          </a:p>
        </p:txBody>
      </p:sp>
      <p:sp>
        <p:nvSpPr>
          <p:cNvPr id="104" name="TextBox 103">
            <a:extLst>
              <a:ext uri="{FF2B5EF4-FFF2-40B4-BE49-F238E27FC236}">
                <a16:creationId xmlns:a16="http://schemas.microsoft.com/office/drawing/2014/main" id="{B0581184-997F-473C-B38E-6A85EF8BDBF8}"/>
              </a:ext>
            </a:extLst>
          </p:cNvPr>
          <p:cNvSpPr txBox="1"/>
          <p:nvPr/>
        </p:nvSpPr>
        <p:spPr>
          <a:xfrm>
            <a:off x="10810921" y="3061176"/>
            <a:ext cx="253982"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2</a:t>
            </a:r>
          </a:p>
        </p:txBody>
      </p:sp>
      <p:sp>
        <p:nvSpPr>
          <p:cNvPr id="105" name="TextBox 104">
            <a:extLst>
              <a:ext uri="{FF2B5EF4-FFF2-40B4-BE49-F238E27FC236}">
                <a16:creationId xmlns:a16="http://schemas.microsoft.com/office/drawing/2014/main" id="{C9036E7B-A88E-4E9E-BB4C-C6A9C5E573FA}"/>
              </a:ext>
            </a:extLst>
          </p:cNvPr>
          <p:cNvSpPr txBox="1"/>
          <p:nvPr/>
        </p:nvSpPr>
        <p:spPr>
          <a:xfrm>
            <a:off x="455119" y="4836787"/>
            <a:ext cx="5640024"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Install control points and continuously assess desired states</a:t>
            </a:r>
          </a:p>
        </p:txBody>
      </p:sp>
      <p:grpSp>
        <p:nvGrpSpPr>
          <p:cNvPr id="106" name="Group 105">
            <a:extLst>
              <a:ext uri="{FF2B5EF4-FFF2-40B4-BE49-F238E27FC236}">
                <a16:creationId xmlns:a16="http://schemas.microsoft.com/office/drawing/2014/main" id="{E9032B13-E519-4B78-9D95-C9BA7EBF08BD}"/>
              </a:ext>
            </a:extLst>
          </p:cNvPr>
          <p:cNvGrpSpPr/>
          <p:nvPr/>
        </p:nvGrpSpPr>
        <p:grpSpPr>
          <a:xfrm>
            <a:off x="1788090" y="2581909"/>
            <a:ext cx="1296344" cy="825472"/>
            <a:chOff x="2948578" y="1102905"/>
            <a:chExt cx="2687265" cy="1711169"/>
          </a:xfrm>
        </p:grpSpPr>
        <p:pic>
          <p:nvPicPr>
            <p:cNvPr id="107" name="Picture 106">
              <a:extLst>
                <a:ext uri="{FF2B5EF4-FFF2-40B4-BE49-F238E27FC236}">
                  <a16:creationId xmlns:a16="http://schemas.microsoft.com/office/drawing/2014/main" id="{BCCEFA0D-CE9C-47D5-8A90-1BA22920B267}"/>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3015945" y="2192349"/>
              <a:ext cx="762000" cy="600075"/>
            </a:xfrm>
            <a:prstGeom prst="rect">
              <a:avLst/>
            </a:prstGeom>
          </p:spPr>
        </p:pic>
        <p:sp>
          <p:nvSpPr>
            <p:cNvPr id="108" name="Rectangle 107">
              <a:extLst>
                <a:ext uri="{FF2B5EF4-FFF2-40B4-BE49-F238E27FC236}">
                  <a16:creationId xmlns:a16="http://schemas.microsoft.com/office/drawing/2014/main" id="{15E81588-F17D-49F5-81A7-7A32677CDFA9}"/>
                </a:ext>
              </a:extLst>
            </p:cNvPr>
            <p:cNvSpPr/>
            <p:nvPr/>
          </p:nvSpPr>
          <p:spPr>
            <a:xfrm rot="2598696">
              <a:off x="3517291" y="1139298"/>
              <a:ext cx="247145" cy="925212"/>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E92AA851-C1DB-46AE-9489-BC12331C1977}"/>
                </a:ext>
              </a:extLst>
            </p:cNvPr>
            <p:cNvSpPr/>
            <p:nvPr/>
          </p:nvSpPr>
          <p:spPr>
            <a:xfrm rot="19833085">
              <a:off x="3962920" y="1102905"/>
              <a:ext cx="247145" cy="998217"/>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AAB0E4C6-3407-452D-B633-E4E037D243C4}"/>
                </a:ext>
              </a:extLst>
            </p:cNvPr>
            <p:cNvSpPr/>
            <p:nvPr/>
          </p:nvSpPr>
          <p:spPr>
            <a:xfrm>
              <a:off x="4103530" y="1999426"/>
              <a:ext cx="1338348" cy="507076"/>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a:extLst>
                <a:ext uri="{FF2B5EF4-FFF2-40B4-BE49-F238E27FC236}">
                  <a16:creationId xmlns:a16="http://schemas.microsoft.com/office/drawing/2014/main" id="{D4507F90-905F-4FE9-A86F-B799EB041AF0}"/>
                </a:ext>
              </a:extLst>
            </p:cNvPr>
            <p:cNvSpPr/>
            <p:nvPr/>
          </p:nvSpPr>
          <p:spPr>
            <a:xfrm>
              <a:off x="5112141" y="2290372"/>
              <a:ext cx="523702" cy="52370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112" name="Oval 111">
              <a:extLst>
                <a:ext uri="{FF2B5EF4-FFF2-40B4-BE49-F238E27FC236}">
                  <a16:creationId xmlns:a16="http://schemas.microsoft.com/office/drawing/2014/main" id="{C8A3FEA8-F610-400F-A4DE-17F32C3DBDC2}"/>
                </a:ext>
              </a:extLst>
            </p:cNvPr>
            <p:cNvSpPr/>
            <p:nvPr/>
          </p:nvSpPr>
          <p:spPr>
            <a:xfrm>
              <a:off x="3992692" y="2290372"/>
              <a:ext cx="523702" cy="52370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pic>
          <p:nvPicPr>
            <p:cNvPr id="113" name="Picture 112">
              <a:extLst>
                <a:ext uri="{FF2B5EF4-FFF2-40B4-BE49-F238E27FC236}">
                  <a16:creationId xmlns:a16="http://schemas.microsoft.com/office/drawing/2014/main" id="{DCDA12F1-E9D7-4CAC-B1F9-20F3AF9F5200}"/>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2948578" y="1828993"/>
              <a:ext cx="952500" cy="714375"/>
            </a:xfrm>
            <a:prstGeom prst="rect">
              <a:avLst/>
            </a:prstGeom>
          </p:spPr>
        </p:pic>
      </p:grpSp>
      <p:sp>
        <p:nvSpPr>
          <p:cNvPr id="114" name="TextBox 113">
            <a:extLst>
              <a:ext uri="{FF2B5EF4-FFF2-40B4-BE49-F238E27FC236}">
                <a16:creationId xmlns:a16="http://schemas.microsoft.com/office/drawing/2014/main" id="{3BA18060-D822-48EF-A3D9-A0574757B756}"/>
              </a:ext>
            </a:extLst>
          </p:cNvPr>
          <p:cNvSpPr txBox="1"/>
          <p:nvPr/>
        </p:nvSpPr>
        <p:spPr>
          <a:xfrm>
            <a:off x="3506879" y="826871"/>
            <a:ext cx="2977422" cy="1815882"/>
          </a:xfrm>
          <a:prstGeom prst="rect">
            <a:avLst/>
          </a:prstGeom>
          <a:noFill/>
          <a:ln>
            <a:solidFill>
              <a:schemeClr val="accent1"/>
            </a:solidFill>
          </a:ln>
        </p:spPr>
        <p:txBody>
          <a:bodyPr wrap="square" rIns="0" rtlCol="0">
            <a:spAutoFit/>
          </a:bodyPr>
          <a:lstStyle/>
          <a:p>
            <a:r>
              <a:rPr lang="en-US" sz="1600" dirty="0"/>
              <a:t>Site Preparation Examples Include:</a:t>
            </a:r>
          </a:p>
          <a:p>
            <a:pPr marL="285750" indent="-285750">
              <a:buFont typeface="Arial" panose="020B0604020202020204" pitchFamily="34" charset="0"/>
              <a:buChar char="•"/>
            </a:pPr>
            <a:r>
              <a:rPr lang="en-US" sz="1600" dirty="0"/>
              <a:t>Obstacle/Rock Clearing</a:t>
            </a:r>
          </a:p>
          <a:p>
            <a:pPr marL="285750" indent="-285750">
              <a:buFont typeface="Arial" panose="020B0604020202020204" pitchFamily="34" charset="0"/>
              <a:buChar char="•"/>
            </a:pPr>
            <a:r>
              <a:rPr lang="en-US" sz="1600" dirty="0"/>
              <a:t>Bad Material Removal</a:t>
            </a:r>
          </a:p>
          <a:p>
            <a:pPr marL="285750" indent="-285750">
              <a:buFont typeface="Arial" panose="020B0604020202020204" pitchFamily="34" charset="0"/>
              <a:buChar char="•"/>
            </a:pPr>
            <a:r>
              <a:rPr lang="en-US" sz="1600" dirty="0"/>
              <a:t>Establish Rough Grade</a:t>
            </a:r>
          </a:p>
          <a:p>
            <a:pPr marL="285750" indent="-285750">
              <a:buFont typeface="Arial" panose="020B0604020202020204" pitchFamily="34" charset="0"/>
              <a:buChar char="•"/>
            </a:pPr>
            <a:r>
              <a:rPr lang="en-US" sz="1600" dirty="0"/>
              <a:t>Grade Fill and Cut Ops</a:t>
            </a:r>
          </a:p>
          <a:p>
            <a:pPr marL="285750" indent="-285750">
              <a:buFont typeface="Arial" panose="020B0604020202020204" pitchFamily="34" charset="0"/>
              <a:buChar char="•"/>
            </a:pPr>
            <a:r>
              <a:rPr lang="en-US" sz="1600" dirty="0"/>
              <a:t>Compaction</a:t>
            </a:r>
          </a:p>
          <a:p>
            <a:pPr marL="285750" indent="-285750">
              <a:buFont typeface="Arial" panose="020B0604020202020204" pitchFamily="34" charset="0"/>
              <a:buChar char="•"/>
            </a:pPr>
            <a:r>
              <a:rPr lang="en-US" sz="1600" dirty="0"/>
              <a:t>Establish Control Points</a:t>
            </a:r>
          </a:p>
        </p:txBody>
      </p:sp>
      <p:sp>
        <p:nvSpPr>
          <p:cNvPr id="115" name="Rectangle 114">
            <a:extLst>
              <a:ext uri="{FF2B5EF4-FFF2-40B4-BE49-F238E27FC236}">
                <a16:creationId xmlns:a16="http://schemas.microsoft.com/office/drawing/2014/main" id="{825568F5-2B28-43CB-83EA-397BC3E16C8A}"/>
              </a:ext>
            </a:extLst>
          </p:cNvPr>
          <p:cNvSpPr/>
          <p:nvPr/>
        </p:nvSpPr>
        <p:spPr>
          <a:xfrm>
            <a:off x="153277" y="842273"/>
            <a:ext cx="3254597" cy="1477328"/>
          </a:xfrm>
          <a:prstGeom prst="rect">
            <a:avLst/>
          </a:prstGeom>
        </p:spPr>
        <p:txBody>
          <a:bodyPr wrap="square">
            <a:spAutoFit/>
          </a:bodyPr>
          <a:lstStyle/>
          <a:p>
            <a:pPr marL="285750" indent="-285750">
              <a:buFont typeface="Arial" panose="020B0604020202020204" pitchFamily="34" charset="0"/>
              <a:buChar char="•"/>
            </a:pPr>
            <a:r>
              <a:rPr lang="en-US" dirty="0"/>
              <a:t>Site preparation</a:t>
            </a:r>
          </a:p>
          <a:p>
            <a:pPr marL="742950" lvl="1" indent="-285750">
              <a:buFont typeface="Arial" panose="020B0604020202020204" pitchFamily="34" charset="0"/>
              <a:buChar char="•"/>
            </a:pPr>
            <a:r>
              <a:rPr lang="en-US" dirty="0"/>
              <a:t>Rock removal</a:t>
            </a:r>
          </a:p>
          <a:p>
            <a:pPr marL="742950" lvl="1" indent="-285750">
              <a:buFont typeface="Arial" panose="020B0604020202020204" pitchFamily="34" charset="0"/>
              <a:buChar char="•"/>
            </a:pPr>
            <a:r>
              <a:rPr lang="en-US" dirty="0"/>
              <a:t>Grading</a:t>
            </a:r>
          </a:p>
          <a:p>
            <a:pPr marL="742950" lvl="1" indent="-285750">
              <a:buFont typeface="Arial" panose="020B0604020202020204" pitchFamily="34" charset="0"/>
              <a:buChar char="•"/>
            </a:pPr>
            <a:r>
              <a:rPr lang="en-US" dirty="0"/>
              <a:t>Stabilization/compaction</a:t>
            </a:r>
          </a:p>
          <a:p>
            <a:pPr marL="742950" lvl="1" indent="-285750">
              <a:buFont typeface="Arial" panose="020B0604020202020204" pitchFamily="34" charset="0"/>
              <a:buChar char="•"/>
            </a:pPr>
            <a:r>
              <a:rPr lang="en-US" dirty="0"/>
              <a:t>Verify compaction</a:t>
            </a:r>
          </a:p>
        </p:txBody>
      </p:sp>
      <p:sp>
        <p:nvSpPr>
          <p:cNvPr id="116" name="TextBox 115">
            <a:extLst>
              <a:ext uri="{FF2B5EF4-FFF2-40B4-BE49-F238E27FC236}">
                <a16:creationId xmlns:a16="http://schemas.microsoft.com/office/drawing/2014/main" id="{B306F888-0C27-41BE-A4C4-7B334237B9FD}"/>
              </a:ext>
            </a:extLst>
          </p:cNvPr>
          <p:cNvSpPr txBox="1"/>
          <p:nvPr/>
        </p:nvSpPr>
        <p:spPr>
          <a:xfrm>
            <a:off x="6416636" y="2473421"/>
            <a:ext cx="5908466" cy="646331"/>
          </a:xfrm>
          <a:prstGeom prst="rect">
            <a:avLst/>
          </a:prstGeom>
          <a:noFill/>
        </p:spPr>
        <p:txBody>
          <a:bodyPr wrap="square" rtlCol="0">
            <a:spAutoFit/>
          </a:bodyPr>
          <a:lstStyle/>
          <a:p>
            <a:r>
              <a:rPr lang="en-US" i="1" dirty="0"/>
              <a:t>Changing Topography and Geological  Information for each grid location are continuously updated in the Digital Village</a:t>
            </a:r>
          </a:p>
        </p:txBody>
      </p:sp>
      <p:sp>
        <p:nvSpPr>
          <p:cNvPr id="124" name="TextBox 123">
            <a:extLst>
              <a:ext uri="{FF2B5EF4-FFF2-40B4-BE49-F238E27FC236}">
                <a16:creationId xmlns:a16="http://schemas.microsoft.com/office/drawing/2014/main" id="{A19A384B-0360-4C36-ABF7-F5C70B80BB42}"/>
              </a:ext>
            </a:extLst>
          </p:cNvPr>
          <p:cNvSpPr txBox="1"/>
          <p:nvPr/>
        </p:nvSpPr>
        <p:spPr>
          <a:xfrm>
            <a:off x="2402351" y="2366308"/>
            <a:ext cx="1126234" cy="646331"/>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Take rocks to future berm location</a:t>
            </a:r>
          </a:p>
        </p:txBody>
      </p:sp>
      <p:grpSp>
        <p:nvGrpSpPr>
          <p:cNvPr id="121" name="Group 120">
            <a:extLst>
              <a:ext uri="{FF2B5EF4-FFF2-40B4-BE49-F238E27FC236}">
                <a16:creationId xmlns:a16="http://schemas.microsoft.com/office/drawing/2014/main" id="{DC1133A5-EB6D-4CD1-AC3A-51D298B234AC}"/>
              </a:ext>
            </a:extLst>
          </p:cNvPr>
          <p:cNvGrpSpPr/>
          <p:nvPr/>
        </p:nvGrpSpPr>
        <p:grpSpPr>
          <a:xfrm>
            <a:off x="189641" y="4875298"/>
            <a:ext cx="231340" cy="231340"/>
            <a:chOff x="223761" y="4875298"/>
            <a:chExt cx="231340" cy="231340"/>
          </a:xfrm>
        </p:grpSpPr>
        <p:sp>
          <p:nvSpPr>
            <p:cNvPr id="125" name="Oval 124">
              <a:extLst>
                <a:ext uri="{FF2B5EF4-FFF2-40B4-BE49-F238E27FC236}">
                  <a16:creationId xmlns:a16="http://schemas.microsoft.com/office/drawing/2014/main" id="{1CDDCD31-A60C-4F68-99B6-6A486A3D7739}"/>
                </a:ext>
              </a:extLst>
            </p:cNvPr>
            <p:cNvSpPr/>
            <p:nvPr/>
          </p:nvSpPr>
          <p:spPr bwMode="auto">
            <a:xfrm>
              <a:off x="223761" y="4875298"/>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126" name="TextBox 125">
              <a:extLst>
                <a:ext uri="{FF2B5EF4-FFF2-40B4-BE49-F238E27FC236}">
                  <a16:creationId xmlns:a16="http://schemas.microsoft.com/office/drawing/2014/main" id="{89EFD2BE-48AD-4CD8-85E6-CD4BB2D6ED61}"/>
                </a:ext>
              </a:extLst>
            </p:cNvPr>
            <p:cNvSpPr txBox="1"/>
            <p:nvPr/>
          </p:nvSpPr>
          <p:spPr>
            <a:xfrm>
              <a:off x="266113" y="4898635"/>
              <a:ext cx="146637" cy="184666"/>
            </a:xfrm>
            <a:prstGeom prst="rect">
              <a:avLst/>
            </a:prstGeom>
            <a:noFill/>
          </p:spPr>
          <p:txBody>
            <a:bodyPr wrap="square" lIns="0" tIns="0" rIns="0" bIns="0" rtlCol="0">
              <a:spAutoFit/>
            </a:bodyPr>
            <a:lstStyle/>
            <a:p>
              <a:pPr algn="ctr"/>
              <a:r>
                <a:rPr lang="en-US" sz="1200" dirty="0">
                  <a:solidFill>
                    <a:prstClr val="black"/>
                  </a:solidFill>
                  <a:latin typeface="Arial" panose="020B0604020202020204" pitchFamily="34" charset="0"/>
                  <a:cs typeface="Arial" panose="020B0604020202020204" pitchFamily="34" charset="0"/>
                </a:rPr>
                <a:t>0</a:t>
              </a:r>
            </a:p>
          </p:txBody>
        </p:sp>
      </p:grpSp>
    </p:spTree>
    <p:extLst>
      <p:ext uri="{BB962C8B-B14F-4D97-AF65-F5344CB8AC3E}">
        <p14:creationId xmlns:p14="http://schemas.microsoft.com/office/powerpoint/2010/main" val="987785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92039-BCF3-406A-A291-534D3F698E6E}"/>
              </a:ext>
            </a:extLst>
          </p:cNvPr>
          <p:cNvSpPr>
            <a:spLocks noGrp="1"/>
          </p:cNvSpPr>
          <p:nvPr>
            <p:ph type="title"/>
          </p:nvPr>
        </p:nvSpPr>
        <p:spPr/>
        <p:txBody>
          <a:bodyPr/>
          <a:lstStyle/>
          <a:p>
            <a:r>
              <a:rPr lang="en-US" dirty="0"/>
              <a:t>Concept of Operations : WBS 4.4 - Horizontal Construction</a:t>
            </a:r>
          </a:p>
        </p:txBody>
      </p:sp>
      <p:sp>
        <p:nvSpPr>
          <p:cNvPr id="4" name="Slide Number Placeholder 3">
            <a:extLst>
              <a:ext uri="{FF2B5EF4-FFF2-40B4-BE49-F238E27FC236}">
                <a16:creationId xmlns:a16="http://schemas.microsoft.com/office/drawing/2014/main" id="{45E51E16-A265-47F4-9E84-F39E8D285A51}"/>
              </a:ext>
            </a:extLst>
          </p:cNvPr>
          <p:cNvSpPr>
            <a:spLocks noGrp="1"/>
          </p:cNvSpPr>
          <p:nvPr>
            <p:ph type="sldNum" sz="quarter" idx="12"/>
          </p:nvPr>
        </p:nvSpPr>
        <p:spPr/>
        <p:txBody>
          <a:bodyPr/>
          <a:lstStyle/>
          <a:p>
            <a:fld id="{41C508F0-1AA7-8449-B96D-5FDB74B9F69F}" type="slidenum">
              <a:rPr lang="en-US" smtClean="0"/>
              <a:t>14</a:t>
            </a:fld>
            <a:endParaRPr lang="en-US"/>
          </a:p>
        </p:txBody>
      </p:sp>
      <p:sp>
        <p:nvSpPr>
          <p:cNvPr id="5" name="Rounded Rectangle 185">
            <a:extLst>
              <a:ext uri="{FF2B5EF4-FFF2-40B4-BE49-F238E27FC236}">
                <a16:creationId xmlns:a16="http://schemas.microsoft.com/office/drawing/2014/main" id="{C5CD8FFF-4260-411E-A206-6D54240F9FAD}"/>
              </a:ext>
            </a:extLst>
          </p:cNvPr>
          <p:cNvSpPr/>
          <p:nvPr/>
        </p:nvSpPr>
        <p:spPr>
          <a:xfrm>
            <a:off x="7373367" y="883046"/>
            <a:ext cx="4634269" cy="1884141"/>
          </a:xfrm>
          <a:prstGeom prst="roundRect">
            <a:avLst>
              <a:gd name="adj" fmla="val 11998"/>
            </a:avLst>
          </a:prstGeom>
          <a:solidFill>
            <a:schemeClr val="accent6">
              <a:lumMod val="20000"/>
              <a:lumOff val="80000"/>
            </a:schemeClr>
          </a:solidFill>
          <a:ln>
            <a:solidFill>
              <a:srgbClr val="00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6" name="TextBox 5">
            <a:extLst>
              <a:ext uri="{FF2B5EF4-FFF2-40B4-BE49-F238E27FC236}">
                <a16:creationId xmlns:a16="http://schemas.microsoft.com/office/drawing/2014/main" id="{76D5A9C7-5613-4BDB-8434-F6A2D6100EEC}"/>
              </a:ext>
            </a:extLst>
          </p:cNvPr>
          <p:cNvSpPr txBox="1"/>
          <p:nvPr/>
        </p:nvSpPr>
        <p:spPr>
          <a:xfrm>
            <a:off x="7553621" y="886398"/>
            <a:ext cx="4411335" cy="1877437"/>
          </a:xfrm>
          <a:prstGeom prst="rect">
            <a:avLst/>
          </a:prstGeom>
          <a:noFill/>
        </p:spPr>
        <p:txBody>
          <a:bodyPr wrap="square" rtlCol="0">
            <a:spAutoFit/>
          </a:bodyPr>
          <a:lstStyle/>
          <a:p>
            <a:r>
              <a:rPr lang="en-US" b="1" dirty="0">
                <a:solidFill>
                  <a:prstClr val="black"/>
                </a:solidFill>
                <a:latin typeface="Arial" panose="020B0604020202020204" pitchFamily="34" charset="0"/>
                <a:cs typeface="Arial" panose="020B0604020202020204" pitchFamily="34" charset="0"/>
              </a:rPr>
              <a:t>Primary systems/functions of Interest: </a:t>
            </a:r>
            <a:endParaRPr lang="en-US" sz="1400" dirty="0">
              <a:solidFill>
                <a:prstClr val="black"/>
              </a:solidFill>
              <a:latin typeface="Arial" panose="020B0604020202020204" pitchFamily="34" charset="0"/>
              <a:cs typeface="Arial" panose="020B0604020202020204" pitchFamily="34" charset="0"/>
            </a:endParaRP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Specialized Construction Implements/Systems</a:t>
            </a: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Surface preparation systems</a:t>
            </a: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Verification of structure</a:t>
            </a: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Use Un-Pressurized Rover (UPR) for mobility (&gt;1,000 kg cargo)</a:t>
            </a:r>
          </a:p>
          <a:p>
            <a:pPr marL="401638" lvl="1" indent="-285750">
              <a:buFont typeface="Wingdings" panose="05000000000000000000" pitchFamily="2" charset="2"/>
              <a:buChar char="§"/>
            </a:pPr>
            <a:r>
              <a:rPr lang="en-US" sz="1400" b="1" dirty="0">
                <a:solidFill>
                  <a:prstClr val="black"/>
                </a:solidFill>
                <a:latin typeface="Arial" panose="020B0604020202020204" pitchFamily="34" charset="0"/>
                <a:cs typeface="Arial" panose="020B0604020202020204" pitchFamily="34" charset="0"/>
              </a:rPr>
              <a:t>Additional Power if making bricks / pavers / sintering / molten regolith printing</a:t>
            </a:r>
          </a:p>
        </p:txBody>
      </p:sp>
      <p:sp>
        <p:nvSpPr>
          <p:cNvPr id="7" name="Rectangle 6">
            <a:extLst>
              <a:ext uri="{FF2B5EF4-FFF2-40B4-BE49-F238E27FC236}">
                <a16:creationId xmlns:a16="http://schemas.microsoft.com/office/drawing/2014/main" id="{42C3B77A-2AB2-4D67-B696-1C5CA0555FF9}"/>
              </a:ext>
            </a:extLst>
          </p:cNvPr>
          <p:cNvSpPr/>
          <p:nvPr/>
        </p:nvSpPr>
        <p:spPr>
          <a:xfrm>
            <a:off x="205885" y="5299199"/>
            <a:ext cx="4960475" cy="1629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a:extLst>
              <a:ext uri="{FF2B5EF4-FFF2-40B4-BE49-F238E27FC236}">
                <a16:creationId xmlns:a16="http://schemas.microsoft.com/office/drawing/2014/main" id="{E02FB33D-C39C-43CB-9993-32CF2E292428}"/>
              </a:ext>
            </a:extLst>
          </p:cNvPr>
          <p:cNvSpPr/>
          <p:nvPr/>
        </p:nvSpPr>
        <p:spPr bwMode="auto">
          <a:xfrm>
            <a:off x="225546" y="5307398"/>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9" name="TextBox 8">
            <a:extLst>
              <a:ext uri="{FF2B5EF4-FFF2-40B4-BE49-F238E27FC236}">
                <a16:creationId xmlns:a16="http://schemas.microsoft.com/office/drawing/2014/main" id="{1174AEDC-09A3-4D24-985D-A2795B7F3CD3}"/>
              </a:ext>
            </a:extLst>
          </p:cNvPr>
          <p:cNvSpPr txBox="1"/>
          <p:nvPr/>
        </p:nvSpPr>
        <p:spPr>
          <a:xfrm>
            <a:off x="209291" y="5274560"/>
            <a:ext cx="310305"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1</a:t>
            </a:r>
          </a:p>
        </p:txBody>
      </p:sp>
      <p:sp>
        <p:nvSpPr>
          <p:cNvPr id="10" name="TextBox 9">
            <a:extLst>
              <a:ext uri="{FF2B5EF4-FFF2-40B4-BE49-F238E27FC236}">
                <a16:creationId xmlns:a16="http://schemas.microsoft.com/office/drawing/2014/main" id="{2F264EE6-67A9-4F04-8089-0D304A5FA423}"/>
              </a:ext>
            </a:extLst>
          </p:cNvPr>
          <p:cNvSpPr txBox="1"/>
          <p:nvPr/>
        </p:nvSpPr>
        <p:spPr>
          <a:xfrm>
            <a:off x="456886" y="5612167"/>
            <a:ext cx="6521121" cy="440633"/>
          </a:xfrm>
          <a:prstGeom prst="rect">
            <a:avLst/>
          </a:prstGeom>
          <a:noFill/>
        </p:spPr>
        <p:txBody>
          <a:bodyPr wrap="square" rtlCol="0">
            <a:spAutoFit/>
          </a:bodyPr>
          <a:lstStyle/>
          <a:p>
            <a:pPr>
              <a:lnSpc>
                <a:spcPct val="70000"/>
              </a:lnSpc>
            </a:pPr>
            <a:r>
              <a:rPr lang="en-US" sz="1600" dirty="0">
                <a:solidFill>
                  <a:prstClr val="black"/>
                </a:solidFill>
                <a:latin typeface="Arial" panose="020B0604020202020204" pitchFamily="34" charset="0"/>
                <a:cs typeface="Arial" panose="020B0604020202020204" pitchFamily="34" charset="0"/>
              </a:rPr>
              <a:t>Complete surface preparation operations such as compaction and stabilization surface</a:t>
            </a:r>
          </a:p>
        </p:txBody>
      </p:sp>
      <p:sp>
        <p:nvSpPr>
          <p:cNvPr id="11" name="Oval 10">
            <a:extLst>
              <a:ext uri="{FF2B5EF4-FFF2-40B4-BE49-F238E27FC236}">
                <a16:creationId xmlns:a16="http://schemas.microsoft.com/office/drawing/2014/main" id="{AD30B9B4-E1D5-4101-8D00-D389770D3E04}"/>
              </a:ext>
            </a:extLst>
          </p:cNvPr>
          <p:cNvSpPr/>
          <p:nvPr/>
        </p:nvSpPr>
        <p:spPr bwMode="auto">
          <a:xfrm>
            <a:off x="230961" y="5679057"/>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12" name="TextBox 11">
            <a:extLst>
              <a:ext uri="{FF2B5EF4-FFF2-40B4-BE49-F238E27FC236}">
                <a16:creationId xmlns:a16="http://schemas.microsoft.com/office/drawing/2014/main" id="{B329D71B-CD0C-410A-9C27-DF77C1B0748F}"/>
              </a:ext>
            </a:extLst>
          </p:cNvPr>
          <p:cNvSpPr txBox="1"/>
          <p:nvPr/>
        </p:nvSpPr>
        <p:spPr>
          <a:xfrm>
            <a:off x="210826" y="5653578"/>
            <a:ext cx="310305"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2</a:t>
            </a:r>
          </a:p>
        </p:txBody>
      </p:sp>
      <p:sp>
        <p:nvSpPr>
          <p:cNvPr id="13" name="TextBox 12">
            <a:extLst>
              <a:ext uri="{FF2B5EF4-FFF2-40B4-BE49-F238E27FC236}">
                <a16:creationId xmlns:a16="http://schemas.microsoft.com/office/drawing/2014/main" id="{38BA4E54-C133-4DA9-927A-6A6E509F5808}"/>
              </a:ext>
            </a:extLst>
          </p:cNvPr>
          <p:cNvSpPr txBox="1"/>
          <p:nvPr/>
        </p:nvSpPr>
        <p:spPr>
          <a:xfrm>
            <a:off x="456886" y="5271899"/>
            <a:ext cx="4505276" cy="338554"/>
          </a:xfrm>
          <a:prstGeom prst="rect">
            <a:avLst/>
          </a:prstGeom>
          <a:noFill/>
        </p:spPr>
        <p:txBody>
          <a:bodyPr wrap="square" rtlCol="0">
            <a:spAutoFit/>
          </a:bodyPr>
          <a:lstStyle/>
          <a:p>
            <a:r>
              <a:rPr lang="en-US" sz="1600" dirty="0">
                <a:solidFill>
                  <a:prstClr val="black"/>
                </a:solidFill>
                <a:latin typeface="Arial" panose="020B0604020202020204" pitchFamily="34" charset="0"/>
                <a:cs typeface="Arial" panose="020B0604020202020204" pitchFamily="34" charset="0"/>
              </a:rPr>
              <a:t>Bring surface to final grade</a:t>
            </a:r>
          </a:p>
        </p:txBody>
      </p:sp>
      <p:grpSp>
        <p:nvGrpSpPr>
          <p:cNvPr id="37" name="Group 36">
            <a:extLst>
              <a:ext uri="{FF2B5EF4-FFF2-40B4-BE49-F238E27FC236}">
                <a16:creationId xmlns:a16="http://schemas.microsoft.com/office/drawing/2014/main" id="{7ED53C7F-53B2-4BC9-A6AD-4BBB6D653243}"/>
              </a:ext>
            </a:extLst>
          </p:cNvPr>
          <p:cNvGrpSpPr/>
          <p:nvPr/>
        </p:nvGrpSpPr>
        <p:grpSpPr>
          <a:xfrm>
            <a:off x="202325" y="6032596"/>
            <a:ext cx="310305" cy="276999"/>
            <a:chOff x="202325" y="6032596"/>
            <a:chExt cx="310305" cy="276999"/>
          </a:xfrm>
        </p:grpSpPr>
        <p:sp>
          <p:nvSpPr>
            <p:cNvPr id="14" name="Oval 13">
              <a:extLst>
                <a:ext uri="{FF2B5EF4-FFF2-40B4-BE49-F238E27FC236}">
                  <a16:creationId xmlns:a16="http://schemas.microsoft.com/office/drawing/2014/main" id="{6CDFCFA9-2694-4011-BCC0-FB289A6DD9DC}"/>
                </a:ext>
              </a:extLst>
            </p:cNvPr>
            <p:cNvSpPr/>
            <p:nvPr/>
          </p:nvSpPr>
          <p:spPr bwMode="auto">
            <a:xfrm>
              <a:off x="225546" y="6065978"/>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15" name="TextBox 14">
              <a:extLst>
                <a:ext uri="{FF2B5EF4-FFF2-40B4-BE49-F238E27FC236}">
                  <a16:creationId xmlns:a16="http://schemas.microsoft.com/office/drawing/2014/main" id="{BE9E421C-BC8F-44F4-BBED-D5E0E59CCBF6}"/>
                </a:ext>
              </a:extLst>
            </p:cNvPr>
            <p:cNvSpPr txBox="1"/>
            <p:nvPr/>
          </p:nvSpPr>
          <p:spPr>
            <a:xfrm>
              <a:off x="202325" y="6032596"/>
              <a:ext cx="310305"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3</a:t>
              </a:r>
            </a:p>
          </p:txBody>
        </p:sp>
      </p:grpSp>
      <p:sp>
        <p:nvSpPr>
          <p:cNvPr id="16" name="TextBox 15">
            <a:extLst>
              <a:ext uri="{FF2B5EF4-FFF2-40B4-BE49-F238E27FC236}">
                <a16:creationId xmlns:a16="http://schemas.microsoft.com/office/drawing/2014/main" id="{4BC05DEE-5B60-45B4-9E37-F3A4E999A422}"/>
              </a:ext>
            </a:extLst>
          </p:cNvPr>
          <p:cNvSpPr txBox="1"/>
          <p:nvPr/>
        </p:nvSpPr>
        <p:spPr>
          <a:xfrm>
            <a:off x="456886" y="6000159"/>
            <a:ext cx="4505276" cy="338554"/>
          </a:xfrm>
          <a:prstGeom prst="rect">
            <a:avLst/>
          </a:prstGeom>
          <a:noFill/>
        </p:spPr>
        <p:txBody>
          <a:bodyPr wrap="square" rtlCol="0">
            <a:spAutoFit/>
          </a:bodyPr>
          <a:lstStyle/>
          <a:p>
            <a:r>
              <a:rPr lang="en-US" sz="1600" dirty="0">
                <a:solidFill>
                  <a:prstClr val="black"/>
                </a:solidFill>
                <a:latin typeface="Arial" panose="020B0604020202020204" pitchFamily="34" charset="0"/>
                <a:cs typeface="Arial" panose="020B0604020202020204" pitchFamily="34" charset="0"/>
              </a:rPr>
              <a:t>Perform specialized construction operations</a:t>
            </a:r>
          </a:p>
        </p:txBody>
      </p:sp>
      <p:grpSp>
        <p:nvGrpSpPr>
          <p:cNvPr id="3" name="Group 2">
            <a:extLst>
              <a:ext uri="{FF2B5EF4-FFF2-40B4-BE49-F238E27FC236}">
                <a16:creationId xmlns:a16="http://schemas.microsoft.com/office/drawing/2014/main" id="{B6E1F58B-628D-43E0-87C4-DB4100AC8770}"/>
              </a:ext>
            </a:extLst>
          </p:cNvPr>
          <p:cNvGrpSpPr/>
          <p:nvPr/>
        </p:nvGrpSpPr>
        <p:grpSpPr>
          <a:xfrm>
            <a:off x="204773" y="6411614"/>
            <a:ext cx="310305" cy="276999"/>
            <a:chOff x="211597" y="6411614"/>
            <a:chExt cx="310305" cy="276999"/>
          </a:xfrm>
        </p:grpSpPr>
        <p:sp>
          <p:nvSpPr>
            <p:cNvPr id="17" name="Oval 16">
              <a:extLst>
                <a:ext uri="{FF2B5EF4-FFF2-40B4-BE49-F238E27FC236}">
                  <a16:creationId xmlns:a16="http://schemas.microsoft.com/office/drawing/2014/main" id="{0F97A52D-FC6A-4E89-AE48-D0001DD8A518}"/>
                </a:ext>
              </a:extLst>
            </p:cNvPr>
            <p:cNvSpPr/>
            <p:nvPr/>
          </p:nvSpPr>
          <p:spPr bwMode="auto">
            <a:xfrm>
              <a:off x="230961" y="6437637"/>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18" name="TextBox 17">
              <a:extLst>
                <a:ext uri="{FF2B5EF4-FFF2-40B4-BE49-F238E27FC236}">
                  <a16:creationId xmlns:a16="http://schemas.microsoft.com/office/drawing/2014/main" id="{673988B1-FDBE-47FA-A46F-23FAD86877AE}"/>
                </a:ext>
              </a:extLst>
            </p:cNvPr>
            <p:cNvSpPr txBox="1"/>
            <p:nvPr/>
          </p:nvSpPr>
          <p:spPr>
            <a:xfrm>
              <a:off x="211597" y="6411614"/>
              <a:ext cx="310305"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4</a:t>
              </a:r>
            </a:p>
          </p:txBody>
        </p:sp>
      </p:grpSp>
      <p:sp>
        <p:nvSpPr>
          <p:cNvPr id="19" name="Down Arrow 92">
            <a:extLst>
              <a:ext uri="{FF2B5EF4-FFF2-40B4-BE49-F238E27FC236}">
                <a16:creationId xmlns:a16="http://schemas.microsoft.com/office/drawing/2014/main" id="{215E1A4F-B83A-4510-9F23-5B68F1AA0374}"/>
              </a:ext>
            </a:extLst>
          </p:cNvPr>
          <p:cNvSpPr/>
          <p:nvPr/>
        </p:nvSpPr>
        <p:spPr>
          <a:xfrm>
            <a:off x="2406221" y="3559798"/>
            <a:ext cx="235427" cy="383357"/>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own Arrow 101">
            <a:extLst>
              <a:ext uri="{FF2B5EF4-FFF2-40B4-BE49-F238E27FC236}">
                <a16:creationId xmlns:a16="http://schemas.microsoft.com/office/drawing/2014/main" id="{51437108-A568-4383-8B2C-93B473D7D958}"/>
              </a:ext>
            </a:extLst>
          </p:cNvPr>
          <p:cNvSpPr/>
          <p:nvPr/>
        </p:nvSpPr>
        <p:spPr>
          <a:xfrm>
            <a:off x="6186139" y="3584174"/>
            <a:ext cx="235427" cy="383357"/>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878BE9E8-5C9B-4158-A477-D07C4F39E8A9}"/>
              </a:ext>
            </a:extLst>
          </p:cNvPr>
          <p:cNvSpPr txBox="1"/>
          <p:nvPr/>
        </p:nvSpPr>
        <p:spPr>
          <a:xfrm>
            <a:off x="1651308" y="2947697"/>
            <a:ext cx="1786441" cy="646331"/>
          </a:xfrm>
          <a:prstGeom prst="rect">
            <a:avLst/>
          </a:prstGeom>
          <a:noFill/>
        </p:spPr>
        <p:txBody>
          <a:bodyPr wrap="square" rtlCol="0">
            <a:spAutoFit/>
          </a:bodyPr>
          <a:lstStyle/>
          <a:p>
            <a:pPr algn="ctr"/>
            <a:r>
              <a:rPr lang="en-US" dirty="0"/>
              <a:t>Fine Grade </a:t>
            </a:r>
          </a:p>
          <a:p>
            <a:pPr algn="ctr"/>
            <a:r>
              <a:rPr lang="en-US" dirty="0"/>
              <a:t>Surface</a:t>
            </a:r>
          </a:p>
        </p:txBody>
      </p:sp>
      <p:sp>
        <p:nvSpPr>
          <p:cNvPr id="22" name="TextBox 21">
            <a:extLst>
              <a:ext uri="{FF2B5EF4-FFF2-40B4-BE49-F238E27FC236}">
                <a16:creationId xmlns:a16="http://schemas.microsoft.com/office/drawing/2014/main" id="{468AC147-6B78-46E7-8FBC-22B3F16C43E7}"/>
              </a:ext>
            </a:extLst>
          </p:cNvPr>
          <p:cNvSpPr txBox="1"/>
          <p:nvPr/>
        </p:nvSpPr>
        <p:spPr>
          <a:xfrm>
            <a:off x="7373368" y="2927236"/>
            <a:ext cx="1442061" cy="646331"/>
          </a:xfrm>
          <a:prstGeom prst="rect">
            <a:avLst/>
          </a:prstGeom>
          <a:noFill/>
        </p:spPr>
        <p:txBody>
          <a:bodyPr wrap="none" rtlCol="0">
            <a:spAutoFit/>
          </a:bodyPr>
          <a:lstStyle/>
          <a:p>
            <a:pPr algn="ctr"/>
            <a:r>
              <a:rPr lang="en-US" dirty="0"/>
              <a:t>Horizontal</a:t>
            </a:r>
          </a:p>
          <a:p>
            <a:pPr algn="ctr"/>
            <a:r>
              <a:rPr lang="en-US" dirty="0"/>
              <a:t>Construction </a:t>
            </a:r>
          </a:p>
        </p:txBody>
      </p:sp>
      <p:sp>
        <p:nvSpPr>
          <p:cNvPr id="23" name="Down Arrow 113">
            <a:extLst>
              <a:ext uri="{FF2B5EF4-FFF2-40B4-BE49-F238E27FC236}">
                <a16:creationId xmlns:a16="http://schemas.microsoft.com/office/drawing/2014/main" id="{AF8F38E4-8E29-42EC-B2B1-546459939F82}"/>
              </a:ext>
            </a:extLst>
          </p:cNvPr>
          <p:cNvSpPr/>
          <p:nvPr/>
        </p:nvSpPr>
        <p:spPr>
          <a:xfrm>
            <a:off x="7918205" y="3594028"/>
            <a:ext cx="235427" cy="383357"/>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6D9C271E-7B39-4D91-BBAB-E2B837A220C3}"/>
              </a:ext>
            </a:extLst>
          </p:cNvPr>
          <p:cNvSpPr txBox="1"/>
          <p:nvPr/>
        </p:nvSpPr>
        <p:spPr>
          <a:xfrm>
            <a:off x="5344901" y="2966071"/>
            <a:ext cx="1917902" cy="646331"/>
          </a:xfrm>
          <a:prstGeom prst="rect">
            <a:avLst/>
          </a:prstGeom>
          <a:noFill/>
        </p:spPr>
        <p:txBody>
          <a:bodyPr wrap="square" rtlCol="0">
            <a:spAutoFit/>
          </a:bodyPr>
          <a:lstStyle/>
          <a:p>
            <a:pPr algn="ctr"/>
            <a:r>
              <a:rPr lang="en-US" dirty="0"/>
              <a:t>Compact/Stabilize </a:t>
            </a:r>
          </a:p>
          <a:p>
            <a:pPr algn="ctr"/>
            <a:r>
              <a:rPr lang="en-US" dirty="0"/>
              <a:t>Surface</a:t>
            </a:r>
          </a:p>
        </p:txBody>
      </p:sp>
      <p:sp>
        <p:nvSpPr>
          <p:cNvPr id="25" name="TextBox 24">
            <a:extLst>
              <a:ext uri="{FF2B5EF4-FFF2-40B4-BE49-F238E27FC236}">
                <a16:creationId xmlns:a16="http://schemas.microsoft.com/office/drawing/2014/main" id="{DFE12710-4CC3-4C62-B268-2A8C043E71A5}"/>
              </a:ext>
            </a:extLst>
          </p:cNvPr>
          <p:cNvSpPr txBox="1"/>
          <p:nvPr/>
        </p:nvSpPr>
        <p:spPr>
          <a:xfrm>
            <a:off x="456886" y="6411614"/>
            <a:ext cx="6532020" cy="440633"/>
          </a:xfrm>
          <a:prstGeom prst="rect">
            <a:avLst/>
          </a:prstGeom>
          <a:noFill/>
        </p:spPr>
        <p:txBody>
          <a:bodyPr wrap="square" rtlCol="0">
            <a:spAutoFit/>
          </a:bodyPr>
          <a:lstStyle/>
          <a:p>
            <a:pPr>
              <a:lnSpc>
                <a:spcPct val="70000"/>
              </a:lnSpc>
            </a:pPr>
            <a:r>
              <a:rPr lang="en-US" sz="1600" dirty="0">
                <a:solidFill>
                  <a:prstClr val="black"/>
                </a:solidFill>
                <a:latin typeface="Arial" panose="020B0604020202020204" pitchFamily="34" charset="0"/>
                <a:cs typeface="Arial" panose="020B0604020202020204" pitchFamily="34" charset="0"/>
              </a:rPr>
              <a:t>Verify as-built configuration and performance of surface and structures (not shown)</a:t>
            </a:r>
          </a:p>
        </p:txBody>
      </p:sp>
      <p:sp>
        <p:nvSpPr>
          <p:cNvPr id="26" name="Oval 25">
            <a:extLst>
              <a:ext uri="{FF2B5EF4-FFF2-40B4-BE49-F238E27FC236}">
                <a16:creationId xmlns:a16="http://schemas.microsoft.com/office/drawing/2014/main" id="{6709BBED-1555-4EB4-85B6-403BE254610C}"/>
              </a:ext>
            </a:extLst>
          </p:cNvPr>
          <p:cNvSpPr/>
          <p:nvPr/>
        </p:nvSpPr>
        <p:spPr bwMode="auto">
          <a:xfrm>
            <a:off x="1802570" y="3212225"/>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27" name="TextBox 26">
            <a:extLst>
              <a:ext uri="{FF2B5EF4-FFF2-40B4-BE49-F238E27FC236}">
                <a16:creationId xmlns:a16="http://schemas.microsoft.com/office/drawing/2014/main" id="{7D480301-5107-41CB-B79D-77EA25677878}"/>
              </a:ext>
            </a:extLst>
          </p:cNvPr>
          <p:cNvSpPr txBox="1"/>
          <p:nvPr/>
        </p:nvSpPr>
        <p:spPr>
          <a:xfrm>
            <a:off x="1786315" y="3179387"/>
            <a:ext cx="310305"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1</a:t>
            </a:r>
          </a:p>
        </p:txBody>
      </p:sp>
      <p:sp>
        <p:nvSpPr>
          <p:cNvPr id="28" name="Oval 27">
            <a:extLst>
              <a:ext uri="{FF2B5EF4-FFF2-40B4-BE49-F238E27FC236}">
                <a16:creationId xmlns:a16="http://schemas.microsoft.com/office/drawing/2014/main" id="{FF1E1C13-2CA1-4CB5-8A78-FBFDD90E3DEC}"/>
              </a:ext>
            </a:extLst>
          </p:cNvPr>
          <p:cNvSpPr/>
          <p:nvPr/>
        </p:nvSpPr>
        <p:spPr bwMode="auto">
          <a:xfrm>
            <a:off x="5667789" y="2744529"/>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29" name="TextBox 28">
            <a:extLst>
              <a:ext uri="{FF2B5EF4-FFF2-40B4-BE49-F238E27FC236}">
                <a16:creationId xmlns:a16="http://schemas.microsoft.com/office/drawing/2014/main" id="{22B04B99-D764-40B0-9E81-9CC0E4727B77}"/>
              </a:ext>
            </a:extLst>
          </p:cNvPr>
          <p:cNvSpPr txBox="1"/>
          <p:nvPr/>
        </p:nvSpPr>
        <p:spPr>
          <a:xfrm>
            <a:off x="5654478" y="2719050"/>
            <a:ext cx="310305"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2</a:t>
            </a:r>
          </a:p>
        </p:txBody>
      </p:sp>
      <p:sp>
        <p:nvSpPr>
          <p:cNvPr id="30" name="Oval 29">
            <a:extLst>
              <a:ext uri="{FF2B5EF4-FFF2-40B4-BE49-F238E27FC236}">
                <a16:creationId xmlns:a16="http://schemas.microsoft.com/office/drawing/2014/main" id="{385A8097-9239-4DD6-84FC-486E8A1344FD}"/>
              </a:ext>
            </a:extLst>
          </p:cNvPr>
          <p:cNvSpPr/>
          <p:nvPr/>
        </p:nvSpPr>
        <p:spPr bwMode="auto">
          <a:xfrm>
            <a:off x="8805769" y="3162197"/>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prstClr val="white"/>
              </a:solidFill>
              <a:latin typeface="Arial" panose="020B0604020202020204" pitchFamily="34" charset="0"/>
              <a:ea typeface="ＭＳ Ｐゴシック" pitchFamily="-80" charset="-128"/>
              <a:cs typeface="Arial" panose="020B0604020202020204" pitchFamily="34" charset="0"/>
            </a:endParaRPr>
          </a:p>
        </p:txBody>
      </p:sp>
      <p:sp>
        <p:nvSpPr>
          <p:cNvPr id="31" name="TextBox 30">
            <a:extLst>
              <a:ext uri="{FF2B5EF4-FFF2-40B4-BE49-F238E27FC236}">
                <a16:creationId xmlns:a16="http://schemas.microsoft.com/office/drawing/2014/main" id="{8849E30B-3ADD-4E11-9650-AE16410B8801}"/>
              </a:ext>
            </a:extLst>
          </p:cNvPr>
          <p:cNvSpPr txBox="1"/>
          <p:nvPr/>
        </p:nvSpPr>
        <p:spPr>
          <a:xfrm>
            <a:off x="8788900" y="3145071"/>
            <a:ext cx="310305" cy="276999"/>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3</a:t>
            </a:r>
          </a:p>
        </p:txBody>
      </p:sp>
      <p:sp>
        <p:nvSpPr>
          <p:cNvPr id="32" name="TextBox 31">
            <a:extLst>
              <a:ext uri="{FF2B5EF4-FFF2-40B4-BE49-F238E27FC236}">
                <a16:creationId xmlns:a16="http://schemas.microsoft.com/office/drawing/2014/main" id="{8184989B-FBD4-4D48-98E6-B543C7D8A1D4}"/>
              </a:ext>
            </a:extLst>
          </p:cNvPr>
          <p:cNvSpPr txBox="1"/>
          <p:nvPr/>
        </p:nvSpPr>
        <p:spPr>
          <a:xfrm>
            <a:off x="3605264" y="883668"/>
            <a:ext cx="3682743" cy="1846659"/>
          </a:xfrm>
          <a:prstGeom prst="rect">
            <a:avLst/>
          </a:prstGeom>
          <a:noFill/>
          <a:ln w="19050">
            <a:solidFill>
              <a:schemeClr val="accent1"/>
            </a:solidFill>
          </a:ln>
        </p:spPr>
        <p:txBody>
          <a:bodyPr wrap="square" rtlCol="0">
            <a:spAutoFit/>
          </a:bodyPr>
          <a:lstStyle/>
          <a:p>
            <a:r>
              <a:rPr lang="en-US" sz="1600" dirty="0"/>
              <a:t>Horizontal Construction Elements Include:</a:t>
            </a:r>
          </a:p>
          <a:p>
            <a:pPr marL="285750" indent="-285750">
              <a:buFont typeface="Arial" panose="020B0604020202020204" pitchFamily="34" charset="0"/>
              <a:buChar char="•"/>
            </a:pPr>
            <a:r>
              <a:rPr lang="en-US" sz="1600" dirty="0"/>
              <a:t>Launch and landing pads</a:t>
            </a:r>
          </a:p>
          <a:p>
            <a:pPr marL="285750" indent="-285750">
              <a:buFont typeface="Arial" panose="020B0604020202020204" pitchFamily="34" charset="0"/>
              <a:buChar char="•"/>
            </a:pPr>
            <a:r>
              <a:rPr lang="en-US" sz="1600" dirty="0"/>
              <a:t>Roads</a:t>
            </a:r>
          </a:p>
          <a:p>
            <a:pPr marL="285750" indent="-285750">
              <a:buFont typeface="Arial" panose="020B0604020202020204" pitchFamily="34" charset="0"/>
              <a:buChar char="•"/>
            </a:pPr>
            <a:r>
              <a:rPr lang="en-US" sz="1600" dirty="0"/>
              <a:t>Dust free zones</a:t>
            </a:r>
          </a:p>
          <a:p>
            <a:pPr marL="285750" indent="-285750">
              <a:buFont typeface="Arial" panose="020B0604020202020204" pitchFamily="34" charset="0"/>
              <a:buChar char="•"/>
            </a:pPr>
            <a:r>
              <a:rPr lang="en-US" sz="1600" dirty="0"/>
              <a:t>Foundations</a:t>
            </a:r>
          </a:p>
          <a:p>
            <a:pPr marL="285750" indent="-285750">
              <a:buFont typeface="Arial" panose="020B0604020202020204" pitchFamily="34" charset="0"/>
              <a:buChar char="•"/>
            </a:pPr>
            <a:r>
              <a:rPr lang="en-US" sz="1600" dirty="0"/>
              <a:t>Thermal </a:t>
            </a:r>
            <a:r>
              <a:rPr lang="en-US" sz="1600" dirty="0" err="1"/>
              <a:t>wadis</a:t>
            </a:r>
            <a:endParaRPr lang="en-US" sz="1600" dirty="0"/>
          </a:p>
          <a:p>
            <a:pPr marL="285750" indent="-285750">
              <a:buFont typeface="Arial" panose="020B0604020202020204" pitchFamily="34" charset="0"/>
              <a:buChar char="•"/>
            </a:pPr>
            <a:r>
              <a:rPr lang="en-US" sz="1600" dirty="0"/>
              <a:t>General purpose pads</a:t>
            </a:r>
          </a:p>
        </p:txBody>
      </p:sp>
      <p:pic>
        <p:nvPicPr>
          <p:cNvPr id="33" name="Picture 32">
            <a:extLst>
              <a:ext uri="{FF2B5EF4-FFF2-40B4-BE49-F238E27FC236}">
                <a16:creationId xmlns:a16="http://schemas.microsoft.com/office/drawing/2014/main" id="{A4CC7577-7B44-4CE3-B2CF-3D3FA0A7EE38}"/>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955431" y="3552517"/>
            <a:ext cx="10132426" cy="1694663"/>
          </a:xfrm>
          <a:prstGeom prst="rect">
            <a:avLst/>
          </a:prstGeom>
        </p:spPr>
      </p:pic>
      <p:sp>
        <p:nvSpPr>
          <p:cNvPr id="34" name="Rectangle 33">
            <a:extLst>
              <a:ext uri="{FF2B5EF4-FFF2-40B4-BE49-F238E27FC236}">
                <a16:creationId xmlns:a16="http://schemas.microsoft.com/office/drawing/2014/main" id="{9253ED73-1A03-487A-9208-38C3803C46FF}"/>
              </a:ext>
            </a:extLst>
          </p:cNvPr>
          <p:cNvSpPr/>
          <p:nvPr/>
        </p:nvSpPr>
        <p:spPr>
          <a:xfrm>
            <a:off x="141684" y="976692"/>
            <a:ext cx="3420900" cy="1754326"/>
          </a:xfrm>
          <a:prstGeom prst="rect">
            <a:avLst/>
          </a:prstGeom>
        </p:spPr>
        <p:txBody>
          <a:bodyPr wrap="square">
            <a:spAutoFit/>
          </a:bodyPr>
          <a:lstStyle/>
          <a:p>
            <a:pPr marL="285750" indent="-285750">
              <a:buFont typeface="Arial" panose="020B0604020202020204" pitchFamily="34" charset="0"/>
              <a:buChar char="•"/>
            </a:pPr>
            <a:r>
              <a:rPr lang="en-US" dirty="0"/>
              <a:t>Foundation construction/ emplacement (i.e., horizontal / footer / slab)</a:t>
            </a:r>
          </a:p>
          <a:p>
            <a:pPr marL="742950" lvl="1" indent="-285750">
              <a:buFont typeface="Arial" panose="020B0604020202020204" pitchFamily="34" charset="0"/>
              <a:buChar char="•"/>
            </a:pPr>
            <a:r>
              <a:rPr lang="en-US" dirty="0"/>
              <a:t>Verify surface stabilization</a:t>
            </a:r>
          </a:p>
          <a:p>
            <a:pPr marL="742950" lvl="1" indent="-285750">
              <a:buFont typeface="Arial" panose="020B0604020202020204" pitchFamily="34" charset="0"/>
              <a:buChar char="•"/>
            </a:pPr>
            <a:r>
              <a:rPr lang="en-US" dirty="0"/>
              <a:t>Verify structural performance</a:t>
            </a:r>
          </a:p>
        </p:txBody>
      </p:sp>
      <p:sp>
        <p:nvSpPr>
          <p:cNvPr id="35" name="TextBox 34">
            <a:extLst>
              <a:ext uri="{FF2B5EF4-FFF2-40B4-BE49-F238E27FC236}">
                <a16:creationId xmlns:a16="http://schemas.microsoft.com/office/drawing/2014/main" id="{A25F41E4-E251-47F0-BF64-FD61CD81FF7B}"/>
              </a:ext>
            </a:extLst>
          </p:cNvPr>
          <p:cNvSpPr txBox="1"/>
          <p:nvPr/>
        </p:nvSpPr>
        <p:spPr>
          <a:xfrm>
            <a:off x="9408554" y="2813853"/>
            <a:ext cx="2632879" cy="1477328"/>
          </a:xfrm>
          <a:prstGeom prst="rect">
            <a:avLst/>
          </a:prstGeom>
          <a:noFill/>
        </p:spPr>
        <p:txBody>
          <a:bodyPr wrap="square" rtlCol="0">
            <a:spAutoFit/>
          </a:bodyPr>
          <a:lstStyle/>
          <a:p>
            <a:r>
              <a:rPr lang="en-US" i="1" dirty="0"/>
              <a:t>Changing Topography and Geological Information for each grid location are continuously updated in the Digital Village</a:t>
            </a:r>
          </a:p>
        </p:txBody>
      </p:sp>
    </p:spTree>
    <p:extLst>
      <p:ext uri="{BB962C8B-B14F-4D97-AF65-F5344CB8AC3E}">
        <p14:creationId xmlns:p14="http://schemas.microsoft.com/office/powerpoint/2010/main" val="2851687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06613-F2DA-4A81-93C8-C1A69E5B2621}"/>
              </a:ext>
            </a:extLst>
          </p:cNvPr>
          <p:cNvSpPr>
            <a:spLocks noGrp="1"/>
          </p:cNvSpPr>
          <p:nvPr>
            <p:ph type="title"/>
          </p:nvPr>
        </p:nvSpPr>
        <p:spPr/>
        <p:txBody>
          <a:bodyPr/>
          <a:lstStyle/>
          <a:p>
            <a:r>
              <a:rPr lang="en-US" dirty="0"/>
              <a:t>Concept of Operations : WBS 4.5 – Vertical Construction</a:t>
            </a:r>
          </a:p>
        </p:txBody>
      </p:sp>
      <p:sp>
        <p:nvSpPr>
          <p:cNvPr id="4" name="Slide Number Placeholder 3">
            <a:extLst>
              <a:ext uri="{FF2B5EF4-FFF2-40B4-BE49-F238E27FC236}">
                <a16:creationId xmlns:a16="http://schemas.microsoft.com/office/drawing/2014/main" id="{E05BD146-033C-49AF-B8FE-6AD74492D8B4}"/>
              </a:ext>
            </a:extLst>
          </p:cNvPr>
          <p:cNvSpPr>
            <a:spLocks noGrp="1"/>
          </p:cNvSpPr>
          <p:nvPr>
            <p:ph type="sldNum" sz="quarter" idx="12"/>
          </p:nvPr>
        </p:nvSpPr>
        <p:spPr/>
        <p:txBody>
          <a:bodyPr/>
          <a:lstStyle/>
          <a:p>
            <a:fld id="{41C508F0-1AA7-8449-B96D-5FDB74B9F69F}" type="slidenum">
              <a:rPr lang="en-US" smtClean="0"/>
              <a:t>15</a:t>
            </a:fld>
            <a:endParaRPr lang="en-US"/>
          </a:p>
        </p:txBody>
      </p:sp>
      <p:grpSp>
        <p:nvGrpSpPr>
          <p:cNvPr id="80" name="Group 79">
            <a:extLst>
              <a:ext uri="{FF2B5EF4-FFF2-40B4-BE49-F238E27FC236}">
                <a16:creationId xmlns:a16="http://schemas.microsoft.com/office/drawing/2014/main" id="{A1B55F4F-6E5A-4395-BEAF-3BF7F6D675F7}"/>
              </a:ext>
            </a:extLst>
          </p:cNvPr>
          <p:cNvGrpSpPr/>
          <p:nvPr/>
        </p:nvGrpSpPr>
        <p:grpSpPr>
          <a:xfrm>
            <a:off x="213501" y="5737687"/>
            <a:ext cx="310305" cy="276999"/>
            <a:chOff x="124789" y="5737687"/>
            <a:chExt cx="310305" cy="276999"/>
          </a:xfrm>
        </p:grpSpPr>
        <p:sp>
          <p:nvSpPr>
            <p:cNvPr id="5" name="Oval 4">
              <a:extLst>
                <a:ext uri="{FF2B5EF4-FFF2-40B4-BE49-F238E27FC236}">
                  <a16:creationId xmlns:a16="http://schemas.microsoft.com/office/drawing/2014/main" id="{2E08405C-C148-45BC-A332-20BABA7645E2}"/>
                </a:ext>
              </a:extLst>
            </p:cNvPr>
            <p:cNvSpPr/>
            <p:nvPr/>
          </p:nvSpPr>
          <p:spPr bwMode="auto">
            <a:xfrm>
              <a:off x="138100" y="5763069"/>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Arial" panose="020B0604020202020204" pitchFamily="34" charset="0"/>
                <a:ea typeface="ＭＳ Ｐゴシック" pitchFamily="-80" charset="-128"/>
                <a:cs typeface="Arial" panose="020B0604020202020204" pitchFamily="34" charset="0"/>
              </a:endParaRPr>
            </a:p>
          </p:txBody>
        </p:sp>
        <p:sp>
          <p:nvSpPr>
            <p:cNvPr id="6" name="TextBox 5">
              <a:extLst>
                <a:ext uri="{FF2B5EF4-FFF2-40B4-BE49-F238E27FC236}">
                  <a16:creationId xmlns:a16="http://schemas.microsoft.com/office/drawing/2014/main" id="{BB06C566-40FC-4B6D-8B3E-782D63CC14F9}"/>
                </a:ext>
              </a:extLst>
            </p:cNvPr>
            <p:cNvSpPr txBox="1"/>
            <p:nvPr/>
          </p:nvSpPr>
          <p:spPr>
            <a:xfrm>
              <a:off x="124789" y="5737687"/>
              <a:ext cx="310305"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1</a:t>
              </a:r>
            </a:p>
          </p:txBody>
        </p:sp>
      </p:grpSp>
      <p:sp>
        <p:nvSpPr>
          <p:cNvPr id="7" name="TextBox 6">
            <a:extLst>
              <a:ext uri="{FF2B5EF4-FFF2-40B4-BE49-F238E27FC236}">
                <a16:creationId xmlns:a16="http://schemas.microsoft.com/office/drawing/2014/main" id="{4317620A-A95E-43CE-9D08-39B7F2B2A262}"/>
              </a:ext>
            </a:extLst>
          </p:cNvPr>
          <p:cNvSpPr txBox="1"/>
          <p:nvPr/>
        </p:nvSpPr>
        <p:spPr>
          <a:xfrm>
            <a:off x="517422" y="5713460"/>
            <a:ext cx="4044338"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Excavate &amp; trenching (previously shown)</a:t>
            </a:r>
          </a:p>
        </p:txBody>
      </p:sp>
      <p:grpSp>
        <p:nvGrpSpPr>
          <p:cNvPr id="3" name="Group 2">
            <a:extLst>
              <a:ext uri="{FF2B5EF4-FFF2-40B4-BE49-F238E27FC236}">
                <a16:creationId xmlns:a16="http://schemas.microsoft.com/office/drawing/2014/main" id="{5625978D-3E07-462F-8F5B-FF9009C44477}"/>
              </a:ext>
            </a:extLst>
          </p:cNvPr>
          <p:cNvGrpSpPr/>
          <p:nvPr/>
        </p:nvGrpSpPr>
        <p:grpSpPr>
          <a:xfrm>
            <a:off x="210453" y="6402151"/>
            <a:ext cx="310305" cy="276999"/>
            <a:chOff x="121741" y="6402151"/>
            <a:chExt cx="310305" cy="276999"/>
          </a:xfrm>
        </p:grpSpPr>
        <p:sp>
          <p:nvSpPr>
            <p:cNvPr id="8" name="Oval 7">
              <a:extLst>
                <a:ext uri="{FF2B5EF4-FFF2-40B4-BE49-F238E27FC236}">
                  <a16:creationId xmlns:a16="http://schemas.microsoft.com/office/drawing/2014/main" id="{2476B5D2-DF2B-4FC2-A0BA-DE00D78DB090}"/>
                </a:ext>
              </a:extLst>
            </p:cNvPr>
            <p:cNvSpPr/>
            <p:nvPr/>
          </p:nvSpPr>
          <p:spPr bwMode="auto">
            <a:xfrm>
              <a:off x="135052" y="6427533"/>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Arial" panose="020B0604020202020204" pitchFamily="34" charset="0"/>
                <a:ea typeface="ＭＳ Ｐゴシック" pitchFamily="-80" charset="-128"/>
                <a:cs typeface="Arial" panose="020B0604020202020204" pitchFamily="34" charset="0"/>
              </a:endParaRPr>
            </a:p>
          </p:txBody>
        </p:sp>
        <p:sp>
          <p:nvSpPr>
            <p:cNvPr id="9" name="TextBox 8">
              <a:extLst>
                <a:ext uri="{FF2B5EF4-FFF2-40B4-BE49-F238E27FC236}">
                  <a16:creationId xmlns:a16="http://schemas.microsoft.com/office/drawing/2014/main" id="{0A6944AB-4407-41C6-B9DF-02362BB5B810}"/>
                </a:ext>
              </a:extLst>
            </p:cNvPr>
            <p:cNvSpPr txBox="1"/>
            <p:nvPr/>
          </p:nvSpPr>
          <p:spPr>
            <a:xfrm>
              <a:off x="121741" y="6402151"/>
              <a:ext cx="310305"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3</a:t>
              </a:r>
            </a:p>
          </p:txBody>
        </p:sp>
      </p:grpSp>
      <p:sp>
        <p:nvSpPr>
          <p:cNvPr id="10" name="TextBox 9">
            <a:extLst>
              <a:ext uri="{FF2B5EF4-FFF2-40B4-BE49-F238E27FC236}">
                <a16:creationId xmlns:a16="http://schemas.microsoft.com/office/drawing/2014/main" id="{AD599507-8425-4E7B-8184-2F7CE0D1631E}"/>
              </a:ext>
            </a:extLst>
          </p:cNvPr>
          <p:cNvSpPr txBox="1"/>
          <p:nvPr/>
        </p:nvSpPr>
        <p:spPr>
          <a:xfrm>
            <a:off x="517422" y="6377924"/>
            <a:ext cx="5320890"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Transfer bulk regolith &amp; bury support (“roof”) structure</a:t>
            </a:r>
          </a:p>
        </p:txBody>
      </p:sp>
      <p:sp>
        <p:nvSpPr>
          <p:cNvPr id="11" name="Oval 10">
            <a:extLst>
              <a:ext uri="{FF2B5EF4-FFF2-40B4-BE49-F238E27FC236}">
                <a16:creationId xmlns:a16="http://schemas.microsoft.com/office/drawing/2014/main" id="{A6F58283-0E78-499E-8426-8BDFEBD2B8F2}"/>
              </a:ext>
            </a:extLst>
          </p:cNvPr>
          <p:cNvSpPr/>
          <p:nvPr/>
        </p:nvSpPr>
        <p:spPr bwMode="auto">
          <a:xfrm>
            <a:off x="6993966" y="5047264"/>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Arial" panose="020B0604020202020204" pitchFamily="34" charset="0"/>
              <a:ea typeface="ＭＳ Ｐゴシック" pitchFamily="-80" charset="-128"/>
              <a:cs typeface="Arial" panose="020B0604020202020204" pitchFamily="34" charset="0"/>
            </a:endParaRPr>
          </a:p>
        </p:txBody>
      </p:sp>
      <p:sp>
        <p:nvSpPr>
          <p:cNvPr id="12" name="TextBox 11">
            <a:extLst>
              <a:ext uri="{FF2B5EF4-FFF2-40B4-BE49-F238E27FC236}">
                <a16:creationId xmlns:a16="http://schemas.microsoft.com/office/drawing/2014/main" id="{669D3275-5816-42DD-820C-2483EEF473E2}"/>
              </a:ext>
            </a:extLst>
          </p:cNvPr>
          <p:cNvSpPr txBox="1"/>
          <p:nvPr/>
        </p:nvSpPr>
        <p:spPr>
          <a:xfrm>
            <a:off x="6980655" y="5021882"/>
            <a:ext cx="310305"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1</a:t>
            </a:r>
          </a:p>
        </p:txBody>
      </p:sp>
      <p:sp>
        <p:nvSpPr>
          <p:cNvPr id="13" name="Oval 12">
            <a:extLst>
              <a:ext uri="{FF2B5EF4-FFF2-40B4-BE49-F238E27FC236}">
                <a16:creationId xmlns:a16="http://schemas.microsoft.com/office/drawing/2014/main" id="{E1ECD6BD-67D5-4A95-BD4E-BD81A6A834A6}"/>
              </a:ext>
            </a:extLst>
          </p:cNvPr>
          <p:cNvSpPr/>
          <p:nvPr/>
        </p:nvSpPr>
        <p:spPr bwMode="auto">
          <a:xfrm>
            <a:off x="5747324" y="3513608"/>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Arial" panose="020B0604020202020204" pitchFamily="34" charset="0"/>
              <a:ea typeface="ＭＳ Ｐゴシック" pitchFamily="-80" charset="-128"/>
              <a:cs typeface="Arial" panose="020B0604020202020204" pitchFamily="34" charset="0"/>
            </a:endParaRPr>
          </a:p>
        </p:txBody>
      </p:sp>
      <p:sp>
        <p:nvSpPr>
          <p:cNvPr id="14" name="TextBox 13">
            <a:extLst>
              <a:ext uri="{FF2B5EF4-FFF2-40B4-BE49-F238E27FC236}">
                <a16:creationId xmlns:a16="http://schemas.microsoft.com/office/drawing/2014/main" id="{2588F0CB-9867-4AF2-91E3-5C59C0D1C8F6}"/>
              </a:ext>
            </a:extLst>
          </p:cNvPr>
          <p:cNvSpPr txBox="1"/>
          <p:nvPr/>
        </p:nvSpPr>
        <p:spPr>
          <a:xfrm>
            <a:off x="5734013" y="3488226"/>
            <a:ext cx="310305"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3</a:t>
            </a:r>
          </a:p>
        </p:txBody>
      </p:sp>
      <p:sp>
        <p:nvSpPr>
          <p:cNvPr id="15" name="Freeform 16">
            <a:extLst>
              <a:ext uri="{FF2B5EF4-FFF2-40B4-BE49-F238E27FC236}">
                <a16:creationId xmlns:a16="http://schemas.microsoft.com/office/drawing/2014/main" id="{9F75FB1F-EA85-47CF-8B03-4609B06982D6}"/>
              </a:ext>
            </a:extLst>
          </p:cNvPr>
          <p:cNvSpPr/>
          <p:nvPr/>
        </p:nvSpPr>
        <p:spPr>
          <a:xfrm>
            <a:off x="5817024" y="3218196"/>
            <a:ext cx="5007428" cy="1240970"/>
          </a:xfrm>
          <a:custGeom>
            <a:avLst/>
            <a:gdLst>
              <a:gd name="connsiteX0" fmla="*/ 0 w 2405742"/>
              <a:gd name="connsiteY0" fmla="*/ 587828 h 587828"/>
              <a:gd name="connsiteX1" fmla="*/ 370114 w 2405742"/>
              <a:gd name="connsiteY1" fmla="*/ 250371 h 587828"/>
              <a:gd name="connsiteX2" fmla="*/ 740228 w 2405742"/>
              <a:gd name="connsiteY2" fmla="*/ 76200 h 587828"/>
              <a:gd name="connsiteX3" fmla="*/ 1110342 w 2405742"/>
              <a:gd name="connsiteY3" fmla="*/ 0 h 587828"/>
              <a:gd name="connsiteX4" fmla="*/ 1328057 w 2405742"/>
              <a:gd name="connsiteY4" fmla="*/ 0 h 587828"/>
              <a:gd name="connsiteX5" fmla="*/ 1567542 w 2405742"/>
              <a:gd name="connsiteY5" fmla="*/ 32657 h 587828"/>
              <a:gd name="connsiteX6" fmla="*/ 1894114 w 2405742"/>
              <a:gd name="connsiteY6" fmla="*/ 119743 h 587828"/>
              <a:gd name="connsiteX7" fmla="*/ 2144485 w 2405742"/>
              <a:gd name="connsiteY7" fmla="*/ 293914 h 587828"/>
              <a:gd name="connsiteX8" fmla="*/ 2405742 w 2405742"/>
              <a:gd name="connsiteY8" fmla="*/ 566057 h 587828"/>
              <a:gd name="connsiteX9" fmla="*/ 0 w 2405742"/>
              <a:gd name="connsiteY9" fmla="*/ 587828 h 58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5742" h="587828">
                <a:moveTo>
                  <a:pt x="0" y="587828"/>
                </a:moveTo>
                <a:lnTo>
                  <a:pt x="370114" y="250371"/>
                </a:lnTo>
                <a:lnTo>
                  <a:pt x="740228" y="76200"/>
                </a:lnTo>
                <a:lnTo>
                  <a:pt x="1110342" y="0"/>
                </a:lnTo>
                <a:lnTo>
                  <a:pt x="1328057" y="0"/>
                </a:lnTo>
                <a:lnTo>
                  <a:pt x="1567542" y="32657"/>
                </a:lnTo>
                <a:lnTo>
                  <a:pt x="1894114" y="119743"/>
                </a:lnTo>
                <a:lnTo>
                  <a:pt x="2144485" y="293914"/>
                </a:lnTo>
                <a:lnTo>
                  <a:pt x="2405742" y="566057"/>
                </a:lnTo>
                <a:lnTo>
                  <a:pt x="0" y="587828"/>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2ED3E3F4-D631-4E63-89C7-7F0610CE8350}"/>
              </a:ext>
            </a:extLst>
          </p:cNvPr>
          <p:cNvSpPr/>
          <p:nvPr/>
        </p:nvSpPr>
        <p:spPr>
          <a:xfrm>
            <a:off x="6774966" y="3501226"/>
            <a:ext cx="3200400" cy="1828800"/>
          </a:xfrm>
          <a:prstGeom prst="ellipse">
            <a:avLst/>
          </a:prstGeom>
          <a:solidFill>
            <a:schemeClr val="bg1"/>
          </a:solidFill>
          <a:ln w="381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F38530A-C729-40DF-BD47-F7BBF72F80B3}"/>
              </a:ext>
            </a:extLst>
          </p:cNvPr>
          <p:cNvGrpSpPr/>
          <p:nvPr/>
        </p:nvGrpSpPr>
        <p:grpSpPr>
          <a:xfrm rot="19863386" flipH="1">
            <a:off x="6487217" y="3065086"/>
            <a:ext cx="1083857" cy="505541"/>
            <a:chOff x="5016450" y="5844696"/>
            <a:chExt cx="1388347" cy="647561"/>
          </a:xfrm>
        </p:grpSpPr>
        <p:sp>
          <p:nvSpPr>
            <p:cNvPr id="18" name="Rectangle 5">
              <a:extLst>
                <a:ext uri="{FF2B5EF4-FFF2-40B4-BE49-F238E27FC236}">
                  <a16:creationId xmlns:a16="http://schemas.microsoft.com/office/drawing/2014/main" id="{5C85B8DD-6B6D-4D79-A7A5-0C2B3C3D822A}"/>
                </a:ext>
              </a:extLst>
            </p:cNvPr>
            <p:cNvSpPr>
              <a:spLocks noChangeArrowheads="1"/>
            </p:cNvSpPr>
            <p:nvPr/>
          </p:nvSpPr>
          <p:spPr bwMode="auto">
            <a:xfrm>
              <a:off x="5507639" y="6123939"/>
              <a:ext cx="757328" cy="156274"/>
            </a:xfrm>
            <a:prstGeom prst="rect">
              <a:avLst/>
            </a:prstGeom>
            <a:solidFill>
              <a:srgbClr val="DDDDDD"/>
            </a:solidFill>
            <a:ln w="9525">
              <a:solidFill>
                <a:schemeClr val="tx1"/>
              </a:solidFill>
              <a:miter lim="800000"/>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19" name="Rectangle 50">
              <a:extLst>
                <a:ext uri="{FF2B5EF4-FFF2-40B4-BE49-F238E27FC236}">
                  <a16:creationId xmlns:a16="http://schemas.microsoft.com/office/drawing/2014/main" id="{7FF5A998-F46C-4C9C-9DBF-8ED32D2B0E20}"/>
                </a:ext>
              </a:extLst>
            </p:cNvPr>
            <p:cNvSpPr>
              <a:spLocks noChangeArrowheads="1"/>
            </p:cNvSpPr>
            <p:nvPr/>
          </p:nvSpPr>
          <p:spPr bwMode="auto">
            <a:xfrm>
              <a:off x="5501628" y="5949636"/>
              <a:ext cx="114200" cy="174306"/>
            </a:xfrm>
            <a:prstGeom prst="rect">
              <a:avLst/>
            </a:prstGeom>
            <a:solidFill>
              <a:schemeClr val="tx1">
                <a:lumMod val="65000"/>
                <a:lumOff val="35000"/>
              </a:schemeClr>
            </a:solidFill>
            <a:ln w="9525">
              <a:solidFill>
                <a:schemeClr val="tx1"/>
              </a:solidFill>
              <a:miter lim="800000"/>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20" name="Oval 53">
              <a:extLst>
                <a:ext uri="{FF2B5EF4-FFF2-40B4-BE49-F238E27FC236}">
                  <a16:creationId xmlns:a16="http://schemas.microsoft.com/office/drawing/2014/main" id="{809A4AA1-D1C8-43E6-BBF3-E459C3195F90}"/>
                </a:ext>
              </a:extLst>
            </p:cNvPr>
            <p:cNvSpPr>
              <a:spLocks noChangeArrowheads="1"/>
            </p:cNvSpPr>
            <p:nvPr/>
          </p:nvSpPr>
          <p:spPr bwMode="auto">
            <a:xfrm flipH="1">
              <a:off x="5470585" y="6024768"/>
              <a:ext cx="49074" cy="49163"/>
            </a:xfrm>
            <a:prstGeom prst="ellipse">
              <a:avLst/>
            </a:prstGeom>
            <a:solidFill>
              <a:schemeClr val="tx1"/>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21" name="Line 54">
              <a:extLst>
                <a:ext uri="{FF2B5EF4-FFF2-40B4-BE49-F238E27FC236}">
                  <a16:creationId xmlns:a16="http://schemas.microsoft.com/office/drawing/2014/main" id="{ABDF961F-7F92-4D15-BE85-74BE31E74E08}"/>
                </a:ext>
              </a:extLst>
            </p:cNvPr>
            <p:cNvSpPr>
              <a:spLocks noChangeShapeType="1"/>
            </p:cNvSpPr>
            <p:nvPr/>
          </p:nvSpPr>
          <p:spPr bwMode="auto">
            <a:xfrm flipH="1">
              <a:off x="5191698" y="6063024"/>
              <a:ext cx="291480" cy="295471"/>
            </a:xfrm>
            <a:prstGeom prst="line">
              <a:avLst/>
            </a:prstGeom>
            <a:noFill/>
            <a:ln w="38100">
              <a:solidFill>
                <a:schemeClr val="tx1"/>
              </a:solidFill>
              <a:round/>
              <a:headEnd/>
              <a:tailEnd/>
            </a:ln>
          </p:spPr>
          <p:txBody>
            <a:bodyPr/>
            <a:lstStyle/>
            <a:p>
              <a:endParaRPr lang="en-US" sz="1000" dirty="0">
                <a:latin typeface="Arial" panose="020B0604020202020204" pitchFamily="34" charset="0"/>
                <a:cs typeface="Arial" panose="020B0604020202020204" pitchFamily="34" charset="0"/>
              </a:endParaRPr>
            </a:p>
          </p:txBody>
        </p:sp>
        <p:sp>
          <p:nvSpPr>
            <p:cNvPr id="22" name="Oval 67">
              <a:extLst>
                <a:ext uri="{FF2B5EF4-FFF2-40B4-BE49-F238E27FC236}">
                  <a16:creationId xmlns:a16="http://schemas.microsoft.com/office/drawing/2014/main" id="{D8516918-B3F5-478E-BB8F-A500B4942BF9}"/>
                </a:ext>
              </a:extLst>
            </p:cNvPr>
            <p:cNvSpPr>
              <a:spLocks noChangeArrowheads="1"/>
            </p:cNvSpPr>
            <p:nvPr/>
          </p:nvSpPr>
          <p:spPr bwMode="auto">
            <a:xfrm>
              <a:off x="5561734" y="6232129"/>
              <a:ext cx="192337" cy="192337"/>
            </a:xfrm>
            <a:prstGeom prst="ellipse">
              <a:avLst/>
            </a:prstGeom>
            <a:solidFill>
              <a:srgbClr val="DDDDDD"/>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23" name="Oval 68">
              <a:extLst>
                <a:ext uri="{FF2B5EF4-FFF2-40B4-BE49-F238E27FC236}">
                  <a16:creationId xmlns:a16="http://schemas.microsoft.com/office/drawing/2014/main" id="{664F0A2A-10C9-4FF4-9D3A-8B7BA1EEB078}"/>
                </a:ext>
              </a:extLst>
            </p:cNvPr>
            <p:cNvSpPr>
              <a:spLocks noChangeArrowheads="1"/>
            </p:cNvSpPr>
            <p:nvPr/>
          </p:nvSpPr>
          <p:spPr bwMode="auto">
            <a:xfrm>
              <a:off x="5802155" y="6232129"/>
              <a:ext cx="192337" cy="192337"/>
            </a:xfrm>
            <a:prstGeom prst="ellipse">
              <a:avLst/>
            </a:prstGeom>
            <a:solidFill>
              <a:srgbClr val="DDDDDD"/>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24" name="Oval 69">
              <a:extLst>
                <a:ext uri="{FF2B5EF4-FFF2-40B4-BE49-F238E27FC236}">
                  <a16:creationId xmlns:a16="http://schemas.microsoft.com/office/drawing/2014/main" id="{ABE04E2D-8CC6-4B9D-973E-92F8ED8CB5AE}"/>
                </a:ext>
              </a:extLst>
            </p:cNvPr>
            <p:cNvSpPr>
              <a:spLocks noChangeArrowheads="1"/>
            </p:cNvSpPr>
            <p:nvPr/>
          </p:nvSpPr>
          <p:spPr bwMode="auto">
            <a:xfrm>
              <a:off x="6042577" y="6232129"/>
              <a:ext cx="192337" cy="192337"/>
            </a:xfrm>
            <a:prstGeom prst="ellipse">
              <a:avLst/>
            </a:prstGeom>
            <a:solidFill>
              <a:srgbClr val="DDDDDD"/>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25" name="Right Triangle 24">
              <a:extLst>
                <a:ext uri="{FF2B5EF4-FFF2-40B4-BE49-F238E27FC236}">
                  <a16:creationId xmlns:a16="http://schemas.microsoft.com/office/drawing/2014/main" id="{2E7F8F37-4B60-4464-9795-C65B3611A92F}"/>
                </a:ext>
              </a:extLst>
            </p:cNvPr>
            <p:cNvSpPr/>
            <p:nvPr/>
          </p:nvSpPr>
          <p:spPr bwMode="auto">
            <a:xfrm rot="20463386" flipH="1">
              <a:off x="5016450" y="6328136"/>
              <a:ext cx="211016" cy="164121"/>
            </a:xfrm>
            <a:prstGeom prst="rtTriangle">
              <a:avLst/>
            </a:prstGeom>
            <a:solidFill>
              <a:schemeClr val="tx1">
                <a:lumMod val="65000"/>
                <a:lumOff val="3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i="0" u="none" strike="noStrike" cap="none" normalizeH="0" baseline="0" dirty="0">
                <a:ln>
                  <a:noFill/>
                </a:ln>
                <a:solidFill>
                  <a:schemeClr val="tx1"/>
                </a:solidFill>
                <a:effectLst/>
                <a:latin typeface="Arial" panose="020B0604020202020204" pitchFamily="34" charset="0"/>
                <a:ea typeface="ＭＳ Ｐゴシック" charset="-128"/>
                <a:cs typeface="Arial" panose="020B0604020202020204" pitchFamily="34" charset="0"/>
              </a:endParaRPr>
            </a:p>
          </p:txBody>
        </p:sp>
        <p:sp>
          <p:nvSpPr>
            <p:cNvPr id="26" name="Line 54">
              <a:extLst>
                <a:ext uri="{FF2B5EF4-FFF2-40B4-BE49-F238E27FC236}">
                  <a16:creationId xmlns:a16="http://schemas.microsoft.com/office/drawing/2014/main" id="{40F0B32B-53AA-4942-BCDD-4930300B67B4}"/>
                </a:ext>
              </a:extLst>
            </p:cNvPr>
            <p:cNvSpPr>
              <a:spLocks noChangeShapeType="1"/>
            </p:cNvSpPr>
            <p:nvPr/>
          </p:nvSpPr>
          <p:spPr bwMode="auto">
            <a:xfrm flipH="1">
              <a:off x="5220037" y="6173293"/>
              <a:ext cx="288785" cy="216542"/>
            </a:xfrm>
            <a:prstGeom prst="line">
              <a:avLst/>
            </a:prstGeom>
            <a:noFill/>
            <a:ln w="38100">
              <a:solidFill>
                <a:schemeClr val="tx1"/>
              </a:solidFill>
              <a:round/>
              <a:headEnd/>
              <a:tailEnd/>
            </a:ln>
          </p:spPr>
          <p:txBody>
            <a:bodyPr/>
            <a:lstStyle/>
            <a:p>
              <a:endParaRPr lang="en-US" sz="1000" dirty="0">
                <a:latin typeface="Arial" panose="020B0604020202020204" pitchFamily="34" charset="0"/>
                <a:cs typeface="Arial" panose="020B0604020202020204" pitchFamily="34" charset="0"/>
              </a:endParaRPr>
            </a:p>
          </p:txBody>
        </p:sp>
        <p:sp>
          <p:nvSpPr>
            <p:cNvPr id="27" name="Trapezoid 26">
              <a:extLst>
                <a:ext uri="{FF2B5EF4-FFF2-40B4-BE49-F238E27FC236}">
                  <a16:creationId xmlns:a16="http://schemas.microsoft.com/office/drawing/2014/main" id="{C51E736F-C7D1-4952-BBD2-6A7B499CA124}"/>
                </a:ext>
              </a:extLst>
            </p:cNvPr>
            <p:cNvSpPr/>
            <p:nvPr/>
          </p:nvSpPr>
          <p:spPr bwMode="auto">
            <a:xfrm rot="57408" flipV="1">
              <a:off x="5656311" y="5844696"/>
              <a:ext cx="748486" cy="268226"/>
            </a:xfrm>
            <a:prstGeom prst="trapezoid">
              <a:avLst>
                <a:gd name="adj" fmla="val 58018"/>
              </a:avLst>
            </a:prstGeom>
            <a:solidFill>
              <a:schemeClr val="accent1"/>
            </a:solidFill>
            <a:ln w="12700" cap="flat" cmpd="sng" algn="ctr">
              <a:solidFill>
                <a:schemeClr val="tx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i="0" u="none" strike="noStrike" cap="none" normalizeH="0" baseline="0" dirty="0">
                <a:ln>
                  <a:noFill/>
                </a:ln>
                <a:solidFill>
                  <a:schemeClr val="accent2"/>
                </a:solidFill>
                <a:effectLst/>
                <a:latin typeface="Arial" panose="020B0604020202020204" pitchFamily="34" charset="0"/>
                <a:cs typeface="Arial" panose="020B0604020202020204" pitchFamily="34" charset="0"/>
              </a:endParaRPr>
            </a:p>
          </p:txBody>
        </p:sp>
        <p:sp>
          <p:nvSpPr>
            <p:cNvPr id="28" name="Oval 27">
              <a:extLst>
                <a:ext uri="{FF2B5EF4-FFF2-40B4-BE49-F238E27FC236}">
                  <a16:creationId xmlns:a16="http://schemas.microsoft.com/office/drawing/2014/main" id="{22358D3E-6168-4AE4-856F-D0396196E567}"/>
                </a:ext>
              </a:extLst>
            </p:cNvPr>
            <p:cNvSpPr/>
            <p:nvPr/>
          </p:nvSpPr>
          <p:spPr bwMode="auto">
            <a:xfrm>
              <a:off x="6219825" y="6076950"/>
              <a:ext cx="57150" cy="57150"/>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i="0" u="none" strike="noStrike" cap="none" normalizeH="0" baseline="0" dirty="0">
                <a:ln>
                  <a:noFill/>
                </a:ln>
                <a:solidFill>
                  <a:schemeClr val="accent2"/>
                </a:solidFill>
                <a:effectLst/>
                <a:latin typeface="Arial" panose="020B0604020202020204" pitchFamily="34" charset="0"/>
                <a:cs typeface="Arial" panose="020B0604020202020204" pitchFamily="34" charset="0"/>
              </a:endParaRPr>
            </a:p>
          </p:txBody>
        </p:sp>
        <p:sp>
          <p:nvSpPr>
            <p:cNvPr id="29" name="Oval 53">
              <a:extLst>
                <a:ext uri="{FF2B5EF4-FFF2-40B4-BE49-F238E27FC236}">
                  <a16:creationId xmlns:a16="http://schemas.microsoft.com/office/drawing/2014/main" id="{D201A4AC-B82D-4996-A8CB-B4446147C569}"/>
                </a:ext>
              </a:extLst>
            </p:cNvPr>
            <p:cNvSpPr>
              <a:spLocks noChangeArrowheads="1"/>
            </p:cNvSpPr>
            <p:nvPr/>
          </p:nvSpPr>
          <p:spPr bwMode="auto">
            <a:xfrm flipH="1">
              <a:off x="5480110" y="6158118"/>
              <a:ext cx="49074" cy="49163"/>
            </a:xfrm>
            <a:prstGeom prst="ellipse">
              <a:avLst/>
            </a:prstGeom>
            <a:solidFill>
              <a:schemeClr val="tx1"/>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grpSp>
      <p:cxnSp>
        <p:nvCxnSpPr>
          <p:cNvPr id="30" name="Straight Connector 29">
            <a:extLst>
              <a:ext uri="{FF2B5EF4-FFF2-40B4-BE49-F238E27FC236}">
                <a16:creationId xmlns:a16="http://schemas.microsoft.com/office/drawing/2014/main" id="{36CDAD6A-07DA-4A7E-A392-7BEDFA8B9701}"/>
              </a:ext>
            </a:extLst>
          </p:cNvPr>
          <p:cNvCxnSpPr/>
          <p:nvPr/>
        </p:nvCxnSpPr>
        <p:spPr>
          <a:xfrm>
            <a:off x="5634116" y="4438083"/>
            <a:ext cx="109728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61397CD9-33E3-422A-9908-54365657B65F}"/>
              </a:ext>
            </a:extLst>
          </p:cNvPr>
          <p:cNvGrpSpPr/>
          <p:nvPr/>
        </p:nvGrpSpPr>
        <p:grpSpPr>
          <a:xfrm flipH="1">
            <a:off x="10988055" y="3665958"/>
            <a:ext cx="1063003" cy="731133"/>
            <a:chOff x="5086534" y="5487937"/>
            <a:chExt cx="1361632" cy="936529"/>
          </a:xfrm>
        </p:grpSpPr>
        <p:sp>
          <p:nvSpPr>
            <p:cNvPr id="32" name="Rectangle 5">
              <a:extLst>
                <a:ext uri="{FF2B5EF4-FFF2-40B4-BE49-F238E27FC236}">
                  <a16:creationId xmlns:a16="http://schemas.microsoft.com/office/drawing/2014/main" id="{D929A692-5438-4219-8B08-C0282DEA8158}"/>
                </a:ext>
              </a:extLst>
            </p:cNvPr>
            <p:cNvSpPr>
              <a:spLocks noChangeArrowheads="1"/>
            </p:cNvSpPr>
            <p:nvPr/>
          </p:nvSpPr>
          <p:spPr bwMode="auto">
            <a:xfrm>
              <a:off x="5507639" y="6123939"/>
              <a:ext cx="757328" cy="156274"/>
            </a:xfrm>
            <a:prstGeom prst="rect">
              <a:avLst/>
            </a:prstGeom>
            <a:solidFill>
              <a:srgbClr val="DDDDDD"/>
            </a:solidFill>
            <a:ln w="9525">
              <a:solidFill>
                <a:schemeClr val="tx1"/>
              </a:solidFill>
              <a:miter lim="800000"/>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33" name="Rectangle 50">
              <a:extLst>
                <a:ext uri="{FF2B5EF4-FFF2-40B4-BE49-F238E27FC236}">
                  <a16:creationId xmlns:a16="http://schemas.microsoft.com/office/drawing/2014/main" id="{3CF113B8-C37B-4FA0-BA39-072CF04BC89A}"/>
                </a:ext>
              </a:extLst>
            </p:cNvPr>
            <p:cNvSpPr>
              <a:spLocks noChangeArrowheads="1"/>
            </p:cNvSpPr>
            <p:nvPr/>
          </p:nvSpPr>
          <p:spPr bwMode="auto">
            <a:xfrm>
              <a:off x="5501628" y="5949636"/>
              <a:ext cx="114200" cy="174306"/>
            </a:xfrm>
            <a:prstGeom prst="rect">
              <a:avLst/>
            </a:prstGeom>
            <a:solidFill>
              <a:schemeClr val="tx1">
                <a:lumMod val="65000"/>
                <a:lumOff val="35000"/>
              </a:schemeClr>
            </a:solidFill>
            <a:ln w="9525">
              <a:solidFill>
                <a:schemeClr val="tx1"/>
              </a:solidFill>
              <a:miter lim="800000"/>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34" name="Oval 53">
              <a:extLst>
                <a:ext uri="{FF2B5EF4-FFF2-40B4-BE49-F238E27FC236}">
                  <a16:creationId xmlns:a16="http://schemas.microsoft.com/office/drawing/2014/main" id="{57A7C917-6162-45BF-84FA-61152BE3E376}"/>
                </a:ext>
              </a:extLst>
            </p:cNvPr>
            <p:cNvSpPr>
              <a:spLocks noChangeArrowheads="1"/>
            </p:cNvSpPr>
            <p:nvPr/>
          </p:nvSpPr>
          <p:spPr bwMode="auto">
            <a:xfrm flipH="1">
              <a:off x="5470585" y="6024768"/>
              <a:ext cx="49074" cy="49163"/>
            </a:xfrm>
            <a:prstGeom prst="ellipse">
              <a:avLst/>
            </a:prstGeom>
            <a:solidFill>
              <a:schemeClr val="tx1"/>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35" name="Line 54">
              <a:extLst>
                <a:ext uri="{FF2B5EF4-FFF2-40B4-BE49-F238E27FC236}">
                  <a16:creationId xmlns:a16="http://schemas.microsoft.com/office/drawing/2014/main" id="{A278F4BC-4506-48AE-84E1-46DF1E2A98E9}"/>
                </a:ext>
              </a:extLst>
            </p:cNvPr>
            <p:cNvSpPr>
              <a:spLocks noChangeShapeType="1"/>
            </p:cNvSpPr>
            <p:nvPr/>
          </p:nvSpPr>
          <p:spPr bwMode="auto">
            <a:xfrm flipH="1">
              <a:off x="5265413" y="6063024"/>
              <a:ext cx="217764" cy="181289"/>
            </a:xfrm>
            <a:prstGeom prst="line">
              <a:avLst/>
            </a:prstGeom>
            <a:noFill/>
            <a:ln w="38100">
              <a:solidFill>
                <a:schemeClr val="tx1"/>
              </a:solidFill>
              <a:round/>
              <a:headEnd/>
              <a:tailEnd/>
            </a:ln>
          </p:spPr>
          <p:txBody>
            <a:bodyPr/>
            <a:lstStyle/>
            <a:p>
              <a:endParaRPr lang="en-US" sz="1000" dirty="0">
                <a:latin typeface="Arial" panose="020B0604020202020204" pitchFamily="34" charset="0"/>
                <a:cs typeface="Arial" panose="020B0604020202020204" pitchFamily="34" charset="0"/>
              </a:endParaRPr>
            </a:p>
          </p:txBody>
        </p:sp>
        <p:sp>
          <p:nvSpPr>
            <p:cNvPr id="36" name="Oval 67">
              <a:extLst>
                <a:ext uri="{FF2B5EF4-FFF2-40B4-BE49-F238E27FC236}">
                  <a16:creationId xmlns:a16="http://schemas.microsoft.com/office/drawing/2014/main" id="{CBBDD1F0-B3A6-4FB8-9B64-430AA849E33C}"/>
                </a:ext>
              </a:extLst>
            </p:cNvPr>
            <p:cNvSpPr>
              <a:spLocks noChangeArrowheads="1"/>
            </p:cNvSpPr>
            <p:nvPr/>
          </p:nvSpPr>
          <p:spPr bwMode="auto">
            <a:xfrm>
              <a:off x="5561734" y="6232129"/>
              <a:ext cx="192337" cy="192337"/>
            </a:xfrm>
            <a:prstGeom prst="ellipse">
              <a:avLst/>
            </a:prstGeom>
            <a:solidFill>
              <a:srgbClr val="DDDDDD"/>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37" name="Oval 68">
              <a:extLst>
                <a:ext uri="{FF2B5EF4-FFF2-40B4-BE49-F238E27FC236}">
                  <a16:creationId xmlns:a16="http://schemas.microsoft.com/office/drawing/2014/main" id="{A7FD5A5C-F926-47F2-B72C-83CAA4E3C8A7}"/>
                </a:ext>
              </a:extLst>
            </p:cNvPr>
            <p:cNvSpPr>
              <a:spLocks noChangeArrowheads="1"/>
            </p:cNvSpPr>
            <p:nvPr/>
          </p:nvSpPr>
          <p:spPr bwMode="auto">
            <a:xfrm>
              <a:off x="5802155" y="6232129"/>
              <a:ext cx="192337" cy="192337"/>
            </a:xfrm>
            <a:prstGeom prst="ellipse">
              <a:avLst/>
            </a:prstGeom>
            <a:solidFill>
              <a:srgbClr val="DDDDDD"/>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38" name="Oval 69">
              <a:extLst>
                <a:ext uri="{FF2B5EF4-FFF2-40B4-BE49-F238E27FC236}">
                  <a16:creationId xmlns:a16="http://schemas.microsoft.com/office/drawing/2014/main" id="{0AE5D95A-A88C-4639-8D38-A62FA0C4D227}"/>
                </a:ext>
              </a:extLst>
            </p:cNvPr>
            <p:cNvSpPr>
              <a:spLocks noChangeArrowheads="1"/>
            </p:cNvSpPr>
            <p:nvPr/>
          </p:nvSpPr>
          <p:spPr bwMode="auto">
            <a:xfrm>
              <a:off x="6042577" y="6232129"/>
              <a:ext cx="192337" cy="192337"/>
            </a:xfrm>
            <a:prstGeom prst="ellipse">
              <a:avLst/>
            </a:prstGeom>
            <a:solidFill>
              <a:srgbClr val="DDDDDD"/>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sp>
          <p:nvSpPr>
            <p:cNvPr id="39" name="Right Triangle 38">
              <a:extLst>
                <a:ext uri="{FF2B5EF4-FFF2-40B4-BE49-F238E27FC236}">
                  <a16:creationId xmlns:a16="http://schemas.microsoft.com/office/drawing/2014/main" id="{EA605ADB-A56C-49B3-BD9A-1871CE8C816A}"/>
                </a:ext>
              </a:extLst>
            </p:cNvPr>
            <p:cNvSpPr/>
            <p:nvPr/>
          </p:nvSpPr>
          <p:spPr bwMode="auto">
            <a:xfrm flipH="1">
              <a:off x="5086534" y="6188623"/>
              <a:ext cx="211015" cy="164123"/>
            </a:xfrm>
            <a:prstGeom prst="rtTriangle">
              <a:avLst/>
            </a:prstGeom>
            <a:solidFill>
              <a:schemeClr val="tx1">
                <a:lumMod val="65000"/>
                <a:lumOff val="3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i="0" u="none" strike="noStrike" cap="none" normalizeH="0" baseline="0" dirty="0">
                <a:ln>
                  <a:noFill/>
                </a:ln>
                <a:solidFill>
                  <a:schemeClr val="tx1"/>
                </a:solidFill>
                <a:effectLst/>
                <a:latin typeface="Arial" panose="020B0604020202020204" pitchFamily="34" charset="0"/>
                <a:ea typeface="ＭＳ Ｐゴシック" charset="-128"/>
                <a:cs typeface="Arial" panose="020B0604020202020204" pitchFamily="34" charset="0"/>
              </a:endParaRPr>
            </a:p>
          </p:txBody>
        </p:sp>
        <p:sp>
          <p:nvSpPr>
            <p:cNvPr id="40" name="Line 54">
              <a:extLst>
                <a:ext uri="{FF2B5EF4-FFF2-40B4-BE49-F238E27FC236}">
                  <a16:creationId xmlns:a16="http://schemas.microsoft.com/office/drawing/2014/main" id="{19460EFA-8E52-40AD-9B99-36231A100DC4}"/>
                </a:ext>
              </a:extLst>
            </p:cNvPr>
            <p:cNvSpPr>
              <a:spLocks noChangeShapeType="1"/>
            </p:cNvSpPr>
            <p:nvPr/>
          </p:nvSpPr>
          <p:spPr bwMode="auto">
            <a:xfrm flipH="1">
              <a:off x="5297549" y="6173294"/>
              <a:ext cx="211272" cy="120838"/>
            </a:xfrm>
            <a:prstGeom prst="line">
              <a:avLst/>
            </a:prstGeom>
            <a:noFill/>
            <a:ln w="38100">
              <a:solidFill>
                <a:schemeClr val="tx1"/>
              </a:solidFill>
              <a:round/>
              <a:headEnd/>
              <a:tailEnd/>
            </a:ln>
          </p:spPr>
          <p:txBody>
            <a:bodyPr/>
            <a:lstStyle/>
            <a:p>
              <a:endParaRPr lang="en-US" sz="1000" dirty="0">
                <a:latin typeface="Arial" panose="020B0604020202020204" pitchFamily="34" charset="0"/>
                <a:cs typeface="Arial" panose="020B0604020202020204" pitchFamily="34" charset="0"/>
              </a:endParaRPr>
            </a:p>
          </p:txBody>
        </p:sp>
        <p:sp>
          <p:nvSpPr>
            <p:cNvPr id="41" name="Trapezoid 40">
              <a:extLst>
                <a:ext uri="{FF2B5EF4-FFF2-40B4-BE49-F238E27FC236}">
                  <a16:creationId xmlns:a16="http://schemas.microsoft.com/office/drawing/2014/main" id="{19C58514-1981-455D-ACD0-7FAD4A98424A}"/>
                </a:ext>
              </a:extLst>
            </p:cNvPr>
            <p:cNvSpPr/>
            <p:nvPr/>
          </p:nvSpPr>
          <p:spPr bwMode="auto">
            <a:xfrm rot="4291729" flipV="1">
              <a:off x="5939811" y="5728068"/>
              <a:ext cx="748485" cy="268224"/>
            </a:xfrm>
            <a:prstGeom prst="trapezoid">
              <a:avLst>
                <a:gd name="adj" fmla="val 58018"/>
              </a:avLst>
            </a:prstGeom>
            <a:solidFill>
              <a:schemeClr val="accent1"/>
            </a:solidFill>
            <a:ln w="12700" cap="flat" cmpd="sng" algn="ctr">
              <a:solidFill>
                <a:schemeClr val="tx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i="0" u="none" strike="noStrike" cap="none" normalizeH="0" baseline="0" dirty="0">
                <a:ln>
                  <a:noFill/>
                </a:ln>
                <a:solidFill>
                  <a:schemeClr val="accent2"/>
                </a:solidFill>
                <a:effectLst/>
                <a:latin typeface="Arial" panose="020B0604020202020204" pitchFamily="34" charset="0"/>
                <a:cs typeface="Arial" panose="020B0604020202020204" pitchFamily="34" charset="0"/>
              </a:endParaRPr>
            </a:p>
          </p:txBody>
        </p:sp>
        <p:sp>
          <p:nvSpPr>
            <p:cNvPr id="42" name="Oval 41">
              <a:extLst>
                <a:ext uri="{FF2B5EF4-FFF2-40B4-BE49-F238E27FC236}">
                  <a16:creationId xmlns:a16="http://schemas.microsoft.com/office/drawing/2014/main" id="{2D3D0D1D-F69C-41D0-A91F-C6C567646004}"/>
                </a:ext>
              </a:extLst>
            </p:cNvPr>
            <p:cNvSpPr/>
            <p:nvPr/>
          </p:nvSpPr>
          <p:spPr bwMode="auto">
            <a:xfrm>
              <a:off x="6219825" y="6076950"/>
              <a:ext cx="57150" cy="57150"/>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i="0" u="none" strike="noStrike" cap="none" normalizeH="0" baseline="0" dirty="0">
                <a:ln>
                  <a:noFill/>
                </a:ln>
                <a:solidFill>
                  <a:schemeClr val="accent2"/>
                </a:solidFill>
                <a:effectLst/>
                <a:latin typeface="Arial" panose="020B0604020202020204" pitchFamily="34" charset="0"/>
                <a:cs typeface="Arial" panose="020B0604020202020204" pitchFamily="34" charset="0"/>
              </a:endParaRPr>
            </a:p>
          </p:txBody>
        </p:sp>
        <p:sp>
          <p:nvSpPr>
            <p:cNvPr id="43" name="Oval 53">
              <a:extLst>
                <a:ext uri="{FF2B5EF4-FFF2-40B4-BE49-F238E27FC236}">
                  <a16:creationId xmlns:a16="http://schemas.microsoft.com/office/drawing/2014/main" id="{06A4F762-7672-4C13-BC8C-BF17BDE0342D}"/>
                </a:ext>
              </a:extLst>
            </p:cNvPr>
            <p:cNvSpPr>
              <a:spLocks noChangeArrowheads="1"/>
            </p:cNvSpPr>
            <p:nvPr/>
          </p:nvSpPr>
          <p:spPr bwMode="auto">
            <a:xfrm flipH="1">
              <a:off x="5480110" y="6158118"/>
              <a:ext cx="49074" cy="49163"/>
            </a:xfrm>
            <a:prstGeom prst="ellipse">
              <a:avLst/>
            </a:prstGeom>
            <a:solidFill>
              <a:schemeClr val="tx1"/>
            </a:solidFill>
            <a:ln w="9525">
              <a:solidFill>
                <a:schemeClr val="tx1"/>
              </a:solidFill>
              <a:round/>
              <a:headEnd/>
              <a:tailEnd/>
            </a:ln>
          </p:spPr>
          <p:txBody>
            <a:bodyPr wrap="none" anchor="ctr"/>
            <a:lstStyle/>
            <a:p>
              <a:endParaRPr lang="en-US" sz="1000" dirty="0">
                <a:latin typeface="Arial" panose="020B0604020202020204" pitchFamily="34" charset="0"/>
                <a:cs typeface="Arial" panose="020B0604020202020204" pitchFamily="34" charset="0"/>
              </a:endParaRPr>
            </a:p>
          </p:txBody>
        </p:sp>
      </p:grpSp>
      <p:cxnSp>
        <p:nvCxnSpPr>
          <p:cNvPr id="44" name="Straight Connector 43">
            <a:extLst>
              <a:ext uri="{FF2B5EF4-FFF2-40B4-BE49-F238E27FC236}">
                <a16:creationId xmlns:a16="http://schemas.microsoft.com/office/drawing/2014/main" id="{9E2DFF4A-3763-44A0-95A3-924805AA9CB3}"/>
              </a:ext>
            </a:extLst>
          </p:cNvPr>
          <p:cNvCxnSpPr/>
          <p:nvPr/>
        </p:nvCxnSpPr>
        <p:spPr>
          <a:xfrm>
            <a:off x="10246189" y="4414141"/>
            <a:ext cx="164592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79" name="Group 78">
            <a:extLst>
              <a:ext uri="{FF2B5EF4-FFF2-40B4-BE49-F238E27FC236}">
                <a16:creationId xmlns:a16="http://schemas.microsoft.com/office/drawing/2014/main" id="{1FA21427-C657-4A95-BB68-F412BAB5CB5A}"/>
              </a:ext>
            </a:extLst>
          </p:cNvPr>
          <p:cNvGrpSpPr/>
          <p:nvPr/>
        </p:nvGrpSpPr>
        <p:grpSpPr>
          <a:xfrm>
            <a:off x="214229" y="6051631"/>
            <a:ext cx="310305" cy="276999"/>
            <a:chOff x="118693" y="6051631"/>
            <a:chExt cx="310305" cy="276999"/>
          </a:xfrm>
        </p:grpSpPr>
        <p:sp>
          <p:nvSpPr>
            <p:cNvPr id="45" name="Oval 44">
              <a:extLst>
                <a:ext uri="{FF2B5EF4-FFF2-40B4-BE49-F238E27FC236}">
                  <a16:creationId xmlns:a16="http://schemas.microsoft.com/office/drawing/2014/main" id="{55841066-228A-4CA2-BD0A-0D9436E84EB4}"/>
                </a:ext>
              </a:extLst>
            </p:cNvPr>
            <p:cNvSpPr/>
            <p:nvPr/>
          </p:nvSpPr>
          <p:spPr bwMode="auto">
            <a:xfrm>
              <a:off x="132004" y="6077013"/>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Arial" panose="020B0604020202020204" pitchFamily="34" charset="0"/>
                <a:ea typeface="ＭＳ Ｐゴシック" pitchFamily="-80" charset="-128"/>
                <a:cs typeface="Arial" panose="020B0604020202020204" pitchFamily="34" charset="0"/>
              </a:endParaRPr>
            </a:p>
          </p:txBody>
        </p:sp>
        <p:sp>
          <p:nvSpPr>
            <p:cNvPr id="46" name="TextBox 45">
              <a:extLst>
                <a:ext uri="{FF2B5EF4-FFF2-40B4-BE49-F238E27FC236}">
                  <a16:creationId xmlns:a16="http://schemas.microsoft.com/office/drawing/2014/main" id="{02B98519-8C7A-4CCE-9730-300DC71E72FA}"/>
                </a:ext>
              </a:extLst>
            </p:cNvPr>
            <p:cNvSpPr txBox="1"/>
            <p:nvPr/>
          </p:nvSpPr>
          <p:spPr>
            <a:xfrm>
              <a:off x="118693" y="6051631"/>
              <a:ext cx="310305"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2</a:t>
              </a:r>
            </a:p>
          </p:txBody>
        </p:sp>
      </p:grpSp>
      <p:sp>
        <p:nvSpPr>
          <p:cNvPr id="47" name="TextBox 46">
            <a:extLst>
              <a:ext uri="{FF2B5EF4-FFF2-40B4-BE49-F238E27FC236}">
                <a16:creationId xmlns:a16="http://schemas.microsoft.com/office/drawing/2014/main" id="{28F9927E-18AB-4D2C-9B36-4C7057658241}"/>
              </a:ext>
            </a:extLst>
          </p:cNvPr>
          <p:cNvSpPr txBox="1"/>
          <p:nvPr/>
        </p:nvSpPr>
        <p:spPr>
          <a:xfrm>
            <a:off x="517422" y="6027404"/>
            <a:ext cx="5991094" cy="440633"/>
          </a:xfrm>
          <a:prstGeom prst="rect">
            <a:avLst/>
          </a:prstGeom>
          <a:noFill/>
        </p:spPr>
        <p:txBody>
          <a:bodyPr wrap="square" rtlCol="0">
            <a:spAutoFit/>
          </a:bodyPr>
          <a:lstStyle/>
          <a:p>
            <a:pPr>
              <a:lnSpc>
                <a:spcPct val="70000"/>
              </a:lnSpc>
            </a:pPr>
            <a:r>
              <a:rPr lang="en-US" sz="1600" dirty="0">
                <a:latin typeface="Arial" panose="020B0604020202020204" pitchFamily="34" charset="0"/>
                <a:cs typeface="Arial" panose="020B0604020202020204" pitchFamily="34" charset="0"/>
              </a:rPr>
              <a:t>Structural (vertical element) construction (not shown – requires other systems currently not shown)</a:t>
            </a:r>
          </a:p>
        </p:txBody>
      </p:sp>
      <p:sp>
        <p:nvSpPr>
          <p:cNvPr id="48" name="Rectangle 47">
            <a:extLst>
              <a:ext uri="{FF2B5EF4-FFF2-40B4-BE49-F238E27FC236}">
                <a16:creationId xmlns:a16="http://schemas.microsoft.com/office/drawing/2014/main" id="{774A566B-6A15-4D43-AABE-0EDF73168AE0}"/>
              </a:ext>
            </a:extLst>
          </p:cNvPr>
          <p:cNvSpPr/>
          <p:nvPr/>
        </p:nvSpPr>
        <p:spPr>
          <a:xfrm rot="17040000" flipH="1">
            <a:off x="9439771" y="4311369"/>
            <a:ext cx="123573" cy="499109"/>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2932E0F9-B6AA-4829-8D94-E444E77C4441}"/>
              </a:ext>
            </a:extLst>
          </p:cNvPr>
          <p:cNvSpPr/>
          <p:nvPr/>
        </p:nvSpPr>
        <p:spPr>
          <a:xfrm rot="2580000" flipH="1">
            <a:off x="9744319" y="4470739"/>
            <a:ext cx="39945" cy="32575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7F5A3883-C4E0-4057-803C-0AF82B7D53E7}"/>
              </a:ext>
            </a:extLst>
          </p:cNvPr>
          <p:cNvSpPr/>
          <p:nvPr/>
        </p:nvSpPr>
        <p:spPr>
          <a:xfrm rot="1787668" flipH="1">
            <a:off x="9063307" y="4393246"/>
            <a:ext cx="123573" cy="499109"/>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CAEF1B82-FC99-4024-A4AC-ABA6939EB7B0}"/>
              </a:ext>
            </a:extLst>
          </p:cNvPr>
          <p:cNvSpPr/>
          <p:nvPr/>
        </p:nvSpPr>
        <p:spPr>
          <a:xfrm rot="20869862" flipH="1">
            <a:off x="8498886" y="4869666"/>
            <a:ext cx="669174" cy="25353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AB05DE9C-FB5B-4BB2-ADB3-5FAA0DBDCAB7}"/>
              </a:ext>
            </a:extLst>
          </p:cNvPr>
          <p:cNvSpPr/>
          <p:nvPr/>
        </p:nvSpPr>
        <p:spPr>
          <a:xfrm rot="20869862" flipH="1">
            <a:off x="8440199" y="5075151"/>
            <a:ext cx="261851" cy="261851"/>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53" name="Oval 52">
            <a:extLst>
              <a:ext uri="{FF2B5EF4-FFF2-40B4-BE49-F238E27FC236}">
                <a16:creationId xmlns:a16="http://schemas.microsoft.com/office/drawing/2014/main" id="{C8A00E61-3D16-4ABE-9C04-B028F11CECBF}"/>
              </a:ext>
            </a:extLst>
          </p:cNvPr>
          <p:cNvSpPr/>
          <p:nvPr/>
        </p:nvSpPr>
        <p:spPr>
          <a:xfrm rot="20869862" flipH="1">
            <a:off x="8987347" y="4957164"/>
            <a:ext cx="261851" cy="261851"/>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54" name="TextBox 53">
            <a:extLst>
              <a:ext uri="{FF2B5EF4-FFF2-40B4-BE49-F238E27FC236}">
                <a16:creationId xmlns:a16="http://schemas.microsoft.com/office/drawing/2014/main" id="{DE9E5F0B-6321-47C8-A1BB-C4A0C684E135}"/>
              </a:ext>
            </a:extLst>
          </p:cNvPr>
          <p:cNvSpPr txBox="1"/>
          <p:nvPr/>
        </p:nvSpPr>
        <p:spPr>
          <a:xfrm>
            <a:off x="7701880" y="4103208"/>
            <a:ext cx="1719253" cy="646331"/>
          </a:xfrm>
          <a:prstGeom prst="rect">
            <a:avLst/>
          </a:prstGeom>
          <a:noFill/>
        </p:spPr>
        <p:txBody>
          <a:bodyPr wrap="none" rtlCol="0">
            <a:spAutoFit/>
          </a:bodyPr>
          <a:lstStyle/>
          <a:p>
            <a:r>
              <a:rPr lang="en-US" dirty="0"/>
              <a:t>Vertical Element</a:t>
            </a:r>
          </a:p>
          <a:p>
            <a:r>
              <a:rPr lang="en-US" dirty="0"/>
              <a:t>Construction</a:t>
            </a:r>
          </a:p>
        </p:txBody>
      </p:sp>
      <p:sp>
        <p:nvSpPr>
          <p:cNvPr id="55" name="Oval 54">
            <a:extLst>
              <a:ext uri="{FF2B5EF4-FFF2-40B4-BE49-F238E27FC236}">
                <a16:creationId xmlns:a16="http://schemas.microsoft.com/office/drawing/2014/main" id="{3AC6477F-DFE0-4DDD-B072-3C50386BCFB2}"/>
              </a:ext>
            </a:extLst>
          </p:cNvPr>
          <p:cNvSpPr/>
          <p:nvPr/>
        </p:nvSpPr>
        <p:spPr bwMode="auto">
          <a:xfrm>
            <a:off x="7878221" y="4741685"/>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Arial" panose="020B0604020202020204" pitchFamily="34" charset="0"/>
              <a:ea typeface="ＭＳ Ｐゴシック" pitchFamily="-80" charset="-128"/>
              <a:cs typeface="Arial" panose="020B0604020202020204" pitchFamily="34" charset="0"/>
            </a:endParaRPr>
          </a:p>
        </p:txBody>
      </p:sp>
      <p:sp>
        <p:nvSpPr>
          <p:cNvPr id="56" name="TextBox 55">
            <a:extLst>
              <a:ext uri="{FF2B5EF4-FFF2-40B4-BE49-F238E27FC236}">
                <a16:creationId xmlns:a16="http://schemas.microsoft.com/office/drawing/2014/main" id="{E56C4DFB-B43C-432E-9C5D-B0FC821520AF}"/>
              </a:ext>
            </a:extLst>
          </p:cNvPr>
          <p:cNvSpPr txBox="1"/>
          <p:nvPr/>
        </p:nvSpPr>
        <p:spPr>
          <a:xfrm>
            <a:off x="7864910" y="4716303"/>
            <a:ext cx="310305"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2</a:t>
            </a:r>
          </a:p>
        </p:txBody>
      </p:sp>
      <p:grpSp>
        <p:nvGrpSpPr>
          <p:cNvPr id="57" name="Group 56">
            <a:extLst>
              <a:ext uri="{FF2B5EF4-FFF2-40B4-BE49-F238E27FC236}">
                <a16:creationId xmlns:a16="http://schemas.microsoft.com/office/drawing/2014/main" id="{132EEBF9-16A0-4CD7-A1EB-943A3C5C8F3B}"/>
              </a:ext>
            </a:extLst>
          </p:cNvPr>
          <p:cNvGrpSpPr/>
          <p:nvPr/>
        </p:nvGrpSpPr>
        <p:grpSpPr>
          <a:xfrm>
            <a:off x="3727141" y="3601469"/>
            <a:ext cx="1575142" cy="826014"/>
            <a:chOff x="9414709" y="4610487"/>
            <a:chExt cx="1575142" cy="826014"/>
          </a:xfrm>
        </p:grpSpPr>
        <p:sp>
          <p:nvSpPr>
            <p:cNvPr id="58" name="Rectangle 57">
              <a:extLst>
                <a:ext uri="{FF2B5EF4-FFF2-40B4-BE49-F238E27FC236}">
                  <a16:creationId xmlns:a16="http://schemas.microsoft.com/office/drawing/2014/main" id="{41A95C40-20E7-4A6F-8470-65FDA0A9E4CC}"/>
                </a:ext>
              </a:extLst>
            </p:cNvPr>
            <p:cNvSpPr/>
            <p:nvPr/>
          </p:nvSpPr>
          <p:spPr>
            <a:xfrm rot="17460000" flipH="1">
              <a:off x="10521467" y="4575515"/>
              <a:ext cx="123573" cy="499109"/>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6A3E3795-2662-49CA-AFE7-8AB55D44B972}"/>
                </a:ext>
              </a:extLst>
            </p:cNvPr>
            <p:cNvSpPr/>
            <p:nvPr/>
          </p:nvSpPr>
          <p:spPr>
            <a:xfrm rot="5400000" flipH="1">
              <a:off x="10807001" y="4793458"/>
              <a:ext cx="39945" cy="32575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B7CF172C-F12F-45FC-B58A-DFA88F27DB9C}"/>
                </a:ext>
              </a:extLst>
            </p:cNvPr>
            <p:cNvSpPr/>
            <p:nvPr/>
          </p:nvSpPr>
          <p:spPr>
            <a:xfrm rot="2456586" flipH="1">
              <a:off x="10136276" y="4610487"/>
              <a:ext cx="123573" cy="499109"/>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10E77CBB-6560-4E9A-B578-7327E464CD37}"/>
                </a:ext>
              </a:extLst>
            </p:cNvPr>
            <p:cNvSpPr/>
            <p:nvPr/>
          </p:nvSpPr>
          <p:spPr>
            <a:xfrm rot="21538780" flipH="1">
              <a:off x="9508981" y="5023848"/>
              <a:ext cx="669174" cy="25353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8B9CEE77-18E9-4905-BF23-9BD9299B0595}"/>
                </a:ext>
              </a:extLst>
            </p:cNvPr>
            <p:cNvSpPr/>
            <p:nvPr/>
          </p:nvSpPr>
          <p:spPr>
            <a:xfrm rot="21538780" flipH="1">
              <a:off x="9414709" y="5174650"/>
              <a:ext cx="261851" cy="261851"/>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63" name="Oval 62">
              <a:extLst>
                <a:ext uri="{FF2B5EF4-FFF2-40B4-BE49-F238E27FC236}">
                  <a16:creationId xmlns:a16="http://schemas.microsoft.com/office/drawing/2014/main" id="{575AFE8A-D714-4A17-B1B1-5B4735E65DC2}"/>
                </a:ext>
              </a:extLst>
            </p:cNvPr>
            <p:cNvSpPr/>
            <p:nvPr/>
          </p:nvSpPr>
          <p:spPr>
            <a:xfrm rot="21538780" flipH="1">
              <a:off x="9974346" y="5164683"/>
              <a:ext cx="261851" cy="261851"/>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grpSp>
      <p:sp>
        <p:nvSpPr>
          <p:cNvPr id="64" name="TextBox 63">
            <a:extLst>
              <a:ext uri="{FF2B5EF4-FFF2-40B4-BE49-F238E27FC236}">
                <a16:creationId xmlns:a16="http://schemas.microsoft.com/office/drawing/2014/main" id="{C3B5CF53-4D75-45F6-9DD1-FBE32718AC23}"/>
              </a:ext>
            </a:extLst>
          </p:cNvPr>
          <p:cNvSpPr txBox="1"/>
          <p:nvPr/>
        </p:nvSpPr>
        <p:spPr>
          <a:xfrm>
            <a:off x="2975776" y="3404968"/>
            <a:ext cx="1719253" cy="646331"/>
          </a:xfrm>
          <a:prstGeom prst="rect">
            <a:avLst/>
          </a:prstGeom>
          <a:noFill/>
        </p:spPr>
        <p:txBody>
          <a:bodyPr wrap="none" rtlCol="0">
            <a:spAutoFit/>
          </a:bodyPr>
          <a:lstStyle/>
          <a:p>
            <a:r>
              <a:rPr lang="en-US" dirty="0"/>
              <a:t>Vertical Element</a:t>
            </a:r>
          </a:p>
          <a:p>
            <a:r>
              <a:rPr lang="en-US" dirty="0"/>
              <a:t>Construction</a:t>
            </a:r>
          </a:p>
        </p:txBody>
      </p:sp>
      <p:sp>
        <p:nvSpPr>
          <p:cNvPr id="65" name="Oval 64">
            <a:extLst>
              <a:ext uri="{FF2B5EF4-FFF2-40B4-BE49-F238E27FC236}">
                <a16:creationId xmlns:a16="http://schemas.microsoft.com/office/drawing/2014/main" id="{F8464630-751A-4ABC-BDD8-2EAB88BE3949}"/>
              </a:ext>
            </a:extLst>
          </p:cNvPr>
          <p:cNvSpPr/>
          <p:nvPr/>
        </p:nvSpPr>
        <p:spPr bwMode="auto">
          <a:xfrm>
            <a:off x="4679662" y="3219585"/>
            <a:ext cx="231340" cy="23134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Arial" panose="020B0604020202020204" pitchFamily="34" charset="0"/>
              <a:ea typeface="ＭＳ Ｐゴシック" pitchFamily="-80" charset="-128"/>
              <a:cs typeface="Arial" panose="020B0604020202020204" pitchFamily="34" charset="0"/>
            </a:endParaRPr>
          </a:p>
        </p:txBody>
      </p:sp>
      <p:sp>
        <p:nvSpPr>
          <p:cNvPr id="66" name="TextBox 65">
            <a:extLst>
              <a:ext uri="{FF2B5EF4-FFF2-40B4-BE49-F238E27FC236}">
                <a16:creationId xmlns:a16="http://schemas.microsoft.com/office/drawing/2014/main" id="{3505A4D1-5A50-485D-9A4D-F8C83D31350B}"/>
              </a:ext>
            </a:extLst>
          </p:cNvPr>
          <p:cNvSpPr txBox="1"/>
          <p:nvPr/>
        </p:nvSpPr>
        <p:spPr>
          <a:xfrm>
            <a:off x="4666351" y="3194203"/>
            <a:ext cx="310305"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2</a:t>
            </a:r>
          </a:p>
        </p:txBody>
      </p:sp>
      <p:cxnSp>
        <p:nvCxnSpPr>
          <p:cNvPr id="67" name="Straight Connector 66">
            <a:extLst>
              <a:ext uri="{FF2B5EF4-FFF2-40B4-BE49-F238E27FC236}">
                <a16:creationId xmlns:a16="http://schemas.microsoft.com/office/drawing/2014/main" id="{086BE303-0D5B-4E5C-B83B-186D90261205}"/>
              </a:ext>
            </a:extLst>
          </p:cNvPr>
          <p:cNvCxnSpPr/>
          <p:nvPr/>
        </p:nvCxnSpPr>
        <p:spPr>
          <a:xfrm flipV="1">
            <a:off x="3063609" y="4434996"/>
            <a:ext cx="2613765" cy="21407"/>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AD977913-EBF7-4210-A7F0-47F8956AB067}"/>
              </a:ext>
            </a:extLst>
          </p:cNvPr>
          <p:cNvSpPr/>
          <p:nvPr/>
        </p:nvSpPr>
        <p:spPr>
          <a:xfrm>
            <a:off x="5017529" y="4036965"/>
            <a:ext cx="284382" cy="914400"/>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9" name="Group 68">
            <a:extLst>
              <a:ext uri="{FF2B5EF4-FFF2-40B4-BE49-F238E27FC236}">
                <a16:creationId xmlns:a16="http://schemas.microsoft.com/office/drawing/2014/main" id="{1F17FCA7-D49E-4F44-A600-AB11973CCC8B}"/>
              </a:ext>
            </a:extLst>
          </p:cNvPr>
          <p:cNvGrpSpPr/>
          <p:nvPr/>
        </p:nvGrpSpPr>
        <p:grpSpPr>
          <a:xfrm>
            <a:off x="75971" y="3718430"/>
            <a:ext cx="4249141" cy="744064"/>
            <a:chOff x="75971" y="3718430"/>
            <a:chExt cx="4249141" cy="744064"/>
          </a:xfrm>
        </p:grpSpPr>
        <p:sp>
          <p:nvSpPr>
            <p:cNvPr id="70" name="Freeform 15">
              <a:extLst>
                <a:ext uri="{FF2B5EF4-FFF2-40B4-BE49-F238E27FC236}">
                  <a16:creationId xmlns:a16="http://schemas.microsoft.com/office/drawing/2014/main" id="{6634EDD3-ED53-4E3A-8E1C-0B8F95FD6B40}"/>
                </a:ext>
              </a:extLst>
            </p:cNvPr>
            <p:cNvSpPr/>
            <p:nvPr/>
          </p:nvSpPr>
          <p:spPr>
            <a:xfrm>
              <a:off x="566928" y="3718430"/>
              <a:ext cx="2660904" cy="740664"/>
            </a:xfrm>
            <a:custGeom>
              <a:avLst/>
              <a:gdLst>
                <a:gd name="connsiteX0" fmla="*/ 0 w 2660904"/>
                <a:gd name="connsiteY0" fmla="*/ 740664 h 740664"/>
                <a:gd name="connsiteX1" fmla="*/ 502920 w 2660904"/>
                <a:gd name="connsiteY1" fmla="*/ 219456 h 740664"/>
                <a:gd name="connsiteX2" fmla="*/ 1014984 w 2660904"/>
                <a:gd name="connsiteY2" fmla="*/ 36576 h 740664"/>
                <a:gd name="connsiteX3" fmla="*/ 1463040 w 2660904"/>
                <a:gd name="connsiteY3" fmla="*/ 0 h 740664"/>
                <a:gd name="connsiteX4" fmla="*/ 1911096 w 2660904"/>
                <a:gd name="connsiteY4" fmla="*/ 64008 h 740664"/>
                <a:gd name="connsiteX5" fmla="*/ 2212848 w 2660904"/>
                <a:gd name="connsiteY5" fmla="*/ 201168 h 740664"/>
                <a:gd name="connsiteX6" fmla="*/ 2478024 w 2660904"/>
                <a:gd name="connsiteY6" fmla="*/ 475488 h 740664"/>
                <a:gd name="connsiteX7" fmla="*/ 2660904 w 2660904"/>
                <a:gd name="connsiteY7" fmla="*/ 731520 h 740664"/>
                <a:gd name="connsiteX8" fmla="*/ 0 w 2660904"/>
                <a:gd name="connsiteY8" fmla="*/ 740664 h 740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0904" h="740664">
                  <a:moveTo>
                    <a:pt x="0" y="740664"/>
                  </a:moveTo>
                  <a:lnTo>
                    <a:pt x="502920" y="219456"/>
                  </a:lnTo>
                  <a:lnTo>
                    <a:pt x="1014984" y="36576"/>
                  </a:lnTo>
                  <a:lnTo>
                    <a:pt x="1463040" y="0"/>
                  </a:lnTo>
                  <a:lnTo>
                    <a:pt x="1911096" y="64008"/>
                  </a:lnTo>
                  <a:lnTo>
                    <a:pt x="2212848" y="201168"/>
                  </a:lnTo>
                  <a:lnTo>
                    <a:pt x="2478024" y="475488"/>
                  </a:lnTo>
                  <a:lnTo>
                    <a:pt x="2660904" y="731520"/>
                  </a:lnTo>
                  <a:lnTo>
                    <a:pt x="0" y="740664"/>
                  </a:lnTo>
                  <a:close/>
                </a:path>
              </a:pathLst>
            </a:cu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Connector 70">
              <a:extLst>
                <a:ext uri="{FF2B5EF4-FFF2-40B4-BE49-F238E27FC236}">
                  <a16:creationId xmlns:a16="http://schemas.microsoft.com/office/drawing/2014/main" id="{529B6642-CB81-4FF6-8490-ECA77BD06EFE}"/>
                </a:ext>
              </a:extLst>
            </p:cNvPr>
            <p:cNvCxnSpPr/>
            <p:nvPr/>
          </p:nvCxnSpPr>
          <p:spPr>
            <a:xfrm>
              <a:off x="3227832" y="4453629"/>
              <a:ext cx="109728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B19800D-E4DF-4363-9D01-F22A4E84FCA2}"/>
                </a:ext>
              </a:extLst>
            </p:cNvPr>
            <p:cNvCxnSpPr/>
            <p:nvPr/>
          </p:nvCxnSpPr>
          <p:spPr>
            <a:xfrm>
              <a:off x="75971" y="4462494"/>
              <a:ext cx="109728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FB57B571-CD78-465E-A98A-36EA75180788}"/>
              </a:ext>
            </a:extLst>
          </p:cNvPr>
          <p:cNvSpPr txBox="1"/>
          <p:nvPr/>
        </p:nvSpPr>
        <p:spPr>
          <a:xfrm>
            <a:off x="5807604" y="3673887"/>
            <a:ext cx="1039067" cy="369332"/>
          </a:xfrm>
          <a:prstGeom prst="rect">
            <a:avLst/>
          </a:prstGeom>
          <a:noFill/>
        </p:spPr>
        <p:txBody>
          <a:bodyPr wrap="none" rtlCol="0">
            <a:spAutoFit/>
          </a:bodyPr>
          <a:lstStyle/>
          <a:p>
            <a:r>
              <a:rPr lang="en-US" dirty="0"/>
              <a:t>Shielding</a:t>
            </a:r>
          </a:p>
        </p:txBody>
      </p:sp>
      <p:sp>
        <p:nvSpPr>
          <p:cNvPr id="74" name="TextBox 73">
            <a:extLst>
              <a:ext uri="{FF2B5EF4-FFF2-40B4-BE49-F238E27FC236}">
                <a16:creationId xmlns:a16="http://schemas.microsoft.com/office/drawing/2014/main" id="{36C49D6C-E62F-4F63-97CC-A279AE1AACB1}"/>
              </a:ext>
            </a:extLst>
          </p:cNvPr>
          <p:cNvSpPr txBox="1"/>
          <p:nvPr/>
        </p:nvSpPr>
        <p:spPr>
          <a:xfrm>
            <a:off x="3852328" y="869121"/>
            <a:ext cx="3476655" cy="2062103"/>
          </a:xfrm>
          <a:prstGeom prst="rect">
            <a:avLst/>
          </a:prstGeom>
          <a:noFill/>
          <a:ln w="28575">
            <a:solidFill>
              <a:schemeClr val="accent1"/>
            </a:solidFill>
          </a:ln>
        </p:spPr>
        <p:txBody>
          <a:bodyPr wrap="square" rIns="0" rtlCol="0">
            <a:spAutoFit/>
          </a:bodyPr>
          <a:lstStyle/>
          <a:p>
            <a:r>
              <a:rPr lang="en-US" sz="1600" dirty="0"/>
              <a:t>Vertical Construction Elements include:</a:t>
            </a:r>
          </a:p>
          <a:p>
            <a:pPr marL="285750" indent="-285750">
              <a:buFont typeface="Arial" panose="020B0604020202020204" pitchFamily="34" charset="0"/>
              <a:buChar char="•"/>
            </a:pPr>
            <a:r>
              <a:rPr lang="en-US" sz="1600" dirty="0"/>
              <a:t>Blast Protection</a:t>
            </a:r>
          </a:p>
          <a:p>
            <a:pPr marL="285750" indent="-285750">
              <a:buFont typeface="Arial" panose="020B0604020202020204" pitchFamily="34" charset="0"/>
              <a:buChar char="•"/>
            </a:pPr>
            <a:r>
              <a:rPr lang="en-US" sz="1600" dirty="0"/>
              <a:t>Radiation Shielding (Nuclear Reactor and Space Radiation)</a:t>
            </a:r>
          </a:p>
          <a:p>
            <a:pPr marL="285750" indent="-285750">
              <a:buFont typeface="Arial" panose="020B0604020202020204" pitchFamily="34" charset="0"/>
              <a:buChar char="•"/>
            </a:pPr>
            <a:r>
              <a:rPr lang="en-US" sz="1600" dirty="0"/>
              <a:t>Unpressurized Hangars</a:t>
            </a:r>
          </a:p>
          <a:p>
            <a:pPr marL="285750" indent="-285750">
              <a:buFont typeface="Arial" panose="020B0604020202020204" pitchFamily="34" charset="0"/>
              <a:buChar char="•"/>
            </a:pPr>
            <a:r>
              <a:rPr lang="en-US" sz="1600" dirty="0"/>
              <a:t>Pressurized Habitats</a:t>
            </a:r>
          </a:p>
          <a:p>
            <a:pPr marL="285750" indent="-285750">
              <a:buFont typeface="Arial" panose="020B0604020202020204" pitchFamily="34" charset="0"/>
              <a:buChar char="•"/>
            </a:pPr>
            <a:r>
              <a:rPr lang="en-US" sz="1600" dirty="0"/>
              <a:t>Sun Shades for Thermal Control</a:t>
            </a:r>
          </a:p>
          <a:p>
            <a:pPr marL="285750" indent="-285750">
              <a:buFont typeface="Arial" panose="020B0604020202020204" pitchFamily="34" charset="0"/>
              <a:buChar char="•"/>
            </a:pPr>
            <a:r>
              <a:rPr lang="en-US" sz="1600" dirty="0"/>
              <a:t>Solar Power Farm</a:t>
            </a:r>
          </a:p>
        </p:txBody>
      </p:sp>
      <p:grpSp>
        <p:nvGrpSpPr>
          <p:cNvPr id="75" name="Group 74">
            <a:extLst>
              <a:ext uri="{FF2B5EF4-FFF2-40B4-BE49-F238E27FC236}">
                <a16:creationId xmlns:a16="http://schemas.microsoft.com/office/drawing/2014/main" id="{18E1A3F9-0ED1-47A6-B85C-2805E619B1E0}"/>
              </a:ext>
            </a:extLst>
          </p:cNvPr>
          <p:cNvGrpSpPr/>
          <p:nvPr/>
        </p:nvGrpSpPr>
        <p:grpSpPr>
          <a:xfrm>
            <a:off x="7484553" y="876409"/>
            <a:ext cx="4634269" cy="1755336"/>
            <a:chOff x="7373367" y="930492"/>
            <a:chExt cx="4634269" cy="1755336"/>
          </a:xfrm>
        </p:grpSpPr>
        <p:sp>
          <p:nvSpPr>
            <p:cNvPr id="76" name="Rounded Rectangle 185">
              <a:extLst>
                <a:ext uri="{FF2B5EF4-FFF2-40B4-BE49-F238E27FC236}">
                  <a16:creationId xmlns:a16="http://schemas.microsoft.com/office/drawing/2014/main" id="{C9E11E9D-FAB2-4D28-9BC5-33001B427D35}"/>
                </a:ext>
              </a:extLst>
            </p:cNvPr>
            <p:cNvSpPr/>
            <p:nvPr/>
          </p:nvSpPr>
          <p:spPr>
            <a:xfrm>
              <a:off x="7373367" y="930492"/>
              <a:ext cx="4634269" cy="1755336"/>
            </a:xfrm>
            <a:prstGeom prst="roundRect">
              <a:avLst>
                <a:gd name="adj" fmla="val 11998"/>
              </a:avLst>
            </a:prstGeom>
            <a:solidFill>
              <a:schemeClr val="accent6">
                <a:lumMod val="20000"/>
                <a:lumOff val="80000"/>
              </a:schemeClr>
            </a:solidFill>
            <a:ln>
              <a:solidFill>
                <a:srgbClr val="00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77" name="TextBox 76">
              <a:extLst>
                <a:ext uri="{FF2B5EF4-FFF2-40B4-BE49-F238E27FC236}">
                  <a16:creationId xmlns:a16="http://schemas.microsoft.com/office/drawing/2014/main" id="{3E3250A1-A494-4486-812B-2E1F9D332AAE}"/>
                </a:ext>
              </a:extLst>
            </p:cNvPr>
            <p:cNvSpPr txBox="1"/>
            <p:nvPr/>
          </p:nvSpPr>
          <p:spPr>
            <a:xfrm>
              <a:off x="7553621" y="977164"/>
              <a:ext cx="4411335" cy="1661993"/>
            </a:xfrm>
            <a:prstGeom prst="rect">
              <a:avLst/>
            </a:prstGeom>
            <a:noFill/>
          </p:spPr>
          <p:txBody>
            <a:bodyPr wrap="square" rtlCol="0">
              <a:spAutoFit/>
            </a:bodyPr>
            <a:lstStyle/>
            <a:p>
              <a:r>
                <a:rPr lang="en-US" b="1" dirty="0">
                  <a:solidFill>
                    <a:prstClr val="black"/>
                  </a:solidFill>
                  <a:latin typeface="Arial" panose="020B0604020202020204" pitchFamily="34" charset="0"/>
                  <a:cs typeface="Arial" panose="020B0604020202020204" pitchFamily="34" charset="0"/>
                </a:rPr>
                <a:t>Primary systems/functions of Interest: </a:t>
              </a:r>
              <a:endParaRPr lang="en-US" sz="1400" dirty="0">
                <a:solidFill>
                  <a:prstClr val="black"/>
                </a:solidFill>
                <a:latin typeface="Arial" panose="020B0604020202020204" pitchFamily="34" charset="0"/>
                <a:cs typeface="Arial" panose="020B0604020202020204" pitchFamily="34" charset="0"/>
              </a:endParaRP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Specialized Construction Implements/Systems</a:t>
              </a: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Verification of structure</a:t>
              </a:r>
            </a:p>
            <a:p>
              <a:pPr marL="401638" lvl="1" indent="-285750">
                <a:buFont typeface="Wingdings" panose="05000000000000000000" pitchFamily="2" charset="2"/>
                <a:buChar char="§"/>
              </a:pPr>
              <a:r>
                <a:rPr lang="en-US" sz="1400" dirty="0">
                  <a:solidFill>
                    <a:prstClr val="black"/>
                  </a:solidFill>
                  <a:latin typeface="Arial" panose="020B0604020202020204" pitchFamily="34" charset="0"/>
                  <a:cs typeface="Arial" panose="020B0604020202020204" pitchFamily="34" charset="0"/>
                </a:rPr>
                <a:t>Use Un-Pressurized Rover (UPR) for mobility (&gt;1,000 kg cargo)</a:t>
              </a:r>
            </a:p>
            <a:p>
              <a:pPr marL="401638" lvl="1" indent="-285750">
                <a:buFont typeface="Wingdings" panose="05000000000000000000" pitchFamily="2" charset="2"/>
                <a:buChar char="§"/>
              </a:pPr>
              <a:r>
                <a:rPr lang="en-US" sz="1400" b="1" dirty="0">
                  <a:solidFill>
                    <a:prstClr val="black"/>
                  </a:solidFill>
                  <a:latin typeface="Arial" panose="020B0604020202020204" pitchFamily="34" charset="0"/>
                  <a:cs typeface="Arial" panose="020B0604020202020204" pitchFamily="34" charset="0"/>
                </a:rPr>
                <a:t>Additional Power if making bricks / pavers / sintering / molten regolith printing</a:t>
              </a:r>
            </a:p>
          </p:txBody>
        </p:sp>
      </p:grpSp>
      <p:sp>
        <p:nvSpPr>
          <p:cNvPr id="78" name="TextBox 77">
            <a:extLst>
              <a:ext uri="{FF2B5EF4-FFF2-40B4-BE49-F238E27FC236}">
                <a16:creationId xmlns:a16="http://schemas.microsoft.com/office/drawing/2014/main" id="{D7702D58-8A0A-4EF7-9917-B2D35C77E44D}"/>
              </a:ext>
            </a:extLst>
          </p:cNvPr>
          <p:cNvSpPr txBox="1"/>
          <p:nvPr/>
        </p:nvSpPr>
        <p:spPr>
          <a:xfrm>
            <a:off x="245185" y="4649713"/>
            <a:ext cx="4602115" cy="923330"/>
          </a:xfrm>
          <a:prstGeom prst="rect">
            <a:avLst/>
          </a:prstGeom>
          <a:noFill/>
        </p:spPr>
        <p:txBody>
          <a:bodyPr wrap="square" rtlCol="0">
            <a:spAutoFit/>
          </a:bodyPr>
          <a:lstStyle/>
          <a:p>
            <a:r>
              <a:rPr lang="en-US" i="1" dirty="0"/>
              <a:t>Changing Topography and Geological  Information for each grid location are continuously updated in the Digital Village</a:t>
            </a:r>
          </a:p>
        </p:txBody>
      </p:sp>
      <p:sp>
        <p:nvSpPr>
          <p:cNvPr id="86" name="Rectangle 85">
            <a:extLst>
              <a:ext uri="{FF2B5EF4-FFF2-40B4-BE49-F238E27FC236}">
                <a16:creationId xmlns:a16="http://schemas.microsoft.com/office/drawing/2014/main" id="{4ACA47FE-8300-4859-A9FD-DCEEF251D606}"/>
              </a:ext>
            </a:extLst>
          </p:cNvPr>
          <p:cNvSpPr/>
          <p:nvPr/>
        </p:nvSpPr>
        <p:spPr>
          <a:xfrm>
            <a:off x="86756" y="925499"/>
            <a:ext cx="3673929" cy="2308324"/>
          </a:xfrm>
          <a:prstGeom prst="rect">
            <a:avLst/>
          </a:prstGeom>
        </p:spPr>
        <p:txBody>
          <a:bodyPr wrap="square">
            <a:spAutoFit/>
          </a:bodyPr>
          <a:lstStyle/>
          <a:p>
            <a:pPr marL="285750" indent="-285750">
              <a:buFont typeface="Arial" panose="020B0604020202020204" pitchFamily="34" charset="0"/>
              <a:buChar char="•"/>
            </a:pPr>
            <a:r>
              <a:rPr lang="en-US" dirty="0"/>
              <a:t>Emplacement of shielding material overtop LSH (sub)structure</a:t>
            </a:r>
          </a:p>
          <a:p>
            <a:pPr marL="285750" indent="-285750">
              <a:buFont typeface="Arial" panose="020B0604020202020204" pitchFamily="34" charset="0"/>
              <a:buChar char="•"/>
            </a:pPr>
            <a:r>
              <a:rPr lang="en-US" dirty="0"/>
              <a:t>Connection of (external) services as needed (such as power, communications, ECLSS, …)</a:t>
            </a:r>
          </a:p>
          <a:p>
            <a:pPr marL="285750" indent="-285750">
              <a:buFont typeface="Arial" panose="020B0604020202020204" pitchFamily="34" charset="0"/>
              <a:buChar char="•"/>
            </a:pPr>
            <a:r>
              <a:rPr lang="en-US" dirty="0"/>
              <a:t>V&amp;V and other check out of the structure and monitoring systems</a:t>
            </a:r>
          </a:p>
        </p:txBody>
      </p:sp>
      <p:grpSp>
        <p:nvGrpSpPr>
          <p:cNvPr id="87" name="Group 86">
            <a:extLst>
              <a:ext uri="{FF2B5EF4-FFF2-40B4-BE49-F238E27FC236}">
                <a16:creationId xmlns:a16="http://schemas.microsoft.com/office/drawing/2014/main" id="{82156ADA-9B99-499C-9946-D433EDE29E30}"/>
              </a:ext>
            </a:extLst>
          </p:cNvPr>
          <p:cNvGrpSpPr/>
          <p:nvPr/>
        </p:nvGrpSpPr>
        <p:grpSpPr>
          <a:xfrm>
            <a:off x="343257" y="3418600"/>
            <a:ext cx="2594377" cy="1093784"/>
            <a:chOff x="343257" y="3418600"/>
            <a:chExt cx="2594377" cy="1093784"/>
          </a:xfrm>
        </p:grpSpPr>
        <p:sp>
          <p:nvSpPr>
            <p:cNvPr id="88" name="TextBox 87">
              <a:extLst>
                <a:ext uri="{FF2B5EF4-FFF2-40B4-BE49-F238E27FC236}">
                  <a16:creationId xmlns:a16="http://schemas.microsoft.com/office/drawing/2014/main" id="{0F821B6E-B305-4730-82DC-F34127EEFB2F}"/>
                </a:ext>
              </a:extLst>
            </p:cNvPr>
            <p:cNvSpPr txBox="1"/>
            <p:nvPr/>
          </p:nvSpPr>
          <p:spPr>
            <a:xfrm>
              <a:off x="1774095" y="3676907"/>
              <a:ext cx="779381" cy="369332"/>
            </a:xfrm>
            <a:prstGeom prst="rect">
              <a:avLst/>
            </a:prstGeom>
            <a:noFill/>
          </p:spPr>
          <p:txBody>
            <a:bodyPr wrap="none" rtlCol="0">
              <a:spAutoFit/>
            </a:bodyPr>
            <a:lstStyle/>
            <a:p>
              <a:r>
                <a:rPr lang="en-US" dirty="0"/>
                <a:t>Berms</a:t>
              </a:r>
            </a:p>
          </p:txBody>
        </p:sp>
        <p:sp>
          <p:nvSpPr>
            <p:cNvPr id="89" name="TextBox 88">
              <a:extLst>
                <a:ext uri="{FF2B5EF4-FFF2-40B4-BE49-F238E27FC236}">
                  <a16:creationId xmlns:a16="http://schemas.microsoft.com/office/drawing/2014/main" id="{E612FBE9-F77F-4CC4-B4A3-AD6C31B251A4}"/>
                </a:ext>
              </a:extLst>
            </p:cNvPr>
            <p:cNvSpPr txBox="1"/>
            <p:nvPr/>
          </p:nvSpPr>
          <p:spPr>
            <a:xfrm>
              <a:off x="343257" y="3418600"/>
              <a:ext cx="1613319" cy="461665"/>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Rocks from cleared sites form base</a:t>
              </a:r>
            </a:p>
          </p:txBody>
        </p:sp>
        <p:pic>
          <p:nvPicPr>
            <p:cNvPr id="90" name="Picture 89">
              <a:extLst>
                <a:ext uri="{FF2B5EF4-FFF2-40B4-BE49-F238E27FC236}">
                  <a16:creationId xmlns:a16="http://schemas.microsoft.com/office/drawing/2014/main" id="{08176AAA-1E22-4594-AB1E-49E6303E4D7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10505" y="4222906"/>
              <a:ext cx="367591" cy="289478"/>
            </a:xfrm>
            <a:prstGeom prst="rect">
              <a:avLst/>
            </a:prstGeom>
          </p:spPr>
        </p:pic>
        <p:pic>
          <p:nvPicPr>
            <p:cNvPr id="91" name="Picture 90">
              <a:extLst>
                <a:ext uri="{FF2B5EF4-FFF2-40B4-BE49-F238E27FC236}">
                  <a16:creationId xmlns:a16="http://schemas.microsoft.com/office/drawing/2014/main" id="{D6378BD6-AEA7-4DE1-B4E5-F4C92A7A1FF0}"/>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3862403">
              <a:off x="1027128" y="4152125"/>
              <a:ext cx="367591" cy="289478"/>
            </a:xfrm>
            <a:prstGeom prst="rect">
              <a:avLst/>
            </a:prstGeom>
          </p:spPr>
        </p:pic>
        <p:pic>
          <p:nvPicPr>
            <p:cNvPr id="92" name="Picture 91">
              <a:extLst>
                <a:ext uri="{FF2B5EF4-FFF2-40B4-BE49-F238E27FC236}">
                  <a16:creationId xmlns:a16="http://schemas.microsoft.com/office/drawing/2014/main" id="{E1A74028-5097-4B74-8CC8-364B2BFFFC9E}"/>
                </a:ext>
              </a:extLst>
            </p:cNvPr>
            <p:cNvPicPr>
              <a:picLocks noChangeAspect="1"/>
            </p:cNvPicPr>
            <p:nvPr/>
          </p:nvPicPr>
          <p:blipFill>
            <a:blip r:embed="rId2">
              <a:clrChange>
                <a:clrFrom>
                  <a:srgbClr val="FFFFFF"/>
                </a:clrFrom>
                <a:clrTo>
                  <a:srgbClr val="FFFFFF">
                    <a:alpha val="0"/>
                  </a:srgbClr>
                </a:clrTo>
              </a:clrChange>
            </a:blip>
            <a:stretch>
              <a:fillRect/>
            </a:stretch>
          </p:blipFill>
          <p:spPr>
            <a:xfrm flipH="1">
              <a:off x="1279922" y="4215185"/>
              <a:ext cx="367591" cy="289478"/>
            </a:xfrm>
            <a:prstGeom prst="rect">
              <a:avLst/>
            </a:prstGeom>
          </p:spPr>
        </p:pic>
        <p:pic>
          <p:nvPicPr>
            <p:cNvPr id="93" name="Picture 92">
              <a:extLst>
                <a:ext uri="{FF2B5EF4-FFF2-40B4-BE49-F238E27FC236}">
                  <a16:creationId xmlns:a16="http://schemas.microsoft.com/office/drawing/2014/main" id="{8644CAD4-8181-4383-875C-4DEFEAB00611}"/>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579595" y="4205178"/>
              <a:ext cx="367591" cy="289478"/>
            </a:xfrm>
            <a:prstGeom prst="rect">
              <a:avLst/>
            </a:prstGeom>
          </p:spPr>
        </p:pic>
        <p:pic>
          <p:nvPicPr>
            <p:cNvPr id="94" name="Picture 93">
              <a:extLst>
                <a:ext uri="{FF2B5EF4-FFF2-40B4-BE49-F238E27FC236}">
                  <a16:creationId xmlns:a16="http://schemas.microsoft.com/office/drawing/2014/main" id="{CB2FC833-6D4B-42D9-832D-2CF3F2DE2FF6}"/>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3862403">
              <a:off x="1796218" y="4134397"/>
              <a:ext cx="367591" cy="289478"/>
            </a:xfrm>
            <a:prstGeom prst="rect">
              <a:avLst/>
            </a:prstGeom>
          </p:spPr>
        </p:pic>
        <p:pic>
          <p:nvPicPr>
            <p:cNvPr id="95" name="Picture 94">
              <a:extLst>
                <a:ext uri="{FF2B5EF4-FFF2-40B4-BE49-F238E27FC236}">
                  <a16:creationId xmlns:a16="http://schemas.microsoft.com/office/drawing/2014/main" id="{457D9537-5D4F-4562-839C-1E41BD4C1A48}"/>
                </a:ext>
              </a:extLst>
            </p:cNvPr>
            <p:cNvPicPr>
              <a:picLocks noChangeAspect="1"/>
            </p:cNvPicPr>
            <p:nvPr/>
          </p:nvPicPr>
          <p:blipFill>
            <a:blip r:embed="rId2">
              <a:clrChange>
                <a:clrFrom>
                  <a:srgbClr val="FFFFFF"/>
                </a:clrFrom>
                <a:clrTo>
                  <a:srgbClr val="FFFFFF">
                    <a:alpha val="0"/>
                  </a:srgbClr>
                </a:clrTo>
              </a:clrChange>
            </a:blip>
            <a:stretch>
              <a:fillRect/>
            </a:stretch>
          </p:blipFill>
          <p:spPr>
            <a:xfrm flipH="1">
              <a:off x="2049012" y="4197457"/>
              <a:ext cx="367591" cy="289478"/>
            </a:xfrm>
            <a:prstGeom prst="rect">
              <a:avLst/>
            </a:prstGeom>
          </p:spPr>
        </p:pic>
        <p:pic>
          <p:nvPicPr>
            <p:cNvPr id="96" name="Picture 95">
              <a:extLst>
                <a:ext uri="{FF2B5EF4-FFF2-40B4-BE49-F238E27FC236}">
                  <a16:creationId xmlns:a16="http://schemas.microsoft.com/office/drawing/2014/main" id="{9B3D494E-1718-4553-87D9-29E4C8757B11}"/>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1632424">
              <a:off x="1186196" y="3981901"/>
              <a:ext cx="367591" cy="289478"/>
            </a:xfrm>
            <a:prstGeom prst="rect">
              <a:avLst/>
            </a:prstGeom>
          </p:spPr>
        </p:pic>
        <p:pic>
          <p:nvPicPr>
            <p:cNvPr id="97" name="Picture 96">
              <a:extLst>
                <a:ext uri="{FF2B5EF4-FFF2-40B4-BE49-F238E27FC236}">
                  <a16:creationId xmlns:a16="http://schemas.microsoft.com/office/drawing/2014/main" id="{C28E81ED-7128-4246-AF63-511F5CF5660B}"/>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3862403">
              <a:off x="1434718" y="4017450"/>
              <a:ext cx="367591" cy="289478"/>
            </a:xfrm>
            <a:prstGeom prst="rect">
              <a:avLst/>
            </a:prstGeom>
          </p:spPr>
        </p:pic>
        <p:pic>
          <p:nvPicPr>
            <p:cNvPr id="98" name="Picture 97">
              <a:extLst>
                <a:ext uri="{FF2B5EF4-FFF2-40B4-BE49-F238E27FC236}">
                  <a16:creationId xmlns:a16="http://schemas.microsoft.com/office/drawing/2014/main" id="{CEE902A3-4C9C-4428-A4C1-C097224CA3D9}"/>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19726990" flipH="1">
              <a:off x="1687512" y="3952914"/>
              <a:ext cx="367591" cy="289478"/>
            </a:xfrm>
            <a:prstGeom prst="rect">
              <a:avLst/>
            </a:prstGeom>
          </p:spPr>
        </p:pic>
        <p:pic>
          <p:nvPicPr>
            <p:cNvPr id="99" name="Picture 98">
              <a:extLst>
                <a:ext uri="{FF2B5EF4-FFF2-40B4-BE49-F238E27FC236}">
                  <a16:creationId xmlns:a16="http://schemas.microsoft.com/office/drawing/2014/main" id="{82297ED7-0716-4360-8D20-63DD68D6F60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004887" y="3992531"/>
              <a:ext cx="367591" cy="289478"/>
            </a:xfrm>
            <a:prstGeom prst="rect">
              <a:avLst/>
            </a:prstGeom>
          </p:spPr>
        </p:pic>
        <p:pic>
          <p:nvPicPr>
            <p:cNvPr id="100" name="Picture 99">
              <a:extLst>
                <a:ext uri="{FF2B5EF4-FFF2-40B4-BE49-F238E27FC236}">
                  <a16:creationId xmlns:a16="http://schemas.microsoft.com/office/drawing/2014/main" id="{EE35978E-1240-42E7-9B51-F7099D284FB8}"/>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2373199">
              <a:off x="2285526" y="4156248"/>
              <a:ext cx="367591" cy="289478"/>
            </a:xfrm>
            <a:prstGeom prst="rect">
              <a:avLst/>
            </a:prstGeom>
          </p:spPr>
        </p:pic>
        <p:pic>
          <p:nvPicPr>
            <p:cNvPr id="101" name="Picture 100">
              <a:extLst>
                <a:ext uri="{FF2B5EF4-FFF2-40B4-BE49-F238E27FC236}">
                  <a16:creationId xmlns:a16="http://schemas.microsoft.com/office/drawing/2014/main" id="{260ED7FA-F95E-4E5C-98B0-60A928BB83CC}"/>
                </a:ext>
              </a:extLst>
            </p:cNvPr>
            <p:cNvPicPr>
              <a:picLocks noChangeAspect="1"/>
            </p:cNvPicPr>
            <p:nvPr/>
          </p:nvPicPr>
          <p:blipFill>
            <a:blip r:embed="rId2">
              <a:clrChange>
                <a:clrFrom>
                  <a:srgbClr val="FFFFFF"/>
                </a:clrFrom>
                <a:clrTo>
                  <a:srgbClr val="FFFFFF">
                    <a:alpha val="0"/>
                  </a:srgbClr>
                </a:clrTo>
              </a:clrChange>
            </a:blip>
            <a:stretch>
              <a:fillRect/>
            </a:stretch>
          </p:blipFill>
          <p:spPr>
            <a:xfrm flipH="1">
              <a:off x="2570043" y="4197457"/>
              <a:ext cx="367591" cy="289478"/>
            </a:xfrm>
            <a:prstGeom prst="rect">
              <a:avLst/>
            </a:prstGeom>
          </p:spPr>
        </p:pic>
        <p:pic>
          <p:nvPicPr>
            <p:cNvPr id="102" name="Picture 101">
              <a:extLst>
                <a:ext uri="{FF2B5EF4-FFF2-40B4-BE49-F238E27FC236}">
                  <a16:creationId xmlns:a16="http://schemas.microsoft.com/office/drawing/2014/main" id="{C9D8436D-6C17-4D17-BE6D-AFCFCF32FB63}"/>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19726990" flipH="1">
              <a:off x="2508836" y="3999421"/>
              <a:ext cx="367591" cy="289478"/>
            </a:xfrm>
            <a:prstGeom prst="rect">
              <a:avLst/>
            </a:prstGeom>
          </p:spPr>
        </p:pic>
        <p:pic>
          <p:nvPicPr>
            <p:cNvPr id="103" name="Picture 102">
              <a:extLst>
                <a:ext uri="{FF2B5EF4-FFF2-40B4-BE49-F238E27FC236}">
                  <a16:creationId xmlns:a16="http://schemas.microsoft.com/office/drawing/2014/main" id="{C8307D45-55C6-42F6-8C94-B7021E922E9D}"/>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10800000">
              <a:off x="2284716" y="3932631"/>
              <a:ext cx="367591" cy="289478"/>
            </a:xfrm>
            <a:prstGeom prst="rect">
              <a:avLst/>
            </a:prstGeom>
          </p:spPr>
        </p:pic>
      </p:grpSp>
      <p:cxnSp>
        <p:nvCxnSpPr>
          <p:cNvPr id="104" name="Connector: Elbow 103">
            <a:extLst>
              <a:ext uri="{FF2B5EF4-FFF2-40B4-BE49-F238E27FC236}">
                <a16:creationId xmlns:a16="http://schemas.microsoft.com/office/drawing/2014/main" id="{AA2A7BE5-5DD0-4D51-BE23-DBFE509F46F2}"/>
              </a:ext>
            </a:extLst>
          </p:cNvPr>
          <p:cNvCxnSpPr>
            <a:cxnSpLocks/>
          </p:cNvCxnSpPr>
          <p:nvPr/>
        </p:nvCxnSpPr>
        <p:spPr>
          <a:xfrm>
            <a:off x="5766295" y="4328708"/>
            <a:ext cx="1226643" cy="210716"/>
          </a:xfrm>
          <a:prstGeom prst="bentConnector3">
            <a:avLst>
              <a:gd name="adj1" fmla="val 89873"/>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TextBox 104">
            <a:extLst>
              <a:ext uri="{FF2B5EF4-FFF2-40B4-BE49-F238E27FC236}">
                <a16:creationId xmlns:a16="http://schemas.microsoft.com/office/drawing/2014/main" id="{8066DD27-32CC-49E1-9A8E-19440BDB9507}"/>
              </a:ext>
            </a:extLst>
          </p:cNvPr>
          <p:cNvSpPr txBox="1"/>
          <p:nvPr/>
        </p:nvSpPr>
        <p:spPr>
          <a:xfrm>
            <a:off x="5696424" y="4397507"/>
            <a:ext cx="1424558" cy="461665"/>
          </a:xfrm>
          <a:prstGeom prst="rect">
            <a:avLst/>
          </a:prstGeom>
          <a:noFill/>
        </p:spPr>
        <p:txBody>
          <a:bodyPr wrap="square" rtlCol="0">
            <a:spAutoFit/>
          </a:bodyPr>
          <a:lstStyle/>
          <a:p>
            <a:r>
              <a:rPr lang="en-US" sz="1200" dirty="0">
                <a:solidFill>
                  <a:prstClr val="black"/>
                </a:solidFill>
                <a:latin typeface="Arial" panose="020B0604020202020204" pitchFamily="34" charset="0"/>
                <a:cs typeface="Arial" panose="020B0604020202020204" pitchFamily="34" charset="0"/>
              </a:rPr>
              <a:t>Connections to External Services</a:t>
            </a:r>
          </a:p>
        </p:txBody>
      </p:sp>
    </p:spTree>
    <p:extLst>
      <p:ext uri="{BB962C8B-B14F-4D97-AF65-F5344CB8AC3E}">
        <p14:creationId xmlns:p14="http://schemas.microsoft.com/office/powerpoint/2010/main" val="1720192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441741B-E505-4A87-B4EA-C3B669CB5F80}"/>
              </a:ext>
            </a:extLst>
          </p:cNvPr>
          <p:cNvSpPr>
            <a:spLocks noGrp="1"/>
          </p:cNvSpPr>
          <p:nvPr>
            <p:ph type="ctrTitle"/>
          </p:nvPr>
        </p:nvSpPr>
        <p:spPr/>
        <p:txBody>
          <a:bodyPr/>
          <a:lstStyle/>
          <a:p>
            <a:r>
              <a:rPr lang="en-US" dirty="0">
                <a:solidFill>
                  <a:schemeClr val="tx1"/>
                </a:solidFill>
              </a:rPr>
              <a:t>Potential Collaboration</a:t>
            </a:r>
          </a:p>
        </p:txBody>
      </p:sp>
      <p:sp>
        <p:nvSpPr>
          <p:cNvPr id="6" name="Subtitle 5">
            <a:extLst>
              <a:ext uri="{FF2B5EF4-FFF2-40B4-BE49-F238E27FC236}">
                <a16:creationId xmlns:a16="http://schemas.microsoft.com/office/drawing/2014/main" id="{922E723F-B95A-40F8-86AD-680D883D117C}"/>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BD8D8A5F-D2BD-49C7-9BFD-133CC1DE7F22}"/>
              </a:ext>
            </a:extLst>
          </p:cNvPr>
          <p:cNvSpPr>
            <a:spLocks noGrp="1"/>
          </p:cNvSpPr>
          <p:nvPr>
            <p:ph type="sldNum" sz="quarter" idx="12"/>
          </p:nvPr>
        </p:nvSpPr>
        <p:spPr/>
        <p:txBody>
          <a:bodyPr/>
          <a:lstStyle/>
          <a:p>
            <a:fld id="{41C508F0-1AA7-8449-B96D-5FDB74B9F69F}" type="slidenum">
              <a:rPr lang="en-US" smtClean="0"/>
              <a:t>16</a:t>
            </a:fld>
            <a:endParaRPr lang="en-US"/>
          </a:p>
        </p:txBody>
      </p:sp>
    </p:spTree>
    <p:extLst>
      <p:ext uri="{BB962C8B-B14F-4D97-AF65-F5344CB8AC3E}">
        <p14:creationId xmlns:p14="http://schemas.microsoft.com/office/powerpoint/2010/main" val="1311588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FEDBB-AF39-4975-84D9-23B4B9F14C97}"/>
              </a:ext>
            </a:extLst>
          </p:cNvPr>
          <p:cNvSpPr>
            <a:spLocks noGrp="1"/>
          </p:cNvSpPr>
          <p:nvPr>
            <p:ph type="title"/>
          </p:nvPr>
        </p:nvSpPr>
        <p:spPr/>
        <p:txBody>
          <a:bodyPr/>
          <a:lstStyle/>
          <a:p>
            <a:r>
              <a:rPr lang="en-US" dirty="0"/>
              <a:t>Potential Collaboration between LSH and LSIC FGs</a:t>
            </a:r>
          </a:p>
        </p:txBody>
      </p:sp>
      <p:sp>
        <p:nvSpPr>
          <p:cNvPr id="3" name="Content Placeholder 2">
            <a:extLst>
              <a:ext uri="{FF2B5EF4-FFF2-40B4-BE49-F238E27FC236}">
                <a16:creationId xmlns:a16="http://schemas.microsoft.com/office/drawing/2014/main" id="{3459B183-44EF-482E-AF5F-FDA6082583C0}"/>
              </a:ext>
            </a:extLst>
          </p:cNvPr>
          <p:cNvSpPr>
            <a:spLocks noGrp="1"/>
          </p:cNvSpPr>
          <p:nvPr>
            <p:ph idx="1"/>
          </p:nvPr>
        </p:nvSpPr>
        <p:spPr/>
        <p:txBody>
          <a:bodyPr/>
          <a:lstStyle/>
          <a:p>
            <a:r>
              <a:rPr lang="en-US" dirty="0"/>
              <a:t>Challenges and barriers</a:t>
            </a:r>
          </a:p>
          <a:p>
            <a:pPr lvl="1"/>
            <a:r>
              <a:rPr lang="en-US" dirty="0"/>
              <a:t>Limited opportunity for demonstrations</a:t>
            </a:r>
          </a:p>
          <a:p>
            <a:pPr lvl="1"/>
            <a:r>
              <a:rPr lang="en-US" dirty="0"/>
              <a:t>Low Technology Maturity Level (TRL) of certain construction technologies</a:t>
            </a:r>
          </a:p>
          <a:p>
            <a:pPr lvl="1"/>
            <a:r>
              <a:rPr lang="en-US" dirty="0"/>
              <a:t>Autonomy capabilities need to be matured</a:t>
            </a:r>
          </a:p>
          <a:p>
            <a:pPr lvl="1"/>
            <a:r>
              <a:rPr lang="en-US" dirty="0"/>
              <a:t>Power supply for construction (e.g., sintering)</a:t>
            </a:r>
          </a:p>
          <a:p>
            <a:pPr lvl="1"/>
            <a:r>
              <a:rPr lang="en-US" dirty="0"/>
              <a:t>Amount of regolith to be moved</a:t>
            </a:r>
          </a:p>
          <a:p>
            <a:pPr lvl="1"/>
            <a:r>
              <a:rPr lang="en-US" dirty="0"/>
              <a:t>Electrostatic environment (lunar surface is very charged, so electrostatic discharge is a risk to electronic systems)</a:t>
            </a:r>
          </a:p>
          <a:p>
            <a:pPr lvl="1"/>
            <a:r>
              <a:rPr lang="en-US" dirty="0"/>
              <a:t>Limitations of material survivability in lunar environment</a:t>
            </a:r>
          </a:p>
          <a:p>
            <a:pPr lvl="1"/>
            <a:r>
              <a:rPr lang="en-US" dirty="0"/>
              <a:t>Cargo delivery mass constraints</a:t>
            </a:r>
          </a:p>
          <a:p>
            <a:pPr lvl="1"/>
            <a:r>
              <a:rPr lang="en-US" dirty="0"/>
              <a:t>Etc.</a:t>
            </a:r>
          </a:p>
          <a:p>
            <a:pPr marL="0" indent="0" algn="ctr">
              <a:spcBef>
                <a:spcPts val="2400"/>
              </a:spcBef>
              <a:buNone/>
            </a:pPr>
            <a:r>
              <a:rPr lang="en-US" dirty="0">
                <a:solidFill>
                  <a:schemeClr val="accent1"/>
                </a:solidFill>
              </a:rPr>
              <a:t>How do you see the LSIC FG helping to address these?</a:t>
            </a:r>
          </a:p>
        </p:txBody>
      </p:sp>
      <p:sp>
        <p:nvSpPr>
          <p:cNvPr id="4" name="Slide Number Placeholder 3">
            <a:extLst>
              <a:ext uri="{FF2B5EF4-FFF2-40B4-BE49-F238E27FC236}">
                <a16:creationId xmlns:a16="http://schemas.microsoft.com/office/drawing/2014/main" id="{5FAA4A41-46B6-47D2-BEEF-4FD9A8414737}"/>
              </a:ext>
            </a:extLst>
          </p:cNvPr>
          <p:cNvSpPr>
            <a:spLocks noGrp="1"/>
          </p:cNvSpPr>
          <p:nvPr>
            <p:ph type="sldNum" sz="quarter" idx="12"/>
          </p:nvPr>
        </p:nvSpPr>
        <p:spPr/>
        <p:txBody>
          <a:bodyPr/>
          <a:lstStyle/>
          <a:p>
            <a:fld id="{41C508F0-1AA7-8449-B96D-5FDB74B9F69F}" type="slidenum">
              <a:rPr lang="en-US" smtClean="0"/>
              <a:t>17</a:t>
            </a:fld>
            <a:endParaRPr lang="en-US" dirty="0"/>
          </a:p>
        </p:txBody>
      </p:sp>
    </p:spTree>
    <p:extLst>
      <p:ext uri="{BB962C8B-B14F-4D97-AF65-F5344CB8AC3E}">
        <p14:creationId xmlns:p14="http://schemas.microsoft.com/office/powerpoint/2010/main" val="2781954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441741B-E505-4A87-B4EA-C3B669CB5F80}"/>
              </a:ext>
            </a:extLst>
          </p:cNvPr>
          <p:cNvSpPr>
            <a:spLocks noGrp="1"/>
          </p:cNvSpPr>
          <p:nvPr>
            <p:ph type="ctrTitle"/>
          </p:nvPr>
        </p:nvSpPr>
        <p:spPr/>
        <p:txBody>
          <a:bodyPr/>
          <a:lstStyle/>
          <a:p>
            <a:r>
              <a:rPr lang="en-US" dirty="0">
                <a:solidFill>
                  <a:schemeClr val="tx1"/>
                </a:solidFill>
              </a:rPr>
              <a:t>Back-Up</a:t>
            </a:r>
          </a:p>
        </p:txBody>
      </p:sp>
      <p:sp>
        <p:nvSpPr>
          <p:cNvPr id="6" name="Subtitle 5">
            <a:extLst>
              <a:ext uri="{FF2B5EF4-FFF2-40B4-BE49-F238E27FC236}">
                <a16:creationId xmlns:a16="http://schemas.microsoft.com/office/drawing/2014/main" id="{922E723F-B95A-40F8-86AD-680D883D117C}"/>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BD8D8A5F-D2BD-49C7-9BFD-133CC1DE7F22}"/>
              </a:ext>
            </a:extLst>
          </p:cNvPr>
          <p:cNvSpPr>
            <a:spLocks noGrp="1"/>
          </p:cNvSpPr>
          <p:nvPr>
            <p:ph type="sldNum" sz="quarter" idx="12"/>
          </p:nvPr>
        </p:nvSpPr>
        <p:spPr/>
        <p:txBody>
          <a:bodyPr/>
          <a:lstStyle/>
          <a:p>
            <a:fld id="{41C508F0-1AA7-8449-B96D-5FDB74B9F69F}" type="slidenum">
              <a:rPr lang="en-US" smtClean="0"/>
              <a:t>18</a:t>
            </a:fld>
            <a:endParaRPr lang="en-US"/>
          </a:p>
        </p:txBody>
      </p:sp>
    </p:spTree>
    <p:extLst>
      <p:ext uri="{BB962C8B-B14F-4D97-AF65-F5344CB8AC3E}">
        <p14:creationId xmlns:p14="http://schemas.microsoft.com/office/powerpoint/2010/main" val="4285268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8F3B6-3C15-472E-B736-E6F8BC1227F3}"/>
              </a:ext>
            </a:extLst>
          </p:cNvPr>
          <p:cNvSpPr>
            <a:spLocks noGrp="1"/>
          </p:cNvSpPr>
          <p:nvPr>
            <p:ph type="title"/>
          </p:nvPr>
        </p:nvSpPr>
        <p:spPr/>
        <p:txBody>
          <a:bodyPr/>
          <a:lstStyle/>
          <a:p>
            <a:r>
              <a:rPr lang="en-US" dirty="0"/>
              <a:t>Sample LSH Concept #1 – Sustained Operations Systems</a:t>
            </a:r>
          </a:p>
        </p:txBody>
      </p:sp>
      <p:sp>
        <p:nvSpPr>
          <p:cNvPr id="3" name="Slide Number Placeholder 2">
            <a:extLst>
              <a:ext uri="{FF2B5EF4-FFF2-40B4-BE49-F238E27FC236}">
                <a16:creationId xmlns:a16="http://schemas.microsoft.com/office/drawing/2014/main" id="{5B25D29C-AEDB-435A-AB23-CD65D5D6B346}"/>
              </a:ext>
            </a:extLst>
          </p:cNvPr>
          <p:cNvSpPr>
            <a:spLocks noGrp="1"/>
          </p:cNvSpPr>
          <p:nvPr>
            <p:ph type="sldNum" sz="quarter" idx="12"/>
          </p:nvPr>
        </p:nvSpPr>
        <p:spPr/>
        <p:txBody>
          <a:bodyPr/>
          <a:lstStyle/>
          <a:p>
            <a:fld id="{41C508F0-1AA7-8449-B96D-5FDB74B9F69F}" type="slidenum">
              <a:rPr lang="en-US" smtClean="0"/>
              <a:t>19</a:t>
            </a:fld>
            <a:endParaRPr lang="en-US"/>
          </a:p>
        </p:txBody>
      </p:sp>
      <p:graphicFrame>
        <p:nvGraphicFramePr>
          <p:cNvPr id="4" name="Table 3">
            <a:extLst>
              <a:ext uri="{FF2B5EF4-FFF2-40B4-BE49-F238E27FC236}">
                <a16:creationId xmlns:a16="http://schemas.microsoft.com/office/drawing/2014/main" id="{C7BD9BCA-D644-4FFD-8CD0-D7217CA7FE3E}"/>
              </a:ext>
            </a:extLst>
          </p:cNvPr>
          <p:cNvGraphicFramePr>
            <a:graphicFrameLocks noGrp="1"/>
          </p:cNvGraphicFramePr>
          <p:nvPr>
            <p:extLst>
              <p:ext uri="{D42A27DB-BD31-4B8C-83A1-F6EECF244321}">
                <p14:modId xmlns:p14="http://schemas.microsoft.com/office/powerpoint/2010/main" val="2033485278"/>
              </p:ext>
            </p:extLst>
          </p:nvPr>
        </p:nvGraphicFramePr>
        <p:xfrm>
          <a:off x="232449" y="748032"/>
          <a:ext cx="11727102" cy="5857936"/>
        </p:xfrm>
        <a:graphic>
          <a:graphicData uri="http://schemas.openxmlformats.org/drawingml/2006/table">
            <a:tbl>
              <a:tblPr/>
              <a:tblGrid>
                <a:gridCol w="6173939">
                  <a:extLst>
                    <a:ext uri="{9D8B030D-6E8A-4147-A177-3AD203B41FA5}">
                      <a16:colId xmlns:a16="http://schemas.microsoft.com/office/drawing/2014/main" val="113749487"/>
                    </a:ext>
                  </a:extLst>
                </a:gridCol>
                <a:gridCol w="5553163">
                  <a:extLst>
                    <a:ext uri="{9D8B030D-6E8A-4147-A177-3AD203B41FA5}">
                      <a16:colId xmlns:a16="http://schemas.microsoft.com/office/drawing/2014/main" val="440539640"/>
                    </a:ext>
                  </a:extLst>
                </a:gridCol>
              </a:tblGrid>
              <a:tr h="130226">
                <a:tc>
                  <a:txBody>
                    <a:bodyPr/>
                    <a:lstStyle/>
                    <a:p>
                      <a:pPr algn="l" fontAlgn="ctr"/>
                      <a:r>
                        <a:rPr lang="en-US" sz="1200" b="1" i="0" u="none" strike="noStrike">
                          <a:solidFill>
                            <a:srgbClr val="000000"/>
                          </a:solidFill>
                          <a:effectLst/>
                          <a:latin typeface="Calibri" panose="020F0502020204030204" pitchFamily="34" charset="0"/>
                        </a:rPr>
                        <a:t>SUSTAINED OPS SYSTEMS</a:t>
                      </a:r>
                    </a:p>
                  </a:txBody>
                  <a:tcPr marR="2635" marT="263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1" i="0" u="none" strike="noStrike" dirty="0">
                          <a:solidFill>
                            <a:srgbClr val="000000"/>
                          </a:solidFill>
                          <a:effectLst/>
                          <a:latin typeface="Calibri" panose="020F0502020204030204" pitchFamily="34" charset="0"/>
                        </a:rPr>
                        <a:t>  Alternative 1 </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507458187"/>
                  </a:ext>
                </a:extLst>
              </a:tr>
              <a:tr h="130226">
                <a:tc>
                  <a:txBody>
                    <a:bodyPr/>
                    <a:lstStyle/>
                    <a:p>
                      <a:pPr algn="l" rtl="0" fontAlgn="ctr"/>
                      <a:r>
                        <a:rPr lang="en-US" sz="1200" b="0" i="0" u="none" strike="noStrike" dirty="0">
                          <a:solidFill>
                            <a:srgbClr val="000000"/>
                          </a:solidFill>
                          <a:effectLst/>
                          <a:latin typeface="Calibri" panose="020F0502020204030204" pitchFamily="34" charset="0"/>
                        </a:rPr>
                        <a:t>1. Maintain successful operation of the LSHC</a:t>
                      </a:r>
                    </a:p>
                  </a:txBody>
                  <a:tcPr marR="2635" marT="263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 </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025517309"/>
                  </a:ext>
                </a:extLst>
              </a:tr>
              <a:tr h="130226">
                <a:tc>
                  <a:txBody>
                    <a:bodyPr/>
                    <a:lstStyle/>
                    <a:p>
                      <a:pPr lvl="1" algn="l" rtl="0" fontAlgn="ctr"/>
                      <a:r>
                        <a:rPr lang="en-US" sz="1200" b="0" i="0" u="none" strike="noStrike" dirty="0">
                          <a:solidFill>
                            <a:srgbClr val="000000"/>
                          </a:solidFill>
                          <a:effectLst/>
                          <a:latin typeface="Calibri" panose="020F0502020204030204" pitchFamily="34" charset="0"/>
                        </a:rPr>
                        <a:t>1A. Identify and respond to anomalies during the establishment of the shelter; Fix anomalies</a:t>
                      </a:r>
                    </a:p>
                  </a:txBody>
                  <a:tcPr marR="2635" marT="263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LTV 2 (copy), with sensors/ imaging equipment specifically for construction</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02054211"/>
                  </a:ext>
                </a:extLst>
              </a:tr>
              <a:tr h="258602">
                <a:tc>
                  <a:txBody>
                    <a:bodyPr/>
                    <a:lstStyle/>
                    <a:p>
                      <a:pPr lvl="1" algn="l" rtl="0" fontAlgn="ctr"/>
                      <a:r>
                        <a:rPr lang="en-US" sz="1200" b="0" i="0" u="none" strike="noStrike" dirty="0">
                          <a:solidFill>
                            <a:srgbClr val="000000"/>
                          </a:solidFill>
                          <a:effectLst/>
                          <a:latin typeface="Calibri" panose="020F0502020204030204" pitchFamily="34" charset="0"/>
                        </a:rPr>
                        <a:t>1B. Inspect and verify that the establishment of the shelter has completed successfully, and confirm operational readiness</a:t>
                      </a:r>
                    </a:p>
                  </a:txBody>
                  <a:tcPr marR="2635" marT="263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LTV 2 (copy), with sensors/ imaging equipment specifically for construction</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7471380"/>
                  </a:ext>
                </a:extLst>
              </a:tr>
              <a:tr h="130226">
                <a:tc>
                  <a:txBody>
                    <a:bodyPr/>
                    <a:lstStyle/>
                    <a:p>
                      <a:pPr lvl="1" algn="l" rtl="0" fontAlgn="ctr"/>
                      <a:r>
                        <a:rPr lang="en-US" sz="1200" b="0" i="0" u="none" strike="noStrike" dirty="0">
                          <a:solidFill>
                            <a:srgbClr val="000000"/>
                          </a:solidFill>
                          <a:effectLst/>
                          <a:latin typeface="Calibri" panose="020F0502020204030204" pitchFamily="34" charset="0"/>
                        </a:rPr>
                        <a:t>1C. Provide continuous health monitoring and fault identification the LSHC operations</a:t>
                      </a:r>
                    </a:p>
                  </a:txBody>
                  <a:tcPr marR="2635" marT="263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imbedded sensors and digital twin</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2924307"/>
                  </a:ext>
                </a:extLst>
              </a:tr>
              <a:tr h="130226">
                <a:tc>
                  <a:txBody>
                    <a:bodyPr/>
                    <a:lstStyle/>
                    <a:p>
                      <a:pPr lvl="1" algn="l" rtl="0" fontAlgn="ctr"/>
                      <a:r>
                        <a:rPr lang="en-US" sz="1200" b="0" i="0" u="none" strike="noStrike" dirty="0">
                          <a:solidFill>
                            <a:srgbClr val="000000"/>
                          </a:solidFill>
                          <a:effectLst/>
                          <a:latin typeface="Calibri" panose="020F0502020204030204" pitchFamily="34" charset="0"/>
                        </a:rPr>
                        <a:t>1D. Provide appropriate audits to verify operational readiness during LSHC operations</a:t>
                      </a:r>
                    </a:p>
                  </a:txBody>
                  <a:tcPr marR="2635" marT="263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send rover to perform inspection + diagnostics</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38075765"/>
                  </a:ext>
                </a:extLst>
              </a:tr>
              <a:tr h="130226">
                <a:tc>
                  <a:txBody>
                    <a:bodyPr/>
                    <a:lstStyle/>
                    <a:p>
                      <a:pPr lvl="1" algn="l" rtl="0" fontAlgn="ctr"/>
                      <a:r>
                        <a:rPr lang="en-US" sz="1200" b="0" i="0" u="none" strike="noStrike" dirty="0">
                          <a:solidFill>
                            <a:srgbClr val="000000"/>
                          </a:solidFill>
                          <a:effectLst/>
                          <a:latin typeface="Calibri" panose="020F0502020204030204" pitchFamily="34" charset="0"/>
                        </a:rPr>
                        <a:t>1E. Identify and respond to anomalies during operations lasting up to 10 (TBR) years</a:t>
                      </a:r>
                    </a:p>
                  </a:txBody>
                  <a:tcPr marR="2635" marT="263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*Implement all anomaly type + response options listed in matrix*</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14299147"/>
                  </a:ext>
                </a:extLst>
              </a:tr>
              <a:tr h="130226">
                <a:tc>
                  <a:txBody>
                    <a:bodyPr/>
                    <a:lstStyle/>
                    <a:p>
                      <a:pPr lvl="1" algn="l" rtl="0" fontAlgn="ctr"/>
                      <a:r>
                        <a:rPr lang="en-US" sz="1200" b="0" i="0" u="none" strike="noStrike" dirty="0">
                          <a:solidFill>
                            <a:srgbClr val="000000"/>
                          </a:solidFill>
                          <a:effectLst/>
                          <a:latin typeface="Calibri" panose="020F0502020204030204" pitchFamily="34" charset="0"/>
                        </a:rPr>
                        <a:t>1F. Perform repairs of systems</a:t>
                      </a:r>
                    </a:p>
                  </a:txBody>
                  <a:tcPr marR="2635" marT="263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shared servicing robot (e.g. lunar rover also used for other surface systems)</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75655646"/>
                  </a:ext>
                </a:extLst>
              </a:tr>
              <a:tr h="130226">
                <a:tc>
                  <a:txBody>
                    <a:bodyPr/>
                    <a:lstStyle/>
                    <a:p>
                      <a:pPr lvl="1" algn="l" rtl="0" fontAlgn="ctr"/>
                      <a:r>
                        <a:rPr lang="en-US" sz="1200" b="0" i="0" u="none" strike="noStrike" dirty="0">
                          <a:solidFill>
                            <a:srgbClr val="000000"/>
                          </a:solidFill>
                          <a:effectLst/>
                          <a:latin typeface="Calibri" panose="020F0502020204030204" pitchFamily="34" charset="0"/>
                        </a:rPr>
                        <a:t>1G. Support tool changes during repairs and operations</a:t>
                      </a:r>
                    </a:p>
                  </a:txBody>
                  <a:tcPr marR="2635" marT="263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TBD</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7283394"/>
                  </a:ext>
                </a:extLst>
              </a:tr>
              <a:tr h="130226">
                <a:tc>
                  <a:txBody>
                    <a:bodyPr/>
                    <a:lstStyle/>
                    <a:p>
                      <a:pPr lvl="1" algn="l" rtl="0" fontAlgn="ctr"/>
                      <a:r>
                        <a:rPr lang="en-US" sz="1200" b="0" i="1" u="none" strike="noStrike" dirty="0">
                          <a:solidFill>
                            <a:srgbClr val="000000"/>
                          </a:solidFill>
                          <a:effectLst/>
                          <a:latin typeface="Calibri" panose="020F0502020204030204" pitchFamily="34" charset="0"/>
                        </a:rPr>
                        <a:t>1*. Degree of Autonomy</a:t>
                      </a:r>
                    </a:p>
                  </a:txBody>
                  <a:tcPr marR="2635" marT="263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ctr"/>
                      <a:r>
                        <a:rPr lang="en-US" sz="1200" b="0" i="0" u="none" strike="noStrike">
                          <a:solidFill>
                            <a:srgbClr val="000000"/>
                          </a:solidFill>
                          <a:effectLst/>
                          <a:latin typeface="Calibri" panose="020F0502020204030204" pitchFamily="34" charset="0"/>
                        </a:rPr>
                        <a:t>Completely autonomous</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4552488"/>
                  </a:ext>
                </a:extLst>
              </a:tr>
              <a:tr h="130226">
                <a:tc rowSpan="5">
                  <a:txBody>
                    <a:bodyPr/>
                    <a:lstStyle/>
                    <a:p>
                      <a:pPr algn="l" rtl="0" fontAlgn="ctr"/>
                      <a:r>
                        <a:rPr lang="en-US" sz="1200" b="0" i="0" u="none" strike="noStrike" dirty="0">
                          <a:solidFill>
                            <a:srgbClr val="000000"/>
                          </a:solidFill>
                          <a:effectLst/>
                          <a:latin typeface="Calibri" panose="020F0502020204030204" pitchFamily="34" charset="0"/>
                        </a:rPr>
                        <a:t>2. Manage waste and trash, including waste from construction, maintenance, and operations (i.e., logistics wrappers and general trash)  </a:t>
                      </a:r>
                    </a:p>
                  </a:txBody>
                  <a:tcPr marR="2635" marT="263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l" fontAlgn="ctr"/>
                      <a:r>
                        <a:rPr lang="en-US" sz="1200" b="0" i="0" u="none" strike="noStrike">
                          <a:solidFill>
                            <a:srgbClr val="000000"/>
                          </a:solidFill>
                          <a:effectLst/>
                          <a:latin typeface="Calibri" panose="020F0502020204030204" pitchFamily="34" charset="0"/>
                        </a:rPr>
                        <a:t>Sort, separate, and classify waste types (e.g. using RFID system)</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826149969"/>
                  </a:ext>
                </a:extLst>
              </a:tr>
              <a:tr h="130226">
                <a:tc vMerge="1">
                  <a:txBody>
                    <a:bodyPr/>
                    <a:lstStyle/>
                    <a:p>
                      <a:endParaRPr lang="en-US"/>
                    </a:p>
                  </a:txBody>
                  <a:tcPr/>
                </a:tc>
                <a:tc>
                  <a:txBody>
                    <a:bodyPr/>
                    <a:lstStyle/>
                    <a:p>
                      <a:pPr algn="l" fontAlgn="ctr"/>
                      <a:r>
                        <a:rPr lang="en-US" sz="1200" b="0" i="0" u="none" strike="noStrike" dirty="0">
                          <a:solidFill>
                            <a:srgbClr val="000000"/>
                          </a:solidFill>
                          <a:effectLst/>
                          <a:latin typeface="Calibri" panose="020F0502020204030204" pitchFamily="34" charset="0"/>
                        </a:rPr>
                        <a:t>Areas to stage/store trash for pickup, transfer, and processing and/or disposal</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973908"/>
                  </a:ext>
                </a:extLst>
              </a:tr>
              <a:tr h="130226">
                <a:tc vMerge="1">
                  <a:txBody>
                    <a:bodyPr/>
                    <a:lstStyle/>
                    <a:p>
                      <a:endParaRPr lang="en-US"/>
                    </a:p>
                  </a:txBody>
                  <a:tcPr/>
                </a:tc>
                <a:tc>
                  <a:txBody>
                    <a:bodyPr/>
                    <a:lstStyle/>
                    <a:p>
                      <a:pPr algn="l" fontAlgn="ctr"/>
                      <a:r>
                        <a:rPr lang="en-US" sz="1200" b="0" i="0" u="none" strike="noStrike">
                          <a:solidFill>
                            <a:srgbClr val="000000"/>
                          </a:solidFill>
                          <a:effectLst/>
                          <a:latin typeface="Calibri" panose="020F0502020204030204" pitchFamily="34" charset="0"/>
                        </a:rPr>
                        <a:t>In-space recycling of polymers</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247744165"/>
                  </a:ext>
                </a:extLst>
              </a:tr>
              <a:tr h="130226">
                <a:tc vMerge="1">
                  <a:txBody>
                    <a:bodyPr/>
                    <a:lstStyle/>
                    <a:p>
                      <a:endParaRPr lang="en-US"/>
                    </a:p>
                  </a:txBody>
                  <a:tcPr/>
                </a:tc>
                <a:tc>
                  <a:txBody>
                    <a:bodyPr/>
                    <a:lstStyle/>
                    <a:p>
                      <a:pPr algn="l" fontAlgn="ctr"/>
                      <a:r>
                        <a:rPr lang="en-US" sz="1200" b="0" i="0" u="none" strike="noStrike">
                          <a:solidFill>
                            <a:srgbClr val="000000"/>
                          </a:solidFill>
                          <a:effectLst/>
                          <a:latin typeface="Calibri" panose="020F0502020204030204" pitchFamily="34" charset="0"/>
                        </a:rPr>
                        <a:t>Waste collection system (e.g rover/WALL-E or LTV copy)</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781569287"/>
                  </a:ext>
                </a:extLst>
              </a:tr>
              <a:tr h="258602">
                <a:tc vMerge="1">
                  <a:txBody>
                    <a:bodyPr/>
                    <a:lstStyle/>
                    <a:p>
                      <a:endParaRPr lang="en-US"/>
                    </a:p>
                  </a:txBody>
                  <a:tcPr/>
                </a:tc>
                <a:tc>
                  <a:txBody>
                    <a:bodyPr/>
                    <a:lstStyle/>
                    <a:p>
                      <a:pPr algn="l" fontAlgn="ctr"/>
                      <a:r>
                        <a:rPr lang="en-US" sz="1200" b="0" i="0" u="none" strike="noStrike">
                          <a:solidFill>
                            <a:srgbClr val="000000"/>
                          </a:solidFill>
                          <a:effectLst/>
                          <a:latin typeface="Calibri" panose="020F0502020204030204" pitchFamily="34" charset="0"/>
                        </a:rPr>
                        <a:t>Design strategy to maximize reusability or repurposing (different than salvaging, focus on refurbishment)</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281558034"/>
                  </a:ext>
                </a:extLst>
              </a:tr>
              <a:tr h="386978">
                <a:tc>
                  <a:txBody>
                    <a:bodyPr/>
                    <a:lstStyle/>
                    <a:p>
                      <a:pPr algn="l" rtl="0" fontAlgn="ctr"/>
                      <a:r>
                        <a:rPr lang="en-US" sz="1200" b="0" i="0" u="none" strike="noStrike" dirty="0">
                          <a:solidFill>
                            <a:srgbClr val="000000"/>
                          </a:solidFill>
                          <a:effectLst/>
                          <a:latin typeface="Calibri" panose="020F0502020204030204" pitchFamily="34" charset="0"/>
                        </a:rPr>
                        <a:t>3. Monitor the lunar environment to provide information on space weather conditions, radiation, seismic activity, and other conditions relevant to protection of crew and surface systems</a:t>
                      </a:r>
                    </a:p>
                  </a:txBody>
                  <a:tcPr marR="2635" marT="263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 </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173059151"/>
                  </a:ext>
                </a:extLst>
              </a:tr>
              <a:tr h="258602">
                <a:tc>
                  <a:txBody>
                    <a:bodyPr/>
                    <a:lstStyle/>
                    <a:p>
                      <a:pPr lvl="1" algn="l" rtl="0" fontAlgn="ctr"/>
                      <a:r>
                        <a:rPr lang="en-US" sz="1200" b="0" i="1" u="none" strike="noStrike" dirty="0">
                          <a:solidFill>
                            <a:srgbClr val="000000"/>
                          </a:solidFill>
                          <a:effectLst/>
                          <a:latin typeface="Calibri" panose="020F0502020204030204" pitchFamily="34" charset="0"/>
                        </a:rPr>
                        <a:t>3A. how/where you do the monitoring</a:t>
                      </a:r>
                    </a:p>
                  </a:txBody>
                  <a:tcPr marR="2635" marT="263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Continuous sensor array on lunar surface and/or orbit to monitor for dangerous conditions</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990991824"/>
                  </a:ext>
                </a:extLst>
              </a:tr>
              <a:tr h="258602">
                <a:tc>
                  <a:txBody>
                    <a:bodyPr/>
                    <a:lstStyle/>
                    <a:p>
                      <a:pPr lvl="1" algn="l" rtl="0" fontAlgn="ctr"/>
                      <a:r>
                        <a:rPr lang="en-US" sz="1200" b="0" i="1" u="none" strike="noStrike" dirty="0">
                          <a:solidFill>
                            <a:srgbClr val="000000"/>
                          </a:solidFill>
                          <a:effectLst/>
                          <a:latin typeface="Calibri" panose="020F0502020204030204" pitchFamily="34" charset="0"/>
                        </a:rPr>
                        <a:t>3B. what monitoring is being performed</a:t>
                      </a:r>
                    </a:p>
                  </a:txBody>
                  <a:tcPr marR="2635" marT="263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ctr"/>
                      <a:r>
                        <a:rPr lang="en-US" sz="1200" b="0" i="0" u="none" strike="noStrike">
                          <a:solidFill>
                            <a:srgbClr val="000000"/>
                          </a:solidFill>
                          <a:effectLst/>
                          <a:latin typeface="Calibri" panose="020F0502020204030204" pitchFamily="34" charset="0"/>
                        </a:rPr>
                        <a:t>Combination: mass spectrometer, seismometer, radiation monitors, dust monitor, space weather sensors</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715778208"/>
                  </a:ext>
                </a:extLst>
              </a:tr>
              <a:tr h="258602">
                <a:tc>
                  <a:txBody>
                    <a:bodyPr/>
                    <a:lstStyle/>
                    <a:p>
                      <a:pPr algn="l" rtl="0" fontAlgn="ctr"/>
                      <a:r>
                        <a:rPr lang="en-US" sz="1200" b="0" i="0" u="none" strike="noStrike" dirty="0">
                          <a:solidFill>
                            <a:srgbClr val="000000"/>
                          </a:solidFill>
                          <a:effectLst/>
                          <a:latin typeface="Calibri" panose="020F0502020204030204" pitchFamily="34" charset="0"/>
                        </a:rPr>
                        <a:t>4. Receive distributed power from the Artemis surface power source</a:t>
                      </a:r>
                    </a:p>
                  </a:txBody>
                  <a:tcPr marR="2635" marT="263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l" fontAlgn="ctr"/>
                      <a:r>
                        <a:rPr lang="en-US" sz="1200" b="0" i="0" u="none" strike="noStrike">
                          <a:solidFill>
                            <a:srgbClr val="000000"/>
                          </a:solidFill>
                          <a:effectLst/>
                          <a:latin typeface="Calibri" panose="020F0502020204030204" pitchFamily="34" charset="0"/>
                        </a:rPr>
                        <a:t>Can use the same/similar or different means as listed under the Establishment systems!</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55691185"/>
                  </a:ext>
                </a:extLst>
              </a:tr>
              <a:tr h="258602">
                <a:tc>
                  <a:txBody>
                    <a:bodyPr/>
                    <a:lstStyle/>
                    <a:p>
                      <a:pPr algn="l" rtl="0" fontAlgn="ctr"/>
                      <a:r>
                        <a:rPr lang="en-US" sz="1200" b="0" i="0" u="none" strike="noStrike" dirty="0">
                          <a:solidFill>
                            <a:srgbClr val="000000"/>
                          </a:solidFill>
                          <a:effectLst/>
                          <a:latin typeface="Calibri" panose="020F0502020204030204" pitchFamily="34" charset="0"/>
                        </a:rPr>
                        <a:t>5. Communicate and provide sufficient command and data handling with other surface systems</a:t>
                      </a:r>
                    </a:p>
                  </a:txBody>
                  <a:tcPr marR="2635" marT="263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l" fontAlgn="ctr"/>
                      <a:r>
                        <a:rPr lang="en-US" sz="1200" b="0" i="0" u="none" strike="noStrike">
                          <a:solidFill>
                            <a:srgbClr val="000000"/>
                          </a:solidFill>
                          <a:effectLst/>
                          <a:latin typeface="Calibri" panose="020F0502020204030204" pitchFamily="34" charset="0"/>
                        </a:rPr>
                        <a:t>Can use the same/similar or different means as listed under the Establishment systems!</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67376477"/>
                  </a:ext>
                </a:extLst>
              </a:tr>
              <a:tr h="258602">
                <a:tc>
                  <a:txBody>
                    <a:bodyPr/>
                    <a:lstStyle/>
                    <a:p>
                      <a:pPr algn="l" rtl="0" fontAlgn="ctr"/>
                      <a:r>
                        <a:rPr lang="en-US" sz="1200" b="0" i="0" u="none" strike="noStrike" dirty="0">
                          <a:solidFill>
                            <a:srgbClr val="000000"/>
                          </a:solidFill>
                          <a:effectLst/>
                          <a:latin typeface="Calibri" panose="020F0502020204030204" pitchFamily="34" charset="0"/>
                        </a:rPr>
                        <a:t>6. Provide sufficient illumination for operations of the LSHC based on conditions at the lunar South Pole</a:t>
                      </a:r>
                    </a:p>
                  </a:txBody>
                  <a:tcPr marR="2635" marT="263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l" fontAlgn="ctr"/>
                      <a:r>
                        <a:rPr lang="en-US" sz="1200" b="0" i="0" u="none" strike="noStrike">
                          <a:solidFill>
                            <a:srgbClr val="000000"/>
                          </a:solidFill>
                          <a:effectLst/>
                          <a:latin typeface="Calibri" panose="020F0502020204030204" pitchFamily="34" charset="0"/>
                        </a:rPr>
                        <a:t>Can use the same/similar or different means as listed under the Establishment systems!</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889498363"/>
                  </a:ext>
                </a:extLst>
              </a:tr>
              <a:tr h="258602">
                <a:tc>
                  <a:txBody>
                    <a:bodyPr/>
                    <a:lstStyle/>
                    <a:p>
                      <a:pPr algn="l" rtl="0" fontAlgn="ctr"/>
                      <a:r>
                        <a:rPr lang="en-US" sz="1200" b="0" i="0" u="none" strike="noStrike" dirty="0">
                          <a:solidFill>
                            <a:srgbClr val="000000"/>
                          </a:solidFill>
                          <a:effectLst/>
                          <a:latin typeface="Calibri" panose="020F0502020204030204" pitchFamily="34" charset="0"/>
                        </a:rPr>
                        <a:t>7. Manage/remove lunar dust for individual LSHC systems (not Artemis systems inside the shelter)</a:t>
                      </a:r>
                    </a:p>
                  </a:txBody>
                  <a:tcPr marR="2635" marT="263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l" fontAlgn="ctr"/>
                      <a:r>
                        <a:rPr lang="en-US" sz="1200" b="0" i="0" u="none" strike="noStrike">
                          <a:solidFill>
                            <a:srgbClr val="000000"/>
                          </a:solidFill>
                          <a:effectLst/>
                          <a:latin typeface="Calibri" panose="020F0502020204030204" pitchFamily="34" charset="0"/>
                        </a:rPr>
                        <a:t>Can use the same/similar or different means as listed under the Establishment systems!</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090060604"/>
                  </a:ext>
                </a:extLst>
              </a:tr>
              <a:tr h="258602">
                <a:tc>
                  <a:txBody>
                    <a:bodyPr/>
                    <a:lstStyle/>
                    <a:p>
                      <a:pPr algn="l" rtl="0" fontAlgn="ctr"/>
                      <a:r>
                        <a:rPr lang="en-US" sz="1200" b="0" i="0" u="none" strike="noStrike" dirty="0">
                          <a:solidFill>
                            <a:srgbClr val="000000"/>
                          </a:solidFill>
                          <a:effectLst/>
                          <a:latin typeface="Calibri" panose="020F0502020204030204" pitchFamily="34" charset="0"/>
                        </a:rPr>
                        <a:t>8. Manage thermal control for individual LSHC systems (not Artemis systems inside the shelter)</a:t>
                      </a:r>
                    </a:p>
                  </a:txBody>
                  <a:tcPr marR="2635" marT="263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l" fontAlgn="ctr"/>
                      <a:r>
                        <a:rPr lang="en-US" sz="1200" b="0" i="0" u="none" strike="noStrike" dirty="0">
                          <a:solidFill>
                            <a:srgbClr val="000000"/>
                          </a:solidFill>
                          <a:effectLst/>
                          <a:latin typeface="Calibri" panose="020F0502020204030204" pitchFamily="34" charset="0"/>
                        </a:rPr>
                        <a:t>Can use the same/similar or different means as listed under the Establishment systems!</a:t>
                      </a:r>
                    </a:p>
                  </a:txBody>
                  <a:tcPr marR="2635" marT="263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719040222"/>
                  </a:ext>
                </a:extLst>
              </a:tr>
            </a:tbl>
          </a:graphicData>
        </a:graphic>
      </p:graphicFrame>
    </p:spTree>
    <p:extLst>
      <p:ext uri="{BB962C8B-B14F-4D97-AF65-F5344CB8AC3E}">
        <p14:creationId xmlns:p14="http://schemas.microsoft.com/office/powerpoint/2010/main" val="2311914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ADA50-5514-4D68-A3DF-8A8A97497C6E}"/>
              </a:ext>
            </a:extLst>
          </p:cNvPr>
          <p:cNvSpPr>
            <a:spLocks noGrp="1"/>
          </p:cNvSpPr>
          <p:nvPr>
            <p:ph type="title"/>
          </p:nvPr>
        </p:nvSpPr>
        <p:spPr/>
        <p:txBody>
          <a:bodyPr/>
          <a:lstStyle/>
          <a:p>
            <a:r>
              <a:rPr lang="en-US" dirty="0"/>
              <a:t>Level Zero Requirements (1/2)</a:t>
            </a:r>
          </a:p>
        </p:txBody>
      </p:sp>
      <p:sp>
        <p:nvSpPr>
          <p:cNvPr id="3" name="Content Placeholder 2">
            <a:extLst>
              <a:ext uri="{FF2B5EF4-FFF2-40B4-BE49-F238E27FC236}">
                <a16:creationId xmlns:a16="http://schemas.microsoft.com/office/drawing/2014/main" id="{91F7317E-C814-4E57-8627-DE2B58495008}"/>
              </a:ext>
            </a:extLst>
          </p:cNvPr>
          <p:cNvSpPr>
            <a:spLocks noGrp="1"/>
          </p:cNvSpPr>
          <p:nvPr>
            <p:ph idx="1"/>
          </p:nvPr>
        </p:nvSpPr>
        <p:spPr>
          <a:xfrm>
            <a:off x="119825" y="926591"/>
            <a:ext cx="11730799" cy="5794883"/>
          </a:xfrm>
        </p:spPr>
        <p:txBody>
          <a:bodyPr>
            <a:normAutofit/>
          </a:bodyPr>
          <a:lstStyle/>
          <a:p>
            <a:pPr marL="514350" indent="-514350">
              <a:lnSpc>
                <a:spcPct val="100000"/>
              </a:lnSpc>
              <a:buFont typeface="+mj-lt"/>
              <a:buAutoNum type="arabicPeriod"/>
            </a:pPr>
            <a:r>
              <a:rPr lang="en-US" sz="2000" b="0" dirty="0"/>
              <a:t>The Lunar Safe Haven Concept (LSHC) </a:t>
            </a:r>
            <a:r>
              <a:rPr lang="en-US" sz="2000" i="1" dirty="0"/>
              <a:t>shall</a:t>
            </a:r>
            <a:r>
              <a:rPr lang="en-US" sz="2000" b="0" dirty="0"/>
              <a:t> shield crew, electronics (such as computers providing command and control of autonomous systems), and other exploration and habitation systems that require radiation shielding as defined by HEOMD for at least 10 (TBR) years without exceeding the proxy dose limits for crew and electronics.  </a:t>
            </a:r>
            <a:r>
              <a:rPr lang="en-US" sz="2000" b="0" dirty="0">
                <a:solidFill>
                  <a:schemeClr val="accent1"/>
                </a:solidFill>
              </a:rPr>
              <a:t>[Functional]</a:t>
            </a:r>
          </a:p>
          <a:p>
            <a:pPr marL="514350" indent="-514350">
              <a:lnSpc>
                <a:spcPct val="100000"/>
              </a:lnSpc>
              <a:buFont typeface="+mj-lt"/>
              <a:buAutoNum type="arabicPeriod"/>
            </a:pPr>
            <a:r>
              <a:rPr lang="en-US" sz="2000" b="0" dirty="0"/>
              <a:t>The LSHC </a:t>
            </a:r>
            <a:r>
              <a:rPr lang="en-US" sz="2000" i="1" dirty="0"/>
              <a:t>shall</a:t>
            </a:r>
            <a:r>
              <a:rPr lang="en-US" sz="2000" b="0" dirty="0"/>
              <a:t> protect crew, electronics, and other exploration and habitation systems that require protection as defined by HEOMD from the hazards of the lunar environment—including but not limited to micrometeoroid impacts, thermal loads, seismic activity, electrical charging, dust, vacuum, and the sun—for at least 10 (TBR) years.  </a:t>
            </a:r>
            <a:r>
              <a:rPr lang="en-US" sz="2000" b="0" dirty="0">
                <a:solidFill>
                  <a:schemeClr val="accent1"/>
                </a:solidFill>
              </a:rPr>
              <a:t>[Functional]</a:t>
            </a:r>
          </a:p>
          <a:p>
            <a:pPr marL="514350" indent="-514350">
              <a:lnSpc>
                <a:spcPct val="100000"/>
              </a:lnSpc>
              <a:buFont typeface="+mj-lt"/>
              <a:buAutoNum type="arabicPeriod"/>
            </a:pPr>
            <a:r>
              <a:rPr lang="en-US" sz="2000" b="0" dirty="0"/>
              <a:t>The LSHC </a:t>
            </a:r>
            <a:r>
              <a:rPr lang="en-US" sz="2000" i="1" dirty="0"/>
              <a:t>shall</a:t>
            </a:r>
            <a:r>
              <a:rPr lang="en-US" sz="2000" b="0" dirty="0"/>
              <a:t> protect crew, electronics, and other exploration and habitation systems that require protection as defined by HEOMD from the impacts and damage from other external assets that could cause collisions or ejecta for at least 10 (TBR) years.  </a:t>
            </a:r>
            <a:r>
              <a:rPr lang="en-US" sz="2000" b="0" dirty="0">
                <a:solidFill>
                  <a:schemeClr val="accent1"/>
                </a:solidFill>
              </a:rPr>
              <a:t>[Functional]</a:t>
            </a:r>
          </a:p>
          <a:p>
            <a:pPr marL="514350" indent="-514350">
              <a:lnSpc>
                <a:spcPct val="100000"/>
              </a:lnSpc>
              <a:buFont typeface="+mj-lt"/>
              <a:buAutoNum type="arabicPeriod"/>
            </a:pPr>
            <a:r>
              <a:rPr lang="en-US" sz="2000" b="0" dirty="0"/>
              <a:t>The LSHC </a:t>
            </a:r>
            <a:r>
              <a:rPr lang="en-US" sz="2000" i="1" dirty="0"/>
              <a:t>shall not </a:t>
            </a:r>
            <a:r>
              <a:rPr lang="en-US" sz="2000" b="0" dirty="0"/>
              <a:t>negatively impact the crew performance, habitability, and safety requirements derived from NASA-3001 for crew—as defined in HSI requirements documents of the lunar exploration systems to be used by HEOMD—and for proximal EVA. </a:t>
            </a:r>
            <a:r>
              <a:rPr lang="en-US" sz="2000" b="0" dirty="0">
                <a:solidFill>
                  <a:schemeClr val="accent1"/>
                </a:solidFill>
              </a:rPr>
              <a:t>[Technical]</a:t>
            </a:r>
          </a:p>
        </p:txBody>
      </p:sp>
      <p:sp>
        <p:nvSpPr>
          <p:cNvPr id="4" name="Slide Number Placeholder 3">
            <a:extLst>
              <a:ext uri="{FF2B5EF4-FFF2-40B4-BE49-F238E27FC236}">
                <a16:creationId xmlns:a16="http://schemas.microsoft.com/office/drawing/2014/main" id="{0EEC6D22-1E98-4F6E-B844-4B1DF8C08CAC}"/>
              </a:ext>
            </a:extLst>
          </p:cNvPr>
          <p:cNvSpPr>
            <a:spLocks noGrp="1"/>
          </p:cNvSpPr>
          <p:nvPr>
            <p:ph type="sldNum" sz="quarter" idx="12"/>
          </p:nvPr>
        </p:nvSpPr>
        <p:spPr/>
        <p:txBody>
          <a:bodyPr/>
          <a:lstStyle/>
          <a:p>
            <a:fld id="{41C508F0-1AA7-8449-B96D-5FDB74B9F69F}" type="slidenum">
              <a:rPr lang="en-US" smtClean="0"/>
              <a:t>20</a:t>
            </a:fld>
            <a:endParaRPr lang="en-US"/>
          </a:p>
        </p:txBody>
      </p:sp>
      <p:sp>
        <p:nvSpPr>
          <p:cNvPr id="5" name="Rectangle: Rounded Corners 4">
            <a:extLst>
              <a:ext uri="{FF2B5EF4-FFF2-40B4-BE49-F238E27FC236}">
                <a16:creationId xmlns:a16="http://schemas.microsoft.com/office/drawing/2014/main" id="{A7699137-B263-415A-8D2A-17BF16255F44}"/>
              </a:ext>
            </a:extLst>
          </p:cNvPr>
          <p:cNvSpPr/>
          <p:nvPr/>
        </p:nvSpPr>
        <p:spPr>
          <a:xfrm>
            <a:off x="664464" y="5974715"/>
            <a:ext cx="4956048" cy="633984"/>
          </a:xfrm>
          <a:prstGeom prst="roundRect">
            <a:avLst/>
          </a:prstGeom>
          <a:solidFill>
            <a:schemeClr val="accent1">
              <a:lumMod val="40000"/>
              <a:lumOff val="60000"/>
            </a:schemeClr>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Note: 10 years operational duration will include any maintenance/repair.</a:t>
            </a:r>
          </a:p>
        </p:txBody>
      </p:sp>
    </p:spTree>
    <p:extLst>
      <p:ext uri="{BB962C8B-B14F-4D97-AF65-F5344CB8AC3E}">
        <p14:creationId xmlns:p14="http://schemas.microsoft.com/office/powerpoint/2010/main" val="2872903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5A421-48B1-4021-A2DD-87F4783BEC90}"/>
              </a:ext>
            </a:extLst>
          </p:cNvPr>
          <p:cNvSpPr>
            <a:spLocks noGrp="1"/>
          </p:cNvSpPr>
          <p:nvPr>
            <p:ph type="title"/>
          </p:nvPr>
        </p:nvSpPr>
        <p:spPr/>
        <p:txBody>
          <a:bodyPr/>
          <a:lstStyle/>
          <a:p>
            <a:r>
              <a:rPr lang="en-US" dirty="0"/>
              <a:t>Level Zero Requirements (2/2) </a:t>
            </a:r>
          </a:p>
        </p:txBody>
      </p:sp>
      <p:sp>
        <p:nvSpPr>
          <p:cNvPr id="3" name="Content Placeholder 2">
            <a:extLst>
              <a:ext uri="{FF2B5EF4-FFF2-40B4-BE49-F238E27FC236}">
                <a16:creationId xmlns:a16="http://schemas.microsoft.com/office/drawing/2014/main" id="{F9AB3160-301C-47EA-9FB1-74E311723D5F}"/>
              </a:ext>
            </a:extLst>
          </p:cNvPr>
          <p:cNvSpPr>
            <a:spLocks noGrp="1"/>
          </p:cNvSpPr>
          <p:nvPr>
            <p:ph idx="1"/>
          </p:nvPr>
        </p:nvSpPr>
        <p:spPr>
          <a:xfrm>
            <a:off x="119825" y="926592"/>
            <a:ext cx="11730799" cy="5553456"/>
          </a:xfrm>
        </p:spPr>
        <p:txBody>
          <a:bodyPr>
            <a:normAutofit/>
          </a:bodyPr>
          <a:lstStyle/>
          <a:p>
            <a:pPr marL="514350" indent="-514350">
              <a:buFont typeface="+mj-lt"/>
              <a:buAutoNum type="arabicPeriod" startAt="5"/>
            </a:pPr>
            <a:r>
              <a:rPr lang="en-US" sz="2400" b="0" dirty="0"/>
              <a:t>The LSHC shall not negatively impact functionality nor negatively impact deployment and placement of heritage exploration habitation systems selected by HEOMD that require protection and shielding. </a:t>
            </a:r>
            <a:r>
              <a:rPr lang="en-US" sz="2400" b="0" dirty="0">
                <a:solidFill>
                  <a:schemeClr val="accent1"/>
                </a:solidFill>
              </a:rPr>
              <a:t>[Technical]</a:t>
            </a:r>
          </a:p>
          <a:p>
            <a:pPr marL="514350" indent="-514350">
              <a:buFont typeface="+mj-lt"/>
              <a:buAutoNum type="arabicPeriod" startAt="5"/>
            </a:pPr>
            <a:endParaRPr lang="en-US" sz="2400" b="0" dirty="0">
              <a:solidFill>
                <a:schemeClr val="accent1"/>
              </a:solidFill>
            </a:endParaRPr>
          </a:p>
          <a:p>
            <a:pPr marL="514350" indent="-514350">
              <a:buFont typeface="+mj-lt"/>
              <a:buAutoNum type="arabicPeriod" startAt="5"/>
            </a:pPr>
            <a:endParaRPr lang="en-US" sz="2400" b="0" dirty="0">
              <a:solidFill>
                <a:schemeClr val="accent1"/>
              </a:solidFill>
            </a:endParaRPr>
          </a:p>
          <a:p>
            <a:pPr marL="514350" indent="-514350">
              <a:buFont typeface="+mj-lt"/>
              <a:buAutoNum type="arabicPeriod" startAt="5"/>
            </a:pPr>
            <a:r>
              <a:rPr lang="en-US" sz="2400" b="0" dirty="0"/>
              <a:t>The LSH concept </a:t>
            </a:r>
            <a:r>
              <a:rPr lang="en-US" sz="2400" i="1" dirty="0"/>
              <a:t>shall</a:t>
            </a:r>
            <a:r>
              <a:rPr lang="en-US" sz="2400" b="0" dirty="0"/>
              <a:t> utilize in situ resources, including both natural and repurposed resources. </a:t>
            </a:r>
            <a:r>
              <a:rPr lang="en-US" sz="2400" b="0" dirty="0">
                <a:solidFill>
                  <a:schemeClr val="accent1"/>
                </a:solidFill>
              </a:rPr>
              <a:t>[Technical]</a:t>
            </a:r>
          </a:p>
          <a:p>
            <a:pPr marL="514350" indent="-514350">
              <a:buFont typeface="+mj-lt"/>
              <a:buAutoNum type="arabicPeriod" startAt="5"/>
            </a:pPr>
            <a:r>
              <a:rPr lang="en-US" sz="2400" b="0" dirty="0"/>
              <a:t>The LSH concept </a:t>
            </a:r>
            <a:r>
              <a:rPr lang="en-US" sz="2400" i="1" dirty="0"/>
              <a:t>shall</a:t>
            </a:r>
            <a:r>
              <a:rPr lang="en-US" sz="2400" b="0" dirty="0"/>
              <a:t> identify and define the surface equipment concepts necessary to emplace, assemble, and/or construct the safe haven shelter. </a:t>
            </a:r>
            <a:r>
              <a:rPr lang="en-US" sz="2400" b="0" dirty="0">
                <a:solidFill>
                  <a:schemeClr val="accent1"/>
                </a:solidFill>
              </a:rPr>
              <a:t>[Programmatic]</a:t>
            </a:r>
          </a:p>
          <a:p>
            <a:pPr marL="514350" indent="-514350">
              <a:buFont typeface="+mj-lt"/>
              <a:buAutoNum type="arabicPeriod" startAt="5"/>
            </a:pPr>
            <a:r>
              <a:rPr lang="en-US" sz="2400" b="0" dirty="0"/>
              <a:t>The technologies included in the LSH concept </a:t>
            </a:r>
            <a:r>
              <a:rPr lang="en-US" sz="2400" i="1" dirty="0"/>
              <a:t>shall</a:t>
            </a:r>
            <a:r>
              <a:rPr lang="en-US" sz="2400" b="0" dirty="0"/>
              <a:t> be </a:t>
            </a:r>
            <a:r>
              <a:rPr lang="en-US" sz="2400" b="0" dirty="0" err="1"/>
              <a:t>be</a:t>
            </a:r>
            <a:r>
              <a:rPr lang="en-US" sz="2400" b="0" dirty="0"/>
              <a:t> ready to be deployed and operational on the lunar surface by 2026 (TBR), according to the Artemis Program. </a:t>
            </a:r>
            <a:r>
              <a:rPr lang="en-US" sz="2400" b="0" dirty="0">
                <a:solidFill>
                  <a:schemeClr val="accent1"/>
                </a:solidFill>
              </a:rPr>
              <a:t>[Programmatic]</a:t>
            </a:r>
          </a:p>
          <a:p>
            <a:pPr marL="514350" indent="-514350">
              <a:buFont typeface="+mj-lt"/>
              <a:buAutoNum type="arabicPeriod" startAt="5"/>
            </a:pPr>
            <a:r>
              <a:rPr lang="en-US" sz="2400" b="0" dirty="0"/>
              <a:t>The Lunar Safe Haven </a:t>
            </a:r>
            <a:r>
              <a:rPr lang="en-US" sz="2400" i="1" dirty="0"/>
              <a:t>shall</a:t>
            </a:r>
            <a:r>
              <a:rPr lang="en-US" sz="2400" b="0" dirty="0"/>
              <a:t> be compatible with NASA's lunar lander systems to be selected by HEOMD. </a:t>
            </a:r>
            <a:r>
              <a:rPr lang="en-US" sz="2400" b="0" dirty="0">
                <a:solidFill>
                  <a:schemeClr val="accent1"/>
                </a:solidFill>
              </a:rPr>
              <a:t>[Programmatic]</a:t>
            </a:r>
          </a:p>
          <a:p>
            <a:endParaRPr lang="en-US" sz="2400" b="0" dirty="0"/>
          </a:p>
        </p:txBody>
      </p:sp>
      <p:sp>
        <p:nvSpPr>
          <p:cNvPr id="4" name="Slide Number Placeholder 3">
            <a:extLst>
              <a:ext uri="{FF2B5EF4-FFF2-40B4-BE49-F238E27FC236}">
                <a16:creationId xmlns:a16="http://schemas.microsoft.com/office/drawing/2014/main" id="{6686D629-98E2-402A-9826-BE0753E860BB}"/>
              </a:ext>
            </a:extLst>
          </p:cNvPr>
          <p:cNvSpPr>
            <a:spLocks noGrp="1"/>
          </p:cNvSpPr>
          <p:nvPr>
            <p:ph type="sldNum" sz="quarter" idx="12"/>
          </p:nvPr>
        </p:nvSpPr>
        <p:spPr/>
        <p:txBody>
          <a:bodyPr/>
          <a:lstStyle/>
          <a:p>
            <a:fld id="{41C508F0-1AA7-8449-B96D-5FDB74B9F69F}" type="slidenum">
              <a:rPr lang="en-US" smtClean="0"/>
              <a:t>21</a:t>
            </a:fld>
            <a:endParaRPr lang="en-US"/>
          </a:p>
        </p:txBody>
      </p:sp>
      <p:sp>
        <p:nvSpPr>
          <p:cNvPr id="5" name="Rectangle: Rounded Corners 4">
            <a:extLst>
              <a:ext uri="{FF2B5EF4-FFF2-40B4-BE49-F238E27FC236}">
                <a16:creationId xmlns:a16="http://schemas.microsoft.com/office/drawing/2014/main" id="{8DA2A659-835B-4C05-828F-310427E5E7DC}"/>
              </a:ext>
            </a:extLst>
          </p:cNvPr>
          <p:cNvSpPr/>
          <p:nvPr/>
        </p:nvSpPr>
        <p:spPr>
          <a:xfrm>
            <a:off x="713232" y="2170811"/>
            <a:ext cx="6858000" cy="633984"/>
          </a:xfrm>
          <a:prstGeom prst="roundRect">
            <a:avLst/>
          </a:prstGeom>
          <a:solidFill>
            <a:schemeClr val="accent1">
              <a:lumMod val="40000"/>
              <a:lumOff val="60000"/>
            </a:schemeClr>
          </a:solidFill>
          <a:ln w="190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Note: L-0 Req. #5 was written with the intent to rule out any concepts that would expose habitats directly to regolith, such as by burying. </a:t>
            </a:r>
          </a:p>
        </p:txBody>
      </p:sp>
    </p:spTree>
    <p:extLst>
      <p:ext uri="{BB962C8B-B14F-4D97-AF65-F5344CB8AC3E}">
        <p14:creationId xmlns:p14="http://schemas.microsoft.com/office/powerpoint/2010/main" val="5461807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760AF-74A9-411C-903E-732ECDC08577}"/>
              </a:ext>
            </a:extLst>
          </p:cNvPr>
          <p:cNvSpPr>
            <a:spLocks noGrp="1"/>
          </p:cNvSpPr>
          <p:nvPr>
            <p:ph type="title"/>
          </p:nvPr>
        </p:nvSpPr>
        <p:spPr/>
        <p:txBody>
          <a:bodyPr/>
          <a:lstStyle/>
          <a:p>
            <a:r>
              <a:rPr lang="en-US" dirty="0"/>
              <a:t>Functional Decomposition – Shelter (As of 2/23)</a:t>
            </a:r>
          </a:p>
        </p:txBody>
      </p:sp>
      <p:sp>
        <p:nvSpPr>
          <p:cNvPr id="4" name="Slide Number Placeholder 3">
            <a:extLst>
              <a:ext uri="{FF2B5EF4-FFF2-40B4-BE49-F238E27FC236}">
                <a16:creationId xmlns:a16="http://schemas.microsoft.com/office/drawing/2014/main" id="{8EA2FAA2-0EF8-4D27-8E64-711339795DAE}"/>
              </a:ext>
            </a:extLst>
          </p:cNvPr>
          <p:cNvSpPr>
            <a:spLocks noGrp="1"/>
          </p:cNvSpPr>
          <p:nvPr>
            <p:ph type="sldNum" sz="quarter" idx="12"/>
          </p:nvPr>
        </p:nvSpPr>
        <p:spPr/>
        <p:txBody>
          <a:bodyPr/>
          <a:lstStyle/>
          <a:p>
            <a:fld id="{41C508F0-1AA7-8449-B96D-5FDB74B9F69F}" type="slidenum">
              <a:rPr lang="en-US" smtClean="0"/>
              <a:t>22</a:t>
            </a:fld>
            <a:endParaRPr lang="en-US"/>
          </a:p>
        </p:txBody>
      </p:sp>
      <p:sp>
        <p:nvSpPr>
          <p:cNvPr id="147" name="Content Placeholder 2">
            <a:extLst>
              <a:ext uri="{FF2B5EF4-FFF2-40B4-BE49-F238E27FC236}">
                <a16:creationId xmlns:a16="http://schemas.microsoft.com/office/drawing/2014/main" id="{AC8C3751-159E-4CA7-B66C-DA4B5E8C1929}"/>
              </a:ext>
            </a:extLst>
          </p:cNvPr>
          <p:cNvSpPr>
            <a:spLocks noGrp="1"/>
          </p:cNvSpPr>
          <p:nvPr>
            <p:ph idx="1"/>
          </p:nvPr>
        </p:nvSpPr>
        <p:spPr>
          <a:xfrm>
            <a:off x="119824" y="1524001"/>
            <a:ext cx="11849151" cy="5235980"/>
          </a:xfrm>
        </p:spPr>
        <p:txBody>
          <a:bodyPr>
            <a:noAutofit/>
          </a:bodyPr>
          <a:lstStyle/>
          <a:p>
            <a:pPr marL="0" marR="0" lvl="0" indent="0" fontAlgn="ctr">
              <a:lnSpc>
                <a:spcPct val="100000"/>
              </a:lnSpc>
              <a:spcBef>
                <a:spcPts val="0"/>
              </a:spcBef>
              <a:spcAft>
                <a:spcPts val="600"/>
              </a:spcAft>
              <a:buNone/>
            </a:pPr>
            <a:r>
              <a:rPr lang="en-US" sz="1600" dirty="0">
                <a:latin typeface="Calibri" panose="020F0502020204030204" pitchFamily="34" charset="0"/>
                <a:ea typeface="Times New Roman" panose="02020603050405020304" pitchFamily="18" charset="0"/>
                <a:cs typeface="Calibri" panose="020F0502020204030204" pitchFamily="34" charset="0"/>
              </a:rPr>
              <a:t>(A) The functions of the LSHC </a:t>
            </a:r>
            <a:r>
              <a:rPr lang="en-US" sz="1600" u="sng" dirty="0">
                <a:latin typeface="Calibri" panose="020F0502020204030204" pitchFamily="34" charset="0"/>
                <a:ea typeface="Times New Roman" panose="02020603050405020304" pitchFamily="18" charset="0"/>
                <a:cs typeface="Calibri" panose="020F0502020204030204" pitchFamily="34" charset="0"/>
              </a:rPr>
              <a:t>shelter</a:t>
            </a:r>
            <a:r>
              <a:rPr lang="en-US" sz="1600" dirty="0">
                <a:latin typeface="Calibri" panose="020F0502020204030204" pitchFamily="34" charset="0"/>
                <a:ea typeface="Times New Roman" panose="02020603050405020304" pitchFamily="18" charset="0"/>
                <a:cs typeface="Calibri" panose="020F0502020204030204" pitchFamily="34" charset="0"/>
              </a:rPr>
              <a:t> must be to:</a:t>
            </a:r>
          </a:p>
          <a:p>
            <a:pPr marL="800100" lvl="1" indent="-342900" fontAlgn="ctr">
              <a:lnSpc>
                <a:spcPct val="100000"/>
              </a:lnSpc>
              <a:spcBef>
                <a:spcPts val="0"/>
              </a:spcBef>
              <a:spcAft>
                <a:spcPts val="600"/>
              </a:spcAft>
              <a:buFont typeface="+mj-lt"/>
              <a:buAutoNum type="arabicParenR"/>
            </a:pPr>
            <a:r>
              <a:rPr lang="en-US" sz="1400" dirty="0">
                <a:latin typeface="Calibri" panose="020F0502020204030204" pitchFamily="34" charset="0"/>
                <a:ea typeface="Times New Roman" panose="02020603050405020304" pitchFamily="18" charset="0"/>
                <a:cs typeface="Calibri" panose="020F0502020204030204" pitchFamily="34" charset="0"/>
              </a:rPr>
              <a:t>Store the crew and some amount of electronics and other exploration and habitation systems, including:</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Allow shipping and receiving (in and out)</a:t>
            </a:r>
          </a:p>
          <a:p>
            <a:pPr marL="800100" lvl="1" indent="-342900" fontAlgn="ctr">
              <a:lnSpc>
                <a:spcPct val="100000"/>
              </a:lnSpc>
              <a:spcBef>
                <a:spcPts val="0"/>
              </a:spcBef>
              <a:spcAft>
                <a:spcPts val="600"/>
              </a:spcAft>
              <a:buFont typeface="+mj-lt"/>
              <a:buAutoNum type="arabicParenR"/>
            </a:pPr>
            <a:r>
              <a:rPr lang="en-US" sz="1400" dirty="0">
                <a:latin typeface="Calibri" panose="020F0502020204030204" pitchFamily="34" charset="0"/>
                <a:ea typeface="Times New Roman" panose="02020603050405020304" pitchFamily="18" charset="0"/>
                <a:cs typeface="Calibri" panose="020F0502020204030204" pitchFamily="34" charset="0"/>
              </a:rPr>
              <a:t>Protect from radiation for at least 10 years without exceeding the proxy dose limits for crew and electronics, including:  </a:t>
            </a:r>
            <a:r>
              <a:rPr lang="en-US" sz="1400" dirty="0">
                <a:highlight>
                  <a:srgbClr val="FFFF00"/>
                </a:highlight>
                <a:latin typeface="Calibri" panose="020F0502020204030204" pitchFamily="34" charset="0"/>
                <a:ea typeface="Times New Roman" panose="02020603050405020304" pitchFamily="18" charset="0"/>
                <a:cs typeface="Calibri" panose="020F0502020204030204" pitchFamily="34" charset="0"/>
              </a:rPr>
              <a:t>[Mapped to L-0 Req. 1]</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Protect the crew</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Protect some amount of electronics and other exploration systems</a:t>
            </a:r>
          </a:p>
          <a:p>
            <a:pPr marL="800100" lvl="1" indent="-342900" fontAlgn="ctr">
              <a:lnSpc>
                <a:spcPct val="100000"/>
              </a:lnSpc>
              <a:spcBef>
                <a:spcPts val="0"/>
              </a:spcBef>
              <a:spcAft>
                <a:spcPts val="600"/>
              </a:spcAft>
              <a:buFont typeface="+mj-lt"/>
              <a:buAutoNum type="arabicParenR"/>
            </a:pPr>
            <a:r>
              <a:rPr lang="en-US" sz="1400" dirty="0">
                <a:latin typeface="Calibri" panose="020F0502020204030204" pitchFamily="34" charset="0"/>
                <a:ea typeface="Times New Roman" panose="02020603050405020304" pitchFamily="18" charset="0"/>
                <a:cs typeface="Calibri" panose="020F0502020204030204" pitchFamily="34" charset="0"/>
              </a:rPr>
              <a:t>Protect from the hazards of the lunar environment—including but not limited to micrometeoroid impacts, thermal loads, seismic activity, electrical charging, dust, vacuum, and the sun—for at least 10 </a:t>
            </a:r>
            <a:r>
              <a:rPr lang="en-US" sz="1400" i="1" dirty="0">
                <a:latin typeface="Calibri" panose="020F0502020204030204" pitchFamily="34" charset="0"/>
                <a:ea typeface="Times New Roman" panose="02020603050405020304" pitchFamily="18" charset="0"/>
                <a:cs typeface="Calibri" panose="020F0502020204030204" pitchFamily="34" charset="0"/>
              </a:rPr>
              <a:t>(TBR) </a:t>
            </a:r>
            <a:r>
              <a:rPr lang="en-US" sz="1400" dirty="0">
                <a:latin typeface="Calibri" panose="020F0502020204030204" pitchFamily="34" charset="0"/>
                <a:ea typeface="Times New Roman" panose="02020603050405020304" pitchFamily="18" charset="0"/>
                <a:cs typeface="Calibri" panose="020F0502020204030204" pitchFamily="34" charset="0"/>
              </a:rPr>
              <a:t>years, including:  </a:t>
            </a:r>
            <a:r>
              <a:rPr lang="en-US" sz="1400" dirty="0">
                <a:highlight>
                  <a:srgbClr val="FFFF00"/>
                </a:highlight>
                <a:latin typeface="Calibri" panose="020F0502020204030204" pitchFamily="34" charset="0"/>
                <a:ea typeface="Times New Roman" panose="02020603050405020304" pitchFamily="18" charset="0"/>
                <a:cs typeface="Calibri" panose="020F0502020204030204" pitchFamily="34" charset="0"/>
              </a:rPr>
              <a:t>[Mapped to L-0 Req. 2]</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Protect the crew</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Protect some amount of electronics and other exploration systems</a:t>
            </a:r>
            <a:endParaRPr lang="en-US" sz="1100" dirty="0">
              <a:highlight>
                <a:srgbClr val="FFFF00"/>
              </a:highlight>
              <a:latin typeface="Calibri" panose="020F0502020204030204" pitchFamily="34" charset="0"/>
              <a:ea typeface="Times New Roman" panose="02020603050405020304" pitchFamily="18" charset="0"/>
              <a:cs typeface="Calibri" panose="020F0502020204030204" pitchFamily="34" charset="0"/>
            </a:endParaRPr>
          </a:p>
          <a:p>
            <a:pPr marL="800100" lvl="1" indent="-342900" fontAlgn="ctr">
              <a:lnSpc>
                <a:spcPct val="100000"/>
              </a:lnSpc>
              <a:spcBef>
                <a:spcPts val="0"/>
              </a:spcBef>
              <a:spcAft>
                <a:spcPts val="600"/>
              </a:spcAft>
              <a:buFont typeface="+mj-lt"/>
              <a:buAutoNum type="arabicParenR"/>
            </a:pPr>
            <a:r>
              <a:rPr lang="en-US" sz="1400" dirty="0">
                <a:latin typeface="Calibri" panose="020F0502020204030204" pitchFamily="34" charset="0"/>
                <a:ea typeface="Times New Roman" panose="02020603050405020304" pitchFamily="18" charset="0"/>
                <a:cs typeface="Calibri" panose="020F0502020204030204" pitchFamily="34" charset="0"/>
              </a:rPr>
              <a:t>Protect from the impacts and damage from other external assets that could cause collisions or ejecta for at least 10 </a:t>
            </a:r>
            <a:r>
              <a:rPr lang="en-US" sz="1400" i="1" dirty="0">
                <a:latin typeface="Calibri" panose="020F0502020204030204" pitchFamily="34" charset="0"/>
                <a:ea typeface="Times New Roman" panose="02020603050405020304" pitchFamily="18" charset="0"/>
                <a:cs typeface="Calibri" panose="020F0502020204030204" pitchFamily="34" charset="0"/>
              </a:rPr>
              <a:t>(TBR) </a:t>
            </a:r>
            <a:r>
              <a:rPr lang="en-US" sz="1400" dirty="0">
                <a:latin typeface="Calibri" panose="020F0502020204030204" pitchFamily="34" charset="0"/>
                <a:ea typeface="Times New Roman" panose="02020603050405020304" pitchFamily="18" charset="0"/>
                <a:cs typeface="Calibri" panose="020F0502020204030204" pitchFamily="34" charset="0"/>
              </a:rPr>
              <a:t>years, including:  </a:t>
            </a:r>
            <a:r>
              <a:rPr lang="en-US" sz="1400" dirty="0">
                <a:highlight>
                  <a:srgbClr val="FFFF00"/>
                </a:highlight>
                <a:latin typeface="Calibri" panose="020F0502020204030204" pitchFamily="34" charset="0"/>
                <a:ea typeface="Times New Roman" panose="02020603050405020304" pitchFamily="18" charset="0"/>
                <a:cs typeface="Calibri" panose="020F0502020204030204" pitchFamily="34" charset="0"/>
              </a:rPr>
              <a:t>[Mapped to L-0 Req. 3]</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Protect the crew</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Protect some amount of electronics and other exploration systems</a:t>
            </a:r>
            <a:endParaRPr lang="en-US" sz="1100" dirty="0">
              <a:highlight>
                <a:srgbClr val="FFFF00"/>
              </a:highlight>
              <a:latin typeface="Calibri" panose="020F0502020204030204" pitchFamily="34" charset="0"/>
              <a:ea typeface="Times New Roman" panose="02020603050405020304" pitchFamily="18" charset="0"/>
              <a:cs typeface="Calibri" panose="020F0502020204030204" pitchFamily="34" charset="0"/>
            </a:endParaRPr>
          </a:p>
          <a:p>
            <a:pPr marL="0" marR="0" lvl="0" indent="0" fontAlgn="ctr">
              <a:lnSpc>
                <a:spcPct val="100000"/>
              </a:lnSpc>
              <a:spcBef>
                <a:spcPts val="0"/>
              </a:spcBef>
              <a:spcAft>
                <a:spcPts val="600"/>
              </a:spcAft>
              <a:buNone/>
            </a:pPr>
            <a:endParaRPr lang="en-US" sz="1100" dirty="0">
              <a:latin typeface="Calibri" panose="020F0502020204030204" pitchFamily="34" charset="0"/>
              <a:ea typeface="Times New Roman" panose="02020603050405020304" pitchFamily="18" charset="0"/>
              <a:cs typeface="Calibri" panose="020F0502020204030204" pitchFamily="34" charset="0"/>
            </a:endParaRPr>
          </a:p>
          <a:p>
            <a:pPr marL="0" marR="0" lvl="0" indent="0" fontAlgn="ctr">
              <a:lnSpc>
                <a:spcPct val="100000"/>
              </a:lnSpc>
              <a:spcBef>
                <a:spcPts val="0"/>
              </a:spcBef>
              <a:spcAft>
                <a:spcPts val="600"/>
              </a:spcAft>
              <a:buNone/>
            </a:pPr>
            <a:r>
              <a:rPr lang="en-US" sz="1600" dirty="0">
                <a:latin typeface="Calibri" panose="020F0502020204030204" pitchFamily="34" charset="0"/>
                <a:ea typeface="Times New Roman" panose="02020603050405020304" pitchFamily="18" charset="0"/>
                <a:cs typeface="Calibri" panose="020F0502020204030204" pitchFamily="34" charset="0"/>
              </a:rPr>
              <a:t>In addition, options for the shelter might include:</a:t>
            </a:r>
          </a:p>
          <a:p>
            <a:pPr marL="800100" lvl="1" indent="-342900" fontAlgn="ctr">
              <a:lnSpc>
                <a:spcPct val="100000"/>
              </a:lnSpc>
              <a:spcBef>
                <a:spcPts val="0"/>
              </a:spcBef>
              <a:spcAft>
                <a:spcPts val="600"/>
              </a:spcAft>
              <a:buFont typeface="+mj-lt"/>
              <a:buAutoNum type="arabicParenR"/>
            </a:pPr>
            <a:r>
              <a:rPr lang="en-US" sz="1400" dirty="0">
                <a:latin typeface="Calibri" panose="020F0502020204030204" pitchFamily="34" charset="0"/>
                <a:ea typeface="Times New Roman" panose="02020603050405020304" pitchFamily="18" charset="0"/>
                <a:cs typeface="Calibri" panose="020F0502020204030204" pitchFamily="34" charset="0"/>
              </a:rPr>
              <a:t>Provide a protected area for servicing systems</a:t>
            </a:r>
          </a:p>
          <a:p>
            <a:pPr marL="800100" lvl="1" indent="-342900" fontAlgn="ctr">
              <a:lnSpc>
                <a:spcPct val="100000"/>
              </a:lnSpc>
              <a:spcBef>
                <a:spcPts val="0"/>
              </a:spcBef>
              <a:spcAft>
                <a:spcPts val="600"/>
              </a:spcAft>
              <a:buFont typeface="+mj-lt"/>
              <a:buAutoNum type="arabicParenR"/>
            </a:pPr>
            <a:r>
              <a:rPr lang="en-US" sz="1400" dirty="0">
                <a:latin typeface="Calibri" panose="020F0502020204030204" pitchFamily="34" charset="0"/>
                <a:ea typeface="Times New Roman" panose="02020603050405020304" pitchFamily="18" charset="0"/>
                <a:cs typeface="Calibri" panose="020F0502020204030204" pitchFamily="34" charset="0"/>
              </a:rPr>
              <a:t>Manage/remove lunar dust for individual LSHC systems </a:t>
            </a:r>
            <a:r>
              <a:rPr lang="en-US" sz="1400" i="1" dirty="0">
                <a:latin typeface="Calibri" panose="020F0502020204030204" pitchFamily="34" charset="0"/>
                <a:ea typeface="Times New Roman" panose="02020603050405020304" pitchFamily="18" charset="0"/>
                <a:cs typeface="Calibri" panose="020F0502020204030204" pitchFamily="34" charset="0"/>
              </a:rPr>
              <a:t>(not Artemis systems inside the shelter).</a:t>
            </a:r>
            <a:endParaRPr lang="en-US" sz="1400" dirty="0">
              <a:latin typeface="Calibri" panose="020F0502020204030204" pitchFamily="34" charset="0"/>
              <a:ea typeface="Times New Roman" panose="02020603050405020304" pitchFamily="18" charset="0"/>
              <a:cs typeface="Calibri" panose="020F0502020204030204" pitchFamily="34" charset="0"/>
            </a:endParaRPr>
          </a:p>
        </p:txBody>
      </p:sp>
      <p:sp>
        <p:nvSpPr>
          <p:cNvPr id="8" name="Rectangle: Rounded Corners 7">
            <a:extLst>
              <a:ext uri="{FF2B5EF4-FFF2-40B4-BE49-F238E27FC236}">
                <a16:creationId xmlns:a16="http://schemas.microsoft.com/office/drawing/2014/main" id="{CBD2A169-F9F7-4C25-90F2-79E234561D92}"/>
              </a:ext>
            </a:extLst>
          </p:cNvPr>
          <p:cNvSpPr/>
          <p:nvPr/>
        </p:nvSpPr>
        <p:spPr>
          <a:xfrm>
            <a:off x="135550" y="823115"/>
            <a:ext cx="11920901" cy="611701"/>
          </a:xfrm>
          <a:prstGeom prst="roundRect">
            <a:avLst/>
          </a:prstGeom>
          <a:solidFill>
            <a:schemeClr val="accent1">
              <a:lumMod val="60000"/>
              <a:lumOff val="4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The Lunar Safe Haven Concept (LSHC) will consist collectively of: (A) a shelter, (B) systems to establish the shelter (whether via emplacement, assembly, construction, and/or manufacturing), and (C) systems to perform and maintain general operations of the shelter.</a:t>
            </a:r>
          </a:p>
        </p:txBody>
      </p:sp>
    </p:spTree>
    <p:extLst>
      <p:ext uri="{BB962C8B-B14F-4D97-AF65-F5344CB8AC3E}">
        <p14:creationId xmlns:p14="http://schemas.microsoft.com/office/powerpoint/2010/main" val="22726490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760AF-74A9-411C-903E-732ECDC08577}"/>
              </a:ext>
            </a:extLst>
          </p:cNvPr>
          <p:cNvSpPr>
            <a:spLocks noGrp="1"/>
          </p:cNvSpPr>
          <p:nvPr>
            <p:ph type="title"/>
          </p:nvPr>
        </p:nvSpPr>
        <p:spPr>
          <a:xfrm>
            <a:off x="119825" y="98019"/>
            <a:ext cx="11936626" cy="545709"/>
          </a:xfrm>
        </p:spPr>
        <p:txBody>
          <a:bodyPr/>
          <a:lstStyle/>
          <a:p>
            <a:r>
              <a:rPr lang="en-US" dirty="0"/>
              <a:t>Functional Decomposition – Establishment Systems (As of 2/23)</a:t>
            </a:r>
          </a:p>
        </p:txBody>
      </p:sp>
      <p:sp>
        <p:nvSpPr>
          <p:cNvPr id="4" name="Slide Number Placeholder 3">
            <a:extLst>
              <a:ext uri="{FF2B5EF4-FFF2-40B4-BE49-F238E27FC236}">
                <a16:creationId xmlns:a16="http://schemas.microsoft.com/office/drawing/2014/main" id="{8EA2FAA2-0EF8-4D27-8E64-711339795DAE}"/>
              </a:ext>
            </a:extLst>
          </p:cNvPr>
          <p:cNvSpPr>
            <a:spLocks noGrp="1"/>
          </p:cNvSpPr>
          <p:nvPr>
            <p:ph type="sldNum" sz="quarter" idx="12"/>
          </p:nvPr>
        </p:nvSpPr>
        <p:spPr/>
        <p:txBody>
          <a:bodyPr/>
          <a:lstStyle/>
          <a:p>
            <a:fld id="{41C508F0-1AA7-8449-B96D-5FDB74B9F69F}" type="slidenum">
              <a:rPr lang="en-US" smtClean="0"/>
              <a:t>23</a:t>
            </a:fld>
            <a:endParaRPr lang="en-US"/>
          </a:p>
        </p:txBody>
      </p:sp>
      <p:sp>
        <p:nvSpPr>
          <p:cNvPr id="147" name="Content Placeholder 2">
            <a:extLst>
              <a:ext uri="{FF2B5EF4-FFF2-40B4-BE49-F238E27FC236}">
                <a16:creationId xmlns:a16="http://schemas.microsoft.com/office/drawing/2014/main" id="{AC8C3751-159E-4CA7-B66C-DA4B5E8C1929}"/>
              </a:ext>
            </a:extLst>
          </p:cNvPr>
          <p:cNvSpPr>
            <a:spLocks noGrp="1"/>
          </p:cNvSpPr>
          <p:nvPr>
            <p:ph idx="1"/>
          </p:nvPr>
        </p:nvSpPr>
        <p:spPr>
          <a:xfrm>
            <a:off x="119825" y="1911245"/>
            <a:ext cx="5342191" cy="4818756"/>
          </a:xfrm>
        </p:spPr>
        <p:txBody>
          <a:bodyPr>
            <a:noAutofit/>
          </a:bodyPr>
          <a:lstStyle/>
          <a:p>
            <a:pPr marL="0" marR="0" lvl="0" indent="0" fontAlgn="ctr">
              <a:lnSpc>
                <a:spcPct val="100000"/>
              </a:lnSpc>
              <a:spcBef>
                <a:spcPts val="0"/>
              </a:spcBef>
              <a:spcAft>
                <a:spcPts val="600"/>
              </a:spcAft>
              <a:buNone/>
            </a:pPr>
            <a:r>
              <a:rPr lang="en-US" sz="1400" dirty="0">
                <a:latin typeface="Calibri" panose="020F0502020204030204" pitchFamily="34" charset="0"/>
                <a:ea typeface="Times New Roman" panose="02020603050405020304" pitchFamily="18" charset="0"/>
                <a:cs typeface="Calibri" panose="020F0502020204030204" pitchFamily="34" charset="0"/>
              </a:rPr>
              <a:t>(B)  The functions of the LSHC </a:t>
            </a:r>
            <a:r>
              <a:rPr lang="en-US" sz="1400" u="sng" dirty="0">
                <a:latin typeface="Calibri" panose="020F0502020204030204" pitchFamily="34" charset="0"/>
                <a:ea typeface="Times New Roman" panose="02020603050405020304" pitchFamily="18" charset="0"/>
                <a:cs typeface="Calibri" panose="020F0502020204030204" pitchFamily="34" charset="0"/>
              </a:rPr>
              <a:t>establishment systems</a:t>
            </a:r>
            <a:r>
              <a:rPr lang="en-US" sz="1400" dirty="0">
                <a:latin typeface="Calibri" panose="020F0502020204030204" pitchFamily="34" charset="0"/>
                <a:ea typeface="Times New Roman" panose="02020603050405020304" pitchFamily="18" charset="0"/>
                <a:cs typeface="Calibri" panose="020F0502020204030204" pitchFamily="34" charset="0"/>
              </a:rPr>
              <a:t> might be to:</a:t>
            </a:r>
          </a:p>
          <a:p>
            <a:pPr marL="800100" lvl="1" indent="-342900" fontAlgn="ctr">
              <a:lnSpc>
                <a:spcPct val="100000"/>
              </a:lnSpc>
              <a:spcBef>
                <a:spcPts val="0"/>
              </a:spcBef>
              <a:spcAft>
                <a:spcPts val="600"/>
              </a:spcAft>
              <a:buFont typeface="Calibri" panose="020F0502020204030204" pitchFamily="34" charset="0"/>
              <a:buAutoNum type="arabicParenR"/>
            </a:pPr>
            <a:r>
              <a:rPr lang="en-US" sz="1400" dirty="0">
                <a:latin typeface="Calibri" panose="020F0502020204030204" pitchFamily="34" charset="0"/>
                <a:ea typeface="Times New Roman" panose="02020603050405020304" pitchFamily="18" charset="0"/>
                <a:cs typeface="Calibri" panose="020F0502020204030204" pitchFamily="34" charset="0"/>
              </a:rPr>
              <a:t>Transport LSH systems from lander off-loading site to the establishment site</a:t>
            </a:r>
          </a:p>
          <a:p>
            <a:pPr marL="800100" lvl="1" indent="-342900" fontAlgn="ctr">
              <a:lnSpc>
                <a:spcPct val="100000"/>
              </a:lnSpc>
              <a:spcBef>
                <a:spcPts val="0"/>
              </a:spcBef>
              <a:spcAft>
                <a:spcPts val="600"/>
              </a:spcAft>
              <a:buFont typeface="Calibri" panose="020F0502020204030204" pitchFamily="34" charset="0"/>
              <a:buAutoNum type="arabicParenR"/>
            </a:pPr>
            <a:r>
              <a:rPr lang="en-US" sz="1400" dirty="0">
                <a:latin typeface="Calibri" panose="020F0502020204030204" pitchFamily="34" charset="0"/>
                <a:ea typeface="Times New Roman" panose="02020603050405020304" pitchFamily="18" charset="0"/>
                <a:cs typeface="Calibri" panose="020F0502020204030204" pitchFamily="34" charset="0"/>
              </a:rPr>
              <a:t>Deploy Location Determination Reference Systems</a:t>
            </a:r>
          </a:p>
          <a:p>
            <a:pPr marL="800100" lvl="1" indent="-342900" fontAlgn="ctr">
              <a:lnSpc>
                <a:spcPct val="100000"/>
              </a:lnSpc>
              <a:spcBef>
                <a:spcPts val="0"/>
              </a:spcBef>
              <a:spcAft>
                <a:spcPts val="600"/>
              </a:spcAft>
              <a:buFont typeface="Calibri" panose="020F0502020204030204" pitchFamily="34" charset="0"/>
              <a:buAutoNum type="arabicParenR"/>
            </a:pPr>
            <a:r>
              <a:rPr lang="en-US" sz="1400" dirty="0">
                <a:latin typeface="Calibri" panose="020F0502020204030204" pitchFamily="34" charset="0"/>
                <a:ea typeface="Times New Roman" panose="02020603050405020304" pitchFamily="18" charset="0"/>
                <a:cs typeface="Calibri" panose="020F0502020204030204" pitchFamily="34" charset="0"/>
              </a:rPr>
              <a:t>Survey the installment location</a:t>
            </a:r>
          </a:p>
          <a:p>
            <a:pPr marL="800100" lvl="1" indent="-342900" fontAlgn="ctr">
              <a:lnSpc>
                <a:spcPct val="100000"/>
              </a:lnSpc>
              <a:spcBef>
                <a:spcPts val="0"/>
              </a:spcBef>
              <a:spcAft>
                <a:spcPts val="600"/>
              </a:spcAft>
              <a:buFont typeface="Calibri" panose="020F0502020204030204" pitchFamily="34" charset="0"/>
              <a:buAutoNum type="arabicParenR"/>
            </a:pPr>
            <a:r>
              <a:rPr lang="en-US" sz="1400" dirty="0">
                <a:latin typeface="Calibri" panose="020F0502020204030204" pitchFamily="34" charset="0"/>
                <a:ea typeface="Times New Roman" panose="02020603050405020304" pitchFamily="18" charset="0"/>
                <a:cs typeface="Calibri" panose="020F0502020204030204" pitchFamily="34" charset="0"/>
              </a:rPr>
              <a:t>Prepare the site for installment of the LSHC shelter</a:t>
            </a:r>
          </a:p>
          <a:p>
            <a:pPr marL="800100" lvl="1" indent="-342900" fontAlgn="ctr">
              <a:lnSpc>
                <a:spcPct val="100000"/>
              </a:lnSpc>
              <a:spcBef>
                <a:spcPts val="0"/>
              </a:spcBef>
              <a:spcAft>
                <a:spcPts val="600"/>
              </a:spcAft>
              <a:buFont typeface="+mj-lt"/>
              <a:buAutoNum type="arabicParenR" startAt="5"/>
            </a:pPr>
            <a:r>
              <a:rPr lang="en-US" sz="1400" dirty="0">
                <a:latin typeface="Calibri" panose="020F0502020204030204" pitchFamily="34" charset="0"/>
                <a:ea typeface="Times New Roman" panose="02020603050405020304" pitchFamily="18" charset="0"/>
                <a:cs typeface="Calibri" panose="020F0502020204030204" pitchFamily="34" charset="0"/>
              </a:rPr>
              <a:t>Emplace, assemble, and/or construct the LSHC shelter, including: </a:t>
            </a:r>
          </a:p>
          <a:p>
            <a:pPr marL="1257300" lvl="2" indent="-342900" fontAlgn="ctr">
              <a:lnSpc>
                <a:spcPct val="100000"/>
              </a:lnSpc>
              <a:spcBef>
                <a:spcPts val="0"/>
              </a:spcBef>
              <a:spcAft>
                <a:spcPts val="600"/>
              </a:spcAft>
              <a:buFont typeface="+mj-lt"/>
              <a:buAutoNum type="alphaLcParenR"/>
            </a:pPr>
            <a:r>
              <a:rPr lang="en-US" sz="1200" dirty="0">
                <a:latin typeface="Calibri" panose="020F0502020204030204" pitchFamily="34" charset="0"/>
                <a:ea typeface="Times New Roman" panose="02020603050405020304" pitchFamily="18" charset="0"/>
                <a:cs typeface="Calibri" panose="020F0502020204030204" pitchFamily="34" charset="0"/>
              </a:rPr>
              <a:t>Deploy the LSHC systems</a:t>
            </a:r>
          </a:p>
          <a:p>
            <a:pPr marL="1257300" lvl="2" indent="-342900" fontAlgn="ctr">
              <a:lnSpc>
                <a:spcPct val="100000"/>
              </a:lnSpc>
              <a:spcBef>
                <a:spcPts val="0"/>
              </a:spcBef>
              <a:spcAft>
                <a:spcPts val="600"/>
              </a:spcAft>
              <a:buFont typeface="+mj-lt"/>
              <a:buAutoNum type="alphaLcParenR"/>
            </a:pPr>
            <a:r>
              <a:rPr lang="en-US" sz="1200" dirty="0">
                <a:latin typeface="Calibri" panose="020F0502020204030204" pitchFamily="34" charset="0"/>
                <a:ea typeface="Times New Roman" panose="02020603050405020304" pitchFamily="18" charset="0"/>
                <a:cs typeface="Calibri" panose="020F0502020204030204" pitchFamily="34" charset="0"/>
              </a:rPr>
              <a:t>Accept construction materials at the installment site</a:t>
            </a:r>
          </a:p>
          <a:p>
            <a:pPr marL="1257300" lvl="2" indent="-342900" fontAlgn="ctr">
              <a:lnSpc>
                <a:spcPct val="100000"/>
              </a:lnSpc>
              <a:spcBef>
                <a:spcPts val="0"/>
              </a:spcBef>
              <a:spcAft>
                <a:spcPts val="600"/>
              </a:spcAft>
              <a:buFont typeface="+mj-lt"/>
              <a:buAutoNum type="alphaLcParenR"/>
            </a:pPr>
            <a:r>
              <a:rPr lang="en-US" sz="1200" dirty="0">
                <a:latin typeface="Calibri" panose="020F0502020204030204" pitchFamily="34" charset="0"/>
                <a:ea typeface="Times New Roman" panose="02020603050405020304" pitchFamily="18" charset="0"/>
                <a:cs typeface="Calibri" panose="020F0502020204030204" pitchFamily="34" charset="0"/>
              </a:rPr>
              <a:t>Process construction materials </a:t>
            </a:r>
          </a:p>
          <a:p>
            <a:pPr marL="1257300" lvl="2" indent="-342900" fontAlgn="ctr">
              <a:lnSpc>
                <a:spcPct val="100000"/>
              </a:lnSpc>
              <a:spcBef>
                <a:spcPts val="0"/>
              </a:spcBef>
              <a:spcAft>
                <a:spcPts val="600"/>
              </a:spcAft>
              <a:buFont typeface="+mj-lt"/>
              <a:buAutoNum type="alphaLcParenR"/>
            </a:pPr>
            <a:r>
              <a:rPr lang="en-US" sz="1200" dirty="0">
                <a:latin typeface="Calibri" panose="020F0502020204030204" pitchFamily="34" charset="0"/>
                <a:ea typeface="Times New Roman" panose="02020603050405020304" pitchFamily="18" charset="0"/>
                <a:cs typeface="Calibri" panose="020F0502020204030204" pitchFamily="34" charset="0"/>
              </a:rPr>
              <a:t>Construct shelter structure </a:t>
            </a:r>
          </a:p>
          <a:p>
            <a:pPr marL="1257300" lvl="2" indent="-342900" fontAlgn="ctr">
              <a:lnSpc>
                <a:spcPct val="100000"/>
              </a:lnSpc>
              <a:spcBef>
                <a:spcPts val="0"/>
              </a:spcBef>
              <a:spcAft>
                <a:spcPts val="600"/>
              </a:spcAft>
              <a:buFont typeface="+mj-lt"/>
              <a:buAutoNum type="alphaLcParenR"/>
            </a:pPr>
            <a:r>
              <a:rPr lang="en-US" sz="1200" dirty="0">
                <a:latin typeface="Calibri" panose="020F0502020204030204" pitchFamily="34" charset="0"/>
                <a:ea typeface="Times New Roman" panose="02020603050405020304" pitchFamily="18" charset="0"/>
                <a:cs typeface="Calibri" panose="020F0502020204030204" pitchFamily="34" charset="0"/>
              </a:rPr>
              <a:t>Install equipment </a:t>
            </a:r>
          </a:p>
        </p:txBody>
      </p:sp>
      <p:sp>
        <p:nvSpPr>
          <p:cNvPr id="8" name="Rectangle: Rounded Corners 7">
            <a:extLst>
              <a:ext uri="{FF2B5EF4-FFF2-40B4-BE49-F238E27FC236}">
                <a16:creationId xmlns:a16="http://schemas.microsoft.com/office/drawing/2014/main" id="{CBD2A169-F9F7-4C25-90F2-79E234561D92}"/>
              </a:ext>
            </a:extLst>
          </p:cNvPr>
          <p:cNvSpPr/>
          <p:nvPr/>
        </p:nvSpPr>
        <p:spPr>
          <a:xfrm>
            <a:off x="135550" y="793135"/>
            <a:ext cx="11920901" cy="1118111"/>
          </a:xfrm>
          <a:prstGeom prst="roundRect">
            <a:avLst/>
          </a:prstGeom>
          <a:solidFill>
            <a:schemeClr val="accent1">
              <a:lumMod val="60000"/>
              <a:lumOff val="4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According to Level Zero Requirement 7, the LSHC shall identify the concepts needed to emplace, assemble, and/or construct the LSHC shelter on the lunar surface. Collectively, the systems that will be identified in the emplacement/assembly/construction trade space will be known as the “LSHC establishment systems”. The list below represents the functions of the establishment systems that </a:t>
            </a:r>
            <a:r>
              <a:rPr lang="en-US" sz="1600" b="1" i="1" dirty="0">
                <a:solidFill>
                  <a:schemeClr val="tx1"/>
                </a:solidFill>
              </a:rPr>
              <a:t>might</a:t>
            </a:r>
            <a:r>
              <a:rPr lang="en-US" sz="1600" b="1" dirty="0">
                <a:solidFill>
                  <a:schemeClr val="tx1"/>
                </a:solidFill>
              </a:rPr>
              <a:t> be included—but are not required—to satisfy Level Zero Requirement 7.</a:t>
            </a:r>
          </a:p>
        </p:txBody>
      </p:sp>
      <p:sp>
        <p:nvSpPr>
          <p:cNvPr id="9" name="Content Placeholder 2">
            <a:extLst>
              <a:ext uri="{FF2B5EF4-FFF2-40B4-BE49-F238E27FC236}">
                <a16:creationId xmlns:a16="http://schemas.microsoft.com/office/drawing/2014/main" id="{9051F5AB-853B-445F-AE8C-1BC15217A94B}"/>
              </a:ext>
            </a:extLst>
          </p:cNvPr>
          <p:cNvSpPr txBox="1">
            <a:spLocks/>
          </p:cNvSpPr>
          <p:nvPr/>
        </p:nvSpPr>
        <p:spPr>
          <a:xfrm>
            <a:off x="5424158" y="1911244"/>
            <a:ext cx="6563250" cy="50156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fontAlgn="ctr">
              <a:lnSpc>
                <a:spcPct val="100000"/>
              </a:lnSpc>
              <a:spcBef>
                <a:spcPts val="0"/>
              </a:spcBef>
              <a:spcAft>
                <a:spcPts val="600"/>
              </a:spcAft>
              <a:buFont typeface="Calibri" panose="020F0502020204030204" pitchFamily="34" charset="0"/>
              <a:buNone/>
            </a:pPr>
            <a:r>
              <a:rPr lang="en-US" sz="1400" b="1" i="1" dirty="0">
                <a:latin typeface="Calibri" panose="020F0502020204030204" pitchFamily="34" charset="0"/>
                <a:ea typeface="Times New Roman" panose="02020603050405020304" pitchFamily="18" charset="0"/>
                <a:cs typeface="Calibri" panose="020F0502020204030204" pitchFamily="34" charset="0"/>
              </a:rPr>
              <a:t>Continued:</a:t>
            </a:r>
          </a:p>
          <a:p>
            <a:pPr marL="800100" lvl="1" indent="-342900" fontAlgn="ctr">
              <a:lnSpc>
                <a:spcPct val="100000"/>
              </a:lnSpc>
              <a:spcBef>
                <a:spcPts val="0"/>
              </a:spcBef>
              <a:spcAft>
                <a:spcPts val="600"/>
              </a:spcAft>
              <a:buFont typeface="+mj-lt"/>
              <a:buAutoNum type="arabicParenR" startAt="5"/>
            </a:pPr>
            <a:r>
              <a:rPr lang="en-US" sz="1400" dirty="0">
                <a:latin typeface="Calibri" panose="020F0502020204030204" pitchFamily="34" charset="0"/>
                <a:ea typeface="Times New Roman" panose="02020603050405020304" pitchFamily="18" charset="0"/>
                <a:cs typeface="Calibri" panose="020F0502020204030204" pitchFamily="34" charset="0"/>
              </a:rPr>
              <a:t>Receive distributed power from the Artemis surface power source, </a:t>
            </a:r>
            <a:r>
              <a:rPr lang="en-US" sz="1400" b="1" i="1" dirty="0">
                <a:latin typeface="Calibri" panose="020F0502020204030204" pitchFamily="34" charset="0"/>
                <a:ea typeface="Times New Roman" panose="02020603050405020304" pitchFamily="18" charset="0"/>
                <a:cs typeface="Calibri" panose="020F0502020204030204" pitchFamily="34" charset="0"/>
              </a:rPr>
              <a:t>OR</a:t>
            </a:r>
            <a:r>
              <a:rPr lang="en-US" sz="1400" dirty="0">
                <a:latin typeface="Calibri" panose="020F0502020204030204" pitchFamily="34" charset="0"/>
                <a:ea typeface="Times New Roman" panose="02020603050405020304" pitchFamily="18" charset="0"/>
                <a:cs typeface="Calibri" panose="020F0502020204030204" pitchFamily="34" charset="0"/>
              </a:rPr>
              <a:t> generate power independently</a:t>
            </a:r>
          </a:p>
          <a:p>
            <a:pPr marL="800100" lvl="1" indent="-342900" fontAlgn="ctr">
              <a:lnSpc>
                <a:spcPct val="100000"/>
              </a:lnSpc>
              <a:spcBef>
                <a:spcPts val="0"/>
              </a:spcBef>
              <a:spcAft>
                <a:spcPts val="600"/>
              </a:spcAft>
              <a:buFont typeface="+mj-lt"/>
              <a:buAutoNum type="arabicParenR" startAt="5"/>
            </a:pPr>
            <a:r>
              <a:rPr lang="en-US" sz="1400" dirty="0">
                <a:latin typeface="Calibri" panose="020F0502020204030204" pitchFamily="34" charset="0"/>
                <a:ea typeface="Times New Roman" panose="02020603050405020304" pitchFamily="18" charset="0"/>
                <a:cs typeface="Calibri" panose="020F0502020204030204" pitchFamily="34" charset="0"/>
              </a:rPr>
              <a:t>Communicate and provide sufficient command and data handling with other surface systems, including:</a:t>
            </a:r>
          </a:p>
          <a:p>
            <a:pPr marL="1257300" lvl="2" indent="-342900" fontAlgn="ctr">
              <a:lnSpc>
                <a:spcPct val="100000"/>
              </a:lnSpc>
              <a:spcBef>
                <a:spcPts val="0"/>
              </a:spcBef>
              <a:spcAft>
                <a:spcPts val="600"/>
              </a:spcAft>
              <a:buFont typeface="+mj-lt"/>
              <a:buAutoNum type="alphaLcParenR"/>
            </a:pPr>
            <a:r>
              <a:rPr lang="en-US" sz="1200" dirty="0">
                <a:latin typeface="Calibri" panose="020F0502020204030204" pitchFamily="34" charset="0"/>
                <a:cs typeface="Calibri" panose="020F0502020204030204" pitchFamily="34" charset="0"/>
              </a:rPr>
              <a:t>Send and receive data to/from LSHC and other Artemis systems on the lunar surface</a:t>
            </a:r>
          </a:p>
          <a:p>
            <a:pPr marL="1257300" lvl="2" indent="-342900" fontAlgn="ctr">
              <a:lnSpc>
                <a:spcPct val="100000"/>
              </a:lnSpc>
              <a:spcBef>
                <a:spcPts val="0"/>
              </a:spcBef>
              <a:spcAft>
                <a:spcPts val="600"/>
              </a:spcAft>
              <a:buFont typeface="+mj-lt"/>
              <a:buAutoNum type="alphaLcParenR"/>
            </a:pPr>
            <a:r>
              <a:rPr lang="en-US" sz="1200" dirty="0">
                <a:latin typeface="Calibri" panose="020F0502020204030204" pitchFamily="34" charset="0"/>
                <a:cs typeface="Calibri" panose="020F0502020204030204" pitchFamily="34" charset="0"/>
              </a:rPr>
              <a:t>Manage algorithms for autonomy</a:t>
            </a:r>
          </a:p>
          <a:p>
            <a:pPr marL="1257300" lvl="2" indent="-342900" fontAlgn="ctr">
              <a:lnSpc>
                <a:spcPct val="100000"/>
              </a:lnSpc>
              <a:spcBef>
                <a:spcPts val="0"/>
              </a:spcBef>
              <a:spcAft>
                <a:spcPts val="600"/>
              </a:spcAft>
              <a:buFont typeface="+mj-lt"/>
              <a:buAutoNum type="alphaLcParenR"/>
            </a:pPr>
            <a:r>
              <a:rPr lang="en-US" sz="1200" dirty="0">
                <a:latin typeface="Calibri" panose="020F0502020204030204" pitchFamily="34" charset="0"/>
                <a:cs typeface="Calibri" panose="020F0502020204030204" pitchFamily="34" charset="0"/>
              </a:rPr>
              <a:t>Distribute commands among agents</a:t>
            </a:r>
          </a:p>
          <a:p>
            <a:pPr marL="1257300" lvl="2" indent="-342900" fontAlgn="ctr">
              <a:lnSpc>
                <a:spcPct val="100000"/>
              </a:lnSpc>
              <a:spcBef>
                <a:spcPts val="0"/>
              </a:spcBef>
              <a:spcAft>
                <a:spcPts val="600"/>
              </a:spcAft>
              <a:buFont typeface="+mj-lt"/>
              <a:buAutoNum type="alphaLcParenR"/>
            </a:pPr>
            <a:r>
              <a:rPr lang="en-US" sz="1200" dirty="0">
                <a:latin typeface="Calibri" panose="020F0502020204030204" pitchFamily="34" charset="0"/>
                <a:cs typeface="Calibri" panose="020F0502020204030204" pitchFamily="34" charset="0"/>
              </a:rPr>
              <a:t>Connect to and accept internet from the Artemis Base Camp elements</a:t>
            </a:r>
            <a:endParaRPr lang="en-US" sz="1200" dirty="0">
              <a:latin typeface="Calibri" panose="020F0502020204030204" pitchFamily="34" charset="0"/>
              <a:ea typeface="Times New Roman" panose="02020603050405020304" pitchFamily="18" charset="0"/>
              <a:cs typeface="Calibri" panose="020F0502020204030204" pitchFamily="34" charset="0"/>
            </a:endParaRPr>
          </a:p>
          <a:p>
            <a:pPr marL="800100" lvl="1" indent="-342900" fontAlgn="ctr">
              <a:lnSpc>
                <a:spcPct val="100000"/>
              </a:lnSpc>
              <a:spcBef>
                <a:spcPts val="0"/>
              </a:spcBef>
              <a:spcAft>
                <a:spcPts val="600"/>
              </a:spcAft>
              <a:buFont typeface="+mj-lt"/>
              <a:buAutoNum type="arabicParenR" startAt="5"/>
            </a:pPr>
            <a:r>
              <a:rPr lang="en-US" sz="1400" dirty="0">
                <a:latin typeface="Calibri" panose="020F0502020204030204" pitchFamily="34" charset="0"/>
                <a:ea typeface="Times New Roman" panose="02020603050405020304" pitchFamily="18" charset="0"/>
                <a:cs typeface="Calibri" panose="020F0502020204030204" pitchFamily="34" charset="0"/>
              </a:rPr>
              <a:t>Manage/remove lunar dust for individual LSHC systems </a:t>
            </a:r>
            <a:r>
              <a:rPr lang="en-US" sz="1400" i="1" dirty="0">
                <a:latin typeface="Calibri" panose="020F0502020204030204" pitchFamily="34" charset="0"/>
                <a:ea typeface="Times New Roman" panose="02020603050405020304" pitchFamily="18" charset="0"/>
                <a:cs typeface="Calibri" panose="020F0502020204030204" pitchFamily="34" charset="0"/>
              </a:rPr>
              <a:t>(not Artemis systems inside the shelter)</a:t>
            </a:r>
            <a:r>
              <a:rPr lang="en-US" sz="1400" dirty="0">
                <a:latin typeface="Calibri" panose="020F0502020204030204" pitchFamily="34" charset="0"/>
                <a:ea typeface="Times New Roman" panose="02020603050405020304" pitchFamily="18" charset="0"/>
                <a:cs typeface="Calibri" panose="020F0502020204030204" pitchFamily="34" charset="0"/>
              </a:rPr>
              <a:t>, including:</a:t>
            </a:r>
          </a:p>
          <a:p>
            <a:pPr marL="800100" lvl="1" indent="-342900" fontAlgn="ctr">
              <a:lnSpc>
                <a:spcPct val="100000"/>
              </a:lnSpc>
              <a:spcBef>
                <a:spcPts val="0"/>
              </a:spcBef>
              <a:spcAft>
                <a:spcPts val="600"/>
              </a:spcAft>
              <a:buFont typeface="Calibri" panose="020F0502020204030204" pitchFamily="34" charset="0"/>
              <a:buAutoNum type="arabicParenR" startAt="5"/>
            </a:pPr>
            <a:r>
              <a:rPr lang="en-US" sz="1400" dirty="0">
                <a:latin typeface="Calibri" panose="020F0502020204030204" pitchFamily="34" charset="0"/>
                <a:ea typeface="Times New Roman" panose="02020603050405020304" pitchFamily="18" charset="0"/>
                <a:cs typeface="Calibri" panose="020F0502020204030204" pitchFamily="34" charset="0"/>
              </a:rPr>
              <a:t>Manage thermal control for individual LSHC systems </a:t>
            </a:r>
            <a:r>
              <a:rPr lang="en-US" sz="1400" i="1" dirty="0">
                <a:latin typeface="Calibri" panose="020F0502020204030204" pitchFamily="34" charset="0"/>
                <a:ea typeface="Times New Roman" panose="02020603050405020304" pitchFamily="18" charset="0"/>
                <a:cs typeface="Calibri" panose="020F0502020204030204" pitchFamily="34" charset="0"/>
              </a:rPr>
              <a:t>(not Artemis systems inside the shelter)</a:t>
            </a:r>
          </a:p>
          <a:p>
            <a:pPr marL="0" indent="0">
              <a:buFont typeface="Arial" panose="020B0604020202020204" pitchFamily="34" charset="0"/>
              <a:buNone/>
            </a:pPr>
            <a:endParaRPr lang="en-US" sz="3200" dirty="0"/>
          </a:p>
        </p:txBody>
      </p:sp>
      <p:sp>
        <p:nvSpPr>
          <p:cNvPr id="6" name="TextBox 5">
            <a:extLst>
              <a:ext uri="{FF2B5EF4-FFF2-40B4-BE49-F238E27FC236}">
                <a16:creationId xmlns:a16="http://schemas.microsoft.com/office/drawing/2014/main" id="{E3365462-BEED-4779-9780-083680942667}"/>
              </a:ext>
            </a:extLst>
          </p:cNvPr>
          <p:cNvSpPr txBox="1"/>
          <p:nvPr/>
        </p:nvSpPr>
        <p:spPr>
          <a:xfrm>
            <a:off x="1556584" y="5650363"/>
            <a:ext cx="2771576" cy="461665"/>
          </a:xfrm>
          <a:prstGeom prst="rect">
            <a:avLst/>
          </a:prstGeom>
          <a:noFill/>
        </p:spPr>
        <p:txBody>
          <a:bodyPr wrap="square" rtlCol="0">
            <a:spAutoFit/>
          </a:bodyPr>
          <a:lstStyle/>
          <a:p>
            <a:pPr algn="ctr"/>
            <a:r>
              <a:rPr lang="en-US" sz="1200" i="1" dirty="0">
                <a:solidFill>
                  <a:schemeClr val="accent1"/>
                </a:solidFill>
              </a:rPr>
              <a:t>Some functions are subsequently broken down into lower-level functions</a:t>
            </a:r>
          </a:p>
        </p:txBody>
      </p:sp>
    </p:spTree>
    <p:extLst>
      <p:ext uri="{BB962C8B-B14F-4D97-AF65-F5344CB8AC3E}">
        <p14:creationId xmlns:p14="http://schemas.microsoft.com/office/powerpoint/2010/main" val="3158946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760AF-74A9-411C-903E-732ECDC08577}"/>
              </a:ext>
            </a:extLst>
          </p:cNvPr>
          <p:cNvSpPr>
            <a:spLocks noGrp="1"/>
          </p:cNvSpPr>
          <p:nvPr>
            <p:ph type="title"/>
          </p:nvPr>
        </p:nvSpPr>
        <p:spPr>
          <a:xfrm>
            <a:off x="119824" y="98019"/>
            <a:ext cx="11122285" cy="545709"/>
          </a:xfrm>
        </p:spPr>
        <p:txBody>
          <a:bodyPr/>
          <a:lstStyle/>
          <a:p>
            <a:r>
              <a:rPr lang="en-US" dirty="0"/>
              <a:t>Functional Decomposition – Operations Systems (As of 2/23)</a:t>
            </a:r>
          </a:p>
        </p:txBody>
      </p:sp>
      <p:sp>
        <p:nvSpPr>
          <p:cNvPr id="4" name="Slide Number Placeholder 3">
            <a:extLst>
              <a:ext uri="{FF2B5EF4-FFF2-40B4-BE49-F238E27FC236}">
                <a16:creationId xmlns:a16="http://schemas.microsoft.com/office/drawing/2014/main" id="{8EA2FAA2-0EF8-4D27-8E64-711339795DAE}"/>
              </a:ext>
            </a:extLst>
          </p:cNvPr>
          <p:cNvSpPr>
            <a:spLocks noGrp="1"/>
          </p:cNvSpPr>
          <p:nvPr>
            <p:ph type="sldNum" sz="quarter" idx="12"/>
          </p:nvPr>
        </p:nvSpPr>
        <p:spPr/>
        <p:txBody>
          <a:bodyPr/>
          <a:lstStyle/>
          <a:p>
            <a:fld id="{41C508F0-1AA7-8449-B96D-5FDB74B9F69F}" type="slidenum">
              <a:rPr lang="en-US" smtClean="0"/>
              <a:t>24</a:t>
            </a:fld>
            <a:endParaRPr lang="en-US"/>
          </a:p>
        </p:txBody>
      </p:sp>
      <p:sp>
        <p:nvSpPr>
          <p:cNvPr id="147" name="Content Placeholder 2">
            <a:extLst>
              <a:ext uri="{FF2B5EF4-FFF2-40B4-BE49-F238E27FC236}">
                <a16:creationId xmlns:a16="http://schemas.microsoft.com/office/drawing/2014/main" id="{AC8C3751-159E-4CA7-B66C-DA4B5E8C1929}"/>
              </a:ext>
            </a:extLst>
          </p:cNvPr>
          <p:cNvSpPr>
            <a:spLocks noGrp="1"/>
          </p:cNvSpPr>
          <p:nvPr>
            <p:ph idx="1"/>
          </p:nvPr>
        </p:nvSpPr>
        <p:spPr>
          <a:xfrm>
            <a:off x="119825" y="1941226"/>
            <a:ext cx="5555552" cy="4678434"/>
          </a:xfrm>
        </p:spPr>
        <p:txBody>
          <a:bodyPr>
            <a:noAutofit/>
          </a:bodyPr>
          <a:lstStyle/>
          <a:p>
            <a:pPr marL="0" marR="0" lvl="0" indent="0" fontAlgn="ctr">
              <a:lnSpc>
                <a:spcPct val="100000"/>
              </a:lnSpc>
              <a:spcBef>
                <a:spcPts val="0"/>
              </a:spcBef>
              <a:spcAft>
                <a:spcPts val="600"/>
              </a:spcAft>
              <a:buNone/>
            </a:pPr>
            <a:r>
              <a:rPr lang="en-US" sz="1400" dirty="0">
                <a:latin typeface="Calibri" panose="020F0502020204030204" pitchFamily="34" charset="0"/>
                <a:ea typeface="Times New Roman" panose="02020603050405020304" pitchFamily="18" charset="0"/>
                <a:cs typeface="Calibri" panose="020F0502020204030204" pitchFamily="34" charset="0"/>
              </a:rPr>
              <a:t>(C)  The functions of the LSHC </a:t>
            </a:r>
            <a:r>
              <a:rPr lang="en-US" sz="1400" u="sng" dirty="0">
                <a:latin typeface="Calibri" panose="020F0502020204030204" pitchFamily="34" charset="0"/>
                <a:ea typeface="Times New Roman" panose="02020603050405020304" pitchFamily="18" charset="0"/>
                <a:cs typeface="Calibri" panose="020F0502020204030204" pitchFamily="34" charset="0"/>
              </a:rPr>
              <a:t>sustained operations systems</a:t>
            </a:r>
            <a:r>
              <a:rPr lang="en-US" sz="1400" dirty="0">
                <a:latin typeface="Calibri" panose="020F0502020204030204" pitchFamily="34" charset="0"/>
                <a:ea typeface="Times New Roman" panose="02020603050405020304" pitchFamily="18" charset="0"/>
                <a:cs typeface="Calibri" panose="020F0502020204030204" pitchFamily="34" charset="0"/>
              </a:rPr>
              <a:t> might be to:</a:t>
            </a:r>
          </a:p>
          <a:p>
            <a:pPr marL="800100" lvl="1" indent="-342900" fontAlgn="ctr">
              <a:lnSpc>
                <a:spcPct val="100000"/>
              </a:lnSpc>
              <a:spcBef>
                <a:spcPts val="0"/>
              </a:spcBef>
              <a:spcAft>
                <a:spcPts val="600"/>
              </a:spcAft>
              <a:buAutoNum type="arabicParenR"/>
            </a:pPr>
            <a:r>
              <a:rPr lang="en-US" sz="1400" dirty="0">
                <a:latin typeface="Calibri" panose="020F0502020204030204" pitchFamily="34" charset="0"/>
                <a:ea typeface="Times New Roman" panose="02020603050405020304" pitchFamily="18" charset="0"/>
                <a:cs typeface="Calibri" panose="020F0502020204030204" pitchFamily="34" charset="0"/>
              </a:rPr>
              <a:t>Maintain successful operation of the LSHC, including:</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Identify and respond to anomalies during the establishment of the shelter</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Inspect and verify that the establishment of the shelter has completed successfully, and confirm operational readiness</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Provide continuous health monitoring and fault identification the LSHC operations</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Provide appropriate audits to verify operational readiness during LSHC operations</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Identify and respond to anomalies during operations lasting up to TBD years</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Perform maintenance and repairs of LSHC systems</a:t>
            </a:r>
          </a:p>
          <a:p>
            <a:pPr marL="1257300" lvl="2" indent="-342900" fontAlgn="ctr">
              <a:lnSpc>
                <a:spcPct val="100000"/>
              </a:lnSpc>
              <a:spcBef>
                <a:spcPts val="0"/>
              </a:spcBef>
              <a:spcAft>
                <a:spcPts val="600"/>
              </a:spcAft>
              <a:buFont typeface="+mj-lt"/>
              <a:buAutoNum type="alphaLcParenR"/>
            </a:pPr>
            <a:r>
              <a:rPr lang="en-US" sz="1100" dirty="0">
                <a:latin typeface="Calibri" panose="020F0502020204030204" pitchFamily="34" charset="0"/>
                <a:ea typeface="Times New Roman" panose="02020603050405020304" pitchFamily="18" charset="0"/>
                <a:cs typeface="Calibri" panose="020F0502020204030204" pitchFamily="34" charset="0"/>
              </a:rPr>
              <a:t>Support tool changes during repairs and operations</a:t>
            </a:r>
          </a:p>
          <a:p>
            <a:pPr marL="800100" lvl="1" indent="-342900" fontAlgn="ctr">
              <a:lnSpc>
                <a:spcPct val="100000"/>
              </a:lnSpc>
              <a:spcBef>
                <a:spcPts val="0"/>
              </a:spcBef>
              <a:spcAft>
                <a:spcPts val="600"/>
              </a:spcAft>
              <a:buFont typeface="+mj-lt"/>
              <a:buAutoNum type="arabicParenR"/>
            </a:pPr>
            <a:r>
              <a:rPr lang="en-US" sz="1400" dirty="0">
                <a:latin typeface="Calibri" panose="020F0502020204030204" pitchFamily="34" charset="0"/>
                <a:ea typeface="Times New Roman" panose="02020603050405020304" pitchFamily="18" charset="0"/>
                <a:cs typeface="Calibri" panose="020F0502020204030204" pitchFamily="34" charset="0"/>
              </a:rPr>
              <a:t>Manage waste and trash, including waste from construction, maintenance, and operations (i.e., logistics wrappers and general trash). </a:t>
            </a:r>
          </a:p>
          <a:p>
            <a:pPr marL="800100" lvl="1" indent="-342900" fontAlgn="ctr">
              <a:lnSpc>
                <a:spcPct val="100000"/>
              </a:lnSpc>
              <a:spcBef>
                <a:spcPts val="0"/>
              </a:spcBef>
              <a:spcAft>
                <a:spcPts val="600"/>
              </a:spcAft>
              <a:buFont typeface="+mj-lt"/>
              <a:buAutoNum type="arabicParenR"/>
            </a:pPr>
            <a:r>
              <a:rPr lang="en-US" sz="1400" dirty="0">
                <a:latin typeface="Calibri" panose="020F0502020204030204" pitchFamily="34" charset="0"/>
                <a:ea typeface="Times New Roman" panose="02020603050405020304" pitchFamily="18" charset="0"/>
                <a:cs typeface="Calibri" panose="020F0502020204030204" pitchFamily="34" charset="0"/>
              </a:rPr>
              <a:t>Monitor the lunar environment to provide information on space weather conditions, radiation, seismic activity, and other conditions relevant to protection of crew and surface systems. </a:t>
            </a:r>
          </a:p>
        </p:txBody>
      </p:sp>
      <p:sp>
        <p:nvSpPr>
          <p:cNvPr id="8" name="Rectangle: Rounded Corners 7">
            <a:extLst>
              <a:ext uri="{FF2B5EF4-FFF2-40B4-BE49-F238E27FC236}">
                <a16:creationId xmlns:a16="http://schemas.microsoft.com/office/drawing/2014/main" id="{CBD2A169-F9F7-4C25-90F2-79E234561D92}"/>
              </a:ext>
            </a:extLst>
          </p:cNvPr>
          <p:cNvSpPr/>
          <p:nvPr/>
        </p:nvSpPr>
        <p:spPr>
          <a:xfrm>
            <a:off x="135550" y="823116"/>
            <a:ext cx="11920901" cy="983200"/>
          </a:xfrm>
          <a:prstGeom prst="roundRect">
            <a:avLst/>
          </a:prstGeom>
          <a:solidFill>
            <a:schemeClr val="accent1">
              <a:lumMod val="60000"/>
              <a:lumOff val="4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According to Level Zero Requirements 1-3, the LSHC shelter shall operate for at least 10 years. Collectively, the systems that will be identified in the maintenance/repair trade space will be known as the “LSHC operations systems”. The list below represents the functions of the operations systems that might be included—but are not required—to satisfy the Level Zero Requirements 1-3. </a:t>
            </a:r>
          </a:p>
        </p:txBody>
      </p:sp>
      <p:sp>
        <p:nvSpPr>
          <p:cNvPr id="5" name="TextBox 4">
            <a:extLst>
              <a:ext uri="{FF2B5EF4-FFF2-40B4-BE49-F238E27FC236}">
                <a16:creationId xmlns:a16="http://schemas.microsoft.com/office/drawing/2014/main" id="{56B312E7-6023-40B3-8D6E-906A0EA0DB49}"/>
              </a:ext>
            </a:extLst>
          </p:cNvPr>
          <p:cNvSpPr txBox="1"/>
          <p:nvPr/>
        </p:nvSpPr>
        <p:spPr>
          <a:xfrm>
            <a:off x="7583250" y="5014374"/>
            <a:ext cx="2583545" cy="584775"/>
          </a:xfrm>
          <a:prstGeom prst="rect">
            <a:avLst/>
          </a:prstGeom>
          <a:noFill/>
        </p:spPr>
        <p:txBody>
          <a:bodyPr wrap="square" rtlCol="0">
            <a:spAutoFit/>
          </a:bodyPr>
          <a:lstStyle/>
          <a:p>
            <a:pPr algn="ctr"/>
            <a:r>
              <a:rPr lang="en-US" sz="1600" i="1" dirty="0">
                <a:solidFill>
                  <a:schemeClr val="accent1"/>
                </a:solidFill>
              </a:rPr>
              <a:t>#4-7 are the same functions as for Establishment Systems</a:t>
            </a:r>
          </a:p>
        </p:txBody>
      </p:sp>
      <p:sp>
        <p:nvSpPr>
          <p:cNvPr id="9" name="Content Placeholder 2">
            <a:extLst>
              <a:ext uri="{FF2B5EF4-FFF2-40B4-BE49-F238E27FC236}">
                <a16:creationId xmlns:a16="http://schemas.microsoft.com/office/drawing/2014/main" id="{71C67D91-9599-4678-8C5D-BD8ABF4FCC41}"/>
              </a:ext>
            </a:extLst>
          </p:cNvPr>
          <p:cNvSpPr txBox="1">
            <a:spLocks/>
          </p:cNvSpPr>
          <p:nvPr/>
        </p:nvSpPr>
        <p:spPr>
          <a:xfrm>
            <a:off x="5677872" y="1985704"/>
            <a:ext cx="6394303" cy="48187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fontAlgn="ctr">
              <a:lnSpc>
                <a:spcPct val="100000"/>
              </a:lnSpc>
              <a:spcBef>
                <a:spcPts val="0"/>
              </a:spcBef>
              <a:spcAft>
                <a:spcPts val="600"/>
              </a:spcAft>
              <a:buNone/>
            </a:pPr>
            <a:r>
              <a:rPr lang="en-US" sz="1400" b="1" i="1" dirty="0">
                <a:latin typeface="Calibri" panose="020F0502020204030204" pitchFamily="34" charset="0"/>
                <a:cs typeface="Calibri" panose="020F0502020204030204" pitchFamily="34" charset="0"/>
              </a:rPr>
              <a:t>Continued:</a:t>
            </a:r>
          </a:p>
          <a:p>
            <a:pPr marL="800100" lvl="1" indent="-342900" fontAlgn="ctr">
              <a:lnSpc>
                <a:spcPct val="100000"/>
              </a:lnSpc>
              <a:spcBef>
                <a:spcPts val="0"/>
              </a:spcBef>
              <a:spcAft>
                <a:spcPts val="600"/>
              </a:spcAft>
              <a:buFont typeface="+mj-lt"/>
              <a:buAutoNum type="arabicParenR" startAt="4"/>
            </a:pPr>
            <a:r>
              <a:rPr lang="en-US" sz="1400" dirty="0">
                <a:solidFill>
                  <a:schemeClr val="tx1">
                    <a:lumMod val="50000"/>
                    <a:lumOff val="50000"/>
                  </a:schemeClr>
                </a:solidFill>
                <a:latin typeface="Calibri" panose="020F0502020204030204" pitchFamily="34" charset="0"/>
                <a:cs typeface="Calibri" panose="020F0502020204030204" pitchFamily="34" charset="0"/>
              </a:rPr>
              <a:t>Receive distributed power from the Artemis surface power source, OR generate power independently</a:t>
            </a:r>
          </a:p>
          <a:p>
            <a:pPr marL="800100" lvl="1" indent="-342900" fontAlgn="ctr">
              <a:lnSpc>
                <a:spcPct val="100000"/>
              </a:lnSpc>
              <a:spcBef>
                <a:spcPts val="0"/>
              </a:spcBef>
              <a:spcAft>
                <a:spcPts val="600"/>
              </a:spcAft>
              <a:buFont typeface="Calibri" panose="020F0502020204030204" pitchFamily="34" charset="0"/>
              <a:buAutoNum type="arabicParenR" startAt="4"/>
            </a:pPr>
            <a:r>
              <a:rPr lang="en-US" sz="1400" dirty="0">
                <a:solidFill>
                  <a:schemeClr val="tx1">
                    <a:lumMod val="50000"/>
                    <a:lumOff val="50000"/>
                  </a:schemeClr>
                </a:solidFill>
                <a:latin typeface="Calibri" panose="020F0502020204030204" pitchFamily="34" charset="0"/>
                <a:ea typeface="Times New Roman" panose="02020603050405020304" pitchFamily="18" charset="0"/>
                <a:cs typeface="Calibri" panose="020F0502020204030204" pitchFamily="34" charset="0"/>
              </a:rPr>
              <a:t>Communicate and provide sufficient command and data handling with other surface systems</a:t>
            </a:r>
          </a:p>
          <a:p>
            <a:pPr marL="800100" lvl="1" indent="-342900" fontAlgn="ctr">
              <a:lnSpc>
                <a:spcPct val="100000"/>
              </a:lnSpc>
              <a:spcBef>
                <a:spcPts val="0"/>
              </a:spcBef>
              <a:spcAft>
                <a:spcPts val="600"/>
              </a:spcAft>
              <a:buFont typeface="Calibri" panose="020F0502020204030204" pitchFamily="34" charset="0"/>
              <a:buAutoNum type="arabicParenR" startAt="4"/>
            </a:pPr>
            <a:r>
              <a:rPr lang="en-US" sz="1400" dirty="0">
                <a:solidFill>
                  <a:schemeClr val="tx1">
                    <a:lumMod val="50000"/>
                    <a:lumOff val="50000"/>
                  </a:schemeClr>
                </a:solidFill>
                <a:latin typeface="Calibri" panose="020F0502020204030204" pitchFamily="34" charset="0"/>
                <a:ea typeface="Times New Roman" panose="02020603050405020304" pitchFamily="18" charset="0"/>
                <a:cs typeface="Calibri" panose="020F0502020204030204" pitchFamily="34" charset="0"/>
              </a:rPr>
              <a:t>Manage/remove lunar dust for individual LSHC systems (not Artemis systems inside the shelter), including:</a:t>
            </a:r>
          </a:p>
          <a:p>
            <a:pPr marL="800100" lvl="1" indent="-342900" fontAlgn="ctr">
              <a:lnSpc>
                <a:spcPct val="100000"/>
              </a:lnSpc>
              <a:spcBef>
                <a:spcPts val="0"/>
              </a:spcBef>
              <a:spcAft>
                <a:spcPts val="600"/>
              </a:spcAft>
              <a:buFont typeface="Calibri" panose="020F0502020204030204" pitchFamily="34" charset="0"/>
              <a:buAutoNum type="arabicParenR" startAt="4"/>
            </a:pPr>
            <a:r>
              <a:rPr lang="en-US" sz="1400" dirty="0">
                <a:solidFill>
                  <a:schemeClr val="tx1">
                    <a:lumMod val="50000"/>
                    <a:lumOff val="50000"/>
                  </a:schemeClr>
                </a:solidFill>
                <a:latin typeface="Calibri" panose="020F0502020204030204" pitchFamily="34" charset="0"/>
                <a:ea typeface="Times New Roman" panose="02020603050405020304" pitchFamily="18" charset="0"/>
                <a:cs typeface="Calibri" panose="020F0502020204030204" pitchFamily="34" charset="0"/>
              </a:rPr>
              <a:t>Manage thermal control for individual LSHC systems (not Artemis systems inside the shelter)</a:t>
            </a:r>
          </a:p>
        </p:txBody>
      </p:sp>
    </p:spTree>
    <p:extLst>
      <p:ext uri="{BB962C8B-B14F-4D97-AF65-F5344CB8AC3E}">
        <p14:creationId xmlns:p14="http://schemas.microsoft.com/office/powerpoint/2010/main" val="34366190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A69CC-25EE-403D-9229-C5559461F311}"/>
              </a:ext>
            </a:extLst>
          </p:cNvPr>
          <p:cNvSpPr>
            <a:spLocks noGrp="1"/>
          </p:cNvSpPr>
          <p:nvPr>
            <p:ph type="title"/>
          </p:nvPr>
        </p:nvSpPr>
        <p:spPr/>
        <p:txBody>
          <a:bodyPr/>
          <a:lstStyle/>
          <a:p>
            <a:r>
              <a:rPr lang="en-US" dirty="0"/>
              <a:t>Functional Capabilities WBS – Surface Construction</a:t>
            </a:r>
          </a:p>
        </p:txBody>
      </p:sp>
      <p:sp>
        <p:nvSpPr>
          <p:cNvPr id="4" name="Slide Number Placeholder 3">
            <a:extLst>
              <a:ext uri="{FF2B5EF4-FFF2-40B4-BE49-F238E27FC236}">
                <a16:creationId xmlns:a16="http://schemas.microsoft.com/office/drawing/2014/main" id="{0A424C39-B972-4071-BE38-CB81BFC79692}"/>
              </a:ext>
            </a:extLst>
          </p:cNvPr>
          <p:cNvSpPr>
            <a:spLocks noGrp="1"/>
          </p:cNvSpPr>
          <p:nvPr>
            <p:ph type="sldNum" sz="quarter" idx="12"/>
          </p:nvPr>
        </p:nvSpPr>
        <p:spPr/>
        <p:txBody>
          <a:bodyPr/>
          <a:lstStyle/>
          <a:p>
            <a:fld id="{41C508F0-1AA7-8449-B96D-5FDB74B9F69F}" type="slidenum">
              <a:rPr lang="en-US" smtClean="0"/>
              <a:t>25</a:t>
            </a:fld>
            <a:endParaRPr lang="en-US"/>
          </a:p>
        </p:txBody>
      </p:sp>
      <p:sp>
        <p:nvSpPr>
          <p:cNvPr id="80" name="TextBox 79">
            <a:extLst>
              <a:ext uri="{FF2B5EF4-FFF2-40B4-BE49-F238E27FC236}">
                <a16:creationId xmlns:a16="http://schemas.microsoft.com/office/drawing/2014/main" id="{98020FE9-39F7-457A-A707-CFA37102156A}"/>
              </a:ext>
            </a:extLst>
          </p:cNvPr>
          <p:cNvSpPr txBox="1"/>
          <p:nvPr/>
        </p:nvSpPr>
        <p:spPr>
          <a:xfrm>
            <a:off x="187662" y="5386464"/>
            <a:ext cx="3199676" cy="1169551"/>
          </a:xfrm>
          <a:prstGeom prst="rect">
            <a:avLst/>
          </a:prstGeom>
          <a:noFill/>
        </p:spPr>
        <p:txBody>
          <a:bodyPr wrap="square" rtlCol="0">
            <a:spAutoFit/>
          </a:bodyPr>
          <a:lstStyle/>
          <a:p>
            <a:r>
              <a:rPr lang="en-US" sz="1400" i="1" dirty="0"/>
              <a:t>Moses &amp; Mueller, “Requirements Development Framework for Lunar In-Situ Surface Construction of Infrastructure,” ASCE Earth &amp; Space Conference, 19-23 April 2021, Seattle, Washington</a:t>
            </a:r>
          </a:p>
        </p:txBody>
      </p:sp>
      <p:grpSp>
        <p:nvGrpSpPr>
          <p:cNvPr id="3" name="Group 2">
            <a:extLst>
              <a:ext uri="{FF2B5EF4-FFF2-40B4-BE49-F238E27FC236}">
                <a16:creationId xmlns:a16="http://schemas.microsoft.com/office/drawing/2014/main" id="{51D1EE19-E328-45E2-9823-B53E928263F0}"/>
              </a:ext>
            </a:extLst>
          </p:cNvPr>
          <p:cNvGrpSpPr/>
          <p:nvPr/>
        </p:nvGrpSpPr>
        <p:grpSpPr>
          <a:xfrm>
            <a:off x="3856650" y="1129395"/>
            <a:ext cx="6403698" cy="5318503"/>
            <a:chOff x="3856650" y="1129395"/>
            <a:chExt cx="6403698" cy="5318503"/>
          </a:xfrm>
        </p:grpSpPr>
        <p:grpSp>
          <p:nvGrpSpPr>
            <p:cNvPr id="6" name="Group 5">
              <a:extLst>
                <a:ext uri="{FF2B5EF4-FFF2-40B4-BE49-F238E27FC236}">
                  <a16:creationId xmlns:a16="http://schemas.microsoft.com/office/drawing/2014/main" id="{4977785A-703D-4742-83B2-76BEAD04D0EE}"/>
                </a:ext>
              </a:extLst>
            </p:cNvPr>
            <p:cNvGrpSpPr/>
            <p:nvPr/>
          </p:nvGrpSpPr>
          <p:grpSpPr>
            <a:xfrm>
              <a:off x="3856650" y="1129395"/>
              <a:ext cx="6403698" cy="5318503"/>
              <a:chOff x="3259341" y="1181014"/>
              <a:chExt cx="6403698" cy="5318503"/>
            </a:xfrm>
          </p:grpSpPr>
          <p:sp>
            <p:nvSpPr>
              <p:cNvPr id="7" name="Freeform 6">
                <a:extLst>
                  <a:ext uri="{FF2B5EF4-FFF2-40B4-BE49-F238E27FC236}">
                    <a16:creationId xmlns:a16="http://schemas.microsoft.com/office/drawing/2014/main" id="{A08A38CE-ACA9-4A3F-9982-3E33273D7BF0}"/>
                  </a:ext>
                </a:extLst>
              </p:cNvPr>
              <p:cNvSpPr/>
              <p:nvPr/>
            </p:nvSpPr>
            <p:spPr>
              <a:xfrm>
                <a:off x="8654238" y="2139739"/>
                <a:ext cx="131582" cy="2894822"/>
              </a:xfrm>
              <a:custGeom>
                <a:avLst/>
                <a:gdLst/>
                <a:ahLst/>
                <a:cxnLst/>
                <a:rect l="0" t="0" r="0" b="0"/>
                <a:pathLst>
                  <a:path>
                    <a:moveTo>
                      <a:pt x="0" y="0"/>
                    </a:moveTo>
                    <a:lnTo>
                      <a:pt x="0" y="2894822"/>
                    </a:lnTo>
                    <a:lnTo>
                      <a:pt x="131582" y="2894822"/>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 name="Freeform 7">
                <a:extLst>
                  <a:ext uri="{FF2B5EF4-FFF2-40B4-BE49-F238E27FC236}">
                    <a16:creationId xmlns:a16="http://schemas.microsoft.com/office/drawing/2014/main" id="{82EF9B8D-2F6F-4BAC-A340-8EFE5FA943A4}"/>
                  </a:ext>
                </a:extLst>
              </p:cNvPr>
              <p:cNvSpPr/>
              <p:nvPr/>
            </p:nvSpPr>
            <p:spPr>
              <a:xfrm>
                <a:off x="8654238" y="2139739"/>
                <a:ext cx="131582" cy="2271997"/>
              </a:xfrm>
              <a:custGeom>
                <a:avLst/>
                <a:gdLst/>
                <a:ahLst/>
                <a:cxnLst/>
                <a:rect l="0" t="0" r="0" b="0"/>
                <a:pathLst>
                  <a:path>
                    <a:moveTo>
                      <a:pt x="0" y="0"/>
                    </a:moveTo>
                    <a:lnTo>
                      <a:pt x="0" y="2271997"/>
                    </a:lnTo>
                    <a:lnTo>
                      <a:pt x="131582" y="2271997"/>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9" name="Freeform 8">
                <a:extLst>
                  <a:ext uri="{FF2B5EF4-FFF2-40B4-BE49-F238E27FC236}">
                    <a16:creationId xmlns:a16="http://schemas.microsoft.com/office/drawing/2014/main" id="{B81834C3-A68A-4F04-9C20-52F808628AFE}"/>
                  </a:ext>
                </a:extLst>
              </p:cNvPr>
              <p:cNvSpPr/>
              <p:nvPr/>
            </p:nvSpPr>
            <p:spPr>
              <a:xfrm>
                <a:off x="8654238" y="2139739"/>
                <a:ext cx="131582" cy="1649171"/>
              </a:xfrm>
              <a:custGeom>
                <a:avLst/>
                <a:gdLst/>
                <a:ahLst/>
                <a:cxnLst/>
                <a:rect l="0" t="0" r="0" b="0"/>
                <a:pathLst>
                  <a:path>
                    <a:moveTo>
                      <a:pt x="0" y="0"/>
                    </a:moveTo>
                    <a:lnTo>
                      <a:pt x="0" y="1649171"/>
                    </a:lnTo>
                    <a:lnTo>
                      <a:pt x="131582" y="1649171"/>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 name="Freeform 9">
                <a:extLst>
                  <a:ext uri="{FF2B5EF4-FFF2-40B4-BE49-F238E27FC236}">
                    <a16:creationId xmlns:a16="http://schemas.microsoft.com/office/drawing/2014/main" id="{2BE8EE74-AE54-40AC-911C-95A1C5A3B8E3}"/>
                  </a:ext>
                </a:extLst>
              </p:cNvPr>
              <p:cNvSpPr/>
              <p:nvPr/>
            </p:nvSpPr>
            <p:spPr>
              <a:xfrm>
                <a:off x="8654238" y="2139739"/>
                <a:ext cx="131582" cy="1026346"/>
              </a:xfrm>
              <a:custGeom>
                <a:avLst/>
                <a:gdLst/>
                <a:ahLst/>
                <a:cxnLst/>
                <a:rect l="0" t="0" r="0" b="0"/>
                <a:pathLst>
                  <a:path>
                    <a:moveTo>
                      <a:pt x="0" y="0"/>
                    </a:moveTo>
                    <a:lnTo>
                      <a:pt x="0" y="1026346"/>
                    </a:lnTo>
                    <a:lnTo>
                      <a:pt x="131582" y="1026346"/>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1" name="Freeform 10">
                <a:extLst>
                  <a:ext uri="{FF2B5EF4-FFF2-40B4-BE49-F238E27FC236}">
                    <a16:creationId xmlns:a16="http://schemas.microsoft.com/office/drawing/2014/main" id="{11CF8F28-0B96-4735-84F3-27E54548A05C}"/>
                  </a:ext>
                </a:extLst>
              </p:cNvPr>
              <p:cNvSpPr/>
              <p:nvPr/>
            </p:nvSpPr>
            <p:spPr>
              <a:xfrm>
                <a:off x="8654238" y="2139739"/>
                <a:ext cx="131582" cy="403520"/>
              </a:xfrm>
              <a:custGeom>
                <a:avLst/>
                <a:gdLst/>
                <a:ahLst/>
                <a:cxnLst/>
                <a:rect l="0" t="0" r="0" b="0"/>
                <a:pathLst>
                  <a:path>
                    <a:moveTo>
                      <a:pt x="0" y="0"/>
                    </a:moveTo>
                    <a:lnTo>
                      <a:pt x="0" y="403520"/>
                    </a:lnTo>
                    <a:lnTo>
                      <a:pt x="131582" y="403520"/>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2" name="Freeform 11">
                <a:extLst>
                  <a:ext uri="{FF2B5EF4-FFF2-40B4-BE49-F238E27FC236}">
                    <a16:creationId xmlns:a16="http://schemas.microsoft.com/office/drawing/2014/main" id="{27B7B792-6E9F-422D-9E5A-834D18628B2C}"/>
                  </a:ext>
                </a:extLst>
              </p:cNvPr>
              <p:cNvSpPr/>
              <p:nvPr/>
            </p:nvSpPr>
            <p:spPr>
              <a:xfrm>
                <a:off x="6351538" y="1516914"/>
                <a:ext cx="2653587" cy="184215"/>
              </a:xfrm>
              <a:custGeom>
                <a:avLst/>
                <a:gdLst/>
                <a:ahLst/>
                <a:cxnLst/>
                <a:rect l="0" t="0" r="0" b="0"/>
                <a:pathLst>
                  <a:path>
                    <a:moveTo>
                      <a:pt x="0" y="0"/>
                    </a:moveTo>
                    <a:lnTo>
                      <a:pt x="0" y="92107"/>
                    </a:lnTo>
                    <a:lnTo>
                      <a:pt x="2653587" y="92107"/>
                    </a:lnTo>
                    <a:lnTo>
                      <a:pt x="2653587" y="18421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3" name="Freeform 12">
                <a:extLst>
                  <a:ext uri="{FF2B5EF4-FFF2-40B4-BE49-F238E27FC236}">
                    <a16:creationId xmlns:a16="http://schemas.microsoft.com/office/drawing/2014/main" id="{F0606758-6643-4862-B81B-19122603C188}"/>
                  </a:ext>
                </a:extLst>
              </p:cNvPr>
              <p:cNvSpPr/>
              <p:nvPr/>
            </p:nvSpPr>
            <p:spPr>
              <a:xfrm>
                <a:off x="7592803" y="2139739"/>
                <a:ext cx="131582" cy="2271997"/>
              </a:xfrm>
              <a:custGeom>
                <a:avLst/>
                <a:gdLst/>
                <a:ahLst/>
                <a:cxnLst/>
                <a:rect l="0" t="0" r="0" b="0"/>
                <a:pathLst>
                  <a:path>
                    <a:moveTo>
                      <a:pt x="0" y="0"/>
                    </a:moveTo>
                    <a:lnTo>
                      <a:pt x="0" y="2271997"/>
                    </a:lnTo>
                    <a:lnTo>
                      <a:pt x="131582" y="2271997"/>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4" name="Freeform 13">
                <a:extLst>
                  <a:ext uri="{FF2B5EF4-FFF2-40B4-BE49-F238E27FC236}">
                    <a16:creationId xmlns:a16="http://schemas.microsoft.com/office/drawing/2014/main" id="{873708DD-267E-4AB7-8A8E-FC202692E99A}"/>
                  </a:ext>
                </a:extLst>
              </p:cNvPr>
              <p:cNvSpPr/>
              <p:nvPr/>
            </p:nvSpPr>
            <p:spPr>
              <a:xfrm>
                <a:off x="7592803" y="2139739"/>
                <a:ext cx="131582" cy="1649171"/>
              </a:xfrm>
              <a:custGeom>
                <a:avLst/>
                <a:gdLst/>
                <a:ahLst/>
                <a:cxnLst/>
                <a:rect l="0" t="0" r="0" b="0"/>
                <a:pathLst>
                  <a:path>
                    <a:moveTo>
                      <a:pt x="0" y="0"/>
                    </a:moveTo>
                    <a:lnTo>
                      <a:pt x="0" y="1649171"/>
                    </a:lnTo>
                    <a:lnTo>
                      <a:pt x="131582" y="1649171"/>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5" name="Freeform 14">
                <a:extLst>
                  <a:ext uri="{FF2B5EF4-FFF2-40B4-BE49-F238E27FC236}">
                    <a16:creationId xmlns:a16="http://schemas.microsoft.com/office/drawing/2014/main" id="{086DFE2B-0843-472B-9775-09EE4967D825}"/>
                  </a:ext>
                </a:extLst>
              </p:cNvPr>
              <p:cNvSpPr/>
              <p:nvPr/>
            </p:nvSpPr>
            <p:spPr>
              <a:xfrm>
                <a:off x="7592803" y="2139739"/>
                <a:ext cx="131582" cy="1026346"/>
              </a:xfrm>
              <a:custGeom>
                <a:avLst/>
                <a:gdLst/>
                <a:ahLst/>
                <a:cxnLst/>
                <a:rect l="0" t="0" r="0" b="0"/>
                <a:pathLst>
                  <a:path>
                    <a:moveTo>
                      <a:pt x="0" y="0"/>
                    </a:moveTo>
                    <a:lnTo>
                      <a:pt x="0" y="1026346"/>
                    </a:lnTo>
                    <a:lnTo>
                      <a:pt x="131582" y="1026346"/>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6" name="Freeform 15">
                <a:extLst>
                  <a:ext uri="{FF2B5EF4-FFF2-40B4-BE49-F238E27FC236}">
                    <a16:creationId xmlns:a16="http://schemas.microsoft.com/office/drawing/2014/main" id="{4D6B70F4-CBFA-4E9F-8D25-C246837178C8}"/>
                  </a:ext>
                </a:extLst>
              </p:cNvPr>
              <p:cNvSpPr/>
              <p:nvPr/>
            </p:nvSpPr>
            <p:spPr>
              <a:xfrm>
                <a:off x="7592803" y="2139739"/>
                <a:ext cx="131582" cy="403520"/>
              </a:xfrm>
              <a:custGeom>
                <a:avLst/>
                <a:gdLst/>
                <a:ahLst/>
                <a:cxnLst/>
                <a:rect l="0" t="0" r="0" b="0"/>
                <a:pathLst>
                  <a:path>
                    <a:moveTo>
                      <a:pt x="0" y="0"/>
                    </a:moveTo>
                    <a:lnTo>
                      <a:pt x="0" y="403520"/>
                    </a:lnTo>
                    <a:lnTo>
                      <a:pt x="131582" y="403520"/>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7" name="Freeform 16">
                <a:extLst>
                  <a:ext uri="{FF2B5EF4-FFF2-40B4-BE49-F238E27FC236}">
                    <a16:creationId xmlns:a16="http://schemas.microsoft.com/office/drawing/2014/main" id="{38855D21-F471-49FA-BB69-97BE8B5E33AC}"/>
                  </a:ext>
                </a:extLst>
              </p:cNvPr>
              <p:cNvSpPr/>
              <p:nvPr/>
            </p:nvSpPr>
            <p:spPr>
              <a:xfrm>
                <a:off x="6351538" y="1516914"/>
                <a:ext cx="1592152" cy="184215"/>
              </a:xfrm>
              <a:custGeom>
                <a:avLst/>
                <a:gdLst/>
                <a:ahLst/>
                <a:cxnLst/>
                <a:rect l="0" t="0" r="0" b="0"/>
                <a:pathLst>
                  <a:path>
                    <a:moveTo>
                      <a:pt x="0" y="0"/>
                    </a:moveTo>
                    <a:lnTo>
                      <a:pt x="0" y="92107"/>
                    </a:lnTo>
                    <a:lnTo>
                      <a:pt x="1592152" y="92107"/>
                    </a:lnTo>
                    <a:lnTo>
                      <a:pt x="1592152" y="18421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8" name="Freeform 17">
                <a:extLst>
                  <a:ext uri="{FF2B5EF4-FFF2-40B4-BE49-F238E27FC236}">
                    <a16:creationId xmlns:a16="http://schemas.microsoft.com/office/drawing/2014/main" id="{A40AD47E-D8A4-42BA-8AE9-95B1BCCF5A82}"/>
                  </a:ext>
                </a:extLst>
              </p:cNvPr>
              <p:cNvSpPr/>
              <p:nvPr/>
            </p:nvSpPr>
            <p:spPr>
              <a:xfrm>
                <a:off x="6531368" y="2139739"/>
                <a:ext cx="131582" cy="2271997"/>
              </a:xfrm>
              <a:custGeom>
                <a:avLst/>
                <a:gdLst/>
                <a:ahLst/>
                <a:cxnLst/>
                <a:rect l="0" t="0" r="0" b="0"/>
                <a:pathLst>
                  <a:path>
                    <a:moveTo>
                      <a:pt x="0" y="0"/>
                    </a:moveTo>
                    <a:lnTo>
                      <a:pt x="0" y="2271997"/>
                    </a:lnTo>
                    <a:lnTo>
                      <a:pt x="131582" y="2271997"/>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9" name="Freeform 18">
                <a:extLst>
                  <a:ext uri="{FF2B5EF4-FFF2-40B4-BE49-F238E27FC236}">
                    <a16:creationId xmlns:a16="http://schemas.microsoft.com/office/drawing/2014/main" id="{F521DB11-DC94-4AAC-B24A-4E48E62FE867}"/>
                  </a:ext>
                </a:extLst>
              </p:cNvPr>
              <p:cNvSpPr/>
              <p:nvPr/>
            </p:nvSpPr>
            <p:spPr>
              <a:xfrm>
                <a:off x="6531368" y="2139739"/>
                <a:ext cx="131582" cy="1649171"/>
              </a:xfrm>
              <a:custGeom>
                <a:avLst/>
                <a:gdLst/>
                <a:ahLst/>
                <a:cxnLst/>
                <a:rect l="0" t="0" r="0" b="0"/>
                <a:pathLst>
                  <a:path>
                    <a:moveTo>
                      <a:pt x="0" y="0"/>
                    </a:moveTo>
                    <a:lnTo>
                      <a:pt x="0" y="1649171"/>
                    </a:lnTo>
                    <a:lnTo>
                      <a:pt x="131582" y="1649171"/>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0" name="Freeform 19">
                <a:extLst>
                  <a:ext uri="{FF2B5EF4-FFF2-40B4-BE49-F238E27FC236}">
                    <a16:creationId xmlns:a16="http://schemas.microsoft.com/office/drawing/2014/main" id="{F778B9F8-983B-4341-A875-FC60DCD422E9}"/>
                  </a:ext>
                </a:extLst>
              </p:cNvPr>
              <p:cNvSpPr/>
              <p:nvPr/>
            </p:nvSpPr>
            <p:spPr>
              <a:xfrm>
                <a:off x="6531368" y="2139739"/>
                <a:ext cx="131582" cy="1026346"/>
              </a:xfrm>
              <a:custGeom>
                <a:avLst/>
                <a:gdLst/>
                <a:ahLst/>
                <a:cxnLst/>
                <a:rect l="0" t="0" r="0" b="0"/>
                <a:pathLst>
                  <a:path>
                    <a:moveTo>
                      <a:pt x="0" y="0"/>
                    </a:moveTo>
                    <a:lnTo>
                      <a:pt x="0" y="1026346"/>
                    </a:lnTo>
                    <a:lnTo>
                      <a:pt x="131582" y="1026346"/>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1" name="Freeform 20">
                <a:extLst>
                  <a:ext uri="{FF2B5EF4-FFF2-40B4-BE49-F238E27FC236}">
                    <a16:creationId xmlns:a16="http://schemas.microsoft.com/office/drawing/2014/main" id="{E2426FC7-C9E3-4DB3-8758-19123C5C1001}"/>
                  </a:ext>
                </a:extLst>
              </p:cNvPr>
              <p:cNvSpPr/>
              <p:nvPr/>
            </p:nvSpPr>
            <p:spPr>
              <a:xfrm>
                <a:off x="6531368" y="2139739"/>
                <a:ext cx="131582" cy="403520"/>
              </a:xfrm>
              <a:custGeom>
                <a:avLst/>
                <a:gdLst/>
                <a:ahLst/>
                <a:cxnLst/>
                <a:rect l="0" t="0" r="0" b="0"/>
                <a:pathLst>
                  <a:path>
                    <a:moveTo>
                      <a:pt x="0" y="0"/>
                    </a:moveTo>
                    <a:lnTo>
                      <a:pt x="0" y="403520"/>
                    </a:lnTo>
                    <a:lnTo>
                      <a:pt x="131582" y="403520"/>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2" name="Freeform 21">
                <a:extLst>
                  <a:ext uri="{FF2B5EF4-FFF2-40B4-BE49-F238E27FC236}">
                    <a16:creationId xmlns:a16="http://schemas.microsoft.com/office/drawing/2014/main" id="{556F71BE-956D-4304-AE93-B21250F58DDB}"/>
                  </a:ext>
                </a:extLst>
              </p:cNvPr>
              <p:cNvSpPr/>
              <p:nvPr/>
            </p:nvSpPr>
            <p:spPr>
              <a:xfrm>
                <a:off x="6351538" y="1516914"/>
                <a:ext cx="530717" cy="184215"/>
              </a:xfrm>
              <a:custGeom>
                <a:avLst/>
                <a:gdLst/>
                <a:ahLst/>
                <a:cxnLst/>
                <a:rect l="0" t="0" r="0" b="0"/>
                <a:pathLst>
                  <a:path>
                    <a:moveTo>
                      <a:pt x="0" y="0"/>
                    </a:moveTo>
                    <a:lnTo>
                      <a:pt x="0" y="92107"/>
                    </a:lnTo>
                    <a:lnTo>
                      <a:pt x="530717" y="92107"/>
                    </a:lnTo>
                    <a:lnTo>
                      <a:pt x="530717" y="18421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3" name="Freeform 22">
                <a:extLst>
                  <a:ext uri="{FF2B5EF4-FFF2-40B4-BE49-F238E27FC236}">
                    <a16:creationId xmlns:a16="http://schemas.microsoft.com/office/drawing/2014/main" id="{BC3B69AA-0A06-4318-A272-48C4FC43D155}"/>
                  </a:ext>
                </a:extLst>
              </p:cNvPr>
              <p:cNvSpPr/>
              <p:nvPr/>
            </p:nvSpPr>
            <p:spPr>
              <a:xfrm>
                <a:off x="5469933" y="2139739"/>
                <a:ext cx="131582" cy="1649171"/>
              </a:xfrm>
              <a:custGeom>
                <a:avLst/>
                <a:gdLst/>
                <a:ahLst/>
                <a:cxnLst/>
                <a:rect l="0" t="0" r="0" b="0"/>
                <a:pathLst>
                  <a:path>
                    <a:moveTo>
                      <a:pt x="0" y="0"/>
                    </a:moveTo>
                    <a:lnTo>
                      <a:pt x="0" y="1649171"/>
                    </a:lnTo>
                    <a:lnTo>
                      <a:pt x="131582" y="1649171"/>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4" name="Freeform 23">
                <a:extLst>
                  <a:ext uri="{FF2B5EF4-FFF2-40B4-BE49-F238E27FC236}">
                    <a16:creationId xmlns:a16="http://schemas.microsoft.com/office/drawing/2014/main" id="{41C3FA07-885F-4C91-9A9D-7B197DFE277D}"/>
                  </a:ext>
                </a:extLst>
              </p:cNvPr>
              <p:cNvSpPr/>
              <p:nvPr/>
            </p:nvSpPr>
            <p:spPr>
              <a:xfrm>
                <a:off x="5469933" y="2139739"/>
                <a:ext cx="131582" cy="1026346"/>
              </a:xfrm>
              <a:custGeom>
                <a:avLst/>
                <a:gdLst/>
                <a:ahLst/>
                <a:cxnLst/>
                <a:rect l="0" t="0" r="0" b="0"/>
                <a:pathLst>
                  <a:path>
                    <a:moveTo>
                      <a:pt x="0" y="0"/>
                    </a:moveTo>
                    <a:lnTo>
                      <a:pt x="0" y="1026346"/>
                    </a:lnTo>
                    <a:lnTo>
                      <a:pt x="131582" y="1026346"/>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5" name="Freeform 24">
                <a:extLst>
                  <a:ext uri="{FF2B5EF4-FFF2-40B4-BE49-F238E27FC236}">
                    <a16:creationId xmlns:a16="http://schemas.microsoft.com/office/drawing/2014/main" id="{B8D32E0A-E27C-43F3-825F-DC26688A06DC}"/>
                  </a:ext>
                </a:extLst>
              </p:cNvPr>
              <p:cNvSpPr/>
              <p:nvPr/>
            </p:nvSpPr>
            <p:spPr>
              <a:xfrm>
                <a:off x="5469933" y="2139739"/>
                <a:ext cx="131582" cy="403520"/>
              </a:xfrm>
              <a:custGeom>
                <a:avLst/>
                <a:gdLst/>
                <a:ahLst/>
                <a:cxnLst/>
                <a:rect l="0" t="0" r="0" b="0"/>
                <a:pathLst>
                  <a:path>
                    <a:moveTo>
                      <a:pt x="0" y="0"/>
                    </a:moveTo>
                    <a:lnTo>
                      <a:pt x="0" y="403520"/>
                    </a:lnTo>
                    <a:lnTo>
                      <a:pt x="131582" y="403520"/>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6" name="Freeform 25">
                <a:extLst>
                  <a:ext uri="{FF2B5EF4-FFF2-40B4-BE49-F238E27FC236}">
                    <a16:creationId xmlns:a16="http://schemas.microsoft.com/office/drawing/2014/main" id="{417A1782-7D28-4D82-8775-B52CCFB158EC}"/>
                  </a:ext>
                </a:extLst>
              </p:cNvPr>
              <p:cNvSpPr/>
              <p:nvPr/>
            </p:nvSpPr>
            <p:spPr>
              <a:xfrm>
                <a:off x="5820821" y="1516914"/>
                <a:ext cx="530717" cy="184215"/>
              </a:xfrm>
              <a:custGeom>
                <a:avLst/>
                <a:gdLst/>
                <a:ahLst/>
                <a:cxnLst/>
                <a:rect l="0" t="0" r="0" b="0"/>
                <a:pathLst>
                  <a:path>
                    <a:moveTo>
                      <a:pt x="530717" y="0"/>
                    </a:moveTo>
                    <a:lnTo>
                      <a:pt x="530717" y="92107"/>
                    </a:lnTo>
                    <a:lnTo>
                      <a:pt x="0" y="92107"/>
                    </a:lnTo>
                    <a:lnTo>
                      <a:pt x="0" y="18421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7" name="Freeform 26">
                <a:extLst>
                  <a:ext uri="{FF2B5EF4-FFF2-40B4-BE49-F238E27FC236}">
                    <a16:creationId xmlns:a16="http://schemas.microsoft.com/office/drawing/2014/main" id="{D4AB0C60-F94A-4989-822A-843AA67C168B}"/>
                  </a:ext>
                </a:extLst>
              </p:cNvPr>
              <p:cNvSpPr/>
              <p:nvPr/>
            </p:nvSpPr>
            <p:spPr>
              <a:xfrm>
                <a:off x="4408498" y="2139739"/>
                <a:ext cx="131582" cy="2894822"/>
              </a:xfrm>
              <a:custGeom>
                <a:avLst/>
                <a:gdLst/>
                <a:ahLst/>
                <a:cxnLst/>
                <a:rect l="0" t="0" r="0" b="0"/>
                <a:pathLst>
                  <a:path>
                    <a:moveTo>
                      <a:pt x="0" y="0"/>
                    </a:moveTo>
                    <a:lnTo>
                      <a:pt x="0" y="2894822"/>
                    </a:lnTo>
                    <a:lnTo>
                      <a:pt x="131582" y="2894822"/>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8" name="Freeform 27">
                <a:extLst>
                  <a:ext uri="{FF2B5EF4-FFF2-40B4-BE49-F238E27FC236}">
                    <a16:creationId xmlns:a16="http://schemas.microsoft.com/office/drawing/2014/main" id="{265F6AE0-8791-49AF-9101-42776CFD6D28}"/>
                  </a:ext>
                </a:extLst>
              </p:cNvPr>
              <p:cNvSpPr/>
              <p:nvPr/>
            </p:nvSpPr>
            <p:spPr>
              <a:xfrm>
                <a:off x="4408498" y="2139739"/>
                <a:ext cx="131582" cy="2271997"/>
              </a:xfrm>
              <a:custGeom>
                <a:avLst/>
                <a:gdLst/>
                <a:ahLst/>
                <a:cxnLst/>
                <a:rect l="0" t="0" r="0" b="0"/>
                <a:pathLst>
                  <a:path>
                    <a:moveTo>
                      <a:pt x="0" y="0"/>
                    </a:moveTo>
                    <a:lnTo>
                      <a:pt x="0" y="2271997"/>
                    </a:lnTo>
                    <a:lnTo>
                      <a:pt x="131582" y="2271997"/>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9" name="Freeform 28">
                <a:extLst>
                  <a:ext uri="{FF2B5EF4-FFF2-40B4-BE49-F238E27FC236}">
                    <a16:creationId xmlns:a16="http://schemas.microsoft.com/office/drawing/2014/main" id="{AA256F0B-9762-4B76-A29C-50FA9DA286D1}"/>
                  </a:ext>
                </a:extLst>
              </p:cNvPr>
              <p:cNvSpPr/>
              <p:nvPr/>
            </p:nvSpPr>
            <p:spPr>
              <a:xfrm>
                <a:off x="4408498" y="2139739"/>
                <a:ext cx="131582" cy="1649171"/>
              </a:xfrm>
              <a:custGeom>
                <a:avLst/>
                <a:gdLst/>
                <a:ahLst/>
                <a:cxnLst/>
                <a:rect l="0" t="0" r="0" b="0"/>
                <a:pathLst>
                  <a:path>
                    <a:moveTo>
                      <a:pt x="0" y="0"/>
                    </a:moveTo>
                    <a:lnTo>
                      <a:pt x="0" y="1649171"/>
                    </a:lnTo>
                    <a:lnTo>
                      <a:pt x="131582" y="1649171"/>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0" name="Freeform 29">
                <a:extLst>
                  <a:ext uri="{FF2B5EF4-FFF2-40B4-BE49-F238E27FC236}">
                    <a16:creationId xmlns:a16="http://schemas.microsoft.com/office/drawing/2014/main" id="{AB2FC3DE-F84F-4195-A23C-22A101A078F4}"/>
                  </a:ext>
                </a:extLst>
              </p:cNvPr>
              <p:cNvSpPr/>
              <p:nvPr/>
            </p:nvSpPr>
            <p:spPr>
              <a:xfrm>
                <a:off x="4408498" y="2139739"/>
                <a:ext cx="131582" cy="1026346"/>
              </a:xfrm>
              <a:custGeom>
                <a:avLst/>
                <a:gdLst/>
                <a:ahLst/>
                <a:cxnLst/>
                <a:rect l="0" t="0" r="0" b="0"/>
                <a:pathLst>
                  <a:path>
                    <a:moveTo>
                      <a:pt x="0" y="0"/>
                    </a:moveTo>
                    <a:lnTo>
                      <a:pt x="0" y="1026346"/>
                    </a:lnTo>
                    <a:lnTo>
                      <a:pt x="131582" y="1026346"/>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1" name="Freeform 30">
                <a:extLst>
                  <a:ext uri="{FF2B5EF4-FFF2-40B4-BE49-F238E27FC236}">
                    <a16:creationId xmlns:a16="http://schemas.microsoft.com/office/drawing/2014/main" id="{48C6D24A-CA25-43C4-8213-B32093394966}"/>
                  </a:ext>
                </a:extLst>
              </p:cNvPr>
              <p:cNvSpPr/>
              <p:nvPr/>
            </p:nvSpPr>
            <p:spPr>
              <a:xfrm>
                <a:off x="4408498" y="2139739"/>
                <a:ext cx="131582" cy="403520"/>
              </a:xfrm>
              <a:custGeom>
                <a:avLst/>
                <a:gdLst/>
                <a:ahLst/>
                <a:cxnLst/>
                <a:rect l="0" t="0" r="0" b="0"/>
                <a:pathLst>
                  <a:path>
                    <a:moveTo>
                      <a:pt x="0" y="0"/>
                    </a:moveTo>
                    <a:lnTo>
                      <a:pt x="0" y="403520"/>
                    </a:lnTo>
                    <a:lnTo>
                      <a:pt x="131582" y="403520"/>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2" name="Freeform 31">
                <a:extLst>
                  <a:ext uri="{FF2B5EF4-FFF2-40B4-BE49-F238E27FC236}">
                    <a16:creationId xmlns:a16="http://schemas.microsoft.com/office/drawing/2014/main" id="{E756F9BF-9B8D-43AC-A3D6-7B42DF1730E7}"/>
                  </a:ext>
                </a:extLst>
              </p:cNvPr>
              <p:cNvSpPr/>
              <p:nvPr/>
            </p:nvSpPr>
            <p:spPr>
              <a:xfrm>
                <a:off x="4759386" y="1516914"/>
                <a:ext cx="1592152" cy="184215"/>
              </a:xfrm>
              <a:custGeom>
                <a:avLst/>
                <a:gdLst/>
                <a:ahLst/>
                <a:cxnLst/>
                <a:rect l="0" t="0" r="0" b="0"/>
                <a:pathLst>
                  <a:path>
                    <a:moveTo>
                      <a:pt x="1592152" y="0"/>
                    </a:moveTo>
                    <a:lnTo>
                      <a:pt x="1592152" y="92107"/>
                    </a:lnTo>
                    <a:lnTo>
                      <a:pt x="0" y="92107"/>
                    </a:lnTo>
                    <a:lnTo>
                      <a:pt x="0" y="18421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3" name="Freeform 32">
                <a:extLst>
                  <a:ext uri="{FF2B5EF4-FFF2-40B4-BE49-F238E27FC236}">
                    <a16:creationId xmlns:a16="http://schemas.microsoft.com/office/drawing/2014/main" id="{10C04849-BFAD-4745-8858-9ABA1B531466}"/>
                  </a:ext>
                </a:extLst>
              </p:cNvPr>
              <p:cNvSpPr/>
              <p:nvPr/>
            </p:nvSpPr>
            <p:spPr>
              <a:xfrm>
                <a:off x="3347063" y="2139739"/>
                <a:ext cx="131582" cy="4140473"/>
              </a:xfrm>
              <a:custGeom>
                <a:avLst/>
                <a:gdLst/>
                <a:ahLst/>
                <a:cxnLst/>
                <a:rect l="0" t="0" r="0" b="0"/>
                <a:pathLst>
                  <a:path>
                    <a:moveTo>
                      <a:pt x="0" y="0"/>
                    </a:moveTo>
                    <a:lnTo>
                      <a:pt x="0" y="4140473"/>
                    </a:lnTo>
                    <a:lnTo>
                      <a:pt x="131582" y="4140473"/>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4" name="Freeform 33">
                <a:extLst>
                  <a:ext uri="{FF2B5EF4-FFF2-40B4-BE49-F238E27FC236}">
                    <a16:creationId xmlns:a16="http://schemas.microsoft.com/office/drawing/2014/main" id="{B678D126-DF04-416F-90ED-EC747387ACD3}"/>
                  </a:ext>
                </a:extLst>
              </p:cNvPr>
              <p:cNvSpPr/>
              <p:nvPr/>
            </p:nvSpPr>
            <p:spPr>
              <a:xfrm>
                <a:off x="3347063" y="2139739"/>
                <a:ext cx="131582" cy="3517647"/>
              </a:xfrm>
              <a:custGeom>
                <a:avLst/>
                <a:gdLst/>
                <a:ahLst/>
                <a:cxnLst/>
                <a:rect l="0" t="0" r="0" b="0"/>
                <a:pathLst>
                  <a:path>
                    <a:moveTo>
                      <a:pt x="0" y="0"/>
                    </a:moveTo>
                    <a:lnTo>
                      <a:pt x="0" y="3517647"/>
                    </a:lnTo>
                    <a:lnTo>
                      <a:pt x="131582" y="3517647"/>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5" name="Freeform 34">
                <a:extLst>
                  <a:ext uri="{FF2B5EF4-FFF2-40B4-BE49-F238E27FC236}">
                    <a16:creationId xmlns:a16="http://schemas.microsoft.com/office/drawing/2014/main" id="{903B529C-99F3-4829-8234-F6E6DF6901BB}"/>
                  </a:ext>
                </a:extLst>
              </p:cNvPr>
              <p:cNvSpPr/>
              <p:nvPr/>
            </p:nvSpPr>
            <p:spPr>
              <a:xfrm>
                <a:off x="3347063" y="2139739"/>
                <a:ext cx="131582" cy="2894822"/>
              </a:xfrm>
              <a:custGeom>
                <a:avLst/>
                <a:gdLst/>
                <a:ahLst/>
                <a:cxnLst/>
                <a:rect l="0" t="0" r="0" b="0"/>
                <a:pathLst>
                  <a:path>
                    <a:moveTo>
                      <a:pt x="0" y="0"/>
                    </a:moveTo>
                    <a:lnTo>
                      <a:pt x="0" y="2894822"/>
                    </a:lnTo>
                    <a:lnTo>
                      <a:pt x="131582" y="2894822"/>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6" name="Freeform 35">
                <a:extLst>
                  <a:ext uri="{FF2B5EF4-FFF2-40B4-BE49-F238E27FC236}">
                    <a16:creationId xmlns:a16="http://schemas.microsoft.com/office/drawing/2014/main" id="{795F4720-768D-496D-8047-64553671E385}"/>
                  </a:ext>
                </a:extLst>
              </p:cNvPr>
              <p:cNvSpPr/>
              <p:nvPr/>
            </p:nvSpPr>
            <p:spPr>
              <a:xfrm>
                <a:off x="3347063" y="2139739"/>
                <a:ext cx="131582" cy="2271997"/>
              </a:xfrm>
              <a:custGeom>
                <a:avLst/>
                <a:gdLst/>
                <a:ahLst/>
                <a:cxnLst/>
                <a:rect l="0" t="0" r="0" b="0"/>
                <a:pathLst>
                  <a:path>
                    <a:moveTo>
                      <a:pt x="0" y="0"/>
                    </a:moveTo>
                    <a:lnTo>
                      <a:pt x="0" y="2271997"/>
                    </a:lnTo>
                    <a:lnTo>
                      <a:pt x="131582" y="2271997"/>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7" name="Freeform 36">
                <a:extLst>
                  <a:ext uri="{FF2B5EF4-FFF2-40B4-BE49-F238E27FC236}">
                    <a16:creationId xmlns:a16="http://schemas.microsoft.com/office/drawing/2014/main" id="{C2EFB5C4-F56F-480D-963B-E7681D456551}"/>
                  </a:ext>
                </a:extLst>
              </p:cNvPr>
              <p:cNvSpPr/>
              <p:nvPr/>
            </p:nvSpPr>
            <p:spPr>
              <a:xfrm>
                <a:off x="3347063" y="2139739"/>
                <a:ext cx="131582" cy="1649171"/>
              </a:xfrm>
              <a:custGeom>
                <a:avLst/>
                <a:gdLst/>
                <a:ahLst/>
                <a:cxnLst/>
                <a:rect l="0" t="0" r="0" b="0"/>
                <a:pathLst>
                  <a:path>
                    <a:moveTo>
                      <a:pt x="0" y="0"/>
                    </a:moveTo>
                    <a:lnTo>
                      <a:pt x="0" y="1649171"/>
                    </a:lnTo>
                    <a:lnTo>
                      <a:pt x="131582" y="1649171"/>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8" name="Freeform 37">
                <a:extLst>
                  <a:ext uri="{FF2B5EF4-FFF2-40B4-BE49-F238E27FC236}">
                    <a16:creationId xmlns:a16="http://schemas.microsoft.com/office/drawing/2014/main" id="{3FC83D66-6D0D-478C-ADB1-6C5308643BF1}"/>
                  </a:ext>
                </a:extLst>
              </p:cNvPr>
              <p:cNvSpPr/>
              <p:nvPr/>
            </p:nvSpPr>
            <p:spPr>
              <a:xfrm>
                <a:off x="3347063" y="2139739"/>
                <a:ext cx="131582" cy="1026346"/>
              </a:xfrm>
              <a:custGeom>
                <a:avLst/>
                <a:gdLst/>
                <a:ahLst/>
                <a:cxnLst/>
                <a:rect l="0" t="0" r="0" b="0"/>
                <a:pathLst>
                  <a:path>
                    <a:moveTo>
                      <a:pt x="0" y="0"/>
                    </a:moveTo>
                    <a:lnTo>
                      <a:pt x="0" y="1026346"/>
                    </a:lnTo>
                    <a:lnTo>
                      <a:pt x="131582" y="1026346"/>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9" name="Freeform 38">
                <a:extLst>
                  <a:ext uri="{FF2B5EF4-FFF2-40B4-BE49-F238E27FC236}">
                    <a16:creationId xmlns:a16="http://schemas.microsoft.com/office/drawing/2014/main" id="{08315817-C897-4BCC-AA32-6B27BD74AD7C}"/>
                  </a:ext>
                </a:extLst>
              </p:cNvPr>
              <p:cNvSpPr/>
              <p:nvPr/>
            </p:nvSpPr>
            <p:spPr>
              <a:xfrm>
                <a:off x="3347063" y="2139739"/>
                <a:ext cx="131582" cy="403520"/>
              </a:xfrm>
              <a:custGeom>
                <a:avLst/>
                <a:gdLst/>
                <a:ahLst/>
                <a:cxnLst/>
                <a:rect l="0" t="0" r="0" b="0"/>
                <a:pathLst>
                  <a:path>
                    <a:moveTo>
                      <a:pt x="0" y="0"/>
                    </a:moveTo>
                    <a:lnTo>
                      <a:pt x="0" y="403520"/>
                    </a:lnTo>
                    <a:lnTo>
                      <a:pt x="131582" y="403520"/>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0" name="Freeform 39">
                <a:extLst>
                  <a:ext uri="{FF2B5EF4-FFF2-40B4-BE49-F238E27FC236}">
                    <a16:creationId xmlns:a16="http://schemas.microsoft.com/office/drawing/2014/main" id="{ED36EC37-E3BF-4258-B675-467036E195BE}"/>
                  </a:ext>
                </a:extLst>
              </p:cNvPr>
              <p:cNvSpPr/>
              <p:nvPr/>
            </p:nvSpPr>
            <p:spPr>
              <a:xfrm>
                <a:off x="3697951" y="1516914"/>
                <a:ext cx="2653587" cy="184215"/>
              </a:xfrm>
              <a:custGeom>
                <a:avLst/>
                <a:gdLst/>
                <a:ahLst/>
                <a:cxnLst/>
                <a:rect l="0" t="0" r="0" b="0"/>
                <a:pathLst>
                  <a:path>
                    <a:moveTo>
                      <a:pt x="2653587" y="0"/>
                    </a:moveTo>
                    <a:lnTo>
                      <a:pt x="2653587" y="92107"/>
                    </a:lnTo>
                    <a:lnTo>
                      <a:pt x="0" y="92107"/>
                    </a:lnTo>
                    <a:lnTo>
                      <a:pt x="0" y="18421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1" name="Freeform 40">
                <a:extLst>
                  <a:ext uri="{FF2B5EF4-FFF2-40B4-BE49-F238E27FC236}">
                    <a16:creationId xmlns:a16="http://schemas.microsoft.com/office/drawing/2014/main" id="{FF1359F5-B5A0-4C2F-BAA4-6403341033E2}"/>
                  </a:ext>
                </a:extLst>
              </p:cNvPr>
              <p:cNvSpPr/>
              <p:nvPr/>
            </p:nvSpPr>
            <p:spPr>
              <a:xfrm>
                <a:off x="5625121" y="1181014"/>
                <a:ext cx="1500044" cy="324753"/>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50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t>4.0 Surface Construction</a:t>
                </a:r>
              </a:p>
            </p:txBody>
          </p:sp>
          <p:sp>
            <p:nvSpPr>
              <p:cNvPr id="42" name="Freeform 41">
                <a:extLst>
                  <a:ext uri="{FF2B5EF4-FFF2-40B4-BE49-F238E27FC236}">
                    <a16:creationId xmlns:a16="http://schemas.microsoft.com/office/drawing/2014/main" id="{DC154553-39D9-49DD-A022-30C57766F5D8}"/>
                  </a:ext>
                </a:extLst>
              </p:cNvPr>
              <p:cNvSpPr/>
              <p:nvPr/>
            </p:nvSpPr>
            <p:spPr>
              <a:xfrm>
                <a:off x="3259341" y="1701130"/>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7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t>4.1 Site Planning and Design</a:t>
                </a:r>
              </a:p>
            </p:txBody>
          </p:sp>
          <p:sp>
            <p:nvSpPr>
              <p:cNvPr id="43" name="Freeform 42">
                <a:extLst>
                  <a:ext uri="{FF2B5EF4-FFF2-40B4-BE49-F238E27FC236}">
                    <a16:creationId xmlns:a16="http://schemas.microsoft.com/office/drawing/2014/main" id="{B201B49D-A1B3-4242-8E43-8D4D7C1E91DB}"/>
                  </a:ext>
                </a:extLst>
              </p:cNvPr>
              <p:cNvSpPr/>
              <p:nvPr/>
            </p:nvSpPr>
            <p:spPr>
              <a:xfrm>
                <a:off x="3478646" y="2323955"/>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Site Survey &amp; Characterization</a:t>
                </a:r>
              </a:p>
            </p:txBody>
          </p:sp>
          <p:sp>
            <p:nvSpPr>
              <p:cNvPr id="44" name="Freeform 43">
                <a:extLst>
                  <a:ext uri="{FF2B5EF4-FFF2-40B4-BE49-F238E27FC236}">
                    <a16:creationId xmlns:a16="http://schemas.microsoft.com/office/drawing/2014/main" id="{3ED0F50B-1196-41BF-AEDC-A3D795541DD2}"/>
                  </a:ext>
                </a:extLst>
              </p:cNvPr>
              <p:cNvSpPr/>
              <p:nvPr/>
            </p:nvSpPr>
            <p:spPr>
              <a:xfrm>
                <a:off x="3478646" y="2946781"/>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Architecture Layout &amp; Master Planning</a:t>
                </a:r>
              </a:p>
            </p:txBody>
          </p:sp>
          <p:sp>
            <p:nvSpPr>
              <p:cNvPr id="45" name="Freeform 44">
                <a:extLst>
                  <a:ext uri="{FF2B5EF4-FFF2-40B4-BE49-F238E27FC236}">
                    <a16:creationId xmlns:a16="http://schemas.microsoft.com/office/drawing/2014/main" id="{B152169F-6769-4693-9DD1-DC123B5CFDA7}"/>
                  </a:ext>
                </a:extLst>
              </p:cNvPr>
              <p:cNvSpPr/>
              <p:nvPr/>
            </p:nvSpPr>
            <p:spPr>
              <a:xfrm>
                <a:off x="3478646" y="3569606"/>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Civil Engineering Design</a:t>
                </a:r>
              </a:p>
            </p:txBody>
          </p:sp>
          <p:sp>
            <p:nvSpPr>
              <p:cNvPr id="46" name="Freeform 45">
                <a:extLst>
                  <a:ext uri="{FF2B5EF4-FFF2-40B4-BE49-F238E27FC236}">
                    <a16:creationId xmlns:a16="http://schemas.microsoft.com/office/drawing/2014/main" id="{491237EE-1124-46A6-A104-B517116D1B5A}"/>
                  </a:ext>
                </a:extLst>
              </p:cNvPr>
              <p:cNvSpPr/>
              <p:nvPr/>
            </p:nvSpPr>
            <p:spPr>
              <a:xfrm>
                <a:off x="3478646" y="4192432"/>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GIS Configuration Control</a:t>
                </a:r>
              </a:p>
            </p:txBody>
          </p:sp>
          <p:sp>
            <p:nvSpPr>
              <p:cNvPr id="47" name="Freeform 46">
                <a:extLst>
                  <a:ext uri="{FF2B5EF4-FFF2-40B4-BE49-F238E27FC236}">
                    <a16:creationId xmlns:a16="http://schemas.microsoft.com/office/drawing/2014/main" id="{29F34A24-7BCA-44E9-BC38-3DECC870C252}"/>
                  </a:ext>
                </a:extLst>
              </p:cNvPr>
              <p:cNvSpPr/>
              <p:nvPr/>
            </p:nvSpPr>
            <p:spPr>
              <a:xfrm>
                <a:off x="3478646" y="4815257"/>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Construction Techniques and Methods</a:t>
                </a:r>
              </a:p>
            </p:txBody>
          </p:sp>
          <p:sp>
            <p:nvSpPr>
              <p:cNvPr id="48" name="Freeform 47">
                <a:extLst>
                  <a:ext uri="{FF2B5EF4-FFF2-40B4-BE49-F238E27FC236}">
                    <a16:creationId xmlns:a16="http://schemas.microsoft.com/office/drawing/2014/main" id="{970A9288-61D1-4B07-942A-639A2E758B8E}"/>
                  </a:ext>
                </a:extLst>
              </p:cNvPr>
              <p:cNvSpPr/>
              <p:nvPr/>
            </p:nvSpPr>
            <p:spPr>
              <a:xfrm>
                <a:off x="3478646" y="5438083"/>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Access &amp; Handling Equipment</a:t>
                </a:r>
              </a:p>
            </p:txBody>
          </p:sp>
          <p:sp>
            <p:nvSpPr>
              <p:cNvPr id="49" name="Freeform 48">
                <a:extLst>
                  <a:ext uri="{FF2B5EF4-FFF2-40B4-BE49-F238E27FC236}">
                    <a16:creationId xmlns:a16="http://schemas.microsoft.com/office/drawing/2014/main" id="{6C75FC2D-4D26-4269-9322-5F2CAB88183B}"/>
                  </a:ext>
                </a:extLst>
              </p:cNvPr>
              <p:cNvSpPr/>
              <p:nvPr/>
            </p:nvSpPr>
            <p:spPr>
              <a:xfrm>
                <a:off x="3478646" y="6060908"/>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Robotic/Human Construction Equipment</a:t>
                </a:r>
              </a:p>
            </p:txBody>
          </p:sp>
          <p:sp>
            <p:nvSpPr>
              <p:cNvPr id="50" name="Freeform 49">
                <a:extLst>
                  <a:ext uri="{FF2B5EF4-FFF2-40B4-BE49-F238E27FC236}">
                    <a16:creationId xmlns:a16="http://schemas.microsoft.com/office/drawing/2014/main" id="{E31AC73E-16DC-4598-9389-46EABF0AC6B1}"/>
                  </a:ext>
                </a:extLst>
              </p:cNvPr>
              <p:cNvSpPr/>
              <p:nvPr/>
            </p:nvSpPr>
            <p:spPr>
              <a:xfrm>
                <a:off x="4320776" y="1701130"/>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7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t>4.2 In-Situ Construction Materials</a:t>
                </a:r>
              </a:p>
            </p:txBody>
          </p:sp>
          <p:sp>
            <p:nvSpPr>
              <p:cNvPr id="51" name="Freeform 50">
                <a:extLst>
                  <a:ext uri="{FF2B5EF4-FFF2-40B4-BE49-F238E27FC236}">
                    <a16:creationId xmlns:a16="http://schemas.microsoft.com/office/drawing/2014/main" id="{4BC60837-F464-4C1A-8289-3052C532C46B}"/>
                  </a:ext>
                </a:extLst>
              </p:cNvPr>
              <p:cNvSpPr/>
              <p:nvPr/>
            </p:nvSpPr>
            <p:spPr>
              <a:xfrm>
                <a:off x="4540081" y="2323955"/>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Raw Material</a:t>
                </a:r>
              </a:p>
            </p:txBody>
          </p:sp>
          <p:sp>
            <p:nvSpPr>
              <p:cNvPr id="52" name="Freeform 51">
                <a:extLst>
                  <a:ext uri="{FF2B5EF4-FFF2-40B4-BE49-F238E27FC236}">
                    <a16:creationId xmlns:a16="http://schemas.microsoft.com/office/drawing/2014/main" id="{7897711D-3973-43C6-97D1-DA9F44EB02DA}"/>
                  </a:ext>
                </a:extLst>
              </p:cNvPr>
              <p:cNvSpPr/>
              <p:nvPr/>
            </p:nvSpPr>
            <p:spPr>
              <a:xfrm>
                <a:off x="4540081" y="2946781"/>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By-product Material</a:t>
                </a:r>
              </a:p>
            </p:txBody>
          </p:sp>
          <p:sp>
            <p:nvSpPr>
              <p:cNvPr id="53" name="Freeform 52">
                <a:extLst>
                  <a:ext uri="{FF2B5EF4-FFF2-40B4-BE49-F238E27FC236}">
                    <a16:creationId xmlns:a16="http://schemas.microsoft.com/office/drawing/2014/main" id="{5531C182-704B-4194-8B4D-71C6CAC996CA}"/>
                  </a:ext>
                </a:extLst>
              </p:cNvPr>
              <p:cNvSpPr/>
              <p:nvPr/>
            </p:nvSpPr>
            <p:spPr>
              <a:xfrm>
                <a:off x="4540081" y="3569606"/>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Processed Material</a:t>
                </a:r>
              </a:p>
            </p:txBody>
          </p:sp>
          <p:sp>
            <p:nvSpPr>
              <p:cNvPr id="54" name="Freeform 53">
                <a:extLst>
                  <a:ext uri="{FF2B5EF4-FFF2-40B4-BE49-F238E27FC236}">
                    <a16:creationId xmlns:a16="http://schemas.microsoft.com/office/drawing/2014/main" id="{C5FE5008-4D63-4E15-9D83-21934E64D745}"/>
                  </a:ext>
                </a:extLst>
              </p:cNvPr>
              <p:cNvSpPr/>
              <p:nvPr/>
            </p:nvSpPr>
            <p:spPr>
              <a:xfrm>
                <a:off x="4540081" y="4192432"/>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Re-purposed Material</a:t>
                </a:r>
              </a:p>
            </p:txBody>
          </p:sp>
          <p:sp>
            <p:nvSpPr>
              <p:cNvPr id="55" name="Freeform 54">
                <a:extLst>
                  <a:ext uri="{FF2B5EF4-FFF2-40B4-BE49-F238E27FC236}">
                    <a16:creationId xmlns:a16="http://schemas.microsoft.com/office/drawing/2014/main" id="{748EF994-F018-4DF9-A742-C14842A870E5}"/>
                  </a:ext>
                </a:extLst>
              </p:cNvPr>
              <p:cNvSpPr/>
              <p:nvPr/>
            </p:nvSpPr>
            <p:spPr>
              <a:xfrm>
                <a:off x="4540081" y="4815257"/>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Stockpiling &amp; Material Logistics</a:t>
                </a:r>
              </a:p>
            </p:txBody>
          </p:sp>
          <p:sp>
            <p:nvSpPr>
              <p:cNvPr id="56" name="Freeform 55">
                <a:extLst>
                  <a:ext uri="{FF2B5EF4-FFF2-40B4-BE49-F238E27FC236}">
                    <a16:creationId xmlns:a16="http://schemas.microsoft.com/office/drawing/2014/main" id="{BB844CAC-37F1-4962-8770-36D8AA727EB1}"/>
                  </a:ext>
                </a:extLst>
              </p:cNvPr>
              <p:cNvSpPr/>
              <p:nvPr/>
            </p:nvSpPr>
            <p:spPr>
              <a:xfrm>
                <a:off x="5382211" y="1701130"/>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7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t>4.3 Site Prep</a:t>
                </a:r>
              </a:p>
            </p:txBody>
          </p:sp>
          <p:sp>
            <p:nvSpPr>
              <p:cNvPr id="57" name="Freeform 56">
                <a:extLst>
                  <a:ext uri="{FF2B5EF4-FFF2-40B4-BE49-F238E27FC236}">
                    <a16:creationId xmlns:a16="http://schemas.microsoft.com/office/drawing/2014/main" id="{C0565772-201D-40E2-9921-620EC16A4DC6}"/>
                  </a:ext>
                </a:extLst>
              </p:cNvPr>
              <p:cNvSpPr/>
              <p:nvPr/>
            </p:nvSpPr>
            <p:spPr>
              <a:xfrm>
                <a:off x="5601516" y="2323955"/>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Terrain Shaping, Grading, &amp; Rock Clearing</a:t>
                </a:r>
              </a:p>
            </p:txBody>
          </p:sp>
          <p:sp>
            <p:nvSpPr>
              <p:cNvPr id="58" name="Freeform 57">
                <a:extLst>
                  <a:ext uri="{FF2B5EF4-FFF2-40B4-BE49-F238E27FC236}">
                    <a16:creationId xmlns:a16="http://schemas.microsoft.com/office/drawing/2014/main" id="{78FC683B-948A-4A9A-9CEC-635235DB8B39}"/>
                  </a:ext>
                </a:extLst>
              </p:cNvPr>
              <p:cNvSpPr/>
              <p:nvPr/>
            </p:nvSpPr>
            <p:spPr>
              <a:xfrm>
                <a:off x="5601516" y="2946781"/>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Soil Stabilization</a:t>
                </a:r>
              </a:p>
            </p:txBody>
          </p:sp>
          <p:sp>
            <p:nvSpPr>
              <p:cNvPr id="59" name="Freeform 58">
                <a:extLst>
                  <a:ext uri="{FF2B5EF4-FFF2-40B4-BE49-F238E27FC236}">
                    <a16:creationId xmlns:a16="http://schemas.microsoft.com/office/drawing/2014/main" id="{36752266-4AD7-4581-9527-99D2CD4EBBF4}"/>
                  </a:ext>
                </a:extLst>
              </p:cNvPr>
              <p:cNvSpPr/>
              <p:nvPr/>
            </p:nvSpPr>
            <p:spPr>
              <a:xfrm>
                <a:off x="5601516" y="3569606"/>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Below Grade Operations</a:t>
                </a:r>
              </a:p>
            </p:txBody>
          </p:sp>
          <p:sp>
            <p:nvSpPr>
              <p:cNvPr id="60" name="Freeform 59">
                <a:extLst>
                  <a:ext uri="{FF2B5EF4-FFF2-40B4-BE49-F238E27FC236}">
                    <a16:creationId xmlns:a16="http://schemas.microsoft.com/office/drawing/2014/main" id="{FEF13A19-699A-48D0-A836-8B652E6C3B71}"/>
                  </a:ext>
                </a:extLst>
              </p:cNvPr>
              <p:cNvSpPr/>
              <p:nvPr/>
            </p:nvSpPr>
            <p:spPr>
              <a:xfrm>
                <a:off x="6443646" y="1701130"/>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7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t>4.4 Horizontal Construction (2D) &amp; Pads</a:t>
                </a:r>
              </a:p>
            </p:txBody>
          </p:sp>
          <p:sp>
            <p:nvSpPr>
              <p:cNvPr id="61" name="Freeform 60">
                <a:extLst>
                  <a:ext uri="{FF2B5EF4-FFF2-40B4-BE49-F238E27FC236}">
                    <a16:creationId xmlns:a16="http://schemas.microsoft.com/office/drawing/2014/main" id="{4999C988-CF85-4380-BCCA-57C9C90FEE83}"/>
                  </a:ext>
                </a:extLst>
              </p:cNvPr>
              <p:cNvSpPr/>
              <p:nvPr/>
            </p:nvSpPr>
            <p:spPr>
              <a:xfrm>
                <a:off x="6662951" y="2323955"/>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Road Construction</a:t>
                </a:r>
              </a:p>
            </p:txBody>
          </p:sp>
          <p:sp>
            <p:nvSpPr>
              <p:cNvPr id="62" name="Freeform 61">
                <a:extLst>
                  <a:ext uri="{FF2B5EF4-FFF2-40B4-BE49-F238E27FC236}">
                    <a16:creationId xmlns:a16="http://schemas.microsoft.com/office/drawing/2014/main" id="{748ACD16-31D3-4F55-9D93-50CD45D4CCE9}"/>
                  </a:ext>
                </a:extLst>
              </p:cNvPr>
              <p:cNvSpPr/>
              <p:nvPr/>
            </p:nvSpPr>
            <p:spPr>
              <a:xfrm>
                <a:off x="6662951" y="2946781"/>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Foundation Construction</a:t>
                </a:r>
              </a:p>
            </p:txBody>
          </p:sp>
          <p:sp>
            <p:nvSpPr>
              <p:cNvPr id="63" name="Freeform 62">
                <a:extLst>
                  <a:ext uri="{FF2B5EF4-FFF2-40B4-BE49-F238E27FC236}">
                    <a16:creationId xmlns:a16="http://schemas.microsoft.com/office/drawing/2014/main" id="{B7675936-CB6C-414D-AA6C-5837C4D1C5E2}"/>
                  </a:ext>
                </a:extLst>
              </p:cNvPr>
              <p:cNvSpPr/>
              <p:nvPr/>
            </p:nvSpPr>
            <p:spPr>
              <a:xfrm>
                <a:off x="6662951" y="3569606"/>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Utilidor Construction</a:t>
                </a:r>
              </a:p>
            </p:txBody>
          </p:sp>
          <p:sp>
            <p:nvSpPr>
              <p:cNvPr id="64" name="Freeform 63">
                <a:extLst>
                  <a:ext uri="{FF2B5EF4-FFF2-40B4-BE49-F238E27FC236}">
                    <a16:creationId xmlns:a16="http://schemas.microsoft.com/office/drawing/2014/main" id="{3EE3B641-B8C7-4D4F-B335-D442C7ADA428}"/>
                  </a:ext>
                </a:extLst>
              </p:cNvPr>
              <p:cNvSpPr/>
              <p:nvPr/>
            </p:nvSpPr>
            <p:spPr>
              <a:xfrm>
                <a:off x="6662951" y="4192432"/>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Landing / Launch Pad</a:t>
                </a:r>
              </a:p>
            </p:txBody>
          </p:sp>
          <p:sp>
            <p:nvSpPr>
              <p:cNvPr id="65" name="Freeform 64">
                <a:extLst>
                  <a:ext uri="{FF2B5EF4-FFF2-40B4-BE49-F238E27FC236}">
                    <a16:creationId xmlns:a16="http://schemas.microsoft.com/office/drawing/2014/main" id="{C63CE416-CBAA-4FBA-A019-74E79DED1A06}"/>
                  </a:ext>
                </a:extLst>
              </p:cNvPr>
              <p:cNvSpPr/>
              <p:nvPr/>
            </p:nvSpPr>
            <p:spPr>
              <a:xfrm>
                <a:off x="7505081" y="1701130"/>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7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t>4.5 Vertical Construction (3D) &amp; Shielding</a:t>
                </a:r>
              </a:p>
            </p:txBody>
          </p:sp>
          <p:sp>
            <p:nvSpPr>
              <p:cNvPr id="66" name="Freeform 65">
                <a:extLst>
                  <a:ext uri="{FF2B5EF4-FFF2-40B4-BE49-F238E27FC236}">
                    <a16:creationId xmlns:a16="http://schemas.microsoft.com/office/drawing/2014/main" id="{C86F60E4-B517-43B8-9F07-A84DC7F11F2F}"/>
                  </a:ext>
                </a:extLst>
              </p:cNvPr>
              <p:cNvSpPr/>
              <p:nvPr/>
            </p:nvSpPr>
            <p:spPr>
              <a:xfrm>
                <a:off x="7724386" y="2323955"/>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Underground structures</a:t>
                </a:r>
              </a:p>
            </p:txBody>
          </p:sp>
          <p:sp>
            <p:nvSpPr>
              <p:cNvPr id="67" name="Freeform 66">
                <a:extLst>
                  <a:ext uri="{FF2B5EF4-FFF2-40B4-BE49-F238E27FC236}">
                    <a16:creationId xmlns:a16="http://schemas.microsoft.com/office/drawing/2014/main" id="{1C26FAD5-032C-41B1-AAF5-6A2D90DD35FD}"/>
                  </a:ext>
                </a:extLst>
              </p:cNvPr>
              <p:cNvSpPr/>
              <p:nvPr/>
            </p:nvSpPr>
            <p:spPr>
              <a:xfrm>
                <a:off x="7724386" y="2946781"/>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Above Ground Structures</a:t>
                </a:r>
              </a:p>
            </p:txBody>
          </p:sp>
          <p:sp>
            <p:nvSpPr>
              <p:cNvPr id="68" name="Freeform 67">
                <a:extLst>
                  <a:ext uri="{FF2B5EF4-FFF2-40B4-BE49-F238E27FC236}">
                    <a16:creationId xmlns:a16="http://schemas.microsoft.com/office/drawing/2014/main" id="{1176D549-B297-4AC3-9B15-E57C39F85BAA}"/>
                  </a:ext>
                </a:extLst>
              </p:cNvPr>
              <p:cNvSpPr/>
              <p:nvPr/>
            </p:nvSpPr>
            <p:spPr>
              <a:xfrm>
                <a:off x="7724386" y="3569606"/>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Shielding</a:t>
                </a:r>
              </a:p>
            </p:txBody>
          </p:sp>
          <p:sp>
            <p:nvSpPr>
              <p:cNvPr id="69" name="Freeform 68">
                <a:extLst>
                  <a:ext uri="{FF2B5EF4-FFF2-40B4-BE49-F238E27FC236}">
                    <a16:creationId xmlns:a16="http://schemas.microsoft.com/office/drawing/2014/main" id="{27D99E64-2B6E-451E-819D-E7CC989DBA3D}"/>
                  </a:ext>
                </a:extLst>
              </p:cNvPr>
              <p:cNvSpPr/>
              <p:nvPr/>
            </p:nvSpPr>
            <p:spPr>
              <a:xfrm>
                <a:off x="7724386" y="4192432"/>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Landing / Launch Pad Infrastructure</a:t>
                </a:r>
              </a:p>
            </p:txBody>
          </p:sp>
          <p:sp>
            <p:nvSpPr>
              <p:cNvPr id="70" name="Freeform 69">
                <a:extLst>
                  <a:ext uri="{FF2B5EF4-FFF2-40B4-BE49-F238E27FC236}">
                    <a16:creationId xmlns:a16="http://schemas.microsoft.com/office/drawing/2014/main" id="{4E8902C2-3886-4C9C-BDDD-9E1DD81C9D90}"/>
                  </a:ext>
                </a:extLst>
              </p:cNvPr>
              <p:cNvSpPr/>
              <p:nvPr/>
            </p:nvSpPr>
            <p:spPr>
              <a:xfrm>
                <a:off x="8566516" y="1701130"/>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7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t>4.6 Maintenance &amp; Life-cycle</a:t>
                </a:r>
              </a:p>
            </p:txBody>
          </p:sp>
          <p:sp>
            <p:nvSpPr>
              <p:cNvPr id="71" name="Freeform 70">
                <a:extLst>
                  <a:ext uri="{FF2B5EF4-FFF2-40B4-BE49-F238E27FC236}">
                    <a16:creationId xmlns:a16="http://schemas.microsoft.com/office/drawing/2014/main" id="{E1CECE49-D28F-4290-B0B7-F378116CCAD4}"/>
                  </a:ext>
                </a:extLst>
              </p:cNvPr>
              <p:cNvSpPr/>
              <p:nvPr/>
            </p:nvSpPr>
            <p:spPr>
              <a:xfrm>
                <a:off x="8785821" y="2953671"/>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Integrity &amp; Preventative Maintenance</a:t>
                </a:r>
              </a:p>
            </p:txBody>
          </p:sp>
          <p:sp>
            <p:nvSpPr>
              <p:cNvPr id="72" name="Freeform 71">
                <a:extLst>
                  <a:ext uri="{FF2B5EF4-FFF2-40B4-BE49-F238E27FC236}">
                    <a16:creationId xmlns:a16="http://schemas.microsoft.com/office/drawing/2014/main" id="{9058CA7D-938D-42E2-AA7E-850637EAD33B}"/>
                  </a:ext>
                </a:extLst>
              </p:cNvPr>
              <p:cNvSpPr/>
              <p:nvPr/>
            </p:nvSpPr>
            <p:spPr>
              <a:xfrm>
                <a:off x="8785821" y="3576497"/>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Lifecycle Operations</a:t>
                </a:r>
              </a:p>
            </p:txBody>
          </p:sp>
          <p:sp>
            <p:nvSpPr>
              <p:cNvPr id="73" name="Freeform 72">
                <a:extLst>
                  <a:ext uri="{FF2B5EF4-FFF2-40B4-BE49-F238E27FC236}">
                    <a16:creationId xmlns:a16="http://schemas.microsoft.com/office/drawing/2014/main" id="{8CECC917-CD88-46B1-95D4-21589C08E49E}"/>
                  </a:ext>
                </a:extLst>
              </p:cNvPr>
              <p:cNvSpPr/>
              <p:nvPr/>
            </p:nvSpPr>
            <p:spPr>
              <a:xfrm>
                <a:off x="8785821" y="4199322"/>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Facility Management</a:t>
                </a:r>
              </a:p>
            </p:txBody>
          </p:sp>
          <p:sp>
            <p:nvSpPr>
              <p:cNvPr id="74" name="Freeform 73">
                <a:extLst>
                  <a:ext uri="{FF2B5EF4-FFF2-40B4-BE49-F238E27FC236}">
                    <a16:creationId xmlns:a16="http://schemas.microsoft.com/office/drawing/2014/main" id="{AAD513EE-619A-42DA-84FE-0766E7434541}"/>
                  </a:ext>
                </a:extLst>
              </p:cNvPr>
              <p:cNvSpPr/>
              <p:nvPr/>
            </p:nvSpPr>
            <p:spPr>
              <a:xfrm>
                <a:off x="8785821" y="4822148"/>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Waste Management</a:t>
                </a:r>
              </a:p>
            </p:txBody>
          </p:sp>
          <p:sp>
            <p:nvSpPr>
              <p:cNvPr id="75" name="Freeform 74">
                <a:extLst>
                  <a:ext uri="{FF2B5EF4-FFF2-40B4-BE49-F238E27FC236}">
                    <a16:creationId xmlns:a16="http://schemas.microsoft.com/office/drawing/2014/main" id="{1D1FEA29-584A-41E8-AA44-78746E71F113}"/>
                  </a:ext>
                </a:extLst>
              </p:cNvPr>
              <p:cNvSpPr/>
              <p:nvPr/>
            </p:nvSpPr>
            <p:spPr>
              <a:xfrm>
                <a:off x="8785821" y="5444973"/>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Decommission and Re-planning / Salvage</a:t>
                </a:r>
              </a:p>
            </p:txBody>
          </p:sp>
          <p:sp>
            <p:nvSpPr>
              <p:cNvPr id="76" name="Freeform 75">
                <a:extLst>
                  <a:ext uri="{FF2B5EF4-FFF2-40B4-BE49-F238E27FC236}">
                    <a16:creationId xmlns:a16="http://schemas.microsoft.com/office/drawing/2014/main" id="{BE69A972-C884-46FB-AA61-0D8E88700357}"/>
                  </a:ext>
                </a:extLst>
              </p:cNvPr>
              <p:cNvSpPr/>
              <p:nvPr/>
            </p:nvSpPr>
            <p:spPr>
              <a:xfrm>
                <a:off x="8782020" y="2339565"/>
                <a:ext cx="877218" cy="438609"/>
              </a:xfrm>
              <a:custGeom>
                <a:avLst/>
                <a:gdLst>
                  <a:gd name="connsiteX0" fmla="*/ 0 w 877218"/>
                  <a:gd name="connsiteY0" fmla="*/ 0 h 438609"/>
                  <a:gd name="connsiteX1" fmla="*/ 877218 w 877218"/>
                  <a:gd name="connsiteY1" fmla="*/ 0 h 438609"/>
                  <a:gd name="connsiteX2" fmla="*/ 877218 w 877218"/>
                  <a:gd name="connsiteY2" fmla="*/ 438609 h 438609"/>
                  <a:gd name="connsiteX3" fmla="*/ 0 w 877218"/>
                  <a:gd name="connsiteY3" fmla="*/ 438609 h 438609"/>
                  <a:gd name="connsiteX4" fmla="*/ 0 w 877218"/>
                  <a:gd name="connsiteY4" fmla="*/ 0 h 43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218" h="438609">
                    <a:moveTo>
                      <a:pt x="0" y="0"/>
                    </a:moveTo>
                    <a:lnTo>
                      <a:pt x="877218" y="0"/>
                    </a:lnTo>
                    <a:lnTo>
                      <a:pt x="877218" y="438609"/>
                    </a:lnTo>
                    <a:lnTo>
                      <a:pt x="0" y="438609"/>
                    </a:lnTo>
                    <a:lnTo>
                      <a:pt x="0" y="0"/>
                    </a:lnTo>
                    <a:close/>
                  </a:path>
                </a:pathLst>
              </a:custGeom>
              <a:solidFill>
                <a:schemeClr val="accent1">
                  <a:lumMod val="60000"/>
                  <a:lumOff val="40000"/>
                </a:schemeClr>
              </a:solidFill>
              <a:ln>
                <a:solidFill>
                  <a:schemeClr val="accent1">
                    <a:lumMod val="7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Bef>
                    <a:spcPct val="0"/>
                  </a:spcBef>
                  <a:spcAft>
                    <a:spcPct val="35000"/>
                  </a:spcAft>
                </a:pPr>
                <a:r>
                  <a:rPr lang="en-US" sz="1000" dirty="0">
                    <a:solidFill>
                      <a:schemeClr val="tx1"/>
                    </a:solidFill>
                  </a:rPr>
                  <a:t>Inspection &amp; Compliance</a:t>
                </a:r>
              </a:p>
            </p:txBody>
          </p:sp>
          <p:sp>
            <p:nvSpPr>
              <p:cNvPr id="77" name="Freeform 77">
                <a:extLst>
                  <a:ext uri="{FF2B5EF4-FFF2-40B4-BE49-F238E27FC236}">
                    <a16:creationId xmlns:a16="http://schemas.microsoft.com/office/drawing/2014/main" id="{9DFE87FE-DBAF-4FD9-B3B2-D54C7B5CC2B4}"/>
                  </a:ext>
                </a:extLst>
              </p:cNvPr>
              <p:cNvSpPr/>
              <p:nvPr/>
            </p:nvSpPr>
            <p:spPr>
              <a:xfrm>
                <a:off x="8654238" y="4015106"/>
                <a:ext cx="131582" cy="1649171"/>
              </a:xfrm>
              <a:custGeom>
                <a:avLst/>
                <a:gdLst/>
                <a:ahLst/>
                <a:cxnLst/>
                <a:rect l="0" t="0" r="0" b="0"/>
                <a:pathLst>
                  <a:path>
                    <a:moveTo>
                      <a:pt x="0" y="0"/>
                    </a:moveTo>
                    <a:lnTo>
                      <a:pt x="0" y="1649171"/>
                    </a:lnTo>
                    <a:lnTo>
                      <a:pt x="131582" y="1649171"/>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sp>
          <p:nvSpPr>
            <p:cNvPr id="78" name="TextBox 77">
              <a:extLst>
                <a:ext uri="{FF2B5EF4-FFF2-40B4-BE49-F238E27FC236}">
                  <a16:creationId xmlns:a16="http://schemas.microsoft.com/office/drawing/2014/main" id="{C9BDB071-5B27-40FA-BE7F-F78E38D71198}"/>
                </a:ext>
              </a:extLst>
            </p:cNvPr>
            <p:cNvSpPr txBox="1"/>
            <p:nvPr/>
          </p:nvSpPr>
          <p:spPr>
            <a:xfrm>
              <a:off x="4885449" y="5849511"/>
              <a:ext cx="300082" cy="369332"/>
            </a:xfrm>
            <a:prstGeom prst="rect">
              <a:avLst/>
            </a:prstGeom>
            <a:noFill/>
          </p:spPr>
          <p:txBody>
            <a:bodyPr wrap="none" rtlCol="0">
              <a:spAutoFit/>
            </a:bodyPr>
            <a:lstStyle/>
            <a:p>
              <a:r>
                <a:rPr lang="en-US" dirty="0"/>
                <a:t>*</a:t>
              </a:r>
            </a:p>
          </p:txBody>
        </p:sp>
        <p:sp>
          <p:nvSpPr>
            <p:cNvPr id="79" name="TextBox 78">
              <a:extLst>
                <a:ext uri="{FF2B5EF4-FFF2-40B4-BE49-F238E27FC236}">
                  <a16:creationId xmlns:a16="http://schemas.microsoft.com/office/drawing/2014/main" id="{07692F95-3CC6-4034-960A-41D86608F695}"/>
                </a:ext>
              </a:extLst>
            </p:cNvPr>
            <p:cNvSpPr txBox="1"/>
            <p:nvPr/>
          </p:nvSpPr>
          <p:spPr>
            <a:xfrm>
              <a:off x="6515674" y="5639957"/>
              <a:ext cx="1586716" cy="369332"/>
            </a:xfrm>
            <a:prstGeom prst="rect">
              <a:avLst/>
            </a:prstGeom>
            <a:noFill/>
          </p:spPr>
          <p:txBody>
            <a:bodyPr wrap="none" rtlCol="0">
              <a:spAutoFit/>
            </a:bodyPr>
            <a:lstStyle/>
            <a:p>
              <a:r>
                <a:rPr lang="en-US" dirty="0"/>
                <a:t>*Cross Cutting</a:t>
              </a:r>
            </a:p>
          </p:txBody>
        </p:sp>
        <p:sp>
          <p:nvSpPr>
            <p:cNvPr id="81" name="TextBox 80">
              <a:extLst>
                <a:ext uri="{FF2B5EF4-FFF2-40B4-BE49-F238E27FC236}">
                  <a16:creationId xmlns:a16="http://schemas.microsoft.com/office/drawing/2014/main" id="{49BC3B17-85C5-4ADA-A01B-2B2DDF1C26E6}"/>
                </a:ext>
              </a:extLst>
            </p:cNvPr>
            <p:cNvSpPr txBox="1"/>
            <p:nvPr/>
          </p:nvSpPr>
          <p:spPr>
            <a:xfrm>
              <a:off x="4665739" y="2059971"/>
              <a:ext cx="300082" cy="369332"/>
            </a:xfrm>
            <a:prstGeom prst="rect">
              <a:avLst/>
            </a:prstGeom>
            <a:noFill/>
          </p:spPr>
          <p:txBody>
            <a:bodyPr wrap="none" rtlCol="0">
              <a:spAutoFit/>
            </a:bodyPr>
            <a:lstStyle/>
            <a:p>
              <a:r>
                <a:rPr lang="en-US" dirty="0"/>
                <a:t>*</a:t>
              </a:r>
            </a:p>
          </p:txBody>
        </p:sp>
        <p:sp>
          <p:nvSpPr>
            <p:cNvPr id="82" name="TextBox 81">
              <a:extLst>
                <a:ext uri="{FF2B5EF4-FFF2-40B4-BE49-F238E27FC236}">
                  <a16:creationId xmlns:a16="http://schemas.microsoft.com/office/drawing/2014/main" id="{D1ECEA27-88F0-4EBA-8B56-E3AD00CD88AF}"/>
                </a:ext>
              </a:extLst>
            </p:cNvPr>
            <p:cNvSpPr txBox="1"/>
            <p:nvPr/>
          </p:nvSpPr>
          <p:spPr>
            <a:xfrm>
              <a:off x="5934824" y="4613372"/>
              <a:ext cx="300082" cy="369332"/>
            </a:xfrm>
            <a:prstGeom prst="rect">
              <a:avLst/>
            </a:prstGeom>
            <a:noFill/>
          </p:spPr>
          <p:txBody>
            <a:bodyPr wrap="none" rtlCol="0">
              <a:spAutoFit/>
            </a:bodyPr>
            <a:lstStyle/>
            <a:p>
              <a:r>
                <a:rPr lang="en-US" dirty="0"/>
                <a:t>*</a:t>
              </a:r>
            </a:p>
          </p:txBody>
        </p:sp>
      </p:grpSp>
      <p:sp>
        <p:nvSpPr>
          <p:cNvPr id="83" name="TextBox 82">
            <a:extLst>
              <a:ext uri="{FF2B5EF4-FFF2-40B4-BE49-F238E27FC236}">
                <a16:creationId xmlns:a16="http://schemas.microsoft.com/office/drawing/2014/main" id="{C3812235-0BAA-4464-8D21-C6B529743565}"/>
              </a:ext>
            </a:extLst>
          </p:cNvPr>
          <p:cNvSpPr txBox="1"/>
          <p:nvPr/>
        </p:nvSpPr>
        <p:spPr>
          <a:xfrm>
            <a:off x="376010" y="1942106"/>
            <a:ext cx="2995885" cy="646331"/>
          </a:xfrm>
          <a:prstGeom prst="rect">
            <a:avLst/>
          </a:prstGeom>
          <a:noFill/>
        </p:spPr>
        <p:txBody>
          <a:bodyPr wrap="none" rtlCol="0">
            <a:spAutoFit/>
          </a:bodyPr>
          <a:lstStyle/>
          <a:p>
            <a:r>
              <a:rPr lang="en-US" b="1" dirty="0">
                <a:solidFill>
                  <a:schemeClr val="accent1">
                    <a:lumMod val="75000"/>
                  </a:schemeClr>
                </a:solidFill>
              </a:rPr>
              <a:t>Consistent with Construction </a:t>
            </a:r>
          </a:p>
          <a:p>
            <a:r>
              <a:rPr lang="en-US" b="1" dirty="0">
                <a:solidFill>
                  <a:schemeClr val="accent1">
                    <a:lumMod val="75000"/>
                  </a:schemeClr>
                </a:solidFill>
              </a:rPr>
              <a:t>Industry Terminology</a:t>
            </a:r>
          </a:p>
        </p:txBody>
      </p:sp>
    </p:spTree>
    <p:extLst>
      <p:ext uri="{BB962C8B-B14F-4D97-AF65-F5344CB8AC3E}">
        <p14:creationId xmlns:p14="http://schemas.microsoft.com/office/powerpoint/2010/main" val="37282841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B9C9FE3BE42E94F9666D0E2AB015624" ma:contentTypeVersion="7" ma:contentTypeDescription="Create a new document." ma:contentTypeScope="" ma:versionID="9e51016d575df5ba56f94ee313dce8f5">
  <xsd:schema xmlns:xsd="http://www.w3.org/2001/XMLSchema" xmlns:xs="http://www.w3.org/2001/XMLSchema" xmlns:p="http://schemas.microsoft.com/office/2006/metadata/properties" xmlns:ns2="673c262a-a89f-4ee1-90eb-86070b76c63e" targetNamespace="http://schemas.microsoft.com/office/2006/metadata/properties" ma:root="true" ma:fieldsID="65b80399381af03a889ff949d8230ca5" ns2:_="">
    <xsd:import namespace="673c262a-a89f-4ee1-90eb-86070b76c63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3c262a-a89f-4ee1-90eb-86070b76c6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24F853-0EB4-46AE-BC49-57B8AC85B6DD}">
  <ds:schemaRefs>
    <ds:schemaRef ds:uri="http://schemas.microsoft.com/office/2006/metadata/properties"/>
    <ds:schemaRef ds:uri="http://schemas.openxmlformats.org/package/2006/metadata/core-properties"/>
    <ds:schemaRef ds:uri="http://purl.org/dc/dcmitype/"/>
    <ds:schemaRef ds:uri="http://purl.org/dc/terms/"/>
    <ds:schemaRef ds:uri="http://schemas.microsoft.com/office/2006/documentManagement/types"/>
    <ds:schemaRef ds:uri="http://purl.org/dc/elements/1.1/"/>
    <ds:schemaRef ds:uri="673c262a-a89f-4ee1-90eb-86070b76c63e"/>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8092139C-2FC4-4AE3-885E-72506E0962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3c262a-a89f-4ee1-90eb-86070b76c6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11B59D7-3F5D-42D6-AF07-AE289AEDF34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1072</TotalTime>
  <Words>4496</Words>
  <Application>Microsoft Office PowerPoint</Application>
  <PresentationFormat>Widescreen</PresentationFormat>
  <Paragraphs>523</Paragraphs>
  <Slides>25</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Helvetica Neue</vt:lpstr>
      <vt:lpstr>Wingdings</vt:lpstr>
      <vt:lpstr>Office Theme</vt:lpstr>
      <vt:lpstr>PowerPoint Presentation</vt:lpstr>
      <vt:lpstr>Lunar Safe Haven Seedling Study – Background </vt:lpstr>
      <vt:lpstr>Game-Changing Nature of a Lunar Safe Haven</vt:lpstr>
      <vt:lpstr>Study Approach</vt:lpstr>
      <vt:lpstr>Study Scope and Progress</vt:lpstr>
      <vt:lpstr>Concept Alternatives</vt:lpstr>
      <vt:lpstr>Concept Generation Process</vt:lpstr>
      <vt:lpstr>Sample LSH Concepts – Physical Shelter Design </vt:lpstr>
      <vt:lpstr>Sample LSH Concepts – Establishment Systems</vt:lpstr>
      <vt:lpstr>Functional Capabilities WBS – Surface Construction</vt:lpstr>
      <vt:lpstr>Functional Capabilities to be Addressed / Considered</vt:lpstr>
      <vt:lpstr>Concepts of Operations</vt:lpstr>
      <vt:lpstr>Concept of Operations : WBS 4.3 – Site Preparation</vt:lpstr>
      <vt:lpstr>Concept of Operations : WBS 4.4 - Horizontal Construction</vt:lpstr>
      <vt:lpstr>Concept of Operations : WBS 4.5 – Vertical Construction</vt:lpstr>
      <vt:lpstr>Potential Collaboration</vt:lpstr>
      <vt:lpstr>Potential Collaboration between LSH and LSIC FGs</vt:lpstr>
      <vt:lpstr>Back-Up</vt:lpstr>
      <vt:lpstr>Sample LSH Concept #1 – Sustained Operations Systems</vt:lpstr>
      <vt:lpstr>Level Zero Requirements (1/2)</vt:lpstr>
      <vt:lpstr>Level Zero Requirements (2/2) </vt:lpstr>
      <vt:lpstr>Functional Decomposition – Shelter (As of 2/23)</vt:lpstr>
      <vt:lpstr>Functional Decomposition – Establishment Systems (As of 2/23)</vt:lpstr>
      <vt:lpstr>Functional Decomposition – Operations Systems (As of 2/23)</vt:lpstr>
      <vt:lpstr>Functional Capabilities WBS – Surface Construction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Grande, Melanie L. (LARC-E402)</dc:creator>
  <cp:lastModifiedBy>Grande, Melanie L. (LARC-E402)</cp:lastModifiedBy>
  <cp:revision>47</cp:revision>
  <dcterms:created xsi:type="dcterms:W3CDTF">2020-12-29T22:02:36Z</dcterms:created>
  <dcterms:modified xsi:type="dcterms:W3CDTF">2021-04-20T19:29:09Z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0x0101001B9C9FE3BE42E94F9666D0E2AB015624</vt:lpwstr>
  </property>
</Properties>
</file>