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4">
  <p:sldMasterIdLst>
    <p:sldMasterId id="2147483648" r:id="rId4"/>
    <p:sldMasterId id="2147483661" r:id="rId5"/>
  </p:sldMasterIdLst>
  <p:notesMasterIdLst>
    <p:notesMasterId r:id="rId21"/>
  </p:notesMasterIdLst>
  <p:sldIdLst>
    <p:sldId id="257" r:id="rId6"/>
    <p:sldId id="1362" r:id="rId7"/>
    <p:sldId id="1346" r:id="rId8"/>
    <p:sldId id="1349" r:id="rId9"/>
    <p:sldId id="1348" r:id="rId10"/>
    <p:sldId id="1361" r:id="rId11"/>
    <p:sldId id="1352" r:id="rId12"/>
    <p:sldId id="1347" r:id="rId13"/>
    <p:sldId id="1359" r:id="rId14"/>
    <p:sldId id="1351" r:id="rId15"/>
    <p:sldId id="1360" r:id="rId16"/>
    <p:sldId id="1355" r:id="rId17"/>
    <p:sldId id="1354" r:id="rId18"/>
    <p:sldId id="1363" r:id="rId19"/>
    <p:sldId id="135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27F"/>
    <a:srgbClr val="FF7F7F"/>
    <a:srgbClr val="005024"/>
    <a:srgbClr val="CCFF66"/>
    <a:srgbClr val="99FF99"/>
    <a:srgbClr val="43B4E4"/>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3420" autoAdjust="0"/>
  </p:normalViewPr>
  <p:slideViewPr>
    <p:cSldViewPr snapToGrid="0">
      <p:cViewPr varScale="1">
        <p:scale>
          <a:sx n="103" d="100"/>
          <a:sy n="103" d="100"/>
        </p:scale>
        <p:origin x="7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kbenensky.AMA-INC\Downloads\Moderator%20Paper%20Figure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en-US" b="1" dirty="0"/>
              <a:t>Operating Conditions for Different Nuclear Reactor Types</a:t>
            </a:r>
          </a:p>
        </c:rich>
      </c:tx>
      <c:layout>
        <c:manualLayout>
          <c:xMode val="edge"/>
          <c:yMode val="edge"/>
          <c:x val="0.14358725684362147"/>
          <c:y val="2.4501127148309952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en-US"/>
        </a:p>
      </c:txPr>
    </c:title>
    <c:autoTitleDeleted val="0"/>
    <c:plotArea>
      <c:layout/>
      <c:scatterChart>
        <c:scatterStyle val="lineMarker"/>
        <c:varyColors val="0"/>
        <c:ser>
          <c:idx val="0"/>
          <c:order val="0"/>
          <c:spPr>
            <a:ln w="25400" cap="rnd">
              <a:noFill/>
              <a:round/>
            </a:ln>
            <a:effectLst/>
          </c:spPr>
          <c:marker>
            <c:symbol val="none"/>
          </c:marker>
          <c:xVal>
            <c:numRef>
              <c:f>Sheet1!$B$1:$B$2</c:f>
              <c:numCache>
                <c:formatCode>General</c:formatCode>
                <c:ptCount val="2"/>
                <c:pt idx="0">
                  <c:v>0</c:v>
                </c:pt>
                <c:pt idx="1">
                  <c:v>250</c:v>
                </c:pt>
              </c:numCache>
            </c:numRef>
          </c:xVal>
          <c:yVal>
            <c:numRef>
              <c:f>Sheet1!$A$1:$A$2</c:f>
              <c:numCache>
                <c:formatCode>General</c:formatCode>
                <c:ptCount val="2"/>
                <c:pt idx="0">
                  <c:v>0</c:v>
                </c:pt>
                <c:pt idx="1">
                  <c:v>4000</c:v>
                </c:pt>
              </c:numCache>
            </c:numRef>
          </c:yVal>
          <c:smooth val="0"/>
          <c:extLst>
            <c:ext xmlns:c16="http://schemas.microsoft.com/office/drawing/2014/chart" uri="{C3380CC4-5D6E-409C-BE32-E72D297353CC}">
              <c16:uniqueId val="{00000000-B654-48FA-B47A-6C20A6445904}"/>
            </c:ext>
          </c:extLst>
        </c:ser>
        <c:dLbls>
          <c:showLegendKey val="0"/>
          <c:showVal val="0"/>
          <c:showCatName val="0"/>
          <c:showSerName val="0"/>
          <c:showPercent val="0"/>
          <c:showBubbleSize val="0"/>
        </c:dLbls>
        <c:axId val="895153328"/>
        <c:axId val="252796400"/>
      </c:scatterChart>
      <c:valAx>
        <c:axId val="895153328"/>
        <c:scaling>
          <c:orientation val="minMax"/>
          <c:max val="25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200" b="1" dirty="0"/>
                  <a:t>Displacement</a:t>
                </a:r>
                <a:r>
                  <a:rPr lang="en-US" sz="1200" b="1" baseline="0" dirty="0"/>
                  <a:t> Damage (</a:t>
                </a:r>
                <a:r>
                  <a:rPr lang="en-US" sz="1200" b="1" baseline="0" dirty="0" err="1"/>
                  <a:t>dpa</a:t>
                </a:r>
                <a:r>
                  <a:rPr lang="en-US" sz="1200" b="1" baseline="0" dirty="0"/>
                  <a:t>)</a:t>
                </a:r>
                <a:endParaRPr lang="en-US" sz="1200" b="1" dirty="0"/>
              </a:p>
            </c:rich>
          </c:tx>
          <c:overlay val="0"/>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cross"/>
        <c:minorTickMark val="in"/>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52796400"/>
        <c:crosses val="autoZero"/>
        <c:crossBetween val="midCat"/>
      </c:valAx>
      <c:valAx>
        <c:axId val="252796400"/>
        <c:scaling>
          <c:orientation val="minMax"/>
          <c:max val="4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200" b="1"/>
                  <a:t>Temperature (</a:t>
                </a:r>
                <a:r>
                  <a:rPr lang="en-US" sz="1200" b="1" baseline="30000"/>
                  <a:t>◦</a:t>
                </a:r>
                <a:r>
                  <a:rPr lang="en-US" sz="1200" b="1"/>
                  <a:t>C)</a:t>
                </a:r>
              </a:p>
            </c:rich>
          </c:tx>
          <c:layout>
            <c:manualLayout>
              <c:xMode val="edge"/>
              <c:yMode val="edge"/>
              <c:x val="1.4141414141414142E-2"/>
              <c:y val="0.38028317955564761"/>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cross"/>
        <c:minorTickMark val="in"/>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895153328"/>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en-US" b="1" dirty="0"/>
              <a:t>Common Reactor Moderator Candidate Properties</a:t>
            </a:r>
          </a:p>
        </c:rich>
      </c:tx>
      <c:layout>
        <c:manualLayout>
          <c:xMode val="edge"/>
          <c:yMode val="edge"/>
          <c:x val="9.7776107738075824E-2"/>
          <c:y val="5.481749952690658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3068680650509712"/>
          <c:y val="0.14743022241183823"/>
          <c:w val="0.73450638586271433"/>
          <c:h val="0.70563139059478919"/>
        </c:manualLayout>
      </c:layout>
      <c:barChart>
        <c:barDir val="col"/>
        <c:grouping val="clustered"/>
        <c:varyColors val="0"/>
        <c:ser>
          <c:idx val="0"/>
          <c:order val="0"/>
          <c:tx>
            <c:v>Melting Temperature</c:v>
          </c:tx>
          <c:spPr>
            <a:solidFill>
              <a:schemeClr val="accent1"/>
            </a:solidFill>
            <a:ln>
              <a:noFill/>
            </a:ln>
            <a:effectLst/>
          </c:spPr>
          <c:invertIfNegative val="0"/>
          <c:cat>
            <c:strRef>
              <c:f>Sheet1!$AB$1:$AB$8</c:f>
              <c:strCache>
                <c:ptCount val="8"/>
                <c:pt idx="0">
                  <c:v>H2O</c:v>
                </c:pt>
                <c:pt idx="1">
                  <c:v>LiH</c:v>
                </c:pt>
                <c:pt idx="2">
                  <c:v>ZrH2</c:v>
                </c:pt>
                <c:pt idx="3">
                  <c:v>YH2</c:v>
                </c:pt>
                <c:pt idx="4">
                  <c:v>Be</c:v>
                </c:pt>
                <c:pt idx="5">
                  <c:v>Be2C</c:v>
                </c:pt>
                <c:pt idx="6">
                  <c:v>BeO</c:v>
                </c:pt>
                <c:pt idx="7">
                  <c:v>Graphite</c:v>
                </c:pt>
              </c:strCache>
            </c:strRef>
          </c:cat>
          <c:val>
            <c:numRef>
              <c:f>Sheet1!$AD$1:$AD$8</c:f>
              <c:numCache>
                <c:formatCode>General</c:formatCode>
                <c:ptCount val="8"/>
                <c:pt idx="0">
                  <c:v>0</c:v>
                </c:pt>
                <c:pt idx="1">
                  <c:v>692</c:v>
                </c:pt>
                <c:pt idx="2">
                  <c:v>900</c:v>
                </c:pt>
                <c:pt idx="3">
                  <c:v>1200</c:v>
                </c:pt>
                <c:pt idx="4">
                  <c:v>1278</c:v>
                </c:pt>
                <c:pt idx="5">
                  <c:v>2150</c:v>
                </c:pt>
                <c:pt idx="6">
                  <c:v>2527</c:v>
                </c:pt>
                <c:pt idx="7">
                  <c:v>3727</c:v>
                </c:pt>
              </c:numCache>
            </c:numRef>
          </c:val>
          <c:extLst>
            <c:ext xmlns:c16="http://schemas.microsoft.com/office/drawing/2014/chart" uri="{C3380CC4-5D6E-409C-BE32-E72D297353CC}">
              <c16:uniqueId val="{00000000-4E27-40D5-A7C6-B388244D92A0}"/>
            </c:ext>
          </c:extLst>
        </c:ser>
        <c:dLbls>
          <c:showLegendKey val="0"/>
          <c:showVal val="0"/>
          <c:showCatName val="0"/>
          <c:showSerName val="0"/>
          <c:showPercent val="0"/>
          <c:showBubbleSize val="0"/>
        </c:dLbls>
        <c:gapWidth val="150"/>
        <c:axId val="1635031183"/>
        <c:axId val="1635030767"/>
      </c:barChart>
      <c:lineChart>
        <c:grouping val="standard"/>
        <c:varyColors val="0"/>
        <c:ser>
          <c:idx val="1"/>
          <c:order val="1"/>
          <c:tx>
            <c:v>Slowing Down Power</c:v>
          </c:tx>
          <c:spPr>
            <a:ln w="19050" cap="rnd">
              <a:solidFill>
                <a:schemeClr val="accent2">
                  <a:lumMod val="10000"/>
                </a:schemeClr>
              </a:solidFill>
              <a:prstDash val="sysDot"/>
              <a:round/>
            </a:ln>
            <a:effectLst/>
          </c:spPr>
          <c:marker>
            <c:symbol val="circle"/>
            <c:size val="7"/>
            <c:spPr>
              <a:solidFill>
                <a:schemeClr val="accent2"/>
              </a:solidFill>
              <a:ln w="9525">
                <a:solidFill>
                  <a:schemeClr val="accent2">
                    <a:lumMod val="10000"/>
                  </a:schemeClr>
                </a:solidFill>
              </a:ln>
              <a:effectLst/>
            </c:spPr>
          </c:marker>
          <c:cat>
            <c:strRef>
              <c:f>Sheet1!$AB$1:$AB$8</c:f>
              <c:strCache>
                <c:ptCount val="8"/>
                <c:pt idx="0">
                  <c:v>H2O</c:v>
                </c:pt>
                <c:pt idx="1">
                  <c:v>LiH</c:v>
                </c:pt>
                <c:pt idx="2">
                  <c:v>ZrH2</c:v>
                </c:pt>
                <c:pt idx="3">
                  <c:v>YH2</c:v>
                </c:pt>
                <c:pt idx="4">
                  <c:v>Be</c:v>
                </c:pt>
                <c:pt idx="5">
                  <c:v>Be2C</c:v>
                </c:pt>
                <c:pt idx="6">
                  <c:v>BeO</c:v>
                </c:pt>
                <c:pt idx="7">
                  <c:v>Graphite</c:v>
                </c:pt>
              </c:strCache>
            </c:strRef>
          </c:cat>
          <c:val>
            <c:numRef>
              <c:f>Sheet1!$AE$1:$AE$8</c:f>
              <c:numCache>
                <c:formatCode>General</c:formatCode>
                <c:ptCount val="8"/>
                <c:pt idx="0">
                  <c:v>1.38</c:v>
                </c:pt>
                <c:pt idx="1">
                  <c:v>1.2</c:v>
                </c:pt>
                <c:pt idx="2">
                  <c:v>1.45</c:v>
                </c:pt>
                <c:pt idx="3">
                  <c:v>1.2</c:v>
                </c:pt>
                <c:pt idx="4">
                  <c:v>0.15</c:v>
                </c:pt>
                <c:pt idx="5">
                  <c:v>0.19</c:v>
                </c:pt>
                <c:pt idx="6">
                  <c:v>0.122</c:v>
                </c:pt>
                <c:pt idx="7">
                  <c:v>0.06</c:v>
                </c:pt>
              </c:numCache>
            </c:numRef>
          </c:val>
          <c:smooth val="0"/>
          <c:extLst>
            <c:ext xmlns:c16="http://schemas.microsoft.com/office/drawing/2014/chart" uri="{C3380CC4-5D6E-409C-BE32-E72D297353CC}">
              <c16:uniqueId val="{00000001-4E27-40D5-A7C6-B388244D92A0}"/>
            </c:ext>
          </c:extLst>
        </c:ser>
        <c:dLbls>
          <c:showLegendKey val="0"/>
          <c:showVal val="0"/>
          <c:showCatName val="0"/>
          <c:showSerName val="0"/>
          <c:showPercent val="0"/>
          <c:showBubbleSize val="0"/>
        </c:dLbls>
        <c:marker val="1"/>
        <c:smooth val="0"/>
        <c:axId val="1688769119"/>
        <c:axId val="1539095359"/>
      </c:lineChart>
      <c:catAx>
        <c:axId val="1635031183"/>
        <c:scaling>
          <c:orientation val="minMax"/>
        </c:scaling>
        <c:delete val="0"/>
        <c:axPos val="b"/>
        <c:numFmt formatCode="General" sourceLinked="1"/>
        <c:majorTickMark val="cross"/>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635030767"/>
        <c:crosses val="autoZero"/>
        <c:auto val="1"/>
        <c:lblAlgn val="ctr"/>
        <c:lblOffset val="100"/>
        <c:noMultiLvlLbl val="0"/>
      </c:catAx>
      <c:valAx>
        <c:axId val="1635030767"/>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b="1" dirty="0"/>
                  <a:t>Melting or Dissociation Temperature (</a:t>
                </a:r>
                <a:r>
                  <a:rPr lang="en-US" b="1" dirty="0">
                    <a:sym typeface="Symbol" panose="05050102010706020507" pitchFamily="18" charset="2"/>
                  </a:rPr>
                  <a:t></a:t>
                </a:r>
                <a:r>
                  <a:rPr lang="en-US" b="1" dirty="0"/>
                  <a:t>C)</a:t>
                </a:r>
              </a:p>
            </c:rich>
          </c:tx>
          <c:layout>
            <c:manualLayout>
              <c:xMode val="edge"/>
              <c:yMode val="edge"/>
              <c:x val="2.3542863583379554E-2"/>
              <c:y val="0.20161322017256725"/>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cross"/>
        <c:minorTickMark val="in"/>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635031183"/>
        <c:crosses val="autoZero"/>
        <c:crossBetween val="between"/>
      </c:valAx>
      <c:valAx>
        <c:axId val="1539095359"/>
        <c:scaling>
          <c:logBase val="10"/>
          <c:orientation val="minMax"/>
        </c:scaling>
        <c:delete val="0"/>
        <c:axPos val="r"/>
        <c:title>
          <c:tx>
            <c:rich>
              <a:bodyPr rot="-54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b="1" dirty="0"/>
                  <a:t>Slowing Down Power (SDP, cm</a:t>
                </a:r>
                <a:r>
                  <a:rPr lang="en-US" b="1" baseline="30000" dirty="0"/>
                  <a:t>-1</a:t>
                </a:r>
                <a:r>
                  <a:rPr lang="en-US" b="1" dirty="0"/>
                  <a:t>)</a:t>
                </a:r>
              </a:p>
            </c:rich>
          </c:tx>
          <c:layout>
            <c:manualLayout>
              <c:xMode val="edge"/>
              <c:yMode val="edge"/>
              <c:x val="0.91877712063734052"/>
              <c:y val="0.34281860087476279"/>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cross"/>
        <c:minorTickMark val="in"/>
        <c:tickLblPos val="nextTo"/>
        <c:spPr>
          <a:noFill/>
          <a:ln>
            <a:solidFill>
              <a:schemeClr val="accent2">
                <a:lumMod val="10000"/>
              </a:schemeClr>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688769119"/>
        <c:crosses val="max"/>
        <c:crossBetween val="between"/>
      </c:valAx>
      <c:catAx>
        <c:axId val="1688769119"/>
        <c:scaling>
          <c:orientation val="minMax"/>
        </c:scaling>
        <c:delete val="1"/>
        <c:axPos val="b"/>
        <c:numFmt formatCode="General" sourceLinked="1"/>
        <c:majorTickMark val="out"/>
        <c:minorTickMark val="none"/>
        <c:tickLblPos val="nextTo"/>
        <c:crossAx val="1539095359"/>
        <c:crosses val="autoZero"/>
        <c:auto val="1"/>
        <c:lblAlgn val="ctr"/>
        <c:lblOffset val="100"/>
        <c:noMultiLvlLbl val="0"/>
      </c:catAx>
      <c:spPr>
        <a:noFill/>
        <a:ln>
          <a:solidFill>
            <a:schemeClr val="tx1"/>
          </a:solid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699132440162157"/>
          <c:y val="7.7445272320280992E-2"/>
          <c:w val="0.75257172438156772"/>
          <c:h val="0.77978875406458692"/>
        </c:manualLayout>
      </c:layout>
      <c:barChart>
        <c:barDir val="col"/>
        <c:grouping val="clustered"/>
        <c:varyColors val="0"/>
        <c:ser>
          <c:idx val="0"/>
          <c:order val="0"/>
          <c:tx>
            <c:v>Melting Temperature</c:v>
          </c:tx>
          <c:spPr>
            <a:solidFill>
              <a:schemeClr val="accent1"/>
            </a:solidFill>
            <a:ln>
              <a:noFill/>
            </a:ln>
            <a:effectLst/>
          </c:spPr>
          <c:invertIfNegative val="0"/>
          <c:cat>
            <c:strRef>
              <c:f>Sheet1!$B$1:$F$1</c:f>
              <c:strCache>
                <c:ptCount val="5"/>
                <c:pt idx="0">
                  <c:v>BeH2</c:v>
                </c:pt>
                <c:pt idx="1">
                  <c:v>Be</c:v>
                </c:pt>
                <c:pt idx="2">
                  <c:v>Be3N2</c:v>
                </c:pt>
                <c:pt idx="3">
                  <c:v>Be2C</c:v>
                </c:pt>
                <c:pt idx="4">
                  <c:v>BeO</c:v>
                </c:pt>
              </c:strCache>
            </c:strRef>
          </c:cat>
          <c:val>
            <c:numRef>
              <c:f>Sheet1!$B$2:$F$2</c:f>
              <c:numCache>
                <c:formatCode>General</c:formatCode>
                <c:ptCount val="5"/>
                <c:pt idx="0">
                  <c:v>280</c:v>
                </c:pt>
                <c:pt idx="1">
                  <c:v>1278</c:v>
                </c:pt>
                <c:pt idx="2">
                  <c:v>2200</c:v>
                </c:pt>
                <c:pt idx="3">
                  <c:v>2150</c:v>
                </c:pt>
                <c:pt idx="4">
                  <c:v>2527</c:v>
                </c:pt>
              </c:numCache>
            </c:numRef>
          </c:val>
          <c:extLst>
            <c:ext xmlns:c16="http://schemas.microsoft.com/office/drawing/2014/chart" uri="{C3380CC4-5D6E-409C-BE32-E72D297353CC}">
              <c16:uniqueId val="{00000000-E0B7-4739-A7A4-A4ECBAD1BA7C}"/>
            </c:ext>
          </c:extLst>
        </c:ser>
        <c:dLbls>
          <c:showLegendKey val="0"/>
          <c:showVal val="0"/>
          <c:showCatName val="0"/>
          <c:showSerName val="0"/>
          <c:showPercent val="0"/>
          <c:showBubbleSize val="0"/>
        </c:dLbls>
        <c:gapWidth val="150"/>
        <c:axId val="1565699552"/>
        <c:axId val="1565699968"/>
      </c:barChart>
      <c:lineChart>
        <c:grouping val="standard"/>
        <c:varyColors val="0"/>
        <c:ser>
          <c:idx val="1"/>
          <c:order val="1"/>
          <c:tx>
            <c:v>Be Atom Density</c:v>
          </c:tx>
          <c:spPr>
            <a:ln w="22225" cap="rnd">
              <a:solidFill>
                <a:schemeClr val="accent2">
                  <a:lumMod val="10000"/>
                </a:schemeClr>
              </a:solidFill>
              <a:prstDash val="sysDash"/>
              <a:round/>
            </a:ln>
            <a:effectLst/>
          </c:spPr>
          <c:marker>
            <c:symbol val="circle"/>
            <c:size val="7"/>
            <c:spPr>
              <a:solidFill>
                <a:schemeClr val="tx1">
                  <a:lumMod val="60000"/>
                  <a:lumOff val="40000"/>
                </a:schemeClr>
              </a:solidFill>
              <a:ln w="9525">
                <a:solidFill>
                  <a:schemeClr val="tx1"/>
                </a:solidFill>
              </a:ln>
              <a:effectLst/>
            </c:spPr>
          </c:marker>
          <c:cat>
            <c:strRef>
              <c:f>Sheet1!$B$1:$F$1</c:f>
              <c:strCache>
                <c:ptCount val="5"/>
                <c:pt idx="0">
                  <c:v>BeH2</c:v>
                </c:pt>
                <c:pt idx="1">
                  <c:v>Be</c:v>
                </c:pt>
                <c:pt idx="2">
                  <c:v>Be3N2</c:v>
                </c:pt>
                <c:pt idx="3">
                  <c:v>Be2C</c:v>
                </c:pt>
                <c:pt idx="4">
                  <c:v>BeO</c:v>
                </c:pt>
              </c:strCache>
            </c:strRef>
          </c:cat>
          <c:val>
            <c:numRef>
              <c:f>Sheet1!$B$5:$F$5</c:f>
              <c:numCache>
                <c:formatCode>General</c:formatCode>
                <c:ptCount val="5"/>
                <c:pt idx="0">
                  <c:v>3.5487760652765186</c:v>
                </c:pt>
                <c:pt idx="1">
                  <c:v>12.361823141166038</c:v>
                </c:pt>
                <c:pt idx="2">
                  <c:v>8.8919106429349792</c:v>
                </c:pt>
                <c:pt idx="3">
                  <c:v>9.7843715665057438</c:v>
                </c:pt>
                <c:pt idx="4">
                  <c:v>6.8620606932949499</c:v>
                </c:pt>
              </c:numCache>
            </c:numRef>
          </c:val>
          <c:smooth val="0"/>
          <c:extLst>
            <c:ext xmlns:c16="http://schemas.microsoft.com/office/drawing/2014/chart" uri="{C3380CC4-5D6E-409C-BE32-E72D297353CC}">
              <c16:uniqueId val="{00000001-E0B7-4739-A7A4-A4ECBAD1BA7C}"/>
            </c:ext>
          </c:extLst>
        </c:ser>
        <c:dLbls>
          <c:showLegendKey val="0"/>
          <c:showVal val="0"/>
          <c:showCatName val="0"/>
          <c:showSerName val="0"/>
          <c:showPercent val="0"/>
          <c:showBubbleSize val="0"/>
        </c:dLbls>
        <c:marker val="1"/>
        <c:smooth val="0"/>
        <c:axId val="1825269552"/>
        <c:axId val="1825267056"/>
      </c:lineChart>
      <c:catAx>
        <c:axId val="1565699552"/>
        <c:scaling>
          <c:orientation val="minMax"/>
        </c:scaling>
        <c:delete val="0"/>
        <c:axPos val="b"/>
        <c:numFmt formatCode="General" sourceLinked="1"/>
        <c:majorTickMark val="cross"/>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565699968"/>
        <c:crosses val="autoZero"/>
        <c:auto val="1"/>
        <c:lblAlgn val="ctr"/>
        <c:lblOffset val="100"/>
        <c:noMultiLvlLbl val="0"/>
      </c:catAx>
      <c:valAx>
        <c:axId val="15656999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b="1"/>
                  <a:t>Melting Temperature (</a:t>
                </a:r>
                <a:r>
                  <a:rPr lang="en-US" b="1">
                    <a:sym typeface="Symbol" panose="05050102010706020507" pitchFamily="18" charset="2"/>
                  </a:rPr>
                  <a:t></a:t>
                </a:r>
                <a:r>
                  <a:rPr lang="en-US" b="1"/>
                  <a:t>C)</a:t>
                </a:r>
              </a:p>
            </c:rich>
          </c:tx>
          <c:overlay val="0"/>
          <c:spPr>
            <a:noFill/>
            <a:ln>
              <a:noFill/>
            </a:ln>
            <a:effectLst/>
          </c:spPr>
          <c:txPr>
            <a:bodyPr rot="-54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cross"/>
        <c:minorTickMark val="in"/>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565699552"/>
        <c:crosses val="autoZero"/>
        <c:crossBetween val="between"/>
      </c:valAx>
      <c:valAx>
        <c:axId val="1825267056"/>
        <c:scaling>
          <c:orientation val="minMax"/>
        </c:scaling>
        <c:delete val="0"/>
        <c:axPos val="r"/>
        <c:title>
          <c:tx>
            <c:rich>
              <a:bodyPr rot="-54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b="1"/>
                  <a:t>Be Atmom</a:t>
                </a:r>
                <a:r>
                  <a:rPr lang="en-US" b="1" baseline="0"/>
                  <a:t> Density (10</a:t>
                </a:r>
                <a:r>
                  <a:rPr lang="en-US" b="1" baseline="30000"/>
                  <a:t>22</a:t>
                </a:r>
                <a:r>
                  <a:rPr lang="en-US" b="1" baseline="0"/>
                  <a:t> /cm</a:t>
                </a:r>
                <a:r>
                  <a:rPr lang="en-US" b="1" baseline="30000"/>
                  <a:t>3</a:t>
                </a:r>
                <a:r>
                  <a:rPr lang="en-US" b="1" baseline="0"/>
                  <a:t>)</a:t>
                </a:r>
                <a:endParaRPr lang="en-US" b="1"/>
              </a:p>
            </c:rich>
          </c:tx>
          <c:overlay val="0"/>
          <c:spPr>
            <a:noFill/>
            <a:ln>
              <a:noFill/>
            </a:ln>
            <a:effectLst/>
          </c:spPr>
          <c:txPr>
            <a:bodyPr rot="-54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cross"/>
        <c:minorTickMark val="in"/>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825269552"/>
        <c:crosses val="max"/>
        <c:crossBetween val="between"/>
      </c:valAx>
      <c:catAx>
        <c:axId val="1825269552"/>
        <c:scaling>
          <c:orientation val="minMax"/>
        </c:scaling>
        <c:delete val="1"/>
        <c:axPos val="b"/>
        <c:numFmt formatCode="General" sourceLinked="1"/>
        <c:majorTickMark val="out"/>
        <c:minorTickMark val="none"/>
        <c:tickLblPos val="nextTo"/>
        <c:crossAx val="1825267056"/>
        <c:crosses val="autoZero"/>
        <c:auto val="1"/>
        <c:lblAlgn val="ctr"/>
        <c:lblOffset val="100"/>
        <c:noMultiLvlLbl val="0"/>
      </c:catAx>
      <c:spPr>
        <a:noFill/>
        <a:ln>
          <a:solidFill>
            <a:schemeClr val="tx1"/>
          </a:solid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2AC49E-672A-4B4C-9867-E651ACA26EDE}" type="datetimeFigureOut">
              <a:rPr lang="en-US" smtClean="0"/>
              <a:t>4/27/2021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1EE5C6-5DD9-4C5D-A4F5-365E0C3115E7}" type="slidenum">
              <a:rPr lang="en-US" smtClean="0"/>
              <a:t>‹#›</a:t>
            </a:fld>
            <a:endParaRPr lang="en-US"/>
          </a:p>
        </p:txBody>
      </p:sp>
    </p:spTree>
    <p:extLst>
      <p:ext uri="{BB962C8B-B14F-4D97-AF65-F5344CB8AC3E}">
        <p14:creationId xmlns:p14="http://schemas.microsoft.com/office/powerpoint/2010/main" val="788419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Hi all, </a:t>
            </a:r>
          </a:p>
          <a:p>
            <a:endParaRPr lang="en-US" sz="2000" dirty="0"/>
          </a:p>
          <a:p>
            <a:r>
              <a:rPr lang="en-US" sz="2000" dirty="0"/>
              <a:t>I would like to take this time to </a:t>
            </a:r>
            <a:r>
              <a:rPr lang="en-US" sz="2000" dirty="0" err="1"/>
              <a:t>overvoiw</a:t>
            </a:r>
            <a:r>
              <a:rPr lang="en-US" sz="2000" dirty="0"/>
              <a:t> AMA\s approach to the SWOR assessment we are completing internally for </a:t>
            </a:r>
            <a:r>
              <a:rPr lang="en-US" sz="2000" dirty="0" err="1"/>
              <a:t>thsi</a:t>
            </a:r>
            <a:endParaRPr lang="en-US" sz="2000" dirty="0"/>
          </a:p>
        </p:txBody>
      </p:sp>
      <p:sp>
        <p:nvSpPr>
          <p:cNvPr id="4" name="Slide Number Placeholder 3"/>
          <p:cNvSpPr>
            <a:spLocks noGrp="1"/>
          </p:cNvSpPr>
          <p:nvPr>
            <p:ph type="sldNum" sz="quarter" idx="5"/>
          </p:nvPr>
        </p:nvSpPr>
        <p:spPr/>
        <p:txBody>
          <a:bodyPr/>
          <a:lstStyle/>
          <a:p>
            <a:pPr>
              <a:defRPr/>
            </a:pPr>
            <a:fld id="{E375B0D2-8F71-4397-A3E1-BE768140E3D9}" type="slidenum">
              <a:rPr lang="en-US" smtClean="0"/>
              <a:pPr>
                <a:defRPr/>
              </a:pPr>
              <a:t>1</a:t>
            </a:fld>
            <a:endParaRPr lang="en-US"/>
          </a:p>
        </p:txBody>
      </p:sp>
    </p:spTree>
    <p:extLst>
      <p:ext uri="{BB962C8B-B14F-4D97-AF65-F5344CB8AC3E}">
        <p14:creationId xmlns:p14="http://schemas.microsoft.com/office/powerpoint/2010/main" val="155205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0689A-5A0C-4048-AFB1-98DE43BD05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7F0639E-2AC6-4F6D-BC71-7CF8BB66CB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878A46C-C241-4D98-BD0E-A4AE80B10082}"/>
              </a:ext>
            </a:extLst>
          </p:cNvPr>
          <p:cNvSpPr>
            <a:spLocks noGrp="1"/>
          </p:cNvSpPr>
          <p:nvPr>
            <p:ph type="dt" sz="half" idx="10"/>
          </p:nvPr>
        </p:nvSpPr>
        <p:spPr/>
        <p:txBody>
          <a:bodyPr/>
          <a:lstStyle/>
          <a:p>
            <a:fld id="{2A3FD3A7-178E-4EA1-AF41-2AF46EA08481}" type="datetimeFigureOut">
              <a:rPr lang="en-US" smtClean="0"/>
              <a:t>4/27/2021</a:t>
            </a:fld>
            <a:endParaRPr lang="en-US"/>
          </a:p>
        </p:txBody>
      </p:sp>
      <p:sp>
        <p:nvSpPr>
          <p:cNvPr id="5" name="Footer Placeholder 4">
            <a:extLst>
              <a:ext uri="{FF2B5EF4-FFF2-40B4-BE49-F238E27FC236}">
                <a16:creationId xmlns:a16="http://schemas.microsoft.com/office/drawing/2014/main" id="{38D6C887-E64E-4CDC-B9EF-7CE7527538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CF3342-09EE-4F5C-88E9-F3035218CC9F}"/>
              </a:ext>
            </a:extLst>
          </p:cNvPr>
          <p:cNvSpPr>
            <a:spLocks noGrp="1"/>
          </p:cNvSpPr>
          <p:nvPr>
            <p:ph type="sldNum" sz="quarter" idx="12"/>
          </p:nvPr>
        </p:nvSpPr>
        <p:spPr/>
        <p:txBody>
          <a:bodyPr/>
          <a:lstStyle/>
          <a:p>
            <a:fld id="{323CCEE4-5B05-4428-98FA-C2AF073A21B8}" type="slidenum">
              <a:rPr lang="en-US" smtClean="0"/>
              <a:t>‹#›</a:t>
            </a:fld>
            <a:endParaRPr lang="en-US"/>
          </a:p>
        </p:txBody>
      </p:sp>
    </p:spTree>
    <p:extLst>
      <p:ext uri="{BB962C8B-B14F-4D97-AF65-F5344CB8AC3E}">
        <p14:creationId xmlns:p14="http://schemas.microsoft.com/office/powerpoint/2010/main" val="4083529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0DCC4-63AA-4990-A483-C7D5DDBF2D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BB740C-121C-4198-9AF1-77F5BFEE47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E65D0B-9CED-4E9A-AFE1-564B52748958}"/>
              </a:ext>
            </a:extLst>
          </p:cNvPr>
          <p:cNvSpPr>
            <a:spLocks noGrp="1"/>
          </p:cNvSpPr>
          <p:nvPr>
            <p:ph type="dt" sz="half" idx="10"/>
          </p:nvPr>
        </p:nvSpPr>
        <p:spPr/>
        <p:txBody>
          <a:bodyPr/>
          <a:lstStyle/>
          <a:p>
            <a:fld id="{2A3FD3A7-178E-4EA1-AF41-2AF46EA08481}" type="datetimeFigureOut">
              <a:rPr lang="en-US" smtClean="0"/>
              <a:t>4/27/2021</a:t>
            </a:fld>
            <a:endParaRPr lang="en-US"/>
          </a:p>
        </p:txBody>
      </p:sp>
      <p:sp>
        <p:nvSpPr>
          <p:cNvPr id="5" name="Footer Placeholder 4">
            <a:extLst>
              <a:ext uri="{FF2B5EF4-FFF2-40B4-BE49-F238E27FC236}">
                <a16:creationId xmlns:a16="http://schemas.microsoft.com/office/drawing/2014/main" id="{EAD44E19-3FEB-4182-A74B-0F68EF1461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48983-FA71-4461-898A-FF7638C14138}"/>
              </a:ext>
            </a:extLst>
          </p:cNvPr>
          <p:cNvSpPr>
            <a:spLocks noGrp="1"/>
          </p:cNvSpPr>
          <p:nvPr>
            <p:ph type="sldNum" sz="quarter" idx="12"/>
          </p:nvPr>
        </p:nvSpPr>
        <p:spPr/>
        <p:txBody>
          <a:bodyPr/>
          <a:lstStyle/>
          <a:p>
            <a:fld id="{323CCEE4-5B05-4428-98FA-C2AF073A21B8}" type="slidenum">
              <a:rPr lang="en-US" smtClean="0"/>
              <a:t>‹#›</a:t>
            </a:fld>
            <a:endParaRPr lang="en-US"/>
          </a:p>
        </p:txBody>
      </p:sp>
    </p:spTree>
    <p:extLst>
      <p:ext uri="{BB962C8B-B14F-4D97-AF65-F5344CB8AC3E}">
        <p14:creationId xmlns:p14="http://schemas.microsoft.com/office/powerpoint/2010/main" val="45960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582CE-54C9-4854-A36F-A13C87DC25A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94E5CE1-14E1-471C-B12B-0E05EE18E53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44B766-6C9D-44A0-9598-6342EC6F8847}"/>
              </a:ext>
            </a:extLst>
          </p:cNvPr>
          <p:cNvSpPr>
            <a:spLocks noGrp="1"/>
          </p:cNvSpPr>
          <p:nvPr>
            <p:ph type="dt" sz="half" idx="10"/>
          </p:nvPr>
        </p:nvSpPr>
        <p:spPr/>
        <p:txBody>
          <a:bodyPr/>
          <a:lstStyle/>
          <a:p>
            <a:fld id="{2A3FD3A7-178E-4EA1-AF41-2AF46EA08481}" type="datetimeFigureOut">
              <a:rPr lang="en-US" smtClean="0"/>
              <a:t>4/27/2021</a:t>
            </a:fld>
            <a:endParaRPr lang="en-US"/>
          </a:p>
        </p:txBody>
      </p:sp>
      <p:sp>
        <p:nvSpPr>
          <p:cNvPr id="5" name="Footer Placeholder 4">
            <a:extLst>
              <a:ext uri="{FF2B5EF4-FFF2-40B4-BE49-F238E27FC236}">
                <a16:creationId xmlns:a16="http://schemas.microsoft.com/office/drawing/2014/main" id="{46A80FE9-0537-4FC7-BAF3-A52F6F453F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6A8DE3-B0B8-434D-A16F-D02B55443DC3}"/>
              </a:ext>
            </a:extLst>
          </p:cNvPr>
          <p:cNvSpPr>
            <a:spLocks noGrp="1"/>
          </p:cNvSpPr>
          <p:nvPr>
            <p:ph type="sldNum" sz="quarter" idx="12"/>
          </p:nvPr>
        </p:nvSpPr>
        <p:spPr/>
        <p:txBody>
          <a:bodyPr/>
          <a:lstStyle/>
          <a:p>
            <a:fld id="{323CCEE4-5B05-4428-98FA-C2AF073A21B8}" type="slidenum">
              <a:rPr lang="en-US" smtClean="0"/>
              <a:t>‹#›</a:t>
            </a:fld>
            <a:endParaRPr lang="en-US"/>
          </a:p>
        </p:txBody>
      </p:sp>
    </p:spTree>
    <p:extLst>
      <p:ext uri="{BB962C8B-B14F-4D97-AF65-F5344CB8AC3E}">
        <p14:creationId xmlns:p14="http://schemas.microsoft.com/office/powerpoint/2010/main" val="203561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1862F-8460-4801-954C-4872DCEC37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417D53-CF22-43E7-B75B-49B6B519F8D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878609-C5A7-4888-A8F1-5AD37F19C0C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96B5273-A231-4FED-8A1A-898BCAEDC073}"/>
              </a:ext>
            </a:extLst>
          </p:cNvPr>
          <p:cNvSpPr>
            <a:spLocks noGrp="1"/>
          </p:cNvSpPr>
          <p:nvPr>
            <p:ph type="dt" sz="half" idx="10"/>
          </p:nvPr>
        </p:nvSpPr>
        <p:spPr/>
        <p:txBody>
          <a:bodyPr/>
          <a:lstStyle/>
          <a:p>
            <a:fld id="{2A3FD3A7-178E-4EA1-AF41-2AF46EA08481}" type="datetimeFigureOut">
              <a:rPr lang="en-US" smtClean="0"/>
              <a:t>4/27/2021</a:t>
            </a:fld>
            <a:endParaRPr lang="en-US"/>
          </a:p>
        </p:txBody>
      </p:sp>
      <p:sp>
        <p:nvSpPr>
          <p:cNvPr id="6" name="Footer Placeholder 5">
            <a:extLst>
              <a:ext uri="{FF2B5EF4-FFF2-40B4-BE49-F238E27FC236}">
                <a16:creationId xmlns:a16="http://schemas.microsoft.com/office/drawing/2014/main" id="{227C9101-B99D-4FF3-9F46-5027A6D255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11EB6A-B410-478B-8A76-8C182DDC798A}"/>
              </a:ext>
            </a:extLst>
          </p:cNvPr>
          <p:cNvSpPr>
            <a:spLocks noGrp="1"/>
          </p:cNvSpPr>
          <p:nvPr>
            <p:ph type="sldNum" sz="quarter" idx="12"/>
          </p:nvPr>
        </p:nvSpPr>
        <p:spPr/>
        <p:txBody>
          <a:bodyPr/>
          <a:lstStyle/>
          <a:p>
            <a:fld id="{323CCEE4-5B05-4428-98FA-C2AF073A21B8}" type="slidenum">
              <a:rPr lang="en-US" smtClean="0"/>
              <a:t>‹#›</a:t>
            </a:fld>
            <a:endParaRPr lang="en-US"/>
          </a:p>
        </p:txBody>
      </p:sp>
    </p:spTree>
    <p:extLst>
      <p:ext uri="{BB962C8B-B14F-4D97-AF65-F5344CB8AC3E}">
        <p14:creationId xmlns:p14="http://schemas.microsoft.com/office/powerpoint/2010/main" val="621051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04A36-DC23-4FE7-98CB-8FA7AC483EC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CBFE603-B711-4CCC-A4A0-76DD859178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D954BC8-8790-4A1C-A011-C3E2B9B476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E731CB-CAFC-480D-AD4F-10EC479BD5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D2F1C4-AD8B-4B16-B2DC-DB5F18358A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C177F67-3D2A-401A-9D96-5391C86B0A1C}"/>
              </a:ext>
            </a:extLst>
          </p:cNvPr>
          <p:cNvSpPr>
            <a:spLocks noGrp="1"/>
          </p:cNvSpPr>
          <p:nvPr>
            <p:ph type="dt" sz="half" idx="10"/>
          </p:nvPr>
        </p:nvSpPr>
        <p:spPr/>
        <p:txBody>
          <a:bodyPr/>
          <a:lstStyle/>
          <a:p>
            <a:fld id="{2A3FD3A7-178E-4EA1-AF41-2AF46EA08481}" type="datetimeFigureOut">
              <a:rPr lang="en-US" smtClean="0"/>
              <a:t>4/27/2021</a:t>
            </a:fld>
            <a:endParaRPr lang="en-US"/>
          </a:p>
        </p:txBody>
      </p:sp>
      <p:sp>
        <p:nvSpPr>
          <p:cNvPr id="8" name="Footer Placeholder 7">
            <a:extLst>
              <a:ext uri="{FF2B5EF4-FFF2-40B4-BE49-F238E27FC236}">
                <a16:creationId xmlns:a16="http://schemas.microsoft.com/office/drawing/2014/main" id="{289A8DE8-83AC-4706-A4C5-A2BA631EE57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421A9C-32BD-438A-A847-FE610C21ECC4}"/>
              </a:ext>
            </a:extLst>
          </p:cNvPr>
          <p:cNvSpPr>
            <a:spLocks noGrp="1"/>
          </p:cNvSpPr>
          <p:nvPr>
            <p:ph type="sldNum" sz="quarter" idx="12"/>
          </p:nvPr>
        </p:nvSpPr>
        <p:spPr/>
        <p:txBody>
          <a:bodyPr/>
          <a:lstStyle/>
          <a:p>
            <a:fld id="{323CCEE4-5B05-4428-98FA-C2AF073A21B8}" type="slidenum">
              <a:rPr lang="en-US" smtClean="0"/>
              <a:t>‹#›</a:t>
            </a:fld>
            <a:endParaRPr lang="en-US"/>
          </a:p>
        </p:txBody>
      </p:sp>
    </p:spTree>
    <p:extLst>
      <p:ext uri="{BB962C8B-B14F-4D97-AF65-F5344CB8AC3E}">
        <p14:creationId xmlns:p14="http://schemas.microsoft.com/office/powerpoint/2010/main" val="2157508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3F906-7E2D-494C-80AA-587172D598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D422B7-EAF3-41DF-B4BF-A5FDC618D07A}"/>
              </a:ext>
            </a:extLst>
          </p:cNvPr>
          <p:cNvSpPr>
            <a:spLocks noGrp="1"/>
          </p:cNvSpPr>
          <p:nvPr>
            <p:ph type="dt" sz="half" idx="10"/>
          </p:nvPr>
        </p:nvSpPr>
        <p:spPr/>
        <p:txBody>
          <a:bodyPr/>
          <a:lstStyle/>
          <a:p>
            <a:fld id="{2A3FD3A7-178E-4EA1-AF41-2AF46EA08481}" type="datetimeFigureOut">
              <a:rPr lang="en-US" smtClean="0"/>
              <a:t>4/27/2021</a:t>
            </a:fld>
            <a:endParaRPr lang="en-US"/>
          </a:p>
        </p:txBody>
      </p:sp>
      <p:sp>
        <p:nvSpPr>
          <p:cNvPr id="4" name="Footer Placeholder 3">
            <a:extLst>
              <a:ext uri="{FF2B5EF4-FFF2-40B4-BE49-F238E27FC236}">
                <a16:creationId xmlns:a16="http://schemas.microsoft.com/office/drawing/2014/main" id="{EC8D54AB-4B1D-40B8-8009-A49A23CF67B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A042384-204B-4CDA-8EDC-B6065C20AAB3}"/>
              </a:ext>
            </a:extLst>
          </p:cNvPr>
          <p:cNvSpPr>
            <a:spLocks noGrp="1"/>
          </p:cNvSpPr>
          <p:nvPr>
            <p:ph type="sldNum" sz="quarter" idx="12"/>
          </p:nvPr>
        </p:nvSpPr>
        <p:spPr/>
        <p:txBody>
          <a:bodyPr/>
          <a:lstStyle/>
          <a:p>
            <a:fld id="{323CCEE4-5B05-4428-98FA-C2AF073A21B8}" type="slidenum">
              <a:rPr lang="en-US" smtClean="0"/>
              <a:t>‹#›</a:t>
            </a:fld>
            <a:endParaRPr lang="en-US"/>
          </a:p>
        </p:txBody>
      </p:sp>
    </p:spTree>
    <p:extLst>
      <p:ext uri="{BB962C8B-B14F-4D97-AF65-F5344CB8AC3E}">
        <p14:creationId xmlns:p14="http://schemas.microsoft.com/office/powerpoint/2010/main" val="9101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5097D8-E2EE-4691-9822-BB7E6475B4B8}"/>
              </a:ext>
            </a:extLst>
          </p:cNvPr>
          <p:cNvSpPr>
            <a:spLocks noGrp="1"/>
          </p:cNvSpPr>
          <p:nvPr>
            <p:ph type="dt" sz="half" idx="10"/>
          </p:nvPr>
        </p:nvSpPr>
        <p:spPr/>
        <p:txBody>
          <a:bodyPr/>
          <a:lstStyle/>
          <a:p>
            <a:fld id="{2A3FD3A7-178E-4EA1-AF41-2AF46EA08481}" type="datetimeFigureOut">
              <a:rPr lang="en-US" smtClean="0"/>
              <a:t>4/27/2021</a:t>
            </a:fld>
            <a:endParaRPr lang="en-US"/>
          </a:p>
        </p:txBody>
      </p:sp>
      <p:sp>
        <p:nvSpPr>
          <p:cNvPr id="3" name="Footer Placeholder 2">
            <a:extLst>
              <a:ext uri="{FF2B5EF4-FFF2-40B4-BE49-F238E27FC236}">
                <a16:creationId xmlns:a16="http://schemas.microsoft.com/office/drawing/2014/main" id="{89A20052-7512-44EC-BBC2-7D6E69E3E56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691D52-6D6F-4F41-84FD-805EB9748733}"/>
              </a:ext>
            </a:extLst>
          </p:cNvPr>
          <p:cNvSpPr>
            <a:spLocks noGrp="1"/>
          </p:cNvSpPr>
          <p:nvPr>
            <p:ph type="sldNum" sz="quarter" idx="12"/>
          </p:nvPr>
        </p:nvSpPr>
        <p:spPr/>
        <p:txBody>
          <a:bodyPr/>
          <a:lstStyle/>
          <a:p>
            <a:fld id="{323CCEE4-5B05-4428-98FA-C2AF073A21B8}" type="slidenum">
              <a:rPr lang="en-US" smtClean="0"/>
              <a:t>‹#›</a:t>
            </a:fld>
            <a:endParaRPr lang="en-US"/>
          </a:p>
        </p:txBody>
      </p:sp>
    </p:spTree>
    <p:extLst>
      <p:ext uri="{BB962C8B-B14F-4D97-AF65-F5344CB8AC3E}">
        <p14:creationId xmlns:p14="http://schemas.microsoft.com/office/powerpoint/2010/main" val="3074527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E4B51-A6BE-4C74-A727-13B630DDF7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96DD749-CDC9-40C0-810B-0564EE8E3C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DDBA153-21EE-40C4-A64D-CA1A2DF796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3D8586-AE9E-4494-9C78-A150E19BF512}"/>
              </a:ext>
            </a:extLst>
          </p:cNvPr>
          <p:cNvSpPr>
            <a:spLocks noGrp="1"/>
          </p:cNvSpPr>
          <p:nvPr>
            <p:ph type="dt" sz="half" idx="10"/>
          </p:nvPr>
        </p:nvSpPr>
        <p:spPr/>
        <p:txBody>
          <a:bodyPr/>
          <a:lstStyle/>
          <a:p>
            <a:fld id="{2A3FD3A7-178E-4EA1-AF41-2AF46EA08481}" type="datetimeFigureOut">
              <a:rPr lang="en-US" smtClean="0"/>
              <a:t>4/27/2021</a:t>
            </a:fld>
            <a:endParaRPr lang="en-US"/>
          </a:p>
        </p:txBody>
      </p:sp>
      <p:sp>
        <p:nvSpPr>
          <p:cNvPr id="6" name="Footer Placeholder 5">
            <a:extLst>
              <a:ext uri="{FF2B5EF4-FFF2-40B4-BE49-F238E27FC236}">
                <a16:creationId xmlns:a16="http://schemas.microsoft.com/office/drawing/2014/main" id="{4BD98522-1831-4D69-8F0F-553002EBA7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5F84E7-C589-4C4F-AC3A-4A2B40848231}"/>
              </a:ext>
            </a:extLst>
          </p:cNvPr>
          <p:cNvSpPr>
            <a:spLocks noGrp="1"/>
          </p:cNvSpPr>
          <p:nvPr>
            <p:ph type="sldNum" sz="quarter" idx="12"/>
          </p:nvPr>
        </p:nvSpPr>
        <p:spPr/>
        <p:txBody>
          <a:bodyPr/>
          <a:lstStyle/>
          <a:p>
            <a:fld id="{323CCEE4-5B05-4428-98FA-C2AF073A21B8}" type="slidenum">
              <a:rPr lang="en-US" smtClean="0"/>
              <a:t>‹#›</a:t>
            </a:fld>
            <a:endParaRPr lang="en-US"/>
          </a:p>
        </p:txBody>
      </p:sp>
    </p:spTree>
    <p:extLst>
      <p:ext uri="{BB962C8B-B14F-4D97-AF65-F5344CB8AC3E}">
        <p14:creationId xmlns:p14="http://schemas.microsoft.com/office/powerpoint/2010/main" val="213310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C1FDC-D771-4681-A373-C4C6555D7A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D8D6A8-CA85-4E52-87EF-DD1B873A4F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CEDD941-57B7-4477-B086-5B6AD03E2B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1F1B30-8F10-4847-B6E2-E069786FEDEA}"/>
              </a:ext>
            </a:extLst>
          </p:cNvPr>
          <p:cNvSpPr>
            <a:spLocks noGrp="1"/>
          </p:cNvSpPr>
          <p:nvPr>
            <p:ph type="dt" sz="half" idx="10"/>
          </p:nvPr>
        </p:nvSpPr>
        <p:spPr/>
        <p:txBody>
          <a:bodyPr/>
          <a:lstStyle/>
          <a:p>
            <a:fld id="{2A3FD3A7-178E-4EA1-AF41-2AF46EA08481}" type="datetimeFigureOut">
              <a:rPr lang="en-US" smtClean="0"/>
              <a:t>4/27/2021</a:t>
            </a:fld>
            <a:endParaRPr lang="en-US"/>
          </a:p>
        </p:txBody>
      </p:sp>
      <p:sp>
        <p:nvSpPr>
          <p:cNvPr id="6" name="Footer Placeholder 5">
            <a:extLst>
              <a:ext uri="{FF2B5EF4-FFF2-40B4-BE49-F238E27FC236}">
                <a16:creationId xmlns:a16="http://schemas.microsoft.com/office/drawing/2014/main" id="{CB18E794-A9F2-4C02-B188-F58855B652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D8AE2F-274F-414E-86AE-05DDFBCF399C}"/>
              </a:ext>
            </a:extLst>
          </p:cNvPr>
          <p:cNvSpPr>
            <a:spLocks noGrp="1"/>
          </p:cNvSpPr>
          <p:nvPr>
            <p:ph type="sldNum" sz="quarter" idx="12"/>
          </p:nvPr>
        </p:nvSpPr>
        <p:spPr/>
        <p:txBody>
          <a:bodyPr/>
          <a:lstStyle/>
          <a:p>
            <a:fld id="{323CCEE4-5B05-4428-98FA-C2AF073A21B8}" type="slidenum">
              <a:rPr lang="en-US" smtClean="0"/>
              <a:t>‹#›</a:t>
            </a:fld>
            <a:endParaRPr lang="en-US"/>
          </a:p>
        </p:txBody>
      </p:sp>
    </p:spTree>
    <p:extLst>
      <p:ext uri="{BB962C8B-B14F-4D97-AF65-F5344CB8AC3E}">
        <p14:creationId xmlns:p14="http://schemas.microsoft.com/office/powerpoint/2010/main" val="3817887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69785-6266-4204-A8A6-201A7192D9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8654324-8CF0-421C-9D63-443D3BEAA7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69A634-2AE6-445C-A743-B03C89DD2C10}"/>
              </a:ext>
            </a:extLst>
          </p:cNvPr>
          <p:cNvSpPr>
            <a:spLocks noGrp="1"/>
          </p:cNvSpPr>
          <p:nvPr>
            <p:ph type="dt" sz="half" idx="10"/>
          </p:nvPr>
        </p:nvSpPr>
        <p:spPr/>
        <p:txBody>
          <a:bodyPr/>
          <a:lstStyle/>
          <a:p>
            <a:fld id="{2A3FD3A7-178E-4EA1-AF41-2AF46EA08481}" type="datetimeFigureOut">
              <a:rPr lang="en-US" smtClean="0"/>
              <a:t>4/27/2021</a:t>
            </a:fld>
            <a:endParaRPr lang="en-US"/>
          </a:p>
        </p:txBody>
      </p:sp>
      <p:sp>
        <p:nvSpPr>
          <p:cNvPr id="5" name="Footer Placeholder 4">
            <a:extLst>
              <a:ext uri="{FF2B5EF4-FFF2-40B4-BE49-F238E27FC236}">
                <a16:creationId xmlns:a16="http://schemas.microsoft.com/office/drawing/2014/main" id="{FC97EC8C-40CB-4712-A013-54FE34224F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7DC68F-8FE5-4B98-A903-0657F4CAFBD8}"/>
              </a:ext>
            </a:extLst>
          </p:cNvPr>
          <p:cNvSpPr>
            <a:spLocks noGrp="1"/>
          </p:cNvSpPr>
          <p:nvPr>
            <p:ph type="sldNum" sz="quarter" idx="12"/>
          </p:nvPr>
        </p:nvSpPr>
        <p:spPr/>
        <p:txBody>
          <a:bodyPr/>
          <a:lstStyle/>
          <a:p>
            <a:fld id="{323CCEE4-5B05-4428-98FA-C2AF073A21B8}" type="slidenum">
              <a:rPr lang="en-US" smtClean="0"/>
              <a:t>‹#›</a:t>
            </a:fld>
            <a:endParaRPr lang="en-US"/>
          </a:p>
        </p:txBody>
      </p:sp>
    </p:spTree>
    <p:extLst>
      <p:ext uri="{BB962C8B-B14F-4D97-AF65-F5344CB8AC3E}">
        <p14:creationId xmlns:p14="http://schemas.microsoft.com/office/powerpoint/2010/main" val="1316080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4740B1-1DFF-4B4B-BDB9-906E0AC2772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AD70D2-2889-4950-9DF3-35DFCB7A39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F73DD4-AE5E-4AEF-B2FA-573BBCEC9875}"/>
              </a:ext>
            </a:extLst>
          </p:cNvPr>
          <p:cNvSpPr>
            <a:spLocks noGrp="1"/>
          </p:cNvSpPr>
          <p:nvPr>
            <p:ph type="dt" sz="half" idx="10"/>
          </p:nvPr>
        </p:nvSpPr>
        <p:spPr/>
        <p:txBody>
          <a:bodyPr/>
          <a:lstStyle/>
          <a:p>
            <a:fld id="{2A3FD3A7-178E-4EA1-AF41-2AF46EA08481}" type="datetimeFigureOut">
              <a:rPr lang="en-US" smtClean="0"/>
              <a:t>4/27/2021</a:t>
            </a:fld>
            <a:endParaRPr lang="en-US"/>
          </a:p>
        </p:txBody>
      </p:sp>
      <p:sp>
        <p:nvSpPr>
          <p:cNvPr id="5" name="Footer Placeholder 4">
            <a:extLst>
              <a:ext uri="{FF2B5EF4-FFF2-40B4-BE49-F238E27FC236}">
                <a16:creationId xmlns:a16="http://schemas.microsoft.com/office/drawing/2014/main" id="{EC3F03C6-C120-4051-8FA1-BF4F1CDEB1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E89D17-A17E-448E-BA64-34030DE09E8F}"/>
              </a:ext>
            </a:extLst>
          </p:cNvPr>
          <p:cNvSpPr>
            <a:spLocks noGrp="1"/>
          </p:cNvSpPr>
          <p:nvPr>
            <p:ph type="sldNum" sz="quarter" idx="12"/>
          </p:nvPr>
        </p:nvSpPr>
        <p:spPr/>
        <p:txBody>
          <a:bodyPr/>
          <a:lstStyle/>
          <a:p>
            <a:fld id="{323CCEE4-5B05-4428-98FA-C2AF073A21B8}" type="slidenum">
              <a:rPr lang="en-US" smtClean="0"/>
              <a:t>‹#›</a:t>
            </a:fld>
            <a:endParaRPr lang="en-US"/>
          </a:p>
        </p:txBody>
      </p:sp>
    </p:spTree>
    <p:extLst>
      <p:ext uri="{BB962C8B-B14F-4D97-AF65-F5344CB8AC3E}">
        <p14:creationId xmlns:p14="http://schemas.microsoft.com/office/powerpoint/2010/main" val="1410631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 name="Subtitle 2">
            <a:extLst>
              <a:ext uri="{FF2B5EF4-FFF2-40B4-BE49-F238E27FC236}">
                <a16:creationId xmlns:a16="http://schemas.microsoft.com/office/drawing/2014/main" id="{4F42FD66-FF56-44E8-BD42-5B9926E00F24}"/>
              </a:ext>
            </a:extLst>
          </p:cNvPr>
          <p:cNvSpPr>
            <a:spLocks noGrp="1"/>
          </p:cNvSpPr>
          <p:nvPr>
            <p:ph type="subTitle" idx="1"/>
          </p:nvPr>
        </p:nvSpPr>
        <p:spPr>
          <a:xfrm>
            <a:off x="6594764" y="3337714"/>
            <a:ext cx="5520797" cy="1082898"/>
          </a:xfrm>
          <a:effectLst/>
        </p:spPr>
        <p:txBody>
          <a:bodyPr anchor="b">
            <a:noAutofit/>
          </a:bodyPr>
          <a:lstStyle>
            <a:lvl1pPr marL="0" indent="0" algn="ctr">
              <a:buNone/>
              <a:defRPr sz="3600" b="1">
                <a:solidFill>
                  <a:schemeClr val="bg2"/>
                </a:solidFill>
                <a:latin typeface="Helvetica" pitchFamily="2" charset="0"/>
                <a:cs typeface="Calibri" panose="020F050202020403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9" name="Title 1">
            <a:extLst>
              <a:ext uri="{FF2B5EF4-FFF2-40B4-BE49-F238E27FC236}">
                <a16:creationId xmlns:a16="http://schemas.microsoft.com/office/drawing/2014/main" id="{4AF1B362-2D90-4817-BD54-D7231314238E}"/>
              </a:ext>
            </a:extLst>
          </p:cNvPr>
          <p:cNvSpPr>
            <a:spLocks noGrp="1"/>
          </p:cNvSpPr>
          <p:nvPr>
            <p:ph type="ctrTitle"/>
          </p:nvPr>
        </p:nvSpPr>
        <p:spPr>
          <a:xfrm>
            <a:off x="-1" y="-194"/>
            <a:ext cx="8660921" cy="2786525"/>
          </a:xfrm>
          <a:noFill/>
          <a:ln>
            <a:noFill/>
          </a:ln>
        </p:spPr>
        <p:txBody>
          <a:bodyPr>
            <a:normAutofit/>
          </a:bodyPr>
          <a:lstStyle>
            <a:lvl1pPr algn="ctr">
              <a:defRPr sz="6600" b="1" baseline="0">
                <a:solidFill>
                  <a:schemeClr val="bg2"/>
                </a:solidFill>
                <a:effectLst>
                  <a:glow rad="88900">
                    <a:schemeClr val="accent4">
                      <a:lumMod val="50000"/>
                      <a:alpha val="72000"/>
                    </a:schemeClr>
                  </a:glow>
                </a:effectLst>
                <a:latin typeface="Helvetica" pitchFamily="2" charset="0"/>
                <a:cs typeface="Calibri" panose="020F0502020204030204" pitchFamily="34" charset="0"/>
              </a:defRPr>
            </a:lvl1pPr>
          </a:lstStyle>
          <a:p>
            <a:r>
              <a:rPr lang="en-US"/>
              <a:t>Click to edit Master title style</a:t>
            </a:r>
            <a:endParaRPr lang="en-US" dirty="0"/>
          </a:p>
        </p:txBody>
      </p:sp>
      <p:sp>
        <p:nvSpPr>
          <p:cNvPr id="20" name="Text Placeholder 10">
            <a:extLst>
              <a:ext uri="{FF2B5EF4-FFF2-40B4-BE49-F238E27FC236}">
                <a16:creationId xmlns:a16="http://schemas.microsoft.com/office/drawing/2014/main" id="{2E071C28-B982-4968-8141-20D19D47F7FB}"/>
              </a:ext>
            </a:extLst>
          </p:cNvPr>
          <p:cNvSpPr>
            <a:spLocks noGrp="1"/>
          </p:cNvSpPr>
          <p:nvPr>
            <p:ph type="body" sz="quarter" idx="11"/>
          </p:nvPr>
        </p:nvSpPr>
        <p:spPr>
          <a:xfrm>
            <a:off x="113341" y="5534030"/>
            <a:ext cx="8051321" cy="393821"/>
          </a:xfrm>
        </p:spPr>
        <p:txBody>
          <a:bodyPr anchor="ctr">
            <a:normAutofit/>
          </a:bodyPr>
          <a:lstStyle>
            <a:lvl1pPr marL="0" indent="0" algn="l">
              <a:buNone/>
              <a:defRPr sz="2800" b="1" baseline="0">
                <a:solidFill>
                  <a:schemeClr val="bg2"/>
                </a:solidFill>
                <a:latin typeface="Helvetica" pitchFamily="2" charset="0"/>
                <a:cs typeface="Calibri" panose="020F0502020204030204" pitchFamily="34" charset="0"/>
              </a:defRPr>
            </a:lvl1pPr>
          </a:lstStyle>
          <a:p>
            <a:pPr lvl="0"/>
            <a:r>
              <a:rPr lang="en-US"/>
              <a:t>Click to edit Master text styles</a:t>
            </a:r>
          </a:p>
        </p:txBody>
      </p:sp>
      <p:sp>
        <p:nvSpPr>
          <p:cNvPr id="22" name="Text Placeholder 10">
            <a:extLst>
              <a:ext uri="{FF2B5EF4-FFF2-40B4-BE49-F238E27FC236}">
                <a16:creationId xmlns:a16="http://schemas.microsoft.com/office/drawing/2014/main" id="{B8B853FD-1D8A-4A81-A439-68F06D3F83F8}"/>
              </a:ext>
            </a:extLst>
          </p:cNvPr>
          <p:cNvSpPr>
            <a:spLocks noGrp="1"/>
          </p:cNvSpPr>
          <p:nvPr>
            <p:ph type="body" sz="quarter" idx="12"/>
          </p:nvPr>
        </p:nvSpPr>
        <p:spPr>
          <a:xfrm>
            <a:off x="113342" y="5958371"/>
            <a:ext cx="8051321" cy="353413"/>
          </a:xfrm>
        </p:spPr>
        <p:txBody>
          <a:bodyPr anchor="ctr">
            <a:normAutofit/>
          </a:bodyPr>
          <a:lstStyle>
            <a:lvl1pPr marL="0" indent="0" algn="l">
              <a:buNone/>
              <a:defRPr sz="2000" baseline="0">
                <a:solidFill>
                  <a:schemeClr val="bg2"/>
                </a:solidFill>
                <a:latin typeface="Helvetica" pitchFamily="2" charset="0"/>
                <a:cs typeface="Calibri" panose="020F0502020204030204" pitchFamily="34" charset="0"/>
              </a:defRPr>
            </a:lvl1pPr>
          </a:lstStyle>
          <a:p>
            <a:pPr lvl="0"/>
            <a:r>
              <a:rPr lang="en-US"/>
              <a:t>Click to edit Master text styles</a:t>
            </a:r>
          </a:p>
        </p:txBody>
      </p:sp>
      <p:sp>
        <p:nvSpPr>
          <p:cNvPr id="25" name="Text Placeholder 24">
            <a:extLst>
              <a:ext uri="{FF2B5EF4-FFF2-40B4-BE49-F238E27FC236}">
                <a16:creationId xmlns:a16="http://schemas.microsoft.com/office/drawing/2014/main" id="{F9677D53-75F6-4EA3-A5A6-1B1553640EAF}"/>
              </a:ext>
            </a:extLst>
          </p:cNvPr>
          <p:cNvSpPr>
            <a:spLocks noGrp="1"/>
          </p:cNvSpPr>
          <p:nvPr>
            <p:ph type="body" sz="quarter" idx="13"/>
          </p:nvPr>
        </p:nvSpPr>
        <p:spPr>
          <a:xfrm>
            <a:off x="6594764" y="4420612"/>
            <a:ext cx="5520797" cy="553999"/>
          </a:xfrm>
        </p:spPr>
        <p:txBody>
          <a:bodyPr anchor="t">
            <a:normAutofit/>
          </a:bodyPr>
          <a:lstStyle>
            <a:lvl1pPr marL="0" indent="0" algn="ctr">
              <a:buNone/>
              <a:defRPr sz="2800" i="1">
                <a:solidFill>
                  <a:schemeClr val="bg2"/>
                </a:solidFill>
                <a:latin typeface="Helvetica" pitchFamily="2" charset="0"/>
                <a:cs typeface="Calibri" panose="020F0502020204030204" pitchFamily="34" charset="0"/>
              </a:defRPr>
            </a:lvl1pPr>
            <a:lvl2pPr marL="457200" indent="0">
              <a:buNone/>
              <a:defRPr>
                <a:solidFill>
                  <a:schemeClr val="bg2"/>
                </a:solidFill>
                <a:latin typeface="Calibri" panose="020F0502020204030204" pitchFamily="34" charset="0"/>
                <a:cs typeface="Calibri" panose="020F0502020204030204" pitchFamily="34" charset="0"/>
              </a:defRPr>
            </a:lvl2pPr>
            <a:lvl3pPr marL="914400" indent="0">
              <a:buNone/>
              <a:defRPr>
                <a:solidFill>
                  <a:schemeClr val="bg2"/>
                </a:solidFill>
                <a:latin typeface="Calibri" panose="020F0502020204030204" pitchFamily="34" charset="0"/>
                <a:cs typeface="Calibri" panose="020F0502020204030204" pitchFamily="34" charset="0"/>
              </a:defRPr>
            </a:lvl3pPr>
            <a:lvl4pPr marL="1371600" indent="0">
              <a:buNone/>
              <a:defRPr>
                <a:solidFill>
                  <a:schemeClr val="bg2"/>
                </a:solidFill>
                <a:latin typeface="Calibri" panose="020F0502020204030204" pitchFamily="34" charset="0"/>
                <a:cs typeface="Calibri" panose="020F0502020204030204" pitchFamily="34" charset="0"/>
              </a:defRPr>
            </a:lvl4pPr>
            <a:lvl5pPr marL="1828800" indent="0">
              <a:buNone/>
              <a:defRPr>
                <a:solidFill>
                  <a:schemeClr val="bg2"/>
                </a:solidFill>
                <a:latin typeface="Calibri" panose="020F0502020204030204" pitchFamily="34" charset="0"/>
                <a:cs typeface="Calibri" panose="020F0502020204030204" pitchFamily="34" charset="0"/>
              </a:defRPr>
            </a:lvl5pPr>
          </a:lstStyle>
          <a:p>
            <a:pPr lvl="0"/>
            <a:r>
              <a:rPr lang="en-US"/>
              <a:t>Click to edit Master text styles</a:t>
            </a:r>
          </a:p>
        </p:txBody>
      </p:sp>
      <p:pic>
        <p:nvPicPr>
          <p:cNvPr id="26" name="Picture 10">
            <a:extLst>
              <a:ext uri="{FF2B5EF4-FFF2-40B4-BE49-F238E27FC236}">
                <a16:creationId xmlns:a16="http://schemas.microsoft.com/office/drawing/2014/main" id="{31311483-4661-454F-8E6C-B5178FA9BD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13281" y="167950"/>
            <a:ext cx="1624642" cy="666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07660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 name="Subtitle 2">
            <a:extLst>
              <a:ext uri="{FF2B5EF4-FFF2-40B4-BE49-F238E27FC236}">
                <a16:creationId xmlns:a16="http://schemas.microsoft.com/office/drawing/2014/main" id="{4F42FD66-FF56-44E8-BD42-5B9926E00F24}"/>
              </a:ext>
            </a:extLst>
          </p:cNvPr>
          <p:cNvSpPr>
            <a:spLocks noGrp="1"/>
          </p:cNvSpPr>
          <p:nvPr>
            <p:ph type="subTitle" idx="1"/>
          </p:nvPr>
        </p:nvSpPr>
        <p:spPr>
          <a:xfrm>
            <a:off x="6659592" y="3099975"/>
            <a:ext cx="5455969" cy="1217267"/>
          </a:xfrm>
          <a:effectLst/>
        </p:spPr>
        <p:txBody>
          <a:bodyPr anchor="b">
            <a:normAutofit/>
          </a:bodyPr>
          <a:lstStyle>
            <a:lvl1pPr marL="0" indent="0" algn="ctr">
              <a:buNone/>
              <a:defRPr sz="4400" b="1">
                <a:solidFill>
                  <a:schemeClr val="bg2"/>
                </a:solidFill>
                <a:latin typeface="Helvetica" pitchFamily="2" charset="0"/>
                <a:cs typeface="Calibri" panose="020F050202020403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9" name="Title 1">
            <a:extLst>
              <a:ext uri="{FF2B5EF4-FFF2-40B4-BE49-F238E27FC236}">
                <a16:creationId xmlns:a16="http://schemas.microsoft.com/office/drawing/2014/main" id="{4AF1B362-2D90-4817-BD54-D7231314238E}"/>
              </a:ext>
            </a:extLst>
          </p:cNvPr>
          <p:cNvSpPr>
            <a:spLocks noGrp="1"/>
          </p:cNvSpPr>
          <p:nvPr>
            <p:ph type="ctrTitle"/>
          </p:nvPr>
        </p:nvSpPr>
        <p:spPr>
          <a:xfrm>
            <a:off x="113821" y="400233"/>
            <a:ext cx="8511564" cy="2314757"/>
          </a:xfrm>
          <a:noFill/>
          <a:ln>
            <a:noFill/>
          </a:ln>
        </p:spPr>
        <p:txBody>
          <a:bodyPr>
            <a:normAutofit/>
          </a:bodyPr>
          <a:lstStyle>
            <a:lvl1pPr algn="ctr">
              <a:defRPr sz="7200" b="1" baseline="0">
                <a:solidFill>
                  <a:schemeClr val="bg2"/>
                </a:solidFill>
                <a:effectLst>
                  <a:glow rad="76200">
                    <a:schemeClr val="accent4">
                      <a:lumMod val="50000"/>
                      <a:alpha val="74000"/>
                    </a:schemeClr>
                  </a:glow>
                </a:effectLst>
                <a:latin typeface="Helvetica" pitchFamily="2" charset="0"/>
                <a:cs typeface="Calibri" panose="020F0502020204030204" pitchFamily="34" charset="0"/>
              </a:defRPr>
            </a:lvl1pPr>
          </a:lstStyle>
          <a:p>
            <a:r>
              <a:rPr lang="en-US"/>
              <a:t>Click to edit Master title style</a:t>
            </a:r>
            <a:endParaRPr lang="en-US" dirty="0"/>
          </a:p>
        </p:txBody>
      </p:sp>
      <p:sp>
        <p:nvSpPr>
          <p:cNvPr id="20" name="Text Placeholder 10">
            <a:extLst>
              <a:ext uri="{FF2B5EF4-FFF2-40B4-BE49-F238E27FC236}">
                <a16:creationId xmlns:a16="http://schemas.microsoft.com/office/drawing/2014/main" id="{2E071C28-B982-4968-8141-20D19D47F7FB}"/>
              </a:ext>
            </a:extLst>
          </p:cNvPr>
          <p:cNvSpPr>
            <a:spLocks noGrp="1"/>
          </p:cNvSpPr>
          <p:nvPr>
            <p:ph type="body" sz="quarter" idx="11"/>
          </p:nvPr>
        </p:nvSpPr>
        <p:spPr>
          <a:xfrm>
            <a:off x="0" y="6063946"/>
            <a:ext cx="8051321" cy="393821"/>
          </a:xfrm>
        </p:spPr>
        <p:txBody>
          <a:bodyPr anchor="ctr">
            <a:normAutofit/>
          </a:bodyPr>
          <a:lstStyle>
            <a:lvl1pPr marL="0" indent="0" algn="l">
              <a:buNone/>
              <a:defRPr sz="2800" b="1" baseline="0">
                <a:solidFill>
                  <a:schemeClr val="bg2"/>
                </a:solidFill>
                <a:latin typeface="Helvetica" pitchFamily="2" charset="0"/>
                <a:cs typeface="Calibri" panose="020F0502020204030204" pitchFamily="34" charset="0"/>
              </a:defRPr>
            </a:lvl1pPr>
          </a:lstStyle>
          <a:p>
            <a:pPr lvl="0"/>
            <a:r>
              <a:rPr lang="en-US"/>
              <a:t>Click to edit Master text styles</a:t>
            </a:r>
          </a:p>
        </p:txBody>
      </p:sp>
      <p:sp>
        <p:nvSpPr>
          <p:cNvPr id="22" name="Text Placeholder 10">
            <a:extLst>
              <a:ext uri="{FF2B5EF4-FFF2-40B4-BE49-F238E27FC236}">
                <a16:creationId xmlns:a16="http://schemas.microsoft.com/office/drawing/2014/main" id="{B8B853FD-1D8A-4A81-A439-68F06D3F83F8}"/>
              </a:ext>
            </a:extLst>
          </p:cNvPr>
          <p:cNvSpPr>
            <a:spLocks noGrp="1"/>
          </p:cNvSpPr>
          <p:nvPr>
            <p:ph type="body" sz="quarter" idx="12"/>
          </p:nvPr>
        </p:nvSpPr>
        <p:spPr>
          <a:xfrm>
            <a:off x="1" y="6469809"/>
            <a:ext cx="8051321" cy="353413"/>
          </a:xfrm>
        </p:spPr>
        <p:txBody>
          <a:bodyPr anchor="ctr">
            <a:normAutofit/>
          </a:bodyPr>
          <a:lstStyle>
            <a:lvl1pPr marL="0" indent="0" algn="l">
              <a:buNone/>
              <a:defRPr sz="2000" baseline="0">
                <a:solidFill>
                  <a:schemeClr val="bg2"/>
                </a:solidFill>
                <a:latin typeface="Helvetica" pitchFamily="2" charset="0"/>
                <a:cs typeface="Calibri" panose="020F0502020204030204" pitchFamily="34" charset="0"/>
              </a:defRPr>
            </a:lvl1pPr>
          </a:lstStyle>
          <a:p>
            <a:pPr lvl="0"/>
            <a:r>
              <a:rPr lang="en-US"/>
              <a:t>Click to edit Master text styles</a:t>
            </a:r>
          </a:p>
        </p:txBody>
      </p:sp>
      <p:sp>
        <p:nvSpPr>
          <p:cNvPr id="25" name="Text Placeholder 24">
            <a:extLst>
              <a:ext uri="{FF2B5EF4-FFF2-40B4-BE49-F238E27FC236}">
                <a16:creationId xmlns:a16="http://schemas.microsoft.com/office/drawing/2014/main" id="{F9677D53-75F6-4EA3-A5A6-1B1553640EAF}"/>
              </a:ext>
            </a:extLst>
          </p:cNvPr>
          <p:cNvSpPr>
            <a:spLocks noGrp="1"/>
          </p:cNvSpPr>
          <p:nvPr>
            <p:ph type="body" sz="quarter" idx="13"/>
          </p:nvPr>
        </p:nvSpPr>
        <p:spPr>
          <a:xfrm>
            <a:off x="6659592" y="4357268"/>
            <a:ext cx="5455969" cy="990600"/>
          </a:xfrm>
        </p:spPr>
        <p:txBody>
          <a:bodyPr anchor="t">
            <a:normAutofit/>
          </a:bodyPr>
          <a:lstStyle>
            <a:lvl1pPr marL="0" indent="0" algn="ctr">
              <a:buNone/>
              <a:defRPr sz="3200" i="1">
                <a:solidFill>
                  <a:schemeClr val="bg2"/>
                </a:solidFill>
                <a:latin typeface="Helvetica" pitchFamily="2" charset="0"/>
                <a:cs typeface="Calibri" panose="020F0502020204030204" pitchFamily="34" charset="0"/>
              </a:defRPr>
            </a:lvl1pPr>
            <a:lvl2pPr marL="457200" indent="0">
              <a:buNone/>
              <a:defRPr>
                <a:solidFill>
                  <a:schemeClr val="bg2"/>
                </a:solidFill>
                <a:latin typeface="Calibri" panose="020F0502020204030204" pitchFamily="34" charset="0"/>
                <a:cs typeface="Calibri" panose="020F0502020204030204" pitchFamily="34" charset="0"/>
              </a:defRPr>
            </a:lvl2pPr>
            <a:lvl3pPr marL="914400" indent="0">
              <a:buNone/>
              <a:defRPr>
                <a:solidFill>
                  <a:schemeClr val="bg2"/>
                </a:solidFill>
                <a:latin typeface="Calibri" panose="020F0502020204030204" pitchFamily="34" charset="0"/>
                <a:cs typeface="Calibri" panose="020F0502020204030204" pitchFamily="34" charset="0"/>
              </a:defRPr>
            </a:lvl3pPr>
            <a:lvl4pPr marL="1371600" indent="0">
              <a:buNone/>
              <a:defRPr>
                <a:solidFill>
                  <a:schemeClr val="bg2"/>
                </a:solidFill>
                <a:latin typeface="Calibri" panose="020F0502020204030204" pitchFamily="34" charset="0"/>
                <a:cs typeface="Calibri" panose="020F0502020204030204" pitchFamily="34" charset="0"/>
              </a:defRPr>
            </a:lvl4pPr>
            <a:lvl5pPr marL="1828800" indent="0">
              <a:buNone/>
              <a:defRPr>
                <a:solidFill>
                  <a:schemeClr val="bg2"/>
                </a:solidFill>
                <a:latin typeface="Calibri" panose="020F0502020204030204" pitchFamily="34" charset="0"/>
                <a:cs typeface="Calibri" panose="020F0502020204030204" pitchFamily="34" charset="0"/>
              </a:defRPr>
            </a:lvl5pPr>
          </a:lstStyle>
          <a:p>
            <a:pPr lvl="0"/>
            <a:r>
              <a:rPr lang="en-US"/>
              <a:t>Click to edit Master text styles</a:t>
            </a:r>
          </a:p>
        </p:txBody>
      </p:sp>
      <p:pic>
        <p:nvPicPr>
          <p:cNvPr id="26" name="Picture 10">
            <a:extLst>
              <a:ext uri="{FF2B5EF4-FFF2-40B4-BE49-F238E27FC236}">
                <a16:creationId xmlns:a16="http://schemas.microsoft.com/office/drawing/2014/main" id="{31311483-4661-454F-8E6C-B5178FA9BD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21749" y="5732853"/>
            <a:ext cx="241617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
            <a:extLst>
              <a:ext uri="{FF2B5EF4-FFF2-40B4-BE49-F238E27FC236}">
                <a16:creationId xmlns:a16="http://schemas.microsoft.com/office/drawing/2014/main" id="{2585C136-77D6-47C8-B1F8-6985E5B016F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621749" y="5732853"/>
            <a:ext cx="241617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46845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 name="Subtitle 2">
            <a:extLst>
              <a:ext uri="{FF2B5EF4-FFF2-40B4-BE49-F238E27FC236}">
                <a16:creationId xmlns:a16="http://schemas.microsoft.com/office/drawing/2014/main" id="{4F42FD66-FF56-44E8-BD42-5B9926E00F24}"/>
              </a:ext>
            </a:extLst>
          </p:cNvPr>
          <p:cNvSpPr>
            <a:spLocks noGrp="1"/>
          </p:cNvSpPr>
          <p:nvPr>
            <p:ph type="subTitle" idx="1"/>
          </p:nvPr>
        </p:nvSpPr>
        <p:spPr>
          <a:xfrm>
            <a:off x="6594764" y="3337714"/>
            <a:ext cx="5520797" cy="1082898"/>
          </a:xfrm>
          <a:effectLst/>
        </p:spPr>
        <p:txBody>
          <a:bodyPr anchor="b">
            <a:noAutofit/>
          </a:bodyPr>
          <a:lstStyle>
            <a:lvl1pPr marL="0" indent="0" algn="ctr">
              <a:buNone/>
              <a:defRPr sz="3600" b="1">
                <a:solidFill>
                  <a:schemeClr val="bg2"/>
                </a:solidFill>
                <a:latin typeface="Helvetica" pitchFamily="2" charset="0"/>
                <a:cs typeface="Calibri" panose="020F050202020403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9" name="Title 1">
            <a:extLst>
              <a:ext uri="{FF2B5EF4-FFF2-40B4-BE49-F238E27FC236}">
                <a16:creationId xmlns:a16="http://schemas.microsoft.com/office/drawing/2014/main" id="{4AF1B362-2D90-4817-BD54-D7231314238E}"/>
              </a:ext>
            </a:extLst>
          </p:cNvPr>
          <p:cNvSpPr>
            <a:spLocks noGrp="1"/>
          </p:cNvSpPr>
          <p:nvPr>
            <p:ph type="ctrTitle"/>
          </p:nvPr>
        </p:nvSpPr>
        <p:spPr>
          <a:xfrm>
            <a:off x="-1" y="-194"/>
            <a:ext cx="8660921" cy="2786525"/>
          </a:xfrm>
          <a:noFill/>
          <a:ln>
            <a:noFill/>
          </a:ln>
        </p:spPr>
        <p:txBody>
          <a:bodyPr>
            <a:normAutofit/>
          </a:bodyPr>
          <a:lstStyle>
            <a:lvl1pPr algn="ctr">
              <a:defRPr sz="6600" b="1" baseline="0">
                <a:solidFill>
                  <a:schemeClr val="bg2"/>
                </a:solidFill>
                <a:effectLst>
                  <a:glow rad="88900">
                    <a:schemeClr val="accent4">
                      <a:lumMod val="50000"/>
                      <a:alpha val="72000"/>
                    </a:schemeClr>
                  </a:glow>
                </a:effectLst>
                <a:latin typeface="Helvetica" pitchFamily="2" charset="0"/>
                <a:cs typeface="Calibri" panose="020F0502020204030204" pitchFamily="34" charset="0"/>
              </a:defRPr>
            </a:lvl1pPr>
          </a:lstStyle>
          <a:p>
            <a:r>
              <a:rPr lang="en-US"/>
              <a:t>Click to edit Master title style</a:t>
            </a:r>
            <a:endParaRPr lang="en-US" dirty="0"/>
          </a:p>
        </p:txBody>
      </p:sp>
      <p:sp>
        <p:nvSpPr>
          <p:cNvPr id="20" name="Text Placeholder 10">
            <a:extLst>
              <a:ext uri="{FF2B5EF4-FFF2-40B4-BE49-F238E27FC236}">
                <a16:creationId xmlns:a16="http://schemas.microsoft.com/office/drawing/2014/main" id="{2E071C28-B982-4968-8141-20D19D47F7FB}"/>
              </a:ext>
            </a:extLst>
          </p:cNvPr>
          <p:cNvSpPr>
            <a:spLocks noGrp="1"/>
          </p:cNvSpPr>
          <p:nvPr>
            <p:ph type="body" sz="quarter" idx="11"/>
          </p:nvPr>
        </p:nvSpPr>
        <p:spPr>
          <a:xfrm>
            <a:off x="113341" y="5534030"/>
            <a:ext cx="8051321" cy="393821"/>
          </a:xfrm>
        </p:spPr>
        <p:txBody>
          <a:bodyPr anchor="ctr">
            <a:normAutofit/>
          </a:bodyPr>
          <a:lstStyle>
            <a:lvl1pPr marL="0" indent="0" algn="l">
              <a:buNone/>
              <a:defRPr sz="2800" b="1" baseline="0">
                <a:solidFill>
                  <a:schemeClr val="bg2"/>
                </a:solidFill>
                <a:latin typeface="Helvetica" pitchFamily="2" charset="0"/>
                <a:cs typeface="Calibri" panose="020F0502020204030204" pitchFamily="34" charset="0"/>
              </a:defRPr>
            </a:lvl1pPr>
          </a:lstStyle>
          <a:p>
            <a:pPr lvl="0"/>
            <a:r>
              <a:rPr lang="en-US"/>
              <a:t>Click to edit Master text styles</a:t>
            </a:r>
          </a:p>
        </p:txBody>
      </p:sp>
      <p:sp>
        <p:nvSpPr>
          <p:cNvPr id="22" name="Text Placeholder 10">
            <a:extLst>
              <a:ext uri="{FF2B5EF4-FFF2-40B4-BE49-F238E27FC236}">
                <a16:creationId xmlns:a16="http://schemas.microsoft.com/office/drawing/2014/main" id="{B8B853FD-1D8A-4A81-A439-68F06D3F83F8}"/>
              </a:ext>
            </a:extLst>
          </p:cNvPr>
          <p:cNvSpPr>
            <a:spLocks noGrp="1"/>
          </p:cNvSpPr>
          <p:nvPr>
            <p:ph type="body" sz="quarter" idx="12"/>
          </p:nvPr>
        </p:nvSpPr>
        <p:spPr>
          <a:xfrm>
            <a:off x="113342" y="5958371"/>
            <a:ext cx="8051321" cy="353413"/>
          </a:xfrm>
        </p:spPr>
        <p:txBody>
          <a:bodyPr anchor="ctr">
            <a:normAutofit/>
          </a:bodyPr>
          <a:lstStyle>
            <a:lvl1pPr marL="0" indent="0" algn="l">
              <a:buNone/>
              <a:defRPr sz="2000" baseline="0">
                <a:solidFill>
                  <a:schemeClr val="bg2"/>
                </a:solidFill>
                <a:latin typeface="Helvetica" pitchFamily="2" charset="0"/>
                <a:cs typeface="Calibri" panose="020F0502020204030204" pitchFamily="34" charset="0"/>
              </a:defRPr>
            </a:lvl1pPr>
          </a:lstStyle>
          <a:p>
            <a:pPr lvl="0"/>
            <a:r>
              <a:rPr lang="en-US"/>
              <a:t>Click to edit Master text styles</a:t>
            </a:r>
          </a:p>
        </p:txBody>
      </p:sp>
      <p:sp>
        <p:nvSpPr>
          <p:cNvPr id="25" name="Text Placeholder 24">
            <a:extLst>
              <a:ext uri="{FF2B5EF4-FFF2-40B4-BE49-F238E27FC236}">
                <a16:creationId xmlns:a16="http://schemas.microsoft.com/office/drawing/2014/main" id="{F9677D53-75F6-4EA3-A5A6-1B1553640EAF}"/>
              </a:ext>
            </a:extLst>
          </p:cNvPr>
          <p:cNvSpPr>
            <a:spLocks noGrp="1"/>
          </p:cNvSpPr>
          <p:nvPr>
            <p:ph type="body" sz="quarter" idx="13"/>
          </p:nvPr>
        </p:nvSpPr>
        <p:spPr>
          <a:xfrm>
            <a:off x="6594764" y="4420612"/>
            <a:ext cx="5520797" cy="553999"/>
          </a:xfrm>
        </p:spPr>
        <p:txBody>
          <a:bodyPr anchor="t">
            <a:normAutofit/>
          </a:bodyPr>
          <a:lstStyle>
            <a:lvl1pPr marL="0" indent="0" algn="ctr">
              <a:buNone/>
              <a:defRPr sz="2800" i="1">
                <a:solidFill>
                  <a:schemeClr val="bg2"/>
                </a:solidFill>
                <a:latin typeface="Helvetica" pitchFamily="2" charset="0"/>
                <a:cs typeface="Calibri" panose="020F0502020204030204" pitchFamily="34" charset="0"/>
              </a:defRPr>
            </a:lvl1pPr>
            <a:lvl2pPr marL="457200" indent="0">
              <a:buNone/>
              <a:defRPr>
                <a:solidFill>
                  <a:schemeClr val="bg2"/>
                </a:solidFill>
                <a:latin typeface="Calibri" panose="020F0502020204030204" pitchFamily="34" charset="0"/>
                <a:cs typeface="Calibri" panose="020F0502020204030204" pitchFamily="34" charset="0"/>
              </a:defRPr>
            </a:lvl2pPr>
            <a:lvl3pPr marL="914400" indent="0">
              <a:buNone/>
              <a:defRPr>
                <a:solidFill>
                  <a:schemeClr val="bg2"/>
                </a:solidFill>
                <a:latin typeface="Calibri" panose="020F0502020204030204" pitchFamily="34" charset="0"/>
                <a:cs typeface="Calibri" panose="020F0502020204030204" pitchFamily="34" charset="0"/>
              </a:defRPr>
            </a:lvl3pPr>
            <a:lvl4pPr marL="1371600" indent="0">
              <a:buNone/>
              <a:defRPr>
                <a:solidFill>
                  <a:schemeClr val="bg2"/>
                </a:solidFill>
                <a:latin typeface="Calibri" panose="020F0502020204030204" pitchFamily="34" charset="0"/>
                <a:cs typeface="Calibri" panose="020F0502020204030204" pitchFamily="34" charset="0"/>
              </a:defRPr>
            </a:lvl4pPr>
            <a:lvl5pPr marL="1828800" indent="0">
              <a:buNone/>
              <a:defRPr>
                <a:solidFill>
                  <a:schemeClr val="bg2"/>
                </a:solidFill>
                <a:latin typeface="Calibri" panose="020F0502020204030204" pitchFamily="34" charset="0"/>
                <a:cs typeface="Calibri" panose="020F0502020204030204" pitchFamily="34" charset="0"/>
              </a:defRPr>
            </a:lvl5pPr>
          </a:lstStyle>
          <a:p>
            <a:pPr lvl="0"/>
            <a:r>
              <a:rPr lang="en-US"/>
              <a:t>Click to edit Master text styles</a:t>
            </a:r>
          </a:p>
        </p:txBody>
      </p:sp>
      <p:pic>
        <p:nvPicPr>
          <p:cNvPr id="26" name="Picture 10">
            <a:extLst>
              <a:ext uri="{FF2B5EF4-FFF2-40B4-BE49-F238E27FC236}">
                <a16:creationId xmlns:a16="http://schemas.microsoft.com/office/drawing/2014/main" id="{31311483-4661-454F-8E6C-B5178FA9BD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13281" y="167950"/>
            <a:ext cx="1624642" cy="666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92434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ransition_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4AF1B362-2D90-4817-BD54-D7231314238E}"/>
              </a:ext>
            </a:extLst>
          </p:cNvPr>
          <p:cNvSpPr>
            <a:spLocks noGrp="1"/>
          </p:cNvSpPr>
          <p:nvPr>
            <p:ph type="ctrTitle"/>
          </p:nvPr>
        </p:nvSpPr>
        <p:spPr>
          <a:xfrm>
            <a:off x="1907876" y="2247181"/>
            <a:ext cx="8376249" cy="2363638"/>
          </a:xfrm>
          <a:noFill/>
          <a:ln>
            <a:noFill/>
          </a:ln>
        </p:spPr>
        <p:txBody>
          <a:bodyPr>
            <a:normAutofit/>
          </a:bodyPr>
          <a:lstStyle>
            <a:lvl1pPr algn="ctr">
              <a:defRPr sz="7200" b="1" baseline="0">
                <a:solidFill>
                  <a:schemeClr val="bg2"/>
                </a:solidFill>
                <a:effectLst>
                  <a:glow rad="88900">
                    <a:schemeClr val="accent4">
                      <a:lumMod val="50000"/>
                      <a:alpha val="72000"/>
                    </a:schemeClr>
                  </a:glow>
                </a:effectLst>
                <a:latin typeface="Helvetica" pitchFamily="2" charset="0"/>
                <a:cs typeface="Calibri" panose="020F0502020204030204" pitchFamily="34" charset="0"/>
              </a:defRPr>
            </a:lvl1pPr>
          </a:lstStyle>
          <a:p>
            <a:r>
              <a:rPr lang="en-US"/>
              <a:t>Click to edit Master title style</a:t>
            </a:r>
            <a:endParaRPr lang="en-US" dirty="0"/>
          </a:p>
        </p:txBody>
      </p:sp>
      <p:pic>
        <p:nvPicPr>
          <p:cNvPr id="4" name="Picture 10">
            <a:extLst>
              <a:ext uri="{FF2B5EF4-FFF2-40B4-BE49-F238E27FC236}">
                <a16:creationId xmlns:a16="http://schemas.microsoft.com/office/drawing/2014/main" id="{EA6E10A6-9011-4ADC-BC08-675AEA1D330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8656" y="5719974"/>
            <a:ext cx="241617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95934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Transition_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4AF1B362-2D90-4817-BD54-D7231314238E}"/>
              </a:ext>
            </a:extLst>
          </p:cNvPr>
          <p:cNvSpPr>
            <a:spLocks noGrp="1"/>
          </p:cNvSpPr>
          <p:nvPr>
            <p:ph type="ctrTitle"/>
          </p:nvPr>
        </p:nvSpPr>
        <p:spPr>
          <a:xfrm>
            <a:off x="121799" y="212193"/>
            <a:ext cx="7076860" cy="3499196"/>
          </a:xfrm>
          <a:noFill/>
          <a:ln>
            <a:noFill/>
          </a:ln>
        </p:spPr>
        <p:txBody>
          <a:bodyPr>
            <a:normAutofit/>
          </a:bodyPr>
          <a:lstStyle>
            <a:lvl1pPr algn="ctr">
              <a:defRPr sz="6600" b="1" baseline="0">
                <a:solidFill>
                  <a:schemeClr val="bg2"/>
                </a:solidFill>
                <a:effectLst>
                  <a:glow rad="88900">
                    <a:schemeClr val="accent4">
                      <a:lumMod val="50000"/>
                      <a:alpha val="72000"/>
                    </a:schemeClr>
                  </a:glow>
                </a:effectLst>
                <a:latin typeface="Helvetica" pitchFamily="2" charset="0"/>
                <a:cs typeface="Calibri" panose="020F0502020204030204" pitchFamily="34" charset="0"/>
              </a:defRPr>
            </a:lvl1pPr>
          </a:lstStyle>
          <a:p>
            <a:r>
              <a:rPr lang="en-US"/>
              <a:t>Click to edit Master title style</a:t>
            </a:r>
            <a:endParaRPr lang="en-US" dirty="0"/>
          </a:p>
        </p:txBody>
      </p:sp>
      <p:sp>
        <p:nvSpPr>
          <p:cNvPr id="5" name="Chart Placeholder 4">
            <a:extLst>
              <a:ext uri="{FF2B5EF4-FFF2-40B4-BE49-F238E27FC236}">
                <a16:creationId xmlns:a16="http://schemas.microsoft.com/office/drawing/2014/main" id="{DE1DC440-3144-4D14-B31A-08CA57CB4FA8}"/>
              </a:ext>
            </a:extLst>
          </p:cNvPr>
          <p:cNvSpPr>
            <a:spLocks noGrp="1"/>
          </p:cNvSpPr>
          <p:nvPr>
            <p:ph type="chart" sz="quarter" idx="10" hasCustomPrompt="1"/>
          </p:nvPr>
        </p:nvSpPr>
        <p:spPr>
          <a:xfrm>
            <a:off x="7566211" y="212193"/>
            <a:ext cx="4503989" cy="5265242"/>
          </a:xfrm>
          <a:solidFill>
            <a:srgbClr val="D1D3D4">
              <a:alpha val="18824"/>
            </a:srgbClr>
          </a:solidFill>
        </p:spPr>
        <p:txBody>
          <a:bodyPr anchor="ctr"/>
          <a:lstStyle>
            <a:lvl1pPr marL="0" indent="0" algn="ctr">
              <a:buNone/>
              <a:defRPr>
                <a:solidFill>
                  <a:schemeClr val="bg1"/>
                </a:solidFill>
              </a:defRPr>
            </a:lvl1pPr>
          </a:lstStyle>
          <a:p>
            <a:r>
              <a:rPr lang="en-US" dirty="0"/>
              <a:t>Block Diagram</a:t>
            </a:r>
          </a:p>
        </p:txBody>
      </p:sp>
      <p:pic>
        <p:nvPicPr>
          <p:cNvPr id="3" name="Picture 10">
            <a:extLst>
              <a:ext uri="{FF2B5EF4-FFF2-40B4-BE49-F238E27FC236}">
                <a16:creationId xmlns:a16="http://schemas.microsoft.com/office/drawing/2014/main" id="{9BEB9141-BD96-4914-8055-676152DF23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8656" y="5719974"/>
            <a:ext cx="241617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23754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ransition_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4AF1B362-2D90-4817-BD54-D7231314238E}"/>
              </a:ext>
            </a:extLst>
          </p:cNvPr>
          <p:cNvSpPr>
            <a:spLocks noGrp="1"/>
          </p:cNvSpPr>
          <p:nvPr>
            <p:ph type="ctrTitle"/>
          </p:nvPr>
        </p:nvSpPr>
        <p:spPr>
          <a:xfrm>
            <a:off x="638355" y="2497482"/>
            <a:ext cx="10946920" cy="1863036"/>
          </a:xfrm>
          <a:noFill/>
          <a:ln>
            <a:noFill/>
          </a:ln>
        </p:spPr>
        <p:txBody>
          <a:bodyPr>
            <a:normAutofit/>
          </a:bodyPr>
          <a:lstStyle>
            <a:lvl1pPr algn="ctr">
              <a:defRPr sz="7200" b="1" baseline="0">
                <a:solidFill>
                  <a:schemeClr val="bg2"/>
                </a:solidFill>
                <a:effectLst>
                  <a:glow rad="63500">
                    <a:schemeClr val="accent4">
                      <a:lumMod val="50000"/>
                      <a:alpha val="57000"/>
                    </a:schemeClr>
                  </a:glow>
                </a:effectLst>
                <a:latin typeface="Helvetica" pitchFamily="2" charset="0"/>
                <a:cs typeface="Calibri" panose="020F0502020204030204" pitchFamily="34" charset="0"/>
              </a:defRPr>
            </a:lvl1pPr>
          </a:lstStyle>
          <a:p>
            <a:r>
              <a:rPr lang="en-US"/>
              <a:t>Click to edit Master title style</a:t>
            </a:r>
            <a:endParaRPr lang="en-US" dirty="0"/>
          </a:p>
        </p:txBody>
      </p:sp>
      <p:pic>
        <p:nvPicPr>
          <p:cNvPr id="26" name="Picture 10">
            <a:extLst>
              <a:ext uri="{FF2B5EF4-FFF2-40B4-BE49-F238E27FC236}">
                <a16:creationId xmlns:a16="http://schemas.microsoft.com/office/drawing/2014/main" id="{31311483-4661-454F-8E6C-B5178FA9BD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21749" y="5732853"/>
            <a:ext cx="241617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0">
            <a:extLst>
              <a:ext uri="{FF2B5EF4-FFF2-40B4-BE49-F238E27FC236}">
                <a16:creationId xmlns:a16="http://schemas.microsoft.com/office/drawing/2014/main" id="{BA2D39FC-6180-4988-9190-F0C77D0EEAB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21749" y="5732853"/>
            <a:ext cx="241617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a:extLst>
              <a:ext uri="{FF2B5EF4-FFF2-40B4-BE49-F238E27FC236}">
                <a16:creationId xmlns:a16="http://schemas.microsoft.com/office/drawing/2014/main" id="{84010E6F-2DCA-4FA6-8A6C-F3F70825CCF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621749" y="5732853"/>
            <a:ext cx="241617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74437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0B00767-C6F4-4DDD-BB52-75DFC2FE6A31}"/>
              </a:ext>
            </a:extLst>
          </p:cNvPr>
          <p:cNvSpPr/>
          <p:nvPr/>
        </p:nvSpPr>
        <p:spPr>
          <a:xfrm>
            <a:off x="1" y="1"/>
            <a:ext cx="12192000" cy="762313"/>
          </a:xfrm>
          <a:prstGeom prst="rect">
            <a:avLst/>
          </a:prstGeom>
          <a:gradFill flip="none" rotWithShape="1">
            <a:gsLst>
              <a:gs pos="0">
                <a:schemeClr val="accent1">
                  <a:lumMod val="5000"/>
                  <a:lumOff val="95000"/>
                </a:schemeClr>
              </a:gs>
              <a:gs pos="23000">
                <a:schemeClr val="tx1">
                  <a:lumMod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7" name="Rectangle 16">
            <a:extLst>
              <a:ext uri="{FF2B5EF4-FFF2-40B4-BE49-F238E27FC236}">
                <a16:creationId xmlns:a16="http://schemas.microsoft.com/office/drawing/2014/main" id="{60E3B5F5-36F5-4C46-8E63-5F121C3596F7}"/>
              </a:ext>
            </a:extLst>
          </p:cNvPr>
          <p:cNvSpPr/>
          <p:nvPr/>
        </p:nvSpPr>
        <p:spPr>
          <a:xfrm>
            <a:off x="0" y="0"/>
            <a:ext cx="215371" cy="6858000"/>
          </a:xfrm>
          <a:prstGeom prst="rect">
            <a:avLst/>
          </a:prstGeom>
          <a:gradFill flip="none" rotWithShape="1">
            <a:gsLst>
              <a:gs pos="16000">
                <a:schemeClr val="accent1">
                  <a:lumMod val="5000"/>
                  <a:lumOff val="95000"/>
                </a:schemeClr>
              </a:gs>
              <a:gs pos="86000">
                <a:schemeClr val="tx1">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Content Placeholder 2"/>
          <p:cNvSpPr>
            <a:spLocks noGrp="1"/>
          </p:cNvSpPr>
          <p:nvPr>
            <p:ph idx="1"/>
          </p:nvPr>
        </p:nvSpPr>
        <p:spPr>
          <a:xfrm>
            <a:off x="215371" y="867071"/>
            <a:ext cx="11759347" cy="5425251"/>
          </a:xfrm>
        </p:spPr>
        <p:txBody>
          <a:bodyPr>
            <a:normAutofit/>
          </a:bodyPr>
          <a:lstStyle>
            <a:lvl1pPr>
              <a:defRPr sz="2400">
                <a:solidFill>
                  <a:schemeClr val="accent2">
                    <a:lumMod val="10000"/>
                  </a:schemeClr>
                </a:solidFill>
                <a:latin typeface="Helvetica" pitchFamily="2" charset="0"/>
                <a:cs typeface="Calibri" panose="020F0502020204030204" pitchFamily="34" charset="0"/>
              </a:defRPr>
            </a:lvl1pPr>
            <a:lvl2pPr marL="684213" indent="-227013">
              <a:buFont typeface="Arial" panose="020B0604020202020204" pitchFamily="34" charset="0"/>
              <a:buChar char="○"/>
              <a:defRPr sz="2000">
                <a:solidFill>
                  <a:schemeClr val="accent2">
                    <a:lumMod val="10000"/>
                  </a:schemeClr>
                </a:solidFill>
                <a:latin typeface="Helvetica" pitchFamily="2" charset="0"/>
                <a:cs typeface="Calibri" panose="020F0502020204030204" pitchFamily="34" charset="0"/>
              </a:defRPr>
            </a:lvl2pPr>
            <a:lvl3pPr marL="1141413" indent="-227013">
              <a:buFont typeface="Wingdings" panose="05000000000000000000" pitchFamily="2" charset="2"/>
              <a:buChar char="§"/>
              <a:defRPr sz="1800">
                <a:solidFill>
                  <a:schemeClr val="accent2">
                    <a:lumMod val="10000"/>
                  </a:schemeClr>
                </a:solidFill>
                <a:latin typeface="Helvetica" pitchFamily="2" charset="0"/>
                <a:cs typeface="Calibri" panose="020F0502020204030204" pitchFamily="34" charset="0"/>
              </a:defRPr>
            </a:lvl3pPr>
            <a:lvl4pPr marL="1598613" indent="-227013">
              <a:buFont typeface="Calibri" panose="020F0502020204030204" pitchFamily="34" charset="0"/>
              <a:buChar char="‒"/>
              <a:defRPr sz="1600">
                <a:solidFill>
                  <a:schemeClr val="accent2">
                    <a:lumMod val="10000"/>
                  </a:schemeClr>
                </a:solidFill>
                <a:latin typeface="Helvetica" pitchFamily="2" charset="0"/>
                <a:cs typeface="Calibri" panose="020F0502020204030204" pitchFamily="34" charset="0"/>
              </a:defRPr>
            </a:lvl4pPr>
            <a:lvl5pPr marL="2055813" indent="-227013">
              <a:buFont typeface="Wingdings" panose="05000000000000000000" pitchFamily="2" charset="2"/>
              <a:buChar char="Ø"/>
              <a:defRPr sz="1400">
                <a:solidFill>
                  <a:schemeClr val="accent2">
                    <a:lumMod val="10000"/>
                  </a:schemeClr>
                </a:solidFill>
                <a:latin typeface="Helvetica" pitchFamily="2"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Footer Placeholder 21">
            <a:extLst>
              <a:ext uri="{FF2B5EF4-FFF2-40B4-BE49-F238E27FC236}">
                <a16:creationId xmlns:a16="http://schemas.microsoft.com/office/drawing/2014/main" id="{B50422AB-0BAA-46A9-AE93-94762DFEE63D}"/>
              </a:ext>
            </a:extLst>
          </p:cNvPr>
          <p:cNvSpPr>
            <a:spLocks noGrp="1"/>
          </p:cNvSpPr>
          <p:nvPr>
            <p:ph type="ftr" sz="quarter" idx="11"/>
          </p:nvPr>
        </p:nvSpPr>
        <p:spPr>
          <a:xfrm>
            <a:off x="1930519" y="6298363"/>
            <a:ext cx="9423281" cy="429151"/>
          </a:xfrm>
        </p:spPr>
        <p:txBody>
          <a:bodyPr/>
          <a:lstStyle>
            <a:lvl1pPr algn="l">
              <a:defRPr/>
            </a:lvl1pPr>
          </a:lstStyle>
          <a:p>
            <a:pPr>
              <a:defRPr/>
            </a:pPr>
            <a:r>
              <a:rPr lang="en-US"/>
              <a:t>NTP Industry Flight Demonstration Study: Final Briefing</a:t>
            </a:r>
            <a:endParaRPr lang="en-US" dirty="0"/>
          </a:p>
        </p:txBody>
      </p:sp>
      <p:sp>
        <p:nvSpPr>
          <p:cNvPr id="23" name="Slide Number Placeholder 22">
            <a:extLst>
              <a:ext uri="{FF2B5EF4-FFF2-40B4-BE49-F238E27FC236}">
                <a16:creationId xmlns:a16="http://schemas.microsoft.com/office/drawing/2014/main" id="{967E3FFB-6101-4F71-875B-6BF548576CFE}"/>
              </a:ext>
            </a:extLst>
          </p:cNvPr>
          <p:cNvSpPr>
            <a:spLocks noGrp="1"/>
          </p:cNvSpPr>
          <p:nvPr>
            <p:ph type="sldNum" sz="quarter" idx="12"/>
          </p:nvPr>
        </p:nvSpPr>
        <p:spPr>
          <a:xfrm>
            <a:off x="11445989" y="6305389"/>
            <a:ext cx="528730" cy="416086"/>
          </a:xfrm>
        </p:spPr>
        <p:txBody>
          <a:bodyPr/>
          <a:lstStyle/>
          <a:p>
            <a:fld id="{42941279-5F75-48AD-80EC-34D209179385}" type="slidenum">
              <a:rPr lang="en-US" altLang="en-US" smtClean="0"/>
              <a:pPr/>
              <a:t>‹#›</a:t>
            </a:fld>
            <a:endParaRPr lang="en-US" altLang="en-US"/>
          </a:p>
        </p:txBody>
      </p:sp>
      <p:sp>
        <p:nvSpPr>
          <p:cNvPr id="11" name="Rectangle 10">
            <a:extLst>
              <a:ext uri="{FF2B5EF4-FFF2-40B4-BE49-F238E27FC236}">
                <a16:creationId xmlns:a16="http://schemas.microsoft.com/office/drawing/2014/main" id="{64B2A130-F149-4041-B957-740C9E64969E}"/>
              </a:ext>
            </a:extLst>
          </p:cNvPr>
          <p:cNvSpPr/>
          <p:nvPr userDrawn="1"/>
        </p:nvSpPr>
        <p:spPr>
          <a:xfrm>
            <a:off x="1" y="1"/>
            <a:ext cx="12192000" cy="762313"/>
          </a:xfrm>
          <a:prstGeom prst="rect">
            <a:avLst/>
          </a:prstGeom>
          <a:gradFill flip="none" rotWithShape="1">
            <a:gsLst>
              <a:gs pos="0">
                <a:schemeClr val="accent1">
                  <a:lumMod val="5000"/>
                  <a:lumOff val="95000"/>
                </a:schemeClr>
              </a:gs>
              <a:gs pos="23000">
                <a:schemeClr val="tx1">
                  <a:lumMod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3" name="Rectangle 12">
            <a:extLst>
              <a:ext uri="{FF2B5EF4-FFF2-40B4-BE49-F238E27FC236}">
                <a16:creationId xmlns:a16="http://schemas.microsoft.com/office/drawing/2014/main" id="{7EF46972-F591-4606-947B-E9FF2C498956}"/>
              </a:ext>
            </a:extLst>
          </p:cNvPr>
          <p:cNvSpPr/>
          <p:nvPr userDrawn="1"/>
        </p:nvSpPr>
        <p:spPr>
          <a:xfrm>
            <a:off x="0" y="0"/>
            <a:ext cx="215371" cy="6858000"/>
          </a:xfrm>
          <a:prstGeom prst="rect">
            <a:avLst/>
          </a:prstGeom>
          <a:gradFill flip="none" rotWithShape="1">
            <a:gsLst>
              <a:gs pos="16000">
                <a:schemeClr val="accent1">
                  <a:lumMod val="5000"/>
                  <a:lumOff val="95000"/>
                </a:schemeClr>
              </a:gs>
              <a:gs pos="86000">
                <a:schemeClr val="tx1">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4" name="Group 13">
            <a:extLst>
              <a:ext uri="{FF2B5EF4-FFF2-40B4-BE49-F238E27FC236}">
                <a16:creationId xmlns:a16="http://schemas.microsoft.com/office/drawing/2014/main" id="{27019859-4526-4D05-8B5A-A12DE57487E5}"/>
              </a:ext>
            </a:extLst>
          </p:cNvPr>
          <p:cNvGrpSpPr/>
          <p:nvPr userDrawn="1"/>
        </p:nvGrpSpPr>
        <p:grpSpPr>
          <a:xfrm>
            <a:off x="1" y="6129878"/>
            <a:ext cx="12190086" cy="803787"/>
            <a:chOff x="2779" y="4532653"/>
            <a:chExt cx="12190086" cy="803787"/>
          </a:xfrm>
        </p:grpSpPr>
        <p:pic>
          <p:nvPicPr>
            <p:cNvPr id="20" name="Picture 8">
              <a:extLst>
                <a:ext uri="{FF2B5EF4-FFF2-40B4-BE49-F238E27FC236}">
                  <a16:creationId xmlns:a16="http://schemas.microsoft.com/office/drawing/2014/main" id="{C68C5901-85EB-43DB-A1C8-9C31890F8181}"/>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2770" t="30636" r="79515" b="30296"/>
            <a:stretch/>
          </p:blipFill>
          <p:spPr bwMode="auto">
            <a:xfrm>
              <a:off x="265791" y="4532653"/>
              <a:ext cx="1619864" cy="80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11">
              <a:extLst>
                <a:ext uri="{FF2B5EF4-FFF2-40B4-BE49-F238E27FC236}">
                  <a16:creationId xmlns:a16="http://schemas.microsoft.com/office/drawing/2014/main" id="{DAD2D650-DBD9-4437-842F-D8EB40041D28}"/>
                </a:ext>
              </a:extLst>
            </p:cNvPr>
            <p:cNvSpPr/>
            <p:nvPr userDrawn="1"/>
          </p:nvSpPr>
          <p:spPr>
            <a:xfrm>
              <a:off x="2779" y="4700889"/>
              <a:ext cx="488066" cy="429151"/>
            </a:xfrm>
            <a:custGeom>
              <a:avLst/>
              <a:gdLst>
                <a:gd name="connsiteX0" fmla="*/ 0 w 486570"/>
                <a:gd name="connsiteY0" fmla="*/ 0 h 429151"/>
                <a:gd name="connsiteX1" fmla="*/ 486570 w 486570"/>
                <a:gd name="connsiteY1" fmla="*/ 0 h 429151"/>
                <a:gd name="connsiteX2" fmla="*/ 486570 w 486570"/>
                <a:gd name="connsiteY2" fmla="*/ 429151 h 429151"/>
                <a:gd name="connsiteX3" fmla="*/ 0 w 486570"/>
                <a:gd name="connsiteY3" fmla="*/ 429151 h 429151"/>
                <a:gd name="connsiteX4" fmla="*/ 0 w 486570"/>
                <a:gd name="connsiteY4" fmla="*/ 0 h 429151"/>
                <a:gd name="connsiteX0" fmla="*/ 0 w 486570"/>
                <a:gd name="connsiteY0" fmla="*/ 0 h 429151"/>
                <a:gd name="connsiteX1" fmla="*/ 486570 w 486570"/>
                <a:gd name="connsiteY1" fmla="*/ 0 h 429151"/>
                <a:gd name="connsiteX2" fmla="*/ 229395 w 486570"/>
                <a:gd name="connsiteY2" fmla="*/ 429151 h 429151"/>
                <a:gd name="connsiteX3" fmla="*/ 0 w 486570"/>
                <a:gd name="connsiteY3" fmla="*/ 429151 h 429151"/>
                <a:gd name="connsiteX4" fmla="*/ 0 w 486570"/>
                <a:gd name="connsiteY4" fmla="*/ 0 h 429151"/>
                <a:gd name="connsiteX0" fmla="*/ 0 w 405453"/>
                <a:gd name="connsiteY0" fmla="*/ 0 h 429151"/>
                <a:gd name="connsiteX1" fmla="*/ 405453 w 405453"/>
                <a:gd name="connsiteY1" fmla="*/ 7374 h 429151"/>
                <a:gd name="connsiteX2" fmla="*/ 229395 w 405453"/>
                <a:gd name="connsiteY2" fmla="*/ 429151 h 429151"/>
                <a:gd name="connsiteX3" fmla="*/ 0 w 405453"/>
                <a:gd name="connsiteY3" fmla="*/ 429151 h 429151"/>
                <a:gd name="connsiteX4" fmla="*/ 0 w 405453"/>
                <a:gd name="connsiteY4" fmla="*/ 0 h 429151"/>
                <a:gd name="connsiteX0" fmla="*/ 0 w 496402"/>
                <a:gd name="connsiteY0" fmla="*/ 0 h 429151"/>
                <a:gd name="connsiteX1" fmla="*/ 496402 w 496402"/>
                <a:gd name="connsiteY1" fmla="*/ 0 h 429151"/>
                <a:gd name="connsiteX2" fmla="*/ 229395 w 496402"/>
                <a:gd name="connsiteY2" fmla="*/ 429151 h 429151"/>
                <a:gd name="connsiteX3" fmla="*/ 0 w 496402"/>
                <a:gd name="connsiteY3" fmla="*/ 429151 h 429151"/>
                <a:gd name="connsiteX4" fmla="*/ 0 w 496402"/>
                <a:gd name="connsiteY4" fmla="*/ 0 h 429151"/>
                <a:gd name="connsiteX0" fmla="*/ 0 w 496402"/>
                <a:gd name="connsiteY0" fmla="*/ 0 h 429151"/>
                <a:gd name="connsiteX1" fmla="*/ 496402 w 496402"/>
                <a:gd name="connsiteY1" fmla="*/ 0 h 429151"/>
                <a:gd name="connsiteX2" fmla="*/ 241685 w 496402"/>
                <a:gd name="connsiteY2" fmla="*/ 429151 h 429151"/>
                <a:gd name="connsiteX3" fmla="*/ 0 w 496402"/>
                <a:gd name="connsiteY3" fmla="*/ 429151 h 429151"/>
                <a:gd name="connsiteX4" fmla="*/ 0 w 496402"/>
                <a:gd name="connsiteY4" fmla="*/ 0 h 42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402" h="429151">
                  <a:moveTo>
                    <a:pt x="0" y="0"/>
                  </a:moveTo>
                  <a:lnTo>
                    <a:pt x="496402" y="0"/>
                  </a:lnTo>
                  <a:lnTo>
                    <a:pt x="241685" y="429151"/>
                  </a:lnTo>
                  <a:lnTo>
                    <a:pt x="0" y="429151"/>
                  </a:lnTo>
                  <a:lnTo>
                    <a:pt x="0" y="0"/>
                  </a:lnTo>
                  <a:close/>
                </a:path>
              </a:pathLst>
            </a:custGeom>
            <a:solidFill>
              <a:schemeClr val="tx1">
                <a:lumMod val="50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4" name="Rectangle 13">
              <a:extLst>
                <a:ext uri="{FF2B5EF4-FFF2-40B4-BE49-F238E27FC236}">
                  <a16:creationId xmlns:a16="http://schemas.microsoft.com/office/drawing/2014/main" id="{3771AE93-7884-4922-AAC7-9D404708E8E5}"/>
                </a:ext>
              </a:extLst>
            </p:cNvPr>
            <p:cNvSpPr/>
            <p:nvPr userDrawn="1"/>
          </p:nvSpPr>
          <p:spPr>
            <a:xfrm>
              <a:off x="1669026" y="4700604"/>
              <a:ext cx="10523839" cy="429151"/>
            </a:xfrm>
            <a:custGeom>
              <a:avLst/>
              <a:gdLst>
                <a:gd name="connsiteX0" fmla="*/ 0 w 7473797"/>
                <a:gd name="connsiteY0" fmla="*/ 0 h 429151"/>
                <a:gd name="connsiteX1" fmla="*/ 7473797 w 7473797"/>
                <a:gd name="connsiteY1" fmla="*/ 0 h 429151"/>
                <a:gd name="connsiteX2" fmla="*/ 7473797 w 7473797"/>
                <a:gd name="connsiteY2" fmla="*/ 429151 h 429151"/>
                <a:gd name="connsiteX3" fmla="*/ 0 w 7473797"/>
                <a:gd name="connsiteY3" fmla="*/ 429151 h 429151"/>
                <a:gd name="connsiteX4" fmla="*/ 0 w 7473797"/>
                <a:gd name="connsiteY4" fmla="*/ 0 h 429151"/>
                <a:gd name="connsiteX0" fmla="*/ 0 w 7473797"/>
                <a:gd name="connsiteY0" fmla="*/ 0 h 429151"/>
                <a:gd name="connsiteX1" fmla="*/ 7473797 w 7473797"/>
                <a:gd name="connsiteY1" fmla="*/ 0 h 429151"/>
                <a:gd name="connsiteX2" fmla="*/ 7473797 w 7473797"/>
                <a:gd name="connsiteY2" fmla="*/ 429151 h 429151"/>
                <a:gd name="connsiteX3" fmla="*/ 245269 w 7473797"/>
                <a:gd name="connsiteY3" fmla="*/ 429151 h 429151"/>
                <a:gd name="connsiteX4" fmla="*/ 0 w 7473797"/>
                <a:gd name="connsiteY4" fmla="*/ 0 h 429151"/>
                <a:gd name="connsiteX0" fmla="*/ 0 w 7486087"/>
                <a:gd name="connsiteY0" fmla="*/ 0 h 429151"/>
                <a:gd name="connsiteX1" fmla="*/ 7486087 w 7486087"/>
                <a:gd name="connsiteY1" fmla="*/ 0 h 429151"/>
                <a:gd name="connsiteX2" fmla="*/ 7486087 w 7486087"/>
                <a:gd name="connsiteY2" fmla="*/ 429151 h 429151"/>
                <a:gd name="connsiteX3" fmla="*/ 257559 w 7486087"/>
                <a:gd name="connsiteY3" fmla="*/ 429151 h 429151"/>
                <a:gd name="connsiteX4" fmla="*/ 0 w 7486087"/>
                <a:gd name="connsiteY4" fmla="*/ 0 h 429151"/>
                <a:gd name="connsiteX0" fmla="*/ 0 w 7486087"/>
                <a:gd name="connsiteY0" fmla="*/ 0 h 429151"/>
                <a:gd name="connsiteX1" fmla="*/ 7486087 w 7486087"/>
                <a:gd name="connsiteY1" fmla="*/ 0 h 429151"/>
                <a:gd name="connsiteX2" fmla="*/ 7486087 w 7486087"/>
                <a:gd name="connsiteY2" fmla="*/ 429151 h 429151"/>
                <a:gd name="connsiteX3" fmla="*/ 179362 w 7486087"/>
                <a:gd name="connsiteY3" fmla="*/ 429151 h 429151"/>
                <a:gd name="connsiteX4" fmla="*/ 0 w 7486087"/>
                <a:gd name="connsiteY4" fmla="*/ 0 h 42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6087" h="429151">
                  <a:moveTo>
                    <a:pt x="0" y="0"/>
                  </a:moveTo>
                  <a:lnTo>
                    <a:pt x="7486087" y="0"/>
                  </a:lnTo>
                  <a:lnTo>
                    <a:pt x="7486087" y="429151"/>
                  </a:lnTo>
                  <a:lnTo>
                    <a:pt x="179362" y="429151"/>
                  </a:lnTo>
                  <a:lnTo>
                    <a:pt x="0" y="0"/>
                  </a:lnTo>
                  <a:close/>
                </a:path>
              </a:pathLst>
            </a:custGeom>
            <a:solidFill>
              <a:schemeClr val="tx1">
                <a:lumMod val="50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25" name="Title 1">
            <a:extLst>
              <a:ext uri="{FF2B5EF4-FFF2-40B4-BE49-F238E27FC236}">
                <a16:creationId xmlns:a16="http://schemas.microsoft.com/office/drawing/2014/main" id="{A195B552-9F37-4D41-B5A4-06C60EB793BD}"/>
              </a:ext>
            </a:extLst>
          </p:cNvPr>
          <p:cNvSpPr>
            <a:spLocks noGrp="1"/>
          </p:cNvSpPr>
          <p:nvPr>
            <p:ph type="ctrTitle"/>
          </p:nvPr>
        </p:nvSpPr>
        <p:spPr>
          <a:xfrm>
            <a:off x="215370" y="-2"/>
            <a:ext cx="11783727" cy="762313"/>
          </a:xfrm>
          <a:noFill/>
          <a:ln>
            <a:noFill/>
          </a:ln>
        </p:spPr>
        <p:txBody>
          <a:bodyPr>
            <a:normAutofit/>
          </a:bodyPr>
          <a:lstStyle>
            <a:lvl1pPr algn="l">
              <a:defRPr sz="3600" b="1">
                <a:solidFill>
                  <a:schemeClr val="bg1"/>
                </a:solidFill>
                <a:latin typeface="Helvetica" pitchFamily="2" charset="0"/>
                <a:cs typeface="Calibri" panose="020F0502020204030204" pitchFamily="34" charset="0"/>
              </a:defRPr>
            </a:lvl1pPr>
          </a:lstStyle>
          <a:p>
            <a:r>
              <a:rPr lang="en-US" dirty="0"/>
              <a:t>Click to edit Master title style</a:t>
            </a:r>
          </a:p>
        </p:txBody>
      </p:sp>
    </p:spTree>
    <p:extLst>
      <p:ext uri="{BB962C8B-B14F-4D97-AF65-F5344CB8AC3E}">
        <p14:creationId xmlns:p14="http://schemas.microsoft.com/office/powerpoint/2010/main" val="28188168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A5C8DA3-AC94-4565-8592-3937C08F81F4}"/>
              </a:ext>
            </a:extLst>
          </p:cNvPr>
          <p:cNvSpPr/>
          <p:nvPr/>
        </p:nvSpPr>
        <p:spPr>
          <a:xfrm>
            <a:off x="0" y="0"/>
            <a:ext cx="215371" cy="6858000"/>
          </a:xfrm>
          <a:prstGeom prst="rect">
            <a:avLst/>
          </a:prstGeom>
          <a:gradFill flip="none" rotWithShape="1">
            <a:gsLst>
              <a:gs pos="16000">
                <a:schemeClr val="accent1">
                  <a:lumMod val="5000"/>
                  <a:lumOff val="95000"/>
                </a:schemeClr>
              </a:gs>
              <a:gs pos="86000">
                <a:schemeClr val="tx1">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a:latin typeface="Helvetica" pitchFamily="2" charset="0"/>
            </a:endParaRPr>
          </a:p>
        </p:txBody>
      </p:sp>
      <p:sp>
        <p:nvSpPr>
          <p:cNvPr id="6" name="Rectangle 5"/>
          <p:cNvSpPr/>
          <p:nvPr/>
        </p:nvSpPr>
        <p:spPr>
          <a:xfrm>
            <a:off x="1" y="1"/>
            <a:ext cx="12192000" cy="762313"/>
          </a:xfrm>
          <a:prstGeom prst="rect">
            <a:avLst/>
          </a:prstGeom>
          <a:gradFill flip="none" rotWithShape="1">
            <a:gsLst>
              <a:gs pos="0">
                <a:schemeClr val="accent1">
                  <a:lumMod val="5000"/>
                  <a:lumOff val="95000"/>
                </a:schemeClr>
              </a:gs>
              <a:gs pos="23000">
                <a:schemeClr val="tx1">
                  <a:lumMod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dirty="0">
              <a:latin typeface="Helvetica" pitchFamily="2" charset="0"/>
            </a:endParaRPr>
          </a:p>
        </p:txBody>
      </p:sp>
      <p:sp>
        <p:nvSpPr>
          <p:cNvPr id="3" name="Content Placeholder 2"/>
          <p:cNvSpPr>
            <a:spLocks noGrp="1"/>
          </p:cNvSpPr>
          <p:nvPr>
            <p:ph idx="1"/>
          </p:nvPr>
        </p:nvSpPr>
        <p:spPr>
          <a:xfrm>
            <a:off x="215371" y="867071"/>
            <a:ext cx="5880629" cy="5425251"/>
          </a:xfrm>
        </p:spPr>
        <p:txBody>
          <a:bodyPr>
            <a:normAutofit/>
          </a:bodyPr>
          <a:lstStyle>
            <a:lvl1pPr>
              <a:defRPr sz="2400">
                <a:solidFill>
                  <a:schemeClr val="accent2">
                    <a:lumMod val="10000"/>
                  </a:schemeClr>
                </a:solidFill>
                <a:latin typeface="Helvetica" pitchFamily="2" charset="0"/>
                <a:cs typeface="Calibri" panose="020F0502020204030204" pitchFamily="34" charset="0"/>
              </a:defRPr>
            </a:lvl1pPr>
            <a:lvl2pPr marL="684213" indent="-227013">
              <a:buFont typeface="Arial" panose="020B0604020202020204" pitchFamily="34" charset="0"/>
              <a:buChar char="○"/>
              <a:defRPr sz="2000">
                <a:solidFill>
                  <a:schemeClr val="accent2">
                    <a:lumMod val="10000"/>
                  </a:schemeClr>
                </a:solidFill>
                <a:latin typeface="Helvetica" pitchFamily="2" charset="0"/>
                <a:cs typeface="Calibri" panose="020F0502020204030204" pitchFamily="34" charset="0"/>
              </a:defRPr>
            </a:lvl2pPr>
            <a:lvl3pPr marL="1141413" indent="-227013">
              <a:buFont typeface="Wingdings" panose="05000000000000000000" pitchFamily="2" charset="2"/>
              <a:buChar char="§"/>
              <a:defRPr sz="1800">
                <a:solidFill>
                  <a:schemeClr val="accent2">
                    <a:lumMod val="10000"/>
                  </a:schemeClr>
                </a:solidFill>
                <a:latin typeface="Helvetica" pitchFamily="2" charset="0"/>
                <a:cs typeface="Calibri" panose="020F0502020204030204" pitchFamily="34" charset="0"/>
              </a:defRPr>
            </a:lvl3pPr>
            <a:lvl4pPr marL="1598613" indent="-227013">
              <a:buFont typeface="Calibri" panose="020F0502020204030204" pitchFamily="34" charset="0"/>
              <a:buChar char="‒"/>
              <a:defRPr sz="1600">
                <a:solidFill>
                  <a:schemeClr val="accent2">
                    <a:lumMod val="10000"/>
                  </a:schemeClr>
                </a:solidFill>
                <a:latin typeface="Helvetica" pitchFamily="2" charset="0"/>
                <a:cs typeface="Calibri" panose="020F0502020204030204" pitchFamily="34" charset="0"/>
              </a:defRPr>
            </a:lvl4pPr>
            <a:lvl5pPr marL="2055813" indent="-227013">
              <a:buFont typeface="Wingdings" panose="05000000000000000000" pitchFamily="2" charset="2"/>
              <a:buChar char="Ø"/>
              <a:defRPr sz="1400">
                <a:solidFill>
                  <a:schemeClr val="accent2">
                    <a:lumMod val="10000"/>
                  </a:schemeClr>
                </a:solidFill>
                <a:latin typeface="Helvetica" pitchFamily="2"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itle 1"/>
          <p:cNvSpPr>
            <a:spLocks noGrp="1"/>
          </p:cNvSpPr>
          <p:nvPr>
            <p:ph type="ctrTitle"/>
          </p:nvPr>
        </p:nvSpPr>
        <p:spPr>
          <a:xfrm>
            <a:off x="215370" y="-2"/>
            <a:ext cx="11783727" cy="762313"/>
          </a:xfrm>
          <a:noFill/>
          <a:ln>
            <a:noFill/>
          </a:ln>
        </p:spPr>
        <p:txBody>
          <a:bodyPr>
            <a:normAutofit/>
          </a:bodyPr>
          <a:lstStyle>
            <a:lvl1pPr algn="l">
              <a:defRPr sz="3600" b="1">
                <a:solidFill>
                  <a:schemeClr val="bg1"/>
                </a:solidFill>
                <a:latin typeface="Helvetica" pitchFamily="2" charset="0"/>
                <a:cs typeface="Calibri" panose="020F0502020204030204" pitchFamily="34" charset="0"/>
              </a:defRPr>
            </a:lvl1pPr>
          </a:lstStyle>
          <a:p>
            <a:r>
              <a:rPr lang="en-US" dirty="0"/>
              <a:t>Click to edit Master title style</a:t>
            </a:r>
          </a:p>
        </p:txBody>
      </p:sp>
      <p:sp>
        <p:nvSpPr>
          <p:cNvPr id="22" name="Footer Placeholder 21">
            <a:extLst>
              <a:ext uri="{FF2B5EF4-FFF2-40B4-BE49-F238E27FC236}">
                <a16:creationId xmlns:a16="http://schemas.microsoft.com/office/drawing/2014/main" id="{B50422AB-0BAA-46A9-AE93-94762DFEE63D}"/>
              </a:ext>
            </a:extLst>
          </p:cNvPr>
          <p:cNvSpPr>
            <a:spLocks noGrp="1"/>
          </p:cNvSpPr>
          <p:nvPr>
            <p:ph type="ftr" sz="quarter" idx="11"/>
          </p:nvPr>
        </p:nvSpPr>
        <p:spPr>
          <a:xfrm>
            <a:off x="1930519" y="6298363"/>
            <a:ext cx="9423281" cy="429151"/>
          </a:xfrm>
        </p:spPr>
        <p:txBody>
          <a:bodyPr>
            <a:normAutofit/>
          </a:bodyPr>
          <a:lstStyle>
            <a:lvl1pPr algn="l">
              <a:defRPr>
                <a:latin typeface="Helvetica" pitchFamily="2" charset="0"/>
              </a:defRPr>
            </a:lvl1pPr>
          </a:lstStyle>
          <a:p>
            <a:pPr>
              <a:defRPr/>
            </a:pPr>
            <a:r>
              <a:rPr lang="en-US"/>
              <a:t>NTP Industry Flight Demonstration Study: Final Briefing</a:t>
            </a:r>
            <a:endParaRPr lang="en-US" dirty="0"/>
          </a:p>
        </p:txBody>
      </p:sp>
      <p:sp>
        <p:nvSpPr>
          <p:cNvPr id="23" name="Slide Number Placeholder 22">
            <a:extLst>
              <a:ext uri="{FF2B5EF4-FFF2-40B4-BE49-F238E27FC236}">
                <a16:creationId xmlns:a16="http://schemas.microsoft.com/office/drawing/2014/main" id="{967E3FFB-6101-4F71-875B-6BF548576CFE}"/>
              </a:ext>
            </a:extLst>
          </p:cNvPr>
          <p:cNvSpPr>
            <a:spLocks noGrp="1"/>
          </p:cNvSpPr>
          <p:nvPr>
            <p:ph type="sldNum" sz="quarter" idx="12"/>
          </p:nvPr>
        </p:nvSpPr>
        <p:spPr>
          <a:xfrm>
            <a:off x="11445988" y="6305389"/>
            <a:ext cx="553109" cy="416086"/>
          </a:xfrm>
        </p:spPr>
        <p:txBody>
          <a:bodyPr>
            <a:normAutofit/>
          </a:bodyPr>
          <a:lstStyle>
            <a:lvl1pPr>
              <a:defRPr>
                <a:latin typeface="Helvetica" pitchFamily="2" charset="0"/>
              </a:defRPr>
            </a:lvl1pPr>
          </a:lstStyle>
          <a:p>
            <a:fld id="{42941279-5F75-48AD-80EC-34D209179385}" type="slidenum">
              <a:rPr lang="en-US" altLang="en-US" smtClean="0"/>
              <a:pPr/>
              <a:t>‹#›</a:t>
            </a:fld>
            <a:endParaRPr lang="en-US" altLang="en-US"/>
          </a:p>
        </p:txBody>
      </p:sp>
      <p:sp>
        <p:nvSpPr>
          <p:cNvPr id="5" name="Picture Placeholder 4">
            <a:extLst>
              <a:ext uri="{FF2B5EF4-FFF2-40B4-BE49-F238E27FC236}">
                <a16:creationId xmlns:a16="http://schemas.microsoft.com/office/drawing/2014/main" id="{254A94B2-5888-4706-B2A4-91A2A9A55E70}"/>
              </a:ext>
            </a:extLst>
          </p:cNvPr>
          <p:cNvSpPr>
            <a:spLocks noGrp="1"/>
          </p:cNvSpPr>
          <p:nvPr>
            <p:ph type="pic" sz="quarter" idx="13"/>
          </p:nvPr>
        </p:nvSpPr>
        <p:spPr>
          <a:xfrm>
            <a:off x="6107234" y="2303156"/>
            <a:ext cx="5891863" cy="2553077"/>
          </a:xfrm>
        </p:spPr>
        <p:txBody>
          <a:bodyPr anchor="t">
            <a:normAutofit/>
          </a:bodyPr>
          <a:lstStyle>
            <a:lvl1pPr marL="0" indent="0" algn="ctr">
              <a:buNone/>
              <a:defRPr>
                <a:latin typeface="Helvetica" pitchFamily="2" charset="0"/>
              </a:defRPr>
            </a:lvl1pPr>
          </a:lstStyle>
          <a:p>
            <a:r>
              <a:rPr lang="en-US"/>
              <a:t>Click icon to add picture</a:t>
            </a:r>
            <a:endParaRPr lang="en-US" dirty="0"/>
          </a:p>
        </p:txBody>
      </p:sp>
      <p:sp>
        <p:nvSpPr>
          <p:cNvPr id="12" name="Rectangle 11">
            <a:extLst>
              <a:ext uri="{FF2B5EF4-FFF2-40B4-BE49-F238E27FC236}">
                <a16:creationId xmlns:a16="http://schemas.microsoft.com/office/drawing/2014/main" id="{CD40617E-75A8-441D-BD5D-A85C1D605794}"/>
              </a:ext>
            </a:extLst>
          </p:cNvPr>
          <p:cNvSpPr/>
          <p:nvPr userDrawn="1"/>
        </p:nvSpPr>
        <p:spPr>
          <a:xfrm>
            <a:off x="0" y="0"/>
            <a:ext cx="215371" cy="6858000"/>
          </a:xfrm>
          <a:prstGeom prst="rect">
            <a:avLst/>
          </a:prstGeom>
          <a:gradFill flip="none" rotWithShape="1">
            <a:gsLst>
              <a:gs pos="16000">
                <a:schemeClr val="accent1">
                  <a:lumMod val="5000"/>
                  <a:lumOff val="95000"/>
                </a:schemeClr>
              </a:gs>
              <a:gs pos="86000">
                <a:schemeClr val="tx1">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a:latin typeface="Helvetica" pitchFamily="2" charset="0"/>
            </a:endParaRPr>
          </a:p>
        </p:txBody>
      </p:sp>
      <p:grpSp>
        <p:nvGrpSpPr>
          <p:cNvPr id="13" name="Group 12">
            <a:extLst>
              <a:ext uri="{FF2B5EF4-FFF2-40B4-BE49-F238E27FC236}">
                <a16:creationId xmlns:a16="http://schemas.microsoft.com/office/drawing/2014/main" id="{B35A2244-2C96-41BE-BF36-3FAA6B2A71A2}"/>
              </a:ext>
            </a:extLst>
          </p:cNvPr>
          <p:cNvGrpSpPr/>
          <p:nvPr userDrawn="1"/>
        </p:nvGrpSpPr>
        <p:grpSpPr>
          <a:xfrm>
            <a:off x="1" y="6129878"/>
            <a:ext cx="12190086" cy="803787"/>
            <a:chOff x="2779" y="4532653"/>
            <a:chExt cx="12190086" cy="803787"/>
          </a:xfrm>
        </p:grpSpPr>
        <p:pic>
          <p:nvPicPr>
            <p:cNvPr id="15" name="Picture 8">
              <a:extLst>
                <a:ext uri="{FF2B5EF4-FFF2-40B4-BE49-F238E27FC236}">
                  <a16:creationId xmlns:a16="http://schemas.microsoft.com/office/drawing/2014/main" id="{2F5E98E3-1D62-43C7-80F8-E3F3D79E6CF4}"/>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2770" t="30636" r="79515" b="30296"/>
            <a:stretch/>
          </p:blipFill>
          <p:spPr bwMode="auto">
            <a:xfrm>
              <a:off x="265791" y="4532653"/>
              <a:ext cx="1619864" cy="80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1">
              <a:extLst>
                <a:ext uri="{FF2B5EF4-FFF2-40B4-BE49-F238E27FC236}">
                  <a16:creationId xmlns:a16="http://schemas.microsoft.com/office/drawing/2014/main" id="{56D7182F-836A-4607-BE58-3D6ED68DEE78}"/>
                </a:ext>
              </a:extLst>
            </p:cNvPr>
            <p:cNvSpPr/>
            <p:nvPr userDrawn="1"/>
          </p:nvSpPr>
          <p:spPr>
            <a:xfrm>
              <a:off x="2779" y="4700889"/>
              <a:ext cx="488066" cy="429151"/>
            </a:xfrm>
            <a:custGeom>
              <a:avLst/>
              <a:gdLst>
                <a:gd name="connsiteX0" fmla="*/ 0 w 486570"/>
                <a:gd name="connsiteY0" fmla="*/ 0 h 429151"/>
                <a:gd name="connsiteX1" fmla="*/ 486570 w 486570"/>
                <a:gd name="connsiteY1" fmla="*/ 0 h 429151"/>
                <a:gd name="connsiteX2" fmla="*/ 486570 w 486570"/>
                <a:gd name="connsiteY2" fmla="*/ 429151 h 429151"/>
                <a:gd name="connsiteX3" fmla="*/ 0 w 486570"/>
                <a:gd name="connsiteY3" fmla="*/ 429151 h 429151"/>
                <a:gd name="connsiteX4" fmla="*/ 0 w 486570"/>
                <a:gd name="connsiteY4" fmla="*/ 0 h 429151"/>
                <a:gd name="connsiteX0" fmla="*/ 0 w 486570"/>
                <a:gd name="connsiteY0" fmla="*/ 0 h 429151"/>
                <a:gd name="connsiteX1" fmla="*/ 486570 w 486570"/>
                <a:gd name="connsiteY1" fmla="*/ 0 h 429151"/>
                <a:gd name="connsiteX2" fmla="*/ 229395 w 486570"/>
                <a:gd name="connsiteY2" fmla="*/ 429151 h 429151"/>
                <a:gd name="connsiteX3" fmla="*/ 0 w 486570"/>
                <a:gd name="connsiteY3" fmla="*/ 429151 h 429151"/>
                <a:gd name="connsiteX4" fmla="*/ 0 w 486570"/>
                <a:gd name="connsiteY4" fmla="*/ 0 h 429151"/>
                <a:gd name="connsiteX0" fmla="*/ 0 w 405453"/>
                <a:gd name="connsiteY0" fmla="*/ 0 h 429151"/>
                <a:gd name="connsiteX1" fmla="*/ 405453 w 405453"/>
                <a:gd name="connsiteY1" fmla="*/ 7374 h 429151"/>
                <a:gd name="connsiteX2" fmla="*/ 229395 w 405453"/>
                <a:gd name="connsiteY2" fmla="*/ 429151 h 429151"/>
                <a:gd name="connsiteX3" fmla="*/ 0 w 405453"/>
                <a:gd name="connsiteY3" fmla="*/ 429151 h 429151"/>
                <a:gd name="connsiteX4" fmla="*/ 0 w 405453"/>
                <a:gd name="connsiteY4" fmla="*/ 0 h 429151"/>
                <a:gd name="connsiteX0" fmla="*/ 0 w 496402"/>
                <a:gd name="connsiteY0" fmla="*/ 0 h 429151"/>
                <a:gd name="connsiteX1" fmla="*/ 496402 w 496402"/>
                <a:gd name="connsiteY1" fmla="*/ 0 h 429151"/>
                <a:gd name="connsiteX2" fmla="*/ 229395 w 496402"/>
                <a:gd name="connsiteY2" fmla="*/ 429151 h 429151"/>
                <a:gd name="connsiteX3" fmla="*/ 0 w 496402"/>
                <a:gd name="connsiteY3" fmla="*/ 429151 h 429151"/>
                <a:gd name="connsiteX4" fmla="*/ 0 w 496402"/>
                <a:gd name="connsiteY4" fmla="*/ 0 h 429151"/>
                <a:gd name="connsiteX0" fmla="*/ 0 w 496402"/>
                <a:gd name="connsiteY0" fmla="*/ 0 h 429151"/>
                <a:gd name="connsiteX1" fmla="*/ 496402 w 496402"/>
                <a:gd name="connsiteY1" fmla="*/ 0 h 429151"/>
                <a:gd name="connsiteX2" fmla="*/ 241685 w 496402"/>
                <a:gd name="connsiteY2" fmla="*/ 429151 h 429151"/>
                <a:gd name="connsiteX3" fmla="*/ 0 w 496402"/>
                <a:gd name="connsiteY3" fmla="*/ 429151 h 429151"/>
                <a:gd name="connsiteX4" fmla="*/ 0 w 496402"/>
                <a:gd name="connsiteY4" fmla="*/ 0 h 42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402" h="429151">
                  <a:moveTo>
                    <a:pt x="0" y="0"/>
                  </a:moveTo>
                  <a:lnTo>
                    <a:pt x="496402" y="0"/>
                  </a:lnTo>
                  <a:lnTo>
                    <a:pt x="241685" y="429151"/>
                  </a:lnTo>
                  <a:lnTo>
                    <a:pt x="0" y="429151"/>
                  </a:lnTo>
                  <a:lnTo>
                    <a:pt x="0" y="0"/>
                  </a:lnTo>
                  <a:close/>
                </a:path>
              </a:pathLst>
            </a:custGeom>
            <a:solidFill>
              <a:schemeClr val="tx1">
                <a:lumMod val="50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dirty="0">
                <a:latin typeface="Helvetica" pitchFamily="2" charset="0"/>
              </a:endParaRPr>
            </a:p>
          </p:txBody>
        </p:sp>
        <p:sp>
          <p:nvSpPr>
            <p:cNvPr id="20" name="Rectangle 13">
              <a:extLst>
                <a:ext uri="{FF2B5EF4-FFF2-40B4-BE49-F238E27FC236}">
                  <a16:creationId xmlns:a16="http://schemas.microsoft.com/office/drawing/2014/main" id="{BA12E2CF-6F57-4B71-A1FD-C6926F179001}"/>
                </a:ext>
              </a:extLst>
            </p:cNvPr>
            <p:cNvSpPr/>
            <p:nvPr userDrawn="1"/>
          </p:nvSpPr>
          <p:spPr>
            <a:xfrm>
              <a:off x="1669026" y="4700604"/>
              <a:ext cx="10523839" cy="429151"/>
            </a:xfrm>
            <a:custGeom>
              <a:avLst/>
              <a:gdLst>
                <a:gd name="connsiteX0" fmla="*/ 0 w 7473797"/>
                <a:gd name="connsiteY0" fmla="*/ 0 h 429151"/>
                <a:gd name="connsiteX1" fmla="*/ 7473797 w 7473797"/>
                <a:gd name="connsiteY1" fmla="*/ 0 h 429151"/>
                <a:gd name="connsiteX2" fmla="*/ 7473797 w 7473797"/>
                <a:gd name="connsiteY2" fmla="*/ 429151 h 429151"/>
                <a:gd name="connsiteX3" fmla="*/ 0 w 7473797"/>
                <a:gd name="connsiteY3" fmla="*/ 429151 h 429151"/>
                <a:gd name="connsiteX4" fmla="*/ 0 w 7473797"/>
                <a:gd name="connsiteY4" fmla="*/ 0 h 429151"/>
                <a:gd name="connsiteX0" fmla="*/ 0 w 7473797"/>
                <a:gd name="connsiteY0" fmla="*/ 0 h 429151"/>
                <a:gd name="connsiteX1" fmla="*/ 7473797 w 7473797"/>
                <a:gd name="connsiteY1" fmla="*/ 0 h 429151"/>
                <a:gd name="connsiteX2" fmla="*/ 7473797 w 7473797"/>
                <a:gd name="connsiteY2" fmla="*/ 429151 h 429151"/>
                <a:gd name="connsiteX3" fmla="*/ 245269 w 7473797"/>
                <a:gd name="connsiteY3" fmla="*/ 429151 h 429151"/>
                <a:gd name="connsiteX4" fmla="*/ 0 w 7473797"/>
                <a:gd name="connsiteY4" fmla="*/ 0 h 429151"/>
                <a:gd name="connsiteX0" fmla="*/ 0 w 7486087"/>
                <a:gd name="connsiteY0" fmla="*/ 0 h 429151"/>
                <a:gd name="connsiteX1" fmla="*/ 7486087 w 7486087"/>
                <a:gd name="connsiteY1" fmla="*/ 0 h 429151"/>
                <a:gd name="connsiteX2" fmla="*/ 7486087 w 7486087"/>
                <a:gd name="connsiteY2" fmla="*/ 429151 h 429151"/>
                <a:gd name="connsiteX3" fmla="*/ 257559 w 7486087"/>
                <a:gd name="connsiteY3" fmla="*/ 429151 h 429151"/>
                <a:gd name="connsiteX4" fmla="*/ 0 w 7486087"/>
                <a:gd name="connsiteY4" fmla="*/ 0 h 429151"/>
                <a:gd name="connsiteX0" fmla="*/ 0 w 7486087"/>
                <a:gd name="connsiteY0" fmla="*/ 0 h 429151"/>
                <a:gd name="connsiteX1" fmla="*/ 7486087 w 7486087"/>
                <a:gd name="connsiteY1" fmla="*/ 0 h 429151"/>
                <a:gd name="connsiteX2" fmla="*/ 7486087 w 7486087"/>
                <a:gd name="connsiteY2" fmla="*/ 429151 h 429151"/>
                <a:gd name="connsiteX3" fmla="*/ 179362 w 7486087"/>
                <a:gd name="connsiteY3" fmla="*/ 429151 h 429151"/>
                <a:gd name="connsiteX4" fmla="*/ 0 w 7486087"/>
                <a:gd name="connsiteY4" fmla="*/ 0 h 42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6087" h="429151">
                  <a:moveTo>
                    <a:pt x="0" y="0"/>
                  </a:moveTo>
                  <a:lnTo>
                    <a:pt x="7486087" y="0"/>
                  </a:lnTo>
                  <a:lnTo>
                    <a:pt x="7486087" y="429151"/>
                  </a:lnTo>
                  <a:lnTo>
                    <a:pt x="179362" y="429151"/>
                  </a:lnTo>
                  <a:lnTo>
                    <a:pt x="0" y="0"/>
                  </a:lnTo>
                  <a:close/>
                </a:path>
              </a:pathLst>
            </a:custGeom>
            <a:solidFill>
              <a:schemeClr val="tx1">
                <a:lumMod val="50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dirty="0">
                <a:latin typeface="Helvetica" pitchFamily="2" charset="0"/>
              </a:endParaRPr>
            </a:p>
          </p:txBody>
        </p:sp>
      </p:grpSp>
    </p:spTree>
    <p:extLst>
      <p:ext uri="{BB962C8B-B14F-4D97-AF65-F5344CB8AC3E}">
        <p14:creationId xmlns:p14="http://schemas.microsoft.com/office/powerpoint/2010/main" val="6691950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CF43539-7920-4C1E-98AD-B5EF326D2F00}"/>
              </a:ext>
            </a:extLst>
          </p:cNvPr>
          <p:cNvSpPr/>
          <p:nvPr/>
        </p:nvSpPr>
        <p:spPr>
          <a:xfrm>
            <a:off x="0" y="0"/>
            <a:ext cx="215371" cy="6858000"/>
          </a:xfrm>
          <a:prstGeom prst="rect">
            <a:avLst/>
          </a:prstGeom>
          <a:gradFill flip="none" rotWithShape="1">
            <a:gsLst>
              <a:gs pos="16000">
                <a:schemeClr val="accent1">
                  <a:lumMod val="5000"/>
                  <a:lumOff val="95000"/>
                </a:schemeClr>
              </a:gs>
              <a:gs pos="86000">
                <a:schemeClr val="tx1">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a:latin typeface="Helvetica" pitchFamily="2" charset="0"/>
            </a:endParaRPr>
          </a:p>
        </p:txBody>
      </p:sp>
      <p:sp>
        <p:nvSpPr>
          <p:cNvPr id="13" name="Rectangle 12">
            <a:extLst>
              <a:ext uri="{FF2B5EF4-FFF2-40B4-BE49-F238E27FC236}">
                <a16:creationId xmlns:a16="http://schemas.microsoft.com/office/drawing/2014/main" id="{C3B87EBB-A4F5-4DB5-95E1-3FC962699C85}"/>
              </a:ext>
            </a:extLst>
          </p:cNvPr>
          <p:cNvSpPr/>
          <p:nvPr/>
        </p:nvSpPr>
        <p:spPr>
          <a:xfrm>
            <a:off x="-483" y="764687"/>
            <a:ext cx="12191053" cy="128587"/>
          </a:xfrm>
          <a:prstGeom prst="rect">
            <a:avLst/>
          </a:prstGeom>
          <a:gradFill flip="none" rotWithShape="1">
            <a:gsLst>
              <a:gs pos="0">
                <a:schemeClr val="bg1"/>
              </a:gs>
              <a:gs pos="63000">
                <a:schemeClr val="tx1">
                  <a:lumMod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en-US">
              <a:latin typeface="Helvetica" pitchFamily="2" charset="0"/>
            </a:endParaRPr>
          </a:p>
        </p:txBody>
      </p:sp>
      <p:sp>
        <p:nvSpPr>
          <p:cNvPr id="3" name="Content Placeholder 2"/>
          <p:cNvSpPr>
            <a:spLocks noGrp="1"/>
          </p:cNvSpPr>
          <p:nvPr>
            <p:ph idx="1"/>
          </p:nvPr>
        </p:nvSpPr>
        <p:spPr>
          <a:xfrm>
            <a:off x="215371" y="900299"/>
            <a:ext cx="11759347" cy="5392023"/>
          </a:xfrm>
        </p:spPr>
        <p:txBody>
          <a:bodyPr>
            <a:normAutofit/>
          </a:bodyPr>
          <a:lstStyle>
            <a:lvl1pPr>
              <a:defRPr sz="2400">
                <a:solidFill>
                  <a:schemeClr val="accent2">
                    <a:lumMod val="10000"/>
                  </a:schemeClr>
                </a:solidFill>
                <a:latin typeface="Helvetica" pitchFamily="2" charset="0"/>
                <a:cs typeface="Calibri" panose="020F0502020204030204" pitchFamily="34" charset="0"/>
              </a:defRPr>
            </a:lvl1pPr>
            <a:lvl2pPr marL="684213" indent="-227013">
              <a:buFont typeface="Arial" panose="020B0604020202020204" pitchFamily="34" charset="0"/>
              <a:buChar char="○"/>
              <a:defRPr sz="2000">
                <a:solidFill>
                  <a:schemeClr val="accent2">
                    <a:lumMod val="10000"/>
                  </a:schemeClr>
                </a:solidFill>
                <a:latin typeface="Helvetica" pitchFamily="2" charset="0"/>
                <a:cs typeface="Calibri" panose="020F0502020204030204" pitchFamily="34" charset="0"/>
              </a:defRPr>
            </a:lvl2pPr>
            <a:lvl3pPr marL="1141413" indent="-227013">
              <a:buFont typeface="Wingdings" panose="05000000000000000000" pitchFamily="2" charset="2"/>
              <a:buChar char="§"/>
              <a:defRPr sz="1800">
                <a:solidFill>
                  <a:schemeClr val="accent2">
                    <a:lumMod val="10000"/>
                  </a:schemeClr>
                </a:solidFill>
                <a:latin typeface="Helvetica" pitchFamily="2" charset="0"/>
                <a:cs typeface="Calibri" panose="020F0502020204030204" pitchFamily="34" charset="0"/>
              </a:defRPr>
            </a:lvl3pPr>
            <a:lvl4pPr marL="1598613" indent="-227013">
              <a:buFont typeface="Calibri" panose="020F0502020204030204" pitchFamily="34" charset="0"/>
              <a:buChar char="‒"/>
              <a:defRPr sz="1600">
                <a:solidFill>
                  <a:schemeClr val="accent2">
                    <a:lumMod val="10000"/>
                  </a:schemeClr>
                </a:solidFill>
                <a:latin typeface="Helvetica" pitchFamily="2" charset="0"/>
                <a:cs typeface="Calibri" panose="020F0502020204030204" pitchFamily="34" charset="0"/>
              </a:defRPr>
            </a:lvl4pPr>
            <a:lvl5pPr marL="2055813" indent="-227013">
              <a:buFont typeface="Wingdings" panose="05000000000000000000" pitchFamily="2" charset="2"/>
              <a:buChar char="Ø"/>
              <a:defRPr sz="1400">
                <a:solidFill>
                  <a:schemeClr val="accent2">
                    <a:lumMod val="10000"/>
                  </a:schemeClr>
                </a:solidFill>
                <a:latin typeface="Helvetica" pitchFamily="2"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itle 1"/>
          <p:cNvSpPr>
            <a:spLocks noGrp="1"/>
          </p:cNvSpPr>
          <p:nvPr>
            <p:ph type="ctrTitle"/>
          </p:nvPr>
        </p:nvSpPr>
        <p:spPr>
          <a:xfrm>
            <a:off x="215371" y="-2"/>
            <a:ext cx="11976629" cy="762313"/>
          </a:xfrm>
          <a:noFill/>
          <a:ln>
            <a:noFill/>
          </a:ln>
        </p:spPr>
        <p:txBody>
          <a:bodyPr>
            <a:normAutofit/>
          </a:bodyPr>
          <a:lstStyle>
            <a:lvl1pPr algn="l">
              <a:defRPr sz="3600" b="1">
                <a:solidFill>
                  <a:schemeClr val="tx1">
                    <a:lumMod val="50000"/>
                  </a:schemeClr>
                </a:solidFill>
                <a:latin typeface="Helvetica" pitchFamily="2" charset="0"/>
                <a:cs typeface="Calibri" panose="020F0502020204030204" pitchFamily="34" charset="0"/>
              </a:defRPr>
            </a:lvl1pPr>
          </a:lstStyle>
          <a:p>
            <a:r>
              <a:rPr lang="en-US"/>
              <a:t>Click to edit Master title style</a:t>
            </a:r>
            <a:endParaRPr lang="en-US" dirty="0"/>
          </a:p>
        </p:txBody>
      </p:sp>
      <p:sp>
        <p:nvSpPr>
          <p:cNvPr id="22" name="Footer Placeholder 21">
            <a:extLst>
              <a:ext uri="{FF2B5EF4-FFF2-40B4-BE49-F238E27FC236}">
                <a16:creationId xmlns:a16="http://schemas.microsoft.com/office/drawing/2014/main" id="{B50422AB-0BAA-46A9-AE93-94762DFEE63D}"/>
              </a:ext>
            </a:extLst>
          </p:cNvPr>
          <p:cNvSpPr>
            <a:spLocks noGrp="1"/>
          </p:cNvSpPr>
          <p:nvPr>
            <p:ph type="ftr" sz="quarter" idx="11"/>
          </p:nvPr>
        </p:nvSpPr>
        <p:spPr>
          <a:xfrm>
            <a:off x="1930519" y="6298363"/>
            <a:ext cx="9423281" cy="429151"/>
          </a:xfrm>
        </p:spPr>
        <p:txBody>
          <a:bodyPr>
            <a:normAutofit/>
          </a:bodyPr>
          <a:lstStyle>
            <a:lvl1pPr algn="l">
              <a:defRPr>
                <a:latin typeface="Helvetica" pitchFamily="2" charset="0"/>
              </a:defRPr>
            </a:lvl1pPr>
          </a:lstStyle>
          <a:p>
            <a:pPr>
              <a:defRPr/>
            </a:pPr>
            <a:r>
              <a:rPr lang="en-US"/>
              <a:t>NTP Industry Flight Demonstration Study: Final Briefing</a:t>
            </a:r>
            <a:endParaRPr lang="en-US" dirty="0"/>
          </a:p>
        </p:txBody>
      </p:sp>
      <p:sp>
        <p:nvSpPr>
          <p:cNvPr id="23" name="Slide Number Placeholder 22">
            <a:extLst>
              <a:ext uri="{FF2B5EF4-FFF2-40B4-BE49-F238E27FC236}">
                <a16:creationId xmlns:a16="http://schemas.microsoft.com/office/drawing/2014/main" id="{967E3FFB-6101-4F71-875B-6BF548576CFE}"/>
              </a:ext>
            </a:extLst>
          </p:cNvPr>
          <p:cNvSpPr>
            <a:spLocks noGrp="1"/>
          </p:cNvSpPr>
          <p:nvPr>
            <p:ph type="sldNum" sz="quarter" idx="12"/>
          </p:nvPr>
        </p:nvSpPr>
        <p:spPr>
          <a:xfrm>
            <a:off x="11445988" y="6305389"/>
            <a:ext cx="546671" cy="416086"/>
          </a:xfrm>
        </p:spPr>
        <p:txBody>
          <a:bodyPr>
            <a:normAutofit/>
          </a:bodyPr>
          <a:lstStyle>
            <a:lvl1pPr>
              <a:defRPr>
                <a:latin typeface="Helvetica" pitchFamily="2" charset="0"/>
              </a:defRPr>
            </a:lvl1pPr>
          </a:lstStyle>
          <a:p>
            <a:fld id="{42941279-5F75-48AD-80EC-34D209179385}" type="slidenum">
              <a:rPr lang="en-US" altLang="en-US" smtClean="0"/>
              <a:pPr/>
              <a:t>‹#›</a:t>
            </a:fld>
            <a:endParaRPr lang="en-US" altLang="en-US" dirty="0"/>
          </a:p>
        </p:txBody>
      </p:sp>
      <p:sp>
        <p:nvSpPr>
          <p:cNvPr id="11" name="Rectangle 10">
            <a:extLst>
              <a:ext uri="{FF2B5EF4-FFF2-40B4-BE49-F238E27FC236}">
                <a16:creationId xmlns:a16="http://schemas.microsoft.com/office/drawing/2014/main" id="{6B7D2466-B19C-48B7-8A7D-8F9993B7A850}"/>
              </a:ext>
            </a:extLst>
          </p:cNvPr>
          <p:cNvSpPr/>
          <p:nvPr userDrawn="1"/>
        </p:nvSpPr>
        <p:spPr>
          <a:xfrm>
            <a:off x="0" y="0"/>
            <a:ext cx="215371" cy="6858000"/>
          </a:xfrm>
          <a:prstGeom prst="rect">
            <a:avLst/>
          </a:prstGeom>
          <a:gradFill flip="none" rotWithShape="1">
            <a:gsLst>
              <a:gs pos="16000">
                <a:schemeClr val="accent1">
                  <a:lumMod val="5000"/>
                  <a:lumOff val="95000"/>
                </a:schemeClr>
              </a:gs>
              <a:gs pos="86000">
                <a:schemeClr val="tx1">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a:latin typeface="Helvetica" pitchFamily="2" charset="0"/>
            </a:endParaRPr>
          </a:p>
        </p:txBody>
      </p:sp>
      <p:sp>
        <p:nvSpPr>
          <p:cNvPr id="12" name="Rectangle 11">
            <a:extLst>
              <a:ext uri="{FF2B5EF4-FFF2-40B4-BE49-F238E27FC236}">
                <a16:creationId xmlns:a16="http://schemas.microsoft.com/office/drawing/2014/main" id="{E61A8F4D-39A6-441E-B9B0-02F280336999}"/>
              </a:ext>
            </a:extLst>
          </p:cNvPr>
          <p:cNvSpPr/>
          <p:nvPr userDrawn="1"/>
        </p:nvSpPr>
        <p:spPr>
          <a:xfrm>
            <a:off x="-483" y="764687"/>
            <a:ext cx="12191053" cy="128587"/>
          </a:xfrm>
          <a:prstGeom prst="rect">
            <a:avLst/>
          </a:prstGeom>
          <a:gradFill flip="none" rotWithShape="1">
            <a:gsLst>
              <a:gs pos="0">
                <a:schemeClr val="bg1"/>
              </a:gs>
              <a:gs pos="63000">
                <a:schemeClr val="tx1">
                  <a:lumMod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en-US">
              <a:latin typeface="Helvetica" pitchFamily="2" charset="0"/>
            </a:endParaRPr>
          </a:p>
        </p:txBody>
      </p:sp>
      <p:grpSp>
        <p:nvGrpSpPr>
          <p:cNvPr id="15" name="Group 14">
            <a:extLst>
              <a:ext uri="{FF2B5EF4-FFF2-40B4-BE49-F238E27FC236}">
                <a16:creationId xmlns:a16="http://schemas.microsoft.com/office/drawing/2014/main" id="{8BAF1090-4A9E-418B-8984-D742252E160C}"/>
              </a:ext>
            </a:extLst>
          </p:cNvPr>
          <p:cNvGrpSpPr/>
          <p:nvPr userDrawn="1"/>
        </p:nvGrpSpPr>
        <p:grpSpPr>
          <a:xfrm>
            <a:off x="1" y="6129878"/>
            <a:ext cx="12190086" cy="803787"/>
            <a:chOff x="2779" y="4532653"/>
            <a:chExt cx="12190086" cy="803787"/>
          </a:xfrm>
        </p:grpSpPr>
        <p:pic>
          <p:nvPicPr>
            <p:cNvPr id="19" name="Picture 8">
              <a:extLst>
                <a:ext uri="{FF2B5EF4-FFF2-40B4-BE49-F238E27FC236}">
                  <a16:creationId xmlns:a16="http://schemas.microsoft.com/office/drawing/2014/main" id="{EF61D031-BBA0-4F7F-AB3C-D14467E4E29B}"/>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2770" t="30636" r="79515" b="30296"/>
            <a:stretch/>
          </p:blipFill>
          <p:spPr bwMode="auto">
            <a:xfrm>
              <a:off x="265791" y="4532653"/>
              <a:ext cx="1619864" cy="80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1">
              <a:extLst>
                <a:ext uri="{FF2B5EF4-FFF2-40B4-BE49-F238E27FC236}">
                  <a16:creationId xmlns:a16="http://schemas.microsoft.com/office/drawing/2014/main" id="{3BE7D0F3-018F-4FA3-B9F9-68B555BA4590}"/>
                </a:ext>
              </a:extLst>
            </p:cNvPr>
            <p:cNvSpPr/>
            <p:nvPr userDrawn="1"/>
          </p:nvSpPr>
          <p:spPr>
            <a:xfrm>
              <a:off x="2779" y="4700889"/>
              <a:ext cx="488066" cy="429151"/>
            </a:xfrm>
            <a:custGeom>
              <a:avLst/>
              <a:gdLst>
                <a:gd name="connsiteX0" fmla="*/ 0 w 486570"/>
                <a:gd name="connsiteY0" fmla="*/ 0 h 429151"/>
                <a:gd name="connsiteX1" fmla="*/ 486570 w 486570"/>
                <a:gd name="connsiteY1" fmla="*/ 0 h 429151"/>
                <a:gd name="connsiteX2" fmla="*/ 486570 w 486570"/>
                <a:gd name="connsiteY2" fmla="*/ 429151 h 429151"/>
                <a:gd name="connsiteX3" fmla="*/ 0 w 486570"/>
                <a:gd name="connsiteY3" fmla="*/ 429151 h 429151"/>
                <a:gd name="connsiteX4" fmla="*/ 0 w 486570"/>
                <a:gd name="connsiteY4" fmla="*/ 0 h 429151"/>
                <a:gd name="connsiteX0" fmla="*/ 0 w 486570"/>
                <a:gd name="connsiteY0" fmla="*/ 0 h 429151"/>
                <a:gd name="connsiteX1" fmla="*/ 486570 w 486570"/>
                <a:gd name="connsiteY1" fmla="*/ 0 h 429151"/>
                <a:gd name="connsiteX2" fmla="*/ 229395 w 486570"/>
                <a:gd name="connsiteY2" fmla="*/ 429151 h 429151"/>
                <a:gd name="connsiteX3" fmla="*/ 0 w 486570"/>
                <a:gd name="connsiteY3" fmla="*/ 429151 h 429151"/>
                <a:gd name="connsiteX4" fmla="*/ 0 w 486570"/>
                <a:gd name="connsiteY4" fmla="*/ 0 h 429151"/>
                <a:gd name="connsiteX0" fmla="*/ 0 w 405453"/>
                <a:gd name="connsiteY0" fmla="*/ 0 h 429151"/>
                <a:gd name="connsiteX1" fmla="*/ 405453 w 405453"/>
                <a:gd name="connsiteY1" fmla="*/ 7374 h 429151"/>
                <a:gd name="connsiteX2" fmla="*/ 229395 w 405453"/>
                <a:gd name="connsiteY2" fmla="*/ 429151 h 429151"/>
                <a:gd name="connsiteX3" fmla="*/ 0 w 405453"/>
                <a:gd name="connsiteY3" fmla="*/ 429151 h 429151"/>
                <a:gd name="connsiteX4" fmla="*/ 0 w 405453"/>
                <a:gd name="connsiteY4" fmla="*/ 0 h 429151"/>
                <a:gd name="connsiteX0" fmla="*/ 0 w 496402"/>
                <a:gd name="connsiteY0" fmla="*/ 0 h 429151"/>
                <a:gd name="connsiteX1" fmla="*/ 496402 w 496402"/>
                <a:gd name="connsiteY1" fmla="*/ 0 h 429151"/>
                <a:gd name="connsiteX2" fmla="*/ 229395 w 496402"/>
                <a:gd name="connsiteY2" fmla="*/ 429151 h 429151"/>
                <a:gd name="connsiteX3" fmla="*/ 0 w 496402"/>
                <a:gd name="connsiteY3" fmla="*/ 429151 h 429151"/>
                <a:gd name="connsiteX4" fmla="*/ 0 w 496402"/>
                <a:gd name="connsiteY4" fmla="*/ 0 h 429151"/>
                <a:gd name="connsiteX0" fmla="*/ 0 w 496402"/>
                <a:gd name="connsiteY0" fmla="*/ 0 h 429151"/>
                <a:gd name="connsiteX1" fmla="*/ 496402 w 496402"/>
                <a:gd name="connsiteY1" fmla="*/ 0 h 429151"/>
                <a:gd name="connsiteX2" fmla="*/ 241685 w 496402"/>
                <a:gd name="connsiteY2" fmla="*/ 429151 h 429151"/>
                <a:gd name="connsiteX3" fmla="*/ 0 w 496402"/>
                <a:gd name="connsiteY3" fmla="*/ 429151 h 429151"/>
                <a:gd name="connsiteX4" fmla="*/ 0 w 496402"/>
                <a:gd name="connsiteY4" fmla="*/ 0 h 42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402" h="429151">
                  <a:moveTo>
                    <a:pt x="0" y="0"/>
                  </a:moveTo>
                  <a:lnTo>
                    <a:pt x="496402" y="0"/>
                  </a:lnTo>
                  <a:lnTo>
                    <a:pt x="241685" y="429151"/>
                  </a:lnTo>
                  <a:lnTo>
                    <a:pt x="0" y="429151"/>
                  </a:lnTo>
                  <a:lnTo>
                    <a:pt x="0" y="0"/>
                  </a:lnTo>
                  <a:close/>
                </a:path>
              </a:pathLst>
            </a:custGeom>
            <a:solidFill>
              <a:schemeClr val="tx1">
                <a:lumMod val="50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dirty="0">
                <a:latin typeface="Helvetica" pitchFamily="2" charset="0"/>
              </a:endParaRPr>
            </a:p>
          </p:txBody>
        </p:sp>
        <p:sp>
          <p:nvSpPr>
            <p:cNvPr id="21" name="Rectangle 13">
              <a:extLst>
                <a:ext uri="{FF2B5EF4-FFF2-40B4-BE49-F238E27FC236}">
                  <a16:creationId xmlns:a16="http://schemas.microsoft.com/office/drawing/2014/main" id="{CE76EF68-AC3E-491A-9EEA-900A3832C0F4}"/>
                </a:ext>
              </a:extLst>
            </p:cNvPr>
            <p:cNvSpPr/>
            <p:nvPr userDrawn="1"/>
          </p:nvSpPr>
          <p:spPr>
            <a:xfrm>
              <a:off x="1669026" y="4700604"/>
              <a:ext cx="10523839" cy="429151"/>
            </a:xfrm>
            <a:custGeom>
              <a:avLst/>
              <a:gdLst>
                <a:gd name="connsiteX0" fmla="*/ 0 w 7473797"/>
                <a:gd name="connsiteY0" fmla="*/ 0 h 429151"/>
                <a:gd name="connsiteX1" fmla="*/ 7473797 w 7473797"/>
                <a:gd name="connsiteY1" fmla="*/ 0 h 429151"/>
                <a:gd name="connsiteX2" fmla="*/ 7473797 w 7473797"/>
                <a:gd name="connsiteY2" fmla="*/ 429151 h 429151"/>
                <a:gd name="connsiteX3" fmla="*/ 0 w 7473797"/>
                <a:gd name="connsiteY3" fmla="*/ 429151 h 429151"/>
                <a:gd name="connsiteX4" fmla="*/ 0 w 7473797"/>
                <a:gd name="connsiteY4" fmla="*/ 0 h 429151"/>
                <a:gd name="connsiteX0" fmla="*/ 0 w 7473797"/>
                <a:gd name="connsiteY0" fmla="*/ 0 h 429151"/>
                <a:gd name="connsiteX1" fmla="*/ 7473797 w 7473797"/>
                <a:gd name="connsiteY1" fmla="*/ 0 h 429151"/>
                <a:gd name="connsiteX2" fmla="*/ 7473797 w 7473797"/>
                <a:gd name="connsiteY2" fmla="*/ 429151 h 429151"/>
                <a:gd name="connsiteX3" fmla="*/ 245269 w 7473797"/>
                <a:gd name="connsiteY3" fmla="*/ 429151 h 429151"/>
                <a:gd name="connsiteX4" fmla="*/ 0 w 7473797"/>
                <a:gd name="connsiteY4" fmla="*/ 0 h 429151"/>
                <a:gd name="connsiteX0" fmla="*/ 0 w 7486087"/>
                <a:gd name="connsiteY0" fmla="*/ 0 h 429151"/>
                <a:gd name="connsiteX1" fmla="*/ 7486087 w 7486087"/>
                <a:gd name="connsiteY1" fmla="*/ 0 h 429151"/>
                <a:gd name="connsiteX2" fmla="*/ 7486087 w 7486087"/>
                <a:gd name="connsiteY2" fmla="*/ 429151 h 429151"/>
                <a:gd name="connsiteX3" fmla="*/ 257559 w 7486087"/>
                <a:gd name="connsiteY3" fmla="*/ 429151 h 429151"/>
                <a:gd name="connsiteX4" fmla="*/ 0 w 7486087"/>
                <a:gd name="connsiteY4" fmla="*/ 0 h 429151"/>
                <a:gd name="connsiteX0" fmla="*/ 0 w 7486087"/>
                <a:gd name="connsiteY0" fmla="*/ 0 h 429151"/>
                <a:gd name="connsiteX1" fmla="*/ 7486087 w 7486087"/>
                <a:gd name="connsiteY1" fmla="*/ 0 h 429151"/>
                <a:gd name="connsiteX2" fmla="*/ 7486087 w 7486087"/>
                <a:gd name="connsiteY2" fmla="*/ 429151 h 429151"/>
                <a:gd name="connsiteX3" fmla="*/ 179362 w 7486087"/>
                <a:gd name="connsiteY3" fmla="*/ 429151 h 429151"/>
                <a:gd name="connsiteX4" fmla="*/ 0 w 7486087"/>
                <a:gd name="connsiteY4" fmla="*/ 0 h 42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6087" h="429151">
                  <a:moveTo>
                    <a:pt x="0" y="0"/>
                  </a:moveTo>
                  <a:lnTo>
                    <a:pt x="7486087" y="0"/>
                  </a:lnTo>
                  <a:lnTo>
                    <a:pt x="7486087" y="429151"/>
                  </a:lnTo>
                  <a:lnTo>
                    <a:pt x="179362" y="429151"/>
                  </a:lnTo>
                  <a:lnTo>
                    <a:pt x="0" y="0"/>
                  </a:lnTo>
                  <a:close/>
                </a:path>
              </a:pathLst>
            </a:custGeom>
            <a:solidFill>
              <a:schemeClr val="tx1">
                <a:lumMod val="50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dirty="0">
                <a:latin typeface="Helvetica" pitchFamily="2" charset="0"/>
              </a:endParaRPr>
            </a:p>
          </p:txBody>
        </p:sp>
      </p:grpSp>
    </p:spTree>
    <p:extLst>
      <p:ext uri="{BB962C8B-B14F-4D97-AF65-F5344CB8AC3E}">
        <p14:creationId xmlns:p14="http://schemas.microsoft.com/office/powerpoint/2010/main" val="21382283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A4F3654-6A02-4F75-9317-85BF0C01E238}"/>
              </a:ext>
            </a:extLst>
          </p:cNvPr>
          <p:cNvSpPr/>
          <p:nvPr/>
        </p:nvSpPr>
        <p:spPr>
          <a:xfrm>
            <a:off x="0" y="0"/>
            <a:ext cx="215371" cy="6858000"/>
          </a:xfrm>
          <a:prstGeom prst="rect">
            <a:avLst/>
          </a:prstGeom>
          <a:gradFill flip="none" rotWithShape="1">
            <a:gsLst>
              <a:gs pos="16000">
                <a:schemeClr val="accent1">
                  <a:lumMod val="5000"/>
                  <a:lumOff val="95000"/>
                </a:schemeClr>
              </a:gs>
              <a:gs pos="86000">
                <a:schemeClr val="tx1">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a:latin typeface="Helvetica" pitchFamily="2" charset="0"/>
            </a:endParaRPr>
          </a:p>
        </p:txBody>
      </p:sp>
      <p:sp>
        <p:nvSpPr>
          <p:cNvPr id="13" name="Rectangle 12">
            <a:extLst>
              <a:ext uri="{FF2B5EF4-FFF2-40B4-BE49-F238E27FC236}">
                <a16:creationId xmlns:a16="http://schemas.microsoft.com/office/drawing/2014/main" id="{C3B87EBB-A4F5-4DB5-95E1-3FC962699C85}"/>
              </a:ext>
            </a:extLst>
          </p:cNvPr>
          <p:cNvSpPr/>
          <p:nvPr/>
        </p:nvSpPr>
        <p:spPr>
          <a:xfrm>
            <a:off x="-483" y="764687"/>
            <a:ext cx="12191053" cy="128587"/>
          </a:xfrm>
          <a:prstGeom prst="rect">
            <a:avLst/>
          </a:prstGeom>
          <a:gradFill flip="none" rotWithShape="1">
            <a:gsLst>
              <a:gs pos="0">
                <a:schemeClr val="bg1"/>
              </a:gs>
              <a:gs pos="63000">
                <a:schemeClr val="tx1">
                  <a:lumMod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en-US">
              <a:latin typeface="Helvetica" pitchFamily="2" charset="0"/>
            </a:endParaRPr>
          </a:p>
        </p:txBody>
      </p:sp>
      <p:sp>
        <p:nvSpPr>
          <p:cNvPr id="3" name="Content Placeholder 2"/>
          <p:cNvSpPr>
            <a:spLocks noGrp="1"/>
          </p:cNvSpPr>
          <p:nvPr>
            <p:ph idx="1"/>
          </p:nvPr>
        </p:nvSpPr>
        <p:spPr>
          <a:xfrm>
            <a:off x="215371" y="900299"/>
            <a:ext cx="5880629" cy="5392023"/>
          </a:xfrm>
        </p:spPr>
        <p:txBody>
          <a:bodyPr>
            <a:normAutofit/>
          </a:bodyPr>
          <a:lstStyle>
            <a:lvl1pPr>
              <a:defRPr sz="2400">
                <a:solidFill>
                  <a:schemeClr val="accent2">
                    <a:lumMod val="10000"/>
                  </a:schemeClr>
                </a:solidFill>
                <a:latin typeface="Helvetica" pitchFamily="2" charset="0"/>
                <a:cs typeface="Calibri" panose="020F0502020204030204" pitchFamily="34" charset="0"/>
              </a:defRPr>
            </a:lvl1pPr>
            <a:lvl2pPr marL="684213" indent="-227013">
              <a:buFont typeface="Arial" panose="020B0604020202020204" pitchFamily="34" charset="0"/>
              <a:buChar char="○"/>
              <a:defRPr sz="2000">
                <a:solidFill>
                  <a:schemeClr val="accent2">
                    <a:lumMod val="10000"/>
                  </a:schemeClr>
                </a:solidFill>
                <a:latin typeface="Helvetica" pitchFamily="2" charset="0"/>
                <a:cs typeface="Calibri" panose="020F0502020204030204" pitchFamily="34" charset="0"/>
              </a:defRPr>
            </a:lvl2pPr>
            <a:lvl3pPr marL="1141413" indent="-227013">
              <a:buFont typeface="Wingdings" panose="05000000000000000000" pitchFamily="2" charset="2"/>
              <a:buChar char="§"/>
              <a:defRPr sz="1800">
                <a:solidFill>
                  <a:schemeClr val="accent2">
                    <a:lumMod val="10000"/>
                  </a:schemeClr>
                </a:solidFill>
                <a:latin typeface="Helvetica" pitchFamily="2" charset="0"/>
                <a:cs typeface="Calibri" panose="020F0502020204030204" pitchFamily="34" charset="0"/>
              </a:defRPr>
            </a:lvl3pPr>
            <a:lvl4pPr marL="1598613" indent="-227013">
              <a:buFont typeface="Calibri" panose="020F0502020204030204" pitchFamily="34" charset="0"/>
              <a:buChar char="‒"/>
              <a:defRPr sz="1600">
                <a:solidFill>
                  <a:schemeClr val="accent2">
                    <a:lumMod val="10000"/>
                  </a:schemeClr>
                </a:solidFill>
                <a:latin typeface="Helvetica" pitchFamily="2" charset="0"/>
                <a:cs typeface="Calibri" panose="020F0502020204030204" pitchFamily="34" charset="0"/>
              </a:defRPr>
            </a:lvl4pPr>
            <a:lvl5pPr marL="2055813" indent="-227013">
              <a:buFont typeface="Wingdings" panose="05000000000000000000" pitchFamily="2" charset="2"/>
              <a:buChar char="Ø"/>
              <a:defRPr sz="1400">
                <a:solidFill>
                  <a:schemeClr val="accent2">
                    <a:lumMod val="10000"/>
                  </a:schemeClr>
                </a:solidFill>
                <a:latin typeface="Helvetica" pitchFamily="2"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itle 1"/>
          <p:cNvSpPr>
            <a:spLocks noGrp="1"/>
          </p:cNvSpPr>
          <p:nvPr>
            <p:ph type="ctrTitle"/>
          </p:nvPr>
        </p:nvSpPr>
        <p:spPr>
          <a:xfrm>
            <a:off x="215371" y="-2"/>
            <a:ext cx="11976629" cy="762313"/>
          </a:xfrm>
          <a:noFill/>
          <a:ln>
            <a:noFill/>
          </a:ln>
        </p:spPr>
        <p:txBody>
          <a:bodyPr>
            <a:normAutofit/>
          </a:bodyPr>
          <a:lstStyle>
            <a:lvl1pPr algn="l">
              <a:defRPr sz="3600" b="1">
                <a:solidFill>
                  <a:schemeClr val="tx1">
                    <a:lumMod val="50000"/>
                  </a:schemeClr>
                </a:solidFill>
                <a:latin typeface="Helvetica" pitchFamily="2" charset="0"/>
                <a:cs typeface="Calibri" panose="020F0502020204030204" pitchFamily="34" charset="0"/>
              </a:defRPr>
            </a:lvl1pPr>
          </a:lstStyle>
          <a:p>
            <a:r>
              <a:rPr lang="en-US"/>
              <a:t>Click to edit Master title style</a:t>
            </a:r>
            <a:endParaRPr lang="en-US" dirty="0"/>
          </a:p>
        </p:txBody>
      </p:sp>
      <p:sp>
        <p:nvSpPr>
          <p:cNvPr id="22" name="Footer Placeholder 21">
            <a:extLst>
              <a:ext uri="{FF2B5EF4-FFF2-40B4-BE49-F238E27FC236}">
                <a16:creationId xmlns:a16="http://schemas.microsoft.com/office/drawing/2014/main" id="{B50422AB-0BAA-46A9-AE93-94762DFEE63D}"/>
              </a:ext>
            </a:extLst>
          </p:cNvPr>
          <p:cNvSpPr>
            <a:spLocks noGrp="1"/>
          </p:cNvSpPr>
          <p:nvPr>
            <p:ph type="ftr" sz="quarter" idx="11"/>
          </p:nvPr>
        </p:nvSpPr>
        <p:spPr>
          <a:xfrm>
            <a:off x="1930519" y="6298363"/>
            <a:ext cx="9423281" cy="429151"/>
          </a:xfrm>
        </p:spPr>
        <p:txBody>
          <a:bodyPr>
            <a:normAutofit/>
          </a:bodyPr>
          <a:lstStyle>
            <a:lvl1pPr algn="l">
              <a:defRPr>
                <a:latin typeface="Helvetica" pitchFamily="2" charset="0"/>
              </a:defRPr>
            </a:lvl1pPr>
          </a:lstStyle>
          <a:p>
            <a:pPr>
              <a:defRPr/>
            </a:pPr>
            <a:r>
              <a:rPr lang="en-US"/>
              <a:t>NTP Industry Flight Demonstration Study: Final Briefing</a:t>
            </a:r>
            <a:endParaRPr lang="en-US" dirty="0"/>
          </a:p>
        </p:txBody>
      </p:sp>
      <p:sp>
        <p:nvSpPr>
          <p:cNvPr id="23" name="Slide Number Placeholder 22">
            <a:extLst>
              <a:ext uri="{FF2B5EF4-FFF2-40B4-BE49-F238E27FC236}">
                <a16:creationId xmlns:a16="http://schemas.microsoft.com/office/drawing/2014/main" id="{967E3FFB-6101-4F71-875B-6BF548576CFE}"/>
              </a:ext>
            </a:extLst>
          </p:cNvPr>
          <p:cNvSpPr>
            <a:spLocks noGrp="1"/>
          </p:cNvSpPr>
          <p:nvPr>
            <p:ph type="sldNum" sz="quarter" idx="12"/>
          </p:nvPr>
        </p:nvSpPr>
        <p:spPr>
          <a:xfrm>
            <a:off x="11445989" y="6305389"/>
            <a:ext cx="530642" cy="416086"/>
          </a:xfrm>
        </p:spPr>
        <p:txBody>
          <a:bodyPr>
            <a:normAutofit/>
          </a:bodyPr>
          <a:lstStyle>
            <a:lvl1pPr>
              <a:defRPr>
                <a:latin typeface="Helvetica" pitchFamily="2" charset="0"/>
              </a:defRPr>
            </a:lvl1pPr>
          </a:lstStyle>
          <a:p>
            <a:fld id="{42941279-5F75-48AD-80EC-34D209179385}" type="slidenum">
              <a:rPr lang="en-US" altLang="en-US" smtClean="0"/>
              <a:pPr/>
              <a:t>‹#›</a:t>
            </a:fld>
            <a:endParaRPr lang="en-US" altLang="en-US"/>
          </a:p>
        </p:txBody>
      </p:sp>
      <p:sp>
        <p:nvSpPr>
          <p:cNvPr id="5" name="Picture Placeholder 4">
            <a:extLst>
              <a:ext uri="{FF2B5EF4-FFF2-40B4-BE49-F238E27FC236}">
                <a16:creationId xmlns:a16="http://schemas.microsoft.com/office/drawing/2014/main" id="{30B396C6-797E-4228-99DC-4A53C6FD18BB}"/>
              </a:ext>
            </a:extLst>
          </p:cNvPr>
          <p:cNvSpPr>
            <a:spLocks noGrp="1"/>
          </p:cNvSpPr>
          <p:nvPr>
            <p:ph type="pic" sz="quarter" idx="13"/>
          </p:nvPr>
        </p:nvSpPr>
        <p:spPr>
          <a:xfrm>
            <a:off x="6096530" y="2319108"/>
            <a:ext cx="5880100" cy="2553419"/>
          </a:xfrm>
        </p:spPr>
        <p:txBody>
          <a:bodyPr>
            <a:normAutofit/>
          </a:bodyPr>
          <a:lstStyle>
            <a:lvl1pPr marL="0" indent="0" algn="ctr">
              <a:buNone/>
              <a:defRPr>
                <a:latin typeface="Helvetica" pitchFamily="2" charset="0"/>
              </a:defRPr>
            </a:lvl1pPr>
          </a:lstStyle>
          <a:p>
            <a:r>
              <a:rPr lang="en-US"/>
              <a:t>Click icon to add picture</a:t>
            </a:r>
          </a:p>
        </p:txBody>
      </p:sp>
      <p:sp>
        <p:nvSpPr>
          <p:cNvPr id="12" name="Rectangle 11">
            <a:extLst>
              <a:ext uri="{FF2B5EF4-FFF2-40B4-BE49-F238E27FC236}">
                <a16:creationId xmlns:a16="http://schemas.microsoft.com/office/drawing/2014/main" id="{CCEAB9B0-48F7-4C58-9E72-1BD47320E3CA}"/>
              </a:ext>
            </a:extLst>
          </p:cNvPr>
          <p:cNvSpPr/>
          <p:nvPr userDrawn="1"/>
        </p:nvSpPr>
        <p:spPr>
          <a:xfrm>
            <a:off x="0" y="0"/>
            <a:ext cx="215371" cy="6858000"/>
          </a:xfrm>
          <a:prstGeom prst="rect">
            <a:avLst/>
          </a:prstGeom>
          <a:gradFill flip="none" rotWithShape="1">
            <a:gsLst>
              <a:gs pos="16000">
                <a:schemeClr val="accent1">
                  <a:lumMod val="5000"/>
                  <a:lumOff val="95000"/>
                </a:schemeClr>
              </a:gs>
              <a:gs pos="86000">
                <a:schemeClr val="tx1">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algn="ctr"/>
            <a:endParaRPr lang="en-US">
              <a:latin typeface="Helvetica" pitchFamily="2" charset="0"/>
            </a:endParaRPr>
          </a:p>
        </p:txBody>
      </p:sp>
      <p:sp>
        <p:nvSpPr>
          <p:cNvPr id="15" name="Rectangle 14">
            <a:extLst>
              <a:ext uri="{FF2B5EF4-FFF2-40B4-BE49-F238E27FC236}">
                <a16:creationId xmlns:a16="http://schemas.microsoft.com/office/drawing/2014/main" id="{0BDC0303-4319-4996-8AD3-738C9AB88BE9}"/>
              </a:ext>
            </a:extLst>
          </p:cNvPr>
          <p:cNvSpPr/>
          <p:nvPr userDrawn="1"/>
        </p:nvSpPr>
        <p:spPr>
          <a:xfrm>
            <a:off x="-483" y="764687"/>
            <a:ext cx="12191053" cy="128587"/>
          </a:xfrm>
          <a:prstGeom prst="rect">
            <a:avLst/>
          </a:prstGeom>
          <a:gradFill flip="none" rotWithShape="1">
            <a:gsLst>
              <a:gs pos="0">
                <a:schemeClr val="bg1"/>
              </a:gs>
              <a:gs pos="63000">
                <a:schemeClr val="tx1">
                  <a:lumMod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spcBef>
                <a:spcPts val="0"/>
              </a:spcBef>
              <a:spcAft>
                <a:spcPts val="0"/>
              </a:spcAft>
              <a:defRPr/>
            </a:pPr>
            <a:endParaRPr lang="en-US">
              <a:latin typeface="Helvetica" pitchFamily="2" charset="0"/>
            </a:endParaRPr>
          </a:p>
        </p:txBody>
      </p:sp>
      <p:grpSp>
        <p:nvGrpSpPr>
          <p:cNvPr id="16" name="Group 15">
            <a:extLst>
              <a:ext uri="{FF2B5EF4-FFF2-40B4-BE49-F238E27FC236}">
                <a16:creationId xmlns:a16="http://schemas.microsoft.com/office/drawing/2014/main" id="{B3E21FA9-268B-4C8F-BF57-E16A90532B77}"/>
              </a:ext>
            </a:extLst>
          </p:cNvPr>
          <p:cNvGrpSpPr/>
          <p:nvPr userDrawn="1"/>
        </p:nvGrpSpPr>
        <p:grpSpPr>
          <a:xfrm>
            <a:off x="1" y="6129878"/>
            <a:ext cx="12190086" cy="803787"/>
            <a:chOff x="2779" y="4532653"/>
            <a:chExt cx="12190086" cy="803787"/>
          </a:xfrm>
        </p:grpSpPr>
        <p:pic>
          <p:nvPicPr>
            <p:cNvPr id="19" name="Picture 8">
              <a:extLst>
                <a:ext uri="{FF2B5EF4-FFF2-40B4-BE49-F238E27FC236}">
                  <a16:creationId xmlns:a16="http://schemas.microsoft.com/office/drawing/2014/main" id="{FB73D033-6884-4F90-9474-BDACF1236602}"/>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2770" t="30636" r="79515" b="30296"/>
            <a:stretch/>
          </p:blipFill>
          <p:spPr bwMode="auto">
            <a:xfrm>
              <a:off x="265791" y="4532653"/>
              <a:ext cx="1619864" cy="80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1">
              <a:extLst>
                <a:ext uri="{FF2B5EF4-FFF2-40B4-BE49-F238E27FC236}">
                  <a16:creationId xmlns:a16="http://schemas.microsoft.com/office/drawing/2014/main" id="{E6468BCC-DBE4-459E-B17E-12A0A17EA882}"/>
                </a:ext>
              </a:extLst>
            </p:cNvPr>
            <p:cNvSpPr/>
            <p:nvPr userDrawn="1"/>
          </p:nvSpPr>
          <p:spPr>
            <a:xfrm>
              <a:off x="2779" y="4700889"/>
              <a:ext cx="488066" cy="429151"/>
            </a:xfrm>
            <a:custGeom>
              <a:avLst/>
              <a:gdLst>
                <a:gd name="connsiteX0" fmla="*/ 0 w 486570"/>
                <a:gd name="connsiteY0" fmla="*/ 0 h 429151"/>
                <a:gd name="connsiteX1" fmla="*/ 486570 w 486570"/>
                <a:gd name="connsiteY1" fmla="*/ 0 h 429151"/>
                <a:gd name="connsiteX2" fmla="*/ 486570 w 486570"/>
                <a:gd name="connsiteY2" fmla="*/ 429151 h 429151"/>
                <a:gd name="connsiteX3" fmla="*/ 0 w 486570"/>
                <a:gd name="connsiteY3" fmla="*/ 429151 h 429151"/>
                <a:gd name="connsiteX4" fmla="*/ 0 w 486570"/>
                <a:gd name="connsiteY4" fmla="*/ 0 h 429151"/>
                <a:gd name="connsiteX0" fmla="*/ 0 w 486570"/>
                <a:gd name="connsiteY0" fmla="*/ 0 h 429151"/>
                <a:gd name="connsiteX1" fmla="*/ 486570 w 486570"/>
                <a:gd name="connsiteY1" fmla="*/ 0 h 429151"/>
                <a:gd name="connsiteX2" fmla="*/ 229395 w 486570"/>
                <a:gd name="connsiteY2" fmla="*/ 429151 h 429151"/>
                <a:gd name="connsiteX3" fmla="*/ 0 w 486570"/>
                <a:gd name="connsiteY3" fmla="*/ 429151 h 429151"/>
                <a:gd name="connsiteX4" fmla="*/ 0 w 486570"/>
                <a:gd name="connsiteY4" fmla="*/ 0 h 429151"/>
                <a:gd name="connsiteX0" fmla="*/ 0 w 405453"/>
                <a:gd name="connsiteY0" fmla="*/ 0 h 429151"/>
                <a:gd name="connsiteX1" fmla="*/ 405453 w 405453"/>
                <a:gd name="connsiteY1" fmla="*/ 7374 h 429151"/>
                <a:gd name="connsiteX2" fmla="*/ 229395 w 405453"/>
                <a:gd name="connsiteY2" fmla="*/ 429151 h 429151"/>
                <a:gd name="connsiteX3" fmla="*/ 0 w 405453"/>
                <a:gd name="connsiteY3" fmla="*/ 429151 h 429151"/>
                <a:gd name="connsiteX4" fmla="*/ 0 w 405453"/>
                <a:gd name="connsiteY4" fmla="*/ 0 h 429151"/>
                <a:gd name="connsiteX0" fmla="*/ 0 w 496402"/>
                <a:gd name="connsiteY0" fmla="*/ 0 h 429151"/>
                <a:gd name="connsiteX1" fmla="*/ 496402 w 496402"/>
                <a:gd name="connsiteY1" fmla="*/ 0 h 429151"/>
                <a:gd name="connsiteX2" fmla="*/ 229395 w 496402"/>
                <a:gd name="connsiteY2" fmla="*/ 429151 h 429151"/>
                <a:gd name="connsiteX3" fmla="*/ 0 w 496402"/>
                <a:gd name="connsiteY3" fmla="*/ 429151 h 429151"/>
                <a:gd name="connsiteX4" fmla="*/ 0 w 496402"/>
                <a:gd name="connsiteY4" fmla="*/ 0 h 429151"/>
                <a:gd name="connsiteX0" fmla="*/ 0 w 496402"/>
                <a:gd name="connsiteY0" fmla="*/ 0 h 429151"/>
                <a:gd name="connsiteX1" fmla="*/ 496402 w 496402"/>
                <a:gd name="connsiteY1" fmla="*/ 0 h 429151"/>
                <a:gd name="connsiteX2" fmla="*/ 241685 w 496402"/>
                <a:gd name="connsiteY2" fmla="*/ 429151 h 429151"/>
                <a:gd name="connsiteX3" fmla="*/ 0 w 496402"/>
                <a:gd name="connsiteY3" fmla="*/ 429151 h 429151"/>
                <a:gd name="connsiteX4" fmla="*/ 0 w 496402"/>
                <a:gd name="connsiteY4" fmla="*/ 0 h 42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402" h="429151">
                  <a:moveTo>
                    <a:pt x="0" y="0"/>
                  </a:moveTo>
                  <a:lnTo>
                    <a:pt x="496402" y="0"/>
                  </a:lnTo>
                  <a:lnTo>
                    <a:pt x="241685" y="429151"/>
                  </a:lnTo>
                  <a:lnTo>
                    <a:pt x="0" y="429151"/>
                  </a:lnTo>
                  <a:lnTo>
                    <a:pt x="0" y="0"/>
                  </a:lnTo>
                  <a:close/>
                </a:path>
              </a:pathLst>
            </a:custGeom>
            <a:solidFill>
              <a:schemeClr val="tx1">
                <a:lumMod val="50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dirty="0">
                <a:latin typeface="Helvetica" pitchFamily="2" charset="0"/>
              </a:endParaRPr>
            </a:p>
          </p:txBody>
        </p:sp>
        <p:sp>
          <p:nvSpPr>
            <p:cNvPr id="21" name="Rectangle 13">
              <a:extLst>
                <a:ext uri="{FF2B5EF4-FFF2-40B4-BE49-F238E27FC236}">
                  <a16:creationId xmlns:a16="http://schemas.microsoft.com/office/drawing/2014/main" id="{0DB9E3D9-B8AE-408D-BB12-F5D99DBFAEB5}"/>
                </a:ext>
              </a:extLst>
            </p:cNvPr>
            <p:cNvSpPr/>
            <p:nvPr userDrawn="1"/>
          </p:nvSpPr>
          <p:spPr>
            <a:xfrm>
              <a:off x="1669026" y="4700604"/>
              <a:ext cx="10523839" cy="429151"/>
            </a:xfrm>
            <a:custGeom>
              <a:avLst/>
              <a:gdLst>
                <a:gd name="connsiteX0" fmla="*/ 0 w 7473797"/>
                <a:gd name="connsiteY0" fmla="*/ 0 h 429151"/>
                <a:gd name="connsiteX1" fmla="*/ 7473797 w 7473797"/>
                <a:gd name="connsiteY1" fmla="*/ 0 h 429151"/>
                <a:gd name="connsiteX2" fmla="*/ 7473797 w 7473797"/>
                <a:gd name="connsiteY2" fmla="*/ 429151 h 429151"/>
                <a:gd name="connsiteX3" fmla="*/ 0 w 7473797"/>
                <a:gd name="connsiteY3" fmla="*/ 429151 h 429151"/>
                <a:gd name="connsiteX4" fmla="*/ 0 w 7473797"/>
                <a:gd name="connsiteY4" fmla="*/ 0 h 429151"/>
                <a:gd name="connsiteX0" fmla="*/ 0 w 7473797"/>
                <a:gd name="connsiteY0" fmla="*/ 0 h 429151"/>
                <a:gd name="connsiteX1" fmla="*/ 7473797 w 7473797"/>
                <a:gd name="connsiteY1" fmla="*/ 0 h 429151"/>
                <a:gd name="connsiteX2" fmla="*/ 7473797 w 7473797"/>
                <a:gd name="connsiteY2" fmla="*/ 429151 h 429151"/>
                <a:gd name="connsiteX3" fmla="*/ 245269 w 7473797"/>
                <a:gd name="connsiteY3" fmla="*/ 429151 h 429151"/>
                <a:gd name="connsiteX4" fmla="*/ 0 w 7473797"/>
                <a:gd name="connsiteY4" fmla="*/ 0 h 429151"/>
                <a:gd name="connsiteX0" fmla="*/ 0 w 7486087"/>
                <a:gd name="connsiteY0" fmla="*/ 0 h 429151"/>
                <a:gd name="connsiteX1" fmla="*/ 7486087 w 7486087"/>
                <a:gd name="connsiteY1" fmla="*/ 0 h 429151"/>
                <a:gd name="connsiteX2" fmla="*/ 7486087 w 7486087"/>
                <a:gd name="connsiteY2" fmla="*/ 429151 h 429151"/>
                <a:gd name="connsiteX3" fmla="*/ 257559 w 7486087"/>
                <a:gd name="connsiteY3" fmla="*/ 429151 h 429151"/>
                <a:gd name="connsiteX4" fmla="*/ 0 w 7486087"/>
                <a:gd name="connsiteY4" fmla="*/ 0 h 429151"/>
                <a:gd name="connsiteX0" fmla="*/ 0 w 7486087"/>
                <a:gd name="connsiteY0" fmla="*/ 0 h 429151"/>
                <a:gd name="connsiteX1" fmla="*/ 7486087 w 7486087"/>
                <a:gd name="connsiteY1" fmla="*/ 0 h 429151"/>
                <a:gd name="connsiteX2" fmla="*/ 7486087 w 7486087"/>
                <a:gd name="connsiteY2" fmla="*/ 429151 h 429151"/>
                <a:gd name="connsiteX3" fmla="*/ 179362 w 7486087"/>
                <a:gd name="connsiteY3" fmla="*/ 429151 h 429151"/>
                <a:gd name="connsiteX4" fmla="*/ 0 w 7486087"/>
                <a:gd name="connsiteY4" fmla="*/ 0 h 42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6087" h="429151">
                  <a:moveTo>
                    <a:pt x="0" y="0"/>
                  </a:moveTo>
                  <a:lnTo>
                    <a:pt x="7486087" y="0"/>
                  </a:lnTo>
                  <a:lnTo>
                    <a:pt x="7486087" y="429151"/>
                  </a:lnTo>
                  <a:lnTo>
                    <a:pt x="179362" y="429151"/>
                  </a:lnTo>
                  <a:lnTo>
                    <a:pt x="0" y="0"/>
                  </a:lnTo>
                  <a:close/>
                </a:path>
              </a:pathLst>
            </a:custGeom>
            <a:solidFill>
              <a:schemeClr val="tx1">
                <a:lumMod val="50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spcBef>
                  <a:spcPts val="0"/>
                </a:spcBef>
                <a:spcAft>
                  <a:spcPts val="0"/>
                </a:spcAft>
                <a:defRPr/>
              </a:pPr>
              <a:endParaRPr lang="en-US" dirty="0">
                <a:latin typeface="Helvetica" pitchFamily="2" charset="0"/>
              </a:endParaRPr>
            </a:p>
          </p:txBody>
        </p:sp>
      </p:grpSp>
    </p:spTree>
    <p:extLst>
      <p:ext uri="{BB962C8B-B14F-4D97-AF65-F5344CB8AC3E}">
        <p14:creationId xmlns:p14="http://schemas.microsoft.com/office/powerpoint/2010/main" val="38676274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3BF6D-E3A3-431B-A5CC-1948FA547202}"/>
              </a:ext>
            </a:extLst>
          </p:cNvPr>
          <p:cNvSpPr>
            <a:spLocks noGrp="1"/>
          </p:cNvSpPr>
          <p:nvPr>
            <p:ph type="title" hasCustomPrompt="1"/>
          </p:nvPr>
        </p:nvSpPr>
        <p:spPr>
          <a:xfrm>
            <a:off x="838200" y="365125"/>
            <a:ext cx="10515600" cy="1325563"/>
          </a:xfrm>
          <a:prstGeom prst="rect">
            <a:avLst/>
          </a:prstGeom>
        </p:spPr>
        <p:txBody>
          <a:bodyPr/>
          <a:lstStyle>
            <a:lvl1pPr>
              <a:defRPr/>
            </a:lvl1pPr>
          </a:lstStyle>
          <a:p>
            <a:r>
              <a:rPr lang="en-US" dirty="0"/>
              <a:t>BULLET COPY SLIDE: Click to edit title</a:t>
            </a:r>
          </a:p>
        </p:txBody>
      </p:sp>
      <p:sp>
        <p:nvSpPr>
          <p:cNvPr id="6" name="Text Placeholder 5">
            <a:extLst>
              <a:ext uri="{FF2B5EF4-FFF2-40B4-BE49-F238E27FC236}">
                <a16:creationId xmlns:a16="http://schemas.microsoft.com/office/drawing/2014/main" id="{9B6C8C6E-3F93-40B5-89F3-FB1F1ADB5FBB}"/>
              </a:ext>
            </a:extLst>
          </p:cNvPr>
          <p:cNvSpPr>
            <a:spLocks noGrp="1"/>
          </p:cNvSpPr>
          <p:nvPr>
            <p:ph type="body" sz="quarter" idx="11"/>
          </p:nvPr>
        </p:nvSpPr>
        <p:spPr>
          <a:xfrm>
            <a:off x="838200" y="2062171"/>
            <a:ext cx="10453828" cy="3851669"/>
          </a:xfrm>
          <a:prstGeom prst="rect">
            <a:avLst/>
          </a:prstGeom>
        </p:spPr>
        <p:txBody>
          <a:bodyPr/>
          <a:lstStyle>
            <a:lvl2pPr marL="685800" indent="-228600">
              <a:buClr>
                <a:schemeClr val="accent1"/>
              </a:buClr>
              <a:buFont typeface="Wingdings" panose="05000000000000000000" pitchFamily="2" charset="2"/>
              <a:buChar char="§"/>
              <a:defRPr/>
            </a:lvl2pPr>
            <a:lvl3pPr marL="1143000" indent="-228600">
              <a:buClr>
                <a:schemeClr val="accent1"/>
              </a:buClr>
              <a:buFont typeface="Wingdings" panose="05000000000000000000" pitchFamily="2" charset="2"/>
              <a:buChar char="§"/>
              <a:defRPr/>
            </a:lvl3pPr>
            <a:lvl4pPr marL="1600200" indent="-228600">
              <a:buClr>
                <a:schemeClr val="accent1"/>
              </a:buClr>
              <a:buFont typeface="Wingdings" panose="05000000000000000000" pitchFamily="2" charset="2"/>
              <a:buChar char="§"/>
              <a:defRPr/>
            </a:lvl4pPr>
            <a:lvl5pPr marL="2057400" indent="-228600">
              <a:buClr>
                <a:schemeClr val="accent1"/>
              </a:buClr>
              <a:buFont typeface="Wingdings" panose="05000000000000000000" pitchFamily="2" charset="2"/>
              <a:buChar ch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605721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0B00767-C6F4-4DDD-BB52-75DFC2FE6A31}"/>
              </a:ext>
            </a:extLst>
          </p:cNvPr>
          <p:cNvSpPr/>
          <p:nvPr/>
        </p:nvSpPr>
        <p:spPr>
          <a:xfrm>
            <a:off x="1" y="1"/>
            <a:ext cx="12192000" cy="762313"/>
          </a:xfrm>
          <a:prstGeom prst="rect">
            <a:avLst/>
          </a:prstGeom>
          <a:gradFill flip="none" rotWithShape="1">
            <a:gsLst>
              <a:gs pos="0">
                <a:schemeClr val="accent1">
                  <a:lumMod val="5000"/>
                  <a:lumOff val="95000"/>
                </a:schemeClr>
              </a:gs>
              <a:gs pos="23000">
                <a:schemeClr val="tx1">
                  <a:lumMod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7" name="Rectangle 16">
            <a:extLst>
              <a:ext uri="{FF2B5EF4-FFF2-40B4-BE49-F238E27FC236}">
                <a16:creationId xmlns:a16="http://schemas.microsoft.com/office/drawing/2014/main" id="{60E3B5F5-36F5-4C46-8E63-5F121C3596F7}"/>
              </a:ext>
            </a:extLst>
          </p:cNvPr>
          <p:cNvSpPr/>
          <p:nvPr/>
        </p:nvSpPr>
        <p:spPr>
          <a:xfrm>
            <a:off x="0" y="0"/>
            <a:ext cx="215371" cy="6858000"/>
          </a:xfrm>
          <a:prstGeom prst="rect">
            <a:avLst/>
          </a:prstGeom>
          <a:gradFill flip="none" rotWithShape="1">
            <a:gsLst>
              <a:gs pos="16000">
                <a:schemeClr val="accent1">
                  <a:lumMod val="5000"/>
                  <a:lumOff val="95000"/>
                </a:schemeClr>
              </a:gs>
              <a:gs pos="86000">
                <a:schemeClr val="tx1">
                  <a:lumMod val="5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5" name="Group 24">
            <a:extLst>
              <a:ext uri="{FF2B5EF4-FFF2-40B4-BE49-F238E27FC236}">
                <a16:creationId xmlns:a16="http://schemas.microsoft.com/office/drawing/2014/main" id="{E8369042-8549-4571-8307-50D8402C3CA1}"/>
              </a:ext>
            </a:extLst>
          </p:cNvPr>
          <p:cNvGrpSpPr/>
          <p:nvPr/>
        </p:nvGrpSpPr>
        <p:grpSpPr>
          <a:xfrm>
            <a:off x="1" y="6133355"/>
            <a:ext cx="12190086" cy="803787"/>
            <a:chOff x="2779" y="4536130"/>
            <a:chExt cx="12190086" cy="803787"/>
          </a:xfrm>
        </p:grpSpPr>
        <p:pic>
          <p:nvPicPr>
            <p:cNvPr id="26" name="Picture 8">
              <a:extLst>
                <a:ext uri="{FF2B5EF4-FFF2-40B4-BE49-F238E27FC236}">
                  <a16:creationId xmlns:a16="http://schemas.microsoft.com/office/drawing/2014/main" id="{D4F7965B-F579-47AF-98C5-68EBFE0C3F2F}"/>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2770" t="30636" r="79515" b="30296"/>
            <a:stretch/>
          </p:blipFill>
          <p:spPr bwMode="auto">
            <a:xfrm>
              <a:off x="265791" y="4536130"/>
              <a:ext cx="1619864" cy="80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11">
              <a:extLst>
                <a:ext uri="{FF2B5EF4-FFF2-40B4-BE49-F238E27FC236}">
                  <a16:creationId xmlns:a16="http://schemas.microsoft.com/office/drawing/2014/main" id="{C8863BA2-C8FD-4991-B662-B4142F8BC085}"/>
                </a:ext>
              </a:extLst>
            </p:cNvPr>
            <p:cNvSpPr/>
            <p:nvPr/>
          </p:nvSpPr>
          <p:spPr>
            <a:xfrm>
              <a:off x="2779" y="4700889"/>
              <a:ext cx="488066" cy="429151"/>
            </a:xfrm>
            <a:custGeom>
              <a:avLst/>
              <a:gdLst>
                <a:gd name="connsiteX0" fmla="*/ 0 w 486570"/>
                <a:gd name="connsiteY0" fmla="*/ 0 h 429151"/>
                <a:gd name="connsiteX1" fmla="*/ 486570 w 486570"/>
                <a:gd name="connsiteY1" fmla="*/ 0 h 429151"/>
                <a:gd name="connsiteX2" fmla="*/ 486570 w 486570"/>
                <a:gd name="connsiteY2" fmla="*/ 429151 h 429151"/>
                <a:gd name="connsiteX3" fmla="*/ 0 w 486570"/>
                <a:gd name="connsiteY3" fmla="*/ 429151 h 429151"/>
                <a:gd name="connsiteX4" fmla="*/ 0 w 486570"/>
                <a:gd name="connsiteY4" fmla="*/ 0 h 429151"/>
                <a:gd name="connsiteX0" fmla="*/ 0 w 486570"/>
                <a:gd name="connsiteY0" fmla="*/ 0 h 429151"/>
                <a:gd name="connsiteX1" fmla="*/ 486570 w 486570"/>
                <a:gd name="connsiteY1" fmla="*/ 0 h 429151"/>
                <a:gd name="connsiteX2" fmla="*/ 229395 w 486570"/>
                <a:gd name="connsiteY2" fmla="*/ 429151 h 429151"/>
                <a:gd name="connsiteX3" fmla="*/ 0 w 486570"/>
                <a:gd name="connsiteY3" fmla="*/ 429151 h 429151"/>
                <a:gd name="connsiteX4" fmla="*/ 0 w 486570"/>
                <a:gd name="connsiteY4" fmla="*/ 0 h 429151"/>
                <a:gd name="connsiteX0" fmla="*/ 0 w 405453"/>
                <a:gd name="connsiteY0" fmla="*/ 0 h 429151"/>
                <a:gd name="connsiteX1" fmla="*/ 405453 w 405453"/>
                <a:gd name="connsiteY1" fmla="*/ 7374 h 429151"/>
                <a:gd name="connsiteX2" fmla="*/ 229395 w 405453"/>
                <a:gd name="connsiteY2" fmla="*/ 429151 h 429151"/>
                <a:gd name="connsiteX3" fmla="*/ 0 w 405453"/>
                <a:gd name="connsiteY3" fmla="*/ 429151 h 429151"/>
                <a:gd name="connsiteX4" fmla="*/ 0 w 405453"/>
                <a:gd name="connsiteY4" fmla="*/ 0 h 429151"/>
                <a:gd name="connsiteX0" fmla="*/ 0 w 496402"/>
                <a:gd name="connsiteY0" fmla="*/ 0 h 429151"/>
                <a:gd name="connsiteX1" fmla="*/ 496402 w 496402"/>
                <a:gd name="connsiteY1" fmla="*/ 0 h 429151"/>
                <a:gd name="connsiteX2" fmla="*/ 229395 w 496402"/>
                <a:gd name="connsiteY2" fmla="*/ 429151 h 429151"/>
                <a:gd name="connsiteX3" fmla="*/ 0 w 496402"/>
                <a:gd name="connsiteY3" fmla="*/ 429151 h 429151"/>
                <a:gd name="connsiteX4" fmla="*/ 0 w 496402"/>
                <a:gd name="connsiteY4" fmla="*/ 0 h 429151"/>
                <a:gd name="connsiteX0" fmla="*/ 0 w 496402"/>
                <a:gd name="connsiteY0" fmla="*/ 0 h 429151"/>
                <a:gd name="connsiteX1" fmla="*/ 496402 w 496402"/>
                <a:gd name="connsiteY1" fmla="*/ 0 h 429151"/>
                <a:gd name="connsiteX2" fmla="*/ 241685 w 496402"/>
                <a:gd name="connsiteY2" fmla="*/ 429151 h 429151"/>
                <a:gd name="connsiteX3" fmla="*/ 0 w 496402"/>
                <a:gd name="connsiteY3" fmla="*/ 429151 h 429151"/>
                <a:gd name="connsiteX4" fmla="*/ 0 w 496402"/>
                <a:gd name="connsiteY4" fmla="*/ 0 h 42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402" h="429151">
                  <a:moveTo>
                    <a:pt x="0" y="0"/>
                  </a:moveTo>
                  <a:lnTo>
                    <a:pt x="496402" y="0"/>
                  </a:lnTo>
                  <a:lnTo>
                    <a:pt x="241685" y="429151"/>
                  </a:lnTo>
                  <a:lnTo>
                    <a:pt x="0" y="429151"/>
                  </a:lnTo>
                  <a:lnTo>
                    <a:pt x="0" y="0"/>
                  </a:lnTo>
                  <a:close/>
                </a:path>
              </a:pathLst>
            </a:custGeom>
            <a:solidFill>
              <a:schemeClr val="tx1">
                <a:lumMod val="50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8" name="Rectangle 13">
              <a:extLst>
                <a:ext uri="{FF2B5EF4-FFF2-40B4-BE49-F238E27FC236}">
                  <a16:creationId xmlns:a16="http://schemas.microsoft.com/office/drawing/2014/main" id="{5BAD6AC2-8A8C-442F-BC77-A768F1991DCD}"/>
                </a:ext>
              </a:extLst>
            </p:cNvPr>
            <p:cNvSpPr/>
            <p:nvPr/>
          </p:nvSpPr>
          <p:spPr>
            <a:xfrm>
              <a:off x="1669026" y="4700604"/>
              <a:ext cx="10523839" cy="429151"/>
            </a:xfrm>
            <a:custGeom>
              <a:avLst/>
              <a:gdLst>
                <a:gd name="connsiteX0" fmla="*/ 0 w 7473797"/>
                <a:gd name="connsiteY0" fmla="*/ 0 h 429151"/>
                <a:gd name="connsiteX1" fmla="*/ 7473797 w 7473797"/>
                <a:gd name="connsiteY1" fmla="*/ 0 h 429151"/>
                <a:gd name="connsiteX2" fmla="*/ 7473797 w 7473797"/>
                <a:gd name="connsiteY2" fmla="*/ 429151 h 429151"/>
                <a:gd name="connsiteX3" fmla="*/ 0 w 7473797"/>
                <a:gd name="connsiteY3" fmla="*/ 429151 h 429151"/>
                <a:gd name="connsiteX4" fmla="*/ 0 w 7473797"/>
                <a:gd name="connsiteY4" fmla="*/ 0 h 429151"/>
                <a:gd name="connsiteX0" fmla="*/ 0 w 7473797"/>
                <a:gd name="connsiteY0" fmla="*/ 0 h 429151"/>
                <a:gd name="connsiteX1" fmla="*/ 7473797 w 7473797"/>
                <a:gd name="connsiteY1" fmla="*/ 0 h 429151"/>
                <a:gd name="connsiteX2" fmla="*/ 7473797 w 7473797"/>
                <a:gd name="connsiteY2" fmla="*/ 429151 h 429151"/>
                <a:gd name="connsiteX3" fmla="*/ 245269 w 7473797"/>
                <a:gd name="connsiteY3" fmla="*/ 429151 h 429151"/>
                <a:gd name="connsiteX4" fmla="*/ 0 w 7473797"/>
                <a:gd name="connsiteY4" fmla="*/ 0 h 429151"/>
                <a:gd name="connsiteX0" fmla="*/ 0 w 7486087"/>
                <a:gd name="connsiteY0" fmla="*/ 0 h 429151"/>
                <a:gd name="connsiteX1" fmla="*/ 7486087 w 7486087"/>
                <a:gd name="connsiteY1" fmla="*/ 0 h 429151"/>
                <a:gd name="connsiteX2" fmla="*/ 7486087 w 7486087"/>
                <a:gd name="connsiteY2" fmla="*/ 429151 h 429151"/>
                <a:gd name="connsiteX3" fmla="*/ 257559 w 7486087"/>
                <a:gd name="connsiteY3" fmla="*/ 429151 h 429151"/>
                <a:gd name="connsiteX4" fmla="*/ 0 w 7486087"/>
                <a:gd name="connsiteY4" fmla="*/ 0 h 429151"/>
                <a:gd name="connsiteX0" fmla="*/ 0 w 7486087"/>
                <a:gd name="connsiteY0" fmla="*/ 0 h 429151"/>
                <a:gd name="connsiteX1" fmla="*/ 7486087 w 7486087"/>
                <a:gd name="connsiteY1" fmla="*/ 0 h 429151"/>
                <a:gd name="connsiteX2" fmla="*/ 7486087 w 7486087"/>
                <a:gd name="connsiteY2" fmla="*/ 429151 h 429151"/>
                <a:gd name="connsiteX3" fmla="*/ 179362 w 7486087"/>
                <a:gd name="connsiteY3" fmla="*/ 429151 h 429151"/>
                <a:gd name="connsiteX4" fmla="*/ 0 w 7486087"/>
                <a:gd name="connsiteY4" fmla="*/ 0 h 42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6087" h="429151">
                  <a:moveTo>
                    <a:pt x="0" y="0"/>
                  </a:moveTo>
                  <a:lnTo>
                    <a:pt x="7486087" y="0"/>
                  </a:lnTo>
                  <a:lnTo>
                    <a:pt x="7486087" y="429151"/>
                  </a:lnTo>
                  <a:lnTo>
                    <a:pt x="179362" y="429151"/>
                  </a:lnTo>
                  <a:lnTo>
                    <a:pt x="0" y="0"/>
                  </a:lnTo>
                  <a:close/>
                </a:path>
              </a:pathLst>
            </a:custGeom>
            <a:solidFill>
              <a:schemeClr val="tx1">
                <a:lumMod val="50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sp>
        <p:nvSpPr>
          <p:cNvPr id="3" name="Content Placeholder 2"/>
          <p:cNvSpPr>
            <a:spLocks noGrp="1"/>
          </p:cNvSpPr>
          <p:nvPr>
            <p:ph idx="1"/>
          </p:nvPr>
        </p:nvSpPr>
        <p:spPr>
          <a:xfrm>
            <a:off x="215371" y="867071"/>
            <a:ext cx="11759347" cy="5425251"/>
          </a:xfrm>
        </p:spPr>
        <p:txBody>
          <a:bodyPr>
            <a:normAutofit/>
          </a:bodyPr>
          <a:lstStyle>
            <a:lvl1pPr>
              <a:defRPr sz="2400">
                <a:solidFill>
                  <a:schemeClr val="accent2">
                    <a:lumMod val="10000"/>
                  </a:schemeClr>
                </a:solidFill>
                <a:latin typeface="Helvetica" pitchFamily="2" charset="0"/>
                <a:cs typeface="Calibri" panose="020F0502020204030204" pitchFamily="34" charset="0"/>
              </a:defRPr>
            </a:lvl1pPr>
            <a:lvl2pPr marL="684213" indent="-227013">
              <a:buFont typeface="Arial" panose="020B0604020202020204" pitchFamily="34" charset="0"/>
              <a:buChar char="○"/>
              <a:defRPr sz="2000">
                <a:solidFill>
                  <a:schemeClr val="accent2">
                    <a:lumMod val="10000"/>
                  </a:schemeClr>
                </a:solidFill>
                <a:latin typeface="Helvetica" pitchFamily="2" charset="0"/>
                <a:cs typeface="Calibri" panose="020F0502020204030204" pitchFamily="34" charset="0"/>
              </a:defRPr>
            </a:lvl2pPr>
            <a:lvl3pPr marL="1141413" indent="-227013">
              <a:buFont typeface="Wingdings" panose="05000000000000000000" pitchFamily="2" charset="2"/>
              <a:buChar char="§"/>
              <a:defRPr sz="1800">
                <a:solidFill>
                  <a:schemeClr val="accent2">
                    <a:lumMod val="10000"/>
                  </a:schemeClr>
                </a:solidFill>
                <a:latin typeface="Helvetica" pitchFamily="2" charset="0"/>
                <a:cs typeface="Calibri" panose="020F0502020204030204" pitchFamily="34" charset="0"/>
              </a:defRPr>
            </a:lvl3pPr>
            <a:lvl4pPr marL="1598613" indent="-227013">
              <a:buFont typeface="Calibri" panose="020F0502020204030204" pitchFamily="34" charset="0"/>
              <a:buChar char="‒"/>
              <a:defRPr sz="1600">
                <a:solidFill>
                  <a:schemeClr val="accent2">
                    <a:lumMod val="10000"/>
                  </a:schemeClr>
                </a:solidFill>
                <a:latin typeface="Helvetica" pitchFamily="2" charset="0"/>
                <a:cs typeface="Calibri" panose="020F0502020204030204" pitchFamily="34" charset="0"/>
              </a:defRPr>
            </a:lvl4pPr>
            <a:lvl5pPr marL="2055813" indent="-227013">
              <a:buFont typeface="Wingdings" panose="05000000000000000000" pitchFamily="2" charset="2"/>
              <a:buChar char="Ø"/>
              <a:defRPr sz="1400">
                <a:solidFill>
                  <a:schemeClr val="accent2">
                    <a:lumMod val="10000"/>
                  </a:schemeClr>
                </a:solidFill>
                <a:latin typeface="Helvetica" pitchFamily="2"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itle 1"/>
          <p:cNvSpPr>
            <a:spLocks noGrp="1"/>
          </p:cNvSpPr>
          <p:nvPr>
            <p:ph type="ctrTitle"/>
          </p:nvPr>
        </p:nvSpPr>
        <p:spPr>
          <a:xfrm>
            <a:off x="215370" y="-2"/>
            <a:ext cx="11759349" cy="762313"/>
          </a:xfrm>
          <a:noFill/>
          <a:ln>
            <a:noFill/>
          </a:ln>
        </p:spPr>
        <p:txBody>
          <a:bodyPr>
            <a:normAutofit/>
          </a:bodyPr>
          <a:lstStyle>
            <a:lvl1pPr algn="l">
              <a:defRPr sz="3600" b="1">
                <a:solidFill>
                  <a:schemeClr val="bg1"/>
                </a:solidFill>
                <a:latin typeface="Helvetica" pitchFamily="2" charset="0"/>
                <a:cs typeface="Calibri" panose="020F0502020204030204" pitchFamily="34" charset="0"/>
              </a:defRPr>
            </a:lvl1pPr>
          </a:lstStyle>
          <a:p>
            <a:r>
              <a:rPr lang="en-US"/>
              <a:t>Click to edit Master title style</a:t>
            </a:r>
            <a:endParaRPr lang="en-US" dirty="0"/>
          </a:p>
        </p:txBody>
      </p:sp>
      <p:sp>
        <p:nvSpPr>
          <p:cNvPr id="22" name="Footer Placeholder 21">
            <a:extLst>
              <a:ext uri="{FF2B5EF4-FFF2-40B4-BE49-F238E27FC236}">
                <a16:creationId xmlns:a16="http://schemas.microsoft.com/office/drawing/2014/main" id="{B50422AB-0BAA-46A9-AE93-94762DFEE63D}"/>
              </a:ext>
            </a:extLst>
          </p:cNvPr>
          <p:cNvSpPr>
            <a:spLocks noGrp="1"/>
          </p:cNvSpPr>
          <p:nvPr>
            <p:ph type="ftr" sz="quarter" idx="11"/>
          </p:nvPr>
        </p:nvSpPr>
        <p:spPr>
          <a:xfrm>
            <a:off x="1930519" y="6298363"/>
            <a:ext cx="9423281" cy="429151"/>
          </a:xfrm>
        </p:spPr>
        <p:txBody>
          <a:bodyPr/>
          <a:lstStyle>
            <a:lvl1pPr algn="l">
              <a:defRPr/>
            </a:lvl1pPr>
          </a:lstStyle>
          <a:p>
            <a:r>
              <a:rPr lang="en-US"/>
              <a:t>NSSAM Thermal Hydraulic Implementation</a:t>
            </a:r>
            <a:endParaRPr lang="en-US" dirty="0"/>
          </a:p>
        </p:txBody>
      </p:sp>
      <p:sp>
        <p:nvSpPr>
          <p:cNvPr id="23" name="Slide Number Placeholder 22">
            <a:extLst>
              <a:ext uri="{FF2B5EF4-FFF2-40B4-BE49-F238E27FC236}">
                <a16:creationId xmlns:a16="http://schemas.microsoft.com/office/drawing/2014/main" id="{967E3FFB-6101-4F71-875B-6BF548576CFE}"/>
              </a:ext>
            </a:extLst>
          </p:cNvPr>
          <p:cNvSpPr>
            <a:spLocks noGrp="1"/>
          </p:cNvSpPr>
          <p:nvPr>
            <p:ph type="sldNum" sz="quarter" idx="12"/>
          </p:nvPr>
        </p:nvSpPr>
        <p:spPr>
          <a:xfrm>
            <a:off x="11445989" y="6305389"/>
            <a:ext cx="528730" cy="416086"/>
          </a:xfrm>
        </p:spPr>
        <p:txBody>
          <a:bodyPr/>
          <a:lstStyle/>
          <a:p>
            <a:fld id="{766BF75F-BD6A-44DF-A00A-DFBF46F37FEC}" type="slidenum">
              <a:rPr lang="en-US" smtClean="0"/>
              <a:pPr/>
              <a:t>‹#›</a:t>
            </a:fld>
            <a:endParaRPr lang="en-US"/>
          </a:p>
        </p:txBody>
      </p:sp>
      <p:sp>
        <p:nvSpPr>
          <p:cNvPr id="13" name="Rectangle 11">
            <a:extLst>
              <a:ext uri="{FF2B5EF4-FFF2-40B4-BE49-F238E27FC236}">
                <a16:creationId xmlns:a16="http://schemas.microsoft.com/office/drawing/2014/main" id="{5404828C-2BC7-4BEE-8289-E88863BC243E}"/>
              </a:ext>
            </a:extLst>
          </p:cNvPr>
          <p:cNvSpPr/>
          <p:nvPr userDrawn="1"/>
        </p:nvSpPr>
        <p:spPr>
          <a:xfrm>
            <a:off x="1" y="6298114"/>
            <a:ext cx="488066" cy="429151"/>
          </a:xfrm>
          <a:custGeom>
            <a:avLst/>
            <a:gdLst>
              <a:gd name="connsiteX0" fmla="*/ 0 w 486570"/>
              <a:gd name="connsiteY0" fmla="*/ 0 h 429151"/>
              <a:gd name="connsiteX1" fmla="*/ 486570 w 486570"/>
              <a:gd name="connsiteY1" fmla="*/ 0 h 429151"/>
              <a:gd name="connsiteX2" fmla="*/ 486570 w 486570"/>
              <a:gd name="connsiteY2" fmla="*/ 429151 h 429151"/>
              <a:gd name="connsiteX3" fmla="*/ 0 w 486570"/>
              <a:gd name="connsiteY3" fmla="*/ 429151 h 429151"/>
              <a:gd name="connsiteX4" fmla="*/ 0 w 486570"/>
              <a:gd name="connsiteY4" fmla="*/ 0 h 429151"/>
              <a:gd name="connsiteX0" fmla="*/ 0 w 486570"/>
              <a:gd name="connsiteY0" fmla="*/ 0 h 429151"/>
              <a:gd name="connsiteX1" fmla="*/ 486570 w 486570"/>
              <a:gd name="connsiteY1" fmla="*/ 0 h 429151"/>
              <a:gd name="connsiteX2" fmla="*/ 229395 w 486570"/>
              <a:gd name="connsiteY2" fmla="*/ 429151 h 429151"/>
              <a:gd name="connsiteX3" fmla="*/ 0 w 486570"/>
              <a:gd name="connsiteY3" fmla="*/ 429151 h 429151"/>
              <a:gd name="connsiteX4" fmla="*/ 0 w 486570"/>
              <a:gd name="connsiteY4" fmla="*/ 0 h 429151"/>
              <a:gd name="connsiteX0" fmla="*/ 0 w 405453"/>
              <a:gd name="connsiteY0" fmla="*/ 0 h 429151"/>
              <a:gd name="connsiteX1" fmla="*/ 405453 w 405453"/>
              <a:gd name="connsiteY1" fmla="*/ 7374 h 429151"/>
              <a:gd name="connsiteX2" fmla="*/ 229395 w 405453"/>
              <a:gd name="connsiteY2" fmla="*/ 429151 h 429151"/>
              <a:gd name="connsiteX3" fmla="*/ 0 w 405453"/>
              <a:gd name="connsiteY3" fmla="*/ 429151 h 429151"/>
              <a:gd name="connsiteX4" fmla="*/ 0 w 405453"/>
              <a:gd name="connsiteY4" fmla="*/ 0 h 429151"/>
              <a:gd name="connsiteX0" fmla="*/ 0 w 496402"/>
              <a:gd name="connsiteY0" fmla="*/ 0 h 429151"/>
              <a:gd name="connsiteX1" fmla="*/ 496402 w 496402"/>
              <a:gd name="connsiteY1" fmla="*/ 0 h 429151"/>
              <a:gd name="connsiteX2" fmla="*/ 229395 w 496402"/>
              <a:gd name="connsiteY2" fmla="*/ 429151 h 429151"/>
              <a:gd name="connsiteX3" fmla="*/ 0 w 496402"/>
              <a:gd name="connsiteY3" fmla="*/ 429151 h 429151"/>
              <a:gd name="connsiteX4" fmla="*/ 0 w 496402"/>
              <a:gd name="connsiteY4" fmla="*/ 0 h 429151"/>
              <a:gd name="connsiteX0" fmla="*/ 0 w 496402"/>
              <a:gd name="connsiteY0" fmla="*/ 0 h 429151"/>
              <a:gd name="connsiteX1" fmla="*/ 496402 w 496402"/>
              <a:gd name="connsiteY1" fmla="*/ 0 h 429151"/>
              <a:gd name="connsiteX2" fmla="*/ 241685 w 496402"/>
              <a:gd name="connsiteY2" fmla="*/ 429151 h 429151"/>
              <a:gd name="connsiteX3" fmla="*/ 0 w 496402"/>
              <a:gd name="connsiteY3" fmla="*/ 429151 h 429151"/>
              <a:gd name="connsiteX4" fmla="*/ 0 w 496402"/>
              <a:gd name="connsiteY4" fmla="*/ 0 h 42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402" h="429151">
                <a:moveTo>
                  <a:pt x="0" y="0"/>
                </a:moveTo>
                <a:lnTo>
                  <a:pt x="496402" y="0"/>
                </a:lnTo>
                <a:lnTo>
                  <a:pt x="241685" y="429151"/>
                </a:lnTo>
                <a:lnTo>
                  <a:pt x="0" y="429151"/>
                </a:lnTo>
                <a:lnTo>
                  <a:pt x="0" y="0"/>
                </a:lnTo>
                <a:close/>
              </a:path>
            </a:pathLst>
          </a:custGeom>
          <a:solidFill>
            <a:schemeClr val="tx1">
              <a:lumMod val="50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Helvetica" pitchFamily="2" charset="0"/>
            </a:endParaRPr>
          </a:p>
        </p:txBody>
      </p:sp>
      <p:sp>
        <p:nvSpPr>
          <p:cNvPr id="14" name="Rectangle 13">
            <a:extLst>
              <a:ext uri="{FF2B5EF4-FFF2-40B4-BE49-F238E27FC236}">
                <a16:creationId xmlns:a16="http://schemas.microsoft.com/office/drawing/2014/main" id="{BD5D5F19-D045-4DC2-9D6D-2B464CFC77E2}"/>
              </a:ext>
            </a:extLst>
          </p:cNvPr>
          <p:cNvSpPr/>
          <p:nvPr userDrawn="1"/>
        </p:nvSpPr>
        <p:spPr>
          <a:xfrm>
            <a:off x="1666248" y="6297829"/>
            <a:ext cx="10523839" cy="429151"/>
          </a:xfrm>
          <a:custGeom>
            <a:avLst/>
            <a:gdLst>
              <a:gd name="connsiteX0" fmla="*/ 0 w 7473797"/>
              <a:gd name="connsiteY0" fmla="*/ 0 h 429151"/>
              <a:gd name="connsiteX1" fmla="*/ 7473797 w 7473797"/>
              <a:gd name="connsiteY1" fmla="*/ 0 h 429151"/>
              <a:gd name="connsiteX2" fmla="*/ 7473797 w 7473797"/>
              <a:gd name="connsiteY2" fmla="*/ 429151 h 429151"/>
              <a:gd name="connsiteX3" fmla="*/ 0 w 7473797"/>
              <a:gd name="connsiteY3" fmla="*/ 429151 h 429151"/>
              <a:gd name="connsiteX4" fmla="*/ 0 w 7473797"/>
              <a:gd name="connsiteY4" fmla="*/ 0 h 429151"/>
              <a:gd name="connsiteX0" fmla="*/ 0 w 7473797"/>
              <a:gd name="connsiteY0" fmla="*/ 0 h 429151"/>
              <a:gd name="connsiteX1" fmla="*/ 7473797 w 7473797"/>
              <a:gd name="connsiteY1" fmla="*/ 0 h 429151"/>
              <a:gd name="connsiteX2" fmla="*/ 7473797 w 7473797"/>
              <a:gd name="connsiteY2" fmla="*/ 429151 h 429151"/>
              <a:gd name="connsiteX3" fmla="*/ 245269 w 7473797"/>
              <a:gd name="connsiteY3" fmla="*/ 429151 h 429151"/>
              <a:gd name="connsiteX4" fmla="*/ 0 w 7473797"/>
              <a:gd name="connsiteY4" fmla="*/ 0 h 429151"/>
              <a:gd name="connsiteX0" fmla="*/ 0 w 7486087"/>
              <a:gd name="connsiteY0" fmla="*/ 0 h 429151"/>
              <a:gd name="connsiteX1" fmla="*/ 7486087 w 7486087"/>
              <a:gd name="connsiteY1" fmla="*/ 0 h 429151"/>
              <a:gd name="connsiteX2" fmla="*/ 7486087 w 7486087"/>
              <a:gd name="connsiteY2" fmla="*/ 429151 h 429151"/>
              <a:gd name="connsiteX3" fmla="*/ 257559 w 7486087"/>
              <a:gd name="connsiteY3" fmla="*/ 429151 h 429151"/>
              <a:gd name="connsiteX4" fmla="*/ 0 w 7486087"/>
              <a:gd name="connsiteY4" fmla="*/ 0 h 429151"/>
              <a:gd name="connsiteX0" fmla="*/ 0 w 7486087"/>
              <a:gd name="connsiteY0" fmla="*/ 0 h 429151"/>
              <a:gd name="connsiteX1" fmla="*/ 7486087 w 7486087"/>
              <a:gd name="connsiteY1" fmla="*/ 0 h 429151"/>
              <a:gd name="connsiteX2" fmla="*/ 7486087 w 7486087"/>
              <a:gd name="connsiteY2" fmla="*/ 429151 h 429151"/>
              <a:gd name="connsiteX3" fmla="*/ 179362 w 7486087"/>
              <a:gd name="connsiteY3" fmla="*/ 429151 h 429151"/>
              <a:gd name="connsiteX4" fmla="*/ 0 w 7486087"/>
              <a:gd name="connsiteY4" fmla="*/ 0 h 42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6087" h="429151">
                <a:moveTo>
                  <a:pt x="0" y="0"/>
                </a:moveTo>
                <a:lnTo>
                  <a:pt x="7486087" y="0"/>
                </a:lnTo>
                <a:lnTo>
                  <a:pt x="7486087" y="429151"/>
                </a:lnTo>
                <a:lnTo>
                  <a:pt x="179362" y="429151"/>
                </a:lnTo>
                <a:lnTo>
                  <a:pt x="0" y="0"/>
                </a:lnTo>
                <a:close/>
              </a:path>
            </a:pathLst>
          </a:custGeom>
          <a:solidFill>
            <a:schemeClr val="tx1">
              <a:lumMod val="50000"/>
            </a:schemeClr>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Helvetica" pitchFamily="2" charset="0"/>
            </a:endParaRPr>
          </a:p>
        </p:txBody>
      </p:sp>
    </p:spTree>
    <p:extLst>
      <p:ext uri="{BB962C8B-B14F-4D97-AF65-F5344CB8AC3E}">
        <p14:creationId xmlns:p14="http://schemas.microsoft.com/office/powerpoint/2010/main" val="26432739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7D42EB-15A0-4C52-9774-60CA7417E8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2D90CC3-1E06-4AAF-8502-CA2DD6CD0C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E76397-DE2B-43E3-BE73-E0108D1EF7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3FD3A7-178E-4EA1-AF41-2AF46EA08481}" type="datetimeFigureOut">
              <a:rPr lang="en-US" smtClean="0"/>
              <a:t>4/27/2021</a:t>
            </a:fld>
            <a:endParaRPr lang="en-US"/>
          </a:p>
        </p:txBody>
      </p:sp>
      <p:sp>
        <p:nvSpPr>
          <p:cNvPr id="5" name="Footer Placeholder 4">
            <a:extLst>
              <a:ext uri="{FF2B5EF4-FFF2-40B4-BE49-F238E27FC236}">
                <a16:creationId xmlns:a16="http://schemas.microsoft.com/office/drawing/2014/main" id="{63C6C654-A945-435D-B581-2553A87B34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E829B20-B30C-416E-AA7F-5EF112D3C3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3CCEE4-5B05-4428-98FA-C2AF073A21B8}" type="slidenum">
              <a:rPr lang="en-US" smtClean="0"/>
              <a:t>‹#›</a:t>
            </a:fld>
            <a:endParaRPr lang="en-US"/>
          </a:p>
        </p:txBody>
      </p:sp>
    </p:spTree>
    <p:extLst>
      <p:ext uri="{BB962C8B-B14F-4D97-AF65-F5344CB8AC3E}">
        <p14:creationId xmlns:p14="http://schemas.microsoft.com/office/powerpoint/2010/main" val="19115312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5" name="Footer Placeholder 4"/>
          <p:cNvSpPr>
            <a:spLocks noGrp="1"/>
          </p:cNvSpPr>
          <p:nvPr>
            <p:ph type="ftr" sz="quarter" idx="3"/>
          </p:nvPr>
        </p:nvSpPr>
        <p:spPr>
          <a:xfrm>
            <a:off x="5583767" y="6191251"/>
            <a:ext cx="5488517" cy="365125"/>
          </a:xfrm>
          <a:prstGeom prst="rect">
            <a:avLst/>
          </a:prstGeom>
        </p:spPr>
        <p:txBody>
          <a:bodyPr vert="horz" lIns="91440" tIns="45720" rIns="91440" bIns="45720" rtlCol="0" anchor="ctr">
            <a:normAutofit/>
          </a:bodyPr>
          <a:lstStyle>
            <a:lvl1pPr algn="ctr" eaLnBrk="1" fontAlgn="auto" hangingPunct="1">
              <a:spcBef>
                <a:spcPts val="0"/>
              </a:spcBef>
              <a:spcAft>
                <a:spcPts val="0"/>
              </a:spcAft>
              <a:defRPr sz="1200" smtClean="0">
                <a:solidFill>
                  <a:schemeClr val="bg1"/>
                </a:solidFill>
                <a:latin typeface="Helvetica" pitchFamily="2" charset="0"/>
                <a:ea typeface="Helvetica" pitchFamily="2" charset="0"/>
                <a:cs typeface="Helvetica" pitchFamily="2" charset="0"/>
              </a:defRPr>
            </a:lvl1pPr>
          </a:lstStyle>
          <a:p>
            <a:pPr>
              <a:defRPr/>
            </a:pPr>
            <a:r>
              <a:rPr lang="en-US"/>
              <a:t>NTP Industry Flight Demonstration Study: Final Briefing</a:t>
            </a:r>
            <a:endParaRPr lang="en-US" dirty="0"/>
          </a:p>
        </p:txBody>
      </p:sp>
      <p:sp>
        <p:nvSpPr>
          <p:cNvPr id="6" name="Slide Number Placeholder 5"/>
          <p:cNvSpPr>
            <a:spLocks noGrp="1"/>
          </p:cNvSpPr>
          <p:nvPr>
            <p:ph type="sldNum" sz="quarter" idx="4"/>
          </p:nvPr>
        </p:nvSpPr>
        <p:spPr>
          <a:xfrm>
            <a:off x="11120967" y="6208714"/>
            <a:ext cx="745067" cy="365125"/>
          </a:xfrm>
          <a:prstGeom prst="rect">
            <a:avLst/>
          </a:prstGeom>
        </p:spPr>
        <p:txBody>
          <a:bodyPr vert="horz" wrap="square" lIns="91440" tIns="45720" rIns="91440" bIns="45720" numCol="1" anchor="ctr" anchorCtr="0" compatLnSpc="1">
            <a:prstTxWarp prst="textNoShape">
              <a:avLst/>
            </a:prstTxWarp>
            <a:normAutofit/>
          </a:bodyPr>
          <a:lstStyle>
            <a:lvl1pPr algn="r" eaLnBrk="1" hangingPunct="1">
              <a:defRPr sz="1200">
                <a:solidFill>
                  <a:schemeClr val="bg1"/>
                </a:solidFill>
                <a:latin typeface="Helvetica" pitchFamily="2" charset="0"/>
                <a:ea typeface="Helvetica" pitchFamily="2" charset="0"/>
                <a:cs typeface="Helvetica" pitchFamily="2" charset="0"/>
              </a:defRPr>
            </a:lvl1pPr>
          </a:lstStyle>
          <a:p>
            <a:fld id="{42941279-5F75-48AD-80EC-34D209179385}" type="slidenum">
              <a:rPr lang="en-US" altLang="en-US" smtClean="0"/>
              <a:pPr/>
              <a:t>‹#›</a:t>
            </a:fld>
            <a:endParaRPr lang="en-US" altLang="en-US"/>
          </a:p>
        </p:txBody>
      </p:sp>
    </p:spTree>
    <p:extLst>
      <p:ext uri="{BB962C8B-B14F-4D97-AF65-F5344CB8AC3E}">
        <p14:creationId xmlns:p14="http://schemas.microsoft.com/office/powerpoint/2010/main" val="70816287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mc:AlternateContent xmlns:mc="http://schemas.openxmlformats.org/markup-compatibility/2006" xmlns:p14="http://schemas.microsoft.com/office/powerpoint/2010/main">
    <mc:Choice Requires="p14">
      <p:transition p14:dur="10"/>
    </mc:Choice>
    <mc:Fallback xmlns="">
      <p:transition/>
    </mc:Fallback>
  </mc:AlternateContent>
  <p:hf hdr="0" dt="0"/>
  <p:txStyles>
    <p:titleStyle>
      <a:lvl1pPr algn="l" defTabSz="912813" rtl="0" eaLnBrk="1" fontAlgn="base" hangingPunct="1">
        <a:lnSpc>
          <a:spcPct val="90000"/>
        </a:lnSpc>
        <a:spcBef>
          <a:spcPct val="0"/>
        </a:spcBef>
        <a:spcAft>
          <a:spcPct val="0"/>
        </a:spcAft>
        <a:defRPr sz="3600" kern="1200">
          <a:solidFill>
            <a:schemeClr val="tx1"/>
          </a:solidFill>
          <a:latin typeface="Helvetica" pitchFamily="2" charset="0"/>
          <a:ea typeface="Helvetica" pitchFamily="2" charset="0"/>
          <a:cs typeface="Calibri" panose="020F0502020204030204" pitchFamily="34" charset="0"/>
        </a:defRPr>
      </a:lvl1pPr>
      <a:lvl2pPr algn="l" defTabSz="912813" rtl="0" eaLnBrk="1" fontAlgn="base" hangingPunct="1">
        <a:lnSpc>
          <a:spcPct val="90000"/>
        </a:lnSpc>
        <a:spcBef>
          <a:spcPct val="0"/>
        </a:spcBef>
        <a:spcAft>
          <a:spcPct val="0"/>
        </a:spcAft>
        <a:defRPr sz="3600">
          <a:solidFill>
            <a:schemeClr val="tx1"/>
          </a:solidFill>
          <a:latin typeface="Helvetica" panose="020B0500000000000000" pitchFamily="34" charset="0"/>
          <a:ea typeface="Helvetica" panose="020B0500000000000000" pitchFamily="34" charset="0"/>
          <a:cs typeface="Helvetica" panose="020B0500000000000000" pitchFamily="34" charset="0"/>
        </a:defRPr>
      </a:lvl2pPr>
      <a:lvl3pPr algn="l" defTabSz="912813" rtl="0" eaLnBrk="1" fontAlgn="base" hangingPunct="1">
        <a:lnSpc>
          <a:spcPct val="90000"/>
        </a:lnSpc>
        <a:spcBef>
          <a:spcPct val="0"/>
        </a:spcBef>
        <a:spcAft>
          <a:spcPct val="0"/>
        </a:spcAft>
        <a:defRPr sz="3600">
          <a:solidFill>
            <a:schemeClr val="tx1"/>
          </a:solidFill>
          <a:latin typeface="Helvetica" panose="020B0500000000000000" pitchFamily="34" charset="0"/>
          <a:ea typeface="Helvetica" panose="020B0500000000000000" pitchFamily="34" charset="0"/>
          <a:cs typeface="Helvetica" panose="020B0500000000000000" pitchFamily="34" charset="0"/>
        </a:defRPr>
      </a:lvl3pPr>
      <a:lvl4pPr algn="l" defTabSz="912813" rtl="0" eaLnBrk="1" fontAlgn="base" hangingPunct="1">
        <a:lnSpc>
          <a:spcPct val="90000"/>
        </a:lnSpc>
        <a:spcBef>
          <a:spcPct val="0"/>
        </a:spcBef>
        <a:spcAft>
          <a:spcPct val="0"/>
        </a:spcAft>
        <a:defRPr sz="3600">
          <a:solidFill>
            <a:schemeClr val="tx1"/>
          </a:solidFill>
          <a:latin typeface="Helvetica" panose="020B0500000000000000" pitchFamily="34" charset="0"/>
          <a:ea typeface="Helvetica" panose="020B0500000000000000" pitchFamily="34" charset="0"/>
          <a:cs typeface="Helvetica" panose="020B0500000000000000" pitchFamily="34" charset="0"/>
        </a:defRPr>
      </a:lvl4pPr>
      <a:lvl5pPr algn="l" defTabSz="912813" rtl="0" eaLnBrk="1" fontAlgn="base" hangingPunct="1">
        <a:lnSpc>
          <a:spcPct val="90000"/>
        </a:lnSpc>
        <a:spcBef>
          <a:spcPct val="0"/>
        </a:spcBef>
        <a:spcAft>
          <a:spcPct val="0"/>
        </a:spcAft>
        <a:defRPr sz="3600">
          <a:solidFill>
            <a:schemeClr val="tx1"/>
          </a:solidFill>
          <a:latin typeface="Helvetica" panose="020B0500000000000000" pitchFamily="34" charset="0"/>
          <a:ea typeface="Helvetica" panose="020B0500000000000000" pitchFamily="34" charset="0"/>
          <a:cs typeface="Helvetica" panose="020B0500000000000000" pitchFamily="34" charset="0"/>
        </a:defRPr>
      </a:lvl5pPr>
      <a:lvl6pPr marL="457200" algn="l" defTabSz="912813" rtl="0" eaLnBrk="1" fontAlgn="base" hangingPunct="1">
        <a:lnSpc>
          <a:spcPct val="90000"/>
        </a:lnSpc>
        <a:spcBef>
          <a:spcPct val="0"/>
        </a:spcBef>
        <a:spcAft>
          <a:spcPct val="0"/>
        </a:spcAft>
        <a:defRPr sz="3600">
          <a:solidFill>
            <a:schemeClr val="tx1"/>
          </a:solidFill>
          <a:latin typeface="Helvetica" panose="020B0500000000000000" pitchFamily="34" charset="0"/>
          <a:ea typeface="Helvetica" panose="020B0500000000000000" pitchFamily="34" charset="0"/>
          <a:cs typeface="Helvetica" panose="020B0500000000000000" pitchFamily="34" charset="0"/>
        </a:defRPr>
      </a:lvl6pPr>
      <a:lvl7pPr marL="914400" algn="l" defTabSz="912813" rtl="0" eaLnBrk="1" fontAlgn="base" hangingPunct="1">
        <a:lnSpc>
          <a:spcPct val="90000"/>
        </a:lnSpc>
        <a:spcBef>
          <a:spcPct val="0"/>
        </a:spcBef>
        <a:spcAft>
          <a:spcPct val="0"/>
        </a:spcAft>
        <a:defRPr sz="3600">
          <a:solidFill>
            <a:schemeClr val="tx1"/>
          </a:solidFill>
          <a:latin typeface="Helvetica" panose="020B0500000000000000" pitchFamily="34" charset="0"/>
          <a:ea typeface="Helvetica" panose="020B0500000000000000" pitchFamily="34" charset="0"/>
          <a:cs typeface="Helvetica" panose="020B0500000000000000" pitchFamily="34" charset="0"/>
        </a:defRPr>
      </a:lvl7pPr>
      <a:lvl8pPr marL="1371600" algn="l" defTabSz="912813" rtl="0" eaLnBrk="1" fontAlgn="base" hangingPunct="1">
        <a:lnSpc>
          <a:spcPct val="90000"/>
        </a:lnSpc>
        <a:spcBef>
          <a:spcPct val="0"/>
        </a:spcBef>
        <a:spcAft>
          <a:spcPct val="0"/>
        </a:spcAft>
        <a:defRPr sz="3600">
          <a:solidFill>
            <a:schemeClr val="tx1"/>
          </a:solidFill>
          <a:latin typeface="Helvetica" panose="020B0500000000000000" pitchFamily="34" charset="0"/>
          <a:ea typeface="Helvetica" panose="020B0500000000000000" pitchFamily="34" charset="0"/>
          <a:cs typeface="Helvetica" panose="020B0500000000000000" pitchFamily="34" charset="0"/>
        </a:defRPr>
      </a:lvl8pPr>
      <a:lvl9pPr marL="1828800" algn="l" defTabSz="912813" rtl="0" eaLnBrk="1" fontAlgn="base" hangingPunct="1">
        <a:lnSpc>
          <a:spcPct val="90000"/>
        </a:lnSpc>
        <a:spcBef>
          <a:spcPct val="0"/>
        </a:spcBef>
        <a:spcAft>
          <a:spcPct val="0"/>
        </a:spcAft>
        <a:defRPr sz="3600">
          <a:solidFill>
            <a:schemeClr val="tx1"/>
          </a:solidFill>
          <a:latin typeface="Helvetica" panose="020B0500000000000000" pitchFamily="34" charset="0"/>
          <a:ea typeface="Helvetica" panose="020B0500000000000000" pitchFamily="34" charset="0"/>
          <a:cs typeface="Helvetica" panose="020B0500000000000000" pitchFamily="34" charset="0"/>
        </a:defRPr>
      </a:lvl9pPr>
    </p:titleStyle>
    <p:bodyStyle>
      <a:lvl1pPr marL="227013" indent="-227013" algn="l" defTabSz="912813" rtl="0" eaLnBrk="1" fontAlgn="base" hangingPunct="1">
        <a:lnSpc>
          <a:spcPct val="100000"/>
        </a:lnSpc>
        <a:spcBef>
          <a:spcPts val="1000"/>
        </a:spcBef>
        <a:spcAft>
          <a:spcPct val="0"/>
        </a:spcAft>
        <a:buFont typeface="Arial" panose="020B0604020202020204" pitchFamily="34" charset="0"/>
        <a:buChar char="•"/>
        <a:defRPr sz="2400" kern="1200">
          <a:solidFill>
            <a:schemeClr val="accent2">
              <a:lumMod val="10000"/>
            </a:schemeClr>
          </a:solidFill>
          <a:latin typeface="Helvetica" pitchFamily="2" charset="0"/>
          <a:ea typeface="Helvetica" pitchFamily="2" charset="0"/>
          <a:cs typeface="Calibri" panose="020F0502020204030204" pitchFamily="34" charset="0"/>
        </a:defRPr>
      </a:lvl1pPr>
      <a:lvl2pPr marL="684213" indent="-227013" algn="l" defTabSz="912813" rtl="0" eaLnBrk="1" fontAlgn="base" hangingPunct="1">
        <a:lnSpc>
          <a:spcPct val="100000"/>
        </a:lnSpc>
        <a:spcBef>
          <a:spcPts val="500"/>
        </a:spcBef>
        <a:spcAft>
          <a:spcPct val="0"/>
        </a:spcAft>
        <a:buFont typeface="Arial" panose="020B0604020202020204" pitchFamily="34" charset="0"/>
        <a:buChar char="•"/>
        <a:defRPr sz="2000" kern="1200">
          <a:solidFill>
            <a:schemeClr val="accent2">
              <a:lumMod val="10000"/>
            </a:schemeClr>
          </a:solidFill>
          <a:latin typeface="Helvetica" pitchFamily="2" charset="0"/>
          <a:ea typeface="Helvetica" pitchFamily="2" charset="0"/>
          <a:cs typeface="Calibri" panose="020F0502020204030204" pitchFamily="34" charset="0"/>
        </a:defRPr>
      </a:lvl2pPr>
      <a:lvl3pPr marL="1141413" indent="-227013" algn="l" defTabSz="912813" rtl="0" eaLnBrk="1" fontAlgn="base" hangingPunct="1">
        <a:lnSpc>
          <a:spcPct val="100000"/>
        </a:lnSpc>
        <a:spcBef>
          <a:spcPts val="500"/>
        </a:spcBef>
        <a:spcAft>
          <a:spcPct val="0"/>
        </a:spcAft>
        <a:buFont typeface="Arial" panose="020B0604020202020204" pitchFamily="34" charset="0"/>
        <a:buChar char="•"/>
        <a:defRPr kern="1200">
          <a:solidFill>
            <a:schemeClr val="accent2">
              <a:lumMod val="10000"/>
            </a:schemeClr>
          </a:solidFill>
          <a:latin typeface="Helvetica" pitchFamily="2" charset="0"/>
          <a:ea typeface="Helvetica" pitchFamily="2" charset="0"/>
          <a:cs typeface="Calibri" panose="020F0502020204030204" pitchFamily="34" charset="0"/>
        </a:defRPr>
      </a:lvl3pPr>
      <a:lvl4pPr marL="1598613" indent="-227013" algn="l" defTabSz="912813" rtl="0" eaLnBrk="1" fontAlgn="base" hangingPunct="1">
        <a:lnSpc>
          <a:spcPct val="100000"/>
        </a:lnSpc>
        <a:spcBef>
          <a:spcPts val="500"/>
        </a:spcBef>
        <a:spcAft>
          <a:spcPct val="0"/>
        </a:spcAft>
        <a:buFont typeface="Arial" panose="020B0604020202020204" pitchFamily="34" charset="0"/>
        <a:buChar char="•"/>
        <a:defRPr sz="1600" kern="1200">
          <a:solidFill>
            <a:schemeClr val="accent2">
              <a:lumMod val="10000"/>
            </a:schemeClr>
          </a:solidFill>
          <a:latin typeface="Helvetica" pitchFamily="2" charset="0"/>
          <a:ea typeface="Helvetica" pitchFamily="2" charset="0"/>
          <a:cs typeface="Calibri" panose="020F0502020204030204" pitchFamily="34" charset="0"/>
        </a:defRPr>
      </a:lvl4pPr>
      <a:lvl5pPr marL="2055813" indent="-227013" algn="l" defTabSz="912813" rtl="0" eaLnBrk="1" fontAlgn="base" hangingPunct="1">
        <a:lnSpc>
          <a:spcPct val="100000"/>
        </a:lnSpc>
        <a:spcBef>
          <a:spcPts val="500"/>
        </a:spcBef>
        <a:spcAft>
          <a:spcPct val="0"/>
        </a:spcAft>
        <a:buFont typeface="Arial" panose="020B0604020202020204" pitchFamily="34" charset="0"/>
        <a:buChar char="•"/>
        <a:defRPr sz="1400" kern="1200">
          <a:solidFill>
            <a:schemeClr val="accent2">
              <a:lumMod val="10000"/>
            </a:schemeClr>
          </a:solidFill>
          <a:latin typeface="Helvetica" pitchFamily="2" charset="0"/>
          <a:ea typeface="Helvetica" pitchFamily="2" charset="0"/>
          <a:cs typeface="Calibri" panose="020F050202020403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8.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chart" Target="../charts/chart3.xml"/><Relationship Id="rId1" Type="http://schemas.openxmlformats.org/officeDocument/2006/relationships/slideLayout" Target="../slideLayouts/slideLayout18.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AD9413-7257-451C-9BBF-8A5BF3B02FF8}"/>
              </a:ext>
            </a:extLst>
          </p:cNvPr>
          <p:cNvSpPr>
            <a:spLocks noGrp="1"/>
          </p:cNvSpPr>
          <p:nvPr>
            <p:ph type="ctrTitle"/>
          </p:nvPr>
        </p:nvSpPr>
        <p:spPr>
          <a:xfrm>
            <a:off x="113342" y="234095"/>
            <a:ext cx="9391875" cy="2786525"/>
          </a:xfrm>
          <a:noFill/>
          <a:ln>
            <a:noFill/>
          </a:ln>
        </p:spPr>
        <p:txBody>
          <a:bodyPr vert="horz" wrap="square" lIns="91440" tIns="45720" rIns="91440" bIns="45720" numCol="1" anchor="ctr" anchorCtr="0" compatLnSpc="1">
            <a:prstTxWarp prst="textNoShape">
              <a:avLst/>
            </a:prstTxWarp>
            <a:noAutofit/>
          </a:bodyPr>
          <a:lstStyle/>
          <a:p>
            <a:r>
              <a:rPr lang="en-US" sz="3600" dirty="0">
                <a:effectLst>
                  <a:glow rad="76200">
                    <a:schemeClr val="accent4">
                      <a:lumMod val="50000"/>
                      <a:alpha val="80000"/>
                    </a:schemeClr>
                  </a:glow>
                </a:effectLst>
              </a:rPr>
              <a:t>Moderator Considerations for Space Nuclear Power and Propulsion</a:t>
            </a:r>
          </a:p>
        </p:txBody>
      </p:sp>
      <p:sp>
        <p:nvSpPr>
          <p:cNvPr id="8" name="Text Placeholder 7">
            <a:extLst>
              <a:ext uri="{FF2B5EF4-FFF2-40B4-BE49-F238E27FC236}">
                <a16:creationId xmlns:a16="http://schemas.microsoft.com/office/drawing/2014/main" id="{A55309EF-C682-4EC7-9FB6-70F8F469203B}"/>
              </a:ext>
            </a:extLst>
          </p:cNvPr>
          <p:cNvSpPr>
            <a:spLocks noGrp="1"/>
          </p:cNvSpPr>
          <p:nvPr>
            <p:ph type="body" sz="quarter" idx="11"/>
          </p:nvPr>
        </p:nvSpPr>
        <p:spPr>
          <a:xfrm>
            <a:off x="113342" y="5569839"/>
            <a:ext cx="8051321" cy="393821"/>
          </a:xfrm>
        </p:spPr>
        <p:txBody>
          <a:bodyPr>
            <a:normAutofit fontScale="92500" lnSpcReduction="20000"/>
          </a:bodyPr>
          <a:lstStyle/>
          <a:p>
            <a:r>
              <a:rPr lang="en-US" dirty="0"/>
              <a:t>Analytical Mechanics Associates Inc.</a:t>
            </a:r>
          </a:p>
        </p:txBody>
      </p:sp>
      <p:sp>
        <p:nvSpPr>
          <p:cNvPr id="9" name="Text Placeholder 8">
            <a:extLst>
              <a:ext uri="{FF2B5EF4-FFF2-40B4-BE49-F238E27FC236}">
                <a16:creationId xmlns:a16="http://schemas.microsoft.com/office/drawing/2014/main" id="{A02D7054-6F0D-45B9-AE78-0F41FC3600C6}"/>
              </a:ext>
            </a:extLst>
          </p:cNvPr>
          <p:cNvSpPr>
            <a:spLocks noGrp="1"/>
          </p:cNvSpPr>
          <p:nvPr>
            <p:ph type="body" sz="quarter" idx="12"/>
          </p:nvPr>
        </p:nvSpPr>
        <p:spPr>
          <a:xfrm>
            <a:off x="113342" y="6043749"/>
            <a:ext cx="8051321" cy="714102"/>
          </a:xfrm>
        </p:spPr>
        <p:txBody>
          <a:bodyPr>
            <a:normAutofit lnSpcReduction="10000"/>
          </a:bodyPr>
          <a:lstStyle/>
          <a:p>
            <a:r>
              <a:rPr lang="en-US" dirty="0"/>
              <a:t>April </a:t>
            </a:r>
            <a:r>
              <a:rPr lang="en-US" dirty="0" err="1"/>
              <a:t>XXth</a:t>
            </a:r>
            <a:r>
              <a:rPr lang="en-US" dirty="0"/>
              <a:t>, 2021</a:t>
            </a:r>
          </a:p>
          <a:p>
            <a:r>
              <a:rPr lang="en-US" dirty="0"/>
              <a:t>Kelsa Palomares, Ph.D.</a:t>
            </a:r>
          </a:p>
        </p:txBody>
      </p:sp>
      <p:sp>
        <p:nvSpPr>
          <p:cNvPr id="10" name="Text Placeholder 5">
            <a:extLst>
              <a:ext uri="{FF2B5EF4-FFF2-40B4-BE49-F238E27FC236}">
                <a16:creationId xmlns:a16="http://schemas.microsoft.com/office/drawing/2014/main" id="{F42D163C-7E22-4819-8E8E-16E0E88E3E75}"/>
              </a:ext>
            </a:extLst>
          </p:cNvPr>
          <p:cNvSpPr>
            <a:spLocks noGrp="1"/>
          </p:cNvSpPr>
          <p:nvPr>
            <p:ph type="body" sz="quarter" idx="13"/>
          </p:nvPr>
        </p:nvSpPr>
        <p:spPr>
          <a:xfrm>
            <a:off x="1863975" y="2168853"/>
            <a:ext cx="5890607" cy="553999"/>
          </a:xfrm>
        </p:spPr>
        <p:txBody>
          <a:bodyPr>
            <a:normAutofit fontScale="70000" lnSpcReduction="20000"/>
          </a:bodyPr>
          <a:lstStyle/>
          <a:p>
            <a:r>
              <a:rPr lang="en-US" dirty="0"/>
              <a:t>Nuclear and Emerging Technologies for Space Conference (NETS) 2021</a:t>
            </a:r>
          </a:p>
        </p:txBody>
      </p:sp>
    </p:spTree>
    <p:extLst>
      <p:ext uri="{BB962C8B-B14F-4D97-AF65-F5344CB8AC3E}">
        <p14:creationId xmlns:p14="http://schemas.microsoft.com/office/powerpoint/2010/main" val="32318435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D0939B9-7D4F-4E32-AB76-F914280BF06C}"/>
              </a:ext>
            </a:extLst>
          </p:cNvPr>
          <p:cNvSpPr>
            <a:spLocks noGrp="1"/>
          </p:cNvSpPr>
          <p:nvPr>
            <p:ph idx="1"/>
          </p:nvPr>
        </p:nvSpPr>
        <p:spPr/>
        <p:txBody>
          <a:bodyPr anchor="ctr"/>
          <a:lstStyle/>
          <a:p>
            <a:pPr marL="0" indent="0" algn="ctr">
              <a:buNone/>
            </a:pPr>
            <a:r>
              <a:rPr lang="en-US" b="1" dirty="0">
                <a:solidFill>
                  <a:schemeClr val="tx1"/>
                </a:solidFill>
              </a:rPr>
              <a:t>The information included in this presentation summarizes contributions from the recent 2020 NASA Space Nuclear Technologies Moderator Insulator Technical Interchange Meetings.</a:t>
            </a:r>
          </a:p>
          <a:p>
            <a:pPr marL="0" indent="0" algn="ctr">
              <a:buNone/>
            </a:pPr>
            <a:endParaRPr lang="en-US" dirty="0"/>
          </a:p>
          <a:p>
            <a:pPr marL="0" indent="0" algn="ctr">
              <a:buNone/>
            </a:pPr>
            <a:r>
              <a:rPr lang="en-US" sz="2000" dirty="0"/>
              <a:t>Thank you for all of those who contributed, specifically recognized: DV Rao (LANL), Jonathan Witter (BWXT), Tarik Saleh (LANL), Aditya Shivprasad (LANL), Vedant Mehta (LANL), Caitlyn Taylor (LANL), Daniel Galicki (BWXT), Derek Quade (GRC), Justin Milner (GRC), Melissa Van Dyke (MSFC), Douglas Burns (INL), Ken Aschenbrenner (AMA, SNT)</a:t>
            </a:r>
          </a:p>
        </p:txBody>
      </p:sp>
      <p:sp>
        <p:nvSpPr>
          <p:cNvPr id="4" name="Slide Number Placeholder 3">
            <a:extLst>
              <a:ext uri="{FF2B5EF4-FFF2-40B4-BE49-F238E27FC236}">
                <a16:creationId xmlns:a16="http://schemas.microsoft.com/office/drawing/2014/main" id="{F662B596-2EC1-4A59-8F4E-F4237E61FC6B}"/>
              </a:ext>
            </a:extLst>
          </p:cNvPr>
          <p:cNvSpPr>
            <a:spLocks noGrp="1"/>
          </p:cNvSpPr>
          <p:nvPr>
            <p:ph type="sldNum" sz="quarter" idx="12"/>
          </p:nvPr>
        </p:nvSpPr>
        <p:spPr/>
        <p:txBody>
          <a:bodyPr/>
          <a:lstStyle/>
          <a:p>
            <a:fld id="{42941279-5F75-48AD-80EC-34D209179385}" type="slidenum">
              <a:rPr lang="en-US" altLang="en-US" smtClean="0"/>
              <a:pPr/>
              <a:t>2</a:t>
            </a:fld>
            <a:endParaRPr lang="en-US" altLang="en-US"/>
          </a:p>
        </p:txBody>
      </p:sp>
      <p:sp>
        <p:nvSpPr>
          <p:cNvPr id="5" name="Title 4">
            <a:extLst>
              <a:ext uri="{FF2B5EF4-FFF2-40B4-BE49-F238E27FC236}">
                <a16:creationId xmlns:a16="http://schemas.microsoft.com/office/drawing/2014/main" id="{80B142CE-1555-4434-8206-E9AC9AD1D871}"/>
              </a:ext>
            </a:extLst>
          </p:cNvPr>
          <p:cNvSpPr>
            <a:spLocks noGrp="1"/>
          </p:cNvSpPr>
          <p:nvPr>
            <p:ph type="ctrTitle"/>
          </p:nvPr>
        </p:nvSpPr>
        <p:spPr/>
        <p:txBody>
          <a:bodyPr/>
          <a:lstStyle/>
          <a:p>
            <a:pPr algn="ctr"/>
            <a:r>
              <a:rPr lang="en-US" dirty="0"/>
              <a:t>Thank You!</a:t>
            </a:r>
          </a:p>
        </p:txBody>
      </p:sp>
      <p:sp>
        <p:nvSpPr>
          <p:cNvPr id="6" name="Footer Placeholder 2">
            <a:extLst>
              <a:ext uri="{FF2B5EF4-FFF2-40B4-BE49-F238E27FC236}">
                <a16:creationId xmlns:a16="http://schemas.microsoft.com/office/drawing/2014/main" id="{D4B36987-8E06-4E38-B089-46EFDCC7EDA6}"/>
              </a:ext>
            </a:extLst>
          </p:cNvPr>
          <p:cNvSpPr>
            <a:spLocks noGrp="1"/>
          </p:cNvSpPr>
          <p:nvPr>
            <p:ph type="ftr" sz="quarter" idx="11"/>
          </p:nvPr>
        </p:nvSpPr>
        <p:spPr>
          <a:xfrm>
            <a:off x="1930519" y="6298363"/>
            <a:ext cx="9423281" cy="429151"/>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Moderator Considerations for Space Nuclear Power and Propulsion</a:t>
            </a:r>
          </a:p>
        </p:txBody>
      </p:sp>
    </p:spTree>
    <p:extLst>
      <p:ext uri="{BB962C8B-B14F-4D97-AF65-F5344CB8AC3E}">
        <p14:creationId xmlns:p14="http://schemas.microsoft.com/office/powerpoint/2010/main" val="32258397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3F2F9E3-AB65-4A22-B9B7-31DCF31BF1B2}"/>
              </a:ext>
            </a:extLst>
          </p:cNvPr>
          <p:cNvSpPr>
            <a:spLocks noGrp="1"/>
          </p:cNvSpPr>
          <p:nvPr>
            <p:ph idx="1"/>
          </p:nvPr>
        </p:nvSpPr>
        <p:spPr>
          <a:xfrm>
            <a:off x="215372" y="762311"/>
            <a:ext cx="6690525" cy="5530011"/>
          </a:xfrm>
        </p:spPr>
        <p:txBody>
          <a:bodyPr>
            <a:normAutofit/>
          </a:bodyPr>
          <a:lstStyle/>
          <a:p>
            <a:pPr marL="285750" indent="-285750">
              <a:buFont typeface="Arial" panose="020B0604020202020204" pitchFamily="34" charset="0"/>
              <a:buChar char="•"/>
            </a:pPr>
            <a:r>
              <a:rPr lang="en-US" sz="2000" b="1" dirty="0"/>
              <a:t>High assay low enriched uranium (HALEU) reactors have reduced atom density of U</a:t>
            </a:r>
            <a:r>
              <a:rPr lang="en-US" sz="2000" b="1" baseline="30000" dirty="0"/>
              <a:t>235</a:t>
            </a:r>
            <a:r>
              <a:rPr lang="en-US" sz="2000" b="1" dirty="0"/>
              <a:t> which can result in increased mass compared to HEU reactors</a:t>
            </a:r>
            <a:endParaRPr lang="en-US" sz="2000" b="1" baseline="30000" dirty="0"/>
          </a:p>
          <a:p>
            <a:pPr marL="285750" indent="-285750"/>
            <a:r>
              <a:rPr lang="en-US" sz="2000" b="1" dirty="0"/>
              <a:t>Goal of moderator design is to optimize neutron economy to enable criticality and minimize mass</a:t>
            </a:r>
          </a:p>
          <a:p>
            <a:pPr marL="565150" lvl="1" indent="-285750">
              <a:buFont typeface="Arial" panose="020B0604020202020204" pitchFamily="34" charset="0"/>
              <a:buChar char="•"/>
            </a:pPr>
            <a:r>
              <a:rPr lang="en-US" sz="1400" dirty="0"/>
              <a:t>High density, low atomic number materials allow for better slowing down of neutrons (neutron thermalization)</a:t>
            </a:r>
          </a:p>
          <a:p>
            <a:pPr marL="565150" lvl="1" indent="-285750">
              <a:buFont typeface="Arial" panose="020B0604020202020204" pitchFamily="34" charset="0"/>
              <a:buChar char="•"/>
            </a:pPr>
            <a:r>
              <a:rPr lang="en-US" sz="1400" dirty="0"/>
              <a:t>Thermal neutrons increase the probability for fission </a:t>
            </a:r>
          </a:p>
          <a:p>
            <a:pPr marL="565150" lvl="1" indent="-285750">
              <a:buFont typeface="Arial" panose="020B0604020202020204" pitchFamily="34" charset="0"/>
              <a:buChar char="•"/>
            </a:pPr>
            <a:r>
              <a:rPr lang="en-US" sz="1400" dirty="0"/>
              <a:t>Moderators should limit parasitic neutron capture</a:t>
            </a:r>
          </a:p>
          <a:p>
            <a:pPr marL="565150" lvl="1" indent="-285750">
              <a:buFont typeface="Arial" panose="020B0604020202020204" pitchFamily="34" charset="0"/>
              <a:buChar char="•"/>
            </a:pPr>
            <a:r>
              <a:rPr lang="en-US" sz="1400" dirty="0"/>
              <a:t>Some “moderators” have special properties</a:t>
            </a:r>
          </a:p>
          <a:p>
            <a:pPr marL="857250" lvl="2" indent="-285750">
              <a:buFont typeface="Arial" panose="020B0604020202020204" pitchFamily="34" charset="0"/>
              <a:buChar char="•"/>
            </a:pPr>
            <a:r>
              <a:rPr lang="en-US" sz="1400" dirty="0"/>
              <a:t>Be: n,2n reaction with low absorption</a:t>
            </a:r>
          </a:p>
          <a:p>
            <a:pPr marL="285750" indent="-285750">
              <a:buFont typeface="Arial" panose="020B0604020202020204" pitchFamily="34" charset="0"/>
              <a:buChar char="•"/>
            </a:pPr>
            <a:r>
              <a:rPr lang="en-US" sz="2000" b="1" dirty="0"/>
              <a:t>Moderators have heritage in space power and propulsion applications</a:t>
            </a:r>
          </a:p>
          <a:p>
            <a:pPr marL="565150" lvl="1" indent="-285750">
              <a:buFont typeface="Arial" panose="020B0604020202020204" pitchFamily="34" charset="0"/>
              <a:buChar char="•"/>
            </a:pPr>
            <a:r>
              <a:rPr lang="en-US" sz="1400" dirty="0"/>
              <a:t>Also investigated for high performance (minimum mass) HEU NTP systems (SNRE, RD-410), ramjet (Tory), and space power systems (Topaz) … and other specialty reactor applications</a:t>
            </a:r>
          </a:p>
          <a:p>
            <a:pPr marL="565150" lvl="1" indent="-285750">
              <a:buFont typeface="Arial" panose="020B0604020202020204" pitchFamily="34" charset="0"/>
              <a:buChar char="•"/>
            </a:pPr>
            <a:r>
              <a:rPr lang="en-US" sz="1400" dirty="0"/>
              <a:t>Moderators are not just for enabling criticality! Not all HEU reactors are fast, not all HALEU reactors are thermal</a:t>
            </a:r>
          </a:p>
        </p:txBody>
      </p:sp>
      <p:sp>
        <p:nvSpPr>
          <p:cNvPr id="4" name="Slide Number Placeholder 3">
            <a:extLst>
              <a:ext uri="{FF2B5EF4-FFF2-40B4-BE49-F238E27FC236}">
                <a16:creationId xmlns:a16="http://schemas.microsoft.com/office/drawing/2014/main" id="{2968B22D-E7E2-4B02-8503-433A36B936BB}"/>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2941279-5F75-48AD-80EC-34D209179385}" type="slidenum">
              <a:rPr kumimoji="0" lang="en-US" altLang="en-US" sz="1200" b="0" i="0" u="none" strike="noStrike" kern="1200" cap="none" spc="0" normalizeH="0" baseline="0" noProof="0" smtClean="0">
                <a:ln>
                  <a:noFill/>
                </a:ln>
                <a:solidFill>
                  <a:srgbClr val="FFFFFF"/>
                </a:solidFill>
                <a:effectLst/>
                <a:uLnTx/>
                <a:uFillTx/>
                <a:latin typeface="Helvetica" pitchFamily="2" charset="0"/>
                <a:cs typeface="Helvetica" pitchFamily="2"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FFFFFF"/>
              </a:solidFill>
              <a:effectLst/>
              <a:uLnTx/>
              <a:uFillTx/>
              <a:latin typeface="Helvetica" pitchFamily="2" charset="0"/>
              <a:cs typeface="Helvetica" pitchFamily="2" charset="0"/>
            </a:endParaRPr>
          </a:p>
        </p:txBody>
      </p:sp>
      <p:sp>
        <p:nvSpPr>
          <p:cNvPr id="5" name="Title 4">
            <a:extLst>
              <a:ext uri="{FF2B5EF4-FFF2-40B4-BE49-F238E27FC236}">
                <a16:creationId xmlns:a16="http://schemas.microsoft.com/office/drawing/2014/main" id="{DE26D2EB-E492-4270-A70B-2262FE12D67D}"/>
              </a:ext>
            </a:extLst>
          </p:cNvPr>
          <p:cNvSpPr>
            <a:spLocks noGrp="1"/>
          </p:cNvSpPr>
          <p:nvPr>
            <p:ph type="ctrTitle"/>
          </p:nvPr>
        </p:nvSpPr>
        <p:spPr/>
        <p:txBody>
          <a:bodyPr>
            <a:noAutofit/>
          </a:bodyPr>
          <a:lstStyle/>
          <a:p>
            <a:r>
              <a:rPr lang="en-US" sz="2400" dirty="0"/>
              <a:t>Moderation in Nuclear Reactors Enables More Efficient Use of Fuel</a:t>
            </a:r>
            <a:br>
              <a:rPr lang="en-US" sz="2000" dirty="0"/>
            </a:br>
            <a:r>
              <a:rPr lang="en-US" sz="1400" b="0" i="1" dirty="0"/>
              <a:t>Moderators can play an important role in the development of HALEU-based space reactor technologies</a:t>
            </a:r>
            <a:endParaRPr lang="en-US" sz="3200" b="0" i="1" dirty="0"/>
          </a:p>
        </p:txBody>
      </p:sp>
      <p:sp>
        <p:nvSpPr>
          <p:cNvPr id="7" name="Footer Placeholder 2">
            <a:extLst>
              <a:ext uri="{FF2B5EF4-FFF2-40B4-BE49-F238E27FC236}">
                <a16:creationId xmlns:a16="http://schemas.microsoft.com/office/drawing/2014/main" id="{81E63E60-D1CA-47BF-87D1-42238AF0CE23}"/>
              </a:ext>
            </a:extLst>
          </p:cNvPr>
          <p:cNvSpPr>
            <a:spLocks noGrp="1"/>
          </p:cNvSpPr>
          <p:nvPr>
            <p:ph type="ftr" sz="quarter" idx="11"/>
          </p:nvPr>
        </p:nvSpPr>
        <p:spPr>
          <a:xfrm>
            <a:off x="1930519" y="6298363"/>
            <a:ext cx="9423281" cy="429151"/>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Moderator Considerations for Space Nuclear Power and Propulsion</a:t>
            </a:r>
          </a:p>
        </p:txBody>
      </p:sp>
      <p:pic>
        <p:nvPicPr>
          <p:cNvPr id="6" name="Picture 5">
            <a:extLst>
              <a:ext uri="{FF2B5EF4-FFF2-40B4-BE49-F238E27FC236}">
                <a16:creationId xmlns:a16="http://schemas.microsoft.com/office/drawing/2014/main" id="{02CC63FC-5F95-4BA1-B87B-FFD664445F7B}"/>
              </a:ext>
            </a:extLst>
          </p:cNvPr>
          <p:cNvPicPr>
            <a:picLocks noChangeAspect="1"/>
          </p:cNvPicPr>
          <p:nvPr/>
        </p:nvPicPr>
        <p:blipFill>
          <a:blip r:embed="rId2"/>
          <a:stretch>
            <a:fillRect/>
          </a:stretch>
        </p:blipFill>
        <p:spPr>
          <a:xfrm>
            <a:off x="7482065" y="680070"/>
            <a:ext cx="3940863" cy="3215031"/>
          </a:xfrm>
          <a:prstGeom prst="rect">
            <a:avLst/>
          </a:prstGeom>
        </p:spPr>
      </p:pic>
      <p:pic>
        <p:nvPicPr>
          <p:cNvPr id="3" name="Picture 2">
            <a:extLst>
              <a:ext uri="{FF2B5EF4-FFF2-40B4-BE49-F238E27FC236}">
                <a16:creationId xmlns:a16="http://schemas.microsoft.com/office/drawing/2014/main" id="{C7E7D64B-5CA2-4F09-8854-7F6CCBCBD3CD}"/>
              </a:ext>
            </a:extLst>
          </p:cNvPr>
          <p:cNvPicPr>
            <a:picLocks noChangeAspect="1"/>
          </p:cNvPicPr>
          <p:nvPr/>
        </p:nvPicPr>
        <p:blipFill>
          <a:blip r:embed="rId3"/>
          <a:stretch>
            <a:fillRect/>
          </a:stretch>
        </p:blipFill>
        <p:spPr>
          <a:xfrm>
            <a:off x="7255656" y="4126663"/>
            <a:ext cx="4743441" cy="1987751"/>
          </a:xfrm>
          <a:prstGeom prst="rect">
            <a:avLst/>
          </a:prstGeom>
        </p:spPr>
      </p:pic>
    </p:spTree>
    <p:extLst>
      <p:ext uri="{BB962C8B-B14F-4D97-AF65-F5344CB8AC3E}">
        <p14:creationId xmlns:p14="http://schemas.microsoft.com/office/powerpoint/2010/main" val="37465402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68B22D-E7E2-4B02-8503-433A36B936BB}"/>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2941279-5F75-48AD-80EC-34D209179385}" type="slidenum">
              <a:rPr kumimoji="0" lang="en-US" altLang="en-US" sz="1200" b="0" i="0" u="none" strike="noStrike" kern="1200" cap="none" spc="0" normalizeH="0" baseline="0" noProof="0" smtClean="0">
                <a:ln>
                  <a:noFill/>
                </a:ln>
                <a:solidFill>
                  <a:srgbClr val="FFFFFF"/>
                </a:solidFill>
                <a:effectLst/>
                <a:uLnTx/>
                <a:uFillTx/>
                <a:latin typeface="Helvetica" pitchFamily="2" charset="0"/>
                <a:cs typeface="Helvetica" pitchFamily="2"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FFFFFF"/>
              </a:solidFill>
              <a:effectLst/>
              <a:uLnTx/>
              <a:uFillTx/>
              <a:latin typeface="Helvetica" pitchFamily="2" charset="0"/>
              <a:cs typeface="Helvetica" pitchFamily="2" charset="0"/>
            </a:endParaRPr>
          </a:p>
        </p:txBody>
      </p:sp>
      <p:sp>
        <p:nvSpPr>
          <p:cNvPr id="5" name="Title 4">
            <a:extLst>
              <a:ext uri="{FF2B5EF4-FFF2-40B4-BE49-F238E27FC236}">
                <a16:creationId xmlns:a16="http://schemas.microsoft.com/office/drawing/2014/main" id="{DE26D2EB-E492-4270-A70B-2262FE12D67D}"/>
              </a:ext>
            </a:extLst>
          </p:cNvPr>
          <p:cNvSpPr>
            <a:spLocks noGrp="1"/>
          </p:cNvSpPr>
          <p:nvPr>
            <p:ph type="ctrTitle"/>
          </p:nvPr>
        </p:nvSpPr>
        <p:spPr/>
        <p:txBody>
          <a:bodyPr>
            <a:noAutofit/>
          </a:bodyPr>
          <a:lstStyle/>
          <a:p>
            <a:r>
              <a:rPr lang="en-US" sz="2400" dirty="0"/>
              <a:t>System Considerations for Moderators</a:t>
            </a:r>
            <a:br>
              <a:rPr lang="en-US" sz="3200" dirty="0"/>
            </a:br>
            <a:r>
              <a:rPr lang="en-US" sz="1400" b="0" i="1" dirty="0"/>
              <a:t>In general, space reactor moderators must enable higher temperature operation without imposing significant complexity on the system</a:t>
            </a:r>
            <a:endParaRPr lang="en-US" sz="3200" dirty="0"/>
          </a:p>
        </p:txBody>
      </p:sp>
      <p:sp>
        <p:nvSpPr>
          <p:cNvPr id="7" name="Footer Placeholder 2">
            <a:extLst>
              <a:ext uri="{FF2B5EF4-FFF2-40B4-BE49-F238E27FC236}">
                <a16:creationId xmlns:a16="http://schemas.microsoft.com/office/drawing/2014/main" id="{81E63E60-D1CA-47BF-87D1-42238AF0CE23}"/>
              </a:ext>
            </a:extLst>
          </p:cNvPr>
          <p:cNvSpPr>
            <a:spLocks noGrp="1"/>
          </p:cNvSpPr>
          <p:nvPr>
            <p:ph type="ftr" sz="quarter" idx="11"/>
          </p:nvPr>
        </p:nvSpPr>
        <p:spPr>
          <a:xfrm>
            <a:off x="1930519" y="6298363"/>
            <a:ext cx="9423281" cy="429151"/>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Moderator Considerations for Space Nuclear Power and Propulsion</a:t>
            </a:r>
          </a:p>
        </p:txBody>
      </p:sp>
      <p:graphicFrame>
        <p:nvGraphicFramePr>
          <p:cNvPr id="2" name="Table 1">
            <a:extLst>
              <a:ext uri="{FF2B5EF4-FFF2-40B4-BE49-F238E27FC236}">
                <a16:creationId xmlns:a16="http://schemas.microsoft.com/office/drawing/2014/main" id="{64B903A2-8E7E-45FF-B8D7-2BB199E979EC}"/>
              </a:ext>
            </a:extLst>
          </p:cNvPr>
          <p:cNvGraphicFramePr>
            <a:graphicFrameLocks noGrp="1"/>
          </p:cNvGraphicFramePr>
          <p:nvPr>
            <p:extLst>
              <p:ext uri="{D42A27DB-BD31-4B8C-83A1-F6EECF244321}">
                <p14:modId xmlns:p14="http://schemas.microsoft.com/office/powerpoint/2010/main" val="1745722962"/>
              </p:ext>
            </p:extLst>
          </p:nvPr>
        </p:nvGraphicFramePr>
        <p:xfrm>
          <a:off x="7095350" y="835066"/>
          <a:ext cx="4879369" cy="4384485"/>
        </p:xfrm>
        <a:graphic>
          <a:graphicData uri="http://schemas.openxmlformats.org/drawingml/2006/table">
            <a:tbl>
              <a:tblPr firstRow="1" firstCol="1" bandRow="1">
                <a:tableStyleId>{073A0DAA-6AF3-43AB-8588-CEC1D06C72B9}</a:tableStyleId>
              </a:tblPr>
              <a:tblGrid>
                <a:gridCol w="1186501">
                  <a:extLst>
                    <a:ext uri="{9D8B030D-6E8A-4147-A177-3AD203B41FA5}">
                      <a16:colId xmlns:a16="http://schemas.microsoft.com/office/drawing/2014/main" val="1450084272"/>
                    </a:ext>
                  </a:extLst>
                </a:gridCol>
                <a:gridCol w="1198518">
                  <a:extLst>
                    <a:ext uri="{9D8B030D-6E8A-4147-A177-3AD203B41FA5}">
                      <a16:colId xmlns:a16="http://schemas.microsoft.com/office/drawing/2014/main" val="3118534025"/>
                    </a:ext>
                  </a:extLst>
                </a:gridCol>
                <a:gridCol w="1273081">
                  <a:extLst>
                    <a:ext uri="{9D8B030D-6E8A-4147-A177-3AD203B41FA5}">
                      <a16:colId xmlns:a16="http://schemas.microsoft.com/office/drawing/2014/main" val="582379102"/>
                    </a:ext>
                  </a:extLst>
                </a:gridCol>
                <a:gridCol w="1221269">
                  <a:extLst>
                    <a:ext uri="{9D8B030D-6E8A-4147-A177-3AD203B41FA5}">
                      <a16:colId xmlns:a16="http://schemas.microsoft.com/office/drawing/2014/main" val="2059219145"/>
                    </a:ext>
                  </a:extLst>
                </a:gridCol>
              </a:tblGrid>
              <a:tr h="490431">
                <a:tc>
                  <a:txBody>
                    <a:bodyPr/>
                    <a:lstStyle/>
                    <a:p>
                      <a:pPr marL="0" marR="0" algn="ctr">
                        <a:spcBef>
                          <a:spcPts val="300"/>
                        </a:spcBef>
                        <a:spcAft>
                          <a:spcPts val="0"/>
                        </a:spcAft>
                      </a:pPr>
                      <a:r>
                        <a:rPr lang="en-US" sz="700" dirty="0">
                          <a:effectLst/>
                        </a:rPr>
                        <a:t> </a:t>
                      </a:r>
                      <a:endParaRPr lang="en-US" sz="9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300"/>
                        </a:spcBef>
                        <a:spcAft>
                          <a:spcPts val="0"/>
                        </a:spcAft>
                      </a:pPr>
                      <a:r>
                        <a:rPr lang="en-US" sz="1200" dirty="0">
                          <a:effectLst/>
                        </a:rPr>
                        <a:t>Nuclear Thermal Propulsion</a:t>
                      </a:r>
                      <a:endParaRPr lang="en-US"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300"/>
                        </a:spcBef>
                        <a:spcAft>
                          <a:spcPts val="0"/>
                        </a:spcAft>
                      </a:pPr>
                      <a:r>
                        <a:rPr lang="en-US" sz="1200" dirty="0">
                          <a:effectLst/>
                        </a:rPr>
                        <a:t>Fission </a:t>
                      </a:r>
                    </a:p>
                    <a:p>
                      <a:pPr marL="0" marR="0" algn="ctr">
                        <a:spcBef>
                          <a:spcPts val="300"/>
                        </a:spcBef>
                        <a:spcAft>
                          <a:spcPts val="0"/>
                        </a:spcAft>
                      </a:pPr>
                      <a:r>
                        <a:rPr lang="en-US" sz="1200" dirty="0">
                          <a:effectLst/>
                        </a:rPr>
                        <a:t>Surface</a:t>
                      </a:r>
                    </a:p>
                    <a:p>
                      <a:pPr marL="0" marR="0" algn="ctr">
                        <a:spcBef>
                          <a:spcPts val="300"/>
                        </a:spcBef>
                        <a:spcAft>
                          <a:spcPts val="0"/>
                        </a:spcAft>
                      </a:pPr>
                      <a:r>
                        <a:rPr lang="en-US" sz="1200" dirty="0">
                          <a:effectLst/>
                        </a:rPr>
                        <a:t> Power</a:t>
                      </a:r>
                      <a:endParaRPr lang="en-US" sz="1200" dirty="0">
                        <a:effectLst/>
                        <a:latin typeface="Times New Roman" panose="02020603050405020304" pitchFamily="18" charset="0"/>
                        <a:ea typeface="Times New Roman" panose="02020603050405020304" pitchFamily="18" charset="0"/>
                      </a:endParaRPr>
                    </a:p>
                  </a:txBody>
                  <a:tcPr marL="68580" marR="68580" marT="0" marB="0" anchor="b"/>
                </a:tc>
                <a:tc>
                  <a:txBody>
                    <a:bodyPr/>
                    <a:lstStyle/>
                    <a:p>
                      <a:pPr marL="0" marR="0" algn="ctr">
                        <a:spcBef>
                          <a:spcPts val="300"/>
                        </a:spcBef>
                        <a:spcAft>
                          <a:spcPts val="0"/>
                        </a:spcAft>
                      </a:pPr>
                      <a:r>
                        <a:rPr lang="en-US" sz="1200" dirty="0">
                          <a:effectLst/>
                        </a:rPr>
                        <a:t>Nuclear Electric Propulsion </a:t>
                      </a:r>
                      <a:endParaRPr lang="en-US"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745307970"/>
                  </a:ext>
                </a:extLst>
              </a:tr>
              <a:tr h="592939">
                <a:tc>
                  <a:txBody>
                    <a:bodyPr/>
                    <a:lstStyle/>
                    <a:p>
                      <a:pPr marL="0" marR="0" algn="ctr">
                        <a:lnSpc>
                          <a:spcPct val="115000"/>
                        </a:lnSpc>
                        <a:spcBef>
                          <a:spcPts val="0"/>
                        </a:spcBef>
                        <a:spcAft>
                          <a:spcPts val="0"/>
                        </a:spcAft>
                      </a:pPr>
                      <a:r>
                        <a:rPr lang="en-US" sz="1050" dirty="0">
                          <a:effectLst/>
                        </a:rPr>
                        <a:t>Operating Atmosphere and Pressure</a:t>
                      </a:r>
                      <a:endParaRPr lang="en-US" sz="1050" dirty="0">
                        <a:effectLst/>
                        <a:latin typeface="Arial" panose="020B0604020202020204" pitchFamily="34"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900" dirty="0">
                          <a:effectLst/>
                        </a:rPr>
                        <a:t>Flowing Hydrogen</a:t>
                      </a:r>
                      <a:endParaRPr lang="en-US" sz="1050" dirty="0">
                        <a:effectLst/>
                      </a:endParaRPr>
                    </a:p>
                    <a:p>
                      <a:pPr marL="0" marR="0" algn="ctr">
                        <a:spcBef>
                          <a:spcPts val="300"/>
                        </a:spcBef>
                        <a:spcAft>
                          <a:spcPts val="0"/>
                        </a:spcAft>
                      </a:pPr>
                      <a:r>
                        <a:rPr lang="en-US" sz="900" dirty="0">
                          <a:effectLst/>
                        </a:rPr>
                        <a:t>&gt; 3.5 MPa</a:t>
                      </a:r>
                      <a:endParaRPr lang="en-US" sz="105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900" dirty="0">
                          <a:effectLst/>
                        </a:rPr>
                        <a:t>Vacuum (Space)</a:t>
                      </a:r>
                      <a:endParaRPr lang="en-US" sz="1050" dirty="0">
                        <a:effectLst/>
                      </a:endParaRPr>
                    </a:p>
                    <a:p>
                      <a:pPr marL="0" marR="0" algn="ctr">
                        <a:spcBef>
                          <a:spcPts val="300"/>
                        </a:spcBef>
                        <a:spcAft>
                          <a:spcPts val="0"/>
                        </a:spcAft>
                      </a:pPr>
                      <a:r>
                        <a:rPr lang="en-US" sz="900" dirty="0">
                          <a:effectLst/>
                        </a:rPr>
                        <a:t>OR equilibrium with surface environment</a:t>
                      </a:r>
                      <a:endParaRPr lang="en-US" sz="105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900" dirty="0">
                          <a:effectLst/>
                        </a:rPr>
                        <a:t>Vacuum (Space)</a:t>
                      </a:r>
                      <a:endParaRPr lang="en-US" sz="1050" dirty="0">
                        <a:effectLst/>
                      </a:endParaRPr>
                    </a:p>
                    <a:p>
                      <a:pPr marL="0" marR="0" algn="ctr">
                        <a:spcBef>
                          <a:spcPts val="300"/>
                        </a:spcBef>
                        <a:spcAft>
                          <a:spcPts val="0"/>
                        </a:spcAft>
                      </a:pPr>
                      <a:r>
                        <a:rPr lang="en-US" sz="900" dirty="0">
                          <a:effectLst/>
                        </a:rPr>
                        <a:t>OR equilibrium with reactor working fluid</a:t>
                      </a:r>
                      <a:endParaRPr lang="en-US" sz="105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490050642"/>
                  </a:ext>
                </a:extLst>
              </a:tr>
              <a:tr h="437806">
                <a:tc>
                  <a:txBody>
                    <a:bodyPr/>
                    <a:lstStyle/>
                    <a:p>
                      <a:pPr marL="0" marR="0" algn="ctr">
                        <a:lnSpc>
                          <a:spcPct val="115000"/>
                        </a:lnSpc>
                        <a:spcBef>
                          <a:spcPts val="0"/>
                        </a:spcBef>
                        <a:spcAft>
                          <a:spcPts val="0"/>
                        </a:spcAft>
                      </a:pPr>
                      <a:r>
                        <a:rPr lang="en-US" sz="1050" dirty="0">
                          <a:effectLst/>
                        </a:rPr>
                        <a:t>Operating Temperature</a:t>
                      </a:r>
                      <a:endParaRPr lang="en-US" sz="1050" dirty="0">
                        <a:effectLst/>
                        <a:latin typeface="Arial" panose="020B0604020202020204" pitchFamily="34"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900" dirty="0">
                          <a:effectLst/>
                        </a:rPr>
                        <a:t>Minimum:</a:t>
                      </a:r>
                      <a:endParaRPr lang="en-US" sz="1050" dirty="0">
                        <a:effectLst/>
                      </a:endParaRPr>
                    </a:p>
                    <a:p>
                      <a:pPr marL="0" marR="0" algn="ctr">
                        <a:lnSpc>
                          <a:spcPct val="115000"/>
                        </a:lnSpc>
                        <a:spcBef>
                          <a:spcPts val="0"/>
                        </a:spcBef>
                        <a:spcAft>
                          <a:spcPts val="0"/>
                        </a:spcAft>
                      </a:pPr>
                      <a:r>
                        <a:rPr lang="en-US" sz="900" dirty="0">
                          <a:effectLst/>
                        </a:rPr>
                        <a:t>40 – 250+ K</a:t>
                      </a:r>
                      <a:endParaRPr lang="en-US" sz="1050" dirty="0">
                        <a:effectLst/>
                      </a:endParaRPr>
                    </a:p>
                    <a:p>
                      <a:pPr marL="0" marR="0" algn="ctr">
                        <a:lnSpc>
                          <a:spcPct val="115000"/>
                        </a:lnSpc>
                        <a:spcBef>
                          <a:spcPts val="0"/>
                        </a:spcBef>
                        <a:spcAft>
                          <a:spcPts val="0"/>
                        </a:spcAft>
                      </a:pPr>
                      <a:r>
                        <a:rPr lang="en-US" sz="900" dirty="0">
                          <a:effectLst/>
                        </a:rPr>
                        <a:t>Maximum:</a:t>
                      </a:r>
                      <a:endParaRPr lang="en-US" sz="1050" dirty="0">
                        <a:effectLst/>
                      </a:endParaRPr>
                    </a:p>
                    <a:p>
                      <a:pPr marL="0" marR="0" algn="ctr">
                        <a:spcBef>
                          <a:spcPts val="300"/>
                        </a:spcBef>
                        <a:spcAft>
                          <a:spcPts val="0"/>
                        </a:spcAft>
                      </a:pPr>
                      <a:r>
                        <a:rPr lang="en-US" sz="900" dirty="0">
                          <a:effectLst/>
                        </a:rPr>
                        <a:t>(dependent on fuel assembly interface)</a:t>
                      </a:r>
                      <a:endParaRPr lang="en-US" sz="105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300"/>
                        </a:spcBef>
                        <a:spcAft>
                          <a:spcPts val="0"/>
                        </a:spcAft>
                      </a:pPr>
                      <a:r>
                        <a:rPr lang="en-US" sz="900" dirty="0">
                          <a:effectLst/>
                        </a:rPr>
                        <a:t>&gt; 1000 K</a:t>
                      </a:r>
                      <a:endParaRPr lang="en-US" sz="105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300"/>
                        </a:spcBef>
                        <a:spcAft>
                          <a:spcPts val="0"/>
                        </a:spcAft>
                      </a:pPr>
                      <a:r>
                        <a:rPr lang="en-US" sz="900" dirty="0">
                          <a:effectLst/>
                        </a:rPr>
                        <a:t>&gt; 1000 K</a:t>
                      </a:r>
                      <a:endParaRPr lang="en-US" sz="105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947013122"/>
                  </a:ext>
                </a:extLst>
              </a:tr>
              <a:tr h="389531">
                <a:tc>
                  <a:txBody>
                    <a:bodyPr/>
                    <a:lstStyle/>
                    <a:p>
                      <a:pPr marL="0" marR="0" algn="ctr">
                        <a:lnSpc>
                          <a:spcPct val="115000"/>
                        </a:lnSpc>
                        <a:spcBef>
                          <a:spcPts val="0"/>
                        </a:spcBef>
                        <a:spcAft>
                          <a:spcPts val="0"/>
                        </a:spcAft>
                      </a:pPr>
                      <a:r>
                        <a:rPr lang="en-US" sz="1050" dirty="0">
                          <a:effectLst/>
                        </a:rPr>
                        <a:t>Total Reactor Thermal Power</a:t>
                      </a:r>
                      <a:endParaRPr lang="en-US" sz="1050" dirty="0">
                        <a:effectLst/>
                        <a:latin typeface="Arial" panose="020B0604020202020204" pitchFamily="34"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300"/>
                        </a:spcBef>
                        <a:spcAft>
                          <a:spcPts val="0"/>
                        </a:spcAft>
                      </a:pPr>
                      <a:r>
                        <a:rPr lang="en-US" sz="900">
                          <a:effectLst/>
                        </a:rPr>
                        <a:t>~100s MWth</a:t>
                      </a:r>
                      <a:endParaRPr lang="en-US" sz="105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300"/>
                        </a:spcBef>
                        <a:spcAft>
                          <a:spcPts val="0"/>
                        </a:spcAft>
                      </a:pPr>
                      <a:r>
                        <a:rPr lang="en-US" sz="900" dirty="0">
                          <a:effectLst/>
                        </a:rPr>
                        <a:t>~100s kWth</a:t>
                      </a:r>
                      <a:endParaRPr lang="en-US" sz="105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300"/>
                        </a:spcBef>
                        <a:spcAft>
                          <a:spcPts val="0"/>
                        </a:spcAft>
                      </a:pPr>
                      <a:r>
                        <a:rPr lang="en-US" sz="900" dirty="0">
                          <a:effectLst/>
                        </a:rPr>
                        <a:t>~10 MWth</a:t>
                      </a:r>
                      <a:endParaRPr lang="en-US" sz="105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051469787"/>
                  </a:ext>
                </a:extLst>
              </a:tr>
              <a:tr h="592939">
                <a:tc>
                  <a:txBody>
                    <a:bodyPr/>
                    <a:lstStyle/>
                    <a:p>
                      <a:pPr marL="0" marR="0" algn="ctr">
                        <a:lnSpc>
                          <a:spcPct val="115000"/>
                        </a:lnSpc>
                        <a:spcBef>
                          <a:spcPts val="0"/>
                        </a:spcBef>
                        <a:spcAft>
                          <a:spcPts val="0"/>
                        </a:spcAft>
                      </a:pPr>
                      <a:r>
                        <a:rPr lang="en-US" sz="1050" dirty="0">
                          <a:effectLst/>
                        </a:rPr>
                        <a:t>Typical Reactor Heat Generation Rate/ Flux</a:t>
                      </a:r>
                      <a:endParaRPr lang="en-US" sz="1050" dirty="0">
                        <a:effectLst/>
                        <a:latin typeface="Arial" panose="020B0604020202020204" pitchFamily="34"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900" dirty="0">
                          <a:effectLst/>
                        </a:rPr>
                        <a:t>10 - 100 W/cm</a:t>
                      </a:r>
                      <a:r>
                        <a:rPr lang="en-US" sz="900" baseline="30000" dirty="0">
                          <a:effectLst/>
                        </a:rPr>
                        <a:t>3</a:t>
                      </a:r>
                      <a:endParaRPr lang="en-US" sz="1050" dirty="0">
                        <a:effectLst/>
                      </a:endParaRPr>
                    </a:p>
                    <a:p>
                      <a:pPr marL="0" marR="0" algn="ctr">
                        <a:spcBef>
                          <a:spcPts val="300"/>
                        </a:spcBef>
                        <a:spcAft>
                          <a:spcPts val="0"/>
                        </a:spcAft>
                      </a:pPr>
                      <a:r>
                        <a:rPr lang="en-US" sz="900" dirty="0">
                          <a:effectLst/>
                        </a:rPr>
                        <a:t>0.5 – 10 W/cm</a:t>
                      </a:r>
                      <a:r>
                        <a:rPr lang="en-US" sz="900" baseline="30000" dirty="0">
                          <a:effectLst/>
                        </a:rPr>
                        <a:t>2</a:t>
                      </a:r>
                      <a:endParaRPr lang="en-US" sz="105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900" dirty="0">
                          <a:effectLst/>
                        </a:rPr>
                        <a:t>0.01 – 0.10 W/cm</a:t>
                      </a:r>
                      <a:r>
                        <a:rPr lang="en-US" sz="900" baseline="30000" dirty="0">
                          <a:effectLst/>
                        </a:rPr>
                        <a:t>3</a:t>
                      </a:r>
                      <a:endParaRPr lang="en-US" sz="1050" dirty="0">
                        <a:effectLst/>
                      </a:endParaRPr>
                    </a:p>
                    <a:p>
                      <a:pPr marL="0" marR="0" algn="ctr">
                        <a:spcBef>
                          <a:spcPts val="300"/>
                        </a:spcBef>
                        <a:spcAft>
                          <a:spcPts val="0"/>
                        </a:spcAft>
                      </a:pPr>
                      <a:r>
                        <a:rPr lang="en-US" sz="900" dirty="0">
                          <a:effectLst/>
                        </a:rPr>
                        <a:t> </a:t>
                      </a:r>
                      <a:endParaRPr lang="en-US" sz="105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900" dirty="0">
                          <a:effectLst/>
                        </a:rPr>
                        <a:t>0.01 – 0.10 W/cm</a:t>
                      </a:r>
                      <a:r>
                        <a:rPr lang="en-US" sz="900" baseline="30000" dirty="0">
                          <a:effectLst/>
                        </a:rPr>
                        <a:t>3</a:t>
                      </a:r>
                      <a:endParaRPr lang="en-US" sz="1050" dirty="0">
                        <a:effectLst/>
                        <a:latin typeface="Arial" panose="020B0604020202020204" pitchFamily="34" charset="0"/>
                        <a:ea typeface="Cambria" panose="020405030504060302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151531389"/>
                  </a:ext>
                </a:extLst>
              </a:tr>
              <a:tr h="186123">
                <a:tc>
                  <a:txBody>
                    <a:bodyPr/>
                    <a:lstStyle/>
                    <a:p>
                      <a:pPr marL="0" marR="0" algn="ctr">
                        <a:lnSpc>
                          <a:spcPct val="115000"/>
                        </a:lnSpc>
                        <a:spcBef>
                          <a:spcPts val="0"/>
                        </a:spcBef>
                        <a:spcAft>
                          <a:spcPts val="0"/>
                        </a:spcAft>
                      </a:pPr>
                      <a:r>
                        <a:rPr lang="en-US" sz="1050" dirty="0">
                          <a:effectLst/>
                        </a:rPr>
                        <a:t>Total Lifetime</a:t>
                      </a:r>
                      <a:endParaRPr lang="en-US" sz="1050" dirty="0">
                        <a:effectLst/>
                        <a:latin typeface="Arial" panose="020B0604020202020204" pitchFamily="34"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300"/>
                        </a:spcBef>
                        <a:spcAft>
                          <a:spcPts val="0"/>
                        </a:spcAft>
                      </a:pPr>
                      <a:r>
                        <a:rPr lang="en-US" sz="900">
                          <a:effectLst/>
                        </a:rPr>
                        <a:t>~2 - 5 hours</a:t>
                      </a:r>
                      <a:endParaRPr lang="en-US" sz="105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300"/>
                        </a:spcBef>
                        <a:spcAft>
                          <a:spcPts val="0"/>
                        </a:spcAft>
                      </a:pPr>
                      <a:r>
                        <a:rPr lang="en-US" sz="900" dirty="0">
                          <a:effectLst/>
                        </a:rPr>
                        <a:t>up to 15 years</a:t>
                      </a:r>
                      <a:endParaRPr lang="en-US" sz="105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300"/>
                        </a:spcBef>
                        <a:spcAft>
                          <a:spcPts val="0"/>
                        </a:spcAft>
                      </a:pPr>
                      <a:r>
                        <a:rPr lang="en-US" sz="900" dirty="0">
                          <a:effectLst/>
                        </a:rPr>
                        <a:t>Up to 2 years*</a:t>
                      </a:r>
                      <a:endParaRPr lang="en-US" sz="105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921809311"/>
                  </a:ext>
                </a:extLst>
              </a:tr>
              <a:tr h="389531">
                <a:tc>
                  <a:txBody>
                    <a:bodyPr/>
                    <a:lstStyle/>
                    <a:p>
                      <a:pPr marL="0" marR="0" algn="ctr">
                        <a:lnSpc>
                          <a:spcPct val="115000"/>
                        </a:lnSpc>
                        <a:spcBef>
                          <a:spcPts val="0"/>
                        </a:spcBef>
                        <a:spcAft>
                          <a:spcPts val="0"/>
                        </a:spcAft>
                      </a:pPr>
                      <a:r>
                        <a:rPr lang="en-US" sz="1050">
                          <a:effectLst/>
                        </a:rPr>
                        <a:t>Requires Active Cooling?</a:t>
                      </a:r>
                      <a:endParaRPr lang="en-US" sz="1050">
                        <a:effectLst/>
                        <a:latin typeface="Arial" panose="020B0604020202020204" pitchFamily="34" charset="0"/>
                        <a:ea typeface="Cambria" panose="02040503050406030204" pitchFamily="18" charset="0"/>
                        <a:cs typeface="Times New Roman" panose="02020603050405020304" pitchFamily="18" charset="0"/>
                      </a:endParaRPr>
                    </a:p>
                  </a:txBody>
                  <a:tcPr marL="68580" marR="68580" marT="0" marB="0" anchor="ctr"/>
                </a:tc>
                <a:tc>
                  <a:txBody>
                    <a:bodyPr/>
                    <a:lstStyle/>
                    <a:p>
                      <a:pPr marL="0" marR="0" algn="ctr">
                        <a:spcBef>
                          <a:spcPts val="300"/>
                        </a:spcBef>
                        <a:spcAft>
                          <a:spcPts val="0"/>
                        </a:spcAft>
                      </a:pPr>
                      <a:r>
                        <a:rPr lang="en-US" sz="900">
                          <a:effectLst/>
                        </a:rPr>
                        <a:t>Yes</a:t>
                      </a:r>
                      <a:endParaRPr lang="en-US" sz="105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300"/>
                        </a:spcBef>
                        <a:spcAft>
                          <a:spcPts val="0"/>
                        </a:spcAft>
                      </a:pPr>
                      <a:r>
                        <a:rPr lang="en-US" sz="900" dirty="0">
                          <a:effectLst/>
                        </a:rPr>
                        <a:t>No</a:t>
                      </a:r>
                      <a:endParaRPr lang="en-US" sz="105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300"/>
                        </a:spcBef>
                        <a:spcAft>
                          <a:spcPts val="0"/>
                        </a:spcAft>
                      </a:pPr>
                      <a:r>
                        <a:rPr lang="en-US" sz="900" dirty="0">
                          <a:effectLst/>
                        </a:rPr>
                        <a:t>No</a:t>
                      </a:r>
                      <a:endParaRPr lang="en-US" sz="105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804749868"/>
                  </a:ext>
                </a:extLst>
              </a:tr>
              <a:tr h="710767">
                <a:tc>
                  <a:txBody>
                    <a:bodyPr/>
                    <a:lstStyle/>
                    <a:p>
                      <a:pPr marL="0" marR="0" algn="ctr">
                        <a:spcBef>
                          <a:spcPts val="300"/>
                        </a:spcBef>
                        <a:spcAft>
                          <a:spcPts val="0"/>
                        </a:spcAft>
                      </a:pPr>
                      <a:r>
                        <a:rPr lang="en-US" sz="1050" dirty="0">
                          <a:effectLst/>
                        </a:rPr>
                        <a:t>Largest Anticipated Implementation Hurdles</a:t>
                      </a:r>
                      <a:endParaRPr lang="en-US" sz="105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300"/>
                        </a:spcBef>
                        <a:spcAft>
                          <a:spcPts val="0"/>
                        </a:spcAft>
                      </a:pPr>
                      <a:r>
                        <a:rPr lang="en-US" sz="900" dirty="0">
                          <a:effectLst/>
                        </a:rPr>
                        <a:t>Retention of compositional and structural stability under intense heat fluxes and reducing environment</a:t>
                      </a:r>
                      <a:endParaRPr lang="en-US" sz="1050" dirty="0">
                        <a:effectLst/>
                        <a:latin typeface="Times New Roman" panose="02020603050405020304" pitchFamily="18" charset="0"/>
                        <a:ea typeface="Times New Roman" panose="02020603050405020304" pitchFamily="18" charset="0"/>
                      </a:endParaRPr>
                    </a:p>
                  </a:txBody>
                  <a:tcPr marL="68580" marR="68580" marT="0" marB="0" anchor="ctr"/>
                </a:tc>
                <a:tc gridSpan="2">
                  <a:txBody>
                    <a:bodyPr/>
                    <a:lstStyle/>
                    <a:p>
                      <a:pPr marL="0" marR="0" algn="ctr">
                        <a:spcBef>
                          <a:spcPts val="300"/>
                        </a:spcBef>
                        <a:spcAft>
                          <a:spcPts val="0"/>
                        </a:spcAft>
                      </a:pPr>
                      <a:r>
                        <a:rPr lang="en-US" sz="900" dirty="0">
                          <a:effectLst/>
                        </a:rPr>
                        <a:t>Retention of dimensional, compositional, and structural stability under long duration, high temperature irradiation</a:t>
                      </a:r>
                      <a:endParaRPr lang="en-US" sz="1050" dirty="0">
                        <a:effectLst/>
                        <a:latin typeface="Times New Roman" panose="02020603050405020304" pitchFamily="18" charset="0"/>
                        <a:ea typeface="Times New Roman" panose="02020603050405020304" pitchFamily="18"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972019576"/>
                  </a:ext>
                </a:extLst>
              </a:tr>
            </a:tbl>
          </a:graphicData>
        </a:graphic>
      </p:graphicFrame>
      <p:grpSp>
        <p:nvGrpSpPr>
          <p:cNvPr id="8" name="Group 7">
            <a:extLst>
              <a:ext uri="{FF2B5EF4-FFF2-40B4-BE49-F238E27FC236}">
                <a16:creationId xmlns:a16="http://schemas.microsoft.com/office/drawing/2014/main" id="{EA3E5D4B-2FB9-457D-95D6-3BE24446C2A4}"/>
              </a:ext>
            </a:extLst>
          </p:cNvPr>
          <p:cNvGrpSpPr/>
          <p:nvPr/>
        </p:nvGrpSpPr>
        <p:grpSpPr>
          <a:xfrm>
            <a:off x="188992" y="662091"/>
            <a:ext cx="6906358" cy="5183435"/>
            <a:chOff x="2860547" y="935573"/>
            <a:chExt cx="6906358" cy="5183435"/>
          </a:xfrm>
        </p:grpSpPr>
        <p:graphicFrame>
          <p:nvGraphicFramePr>
            <p:cNvPr id="9" name="Chart 8">
              <a:extLst>
                <a:ext uri="{FF2B5EF4-FFF2-40B4-BE49-F238E27FC236}">
                  <a16:creationId xmlns:a16="http://schemas.microsoft.com/office/drawing/2014/main" id="{67C4D087-1B40-44FC-A254-12AAB38E9246}"/>
                </a:ext>
              </a:extLst>
            </p:cNvPr>
            <p:cNvGraphicFramePr>
              <a:graphicFrameLocks/>
            </p:cNvGraphicFramePr>
            <p:nvPr>
              <p:extLst>
                <p:ext uri="{D42A27DB-BD31-4B8C-83A1-F6EECF244321}">
                  <p14:modId xmlns:p14="http://schemas.microsoft.com/office/powerpoint/2010/main" val="1182204593"/>
                </p:ext>
              </p:extLst>
            </p:nvPr>
          </p:nvGraphicFramePr>
          <p:xfrm>
            <a:off x="2860547" y="935573"/>
            <a:ext cx="6906358" cy="5183435"/>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le 9">
              <a:extLst>
                <a:ext uri="{FF2B5EF4-FFF2-40B4-BE49-F238E27FC236}">
                  <a16:creationId xmlns:a16="http://schemas.microsoft.com/office/drawing/2014/main" id="{703591AA-C090-4388-81EB-9248E585B283}"/>
                </a:ext>
              </a:extLst>
            </p:cNvPr>
            <p:cNvSpPr/>
            <p:nvPr/>
          </p:nvSpPr>
          <p:spPr>
            <a:xfrm>
              <a:off x="3618963" y="5188706"/>
              <a:ext cx="1132224" cy="160790"/>
            </a:xfrm>
            <a:prstGeom prst="rect">
              <a:avLst/>
            </a:prstGeom>
            <a:solidFill>
              <a:srgbClr val="00B050"/>
            </a:solidFill>
            <a:ln>
              <a:solidFill>
                <a:srgbClr val="0E1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67D22757-EAD3-434B-A4D1-71E91C1AC2EB}"/>
                </a:ext>
              </a:extLst>
            </p:cNvPr>
            <p:cNvCxnSpPr>
              <a:cxnSpLocks/>
            </p:cNvCxnSpPr>
            <p:nvPr/>
          </p:nvCxnSpPr>
          <p:spPr>
            <a:xfrm flipH="1">
              <a:off x="3681513" y="5419798"/>
              <a:ext cx="478971" cy="0"/>
            </a:xfrm>
            <a:prstGeom prst="straightConnector1">
              <a:avLst/>
            </a:prstGeom>
            <a:ln w="28575">
              <a:solidFill>
                <a:srgbClr val="181818"/>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9310571-95BE-4E6D-86E2-FA97CC09DDB1}"/>
                </a:ext>
              </a:extLst>
            </p:cNvPr>
            <p:cNvSpPr txBox="1"/>
            <p:nvPr/>
          </p:nvSpPr>
          <p:spPr>
            <a:xfrm>
              <a:off x="4160484" y="5252881"/>
              <a:ext cx="1944914" cy="359285"/>
            </a:xfrm>
            <a:prstGeom prst="rect">
              <a:avLst/>
            </a:prstGeom>
            <a:noFill/>
            <a:ln>
              <a:noFill/>
            </a:ln>
          </p:spPr>
          <p:txBody>
            <a:bodyPr vert="horz" wrap="square" lIns="91440" tIns="45720" rIns="91440" bIns="45720" rtlCol="0" anchor="ctr">
              <a:normAutofit/>
            </a:bodyPr>
            <a:lstStyle/>
            <a:p>
              <a:r>
                <a:rPr lang="en-US" sz="1000" dirty="0">
                  <a:solidFill>
                    <a:srgbClr val="181818"/>
                  </a:solidFill>
                </a:rPr>
                <a:t>ITER fusion reactor</a:t>
              </a:r>
            </a:p>
          </p:txBody>
        </p:sp>
        <p:cxnSp>
          <p:nvCxnSpPr>
            <p:cNvPr id="14" name="Straight Arrow Connector 13">
              <a:extLst>
                <a:ext uri="{FF2B5EF4-FFF2-40B4-BE49-F238E27FC236}">
                  <a16:creationId xmlns:a16="http://schemas.microsoft.com/office/drawing/2014/main" id="{D280A73E-0CA3-4594-A219-62176901F36B}"/>
                </a:ext>
              </a:extLst>
            </p:cNvPr>
            <p:cNvCxnSpPr>
              <a:cxnSpLocks/>
            </p:cNvCxnSpPr>
            <p:nvPr/>
          </p:nvCxnSpPr>
          <p:spPr>
            <a:xfrm flipH="1">
              <a:off x="3648462" y="2656734"/>
              <a:ext cx="478971" cy="0"/>
            </a:xfrm>
            <a:prstGeom prst="straightConnector1">
              <a:avLst/>
            </a:prstGeom>
            <a:ln w="28575">
              <a:solidFill>
                <a:srgbClr val="181818"/>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22783F61-A75C-4209-B205-3CB6D193D148}"/>
                </a:ext>
              </a:extLst>
            </p:cNvPr>
            <p:cNvSpPr txBox="1"/>
            <p:nvPr/>
          </p:nvSpPr>
          <p:spPr>
            <a:xfrm>
              <a:off x="4105399" y="2489817"/>
              <a:ext cx="1944914" cy="359285"/>
            </a:xfrm>
            <a:prstGeom prst="rect">
              <a:avLst/>
            </a:prstGeom>
            <a:noFill/>
            <a:ln>
              <a:noFill/>
            </a:ln>
          </p:spPr>
          <p:txBody>
            <a:bodyPr vert="horz" wrap="square" lIns="91440" tIns="45720" rIns="91440" bIns="45720" rtlCol="0" anchor="ctr">
              <a:normAutofit/>
            </a:bodyPr>
            <a:lstStyle/>
            <a:p>
              <a:r>
                <a:rPr lang="en-US" sz="1000" dirty="0">
                  <a:solidFill>
                    <a:srgbClr val="181818"/>
                  </a:solidFill>
                </a:rPr>
                <a:t>NTP Operational</a:t>
              </a:r>
            </a:p>
          </p:txBody>
        </p:sp>
        <p:sp>
          <p:nvSpPr>
            <p:cNvPr id="16" name="Rectangle 15">
              <a:extLst>
                <a:ext uri="{FF2B5EF4-FFF2-40B4-BE49-F238E27FC236}">
                  <a16:creationId xmlns:a16="http://schemas.microsoft.com/office/drawing/2014/main" id="{A67F7F0B-622A-4AFC-BF1C-C474B7252D54}"/>
                </a:ext>
              </a:extLst>
            </p:cNvPr>
            <p:cNvSpPr/>
            <p:nvPr/>
          </p:nvSpPr>
          <p:spPr>
            <a:xfrm>
              <a:off x="3584174" y="2395280"/>
              <a:ext cx="27432" cy="288002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cxnSp>
          <p:nvCxnSpPr>
            <p:cNvPr id="17" name="Straight Arrow Connector 16">
              <a:extLst>
                <a:ext uri="{FF2B5EF4-FFF2-40B4-BE49-F238E27FC236}">
                  <a16:creationId xmlns:a16="http://schemas.microsoft.com/office/drawing/2014/main" id="{62C4A6A2-AB94-41C5-AE69-F47B607354B7}"/>
                </a:ext>
              </a:extLst>
            </p:cNvPr>
            <p:cNvCxnSpPr>
              <a:cxnSpLocks/>
            </p:cNvCxnSpPr>
            <p:nvPr/>
          </p:nvCxnSpPr>
          <p:spPr>
            <a:xfrm flipH="1">
              <a:off x="4774633" y="5301233"/>
              <a:ext cx="478971" cy="0"/>
            </a:xfrm>
            <a:prstGeom prst="straightConnector1">
              <a:avLst/>
            </a:prstGeom>
            <a:ln w="28575">
              <a:solidFill>
                <a:srgbClr val="181818"/>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98ECD8E-FC52-4CCD-8DEC-1ED1BBF34967}"/>
                </a:ext>
              </a:extLst>
            </p:cNvPr>
            <p:cNvSpPr txBox="1"/>
            <p:nvPr/>
          </p:nvSpPr>
          <p:spPr>
            <a:xfrm>
              <a:off x="5179833" y="5068120"/>
              <a:ext cx="2066380" cy="437889"/>
            </a:xfrm>
            <a:prstGeom prst="rect">
              <a:avLst/>
            </a:prstGeom>
            <a:noFill/>
            <a:ln>
              <a:noFill/>
            </a:ln>
          </p:spPr>
          <p:txBody>
            <a:bodyPr vert="horz" wrap="square" lIns="91440" tIns="45720" rIns="91440" bIns="45720" rtlCol="0" anchor="ctr">
              <a:normAutofit/>
            </a:bodyPr>
            <a:lstStyle/>
            <a:p>
              <a:r>
                <a:rPr lang="en-US" sz="1000" dirty="0">
                  <a:solidFill>
                    <a:srgbClr val="181818"/>
                  </a:solidFill>
                </a:rPr>
                <a:t>Current (Gen II) fission reactors</a:t>
              </a:r>
            </a:p>
          </p:txBody>
        </p:sp>
        <p:sp>
          <p:nvSpPr>
            <p:cNvPr id="19" name="Rectangle 18">
              <a:extLst>
                <a:ext uri="{FF2B5EF4-FFF2-40B4-BE49-F238E27FC236}">
                  <a16:creationId xmlns:a16="http://schemas.microsoft.com/office/drawing/2014/main" id="{A1B7DF69-DE3C-4B90-B188-2A99232C1A99}"/>
                </a:ext>
              </a:extLst>
            </p:cNvPr>
            <p:cNvSpPr/>
            <p:nvPr/>
          </p:nvSpPr>
          <p:spPr>
            <a:xfrm>
              <a:off x="3681513" y="4930873"/>
              <a:ext cx="956799" cy="296517"/>
            </a:xfrm>
            <a:prstGeom prst="rect">
              <a:avLst/>
            </a:prstGeom>
            <a:solidFill>
              <a:srgbClr val="C2DA9C"/>
            </a:solidFill>
            <a:ln>
              <a:solidFill>
                <a:srgbClr val="0E1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E25D8946-0966-40EB-B45E-73DDEB43FADE}"/>
                </a:ext>
              </a:extLst>
            </p:cNvPr>
            <p:cNvSpPr txBox="1"/>
            <p:nvPr/>
          </p:nvSpPr>
          <p:spPr>
            <a:xfrm>
              <a:off x="3812733" y="4882945"/>
              <a:ext cx="663261" cy="359285"/>
            </a:xfrm>
            <a:prstGeom prst="rect">
              <a:avLst/>
            </a:prstGeom>
            <a:noFill/>
            <a:ln>
              <a:noFill/>
            </a:ln>
          </p:spPr>
          <p:txBody>
            <a:bodyPr vert="horz" wrap="square" lIns="91440" tIns="45720" rIns="91440" bIns="45720" rtlCol="0" anchor="ctr">
              <a:normAutofit/>
            </a:bodyPr>
            <a:lstStyle/>
            <a:p>
              <a:pPr algn="ctr"/>
              <a:r>
                <a:rPr lang="en-US" sz="1000" dirty="0">
                  <a:solidFill>
                    <a:srgbClr val="181818"/>
                  </a:solidFill>
                </a:rPr>
                <a:t>SCWR</a:t>
              </a:r>
            </a:p>
          </p:txBody>
        </p:sp>
        <p:sp>
          <p:nvSpPr>
            <p:cNvPr id="21" name="Rectangle 20">
              <a:extLst>
                <a:ext uri="{FF2B5EF4-FFF2-40B4-BE49-F238E27FC236}">
                  <a16:creationId xmlns:a16="http://schemas.microsoft.com/office/drawing/2014/main" id="{4630BECE-C945-4C75-B2DC-4B8EBE284766}"/>
                </a:ext>
              </a:extLst>
            </p:cNvPr>
            <p:cNvSpPr/>
            <p:nvPr/>
          </p:nvSpPr>
          <p:spPr>
            <a:xfrm>
              <a:off x="4769532" y="5016193"/>
              <a:ext cx="1944914" cy="160790"/>
            </a:xfrm>
            <a:prstGeom prst="rect">
              <a:avLst/>
            </a:prstGeom>
            <a:solidFill>
              <a:srgbClr val="F1AD88"/>
            </a:solidFill>
            <a:ln>
              <a:solidFill>
                <a:srgbClr val="0E1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276BA91E-9B94-4015-9D55-C927863F4A6D}"/>
                </a:ext>
              </a:extLst>
            </p:cNvPr>
            <p:cNvSpPr txBox="1"/>
            <p:nvPr/>
          </p:nvSpPr>
          <p:spPr>
            <a:xfrm>
              <a:off x="5266235" y="4916019"/>
              <a:ext cx="663261" cy="359285"/>
            </a:xfrm>
            <a:prstGeom prst="rect">
              <a:avLst/>
            </a:prstGeom>
            <a:noFill/>
            <a:ln>
              <a:noFill/>
            </a:ln>
          </p:spPr>
          <p:txBody>
            <a:bodyPr vert="horz" wrap="square" lIns="91440" tIns="45720" rIns="91440" bIns="45720" rtlCol="0" anchor="ctr">
              <a:normAutofit/>
            </a:bodyPr>
            <a:lstStyle/>
            <a:p>
              <a:pPr algn="ctr"/>
              <a:r>
                <a:rPr lang="en-US" sz="1000" dirty="0">
                  <a:solidFill>
                    <a:srgbClr val="181818"/>
                  </a:solidFill>
                </a:rPr>
                <a:t>LFR</a:t>
              </a:r>
            </a:p>
          </p:txBody>
        </p:sp>
        <p:sp>
          <p:nvSpPr>
            <p:cNvPr id="27" name="Rectangle 26">
              <a:extLst>
                <a:ext uri="{FF2B5EF4-FFF2-40B4-BE49-F238E27FC236}">
                  <a16:creationId xmlns:a16="http://schemas.microsoft.com/office/drawing/2014/main" id="{4B50D91F-0BA2-4313-92DC-408E672FC86C}"/>
                </a:ext>
              </a:extLst>
            </p:cNvPr>
            <p:cNvSpPr/>
            <p:nvPr/>
          </p:nvSpPr>
          <p:spPr>
            <a:xfrm>
              <a:off x="3661987" y="4144979"/>
              <a:ext cx="644209" cy="710746"/>
            </a:xfrm>
            <a:prstGeom prst="rect">
              <a:avLst/>
            </a:prstGeom>
            <a:solidFill>
              <a:schemeClr val="tx1">
                <a:lumMod val="20000"/>
                <a:lumOff val="80000"/>
              </a:schemeClr>
            </a:solidFill>
            <a:ln>
              <a:solidFill>
                <a:srgbClr val="0E1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978A71F-95E2-4F08-8770-3E0D16E66CE1}"/>
                </a:ext>
              </a:extLst>
            </p:cNvPr>
            <p:cNvSpPr/>
            <p:nvPr/>
          </p:nvSpPr>
          <p:spPr>
            <a:xfrm>
              <a:off x="3661987" y="4401512"/>
              <a:ext cx="498498" cy="455942"/>
            </a:xfrm>
            <a:prstGeom prst="rect">
              <a:avLst/>
            </a:prstGeom>
            <a:solidFill>
              <a:srgbClr val="82D3EE"/>
            </a:solidFill>
            <a:ln>
              <a:solidFill>
                <a:srgbClr val="0E1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14202E97-B0C9-4C0D-8AE6-7BE3F1DCD7FD}"/>
                </a:ext>
              </a:extLst>
            </p:cNvPr>
            <p:cNvSpPr txBox="1"/>
            <p:nvPr/>
          </p:nvSpPr>
          <p:spPr>
            <a:xfrm>
              <a:off x="3579605" y="4452814"/>
              <a:ext cx="663261" cy="359285"/>
            </a:xfrm>
            <a:prstGeom prst="rect">
              <a:avLst/>
            </a:prstGeom>
            <a:noFill/>
            <a:ln>
              <a:noFill/>
            </a:ln>
          </p:spPr>
          <p:txBody>
            <a:bodyPr vert="horz" wrap="square" lIns="91440" tIns="45720" rIns="91440" bIns="45720" rtlCol="0" anchor="ctr">
              <a:normAutofit/>
            </a:bodyPr>
            <a:lstStyle/>
            <a:p>
              <a:pPr algn="ctr"/>
              <a:r>
                <a:rPr lang="en-US" sz="1000" dirty="0">
                  <a:solidFill>
                    <a:srgbClr val="181818"/>
                  </a:solidFill>
                </a:rPr>
                <a:t>VHTR</a:t>
              </a:r>
            </a:p>
          </p:txBody>
        </p:sp>
        <p:sp>
          <p:nvSpPr>
            <p:cNvPr id="25" name="TextBox 24">
              <a:extLst>
                <a:ext uri="{FF2B5EF4-FFF2-40B4-BE49-F238E27FC236}">
                  <a16:creationId xmlns:a16="http://schemas.microsoft.com/office/drawing/2014/main" id="{6876733A-F349-4C1C-98A6-37C6FB89B3FA}"/>
                </a:ext>
              </a:extLst>
            </p:cNvPr>
            <p:cNvSpPr txBox="1"/>
            <p:nvPr/>
          </p:nvSpPr>
          <p:spPr>
            <a:xfrm>
              <a:off x="6312307" y="1500715"/>
              <a:ext cx="3142091" cy="1268611"/>
            </a:xfrm>
            <a:prstGeom prst="rect">
              <a:avLst/>
            </a:prstGeom>
            <a:solidFill>
              <a:schemeClr val="bg1"/>
            </a:solidFill>
            <a:ln>
              <a:solidFill>
                <a:schemeClr val="tx1"/>
              </a:solidFill>
            </a:ln>
          </p:spPr>
          <p:txBody>
            <a:bodyPr vert="horz" wrap="square" lIns="91440" tIns="45720" rIns="91440" bIns="45720" rtlCol="0" anchor="ctr">
              <a:normAutofit fontScale="40000" lnSpcReduction="20000"/>
            </a:bodyPr>
            <a:lstStyle/>
            <a:p>
              <a:pPr algn="r"/>
              <a:r>
                <a:rPr lang="en-US" sz="2800" dirty="0">
                  <a:solidFill>
                    <a:srgbClr val="82D3EE"/>
                  </a:solidFill>
                </a:rPr>
                <a:t>■</a:t>
              </a:r>
              <a:r>
                <a:rPr lang="en-US" sz="2800" dirty="0">
                  <a:solidFill>
                    <a:srgbClr val="0E1A31"/>
                  </a:solidFill>
                </a:rPr>
                <a:t> </a:t>
              </a:r>
              <a:r>
                <a:rPr lang="en-US" sz="2800" b="1" dirty="0">
                  <a:solidFill>
                    <a:srgbClr val="0E1A31"/>
                  </a:solidFill>
                </a:rPr>
                <a:t>VHTR</a:t>
              </a:r>
              <a:r>
                <a:rPr lang="en-US" sz="2800" dirty="0">
                  <a:solidFill>
                    <a:srgbClr val="0E1A31"/>
                  </a:solidFill>
                </a:rPr>
                <a:t> – very high temperature reactor </a:t>
              </a:r>
            </a:p>
            <a:p>
              <a:pPr algn="r"/>
              <a:r>
                <a:rPr lang="en-US" sz="2800" dirty="0">
                  <a:solidFill>
                    <a:srgbClr val="C2DA9C"/>
                  </a:solidFill>
                </a:rPr>
                <a:t>■</a:t>
              </a:r>
              <a:r>
                <a:rPr lang="en-US" sz="2800" dirty="0">
                  <a:solidFill>
                    <a:srgbClr val="82D3EE"/>
                  </a:solidFill>
                </a:rPr>
                <a:t>  </a:t>
              </a:r>
              <a:r>
                <a:rPr lang="en-US" sz="2800" b="1" dirty="0">
                  <a:solidFill>
                    <a:srgbClr val="0E1A31"/>
                  </a:solidFill>
                </a:rPr>
                <a:t>SCWR</a:t>
              </a:r>
              <a:r>
                <a:rPr lang="en-US" sz="2800" dirty="0">
                  <a:solidFill>
                    <a:srgbClr val="0E1A31"/>
                  </a:solidFill>
                </a:rPr>
                <a:t> – supercritical water reactor</a:t>
              </a:r>
            </a:p>
            <a:p>
              <a:pPr algn="r"/>
              <a:r>
                <a:rPr lang="en-US" sz="2800" dirty="0">
                  <a:solidFill>
                    <a:srgbClr val="B18BBE"/>
                  </a:solidFill>
                </a:rPr>
                <a:t>■</a:t>
              </a:r>
              <a:r>
                <a:rPr lang="en-US" sz="2800" dirty="0">
                  <a:solidFill>
                    <a:srgbClr val="0E1A31"/>
                  </a:solidFill>
                </a:rPr>
                <a:t> </a:t>
              </a:r>
              <a:r>
                <a:rPr lang="en-US" sz="2800" b="1" dirty="0">
                  <a:solidFill>
                    <a:srgbClr val="0E1A31"/>
                  </a:solidFill>
                </a:rPr>
                <a:t>GFR</a:t>
              </a:r>
              <a:r>
                <a:rPr lang="en-US" sz="2800" dirty="0">
                  <a:solidFill>
                    <a:srgbClr val="0E1A31"/>
                  </a:solidFill>
                </a:rPr>
                <a:t> – gas fast reactor</a:t>
              </a:r>
            </a:p>
            <a:p>
              <a:pPr algn="r"/>
              <a:r>
                <a:rPr lang="en-US" sz="2800" dirty="0">
                  <a:solidFill>
                    <a:srgbClr val="F1AD88"/>
                  </a:solidFill>
                </a:rPr>
                <a:t>■</a:t>
              </a:r>
              <a:r>
                <a:rPr lang="en-US" sz="2800" dirty="0">
                  <a:solidFill>
                    <a:srgbClr val="82D3EE"/>
                  </a:solidFill>
                </a:rPr>
                <a:t>  </a:t>
              </a:r>
              <a:r>
                <a:rPr lang="en-US" sz="2800" b="1" dirty="0">
                  <a:solidFill>
                    <a:srgbClr val="0E1A31"/>
                  </a:solidFill>
                </a:rPr>
                <a:t>LFR</a:t>
              </a:r>
              <a:r>
                <a:rPr lang="en-US" sz="2800" dirty="0">
                  <a:solidFill>
                    <a:srgbClr val="0E1A31"/>
                  </a:solidFill>
                </a:rPr>
                <a:t> – lithium fast reactor</a:t>
              </a:r>
            </a:p>
            <a:p>
              <a:pPr algn="r"/>
              <a:r>
                <a:rPr lang="en-US" sz="2800" dirty="0">
                  <a:solidFill>
                    <a:srgbClr val="7D81BC"/>
                  </a:solidFill>
                </a:rPr>
                <a:t>■</a:t>
              </a:r>
              <a:r>
                <a:rPr lang="en-US" sz="2800" dirty="0">
                  <a:solidFill>
                    <a:srgbClr val="0E1A31"/>
                  </a:solidFill>
                </a:rPr>
                <a:t> </a:t>
              </a:r>
              <a:r>
                <a:rPr lang="en-US" sz="2800" b="1" dirty="0">
                  <a:solidFill>
                    <a:srgbClr val="0E1A31"/>
                  </a:solidFill>
                </a:rPr>
                <a:t>SFR</a:t>
              </a:r>
              <a:r>
                <a:rPr lang="en-US" sz="2800" dirty="0">
                  <a:solidFill>
                    <a:srgbClr val="0E1A31"/>
                  </a:solidFill>
                </a:rPr>
                <a:t> – sodium fast reactor</a:t>
              </a:r>
            </a:p>
            <a:p>
              <a:pPr algn="r"/>
              <a:r>
                <a:rPr lang="en-US" sz="2800" dirty="0">
                  <a:solidFill>
                    <a:srgbClr val="F087B0"/>
                  </a:solidFill>
                </a:rPr>
                <a:t>■</a:t>
              </a:r>
              <a:r>
                <a:rPr lang="en-US" sz="2800" dirty="0">
                  <a:solidFill>
                    <a:srgbClr val="82D3EE"/>
                  </a:solidFill>
                </a:rPr>
                <a:t> </a:t>
              </a:r>
              <a:r>
                <a:rPr lang="en-US" sz="2800" b="1" dirty="0">
                  <a:solidFill>
                    <a:srgbClr val="0E1A31"/>
                  </a:solidFill>
                </a:rPr>
                <a:t>MSR</a:t>
              </a:r>
              <a:r>
                <a:rPr lang="en-US" sz="2800" dirty="0">
                  <a:solidFill>
                    <a:srgbClr val="0E1A31"/>
                  </a:solidFill>
                </a:rPr>
                <a:t> – molten salt reactor</a:t>
              </a:r>
            </a:p>
            <a:p>
              <a:pPr algn="r"/>
              <a:r>
                <a:rPr lang="en-US" sz="2800" dirty="0">
                  <a:solidFill>
                    <a:srgbClr val="C4D2EE"/>
                  </a:solidFill>
                </a:rPr>
                <a:t>■</a:t>
              </a:r>
              <a:r>
                <a:rPr lang="en-US" sz="2800" dirty="0">
                  <a:solidFill>
                    <a:srgbClr val="82D3EE"/>
                  </a:solidFill>
                </a:rPr>
                <a:t> </a:t>
              </a:r>
              <a:r>
                <a:rPr lang="en-US" sz="2800" b="1" dirty="0">
                  <a:solidFill>
                    <a:srgbClr val="0E1A31"/>
                  </a:solidFill>
                </a:rPr>
                <a:t>NEP/FSP</a:t>
              </a:r>
              <a:r>
                <a:rPr lang="en-US" sz="2800" dirty="0">
                  <a:solidFill>
                    <a:srgbClr val="0E1A31"/>
                  </a:solidFill>
                </a:rPr>
                <a:t> – nuclear electric propulsion/ fission surface power</a:t>
              </a:r>
            </a:p>
          </p:txBody>
        </p:sp>
        <p:sp>
          <p:nvSpPr>
            <p:cNvPr id="26" name="Rectangle 25">
              <a:extLst>
                <a:ext uri="{FF2B5EF4-FFF2-40B4-BE49-F238E27FC236}">
                  <a16:creationId xmlns:a16="http://schemas.microsoft.com/office/drawing/2014/main" id="{14AD8C4B-A0F8-4BAB-8647-B4E9B084054F}"/>
                </a:ext>
              </a:extLst>
            </p:cNvPr>
            <p:cNvSpPr/>
            <p:nvPr/>
          </p:nvSpPr>
          <p:spPr>
            <a:xfrm>
              <a:off x="5396319" y="2793601"/>
              <a:ext cx="4144971" cy="415498"/>
            </a:xfrm>
            <a:prstGeom prst="rect">
              <a:avLst/>
            </a:prstGeom>
          </p:spPr>
          <p:txBody>
            <a:bodyPr wrap="square">
              <a:spAutoFit/>
            </a:bodyPr>
            <a:lstStyle/>
            <a:p>
              <a:pPr algn="r"/>
              <a:r>
                <a:rPr lang="en-US" sz="700" dirty="0"/>
                <a:t>Adapted from: S. J. Zinkle, Jeremy T. Busby </a:t>
              </a:r>
            </a:p>
            <a:p>
              <a:pPr algn="r"/>
              <a:r>
                <a:rPr lang="en-US" sz="700" b="1" i="1" dirty="0"/>
                <a:t>Structural Materials for Fission &amp; Fusion Energy </a:t>
              </a:r>
            </a:p>
            <a:p>
              <a:pPr algn="r"/>
              <a:r>
                <a:rPr lang="en-US" sz="700" dirty="0"/>
                <a:t>Materials Today Vol. 12 </a:t>
              </a:r>
              <a:r>
                <a:rPr lang="en-US" sz="700" dirty="0" err="1"/>
                <a:t>Iss</a:t>
              </a:r>
              <a:r>
                <a:rPr lang="en-US" sz="700" dirty="0"/>
                <a:t>. 11 (2009)</a:t>
              </a:r>
            </a:p>
          </p:txBody>
        </p:sp>
        <p:sp>
          <p:nvSpPr>
            <p:cNvPr id="28" name="TextBox 27">
              <a:extLst>
                <a:ext uri="{FF2B5EF4-FFF2-40B4-BE49-F238E27FC236}">
                  <a16:creationId xmlns:a16="http://schemas.microsoft.com/office/drawing/2014/main" id="{C7B147FE-E6CE-4070-BE6D-B02D8255E6B0}"/>
                </a:ext>
              </a:extLst>
            </p:cNvPr>
            <p:cNvSpPr txBox="1"/>
            <p:nvPr/>
          </p:nvSpPr>
          <p:spPr>
            <a:xfrm>
              <a:off x="3531885" y="4070260"/>
              <a:ext cx="933801" cy="359285"/>
            </a:xfrm>
            <a:prstGeom prst="rect">
              <a:avLst/>
            </a:prstGeom>
            <a:noFill/>
            <a:ln>
              <a:noFill/>
            </a:ln>
          </p:spPr>
          <p:txBody>
            <a:bodyPr vert="horz" wrap="square" lIns="91440" tIns="45720" rIns="91440" bIns="45720" rtlCol="0" anchor="ctr">
              <a:normAutofit/>
            </a:bodyPr>
            <a:lstStyle/>
            <a:p>
              <a:pPr algn="ctr"/>
              <a:r>
                <a:rPr lang="en-US" sz="1000" dirty="0">
                  <a:solidFill>
                    <a:srgbClr val="181818"/>
                  </a:solidFill>
                </a:rPr>
                <a:t>NEP/FSP</a:t>
              </a:r>
            </a:p>
          </p:txBody>
        </p:sp>
        <p:sp>
          <p:nvSpPr>
            <p:cNvPr id="29" name="Rectangle 28">
              <a:extLst>
                <a:ext uri="{FF2B5EF4-FFF2-40B4-BE49-F238E27FC236}">
                  <a16:creationId xmlns:a16="http://schemas.microsoft.com/office/drawing/2014/main" id="{0C452B38-6F82-4D18-B8FC-1983D73FF58C}"/>
                </a:ext>
              </a:extLst>
            </p:cNvPr>
            <p:cNvSpPr/>
            <p:nvPr/>
          </p:nvSpPr>
          <p:spPr>
            <a:xfrm>
              <a:off x="5916132" y="4733738"/>
              <a:ext cx="1670383" cy="279533"/>
            </a:xfrm>
            <a:prstGeom prst="rect">
              <a:avLst/>
            </a:prstGeom>
            <a:solidFill>
              <a:srgbClr val="F087B0"/>
            </a:solidFill>
            <a:ln>
              <a:solidFill>
                <a:srgbClr val="0E1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16C83573-B361-4091-8603-2786D765416C}"/>
                </a:ext>
              </a:extLst>
            </p:cNvPr>
            <p:cNvSpPr/>
            <p:nvPr/>
          </p:nvSpPr>
          <p:spPr>
            <a:xfrm>
              <a:off x="7155811" y="4498170"/>
              <a:ext cx="1192602" cy="648553"/>
            </a:xfrm>
            <a:prstGeom prst="rect">
              <a:avLst/>
            </a:prstGeom>
            <a:solidFill>
              <a:srgbClr val="FFC000">
                <a:alpha val="34118"/>
              </a:srgbClr>
            </a:solidFill>
            <a:ln>
              <a:solidFill>
                <a:srgbClr val="0E1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73A1E0CC-270C-4BDA-AB16-48659DA4763F}"/>
                </a:ext>
              </a:extLst>
            </p:cNvPr>
            <p:cNvSpPr txBox="1"/>
            <p:nvPr/>
          </p:nvSpPr>
          <p:spPr>
            <a:xfrm>
              <a:off x="7246213" y="4498170"/>
              <a:ext cx="1102200" cy="648553"/>
            </a:xfrm>
            <a:prstGeom prst="rect">
              <a:avLst/>
            </a:prstGeom>
            <a:noFill/>
            <a:ln>
              <a:noFill/>
            </a:ln>
          </p:spPr>
          <p:txBody>
            <a:bodyPr vert="horz" wrap="square" lIns="91440" tIns="45720" rIns="91440" bIns="45720" rtlCol="0" anchor="ctr">
              <a:normAutofit/>
            </a:bodyPr>
            <a:lstStyle/>
            <a:p>
              <a:pPr algn="ctr"/>
              <a:r>
                <a:rPr lang="en-US" sz="1000" dirty="0">
                  <a:solidFill>
                    <a:srgbClr val="181818"/>
                  </a:solidFill>
                </a:rPr>
                <a:t>Fusion</a:t>
              </a:r>
            </a:p>
          </p:txBody>
        </p:sp>
        <p:sp>
          <p:nvSpPr>
            <p:cNvPr id="32" name="TextBox 31">
              <a:extLst>
                <a:ext uri="{FF2B5EF4-FFF2-40B4-BE49-F238E27FC236}">
                  <a16:creationId xmlns:a16="http://schemas.microsoft.com/office/drawing/2014/main" id="{80C5B3F5-7D71-4EDA-9049-6EE1388774A2}"/>
                </a:ext>
              </a:extLst>
            </p:cNvPr>
            <p:cNvSpPr txBox="1"/>
            <p:nvPr/>
          </p:nvSpPr>
          <p:spPr>
            <a:xfrm>
              <a:off x="6382815" y="4658552"/>
              <a:ext cx="663261" cy="359285"/>
            </a:xfrm>
            <a:prstGeom prst="rect">
              <a:avLst/>
            </a:prstGeom>
            <a:noFill/>
            <a:ln>
              <a:noFill/>
            </a:ln>
          </p:spPr>
          <p:txBody>
            <a:bodyPr vert="horz" wrap="square" lIns="91440" tIns="45720" rIns="91440" bIns="45720" rtlCol="0" anchor="ctr">
              <a:normAutofit/>
            </a:bodyPr>
            <a:lstStyle/>
            <a:p>
              <a:pPr algn="ctr"/>
              <a:r>
                <a:rPr lang="en-US" sz="1000" dirty="0">
                  <a:solidFill>
                    <a:srgbClr val="181818"/>
                  </a:solidFill>
                </a:rPr>
                <a:t>MSR</a:t>
              </a:r>
            </a:p>
          </p:txBody>
        </p:sp>
        <p:sp>
          <p:nvSpPr>
            <p:cNvPr id="33" name="Rectangle 32">
              <a:extLst>
                <a:ext uri="{FF2B5EF4-FFF2-40B4-BE49-F238E27FC236}">
                  <a16:creationId xmlns:a16="http://schemas.microsoft.com/office/drawing/2014/main" id="{E8818FD9-12D7-4085-9485-E24588AA1DAE}"/>
                </a:ext>
              </a:extLst>
            </p:cNvPr>
            <p:cNvSpPr/>
            <p:nvPr/>
          </p:nvSpPr>
          <p:spPr>
            <a:xfrm>
              <a:off x="5741928" y="4940294"/>
              <a:ext cx="1670383" cy="154535"/>
            </a:xfrm>
            <a:prstGeom prst="rect">
              <a:avLst/>
            </a:prstGeom>
            <a:solidFill>
              <a:srgbClr val="7D81BC"/>
            </a:solidFill>
            <a:ln>
              <a:solidFill>
                <a:srgbClr val="0E1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1293DBF4-5CEE-41AB-9A62-32F26958DFB8}"/>
                </a:ext>
              </a:extLst>
            </p:cNvPr>
            <p:cNvSpPr txBox="1"/>
            <p:nvPr/>
          </p:nvSpPr>
          <p:spPr>
            <a:xfrm>
              <a:off x="6210202" y="4834792"/>
              <a:ext cx="663261" cy="359285"/>
            </a:xfrm>
            <a:prstGeom prst="rect">
              <a:avLst/>
            </a:prstGeom>
            <a:noFill/>
            <a:ln>
              <a:noFill/>
            </a:ln>
          </p:spPr>
          <p:txBody>
            <a:bodyPr vert="horz" wrap="square" lIns="91440" tIns="45720" rIns="91440" bIns="45720" rtlCol="0" anchor="ctr">
              <a:normAutofit/>
            </a:bodyPr>
            <a:lstStyle/>
            <a:p>
              <a:pPr algn="ctr"/>
              <a:r>
                <a:rPr lang="en-US" sz="1000" dirty="0">
                  <a:solidFill>
                    <a:srgbClr val="181818"/>
                  </a:solidFill>
                </a:rPr>
                <a:t>SFR</a:t>
              </a:r>
            </a:p>
          </p:txBody>
        </p:sp>
        <p:sp>
          <p:nvSpPr>
            <p:cNvPr id="35" name="Rectangle 34">
              <a:extLst>
                <a:ext uri="{FF2B5EF4-FFF2-40B4-BE49-F238E27FC236}">
                  <a16:creationId xmlns:a16="http://schemas.microsoft.com/office/drawing/2014/main" id="{4E6B6FB6-B3A1-4A09-93F4-A08E3AE1399E}"/>
                </a:ext>
              </a:extLst>
            </p:cNvPr>
            <p:cNvSpPr/>
            <p:nvPr/>
          </p:nvSpPr>
          <p:spPr>
            <a:xfrm>
              <a:off x="4774632" y="4571261"/>
              <a:ext cx="737893" cy="444932"/>
            </a:xfrm>
            <a:prstGeom prst="rect">
              <a:avLst/>
            </a:prstGeom>
            <a:solidFill>
              <a:srgbClr val="B18BBE"/>
            </a:solidFill>
            <a:ln>
              <a:solidFill>
                <a:srgbClr val="0E1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091F4378-CDC6-4244-AC91-99B646F55995}"/>
                </a:ext>
              </a:extLst>
            </p:cNvPr>
            <p:cNvSpPr txBox="1"/>
            <p:nvPr/>
          </p:nvSpPr>
          <p:spPr>
            <a:xfrm>
              <a:off x="4815277" y="4623188"/>
              <a:ext cx="663261" cy="359285"/>
            </a:xfrm>
            <a:prstGeom prst="rect">
              <a:avLst/>
            </a:prstGeom>
            <a:noFill/>
            <a:ln>
              <a:noFill/>
            </a:ln>
          </p:spPr>
          <p:txBody>
            <a:bodyPr vert="horz" wrap="square" lIns="91440" tIns="45720" rIns="91440" bIns="45720" rtlCol="0" anchor="ctr">
              <a:normAutofit/>
            </a:bodyPr>
            <a:lstStyle/>
            <a:p>
              <a:pPr algn="ctr"/>
              <a:r>
                <a:rPr lang="en-US" sz="1000" dirty="0">
                  <a:solidFill>
                    <a:srgbClr val="181818"/>
                  </a:solidFill>
                </a:rPr>
                <a:t>GFR</a:t>
              </a:r>
            </a:p>
          </p:txBody>
        </p:sp>
        <p:sp>
          <p:nvSpPr>
            <p:cNvPr id="13" name="Rectangle 12">
              <a:extLst>
                <a:ext uri="{FF2B5EF4-FFF2-40B4-BE49-F238E27FC236}">
                  <a16:creationId xmlns:a16="http://schemas.microsoft.com/office/drawing/2014/main" id="{E47C4A36-8BD5-47FF-81EB-401AA6C77C19}"/>
                </a:ext>
              </a:extLst>
            </p:cNvPr>
            <p:cNvSpPr/>
            <p:nvPr/>
          </p:nvSpPr>
          <p:spPr>
            <a:xfrm>
              <a:off x="3582289" y="5209631"/>
              <a:ext cx="45719" cy="252316"/>
            </a:xfrm>
            <a:prstGeom prst="rect">
              <a:avLst/>
            </a:prstGeom>
            <a:solidFill>
              <a:srgbClr val="5C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37" name="TextBox 36">
            <a:extLst>
              <a:ext uri="{FF2B5EF4-FFF2-40B4-BE49-F238E27FC236}">
                <a16:creationId xmlns:a16="http://schemas.microsoft.com/office/drawing/2014/main" id="{9BFF6407-DF0D-46D3-B7A5-CD02E452F43E}"/>
              </a:ext>
            </a:extLst>
          </p:cNvPr>
          <p:cNvSpPr txBox="1"/>
          <p:nvPr/>
        </p:nvSpPr>
        <p:spPr>
          <a:xfrm>
            <a:off x="576566" y="5734837"/>
            <a:ext cx="11398153" cy="523220"/>
          </a:xfrm>
          <a:prstGeom prst="rect">
            <a:avLst/>
          </a:prstGeom>
          <a:solidFill>
            <a:schemeClr val="tx1">
              <a:lumMod val="20000"/>
              <a:lumOff val="80000"/>
            </a:schemeClr>
          </a:solidFill>
          <a:ln w="19050">
            <a:solidFill>
              <a:schemeClr val="accent2">
                <a:lumMod val="10000"/>
              </a:schemeClr>
            </a:solidFill>
          </a:ln>
        </p:spPr>
        <p:txBody>
          <a:bodyPr wrap="square">
            <a:spAutoFit/>
          </a:bodyPr>
          <a:lstStyle/>
          <a:p>
            <a:pPr algn="ctr"/>
            <a:r>
              <a:rPr lang="en-US" sz="1400" b="1" i="1" dirty="0">
                <a:solidFill>
                  <a:schemeClr val="accent3">
                    <a:lumMod val="50000"/>
                  </a:schemeClr>
                </a:solidFill>
              </a:rPr>
              <a:t>Space power reactors require higher moderator operating temperatures and longer lifetimes. Thermal reactors require a more dynamic range of operating conditions to be satisfied for much shorter lifetimes.</a:t>
            </a:r>
          </a:p>
        </p:txBody>
      </p:sp>
      <p:sp>
        <p:nvSpPr>
          <p:cNvPr id="38" name="TextBox 37">
            <a:extLst>
              <a:ext uri="{FF2B5EF4-FFF2-40B4-BE49-F238E27FC236}">
                <a16:creationId xmlns:a16="http://schemas.microsoft.com/office/drawing/2014/main" id="{D9E5C120-9E8C-46D0-8063-3BAF59389AB5}"/>
              </a:ext>
            </a:extLst>
          </p:cNvPr>
          <p:cNvSpPr txBox="1"/>
          <p:nvPr/>
        </p:nvSpPr>
        <p:spPr>
          <a:xfrm>
            <a:off x="7026489" y="5219551"/>
            <a:ext cx="6096000" cy="230832"/>
          </a:xfrm>
          <a:prstGeom prst="rect">
            <a:avLst/>
          </a:prstGeom>
          <a:noFill/>
          <a:ln>
            <a:noFill/>
          </a:ln>
        </p:spPr>
        <p:txBody>
          <a:bodyPr wrap="square">
            <a:spAutoFit/>
          </a:bodyPr>
          <a:lstStyle/>
          <a:p>
            <a:r>
              <a:rPr lang="en-US" sz="900" dirty="0"/>
              <a:t>*power for propulsion operation, up to 4 years continuous power generation over lifetime</a:t>
            </a:r>
          </a:p>
        </p:txBody>
      </p:sp>
    </p:spTree>
    <p:extLst>
      <p:ext uri="{BB962C8B-B14F-4D97-AF65-F5344CB8AC3E}">
        <p14:creationId xmlns:p14="http://schemas.microsoft.com/office/powerpoint/2010/main" val="25158585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68B22D-E7E2-4B02-8503-433A36B936BB}"/>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2941279-5F75-48AD-80EC-34D209179385}" type="slidenum">
              <a:rPr kumimoji="0" lang="en-US" altLang="en-US" sz="1200" b="0" i="0" u="none" strike="noStrike" kern="1200" cap="none" spc="0" normalizeH="0" baseline="0" noProof="0" smtClean="0">
                <a:ln>
                  <a:noFill/>
                </a:ln>
                <a:solidFill>
                  <a:srgbClr val="FFFFFF"/>
                </a:solidFill>
                <a:effectLst/>
                <a:uLnTx/>
                <a:uFillTx/>
                <a:latin typeface="Helvetica" pitchFamily="2" charset="0"/>
                <a:cs typeface="Helvetica" pitchFamily="2"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srgbClr val="FFFFFF"/>
              </a:solidFill>
              <a:effectLst/>
              <a:uLnTx/>
              <a:uFillTx/>
              <a:latin typeface="Helvetica" pitchFamily="2" charset="0"/>
              <a:cs typeface="Helvetica" pitchFamily="2" charset="0"/>
            </a:endParaRPr>
          </a:p>
        </p:txBody>
      </p:sp>
      <p:sp>
        <p:nvSpPr>
          <p:cNvPr id="5" name="Title 4">
            <a:extLst>
              <a:ext uri="{FF2B5EF4-FFF2-40B4-BE49-F238E27FC236}">
                <a16:creationId xmlns:a16="http://schemas.microsoft.com/office/drawing/2014/main" id="{DE26D2EB-E492-4270-A70B-2262FE12D67D}"/>
              </a:ext>
            </a:extLst>
          </p:cNvPr>
          <p:cNvSpPr>
            <a:spLocks noGrp="1"/>
          </p:cNvSpPr>
          <p:nvPr>
            <p:ph type="ctrTitle"/>
          </p:nvPr>
        </p:nvSpPr>
        <p:spPr/>
        <p:txBody>
          <a:bodyPr>
            <a:noAutofit/>
          </a:bodyPr>
          <a:lstStyle/>
          <a:p>
            <a:r>
              <a:rPr lang="en-US" sz="2400" dirty="0"/>
              <a:t>Moderator Considerations for Space Nuclear Power and Propulsion</a:t>
            </a:r>
            <a:br>
              <a:rPr lang="en-US" sz="2400" dirty="0"/>
            </a:br>
            <a:r>
              <a:rPr lang="en-US" sz="1400" b="0" i="1" dirty="0"/>
              <a:t>Space reactors require a moderator which can minimize mass and satisfy demanding design requirements</a:t>
            </a:r>
            <a:endParaRPr lang="en-US" sz="2400" b="0" i="1" dirty="0"/>
          </a:p>
        </p:txBody>
      </p:sp>
      <p:sp>
        <p:nvSpPr>
          <p:cNvPr id="7" name="Footer Placeholder 2">
            <a:extLst>
              <a:ext uri="{FF2B5EF4-FFF2-40B4-BE49-F238E27FC236}">
                <a16:creationId xmlns:a16="http://schemas.microsoft.com/office/drawing/2014/main" id="{81E63E60-D1CA-47BF-87D1-42238AF0CE23}"/>
              </a:ext>
            </a:extLst>
          </p:cNvPr>
          <p:cNvSpPr>
            <a:spLocks noGrp="1"/>
          </p:cNvSpPr>
          <p:nvPr>
            <p:ph type="ftr" sz="quarter" idx="11"/>
          </p:nvPr>
        </p:nvSpPr>
        <p:spPr>
          <a:xfrm>
            <a:off x="1930519" y="6298363"/>
            <a:ext cx="9423281" cy="429151"/>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Moderator Considerations for Space Nuclear Power and Propulsion</a:t>
            </a:r>
          </a:p>
        </p:txBody>
      </p:sp>
      <p:sp>
        <p:nvSpPr>
          <p:cNvPr id="8" name="Content Placeholder 8">
            <a:extLst>
              <a:ext uri="{FF2B5EF4-FFF2-40B4-BE49-F238E27FC236}">
                <a16:creationId xmlns:a16="http://schemas.microsoft.com/office/drawing/2014/main" id="{1265F2F1-86C1-40C5-A4C6-759988265B2D}"/>
              </a:ext>
            </a:extLst>
          </p:cNvPr>
          <p:cNvSpPr>
            <a:spLocks noGrp="1"/>
          </p:cNvSpPr>
          <p:nvPr>
            <p:ph idx="1"/>
          </p:nvPr>
        </p:nvSpPr>
        <p:spPr>
          <a:xfrm>
            <a:off x="215900" y="866775"/>
            <a:ext cx="6115231" cy="5426075"/>
          </a:xfrm>
        </p:spPr>
        <p:txBody>
          <a:bodyPr>
            <a:normAutofit fontScale="85000" lnSpcReduction="20000"/>
          </a:bodyPr>
          <a:lstStyle/>
          <a:p>
            <a:pPr marL="285750" indent="-285750">
              <a:buFont typeface="Arial" panose="020B0604020202020204" pitchFamily="34" charset="0"/>
              <a:buChar char="•"/>
            </a:pPr>
            <a:r>
              <a:rPr lang="en-US" b="1" dirty="0"/>
              <a:t>Design needs for space reactor moderators</a:t>
            </a:r>
          </a:p>
          <a:p>
            <a:pPr marL="565150" lvl="1" indent="-285750">
              <a:buFont typeface="Arial" panose="020B0604020202020204" pitchFamily="34" charset="0"/>
              <a:buChar char="•"/>
            </a:pPr>
            <a:r>
              <a:rPr lang="en-US" b="1" i="1" dirty="0"/>
              <a:t>Minimize the critical mass of the system</a:t>
            </a:r>
          </a:p>
          <a:p>
            <a:pPr marL="565150" lvl="1" indent="-285750">
              <a:buFont typeface="Arial" panose="020B0604020202020204" pitchFamily="34" charset="0"/>
              <a:buChar char="•"/>
            </a:pPr>
            <a:r>
              <a:rPr lang="en-US" b="1" i="1" dirty="0"/>
              <a:t>Reactor integration: </a:t>
            </a:r>
            <a:r>
              <a:rPr lang="en-US" dirty="0"/>
              <a:t>moderators may serve as a structural component (moderator block) or dispersed as individual elements (tie-tube or composite block moderators)</a:t>
            </a:r>
          </a:p>
          <a:p>
            <a:pPr marL="565150" lvl="1" indent="-285750">
              <a:buFont typeface="Arial" panose="020B0604020202020204" pitchFamily="34" charset="0"/>
              <a:buChar char="•"/>
            </a:pPr>
            <a:r>
              <a:rPr lang="en-US" b="1" i="1" dirty="0"/>
              <a:t>Enable performance: </a:t>
            </a:r>
            <a:r>
              <a:rPr lang="en-US" dirty="0"/>
              <a:t>Moderators must be capable of surviving the operating environment in the active core (differs between different systems)</a:t>
            </a:r>
          </a:p>
          <a:p>
            <a:pPr marL="857250" lvl="2" indent="-285750">
              <a:buFont typeface="Arial" panose="020B0604020202020204" pitchFamily="34" charset="0"/>
              <a:buChar char="•"/>
            </a:pPr>
            <a:r>
              <a:rPr lang="en-US" dirty="0"/>
              <a:t>High performance moderators should be able to withstand intermediate to high operating temperatures (&gt; 500 K) and long duration irradiation (years) with acceptable thermal performance</a:t>
            </a:r>
          </a:p>
          <a:p>
            <a:pPr marL="285750" indent="-285750">
              <a:buFont typeface="Arial" panose="020B0604020202020204" pitchFamily="34" charset="0"/>
              <a:buChar char="•"/>
            </a:pPr>
            <a:r>
              <a:rPr lang="en-US" b="1" dirty="0"/>
              <a:t>When selecting the optimal moderator for the system, four categories are traded during the design process:</a:t>
            </a:r>
          </a:p>
          <a:p>
            <a:pPr marL="622300" lvl="1" indent="-342900">
              <a:buFont typeface="+mj-lt"/>
              <a:buAutoNum type="arabicPeriod"/>
            </a:pPr>
            <a:r>
              <a:rPr lang="en-US" b="0" dirty="0"/>
              <a:t>Nuclear Properties</a:t>
            </a:r>
          </a:p>
          <a:p>
            <a:pPr marL="622300" lvl="1" indent="-342900">
              <a:buFont typeface="+mj-lt"/>
              <a:buAutoNum type="arabicPeriod"/>
            </a:pPr>
            <a:r>
              <a:rPr lang="en-US" b="0" dirty="0"/>
              <a:t>Thermophysical &amp; Mechanical Properties</a:t>
            </a:r>
          </a:p>
          <a:p>
            <a:pPr marL="622300" lvl="1" indent="-342900">
              <a:buFont typeface="+mj-lt"/>
              <a:buAutoNum type="arabicPeriod"/>
            </a:pPr>
            <a:r>
              <a:rPr lang="en-US" b="0" dirty="0"/>
              <a:t>Manufacture &amp; Readiness</a:t>
            </a:r>
          </a:p>
          <a:p>
            <a:pPr marL="622300" lvl="1" indent="-342900">
              <a:buFont typeface="+mj-lt"/>
              <a:buAutoNum type="arabicPeriod"/>
            </a:pPr>
            <a:r>
              <a:rPr lang="en-US" b="0" dirty="0"/>
              <a:t>Environmental Compatibility</a:t>
            </a:r>
          </a:p>
        </p:txBody>
      </p:sp>
      <p:pic>
        <p:nvPicPr>
          <p:cNvPr id="2" name="Picture 1">
            <a:extLst>
              <a:ext uri="{FF2B5EF4-FFF2-40B4-BE49-F238E27FC236}">
                <a16:creationId xmlns:a16="http://schemas.microsoft.com/office/drawing/2014/main" id="{7FEE5519-071B-4258-B56F-3EB39CCEB684}"/>
              </a:ext>
            </a:extLst>
          </p:cNvPr>
          <p:cNvPicPr>
            <a:picLocks noChangeAspect="1"/>
          </p:cNvPicPr>
          <p:nvPr/>
        </p:nvPicPr>
        <p:blipFill>
          <a:blip r:embed="rId2"/>
          <a:stretch>
            <a:fillRect/>
          </a:stretch>
        </p:blipFill>
        <p:spPr>
          <a:xfrm>
            <a:off x="9680908" y="3369030"/>
            <a:ext cx="2293811" cy="1284534"/>
          </a:xfrm>
          <a:prstGeom prst="rect">
            <a:avLst/>
          </a:prstGeom>
        </p:spPr>
      </p:pic>
      <p:sp>
        <p:nvSpPr>
          <p:cNvPr id="9" name="TextBox 8">
            <a:extLst>
              <a:ext uri="{FF2B5EF4-FFF2-40B4-BE49-F238E27FC236}">
                <a16:creationId xmlns:a16="http://schemas.microsoft.com/office/drawing/2014/main" id="{884F467E-D16D-4717-8201-92C0C511CC7A}"/>
              </a:ext>
            </a:extLst>
          </p:cNvPr>
          <p:cNvSpPr txBox="1"/>
          <p:nvPr/>
        </p:nvSpPr>
        <p:spPr>
          <a:xfrm>
            <a:off x="8984188" y="3358070"/>
            <a:ext cx="1985042" cy="184666"/>
          </a:xfrm>
          <a:prstGeom prst="rect">
            <a:avLst/>
          </a:prstGeom>
          <a:noFill/>
        </p:spPr>
        <p:txBody>
          <a:bodyPr wrap="square">
            <a:spAutoFit/>
          </a:bodyPr>
          <a:lstStyle/>
          <a:p>
            <a:pPr algn="ctr"/>
            <a:r>
              <a:rPr lang="en-US" sz="600" dirty="0">
                <a:solidFill>
                  <a:schemeClr val="bg1"/>
                </a:solidFill>
              </a:rPr>
              <a:t>nasa.gov</a:t>
            </a:r>
          </a:p>
        </p:txBody>
      </p:sp>
      <p:pic>
        <p:nvPicPr>
          <p:cNvPr id="3" name="Picture 2">
            <a:extLst>
              <a:ext uri="{FF2B5EF4-FFF2-40B4-BE49-F238E27FC236}">
                <a16:creationId xmlns:a16="http://schemas.microsoft.com/office/drawing/2014/main" id="{7E3A7A1F-5759-4726-85BC-D0376E2AB5A3}"/>
              </a:ext>
            </a:extLst>
          </p:cNvPr>
          <p:cNvPicPr>
            <a:picLocks noChangeAspect="1"/>
          </p:cNvPicPr>
          <p:nvPr/>
        </p:nvPicPr>
        <p:blipFill>
          <a:blip r:embed="rId3"/>
          <a:stretch>
            <a:fillRect/>
          </a:stretch>
        </p:blipFill>
        <p:spPr>
          <a:xfrm>
            <a:off x="7413715" y="854070"/>
            <a:ext cx="3048000" cy="1181100"/>
          </a:xfrm>
          <a:prstGeom prst="rect">
            <a:avLst/>
          </a:prstGeom>
        </p:spPr>
      </p:pic>
      <p:sp>
        <p:nvSpPr>
          <p:cNvPr id="10" name="TextBox 9">
            <a:extLst>
              <a:ext uri="{FF2B5EF4-FFF2-40B4-BE49-F238E27FC236}">
                <a16:creationId xmlns:a16="http://schemas.microsoft.com/office/drawing/2014/main" id="{EC7003E8-F13C-4AB5-92CA-54249D843714}"/>
              </a:ext>
            </a:extLst>
          </p:cNvPr>
          <p:cNvSpPr txBox="1"/>
          <p:nvPr/>
        </p:nvSpPr>
        <p:spPr>
          <a:xfrm>
            <a:off x="6614065" y="801012"/>
            <a:ext cx="1985042" cy="184666"/>
          </a:xfrm>
          <a:prstGeom prst="rect">
            <a:avLst/>
          </a:prstGeom>
          <a:noFill/>
        </p:spPr>
        <p:txBody>
          <a:bodyPr wrap="square">
            <a:spAutoFit/>
          </a:bodyPr>
          <a:lstStyle/>
          <a:p>
            <a:pPr algn="ctr"/>
            <a:r>
              <a:rPr lang="en-US" sz="600" dirty="0">
                <a:solidFill>
                  <a:schemeClr val="bg1"/>
                </a:solidFill>
              </a:rPr>
              <a:t>nasa.gov</a:t>
            </a:r>
          </a:p>
        </p:txBody>
      </p:sp>
      <p:pic>
        <p:nvPicPr>
          <p:cNvPr id="6" name="Picture 5">
            <a:extLst>
              <a:ext uri="{FF2B5EF4-FFF2-40B4-BE49-F238E27FC236}">
                <a16:creationId xmlns:a16="http://schemas.microsoft.com/office/drawing/2014/main" id="{E416F740-DDB0-403D-B3AB-EFC40DD68C58}"/>
              </a:ext>
            </a:extLst>
          </p:cNvPr>
          <p:cNvPicPr>
            <a:picLocks noChangeAspect="1"/>
          </p:cNvPicPr>
          <p:nvPr/>
        </p:nvPicPr>
        <p:blipFill>
          <a:blip r:embed="rId4"/>
          <a:stretch>
            <a:fillRect/>
          </a:stretch>
        </p:blipFill>
        <p:spPr>
          <a:xfrm>
            <a:off x="6983400" y="4874572"/>
            <a:ext cx="1223163" cy="1223163"/>
          </a:xfrm>
          <a:prstGeom prst="rect">
            <a:avLst/>
          </a:prstGeom>
        </p:spPr>
      </p:pic>
      <p:sp>
        <p:nvSpPr>
          <p:cNvPr id="12" name="TextBox 11">
            <a:extLst>
              <a:ext uri="{FF2B5EF4-FFF2-40B4-BE49-F238E27FC236}">
                <a16:creationId xmlns:a16="http://schemas.microsoft.com/office/drawing/2014/main" id="{ECE54F68-EF0E-4BE9-9270-027932DE2896}"/>
              </a:ext>
            </a:extLst>
          </p:cNvPr>
          <p:cNvSpPr txBox="1"/>
          <p:nvPr/>
        </p:nvSpPr>
        <p:spPr>
          <a:xfrm>
            <a:off x="6999146" y="5925901"/>
            <a:ext cx="1985042" cy="184666"/>
          </a:xfrm>
          <a:prstGeom prst="rect">
            <a:avLst/>
          </a:prstGeom>
          <a:noFill/>
        </p:spPr>
        <p:txBody>
          <a:bodyPr wrap="square">
            <a:spAutoFit/>
          </a:bodyPr>
          <a:lstStyle/>
          <a:p>
            <a:pPr algn="ctr"/>
            <a:r>
              <a:rPr lang="en-US" sz="600" dirty="0">
                <a:solidFill>
                  <a:schemeClr val="accent3">
                    <a:lumMod val="50000"/>
                  </a:schemeClr>
                </a:solidFill>
              </a:rPr>
              <a:t>nasa.gov</a:t>
            </a:r>
          </a:p>
        </p:txBody>
      </p:sp>
      <p:sp>
        <p:nvSpPr>
          <p:cNvPr id="11" name="TextBox 10">
            <a:extLst>
              <a:ext uri="{FF2B5EF4-FFF2-40B4-BE49-F238E27FC236}">
                <a16:creationId xmlns:a16="http://schemas.microsoft.com/office/drawing/2014/main" id="{4109558B-D352-488F-8A6C-2B32046B47DE}"/>
              </a:ext>
            </a:extLst>
          </p:cNvPr>
          <p:cNvSpPr txBox="1"/>
          <p:nvPr/>
        </p:nvSpPr>
        <p:spPr>
          <a:xfrm>
            <a:off x="8206562" y="4854192"/>
            <a:ext cx="4148470" cy="1223163"/>
          </a:xfrm>
          <a:prstGeom prst="rect">
            <a:avLst/>
          </a:prstGeom>
          <a:noFill/>
          <a:ln>
            <a:noFill/>
          </a:ln>
        </p:spPr>
        <p:txBody>
          <a:bodyPr vert="horz" wrap="square" lIns="91440" tIns="45720" rIns="91440" bIns="45720" rtlCol="0" anchor="ctr">
            <a:normAutofit/>
          </a:bodyPr>
          <a:lstStyle/>
          <a:p>
            <a:r>
              <a:rPr lang="en-US" sz="1400" b="1" u="sng" dirty="0">
                <a:solidFill>
                  <a:schemeClr val="accent2">
                    <a:lumMod val="10000"/>
                  </a:schemeClr>
                </a:solidFill>
              </a:rPr>
              <a:t>Fission Surface Power</a:t>
            </a:r>
            <a:endParaRPr lang="en-US" sz="1400" dirty="0">
              <a:solidFill>
                <a:schemeClr val="accent2">
                  <a:lumMod val="10000"/>
                </a:schemeClr>
              </a:solidFill>
            </a:endParaRPr>
          </a:p>
          <a:p>
            <a:pPr marL="285750" indent="-285750">
              <a:buFont typeface="Arial" panose="020B0604020202020204" pitchFamily="34" charset="0"/>
              <a:buChar char="•"/>
            </a:pPr>
            <a:r>
              <a:rPr lang="en-US" sz="1400" dirty="0">
                <a:solidFill>
                  <a:schemeClr val="accent2">
                    <a:lumMod val="10000"/>
                  </a:schemeClr>
                </a:solidFill>
              </a:rPr>
              <a:t>System Mass</a:t>
            </a:r>
          </a:p>
          <a:p>
            <a:pPr marL="285750" indent="-285750">
              <a:buFont typeface="Arial" panose="020B0604020202020204" pitchFamily="34" charset="0"/>
              <a:buChar char="•"/>
            </a:pPr>
            <a:r>
              <a:rPr lang="en-US" sz="1400" dirty="0">
                <a:solidFill>
                  <a:schemeClr val="accent2">
                    <a:lumMod val="10000"/>
                  </a:schemeClr>
                </a:solidFill>
              </a:rPr>
              <a:t>Total Electric Power</a:t>
            </a:r>
          </a:p>
          <a:p>
            <a:pPr marL="285750" indent="-285750">
              <a:buFont typeface="Arial" panose="020B0604020202020204" pitchFamily="34" charset="0"/>
              <a:buChar char="•"/>
            </a:pPr>
            <a:r>
              <a:rPr lang="en-US" sz="1400" dirty="0">
                <a:solidFill>
                  <a:schemeClr val="accent2">
                    <a:lumMod val="10000"/>
                  </a:schemeClr>
                </a:solidFill>
              </a:rPr>
              <a:t>System Efficiency (reactor exit temperature)</a:t>
            </a:r>
          </a:p>
          <a:p>
            <a:pPr marL="285750" indent="-285750">
              <a:buFont typeface="Arial" panose="020B0604020202020204" pitchFamily="34" charset="0"/>
              <a:buChar char="•"/>
            </a:pPr>
            <a:r>
              <a:rPr lang="en-US" sz="1400" dirty="0">
                <a:solidFill>
                  <a:schemeClr val="accent2">
                    <a:lumMod val="10000"/>
                  </a:schemeClr>
                </a:solidFill>
              </a:rPr>
              <a:t>Lifetime (up to 15 years)</a:t>
            </a:r>
          </a:p>
        </p:txBody>
      </p:sp>
      <p:sp>
        <p:nvSpPr>
          <p:cNvPr id="14" name="TextBox 13">
            <a:extLst>
              <a:ext uri="{FF2B5EF4-FFF2-40B4-BE49-F238E27FC236}">
                <a16:creationId xmlns:a16="http://schemas.microsoft.com/office/drawing/2014/main" id="{99FCF43E-CF1F-42D7-AD8B-593DA5F48724}"/>
              </a:ext>
            </a:extLst>
          </p:cNvPr>
          <p:cNvSpPr txBox="1"/>
          <p:nvPr/>
        </p:nvSpPr>
        <p:spPr>
          <a:xfrm>
            <a:off x="7319148" y="2263810"/>
            <a:ext cx="4391206" cy="1181100"/>
          </a:xfrm>
          <a:prstGeom prst="rect">
            <a:avLst/>
          </a:prstGeom>
          <a:noFill/>
          <a:ln>
            <a:noFill/>
          </a:ln>
        </p:spPr>
        <p:txBody>
          <a:bodyPr vert="horz" wrap="square" lIns="91440" tIns="45720" rIns="91440" bIns="45720" rtlCol="0" anchor="ctr">
            <a:normAutofit/>
          </a:bodyPr>
          <a:lstStyle/>
          <a:p>
            <a:r>
              <a:rPr lang="en-US" sz="1400" b="1" u="sng" dirty="0">
                <a:solidFill>
                  <a:schemeClr val="accent2">
                    <a:lumMod val="10000"/>
                  </a:schemeClr>
                </a:solidFill>
              </a:rPr>
              <a:t>Nuclear Thermal Propulsion</a:t>
            </a:r>
            <a:endParaRPr lang="en-US" sz="1400" dirty="0">
              <a:solidFill>
                <a:schemeClr val="accent2">
                  <a:lumMod val="10000"/>
                </a:schemeClr>
              </a:solidFill>
            </a:endParaRPr>
          </a:p>
          <a:p>
            <a:pPr marL="285750" indent="-285750">
              <a:buFont typeface="Arial" panose="020B0604020202020204" pitchFamily="34" charset="0"/>
              <a:buChar char="•"/>
            </a:pPr>
            <a:r>
              <a:rPr lang="en-US" sz="1400" dirty="0">
                <a:solidFill>
                  <a:schemeClr val="accent2">
                    <a:lumMod val="10000"/>
                  </a:schemeClr>
                </a:solidFill>
              </a:rPr>
              <a:t>Specific Impulse (reactor exit temperature)</a:t>
            </a:r>
          </a:p>
          <a:p>
            <a:pPr marL="285750" indent="-285750">
              <a:buFont typeface="Arial" panose="020B0604020202020204" pitchFamily="34" charset="0"/>
              <a:buChar char="•"/>
            </a:pPr>
            <a:r>
              <a:rPr lang="en-US" sz="1400" dirty="0">
                <a:solidFill>
                  <a:schemeClr val="accent2">
                    <a:lumMod val="10000"/>
                  </a:schemeClr>
                </a:solidFill>
              </a:rPr>
              <a:t>Thrust (Thermal Power)</a:t>
            </a:r>
          </a:p>
          <a:p>
            <a:pPr marL="285750" indent="-285750">
              <a:buFont typeface="Arial" panose="020B0604020202020204" pitchFamily="34" charset="0"/>
              <a:buChar char="•"/>
            </a:pPr>
            <a:r>
              <a:rPr lang="en-US" sz="1400" dirty="0">
                <a:solidFill>
                  <a:schemeClr val="accent2">
                    <a:lumMod val="10000"/>
                  </a:schemeClr>
                </a:solidFill>
              </a:rPr>
              <a:t>System mass</a:t>
            </a:r>
          </a:p>
          <a:p>
            <a:pPr marL="285750" indent="-285750">
              <a:buFont typeface="Arial" panose="020B0604020202020204" pitchFamily="34" charset="0"/>
              <a:buChar char="•"/>
            </a:pPr>
            <a:r>
              <a:rPr lang="en-US" sz="1400" dirty="0">
                <a:solidFill>
                  <a:schemeClr val="accent2">
                    <a:lumMod val="10000"/>
                  </a:schemeClr>
                </a:solidFill>
              </a:rPr>
              <a:t>Lifetime (2 – 5 hours) </a:t>
            </a:r>
          </a:p>
          <a:p>
            <a:pPr marL="285750" indent="-285750">
              <a:buFont typeface="Arial" panose="020B0604020202020204" pitchFamily="34" charset="0"/>
              <a:buChar char="•"/>
            </a:pPr>
            <a:endParaRPr lang="en-US" sz="1400" dirty="0">
              <a:solidFill>
                <a:schemeClr val="accent2">
                  <a:lumMod val="10000"/>
                </a:schemeClr>
              </a:solidFill>
            </a:endParaRPr>
          </a:p>
          <a:p>
            <a:pPr marL="285750" indent="-285750">
              <a:buFont typeface="Arial" panose="020B0604020202020204" pitchFamily="34" charset="0"/>
              <a:buChar char="•"/>
            </a:pPr>
            <a:endParaRPr lang="en-US" sz="1400" dirty="0">
              <a:solidFill>
                <a:schemeClr val="accent2">
                  <a:lumMod val="10000"/>
                </a:schemeClr>
              </a:solidFill>
            </a:endParaRPr>
          </a:p>
        </p:txBody>
      </p:sp>
      <p:sp>
        <p:nvSpPr>
          <p:cNvPr id="15" name="TextBox 14">
            <a:extLst>
              <a:ext uri="{FF2B5EF4-FFF2-40B4-BE49-F238E27FC236}">
                <a16:creationId xmlns:a16="http://schemas.microsoft.com/office/drawing/2014/main" id="{282EFB4E-BD5F-401E-83B0-599EFCF7DCBC}"/>
              </a:ext>
            </a:extLst>
          </p:cNvPr>
          <p:cNvSpPr txBox="1"/>
          <p:nvPr/>
        </p:nvSpPr>
        <p:spPr>
          <a:xfrm>
            <a:off x="6807586" y="3395210"/>
            <a:ext cx="2797953" cy="1398733"/>
          </a:xfrm>
          <a:prstGeom prst="rect">
            <a:avLst/>
          </a:prstGeom>
          <a:noFill/>
          <a:ln>
            <a:noFill/>
          </a:ln>
        </p:spPr>
        <p:txBody>
          <a:bodyPr vert="horz" wrap="square" lIns="91440" tIns="45720" rIns="91440" bIns="45720" rtlCol="0" anchor="ctr">
            <a:normAutofit fontScale="92500" lnSpcReduction="10000"/>
          </a:bodyPr>
          <a:lstStyle/>
          <a:p>
            <a:r>
              <a:rPr lang="en-US" sz="1400" b="1" u="sng" dirty="0">
                <a:solidFill>
                  <a:schemeClr val="accent2">
                    <a:lumMod val="10000"/>
                  </a:schemeClr>
                </a:solidFill>
              </a:rPr>
              <a:t>Nuclear Electric Propulsion</a:t>
            </a:r>
          </a:p>
          <a:p>
            <a:pPr marL="285750" indent="-285750">
              <a:buFont typeface="Arial" panose="020B0604020202020204" pitchFamily="34" charset="0"/>
              <a:buChar char="•"/>
            </a:pPr>
            <a:r>
              <a:rPr lang="en-US" sz="1400" dirty="0">
                <a:solidFill>
                  <a:schemeClr val="accent2">
                    <a:lumMod val="10000"/>
                  </a:schemeClr>
                </a:solidFill>
              </a:rPr>
              <a:t>System Mass</a:t>
            </a:r>
          </a:p>
          <a:p>
            <a:pPr marL="285750" indent="-285750">
              <a:buFont typeface="Arial" panose="020B0604020202020204" pitchFamily="34" charset="0"/>
              <a:buChar char="•"/>
            </a:pPr>
            <a:r>
              <a:rPr lang="en-US" sz="1400" dirty="0">
                <a:solidFill>
                  <a:schemeClr val="accent2">
                    <a:lumMod val="10000"/>
                  </a:schemeClr>
                </a:solidFill>
              </a:rPr>
              <a:t>Total Electric Power</a:t>
            </a:r>
          </a:p>
          <a:p>
            <a:pPr marL="285750" indent="-285750">
              <a:buFont typeface="Arial" panose="020B0604020202020204" pitchFamily="34" charset="0"/>
              <a:buChar char="•"/>
            </a:pPr>
            <a:r>
              <a:rPr lang="en-US" sz="1400" dirty="0">
                <a:solidFill>
                  <a:schemeClr val="accent2">
                    <a:lumMod val="10000"/>
                  </a:schemeClr>
                </a:solidFill>
              </a:rPr>
              <a:t>System Efficiency (reactor exit temperature)</a:t>
            </a:r>
          </a:p>
          <a:p>
            <a:pPr marL="285750" indent="-285750">
              <a:buFont typeface="Arial" panose="020B0604020202020204" pitchFamily="34" charset="0"/>
              <a:buChar char="•"/>
            </a:pPr>
            <a:r>
              <a:rPr lang="en-US" sz="1400" dirty="0">
                <a:solidFill>
                  <a:schemeClr val="accent2">
                    <a:lumMod val="10000"/>
                  </a:schemeClr>
                </a:solidFill>
              </a:rPr>
              <a:t>Lifetime (1 – 2 years propulsion mode, up to 4 years total)</a:t>
            </a:r>
          </a:p>
          <a:p>
            <a:pPr marL="285750" indent="-285750">
              <a:buFont typeface="Arial" panose="020B0604020202020204" pitchFamily="34" charset="0"/>
              <a:buChar char="•"/>
            </a:pPr>
            <a:endParaRPr lang="en-US" sz="1400" dirty="0">
              <a:solidFill>
                <a:schemeClr val="accent2">
                  <a:lumMod val="10000"/>
                </a:schemeClr>
              </a:solidFill>
            </a:endParaRPr>
          </a:p>
        </p:txBody>
      </p:sp>
    </p:spTree>
    <p:extLst>
      <p:ext uri="{BB962C8B-B14F-4D97-AF65-F5344CB8AC3E}">
        <p14:creationId xmlns:p14="http://schemas.microsoft.com/office/powerpoint/2010/main" val="34175464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869CDE0-E27C-43BC-9537-C51E56667DF0}"/>
              </a:ext>
            </a:extLst>
          </p:cNvPr>
          <p:cNvSpPr>
            <a:spLocks noGrp="1"/>
          </p:cNvSpPr>
          <p:nvPr>
            <p:ph type="sldNum" sz="quarter" idx="12"/>
          </p:nvPr>
        </p:nvSpPr>
        <p:spPr/>
        <p:txBody>
          <a:bodyPr/>
          <a:lstStyle/>
          <a:p>
            <a:fld id="{42941279-5F75-48AD-80EC-34D209179385}" type="slidenum">
              <a:rPr lang="en-US" altLang="en-US" smtClean="0"/>
              <a:pPr/>
              <a:t>6</a:t>
            </a:fld>
            <a:endParaRPr lang="en-US" altLang="en-US"/>
          </a:p>
        </p:txBody>
      </p:sp>
      <p:sp>
        <p:nvSpPr>
          <p:cNvPr id="5" name="Title 4">
            <a:extLst>
              <a:ext uri="{FF2B5EF4-FFF2-40B4-BE49-F238E27FC236}">
                <a16:creationId xmlns:a16="http://schemas.microsoft.com/office/drawing/2014/main" id="{3C83643A-9B94-4EF0-A827-580623B26866}"/>
              </a:ext>
            </a:extLst>
          </p:cNvPr>
          <p:cNvSpPr>
            <a:spLocks noGrp="1"/>
          </p:cNvSpPr>
          <p:nvPr>
            <p:ph type="ctrTitle"/>
          </p:nvPr>
        </p:nvSpPr>
        <p:spPr>
          <a:xfrm>
            <a:off x="215371" y="-2"/>
            <a:ext cx="11023244" cy="762313"/>
          </a:xfrm>
        </p:spPr>
        <p:txBody>
          <a:bodyPr>
            <a:noAutofit/>
          </a:bodyPr>
          <a:lstStyle/>
          <a:p>
            <a:r>
              <a:rPr lang="en-US" sz="2400" dirty="0"/>
              <a:t>Moderator Figures of Merit</a:t>
            </a:r>
            <a:br>
              <a:rPr lang="en-US" sz="2400" dirty="0"/>
            </a:br>
            <a:r>
              <a:rPr lang="en-US" sz="1400" b="0" i="1" dirty="0"/>
              <a:t>Moderator design seeks to optimize reactor performance under proposed conditions and minimize risk with technology development</a:t>
            </a:r>
            <a:endParaRPr lang="en-US" sz="1600" i="1" dirty="0"/>
          </a:p>
        </p:txBody>
      </p:sp>
      <p:sp>
        <p:nvSpPr>
          <p:cNvPr id="6" name="Rectangle 5">
            <a:extLst>
              <a:ext uri="{FF2B5EF4-FFF2-40B4-BE49-F238E27FC236}">
                <a16:creationId xmlns:a16="http://schemas.microsoft.com/office/drawing/2014/main" id="{C6122E0D-F284-4101-9EA5-BC3D07DCD4F3}"/>
              </a:ext>
            </a:extLst>
          </p:cNvPr>
          <p:cNvSpPr/>
          <p:nvPr/>
        </p:nvSpPr>
        <p:spPr>
          <a:xfrm>
            <a:off x="533843" y="1148537"/>
            <a:ext cx="2507229" cy="4019550"/>
          </a:xfrm>
          <a:prstGeom prst="rect">
            <a:avLst/>
          </a:prstGeom>
          <a:ln w="19050">
            <a:solidFill>
              <a:schemeClr val="accent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875489C-70EE-4A5D-A616-4C9228059674}"/>
              </a:ext>
            </a:extLst>
          </p:cNvPr>
          <p:cNvSpPr/>
          <p:nvPr/>
        </p:nvSpPr>
        <p:spPr>
          <a:xfrm>
            <a:off x="3381098" y="1148537"/>
            <a:ext cx="2507230" cy="4019550"/>
          </a:xfrm>
          <a:prstGeom prst="rect">
            <a:avLst/>
          </a:prstGeom>
          <a:solidFill>
            <a:srgbClr val="FF7F7F"/>
          </a:solidFill>
          <a:ln w="19050">
            <a:solidFill>
              <a:schemeClr val="accent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CFEF3E8-E19C-4AAA-8868-2F3BF8FF6DB0}"/>
              </a:ext>
            </a:extLst>
          </p:cNvPr>
          <p:cNvSpPr/>
          <p:nvPr/>
        </p:nvSpPr>
        <p:spPr>
          <a:xfrm>
            <a:off x="6228354" y="1148537"/>
            <a:ext cx="2507231" cy="4019550"/>
          </a:xfrm>
          <a:prstGeom prst="rect">
            <a:avLst/>
          </a:prstGeom>
          <a:solidFill>
            <a:srgbClr val="FFC000">
              <a:alpha val="40000"/>
            </a:srgbClr>
          </a:solidFill>
          <a:ln w="19050">
            <a:solidFill>
              <a:schemeClr val="accent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326559D-14B4-4CF0-9CA9-B2054FE24BF8}"/>
              </a:ext>
            </a:extLst>
          </p:cNvPr>
          <p:cNvSpPr/>
          <p:nvPr/>
        </p:nvSpPr>
        <p:spPr>
          <a:xfrm>
            <a:off x="9075611" y="1148537"/>
            <a:ext cx="2507232" cy="4019550"/>
          </a:xfrm>
          <a:prstGeom prst="rect">
            <a:avLst/>
          </a:prstGeom>
          <a:solidFill>
            <a:srgbClr val="92D050"/>
          </a:solidFill>
          <a:ln w="19050">
            <a:solidFill>
              <a:schemeClr val="accent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ooter Placeholder 2">
            <a:extLst>
              <a:ext uri="{FF2B5EF4-FFF2-40B4-BE49-F238E27FC236}">
                <a16:creationId xmlns:a16="http://schemas.microsoft.com/office/drawing/2014/main" id="{69E4ACC4-C1C5-4C9C-B915-527D5B3046FE}"/>
              </a:ext>
            </a:extLst>
          </p:cNvPr>
          <p:cNvSpPr>
            <a:spLocks noGrp="1"/>
          </p:cNvSpPr>
          <p:nvPr>
            <p:ph type="ftr" sz="quarter" idx="11"/>
          </p:nvPr>
        </p:nvSpPr>
        <p:spPr>
          <a:xfrm>
            <a:off x="1930519" y="6298363"/>
            <a:ext cx="9423281" cy="429151"/>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Moderator Considerations for Space Nuclear Power and Propulsion</a:t>
            </a:r>
          </a:p>
        </p:txBody>
      </p:sp>
      <p:sp>
        <p:nvSpPr>
          <p:cNvPr id="11" name="TextBox 10">
            <a:extLst>
              <a:ext uri="{FF2B5EF4-FFF2-40B4-BE49-F238E27FC236}">
                <a16:creationId xmlns:a16="http://schemas.microsoft.com/office/drawing/2014/main" id="{035D3006-8298-497F-91AC-6291F2FBE8D3}"/>
              </a:ext>
            </a:extLst>
          </p:cNvPr>
          <p:cNvSpPr txBox="1"/>
          <p:nvPr/>
        </p:nvSpPr>
        <p:spPr>
          <a:xfrm>
            <a:off x="-404038" y="792129"/>
            <a:ext cx="4061638" cy="1180214"/>
          </a:xfrm>
          <a:prstGeom prst="rect">
            <a:avLst/>
          </a:prstGeom>
          <a:noFill/>
          <a:ln>
            <a:noFill/>
          </a:ln>
        </p:spPr>
        <p:txBody>
          <a:bodyPr vert="horz" wrap="square" lIns="91440" tIns="45720" rIns="91440" bIns="45720" rtlCol="0" anchor="ctr">
            <a:normAutofit/>
          </a:bodyPr>
          <a:lstStyle/>
          <a:p>
            <a:pPr marL="279400" lvl="1" algn="ctr"/>
            <a:r>
              <a:rPr lang="en-US" sz="2000" b="1" dirty="0">
                <a:solidFill>
                  <a:schemeClr val="accent2">
                    <a:lumMod val="10000"/>
                  </a:schemeClr>
                </a:solidFill>
              </a:rPr>
              <a:t>Nuclear Properties</a:t>
            </a:r>
          </a:p>
        </p:txBody>
      </p:sp>
      <p:sp>
        <p:nvSpPr>
          <p:cNvPr id="15" name="TextBox 14">
            <a:extLst>
              <a:ext uri="{FF2B5EF4-FFF2-40B4-BE49-F238E27FC236}">
                <a16:creationId xmlns:a16="http://schemas.microsoft.com/office/drawing/2014/main" id="{25033A27-953D-4E45-8A48-D82CF0DEB718}"/>
              </a:ext>
            </a:extLst>
          </p:cNvPr>
          <p:cNvSpPr txBox="1"/>
          <p:nvPr/>
        </p:nvSpPr>
        <p:spPr>
          <a:xfrm>
            <a:off x="3023745" y="1169803"/>
            <a:ext cx="2950535" cy="646331"/>
          </a:xfrm>
          <a:prstGeom prst="rect">
            <a:avLst/>
          </a:prstGeom>
          <a:noFill/>
          <a:ln>
            <a:noFill/>
          </a:ln>
        </p:spPr>
        <p:txBody>
          <a:bodyPr wrap="square">
            <a:spAutoFit/>
          </a:bodyPr>
          <a:lstStyle/>
          <a:p>
            <a:pPr marL="279400" lvl="1" algn="ctr"/>
            <a:r>
              <a:rPr lang="en-US" b="1" dirty="0">
                <a:solidFill>
                  <a:schemeClr val="accent2">
                    <a:lumMod val="10000"/>
                  </a:schemeClr>
                </a:solidFill>
              </a:rPr>
              <a:t>Thermophysical &amp; Mechanical Properties</a:t>
            </a:r>
          </a:p>
        </p:txBody>
      </p:sp>
      <p:sp>
        <p:nvSpPr>
          <p:cNvPr id="17" name="TextBox 16">
            <a:extLst>
              <a:ext uri="{FF2B5EF4-FFF2-40B4-BE49-F238E27FC236}">
                <a16:creationId xmlns:a16="http://schemas.microsoft.com/office/drawing/2014/main" id="{8198BC67-AFFB-4819-B420-48962FAE4827}"/>
              </a:ext>
            </a:extLst>
          </p:cNvPr>
          <p:cNvSpPr txBox="1"/>
          <p:nvPr/>
        </p:nvSpPr>
        <p:spPr>
          <a:xfrm>
            <a:off x="6228354" y="1180436"/>
            <a:ext cx="2507232" cy="646331"/>
          </a:xfrm>
          <a:prstGeom prst="rect">
            <a:avLst/>
          </a:prstGeom>
          <a:noFill/>
          <a:ln>
            <a:noFill/>
          </a:ln>
        </p:spPr>
        <p:txBody>
          <a:bodyPr wrap="square">
            <a:spAutoFit/>
          </a:bodyPr>
          <a:lstStyle/>
          <a:p>
            <a:pPr marL="0" lvl="1" algn="ctr"/>
            <a:r>
              <a:rPr lang="en-US" b="1" dirty="0">
                <a:solidFill>
                  <a:schemeClr val="accent2">
                    <a:lumMod val="10000"/>
                  </a:schemeClr>
                </a:solidFill>
              </a:rPr>
              <a:t>Manufacture &amp; </a:t>
            </a:r>
          </a:p>
          <a:p>
            <a:pPr marL="0" lvl="1" algn="ctr"/>
            <a:r>
              <a:rPr lang="en-US" b="1" dirty="0">
                <a:solidFill>
                  <a:schemeClr val="accent2">
                    <a:lumMod val="10000"/>
                  </a:schemeClr>
                </a:solidFill>
              </a:rPr>
              <a:t>Readiness</a:t>
            </a:r>
          </a:p>
        </p:txBody>
      </p:sp>
      <p:sp>
        <p:nvSpPr>
          <p:cNvPr id="18" name="TextBox 17">
            <a:extLst>
              <a:ext uri="{FF2B5EF4-FFF2-40B4-BE49-F238E27FC236}">
                <a16:creationId xmlns:a16="http://schemas.microsoft.com/office/drawing/2014/main" id="{7882FB52-F41E-40EF-AF52-A450DEC0C9D2}"/>
              </a:ext>
            </a:extLst>
          </p:cNvPr>
          <p:cNvSpPr txBox="1"/>
          <p:nvPr/>
        </p:nvSpPr>
        <p:spPr>
          <a:xfrm>
            <a:off x="9075611" y="1148537"/>
            <a:ext cx="2507232" cy="646331"/>
          </a:xfrm>
          <a:prstGeom prst="rect">
            <a:avLst/>
          </a:prstGeom>
          <a:noFill/>
          <a:ln>
            <a:noFill/>
          </a:ln>
        </p:spPr>
        <p:txBody>
          <a:bodyPr wrap="square">
            <a:spAutoFit/>
          </a:bodyPr>
          <a:lstStyle/>
          <a:p>
            <a:pPr marL="0" lvl="1" algn="ctr"/>
            <a:r>
              <a:rPr lang="en-US" b="1" dirty="0">
                <a:solidFill>
                  <a:schemeClr val="accent2">
                    <a:lumMod val="10000"/>
                  </a:schemeClr>
                </a:solidFill>
              </a:rPr>
              <a:t>Environmental Compatibility</a:t>
            </a:r>
          </a:p>
        </p:txBody>
      </p:sp>
      <p:sp>
        <p:nvSpPr>
          <p:cNvPr id="19" name="TextBox 18">
            <a:extLst>
              <a:ext uri="{FF2B5EF4-FFF2-40B4-BE49-F238E27FC236}">
                <a16:creationId xmlns:a16="http://schemas.microsoft.com/office/drawing/2014/main" id="{744060A6-4864-4572-9D98-FCC21F03A9EB}"/>
              </a:ext>
            </a:extLst>
          </p:cNvPr>
          <p:cNvSpPr txBox="1"/>
          <p:nvPr/>
        </p:nvSpPr>
        <p:spPr>
          <a:xfrm>
            <a:off x="533843" y="2244891"/>
            <a:ext cx="2489902" cy="2425130"/>
          </a:xfrm>
          <a:prstGeom prst="rect">
            <a:avLst/>
          </a:prstGeom>
          <a:noFill/>
          <a:ln>
            <a:noFill/>
          </a:ln>
        </p:spPr>
        <p:txBody>
          <a:bodyPr vert="horz" wrap="square" lIns="91440" tIns="45720" rIns="91440" bIns="45720" rtlCol="0" anchor="ctr">
            <a:noAutofit/>
          </a:bodyPr>
          <a:lstStyle/>
          <a:p>
            <a:pPr marL="233363" indent="-233363">
              <a:buFont typeface="Arial" panose="020B0604020202020204" pitchFamily="34" charset="0"/>
              <a:buChar char="•"/>
            </a:pPr>
            <a:r>
              <a:rPr lang="en-US" dirty="0">
                <a:solidFill>
                  <a:schemeClr val="accent2">
                    <a:lumMod val="10000"/>
                  </a:schemeClr>
                </a:solidFill>
              </a:rPr>
              <a:t>Absorption Cross Section</a:t>
            </a:r>
          </a:p>
          <a:p>
            <a:pPr marL="233363" indent="-233363">
              <a:buFont typeface="Arial" panose="020B0604020202020204" pitchFamily="34" charset="0"/>
              <a:buChar char="•"/>
            </a:pPr>
            <a:r>
              <a:rPr lang="en-US" dirty="0">
                <a:solidFill>
                  <a:schemeClr val="accent2">
                    <a:lumMod val="10000"/>
                  </a:schemeClr>
                </a:solidFill>
              </a:rPr>
              <a:t>Scattering Cross Section</a:t>
            </a:r>
          </a:p>
          <a:p>
            <a:pPr marL="233363" indent="-233363">
              <a:buFont typeface="Arial" panose="020B0604020202020204" pitchFamily="34" charset="0"/>
              <a:buChar char="•"/>
            </a:pPr>
            <a:r>
              <a:rPr lang="en-US" dirty="0">
                <a:solidFill>
                  <a:schemeClr val="accent2">
                    <a:lumMod val="10000"/>
                  </a:schemeClr>
                </a:solidFill>
              </a:rPr>
              <a:t>Atom Density</a:t>
            </a:r>
          </a:p>
          <a:p>
            <a:pPr marL="233363" indent="-233363">
              <a:buFont typeface="Arial" panose="020B0604020202020204" pitchFamily="34" charset="0"/>
              <a:buChar char="•"/>
            </a:pPr>
            <a:r>
              <a:rPr lang="en-US" dirty="0">
                <a:solidFill>
                  <a:schemeClr val="accent2">
                    <a:lumMod val="10000"/>
                  </a:schemeClr>
                </a:solidFill>
              </a:rPr>
              <a:t>Moderating Ratio</a:t>
            </a:r>
          </a:p>
          <a:p>
            <a:pPr marL="233363" indent="-233363">
              <a:buFont typeface="Arial" panose="020B0604020202020204" pitchFamily="34" charset="0"/>
              <a:buChar char="•"/>
            </a:pPr>
            <a:r>
              <a:rPr lang="en-US" dirty="0">
                <a:solidFill>
                  <a:schemeClr val="accent2">
                    <a:lumMod val="10000"/>
                  </a:schemeClr>
                </a:solidFill>
              </a:rPr>
              <a:t>Slowing Down Power</a:t>
            </a:r>
          </a:p>
          <a:p>
            <a:pPr marL="233363" indent="-233363">
              <a:buFont typeface="Arial" panose="020B0604020202020204" pitchFamily="34" charset="0"/>
              <a:buChar char="•"/>
            </a:pPr>
            <a:r>
              <a:rPr lang="en-US" dirty="0">
                <a:solidFill>
                  <a:schemeClr val="accent2">
                    <a:lumMod val="10000"/>
                  </a:schemeClr>
                </a:solidFill>
              </a:rPr>
              <a:t>Infinite Reflected k</a:t>
            </a:r>
            <a:r>
              <a:rPr lang="en-US" baseline="-25000" dirty="0">
                <a:solidFill>
                  <a:schemeClr val="accent2">
                    <a:lumMod val="10000"/>
                  </a:schemeClr>
                </a:solidFill>
              </a:rPr>
              <a:t>eff</a:t>
            </a:r>
          </a:p>
          <a:p>
            <a:pPr marL="233363" indent="-233363">
              <a:buFont typeface="Arial" panose="020B0604020202020204" pitchFamily="34" charset="0"/>
              <a:buChar char="•"/>
            </a:pPr>
            <a:r>
              <a:rPr lang="en-US" b="1" i="1" dirty="0">
                <a:solidFill>
                  <a:schemeClr val="accent2">
                    <a:lumMod val="10000"/>
                  </a:schemeClr>
                </a:solidFill>
              </a:rPr>
              <a:t>Minimum Critical Mass/Volume</a:t>
            </a:r>
          </a:p>
        </p:txBody>
      </p:sp>
      <p:sp>
        <p:nvSpPr>
          <p:cNvPr id="20" name="TextBox 19">
            <a:extLst>
              <a:ext uri="{FF2B5EF4-FFF2-40B4-BE49-F238E27FC236}">
                <a16:creationId xmlns:a16="http://schemas.microsoft.com/office/drawing/2014/main" id="{89E1547D-8052-4911-B984-9F3AB4B6E004}"/>
              </a:ext>
            </a:extLst>
          </p:cNvPr>
          <p:cNvSpPr txBox="1"/>
          <p:nvPr/>
        </p:nvSpPr>
        <p:spPr>
          <a:xfrm>
            <a:off x="3389762" y="2128552"/>
            <a:ext cx="2489902" cy="2750531"/>
          </a:xfrm>
          <a:prstGeom prst="rect">
            <a:avLst/>
          </a:prstGeom>
          <a:noFill/>
          <a:ln>
            <a:noFill/>
          </a:ln>
        </p:spPr>
        <p:txBody>
          <a:bodyPr vert="horz" wrap="square" lIns="91440" tIns="45720" rIns="91440" bIns="45720" rtlCol="0" anchor="ctr">
            <a:noAutofit/>
          </a:bodyPr>
          <a:lstStyle/>
          <a:p>
            <a:pPr marL="233363" indent="-233363">
              <a:buFont typeface="Arial" panose="020B0604020202020204" pitchFamily="34" charset="0"/>
              <a:buChar char="•"/>
            </a:pPr>
            <a:r>
              <a:rPr lang="en-US" sz="1600" b="1" i="1" dirty="0">
                <a:solidFill>
                  <a:schemeClr val="accent2">
                    <a:lumMod val="10000"/>
                  </a:schemeClr>
                </a:solidFill>
              </a:rPr>
              <a:t>Melting or Maximum Use Temperature</a:t>
            </a:r>
          </a:p>
          <a:p>
            <a:pPr marL="233363" indent="-233363">
              <a:buFont typeface="Arial" panose="020B0604020202020204" pitchFamily="34" charset="0"/>
              <a:buChar char="•"/>
            </a:pPr>
            <a:r>
              <a:rPr lang="en-US" sz="1600" b="1" i="1" dirty="0">
                <a:solidFill>
                  <a:schemeClr val="accent2">
                    <a:lumMod val="10000"/>
                  </a:schemeClr>
                </a:solidFill>
              </a:rPr>
              <a:t>Density</a:t>
            </a:r>
          </a:p>
          <a:p>
            <a:pPr marL="233363" indent="-233363">
              <a:buFont typeface="Arial" panose="020B0604020202020204" pitchFamily="34" charset="0"/>
              <a:buChar char="•"/>
            </a:pPr>
            <a:r>
              <a:rPr lang="en-US" sz="1600" dirty="0">
                <a:solidFill>
                  <a:schemeClr val="accent2">
                    <a:lumMod val="10000"/>
                  </a:schemeClr>
                </a:solidFill>
              </a:rPr>
              <a:t>Thermal Conductivity</a:t>
            </a:r>
          </a:p>
          <a:p>
            <a:pPr marL="233363" indent="-233363">
              <a:buFont typeface="Arial" panose="020B0604020202020204" pitchFamily="34" charset="0"/>
              <a:buChar char="•"/>
            </a:pPr>
            <a:r>
              <a:rPr lang="en-US" sz="1600" dirty="0">
                <a:solidFill>
                  <a:schemeClr val="accent2">
                    <a:lumMod val="10000"/>
                  </a:schemeClr>
                </a:solidFill>
              </a:rPr>
              <a:t>Coefficient of Thermal Expansion</a:t>
            </a:r>
          </a:p>
          <a:p>
            <a:pPr marL="233363" indent="-233363">
              <a:buFont typeface="Arial" panose="020B0604020202020204" pitchFamily="34" charset="0"/>
              <a:buChar char="•"/>
            </a:pPr>
            <a:r>
              <a:rPr lang="en-US" sz="1600" dirty="0">
                <a:solidFill>
                  <a:schemeClr val="accent2">
                    <a:lumMod val="10000"/>
                  </a:schemeClr>
                </a:solidFill>
              </a:rPr>
              <a:t>Heat Capacity</a:t>
            </a:r>
          </a:p>
          <a:p>
            <a:pPr marL="233363" indent="-233363">
              <a:buFont typeface="Arial" panose="020B0604020202020204" pitchFamily="34" charset="0"/>
              <a:buChar char="•"/>
            </a:pPr>
            <a:r>
              <a:rPr lang="en-US" sz="1600" dirty="0">
                <a:solidFill>
                  <a:schemeClr val="accent2">
                    <a:lumMod val="10000"/>
                  </a:schemeClr>
                </a:solidFill>
              </a:rPr>
              <a:t>Recrystallization Temperature</a:t>
            </a:r>
          </a:p>
          <a:p>
            <a:pPr marL="233363" indent="-233363">
              <a:buFont typeface="Arial" panose="020B0604020202020204" pitchFamily="34" charset="0"/>
              <a:buChar char="•"/>
            </a:pPr>
            <a:r>
              <a:rPr lang="en-US" sz="1600" dirty="0">
                <a:solidFill>
                  <a:schemeClr val="accent2">
                    <a:lumMod val="10000"/>
                  </a:schemeClr>
                </a:solidFill>
              </a:rPr>
              <a:t>Strength/Modulus</a:t>
            </a:r>
          </a:p>
          <a:p>
            <a:pPr marL="233363" indent="-233363">
              <a:buFont typeface="Arial" panose="020B0604020202020204" pitchFamily="34" charset="0"/>
              <a:buChar char="•"/>
            </a:pPr>
            <a:r>
              <a:rPr lang="en-US" sz="1600" dirty="0">
                <a:solidFill>
                  <a:schemeClr val="accent2">
                    <a:lumMod val="10000"/>
                  </a:schemeClr>
                </a:solidFill>
              </a:rPr>
              <a:t>Stress/Strain Response</a:t>
            </a:r>
          </a:p>
          <a:p>
            <a:pPr marL="233363" indent="-233363">
              <a:buFont typeface="Arial" panose="020B0604020202020204" pitchFamily="34" charset="0"/>
              <a:buChar char="•"/>
            </a:pPr>
            <a:r>
              <a:rPr lang="en-US" sz="1600" dirty="0">
                <a:solidFill>
                  <a:schemeClr val="accent2">
                    <a:lumMod val="10000"/>
                  </a:schemeClr>
                </a:solidFill>
              </a:rPr>
              <a:t>Softening Temperature</a:t>
            </a:r>
          </a:p>
        </p:txBody>
      </p:sp>
      <p:sp>
        <p:nvSpPr>
          <p:cNvPr id="21" name="TextBox 20">
            <a:extLst>
              <a:ext uri="{FF2B5EF4-FFF2-40B4-BE49-F238E27FC236}">
                <a16:creationId xmlns:a16="http://schemas.microsoft.com/office/drawing/2014/main" id="{0FD97C68-21D6-49FD-BDF5-585B60621CA0}"/>
              </a:ext>
            </a:extLst>
          </p:cNvPr>
          <p:cNvSpPr txBox="1"/>
          <p:nvPr/>
        </p:nvSpPr>
        <p:spPr>
          <a:xfrm>
            <a:off x="6228353" y="2193149"/>
            <a:ext cx="2630535" cy="2750531"/>
          </a:xfrm>
          <a:prstGeom prst="rect">
            <a:avLst/>
          </a:prstGeom>
          <a:noFill/>
          <a:ln>
            <a:noFill/>
          </a:ln>
        </p:spPr>
        <p:txBody>
          <a:bodyPr vert="horz" wrap="square" lIns="91440" tIns="45720" rIns="91440" bIns="45720" rtlCol="0" anchor="ctr">
            <a:noAutofit/>
          </a:bodyPr>
          <a:lstStyle/>
          <a:p>
            <a:pPr marL="233363" indent="-233363">
              <a:buFont typeface="Arial" panose="020B0604020202020204" pitchFamily="34" charset="0"/>
              <a:buChar char="•"/>
            </a:pPr>
            <a:r>
              <a:rPr lang="en-US" sz="1600" b="1" i="1" dirty="0">
                <a:solidFill>
                  <a:schemeClr val="accent2">
                    <a:lumMod val="10000"/>
                  </a:schemeClr>
                </a:solidFill>
              </a:rPr>
              <a:t>Manufacture Readiness</a:t>
            </a:r>
          </a:p>
          <a:p>
            <a:pPr marL="233363" indent="-233363">
              <a:buFont typeface="Arial" panose="020B0604020202020204" pitchFamily="34" charset="0"/>
              <a:buChar char="•"/>
            </a:pPr>
            <a:r>
              <a:rPr lang="en-US" sz="1600" dirty="0">
                <a:solidFill>
                  <a:schemeClr val="accent2">
                    <a:lumMod val="10000"/>
                  </a:schemeClr>
                </a:solidFill>
              </a:rPr>
              <a:t>Materials Availability</a:t>
            </a:r>
          </a:p>
          <a:p>
            <a:pPr marL="233363" indent="-233363">
              <a:buFont typeface="Arial" panose="020B0604020202020204" pitchFamily="34" charset="0"/>
              <a:buChar char="•"/>
            </a:pPr>
            <a:r>
              <a:rPr lang="en-US" sz="1600" dirty="0">
                <a:solidFill>
                  <a:schemeClr val="accent2">
                    <a:lumMod val="10000"/>
                  </a:schemeClr>
                </a:solidFill>
              </a:rPr>
              <a:t>Fabrication &amp; Assembly Complexity</a:t>
            </a:r>
          </a:p>
          <a:p>
            <a:pPr marL="233363" indent="-233363">
              <a:buFont typeface="Arial" panose="020B0604020202020204" pitchFamily="34" charset="0"/>
              <a:buChar char="•"/>
            </a:pPr>
            <a:r>
              <a:rPr lang="en-US" sz="1600" b="1" i="1" dirty="0">
                <a:solidFill>
                  <a:schemeClr val="accent2">
                    <a:lumMod val="10000"/>
                  </a:schemeClr>
                </a:solidFill>
              </a:rPr>
              <a:t>Material Performance Readiness/Database</a:t>
            </a:r>
          </a:p>
          <a:p>
            <a:pPr marL="233363" indent="-233363">
              <a:buFont typeface="Arial" panose="020B0604020202020204" pitchFamily="34" charset="0"/>
              <a:buChar char="•"/>
            </a:pPr>
            <a:r>
              <a:rPr lang="en-US" sz="1600" b="1" i="1" dirty="0">
                <a:solidFill>
                  <a:schemeClr val="accent2">
                    <a:lumMod val="10000"/>
                  </a:schemeClr>
                </a:solidFill>
              </a:rPr>
              <a:t>Reactor Operation Readiness/Database</a:t>
            </a:r>
          </a:p>
          <a:p>
            <a:pPr marL="233363" indent="-233363">
              <a:buFont typeface="Arial" panose="020B0604020202020204" pitchFamily="34" charset="0"/>
              <a:buChar char="•"/>
            </a:pPr>
            <a:r>
              <a:rPr lang="en-US" sz="1600" dirty="0">
                <a:solidFill>
                  <a:schemeClr val="accent2">
                    <a:lumMod val="10000"/>
                  </a:schemeClr>
                </a:solidFill>
              </a:rPr>
              <a:t>Total/Temperature Power Coefficient</a:t>
            </a:r>
          </a:p>
          <a:p>
            <a:pPr marL="233363" indent="-233363">
              <a:buFont typeface="Arial" panose="020B0604020202020204" pitchFamily="34" charset="0"/>
              <a:buChar char="•"/>
            </a:pPr>
            <a:endParaRPr lang="en-US" sz="1600" dirty="0">
              <a:solidFill>
                <a:schemeClr val="accent2">
                  <a:lumMod val="10000"/>
                </a:schemeClr>
              </a:solidFill>
            </a:endParaRPr>
          </a:p>
        </p:txBody>
      </p:sp>
      <p:sp>
        <p:nvSpPr>
          <p:cNvPr id="22" name="TextBox 21">
            <a:extLst>
              <a:ext uri="{FF2B5EF4-FFF2-40B4-BE49-F238E27FC236}">
                <a16:creationId xmlns:a16="http://schemas.microsoft.com/office/drawing/2014/main" id="{DDB6663C-6ABF-44E1-B667-9F6F05A2D705}"/>
              </a:ext>
            </a:extLst>
          </p:cNvPr>
          <p:cNvSpPr txBox="1"/>
          <p:nvPr/>
        </p:nvSpPr>
        <p:spPr>
          <a:xfrm>
            <a:off x="9128773" y="2097001"/>
            <a:ext cx="2489902" cy="2750531"/>
          </a:xfrm>
          <a:prstGeom prst="rect">
            <a:avLst/>
          </a:prstGeom>
          <a:noFill/>
          <a:ln>
            <a:noFill/>
          </a:ln>
        </p:spPr>
        <p:txBody>
          <a:bodyPr vert="horz" wrap="square" lIns="91440" tIns="45720" rIns="91440" bIns="45720" rtlCol="0" anchor="ctr">
            <a:noAutofit/>
          </a:bodyPr>
          <a:lstStyle/>
          <a:p>
            <a:pPr marL="233363" indent="-233363">
              <a:buFont typeface="Arial" panose="020B0604020202020204" pitchFamily="34" charset="0"/>
              <a:buChar char="•"/>
            </a:pPr>
            <a:r>
              <a:rPr lang="en-US" b="1" i="1" dirty="0">
                <a:solidFill>
                  <a:schemeClr val="accent2">
                    <a:lumMod val="10000"/>
                  </a:schemeClr>
                </a:solidFill>
              </a:rPr>
              <a:t>Irradiation Stability</a:t>
            </a:r>
          </a:p>
          <a:p>
            <a:pPr marL="233363" indent="-233363">
              <a:buFont typeface="Arial" panose="020B0604020202020204" pitchFamily="34" charset="0"/>
              <a:buChar char="•"/>
            </a:pPr>
            <a:r>
              <a:rPr lang="en-US" b="1" i="1" dirty="0">
                <a:solidFill>
                  <a:schemeClr val="accent2">
                    <a:lumMod val="10000"/>
                  </a:schemeClr>
                </a:solidFill>
              </a:rPr>
              <a:t>Thermal Cycle Stability</a:t>
            </a:r>
          </a:p>
          <a:p>
            <a:pPr marL="233363" indent="-233363">
              <a:buFont typeface="Arial" panose="020B0604020202020204" pitchFamily="34" charset="0"/>
              <a:buChar char="•"/>
            </a:pPr>
            <a:r>
              <a:rPr lang="en-US" dirty="0">
                <a:solidFill>
                  <a:schemeClr val="accent2">
                    <a:lumMod val="10000"/>
                  </a:schemeClr>
                </a:solidFill>
              </a:rPr>
              <a:t>Thermal Shock Resistance</a:t>
            </a:r>
          </a:p>
          <a:p>
            <a:pPr marL="233363" indent="-233363">
              <a:buFont typeface="Arial" panose="020B0604020202020204" pitchFamily="34" charset="0"/>
              <a:buChar char="•"/>
            </a:pPr>
            <a:r>
              <a:rPr lang="en-US" b="1" i="1" dirty="0">
                <a:solidFill>
                  <a:schemeClr val="accent2">
                    <a:lumMod val="10000"/>
                  </a:schemeClr>
                </a:solidFill>
              </a:rPr>
              <a:t>Chemical Compatibility </a:t>
            </a:r>
            <a:r>
              <a:rPr lang="en-US" dirty="0">
                <a:solidFill>
                  <a:schemeClr val="accent2">
                    <a:lumMod val="10000"/>
                  </a:schemeClr>
                </a:solidFill>
              </a:rPr>
              <a:t>with Reactor Components and Environment</a:t>
            </a:r>
          </a:p>
          <a:p>
            <a:pPr marL="233363" indent="-233363">
              <a:buFont typeface="Arial" panose="020B0604020202020204" pitchFamily="34" charset="0"/>
              <a:buChar char="•"/>
            </a:pPr>
            <a:r>
              <a:rPr lang="en-US" dirty="0">
                <a:solidFill>
                  <a:schemeClr val="accent2">
                    <a:lumMod val="10000"/>
                  </a:schemeClr>
                </a:solidFill>
              </a:rPr>
              <a:t>Thermodynamic Stability (other)</a:t>
            </a:r>
          </a:p>
        </p:txBody>
      </p:sp>
      <p:sp>
        <p:nvSpPr>
          <p:cNvPr id="23" name="TextBox 22">
            <a:extLst>
              <a:ext uri="{FF2B5EF4-FFF2-40B4-BE49-F238E27FC236}">
                <a16:creationId xmlns:a16="http://schemas.microsoft.com/office/drawing/2014/main" id="{BF8AFC16-C079-46E8-A73C-9087E63B63C7}"/>
              </a:ext>
            </a:extLst>
          </p:cNvPr>
          <p:cNvSpPr txBox="1"/>
          <p:nvPr/>
        </p:nvSpPr>
        <p:spPr>
          <a:xfrm>
            <a:off x="533843" y="5088145"/>
            <a:ext cx="6557187" cy="529092"/>
          </a:xfrm>
          <a:prstGeom prst="rect">
            <a:avLst/>
          </a:prstGeom>
          <a:noFill/>
          <a:ln>
            <a:noFill/>
          </a:ln>
        </p:spPr>
        <p:txBody>
          <a:bodyPr vert="horz" wrap="square" lIns="91440" tIns="45720" rIns="91440" bIns="45720" rtlCol="0" anchor="ctr">
            <a:normAutofit/>
          </a:bodyPr>
          <a:lstStyle/>
          <a:p>
            <a:r>
              <a:rPr lang="en-US" sz="1200" dirty="0"/>
              <a:t>*Listed attributes are representative not comprehensive</a:t>
            </a:r>
          </a:p>
        </p:txBody>
      </p:sp>
      <p:sp>
        <p:nvSpPr>
          <p:cNvPr id="25" name="TextBox 24">
            <a:extLst>
              <a:ext uri="{FF2B5EF4-FFF2-40B4-BE49-F238E27FC236}">
                <a16:creationId xmlns:a16="http://schemas.microsoft.com/office/drawing/2014/main" id="{27544AB7-EC6F-44A3-BE59-07B2FCDD9AF5}"/>
              </a:ext>
            </a:extLst>
          </p:cNvPr>
          <p:cNvSpPr txBox="1"/>
          <p:nvPr/>
        </p:nvSpPr>
        <p:spPr>
          <a:xfrm>
            <a:off x="494051" y="5662085"/>
            <a:ext cx="11398153" cy="523220"/>
          </a:xfrm>
          <a:prstGeom prst="rect">
            <a:avLst/>
          </a:prstGeom>
          <a:solidFill>
            <a:schemeClr val="tx1">
              <a:lumMod val="20000"/>
              <a:lumOff val="80000"/>
            </a:schemeClr>
          </a:solidFill>
          <a:ln w="19050">
            <a:solidFill>
              <a:schemeClr val="accent2">
                <a:lumMod val="10000"/>
              </a:schemeClr>
            </a:solidFill>
          </a:ln>
        </p:spPr>
        <p:txBody>
          <a:bodyPr wrap="square">
            <a:spAutoFit/>
          </a:bodyPr>
          <a:lstStyle/>
          <a:p>
            <a:pPr algn="ctr"/>
            <a:r>
              <a:rPr lang="en-US" sz="1400" b="1" i="1" dirty="0">
                <a:solidFill>
                  <a:schemeClr val="accent3">
                    <a:lumMod val="50000"/>
                  </a:schemeClr>
                </a:solidFill>
              </a:rPr>
              <a:t>There are many figures of merit related to positive nuclear property attributes, in the actual design process, moderator designs which minimize reactor mass while enabling performance are driving.</a:t>
            </a:r>
          </a:p>
        </p:txBody>
      </p:sp>
    </p:spTree>
    <p:extLst>
      <p:ext uri="{BB962C8B-B14F-4D97-AF65-F5344CB8AC3E}">
        <p14:creationId xmlns:p14="http://schemas.microsoft.com/office/powerpoint/2010/main" val="26661781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8">
            <a:extLst>
              <a:ext uri="{FF2B5EF4-FFF2-40B4-BE49-F238E27FC236}">
                <a16:creationId xmlns:a16="http://schemas.microsoft.com/office/drawing/2014/main" id="{AE0A1EE7-EE56-4FA2-8763-4381D6AAAC4D}"/>
              </a:ext>
            </a:extLst>
          </p:cNvPr>
          <p:cNvGraphicFramePr>
            <a:graphicFrameLocks/>
          </p:cNvGraphicFramePr>
          <p:nvPr>
            <p:extLst>
              <p:ext uri="{D42A27DB-BD31-4B8C-83A1-F6EECF244321}">
                <p14:modId xmlns:p14="http://schemas.microsoft.com/office/powerpoint/2010/main" val="3769612572"/>
              </p:ext>
            </p:extLst>
          </p:nvPr>
        </p:nvGraphicFramePr>
        <p:xfrm>
          <a:off x="218249" y="967562"/>
          <a:ext cx="5394416" cy="4401879"/>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2968B22D-E7E2-4B02-8503-433A36B936BB}"/>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2941279-5F75-48AD-80EC-34D209179385}" type="slidenum">
              <a:rPr kumimoji="0" lang="en-US" altLang="en-US" sz="1200" b="0" i="0" u="none" strike="noStrike" kern="1200" cap="none" spc="0" normalizeH="0" baseline="0" noProof="0" smtClean="0">
                <a:ln>
                  <a:noFill/>
                </a:ln>
                <a:solidFill>
                  <a:srgbClr val="FFFFFF"/>
                </a:solidFill>
                <a:effectLst/>
                <a:uLnTx/>
                <a:uFillTx/>
                <a:latin typeface="Helvetica" pitchFamily="2" charset="0"/>
                <a:cs typeface="Helvetica" pitchFamily="2"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FFFFFF"/>
              </a:solidFill>
              <a:effectLst/>
              <a:uLnTx/>
              <a:uFillTx/>
              <a:latin typeface="Helvetica" pitchFamily="2" charset="0"/>
              <a:cs typeface="Helvetica" pitchFamily="2" charset="0"/>
            </a:endParaRPr>
          </a:p>
        </p:txBody>
      </p:sp>
      <p:sp>
        <p:nvSpPr>
          <p:cNvPr id="5" name="Title 4">
            <a:extLst>
              <a:ext uri="{FF2B5EF4-FFF2-40B4-BE49-F238E27FC236}">
                <a16:creationId xmlns:a16="http://schemas.microsoft.com/office/drawing/2014/main" id="{DE26D2EB-E492-4270-A70B-2262FE12D67D}"/>
              </a:ext>
            </a:extLst>
          </p:cNvPr>
          <p:cNvSpPr>
            <a:spLocks noGrp="1"/>
          </p:cNvSpPr>
          <p:nvPr>
            <p:ph type="ctrTitle"/>
          </p:nvPr>
        </p:nvSpPr>
        <p:spPr/>
        <p:txBody>
          <a:bodyPr>
            <a:noAutofit/>
          </a:bodyPr>
          <a:lstStyle/>
          <a:p>
            <a:r>
              <a:rPr lang="en-US" sz="2400" dirty="0"/>
              <a:t>Comparison of Some High Temperature Moderators</a:t>
            </a:r>
            <a:br>
              <a:rPr lang="en-US" sz="2400" dirty="0"/>
            </a:br>
            <a:r>
              <a:rPr lang="en-US" sz="1400" b="0" i="1" dirty="0"/>
              <a:t>Two emerging classes of solid-state space moderators include metallic hydrides and beryllium compounds</a:t>
            </a:r>
            <a:endParaRPr lang="en-US" sz="1600" b="0" i="1" dirty="0"/>
          </a:p>
        </p:txBody>
      </p:sp>
      <p:sp>
        <p:nvSpPr>
          <p:cNvPr id="7" name="Footer Placeholder 2">
            <a:extLst>
              <a:ext uri="{FF2B5EF4-FFF2-40B4-BE49-F238E27FC236}">
                <a16:creationId xmlns:a16="http://schemas.microsoft.com/office/drawing/2014/main" id="{81E63E60-D1CA-47BF-87D1-42238AF0CE23}"/>
              </a:ext>
            </a:extLst>
          </p:cNvPr>
          <p:cNvSpPr>
            <a:spLocks noGrp="1"/>
          </p:cNvSpPr>
          <p:nvPr>
            <p:ph type="ftr" sz="quarter" idx="11"/>
          </p:nvPr>
        </p:nvSpPr>
        <p:spPr>
          <a:xfrm>
            <a:off x="1930519" y="6298363"/>
            <a:ext cx="9423281" cy="429151"/>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Moderator Considerations for Space Nuclear Power and Propulsion</a:t>
            </a:r>
          </a:p>
        </p:txBody>
      </p:sp>
      <p:cxnSp>
        <p:nvCxnSpPr>
          <p:cNvPr id="3" name="Straight Connector 2">
            <a:extLst>
              <a:ext uri="{FF2B5EF4-FFF2-40B4-BE49-F238E27FC236}">
                <a16:creationId xmlns:a16="http://schemas.microsoft.com/office/drawing/2014/main" id="{F4E98173-B5F9-4547-94D6-372C1983ECFD}"/>
              </a:ext>
            </a:extLst>
          </p:cNvPr>
          <p:cNvCxnSpPr/>
          <p:nvPr/>
        </p:nvCxnSpPr>
        <p:spPr>
          <a:xfrm>
            <a:off x="2902686" y="1626783"/>
            <a:ext cx="0" cy="3189767"/>
          </a:xfrm>
          <a:prstGeom prst="line">
            <a:avLst/>
          </a:prstGeom>
          <a:ln w="952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16A3851-4FB7-4EA2-9B60-BB05D02F4DC0}"/>
              </a:ext>
            </a:extLst>
          </p:cNvPr>
          <p:cNvCxnSpPr/>
          <p:nvPr/>
        </p:nvCxnSpPr>
        <p:spPr>
          <a:xfrm>
            <a:off x="2987745" y="1828803"/>
            <a:ext cx="340242" cy="0"/>
          </a:xfrm>
          <a:prstGeom prst="straightConnector1">
            <a:avLst/>
          </a:prstGeom>
          <a:ln w="317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BFDD036-0B7A-493A-B009-FE09D231AD09}"/>
              </a:ext>
            </a:extLst>
          </p:cNvPr>
          <p:cNvCxnSpPr>
            <a:cxnSpLocks/>
          </p:cNvCxnSpPr>
          <p:nvPr/>
        </p:nvCxnSpPr>
        <p:spPr>
          <a:xfrm flipH="1">
            <a:off x="2459662" y="2161956"/>
            <a:ext cx="340242" cy="0"/>
          </a:xfrm>
          <a:prstGeom prst="straightConnector1">
            <a:avLst/>
          </a:prstGeom>
          <a:ln w="3175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4B8E06CB-EFE2-47CE-9D1C-3C19337F740E}"/>
              </a:ext>
            </a:extLst>
          </p:cNvPr>
          <p:cNvSpPr txBox="1"/>
          <p:nvPr/>
        </p:nvSpPr>
        <p:spPr>
          <a:xfrm>
            <a:off x="408156" y="5660463"/>
            <a:ext cx="11398153" cy="523220"/>
          </a:xfrm>
          <a:prstGeom prst="rect">
            <a:avLst/>
          </a:prstGeom>
          <a:solidFill>
            <a:schemeClr val="tx1">
              <a:lumMod val="20000"/>
              <a:lumOff val="80000"/>
            </a:schemeClr>
          </a:solidFill>
          <a:ln w="19050">
            <a:solidFill>
              <a:schemeClr val="accent2">
                <a:lumMod val="10000"/>
              </a:schemeClr>
            </a:solidFill>
          </a:ln>
        </p:spPr>
        <p:txBody>
          <a:bodyPr wrap="square">
            <a:spAutoFit/>
          </a:bodyPr>
          <a:lstStyle/>
          <a:p>
            <a:pPr algn="ctr"/>
            <a:r>
              <a:rPr lang="en-US" sz="1400" b="1" i="1" dirty="0">
                <a:solidFill>
                  <a:schemeClr val="accent3">
                    <a:lumMod val="50000"/>
                  </a:schemeClr>
                </a:solidFill>
              </a:rPr>
              <a:t>Metallic hydrides (zirconium and yttrium hydride) minimize critical reactor geometries, beryllium compounds (beryllium, beryllium carbide, and beryllium oxide) are capable of higher operating temperatures.</a:t>
            </a:r>
          </a:p>
        </p:txBody>
      </p:sp>
      <p:graphicFrame>
        <p:nvGraphicFramePr>
          <p:cNvPr id="20" name="Table 19">
            <a:extLst>
              <a:ext uri="{FF2B5EF4-FFF2-40B4-BE49-F238E27FC236}">
                <a16:creationId xmlns:a16="http://schemas.microsoft.com/office/drawing/2014/main" id="{BA25F50E-5038-4169-ACDD-3B94AFEEC99C}"/>
              </a:ext>
            </a:extLst>
          </p:cNvPr>
          <p:cNvGraphicFramePr>
            <a:graphicFrameLocks noGrp="1"/>
          </p:cNvGraphicFramePr>
          <p:nvPr>
            <p:extLst>
              <p:ext uri="{D42A27DB-BD31-4B8C-83A1-F6EECF244321}">
                <p14:modId xmlns:p14="http://schemas.microsoft.com/office/powerpoint/2010/main" val="705943677"/>
              </p:ext>
            </p:extLst>
          </p:nvPr>
        </p:nvGraphicFramePr>
        <p:xfrm>
          <a:off x="5586807" y="1605508"/>
          <a:ext cx="6554416" cy="2908190"/>
        </p:xfrm>
        <a:graphic>
          <a:graphicData uri="http://schemas.openxmlformats.org/drawingml/2006/table">
            <a:tbl>
              <a:tblPr>
                <a:tableStyleId>{5C22544A-7EE6-4342-B048-85BDC9FD1C3A}</a:tableStyleId>
              </a:tblPr>
              <a:tblGrid>
                <a:gridCol w="735714">
                  <a:extLst>
                    <a:ext uri="{9D8B030D-6E8A-4147-A177-3AD203B41FA5}">
                      <a16:colId xmlns:a16="http://schemas.microsoft.com/office/drawing/2014/main" val="2498818251"/>
                    </a:ext>
                  </a:extLst>
                </a:gridCol>
                <a:gridCol w="946295">
                  <a:extLst>
                    <a:ext uri="{9D8B030D-6E8A-4147-A177-3AD203B41FA5}">
                      <a16:colId xmlns:a16="http://schemas.microsoft.com/office/drawing/2014/main" val="1256704733"/>
                    </a:ext>
                  </a:extLst>
                </a:gridCol>
                <a:gridCol w="765544">
                  <a:extLst>
                    <a:ext uri="{9D8B030D-6E8A-4147-A177-3AD203B41FA5}">
                      <a16:colId xmlns:a16="http://schemas.microsoft.com/office/drawing/2014/main" val="1715829651"/>
                    </a:ext>
                  </a:extLst>
                </a:gridCol>
                <a:gridCol w="512763">
                  <a:extLst>
                    <a:ext uri="{9D8B030D-6E8A-4147-A177-3AD203B41FA5}">
                      <a16:colId xmlns:a16="http://schemas.microsoft.com/office/drawing/2014/main" val="2825757336"/>
                    </a:ext>
                  </a:extLst>
                </a:gridCol>
                <a:gridCol w="850900">
                  <a:extLst>
                    <a:ext uri="{9D8B030D-6E8A-4147-A177-3AD203B41FA5}">
                      <a16:colId xmlns:a16="http://schemas.microsoft.com/office/drawing/2014/main" val="1225827837"/>
                    </a:ext>
                  </a:extLst>
                </a:gridCol>
                <a:gridCol w="609600">
                  <a:extLst>
                    <a:ext uri="{9D8B030D-6E8A-4147-A177-3AD203B41FA5}">
                      <a16:colId xmlns:a16="http://schemas.microsoft.com/office/drawing/2014/main" val="2663571325"/>
                    </a:ext>
                  </a:extLst>
                </a:gridCol>
                <a:gridCol w="656833">
                  <a:extLst>
                    <a:ext uri="{9D8B030D-6E8A-4147-A177-3AD203B41FA5}">
                      <a16:colId xmlns:a16="http://schemas.microsoft.com/office/drawing/2014/main" val="1798891466"/>
                    </a:ext>
                  </a:extLst>
                </a:gridCol>
                <a:gridCol w="714767">
                  <a:extLst>
                    <a:ext uri="{9D8B030D-6E8A-4147-A177-3AD203B41FA5}">
                      <a16:colId xmlns:a16="http://schemas.microsoft.com/office/drawing/2014/main" val="2874699856"/>
                    </a:ext>
                  </a:extLst>
                </a:gridCol>
                <a:gridCol w="762000">
                  <a:extLst>
                    <a:ext uri="{9D8B030D-6E8A-4147-A177-3AD203B41FA5}">
                      <a16:colId xmlns:a16="http://schemas.microsoft.com/office/drawing/2014/main" val="954128185"/>
                    </a:ext>
                  </a:extLst>
                </a:gridCol>
              </a:tblGrid>
              <a:tr h="797450">
                <a:tc>
                  <a:txBody>
                    <a:bodyPr/>
                    <a:lstStyle/>
                    <a:p>
                      <a:pPr algn="ctr" fontAlgn="ctr"/>
                      <a:r>
                        <a:rPr lang="en-US" sz="1100" b="1" u="none" strike="noStrike" dirty="0">
                          <a:solidFill>
                            <a:schemeClr val="bg1"/>
                          </a:solidFill>
                          <a:effectLst/>
                        </a:rPr>
                        <a:t>Material</a:t>
                      </a:r>
                      <a:endParaRPr lang="en-US" sz="1100" b="1" i="0" u="none" strike="noStrike" dirty="0">
                        <a:solidFill>
                          <a:schemeClr val="bg1"/>
                        </a:solidFill>
                        <a:effectLst/>
                        <a:latin typeface="Arial" panose="020B0604020202020204" pitchFamily="34" charset="0"/>
                      </a:endParaRPr>
                    </a:p>
                  </a:txBody>
                  <a:tcPr marL="0" marR="0" marT="0" marB="0" anchor="ctr">
                    <a:solidFill>
                      <a:schemeClr val="tx1"/>
                    </a:solidFill>
                  </a:tcPr>
                </a:tc>
                <a:tc>
                  <a:txBody>
                    <a:bodyPr/>
                    <a:lstStyle/>
                    <a:p>
                      <a:pPr algn="ctr" fontAlgn="ctr"/>
                      <a:r>
                        <a:rPr lang="en-US" sz="1100" b="1" u="none" strike="noStrike" dirty="0">
                          <a:solidFill>
                            <a:schemeClr val="bg1"/>
                          </a:solidFill>
                          <a:effectLst/>
                        </a:rPr>
                        <a:t>Melting / Maximum Operating Temperature</a:t>
                      </a:r>
                      <a:endParaRPr lang="en-US" sz="1100" b="1" i="0" u="none" strike="noStrike" dirty="0">
                        <a:solidFill>
                          <a:schemeClr val="bg1"/>
                        </a:solidFill>
                        <a:effectLst/>
                        <a:latin typeface="Arial" panose="020B0604020202020204" pitchFamily="34" charset="0"/>
                      </a:endParaRPr>
                    </a:p>
                  </a:txBody>
                  <a:tcPr marL="0" marR="0" marT="0" marB="0" anchor="ctr">
                    <a:solidFill>
                      <a:schemeClr val="tx1"/>
                    </a:solidFill>
                  </a:tcPr>
                </a:tc>
                <a:tc>
                  <a:txBody>
                    <a:bodyPr/>
                    <a:lstStyle/>
                    <a:p>
                      <a:pPr algn="ctr" fontAlgn="ctr"/>
                      <a:r>
                        <a:rPr lang="en-US" sz="1100" b="1" u="none" strike="noStrike" dirty="0">
                          <a:solidFill>
                            <a:schemeClr val="bg1"/>
                          </a:solidFill>
                          <a:effectLst/>
                        </a:rPr>
                        <a:t>Density (g/cm</a:t>
                      </a:r>
                      <a:r>
                        <a:rPr lang="en-US" sz="1100" b="1" u="none" strike="noStrike" baseline="30000" dirty="0">
                          <a:solidFill>
                            <a:schemeClr val="bg1"/>
                          </a:solidFill>
                          <a:effectLst/>
                        </a:rPr>
                        <a:t>3</a:t>
                      </a:r>
                      <a:r>
                        <a:rPr lang="en-US" sz="1100" b="1" u="none" strike="noStrike" dirty="0">
                          <a:solidFill>
                            <a:schemeClr val="bg1"/>
                          </a:solidFill>
                          <a:effectLst/>
                        </a:rPr>
                        <a:t>)</a:t>
                      </a:r>
                      <a:endParaRPr lang="en-US" sz="1100" b="1" i="0" u="none" strike="noStrike" dirty="0">
                        <a:solidFill>
                          <a:schemeClr val="bg1"/>
                        </a:solidFill>
                        <a:effectLst/>
                        <a:latin typeface="Arial" panose="020B0604020202020204" pitchFamily="34" charset="0"/>
                      </a:endParaRPr>
                    </a:p>
                  </a:txBody>
                  <a:tcPr marL="0" marR="0" marT="0" marB="0" anchor="ctr">
                    <a:solidFill>
                      <a:schemeClr val="tx1"/>
                    </a:solidFill>
                  </a:tcPr>
                </a:tc>
                <a:tc>
                  <a:txBody>
                    <a:bodyPr/>
                    <a:lstStyle/>
                    <a:p>
                      <a:pPr algn="ctr" fontAlgn="b"/>
                      <a:r>
                        <a:rPr lang="en-US" sz="1100" b="1" u="none" strike="noStrike" dirty="0">
                          <a:solidFill>
                            <a:schemeClr val="bg1"/>
                          </a:solidFill>
                          <a:effectLst/>
                        </a:rPr>
                        <a:t>SDP</a:t>
                      </a:r>
                    </a:p>
                    <a:p>
                      <a:pPr algn="ctr" fontAlgn="b"/>
                      <a:r>
                        <a:rPr lang="en-US" sz="1100" b="1" u="none" strike="noStrike" dirty="0">
                          <a:solidFill>
                            <a:schemeClr val="bg1"/>
                          </a:solidFill>
                          <a:effectLst/>
                        </a:rPr>
                        <a:t> (cm</a:t>
                      </a:r>
                      <a:r>
                        <a:rPr lang="en-US" sz="1100" b="1" u="none" strike="noStrike" baseline="30000" dirty="0">
                          <a:solidFill>
                            <a:schemeClr val="bg1"/>
                          </a:solidFill>
                          <a:effectLst/>
                        </a:rPr>
                        <a:t>-1</a:t>
                      </a:r>
                      <a:r>
                        <a:rPr lang="en-US" sz="1100" b="1" u="none" strike="noStrike" dirty="0">
                          <a:solidFill>
                            <a:schemeClr val="bg1"/>
                          </a:solidFill>
                          <a:effectLst/>
                        </a:rPr>
                        <a:t>)</a:t>
                      </a:r>
                      <a:endParaRPr lang="en-US" sz="1100" b="1" i="0" u="none" strike="noStrike" dirty="0">
                        <a:solidFill>
                          <a:schemeClr val="bg1"/>
                        </a:solidFill>
                        <a:effectLst/>
                        <a:latin typeface="Calibri" panose="020F0502020204030204" pitchFamily="34" charset="0"/>
                      </a:endParaRPr>
                    </a:p>
                  </a:txBody>
                  <a:tcPr marL="0" marR="0" marT="0" marB="0" anchor="ctr">
                    <a:solidFill>
                      <a:schemeClr val="tx1"/>
                    </a:solidFill>
                  </a:tcPr>
                </a:tc>
                <a:tc>
                  <a:txBody>
                    <a:bodyPr/>
                    <a:lstStyle/>
                    <a:p>
                      <a:pPr algn="ctr" fontAlgn="b"/>
                      <a:r>
                        <a:rPr lang="en-US" sz="1600" b="1" u="none" strike="noStrike" dirty="0">
                          <a:solidFill>
                            <a:schemeClr val="bg1"/>
                          </a:solidFill>
                          <a:effectLst/>
                          <a:latin typeface="+mn-lt"/>
                          <a:sym typeface="Symbol" panose="05050102010706020507" pitchFamily="18" charset="2"/>
                        </a:rPr>
                        <a:t></a:t>
                      </a:r>
                      <a:r>
                        <a:rPr lang="en-US" sz="1600" b="1" u="none" strike="noStrike" dirty="0">
                          <a:solidFill>
                            <a:schemeClr val="bg1"/>
                          </a:solidFill>
                          <a:effectLst/>
                          <a:latin typeface="+mn-lt"/>
                        </a:rPr>
                        <a:t> </a:t>
                      </a:r>
                      <a:endParaRPr lang="en-US" sz="1600" b="1" i="0" u="none" strike="noStrike" dirty="0">
                        <a:solidFill>
                          <a:schemeClr val="bg1"/>
                        </a:solidFill>
                        <a:effectLst/>
                        <a:latin typeface="+mn-lt"/>
                      </a:endParaRPr>
                    </a:p>
                  </a:txBody>
                  <a:tcPr marL="0" marR="0" marT="0" marB="0" anchor="ctr">
                    <a:solidFill>
                      <a:schemeClr val="tx1"/>
                    </a:solidFill>
                  </a:tcPr>
                </a:tc>
                <a:tc>
                  <a:txBody>
                    <a:bodyPr/>
                    <a:lstStyle/>
                    <a:p>
                      <a:pPr algn="ctr" fontAlgn="b"/>
                      <a:r>
                        <a:rPr lang="en-US" sz="1100" b="1" u="none" strike="noStrike" dirty="0">
                          <a:solidFill>
                            <a:schemeClr val="bg1"/>
                          </a:solidFill>
                          <a:effectLst/>
                        </a:rPr>
                        <a:t> </a:t>
                      </a:r>
                      <a:r>
                        <a:rPr lang="en-US" sz="1100" b="1" u="none" strike="noStrike" dirty="0" err="1">
                          <a:solidFill>
                            <a:schemeClr val="bg1"/>
                          </a:solidFill>
                          <a:effectLst/>
                        </a:rPr>
                        <a:t>Moder-ating</a:t>
                      </a:r>
                      <a:r>
                        <a:rPr lang="en-US" sz="1100" b="1" u="none" strike="noStrike" dirty="0">
                          <a:solidFill>
                            <a:schemeClr val="bg1"/>
                          </a:solidFill>
                          <a:effectLst/>
                        </a:rPr>
                        <a:t> </a:t>
                      </a:r>
                    </a:p>
                    <a:p>
                      <a:pPr algn="ctr" fontAlgn="b"/>
                      <a:r>
                        <a:rPr lang="en-US" sz="1100" b="1" u="none" strike="noStrike" dirty="0">
                          <a:solidFill>
                            <a:schemeClr val="bg1"/>
                          </a:solidFill>
                          <a:effectLst/>
                        </a:rPr>
                        <a:t>Ratio</a:t>
                      </a:r>
                      <a:endParaRPr lang="en-US" sz="1100" b="1" i="0" u="none" strike="noStrike" dirty="0">
                        <a:solidFill>
                          <a:schemeClr val="bg1"/>
                        </a:solidFill>
                        <a:effectLst/>
                        <a:latin typeface="Calibri" panose="020F0502020204030204" pitchFamily="34" charset="0"/>
                      </a:endParaRPr>
                    </a:p>
                  </a:txBody>
                  <a:tcPr marL="0" marR="0" marT="0" marB="0" anchor="ctr">
                    <a:solidFill>
                      <a:schemeClr val="tx1"/>
                    </a:solidFill>
                  </a:tcPr>
                </a:tc>
                <a:tc>
                  <a:txBody>
                    <a:bodyPr/>
                    <a:lstStyle/>
                    <a:p>
                      <a:pPr algn="ctr" fontAlgn="ctr"/>
                      <a:r>
                        <a:rPr lang="en-US" sz="1050" b="1" u="none" strike="noStrike" dirty="0">
                          <a:solidFill>
                            <a:schemeClr val="bg1"/>
                          </a:solidFill>
                          <a:effectLst/>
                        </a:rPr>
                        <a:t>H2 Stability</a:t>
                      </a:r>
                      <a:endParaRPr lang="en-US" sz="1050" b="1" i="0" u="none" strike="noStrike" dirty="0">
                        <a:solidFill>
                          <a:schemeClr val="bg1"/>
                        </a:solidFill>
                        <a:effectLst/>
                        <a:latin typeface="Arial" panose="020B0604020202020204" pitchFamily="34" charset="0"/>
                      </a:endParaRPr>
                    </a:p>
                  </a:txBody>
                  <a:tcPr marL="0" marR="0" marT="0" marB="0" anchor="ctr">
                    <a:solidFill>
                      <a:schemeClr val="tx1"/>
                    </a:solidFill>
                  </a:tcPr>
                </a:tc>
                <a:tc>
                  <a:txBody>
                    <a:bodyPr/>
                    <a:lstStyle/>
                    <a:p>
                      <a:pPr algn="ctr" fontAlgn="ctr"/>
                      <a:r>
                        <a:rPr lang="en-US" sz="1050" b="1" u="none" strike="noStrike" dirty="0">
                          <a:solidFill>
                            <a:schemeClr val="bg1"/>
                          </a:solidFill>
                          <a:effectLst/>
                        </a:rPr>
                        <a:t>Vacuum Stability</a:t>
                      </a:r>
                      <a:endParaRPr lang="en-US" sz="1050" b="1" i="0" u="none" strike="noStrike" dirty="0">
                        <a:solidFill>
                          <a:schemeClr val="bg1"/>
                        </a:solidFill>
                        <a:effectLst/>
                        <a:latin typeface="Arial" panose="020B0604020202020204" pitchFamily="34" charset="0"/>
                      </a:endParaRPr>
                    </a:p>
                  </a:txBody>
                  <a:tcPr marL="0" marR="0" marT="0" marB="0" anchor="ctr">
                    <a:solidFill>
                      <a:schemeClr val="tx1"/>
                    </a:solidFill>
                  </a:tcPr>
                </a:tc>
                <a:tc>
                  <a:txBody>
                    <a:bodyPr/>
                    <a:lstStyle/>
                    <a:p>
                      <a:pPr algn="ctr" fontAlgn="ctr"/>
                      <a:r>
                        <a:rPr lang="en-US" sz="1050" b="1" u="none" strike="noStrike" dirty="0">
                          <a:solidFill>
                            <a:schemeClr val="bg1"/>
                          </a:solidFill>
                          <a:effectLst/>
                        </a:rPr>
                        <a:t>CO</a:t>
                      </a:r>
                      <a:r>
                        <a:rPr lang="en-US" sz="1050" b="1" u="none" strike="noStrike" baseline="-25000" dirty="0">
                          <a:solidFill>
                            <a:schemeClr val="bg1"/>
                          </a:solidFill>
                          <a:effectLst/>
                        </a:rPr>
                        <a:t>2</a:t>
                      </a:r>
                      <a:r>
                        <a:rPr lang="en-US" sz="1050" b="1" u="none" strike="noStrike" dirty="0">
                          <a:solidFill>
                            <a:schemeClr val="bg1"/>
                          </a:solidFill>
                          <a:effectLst/>
                        </a:rPr>
                        <a:t> Compat-</a:t>
                      </a:r>
                      <a:r>
                        <a:rPr lang="en-US" sz="1050" b="1" u="none" strike="noStrike" dirty="0" err="1">
                          <a:solidFill>
                            <a:schemeClr val="bg1"/>
                          </a:solidFill>
                          <a:effectLst/>
                        </a:rPr>
                        <a:t>ibility</a:t>
                      </a:r>
                      <a:endParaRPr lang="en-US" sz="1050" b="1" i="0" u="none" strike="noStrike" dirty="0">
                        <a:solidFill>
                          <a:schemeClr val="bg1"/>
                        </a:solidFill>
                        <a:effectLst/>
                        <a:latin typeface="Arial" panose="020B0604020202020204" pitchFamily="34" charset="0"/>
                      </a:endParaRPr>
                    </a:p>
                  </a:txBody>
                  <a:tcPr marL="0" marR="0" marT="0" marB="0" anchor="ctr">
                    <a:solidFill>
                      <a:schemeClr val="tx1"/>
                    </a:solidFill>
                  </a:tcPr>
                </a:tc>
                <a:extLst>
                  <a:ext uri="{0D108BD9-81ED-4DB2-BD59-A6C34878D82A}">
                    <a16:rowId xmlns:a16="http://schemas.microsoft.com/office/drawing/2014/main" val="3139774149"/>
                  </a:ext>
                </a:extLst>
              </a:tr>
              <a:tr h="238125">
                <a:tc>
                  <a:txBody>
                    <a:bodyPr/>
                    <a:lstStyle/>
                    <a:p>
                      <a:pPr algn="ctr" fontAlgn="ctr"/>
                      <a:r>
                        <a:rPr lang="en-US" sz="1100" b="1" u="none" strike="noStrike" dirty="0">
                          <a:solidFill>
                            <a:schemeClr val="bg1"/>
                          </a:solidFill>
                          <a:effectLst/>
                        </a:rPr>
                        <a:t>H</a:t>
                      </a:r>
                      <a:r>
                        <a:rPr lang="en-US" sz="1100" b="1" u="none" strike="noStrike" baseline="-25000" dirty="0">
                          <a:solidFill>
                            <a:schemeClr val="bg1"/>
                          </a:solidFill>
                          <a:effectLst/>
                        </a:rPr>
                        <a:t>2</a:t>
                      </a:r>
                      <a:endParaRPr lang="en-US" sz="1100" b="1" i="0" u="none" strike="noStrike" dirty="0">
                        <a:solidFill>
                          <a:schemeClr val="bg1"/>
                        </a:solidFill>
                        <a:effectLst/>
                        <a:latin typeface="Arial" panose="020B0604020202020204" pitchFamily="34" charset="0"/>
                      </a:endParaRPr>
                    </a:p>
                  </a:txBody>
                  <a:tcPr marL="0" marR="0" marT="0" marB="0" anchor="ctr">
                    <a:solidFill>
                      <a:schemeClr val="tx1"/>
                    </a:solidFill>
                  </a:tcPr>
                </a:tc>
                <a:tc>
                  <a:txBody>
                    <a:bodyPr/>
                    <a:lstStyle/>
                    <a:p>
                      <a:pPr algn="ctr" fontAlgn="b"/>
                      <a:r>
                        <a:rPr lang="en-US" sz="1100" u="none" strike="noStrike" dirty="0">
                          <a:effectLst/>
                        </a:rPr>
                        <a:t>-</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95000"/>
                      </a:schemeClr>
                    </a:solidFill>
                  </a:tcPr>
                </a:tc>
                <a:tc>
                  <a:txBody>
                    <a:bodyPr/>
                    <a:lstStyle/>
                    <a:p>
                      <a:pPr algn="ctr" fontAlgn="ctr"/>
                      <a:r>
                        <a:rPr lang="en-US" sz="1100" u="none" strike="noStrike" dirty="0">
                          <a:effectLst/>
                        </a:rPr>
                        <a:t>8.988 x10</a:t>
                      </a:r>
                      <a:r>
                        <a:rPr lang="en-US" sz="1100" u="none" strike="noStrike" baseline="30000" dirty="0">
                          <a:effectLst/>
                        </a:rPr>
                        <a:t>-5</a:t>
                      </a:r>
                      <a:endParaRPr lang="en-US" sz="1100" b="0" i="0" u="none" strike="noStrike" baseline="30000" dirty="0">
                        <a:solidFill>
                          <a:srgbClr val="00000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ctr"/>
                      <a:r>
                        <a:rPr lang="en-US" sz="1100" u="none" strike="noStrike" dirty="0">
                          <a:effectLst/>
                        </a:rPr>
                        <a:t>5 × 10</a:t>
                      </a:r>
                      <a:r>
                        <a:rPr lang="en-US" sz="1100" u="none" strike="noStrike" baseline="30000" dirty="0">
                          <a:effectLst/>
                        </a:rPr>
                        <a:t>-4</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ctr"/>
                      <a:r>
                        <a:rPr lang="en-US" sz="1100" u="none" strike="noStrike" dirty="0">
                          <a:effectLst/>
                        </a:rPr>
                        <a:t>1</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ctr"/>
                      <a:r>
                        <a:rPr lang="en-US" sz="1100" u="none" strike="noStrike" dirty="0">
                          <a:effectLst/>
                        </a:rPr>
                        <a:t>61.45</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b"/>
                      <a:r>
                        <a:rPr lang="en-US" sz="1100" u="none" strike="noStrike" dirty="0">
                          <a:effectLst/>
                        </a:rPr>
                        <a:t>-</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95000"/>
                      </a:schemeClr>
                    </a:solidFill>
                  </a:tcPr>
                </a:tc>
                <a:tc>
                  <a:txBody>
                    <a:bodyPr/>
                    <a:lstStyle/>
                    <a:p>
                      <a:pPr algn="ctr" fontAlgn="b"/>
                      <a:r>
                        <a:rPr lang="en-US" sz="1100" u="none" strike="noStrike" dirty="0">
                          <a:effectLst/>
                        </a:rPr>
                        <a:t>-</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95000"/>
                      </a:schemeClr>
                    </a:solidFill>
                  </a:tcPr>
                </a:tc>
                <a:tc>
                  <a:txBody>
                    <a:bodyPr/>
                    <a:lstStyle/>
                    <a:p>
                      <a:pPr algn="ctr" fontAlgn="b"/>
                      <a:r>
                        <a:rPr lang="en-US" sz="1100" u="none" strike="noStrike" dirty="0">
                          <a:effectLst/>
                        </a:rPr>
                        <a:t>-</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95000"/>
                      </a:schemeClr>
                    </a:solidFill>
                  </a:tcPr>
                </a:tc>
                <a:extLst>
                  <a:ext uri="{0D108BD9-81ED-4DB2-BD59-A6C34878D82A}">
                    <a16:rowId xmlns:a16="http://schemas.microsoft.com/office/drawing/2014/main" val="277098844"/>
                  </a:ext>
                </a:extLst>
              </a:tr>
              <a:tr h="238125">
                <a:tc>
                  <a:txBody>
                    <a:bodyPr/>
                    <a:lstStyle/>
                    <a:p>
                      <a:pPr algn="ctr" fontAlgn="ctr"/>
                      <a:r>
                        <a:rPr lang="en-US" sz="1100" b="1" u="none" strike="noStrike" dirty="0">
                          <a:solidFill>
                            <a:schemeClr val="bg1"/>
                          </a:solidFill>
                          <a:effectLst/>
                        </a:rPr>
                        <a:t>H</a:t>
                      </a:r>
                      <a:r>
                        <a:rPr lang="en-US" sz="1100" b="1" u="none" strike="noStrike" baseline="-25000" dirty="0">
                          <a:solidFill>
                            <a:schemeClr val="bg1"/>
                          </a:solidFill>
                          <a:effectLst/>
                        </a:rPr>
                        <a:t>2</a:t>
                      </a:r>
                      <a:r>
                        <a:rPr lang="en-US" sz="1100" b="1" u="none" strike="noStrike" dirty="0">
                          <a:solidFill>
                            <a:schemeClr val="bg1"/>
                          </a:solidFill>
                          <a:effectLst/>
                        </a:rPr>
                        <a:t>O</a:t>
                      </a:r>
                      <a:endParaRPr lang="en-US" sz="1100" b="1" i="0" u="none" strike="noStrike" dirty="0">
                        <a:solidFill>
                          <a:schemeClr val="bg1"/>
                        </a:solidFill>
                        <a:effectLst/>
                        <a:latin typeface="Arial" panose="020B0604020202020204" pitchFamily="34" charset="0"/>
                      </a:endParaRPr>
                    </a:p>
                  </a:txBody>
                  <a:tcPr marL="0" marR="0" marT="0" marB="0" anchor="ctr">
                    <a:solidFill>
                      <a:schemeClr val="tx1"/>
                    </a:solidFill>
                  </a:tcPr>
                </a:tc>
                <a:tc>
                  <a:txBody>
                    <a:bodyPr/>
                    <a:lstStyle/>
                    <a:p>
                      <a:pPr algn="ctr" fontAlgn="b"/>
                      <a:r>
                        <a:rPr lang="en-US" sz="1100" u="none" strike="noStrike" dirty="0">
                          <a:effectLst/>
                        </a:rPr>
                        <a:t>100</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85000"/>
                      </a:schemeClr>
                    </a:solidFill>
                  </a:tcPr>
                </a:tc>
                <a:tc>
                  <a:txBody>
                    <a:bodyPr/>
                    <a:lstStyle/>
                    <a:p>
                      <a:pPr algn="ctr" fontAlgn="ctr"/>
                      <a:r>
                        <a:rPr lang="en-US" sz="1100" u="none" strike="noStrike" dirty="0">
                          <a:effectLst/>
                        </a:rPr>
                        <a:t>0.997</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85000"/>
                      </a:schemeClr>
                    </a:solidFill>
                  </a:tcPr>
                </a:tc>
                <a:tc>
                  <a:txBody>
                    <a:bodyPr/>
                    <a:lstStyle/>
                    <a:p>
                      <a:pPr algn="ctr" fontAlgn="ctr"/>
                      <a:r>
                        <a:rPr lang="en-US" sz="1100" u="none" strike="noStrike" dirty="0">
                          <a:effectLst/>
                        </a:rPr>
                        <a:t>1.38</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85000"/>
                      </a:schemeClr>
                    </a:solidFill>
                  </a:tcPr>
                </a:tc>
                <a:tc>
                  <a:txBody>
                    <a:bodyPr/>
                    <a:lstStyle/>
                    <a:p>
                      <a:pPr algn="ctr" fontAlgn="ctr"/>
                      <a:r>
                        <a:rPr lang="en-US" sz="1100" u="none" strike="noStrike" dirty="0">
                          <a:effectLst/>
                        </a:rPr>
                        <a:t>0.7066</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85000"/>
                      </a:schemeClr>
                    </a:solidFill>
                  </a:tcPr>
                </a:tc>
                <a:tc>
                  <a:txBody>
                    <a:bodyPr/>
                    <a:lstStyle/>
                    <a:p>
                      <a:pPr algn="ctr" fontAlgn="ctr"/>
                      <a:r>
                        <a:rPr lang="en-US" sz="1100" u="none" strike="noStrike" dirty="0">
                          <a:effectLst/>
                        </a:rPr>
                        <a:t>62.11</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85000"/>
                      </a:schemeClr>
                    </a:solidFill>
                  </a:tcPr>
                </a:tc>
                <a:tc>
                  <a:txBody>
                    <a:bodyPr/>
                    <a:lstStyle/>
                    <a:p>
                      <a:pPr algn="ctr" fontAlgn="b"/>
                      <a:r>
                        <a:rPr lang="en-US" sz="1100" u="none" strike="noStrike" dirty="0">
                          <a:effectLst/>
                        </a:rPr>
                        <a:t>-</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85000"/>
                      </a:schemeClr>
                    </a:solidFill>
                  </a:tcPr>
                </a:tc>
                <a:tc>
                  <a:txBody>
                    <a:bodyPr/>
                    <a:lstStyle/>
                    <a:p>
                      <a:pPr algn="ctr" fontAlgn="b"/>
                      <a:r>
                        <a:rPr lang="en-US" sz="1100" u="none" strike="noStrike" dirty="0">
                          <a:effectLst/>
                        </a:rPr>
                        <a:t>-</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85000"/>
                      </a:schemeClr>
                    </a:solidFill>
                  </a:tcPr>
                </a:tc>
                <a:tc>
                  <a:txBody>
                    <a:bodyPr/>
                    <a:lstStyle/>
                    <a:p>
                      <a:pPr algn="ctr" fontAlgn="b"/>
                      <a:r>
                        <a:rPr lang="en-US" sz="1100" u="none" strike="noStrike" dirty="0">
                          <a:effectLst/>
                        </a:rPr>
                        <a:t>-</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85000"/>
                      </a:schemeClr>
                    </a:solidFill>
                  </a:tcPr>
                </a:tc>
                <a:extLst>
                  <a:ext uri="{0D108BD9-81ED-4DB2-BD59-A6C34878D82A}">
                    <a16:rowId xmlns:a16="http://schemas.microsoft.com/office/drawing/2014/main" val="441071482"/>
                  </a:ext>
                </a:extLst>
              </a:tr>
              <a:tr h="238125">
                <a:tc>
                  <a:txBody>
                    <a:bodyPr/>
                    <a:lstStyle/>
                    <a:p>
                      <a:pPr algn="ctr" fontAlgn="ctr"/>
                      <a:r>
                        <a:rPr lang="en-US" sz="1100" b="1" u="none" strike="noStrike" dirty="0">
                          <a:solidFill>
                            <a:schemeClr val="bg1"/>
                          </a:solidFill>
                          <a:effectLst/>
                        </a:rPr>
                        <a:t>ZrH</a:t>
                      </a:r>
                      <a:r>
                        <a:rPr lang="en-US" sz="1100" b="1" u="none" strike="noStrike" baseline="-25000" dirty="0">
                          <a:solidFill>
                            <a:schemeClr val="bg1"/>
                          </a:solidFill>
                          <a:effectLst/>
                        </a:rPr>
                        <a:t>2.0</a:t>
                      </a:r>
                      <a:endParaRPr lang="en-US" sz="1100" b="1" i="0" u="none" strike="noStrike" dirty="0">
                        <a:solidFill>
                          <a:schemeClr val="bg1"/>
                        </a:solidFill>
                        <a:effectLst/>
                        <a:latin typeface="Arial" panose="020B0604020202020204" pitchFamily="34" charset="0"/>
                      </a:endParaRPr>
                    </a:p>
                  </a:txBody>
                  <a:tcPr marL="0" marR="0" marT="0" marB="0" anchor="ctr">
                    <a:solidFill>
                      <a:schemeClr val="tx1"/>
                    </a:solidFill>
                  </a:tcPr>
                </a:tc>
                <a:tc>
                  <a:txBody>
                    <a:bodyPr/>
                    <a:lstStyle/>
                    <a:p>
                      <a:pPr algn="ctr" fontAlgn="b"/>
                      <a:r>
                        <a:rPr lang="en-US" sz="1100" u="none" strike="noStrike" dirty="0">
                          <a:effectLst/>
                        </a:rPr>
                        <a:t>900</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95000"/>
                      </a:schemeClr>
                    </a:solidFill>
                  </a:tcPr>
                </a:tc>
                <a:tc>
                  <a:txBody>
                    <a:bodyPr/>
                    <a:lstStyle/>
                    <a:p>
                      <a:pPr algn="ctr" fontAlgn="ctr"/>
                      <a:r>
                        <a:rPr lang="en-US" sz="1100" u="none" strike="noStrike" dirty="0">
                          <a:effectLst/>
                        </a:rPr>
                        <a:t>5.56</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ctr"/>
                      <a:r>
                        <a:rPr lang="en-US" sz="1100" u="none" strike="noStrike" dirty="0">
                          <a:effectLst/>
                        </a:rPr>
                        <a:t>1.66</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ctr"/>
                      <a:r>
                        <a:rPr lang="en-US" sz="1100" u="none" strike="noStrike" dirty="0">
                          <a:effectLst/>
                        </a:rPr>
                        <a:t>0.6739</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ctr"/>
                      <a:r>
                        <a:rPr lang="en-US" sz="1100" u="none" strike="noStrike" dirty="0">
                          <a:effectLst/>
                        </a:rPr>
                        <a:t>37.45</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b"/>
                      <a:r>
                        <a:rPr lang="en-US" sz="1100" u="none" strike="noStrike" dirty="0">
                          <a:effectLst/>
                        </a:rPr>
                        <a:t>Compat-</a:t>
                      </a:r>
                      <a:r>
                        <a:rPr lang="en-US" sz="1100" u="none" strike="noStrike" dirty="0" err="1">
                          <a:effectLst/>
                        </a:rPr>
                        <a:t>ible</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95000"/>
                      </a:schemeClr>
                    </a:solidFill>
                  </a:tcPr>
                </a:tc>
                <a:tc>
                  <a:txBody>
                    <a:bodyPr/>
                    <a:lstStyle/>
                    <a:p>
                      <a:pPr algn="ctr" fontAlgn="b"/>
                      <a:r>
                        <a:rPr lang="en-US" sz="1100" u="none" strike="noStrike" dirty="0">
                          <a:effectLst/>
                        </a:rPr>
                        <a:t>Poor</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95000"/>
                      </a:schemeClr>
                    </a:solidFill>
                  </a:tcPr>
                </a:tc>
                <a:tc>
                  <a:txBody>
                    <a:bodyPr/>
                    <a:lstStyle/>
                    <a:p>
                      <a:pPr algn="ctr" fontAlgn="b"/>
                      <a:r>
                        <a:rPr lang="en-US" sz="1100" u="none" strike="noStrike" dirty="0" err="1">
                          <a:effectLst/>
                        </a:rPr>
                        <a:t>Incompat-ible</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95000"/>
                      </a:schemeClr>
                    </a:solidFill>
                  </a:tcPr>
                </a:tc>
                <a:extLst>
                  <a:ext uri="{0D108BD9-81ED-4DB2-BD59-A6C34878D82A}">
                    <a16:rowId xmlns:a16="http://schemas.microsoft.com/office/drawing/2014/main" val="2423353415"/>
                  </a:ext>
                </a:extLst>
              </a:tr>
              <a:tr h="238125">
                <a:tc>
                  <a:txBody>
                    <a:bodyPr/>
                    <a:lstStyle/>
                    <a:p>
                      <a:pPr algn="ctr" fontAlgn="ctr"/>
                      <a:r>
                        <a:rPr lang="en-US" sz="1100" b="1" u="none" strike="noStrike" dirty="0">
                          <a:solidFill>
                            <a:schemeClr val="bg1"/>
                          </a:solidFill>
                          <a:effectLst/>
                        </a:rPr>
                        <a:t>YH</a:t>
                      </a:r>
                      <a:r>
                        <a:rPr lang="en-US" sz="1100" b="1" u="none" strike="noStrike" baseline="-25000" dirty="0">
                          <a:solidFill>
                            <a:schemeClr val="bg1"/>
                          </a:solidFill>
                          <a:effectLst/>
                        </a:rPr>
                        <a:t>2.0</a:t>
                      </a:r>
                      <a:endParaRPr lang="en-US" sz="1100" b="1" i="0" u="none" strike="noStrike" dirty="0">
                        <a:solidFill>
                          <a:schemeClr val="bg1"/>
                        </a:solidFill>
                        <a:effectLst/>
                        <a:latin typeface="Arial" panose="020B0604020202020204" pitchFamily="34" charset="0"/>
                      </a:endParaRPr>
                    </a:p>
                  </a:txBody>
                  <a:tcPr marL="0" marR="0" marT="0" marB="0" anchor="ctr">
                    <a:solidFill>
                      <a:schemeClr val="tx1"/>
                    </a:solidFill>
                  </a:tcPr>
                </a:tc>
                <a:tc>
                  <a:txBody>
                    <a:bodyPr/>
                    <a:lstStyle/>
                    <a:p>
                      <a:pPr algn="ctr" fontAlgn="b"/>
                      <a:r>
                        <a:rPr lang="en-US" sz="1100" u="none" strike="noStrike" dirty="0">
                          <a:effectLst/>
                        </a:rPr>
                        <a:t>1200</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85000"/>
                      </a:schemeClr>
                    </a:solidFill>
                  </a:tcPr>
                </a:tc>
                <a:tc>
                  <a:txBody>
                    <a:bodyPr/>
                    <a:lstStyle/>
                    <a:p>
                      <a:pPr algn="ctr" fontAlgn="ctr"/>
                      <a:r>
                        <a:rPr lang="en-US" sz="1100" u="none" strike="noStrike" dirty="0">
                          <a:effectLst/>
                        </a:rPr>
                        <a:t>4.28</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85000"/>
                      </a:schemeClr>
                    </a:solidFill>
                  </a:tcPr>
                </a:tc>
                <a:tc>
                  <a:txBody>
                    <a:bodyPr/>
                    <a:lstStyle/>
                    <a:p>
                      <a:pPr algn="ctr" fontAlgn="ctr"/>
                      <a:r>
                        <a:rPr lang="en-US" sz="1100" u="none" strike="noStrike" dirty="0">
                          <a:effectLst/>
                        </a:rPr>
                        <a:t>1.22</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85000"/>
                      </a:schemeClr>
                    </a:solidFill>
                  </a:tcPr>
                </a:tc>
                <a:tc>
                  <a:txBody>
                    <a:bodyPr/>
                    <a:lstStyle/>
                    <a:p>
                      <a:pPr algn="ctr" fontAlgn="ctr"/>
                      <a:r>
                        <a:rPr lang="en-US" sz="1100" u="none" strike="noStrike" dirty="0">
                          <a:effectLst/>
                        </a:rPr>
                        <a:t>0.6741</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85000"/>
                      </a:schemeClr>
                    </a:solidFill>
                  </a:tcPr>
                </a:tc>
                <a:tc>
                  <a:txBody>
                    <a:bodyPr/>
                    <a:lstStyle/>
                    <a:p>
                      <a:pPr algn="ctr" fontAlgn="ctr"/>
                      <a:r>
                        <a:rPr lang="en-US" sz="1100" u="none" strike="noStrike" dirty="0">
                          <a:effectLst/>
                        </a:rPr>
                        <a:t>17.32</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85000"/>
                      </a:schemeClr>
                    </a:solidFill>
                  </a:tcPr>
                </a:tc>
                <a:tc>
                  <a:txBody>
                    <a:bodyPr/>
                    <a:lstStyle/>
                    <a:p>
                      <a:pPr algn="ctr" fontAlgn="b"/>
                      <a:r>
                        <a:rPr lang="en-US" sz="1100" u="none" strike="noStrike" dirty="0">
                          <a:effectLst/>
                        </a:rPr>
                        <a:t>Compat-</a:t>
                      </a:r>
                      <a:r>
                        <a:rPr lang="en-US" sz="1100" u="none" strike="noStrike" dirty="0" err="1">
                          <a:effectLst/>
                        </a:rPr>
                        <a:t>ible</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85000"/>
                      </a:schemeClr>
                    </a:solidFill>
                  </a:tcPr>
                </a:tc>
                <a:tc>
                  <a:txBody>
                    <a:bodyPr/>
                    <a:lstStyle/>
                    <a:p>
                      <a:pPr algn="ctr" fontAlgn="b"/>
                      <a:r>
                        <a:rPr lang="en-US" sz="1100" u="none" strike="noStrike" dirty="0">
                          <a:effectLst/>
                        </a:rPr>
                        <a:t>Poor</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85000"/>
                      </a:schemeClr>
                    </a:solidFill>
                  </a:tcPr>
                </a:tc>
                <a:tc>
                  <a:txBody>
                    <a:bodyPr/>
                    <a:lstStyle/>
                    <a:p>
                      <a:pPr algn="ctr" fontAlgn="b"/>
                      <a:r>
                        <a:rPr lang="en-US" sz="1100" u="none" strike="noStrike" dirty="0" err="1">
                          <a:effectLst/>
                        </a:rPr>
                        <a:t>Incompat-ible</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85000"/>
                      </a:schemeClr>
                    </a:solidFill>
                  </a:tcPr>
                </a:tc>
                <a:extLst>
                  <a:ext uri="{0D108BD9-81ED-4DB2-BD59-A6C34878D82A}">
                    <a16:rowId xmlns:a16="http://schemas.microsoft.com/office/drawing/2014/main" val="4037750491"/>
                  </a:ext>
                </a:extLst>
              </a:tr>
              <a:tr h="190500">
                <a:tc>
                  <a:txBody>
                    <a:bodyPr/>
                    <a:lstStyle/>
                    <a:p>
                      <a:pPr algn="ctr" fontAlgn="ctr"/>
                      <a:r>
                        <a:rPr lang="en-US" sz="1100" b="1" u="none" strike="noStrike" dirty="0">
                          <a:solidFill>
                            <a:schemeClr val="bg1"/>
                          </a:solidFill>
                          <a:effectLst/>
                        </a:rPr>
                        <a:t>Be</a:t>
                      </a:r>
                      <a:endParaRPr lang="en-US" sz="1100" b="1" i="0" u="none" strike="noStrike" dirty="0">
                        <a:solidFill>
                          <a:schemeClr val="bg1"/>
                        </a:solidFill>
                        <a:effectLst/>
                        <a:latin typeface="Arial" panose="020B0604020202020204" pitchFamily="34" charset="0"/>
                      </a:endParaRPr>
                    </a:p>
                  </a:txBody>
                  <a:tcPr marL="0" marR="0" marT="0" marB="0" anchor="ctr">
                    <a:solidFill>
                      <a:schemeClr val="tx1"/>
                    </a:solidFill>
                  </a:tcPr>
                </a:tc>
                <a:tc>
                  <a:txBody>
                    <a:bodyPr/>
                    <a:lstStyle/>
                    <a:p>
                      <a:pPr algn="ctr" fontAlgn="b"/>
                      <a:r>
                        <a:rPr lang="en-US" sz="1100" u="none" strike="noStrike" dirty="0">
                          <a:effectLst/>
                        </a:rPr>
                        <a:t>1287</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95000"/>
                      </a:schemeClr>
                    </a:solidFill>
                  </a:tcPr>
                </a:tc>
                <a:tc>
                  <a:txBody>
                    <a:bodyPr/>
                    <a:lstStyle/>
                    <a:p>
                      <a:pPr algn="ctr" fontAlgn="ctr"/>
                      <a:r>
                        <a:rPr lang="en-US" sz="1100" u="none" strike="noStrike" dirty="0">
                          <a:effectLst/>
                        </a:rPr>
                        <a:t>1.85</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ctr"/>
                      <a:r>
                        <a:rPr lang="en-US" sz="1100" u="none" strike="noStrike" dirty="0">
                          <a:effectLst/>
                        </a:rPr>
                        <a:t>0.17</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ctr"/>
                      <a:r>
                        <a:rPr lang="en-US" sz="1100" u="none" strike="noStrike" dirty="0">
                          <a:effectLst/>
                        </a:rPr>
                        <a:t>0.2066</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ctr"/>
                      <a:r>
                        <a:rPr lang="en-US" sz="1100" u="none" strike="noStrike" dirty="0">
                          <a:effectLst/>
                        </a:rPr>
                        <a:t>133.99</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b"/>
                      <a:r>
                        <a:rPr lang="en-US" sz="1100" u="none" strike="noStrike" dirty="0">
                          <a:effectLst/>
                        </a:rPr>
                        <a:t>Compat-</a:t>
                      </a:r>
                      <a:r>
                        <a:rPr lang="en-US" sz="1100" u="none" strike="noStrike" dirty="0" err="1">
                          <a:effectLst/>
                        </a:rPr>
                        <a:t>ible</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95000"/>
                      </a:schemeClr>
                    </a:solidFill>
                  </a:tcPr>
                </a:tc>
                <a:tc>
                  <a:txBody>
                    <a:bodyPr/>
                    <a:lstStyle/>
                    <a:p>
                      <a:pPr algn="ctr" fontAlgn="b"/>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95000"/>
                      </a:schemeClr>
                    </a:solidFill>
                  </a:tcPr>
                </a:tc>
                <a:tc>
                  <a:txBody>
                    <a:bodyPr/>
                    <a:lstStyle/>
                    <a:p>
                      <a:pPr algn="ctr" fontAlgn="b"/>
                      <a:r>
                        <a:rPr lang="en-US" sz="1100" u="none" strike="noStrike" dirty="0">
                          <a:effectLst/>
                        </a:rPr>
                        <a:t>&lt; 550 </a:t>
                      </a:r>
                      <a:r>
                        <a:rPr lang="en-US" sz="1100" u="none" strike="noStrike" dirty="0">
                          <a:effectLst/>
                          <a:sym typeface="Symbol" panose="05050102010706020507" pitchFamily="18" charset="2"/>
                        </a:rPr>
                        <a:t></a:t>
                      </a:r>
                      <a:r>
                        <a:rPr lang="en-US" sz="1100" u="none" strike="noStrike" dirty="0">
                          <a:effectLst/>
                        </a:rPr>
                        <a:t>C</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95000"/>
                      </a:schemeClr>
                    </a:solidFill>
                  </a:tcPr>
                </a:tc>
                <a:extLst>
                  <a:ext uri="{0D108BD9-81ED-4DB2-BD59-A6C34878D82A}">
                    <a16:rowId xmlns:a16="http://schemas.microsoft.com/office/drawing/2014/main" val="3613097191"/>
                  </a:ext>
                </a:extLst>
              </a:tr>
              <a:tr h="190500">
                <a:tc>
                  <a:txBody>
                    <a:bodyPr/>
                    <a:lstStyle/>
                    <a:p>
                      <a:pPr algn="ctr" fontAlgn="ctr"/>
                      <a:r>
                        <a:rPr lang="en-US" sz="1100" b="1" u="none" strike="noStrike" dirty="0">
                          <a:solidFill>
                            <a:schemeClr val="bg1"/>
                          </a:solidFill>
                          <a:effectLst/>
                        </a:rPr>
                        <a:t>BeO</a:t>
                      </a:r>
                      <a:endParaRPr lang="en-US" sz="1100" b="1" i="0" u="none" strike="noStrike" dirty="0">
                        <a:solidFill>
                          <a:schemeClr val="bg1"/>
                        </a:solidFill>
                        <a:effectLst/>
                        <a:latin typeface="Arial" panose="020B0604020202020204" pitchFamily="34" charset="0"/>
                      </a:endParaRPr>
                    </a:p>
                  </a:txBody>
                  <a:tcPr marL="0" marR="0" marT="0" marB="0" anchor="ctr">
                    <a:solidFill>
                      <a:schemeClr val="tx1"/>
                    </a:solidFill>
                  </a:tcPr>
                </a:tc>
                <a:tc>
                  <a:txBody>
                    <a:bodyPr/>
                    <a:lstStyle/>
                    <a:p>
                      <a:pPr algn="ctr" fontAlgn="b"/>
                      <a:r>
                        <a:rPr lang="en-US" sz="1100" u="none" strike="noStrike" dirty="0">
                          <a:effectLst/>
                        </a:rPr>
                        <a:t>2527</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85000"/>
                      </a:schemeClr>
                    </a:solidFill>
                  </a:tcPr>
                </a:tc>
                <a:tc>
                  <a:txBody>
                    <a:bodyPr/>
                    <a:lstStyle/>
                    <a:p>
                      <a:pPr algn="ctr" fontAlgn="ctr"/>
                      <a:r>
                        <a:rPr lang="en-US" sz="1100" u="none" strike="noStrike" dirty="0">
                          <a:effectLst/>
                        </a:rPr>
                        <a:t>2.85</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85000"/>
                      </a:schemeClr>
                    </a:solidFill>
                  </a:tcPr>
                </a:tc>
                <a:tc>
                  <a:txBody>
                    <a:bodyPr/>
                    <a:lstStyle/>
                    <a:p>
                      <a:pPr algn="ctr" fontAlgn="ctr"/>
                      <a:r>
                        <a:rPr lang="en-US" sz="1100" u="none" strike="noStrike" dirty="0">
                          <a:effectLst/>
                        </a:rPr>
                        <a:t>0.13</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85000"/>
                      </a:schemeClr>
                    </a:solidFill>
                  </a:tcPr>
                </a:tc>
                <a:tc>
                  <a:txBody>
                    <a:bodyPr/>
                    <a:lstStyle/>
                    <a:p>
                      <a:pPr algn="ctr" fontAlgn="ctr"/>
                      <a:r>
                        <a:rPr lang="en-US" sz="1100" u="none" strike="noStrike" dirty="0">
                          <a:effectLst/>
                        </a:rPr>
                        <a:t>0.1633</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85000"/>
                      </a:schemeClr>
                    </a:solidFill>
                  </a:tcPr>
                </a:tc>
                <a:tc>
                  <a:txBody>
                    <a:bodyPr/>
                    <a:lstStyle/>
                    <a:p>
                      <a:pPr algn="ctr" fontAlgn="ctr"/>
                      <a:r>
                        <a:rPr lang="en-US" sz="1100" u="none" strike="noStrike" dirty="0">
                          <a:effectLst/>
                        </a:rPr>
                        <a:t>173.99</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85000"/>
                      </a:schemeClr>
                    </a:solidFill>
                  </a:tcPr>
                </a:tc>
                <a:tc>
                  <a:txBody>
                    <a:bodyPr/>
                    <a:lstStyle/>
                    <a:p>
                      <a:pPr algn="ctr" fontAlgn="b"/>
                      <a:r>
                        <a:rPr lang="en-US" sz="1100" u="none" strike="noStrike" dirty="0">
                          <a:effectLst/>
                        </a:rPr>
                        <a:t>&lt; 2200 </a:t>
                      </a:r>
                      <a:r>
                        <a:rPr lang="en-US" sz="1100" u="none" strike="noStrike" dirty="0">
                          <a:effectLst/>
                          <a:sym typeface="Symbol" panose="05050102010706020507" pitchFamily="18" charset="2"/>
                        </a:rPr>
                        <a:t></a:t>
                      </a:r>
                      <a:r>
                        <a:rPr lang="en-US" sz="1100" u="none" strike="noStrike" dirty="0">
                          <a:effectLst/>
                        </a:rPr>
                        <a:t>C</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85000"/>
                      </a:schemeClr>
                    </a:solidFill>
                  </a:tcPr>
                </a:tc>
                <a:tc>
                  <a:txBody>
                    <a:bodyPr/>
                    <a:lstStyle/>
                    <a:p>
                      <a:pPr algn="ctr" fontAlgn="b"/>
                      <a:r>
                        <a:rPr lang="en-US" sz="1100" u="none" strike="noStrike" dirty="0">
                          <a:effectLst/>
                        </a:rPr>
                        <a:t>&lt;1930 </a:t>
                      </a:r>
                      <a:r>
                        <a:rPr lang="en-US" sz="1100" u="none" strike="noStrike" dirty="0">
                          <a:effectLst/>
                          <a:sym typeface="Symbol" panose="05050102010706020507" pitchFamily="18" charset="2"/>
                        </a:rPr>
                        <a:t></a:t>
                      </a:r>
                      <a:r>
                        <a:rPr lang="en-US" sz="1100" u="none" strike="noStrike" dirty="0">
                          <a:effectLst/>
                        </a:rPr>
                        <a:t>C</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85000"/>
                      </a:schemeClr>
                    </a:solidFill>
                  </a:tcPr>
                </a:tc>
                <a:tc>
                  <a:txBody>
                    <a:bodyPr/>
                    <a:lstStyle/>
                    <a:p>
                      <a:pPr algn="ctr" fontAlgn="b"/>
                      <a:r>
                        <a:rPr lang="en-US" sz="1100" u="none" strike="noStrike" dirty="0">
                          <a:effectLst/>
                        </a:rPr>
                        <a:t> &lt; 2200 </a:t>
                      </a:r>
                      <a:r>
                        <a:rPr lang="en-US" sz="1100" u="none" strike="noStrike" dirty="0">
                          <a:effectLst/>
                          <a:sym typeface="Symbol" panose="05050102010706020507" pitchFamily="18" charset="2"/>
                        </a:rPr>
                        <a:t></a:t>
                      </a:r>
                      <a:r>
                        <a:rPr lang="en-US" sz="1100" u="none" strike="noStrike" dirty="0">
                          <a:effectLst/>
                        </a:rPr>
                        <a:t>C</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85000"/>
                      </a:schemeClr>
                    </a:solidFill>
                  </a:tcPr>
                </a:tc>
                <a:extLst>
                  <a:ext uri="{0D108BD9-81ED-4DB2-BD59-A6C34878D82A}">
                    <a16:rowId xmlns:a16="http://schemas.microsoft.com/office/drawing/2014/main" val="2681521992"/>
                  </a:ext>
                </a:extLst>
              </a:tr>
              <a:tr h="238125">
                <a:tc>
                  <a:txBody>
                    <a:bodyPr/>
                    <a:lstStyle/>
                    <a:p>
                      <a:pPr algn="ctr" fontAlgn="ctr"/>
                      <a:r>
                        <a:rPr lang="en-US" sz="1100" b="1" u="none" strike="noStrike" dirty="0">
                          <a:solidFill>
                            <a:schemeClr val="bg1"/>
                          </a:solidFill>
                          <a:effectLst/>
                        </a:rPr>
                        <a:t>Be</a:t>
                      </a:r>
                      <a:r>
                        <a:rPr lang="en-US" sz="1100" b="1" u="none" strike="noStrike" baseline="-25000" dirty="0">
                          <a:solidFill>
                            <a:schemeClr val="bg1"/>
                          </a:solidFill>
                          <a:effectLst/>
                        </a:rPr>
                        <a:t>2</a:t>
                      </a:r>
                      <a:r>
                        <a:rPr lang="en-US" sz="1100" b="1" u="none" strike="noStrike" dirty="0">
                          <a:solidFill>
                            <a:schemeClr val="bg1"/>
                          </a:solidFill>
                          <a:effectLst/>
                        </a:rPr>
                        <a:t>C</a:t>
                      </a:r>
                      <a:endParaRPr lang="en-US" sz="1100" b="1" i="0" u="none" strike="noStrike" dirty="0">
                        <a:solidFill>
                          <a:schemeClr val="bg1"/>
                        </a:solidFill>
                        <a:effectLst/>
                        <a:latin typeface="Arial" panose="020B0604020202020204" pitchFamily="34" charset="0"/>
                      </a:endParaRPr>
                    </a:p>
                  </a:txBody>
                  <a:tcPr marL="0" marR="0" marT="0" marB="0" anchor="ctr">
                    <a:solidFill>
                      <a:schemeClr val="tx1"/>
                    </a:solidFill>
                  </a:tcPr>
                </a:tc>
                <a:tc>
                  <a:txBody>
                    <a:bodyPr/>
                    <a:lstStyle/>
                    <a:p>
                      <a:pPr algn="ctr" fontAlgn="b"/>
                      <a:r>
                        <a:rPr lang="en-US" sz="1100" u="none" strike="noStrike" dirty="0">
                          <a:effectLst/>
                        </a:rPr>
                        <a:t>2150</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95000"/>
                      </a:schemeClr>
                    </a:solidFill>
                  </a:tcPr>
                </a:tc>
                <a:tc>
                  <a:txBody>
                    <a:bodyPr/>
                    <a:lstStyle/>
                    <a:p>
                      <a:pPr algn="ctr" fontAlgn="ctr"/>
                      <a:r>
                        <a:rPr lang="en-US" sz="1100" u="none" strike="noStrike" dirty="0">
                          <a:effectLst/>
                        </a:rPr>
                        <a:t>2.44</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ctr"/>
                      <a:r>
                        <a:rPr lang="en-US" sz="1100" u="none" strike="noStrike" dirty="0">
                          <a:effectLst/>
                        </a:rPr>
                        <a:t>0.19</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ctr"/>
                      <a:r>
                        <a:rPr lang="en-US" sz="1100" u="none" strike="noStrike" dirty="0">
                          <a:effectLst/>
                        </a:rPr>
                        <a:t>0.1903</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ctr"/>
                      <a:r>
                        <a:rPr lang="en-US" sz="1100" u="none" strike="noStrike" dirty="0">
                          <a:effectLst/>
                        </a:rPr>
                        <a:t>149.15</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b"/>
                      <a:r>
                        <a:rPr lang="en-US" sz="1100" u="none" strike="noStrike" dirty="0">
                          <a:effectLst/>
                        </a:rPr>
                        <a:t>unknown</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95000"/>
                      </a:schemeClr>
                    </a:solidFill>
                  </a:tcPr>
                </a:tc>
                <a:tc>
                  <a:txBody>
                    <a:bodyPr/>
                    <a:lstStyle/>
                    <a:p>
                      <a:pPr algn="ctr" fontAlgn="b"/>
                      <a:r>
                        <a:rPr lang="en-US" sz="1100" u="none" strike="noStrike" dirty="0">
                          <a:effectLst/>
                        </a:rPr>
                        <a:t>Poor</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95000"/>
                      </a:schemeClr>
                    </a:solidFill>
                  </a:tcPr>
                </a:tc>
                <a:tc>
                  <a:txBody>
                    <a:bodyPr/>
                    <a:lstStyle/>
                    <a:p>
                      <a:pPr algn="ctr" fontAlgn="b"/>
                      <a:r>
                        <a:rPr lang="en-US" sz="1100" u="none" strike="noStrike" dirty="0">
                          <a:effectLst/>
                        </a:rPr>
                        <a:t>unknown</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95000"/>
                      </a:schemeClr>
                    </a:solidFill>
                  </a:tcPr>
                </a:tc>
                <a:extLst>
                  <a:ext uri="{0D108BD9-81ED-4DB2-BD59-A6C34878D82A}">
                    <a16:rowId xmlns:a16="http://schemas.microsoft.com/office/drawing/2014/main" val="1230320990"/>
                  </a:ext>
                </a:extLst>
              </a:tr>
              <a:tr h="200025">
                <a:tc>
                  <a:txBody>
                    <a:bodyPr/>
                    <a:lstStyle/>
                    <a:p>
                      <a:pPr algn="ctr" fontAlgn="ctr"/>
                      <a:r>
                        <a:rPr lang="en-US" sz="1100" b="1" u="none" strike="noStrike" dirty="0">
                          <a:solidFill>
                            <a:schemeClr val="bg1"/>
                          </a:solidFill>
                          <a:effectLst/>
                        </a:rPr>
                        <a:t>Graphite</a:t>
                      </a:r>
                      <a:endParaRPr lang="en-US" sz="1100" b="1" i="0" u="none" strike="noStrike" dirty="0">
                        <a:solidFill>
                          <a:schemeClr val="bg1"/>
                        </a:solidFill>
                        <a:effectLst/>
                        <a:latin typeface="Arial" panose="020B0604020202020204" pitchFamily="34" charset="0"/>
                      </a:endParaRPr>
                    </a:p>
                  </a:txBody>
                  <a:tcPr marL="0" marR="0" marT="0" marB="0" anchor="ctr">
                    <a:solidFill>
                      <a:schemeClr val="tx1"/>
                    </a:solidFill>
                  </a:tcPr>
                </a:tc>
                <a:tc>
                  <a:txBody>
                    <a:bodyPr/>
                    <a:lstStyle/>
                    <a:p>
                      <a:pPr algn="ctr" fontAlgn="b"/>
                      <a:r>
                        <a:rPr lang="en-US" sz="1100" u="none" strike="noStrike" dirty="0">
                          <a:effectLst/>
                        </a:rPr>
                        <a:t>3727</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85000"/>
                      </a:schemeClr>
                    </a:solidFill>
                  </a:tcPr>
                </a:tc>
                <a:tc>
                  <a:txBody>
                    <a:bodyPr/>
                    <a:lstStyle/>
                    <a:p>
                      <a:pPr algn="ctr" fontAlgn="ctr"/>
                      <a:r>
                        <a:rPr lang="en-US" sz="1100" u="none" strike="noStrike" dirty="0">
                          <a:effectLst/>
                        </a:rPr>
                        <a:t>2.266</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85000"/>
                      </a:schemeClr>
                    </a:solidFill>
                  </a:tcPr>
                </a:tc>
                <a:tc>
                  <a:txBody>
                    <a:bodyPr/>
                    <a:lstStyle/>
                    <a:p>
                      <a:pPr algn="ctr" fontAlgn="ctr"/>
                      <a:r>
                        <a:rPr lang="en-US" sz="1100" u="none" strike="noStrike" dirty="0">
                          <a:effectLst/>
                        </a:rPr>
                        <a:t>0.07</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85000"/>
                      </a:schemeClr>
                    </a:solidFill>
                  </a:tcPr>
                </a:tc>
                <a:tc>
                  <a:txBody>
                    <a:bodyPr/>
                    <a:lstStyle/>
                    <a:p>
                      <a:pPr algn="ctr" fontAlgn="ctr"/>
                      <a:r>
                        <a:rPr lang="en-US" sz="1100" u="none" strike="noStrike" dirty="0">
                          <a:effectLst/>
                        </a:rPr>
                        <a:t>0.1578</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85000"/>
                      </a:schemeClr>
                    </a:solidFill>
                  </a:tcPr>
                </a:tc>
                <a:tc>
                  <a:txBody>
                    <a:bodyPr/>
                    <a:lstStyle/>
                    <a:p>
                      <a:pPr algn="ctr" fontAlgn="ctr"/>
                      <a:r>
                        <a:rPr lang="en-US" sz="1100" u="none" strike="noStrike" dirty="0">
                          <a:effectLst/>
                        </a:rPr>
                        <a:t>202.3</a:t>
                      </a:r>
                      <a:endParaRPr lang="en-US" sz="1100" b="0" i="0" u="none" strike="noStrike" dirty="0">
                        <a:solidFill>
                          <a:srgbClr val="000000"/>
                        </a:solidFill>
                        <a:effectLst/>
                        <a:latin typeface="Arial" panose="020B0604020202020204" pitchFamily="34" charset="0"/>
                      </a:endParaRPr>
                    </a:p>
                  </a:txBody>
                  <a:tcPr marL="0" marR="0" marT="0" marB="0" anchor="ctr">
                    <a:solidFill>
                      <a:schemeClr val="bg1">
                        <a:lumMod val="85000"/>
                      </a:schemeClr>
                    </a:solidFill>
                  </a:tcPr>
                </a:tc>
                <a:tc>
                  <a:txBody>
                    <a:bodyPr/>
                    <a:lstStyle/>
                    <a:p>
                      <a:pPr algn="ctr" fontAlgn="b"/>
                      <a:r>
                        <a:rPr lang="en-US" sz="1100" u="none" strike="noStrike" dirty="0">
                          <a:effectLst/>
                        </a:rPr>
                        <a:t>&lt; 700 </a:t>
                      </a:r>
                      <a:r>
                        <a:rPr lang="en-US" sz="1100" u="none" strike="noStrike" dirty="0">
                          <a:effectLst/>
                          <a:sym typeface="Symbol" panose="05050102010706020507" pitchFamily="18" charset="2"/>
                        </a:rPr>
                        <a:t></a:t>
                      </a:r>
                      <a:r>
                        <a:rPr lang="en-US" sz="1100" u="none" strike="noStrike" dirty="0">
                          <a:effectLst/>
                        </a:rPr>
                        <a:t>C</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85000"/>
                      </a:schemeClr>
                    </a:solidFill>
                  </a:tcPr>
                </a:tc>
                <a:tc>
                  <a:txBody>
                    <a:bodyPr/>
                    <a:lstStyle/>
                    <a:p>
                      <a:pPr algn="ctr" fontAlgn="b"/>
                      <a:r>
                        <a:rPr lang="en-US" sz="1100" u="none" strike="noStrike" dirty="0">
                          <a:effectLst/>
                        </a:rPr>
                        <a:t>&lt; 2800 </a:t>
                      </a:r>
                      <a:r>
                        <a:rPr lang="en-US" sz="1100" u="none" strike="noStrike" dirty="0">
                          <a:effectLst/>
                          <a:sym typeface="Symbol" panose="05050102010706020507" pitchFamily="18" charset="2"/>
                        </a:rPr>
                        <a:t></a:t>
                      </a:r>
                      <a:r>
                        <a:rPr lang="en-US" sz="1100" u="none" strike="noStrike" dirty="0">
                          <a:effectLst/>
                        </a:rPr>
                        <a:t>C</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85000"/>
                      </a:schemeClr>
                    </a:solidFill>
                  </a:tcPr>
                </a:tc>
                <a:tc>
                  <a:txBody>
                    <a:bodyPr/>
                    <a:lstStyle/>
                    <a:p>
                      <a:pPr algn="ctr" fontAlgn="b"/>
                      <a:r>
                        <a:rPr lang="en-US" sz="1100" u="none" strike="noStrike" dirty="0">
                          <a:effectLst/>
                        </a:rPr>
                        <a:t>&lt; 600 </a:t>
                      </a:r>
                      <a:r>
                        <a:rPr lang="en-US" sz="1100" u="none" strike="noStrike" dirty="0">
                          <a:effectLst/>
                          <a:sym typeface="Symbol" panose="05050102010706020507" pitchFamily="18" charset="2"/>
                        </a:rPr>
                        <a:t></a:t>
                      </a:r>
                      <a:r>
                        <a:rPr lang="en-US" sz="1100" u="none" strike="noStrike" dirty="0">
                          <a:effectLst/>
                        </a:rPr>
                        <a:t>C</a:t>
                      </a:r>
                      <a:endParaRPr lang="en-US" sz="1100" b="0" i="0" u="none" strike="noStrike" dirty="0">
                        <a:solidFill>
                          <a:srgbClr val="000000"/>
                        </a:solidFill>
                        <a:effectLst/>
                        <a:latin typeface="Calibri" panose="020F0502020204030204" pitchFamily="34" charset="0"/>
                      </a:endParaRPr>
                    </a:p>
                  </a:txBody>
                  <a:tcPr marL="0" marR="0" marT="0" marB="0" anchor="ctr">
                    <a:solidFill>
                      <a:schemeClr val="bg1">
                        <a:lumMod val="85000"/>
                      </a:schemeClr>
                    </a:solidFill>
                  </a:tcPr>
                </a:tc>
                <a:extLst>
                  <a:ext uri="{0D108BD9-81ED-4DB2-BD59-A6C34878D82A}">
                    <a16:rowId xmlns:a16="http://schemas.microsoft.com/office/drawing/2014/main" val="1128481731"/>
                  </a:ext>
                </a:extLst>
              </a:tr>
            </a:tbl>
          </a:graphicData>
        </a:graphic>
      </p:graphicFrame>
      <p:sp>
        <p:nvSpPr>
          <p:cNvPr id="2" name="TextBox 1">
            <a:extLst>
              <a:ext uri="{FF2B5EF4-FFF2-40B4-BE49-F238E27FC236}">
                <a16:creationId xmlns:a16="http://schemas.microsoft.com/office/drawing/2014/main" id="{423588B9-18CE-4577-BB64-010C713F2B26}"/>
              </a:ext>
            </a:extLst>
          </p:cNvPr>
          <p:cNvSpPr txBox="1"/>
          <p:nvPr/>
        </p:nvSpPr>
        <p:spPr>
          <a:xfrm>
            <a:off x="1714501" y="5136340"/>
            <a:ext cx="1311326" cy="111905"/>
          </a:xfrm>
          <a:prstGeom prst="rect">
            <a:avLst/>
          </a:prstGeom>
          <a:solidFill>
            <a:schemeClr val="bg1"/>
          </a:solidFill>
          <a:ln>
            <a:noFill/>
          </a:ln>
        </p:spPr>
        <p:txBody>
          <a:bodyPr vert="horz" wrap="square" lIns="91440" tIns="45720" rIns="91440" bIns="45720" rtlCol="0" anchor="ctr">
            <a:noAutofit/>
          </a:bodyPr>
          <a:lstStyle/>
          <a:p>
            <a:r>
              <a:rPr lang="en-US" sz="900" dirty="0">
                <a:solidFill>
                  <a:schemeClr val="accent2">
                    <a:lumMod val="10000"/>
                  </a:schemeClr>
                </a:solidFill>
              </a:rPr>
              <a:t>Limiting Temperature</a:t>
            </a:r>
          </a:p>
        </p:txBody>
      </p:sp>
    </p:spTree>
    <p:extLst>
      <p:ext uri="{BB962C8B-B14F-4D97-AF65-F5344CB8AC3E}">
        <p14:creationId xmlns:p14="http://schemas.microsoft.com/office/powerpoint/2010/main" val="36289252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68B22D-E7E2-4B02-8503-433A36B936BB}"/>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2941279-5F75-48AD-80EC-34D209179385}" type="slidenum">
              <a:rPr kumimoji="0" lang="en-US" altLang="en-US" sz="1200" b="0" i="0" u="none" strike="noStrike" kern="1200" cap="none" spc="0" normalizeH="0" baseline="0" noProof="0" smtClean="0">
                <a:ln>
                  <a:noFill/>
                </a:ln>
                <a:solidFill>
                  <a:srgbClr val="FFFFFF"/>
                </a:solidFill>
                <a:effectLst/>
                <a:uLnTx/>
                <a:uFillTx/>
                <a:latin typeface="Helvetica" pitchFamily="2" charset="0"/>
                <a:cs typeface="Helvetica" pitchFamily="2"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FFFFFF"/>
              </a:solidFill>
              <a:effectLst/>
              <a:uLnTx/>
              <a:uFillTx/>
              <a:latin typeface="Helvetica" pitchFamily="2" charset="0"/>
              <a:cs typeface="Helvetica" pitchFamily="2" charset="0"/>
            </a:endParaRPr>
          </a:p>
        </p:txBody>
      </p:sp>
      <p:sp>
        <p:nvSpPr>
          <p:cNvPr id="5" name="Title 4">
            <a:extLst>
              <a:ext uri="{FF2B5EF4-FFF2-40B4-BE49-F238E27FC236}">
                <a16:creationId xmlns:a16="http://schemas.microsoft.com/office/drawing/2014/main" id="{DE26D2EB-E492-4270-A70B-2262FE12D67D}"/>
              </a:ext>
            </a:extLst>
          </p:cNvPr>
          <p:cNvSpPr>
            <a:spLocks noGrp="1"/>
          </p:cNvSpPr>
          <p:nvPr>
            <p:ph type="ctrTitle"/>
          </p:nvPr>
        </p:nvSpPr>
        <p:spPr/>
        <p:txBody>
          <a:bodyPr>
            <a:noAutofit/>
          </a:bodyPr>
          <a:lstStyle/>
          <a:p>
            <a:r>
              <a:rPr lang="en-US" sz="2400" dirty="0"/>
              <a:t>Additional Considerations for Moderator Selection and Development</a:t>
            </a:r>
            <a:br>
              <a:rPr lang="en-US" sz="2000" dirty="0"/>
            </a:br>
            <a:r>
              <a:rPr lang="en-US" sz="1600" b="0" i="1" dirty="0"/>
              <a:t>Moderator design incorporates both material selection and geometric configuration</a:t>
            </a:r>
          </a:p>
        </p:txBody>
      </p:sp>
      <p:sp>
        <p:nvSpPr>
          <p:cNvPr id="7" name="Footer Placeholder 2">
            <a:extLst>
              <a:ext uri="{FF2B5EF4-FFF2-40B4-BE49-F238E27FC236}">
                <a16:creationId xmlns:a16="http://schemas.microsoft.com/office/drawing/2014/main" id="{81E63E60-D1CA-47BF-87D1-42238AF0CE23}"/>
              </a:ext>
            </a:extLst>
          </p:cNvPr>
          <p:cNvSpPr>
            <a:spLocks noGrp="1"/>
          </p:cNvSpPr>
          <p:nvPr>
            <p:ph type="ftr" sz="quarter" idx="11"/>
          </p:nvPr>
        </p:nvSpPr>
        <p:spPr>
          <a:xfrm>
            <a:off x="1930519" y="6298363"/>
            <a:ext cx="9423281" cy="429151"/>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Moderator Considerations for Space Nuclear Power and Propulsion</a:t>
            </a:r>
          </a:p>
        </p:txBody>
      </p:sp>
      <p:sp>
        <p:nvSpPr>
          <p:cNvPr id="10" name="Rectangle 9">
            <a:extLst>
              <a:ext uri="{FF2B5EF4-FFF2-40B4-BE49-F238E27FC236}">
                <a16:creationId xmlns:a16="http://schemas.microsoft.com/office/drawing/2014/main" id="{7569317A-9B7C-4A49-B0A3-05C88CFBE1A5}"/>
              </a:ext>
            </a:extLst>
          </p:cNvPr>
          <p:cNvSpPr/>
          <p:nvPr/>
        </p:nvSpPr>
        <p:spPr>
          <a:xfrm>
            <a:off x="3969644" y="797108"/>
            <a:ext cx="4270342" cy="439295"/>
          </a:xfrm>
          <a:prstGeom prst="rect">
            <a:avLst/>
          </a:prstGeom>
          <a:solidFill>
            <a:schemeClr val="tx1">
              <a:lumMod val="95000"/>
            </a:schemeClr>
          </a:solidFill>
          <a:ln w="1905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Moderator Design</a:t>
            </a:r>
          </a:p>
        </p:txBody>
      </p:sp>
      <p:sp>
        <p:nvSpPr>
          <p:cNvPr id="11" name="Rectangle 10">
            <a:extLst>
              <a:ext uri="{FF2B5EF4-FFF2-40B4-BE49-F238E27FC236}">
                <a16:creationId xmlns:a16="http://schemas.microsoft.com/office/drawing/2014/main" id="{63073F3F-3FB3-4BB5-97EF-E4EC44AEEB7E}"/>
              </a:ext>
            </a:extLst>
          </p:cNvPr>
          <p:cNvSpPr/>
          <p:nvPr/>
        </p:nvSpPr>
        <p:spPr>
          <a:xfrm>
            <a:off x="2590188" y="1784558"/>
            <a:ext cx="2758911" cy="439295"/>
          </a:xfrm>
          <a:prstGeom prst="rect">
            <a:avLst/>
          </a:prstGeom>
          <a:solidFill>
            <a:schemeClr val="tx1">
              <a:lumMod val="95000"/>
            </a:schemeClr>
          </a:solidFill>
          <a:ln w="1905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Material Selection</a:t>
            </a:r>
          </a:p>
        </p:txBody>
      </p:sp>
      <p:sp>
        <p:nvSpPr>
          <p:cNvPr id="12" name="Rectangle 11">
            <a:extLst>
              <a:ext uri="{FF2B5EF4-FFF2-40B4-BE49-F238E27FC236}">
                <a16:creationId xmlns:a16="http://schemas.microsoft.com/office/drawing/2014/main" id="{72B0B082-EDC9-4C0A-8192-FBB12943060A}"/>
              </a:ext>
            </a:extLst>
          </p:cNvPr>
          <p:cNvSpPr/>
          <p:nvPr/>
        </p:nvSpPr>
        <p:spPr>
          <a:xfrm>
            <a:off x="7001977" y="1784558"/>
            <a:ext cx="2843621" cy="530259"/>
          </a:xfrm>
          <a:prstGeom prst="rect">
            <a:avLst/>
          </a:prstGeom>
          <a:solidFill>
            <a:schemeClr val="tx1">
              <a:lumMod val="95000"/>
            </a:schemeClr>
          </a:solidFill>
          <a:ln w="1905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Reactor Configuration</a:t>
            </a:r>
          </a:p>
          <a:p>
            <a:pPr algn="ctr"/>
            <a:r>
              <a:rPr lang="en-US" sz="1100" dirty="0">
                <a:solidFill>
                  <a:schemeClr val="bg1"/>
                </a:solidFill>
                <a:latin typeface="Arial" panose="020B0604020202020204" pitchFamily="34" charset="0"/>
                <a:cs typeface="Arial" panose="020B0604020202020204" pitchFamily="34" charset="0"/>
              </a:rPr>
              <a:t>(Moderator Geometry)</a:t>
            </a:r>
          </a:p>
        </p:txBody>
      </p:sp>
      <p:cxnSp>
        <p:nvCxnSpPr>
          <p:cNvPr id="13" name="Connector: Elbow 12">
            <a:extLst>
              <a:ext uri="{FF2B5EF4-FFF2-40B4-BE49-F238E27FC236}">
                <a16:creationId xmlns:a16="http://schemas.microsoft.com/office/drawing/2014/main" id="{BB4D3032-B651-4A3A-AE5D-EB73F2B0CACC}"/>
              </a:ext>
            </a:extLst>
          </p:cNvPr>
          <p:cNvCxnSpPr>
            <a:cxnSpLocks/>
            <a:stCxn id="10" idx="2"/>
            <a:endCxn id="11" idx="0"/>
          </p:cNvCxnSpPr>
          <p:nvPr/>
        </p:nvCxnSpPr>
        <p:spPr>
          <a:xfrm rot="5400000">
            <a:off x="4763153" y="442895"/>
            <a:ext cx="548155" cy="2135171"/>
          </a:xfrm>
          <a:prstGeom prst="bentConnector3">
            <a:avLst/>
          </a:prstGeom>
          <a:ln>
            <a:solidFill>
              <a:schemeClr val="bg2"/>
            </a:solidFill>
            <a:tailEnd type="triangle"/>
          </a:ln>
        </p:spPr>
        <p:style>
          <a:lnRef idx="2">
            <a:schemeClr val="dk1"/>
          </a:lnRef>
          <a:fillRef idx="0">
            <a:schemeClr val="dk1"/>
          </a:fillRef>
          <a:effectRef idx="1">
            <a:schemeClr val="dk1"/>
          </a:effectRef>
          <a:fontRef idx="minor">
            <a:schemeClr val="tx1"/>
          </a:fontRef>
        </p:style>
      </p:cxnSp>
      <p:cxnSp>
        <p:nvCxnSpPr>
          <p:cNvPr id="14" name="Connector: Elbow 13">
            <a:extLst>
              <a:ext uri="{FF2B5EF4-FFF2-40B4-BE49-F238E27FC236}">
                <a16:creationId xmlns:a16="http://schemas.microsoft.com/office/drawing/2014/main" id="{D1B5CDEF-745A-4E63-9158-B9EEEEFB077A}"/>
              </a:ext>
            </a:extLst>
          </p:cNvPr>
          <p:cNvCxnSpPr>
            <a:cxnSpLocks/>
            <a:stCxn id="10" idx="2"/>
            <a:endCxn id="12" idx="0"/>
          </p:cNvCxnSpPr>
          <p:nvPr/>
        </p:nvCxnSpPr>
        <p:spPr>
          <a:xfrm rot="16200000" flipH="1">
            <a:off x="6990224" y="350993"/>
            <a:ext cx="548155" cy="2318973"/>
          </a:xfrm>
          <a:prstGeom prst="bentConnector3">
            <a:avLst>
              <a:gd name="adj1" fmla="val 50000"/>
            </a:avLst>
          </a:prstGeom>
          <a:ln>
            <a:solidFill>
              <a:schemeClr val="bg2"/>
            </a:solidFill>
            <a:tailEnd type="triangle"/>
          </a:ln>
        </p:spPr>
        <p:style>
          <a:lnRef idx="2">
            <a:schemeClr val="dk1"/>
          </a:lnRef>
          <a:fillRef idx="0">
            <a:schemeClr val="dk1"/>
          </a:fillRef>
          <a:effectRef idx="1">
            <a:schemeClr val="dk1"/>
          </a:effectRef>
          <a:fontRef idx="minor">
            <a:schemeClr val="tx1"/>
          </a:fontRef>
        </p:style>
      </p:cxnSp>
      <p:sp>
        <p:nvSpPr>
          <p:cNvPr id="15" name="Rectangle 14">
            <a:extLst>
              <a:ext uri="{FF2B5EF4-FFF2-40B4-BE49-F238E27FC236}">
                <a16:creationId xmlns:a16="http://schemas.microsoft.com/office/drawing/2014/main" id="{DF3EC497-FD6B-4BAA-898B-8A27E05578D1}"/>
              </a:ext>
            </a:extLst>
          </p:cNvPr>
          <p:cNvSpPr/>
          <p:nvPr/>
        </p:nvSpPr>
        <p:spPr>
          <a:xfrm>
            <a:off x="292954" y="2859215"/>
            <a:ext cx="1508201" cy="716437"/>
          </a:xfrm>
          <a:prstGeom prst="rect">
            <a:avLst/>
          </a:prstGeom>
          <a:solidFill>
            <a:schemeClr val="tx1">
              <a:lumMod val="95000"/>
            </a:schemeClr>
          </a:solidFill>
          <a:ln w="1905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Metal Hydrides</a:t>
            </a:r>
          </a:p>
        </p:txBody>
      </p:sp>
      <p:sp>
        <p:nvSpPr>
          <p:cNvPr id="16" name="Rectangle 15">
            <a:extLst>
              <a:ext uri="{FF2B5EF4-FFF2-40B4-BE49-F238E27FC236}">
                <a16:creationId xmlns:a16="http://schemas.microsoft.com/office/drawing/2014/main" id="{AF5B653D-07F6-48B5-AF56-EA0401831A74}"/>
              </a:ext>
            </a:extLst>
          </p:cNvPr>
          <p:cNvSpPr/>
          <p:nvPr/>
        </p:nvSpPr>
        <p:spPr>
          <a:xfrm>
            <a:off x="2091815" y="2859215"/>
            <a:ext cx="1508201" cy="716437"/>
          </a:xfrm>
          <a:prstGeom prst="rect">
            <a:avLst/>
          </a:prstGeom>
          <a:solidFill>
            <a:schemeClr val="tx1">
              <a:lumMod val="95000"/>
            </a:schemeClr>
          </a:solidFill>
          <a:ln w="1905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Be Compounds</a:t>
            </a:r>
          </a:p>
        </p:txBody>
      </p:sp>
      <p:sp>
        <p:nvSpPr>
          <p:cNvPr id="17" name="Rectangle 16">
            <a:extLst>
              <a:ext uri="{FF2B5EF4-FFF2-40B4-BE49-F238E27FC236}">
                <a16:creationId xmlns:a16="http://schemas.microsoft.com/office/drawing/2014/main" id="{53EA9D78-7B34-4F90-9601-D3F6EB6F5802}"/>
              </a:ext>
            </a:extLst>
          </p:cNvPr>
          <p:cNvSpPr/>
          <p:nvPr/>
        </p:nvSpPr>
        <p:spPr>
          <a:xfrm>
            <a:off x="3821331" y="2859215"/>
            <a:ext cx="1386671" cy="716437"/>
          </a:xfrm>
          <a:prstGeom prst="rect">
            <a:avLst/>
          </a:prstGeom>
          <a:solidFill>
            <a:schemeClr val="tx1">
              <a:lumMod val="95000"/>
            </a:schemeClr>
          </a:solidFill>
          <a:ln w="1905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Others</a:t>
            </a:r>
          </a:p>
        </p:txBody>
      </p:sp>
      <p:sp>
        <p:nvSpPr>
          <p:cNvPr id="18" name="Rectangle 17">
            <a:extLst>
              <a:ext uri="{FF2B5EF4-FFF2-40B4-BE49-F238E27FC236}">
                <a16:creationId xmlns:a16="http://schemas.microsoft.com/office/drawing/2014/main" id="{7D26E798-5EDE-4DDE-8967-5D2DA0481EA0}"/>
              </a:ext>
            </a:extLst>
          </p:cNvPr>
          <p:cNvSpPr/>
          <p:nvPr/>
        </p:nvSpPr>
        <p:spPr>
          <a:xfrm>
            <a:off x="5577308" y="2859213"/>
            <a:ext cx="1508201" cy="716437"/>
          </a:xfrm>
          <a:prstGeom prst="rect">
            <a:avLst/>
          </a:prstGeom>
          <a:solidFill>
            <a:schemeClr val="tx1">
              <a:lumMod val="95000"/>
            </a:schemeClr>
          </a:solidFill>
          <a:ln w="1905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Moderator Block</a:t>
            </a:r>
          </a:p>
        </p:txBody>
      </p:sp>
      <p:sp>
        <p:nvSpPr>
          <p:cNvPr id="19" name="Rectangle 18">
            <a:extLst>
              <a:ext uri="{FF2B5EF4-FFF2-40B4-BE49-F238E27FC236}">
                <a16:creationId xmlns:a16="http://schemas.microsoft.com/office/drawing/2014/main" id="{AE956B69-A574-492F-A7DE-063DE8D0F6E8}"/>
              </a:ext>
            </a:extLst>
          </p:cNvPr>
          <p:cNvSpPr/>
          <p:nvPr/>
        </p:nvSpPr>
        <p:spPr>
          <a:xfrm>
            <a:off x="7219407" y="2859212"/>
            <a:ext cx="1508201" cy="716437"/>
          </a:xfrm>
          <a:prstGeom prst="rect">
            <a:avLst/>
          </a:prstGeom>
          <a:solidFill>
            <a:schemeClr val="tx1">
              <a:lumMod val="95000"/>
            </a:schemeClr>
          </a:solidFill>
          <a:ln w="1905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Discrete Element</a:t>
            </a:r>
          </a:p>
        </p:txBody>
      </p:sp>
      <p:sp>
        <p:nvSpPr>
          <p:cNvPr id="20" name="Rectangle 19">
            <a:extLst>
              <a:ext uri="{FF2B5EF4-FFF2-40B4-BE49-F238E27FC236}">
                <a16:creationId xmlns:a16="http://schemas.microsoft.com/office/drawing/2014/main" id="{7E0C444B-5BDD-4CB8-AD67-00A40D92EBFD}"/>
              </a:ext>
            </a:extLst>
          </p:cNvPr>
          <p:cNvSpPr/>
          <p:nvPr/>
        </p:nvSpPr>
        <p:spPr>
          <a:xfrm>
            <a:off x="8835379" y="2859212"/>
            <a:ext cx="1508201" cy="716437"/>
          </a:xfrm>
          <a:prstGeom prst="rect">
            <a:avLst/>
          </a:prstGeom>
          <a:solidFill>
            <a:schemeClr val="tx1">
              <a:lumMod val="95000"/>
            </a:schemeClr>
          </a:solidFill>
          <a:ln w="1905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Homogeneous Moderator</a:t>
            </a:r>
          </a:p>
        </p:txBody>
      </p:sp>
      <p:cxnSp>
        <p:nvCxnSpPr>
          <p:cNvPr id="21" name="Connector: Elbow 20">
            <a:extLst>
              <a:ext uri="{FF2B5EF4-FFF2-40B4-BE49-F238E27FC236}">
                <a16:creationId xmlns:a16="http://schemas.microsoft.com/office/drawing/2014/main" id="{E474F1BF-E742-401D-B3EB-BD93C3DCCC3E}"/>
              </a:ext>
            </a:extLst>
          </p:cNvPr>
          <p:cNvCxnSpPr>
            <a:cxnSpLocks/>
            <a:stCxn id="11" idx="2"/>
            <a:endCxn id="15" idx="0"/>
          </p:cNvCxnSpPr>
          <p:nvPr/>
        </p:nvCxnSpPr>
        <p:spPr>
          <a:xfrm rot="5400000">
            <a:off x="2190669" y="1080240"/>
            <a:ext cx="635362" cy="2922589"/>
          </a:xfrm>
          <a:prstGeom prst="bentConnector3">
            <a:avLst>
              <a:gd name="adj1" fmla="val 50000"/>
            </a:avLst>
          </a:prstGeom>
          <a:ln>
            <a:solidFill>
              <a:schemeClr val="bg2"/>
            </a:solidFill>
            <a:tailEnd type="triangle"/>
          </a:ln>
        </p:spPr>
        <p:style>
          <a:lnRef idx="2">
            <a:schemeClr val="dk1"/>
          </a:lnRef>
          <a:fillRef idx="0">
            <a:schemeClr val="dk1"/>
          </a:fillRef>
          <a:effectRef idx="1">
            <a:schemeClr val="dk1"/>
          </a:effectRef>
          <a:fontRef idx="minor">
            <a:schemeClr val="tx1"/>
          </a:fontRef>
        </p:style>
      </p:cxnSp>
      <p:cxnSp>
        <p:nvCxnSpPr>
          <p:cNvPr id="22" name="Connector: Elbow 21">
            <a:extLst>
              <a:ext uri="{FF2B5EF4-FFF2-40B4-BE49-F238E27FC236}">
                <a16:creationId xmlns:a16="http://schemas.microsoft.com/office/drawing/2014/main" id="{F35FC038-0056-4975-A8E6-3BD28926FDF0}"/>
              </a:ext>
            </a:extLst>
          </p:cNvPr>
          <p:cNvCxnSpPr>
            <a:cxnSpLocks/>
            <a:stCxn id="11" idx="2"/>
            <a:endCxn id="17" idx="0"/>
          </p:cNvCxnSpPr>
          <p:nvPr/>
        </p:nvCxnSpPr>
        <p:spPr>
          <a:xfrm rot="16200000" flipH="1">
            <a:off x="3924474" y="2269022"/>
            <a:ext cx="635362" cy="545023"/>
          </a:xfrm>
          <a:prstGeom prst="bentConnector3">
            <a:avLst>
              <a:gd name="adj1" fmla="val 50000"/>
            </a:avLst>
          </a:prstGeom>
          <a:ln>
            <a:solidFill>
              <a:schemeClr val="bg2"/>
            </a:solidFill>
            <a:tailEnd type="triangle"/>
          </a:ln>
        </p:spPr>
        <p:style>
          <a:lnRef idx="2">
            <a:schemeClr val="dk1"/>
          </a:lnRef>
          <a:fillRef idx="0">
            <a:schemeClr val="dk1"/>
          </a:fillRef>
          <a:effectRef idx="1">
            <a:schemeClr val="dk1"/>
          </a:effectRef>
          <a:fontRef idx="minor">
            <a:schemeClr val="tx1"/>
          </a:fontRef>
        </p:style>
      </p:cxnSp>
      <p:cxnSp>
        <p:nvCxnSpPr>
          <p:cNvPr id="23" name="Connector: Elbow 22">
            <a:extLst>
              <a:ext uri="{FF2B5EF4-FFF2-40B4-BE49-F238E27FC236}">
                <a16:creationId xmlns:a16="http://schemas.microsoft.com/office/drawing/2014/main" id="{0CA7D6C7-4AF5-47C4-959A-45830E2BF1A3}"/>
              </a:ext>
            </a:extLst>
          </p:cNvPr>
          <p:cNvCxnSpPr>
            <a:cxnSpLocks/>
            <a:stCxn id="11" idx="2"/>
            <a:endCxn id="16" idx="0"/>
          </p:cNvCxnSpPr>
          <p:nvPr/>
        </p:nvCxnSpPr>
        <p:spPr>
          <a:xfrm rot="5400000">
            <a:off x="3090099" y="1979670"/>
            <a:ext cx="635362" cy="1123728"/>
          </a:xfrm>
          <a:prstGeom prst="bentConnector3">
            <a:avLst>
              <a:gd name="adj1" fmla="val 50000"/>
            </a:avLst>
          </a:prstGeom>
          <a:ln>
            <a:solidFill>
              <a:schemeClr val="bg2"/>
            </a:solidFill>
            <a:tailEnd type="triangle"/>
          </a:ln>
        </p:spPr>
        <p:style>
          <a:lnRef idx="2">
            <a:schemeClr val="dk1"/>
          </a:lnRef>
          <a:fillRef idx="0">
            <a:schemeClr val="dk1"/>
          </a:fillRef>
          <a:effectRef idx="1">
            <a:schemeClr val="dk1"/>
          </a:effectRef>
          <a:fontRef idx="minor">
            <a:schemeClr val="tx1"/>
          </a:fontRef>
        </p:style>
      </p:cxnSp>
      <p:cxnSp>
        <p:nvCxnSpPr>
          <p:cNvPr id="24" name="Connector: Elbow 23">
            <a:extLst>
              <a:ext uri="{FF2B5EF4-FFF2-40B4-BE49-F238E27FC236}">
                <a16:creationId xmlns:a16="http://schemas.microsoft.com/office/drawing/2014/main" id="{B138456C-9EC3-454D-8883-8E2DBEA15BE2}"/>
              </a:ext>
            </a:extLst>
          </p:cNvPr>
          <p:cNvCxnSpPr>
            <a:cxnSpLocks/>
            <a:stCxn id="12" idx="2"/>
            <a:endCxn id="18" idx="0"/>
          </p:cNvCxnSpPr>
          <p:nvPr/>
        </p:nvCxnSpPr>
        <p:spPr>
          <a:xfrm rot="5400000">
            <a:off x="7105401" y="1540826"/>
            <a:ext cx="544396" cy="2092379"/>
          </a:xfrm>
          <a:prstGeom prst="bentConnector3">
            <a:avLst>
              <a:gd name="adj1" fmla="val 50000"/>
            </a:avLst>
          </a:prstGeom>
          <a:ln>
            <a:solidFill>
              <a:schemeClr val="bg2"/>
            </a:solidFill>
            <a:tailEnd type="triangle"/>
          </a:ln>
        </p:spPr>
        <p:style>
          <a:lnRef idx="2">
            <a:schemeClr val="dk1"/>
          </a:lnRef>
          <a:fillRef idx="0">
            <a:schemeClr val="dk1"/>
          </a:fillRef>
          <a:effectRef idx="1">
            <a:schemeClr val="dk1"/>
          </a:effectRef>
          <a:fontRef idx="minor">
            <a:schemeClr val="tx1"/>
          </a:fontRef>
        </p:style>
      </p:cxnSp>
      <p:cxnSp>
        <p:nvCxnSpPr>
          <p:cNvPr id="25" name="Connector: Elbow 24">
            <a:extLst>
              <a:ext uri="{FF2B5EF4-FFF2-40B4-BE49-F238E27FC236}">
                <a16:creationId xmlns:a16="http://schemas.microsoft.com/office/drawing/2014/main" id="{D7F8A861-83B5-4769-9993-7E4E57241421}"/>
              </a:ext>
            </a:extLst>
          </p:cNvPr>
          <p:cNvCxnSpPr>
            <a:cxnSpLocks/>
            <a:stCxn id="12" idx="2"/>
            <a:endCxn id="19" idx="0"/>
          </p:cNvCxnSpPr>
          <p:nvPr/>
        </p:nvCxnSpPr>
        <p:spPr>
          <a:xfrm rot="5400000">
            <a:off x="7926451" y="2361874"/>
            <a:ext cx="544395" cy="450280"/>
          </a:xfrm>
          <a:prstGeom prst="bentConnector3">
            <a:avLst>
              <a:gd name="adj1" fmla="val 50000"/>
            </a:avLst>
          </a:prstGeom>
          <a:ln>
            <a:solidFill>
              <a:schemeClr val="bg2"/>
            </a:solidFill>
            <a:tailEnd type="triangle"/>
          </a:ln>
        </p:spPr>
        <p:style>
          <a:lnRef idx="2">
            <a:schemeClr val="dk1"/>
          </a:lnRef>
          <a:fillRef idx="0">
            <a:schemeClr val="dk1"/>
          </a:fillRef>
          <a:effectRef idx="1">
            <a:schemeClr val="dk1"/>
          </a:effectRef>
          <a:fontRef idx="minor">
            <a:schemeClr val="tx1"/>
          </a:fontRef>
        </p:style>
      </p:cxnSp>
      <p:cxnSp>
        <p:nvCxnSpPr>
          <p:cNvPr id="26" name="Connector: Elbow 25">
            <a:extLst>
              <a:ext uri="{FF2B5EF4-FFF2-40B4-BE49-F238E27FC236}">
                <a16:creationId xmlns:a16="http://schemas.microsoft.com/office/drawing/2014/main" id="{4ECA793A-ADA9-476E-8CD9-72E03F7A0B6D}"/>
              </a:ext>
            </a:extLst>
          </p:cNvPr>
          <p:cNvCxnSpPr>
            <a:cxnSpLocks/>
            <a:stCxn id="12" idx="2"/>
            <a:endCxn id="20" idx="0"/>
          </p:cNvCxnSpPr>
          <p:nvPr/>
        </p:nvCxnSpPr>
        <p:spPr>
          <a:xfrm rot="16200000" flipH="1">
            <a:off x="8734437" y="2004168"/>
            <a:ext cx="544395" cy="1165692"/>
          </a:xfrm>
          <a:prstGeom prst="bentConnector3">
            <a:avLst>
              <a:gd name="adj1" fmla="val 50000"/>
            </a:avLst>
          </a:prstGeom>
          <a:ln>
            <a:solidFill>
              <a:schemeClr val="bg2"/>
            </a:solidFill>
            <a:tailEnd type="triangle"/>
          </a:ln>
        </p:spPr>
        <p:style>
          <a:lnRef idx="2">
            <a:schemeClr val="dk1"/>
          </a:lnRef>
          <a:fillRef idx="0">
            <a:schemeClr val="dk1"/>
          </a:fillRef>
          <a:effectRef idx="1">
            <a:schemeClr val="dk1"/>
          </a:effectRef>
          <a:fontRef idx="minor">
            <a:schemeClr val="tx1"/>
          </a:fontRef>
        </p:style>
      </p:cxnSp>
      <p:sp>
        <p:nvSpPr>
          <p:cNvPr id="27" name="TextBox 26">
            <a:extLst>
              <a:ext uri="{FF2B5EF4-FFF2-40B4-BE49-F238E27FC236}">
                <a16:creationId xmlns:a16="http://schemas.microsoft.com/office/drawing/2014/main" id="{E5357389-6D21-415C-B5ED-FD63707D70B0}"/>
              </a:ext>
            </a:extLst>
          </p:cNvPr>
          <p:cNvSpPr txBox="1"/>
          <p:nvPr/>
        </p:nvSpPr>
        <p:spPr>
          <a:xfrm>
            <a:off x="732779" y="3762175"/>
            <a:ext cx="1508201" cy="461665"/>
          </a:xfrm>
          <a:prstGeom prst="rect">
            <a:avLst/>
          </a:prstGeom>
          <a:noFill/>
        </p:spPr>
        <p:txBody>
          <a:bodyPr wrap="square" rtlCol="0">
            <a:spAutoFit/>
          </a:bodyPr>
          <a:lstStyle/>
          <a:p>
            <a:r>
              <a:rPr lang="en-US" sz="1200" b="1" dirty="0">
                <a:solidFill>
                  <a:schemeClr val="accent2">
                    <a:lumMod val="10000"/>
                  </a:schemeClr>
                </a:solidFill>
              </a:rPr>
              <a:t>Zirconium Hydride (ZrH</a:t>
            </a:r>
            <a:r>
              <a:rPr lang="en-US" sz="1200" b="1" baseline="-25000" dirty="0">
                <a:solidFill>
                  <a:schemeClr val="accent2">
                    <a:lumMod val="10000"/>
                  </a:schemeClr>
                </a:solidFill>
              </a:rPr>
              <a:t>x</a:t>
            </a:r>
            <a:r>
              <a:rPr lang="en-US" sz="1200" b="1" dirty="0">
                <a:solidFill>
                  <a:schemeClr val="accent2">
                    <a:lumMod val="10000"/>
                  </a:schemeClr>
                </a:solidFill>
              </a:rPr>
              <a:t>)</a:t>
            </a:r>
            <a:endParaRPr lang="en-US" sz="1200" b="1" baseline="-25000" dirty="0">
              <a:solidFill>
                <a:schemeClr val="accent2">
                  <a:lumMod val="10000"/>
                </a:schemeClr>
              </a:solidFill>
            </a:endParaRPr>
          </a:p>
        </p:txBody>
      </p:sp>
      <p:sp>
        <p:nvSpPr>
          <p:cNvPr id="28" name="TextBox 27">
            <a:extLst>
              <a:ext uri="{FF2B5EF4-FFF2-40B4-BE49-F238E27FC236}">
                <a16:creationId xmlns:a16="http://schemas.microsoft.com/office/drawing/2014/main" id="{825DC50B-CA87-4D83-BFB6-98803F529E0F}"/>
              </a:ext>
            </a:extLst>
          </p:cNvPr>
          <p:cNvSpPr txBox="1"/>
          <p:nvPr/>
        </p:nvSpPr>
        <p:spPr>
          <a:xfrm>
            <a:off x="732779" y="4239671"/>
            <a:ext cx="1508201" cy="461665"/>
          </a:xfrm>
          <a:prstGeom prst="rect">
            <a:avLst/>
          </a:prstGeom>
          <a:noFill/>
        </p:spPr>
        <p:txBody>
          <a:bodyPr wrap="square" rtlCol="0">
            <a:spAutoFit/>
          </a:bodyPr>
          <a:lstStyle/>
          <a:p>
            <a:r>
              <a:rPr lang="en-US" sz="1200" b="1" dirty="0">
                <a:solidFill>
                  <a:schemeClr val="accent2">
                    <a:lumMod val="10000"/>
                  </a:schemeClr>
                </a:solidFill>
              </a:rPr>
              <a:t>Yttrium Hydride (</a:t>
            </a:r>
            <a:r>
              <a:rPr lang="en-US" sz="1200" b="1" dirty="0" err="1">
                <a:solidFill>
                  <a:schemeClr val="accent2">
                    <a:lumMod val="10000"/>
                  </a:schemeClr>
                </a:solidFill>
              </a:rPr>
              <a:t>YH</a:t>
            </a:r>
            <a:r>
              <a:rPr lang="en-US" sz="1200" b="1" baseline="-25000" dirty="0" err="1">
                <a:solidFill>
                  <a:schemeClr val="accent2">
                    <a:lumMod val="10000"/>
                  </a:schemeClr>
                </a:solidFill>
              </a:rPr>
              <a:t>x</a:t>
            </a:r>
            <a:r>
              <a:rPr lang="en-US" sz="1200" b="1" dirty="0">
                <a:solidFill>
                  <a:schemeClr val="accent2">
                    <a:lumMod val="10000"/>
                  </a:schemeClr>
                </a:solidFill>
              </a:rPr>
              <a:t>)</a:t>
            </a:r>
            <a:endParaRPr lang="en-US" sz="1200" b="1" baseline="-25000" dirty="0">
              <a:solidFill>
                <a:schemeClr val="accent2">
                  <a:lumMod val="10000"/>
                </a:schemeClr>
              </a:solidFill>
            </a:endParaRPr>
          </a:p>
        </p:txBody>
      </p:sp>
      <p:sp>
        <p:nvSpPr>
          <p:cNvPr id="29" name="TextBox 28">
            <a:extLst>
              <a:ext uri="{FF2B5EF4-FFF2-40B4-BE49-F238E27FC236}">
                <a16:creationId xmlns:a16="http://schemas.microsoft.com/office/drawing/2014/main" id="{0DDB8C2A-6107-4F8D-A887-5CE1D392327A}"/>
              </a:ext>
            </a:extLst>
          </p:cNvPr>
          <p:cNvSpPr txBox="1"/>
          <p:nvPr/>
        </p:nvSpPr>
        <p:spPr>
          <a:xfrm>
            <a:off x="732779" y="4733920"/>
            <a:ext cx="1508201" cy="461665"/>
          </a:xfrm>
          <a:prstGeom prst="rect">
            <a:avLst/>
          </a:prstGeom>
          <a:noFill/>
        </p:spPr>
        <p:txBody>
          <a:bodyPr wrap="square" rtlCol="0">
            <a:spAutoFit/>
          </a:bodyPr>
          <a:lstStyle/>
          <a:p>
            <a:r>
              <a:rPr lang="en-US" sz="1200" b="1" dirty="0">
                <a:solidFill>
                  <a:schemeClr val="accent2">
                    <a:lumMod val="10000"/>
                  </a:schemeClr>
                </a:solidFill>
              </a:rPr>
              <a:t>Lithium Hydride (</a:t>
            </a:r>
            <a:r>
              <a:rPr lang="en-US" sz="1200" b="1" dirty="0" err="1">
                <a:solidFill>
                  <a:schemeClr val="accent2">
                    <a:lumMod val="10000"/>
                  </a:schemeClr>
                </a:solidFill>
              </a:rPr>
              <a:t>LiH</a:t>
            </a:r>
            <a:r>
              <a:rPr lang="en-US" sz="1200" b="1" baseline="-25000" dirty="0" err="1">
                <a:solidFill>
                  <a:schemeClr val="accent2">
                    <a:lumMod val="10000"/>
                  </a:schemeClr>
                </a:solidFill>
              </a:rPr>
              <a:t>x</a:t>
            </a:r>
            <a:r>
              <a:rPr lang="en-US" sz="1200" b="1" dirty="0">
                <a:solidFill>
                  <a:schemeClr val="accent2">
                    <a:lumMod val="10000"/>
                  </a:schemeClr>
                </a:solidFill>
              </a:rPr>
              <a:t>)</a:t>
            </a:r>
            <a:endParaRPr lang="en-US" sz="1200" b="1" baseline="-25000" dirty="0">
              <a:solidFill>
                <a:schemeClr val="accent2">
                  <a:lumMod val="10000"/>
                </a:schemeClr>
              </a:solidFill>
            </a:endParaRPr>
          </a:p>
        </p:txBody>
      </p:sp>
      <p:sp>
        <p:nvSpPr>
          <p:cNvPr id="30" name="TextBox 29">
            <a:extLst>
              <a:ext uri="{FF2B5EF4-FFF2-40B4-BE49-F238E27FC236}">
                <a16:creationId xmlns:a16="http://schemas.microsoft.com/office/drawing/2014/main" id="{4BB7F71E-86AC-424B-8C0A-B9722A6D3E6C}"/>
              </a:ext>
            </a:extLst>
          </p:cNvPr>
          <p:cNvSpPr txBox="1"/>
          <p:nvPr/>
        </p:nvSpPr>
        <p:spPr>
          <a:xfrm>
            <a:off x="893931" y="5294417"/>
            <a:ext cx="1508201" cy="276999"/>
          </a:xfrm>
          <a:prstGeom prst="rect">
            <a:avLst/>
          </a:prstGeom>
          <a:noFill/>
        </p:spPr>
        <p:txBody>
          <a:bodyPr wrap="square" rtlCol="0">
            <a:spAutoFit/>
          </a:bodyPr>
          <a:lstStyle/>
          <a:p>
            <a:r>
              <a:rPr lang="en-US" sz="1200" b="1" dirty="0">
                <a:solidFill>
                  <a:schemeClr val="accent2">
                    <a:lumMod val="10000"/>
                  </a:schemeClr>
                </a:solidFill>
              </a:rPr>
              <a:t>. . .</a:t>
            </a:r>
            <a:endParaRPr lang="en-US" sz="1200" b="1" baseline="-25000" dirty="0">
              <a:solidFill>
                <a:schemeClr val="accent2">
                  <a:lumMod val="10000"/>
                </a:schemeClr>
              </a:solidFill>
            </a:endParaRPr>
          </a:p>
        </p:txBody>
      </p:sp>
      <p:cxnSp>
        <p:nvCxnSpPr>
          <p:cNvPr id="31" name="Straight Connector 30">
            <a:extLst>
              <a:ext uri="{FF2B5EF4-FFF2-40B4-BE49-F238E27FC236}">
                <a16:creationId xmlns:a16="http://schemas.microsoft.com/office/drawing/2014/main" id="{77B96C35-25CE-450F-9FBA-53DEDC73E07D}"/>
              </a:ext>
            </a:extLst>
          </p:cNvPr>
          <p:cNvCxnSpPr>
            <a:cxnSpLocks/>
          </p:cNvCxnSpPr>
          <p:nvPr/>
        </p:nvCxnSpPr>
        <p:spPr>
          <a:xfrm flipH="1">
            <a:off x="611981" y="3575649"/>
            <a:ext cx="1" cy="1900076"/>
          </a:xfrm>
          <a:prstGeom prst="line">
            <a:avLst/>
          </a:prstGeom>
        </p:spPr>
        <p:style>
          <a:lnRef idx="2">
            <a:schemeClr val="dk1"/>
          </a:lnRef>
          <a:fillRef idx="0">
            <a:schemeClr val="dk1"/>
          </a:fillRef>
          <a:effectRef idx="1">
            <a:schemeClr val="dk1"/>
          </a:effectRef>
          <a:fontRef idx="minor">
            <a:schemeClr val="tx1"/>
          </a:fontRef>
        </p:style>
      </p:cxnSp>
      <p:cxnSp>
        <p:nvCxnSpPr>
          <p:cNvPr id="32" name="Straight Connector 31">
            <a:extLst>
              <a:ext uri="{FF2B5EF4-FFF2-40B4-BE49-F238E27FC236}">
                <a16:creationId xmlns:a16="http://schemas.microsoft.com/office/drawing/2014/main" id="{0BD3438A-01CF-46EE-9212-608EEE23CEA6}"/>
              </a:ext>
            </a:extLst>
          </p:cNvPr>
          <p:cNvCxnSpPr>
            <a:cxnSpLocks/>
          </p:cNvCxnSpPr>
          <p:nvPr/>
        </p:nvCxnSpPr>
        <p:spPr>
          <a:xfrm>
            <a:off x="472149" y="3910637"/>
            <a:ext cx="272481" cy="0"/>
          </a:xfrm>
          <a:prstGeom prst="line">
            <a:avLst/>
          </a:prstGeom>
        </p:spPr>
        <p:style>
          <a:lnRef idx="2">
            <a:schemeClr val="dk1"/>
          </a:lnRef>
          <a:fillRef idx="0">
            <a:schemeClr val="dk1"/>
          </a:fillRef>
          <a:effectRef idx="1">
            <a:schemeClr val="dk1"/>
          </a:effectRef>
          <a:fontRef idx="minor">
            <a:schemeClr val="tx1"/>
          </a:fontRef>
        </p:style>
      </p:cxnSp>
      <p:cxnSp>
        <p:nvCxnSpPr>
          <p:cNvPr id="33" name="Straight Connector 32">
            <a:extLst>
              <a:ext uri="{FF2B5EF4-FFF2-40B4-BE49-F238E27FC236}">
                <a16:creationId xmlns:a16="http://schemas.microsoft.com/office/drawing/2014/main" id="{C9A5B23A-1BA4-4836-83B4-BE58AE7CA5C2}"/>
              </a:ext>
            </a:extLst>
          </p:cNvPr>
          <p:cNvCxnSpPr>
            <a:cxnSpLocks/>
          </p:cNvCxnSpPr>
          <p:nvPr/>
        </p:nvCxnSpPr>
        <p:spPr>
          <a:xfrm>
            <a:off x="472149" y="4345842"/>
            <a:ext cx="272481" cy="0"/>
          </a:xfrm>
          <a:prstGeom prst="line">
            <a:avLst/>
          </a:prstGeom>
        </p:spPr>
        <p:style>
          <a:lnRef idx="2">
            <a:schemeClr val="dk1"/>
          </a:lnRef>
          <a:fillRef idx="0">
            <a:schemeClr val="dk1"/>
          </a:fillRef>
          <a:effectRef idx="1">
            <a:schemeClr val="dk1"/>
          </a:effectRef>
          <a:fontRef idx="minor">
            <a:schemeClr val="tx1"/>
          </a:fontRef>
        </p:style>
      </p:cxnSp>
      <p:cxnSp>
        <p:nvCxnSpPr>
          <p:cNvPr id="34" name="Straight Connector 33">
            <a:extLst>
              <a:ext uri="{FF2B5EF4-FFF2-40B4-BE49-F238E27FC236}">
                <a16:creationId xmlns:a16="http://schemas.microsoft.com/office/drawing/2014/main" id="{FF5E86A3-F786-41C1-B23B-790FF02A53EC}"/>
              </a:ext>
            </a:extLst>
          </p:cNvPr>
          <p:cNvCxnSpPr>
            <a:cxnSpLocks/>
          </p:cNvCxnSpPr>
          <p:nvPr/>
        </p:nvCxnSpPr>
        <p:spPr>
          <a:xfrm>
            <a:off x="473764" y="4883169"/>
            <a:ext cx="272481" cy="0"/>
          </a:xfrm>
          <a:prstGeom prst="line">
            <a:avLst/>
          </a:prstGeom>
        </p:spPr>
        <p:style>
          <a:lnRef idx="2">
            <a:schemeClr val="dk1"/>
          </a:lnRef>
          <a:fillRef idx="0">
            <a:schemeClr val="dk1"/>
          </a:fillRef>
          <a:effectRef idx="1">
            <a:schemeClr val="dk1"/>
          </a:effectRef>
          <a:fontRef idx="minor">
            <a:schemeClr val="tx1"/>
          </a:fontRef>
        </p:style>
      </p:cxnSp>
      <p:sp>
        <p:nvSpPr>
          <p:cNvPr id="35" name="TextBox 34">
            <a:extLst>
              <a:ext uri="{FF2B5EF4-FFF2-40B4-BE49-F238E27FC236}">
                <a16:creationId xmlns:a16="http://schemas.microsoft.com/office/drawing/2014/main" id="{E0053138-D88C-4405-A48A-B8E6DFE67D28}"/>
              </a:ext>
            </a:extLst>
          </p:cNvPr>
          <p:cNvSpPr txBox="1"/>
          <p:nvPr/>
        </p:nvSpPr>
        <p:spPr>
          <a:xfrm>
            <a:off x="2340767" y="3766157"/>
            <a:ext cx="1508201" cy="276999"/>
          </a:xfrm>
          <a:prstGeom prst="rect">
            <a:avLst/>
          </a:prstGeom>
          <a:noFill/>
        </p:spPr>
        <p:txBody>
          <a:bodyPr wrap="square" rtlCol="0">
            <a:spAutoFit/>
          </a:bodyPr>
          <a:lstStyle/>
          <a:p>
            <a:r>
              <a:rPr lang="en-US" sz="1200" b="1" dirty="0">
                <a:solidFill>
                  <a:schemeClr val="accent3">
                    <a:lumMod val="50000"/>
                  </a:schemeClr>
                </a:solidFill>
              </a:rPr>
              <a:t>Beryllium</a:t>
            </a:r>
            <a:endParaRPr lang="en-US" sz="1200" b="1" baseline="-25000" dirty="0">
              <a:solidFill>
                <a:schemeClr val="accent3">
                  <a:lumMod val="50000"/>
                </a:schemeClr>
              </a:solidFill>
            </a:endParaRPr>
          </a:p>
        </p:txBody>
      </p:sp>
      <p:sp>
        <p:nvSpPr>
          <p:cNvPr id="36" name="TextBox 35">
            <a:extLst>
              <a:ext uri="{FF2B5EF4-FFF2-40B4-BE49-F238E27FC236}">
                <a16:creationId xmlns:a16="http://schemas.microsoft.com/office/drawing/2014/main" id="{45861116-B73F-4C71-8A96-7D28A391944A}"/>
              </a:ext>
            </a:extLst>
          </p:cNvPr>
          <p:cNvSpPr txBox="1"/>
          <p:nvPr/>
        </p:nvSpPr>
        <p:spPr>
          <a:xfrm>
            <a:off x="2340767" y="4234871"/>
            <a:ext cx="1508201" cy="461665"/>
          </a:xfrm>
          <a:prstGeom prst="rect">
            <a:avLst/>
          </a:prstGeom>
          <a:noFill/>
        </p:spPr>
        <p:txBody>
          <a:bodyPr wrap="square" rtlCol="0">
            <a:spAutoFit/>
          </a:bodyPr>
          <a:lstStyle/>
          <a:p>
            <a:r>
              <a:rPr lang="en-US" sz="1200" b="1" dirty="0">
                <a:solidFill>
                  <a:schemeClr val="accent2">
                    <a:lumMod val="10000"/>
                  </a:schemeClr>
                </a:solidFill>
              </a:rPr>
              <a:t>Beryllium Oxide (BeO)</a:t>
            </a:r>
            <a:endParaRPr lang="en-US" sz="1200" b="1" baseline="-25000" dirty="0">
              <a:solidFill>
                <a:schemeClr val="accent2">
                  <a:lumMod val="10000"/>
                </a:schemeClr>
              </a:solidFill>
            </a:endParaRPr>
          </a:p>
        </p:txBody>
      </p:sp>
      <p:sp>
        <p:nvSpPr>
          <p:cNvPr id="37" name="TextBox 36">
            <a:extLst>
              <a:ext uri="{FF2B5EF4-FFF2-40B4-BE49-F238E27FC236}">
                <a16:creationId xmlns:a16="http://schemas.microsoft.com/office/drawing/2014/main" id="{2C7F6F25-BBC9-4B25-8C3D-F8EBD6E5920E}"/>
              </a:ext>
            </a:extLst>
          </p:cNvPr>
          <p:cNvSpPr txBox="1"/>
          <p:nvPr/>
        </p:nvSpPr>
        <p:spPr>
          <a:xfrm>
            <a:off x="2340767" y="4729120"/>
            <a:ext cx="1761246" cy="461665"/>
          </a:xfrm>
          <a:prstGeom prst="rect">
            <a:avLst/>
          </a:prstGeom>
          <a:noFill/>
        </p:spPr>
        <p:txBody>
          <a:bodyPr wrap="square" rtlCol="0">
            <a:spAutoFit/>
          </a:bodyPr>
          <a:lstStyle/>
          <a:p>
            <a:r>
              <a:rPr lang="en-US" sz="1200" b="1" dirty="0">
                <a:solidFill>
                  <a:schemeClr val="accent2">
                    <a:lumMod val="10000"/>
                  </a:schemeClr>
                </a:solidFill>
              </a:rPr>
              <a:t>Beryllium Carbide (Be</a:t>
            </a:r>
            <a:r>
              <a:rPr lang="en-US" sz="1200" b="1" baseline="-25000" dirty="0">
                <a:solidFill>
                  <a:schemeClr val="accent2">
                    <a:lumMod val="10000"/>
                  </a:schemeClr>
                </a:solidFill>
              </a:rPr>
              <a:t>2</a:t>
            </a:r>
            <a:r>
              <a:rPr lang="en-US" sz="1200" b="1" dirty="0">
                <a:solidFill>
                  <a:schemeClr val="accent2">
                    <a:lumMod val="10000"/>
                  </a:schemeClr>
                </a:solidFill>
              </a:rPr>
              <a:t>C)</a:t>
            </a:r>
            <a:endParaRPr lang="en-US" sz="1200" b="1" baseline="-25000" dirty="0">
              <a:solidFill>
                <a:schemeClr val="accent2">
                  <a:lumMod val="10000"/>
                </a:schemeClr>
              </a:solidFill>
            </a:endParaRPr>
          </a:p>
        </p:txBody>
      </p:sp>
      <p:sp>
        <p:nvSpPr>
          <p:cNvPr id="38" name="TextBox 37">
            <a:extLst>
              <a:ext uri="{FF2B5EF4-FFF2-40B4-BE49-F238E27FC236}">
                <a16:creationId xmlns:a16="http://schemas.microsoft.com/office/drawing/2014/main" id="{01E11E29-CAE8-44C7-A96A-5C905ED17EAE}"/>
              </a:ext>
            </a:extLst>
          </p:cNvPr>
          <p:cNvSpPr txBox="1"/>
          <p:nvPr/>
        </p:nvSpPr>
        <p:spPr>
          <a:xfrm>
            <a:off x="2501919" y="5289617"/>
            <a:ext cx="1508201" cy="276999"/>
          </a:xfrm>
          <a:prstGeom prst="rect">
            <a:avLst/>
          </a:prstGeom>
          <a:noFill/>
        </p:spPr>
        <p:txBody>
          <a:bodyPr wrap="square" rtlCol="0">
            <a:spAutoFit/>
          </a:bodyPr>
          <a:lstStyle/>
          <a:p>
            <a:r>
              <a:rPr lang="en-US" sz="1200" b="1" dirty="0">
                <a:solidFill>
                  <a:schemeClr val="accent2">
                    <a:lumMod val="10000"/>
                  </a:schemeClr>
                </a:solidFill>
              </a:rPr>
              <a:t>. . .</a:t>
            </a:r>
            <a:endParaRPr lang="en-US" sz="1200" b="1" baseline="-25000" dirty="0">
              <a:solidFill>
                <a:schemeClr val="accent2">
                  <a:lumMod val="10000"/>
                </a:schemeClr>
              </a:solidFill>
            </a:endParaRPr>
          </a:p>
        </p:txBody>
      </p:sp>
      <p:cxnSp>
        <p:nvCxnSpPr>
          <p:cNvPr id="39" name="Straight Connector 38">
            <a:extLst>
              <a:ext uri="{FF2B5EF4-FFF2-40B4-BE49-F238E27FC236}">
                <a16:creationId xmlns:a16="http://schemas.microsoft.com/office/drawing/2014/main" id="{0ED39754-E898-4367-814B-F8E41E7728D0}"/>
              </a:ext>
            </a:extLst>
          </p:cNvPr>
          <p:cNvCxnSpPr>
            <a:cxnSpLocks/>
          </p:cNvCxnSpPr>
          <p:nvPr/>
        </p:nvCxnSpPr>
        <p:spPr>
          <a:xfrm flipH="1">
            <a:off x="2219968" y="3570849"/>
            <a:ext cx="2" cy="1900076"/>
          </a:xfrm>
          <a:prstGeom prst="line">
            <a:avLst/>
          </a:prstGeom>
        </p:spPr>
        <p:style>
          <a:lnRef idx="2">
            <a:schemeClr val="dk1"/>
          </a:lnRef>
          <a:fillRef idx="0">
            <a:schemeClr val="dk1"/>
          </a:fillRef>
          <a:effectRef idx="1">
            <a:schemeClr val="dk1"/>
          </a:effectRef>
          <a:fontRef idx="minor">
            <a:schemeClr val="tx1"/>
          </a:fontRef>
        </p:style>
      </p:cxnSp>
      <p:cxnSp>
        <p:nvCxnSpPr>
          <p:cNvPr id="40" name="Straight Connector 39">
            <a:extLst>
              <a:ext uri="{FF2B5EF4-FFF2-40B4-BE49-F238E27FC236}">
                <a16:creationId xmlns:a16="http://schemas.microsoft.com/office/drawing/2014/main" id="{31215C90-77A4-4093-960D-EEE798E4E565}"/>
              </a:ext>
            </a:extLst>
          </p:cNvPr>
          <p:cNvCxnSpPr>
            <a:cxnSpLocks/>
          </p:cNvCxnSpPr>
          <p:nvPr/>
        </p:nvCxnSpPr>
        <p:spPr>
          <a:xfrm>
            <a:off x="2080137" y="3905837"/>
            <a:ext cx="272481" cy="0"/>
          </a:xfrm>
          <a:prstGeom prst="line">
            <a:avLst/>
          </a:prstGeom>
        </p:spPr>
        <p:style>
          <a:lnRef idx="2">
            <a:schemeClr val="dk1"/>
          </a:lnRef>
          <a:fillRef idx="0">
            <a:schemeClr val="dk1"/>
          </a:fillRef>
          <a:effectRef idx="1">
            <a:schemeClr val="dk1"/>
          </a:effectRef>
          <a:fontRef idx="minor">
            <a:schemeClr val="tx1"/>
          </a:fontRef>
        </p:style>
      </p:cxnSp>
      <p:cxnSp>
        <p:nvCxnSpPr>
          <p:cNvPr id="41" name="Straight Connector 40">
            <a:extLst>
              <a:ext uri="{FF2B5EF4-FFF2-40B4-BE49-F238E27FC236}">
                <a16:creationId xmlns:a16="http://schemas.microsoft.com/office/drawing/2014/main" id="{0525A3F0-9554-49A2-831B-9584B74C8527}"/>
              </a:ext>
            </a:extLst>
          </p:cNvPr>
          <p:cNvCxnSpPr>
            <a:cxnSpLocks/>
          </p:cNvCxnSpPr>
          <p:nvPr/>
        </p:nvCxnSpPr>
        <p:spPr>
          <a:xfrm>
            <a:off x="2080137" y="4341042"/>
            <a:ext cx="272481" cy="0"/>
          </a:xfrm>
          <a:prstGeom prst="line">
            <a:avLst/>
          </a:prstGeom>
        </p:spPr>
        <p:style>
          <a:lnRef idx="2">
            <a:schemeClr val="dk1"/>
          </a:lnRef>
          <a:fillRef idx="0">
            <a:schemeClr val="dk1"/>
          </a:fillRef>
          <a:effectRef idx="1">
            <a:schemeClr val="dk1"/>
          </a:effectRef>
          <a:fontRef idx="minor">
            <a:schemeClr val="tx1"/>
          </a:fontRef>
        </p:style>
      </p:cxnSp>
      <p:cxnSp>
        <p:nvCxnSpPr>
          <p:cNvPr id="42" name="Straight Connector 41">
            <a:extLst>
              <a:ext uri="{FF2B5EF4-FFF2-40B4-BE49-F238E27FC236}">
                <a16:creationId xmlns:a16="http://schemas.microsoft.com/office/drawing/2014/main" id="{EB59F147-5E7C-4564-BCAA-6710B2307204}"/>
              </a:ext>
            </a:extLst>
          </p:cNvPr>
          <p:cNvCxnSpPr>
            <a:cxnSpLocks/>
          </p:cNvCxnSpPr>
          <p:nvPr/>
        </p:nvCxnSpPr>
        <p:spPr>
          <a:xfrm>
            <a:off x="2081752" y="4878369"/>
            <a:ext cx="272481" cy="0"/>
          </a:xfrm>
          <a:prstGeom prst="line">
            <a:avLst/>
          </a:prstGeom>
        </p:spPr>
        <p:style>
          <a:lnRef idx="2">
            <a:schemeClr val="dk1"/>
          </a:lnRef>
          <a:fillRef idx="0">
            <a:schemeClr val="dk1"/>
          </a:fillRef>
          <a:effectRef idx="1">
            <a:schemeClr val="dk1"/>
          </a:effectRef>
          <a:fontRef idx="minor">
            <a:schemeClr val="tx1"/>
          </a:fontRef>
        </p:style>
      </p:cxnSp>
      <p:cxnSp>
        <p:nvCxnSpPr>
          <p:cNvPr id="43" name="Straight Connector 42">
            <a:extLst>
              <a:ext uri="{FF2B5EF4-FFF2-40B4-BE49-F238E27FC236}">
                <a16:creationId xmlns:a16="http://schemas.microsoft.com/office/drawing/2014/main" id="{A8C2B38F-52EE-4B6F-A104-CE70A770F3D5}"/>
              </a:ext>
            </a:extLst>
          </p:cNvPr>
          <p:cNvCxnSpPr>
            <a:cxnSpLocks/>
          </p:cNvCxnSpPr>
          <p:nvPr/>
        </p:nvCxnSpPr>
        <p:spPr>
          <a:xfrm flipH="1">
            <a:off x="4178992" y="3570849"/>
            <a:ext cx="1" cy="642765"/>
          </a:xfrm>
          <a:prstGeom prst="line">
            <a:avLst/>
          </a:prstGeom>
        </p:spPr>
        <p:style>
          <a:lnRef idx="2">
            <a:schemeClr val="dk1"/>
          </a:lnRef>
          <a:fillRef idx="0">
            <a:schemeClr val="dk1"/>
          </a:fillRef>
          <a:effectRef idx="1">
            <a:schemeClr val="dk1"/>
          </a:effectRef>
          <a:fontRef idx="minor">
            <a:schemeClr val="tx1"/>
          </a:fontRef>
        </p:style>
      </p:cxnSp>
      <p:cxnSp>
        <p:nvCxnSpPr>
          <p:cNvPr id="44" name="Straight Connector 43">
            <a:extLst>
              <a:ext uri="{FF2B5EF4-FFF2-40B4-BE49-F238E27FC236}">
                <a16:creationId xmlns:a16="http://schemas.microsoft.com/office/drawing/2014/main" id="{EEF157C2-4332-4844-A7E8-163D0C0A92E8}"/>
              </a:ext>
            </a:extLst>
          </p:cNvPr>
          <p:cNvCxnSpPr>
            <a:cxnSpLocks/>
          </p:cNvCxnSpPr>
          <p:nvPr/>
        </p:nvCxnSpPr>
        <p:spPr>
          <a:xfrm>
            <a:off x="4040335" y="3785117"/>
            <a:ext cx="272481" cy="0"/>
          </a:xfrm>
          <a:prstGeom prst="line">
            <a:avLst/>
          </a:prstGeom>
          <a:ln>
            <a:solidFill>
              <a:schemeClr val="accent2">
                <a:lumMod val="10000"/>
              </a:schemeClr>
            </a:solidFill>
          </a:ln>
        </p:spPr>
        <p:style>
          <a:lnRef idx="2">
            <a:schemeClr val="dk1"/>
          </a:lnRef>
          <a:fillRef idx="0">
            <a:schemeClr val="dk1"/>
          </a:fillRef>
          <a:effectRef idx="1">
            <a:schemeClr val="dk1"/>
          </a:effectRef>
          <a:fontRef idx="minor">
            <a:schemeClr val="tx1"/>
          </a:fontRef>
        </p:style>
      </p:cxnSp>
      <p:sp>
        <p:nvSpPr>
          <p:cNvPr id="45" name="TextBox 44">
            <a:extLst>
              <a:ext uri="{FF2B5EF4-FFF2-40B4-BE49-F238E27FC236}">
                <a16:creationId xmlns:a16="http://schemas.microsoft.com/office/drawing/2014/main" id="{92716EA6-5F25-4E41-8B1C-D68B0B80BE79}"/>
              </a:ext>
            </a:extLst>
          </p:cNvPr>
          <p:cNvSpPr txBox="1"/>
          <p:nvPr/>
        </p:nvSpPr>
        <p:spPr>
          <a:xfrm>
            <a:off x="4333054" y="3640279"/>
            <a:ext cx="1508201" cy="276999"/>
          </a:xfrm>
          <a:prstGeom prst="rect">
            <a:avLst/>
          </a:prstGeom>
          <a:noFill/>
        </p:spPr>
        <p:txBody>
          <a:bodyPr wrap="square" rtlCol="0">
            <a:spAutoFit/>
          </a:bodyPr>
          <a:lstStyle/>
          <a:p>
            <a:r>
              <a:rPr lang="en-US" sz="1200" b="1" dirty="0">
                <a:solidFill>
                  <a:schemeClr val="accent3">
                    <a:lumMod val="50000"/>
                  </a:schemeClr>
                </a:solidFill>
              </a:rPr>
              <a:t>Graphite</a:t>
            </a:r>
            <a:endParaRPr lang="en-US" sz="1200" b="1" baseline="-25000" dirty="0">
              <a:solidFill>
                <a:schemeClr val="accent3">
                  <a:lumMod val="50000"/>
                </a:schemeClr>
              </a:solidFill>
            </a:endParaRPr>
          </a:p>
        </p:txBody>
      </p:sp>
      <p:sp>
        <p:nvSpPr>
          <p:cNvPr id="46" name="TextBox 45">
            <a:extLst>
              <a:ext uri="{FF2B5EF4-FFF2-40B4-BE49-F238E27FC236}">
                <a16:creationId xmlns:a16="http://schemas.microsoft.com/office/drawing/2014/main" id="{72F9F339-8345-42A1-925D-E25CA8E07421}"/>
              </a:ext>
            </a:extLst>
          </p:cNvPr>
          <p:cNvSpPr txBox="1"/>
          <p:nvPr/>
        </p:nvSpPr>
        <p:spPr>
          <a:xfrm>
            <a:off x="4361061" y="3905837"/>
            <a:ext cx="1508201" cy="276999"/>
          </a:xfrm>
          <a:prstGeom prst="rect">
            <a:avLst/>
          </a:prstGeom>
          <a:noFill/>
        </p:spPr>
        <p:txBody>
          <a:bodyPr wrap="square" rtlCol="0">
            <a:spAutoFit/>
          </a:bodyPr>
          <a:lstStyle/>
          <a:p>
            <a:r>
              <a:rPr lang="en-US" sz="1200" b="1" dirty="0">
                <a:solidFill>
                  <a:schemeClr val="accent3">
                    <a:lumMod val="50000"/>
                  </a:schemeClr>
                </a:solidFill>
              </a:rPr>
              <a:t>. . .</a:t>
            </a:r>
            <a:endParaRPr lang="en-US" sz="1200" b="1" baseline="-25000" dirty="0">
              <a:solidFill>
                <a:schemeClr val="accent3">
                  <a:lumMod val="50000"/>
                </a:schemeClr>
              </a:solidFill>
            </a:endParaRPr>
          </a:p>
        </p:txBody>
      </p:sp>
      <p:sp>
        <p:nvSpPr>
          <p:cNvPr id="52" name="Rectangle 51">
            <a:extLst>
              <a:ext uri="{FF2B5EF4-FFF2-40B4-BE49-F238E27FC236}">
                <a16:creationId xmlns:a16="http://schemas.microsoft.com/office/drawing/2014/main" id="{ED27A15C-65BB-43A9-BE8D-91CA429826BB}"/>
              </a:ext>
            </a:extLst>
          </p:cNvPr>
          <p:cNvSpPr/>
          <p:nvPr/>
        </p:nvSpPr>
        <p:spPr>
          <a:xfrm>
            <a:off x="10477262" y="2865421"/>
            <a:ext cx="1508201" cy="716437"/>
          </a:xfrm>
          <a:prstGeom prst="rect">
            <a:avLst/>
          </a:prstGeom>
          <a:solidFill>
            <a:schemeClr val="tx1">
              <a:lumMod val="95000"/>
            </a:schemeClr>
          </a:solidFill>
          <a:ln w="1905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solidFill>
                  <a:schemeClr val="bg1"/>
                </a:solidFill>
                <a:latin typeface="Arial" panose="020B0604020202020204" pitchFamily="34" charset="0"/>
                <a:cs typeface="Arial" panose="020B0604020202020204" pitchFamily="34" charset="0"/>
              </a:rPr>
              <a:t>Composite Moderator</a:t>
            </a:r>
          </a:p>
        </p:txBody>
      </p:sp>
      <p:cxnSp>
        <p:nvCxnSpPr>
          <p:cNvPr id="56" name="Connector: Elbow 55">
            <a:extLst>
              <a:ext uri="{FF2B5EF4-FFF2-40B4-BE49-F238E27FC236}">
                <a16:creationId xmlns:a16="http://schemas.microsoft.com/office/drawing/2014/main" id="{E4D9C5A6-7340-4F9D-B2FF-957DB4B23691}"/>
              </a:ext>
            </a:extLst>
          </p:cNvPr>
          <p:cNvCxnSpPr>
            <a:stCxn id="10" idx="2"/>
            <a:endCxn id="11" idx="0"/>
          </p:cNvCxnSpPr>
          <p:nvPr/>
        </p:nvCxnSpPr>
        <p:spPr>
          <a:xfrm rot="5400000">
            <a:off x="4763153" y="442895"/>
            <a:ext cx="548155" cy="2135171"/>
          </a:xfrm>
          <a:prstGeom prst="bentConnector3">
            <a:avLst/>
          </a:prstGeom>
          <a:ln w="28575">
            <a:solidFill>
              <a:schemeClr val="accent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7" name="Connector: Elbow 56">
            <a:extLst>
              <a:ext uri="{FF2B5EF4-FFF2-40B4-BE49-F238E27FC236}">
                <a16:creationId xmlns:a16="http://schemas.microsoft.com/office/drawing/2014/main" id="{EACDEB2A-9661-4023-BC80-455344EF72A4}"/>
              </a:ext>
            </a:extLst>
          </p:cNvPr>
          <p:cNvCxnSpPr>
            <a:cxnSpLocks/>
            <a:stCxn id="10" idx="2"/>
            <a:endCxn id="12" idx="0"/>
          </p:cNvCxnSpPr>
          <p:nvPr/>
        </p:nvCxnSpPr>
        <p:spPr>
          <a:xfrm rot="16200000" flipH="1">
            <a:off x="6990224" y="350993"/>
            <a:ext cx="548155" cy="2318973"/>
          </a:xfrm>
          <a:prstGeom prst="bentConnector3">
            <a:avLst>
              <a:gd name="adj1" fmla="val 50000"/>
            </a:avLst>
          </a:prstGeom>
          <a:ln w="28575">
            <a:solidFill>
              <a:schemeClr val="accent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0" name="Connector: Elbow 59">
            <a:extLst>
              <a:ext uri="{FF2B5EF4-FFF2-40B4-BE49-F238E27FC236}">
                <a16:creationId xmlns:a16="http://schemas.microsoft.com/office/drawing/2014/main" id="{4F6296F2-9A1E-4F23-8049-939BF984149E}"/>
              </a:ext>
            </a:extLst>
          </p:cNvPr>
          <p:cNvCxnSpPr>
            <a:cxnSpLocks/>
            <a:stCxn id="11" idx="2"/>
            <a:endCxn id="15" idx="0"/>
          </p:cNvCxnSpPr>
          <p:nvPr/>
        </p:nvCxnSpPr>
        <p:spPr>
          <a:xfrm rot="5400000">
            <a:off x="2190669" y="1080240"/>
            <a:ext cx="635362" cy="2922589"/>
          </a:xfrm>
          <a:prstGeom prst="bentConnector3">
            <a:avLst>
              <a:gd name="adj1" fmla="val 50000"/>
            </a:avLst>
          </a:prstGeom>
          <a:ln w="28575">
            <a:solidFill>
              <a:schemeClr val="accent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3" name="Connector: Elbow 62">
            <a:extLst>
              <a:ext uri="{FF2B5EF4-FFF2-40B4-BE49-F238E27FC236}">
                <a16:creationId xmlns:a16="http://schemas.microsoft.com/office/drawing/2014/main" id="{A5BDBB29-9A3E-402E-A98C-0DA20A07783D}"/>
              </a:ext>
            </a:extLst>
          </p:cNvPr>
          <p:cNvCxnSpPr>
            <a:cxnSpLocks/>
            <a:stCxn id="11" idx="2"/>
            <a:endCxn id="17" idx="0"/>
          </p:cNvCxnSpPr>
          <p:nvPr/>
        </p:nvCxnSpPr>
        <p:spPr>
          <a:xfrm rot="16200000" flipH="1">
            <a:off x="3924474" y="2269022"/>
            <a:ext cx="635362" cy="545023"/>
          </a:xfrm>
          <a:prstGeom prst="bentConnector3">
            <a:avLst>
              <a:gd name="adj1" fmla="val 50000"/>
            </a:avLst>
          </a:prstGeom>
          <a:ln w="28575">
            <a:solidFill>
              <a:schemeClr val="accent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6" name="Connector: Elbow 65">
            <a:extLst>
              <a:ext uri="{FF2B5EF4-FFF2-40B4-BE49-F238E27FC236}">
                <a16:creationId xmlns:a16="http://schemas.microsoft.com/office/drawing/2014/main" id="{2A2FD0CE-D855-409D-A965-B20EBCB4AE1F}"/>
              </a:ext>
            </a:extLst>
          </p:cNvPr>
          <p:cNvCxnSpPr>
            <a:cxnSpLocks/>
            <a:stCxn id="11" idx="2"/>
            <a:endCxn id="16" idx="0"/>
          </p:cNvCxnSpPr>
          <p:nvPr/>
        </p:nvCxnSpPr>
        <p:spPr>
          <a:xfrm rot="5400000">
            <a:off x="3090099" y="1979670"/>
            <a:ext cx="635362" cy="1123728"/>
          </a:xfrm>
          <a:prstGeom prst="bentConnector3">
            <a:avLst>
              <a:gd name="adj1" fmla="val 50000"/>
            </a:avLst>
          </a:prstGeom>
          <a:ln w="28575">
            <a:solidFill>
              <a:schemeClr val="accent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9" name="Connector: Elbow 68">
            <a:extLst>
              <a:ext uri="{FF2B5EF4-FFF2-40B4-BE49-F238E27FC236}">
                <a16:creationId xmlns:a16="http://schemas.microsoft.com/office/drawing/2014/main" id="{49E9EAB9-193C-4F4B-8BE9-E86876E61CA6}"/>
              </a:ext>
            </a:extLst>
          </p:cNvPr>
          <p:cNvCxnSpPr>
            <a:cxnSpLocks/>
            <a:stCxn id="12" idx="2"/>
            <a:endCxn id="18" idx="0"/>
          </p:cNvCxnSpPr>
          <p:nvPr/>
        </p:nvCxnSpPr>
        <p:spPr>
          <a:xfrm rot="5400000">
            <a:off x="7105401" y="1540826"/>
            <a:ext cx="544396" cy="2092379"/>
          </a:xfrm>
          <a:prstGeom prst="bentConnector3">
            <a:avLst>
              <a:gd name="adj1" fmla="val 50000"/>
            </a:avLst>
          </a:prstGeom>
          <a:ln w="28575">
            <a:solidFill>
              <a:schemeClr val="accent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2" name="Connector: Elbow 71">
            <a:extLst>
              <a:ext uri="{FF2B5EF4-FFF2-40B4-BE49-F238E27FC236}">
                <a16:creationId xmlns:a16="http://schemas.microsoft.com/office/drawing/2014/main" id="{860DCA5D-3096-4105-B976-2334DEC4BCF7}"/>
              </a:ext>
            </a:extLst>
          </p:cNvPr>
          <p:cNvCxnSpPr>
            <a:cxnSpLocks/>
            <a:stCxn id="12" idx="2"/>
            <a:endCxn id="19" idx="0"/>
          </p:cNvCxnSpPr>
          <p:nvPr/>
        </p:nvCxnSpPr>
        <p:spPr>
          <a:xfrm rot="5400000">
            <a:off x="7926451" y="2361874"/>
            <a:ext cx="544395" cy="450280"/>
          </a:xfrm>
          <a:prstGeom prst="bentConnector3">
            <a:avLst>
              <a:gd name="adj1" fmla="val 50000"/>
            </a:avLst>
          </a:prstGeom>
          <a:ln w="28575">
            <a:solidFill>
              <a:schemeClr val="accent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5" name="Connector: Elbow 74">
            <a:extLst>
              <a:ext uri="{FF2B5EF4-FFF2-40B4-BE49-F238E27FC236}">
                <a16:creationId xmlns:a16="http://schemas.microsoft.com/office/drawing/2014/main" id="{2F7AA61E-D937-4B6F-8D4C-84ACF19B35A4}"/>
              </a:ext>
            </a:extLst>
          </p:cNvPr>
          <p:cNvCxnSpPr>
            <a:cxnSpLocks/>
            <a:stCxn id="12" idx="2"/>
            <a:endCxn id="20" idx="0"/>
          </p:cNvCxnSpPr>
          <p:nvPr/>
        </p:nvCxnSpPr>
        <p:spPr>
          <a:xfrm rot="16200000" flipH="1">
            <a:off x="8734437" y="2004168"/>
            <a:ext cx="544395" cy="1165692"/>
          </a:xfrm>
          <a:prstGeom prst="bentConnector3">
            <a:avLst>
              <a:gd name="adj1" fmla="val 50000"/>
            </a:avLst>
          </a:prstGeom>
          <a:ln w="28575">
            <a:solidFill>
              <a:schemeClr val="accent2">
                <a:lumMod val="1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Connector: Elbow 77">
            <a:extLst>
              <a:ext uri="{FF2B5EF4-FFF2-40B4-BE49-F238E27FC236}">
                <a16:creationId xmlns:a16="http://schemas.microsoft.com/office/drawing/2014/main" id="{457D2DB3-DD52-4827-AA1C-7A314B12BC30}"/>
              </a:ext>
            </a:extLst>
          </p:cNvPr>
          <p:cNvCxnSpPr>
            <a:cxnSpLocks/>
            <a:stCxn id="12" idx="2"/>
            <a:endCxn id="52" idx="0"/>
          </p:cNvCxnSpPr>
          <p:nvPr/>
        </p:nvCxnSpPr>
        <p:spPr>
          <a:xfrm rot="16200000" flipH="1">
            <a:off x="9552273" y="1186331"/>
            <a:ext cx="550604" cy="2807575"/>
          </a:xfrm>
          <a:prstGeom prst="bentConnector3">
            <a:avLst>
              <a:gd name="adj1" fmla="val 50000"/>
            </a:avLst>
          </a:prstGeom>
          <a:ln w="28575">
            <a:solidFill>
              <a:schemeClr val="accent2">
                <a:lumMod val="1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descr="Background pattern&#10;&#10;Description automatically generated">
            <a:extLst>
              <a:ext uri="{FF2B5EF4-FFF2-40B4-BE49-F238E27FC236}">
                <a16:creationId xmlns:a16="http://schemas.microsoft.com/office/drawing/2014/main" id="{FA5A7C48-C4D7-4258-8825-97F01EC006BD}"/>
              </a:ext>
            </a:extLst>
          </p:cNvPr>
          <p:cNvPicPr>
            <a:picLocks noChangeAspect="1"/>
          </p:cNvPicPr>
          <p:nvPr/>
        </p:nvPicPr>
        <p:blipFill rotWithShape="1">
          <a:blip r:embed="rId2"/>
          <a:srcRect l="31305" t="32619" r="31305" b="32857"/>
          <a:stretch/>
        </p:blipFill>
        <p:spPr>
          <a:xfrm>
            <a:off x="7335179" y="3716244"/>
            <a:ext cx="1374395" cy="1099010"/>
          </a:xfrm>
          <a:prstGeom prst="rect">
            <a:avLst/>
          </a:prstGeom>
        </p:spPr>
      </p:pic>
      <p:pic>
        <p:nvPicPr>
          <p:cNvPr id="86" name="Picture 85">
            <a:extLst>
              <a:ext uri="{FF2B5EF4-FFF2-40B4-BE49-F238E27FC236}">
                <a16:creationId xmlns:a16="http://schemas.microsoft.com/office/drawing/2014/main" id="{A646C29F-B552-4A39-B87F-334469AD4609}"/>
              </a:ext>
            </a:extLst>
          </p:cNvPr>
          <p:cNvPicPr>
            <a:picLocks noChangeAspect="1"/>
          </p:cNvPicPr>
          <p:nvPr/>
        </p:nvPicPr>
        <p:blipFill>
          <a:blip r:embed="rId3"/>
          <a:stretch>
            <a:fillRect/>
          </a:stretch>
        </p:blipFill>
        <p:spPr>
          <a:xfrm>
            <a:off x="8940573" y="3613604"/>
            <a:ext cx="1342672" cy="1864745"/>
          </a:xfrm>
          <a:prstGeom prst="rect">
            <a:avLst/>
          </a:prstGeom>
        </p:spPr>
      </p:pic>
      <p:sp>
        <p:nvSpPr>
          <p:cNvPr id="87" name="TextBox 86">
            <a:extLst>
              <a:ext uri="{FF2B5EF4-FFF2-40B4-BE49-F238E27FC236}">
                <a16:creationId xmlns:a16="http://schemas.microsoft.com/office/drawing/2014/main" id="{011CAE4E-0EC8-446E-8900-26450A2F6303}"/>
              </a:ext>
            </a:extLst>
          </p:cNvPr>
          <p:cNvSpPr txBox="1"/>
          <p:nvPr/>
        </p:nvSpPr>
        <p:spPr>
          <a:xfrm>
            <a:off x="8978664" y="3575938"/>
            <a:ext cx="1293884" cy="369332"/>
          </a:xfrm>
          <a:prstGeom prst="rect">
            <a:avLst/>
          </a:prstGeom>
          <a:noFill/>
        </p:spPr>
        <p:txBody>
          <a:bodyPr wrap="square">
            <a:spAutoFit/>
          </a:bodyPr>
          <a:lstStyle/>
          <a:p>
            <a:pPr algn="ctr"/>
            <a:r>
              <a:rPr lang="en-US" sz="600" dirty="0">
                <a:solidFill>
                  <a:schemeClr val="accent2">
                    <a:lumMod val="10000"/>
                  </a:schemeClr>
                </a:solidFill>
              </a:rPr>
              <a:t>https://www.etec.energy.gov/Operations/Major_Operations/SNAP_Overview.php</a:t>
            </a:r>
          </a:p>
        </p:txBody>
      </p:sp>
      <p:pic>
        <p:nvPicPr>
          <p:cNvPr id="103" name="Picture 102">
            <a:extLst>
              <a:ext uri="{FF2B5EF4-FFF2-40B4-BE49-F238E27FC236}">
                <a16:creationId xmlns:a16="http://schemas.microsoft.com/office/drawing/2014/main" id="{9C1F8C67-34BE-4B34-ABBF-06CF75067D71}"/>
              </a:ext>
            </a:extLst>
          </p:cNvPr>
          <p:cNvPicPr>
            <a:picLocks noChangeAspect="1"/>
          </p:cNvPicPr>
          <p:nvPr/>
        </p:nvPicPr>
        <p:blipFill rotWithShape="1">
          <a:blip r:embed="rId4"/>
          <a:srcRect l="5633" t="7157" r="5218" b="7157"/>
          <a:stretch/>
        </p:blipFill>
        <p:spPr>
          <a:xfrm>
            <a:off x="10637218" y="3676465"/>
            <a:ext cx="1188287" cy="1089967"/>
          </a:xfrm>
          <a:prstGeom prst="rect">
            <a:avLst/>
          </a:prstGeom>
        </p:spPr>
      </p:pic>
      <p:sp>
        <p:nvSpPr>
          <p:cNvPr id="59" name="TextBox 58">
            <a:extLst>
              <a:ext uri="{FF2B5EF4-FFF2-40B4-BE49-F238E27FC236}">
                <a16:creationId xmlns:a16="http://schemas.microsoft.com/office/drawing/2014/main" id="{46862B12-C784-4CA8-BC45-D3515E3749C1}"/>
              </a:ext>
            </a:extLst>
          </p:cNvPr>
          <p:cNvSpPr txBox="1"/>
          <p:nvPr/>
        </p:nvSpPr>
        <p:spPr>
          <a:xfrm>
            <a:off x="6980959" y="4807222"/>
            <a:ext cx="1985042" cy="184666"/>
          </a:xfrm>
          <a:prstGeom prst="rect">
            <a:avLst/>
          </a:prstGeom>
          <a:noFill/>
        </p:spPr>
        <p:txBody>
          <a:bodyPr wrap="square">
            <a:spAutoFit/>
          </a:bodyPr>
          <a:lstStyle/>
          <a:p>
            <a:pPr algn="ctr"/>
            <a:r>
              <a:rPr lang="en-US" sz="600" dirty="0">
                <a:solidFill>
                  <a:schemeClr val="tx1">
                    <a:lumMod val="50000"/>
                  </a:schemeClr>
                </a:solidFill>
              </a:rPr>
              <a:t>Example: tie-tube moderated NTP core</a:t>
            </a:r>
          </a:p>
        </p:txBody>
      </p:sp>
      <p:sp>
        <p:nvSpPr>
          <p:cNvPr id="61" name="TextBox 60">
            <a:extLst>
              <a:ext uri="{FF2B5EF4-FFF2-40B4-BE49-F238E27FC236}">
                <a16:creationId xmlns:a16="http://schemas.microsoft.com/office/drawing/2014/main" id="{6FBEB583-6081-41F3-9DC9-5E9A741E2C3B}"/>
              </a:ext>
            </a:extLst>
          </p:cNvPr>
          <p:cNvSpPr txBox="1"/>
          <p:nvPr/>
        </p:nvSpPr>
        <p:spPr>
          <a:xfrm>
            <a:off x="10498767" y="4766432"/>
            <a:ext cx="1459413" cy="461665"/>
          </a:xfrm>
          <a:prstGeom prst="rect">
            <a:avLst/>
          </a:prstGeom>
          <a:noFill/>
        </p:spPr>
        <p:txBody>
          <a:bodyPr wrap="square">
            <a:spAutoFit/>
          </a:bodyPr>
          <a:lstStyle/>
          <a:p>
            <a:pPr algn="ctr"/>
            <a:r>
              <a:rPr lang="en-US" sz="600" dirty="0">
                <a:solidFill>
                  <a:schemeClr val="tx1">
                    <a:lumMod val="50000"/>
                  </a:schemeClr>
                </a:solidFill>
              </a:rPr>
              <a:t>Example: pin-in-block structural core with a structural moderator block (gray) and dispersed moderator (green) and fuel (red) pins</a:t>
            </a:r>
          </a:p>
        </p:txBody>
      </p:sp>
      <p:sp>
        <p:nvSpPr>
          <p:cNvPr id="62" name="TextBox 61">
            <a:extLst>
              <a:ext uri="{FF2B5EF4-FFF2-40B4-BE49-F238E27FC236}">
                <a16:creationId xmlns:a16="http://schemas.microsoft.com/office/drawing/2014/main" id="{86E7E359-BCAE-4CAD-B78D-84AEC3299316}"/>
              </a:ext>
            </a:extLst>
          </p:cNvPr>
          <p:cNvSpPr txBox="1"/>
          <p:nvPr/>
        </p:nvSpPr>
        <p:spPr>
          <a:xfrm>
            <a:off x="8923491" y="5419072"/>
            <a:ext cx="1331975" cy="276999"/>
          </a:xfrm>
          <a:prstGeom prst="rect">
            <a:avLst/>
          </a:prstGeom>
          <a:noFill/>
        </p:spPr>
        <p:txBody>
          <a:bodyPr wrap="square">
            <a:spAutoFit/>
          </a:bodyPr>
          <a:lstStyle/>
          <a:p>
            <a:pPr algn="ctr"/>
            <a:r>
              <a:rPr lang="en-US" sz="600" dirty="0">
                <a:solidFill>
                  <a:schemeClr val="tx1">
                    <a:lumMod val="50000"/>
                  </a:schemeClr>
                </a:solidFill>
              </a:rPr>
              <a:t>Example: SNAP-10A was fueled with (U,Zr)H</a:t>
            </a:r>
            <a:r>
              <a:rPr lang="en-US" sz="600" baseline="-25000" dirty="0">
                <a:solidFill>
                  <a:schemeClr val="tx1">
                    <a:lumMod val="50000"/>
                  </a:schemeClr>
                </a:solidFill>
              </a:rPr>
              <a:t>x</a:t>
            </a:r>
            <a:r>
              <a:rPr lang="en-US" sz="600" dirty="0">
                <a:solidFill>
                  <a:schemeClr val="tx1">
                    <a:lumMod val="50000"/>
                  </a:schemeClr>
                </a:solidFill>
              </a:rPr>
              <a:t> fuel</a:t>
            </a:r>
          </a:p>
        </p:txBody>
      </p:sp>
      <p:sp>
        <p:nvSpPr>
          <p:cNvPr id="65" name="TextBox 64">
            <a:extLst>
              <a:ext uri="{FF2B5EF4-FFF2-40B4-BE49-F238E27FC236}">
                <a16:creationId xmlns:a16="http://schemas.microsoft.com/office/drawing/2014/main" id="{6D04FAD3-E4E9-40A4-9B56-201760DDF413}"/>
              </a:ext>
            </a:extLst>
          </p:cNvPr>
          <p:cNvSpPr txBox="1"/>
          <p:nvPr/>
        </p:nvSpPr>
        <p:spPr>
          <a:xfrm>
            <a:off x="472149" y="5693591"/>
            <a:ext cx="11398153" cy="523220"/>
          </a:xfrm>
          <a:prstGeom prst="rect">
            <a:avLst/>
          </a:prstGeom>
          <a:solidFill>
            <a:schemeClr val="tx1">
              <a:lumMod val="20000"/>
              <a:lumOff val="80000"/>
            </a:schemeClr>
          </a:solidFill>
          <a:ln w="19050">
            <a:solidFill>
              <a:schemeClr val="accent2">
                <a:lumMod val="10000"/>
              </a:schemeClr>
            </a:solidFill>
          </a:ln>
        </p:spPr>
        <p:txBody>
          <a:bodyPr wrap="square">
            <a:spAutoFit/>
          </a:bodyPr>
          <a:lstStyle/>
          <a:p>
            <a:pPr algn="ctr"/>
            <a:r>
              <a:rPr lang="en-US" sz="1400" b="1" i="1" dirty="0">
                <a:solidFill>
                  <a:schemeClr val="accent3">
                    <a:lumMod val="50000"/>
                  </a:schemeClr>
                </a:solidFill>
              </a:rPr>
              <a:t>Material selection and related geometries used in component design impact the overall nuclear and thermal performance of the system based upon fundamental nuclear and thermophysical properties.</a:t>
            </a:r>
          </a:p>
        </p:txBody>
      </p:sp>
      <p:pic>
        <p:nvPicPr>
          <p:cNvPr id="2" name="Picture 1">
            <a:extLst>
              <a:ext uri="{FF2B5EF4-FFF2-40B4-BE49-F238E27FC236}">
                <a16:creationId xmlns:a16="http://schemas.microsoft.com/office/drawing/2014/main" id="{7C321DF3-FBB4-4CE4-96C2-CE69A6F8341C}"/>
              </a:ext>
            </a:extLst>
          </p:cNvPr>
          <p:cNvPicPr>
            <a:picLocks noChangeAspect="1"/>
          </p:cNvPicPr>
          <p:nvPr/>
        </p:nvPicPr>
        <p:blipFill>
          <a:blip r:embed="rId5"/>
          <a:stretch>
            <a:fillRect/>
          </a:stretch>
        </p:blipFill>
        <p:spPr>
          <a:xfrm>
            <a:off x="5819444" y="3676465"/>
            <a:ext cx="1028828" cy="1096515"/>
          </a:xfrm>
          <a:prstGeom prst="rect">
            <a:avLst/>
          </a:prstGeom>
        </p:spPr>
      </p:pic>
      <p:sp>
        <p:nvSpPr>
          <p:cNvPr id="64" name="TextBox 63">
            <a:extLst>
              <a:ext uri="{FF2B5EF4-FFF2-40B4-BE49-F238E27FC236}">
                <a16:creationId xmlns:a16="http://schemas.microsoft.com/office/drawing/2014/main" id="{0A051F76-7F8F-4372-8188-9035369FF309}"/>
              </a:ext>
            </a:extLst>
          </p:cNvPr>
          <p:cNvSpPr txBox="1"/>
          <p:nvPr/>
        </p:nvSpPr>
        <p:spPr>
          <a:xfrm>
            <a:off x="5336220" y="4753547"/>
            <a:ext cx="1985042" cy="184666"/>
          </a:xfrm>
          <a:prstGeom prst="rect">
            <a:avLst/>
          </a:prstGeom>
          <a:noFill/>
        </p:spPr>
        <p:txBody>
          <a:bodyPr wrap="square">
            <a:spAutoFit/>
          </a:bodyPr>
          <a:lstStyle/>
          <a:p>
            <a:pPr algn="ctr"/>
            <a:r>
              <a:rPr lang="en-US" sz="600" dirty="0">
                <a:solidFill>
                  <a:schemeClr val="tx1">
                    <a:lumMod val="50000"/>
                  </a:schemeClr>
                </a:solidFill>
              </a:rPr>
              <a:t>Example: moderator block NTP core</a:t>
            </a:r>
          </a:p>
        </p:txBody>
      </p:sp>
    </p:spTree>
    <p:extLst>
      <p:ext uri="{BB962C8B-B14F-4D97-AF65-F5344CB8AC3E}">
        <p14:creationId xmlns:p14="http://schemas.microsoft.com/office/powerpoint/2010/main" val="35698720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B510055-545A-499B-A9F6-4DE790D52385}"/>
              </a:ext>
            </a:extLst>
          </p:cNvPr>
          <p:cNvSpPr>
            <a:spLocks noGrp="1"/>
          </p:cNvSpPr>
          <p:nvPr>
            <p:ph type="sldNum" sz="quarter" idx="12"/>
          </p:nvPr>
        </p:nvSpPr>
        <p:spPr/>
        <p:txBody>
          <a:bodyPr/>
          <a:lstStyle/>
          <a:p>
            <a:fld id="{42941279-5F75-48AD-80EC-34D209179385}" type="slidenum">
              <a:rPr lang="en-US" altLang="en-US" smtClean="0"/>
              <a:pPr/>
              <a:t>9</a:t>
            </a:fld>
            <a:endParaRPr lang="en-US" altLang="en-US"/>
          </a:p>
        </p:txBody>
      </p:sp>
      <p:sp>
        <p:nvSpPr>
          <p:cNvPr id="5" name="Title 4">
            <a:extLst>
              <a:ext uri="{FF2B5EF4-FFF2-40B4-BE49-F238E27FC236}">
                <a16:creationId xmlns:a16="http://schemas.microsoft.com/office/drawing/2014/main" id="{16FFEF38-9DED-4111-9828-9D05EA83BBAB}"/>
              </a:ext>
            </a:extLst>
          </p:cNvPr>
          <p:cNvSpPr>
            <a:spLocks noGrp="1"/>
          </p:cNvSpPr>
          <p:nvPr>
            <p:ph type="ctrTitle"/>
          </p:nvPr>
        </p:nvSpPr>
        <p:spPr>
          <a:xfrm>
            <a:off x="215370" y="-2"/>
            <a:ext cx="11650565" cy="762313"/>
          </a:xfrm>
        </p:spPr>
        <p:txBody>
          <a:bodyPr>
            <a:noAutofit/>
          </a:bodyPr>
          <a:lstStyle/>
          <a:p>
            <a:r>
              <a:rPr lang="en-US" sz="2400" dirty="0"/>
              <a:t>Metallic Hydrides for Space Nuclear Power and Propulsion</a:t>
            </a:r>
            <a:br>
              <a:rPr lang="en-US" sz="1400" b="0" i="1" dirty="0"/>
            </a:br>
            <a:r>
              <a:rPr lang="en-US" sz="1400" b="0" i="1" dirty="0"/>
              <a:t>Metallic hydrides offer the potential for the lowest volume critical mass reactors by providing high hydrogen density for more efficient moderation</a:t>
            </a:r>
          </a:p>
        </p:txBody>
      </p:sp>
      <p:sp>
        <p:nvSpPr>
          <p:cNvPr id="6" name="Footer Placeholder 2">
            <a:extLst>
              <a:ext uri="{FF2B5EF4-FFF2-40B4-BE49-F238E27FC236}">
                <a16:creationId xmlns:a16="http://schemas.microsoft.com/office/drawing/2014/main" id="{4E1D3A4C-AA31-46AA-A68A-894EA471F3CE}"/>
              </a:ext>
            </a:extLst>
          </p:cNvPr>
          <p:cNvSpPr>
            <a:spLocks noGrp="1"/>
          </p:cNvSpPr>
          <p:nvPr>
            <p:ph type="ftr" sz="quarter" idx="11"/>
          </p:nvPr>
        </p:nvSpPr>
        <p:spPr>
          <a:xfrm>
            <a:off x="1930519" y="6298363"/>
            <a:ext cx="9423281" cy="429151"/>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Moderator Considerations for Space Nuclear Power and Propulsion</a:t>
            </a:r>
          </a:p>
        </p:txBody>
      </p:sp>
      <p:sp>
        <p:nvSpPr>
          <p:cNvPr id="12" name="TextBox 11">
            <a:extLst>
              <a:ext uri="{FF2B5EF4-FFF2-40B4-BE49-F238E27FC236}">
                <a16:creationId xmlns:a16="http://schemas.microsoft.com/office/drawing/2014/main" id="{29F14238-4851-407E-B574-FBC55B0631D8}"/>
              </a:ext>
            </a:extLst>
          </p:cNvPr>
          <p:cNvSpPr txBox="1"/>
          <p:nvPr/>
        </p:nvSpPr>
        <p:spPr>
          <a:xfrm>
            <a:off x="279434" y="5228918"/>
            <a:ext cx="2852183" cy="307777"/>
          </a:xfrm>
          <a:prstGeom prst="rect">
            <a:avLst/>
          </a:prstGeom>
          <a:noFill/>
          <a:ln>
            <a:noFill/>
          </a:ln>
        </p:spPr>
        <p:txBody>
          <a:bodyPr wrap="square">
            <a:spAutoFit/>
          </a:bodyPr>
          <a:lstStyle/>
          <a:p>
            <a:r>
              <a:rPr lang="en-US" sz="700" dirty="0"/>
              <a:t>Shivprasad, A., et. al. </a:t>
            </a:r>
            <a:r>
              <a:rPr lang="en-US" sz="700" b="1" i="1" dirty="0"/>
              <a:t>Advanced Moderator Material Handbook</a:t>
            </a:r>
            <a:r>
              <a:rPr lang="en-US" sz="700" dirty="0"/>
              <a:t>. Rep. No. LA-UR-20-27683, Los Alamos National Laboratory. 2020. </a:t>
            </a:r>
          </a:p>
        </p:txBody>
      </p:sp>
      <p:sp>
        <p:nvSpPr>
          <p:cNvPr id="11" name="TextBox 10">
            <a:extLst>
              <a:ext uri="{FF2B5EF4-FFF2-40B4-BE49-F238E27FC236}">
                <a16:creationId xmlns:a16="http://schemas.microsoft.com/office/drawing/2014/main" id="{51F7A17E-86E5-4A02-A9D6-CC6791C410B1}"/>
              </a:ext>
            </a:extLst>
          </p:cNvPr>
          <p:cNvSpPr txBox="1"/>
          <p:nvPr/>
        </p:nvSpPr>
        <p:spPr>
          <a:xfrm>
            <a:off x="6284395" y="939203"/>
            <a:ext cx="5425959" cy="738664"/>
          </a:xfrm>
          <a:prstGeom prst="rect">
            <a:avLst/>
          </a:prstGeom>
          <a:solidFill>
            <a:schemeClr val="accent2"/>
          </a:solidFill>
          <a:ln w="19050">
            <a:solidFill>
              <a:schemeClr val="accent2">
                <a:lumMod val="10000"/>
              </a:schemeClr>
            </a:solidFill>
          </a:ln>
        </p:spPr>
        <p:txBody>
          <a:bodyPr wrap="square">
            <a:spAutoFit/>
          </a:bodyPr>
          <a:lstStyle/>
          <a:p>
            <a:pPr algn="ctr"/>
            <a:r>
              <a:rPr lang="en-US" sz="1400" b="1" i="1" dirty="0">
                <a:solidFill>
                  <a:schemeClr val="accent3">
                    <a:lumMod val="50000"/>
                  </a:schemeClr>
                </a:solidFill>
              </a:rPr>
              <a:t>Technology development challenges: 1) net shape fabrication methods, 2) designing for hydrogen retention/migration and it’s possible impact on reactor operability</a:t>
            </a:r>
          </a:p>
        </p:txBody>
      </p:sp>
      <p:pic>
        <p:nvPicPr>
          <p:cNvPr id="2" name="Picture 1">
            <a:extLst>
              <a:ext uri="{FF2B5EF4-FFF2-40B4-BE49-F238E27FC236}">
                <a16:creationId xmlns:a16="http://schemas.microsoft.com/office/drawing/2014/main" id="{C632E436-6E95-48B4-8980-DAD4C29178B7}"/>
              </a:ext>
            </a:extLst>
          </p:cNvPr>
          <p:cNvPicPr>
            <a:picLocks noChangeAspect="1"/>
          </p:cNvPicPr>
          <p:nvPr/>
        </p:nvPicPr>
        <p:blipFill>
          <a:blip r:embed="rId2"/>
          <a:stretch>
            <a:fillRect/>
          </a:stretch>
        </p:blipFill>
        <p:spPr>
          <a:xfrm>
            <a:off x="279434" y="829273"/>
            <a:ext cx="4885954" cy="4291368"/>
          </a:xfrm>
          <a:prstGeom prst="rect">
            <a:avLst/>
          </a:prstGeom>
        </p:spPr>
      </p:pic>
      <p:sp>
        <p:nvSpPr>
          <p:cNvPr id="13" name="TextBox 12">
            <a:extLst>
              <a:ext uri="{FF2B5EF4-FFF2-40B4-BE49-F238E27FC236}">
                <a16:creationId xmlns:a16="http://schemas.microsoft.com/office/drawing/2014/main" id="{D358110B-57BE-4D7D-AC40-EFD30F99F000}"/>
              </a:ext>
            </a:extLst>
          </p:cNvPr>
          <p:cNvSpPr txBox="1"/>
          <p:nvPr/>
        </p:nvSpPr>
        <p:spPr>
          <a:xfrm>
            <a:off x="408156" y="5660463"/>
            <a:ext cx="11398153" cy="523220"/>
          </a:xfrm>
          <a:prstGeom prst="rect">
            <a:avLst/>
          </a:prstGeom>
          <a:solidFill>
            <a:schemeClr val="tx1">
              <a:lumMod val="20000"/>
              <a:lumOff val="80000"/>
            </a:schemeClr>
          </a:solidFill>
          <a:ln w="19050">
            <a:solidFill>
              <a:schemeClr val="accent2">
                <a:lumMod val="10000"/>
              </a:schemeClr>
            </a:solidFill>
          </a:ln>
        </p:spPr>
        <p:txBody>
          <a:bodyPr wrap="square">
            <a:spAutoFit/>
          </a:bodyPr>
          <a:lstStyle/>
          <a:p>
            <a:pPr algn="ctr"/>
            <a:r>
              <a:rPr lang="en-US" sz="1400" b="1" i="1" dirty="0">
                <a:solidFill>
                  <a:schemeClr val="accent3">
                    <a:lumMod val="50000"/>
                  </a:schemeClr>
                </a:solidFill>
              </a:rPr>
              <a:t>Zirconium hydride and yttrium hydride provide high hydrogen densities, relatively high dissociation temperatures, and established fabrication processes</a:t>
            </a:r>
          </a:p>
        </p:txBody>
      </p:sp>
      <p:pic>
        <p:nvPicPr>
          <p:cNvPr id="15" name="Picture 14">
            <a:extLst>
              <a:ext uri="{FF2B5EF4-FFF2-40B4-BE49-F238E27FC236}">
                <a16:creationId xmlns:a16="http://schemas.microsoft.com/office/drawing/2014/main" id="{8A6DB7D1-C32B-44B3-B9A3-90505D58EED2}"/>
              </a:ext>
            </a:extLst>
          </p:cNvPr>
          <p:cNvPicPr>
            <a:picLocks noChangeAspect="1"/>
          </p:cNvPicPr>
          <p:nvPr/>
        </p:nvPicPr>
        <p:blipFill>
          <a:blip r:embed="rId3"/>
          <a:stretch>
            <a:fillRect/>
          </a:stretch>
        </p:blipFill>
        <p:spPr>
          <a:xfrm>
            <a:off x="7019363" y="1887172"/>
            <a:ext cx="4161228" cy="3563985"/>
          </a:xfrm>
          <a:prstGeom prst="rect">
            <a:avLst/>
          </a:prstGeom>
        </p:spPr>
      </p:pic>
      <p:sp>
        <p:nvSpPr>
          <p:cNvPr id="16" name="TextBox 15">
            <a:extLst>
              <a:ext uri="{FF2B5EF4-FFF2-40B4-BE49-F238E27FC236}">
                <a16:creationId xmlns:a16="http://schemas.microsoft.com/office/drawing/2014/main" id="{A04AE6DA-3BC6-481C-9538-989BF202CF7F}"/>
              </a:ext>
            </a:extLst>
          </p:cNvPr>
          <p:cNvSpPr txBox="1"/>
          <p:nvPr/>
        </p:nvSpPr>
        <p:spPr>
          <a:xfrm>
            <a:off x="8335659" y="5352686"/>
            <a:ext cx="2852183" cy="307777"/>
          </a:xfrm>
          <a:prstGeom prst="rect">
            <a:avLst/>
          </a:prstGeom>
          <a:noFill/>
          <a:ln>
            <a:noFill/>
          </a:ln>
        </p:spPr>
        <p:txBody>
          <a:bodyPr wrap="square">
            <a:spAutoFit/>
          </a:bodyPr>
          <a:lstStyle/>
          <a:p>
            <a:pPr algn="r"/>
            <a:r>
              <a:rPr lang="en-US" sz="700" dirty="0"/>
              <a:t>Shivprasad, A., et. al. </a:t>
            </a:r>
            <a:r>
              <a:rPr lang="en-US" sz="700" b="1" i="1" dirty="0"/>
              <a:t>Advanced Moderator Material Handbook</a:t>
            </a:r>
            <a:r>
              <a:rPr lang="en-US" sz="700" dirty="0"/>
              <a:t>. Rep. No. LA-UR-20-27683, Los Alamos National Laboratory. 2020. </a:t>
            </a:r>
          </a:p>
        </p:txBody>
      </p:sp>
      <p:sp>
        <p:nvSpPr>
          <p:cNvPr id="17" name="TextBox 16">
            <a:extLst>
              <a:ext uri="{FF2B5EF4-FFF2-40B4-BE49-F238E27FC236}">
                <a16:creationId xmlns:a16="http://schemas.microsoft.com/office/drawing/2014/main" id="{E6AE3BF2-0B9D-4422-8958-1EEC4F2CB608}"/>
              </a:ext>
            </a:extLst>
          </p:cNvPr>
          <p:cNvSpPr txBox="1"/>
          <p:nvPr/>
        </p:nvSpPr>
        <p:spPr>
          <a:xfrm>
            <a:off x="6725944" y="1293424"/>
            <a:ext cx="4885954" cy="1088571"/>
          </a:xfrm>
          <a:prstGeom prst="rect">
            <a:avLst/>
          </a:prstGeom>
          <a:noFill/>
          <a:ln>
            <a:noFill/>
          </a:ln>
        </p:spPr>
        <p:txBody>
          <a:bodyPr vert="horz" wrap="square" lIns="91440" tIns="45720" rIns="91440" bIns="45720" rtlCol="0" anchor="ctr">
            <a:normAutofit/>
          </a:bodyPr>
          <a:lstStyle/>
          <a:p>
            <a:pPr algn="ctr"/>
            <a:r>
              <a:rPr lang="en-US" sz="1050" dirty="0">
                <a:solidFill>
                  <a:schemeClr val="tx2">
                    <a:lumMod val="50000"/>
                  </a:schemeClr>
                </a:solidFill>
                <a:latin typeface="Century" panose="02040604050505020304" pitchFamily="18" charset="0"/>
              </a:rPr>
              <a:t>The stability of different YH</a:t>
            </a:r>
            <a:r>
              <a:rPr lang="en-US" sz="1050" baseline="-25000" dirty="0">
                <a:solidFill>
                  <a:schemeClr val="tx2">
                    <a:lumMod val="50000"/>
                  </a:schemeClr>
                </a:solidFill>
                <a:latin typeface="Century" panose="02040604050505020304" pitchFamily="18" charset="0"/>
              </a:rPr>
              <a:t>x</a:t>
            </a:r>
            <a:r>
              <a:rPr lang="en-US" sz="1050" dirty="0">
                <a:solidFill>
                  <a:schemeClr val="tx2">
                    <a:lumMod val="50000"/>
                  </a:schemeClr>
                </a:solidFill>
                <a:latin typeface="Century" panose="02040604050505020304" pitchFamily="18" charset="0"/>
              </a:rPr>
              <a:t> stoichiometries at high temperatures</a:t>
            </a:r>
          </a:p>
        </p:txBody>
      </p:sp>
    </p:spTree>
    <p:extLst>
      <p:ext uri="{BB962C8B-B14F-4D97-AF65-F5344CB8AC3E}">
        <p14:creationId xmlns:p14="http://schemas.microsoft.com/office/powerpoint/2010/main" val="26913314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68B22D-E7E2-4B02-8503-433A36B936BB}"/>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2941279-5F75-48AD-80EC-34D209179385}" type="slidenum">
              <a:rPr kumimoji="0" lang="en-US" altLang="en-US" sz="1200" b="0" i="0" u="none" strike="noStrike" kern="1200" cap="none" spc="0" normalizeH="0" baseline="0" noProof="0" smtClean="0">
                <a:ln>
                  <a:noFill/>
                </a:ln>
                <a:solidFill>
                  <a:srgbClr val="FFFFFF"/>
                </a:solidFill>
                <a:effectLst/>
                <a:uLnTx/>
                <a:uFillTx/>
                <a:latin typeface="Helvetica" pitchFamily="2" charset="0"/>
                <a:cs typeface="Helvetica" pitchFamily="2"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FFFFFF"/>
              </a:solidFill>
              <a:effectLst/>
              <a:uLnTx/>
              <a:uFillTx/>
              <a:latin typeface="Helvetica" pitchFamily="2" charset="0"/>
              <a:cs typeface="Helvetica" pitchFamily="2" charset="0"/>
            </a:endParaRPr>
          </a:p>
        </p:txBody>
      </p:sp>
      <p:sp>
        <p:nvSpPr>
          <p:cNvPr id="5" name="Title 4">
            <a:extLst>
              <a:ext uri="{FF2B5EF4-FFF2-40B4-BE49-F238E27FC236}">
                <a16:creationId xmlns:a16="http://schemas.microsoft.com/office/drawing/2014/main" id="{DE26D2EB-E492-4270-A70B-2262FE12D67D}"/>
              </a:ext>
            </a:extLst>
          </p:cNvPr>
          <p:cNvSpPr>
            <a:spLocks noGrp="1"/>
          </p:cNvSpPr>
          <p:nvPr>
            <p:ph type="ctrTitle"/>
          </p:nvPr>
        </p:nvSpPr>
        <p:spPr/>
        <p:txBody>
          <a:bodyPr>
            <a:noAutofit/>
          </a:bodyPr>
          <a:lstStyle/>
          <a:p>
            <a:r>
              <a:rPr lang="en-US" sz="2400" dirty="0"/>
              <a:t>System Considerations for Moderators: Hydrides</a:t>
            </a:r>
            <a:br>
              <a:rPr lang="en-US" sz="3200" dirty="0"/>
            </a:br>
            <a:r>
              <a:rPr lang="en-US" sz="1400" b="0" i="1" dirty="0"/>
              <a:t>Significant space reactor heritage exists for metallic hydrides, mitigating hydrogen migration or loss is necessary to ensure reliability</a:t>
            </a:r>
            <a:endParaRPr lang="en-US" sz="3200" dirty="0"/>
          </a:p>
        </p:txBody>
      </p:sp>
      <p:sp>
        <p:nvSpPr>
          <p:cNvPr id="7" name="Footer Placeholder 2">
            <a:extLst>
              <a:ext uri="{FF2B5EF4-FFF2-40B4-BE49-F238E27FC236}">
                <a16:creationId xmlns:a16="http://schemas.microsoft.com/office/drawing/2014/main" id="{81E63E60-D1CA-47BF-87D1-42238AF0CE23}"/>
              </a:ext>
            </a:extLst>
          </p:cNvPr>
          <p:cNvSpPr>
            <a:spLocks noGrp="1"/>
          </p:cNvSpPr>
          <p:nvPr>
            <p:ph type="ftr" sz="quarter" idx="11"/>
          </p:nvPr>
        </p:nvSpPr>
        <p:spPr>
          <a:xfrm>
            <a:off x="1930519" y="6298363"/>
            <a:ext cx="9423281" cy="429151"/>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Moderator Considerations for Space Nuclear Power and Propulsion</a:t>
            </a:r>
          </a:p>
        </p:txBody>
      </p:sp>
      <p:graphicFrame>
        <p:nvGraphicFramePr>
          <p:cNvPr id="3" name="Table 2">
            <a:extLst>
              <a:ext uri="{FF2B5EF4-FFF2-40B4-BE49-F238E27FC236}">
                <a16:creationId xmlns:a16="http://schemas.microsoft.com/office/drawing/2014/main" id="{05B676B9-C741-4CDD-97E5-7F29F324199C}"/>
              </a:ext>
            </a:extLst>
          </p:cNvPr>
          <p:cNvGraphicFramePr>
            <a:graphicFrameLocks noGrp="1"/>
          </p:cNvGraphicFramePr>
          <p:nvPr>
            <p:extLst>
              <p:ext uri="{D42A27DB-BD31-4B8C-83A1-F6EECF244321}">
                <p14:modId xmlns:p14="http://schemas.microsoft.com/office/powerpoint/2010/main" val="2506491936"/>
              </p:ext>
            </p:extLst>
          </p:nvPr>
        </p:nvGraphicFramePr>
        <p:xfrm>
          <a:off x="285039" y="838422"/>
          <a:ext cx="5175236" cy="5383830"/>
        </p:xfrm>
        <a:graphic>
          <a:graphicData uri="http://schemas.openxmlformats.org/drawingml/2006/table">
            <a:tbl>
              <a:tblPr firstRow="1" bandRow="1"/>
              <a:tblGrid>
                <a:gridCol w="1682885">
                  <a:extLst>
                    <a:ext uri="{9D8B030D-6E8A-4147-A177-3AD203B41FA5}">
                      <a16:colId xmlns:a16="http://schemas.microsoft.com/office/drawing/2014/main" val="184082489"/>
                    </a:ext>
                  </a:extLst>
                </a:gridCol>
                <a:gridCol w="1585174">
                  <a:extLst>
                    <a:ext uri="{9D8B030D-6E8A-4147-A177-3AD203B41FA5}">
                      <a16:colId xmlns:a16="http://schemas.microsoft.com/office/drawing/2014/main" val="1336138320"/>
                    </a:ext>
                  </a:extLst>
                </a:gridCol>
                <a:gridCol w="1907177">
                  <a:extLst>
                    <a:ext uri="{9D8B030D-6E8A-4147-A177-3AD203B41FA5}">
                      <a16:colId xmlns:a16="http://schemas.microsoft.com/office/drawing/2014/main" val="490454755"/>
                    </a:ext>
                  </a:extLst>
                </a:gridCol>
              </a:tblGrid>
              <a:tr h="429541">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FFFFFF"/>
                    </a:solidFill>
                  </a:tcPr>
                </a:tc>
                <a:tc>
                  <a:txBody>
                    <a:bodyPr/>
                    <a:lstStyle/>
                    <a:p>
                      <a:pPr marL="0" marR="0" algn="ctr">
                        <a:lnSpc>
                          <a:spcPct val="107000"/>
                        </a:lnSpc>
                        <a:spcBef>
                          <a:spcPts val="0"/>
                        </a:spcBef>
                        <a:spcAft>
                          <a:spcPts val="0"/>
                        </a:spcAft>
                      </a:pPr>
                      <a:r>
                        <a:rPr lang="en-US" sz="1400" b="1" dirty="0">
                          <a:solidFill>
                            <a:schemeClr val="bg1"/>
                          </a:solidFill>
                          <a:effectLst/>
                          <a:latin typeface="Arial" panose="020B0604020202020204" pitchFamily="34" charset="0"/>
                          <a:cs typeface="Arial" panose="020B0604020202020204" pitchFamily="34" charset="0"/>
                        </a:rPr>
                        <a:t>ZrH</a:t>
                      </a:r>
                      <a:r>
                        <a:rPr lang="en-US" sz="1400" b="1" baseline="-25000" dirty="0">
                          <a:solidFill>
                            <a:schemeClr val="bg1"/>
                          </a:solidFill>
                          <a:effectLst/>
                          <a:latin typeface="Arial" panose="020B0604020202020204" pitchFamily="34" charset="0"/>
                          <a:cs typeface="Arial" panose="020B0604020202020204" pitchFamily="34" charset="0"/>
                        </a:rPr>
                        <a:t>x</a:t>
                      </a:r>
                      <a:endParaRPr lang="en-US" sz="14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400" b="1" dirty="0" err="1">
                          <a:solidFill>
                            <a:schemeClr val="bg1"/>
                          </a:solidFill>
                          <a:effectLst/>
                          <a:latin typeface="Arial" panose="020B0604020202020204" pitchFamily="34" charset="0"/>
                          <a:cs typeface="Arial" panose="020B0604020202020204" pitchFamily="34" charset="0"/>
                        </a:rPr>
                        <a:t>YH</a:t>
                      </a:r>
                      <a:r>
                        <a:rPr lang="en-US" sz="1400" b="1" baseline="-25000" dirty="0" err="1">
                          <a:solidFill>
                            <a:schemeClr val="bg1"/>
                          </a:solidFill>
                          <a:effectLst/>
                          <a:latin typeface="Arial" panose="020B0604020202020204" pitchFamily="34" charset="0"/>
                          <a:cs typeface="Arial" panose="020B0604020202020204" pitchFamily="34" charset="0"/>
                        </a:rPr>
                        <a:t>x</a:t>
                      </a:r>
                      <a:endParaRPr lang="en-US" sz="14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1D3563"/>
                    </a:solidFill>
                  </a:tcPr>
                </a:tc>
                <a:extLst>
                  <a:ext uri="{0D108BD9-81ED-4DB2-BD59-A6C34878D82A}">
                    <a16:rowId xmlns:a16="http://schemas.microsoft.com/office/drawing/2014/main" val="3738988918"/>
                  </a:ext>
                </a:extLst>
              </a:tr>
              <a:tr h="614739">
                <a:tc>
                  <a:txBody>
                    <a:bodyPr/>
                    <a:lstStyle/>
                    <a:p>
                      <a:pPr marL="0" marR="0" algn="ctr">
                        <a:lnSpc>
                          <a:spcPct val="107000"/>
                        </a:lnSpc>
                        <a:spcBef>
                          <a:spcPts val="0"/>
                        </a:spcBef>
                        <a:spcAft>
                          <a:spcPts val="0"/>
                        </a:spcAft>
                      </a:pPr>
                      <a:r>
                        <a:rPr lang="en-US" sz="1100" b="1" dirty="0">
                          <a:solidFill>
                            <a:schemeClr val="bg1"/>
                          </a:solidFill>
                          <a:effectLst/>
                          <a:latin typeface="Arial" panose="020B0604020202020204" pitchFamily="34" charset="0"/>
                          <a:cs typeface="Arial" panose="020B0604020202020204" pitchFamily="34" charset="0"/>
                        </a:rPr>
                        <a:t>Theoretical Density </a:t>
                      </a:r>
                    </a:p>
                    <a:p>
                      <a:pPr marL="0" marR="0" algn="ctr">
                        <a:lnSpc>
                          <a:spcPct val="107000"/>
                        </a:lnSpc>
                        <a:spcBef>
                          <a:spcPts val="0"/>
                        </a:spcBef>
                        <a:spcAft>
                          <a:spcPts val="0"/>
                        </a:spcAft>
                      </a:pPr>
                      <a:r>
                        <a:rPr lang="en-US" sz="1050" b="1" dirty="0">
                          <a:solidFill>
                            <a:schemeClr val="bg1"/>
                          </a:solidFill>
                          <a:effectLst/>
                          <a:latin typeface="Arial" panose="020B0604020202020204" pitchFamily="34" charset="0"/>
                          <a:cs typeface="Arial" panose="020B0604020202020204" pitchFamily="34" charset="0"/>
                        </a:rPr>
                        <a:t>(g/cm</a:t>
                      </a:r>
                      <a:r>
                        <a:rPr lang="en-US" sz="1050" b="1" baseline="30000" dirty="0">
                          <a:solidFill>
                            <a:schemeClr val="bg1"/>
                          </a:solidFill>
                          <a:effectLst/>
                          <a:latin typeface="Arial" panose="020B0604020202020204" pitchFamily="34" charset="0"/>
                          <a:cs typeface="Arial" panose="020B0604020202020204" pitchFamily="34" charset="0"/>
                        </a:rPr>
                        <a:t>3 </a:t>
                      </a:r>
                      <a:r>
                        <a:rPr lang="en-US" sz="1050" b="1" dirty="0">
                          <a:solidFill>
                            <a:schemeClr val="bg1"/>
                          </a:solidFill>
                          <a:effectLst/>
                          <a:latin typeface="Arial" panose="020B0604020202020204" pitchFamily="34" charset="0"/>
                          <a:cs typeface="Arial" panose="020B0604020202020204" pitchFamily="34" charset="0"/>
                        </a:rPr>
                        <a:t>@ RT)</a:t>
                      </a:r>
                      <a:endParaRPr lang="en-US" sz="105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cs typeface="Arial" panose="020B0604020202020204" pitchFamily="34" charset="0"/>
                        </a:rPr>
                        <a:t>5.62</a:t>
                      </a: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40000"/>
                      </a:srgbClr>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cs typeface="Arial" panose="020B0604020202020204" pitchFamily="34" charset="0"/>
                        </a:rPr>
                        <a:t>4.24</a:t>
                      </a: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1D3563">
                        <a:tint val="40000"/>
                      </a:srgbClr>
                    </a:solidFill>
                  </a:tcPr>
                </a:tc>
                <a:extLst>
                  <a:ext uri="{0D108BD9-81ED-4DB2-BD59-A6C34878D82A}">
                    <a16:rowId xmlns:a16="http://schemas.microsoft.com/office/drawing/2014/main" val="1070784518"/>
                  </a:ext>
                </a:extLst>
              </a:tr>
              <a:tr h="523745">
                <a:tc>
                  <a:txBody>
                    <a:bodyPr/>
                    <a:lstStyle/>
                    <a:p>
                      <a:pPr marL="0" marR="0" algn="ctr">
                        <a:lnSpc>
                          <a:spcPct val="107000"/>
                        </a:lnSpc>
                        <a:spcBef>
                          <a:spcPts val="0"/>
                        </a:spcBef>
                        <a:spcAft>
                          <a:spcPts val="0"/>
                        </a:spcAft>
                      </a:pPr>
                      <a:r>
                        <a:rPr lang="en-US" sz="1100" b="1" dirty="0">
                          <a:solidFill>
                            <a:schemeClr val="bg1"/>
                          </a:solidFill>
                          <a:effectLst/>
                          <a:latin typeface="Arial" panose="020B0604020202020204" pitchFamily="34" charset="0"/>
                          <a:cs typeface="Arial" panose="020B0604020202020204" pitchFamily="34" charset="0"/>
                        </a:rPr>
                        <a:t>Thermal Conductivity</a:t>
                      </a:r>
                      <a:endParaRPr lang="en-US" sz="11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100" dirty="0">
                          <a:solidFill>
                            <a:schemeClr val="accent2">
                              <a:lumMod val="10000"/>
                            </a:schemeClr>
                          </a:solidFill>
                          <a:effectLst/>
                          <a:latin typeface="Arial" panose="020B0604020202020204" pitchFamily="34" charset="0"/>
                          <a:cs typeface="Arial" panose="020B0604020202020204" pitchFamily="34" charset="0"/>
                        </a:rPr>
                        <a:t>47 @ 300 K</a:t>
                      </a:r>
                    </a:p>
                    <a:p>
                      <a:pPr marL="0" marR="0" algn="ctr">
                        <a:lnSpc>
                          <a:spcPct val="107000"/>
                        </a:lnSpc>
                        <a:spcBef>
                          <a:spcPts val="0"/>
                        </a:spcBef>
                        <a:spcAft>
                          <a:spcPts val="0"/>
                        </a:spcAft>
                      </a:pPr>
                      <a:r>
                        <a:rPr lang="en-US" sz="1100" dirty="0">
                          <a:solidFill>
                            <a:schemeClr val="accent2">
                              <a:lumMod val="10000"/>
                            </a:schemeClr>
                          </a:solidFill>
                          <a:effectLst/>
                          <a:latin typeface="Arial" panose="020B0604020202020204" pitchFamily="34" charset="0"/>
                          <a:cs typeface="Arial" panose="020B0604020202020204" pitchFamily="34" charset="0"/>
                        </a:rPr>
                        <a:t>35 @ 600 K</a:t>
                      </a:r>
                      <a:endParaRPr lang="en-US" sz="11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100">
                          <a:solidFill>
                            <a:schemeClr val="accent2">
                              <a:lumMod val="10000"/>
                            </a:schemeClr>
                          </a:solidFill>
                          <a:effectLst/>
                          <a:latin typeface="Arial" panose="020B0604020202020204" pitchFamily="34" charset="0"/>
                          <a:cs typeface="Arial" panose="020B0604020202020204" pitchFamily="34" charset="0"/>
                        </a:rPr>
                        <a:t>70-80 @ 300 K</a:t>
                      </a:r>
                    </a:p>
                    <a:p>
                      <a:pPr marL="0" marR="0" algn="ctr">
                        <a:lnSpc>
                          <a:spcPct val="107000"/>
                        </a:lnSpc>
                        <a:spcBef>
                          <a:spcPts val="0"/>
                        </a:spcBef>
                        <a:spcAft>
                          <a:spcPts val="0"/>
                        </a:spcAft>
                      </a:pPr>
                      <a:r>
                        <a:rPr lang="en-US" sz="1100">
                          <a:solidFill>
                            <a:schemeClr val="accent2">
                              <a:lumMod val="10000"/>
                            </a:schemeClr>
                          </a:solidFill>
                          <a:effectLst/>
                          <a:latin typeface="Arial" panose="020B0604020202020204" pitchFamily="34" charset="0"/>
                          <a:cs typeface="Arial" panose="020B0604020202020204" pitchFamily="34" charset="0"/>
                        </a:rPr>
                        <a:t>30 – 40 @ 773 K</a:t>
                      </a:r>
                      <a:endParaRPr lang="en-US" sz="110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tint val="20000"/>
                      </a:srgbClr>
                    </a:solidFill>
                  </a:tcPr>
                </a:tc>
                <a:extLst>
                  <a:ext uri="{0D108BD9-81ED-4DB2-BD59-A6C34878D82A}">
                    <a16:rowId xmlns:a16="http://schemas.microsoft.com/office/drawing/2014/main" val="1859854648"/>
                  </a:ext>
                </a:extLst>
              </a:tr>
              <a:tr h="361873">
                <a:tc>
                  <a:txBody>
                    <a:bodyPr/>
                    <a:lstStyle/>
                    <a:p>
                      <a:pPr marL="0" marR="0" algn="ctr">
                        <a:lnSpc>
                          <a:spcPct val="107000"/>
                        </a:lnSpc>
                        <a:spcBef>
                          <a:spcPts val="0"/>
                        </a:spcBef>
                        <a:spcAft>
                          <a:spcPts val="0"/>
                        </a:spcAft>
                      </a:pPr>
                      <a:r>
                        <a:rPr lang="en-US" sz="1100" b="1" dirty="0" err="1">
                          <a:solidFill>
                            <a:schemeClr val="bg1"/>
                          </a:solidFill>
                          <a:effectLst/>
                          <a:latin typeface="Arial" panose="020B0604020202020204" pitchFamily="34" charset="0"/>
                          <a:cs typeface="Arial" panose="020B0604020202020204" pitchFamily="34" charset="0"/>
                        </a:rPr>
                        <a:t>T</a:t>
                      </a:r>
                      <a:r>
                        <a:rPr lang="en-US" sz="1100" b="1" baseline="-25000" dirty="0" err="1">
                          <a:solidFill>
                            <a:schemeClr val="bg1"/>
                          </a:solidFill>
                          <a:effectLst/>
                          <a:latin typeface="Arial" panose="020B0604020202020204" pitchFamily="34" charset="0"/>
                          <a:cs typeface="Arial" panose="020B0604020202020204" pitchFamily="34" charset="0"/>
                        </a:rPr>
                        <a:t>melt</a:t>
                      </a:r>
                      <a:r>
                        <a:rPr lang="en-US" sz="1100" b="1" baseline="-25000" dirty="0">
                          <a:solidFill>
                            <a:schemeClr val="bg1"/>
                          </a:solidFill>
                          <a:effectLst/>
                          <a:latin typeface="Arial" panose="020B0604020202020204" pitchFamily="34" charset="0"/>
                          <a:cs typeface="Arial" panose="020B0604020202020204" pitchFamily="34" charset="0"/>
                        </a:rPr>
                        <a:t> </a:t>
                      </a:r>
                      <a:r>
                        <a:rPr lang="en-US" sz="1100" b="1" dirty="0">
                          <a:solidFill>
                            <a:schemeClr val="bg1"/>
                          </a:solidFill>
                          <a:effectLst/>
                          <a:latin typeface="Arial" panose="020B0604020202020204" pitchFamily="34" charset="0"/>
                          <a:cs typeface="Arial" panose="020B0604020202020204" pitchFamily="34" charset="0"/>
                        </a:rPr>
                        <a:t>(K)</a:t>
                      </a:r>
                      <a:endParaRPr lang="en-US" sz="11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cs typeface="Arial" panose="020B0604020202020204" pitchFamily="34" charset="0"/>
                        </a:rPr>
                        <a:t>-</a:t>
                      </a: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40000"/>
                      </a:srgbClr>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cs typeface="Arial" panose="020B0604020202020204" pitchFamily="34" charset="0"/>
                        </a:rPr>
                        <a:t>-</a:t>
                      </a: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tint val="40000"/>
                      </a:srgbClr>
                    </a:solidFill>
                  </a:tcPr>
                </a:tc>
                <a:extLst>
                  <a:ext uri="{0D108BD9-81ED-4DB2-BD59-A6C34878D82A}">
                    <a16:rowId xmlns:a16="http://schemas.microsoft.com/office/drawing/2014/main" val="135381191"/>
                  </a:ext>
                </a:extLst>
              </a:tr>
              <a:tr h="384427">
                <a:tc>
                  <a:txBody>
                    <a:bodyPr/>
                    <a:lstStyle/>
                    <a:p>
                      <a:pPr marL="0" marR="0" algn="ctr">
                        <a:lnSpc>
                          <a:spcPct val="107000"/>
                        </a:lnSpc>
                        <a:spcBef>
                          <a:spcPts val="0"/>
                        </a:spcBef>
                        <a:spcAft>
                          <a:spcPts val="0"/>
                        </a:spcAft>
                      </a:pPr>
                      <a:r>
                        <a:rPr lang="en-US" sz="1100" b="1" dirty="0">
                          <a:solidFill>
                            <a:schemeClr val="bg1"/>
                          </a:solidFill>
                          <a:effectLst/>
                          <a:latin typeface="Arial" panose="020B0604020202020204" pitchFamily="34" charset="0"/>
                          <a:cs typeface="Arial" panose="020B0604020202020204" pitchFamily="34" charset="0"/>
                        </a:rPr>
                        <a:t>Max Use T (K)</a:t>
                      </a:r>
                      <a:endParaRPr lang="en-US" sz="11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cs typeface="Arial" panose="020B0604020202020204" pitchFamily="34" charset="0"/>
                        </a:rPr>
                        <a:t>800 – 900</a:t>
                      </a: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cs typeface="Arial" panose="020B0604020202020204" pitchFamily="34" charset="0"/>
                        </a:rPr>
                        <a:t>1173 – 1673</a:t>
                      </a: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tint val="20000"/>
                      </a:srgbClr>
                    </a:solidFill>
                  </a:tcPr>
                </a:tc>
                <a:extLst>
                  <a:ext uri="{0D108BD9-81ED-4DB2-BD59-A6C34878D82A}">
                    <a16:rowId xmlns:a16="http://schemas.microsoft.com/office/drawing/2014/main" val="425343756"/>
                  </a:ext>
                </a:extLst>
              </a:tr>
              <a:tr h="421039">
                <a:tc>
                  <a:txBody>
                    <a:bodyPr/>
                    <a:lstStyle/>
                    <a:p>
                      <a:pPr marL="0" marR="0" algn="ctr">
                        <a:lnSpc>
                          <a:spcPct val="107000"/>
                        </a:lnSpc>
                        <a:spcBef>
                          <a:spcPts val="0"/>
                        </a:spcBef>
                        <a:spcAft>
                          <a:spcPts val="0"/>
                        </a:spcAft>
                      </a:pPr>
                      <a:r>
                        <a:rPr lang="en-US" sz="1100" b="1" dirty="0">
                          <a:solidFill>
                            <a:schemeClr val="bg1"/>
                          </a:solidFill>
                          <a:effectLst/>
                          <a:latin typeface="Arial" panose="020B0604020202020204" pitchFamily="34" charset="0"/>
                          <a:cs typeface="Arial" panose="020B0604020202020204" pitchFamily="34" charset="0"/>
                        </a:rPr>
                        <a:t>Slowing Down Power</a:t>
                      </a:r>
                      <a:endParaRPr lang="en-US" sz="11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cs typeface="Arial" panose="020B0604020202020204" pitchFamily="34" charset="0"/>
                        </a:rPr>
                        <a:t>1.45</a:t>
                      </a: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40000"/>
                      </a:srgbClr>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cs typeface="Arial" panose="020B0604020202020204" pitchFamily="34" charset="0"/>
                        </a:rPr>
                        <a:t>1.2</a:t>
                      </a: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tint val="40000"/>
                      </a:srgbClr>
                    </a:solidFill>
                  </a:tcPr>
                </a:tc>
                <a:extLst>
                  <a:ext uri="{0D108BD9-81ED-4DB2-BD59-A6C34878D82A}">
                    <a16:rowId xmlns:a16="http://schemas.microsoft.com/office/drawing/2014/main" val="2697551981"/>
                  </a:ext>
                </a:extLst>
              </a:tr>
              <a:tr h="351992">
                <a:tc>
                  <a:txBody>
                    <a:bodyPr/>
                    <a:lstStyle/>
                    <a:p>
                      <a:pPr marL="0" marR="0" algn="ctr">
                        <a:lnSpc>
                          <a:spcPct val="107000"/>
                        </a:lnSpc>
                        <a:spcBef>
                          <a:spcPts val="0"/>
                        </a:spcBef>
                        <a:spcAft>
                          <a:spcPts val="0"/>
                        </a:spcAft>
                      </a:pPr>
                      <a:r>
                        <a:rPr lang="en-US" sz="1100" b="1" dirty="0">
                          <a:solidFill>
                            <a:schemeClr val="bg1"/>
                          </a:solidFill>
                          <a:effectLst/>
                          <a:latin typeface="Arial" panose="020B0604020202020204" pitchFamily="34" charset="0"/>
                          <a:cs typeface="Arial" panose="020B0604020202020204" pitchFamily="34" charset="0"/>
                        </a:rPr>
                        <a:t>Neutron Fermi Age </a:t>
                      </a:r>
                      <a:r>
                        <a:rPr lang="en-US" sz="1100" b="1" dirty="0">
                          <a:solidFill>
                            <a:schemeClr val="bg1"/>
                          </a:solidFill>
                          <a:latin typeface="Arial" panose="020B0604020202020204" pitchFamily="34" charset="0"/>
                          <a:cs typeface="Arial" panose="020B0604020202020204" pitchFamily="34" charset="0"/>
                        </a:rPr>
                        <a:t>(cm</a:t>
                      </a:r>
                      <a:r>
                        <a:rPr lang="en-US" sz="1100" b="1" baseline="30000" dirty="0">
                          <a:solidFill>
                            <a:schemeClr val="bg1"/>
                          </a:solidFill>
                          <a:latin typeface="Arial" panose="020B0604020202020204" pitchFamily="34" charset="0"/>
                          <a:cs typeface="Arial" panose="020B0604020202020204" pitchFamily="34" charset="0"/>
                        </a:rPr>
                        <a:t>2</a:t>
                      </a:r>
                      <a:r>
                        <a:rPr lang="en-US" sz="1100" b="1" dirty="0">
                          <a:solidFill>
                            <a:schemeClr val="bg1"/>
                          </a:solidFill>
                          <a:latin typeface="Arial" panose="020B0604020202020204" pitchFamily="34" charset="0"/>
                          <a:cs typeface="Arial" panose="020B0604020202020204" pitchFamily="34" charset="0"/>
                        </a:rPr>
                        <a:t>)</a:t>
                      </a:r>
                      <a:endParaRPr lang="en-US" sz="11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cs typeface="Arial" panose="020B0604020202020204" pitchFamily="34" charset="0"/>
                        </a:rPr>
                        <a:t>31</a:t>
                      </a: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cs typeface="Arial" panose="020B0604020202020204" pitchFamily="34" charset="0"/>
                        </a:rPr>
                        <a:t>27</a:t>
                      </a: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extLst>
                  <a:ext uri="{0D108BD9-81ED-4DB2-BD59-A6C34878D82A}">
                    <a16:rowId xmlns:a16="http://schemas.microsoft.com/office/drawing/2014/main" val="3782536570"/>
                  </a:ext>
                </a:extLst>
              </a:tr>
              <a:tr h="352792">
                <a:tc>
                  <a:txBody>
                    <a:bodyPr/>
                    <a:lstStyle/>
                    <a:p>
                      <a:pPr marL="0" marR="0" algn="ctr">
                        <a:lnSpc>
                          <a:spcPct val="107000"/>
                        </a:lnSpc>
                        <a:spcBef>
                          <a:spcPts val="0"/>
                        </a:spcBef>
                        <a:spcAft>
                          <a:spcPts val="0"/>
                        </a:spcAft>
                      </a:pPr>
                      <a:r>
                        <a:rPr lang="en-US" sz="1100" b="1" dirty="0">
                          <a:solidFill>
                            <a:schemeClr val="bg1"/>
                          </a:solidFill>
                          <a:effectLst/>
                          <a:latin typeface="Arial" panose="020B0604020202020204" pitchFamily="34" charset="0"/>
                          <a:cs typeface="Arial" panose="020B0604020202020204" pitchFamily="34" charset="0"/>
                        </a:rPr>
                        <a:t>Moderating Ratio</a:t>
                      </a:r>
                      <a:endParaRPr lang="en-US" sz="11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cs typeface="Arial" panose="020B0604020202020204" pitchFamily="34" charset="0"/>
                        </a:rPr>
                        <a:t>55</a:t>
                      </a: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cs typeface="Arial" panose="020B0604020202020204" pitchFamily="34" charset="0"/>
                        </a:rPr>
                        <a:t>25</a:t>
                      </a: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extLst>
                  <a:ext uri="{0D108BD9-81ED-4DB2-BD59-A6C34878D82A}">
                    <a16:rowId xmlns:a16="http://schemas.microsoft.com/office/drawing/2014/main" val="883704358"/>
                  </a:ext>
                </a:extLst>
              </a:tr>
              <a:tr h="650660">
                <a:tc>
                  <a:txBody>
                    <a:bodyPr/>
                    <a:lstStyle/>
                    <a:p>
                      <a:pPr marL="0" marR="0" algn="ctr">
                        <a:lnSpc>
                          <a:spcPct val="107000"/>
                        </a:lnSpc>
                        <a:spcBef>
                          <a:spcPts val="0"/>
                        </a:spcBef>
                        <a:spcAft>
                          <a:spcPts val="0"/>
                        </a:spcAft>
                      </a:pPr>
                      <a:r>
                        <a:rPr lang="en-US" sz="1100" b="1" dirty="0">
                          <a:solidFill>
                            <a:schemeClr val="bg1"/>
                          </a:solidFill>
                          <a:effectLst/>
                          <a:latin typeface="Arial" panose="020B0604020202020204" pitchFamily="34" charset="0"/>
                          <a:cs typeface="Arial" panose="020B0604020202020204" pitchFamily="34" charset="0"/>
                        </a:rPr>
                        <a:t>Manufacturability</a:t>
                      </a:r>
                    </a:p>
                    <a:p>
                      <a:pPr marL="0" marR="0" algn="ctr">
                        <a:lnSpc>
                          <a:spcPct val="107000"/>
                        </a:lnSpc>
                        <a:spcBef>
                          <a:spcPts val="0"/>
                        </a:spcBef>
                        <a:spcAft>
                          <a:spcPts val="0"/>
                        </a:spcAft>
                      </a:pPr>
                      <a:r>
                        <a:rPr lang="en-US" sz="1100" b="1" dirty="0">
                          <a:solidFill>
                            <a:schemeClr val="bg1"/>
                          </a:solidFill>
                          <a:effectLst/>
                          <a:latin typeface="Arial" panose="020B0604020202020204" pitchFamily="34" charset="0"/>
                          <a:cs typeface="Arial" panose="020B0604020202020204" pitchFamily="34" charset="0"/>
                        </a:rPr>
                        <a:t>&amp;</a:t>
                      </a:r>
                    </a:p>
                    <a:p>
                      <a:pPr marL="0" marR="0" algn="ctr">
                        <a:lnSpc>
                          <a:spcPct val="107000"/>
                        </a:lnSpc>
                        <a:spcBef>
                          <a:spcPts val="0"/>
                        </a:spcBef>
                        <a:spcAft>
                          <a:spcPts val="0"/>
                        </a:spcAft>
                      </a:pPr>
                      <a:r>
                        <a:rPr lang="en-US" sz="1100" b="1" dirty="0">
                          <a:solidFill>
                            <a:schemeClr val="bg1"/>
                          </a:solidFill>
                          <a:effectLst/>
                          <a:latin typeface="Arial" panose="020B0604020202020204" pitchFamily="34" charset="0"/>
                          <a:cs typeface="Arial" panose="020B0604020202020204" pitchFamily="34" charset="0"/>
                        </a:rPr>
                        <a:t>Readiness</a:t>
                      </a:r>
                      <a:endParaRPr lang="en-US" sz="11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cs typeface="Arial" panose="020B0604020202020204" pitchFamily="34" charset="0"/>
                        </a:rPr>
                        <a:t>Some Technology Development Required </a:t>
                      </a:r>
                    </a:p>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cs typeface="Arial" panose="020B0604020202020204" pitchFamily="34" charset="0"/>
                        </a:rPr>
                        <a:t>(more heritage)</a:t>
                      </a:r>
                      <a:endPar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cs typeface="Arial" panose="020B0604020202020204" pitchFamily="34" charset="0"/>
                        </a:rPr>
                        <a:t>Some Technology Development Required </a:t>
                      </a:r>
                    </a:p>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cs typeface="Arial" panose="020B0604020202020204" pitchFamily="34" charset="0"/>
                        </a:rPr>
                        <a:t>(more synergy with ongoing DoE efforts)</a:t>
                      </a:r>
                      <a:endPar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extLst>
                  <a:ext uri="{0D108BD9-81ED-4DB2-BD59-A6C34878D82A}">
                    <a16:rowId xmlns:a16="http://schemas.microsoft.com/office/drawing/2014/main" val="4166745604"/>
                  </a:ext>
                </a:extLst>
              </a:tr>
              <a:tr h="646511">
                <a:tc>
                  <a:txBody>
                    <a:bodyPr/>
                    <a:lstStyle/>
                    <a:p>
                      <a:pPr marL="0" marR="0" algn="ctr">
                        <a:lnSpc>
                          <a:spcPct val="107000"/>
                        </a:lnSpc>
                        <a:spcBef>
                          <a:spcPts val="0"/>
                        </a:spcBef>
                        <a:spcAft>
                          <a:spcPts val="0"/>
                        </a:spcAft>
                      </a:pPr>
                      <a:r>
                        <a:rPr lang="en-US" sz="1400" b="1" dirty="0">
                          <a:solidFill>
                            <a:schemeClr val="bg1"/>
                          </a:solidFill>
                          <a:effectLst/>
                          <a:latin typeface="Arial" panose="020B0604020202020204" pitchFamily="34" charset="0"/>
                          <a:cs typeface="Arial" panose="020B0604020202020204" pitchFamily="34" charset="0"/>
                        </a:rPr>
                        <a:t>Pros</a:t>
                      </a:r>
                      <a:endParaRPr lang="en-US" sz="14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cs typeface="Arial" panose="020B0604020202020204" pitchFamily="34" charset="0"/>
                        </a:rPr>
                        <a:t>Known manufacture process, best slowing down power</a:t>
                      </a:r>
                      <a:endParaRPr lang="en-US" sz="11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cs typeface="Arial" panose="020B0604020202020204" pitchFamily="34" charset="0"/>
                        </a:rPr>
                        <a:t>Higher temperature than ZrH</a:t>
                      </a:r>
                      <a:r>
                        <a:rPr lang="en-US" sz="1000" baseline="-25000" dirty="0">
                          <a:solidFill>
                            <a:schemeClr val="accent2">
                              <a:lumMod val="10000"/>
                            </a:schemeClr>
                          </a:solidFill>
                          <a:effectLst/>
                          <a:latin typeface="Arial" panose="020B0604020202020204" pitchFamily="34" charset="0"/>
                          <a:cs typeface="Arial" panose="020B0604020202020204" pitchFamily="34" charset="0"/>
                        </a:rPr>
                        <a:t>x</a:t>
                      </a:r>
                      <a:r>
                        <a:rPr lang="en-US" sz="1000" dirty="0">
                          <a:solidFill>
                            <a:schemeClr val="accent2">
                              <a:lumMod val="10000"/>
                            </a:schemeClr>
                          </a:solidFill>
                          <a:effectLst/>
                          <a:latin typeface="Arial" panose="020B0604020202020204" pitchFamily="34" charset="0"/>
                          <a:cs typeface="Arial" panose="020B0604020202020204" pitchFamily="34" charset="0"/>
                        </a:rPr>
                        <a:t>, known manufacture process</a:t>
                      </a:r>
                      <a:endParaRPr lang="en-US" sz="11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extLst>
                  <a:ext uri="{0D108BD9-81ED-4DB2-BD59-A6C34878D82A}">
                    <a16:rowId xmlns:a16="http://schemas.microsoft.com/office/drawing/2014/main" val="2498448966"/>
                  </a:ext>
                </a:extLst>
              </a:tr>
              <a:tr h="646511">
                <a:tc>
                  <a:txBody>
                    <a:bodyPr/>
                    <a:lstStyle/>
                    <a:p>
                      <a:pPr marL="0" marR="0" algn="ctr">
                        <a:lnSpc>
                          <a:spcPct val="107000"/>
                        </a:lnSpc>
                        <a:spcBef>
                          <a:spcPts val="0"/>
                        </a:spcBef>
                        <a:spcAft>
                          <a:spcPts val="0"/>
                        </a:spcAft>
                      </a:pPr>
                      <a:r>
                        <a:rPr lang="en-US" sz="1400" b="1" dirty="0">
                          <a:solidFill>
                            <a:schemeClr val="bg1"/>
                          </a:solidFill>
                          <a:effectLst/>
                          <a:latin typeface="Arial" panose="020B0604020202020204" pitchFamily="34" charset="0"/>
                          <a:cs typeface="Arial" panose="020B0604020202020204" pitchFamily="34" charset="0"/>
                        </a:rPr>
                        <a:t>Cons</a:t>
                      </a:r>
                      <a:endParaRPr lang="en-US" sz="14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000">
                          <a:solidFill>
                            <a:schemeClr val="accent2">
                              <a:lumMod val="10000"/>
                            </a:schemeClr>
                          </a:solidFill>
                          <a:effectLst/>
                          <a:latin typeface="Arial" panose="020B0604020202020204" pitchFamily="34" charset="0"/>
                          <a:cs typeface="Arial" panose="020B0604020202020204" pitchFamily="34" charset="0"/>
                        </a:rPr>
                        <a:t>Not commercially available, environmental stability limiting</a:t>
                      </a:r>
                      <a:endParaRPr lang="en-US" sz="110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cs typeface="Arial" panose="020B0604020202020204" pitchFamily="34" charset="0"/>
                        </a:rPr>
                        <a:t>Not commercially available, environmental stability limiting</a:t>
                      </a:r>
                      <a:endParaRPr lang="en-US" sz="11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tint val="20000"/>
                      </a:srgbClr>
                    </a:solidFill>
                  </a:tcPr>
                </a:tc>
                <a:extLst>
                  <a:ext uri="{0D108BD9-81ED-4DB2-BD59-A6C34878D82A}">
                    <a16:rowId xmlns:a16="http://schemas.microsoft.com/office/drawing/2014/main" val="1039137859"/>
                  </a:ext>
                </a:extLst>
              </a:tr>
            </a:tbl>
          </a:graphicData>
        </a:graphic>
      </p:graphicFrame>
      <p:sp>
        <p:nvSpPr>
          <p:cNvPr id="10" name="Rectangle 9">
            <a:extLst>
              <a:ext uri="{FF2B5EF4-FFF2-40B4-BE49-F238E27FC236}">
                <a16:creationId xmlns:a16="http://schemas.microsoft.com/office/drawing/2014/main" id="{10C6E129-46C1-4D4C-9A6B-D0EB9AEACB21}"/>
              </a:ext>
            </a:extLst>
          </p:cNvPr>
          <p:cNvSpPr/>
          <p:nvPr/>
        </p:nvSpPr>
        <p:spPr>
          <a:xfrm>
            <a:off x="6535783" y="929640"/>
            <a:ext cx="4615543" cy="2231571"/>
          </a:xfrm>
          <a:prstGeom prst="rect">
            <a:avLst/>
          </a:prstGeom>
          <a:ln w="19050">
            <a:solidFill>
              <a:schemeClr val="accent2">
                <a:lumMod val="1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b="1" dirty="0">
                <a:solidFill>
                  <a:schemeClr val="accent2">
                    <a:lumMod val="10000"/>
                  </a:schemeClr>
                </a:solidFill>
              </a:rPr>
              <a:t>Nuclear thermal propulsion </a:t>
            </a:r>
            <a:r>
              <a:rPr lang="en-US" dirty="0">
                <a:solidFill>
                  <a:schemeClr val="accent2">
                    <a:lumMod val="10000"/>
                  </a:schemeClr>
                </a:solidFill>
              </a:rPr>
              <a:t>will require hydride stability for short lifetimes under a wide range of use conditions including: multiple thermal cycles, high pressure hydrogen working fluid, cool down/decay heating.</a:t>
            </a:r>
          </a:p>
        </p:txBody>
      </p:sp>
      <p:sp>
        <p:nvSpPr>
          <p:cNvPr id="11" name="Rectangle 10">
            <a:extLst>
              <a:ext uri="{FF2B5EF4-FFF2-40B4-BE49-F238E27FC236}">
                <a16:creationId xmlns:a16="http://schemas.microsoft.com/office/drawing/2014/main" id="{66C59B2D-AAB1-47DF-9166-7489F8A68237}"/>
              </a:ext>
            </a:extLst>
          </p:cNvPr>
          <p:cNvSpPr/>
          <p:nvPr/>
        </p:nvSpPr>
        <p:spPr>
          <a:xfrm>
            <a:off x="6535783" y="3703320"/>
            <a:ext cx="4615543" cy="2231570"/>
          </a:xfrm>
          <a:prstGeom prst="rect">
            <a:avLst/>
          </a:prstGeom>
          <a:solidFill>
            <a:schemeClr val="accent2"/>
          </a:solidFill>
          <a:ln w="19050">
            <a:solidFill>
              <a:schemeClr val="accent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2">
                    <a:lumMod val="10000"/>
                  </a:schemeClr>
                </a:solidFill>
              </a:rPr>
              <a:t>Space power reactors </a:t>
            </a:r>
            <a:r>
              <a:rPr lang="en-US" dirty="0">
                <a:solidFill>
                  <a:schemeClr val="accent2">
                    <a:lumMod val="10000"/>
                  </a:schemeClr>
                </a:solidFill>
              </a:rPr>
              <a:t>will require hydrogen retention for long lifetimes (years) under steady state power operation, possibly without cooling.</a:t>
            </a:r>
          </a:p>
        </p:txBody>
      </p:sp>
    </p:spTree>
    <p:extLst>
      <p:ext uri="{BB962C8B-B14F-4D97-AF65-F5344CB8AC3E}">
        <p14:creationId xmlns:p14="http://schemas.microsoft.com/office/powerpoint/2010/main" val="29992059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E89C57E-94F0-4ED2-B64F-C9F7C8036E03}"/>
              </a:ext>
            </a:extLst>
          </p:cNvPr>
          <p:cNvSpPr>
            <a:spLocks noGrp="1"/>
          </p:cNvSpPr>
          <p:nvPr>
            <p:ph type="sldNum" sz="quarter" idx="12"/>
          </p:nvPr>
        </p:nvSpPr>
        <p:spPr/>
        <p:txBody>
          <a:bodyPr/>
          <a:lstStyle/>
          <a:p>
            <a:fld id="{42941279-5F75-48AD-80EC-34D209179385}" type="slidenum">
              <a:rPr lang="en-US" altLang="en-US" smtClean="0"/>
              <a:pPr/>
              <a:t>11</a:t>
            </a:fld>
            <a:endParaRPr lang="en-US" altLang="en-US"/>
          </a:p>
        </p:txBody>
      </p:sp>
      <p:sp>
        <p:nvSpPr>
          <p:cNvPr id="5" name="Title 4">
            <a:extLst>
              <a:ext uri="{FF2B5EF4-FFF2-40B4-BE49-F238E27FC236}">
                <a16:creationId xmlns:a16="http://schemas.microsoft.com/office/drawing/2014/main" id="{59645A4D-0040-4DA1-B19E-37EB99062DEB}"/>
              </a:ext>
            </a:extLst>
          </p:cNvPr>
          <p:cNvSpPr>
            <a:spLocks noGrp="1"/>
          </p:cNvSpPr>
          <p:nvPr>
            <p:ph type="ctrTitle"/>
          </p:nvPr>
        </p:nvSpPr>
        <p:spPr/>
        <p:txBody>
          <a:bodyPr>
            <a:noAutofit/>
          </a:bodyPr>
          <a:lstStyle/>
          <a:p>
            <a:r>
              <a:rPr lang="en-US" sz="2400" dirty="0"/>
              <a:t>Beryllium Compounds for Space Nuclear Power and Propulsion</a:t>
            </a:r>
            <a:br>
              <a:rPr lang="en-US" sz="2800" dirty="0"/>
            </a:br>
            <a:r>
              <a:rPr lang="en-US" sz="1400" b="0" i="1" dirty="0"/>
              <a:t>Beryllium compounds offer excellent hydrogen resistance, the potential for high temperature operation, and low density</a:t>
            </a:r>
            <a:endParaRPr lang="en-US" sz="1600" b="0" i="1" dirty="0"/>
          </a:p>
        </p:txBody>
      </p:sp>
      <p:sp>
        <p:nvSpPr>
          <p:cNvPr id="6" name="Footer Placeholder 2">
            <a:extLst>
              <a:ext uri="{FF2B5EF4-FFF2-40B4-BE49-F238E27FC236}">
                <a16:creationId xmlns:a16="http://schemas.microsoft.com/office/drawing/2014/main" id="{9861340B-1E24-41FF-9D4F-F44A3BB34519}"/>
              </a:ext>
            </a:extLst>
          </p:cNvPr>
          <p:cNvSpPr>
            <a:spLocks noGrp="1"/>
          </p:cNvSpPr>
          <p:nvPr>
            <p:ph type="ftr" sz="quarter" idx="11"/>
          </p:nvPr>
        </p:nvSpPr>
        <p:spPr>
          <a:xfrm>
            <a:off x="1930519" y="6298363"/>
            <a:ext cx="9423281" cy="429151"/>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Moderator Considerations for Space Nuclear Power and Propulsion</a:t>
            </a:r>
          </a:p>
        </p:txBody>
      </p:sp>
      <p:graphicFrame>
        <p:nvGraphicFramePr>
          <p:cNvPr id="7" name="Chart 6">
            <a:extLst>
              <a:ext uri="{FF2B5EF4-FFF2-40B4-BE49-F238E27FC236}">
                <a16:creationId xmlns:a16="http://schemas.microsoft.com/office/drawing/2014/main" id="{4C268580-B5AB-48CF-A3BB-3D927B8AEC26}"/>
              </a:ext>
            </a:extLst>
          </p:cNvPr>
          <p:cNvGraphicFramePr>
            <a:graphicFrameLocks/>
          </p:cNvGraphicFramePr>
          <p:nvPr>
            <p:extLst>
              <p:ext uri="{D42A27DB-BD31-4B8C-83A1-F6EECF244321}">
                <p14:modId xmlns:p14="http://schemas.microsoft.com/office/powerpoint/2010/main" val="933167775"/>
              </p:ext>
            </p:extLst>
          </p:nvPr>
        </p:nvGraphicFramePr>
        <p:xfrm>
          <a:off x="489099" y="1222746"/>
          <a:ext cx="5146158" cy="4263656"/>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2A0C65DB-484D-44D9-95DF-F86C9A88563E}"/>
              </a:ext>
            </a:extLst>
          </p:cNvPr>
          <p:cNvSpPr txBox="1"/>
          <p:nvPr/>
        </p:nvSpPr>
        <p:spPr>
          <a:xfrm>
            <a:off x="408156" y="5660463"/>
            <a:ext cx="11398153" cy="523220"/>
          </a:xfrm>
          <a:prstGeom prst="rect">
            <a:avLst/>
          </a:prstGeom>
          <a:solidFill>
            <a:schemeClr val="tx1">
              <a:lumMod val="20000"/>
              <a:lumOff val="80000"/>
            </a:schemeClr>
          </a:solidFill>
          <a:ln w="19050">
            <a:solidFill>
              <a:schemeClr val="accent2">
                <a:lumMod val="10000"/>
              </a:schemeClr>
            </a:solidFill>
          </a:ln>
        </p:spPr>
        <p:txBody>
          <a:bodyPr wrap="square">
            <a:spAutoFit/>
          </a:bodyPr>
          <a:lstStyle/>
          <a:p>
            <a:pPr algn="ctr"/>
            <a:r>
              <a:rPr lang="en-US" sz="1400" b="1" i="1" dirty="0">
                <a:solidFill>
                  <a:schemeClr val="accent3">
                    <a:lumMod val="50000"/>
                  </a:schemeClr>
                </a:solidFill>
              </a:rPr>
              <a:t>Beryllium compounds are less efficient at slowing down neutrons compared to hydrides but can contribute additional neutrons to the core through the Be(n,2n) reaction, are excellent neutron reflectors, and have demonstrated fabrication methods.</a:t>
            </a:r>
          </a:p>
        </p:txBody>
      </p:sp>
      <p:sp>
        <p:nvSpPr>
          <p:cNvPr id="9" name="TextBox 8">
            <a:extLst>
              <a:ext uri="{FF2B5EF4-FFF2-40B4-BE49-F238E27FC236}">
                <a16:creationId xmlns:a16="http://schemas.microsoft.com/office/drawing/2014/main" id="{28F15227-AF85-4D34-9060-87EA1949F479}"/>
              </a:ext>
            </a:extLst>
          </p:cNvPr>
          <p:cNvSpPr txBox="1"/>
          <p:nvPr/>
        </p:nvSpPr>
        <p:spPr>
          <a:xfrm>
            <a:off x="887820" y="733937"/>
            <a:ext cx="4369981" cy="914400"/>
          </a:xfrm>
          <a:prstGeom prst="rect">
            <a:avLst/>
          </a:prstGeom>
          <a:noFill/>
          <a:ln>
            <a:noFill/>
          </a:ln>
        </p:spPr>
        <p:txBody>
          <a:bodyPr vert="horz" wrap="square" lIns="91440" tIns="45720" rIns="91440" bIns="45720" rtlCol="0" anchor="ctr">
            <a:normAutofit/>
          </a:bodyPr>
          <a:lstStyle/>
          <a:p>
            <a:pPr algn="ctr"/>
            <a:r>
              <a:rPr lang="en-US" sz="1600" b="1" dirty="0">
                <a:solidFill>
                  <a:schemeClr val="accent2">
                    <a:lumMod val="10000"/>
                  </a:schemeClr>
                </a:solidFill>
              </a:rPr>
              <a:t>Comparison of Beryllium Compound Melting Temperatures and Atom Densities</a:t>
            </a:r>
          </a:p>
        </p:txBody>
      </p:sp>
      <p:sp>
        <p:nvSpPr>
          <p:cNvPr id="10" name="TextBox 9">
            <a:extLst>
              <a:ext uri="{FF2B5EF4-FFF2-40B4-BE49-F238E27FC236}">
                <a16:creationId xmlns:a16="http://schemas.microsoft.com/office/drawing/2014/main" id="{CA3B7F00-B2E5-494F-AF6D-13ED2DF2F8CE}"/>
              </a:ext>
            </a:extLst>
          </p:cNvPr>
          <p:cNvSpPr txBox="1"/>
          <p:nvPr/>
        </p:nvSpPr>
        <p:spPr>
          <a:xfrm>
            <a:off x="6284395" y="939203"/>
            <a:ext cx="5425959" cy="738664"/>
          </a:xfrm>
          <a:prstGeom prst="rect">
            <a:avLst/>
          </a:prstGeom>
          <a:solidFill>
            <a:schemeClr val="accent2"/>
          </a:solidFill>
          <a:ln w="19050">
            <a:solidFill>
              <a:schemeClr val="accent2">
                <a:lumMod val="10000"/>
              </a:schemeClr>
            </a:solidFill>
          </a:ln>
        </p:spPr>
        <p:txBody>
          <a:bodyPr wrap="square">
            <a:spAutoFit/>
          </a:bodyPr>
          <a:lstStyle/>
          <a:p>
            <a:pPr algn="ctr"/>
            <a:r>
              <a:rPr lang="en-US" sz="1400" b="1" i="1" dirty="0">
                <a:solidFill>
                  <a:schemeClr val="accent3">
                    <a:lumMod val="50000"/>
                  </a:schemeClr>
                </a:solidFill>
              </a:rPr>
              <a:t>Technology development challenges: 1) characterization of irradiation phenomena over reactor lifetime, 2) demonstration space reactor operation with Be-based moderators</a:t>
            </a:r>
          </a:p>
        </p:txBody>
      </p:sp>
      <p:pic>
        <p:nvPicPr>
          <p:cNvPr id="3" name="Picture 2">
            <a:extLst>
              <a:ext uri="{FF2B5EF4-FFF2-40B4-BE49-F238E27FC236}">
                <a16:creationId xmlns:a16="http://schemas.microsoft.com/office/drawing/2014/main" id="{12CF793B-3D09-45E4-85E1-8076B9DC2721}"/>
              </a:ext>
            </a:extLst>
          </p:cNvPr>
          <p:cNvPicPr>
            <a:picLocks noChangeAspect="1"/>
          </p:cNvPicPr>
          <p:nvPr/>
        </p:nvPicPr>
        <p:blipFill>
          <a:blip r:embed="rId3"/>
          <a:stretch>
            <a:fillRect/>
          </a:stretch>
        </p:blipFill>
        <p:spPr>
          <a:xfrm>
            <a:off x="9731800" y="3461926"/>
            <a:ext cx="2119109" cy="1675317"/>
          </a:xfrm>
          <a:prstGeom prst="rect">
            <a:avLst/>
          </a:prstGeom>
        </p:spPr>
      </p:pic>
      <p:sp>
        <p:nvSpPr>
          <p:cNvPr id="12" name="TextBox 11">
            <a:extLst>
              <a:ext uri="{FF2B5EF4-FFF2-40B4-BE49-F238E27FC236}">
                <a16:creationId xmlns:a16="http://schemas.microsoft.com/office/drawing/2014/main" id="{05AF2DA0-6DD1-49BA-A231-AD2B7B18C914}"/>
              </a:ext>
            </a:extLst>
          </p:cNvPr>
          <p:cNvSpPr txBox="1"/>
          <p:nvPr/>
        </p:nvSpPr>
        <p:spPr>
          <a:xfrm>
            <a:off x="9710432" y="5137243"/>
            <a:ext cx="2211977" cy="523220"/>
          </a:xfrm>
          <a:prstGeom prst="rect">
            <a:avLst/>
          </a:prstGeom>
          <a:noFill/>
          <a:ln>
            <a:noFill/>
          </a:ln>
        </p:spPr>
        <p:txBody>
          <a:bodyPr wrap="square">
            <a:spAutoFit/>
          </a:bodyPr>
          <a:lstStyle/>
          <a:p>
            <a:pPr algn="r"/>
            <a:r>
              <a:rPr lang="en-US" sz="700" dirty="0"/>
              <a:t>Poston, D. I., McClure, P. R. </a:t>
            </a:r>
            <a:r>
              <a:rPr lang="en-US" sz="700" b="1" i="1" dirty="0"/>
              <a:t>From DUFF to KRUSTY - The Path to Successful Reactor Development. </a:t>
            </a:r>
            <a:r>
              <a:rPr lang="en-US" sz="700" dirty="0"/>
              <a:t>Los Alamos National Laboratory Rep. No. LA-UR-20-27613 2020.</a:t>
            </a:r>
          </a:p>
        </p:txBody>
      </p:sp>
      <p:pic>
        <p:nvPicPr>
          <p:cNvPr id="14" name="Picture 13">
            <a:extLst>
              <a:ext uri="{FF2B5EF4-FFF2-40B4-BE49-F238E27FC236}">
                <a16:creationId xmlns:a16="http://schemas.microsoft.com/office/drawing/2014/main" id="{049F8B81-05EF-46E6-8114-8025F9A848AA}"/>
              </a:ext>
            </a:extLst>
          </p:cNvPr>
          <p:cNvPicPr>
            <a:picLocks noChangeAspect="1"/>
          </p:cNvPicPr>
          <p:nvPr/>
        </p:nvPicPr>
        <p:blipFill>
          <a:blip r:embed="rId4"/>
          <a:stretch>
            <a:fillRect/>
          </a:stretch>
        </p:blipFill>
        <p:spPr>
          <a:xfrm>
            <a:off x="6142990" y="2072640"/>
            <a:ext cx="2177084" cy="2998264"/>
          </a:xfrm>
          <a:prstGeom prst="rect">
            <a:avLst/>
          </a:prstGeom>
        </p:spPr>
      </p:pic>
      <p:sp>
        <p:nvSpPr>
          <p:cNvPr id="15" name="TextBox 14">
            <a:extLst>
              <a:ext uri="{FF2B5EF4-FFF2-40B4-BE49-F238E27FC236}">
                <a16:creationId xmlns:a16="http://schemas.microsoft.com/office/drawing/2014/main" id="{CD13F216-C71F-4507-951C-21409B13ADC2}"/>
              </a:ext>
            </a:extLst>
          </p:cNvPr>
          <p:cNvSpPr txBox="1"/>
          <p:nvPr/>
        </p:nvSpPr>
        <p:spPr>
          <a:xfrm>
            <a:off x="5965517" y="5070904"/>
            <a:ext cx="2501884" cy="415498"/>
          </a:xfrm>
          <a:prstGeom prst="rect">
            <a:avLst/>
          </a:prstGeom>
          <a:noFill/>
          <a:ln>
            <a:noFill/>
          </a:ln>
        </p:spPr>
        <p:txBody>
          <a:bodyPr wrap="square">
            <a:spAutoFit/>
          </a:bodyPr>
          <a:lstStyle/>
          <a:p>
            <a:pPr algn="r"/>
            <a:r>
              <a:rPr lang="en-US" sz="700" dirty="0" err="1"/>
              <a:t>Zeigner</a:t>
            </a:r>
            <a:r>
              <a:rPr lang="en-US" sz="700" dirty="0"/>
              <a:t>, V. L. </a:t>
            </a:r>
            <a:r>
              <a:rPr lang="en-US" sz="700" b="1" i="1" dirty="0"/>
              <a:t>Survey Description of the Design and Testing of KIWI-B-4E-301 Propulsion Reactor. </a:t>
            </a:r>
            <a:r>
              <a:rPr lang="en-US" sz="700" dirty="0"/>
              <a:t>Los Alamos National Laboratory Rep. No. LA-3311-MS. 1965.</a:t>
            </a:r>
          </a:p>
        </p:txBody>
      </p:sp>
      <p:pic>
        <p:nvPicPr>
          <p:cNvPr id="16" name="Picture 15">
            <a:extLst>
              <a:ext uri="{FF2B5EF4-FFF2-40B4-BE49-F238E27FC236}">
                <a16:creationId xmlns:a16="http://schemas.microsoft.com/office/drawing/2014/main" id="{092A00D7-CB76-4982-B3D0-B8422F85288C}"/>
              </a:ext>
            </a:extLst>
          </p:cNvPr>
          <p:cNvPicPr>
            <a:picLocks noChangeAspect="1"/>
          </p:cNvPicPr>
          <p:nvPr/>
        </p:nvPicPr>
        <p:blipFill>
          <a:blip r:embed="rId5"/>
          <a:stretch>
            <a:fillRect/>
          </a:stretch>
        </p:blipFill>
        <p:spPr>
          <a:xfrm>
            <a:off x="8193251" y="1765073"/>
            <a:ext cx="2673177" cy="2085146"/>
          </a:xfrm>
          <a:prstGeom prst="rect">
            <a:avLst/>
          </a:prstGeom>
        </p:spPr>
      </p:pic>
      <p:sp>
        <p:nvSpPr>
          <p:cNvPr id="17" name="TextBox 16">
            <a:extLst>
              <a:ext uri="{FF2B5EF4-FFF2-40B4-BE49-F238E27FC236}">
                <a16:creationId xmlns:a16="http://schemas.microsoft.com/office/drawing/2014/main" id="{E170850F-AF44-40F9-B970-7E670E8E9378}"/>
              </a:ext>
            </a:extLst>
          </p:cNvPr>
          <p:cNvSpPr txBox="1"/>
          <p:nvPr/>
        </p:nvSpPr>
        <p:spPr>
          <a:xfrm>
            <a:off x="10650918" y="1771974"/>
            <a:ext cx="1541082" cy="523220"/>
          </a:xfrm>
          <a:prstGeom prst="rect">
            <a:avLst/>
          </a:prstGeom>
          <a:noFill/>
        </p:spPr>
        <p:txBody>
          <a:bodyPr wrap="square">
            <a:spAutoFit/>
          </a:bodyPr>
          <a:lstStyle/>
          <a:p>
            <a:pPr algn="r"/>
            <a:r>
              <a:rPr lang="en-US" sz="700" dirty="0"/>
              <a:t>Hadley, J W. </a:t>
            </a:r>
            <a:r>
              <a:rPr lang="en-US" sz="700" b="1" i="1" dirty="0"/>
              <a:t>Tory II-A reactor tests. Final report. </a:t>
            </a:r>
            <a:r>
              <a:rPr lang="en-US" sz="700" dirty="0"/>
              <a:t>Lawrence Livermore National Laboratory Rep. No. UCRL-7249. 1963.</a:t>
            </a:r>
          </a:p>
        </p:txBody>
      </p:sp>
    </p:spTree>
    <p:extLst>
      <p:ext uri="{BB962C8B-B14F-4D97-AF65-F5344CB8AC3E}">
        <p14:creationId xmlns:p14="http://schemas.microsoft.com/office/powerpoint/2010/main" val="27102253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68B22D-E7E2-4B02-8503-433A36B936BB}"/>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2941279-5F75-48AD-80EC-34D209179385}" type="slidenum">
              <a:rPr kumimoji="0" lang="en-US" altLang="en-US" sz="1200" b="0" i="0" u="none" strike="noStrike" kern="1200" cap="none" spc="0" normalizeH="0" baseline="0" noProof="0" smtClean="0">
                <a:ln>
                  <a:noFill/>
                </a:ln>
                <a:solidFill>
                  <a:srgbClr val="FFFFFF"/>
                </a:solidFill>
                <a:effectLst/>
                <a:uLnTx/>
                <a:uFillTx/>
                <a:latin typeface="Helvetica" pitchFamily="2" charset="0"/>
                <a:cs typeface="Helvetica" pitchFamily="2"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FFFFFF"/>
              </a:solidFill>
              <a:effectLst/>
              <a:uLnTx/>
              <a:uFillTx/>
              <a:latin typeface="Helvetica" pitchFamily="2" charset="0"/>
              <a:cs typeface="Helvetica" pitchFamily="2" charset="0"/>
            </a:endParaRPr>
          </a:p>
        </p:txBody>
      </p:sp>
      <p:sp>
        <p:nvSpPr>
          <p:cNvPr id="5" name="Title 4">
            <a:extLst>
              <a:ext uri="{FF2B5EF4-FFF2-40B4-BE49-F238E27FC236}">
                <a16:creationId xmlns:a16="http://schemas.microsoft.com/office/drawing/2014/main" id="{DE26D2EB-E492-4270-A70B-2262FE12D67D}"/>
              </a:ext>
            </a:extLst>
          </p:cNvPr>
          <p:cNvSpPr>
            <a:spLocks noGrp="1"/>
          </p:cNvSpPr>
          <p:nvPr>
            <p:ph type="ctrTitle"/>
          </p:nvPr>
        </p:nvSpPr>
        <p:spPr/>
        <p:txBody>
          <a:bodyPr>
            <a:noAutofit/>
          </a:bodyPr>
          <a:lstStyle/>
          <a:p>
            <a:r>
              <a:rPr lang="en-US" sz="2400" dirty="0"/>
              <a:t>System Considerations for Moderators: Be Compounds</a:t>
            </a:r>
            <a:br>
              <a:rPr lang="en-US" sz="3200" dirty="0"/>
            </a:br>
            <a:r>
              <a:rPr lang="en-US" sz="1400" b="0" i="1" dirty="0"/>
              <a:t>Be and BeO are available commercially in limited quantities, safe handling / irradiation stability should be considered for technology development </a:t>
            </a:r>
            <a:endParaRPr lang="en-US" sz="3200" dirty="0"/>
          </a:p>
        </p:txBody>
      </p:sp>
      <p:sp>
        <p:nvSpPr>
          <p:cNvPr id="7" name="Footer Placeholder 2">
            <a:extLst>
              <a:ext uri="{FF2B5EF4-FFF2-40B4-BE49-F238E27FC236}">
                <a16:creationId xmlns:a16="http://schemas.microsoft.com/office/drawing/2014/main" id="{81E63E60-D1CA-47BF-87D1-42238AF0CE23}"/>
              </a:ext>
            </a:extLst>
          </p:cNvPr>
          <p:cNvSpPr>
            <a:spLocks noGrp="1"/>
          </p:cNvSpPr>
          <p:nvPr>
            <p:ph type="ftr" sz="quarter" idx="11"/>
          </p:nvPr>
        </p:nvSpPr>
        <p:spPr>
          <a:xfrm>
            <a:off x="1930519" y="6298363"/>
            <a:ext cx="9423281" cy="429151"/>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Moderator Considerations for Space Nuclear Power and Propulsion</a:t>
            </a:r>
          </a:p>
        </p:txBody>
      </p:sp>
      <p:graphicFrame>
        <p:nvGraphicFramePr>
          <p:cNvPr id="2" name="Table 1">
            <a:extLst>
              <a:ext uri="{FF2B5EF4-FFF2-40B4-BE49-F238E27FC236}">
                <a16:creationId xmlns:a16="http://schemas.microsoft.com/office/drawing/2014/main" id="{50EFBA27-AEBB-49E8-97D0-93E68514F9AF}"/>
              </a:ext>
            </a:extLst>
          </p:cNvPr>
          <p:cNvGraphicFramePr>
            <a:graphicFrameLocks noGrp="1"/>
          </p:cNvGraphicFramePr>
          <p:nvPr>
            <p:extLst>
              <p:ext uri="{D42A27DB-BD31-4B8C-83A1-F6EECF244321}">
                <p14:modId xmlns:p14="http://schemas.microsoft.com/office/powerpoint/2010/main" val="2543059796"/>
              </p:ext>
            </p:extLst>
          </p:nvPr>
        </p:nvGraphicFramePr>
        <p:xfrm>
          <a:off x="303922" y="851631"/>
          <a:ext cx="5352296" cy="5357411"/>
        </p:xfrm>
        <a:graphic>
          <a:graphicData uri="http://schemas.openxmlformats.org/drawingml/2006/table">
            <a:tbl>
              <a:tblPr firstRow="1" bandRow="1"/>
              <a:tblGrid>
                <a:gridCol w="1338146">
                  <a:extLst>
                    <a:ext uri="{9D8B030D-6E8A-4147-A177-3AD203B41FA5}">
                      <a16:colId xmlns:a16="http://schemas.microsoft.com/office/drawing/2014/main" val="2039417563"/>
                    </a:ext>
                  </a:extLst>
                </a:gridCol>
                <a:gridCol w="1349327">
                  <a:extLst>
                    <a:ext uri="{9D8B030D-6E8A-4147-A177-3AD203B41FA5}">
                      <a16:colId xmlns:a16="http://schemas.microsoft.com/office/drawing/2014/main" val="330477893"/>
                    </a:ext>
                  </a:extLst>
                </a:gridCol>
                <a:gridCol w="1341120">
                  <a:extLst>
                    <a:ext uri="{9D8B030D-6E8A-4147-A177-3AD203B41FA5}">
                      <a16:colId xmlns:a16="http://schemas.microsoft.com/office/drawing/2014/main" val="2988382292"/>
                    </a:ext>
                  </a:extLst>
                </a:gridCol>
                <a:gridCol w="1323703">
                  <a:extLst>
                    <a:ext uri="{9D8B030D-6E8A-4147-A177-3AD203B41FA5}">
                      <a16:colId xmlns:a16="http://schemas.microsoft.com/office/drawing/2014/main" val="439897539"/>
                    </a:ext>
                  </a:extLst>
                </a:gridCol>
              </a:tblGrid>
              <a:tr h="427763">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FFFFFF"/>
                    </a:solidFill>
                  </a:tcPr>
                </a:tc>
                <a:tc>
                  <a:txBody>
                    <a:bodyPr/>
                    <a:lstStyle/>
                    <a:p>
                      <a:pPr marL="0" marR="0" algn="ctr">
                        <a:lnSpc>
                          <a:spcPct val="107000"/>
                        </a:lnSpc>
                        <a:spcBef>
                          <a:spcPts val="0"/>
                        </a:spcBef>
                        <a:spcAft>
                          <a:spcPts val="0"/>
                        </a:spcAft>
                      </a:pPr>
                      <a:r>
                        <a:rPr lang="en-US" sz="1400" b="1" dirty="0">
                          <a:solidFill>
                            <a:schemeClr val="bg1"/>
                          </a:solidFill>
                          <a:effectLst/>
                          <a:latin typeface="Arial" panose="020B0604020202020204" pitchFamily="34" charset="0"/>
                          <a:cs typeface="Arial" panose="020B0604020202020204" pitchFamily="34" charset="0"/>
                        </a:rPr>
                        <a:t>Be</a:t>
                      </a:r>
                      <a:endParaRPr lang="en-US" sz="14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4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Be</a:t>
                      </a:r>
                      <a:r>
                        <a:rPr lang="en-US" sz="1400" b="1" baseline="-25000" dirty="0">
                          <a:solidFill>
                            <a:schemeClr val="bg1"/>
                          </a:solidFill>
                          <a:effectLst/>
                          <a:latin typeface="Arial" panose="020B0604020202020204" pitchFamily="34" charset="0"/>
                          <a:ea typeface="Calibri" panose="020F0502020204030204" pitchFamily="34" charset="0"/>
                          <a:cs typeface="Arial" panose="020B0604020202020204" pitchFamily="34" charset="0"/>
                        </a:rPr>
                        <a:t>2</a:t>
                      </a:r>
                      <a:r>
                        <a:rPr lang="en-US" sz="14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C</a:t>
                      </a: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400" b="1" dirty="0">
                          <a:solidFill>
                            <a:schemeClr val="bg1"/>
                          </a:solidFill>
                          <a:effectLst/>
                          <a:latin typeface="Arial" panose="020B0604020202020204" pitchFamily="34" charset="0"/>
                          <a:cs typeface="Arial" panose="020B0604020202020204" pitchFamily="34" charset="0"/>
                        </a:rPr>
                        <a:t>BeO</a:t>
                      </a:r>
                      <a:endParaRPr lang="en-US" sz="14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1D3563"/>
                    </a:solidFill>
                  </a:tcPr>
                </a:tc>
                <a:extLst>
                  <a:ext uri="{0D108BD9-81ED-4DB2-BD59-A6C34878D82A}">
                    <a16:rowId xmlns:a16="http://schemas.microsoft.com/office/drawing/2014/main" val="2577799511"/>
                  </a:ext>
                </a:extLst>
              </a:tr>
              <a:tr h="612194">
                <a:tc>
                  <a:txBody>
                    <a:bodyPr/>
                    <a:lstStyle/>
                    <a:p>
                      <a:pPr marL="0" marR="0" algn="ctr">
                        <a:lnSpc>
                          <a:spcPct val="107000"/>
                        </a:lnSpc>
                        <a:spcBef>
                          <a:spcPts val="0"/>
                        </a:spcBef>
                        <a:spcAft>
                          <a:spcPts val="0"/>
                        </a:spcAft>
                      </a:pPr>
                      <a:r>
                        <a:rPr lang="en-US" sz="1100" b="1" dirty="0">
                          <a:solidFill>
                            <a:schemeClr val="bg1"/>
                          </a:solidFill>
                          <a:effectLst/>
                          <a:latin typeface="Arial" panose="020B0604020202020204" pitchFamily="34" charset="0"/>
                          <a:cs typeface="Arial" panose="020B0604020202020204" pitchFamily="34" charset="0"/>
                        </a:rPr>
                        <a:t>Theoretical Density </a:t>
                      </a:r>
                    </a:p>
                    <a:p>
                      <a:pPr marL="0" marR="0" algn="ctr">
                        <a:lnSpc>
                          <a:spcPct val="107000"/>
                        </a:lnSpc>
                        <a:spcBef>
                          <a:spcPts val="0"/>
                        </a:spcBef>
                        <a:spcAft>
                          <a:spcPts val="0"/>
                        </a:spcAft>
                      </a:pPr>
                      <a:r>
                        <a:rPr lang="en-US" sz="1050" b="1" dirty="0">
                          <a:solidFill>
                            <a:schemeClr val="bg1"/>
                          </a:solidFill>
                          <a:effectLst/>
                          <a:latin typeface="Arial" panose="020B0604020202020204" pitchFamily="34" charset="0"/>
                          <a:cs typeface="Arial" panose="020B0604020202020204" pitchFamily="34" charset="0"/>
                        </a:rPr>
                        <a:t>(g/cm</a:t>
                      </a:r>
                      <a:r>
                        <a:rPr lang="en-US" sz="1050" b="1" baseline="30000" dirty="0">
                          <a:solidFill>
                            <a:schemeClr val="bg1"/>
                          </a:solidFill>
                          <a:effectLst/>
                          <a:latin typeface="Arial" panose="020B0604020202020204" pitchFamily="34" charset="0"/>
                          <a:cs typeface="Arial" panose="020B0604020202020204" pitchFamily="34" charset="0"/>
                        </a:rPr>
                        <a:t>3 </a:t>
                      </a:r>
                      <a:r>
                        <a:rPr lang="en-US" sz="1050" b="1" dirty="0">
                          <a:solidFill>
                            <a:schemeClr val="bg1"/>
                          </a:solidFill>
                          <a:effectLst/>
                          <a:latin typeface="Arial" panose="020B0604020202020204" pitchFamily="34" charset="0"/>
                          <a:cs typeface="Arial" panose="020B0604020202020204" pitchFamily="34" charset="0"/>
                        </a:rPr>
                        <a:t>@ RT)</a:t>
                      </a:r>
                      <a:endParaRPr lang="en-US" sz="105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cs typeface="Arial" panose="020B0604020202020204" pitchFamily="34" charset="0"/>
                        </a:rPr>
                        <a:t>1.85</a:t>
                      </a: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40000"/>
                      </a:srgbClr>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2.44</a:t>
                      </a: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40000"/>
                      </a:srgbClr>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cs typeface="Arial" panose="020B0604020202020204" pitchFamily="34" charset="0"/>
                        </a:rPr>
                        <a:t>3.01</a:t>
                      </a: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1D3563">
                        <a:tint val="40000"/>
                      </a:srgbClr>
                    </a:solidFill>
                  </a:tcPr>
                </a:tc>
                <a:extLst>
                  <a:ext uri="{0D108BD9-81ED-4DB2-BD59-A6C34878D82A}">
                    <a16:rowId xmlns:a16="http://schemas.microsoft.com/office/drawing/2014/main" val="590062630"/>
                  </a:ext>
                </a:extLst>
              </a:tr>
              <a:tr h="521576">
                <a:tc>
                  <a:txBody>
                    <a:bodyPr/>
                    <a:lstStyle/>
                    <a:p>
                      <a:pPr marL="0" marR="0" algn="ctr">
                        <a:lnSpc>
                          <a:spcPct val="107000"/>
                        </a:lnSpc>
                        <a:spcBef>
                          <a:spcPts val="0"/>
                        </a:spcBef>
                        <a:spcAft>
                          <a:spcPts val="0"/>
                        </a:spcAft>
                      </a:pPr>
                      <a:r>
                        <a:rPr lang="en-US" sz="1100" b="1" dirty="0">
                          <a:solidFill>
                            <a:schemeClr val="bg1"/>
                          </a:solidFill>
                          <a:effectLst/>
                          <a:latin typeface="Arial" panose="020B0604020202020204" pitchFamily="34" charset="0"/>
                          <a:cs typeface="Arial" panose="020B0604020202020204" pitchFamily="34" charset="0"/>
                        </a:rPr>
                        <a:t>Thermal Conductivity</a:t>
                      </a:r>
                      <a:endParaRPr lang="en-US" sz="11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100">
                          <a:solidFill>
                            <a:schemeClr val="accent2">
                              <a:lumMod val="10000"/>
                            </a:schemeClr>
                          </a:solidFill>
                          <a:effectLst/>
                          <a:latin typeface="Arial" panose="020B0604020202020204" pitchFamily="34" charset="0"/>
                          <a:cs typeface="Arial" panose="020B0604020202020204" pitchFamily="34" charset="0"/>
                        </a:rPr>
                        <a:t>190 @ 273 K</a:t>
                      </a:r>
                    </a:p>
                    <a:p>
                      <a:pPr marL="0" marR="0" algn="ctr">
                        <a:lnSpc>
                          <a:spcPct val="107000"/>
                        </a:lnSpc>
                        <a:spcBef>
                          <a:spcPts val="0"/>
                        </a:spcBef>
                        <a:spcAft>
                          <a:spcPts val="0"/>
                        </a:spcAft>
                      </a:pPr>
                      <a:r>
                        <a:rPr lang="en-US" sz="1100">
                          <a:solidFill>
                            <a:schemeClr val="accent2">
                              <a:lumMod val="10000"/>
                            </a:schemeClr>
                          </a:solidFill>
                          <a:effectLst/>
                          <a:latin typeface="Arial" panose="020B0604020202020204" pitchFamily="34" charset="0"/>
                          <a:cs typeface="Arial" panose="020B0604020202020204" pitchFamily="34" charset="0"/>
                        </a:rPr>
                        <a:t>90 @ 973 K</a:t>
                      </a:r>
                      <a:endParaRPr lang="en-US" sz="110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1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20.9 @ RT*</a:t>
                      </a: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100" dirty="0">
                          <a:solidFill>
                            <a:schemeClr val="accent2">
                              <a:lumMod val="10000"/>
                            </a:schemeClr>
                          </a:solidFill>
                          <a:effectLst/>
                          <a:latin typeface="Arial" panose="020B0604020202020204" pitchFamily="34" charset="0"/>
                          <a:cs typeface="Arial" panose="020B0604020202020204" pitchFamily="34" charset="0"/>
                        </a:rPr>
                        <a:t>275 @ 273 K</a:t>
                      </a:r>
                    </a:p>
                    <a:p>
                      <a:pPr marL="0" marR="0" algn="ctr">
                        <a:lnSpc>
                          <a:spcPct val="107000"/>
                        </a:lnSpc>
                        <a:spcBef>
                          <a:spcPts val="0"/>
                        </a:spcBef>
                        <a:spcAft>
                          <a:spcPts val="0"/>
                        </a:spcAft>
                      </a:pPr>
                      <a:r>
                        <a:rPr lang="en-US" sz="1100" dirty="0">
                          <a:solidFill>
                            <a:schemeClr val="accent2">
                              <a:lumMod val="10000"/>
                            </a:schemeClr>
                          </a:solidFill>
                          <a:effectLst/>
                          <a:latin typeface="Arial" panose="020B0604020202020204" pitchFamily="34" charset="0"/>
                          <a:cs typeface="Arial" panose="020B0604020202020204" pitchFamily="34" charset="0"/>
                        </a:rPr>
                        <a:t>41 @ 1073 K</a:t>
                      </a:r>
                      <a:endParaRPr lang="en-US" sz="11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tint val="20000"/>
                      </a:srgbClr>
                    </a:solidFill>
                  </a:tcPr>
                </a:tc>
                <a:extLst>
                  <a:ext uri="{0D108BD9-81ED-4DB2-BD59-A6C34878D82A}">
                    <a16:rowId xmlns:a16="http://schemas.microsoft.com/office/drawing/2014/main" val="2288838412"/>
                  </a:ext>
                </a:extLst>
              </a:tr>
              <a:tr h="360375">
                <a:tc>
                  <a:txBody>
                    <a:bodyPr/>
                    <a:lstStyle/>
                    <a:p>
                      <a:pPr marL="0" marR="0" algn="ctr">
                        <a:lnSpc>
                          <a:spcPct val="107000"/>
                        </a:lnSpc>
                        <a:spcBef>
                          <a:spcPts val="0"/>
                        </a:spcBef>
                        <a:spcAft>
                          <a:spcPts val="0"/>
                        </a:spcAft>
                      </a:pPr>
                      <a:r>
                        <a:rPr lang="en-US" sz="1100" b="1" dirty="0" err="1">
                          <a:solidFill>
                            <a:schemeClr val="bg1"/>
                          </a:solidFill>
                          <a:effectLst/>
                          <a:latin typeface="Arial" panose="020B0604020202020204" pitchFamily="34" charset="0"/>
                          <a:cs typeface="Arial" panose="020B0604020202020204" pitchFamily="34" charset="0"/>
                        </a:rPr>
                        <a:t>T</a:t>
                      </a:r>
                      <a:r>
                        <a:rPr lang="en-US" sz="1100" b="1" baseline="-25000" dirty="0" err="1">
                          <a:solidFill>
                            <a:schemeClr val="bg1"/>
                          </a:solidFill>
                          <a:effectLst/>
                          <a:latin typeface="Arial" panose="020B0604020202020204" pitchFamily="34" charset="0"/>
                          <a:cs typeface="Arial" panose="020B0604020202020204" pitchFamily="34" charset="0"/>
                        </a:rPr>
                        <a:t>melt</a:t>
                      </a:r>
                      <a:r>
                        <a:rPr lang="en-US" sz="1100" b="1" baseline="-25000" dirty="0">
                          <a:solidFill>
                            <a:schemeClr val="bg1"/>
                          </a:solidFill>
                          <a:effectLst/>
                          <a:latin typeface="Arial" panose="020B0604020202020204" pitchFamily="34" charset="0"/>
                          <a:cs typeface="Arial" panose="020B0604020202020204" pitchFamily="34" charset="0"/>
                        </a:rPr>
                        <a:t> </a:t>
                      </a:r>
                      <a:r>
                        <a:rPr lang="en-US" sz="1100" b="1" dirty="0">
                          <a:solidFill>
                            <a:schemeClr val="bg1"/>
                          </a:solidFill>
                          <a:effectLst/>
                          <a:latin typeface="Arial" panose="020B0604020202020204" pitchFamily="34" charset="0"/>
                          <a:cs typeface="Arial" panose="020B0604020202020204" pitchFamily="34" charset="0"/>
                        </a:rPr>
                        <a:t>(K)</a:t>
                      </a:r>
                      <a:endParaRPr lang="en-US" sz="11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cs typeface="Arial" panose="020B0604020202020204" pitchFamily="34" charset="0"/>
                        </a:rPr>
                        <a:t>1558</a:t>
                      </a: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40000"/>
                      </a:srgbClr>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2100 - 2200</a:t>
                      </a: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40000"/>
                      </a:srgbClr>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cs typeface="Arial" panose="020B0604020202020204" pitchFamily="34" charset="0"/>
                        </a:rPr>
                        <a:t>2843</a:t>
                      </a: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tint val="40000"/>
                      </a:srgbClr>
                    </a:solidFill>
                  </a:tcPr>
                </a:tc>
                <a:extLst>
                  <a:ext uri="{0D108BD9-81ED-4DB2-BD59-A6C34878D82A}">
                    <a16:rowId xmlns:a16="http://schemas.microsoft.com/office/drawing/2014/main" val="2186315737"/>
                  </a:ext>
                </a:extLst>
              </a:tr>
              <a:tr h="382836">
                <a:tc>
                  <a:txBody>
                    <a:bodyPr/>
                    <a:lstStyle/>
                    <a:p>
                      <a:pPr marL="0" marR="0" algn="ctr">
                        <a:lnSpc>
                          <a:spcPct val="107000"/>
                        </a:lnSpc>
                        <a:spcBef>
                          <a:spcPts val="0"/>
                        </a:spcBef>
                        <a:spcAft>
                          <a:spcPts val="0"/>
                        </a:spcAft>
                      </a:pPr>
                      <a:r>
                        <a:rPr lang="en-US" sz="1100" b="1" dirty="0">
                          <a:solidFill>
                            <a:schemeClr val="bg1"/>
                          </a:solidFill>
                          <a:effectLst/>
                          <a:latin typeface="Arial" panose="020B0604020202020204" pitchFamily="34" charset="0"/>
                          <a:cs typeface="Arial" panose="020B0604020202020204" pitchFamily="34" charset="0"/>
                        </a:rPr>
                        <a:t>Max Use T (K)</a:t>
                      </a:r>
                      <a:endParaRPr lang="en-US" sz="11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cs typeface="Arial" panose="020B0604020202020204" pitchFamily="34" charset="0"/>
                        </a:rPr>
                        <a:t>823</a:t>
                      </a: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unknown</a:t>
                      </a: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cs typeface="Arial" panose="020B0604020202020204" pitchFamily="34" charset="0"/>
                        </a:rPr>
                        <a:t>2000 - 2300</a:t>
                      </a: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tint val="20000"/>
                      </a:srgbClr>
                    </a:solidFill>
                  </a:tcPr>
                </a:tc>
                <a:extLst>
                  <a:ext uri="{0D108BD9-81ED-4DB2-BD59-A6C34878D82A}">
                    <a16:rowId xmlns:a16="http://schemas.microsoft.com/office/drawing/2014/main" val="142823135"/>
                  </a:ext>
                </a:extLst>
              </a:tr>
              <a:tr h="419296">
                <a:tc>
                  <a:txBody>
                    <a:bodyPr/>
                    <a:lstStyle/>
                    <a:p>
                      <a:pPr marL="0" marR="0" algn="ctr">
                        <a:lnSpc>
                          <a:spcPct val="107000"/>
                        </a:lnSpc>
                        <a:spcBef>
                          <a:spcPts val="0"/>
                        </a:spcBef>
                        <a:spcAft>
                          <a:spcPts val="0"/>
                        </a:spcAft>
                      </a:pPr>
                      <a:r>
                        <a:rPr lang="en-US" sz="1100" b="1" dirty="0">
                          <a:solidFill>
                            <a:schemeClr val="bg1"/>
                          </a:solidFill>
                          <a:effectLst/>
                          <a:latin typeface="Arial" panose="020B0604020202020204" pitchFamily="34" charset="0"/>
                          <a:cs typeface="Arial" panose="020B0604020202020204" pitchFamily="34" charset="0"/>
                        </a:rPr>
                        <a:t>Slowing Down Power</a:t>
                      </a:r>
                      <a:endParaRPr lang="en-US" sz="11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cs typeface="Arial" panose="020B0604020202020204" pitchFamily="34" charset="0"/>
                        </a:rPr>
                        <a:t>0.15</a:t>
                      </a: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40000"/>
                      </a:srgbClr>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0.19</a:t>
                      </a: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40000"/>
                      </a:srgbClr>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cs typeface="Arial" panose="020B0604020202020204" pitchFamily="34" charset="0"/>
                        </a:rPr>
                        <a:t>0.12</a:t>
                      </a: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tint val="40000"/>
                      </a:srgbClr>
                    </a:solidFill>
                  </a:tcPr>
                </a:tc>
                <a:extLst>
                  <a:ext uri="{0D108BD9-81ED-4DB2-BD59-A6C34878D82A}">
                    <a16:rowId xmlns:a16="http://schemas.microsoft.com/office/drawing/2014/main" val="2835066323"/>
                  </a:ext>
                </a:extLst>
              </a:tr>
              <a:tr h="350535">
                <a:tc>
                  <a:txBody>
                    <a:bodyPr/>
                    <a:lstStyle/>
                    <a:p>
                      <a:pPr marL="0" marR="0" algn="ctr">
                        <a:lnSpc>
                          <a:spcPct val="107000"/>
                        </a:lnSpc>
                        <a:spcBef>
                          <a:spcPts val="0"/>
                        </a:spcBef>
                        <a:spcAft>
                          <a:spcPts val="0"/>
                        </a:spcAft>
                      </a:pPr>
                      <a:r>
                        <a:rPr lang="en-US" sz="1100" b="1" dirty="0">
                          <a:solidFill>
                            <a:schemeClr val="bg1"/>
                          </a:solidFill>
                          <a:effectLst/>
                          <a:latin typeface="Arial" panose="020B0604020202020204" pitchFamily="34" charset="0"/>
                          <a:cs typeface="Arial" panose="020B0604020202020204" pitchFamily="34" charset="0"/>
                        </a:rPr>
                        <a:t>Neutron Fermi Age </a:t>
                      </a:r>
                      <a:r>
                        <a:rPr lang="en-US" sz="1100" b="1" dirty="0">
                          <a:solidFill>
                            <a:schemeClr val="bg1"/>
                          </a:solidFill>
                          <a:latin typeface="Arial" panose="020B0604020202020204" pitchFamily="34" charset="0"/>
                          <a:cs typeface="Arial" panose="020B0604020202020204" pitchFamily="34" charset="0"/>
                        </a:rPr>
                        <a:t>(cm</a:t>
                      </a:r>
                      <a:r>
                        <a:rPr lang="en-US" sz="1100" b="1" baseline="30000" dirty="0">
                          <a:solidFill>
                            <a:schemeClr val="bg1"/>
                          </a:solidFill>
                          <a:latin typeface="Arial" panose="020B0604020202020204" pitchFamily="34" charset="0"/>
                          <a:cs typeface="Arial" panose="020B0604020202020204" pitchFamily="34" charset="0"/>
                        </a:rPr>
                        <a:t>2</a:t>
                      </a:r>
                      <a:r>
                        <a:rPr lang="en-US" sz="1100" b="1" dirty="0">
                          <a:solidFill>
                            <a:schemeClr val="bg1"/>
                          </a:solidFill>
                          <a:latin typeface="Arial" panose="020B0604020202020204" pitchFamily="34" charset="0"/>
                          <a:cs typeface="Arial" panose="020B0604020202020204" pitchFamily="34" charset="0"/>
                        </a:rPr>
                        <a:t>)</a:t>
                      </a:r>
                      <a:endParaRPr lang="en-US" sz="11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cs typeface="Arial" panose="020B0604020202020204" pitchFamily="34" charset="0"/>
                        </a:rPr>
                        <a:t>98</a:t>
                      </a: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cs typeface="Arial" panose="020B0604020202020204" pitchFamily="34" charset="0"/>
                        </a:rPr>
                        <a:t>110</a:t>
                      </a: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extLst>
                  <a:ext uri="{0D108BD9-81ED-4DB2-BD59-A6C34878D82A}">
                    <a16:rowId xmlns:a16="http://schemas.microsoft.com/office/drawing/2014/main" val="3017115003"/>
                  </a:ext>
                </a:extLst>
              </a:tr>
              <a:tr h="351331">
                <a:tc>
                  <a:txBody>
                    <a:bodyPr/>
                    <a:lstStyle/>
                    <a:p>
                      <a:pPr marL="0" marR="0" algn="ctr">
                        <a:lnSpc>
                          <a:spcPct val="107000"/>
                        </a:lnSpc>
                        <a:spcBef>
                          <a:spcPts val="0"/>
                        </a:spcBef>
                        <a:spcAft>
                          <a:spcPts val="0"/>
                        </a:spcAft>
                      </a:pPr>
                      <a:r>
                        <a:rPr lang="en-US" sz="1100" b="1" dirty="0">
                          <a:solidFill>
                            <a:schemeClr val="bg1"/>
                          </a:solidFill>
                          <a:effectLst/>
                          <a:latin typeface="Arial" panose="020B0604020202020204" pitchFamily="34" charset="0"/>
                          <a:cs typeface="Arial" panose="020B0604020202020204" pitchFamily="34" charset="0"/>
                        </a:rPr>
                        <a:t>Moderating Ratio</a:t>
                      </a:r>
                      <a:endParaRPr lang="en-US" sz="11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cs typeface="Arial" panose="020B0604020202020204" pitchFamily="34" charset="0"/>
                        </a:rPr>
                        <a:t>126</a:t>
                      </a: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149</a:t>
                      </a: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400" dirty="0">
                          <a:solidFill>
                            <a:schemeClr val="accent2">
                              <a:lumMod val="10000"/>
                            </a:schemeClr>
                          </a:solidFill>
                          <a:effectLst/>
                          <a:latin typeface="Arial" panose="020B0604020202020204" pitchFamily="34" charset="0"/>
                          <a:cs typeface="Arial" panose="020B0604020202020204" pitchFamily="34" charset="0"/>
                        </a:rPr>
                        <a:t>158</a:t>
                      </a:r>
                      <a:endParaRPr lang="en-US" sz="14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extLst>
                  <a:ext uri="{0D108BD9-81ED-4DB2-BD59-A6C34878D82A}">
                    <a16:rowId xmlns:a16="http://schemas.microsoft.com/office/drawing/2014/main" val="2893035491"/>
                  </a:ext>
                </a:extLst>
              </a:tr>
              <a:tr h="643835">
                <a:tc>
                  <a:txBody>
                    <a:bodyPr/>
                    <a:lstStyle/>
                    <a:p>
                      <a:pPr marL="0" marR="0" algn="ctr">
                        <a:lnSpc>
                          <a:spcPct val="107000"/>
                        </a:lnSpc>
                        <a:spcBef>
                          <a:spcPts val="0"/>
                        </a:spcBef>
                        <a:spcAft>
                          <a:spcPts val="0"/>
                        </a:spcAft>
                      </a:pPr>
                      <a:r>
                        <a:rPr lang="en-US" sz="1100" b="1" dirty="0">
                          <a:solidFill>
                            <a:schemeClr val="bg1"/>
                          </a:solidFill>
                          <a:effectLst/>
                          <a:latin typeface="Arial" panose="020B0604020202020204" pitchFamily="34" charset="0"/>
                          <a:cs typeface="Arial" panose="020B0604020202020204" pitchFamily="34" charset="0"/>
                        </a:rPr>
                        <a:t>Manufacturability</a:t>
                      </a:r>
                    </a:p>
                    <a:p>
                      <a:pPr marL="0" marR="0" algn="ctr">
                        <a:lnSpc>
                          <a:spcPct val="107000"/>
                        </a:lnSpc>
                        <a:spcBef>
                          <a:spcPts val="0"/>
                        </a:spcBef>
                        <a:spcAft>
                          <a:spcPts val="0"/>
                        </a:spcAft>
                      </a:pPr>
                      <a:r>
                        <a:rPr lang="en-US" sz="1100" b="1" dirty="0">
                          <a:solidFill>
                            <a:schemeClr val="bg1"/>
                          </a:solidFill>
                          <a:effectLst/>
                          <a:latin typeface="Arial" panose="020B0604020202020204" pitchFamily="34" charset="0"/>
                          <a:cs typeface="Arial" panose="020B0604020202020204" pitchFamily="34" charset="0"/>
                        </a:rPr>
                        <a:t>&amp;</a:t>
                      </a:r>
                    </a:p>
                    <a:p>
                      <a:pPr marL="0" marR="0" algn="ctr">
                        <a:lnSpc>
                          <a:spcPct val="107000"/>
                        </a:lnSpc>
                        <a:spcBef>
                          <a:spcPts val="0"/>
                        </a:spcBef>
                        <a:spcAft>
                          <a:spcPts val="0"/>
                        </a:spcAft>
                      </a:pPr>
                      <a:r>
                        <a:rPr lang="en-US" sz="1100" b="1" dirty="0">
                          <a:solidFill>
                            <a:schemeClr val="bg1"/>
                          </a:solidFill>
                          <a:effectLst/>
                          <a:latin typeface="Arial" panose="020B0604020202020204" pitchFamily="34" charset="0"/>
                          <a:cs typeface="Arial" panose="020B0604020202020204" pitchFamily="34" charset="0"/>
                        </a:rPr>
                        <a:t>Readiness</a:t>
                      </a:r>
                      <a:endParaRPr lang="en-US" sz="11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cs typeface="Arial" panose="020B0604020202020204" pitchFamily="34" charset="0"/>
                        </a:rPr>
                        <a:t>Established and commercial supply chain Available</a:t>
                      </a:r>
                      <a:endPar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Significant Technology Development Required</a:t>
                      </a: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cs typeface="Arial" panose="020B0604020202020204" pitchFamily="34" charset="0"/>
                        </a:rPr>
                        <a:t>Some Technology Development Required</a:t>
                      </a:r>
                      <a:endPar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extLst>
                  <a:ext uri="{0D108BD9-81ED-4DB2-BD59-A6C34878D82A}">
                    <a16:rowId xmlns:a16="http://schemas.microsoft.com/office/drawing/2014/main" val="3265135979"/>
                  </a:ext>
                </a:extLst>
              </a:tr>
              <a:tr h="643835">
                <a:tc>
                  <a:txBody>
                    <a:bodyPr/>
                    <a:lstStyle/>
                    <a:p>
                      <a:pPr marL="0" marR="0" algn="ctr">
                        <a:lnSpc>
                          <a:spcPct val="107000"/>
                        </a:lnSpc>
                        <a:spcBef>
                          <a:spcPts val="0"/>
                        </a:spcBef>
                        <a:spcAft>
                          <a:spcPts val="0"/>
                        </a:spcAft>
                      </a:pPr>
                      <a:r>
                        <a:rPr lang="en-US" sz="1400" b="1" dirty="0">
                          <a:solidFill>
                            <a:schemeClr val="bg1"/>
                          </a:solidFill>
                          <a:effectLst/>
                          <a:latin typeface="Arial" panose="020B0604020202020204" pitchFamily="34" charset="0"/>
                          <a:cs typeface="Arial" panose="020B0604020202020204" pitchFamily="34" charset="0"/>
                        </a:rPr>
                        <a:t>Pros</a:t>
                      </a:r>
                      <a:endParaRPr lang="en-US" sz="14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cs typeface="Arial" panose="020B0604020202020204" pitchFamily="34" charset="0"/>
                        </a:rPr>
                        <a:t>High TRL, commercial supply chain available</a:t>
                      </a:r>
                      <a:endParaRPr lang="en-US" sz="11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High temperature, highest Be compound moderating power</a:t>
                      </a: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cs typeface="Arial" panose="020B0604020202020204" pitchFamily="34" charset="0"/>
                        </a:rPr>
                        <a:t>High temperature, commercially available</a:t>
                      </a:r>
                      <a:endParaRPr lang="en-US" sz="11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extLst>
                  <a:ext uri="{0D108BD9-81ED-4DB2-BD59-A6C34878D82A}">
                    <a16:rowId xmlns:a16="http://schemas.microsoft.com/office/drawing/2014/main" val="3049674420"/>
                  </a:ext>
                </a:extLst>
              </a:tr>
              <a:tr h="643835">
                <a:tc>
                  <a:txBody>
                    <a:bodyPr/>
                    <a:lstStyle/>
                    <a:p>
                      <a:pPr marL="0" marR="0" algn="ctr">
                        <a:lnSpc>
                          <a:spcPct val="107000"/>
                        </a:lnSpc>
                        <a:spcBef>
                          <a:spcPts val="0"/>
                        </a:spcBef>
                        <a:spcAft>
                          <a:spcPts val="0"/>
                        </a:spcAft>
                      </a:pPr>
                      <a:r>
                        <a:rPr lang="en-US" sz="1400" b="1" dirty="0">
                          <a:solidFill>
                            <a:schemeClr val="bg1"/>
                          </a:solidFill>
                          <a:effectLst/>
                          <a:latin typeface="Arial" panose="020B0604020202020204" pitchFamily="34" charset="0"/>
                          <a:cs typeface="Arial" panose="020B0604020202020204" pitchFamily="34" charset="0"/>
                        </a:rPr>
                        <a:t>Cons</a:t>
                      </a:r>
                      <a:endParaRPr lang="en-US" sz="14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cs typeface="Arial" panose="020B0604020202020204" pitchFamily="34" charset="0"/>
                        </a:rPr>
                        <a:t>Requires specialty materials handling, expensive</a:t>
                      </a:r>
                      <a:endParaRPr lang="en-US" sz="11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1D3563">
                        <a:tint val="20000"/>
                      </a:srgbClr>
                    </a:solidFill>
                  </a:tcPr>
                </a:tc>
                <a:tc>
                  <a:txBody>
                    <a:bodyPr/>
                    <a:lstStyle/>
                    <a:p>
                      <a:pPr marL="0" marR="0" lvl="0" indent="0" algn="ctr" defTabSz="914354" rtl="0" eaLnBrk="1" fontAlgn="auto" latinLnBrk="0" hangingPunct="1">
                        <a:lnSpc>
                          <a:spcPct val="107000"/>
                        </a:lnSpc>
                        <a:spcBef>
                          <a:spcPts val="0"/>
                        </a:spcBef>
                        <a:spcAft>
                          <a:spcPts val="0"/>
                        </a:spcAft>
                        <a:buClrTx/>
                        <a:buSzTx/>
                        <a:buFontTx/>
                        <a:buNone/>
                        <a:tabLst/>
                        <a:defRPr/>
                      </a:pPr>
                      <a:r>
                        <a:rPr lang="en-US" sz="1000" dirty="0">
                          <a:solidFill>
                            <a:schemeClr val="accent2">
                              <a:lumMod val="10000"/>
                            </a:schemeClr>
                          </a:solidFill>
                          <a:effectLst/>
                          <a:latin typeface="Arial" panose="020B0604020202020204" pitchFamily="34" charset="0"/>
                          <a:cs typeface="Arial" panose="020B0604020202020204" pitchFamily="34" charset="0"/>
                        </a:rPr>
                        <a:t>Requires specialty materials handling, significant additional tech. dev. needed</a:t>
                      </a:r>
                      <a:endParaRPr lang="en-US" sz="11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cs typeface="Arial" panose="020B0604020202020204" pitchFamily="34" charset="0"/>
                        </a:rPr>
                        <a:t>Requires specialty materials handling, additional tech. dev. needed</a:t>
                      </a:r>
                      <a:endParaRPr lang="en-US" sz="11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tint val="20000"/>
                      </a:srgbClr>
                    </a:solidFill>
                  </a:tcPr>
                </a:tc>
                <a:extLst>
                  <a:ext uri="{0D108BD9-81ED-4DB2-BD59-A6C34878D82A}">
                    <a16:rowId xmlns:a16="http://schemas.microsoft.com/office/drawing/2014/main" val="2732147238"/>
                  </a:ext>
                </a:extLst>
              </a:tr>
            </a:tbl>
          </a:graphicData>
        </a:graphic>
      </p:graphicFrame>
      <p:sp>
        <p:nvSpPr>
          <p:cNvPr id="10" name="Rectangle 9">
            <a:extLst>
              <a:ext uri="{FF2B5EF4-FFF2-40B4-BE49-F238E27FC236}">
                <a16:creationId xmlns:a16="http://schemas.microsoft.com/office/drawing/2014/main" id="{E2D9A44F-C65D-4AC5-825A-648A56D53371}"/>
              </a:ext>
            </a:extLst>
          </p:cNvPr>
          <p:cNvSpPr/>
          <p:nvPr/>
        </p:nvSpPr>
        <p:spPr>
          <a:xfrm>
            <a:off x="6535783" y="929640"/>
            <a:ext cx="4615543" cy="2231571"/>
          </a:xfrm>
          <a:prstGeom prst="rect">
            <a:avLst/>
          </a:prstGeom>
          <a:ln w="19050">
            <a:solidFill>
              <a:schemeClr val="accent2">
                <a:lumMod val="1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b="1" dirty="0">
                <a:solidFill>
                  <a:schemeClr val="accent2">
                    <a:lumMod val="10000"/>
                  </a:schemeClr>
                </a:solidFill>
              </a:rPr>
              <a:t>Nuclear thermal propulsion </a:t>
            </a:r>
            <a:r>
              <a:rPr lang="en-US" dirty="0">
                <a:solidFill>
                  <a:schemeClr val="accent2">
                    <a:lumMod val="10000"/>
                  </a:schemeClr>
                </a:solidFill>
              </a:rPr>
              <a:t>will require beryllium stability under high neutron fluxes, high heat fluxes, and multiple thermal cycles.</a:t>
            </a:r>
          </a:p>
        </p:txBody>
      </p:sp>
      <p:sp>
        <p:nvSpPr>
          <p:cNvPr id="11" name="Rectangle 10">
            <a:extLst>
              <a:ext uri="{FF2B5EF4-FFF2-40B4-BE49-F238E27FC236}">
                <a16:creationId xmlns:a16="http://schemas.microsoft.com/office/drawing/2014/main" id="{40192B58-ED24-4276-AF4C-78DCCB443B2C}"/>
              </a:ext>
            </a:extLst>
          </p:cNvPr>
          <p:cNvSpPr/>
          <p:nvPr/>
        </p:nvSpPr>
        <p:spPr>
          <a:xfrm>
            <a:off x="6535783" y="3703320"/>
            <a:ext cx="4615543" cy="2231570"/>
          </a:xfrm>
          <a:prstGeom prst="rect">
            <a:avLst/>
          </a:prstGeom>
          <a:solidFill>
            <a:schemeClr val="accent2"/>
          </a:solidFill>
          <a:ln w="19050">
            <a:solidFill>
              <a:schemeClr val="accent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2">
                    <a:lumMod val="10000"/>
                  </a:schemeClr>
                </a:solidFill>
              </a:rPr>
              <a:t>Space power reactors </a:t>
            </a:r>
            <a:r>
              <a:rPr lang="en-US" dirty="0">
                <a:solidFill>
                  <a:schemeClr val="accent2">
                    <a:lumMod val="10000"/>
                  </a:schemeClr>
                </a:solidFill>
              </a:rPr>
              <a:t>will require beryllium irradiation stability for long lifetimes (years) under steady state power operation, possibly without cooling.</a:t>
            </a:r>
          </a:p>
        </p:txBody>
      </p:sp>
    </p:spTree>
    <p:extLst>
      <p:ext uri="{BB962C8B-B14F-4D97-AF65-F5344CB8AC3E}">
        <p14:creationId xmlns:p14="http://schemas.microsoft.com/office/powerpoint/2010/main" val="20469799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68B22D-E7E2-4B02-8503-433A36B936BB}"/>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2941279-5F75-48AD-80EC-34D209179385}" type="slidenum">
              <a:rPr kumimoji="0" lang="en-US" altLang="en-US" sz="1200" b="0" i="0" u="none" strike="noStrike" kern="1200" cap="none" spc="0" normalizeH="0" baseline="0" noProof="0" smtClean="0">
                <a:ln>
                  <a:noFill/>
                </a:ln>
                <a:solidFill>
                  <a:srgbClr val="FFFFFF"/>
                </a:solidFill>
                <a:effectLst/>
                <a:uLnTx/>
                <a:uFillTx/>
                <a:latin typeface="Helvetica" pitchFamily="2" charset="0"/>
                <a:cs typeface="Helvetica" pitchFamily="2"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FFFFFF"/>
              </a:solidFill>
              <a:effectLst/>
              <a:uLnTx/>
              <a:uFillTx/>
              <a:latin typeface="Helvetica" pitchFamily="2" charset="0"/>
              <a:cs typeface="Helvetica" pitchFamily="2" charset="0"/>
            </a:endParaRPr>
          </a:p>
        </p:txBody>
      </p:sp>
      <p:sp>
        <p:nvSpPr>
          <p:cNvPr id="5" name="Title 4">
            <a:extLst>
              <a:ext uri="{FF2B5EF4-FFF2-40B4-BE49-F238E27FC236}">
                <a16:creationId xmlns:a16="http://schemas.microsoft.com/office/drawing/2014/main" id="{DE26D2EB-E492-4270-A70B-2262FE12D67D}"/>
              </a:ext>
            </a:extLst>
          </p:cNvPr>
          <p:cNvSpPr>
            <a:spLocks noGrp="1"/>
          </p:cNvSpPr>
          <p:nvPr>
            <p:ph type="ctrTitle"/>
          </p:nvPr>
        </p:nvSpPr>
        <p:spPr/>
        <p:txBody>
          <a:bodyPr>
            <a:noAutofit/>
          </a:bodyPr>
          <a:lstStyle/>
          <a:p>
            <a:r>
              <a:rPr lang="en-US" sz="2400" dirty="0"/>
              <a:t>Manufacturability and Readiness</a:t>
            </a:r>
            <a:br>
              <a:rPr lang="en-US" sz="3200" dirty="0"/>
            </a:br>
            <a:r>
              <a:rPr lang="en-US" sz="1400" b="0" i="1" dirty="0"/>
              <a:t>When assessing moderator readiness, three categories were considered: manufacture, material performance, and reactor operations</a:t>
            </a:r>
          </a:p>
        </p:txBody>
      </p:sp>
      <p:sp>
        <p:nvSpPr>
          <p:cNvPr id="7" name="Footer Placeholder 2">
            <a:extLst>
              <a:ext uri="{FF2B5EF4-FFF2-40B4-BE49-F238E27FC236}">
                <a16:creationId xmlns:a16="http://schemas.microsoft.com/office/drawing/2014/main" id="{81E63E60-D1CA-47BF-87D1-42238AF0CE23}"/>
              </a:ext>
            </a:extLst>
          </p:cNvPr>
          <p:cNvSpPr>
            <a:spLocks noGrp="1"/>
          </p:cNvSpPr>
          <p:nvPr>
            <p:ph type="ftr" sz="quarter" idx="11"/>
          </p:nvPr>
        </p:nvSpPr>
        <p:spPr>
          <a:xfrm>
            <a:off x="1930519" y="6298363"/>
            <a:ext cx="9423281" cy="429151"/>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Moderator Considerations for Space Nuclear Power and Propulsion</a:t>
            </a:r>
          </a:p>
        </p:txBody>
      </p:sp>
      <p:sp>
        <p:nvSpPr>
          <p:cNvPr id="3" name="Content Placeholder 2">
            <a:extLst>
              <a:ext uri="{FF2B5EF4-FFF2-40B4-BE49-F238E27FC236}">
                <a16:creationId xmlns:a16="http://schemas.microsoft.com/office/drawing/2014/main" id="{1C090864-B8E9-4A01-AE5E-3713AF917370}"/>
              </a:ext>
            </a:extLst>
          </p:cNvPr>
          <p:cNvSpPr>
            <a:spLocks noGrp="1"/>
          </p:cNvSpPr>
          <p:nvPr>
            <p:ph idx="1"/>
          </p:nvPr>
        </p:nvSpPr>
        <p:spPr>
          <a:xfrm>
            <a:off x="226034" y="762311"/>
            <a:ext cx="6415797" cy="5438318"/>
          </a:xfrm>
        </p:spPr>
        <p:txBody>
          <a:bodyPr>
            <a:noAutofit/>
          </a:bodyPr>
          <a:lstStyle/>
          <a:p>
            <a:r>
              <a:rPr lang="en-US" sz="1600" b="1" dirty="0"/>
              <a:t>Readiness Considerations</a:t>
            </a:r>
          </a:p>
          <a:p>
            <a:pPr lvl="1"/>
            <a:r>
              <a:rPr lang="en-US" sz="1400" dirty="0"/>
              <a:t>Fabrication Process Readiness for Material &amp; Component Level Design</a:t>
            </a:r>
          </a:p>
          <a:p>
            <a:pPr lvl="1"/>
            <a:r>
              <a:rPr lang="en-US" sz="1400" dirty="0"/>
              <a:t>Moderator Performance Readiness for Proposed Operating Conditions</a:t>
            </a:r>
          </a:p>
          <a:p>
            <a:pPr lvl="1"/>
            <a:r>
              <a:rPr lang="en-US" sz="1400" dirty="0"/>
              <a:t>Reactor Operability / Demonstration for Proposed Reactor Configuration</a:t>
            </a:r>
          </a:p>
          <a:p>
            <a:r>
              <a:rPr lang="en-US" sz="1600" b="1" dirty="0"/>
              <a:t>Metallic Hydrides</a:t>
            </a:r>
          </a:p>
          <a:p>
            <a:pPr lvl="1"/>
            <a:r>
              <a:rPr lang="en-US" sz="1400" dirty="0"/>
              <a:t>ZrH</a:t>
            </a:r>
            <a:r>
              <a:rPr lang="en-US" sz="1400" baseline="-25000" dirty="0"/>
              <a:t>x</a:t>
            </a:r>
            <a:r>
              <a:rPr lang="en-US" sz="1400" dirty="0"/>
              <a:t> and YH</a:t>
            </a:r>
            <a:r>
              <a:rPr lang="en-US" sz="1400" baseline="-25000" dirty="0"/>
              <a:t>x </a:t>
            </a:r>
            <a:r>
              <a:rPr lang="en-US" sz="1400" dirty="0"/>
              <a:t>fabrication has been previously demonstrated in historic space and terrestrial reactor programs. SNAP reactors were fueled with (U,Zr)H</a:t>
            </a:r>
            <a:r>
              <a:rPr lang="en-US" sz="1400" baseline="-25000" dirty="0"/>
              <a:t>x</a:t>
            </a:r>
            <a:r>
              <a:rPr lang="en-US" sz="1400" dirty="0"/>
              <a:t> and have an established performance database. Topaz reactors utilized a ZrH</a:t>
            </a:r>
            <a:r>
              <a:rPr lang="en-US" sz="1400" baseline="-25000" dirty="0"/>
              <a:t>x</a:t>
            </a:r>
            <a:r>
              <a:rPr lang="en-US" sz="1400" dirty="0"/>
              <a:t> moderator block.</a:t>
            </a:r>
            <a:endParaRPr lang="en-US" sz="1400" baseline="-25000" dirty="0"/>
          </a:p>
          <a:p>
            <a:r>
              <a:rPr lang="en-US" sz="1600" b="1" dirty="0"/>
              <a:t>Solid State Beryllium Compounds</a:t>
            </a:r>
          </a:p>
          <a:p>
            <a:pPr lvl="1"/>
            <a:r>
              <a:rPr lang="en-US" sz="1400" dirty="0"/>
              <a:t>Be and BeO fabrication processes are well established and have been used as reflectors in historic space reactors. Space reactor operation with Be compounds as an in-core moderator has not been previously demonstrated.</a:t>
            </a:r>
          </a:p>
          <a:p>
            <a:r>
              <a:rPr lang="en-US" sz="1600" b="1" dirty="0"/>
              <a:t>Other Considerations</a:t>
            </a:r>
          </a:p>
          <a:p>
            <a:pPr lvl="1"/>
            <a:r>
              <a:rPr lang="en-US" sz="1400" dirty="0"/>
              <a:t>Disposal of irradiated materials used to demonstrate performance or reactor operations</a:t>
            </a:r>
          </a:p>
          <a:p>
            <a:pPr lvl="1"/>
            <a:r>
              <a:rPr lang="en-US" sz="1400" dirty="0"/>
              <a:t>Composite moderator options may provide “the best of both worlds” but may add system complexity</a:t>
            </a:r>
          </a:p>
        </p:txBody>
      </p:sp>
      <p:graphicFrame>
        <p:nvGraphicFramePr>
          <p:cNvPr id="30" name="Table 30">
            <a:extLst>
              <a:ext uri="{FF2B5EF4-FFF2-40B4-BE49-F238E27FC236}">
                <a16:creationId xmlns:a16="http://schemas.microsoft.com/office/drawing/2014/main" id="{C7AD1EBC-DDFE-4667-96AE-A941D12F5FC5}"/>
              </a:ext>
            </a:extLst>
          </p:cNvPr>
          <p:cNvGraphicFramePr>
            <a:graphicFrameLocks noGrp="1"/>
          </p:cNvGraphicFramePr>
          <p:nvPr>
            <p:extLst>
              <p:ext uri="{D42A27DB-BD31-4B8C-83A1-F6EECF244321}">
                <p14:modId xmlns:p14="http://schemas.microsoft.com/office/powerpoint/2010/main" val="1373095349"/>
              </p:ext>
            </p:extLst>
          </p:nvPr>
        </p:nvGraphicFramePr>
        <p:xfrm>
          <a:off x="7009947" y="3309214"/>
          <a:ext cx="4956019" cy="2929605"/>
        </p:xfrm>
        <a:graphic>
          <a:graphicData uri="http://schemas.openxmlformats.org/drawingml/2006/table">
            <a:tbl>
              <a:tblPr firstRow="1" bandRow="1">
                <a:tableStyleId>{073A0DAA-6AF3-43AB-8588-CEC1D06C72B9}</a:tableStyleId>
              </a:tblPr>
              <a:tblGrid>
                <a:gridCol w="663961">
                  <a:extLst>
                    <a:ext uri="{9D8B030D-6E8A-4147-A177-3AD203B41FA5}">
                      <a16:colId xmlns:a16="http://schemas.microsoft.com/office/drawing/2014/main" val="3767278018"/>
                    </a:ext>
                  </a:extLst>
                </a:gridCol>
                <a:gridCol w="1352867">
                  <a:extLst>
                    <a:ext uri="{9D8B030D-6E8A-4147-A177-3AD203B41FA5}">
                      <a16:colId xmlns:a16="http://schemas.microsoft.com/office/drawing/2014/main" val="1079374614"/>
                    </a:ext>
                  </a:extLst>
                </a:gridCol>
                <a:gridCol w="1568767">
                  <a:extLst>
                    <a:ext uri="{9D8B030D-6E8A-4147-A177-3AD203B41FA5}">
                      <a16:colId xmlns:a16="http://schemas.microsoft.com/office/drawing/2014/main" val="3570081248"/>
                    </a:ext>
                  </a:extLst>
                </a:gridCol>
                <a:gridCol w="1370424">
                  <a:extLst>
                    <a:ext uri="{9D8B030D-6E8A-4147-A177-3AD203B41FA5}">
                      <a16:colId xmlns:a16="http://schemas.microsoft.com/office/drawing/2014/main" val="3658229412"/>
                    </a:ext>
                  </a:extLst>
                </a:gridCol>
              </a:tblGrid>
              <a:tr h="427099">
                <a:tc>
                  <a:txBody>
                    <a:bodyPr/>
                    <a:lstStyle/>
                    <a:p>
                      <a:pPr algn="ctr"/>
                      <a:endParaRPr lang="en-US" sz="1600" b="1" dirty="0">
                        <a:solidFill>
                          <a:schemeClr val="bg1"/>
                        </a:solidFill>
                      </a:endParaRPr>
                    </a:p>
                  </a:txBody>
                  <a:tcPr/>
                </a:tc>
                <a:tc>
                  <a:txBody>
                    <a:bodyPr/>
                    <a:lstStyle/>
                    <a:p>
                      <a:pPr algn="ctr"/>
                      <a:r>
                        <a:rPr lang="en-US" sz="1200" dirty="0"/>
                        <a:t>Manufacture</a:t>
                      </a:r>
                    </a:p>
                  </a:txBody>
                  <a:tcPr anchor="ctr"/>
                </a:tc>
                <a:tc>
                  <a:txBody>
                    <a:bodyPr/>
                    <a:lstStyle/>
                    <a:p>
                      <a:pPr algn="ctr"/>
                      <a:r>
                        <a:rPr lang="en-US" sz="1200" dirty="0"/>
                        <a:t>Performance</a:t>
                      </a:r>
                    </a:p>
                  </a:txBody>
                  <a:tcPr anchor="ctr"/>
                </a:tc>
                <a:tc>
                  <a:txBody>
                    <a:bodyPr/>
                    <a:lstStyle/>
                    <a:p>
                      <a:pPr algn="ctr"/>
                      <a:r>
                        <a:rPr lang="en-US" sz="1200" dirty="0"/>
                        <a:t>Reactor Operation</a:t>
                      </a:r>
                    </a:p>
                  </a:txBody>
                  <a:tcPr anchor="ctr"/>
                </a:tc>
                <a:extLst>
                  <a:ext uri="{0D108BD9-81ED-4DB2-BD59-A6C34878D82A}">
                    <a16:rowId xmlns:a16="http://schemas.microsoft.com/office/drawing/2014/main" val="2427884229"/>
                  </a:ext>
                </a:extLst>
              </a:tr>
              <a:tr h="384389">
                <a:tc>
                  <a:txBody>
                    <a:bodyPr/>
                    <a:lstStyle/>
                    <a:p>
                      <a:pPr algn="ctr"/>
                      <a:r>
                        <a:rPr lang="en-US" sz="1400" b="1" dirty="0">
                          <a:solidFill>
                            <a:schemeClr val="bg1"/>
                          </a:solidFill>
                        </a:rPr>
                        <a:t>ZrH</a:t>
                      </a:r>
                      <a:r>
                        <a:rPr lang="en-US" sz="1400" b="1" baseline="-25000" dirty="0">
                          <a:solidFill>
                            <a:schemeClr val="bg1"/>
                          </a:solidFill>
                        </a:rPr>
                        <a:t>x</a:t>
                      </a:r>
                    </a:p>
                  </a:txBody>
                  <a:tcPr anchor="ctr">
                    <a:solidFill>
                      <a:schemeClr val="tx1"/>
                    </a:solidFill>
                  </a:tcPr>
                </a:tc>
                <a:tc>
                  <a:txBody>
                    <a:bodyPr/>
                    <a:lstStyle/>
                    <a:p>
                      <a:pPr algn="ctr"/>
                      <a:r>
                        <a:rPr lang="en-US" sz="1050" b="0" dirty="0">
                          <a:solidFill>
                            <a:schemeClr val="accent2">
                              <a:lumMod val="10000"/>
                            </a:schemeClr>
                          </a:solidFill>
                        </a:rPr>
                        <a:t>Well Established</a:t>
                      </a:r>
                    </a:p>
                    <a:p>
                      <a:pPr algn="ctr"/>
                      <a:r>
                        <a:rPr lang="en-US" sz="1050" b="0" dirty="0">
                          <a:solidFill>
                            <a:schemeClr val="accent2">
                              <a:lumMod val="10000"/>
                            </a:schemeClr>
                          </a:solidFill>
                        </a:rPr>
                        <a:t>(Lab Scale)</a:t>
                      </a:r>
                    </a:p>
                  </a:txBody>
                  <a:tcPr anchor="ctr">
                    <a:solidFill>
                      <a:srgbClr val="CCFF66">
                        <a:alpha val="50000"/>
                      </a:srgb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050" b="0" kern="1200" dirty="0">
                          <a:solidFill>
                            <a:schemeClr val="accent2">
                              <a:lumMod val="10000"/>
                            </a:schemeClr>
                          </a:solidFill>
                          <a:latin typeface="+mn-lt"/>
                          <a:ea typeface="+mn-ea"/>
                          <a:cs typeface="+mn-cs"/>
                        </a:rPr>
                        <a:t>Well Established </a:t>
                      </a:r>
                    </a:p>
                  </a:txBody>
                  <a:tcPr anchor="ctr">
                    <a:solidFill>
                      <a:srgbClr val="99FF99">
                        <a:alpha val="50000"/>
                      </a:srgb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050" b="0" kern="1200" dirty="0">
                          <a:solidFill>
                            <a:schemeClr val="accent2">
                              <a:lumMod val="10000"/>
                            </a:schemeClr>
                          </a:solidFill>
                          <a:latin typeface="+mn-lt"/>
                          <a:ea typeface="+mn-ea"/>
                          <a:cs typeface="+mn-cs"/>
                        </a:rPr>
                        <a:t>Most Experience </a:t>
                      </a:r>
                    </a:p>
                  </a:txBody>
                  <a:tcPr anchor="ctr">
                    <a:solidFill>
                      <a:srgbClr val="99FF99">
                        <a:alpha val="50000"/>
                      </a:srgbClr>
                    </a:solidFill>
                  </a:tcPr>
                </a:tc>
                <a:extLst>
                  <a:ext uri="{0D108BD9-81ED-4DB2-BD59-A6C34878D82A}">
                    <a16:rowId xmlns:a16="http://schemas.microsoft.com/office/drawing/2014/main" val="148081905"/>
                  </a:ext>
                </a:extLst>
              </a:tr>
              <a:tr h="533874">
                <a:tc>
                  <a:txBody>
                    <a:bodyPr/>
                    <a:lstStyle/>
                    <a:p>
                      <a:pPr algn="ctr"/>
                      <a:r>
                        <a:rPr lang="en-US" sz="1400" b="1" dirty="0">
                          <a:solidFill>
                            <a:schemeClr val="bg1"/>
                          </a:solidFill>
                        </a:rPr>
                        <a:t>YH</a:t>
                      </a:r>
                      <a:r>
                        <a:rPr lang="en-US" sz="1400" b="1" baseline="-25000" dirty="0">
                          <a:solidFill>
                            <a:schemeClr val="bg1"/>
                          </a:solidFill>
                        </a:rPr>
                        <a:t>x</a:t>
                      </a:r>
                    </a:p>
                  </a:txBody>
                  <a:tcPr anchor="ctr">
                    <a:solidFill>
                      <a:schemeClr val="tx1"/>
                    </a:solidFill>
                  </a:tcPr>
                </a:tc>
                <a:tc>
                  <a:txBody>
                    <a:bodyPr/>
                    <a:lstStyle/>
                    <a:p>
                      <a:pPr algn="ctr"/>
                      <a:r>
                        <a:rPr lang="en-US" sz="1050" b="0" dirty="0">
                          <a:solidFill>
                            <a:schemeClr val="accent2">
                              <a:lumMod val="10000"/>
                            </a:schemeClr>
                          </a:solidFill>
                        </a:rPr>
                        <a:t>Well Established</a:t>
                      </a:r>
                    </a:p>
                    <a:p>
                      <a:pPr algn="ctr"/>
                      <a:r>
                        <a:rPr lang="en-US" sz="1050" b="0" dirty="0">
                          <a:solidFill>
                            <a:schemeClr val="accent2">
                              <a:lumMod val="10000"/>
                            </a:schemeClr>
                          </a:solidFill>
                        </a:rPr>
                        <a:t>(Lab Scale)</a:t>
                      </a:r>
                    </a:p>
                  </a:txBody>
                  <a:tcPr anchor="ctr">
                    <a:solidFill>
                      <a:srgbClr val="CCFF66">
                        <a:alpha val="50000"/>
                      </a:srgbClr>
                    </a:solidFill>
                  </a:tcPr>
                </a:tc>
                <a:tc>
                  <a:txBody>
                    <a:bodyPr/>
                    <a:lstStyle/>
                    <a:p>
                      <a:pPr algn="ctr"/>
                      <a:r>
                        <a:rPr lang="en-US" sz="1050" b="0" dirty="0">
                          <a:solidFill>
                            <a:schemeClr val="accent2">
                              <a:lumMod val="10000"/>
                            </a:schemeClr>
                          </a:solidFill>
                        </a:rPr>
                        <a:t>Some Experience</a:t>
                      </a:r>
                    </a:p>
                  </a:txBody>
                  <a:tcPr anchor="ctr">
                    <a:solidFill>
                      <a:srgbClr val="CCFF66">
                        <a:alpha val="50000"/>
                      </a:srgb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050" b="0" dirty="0">
                          <a:solidFill>
                            <a:schemeClr val="accent2">
                              <a:lumMod val="10000"/>
                            </a:schemeClr>
                          </a:solidFill>
                        </a:rPr>
                        <a:t>Not Demonstrated as a Space Reactor Moderator</a:t>
                      </a:r>
                    </a:p>
                  </a:txBody>
                  <a:tcPr anchor="ctr">
                    <a:solidFill>
                      <a:srgbClr val="FFC000">
                        <a:alpha val="50000"/>
                      </a:srgbClr>
                    </a:solidFill>
                  </a:tcPr>
                </a:tc>
                <a:extLst>
                  <a:ext uri="{0D108BD9-81ED-4DB2-BD59-A6C34878D82A}">
                    <a16:rowId xmlns:a16="http://schemas.microsoft.com/office/drawing/2014/main" val="923539221"/>
                  </a:ext>
                </a:extLst>
              </a:tr>
              <a:tr h="533874">
                <a:tc>
                  <a:txBody>
                    <a:bodyPr/>
                    <a:lstStyle/>
                    <a:p>
                      <a:pPr algn="ctr"/>
                      <a:r>
                        <a:rPr lang="en-US" sz="1400" b="1" dirty="0">
                          <a:solidFill>
                            <a:schemeClr val="bg1"/>
                          </a:solidFill>
                        </a:rPr>
                        <a:t>Be</a:t>
                      </a:r>
                    </a:p>
                  </a:txBody>
                  <a:tcPr anchor="ctr">
                    <a:solidFill>
                      <a:schemeClr val="tx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050" b="0" dirty="0">
                          <a:solidFill>
                            <a:schemeClr val="accent2">
                              <a:lumMod val="10000"/>
                            </a:schemeClr>
                          </a:solidFill>
                        </a:rPr>
                        <a:t>Most Experience</a:t>
                      </a:r>
                    </a:p>
                  </a:txBody>
                  <a:tcPr anchor="ctr">
                    <a:solidFill>
                      <a:srgbClr val="99FF99">
                        <a:alpha val="50196"/>
                      </a:srgb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050" b="0" dirty="0">
                          <a:solidFill>
                            <a:schemeClr val="accent2">
                              <a:lumMod val="10000"/>
                            </a:schemeClr>
                          </a:solidFill>
                        </a:rPr>
                        <a:t>Well Established</a:t>
                      </a:r>
                    </a:p>
                  </a:txBody>
                  <a:tcPr anchor="ctr">
                    <a:solidFill>
                      <a:srgbClr val="99FF99">
                        <a:alpha val="50000"/>
                      </a:srgbClr>
                    </a:solidFill>
                  </a:tcPr>
                </a:tc>
                <a:tc>
                  <a:txBody>
                    <a:bodyPr/>
                    <a:lstStyle/>
                    <a:p>
                      <a:pPr algn="ctr"/>
                      <a:r>
                        <a:rPr lang="en-US" sz="1050" b="0" dirty="0">
                          <a:solidFill>
                            <a:schemeClr val="accent2">
                              <a:lumMod val="10000"/>
                            </a:schemeClr>
                          </a:solidFill>
                        </a:rPr>
                        <a:t>Not Demonstrated as a Space Reactor Moderator</a:t>
                      </a:r>
                    </a:p>
                  </a:txBody>
                  <a:tcPr anchor="ctr">
                    <a:solidFill>
                      <a:srgbClr val="CCFF66">
                        <a:alpha val="50000"/>
                      </a:srgbClr>
                    </a:solidFill>
                  </a:tcPr>
                </a:tc>
                <a:extLst>
                  <a:ext uri="{0D108BD9-81ED-4DB2-BD59-A6C34878D82A}">
                    <a16:rowId xmlns:a16="http://schemas.microsoft.com/office/drawing/2014/main" val="3180891157"/>
                  </a:ext>
                </a:extLst>
              </a:tr>
              <a:tr h="533874">
                <a:tc>
                  <a:txBody>
                    <a:bodyPr/>
                    <a:lstStyle/>
                    <a:p>
                      <a:pPr algn="ctr"/>
                      <a:r>
                        <a:rPr lang="en-US" sz="1400" b="1" dirty="0">
                          <a:solidFill>
                            <a:schemeClr val="bg1"/>
                          </a:solidFill>
                        </a:rPr>
                        <a:t>BeO</a:t>
                      </a:r>
                    </a:p>
                  </a:txBody>
                  <a:tcPr anchor="ctr">
                    <a:solidFill>
                      <a:schemeClr val="tx1"/>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050" b="0" dirty="0">
                          <a:solidFill>
                            <a:schemeClr val="accent2">
                              <a:lumMod val="10000"/>
                            </a:schemeClr>
                          </a:solidFill>
                        </a:rPr>
                        <a:t>Most Experience</a:t>
                      </a:r>
                    </a:p>
                  </a:txBody>
                  <a:tcPr anchor="ctr">
                    <a:solidFill>
                      <a:srgbClr val="99FF99">
                        <a:alpha val="50196"/>
                      </a:srgbClr>
                    </a:solidFill>
                  </a:tcPr>
                </a:tc>
                <a:tc>
                  <a:txBody>
                    <a:bodyPr/>
                    <a:lstStyle/>
                    <a:p>
                      <a:pPr algn="ctr"/>
                      <a:r>
                        <a:rPr lang="en-US" sz="1050" b="0" dirty="0">
                          <a:solidFill>
                            <a:schemeClr val="accent2">
                              <a:lumMod val="10000"/>
                            </a:schemeClr>
                          </a:solidFill>
                        </a:rPr>
                        <a:t>Some Experience</a:t>
                      </a:r>
                    </a:p>
                  </a:txBody>
                  <a:tcPr anchor="ctr">
                    <a:solidFill>
                      <a:srgbClr val="CCFF66">
                        <a:alpha val="50000"/>
                      </a:srgbClr>
                    </a:solidFill>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US" sz="1050" b="0" dirty="0">
                          <a:solidFill>
                            <a:schemeClr val="accent2">
                              <a:lumMod val="10000"/>
                            </a:schemeClr>
                          </a:solidFill>
                        </a:rPr>
                        <a:t>Not Demonstrated as a Space Reactor Moderator</a:t>
                      </a:r>
                    </a:p>
                  </a:txBody>
                  <a:tcPr anchor="ctr">
                    <a:solidFill>
                      <a:srgbClr val="FFC000">
                        <a:alpha val="50000"/>
                      </a:srgbClr>
                    </a:solidFill>
                  </a:tcPr>
                </a:tc>
                <a:extLst>
                  <a:ext uri="{0D108BD9-81ED-4DB2-BD59-A6C34878D82A}">
                    <a16:rowId xmlns:a16="http://schemas.microsoft.com/office/drawing/2014/main" val="3968134358"/>
                  </a:ext>
                </a:extLst>
              </a:tr>
              <a:tr h="346425">
                <a:tc>
                  <a:txBody>
                    <a:bodyPr/>
                    <a:lstStyle/>
                    <a:p>
                      <a:pPr algn="ctr"/>
                      <a:r>
                        <a:rPr lang="en-US" sz="1400" b="1" dirty="0">
                          <a:solidFill>
                            <a:schemeClr val="bg1"/>
                          </a:solidFill>
                        </a:rPr>
                        <a:t>Be</a:t>
                      </a:r>
                      <a:r>
                        <a:rPr lang="en-US" sz="1400" b="1" baseline="-25000" dirty="0">
                          <a:solidFill>
                            <a:schemeClr val="bg1"/>
                          </a:solidFill>
                        </a:rPr>
                        <a:t>2</a:t>
                      </a:r>
                      <a:r>
                        <a:rPr lang="en-US" sz="1400" b="1" dirty="0">
                          <a:solidFill>
                            <a:schemeClr val="bg1"/>
                          </a:solidFill>
                        </a:rPr>
                        <a:t>C</a:t>
                      </a:r>
                    </a:p>
                  </a:txBody>
                  <a:tcPr anchor="ctr">
                    <a:solidFill>
                      <a:schemeClr val="tx1"/>
                    </a:solidFill>
                  </a:tcPr>
                </a:tc>
                <a:tc>
                  <a:txBody>
                    <a:bodyPr/>
                    <a:lstStyle/>
                    <a:p>
                      <a:pPr algn="ctr"/>
                      <a:r>
                        <a:rPr lang="en-US" sz="1050" b="0" dirty="0">
                          <a:solidFill>
                            <a:schemeClr val="accent2">
                              <a:lumMod val="10000"/>
                            </a:schemeClr>
                          </a:solidFill>
                        </a:rPr>
                        <a:t>Least Established</a:t>
                      </a:r>
                    </a:p>
                  </a:txBody>
                  <a:tcPr anchor="ctr">
                    <a:solidFill>
                      <a:srgbClr val="FF7F7F">
                        <a:alpha val="50000"/>
                      </a:srgbClr>
                    </a:solidFill>
                  </a:tcPr>
                </a:tc>
                <a:tc>
                  <a:txBody>
                    <a:bodyPr/>
                    <a:lstStyle/>
                    <a:p>
                      <a:pPr algn="ctr"/>
                      <a:r>
                        <a:rPr lang="en-US" sz="1050" b="0" dirty="0">
                          <a:solidFill>
                            <a:schemeClr val="accent2">
                              <a:lumMod val="10000"/>
                            </a:schemeClr>
                          </a:solidFill>
                        </a:rPr>
                        <a:t>Least Established</a:t>
                      </a:r>
                    </a:p>
                  </a:txBody>
                  <a:tcPr anchor="ctr">
                    <a:solidFill>
                      <a:srgbClr val="FF7F7F">
                        <a:alpha val="50000"/>
                      </a:srgbClr>
                    </a:solidFill>
                  </a:tcPr>
                </a:tc>
                <a:tc>
                  <a:txBody>
                    <a:bodyPr/>
                    <a:lstStyle/>
                    <a:p>
                      <a:pPr algn="ctr"/>
                      <a:r>
                        <a:rPr lang="en-US" sz="1050" b="0" dirty="0">
                          <a:solidFill>
                            <a:schemeClr val="accent2">
                              <a:lumMod val="10000"/>
                            </a:schemeClr>
                          </a:solidFill>
                        </a:rPr>
                        <a:t>Least Experience</a:t>
                      </a:r>
                    </a:p>
                  </a:txBody>
                  <a:tcPr anchor="ctr">
                    <a:solidFill>
                      <a:srgbClr val="FF7F7F">
                        <a:alpha val="50000"/>
                      </a:srgbClr>
                    </a:solidFill>
                  </a:tcPr>
                </a:tc>
                <a:extLst>
                  <a:ext uri="{0D108BD9-81ED-4DB2-BD59-A6C34878D82A}">
                    <a16:rowId xmlns:a16="http://schemas.microsoft.com/office/drawing/2014/main" val="1451852669"/>
                  </a:ext>
                </a:extLst>
              </a:tr>
            </a:tbl>
          </a:graphicData>
        </a:graphic>
      </p:graphicFrame>
      <p:pic>
        <p:nvPicPr>
          <p:cNvPr id="31" name="Picture 30">
            <a:extLst>
              <a:ext uri="{FF2B5EF4-FFF2-40B4-BE49-F238E27FC236}">
                <a16:creationId xmlns:a16="http://schemas.microsoft.com/office/drawing/2014/main" id="{574F3D32-E9FD-4BCF-9244-0C51580817C4}"/>
              </a:ext>
            </a:extLst>
          </p:cNvPr>
          <p:cNvPicPr>
            <a:picLocks noChangeAspect="1"/>
          </p:cNvPicPr>
          <p:nvPr/>
        </p:nvPicPr>
        <p:blipFill>
          <a:blip r:embed="rId2"/>
          <a:stretch>
            <a:fillRect/>
          </a:stretch>
        </p:blipFill>
        <p:spPr>
          <a:xfrm>
            <a:off x="7347098" y="791727"/>
            <a:ext cx="4510498" cy="2517487"/>
          </a:xfrm>
          <a:prstGeom prst="rect">
            <a:avLst/>
          </a:prstGeom>
        </p:spPr>
      </p:pic>
    </p:spTree>
    <p:extLst>
      <p:ext uri="{BB962C8B-B14F-4D97-AF65-F5344CB8AC3E}">
        <p14:creationId xmlns:p14="http://schemas.microsoft.com/office/powerpoint/2010/main" val="6951846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9C39828-E086-4C8D-82D2-BBB214C8EABE}"/>
              </a:ext>
            </a:extLst>
          </p:cNvPr>
          <p:cNvSpPr>
            <a:spLocks noGrp="1"/>
          </p:cNvSpPr>
          <p:nvPr>
            <p:ph type="sldNum" sz="quarter" idx="12"/>
          </p:nvPr>
        </p:nvSpPr>
        <p:spPr/>
        <p:txBody>
          <a:bodyPr/>
          <a:lstStyle/>
          <a:p>
            <a:fld id="{42941279-5F75-48AD-80EC-34D209179385}" type="slidenum">
              <a:rPr lang="en-US" altLang="en-US" smtClean="0"/>
              <a:pPr/>
              <a:t>14</a:t>
            </a:fld>
            <a:endParaRPr lang="en-US" altLang="en-US"/>
          </a:p>
        </p:txBody>
      </p:sp>
      <p:sp>
        <p:nvSpPr>
          <p:cNvPr id="5" name="Title 4">
            <a:extLst>
              <a:ext uri="{FF2B5EF4-FFF2-40B4-BE49-F238E27FC236}">
                <a16:creationId xmlns:a16="http://schemas.microsoft.com/office/drawing/2014/main" id="{6E0B0BCC-6E5B-4835-893E-02CECAB83EB1}"/>
              </a:ext>
            </a:extLst>
          </p:cNvPr>
          <p:cNvSpPr>
            <a:spLocks noGrp="1"/>
          </p:cNvSpPr>
          <p:nvPr>
            <p:ph type="ctrTitle"/>
          </p:nvPr>
        </p:nvSpPr>
        <p:spPr/>
        <p:txBody>
          <a:bodyPr>
            <a:normAutofit/>
          </a:bodyPr>
          <a:lstStyle/>
          <a:p>
            <a:r>
              <a:rPr lang="en-US" sz="3200" dirty="0"/>
              <a:t>Moderator Candidate Comparison</a:t>
            </a:r>
          </a:p>
        </p:txBody>
      </p:sp>
      <p:sp>
        <p:nvSpPr>
          <p:cNvPr id="6" name="Footer Placeholder 2">
            <a:extLst>
              <a:ext uri="{FF2B5EF4-FFF2-40B4-BE49-F238E27FC236}">
                <a16:creationId xmlns:a16="http://schemas.microsoft.com/office/drawing/2014/main" id="{C6BF309F-FA99-448A-910A-ECD83F79816A}"/>
              </a:ext>
            </a:extLst>
          </p:cNvPr>
          <p:cNvSpPr>
            <a:spLocks noGrp="1"/>
          </p:cNvSpPr>
          <p:nvPr>
            <p:ph type="ftr" sz="quarter" idx="11"/>
          </p:nvPr>
        </p:nvSpPr>
        <p:spPr>
          <a:xfrm>
            <a:off x="1930519" y="6298363"/>
            <a:ext cx="9423281" cy="429151"/>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Moderator Considerations for Space Nuclear Power and Propulsion</a:t>
            </a:r>
          </a:p>
        </p:txBody>
      </p:sp>
      <p:graphicFrame>
        <p:nvGraphicFramePr>
          <p:cNvPr id="8" name="Table 8">
            <a:extLst>
              <a:ext uri="{FF2B5EF4-FFF2-40B4-BE49-F238E27FC236}">
                <a16:creationId xmlns:a16="http://schemas.microsoft.com/office/drawing/2014/main" id="{CDEE5E9D-9B96-4374-80F3-912E988DC58B}"/>
              </a:ext>
            </a:extLst>
          </p:cNvPr>
          <p:cNvGraphicFramePr>
            <a:graphicFrameLocks noGrp="1"/>
          </p:cNvGraphicFramePr>
          <p:nvPr>
            <p:extLst>
              <p:ext uri="{D42A27DB-BD31-4B8C-83A1-F6EECF244321}">
                <p14:modId xmlns:p14="http://schemas.microsoft.com/office/powerpoint/2010/main" val="259483629"/>
              </p:ext>
            </p:extLst>
          </p:nvPr>
        </p:nvGraphicFramePr>
        <p:xfrm>
          <a:off x="596868" y="791202"/>
          <a:ext cx="10573964" cy="5455180"/>
        </p:xfrm>
        <a:graphic>
          <a:graphicData uri="http://schemas.openxmlformats.org/drawingml/2006/table">
            <a:tbl>
              <a:tblPr firstRow="1" bandRow="1"/>
              <a:tblGrid>
                <a:gridCol w="1363639">
                  <a:extLst>
                    <a:ext uri="{9D8B030D-6E8A-4147-A177-3AD203B41FA5}">
                      <a16:colId xmlns:a16="http://schemas.microsoft.com/office/drawing/2014/main" val="19509092"/>
                    </a:ext>
                  </a:extLst>
                </a:gridCol>
                <a:gridCol w="1714546">
                  <a:extLst>
                    <a:ext uri="{9D8B030D-6E8A-4147-A177-3AD203B41FA5}">
                      <a16:colId xmlns:a16="http://schemas.microsoft.com/office/drawing/2014/main" val="3416215589"/>
                    </a:ext>
                  </a:extLst>
                </a:gridCol>
                <a:gridCol w="1698136">
                  <a:extLst>
                    <a:ext uri="{9D8B030D-6E8A-4147-A177-3AD203B41FA5}">
                      <a16:colId xmlns:a16="http://schemas.microsoft.com/office/drawing/2014/main" val="1191021917"/>
                    </a:ext>
                  </a:extLst>
                </a:gridCol>
                <a:gridCol w="1785843">
                  <a:extLst>
                    <a:ext uri="{9D8B030D-6E8A-4147-A177-3AD203B41FA5}">
                      <a16:colId xmlns:a16="http://schemas.microsoft.com/office/drawing/2014/main" val="1653279698"/>
                    </a:ext>
                  </a:extLst>
                </a:gridCol>
                <a:gridCol w="2005900">
                  <a:extLst>
                    <a:ext uri="{9D8B030D-6E8A-4147-A177-3AD203B41FA5}">
                      <a16:colId xmlns:a16="http://schemas.microsoft.com/office/drawing/2014/main" val="615424640"/>
                    </a:ext>
                  </a:extLst>
                </a:gridCol>
                <a:gridCol w="2005900">
                  <a:extLst>
                    <a:ext uri="{9D8B030D-6E8A-4147-A177-3AD203B41FA5}">
                      <a16:colId xmlns:a16="http://schemas.microsoft.com/office/drawing/2014/main" val="2877068530"/>
                    </a:ext>
                  </a:extLst>
                </a:gridCol>
              </a:tblGrid>
              <a:tr h="467101">
                <a:tc>
                  <a:txBody>
                    <a:bodyPr/>
                    <a:lstStyle/>
                    <a:p>
                      <a:pPr marL="0" marR="0">
                        <a:lnSpc>
                          <a:spcPct val="107000"/>
                        </a:lnSpc>
                        <a:spcBef>
                          <a:spcPts val="0"/>
                        </a:spcBef>
                        <a:spcAft>
                          <a:spcPts val="0"/>
                        </a:spcAft>
                      </a:pPr>
                      <a:r>
                        <a:rPr lang="en-US" sz="1100" dirty="0">
                          <a:solidFill>
                            <a:schemeClr val="bg1"/>
                          </a:solidFill>
                          <a:effectLst/>
                        </a:rPr>
                        <a:t> </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FFFFFF"/>
                    </a:solidFill>
                  </a:tcPr>
                </a:tc>
                <a:tc>
                  <a:txBody>
                    <a:bodyPr/>
                    <a:lstStyle/>
                    <a:p>
                      <a:pPr marL="0" marR="0" algn="ctr">
                        <a:lnSpc>
                          <a:spcPct val="107000"/>
                        </a:lnSpc>
                        <a:spcBef>
                          <a:spcPts val="0"/>
                        </a:spcBef>
                        <a:spcAft>
                          <a:spcPts val="0"/>
                        </a:spcAft>
                      </a:pPr>
                      <a:r>
                        <a:rPr lang="en-US" sz="1400" b="1" dirty="0">
                          <a:solidFill>
                            <a:schemeClr val="bg1"/>
                          </a:solidFill>
                          <a:effectLst/>
                          <a:latin typeface="Arial" panose="020B0604020202020204" pitchFamily="34" charset="0"/>
                          <a:cs typeface="Arial" panose="020B0604020202020204" pitchFamily="34" charset="0"/>
                        </a:rPr>
                        <a:t>ZrH</a:t>
                      </a:r>
                      <a:r>
                        <a:rPr lang="en-US" sz="1400" b="1" baseline="-25000" dirty="0">
                          <a:solidFill>
                            <a:schemeClr val="bg1"/>
                          </a:solidFill>
                          <a:effectLst/>
                          <a:latin typeface="Arial" panose="020B0604020202020204" pitchFamily="34" charset="0"/>
                          <a:cs typeface="Arial" panose="020B0604020202020204" pitchFamily="34" charset="0"/>
                        </a:rPr>
                        <a:t>x</a:t>
                      </a:r>
                      <a:endParaRPr lang="en-US" sz="14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400" b="1" dirty="0" err="1">
                          <a:solidFill>
                            <a:schemeClr val="bg1"/>
                          </a:solidFill>
                          <a:effectLst/>
                          <a:latin typeface="Arial" panose="020B0604020202020204" pitchFamily="34" charset="0"/>
                          <a:cs typeface="Arial" panose="020B0604020202020204" pitchFamily="34" charset="0"/>
                        </a:rPr>
                        <a:t>YH</a:t>
                      </a:r>
                      <a:r>
                        <a:rPr lang="en-US" sz="1400" b="1" baseline="-25000" dirty="0" err="1">
                          <a:solidFill>
                            <a:schemeClr val="bg1"/>
                          </a:solidFill>
                          <a:effectLst/>
                          <a:latin typeface="Arial" panose="020B0604020202020204" pitchFamily="34" charset="0"/>
                          <a:cs typeface="Arial" panose="020B0604020202020204" pitchFamily="34" charset="0"/>
                        </a:rPr>
                        <a:t>x</a:t>
                      </a:r>
                      <a:endParaRPr lang="en-US" sz="14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400" b="1" dirty="0">
                          <a:solidFill>
                            <a:schemeClr val="bg1"/>
                          </a:solidFill>
                          <a:effectLst/>
                          <a:latin typeface="Arial" panose="020B0604020202020204" pitchFamily="34" charset="0"/>
                          <a:cs typeface="Arial" panose="020B0604020202020204" pitchFamily="34" charset="0"/>
                        </a:rPr>
                        <a:t>Be</a:t>
                      </a:r>
                      <a:endParaRPr lang="en-US" sz="14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4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Be</a:t>
                      </a:r>
                      <a:r>
                        <a:rPr lang="en-US" sz="1400" b="1" baseline="-25000" dirty="0">
                          <a:solidFill>
                            <a:schemeClr val="bg1"/>
                          </a:solidFill>
                          <a:effectLst/>
                          <a:latin typeface="Arial" panose="020B0604020202020204" pitchFamily="34" charset="0"/>
                          <a:ea typeface="Calibri" panose="020F0502020204030204" pitchFamily="34" charset="0"/>
                          <a:cs typeface="Arial" panose="020B0604020202020204" pitchFamily="34" charset="0"/>
                        </a:rPr>
                        <a:t>2</a:t>
                      </a:r>
                      <a:r>
                        <a:rPr lang="en-US" sz="14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C</a:t>
                      </a:r>
                    </a:p>
                  </a:txBody>
                  <a:tcPr marL="68580" marR="68580" marT="0" marB="0"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400" b="1" dirty="0">
                          <a:solidFill>
                            <a:schemeClr val="bg1"/>
                          </a:solidFill>
                          <a:effectLst/>
                          <a:latin typeface="Arial" panose="020B0604020202020204" pitchFamily="34" charset="0"/>
                          <a:cs typeface="Arial" panose="020B0604020202020204" pitchFamily="34" charset="0"/>
                        </a:rPr>
                        <a:t>BeO</a:t>
                      </a:r>
                      <a:endParaRPr lang="en-US" sz="140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1D3563"/>
                    </a:solidFill>
                  </a:tcPr>
                </a:tc>
                <a:extLst>
                  <a:ext uri="{0D108BD9-81ED-4DB2-BD59-A6C34878D82A}">
                    <a16:rowId xmlns:a16="http://schemas.microsoft.com/office/drawing/2014/main" val="1726553207"/>
                  </a:ext>
                </a:extLst>
              </a:tr>
              <a:tr h="560972">
                <a:tc>
                  <a:txBody>
                    <a:bodyPr/>
                    <a:lstStyle/>
                    <a:p>
                      <a:pPr marL="0" marR="0" algn="ctr">
                        <a:lnSpc>
                          <a:spcPct val="107000"/>
                        </a:lnSpc>
                        <a:spcBef>
                          <a:spcPts val="0"/>
                        </a:spcBef>
                        <a:spcAft>
                          <a:spcPts val="0"/>
                        </a:spcAft>
                      </a:pPr>
                      <a:r>
                        <a:rPr lang="en-US" sz="1100" b="1" dirty="0">
                          <a:solidFill>
                            <a:schemeClr val="bg1"/>
                          </a:solidFill>
                          <a:effectLst/>
                          <a:latin typeface="Arial" panose="020B0604020202020204" pitchFamily="34" charset="0"/>
                          <a:cs typeface="Arial" panose="020B0604020202020204" pitchFamily="34" charset="0"/>
                        </a:rPr>
                        <a:t>Nuclear Properties</a:t>
                      </a:r>
                      <a:endParaRPr lang="en-US" sz="1050" b="1"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Best SDP, reduced absorption compared to YH</a:t>
                      </a:r>
                      <a:r>
                        <a:rPr lang="en-US" sz="1000" baseline="-25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x</a:t>
                      </a: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050">
                        <a:alpha val="35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cs typeface="Arial" panose="020B0604020202020204" pitchFamily="34" charset="0"/>
                        </a:rPr>
                        <a:t>Great SDP, increased absorption compared to ZrH</a:t>
                      </a:r>
                      <a:r>
                        <a:rPr lang="en-US" sz="1000" baseline="-25000" dirty="0">
                          <a:solidFill>
                            <a:schemeClr val="accent2">
                              <a:lumMod val="10000"/>
                            </a:schemeClr>
                          </a:solidFill>
                          <a:effectLst/>
                          <a:latin typeface="Arial" panose="020B0604020202020204" pitchFamily="34" charset="0"/>
                          <a:cs typeface="Arial" panose="020B0604020202020204" pitchFamily="34" charset="0"/>
                        </a:rPr>
                        <a:t>x</a:t>
                      </a:r>
                      <a:endParaRPr lang="en-US" sz="1000" baseline="-25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92D050">
                        <a:alpha val="35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Low absorption, order of magnitude lower SDP than metallic hydrides</a:t>
                      </a:r>
                    </a:p>
                  </a:txBody>
                  <a:tcPr marL="68580" marR="68580" marT="0"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C000">
                        <a:alpha val="35000"/>
                      </a:srgbClr>
                    </a:solidFill>
                  </a:tcPr>
                </a:tc>
                <a:tc>
                  <a:txBody>
                    <a:bodyPr/>
                    <a:lstStyle/>
                    <a:p>
                      <a:pPr marL="0" marR="0" lvl="0" indent="0" algn="ctr" defTabSz="914354" rtl="0" eaLnBrk="1" fontAlgn="auto" latinLnBrk="0" hangingPunct="1">
                        <a:lnSpc>
                          <a:spcPct val="107000"/>
                        </a:lnSpc>
                        <a:spcBef>
                          <a:spcPts val="0"/>
                        </a:spcBef>
                        <a:spcAft>
                          <a:spcPts val="0"/>
                        </a:spcAft>
                        <a:buClrTx/>
                        <a:buSzTx/>
                        <a:buFontTx/>
                        <a:buNone/>
                        <a:tabLst/>
                        <a:defRPr/>
                      </a:pPr>
                      <a:r>
                        <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Low absorption, best Be compound thermalization properties </a:t>
                      </a:r>
                    </a:p>
                  </a:txBody>
                  <a:tcPr marL="68580" marR="68580" marT="0" marB="0" anchor="ctr">
                    <a:lnL w="12700" cmpd="sng">
                      <a:solidFill>
                        <a:srgbClr val="FFFFFF"/>
                      </a:solidFill>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92D050">
                        <a:alpha val="35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Low Absorption, worst Be compound thermalization properties </a:t>
                      </a:r>
                    </a:p>
                  </a:txBody>
                  <a:tcPr marL="68580" marR="68580" marT="0"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7F7F">
                        <a:alpha val="35000"/>
                      </a:srgbClr>
                    </a:solidFill>
                  </a:tcPr>
                </a:tc>
                <a:extLst>
                  <a:ext uri="{0D108BD9-81ED-4DB2-BD59-A6C34878D82A}">
                    <a16:rowId xmlns:a16="http://schemas.microsoft.com/office/drawing/2014/main" val="224687442"/>
                  </a:ext>
                </a:extLst>
              </a:tr>
              <a:tr h="924887">
                <a:tc>
                  <a:txBody>
                    <a:bodyPr/>
                    <a:lstStyle/>
                    <a:p>
                      <a:pPr marL="0" marR="0" algn="ctr">
                        <a:lnSpc>
                          <a:spcPct val="107000"/>
                        </a:lnSpc>
                        <a:spcBef>
                          <a:spcPts val="0"/>
                        </a:spcBef>
                        <a:spcAft>
                          <a:spcPts val="0"/>
                        </a:spcAft>
                      </a:pPr>
                      <a:r>
                        <a:rPr lang="en-US" sz="1100" b="1" dirty="0">
                          <a:solidFill>
                            <a:schemeClr val="bg1"/>
                          </a:solidFill>
                          <a:effectLst/>
                          <a:latin typeface="Arial" panose="020B0604020202020204" pitchFamily="34" charset="0"/>
                          <a:cs typeface="Arial" panose="020B0604020202020204" pitchFamily="34" charset="0"/>
                        </a:rPr>
                        <a:t>Thermophysical &amp; Mechanical Properties</a:t>
                      </a: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Lowest high temperature stability, brittle ceramic</a:t>
                      </a: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C000">
                        <a:alpha val="35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Increased high temperature stability compared to ZrH</a:t>
                      </a:r>
                      <a:r>
                        <a:rPr lang="en-US" sz="1000" baseline="-25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x</a:t>
                      </a:r>
                      <a:r>
                        <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 brittle ceramic</a:t>
                      </a: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2D050">
                        <a:alpha val="35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Lowest Be compound high temperature capability, high thermal conductivity and mechanical strength</a:t>
                      </a: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2D050">
                        <a:alpha val="35000"/>
                      </a:srgbClr>
                    </a:solidFill>
                  </a:tcPr>
                </a:tc>
                <a:tc>
                  <a:txBody>
                    <a:bodyPr/>
                    <a:lstStyle/>
                    <a:p>
                      <a:pPr marL="0" marR="0" lvl="0" indent="0" algn="ctr" defTabSz="914354" rtl="0" eaLnBrk="1" fontAlgn="auto" latinLnBrk="0" hangingPunct="1">
                        <a:lnSpc>
                          <a:spcPct val="107000"/>
                        </a:lnSpc>
                        <a:spcBef>
                          <a:spcPts val="0"/>
                        </a:spcBef>
                        <a:spcAft>
                          <a:spcPts val="0"/>
                        </a:spcAft>
                        <a:buClrTx/>
                        <a:buSzTx/>
                        <a:buFontTx/>
                        <a:buNone/>
                        <a:tabLst/>
                        <a:defRPr/>
                      </a:pPr>
                      <a:r>
                        <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Increased high temperature stability compared to Be, brittle ceramic</a:t>
                      </a:r>
                    </a:p>
                  </a:txBody>
                  <a:tcPr marL="68580" marR="68580" marT="0" marB="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92D050">
                        <a:alpha val="35000"/>
                      </a:srgbClr>
                    </a:solidFill>
                  </a:tcPr>
                </a:tc>
                <a:tc>
                  <a:txBody>
                    <a:bodyPr/>
                    <a:lstStyle/>
                    <a:p>
                      <a:pPr marL="0" marR="0" lvl="0" indent="0" algn="ctr" defTabSz="914354" rtl="0" eaLnBrk="1" fontAlgn="auto" latinLnBrk="0" hangingPunct="1">
                        <a:lnSpc>
                          <a:spcPct val="107000"/>
                        </a:lnSpc>
                        <a:spcBef>
                          <a:spcPts val="0"/>
                        </a:spcBef>
                        <a:spcAft>
                          <a:spcPts val="0"/>
                        </a:spcAft>
                        <a:buClrTx/>
                        <a:buSzTx/>
                        <a:buFontTx/>
                        <a:buNone/>
                        <a:tabLst/>
                        <a:defRPr/>
                      </a:pPr>
                      <a:r>
                        <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Highest Be compound high temperature capability, high thermal conductivity and mechanical strength</a:t>
                      </a:r>
                    </a:p>
                    <a:p>
                      <a:pPr marL="0" marR="0" algn="ctr">
                        <a:lnSpc>
                          <a:spcPct val="107000"/>
                        </a:lnSpc>
                        <a:spcBef>
                          <a:spcPts val="0"/>
                        </a:spcBef>
                        <a:spcAft>
                          <a:spcPts val="0"/>
                        </a:spcAft>
                      </a:pPr>
                      <a:endPar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alpha val="35000"/>
                      </a:srgbClr>
                    </a:solidFill>
                  </a:tcPr>
                </a:tc>
                <a:extLst>
                  <a:ext uri="{0D108BD9-81ED-4DB2-BD59-A6C34878D82A}">
                    <a16:rowId xmlns:a16="http://schemas.microsoft.com/office/drawing/2014/main" val="1485768403"/>
                  </a:ext>
                </a:extLst>
              </a:tr>
              <a:tr h="669745">
                <a:tc>
                  <a:txBody>
                    <a:bodyPr/>
                    <a:lstStyle/>
                    <a:p>
                      <a:pPr marL="0" lvl="1" algn="ctr"/>
                      <a:r>
                        <a:rPr lang="en-US" sz="1200" b="1" dirty="0">
                          <a:solidFill>
                            <a:schemeClr val="bg1"/>
                          </a:solidFill>
                        </a:rPr>
                        <a:t>Manufacture &amp; </a:t>
                      </a:r>
                    </a:p>
                    <a:p>
                      <a:pPr marL="0" lvl="1" algn="ctr"/>
                      <a:r>
                        <a:rPr lang="en-US" sz="1200" b="1" dirty="0">
                          <a:solidFill>
                            <a:schemeClr val="bg1"/>
                          </a:solidFill>
                        </a:rPr>
                        <a:t>Readiness</a:t>
                      </a: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Laboratory manufacture processes well established, in-reactor performance database available (limited to lower temperatures)</a:t>
                      </a: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050">
                        <a:alpha val="35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Laboratory manufacture processes well established, material property collection and separate effects testing ongoing</a:t>
                      </a: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2D050">
                        <a:alpha val="35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Production scale manufacture processes well established, significant heritage as a reflector component for space reactor systems</a:t>
                      </a: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B050">
                        <a:alpha val="35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Low manufacture and performance readiness</a:t>
                      </a:r>
                    </a:p>
                  </a:txBody>
                  <a:tcPr marL="68580" marR="68580" marT="0" marB="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7F7F">
                        <a:alpha val="35000"/>
                      </a:srgbClr>
                    </a:solidFill>
                  </a:tcPr>
                </a:tc>
                <a:tc>
                  <a:txBody>
                    <a:bodyPr/>
                    <a:lstStyle/>
                    <a:p>
                      <a:pPr marL="0" marR="0" lvl="0" indent="0" algn="ctr" defTabSz="914354" rtl="0" eaLnBrk="1" fontAlgn="auto" latinLnBrk="0" hangingPunct="1">
                        <a:lnSpc>
                          <a:spcPct val="107000"/>
                        </a:lnSpc>
                        <a:spcBef>
                          <a:spcPts val="0"/>
                        </a:spcBef>
                        <a:spcAft>
                          <a:spcPts val="0"/>
                        </a:spcAft>
                        <a:buClrTx/>
                        <a:buSzTx/>
                        <a:buFontTx/>
                        <a:buNone/>
                        <a:tabLst/>
                        <a:defRPr/>
                      </a:pPr>
                      <a:r>
                        <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Production scale manufacture processes well established, significant heritage as a reflector component for space reactor systems</a:t>
                      </a: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2D050">
                        <a:alpha val="35000"/>
                      </a:srgbClr>
                    </a:solidFill>
                  </a:tcPr>
                </a:tc>
                <a:extLst>
                  <a:ext uri="{0D108BD9-81ED-4DB2-BD59-A6C34878D82A}">
                    <a16:rowId xmlns:a16="http://schemas.microsoft.com/office/drawing/2014/main" val="1616998988"/>
                  </a:ext>
                </a:extLst>
              </a:tr>
              <a:tr h="244738">
                <a:tc>
                  <a:txBody>
                    <a:bodyPr/>
                    <a:lstStyle/>
                    <a:p>
                      <a:pPr marL="0" marR="0" algn="ctr">
                        <a:lnSpc>
                          <a:spcPct val="107000"/>
                        </a:lnSpc>
                        <a:spcBef>
                          <a:spcPts val="0"/>
                        </a:spcBef>
                        <a:spcAft>
                          <a:spcPts val="0"/>
                        </a:spcAft>
                      </a:pPr>
                      <a:r>
                        <a:rPr lang="en-US" sz="11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Environmental Compatibility</a:t>
                      </a: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Good irradiation stability, hydride dissociation and migration may limit operation temperatures and use conditions</a:t>
                      </a:r>
                    </a:p>
                  </a:txBody>
                  <a:tcPr marL="68580" marR="68580" marT="0" marB="0" anchor="ct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92D050">
                        <a:alpha val="35000"/>
                      </a:srgbClr>
                    </a:solidFill>
                  </a:tcPr>
                </a:tc>
                <a:tc>
                  <a:txBody>
                    <a:bodyPr/>
                    <a:lstStyle/>
                    <a:p>
                      <a:pPr marL="0" marR="0" lvl="0" indent="0" algn="ctr" defTabSz="914354" rtl="0" eaLnBrk="1" fontAlgn="auto" latinLnBrk="0" hangingPunct="1">
                        <a:lnSpc>
                          <a:spcPct val="107000"/>
                        </a:lnSpc>
                        <a:spcBef>
                          <a:spcPts val="0"/>
                        </a:spcBef>
                        <a:spcAft>
                          <a:spcPts val="0"/>
                        </a:spcAft>
                        <a:buClrTx/>
                        <a:buSzTx/>
                        <a:buFontTx/>
                        <a:buNone/>
                        <a:tabLst/>
                        <a:defRPr/>
                      </a:pPr>
                      <a:r>
                        <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Hydride dissociation and migration may limit operation temperatures and use conditions, similar irradiation performance to ZrH</a:t>
                      </a:r>
                      <a:r>
                        <a:rPr lang="en-US" sz="1000" baseline="-25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x</a:t>
                      </a:r>
                      <a:r>
                        <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 anticipated</a:t>
                      </a:r>
                    </a:p>
                    <a:p>
                      <a:pPr marL="0" marR="0" algn="ctr">
                        <a:lnSpc>
                          <a:spcPct val="107000"/>
                        </a:lnSpc>
                        <a:spcBef>
                          <a:spcPts val="0"/>
                        </a:spcBef>
                        <a:spcAft>
                          <a:spcPts val="0"/>
                        </a:spcAft>
                      </a:pPr>
                      <a:endPar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2D050">
                        <a:alpha val="35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Irradiation results in anisotropic swelling and loss of thermal/mechanical properties, good compatibility with operating environments</a:t>
                      </a: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2D050">
                        <a:alpha val="35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Irradiation stability unknown, high vapor pressure limits uncoated application at high temperatures</a:t>
                      </a:r>
                    </a:p>
                  </a:txBody>
                  <a:tcPr marL="68580" marR="68580" marT="0" marB="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7F7F">
                        <a:alpha val="35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Irradiation results in anisotropic swelling and loss of thermal/mechanical properties, good compatibility with operating environments to high temperatures</a:t>
                      </a:r>
                    </a:p>
                  </a:txBody>
                  <a:tcPr marL="68580" marR="68580"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92D050">
                        <a:alpha val="35000"/>
                      </a:srgbClr>
                    </a:solidFill>
                  </a:tcPr>
                </a:tc>
                <a:extLst>
                  <a:ext uri="{0D108BD9-81ED-4DB2-BD59-A6C34878D82A}">
                    <a16:rowId xmlns:a16="http://schemas.microsoft.com/office/drawing/2014/main" val="1142972397"/>
                  </a:ext>
                </a:extLst>
              </a:tr>
              <a:tr h="703042">
                <a:tc>
                  <a:txBody>
                    <a:bodyPr/>
                    <a:lstStyle/>
                    <a:p>
                      <a:pPr marL="0" marR="0" algn="ctr">
                        <a:lnSpc>
                          <a:spcPct val="107000"/>
                        </a:lnSpc>
                        <a:spcBef>
                          <a:spcPts val="0"/>
                        </a:spcBef>
                        <a:spcAft>
                          <a:spcPts val="0"/>
                        </a:spcAft>
                      </a:pPr>
                      <a:r>
                        <a:rPr lang="en-US" sz="14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Pros</a:t>
                      </a:r>
                    </a:p>
                  </a:txBody>
                  <a:tcPr marL="68580" marR="68580" marT="0" marB="0" anchor="ct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cs typeface="Arial" panose="020B0604020202020204" pitchFamily="34" charset="0"/>
                        </a:rPr>
                        <a:t>Known manufacture process, best slowing down power</a:t>
                      </a:r>
                      <a:endParaRPr lang="en-US" sz="11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cs typeface="Arial" panose="020B0604020202020204" pitchFamily="34" charset="0"/>
                        </a:rPr>
                        <a:t>Higher temperature than ZrH</a:t>
                      </a:r>
                      <a:r>
                        <a:rPr lang="en-US" sz="1000" baseline="-25000" dirty="0">
                          <a:solidFill>
                            <a:schemeClr val="accent2">
                              <a:lumMod val="10000"/>
                            </a:schemeClr>
                          </a:solidFill>
                          <a:effectLst/>
                          <a:latin typeface="Arial" panose="020B0604020202020204" pitchFamily="34" charset="0"/>
                          <a:cs typeface="Arial" panose="020B0604020202020204" pitchFamily="34" charset="0"/>
                        </a:rPr>
                        <a:t>x</a:t>
                      </a:r>
                      <a:r>
                        <a:rPr lang="en-US" sz="1000" dirty="0">
                          <a:solidFill>
                            <a:schemeClr val="accent2">
                              <a:lumMod val="10000"/>
                            </a:schemeClr>
                          </a:solidFill>
                          <a:effectLst/>
                          <a:latin typeface="Arial" panose="020B0604020202020204" pitchFamily="34" charset="0"/>
                          <a:cs typeface="Arial" panose="020B0604020202020204" pitchFamily="34" charset="0"/>
                        </a:rPr>
                        <a:t>, known manufacture process</a:t>
                      </a:r>
                      <a:endParaRPr lang="en-US" sz="11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cs typeface="Arial" panose="020B0604020202020204" pitchFamily="34" charset="0"/>
                        </a:rPr>
                        <a:t>High TRL, commercial supply chain available</a:t>
                      </a:r>
                      <a:endParaRPr lang="en-US" sz="11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rPr>
                        <a:t>High temperature, highest Be compound moderating power</a:t>
                      </a: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cs typeface="Arial" panose="020B0604020202020204" pitchFamily="34" charset="0"/>
                        </a:rPr>
                        <a:t>High temperature, commercially available</a:t>
                      </a:r>
                      <a:endParaRPr lang="en-US" sz="11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1D3563">
                        <a:tint val="20000"/>
                      </a:srgbClr>
                    </a:solidFill>
                  </a:tcPr>
                </a:tc>
                <a:extLst>
                  <a:ext uri="{0D108BD9-81ED-4DB2-BD59-A6C34878D82A}">
                    <a16:rowId xmlns:a16="http://schemas.microsoft.com/office/drawing/2014/main" val="2684237061"/>
                  </a:ext>
                </a:extLst>
              </a:tr>
              <a:tr h="703042">
                <a:tc>
                  <a:txBody>
                    <a:bodyPr/>
                    <a:lstStyle/>
                    <a:p>
                      <a:pPr marL="0" marR="0" algn="ctr">
                        <a:lnSpc>
                          <a:spcPct val="107000"/>
                        </a:lnSpc>
                        <a:spcBef>
                          <a:spcPts val="0"/>
                        </a:spcBef>
                        <a:spcAft>
                          <a:spcPts val="0"/>
                        </a:spcAft>
                      </a:pPr>
                      <a:r>
                        <a:rPr lang="en-US" sz="1400" b="1" dirty="0">
                          <a:solidFill>
                            <a:schemeClr val="bg1"/>
                          </a:solidFill>
                          <a:effectLst/>
                          <a:latin typeface="Arial" panose="020B0604020202020204" pitchFamily="34" charset="0"/>
                          <a:ea typeface="Calibri" panose="020F0502020204030204" pitchFamily="34" charset="0"/>
                          <a:cs typeface="Arial" panose="020B0604020202020204" pitchFamily="34" charset="0"/>
                        </a:rPr>
                        <a:t>Cons</a:t>
                      </a:r>
                    </a:p>
                  </a:txBody>
                  <a:tcPr marL="68580" marR="68580" marT="0" marB="0"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cs typeface="Arial" panose="020B0604020202020204" pitchFamily="34" charset="0"/>
                        </a:rPr>
                        <a:t>Not commercially available, environmental stability limiting</a:t>
                      </a:r>
                      <a:endParaRPr lang="en-US" sz="11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cs typeface="Arial" panose="020B0604020202020204" pitchFamily="34" charset="0"/>
                        </a:rPr>
                        <a:t>Not commercially available, environmental stability limiting</a:t>
                      </a:r>
                      <a:endParaRPr lang="en-US" sz="11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cs typeface="Arial" panose="020B0604020202020204" pitchFamily="34" charset="0"/>
                        </a:rPr>
                        <a:t>Requires specialty materials handling, expensive</a:t>
                      </a:r>
                      <a:endParaRPr lang="en-US" sz="11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tint val="20000"/>
                      </a:srgbClr>
                    </a:solidFill>
                  </a:tcPr>
                </a:tc>
                <a:tc>
                  <a:txBody>
                    <a:bodyPr/>
                    <a:lstStyle/>
                    <a:p>
                      <a:pPr marL="0" marR="0" lvl="0" indent="0" algn="ctr" defTabSz="914354" rtl="0" eaLnBrk="1" fontAlgn="auto" latinLnBrk="0" hangingPunct="1">
                        <a:lnSpc>
                          <a:spcPct val="107000"/>
                        </a:lnSpc>
                        <a:spcBef>
                          <a:spcPts val="0"/>
                        </a:spcBef>
                        <a:spcAft>
                          <a:spcPts val="0"/>
                        </a:spcAft>
                        <a:buClrTx/>
                        <a:buSzTx/>
                        <a:buFontTx/>
                        <a:buNone/>
                        <a:tabLst/>
                        <a:defRPr/>
                      </a:pPr>
                      <a:r>
                        <a:rPr lang="en-US" sz="1000" dirty="0">
                          <a:solidFill>
                            <a:schemeClr val="accent2">
                              <a:lumMod val="10000"/>
                            </a:schemeClr>
                          </a:solidFill>
                          <a:effectLst/>
                          <a:latin typeface="Arial" panose="020B0604020202020204" pitchFamily="34" charset="0"/>
                          <a:cs typeface="Arial" panose="020B0604020202020204" pitchFamily="34" charset="0"/>
                        </a:rPr>
                        <a:t>Requires specialty materials handling, significant additional tech. dev. needed</a:t>
                      </a:r>
                      <a:endParaRPr lang="en-US" sz="11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1D3563">
                        <a:tint val="20000"/>
                      </a:srgbClr>
                    </a:solidFill>
                  </a:tcPr>
                </a:tc>
                <a:tc>
                  <a:txBody>
                    <a:bodyPr/>
                    <a:lstStyle/>
                    <a:p>
                      <a:pPr marL="0" marR="0" algn="ctr">
                        <a:lnSpc>
                          <a:spcPct val="107000"/>
                        </a:lnSpc>
                        <a:spcBef>
                          <a:spcPts val="0"/>
                        </a:spcBef>
                        <a:spcAft>
                          <a:spcPts val="0"/>
                        </a:spcAft>
                      </a:pPr>
                      <a:r>
                        <a:rPr lang="en-US" sz="1000" dirty="0">
                          <a:solidFill>
                            <a:schemeClr val="accent2">
                              <a:lumMod val="10000"/>
                            </a:schemeClr>
                          </a:solidFill>
                          <a:effectLst/>
                          <a:latin typeface="Arial" panose="020B0604020202020204" pitchFamily="34" charset="0"/>
                          <a:cs typeface="Arial" panose="020B0604020202020204" pitchFamily="34" charset="0"/>
                        </a:rPr>
                        <a:t>Requires specialty materials handling, additional tech. dev. needed</a:t>
                      </a:r>
                      <a:endParaRPr lang="en-US" sz="1100" dirty="0">
                        <a:solidFill>
                          <a:schemeClr val="accent2">
                            <a:lumMod val="10000"/>
                          </a:schemeClr>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D3563">
                        <a:tint val="20000"/>
                      </a:srgbClr>
                    </a:solidFill>
                  </a:tcPr>
                </a:tc>
                <a:extLst>
                  <a:ext uri="{0D108BD9-81ED-4DB2-BD59-A6C34878D82A}">
                    <a16:rowId xmlns:a16="http://schemas.microsoft.com/office/drawing/2014/main" val="364144058"/>
                  </a:ext>
                </a:extLst>
              </a:tr>
            </a:tbl>
          </a:graphicData>
        </a:graphic>
      </p:graphicFrame>
    </p:spTree>
    <p:extLst>
      <p:ext uri="{BB962C8B-B14F-4D97-AF65-F5344CB8AC3E}">
        <p14:creationId xmlns:p14="http://schemas.microsoft.com/office/powerpoint/2010/main" val="17905220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7370284-774A-4D06-B042-A1EBCA1C391E}"/>
              </a:ext>
            </a:extLst>
          </p:cNvPr>
          <p:cNvSpPr>
            <a:spLocks noGrp="1"/>
          </p:cNvSpPr>
          <p:nvPr>
            <p:ph idx="1"/>
          </p:nvPr>
        </p:nvSpPr>
        <p:spPr>
          <a:xfrm>
            <a:off x="215370" y="923109"/>
            <a:ext cx="11759347" cy="5299858"/>
          </a:xfrm>
        </p:spPr>
        <p:txBody>
          <a:bodyPr>
            <a:normAutofit fontScale="92500" lnSpcReduction="20000"/>
          </a:bodyPr>
          <a:lstStyle/>
          <a:p>
            <a:pPr marL="342900" indent="-342900">
              <a:buFont typeface="+mj-lt"/>
              <a:buAutoNum type="arabicPeriod"/>
            </a:pPr>
            <a:r>
              <a:rPr lang="en-US" sz="1800" b="1" dirty="0"/>
              <a:t>For any space system, the goal of moderator development is to satisfy performance requirements and enable the minimum critical reactor size.</a:t>
            </a:r>
          </a:p>
          <a:p>
            <a:pPr lvl="1">
              <a:buFont typeface="Courier New" panose="02070309020205020404" pitchFamily="49" charset="0"/>
              <a:buChar char="o"/>
            </a:pPr>
            <a:r>
              <a:rPr lang="en-US" sz="1800" dirty="0"/>
              <a:t> Moderator design can enable reactor criticality and minimize the mass / volume of the reactor subsystem. </a:t>
            </a:r>
          </a:p>
          <a:p>
            <a:pPr marL="742950" lvl="1" indent="-285750">
              <a:buFont typeface="Arial" panose="020B0604020202020204" pitchFamily="34" charset="0"/>
              <a:buChar char="•"/>
            </a:pPr>
            <a:endParaRPr lang="en-US" sz="1800" dirty="0"/>
          </a:p>
          <a:p>
            <a:pPr marL="342900" indent="-342900">
              <a:buFont typeface="+mj-lt"/>
              <a:buAutoNum type="arabicPeriod"/>
            </a:pPr>
            <a:r>
              <a:rPr lang="en-US" sz="1800" b="1" dirty="0"/>
              <a:t>Four categories are traded during the moderator design / selection process: </a:t>
            </a:r>
          </a:p>
          <a:p>
            <a:pPr lvl="1">
              <a:buFont typeface="Courier New" panose="02070309020205020404" pitchFamily="49" charset="0"/>
              <a:buChar char="o"/>
            </a:pPr>
            <a:r>
              <a:rPr lang="en-US" sz="1800" dirty="0"/>
              <a:t>Nuclear Properties</a:t>
            </a:r>
          </a:p>
          <a:p>
            <a:pPr lvl="1">
              <a:buFont typeface="Courier New" panose="02070309020205020404" pitchFamily="49" charset="0"/>
              <a:buChar char="o"/>
            </a:pPr>
            <a:r>
              <a:rPr lang="en-US" sz="1800" dirty="0"/>
              <a:t>Thermophysical &amp; Mechanical Properties</a:t>
            </a:r>
          </a:p>
          <a:p>
            <a:pPr lvl="1">
              <a:buFont typeface="Courier New" panose="02070309020205020404" pitchFamily="49" charset="0"/>
              <a:buChar char="o"/>
            </a:pPr>
            <a:r>
              <a:rPr lang="en-US" sz="1800" dirty="0"/>
              <a:t>Manufacture &amp; Readiness</a:t>
            </a:r>
          </a:p>
          <a:p>
            <a:pPr lvl="1">
              <a:buFont typeface="Courier New" panose="02070309020205020404" pitchFamily="49" charset="0"/>
              <a:buChar char="o"/>
            </a:pPr>
            <a:r>
              <a:rPr lang="en-US" sz="1800" dirty="0"/>
              <a:t>Environmental Compatibility</a:t>
            </a:r>
          </a:p>
          <a:p>
            <a:pPr marL="342900" indent="-342900">
              <a:buFont typeface="+mj-lt"/>
              <a:buAutoNum type="arabicPeriod"/>
            </a:pPr>
            <a:endParaRPr lang="en-US" sz="1800" b="1" dirty="0"/>
          </a:p>
          <a:p>
            <a:pPr marL="342900" indent="-342900">
              <a:buFont typeface="+mj-lt"/>
              <a:buAutoNum type="arabicPeriod"/>
            </a:pPr>
            <a:r>
              <a:rPr lang="en-US" sz="1800" b="1" dirty="0"/>
              <a:t>No material candidate excels universally in all categories and no material has yet been fully matured to meet current reference mission performance parameters</a:t>
            </a:r>
          </a:p>
          <a:p>
            <a:pPr lvl="1">
              <a:buFont typeface="Courier New" panose="02070309020205020404" pitchFamily="49" charset="0"/>
              <a:buChar char="o"/>
            </a:pPr>
            <a:r>
              <a:rPr lang="en-US" sz="1800" b="1" dirty="0"/>
              <a:t>Hydrides: </a:t>
            </a:r>
            <a:r>
              <a:rPr lang="en-US" sz="1800" dirty="0"/>
              <a:t>high performance, space nuclear system heritage, hydrogen migration must be managed</a:t>
            </a:r>
          </a:p>
          <a:p>
            <a:pPr lvl="1">
              <a:buFont typeface="Courier New" panose="02070309020205020404" pitchFamily="49" charset="0"/>
              <a:buChar char="o"/>
            </a:pPr>
            <a:r>
              <a:rPr lang="en-US" sz="1800" b="1" dirty="0"/>
              <a:t>Be-based materials: </a:t>
            </a:r>
            <a:r>
              <a:rPr lang="en-US" sz="1800" dirty="0"/>
              <a:t>good thermophysical properties, acceptable performance, high manufacture readiness</a:t>
            </a:r>
          </a:p>
          <a:p>
            <a:pPr marL="742950" lvl="1" indent="-285750">
              <a:buFont typeface="Arial" panose="020B0604020202020204" pitchFamily="34" charset="0"/>
              <a:buChar char="•"/>
            </a:pPr>
            <a:endParaRPr lang="en-US" sz="1800" dirty="0"/>
          </a:p>
          <a:p>
            <a:pPr marL="342900" indent="-342900">
              <a:buFont typeface="+mj-lt"/>
              <a:buAutoNum type="arabicPeriod"/>
            </a:pPr>
            <a:r>
              <a:rPr lang="en-US" sz="1800" b="1" dirty="0"/>
              <a:t>Materials which enable the best blend of performance properties while ensuring reliable component operation and minimizing additional technology development for each of the unique power and propulsion environments will look most advantageous for selecting common moderator design features for nuclear space power and propulsion.</a:t>
            </a:r>
          </a:p>
          <a:p>
            <a:pPr marL="0" indent="0">
              <a:buNone/>
            </a:pPr>
            <a:endParaRPr lang="en-US" dirty="0"/>
          </a:p>
        </p:txBody>
      </p:sp>
      <p:sp>
        <p:nvSpPr>
          <p:cNvPr id="4" name="Slide Number Placeholder 3">
            <a:extLst>
              <a:ext uri="{FF2B5EF4-FFF2-40B4-BE49-F238E27FC236}">
                <a16:creationId xmlns:a16="http://schemas.microsoft.com/office/drawing/2014/main" id="{109D1260-5881-45C2-9339-6F9AD942CB3B}"/>
              </a:ext>
            </a:extLst>
          </p:cNvPr>
          <p:cNvSpPr>
            <a:spLocks noGrp="1"/>
          </p:cNvSpPr>
          <p:nvPr>
            <p:ph type="sldNum" sz="quarter" idx="12"/>
          </p:nvPr>
        </p:nvSpPr>
        <p:spPr/>
        <p:txBody>
          <a:bodyPr/>
          <a:lstStyle/>
          <a:p>
            <a:fld id="{42941279-5F75-48AD-80EC-34D209179385}" type="slidenum">
              <a:rPr lang="en-US" altLang="en-US" smtClean="0"/>
              <a:pPr/>
              <a:t>15</a:t>
            </a:fld>
            <a:endParaRPr lang="en-US" altLang="en-US"/>
          </a:p>
        </p:txBody>
      </p:sp>
      <p:sp>
        <p:nvSpPr>
          <p:cNvPr id="5" name="Title 4">
            <a:extLst>
              <a:ext uri="{FF2B5EF4-FFF2-40B4-BE49-F238E27FC236}">
                <a16:creationId xmlns:a16="http://schemas.microsoft.com/office/drawing/2014/main" id="{CE406737-4475-4890-83BF-6EE7027E69F9}"/>
              </a:ext>
            </a:extLst>
          </p:cNvPr>
          <p:cNvSpPr>
            <a:spLocks noGrp="1"/>
          </p:cNvSpPr>
          <p:nvPr>
            <p:ph type="ctrTitle"/>
          </p:nvPr>
        </p:nvSpPr>
        <p:spPr/>
        <p:txBody>
          <a:bodyPr>
            <a:normAutofit/>
          </a:bodyPr>
          <a:lstStyle/>
          <a:p>
            <a:r>
              <a:rPr lang="en-US" sz="3200" dirty="0"/>
              <a:t>Conclusions</a:t>
            </a:r>
          </a:p>
        </p:txBody>
      </p:sp>
      <p:sp>
        <p:nvSpPr>
          <p:cNvPr id="6" name="Footer Placeholder 2">
            <a:extLst>
              <a:ext uri="{FF2B5EF4-FFF2-40B4-BE49-F238E27FC236}">
                <a16:creationId xmlns:a16="http://schemas.microsoft.com/office/drawing/2014/main" id="{39C58F40-93CE-4751-8E24-09E570B5532A}"/>
              </a:ext>
            </a:extLst>
          </p:cNvPr>
          <p:cNvSpPr>
            <a:spLocks noGrp="1"/>
          </p:cNvSpPr>
          <p:nvPr>
            <p:ph type="ftr" sz="quarter" idx="11"/>
          </p:nvPr>
        </p:nvSpPr>
        <p:spPr>
          <a:xfrm>
            <a:off x="2022708" y="6292324"/>
            <a:ext cx="9423281" cy="429151"/>
          </a:xfr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Helvetica" pitchFamily="2" charset="0"/>
                <a:cs typeface="Helvetica" pitchFamily="2" charset="0"/>
              </a:rPr>
              <a:t>Moderator Considerations for Space Nuclear Power and Propulsion</a:t>
            </a:r>
          </a:p>
        </p:txBody>
      </p:sp>
    </p:spTree>
    <p:extLst>
      <p:ext uri="{BB962C8B-B14F-4D97-AF65-F5344CB8AC3E}">
        <p14:creationId xmlns:p14="http://schemas.microsoft.com/office/powerpoint/2010/main" val="38273137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inal_Briefing">
  <a:themeElements>
    <a:clrScheme name="AMA_COLOR_MATER">
      <a:dk1>
        <a:srgbClr val="1D3563"/>
      </a:dk1>
      <a:lt1>
        <a:srgbClr val="FFFFFF"/>
      </a:lt1>
      <a:dk2>
        <a:srgbClr val="7E868C"/>
      </a:dk2>
      <a:lt2>
        <a:srgbClr val="FFFFFF"/>
      </a:lt2>
      <a:accent1>
        <a:srgbClr val="43B4E4"/>
      </a:accent1>
      <a:accent2>
        <a:srgbClr val="D1D3D4"/>
      </a:accent2>
      <a:accent3>
        <a:srgbClr val="4C4C4E"/>
      </a:accent3>
      <a:accent4>
        <a:srgbClr val="F4F1EA"/>
      </a:accent4>
      <a:accent5>
        <a:srgbClr val="4FC1E9"/>
      </a:accent5>
      <a:accent6>
        <a:srgbClr val="43B4E4"/>
      </a:accent6>
      <a:hlink>
        <a:srgbClr val="43B4E4"/>
      </a:hlink>
      <a:folHlink>
        <a:srgbClr val="439BE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ln>
          <a:noFill/>
        </a:ln>
      </a:spPr>
      <a:bodyPr vert="horz" lIns="91440" tIns="45720" rIns="91440" bIns="45720" rtlCol="0" anchor="ctr">
        <a:normAutofit/>
      </a:bodyPr>
      <a:lstStyle>
        <a:defPPr>
          <a:defRPr sz="2800" dirty="0" smtClean="0"/>
        </a:defPPr>
      </a:lstStyle>
    </a:txDef>
  </a:objectDefaults>
  <a:extraClrSchemeLst/>
  <a:extLst>
    <a:ext uri="{05A4C25C-085E-4340-85A3-A5531E510DB2}">
      <thm15:themeFamily xmlns:thm15="http://schemas.microsoft.com/office/thememl/2012/main" name="Final_Briefing" id="{D36B4A9F-0D98-4045-9BDC-4C0ABA248547}" vid="{0A13BE71-FF39-4F85-810D-BE14B8A0048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41186190E25B441B912164BCBC8C616" ma:contentTypeVersion="0" ma:contentTypeDescription="Create a new document." ma:contentTypeScope="" ma:versionID="0b650c061901d789c023cf4921fbb619">
  <xsd:schema xmlns:xsd="http://www.w3.org/2001/XMLSchema" xmlns:xs="http://www.w3.org/2001/XMLSchema" xmlns:p="http://schemas.microsoft.com/office/2006/metadata/properties" targetNamespace="http://schemas.microsoft.com/office/2006/metadata/properties" ma:root="true" ma:fieldsID="46ec9034c920f5682acb61e33cc1600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2090085-CAE9-46D6-9F6B-4910EC245371}">
  <ds:schemaRefs>
    <ds:schemaRef ds:uri="http://purl.org/dc/elements/1.1/"/>
    <ds:schemaRef ds:uri="http://schemas.openxmlformats.org/package/2006/metadata/core-properties"/>
    <ds:schemaRef ds:uri="http://purl.org/dc/terms/"/>
    <ds:schemaRef ds:uri="http://schemas.microsoft.com/office/2006/documentManagement/types"/>
    <ds:schemaRef ds:uri="http://schemas.microsoft.com/office/2006/metadata/properti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5A38DA6E-D097-4641-811D-D890ED4E3CD9}">
  <ds:schemaRefs>
    <ds:schemaRef ds:uri="http://schemas.microsoft.com/sharepoint/v3/contenttype/forms"/>
  </ds:schemaRefs>
</ds:datastoreItem>
</file>

<file path=customXml/itemProps3.xml><?xml version="1.0" encoding="utf-8"?>
<ds:datastoreItem xmlns:ds="http://schemas.openxmlformats.org/officeDocument/2006/customXml" ds:itemID="{E0DD4A6F-1321-40DC-81DB-CD4F4DFC72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5235</TotalTime>
  <Words>3073</Words>
  <Application>Microsoft Office PowerPoint</Application>
  <PresentationFormat>Widescreen</PresentationFormat>
  <Paragraphs>505</Paragraphs>
  <Slides>15</Slides>
  <Notes>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15</vt:i4>
      </vt:variant>
    </vt:vector>
  </HeadingPairs>
  <TitlesOfParts>
    <vt:vector size="26" baseType="lpstr">
      <vt:lpstr>Arial</vt:lpstr>
      <vt:lpstr>Calibri</vt:lpstr>
      <vt:lpstr>Calibri Light</vt:lpstr>
      <vt:lpstr>Century</vt:lpstr>
      <vt:lpstr>Courier New</vt:lpstr>
      <vt:lpstr>Helvetica</vt:lpstr>
      <vt:lpstr>Symbol</vt:lpstr>
      <vt:lpstr>Times New Roman</vt:lpstr>
      <vt:lpstr>Wingdings</vt:lpstr>
      <vt:lpstr>Office Theme</vt:lpstr>
      <vt:lpstr>Final_Briefing</vt:lpstr>
      <vt:lpstr>Moderator Considerations for Space Nuclear Power and Propulsion</vt:lpstr>
      <vt:lpstr>Thank You!</vt:lpstr>
      <vt:lpstr>Moderation in Nuclear Reactors Enables More Efficient Use of Fuel Moderators can play an important role in the development of HALEU-based space reactor technologies</vt:lpstr>
      <vt:lpstr>System Considerations for Moderators In general, space reactor moderators must enable higher temperature operation without imposing significant complexity on the system</vt:lpstr>
      <vt:lpstr>Moderator Considerations for Space Nuclear Power and Propulsion Space reactors require a moderator which can minimize mass and satisfy demanding design requirements</vt:lpstr>
      <vt:lpstr>Moderator Figures of Merit Moderator design seeks to optimize reactor performance under proposed conditions and minimize risk with technology development</vt:lpstr>
      <vt:lpstr>Comparison of Some High Temperature Moderators Two emerging classes of solid-state space moderators include metallic hydrides and beryllium compounds</vt:lpstr>
      <vt:lpstr>Additional Considerations for Moderator Selection and Development Moderator design incorporates both material selection and geometric configuration</vt:lpstr>
      <vt:lpstr>Metallic Hydrides for Space Nuclear Power and Propulsion Metallic hydrides offer the potential for the lowest volume critical mass reactors by providing high hydrogen density for more efficient moderation</vt:lpstr>
      <vt:lpstr>System Considerations for Moderators: Hydrides Significant space reactor heritage exists for metallic hydrides, mitigating hydrogen migration or loss is necessary to ensure reliability</vt:lpstr>
      <vt:lpstr>Beryllium Compounds for Space Nuclear Power and Propulsion Beryllium compounds offer excellent hydrogen resistance, the potential for high temperature operation, and low density</vt:lpstr>
      <vt:lpstr>System Considerations for Moderators: Be Compounds Be and BeO are available commercially in limited quantities, safe handling / irradiation stability should be considered for technology development </vt:lpstr>
      <vt:lpstr>Manufacturability and Readiness When assessing moderator readiness, three categories were considered: manufacture, material performance, and reactor operations</vt:lpstr>
      <vt:lpstr>Moderator Candidate Comparison</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Nuclear Space System Analysis &amp; Modeling (NSSAM): A Software Tool to Efficiently Analyze the Design Space of Space Reactor Systems</dc:title>
  <dc:creator>Kelsa Palomares</dc:creator>
  <cp:lastModifiedBy>Kelsa Palomares</cp:lastModifiedBy>
  <cp:revision>121</cp:revision>
  <dcterms:created xsi:type="dcterms:W3CDTF">2021-04-13T00:46:16Z</dcterms:created>
  <dcterms:modified xsi:type="dcterms:W3CDTF">2021-04-27T21:32:57Z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0x010100A41186190E25B441B912164BCBC8C616</vt:lpwstr>
  </property>
</Properties>
</file>