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8"/>
  </p:notesMasterIdLst>
  <p:sldIdLst>
    <p:sldId id="256" r:id="rId5"/>
    <p:sldId id="390" r:id="rId6"/>
    <p:sldId id="391" r:id="rId7"/>
    <p:sldId id="392" r:id="rId8"/>
    <p:sldId id="393" r:id="rId9"/>
    <p:sldId id="394" r:id="rId10"/>
    <p:sldId id="302" r:id="rId11"/>
    <p:sldId id="288" r:id="rId12"/>
    <p:sldId id="286" r:id="rId13"/>
    <p:sldId id="301" r:id="rId14"/>
    <p:sldId id="395" r:id="rId15"/>
    <p:sldId id="350" r:id="rId16"/>
    <p:sldId id="304" r:id="rId17"/>
    <p:sldId id="373" r:id="rId18"/>
    <p:sldId id="367" r:id="rId19"/>
    <p:sldId id="368" r:id="rId20"/>
    <p:sldId id="369" r:id="rId21"/>
    <p:sldId id="370" r:id="rId22"/>
    <p:sldId id="352" r:id="rId23"/>
    <p:sldId id="353" r:id="rId24"/>
    <p:sldId id="354" r:id="rId25"/>
    <p:sldId id="355" r:id="rId26"/>
    <p:sldId id="360" r:id="rId27"/>
    <p:sldId id="356" r:id="rId28"/>
    <p:sldId id="371" r:id="rId29"/>
    <p:sldId id="372" r:id="rId30"/>
    <p:sldId id="374" r:id="rId31"/>
    <p:sldId id="378" r:id="rId32"/>
    <p:sldId id="375" r:id="rId33"/>
    <p:sldId id="376" r:id="rId34"/>
    <p:sldId id="399" r:id="rId35"/>
    <p:sldId id="379" r:id="rId36"/>
    <p:sldId id="381" r:id="rId37"/>
    <p:sldId id="380" r:id="rId38"/>
    <p:sldId id="382" r:id="rId39"/>
    <p:sldId id="383" r:id="rId40"/>
    <p:sldId id="384" r:id="rId41"/>
    <p:sldId id="385" r:id="rId42"/>
    <p:sldId id="386" r:id="rId43"/>
    <p:sldId id="387" r:id="rId44"/>
    <p:sldId id="388" r:id="rId45"/>
    <p:sldId id="389" r:id="rId46"/>
    <p:sldId id="400"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BB8E1"/>
    <a:srgbClr val="5A9AD4"/>
    <a:srgbClr val="70A8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637" autoAdjust="0"/>
    <p:restoredTop sz="94660"/>
  </p:normalViewPr>
  <p:slideViewPr>
    <p:cSldViewPr snapToGrid="0">
      <p:cViewPr varScale="1">
        <p:scale>
          <a:sx n="92" d="100"/>
          <a:sy n="92" d="100"/>
        </p:scale>
        <p:origin x="77" y="17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49D2F4-5E47-45E3-9581-722DEA92C0A3}" type="datetimeFigureOut">
              <a:rPr lang="en-US" smtClean="0"/>
              <a:t>4/20/2021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7127CF-AD4F-4D17-81AE-48A885A60707}" type="slidenum">
              <a:rPr lang="en-US" smtClean="0"/>
              <a:t>‹#›</a:t>
            </a:fld>
            <a:endParaRPr lang="en-US"/>
          </a:p>
        </p:txBody>
      </p:sp>
    </p:spTree>
    <p:extLst>
      <p:ext uri="{BB962C8B-B14F-4D97-AF65-F5344CB8AC3E}">
        <p14:creationId xmlns:p14="http://schemas.microsoft.com/office/powerpoint/2010/main" val="2679303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9DB790A-A9C1-46B5-96C8-A9A386B95DEF}" type="datetime1">
              <a:rPr lang="en-US" smtClean="0"/>
              <a:t>4/20/2021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CC9060-D3D7-48E1-8F34-511DB085704F}" type="slidenum">
              <a:rPr lang="en-US" smtClean="0"/>
              <a:t>‹#›</a:t>
            </a:fld>
            <a:endParaRPr lang="en-US"/>
          </a:p>
        </p:txBody>
      </p:sp>
    </p:spTree>
    <p:extLst>
      <p:ext uri="{BB962C8B-B14F-4D97-AF65-F5344CB8AC3E}">
        <p14:creationId xmlns:p14="http://schemas.microsoft.com/office/powerpoint/2010/main" val="31613438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AC8512-CCEE-41E2-AB66-EAEFEB67BAB3}" type="datetime1">
              <a:rPr lang="en-US" smtClean="0"/>
              <a:t>4/20/2021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CC9060-D3D7-48E1-8F34-511DB085704F}" type="slidenum">
              <a:rPr lang="en-US" smtClean="0"/>
              <a:t>‹#›</a:t>
            </a:fld>
            <a:endParaRPr lang="en-US"/>
          </a:p>
        </p:txBody>
      </p:sp>
    </p:spTree>
    <p:extLst>
      <p:ext uri="{BB962C8B-B14F-4D97-AF65-F5344CB8AC3E}">
        <p14:creationId xmlns:p14="http://schemas.microsoft.com/office/powerpoint/2010/main" val="22328337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2B61FC8-9C92-4878-9DCA-5D083C430C1D}" type="datetime1">
              <a:rPr lang="en-US" smtClean="0"/>
              <a:t>4/20/2021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CC9060-D3D7-48E1-8F34-511DB085704F}" type="slidenum">
              <a:rPr lang="en-US" smtClean="0"/>
              <a:t>‹#›</a:t>
            </a:fld>
            <a:endParaRPr lang="en-US"/>
          </a:p>
        </p:txBody>
      </p:sp>
    </p:spTree>
    <p:extLst>
      <p:ext uri="{BB962C8B-B14F-4D97-AF65-F5344CB8AC3E}">
        <p14:creationId xmlns:p14="http://schemas.microsoft.com/office/powerpoint/2010/main" val="3754924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2395B13-6195-419F-8650-5EF2401376AE}" type="datetime1">
              <a:rPr lang="en-US" smtClean="0"/>
              <a:t>4/20/2021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CC9060-D3D7-48E1-8F34-511DB085704F}" type="slidenum">
              <a:rPr lang="en-US" smtClean="0"/>
              <a:t>‹#›</a:t>
            </a:fld>
            <a:endParaRPr lang="en-US"/>
          </a:p>
        </p:txBody>
      </p:sp>
    </p:spTree>
    <p:extLst>
      <p:ext uri="{BB962C8B-B14F-4D97-AF65-F5344CB8AC3E}">
        <p14:creationId xmlns:p14="http://schemas.microsoft.com/office/powerpoint/2010/main" val="3544644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1AF432C-C1EF-4068-A943-8E916E97CC7F}" type="datetime1">
              <a:rPr lang="en-US" smtClean="0"/>
              <a:t>4/20/2021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CC9060-D3D7-48E1-8F34-511DB085704F}" type="slidenum">
              <a:rPr lang="en-US" smtClean="0"/>
              <a:t>‹#›</a:t>
            </a:fld>
            <a:endParaRPr lang="en-US"/>
          </a:p>
        </p:txBody>
      </p:sp>
    </p:spTree>
    <p:extLst>
      <p:ext uri="{BB962C8B-B14F-4D97-AF65-F5344CB8AC3E}">
        <p14:creationId xmlns:p14="http://schemas.microsoft.com/office/powerpoint/2010/main" val="5821958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C8703F5-B69F-40E3-85EF-2C4BBFF1602D}" type="datetime1">
              <a:rPr lang="en-US" smtClean="0"/>
              <a:t>4/20/2021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CC9060-D3D7-48E1-8F34-511DB085704F}" type="slidenum">
              <a:rPr lang="en-US" smtClean="0"/>
              <a:t>‹#›</a:t>
            </a:fld>
            <a:endParaRPr lang="en-US"/>
          </a:p>
        </p:txBody>
      </p:sp>
    </p:spTree>
    <p:extLst>
      <p:ext uri="{BB962C8B-B14F-4D97-AF65-F5344CB8AC3E}">
        <p14:creationId xmlns:p14="http://schemas.microsoft.com/office/powerpoint/2010/main" val="29784889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A61CC4-245A-40B1-BB26-71AB0EDC8DF1}" type="datetime1">
              <a:rPr lang="en-US" smtClean="0"/>
              <a:t>4/20/2021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CC9060-D3D7-48E1-8F34-511DB085704F}" type="slidenum">
              <a:rPr lang="en-US" smtClean="0"/>
              <a:t>‹#›</a:t>
            </a:fld>
            <a:endParaRPr lang="en-US"/>
          </a:p>
        </p:txBody>
      </p:sp>
    </p:spTree>
    <p:extLst>
      <p:ext uri="{BB962C8B-B14F-4D97-AF65-F5344CB8AC3E}">
        <p14:creationId xmlns:p14="http://schemas.microsoft.com/office/powerpoint/2010/main" val="5406132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B46928D-19A7-42B2-AD2D-3279D88B2161}" type="datetime1">
              <a:rPr lang="en-US" smtClean="0"/>
              <a:t>4/20/2021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CC9060-D3D7-48E1-8F34-511DB085704F}" type="slidenum">
              <a:rPr lang="en-US" smtClean="0"/>
              <a:t>‹#›</a:t>
            </a:fld>
            <a:endParaRPr lang="en-US"/>
          </a:p>
        </p:txBody>
      </p:sp>
    </p:spTree>
    <p:extLst>
      <p:ext uri="{BB962C8B-B14F-4D97-AF65-F5344CB8AC3E}">
        <p14:creationId xmlns:p14="http://schemas.microsoft.com/office/powerpoint/2010/main" val="6687344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15027A6-8A3B-4356-947D-1108CA5E3ABC}" type="datetime1">
              <a:rPr lang="en-US" smtClean="0"/>
              <a:t>4/20/2021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CC9060-D3D7-48E1-8F34-511DB085704F}" type="slidenum">
              <a:rPr lang="en-US" smtClean="0"/>
              <a:t>‹#›</a:t>
            </a:fld>
            <a:endParaRPr lang="en-US"/>
          </a:p>
        </p:txBody>
      </p:sp>
    </p:spTree>
    <p:extLst>
      <p:ext uri="{BB962C8B-B14F-4D97-AF65-F5344CB8AC3E}">
        <p14:creationId xmlns:p14="http://schemas.microsoft.com/office/powerpoint/2010/main" val="245087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AAC734-FA97-4430-92F9-DAE57459AF13}" type="datetime1">
              <a:rPr lang="en-US" smtClean="0"/>
              <a:t>4/20/2021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CC9060-D3D7-48E1-8F34-511DB085704F}" type="slidenum">
              <a:rPr lang="en-US" smtClean="0"/>
              <a:t>‹#›</a:t>
            </a:fld>
            <a:endParaRPr lang="en-US"/>
          </a:p>
        </p:txBody>
      </p:sp>
    </p:spTree>
    <p:extLst>
      <p:ext uri="{BB962C8B-B14F-4D97-AF65-F5344CB8AC3E}">
        <p14:creationId xmlns:p14="http://schemas.microsoft.com/office/powerpoint/2010/main" val="37507680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44B4F9-E7D5-4F14-BE00-5A089A45D24F}" type="datetime1">
              <a:rPr lang="en-US" smtClean="0"/>
              <a:t>4/20/2021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CC9060-D3D7-48E1-8F34-511DB085704F}" type="slidenum">
              <a:rPr lang="en-US" smtClean="0"/>
              <a:t>‹#›</a:t>
            </a:fld>
            <a:endParaRPr lang="en-US"/>
          </a:p>
        </p:txBody>
      </p:sp>
    </p:spTree>
    <p:extLst>
      <p:ext uri="{BB962C8B-B14F-4D97-AF65-F5344CB8AC3E}">
        <p14:creationId xmlns:p14="http://schemas.microsoft.com/office/powerpoint/2010/main" val="42239071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243822"/>
            <a:ext cx="10515600" cy="763879"/>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838200" y="1531241"/>
            <a:ext cx="10515600" cy="4645722"/>
          </a:xfrm>
          <a:prstGeom prst="rect">
            <a:avLst/>
          </a:prstGeom>
        </p:spPr>
        <p:txBody>
          <a:bodyPr vert="horz" lIns="91440" tIns="45720" rIns="9144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156DDD-FC11-4CB0-87DE-EF131B5FAAE5}" type="datetime1">
              <a:rPr lang="en-US" smtClean="0"/>
              <a:t>4/20/2021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CC9060-D3D7-48E1-8F34-511DB085704F}" type="slidenum">
              <a:rPr lang="en-US" smtClean="0"/>
              <a:t>‹#›</a:t>
            </a:fld>
            <a:endParaRPr lang="en-US"/>
          </a:p>
        </p:txBody>
      </p:sp>
      <p:cxnSp>
        <p:nvCxnSpPr>
          <p:cNvPr id="8" name="Straight Connector 7"/>
          <p:cNvCxnSpPr/>
          <p:nvPr userDrawn="1"/>
        </p:nvCxnSpPr>
        <p:spPr>
          <a:xfrm>
            <a:off x="111961" y="1060509"/>
            <a:ext cx="11467323" cy="0"/>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264361" y="1147592"/>
            <a:ext cx="11467323" cy="0"/>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416761" y="1234675"/>
            <a:ext cx="11467323" cy="0"/>
          </a:xfrm>
          <a:prstGeom prst="line">
            <a:avLst/>
          </a:prstGeom>
          <a:ln w="19050">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2" name="Isosceles Triangle 11"/>
          <p:cNvSpPr/>
          <p:nvPr userDrawn="1"/>
        </p:nvSpPr>
        <p:spPr>
          <a:xfrm>
            <a:off x="10282333" y="105239"/>
            <a:ext cx="1733943" cy="1303162"/>
          </a:xfrm>
          <a:prstGeom prst="triangl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800" b="1" dirty="0" smtClean="0">
              <a:solidFill>
                <a:schemeClr val="tx1"/>
              </a:solidFill>
            </a:endParaRPr>
          </a:p>
          <a:p>
            <a:pPr algn="ctr"/>
            <a:r>
              <a:rPr lang="en-US" sz="800" b="1" dirty="0" smtClean="0">
                <a:solidFill>
                  <a:schemeClr val="bg1"/>
                </a:solidFill>
              </a:rPr>
              <a:t>SlideRule</a:t>
            </a:r>
            <a:endParaRPr lang="en-US" sz="800" b="1" dirty="0">
              <a:solidFill>
                <a:schemeClr val="bg1"/>
              </a:solidFill>
            </a:endParaRPr>
          </a:p>
        </p:txBody>
      </p:sp>
      <p:sp>
        <p:nvSpPr>
          <p:cNvPr id="13" name="Isosceles Triangle 12"/>
          <p:cNvSpPr/>
          <p:nvPr userDrawn="1"/>
        </p:nvSpPr>
        <p:spPr>
          <a:xfrm>
            <a:off x="10759731" y="142668"/>
            <a:ext cx="777966" cy="599861"/>
          </a:xfrm>
          <a:prstGeom prst="triangl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800" b="1" dirty="0">
              <a:solidFill>
                <a:schemeClr val="tx1"/>
              </a:solidFill>
            </a:endParaRPr>
          </a:p>
        </p:txBody>
      </p:sp>
      <p:sp>
        <p:nvSpPr>
          <p:cNvPr id="14" name="Isosceles Triangle 13"/>
          <p:cNvSpPr/>
          <p:nvPr userDrawn="1"/>
        </p:nvSpPr>
        <p:spPr>
          <a:xfrm>
            <a:off x="10331269" y="784420"/>
            <a:ext cx="777966" cy="599861"/>
          </a:xfrm>
          <a:prstGeom prst="triangl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5" name="Isosceles Triangle 14"/>
          <p:cNvSpPr/>
          <p:nvPr userDrawn="1"/>
        </p:nvSpPr>
        <p:spPr>
          <a:xfrm>
            <a:off x="11184863" y="784865"/>
            <a:ext cx="777966" cy="599861"/>
          </a:xfrm>
          <a:prstGeom prst="triangl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6" name="TextBox 15"/>
          <p:cNvSpPr txBox="1"/>
          <p:nvPr userDrawn="1"/>
        </p:nvSpPr>
        <p:spPr>
          <a:xfrm>
            <a:off x="10814573" y="427115"/>
            <a:ext cx="682502" cy="215444"/>
          </a:xfrm>
          <a:prstGeom prst="rect">
            <a:avLst/>
          </a:prstGeom>
          <a:noFill/>
        </p:spPr>
        <p:txBody>
          <a:bodyPr wrap="square" rtlCol="0">
            <a:spAutoFit/>
          </a:bodyPr>
          <a:lstStyle/>
          <a:p>
            <a:pPr algn="ctr"/>
            <a:r>
              <a:rPr lang="en-US" sz="800" b="1" dirty="0" smtClean="0">
                <a:solidFill>
                  <a:schemeClr val="tx1">
                    <a:lumMod val="75000"/>
                    <a:lumOff val="25000"/>
                  </a:schemeClr>
                </a:solidFill>
              </a:rPr>
              <a:t>APIs</a:t>
            </a:r>
            <a:endParaRPr lang="en-US" sz="800" b="1" dirty="0">
              <a:solidFill>
                <a:schemeClr val="tx1">
                  <a:lumMod val="75000"/>
                  <a:lumOff val="25000"/>
                </a:schemeClr>
              </a:solidFill>
            </a:endParaRPr>
          </a:p>
        </p:txBody>
      </p:sp>
      <p:sp>
        <p:nvSpPr>
          <p:cNvPr id="17" name="TextBox 16"/>
          <p:cNvSpPr txBox="1"/>
          <p:nvPr userDrawn="1"/>
        </p:nvSpPr>
        <p:spPr>
          <a:xfrm>
            <a:off x="10379001" y="1086476"/>
            <a:ext cx="682502" cy="215444"/>
          </a:xfrm>
          <a:prstGeom prst="rect">
            <a:avLst/>
          </a:prstGeom>
          <a:noFill/>
        </p:spPr>
        <p:txBody>
          <a:bodyPr wrap="square" rtlCol="0">
            <a:spAutoFit/>
          </a:bodyPr>
          <a:lstStyle/>
          <a:p>
            <a:pPr algn="ctr"/>
            <a:r>
              <a:rPr lang="en-US" sz="800" b="1" dirty="0" smtClean="0">
                <a:solidFill>
                  <a:schemeClr val="tx1">
                    <a:lumMod val="75000"/>
                    <a:lumOff val="25000"/>
                  </a:schemeClr>
                </a:solidFill>
              </a:rPr>
              <a:t>Data</a:t>
            </a:r>
          </a:p>
        </p:txBody>
      </p:sp>
      <p:sp>
        <p:nvSpPr>
          <p:cNvPr id="18" name="TextBox 17"/>
          <p:cNvSpPr txBox="1"/>
          <p:nvPr userDrawn="1"/>
        </p:nvSpPr>
        <p:spPr>
          <a:xfrm>
            <a:off x="11243004" y="1087715"/>
            <a:ext cx="682502" cy="215444"/>
          </a:xfrm>
          <a:prstGeom prst="rect">
            <a:avLst/>
          </a:prstGeom>
          <a:noFill/>
        </p:spPr>
        <p:txBody>
          <a:bodyPr wrap="square" rtlCol="0">
            <a:spAutoFit/>
          </a:bodyPr>
          <a:lstStyle/>
          <a:p>
            <a:pPr algn="ctr"/>
            <a:r>
              <a:rPr lang="en-US" sz="800" b="1" smtClean="0">
                <a:solidFill>
                  <a:schemeClr val="tx1">
                    <a:lumMod val="75000"/>
                    <a:lumOff val="25000"/>
                  </a:schemeClr>
                </a:solidFill>
              </a:rPr>
              <a:t>Algorithms</a:t>
            </a:r>
            <a:endParaRPr lang="en-US" sz="800" b="1" dirty="0">
              <a:solidFill>
                <a:schemeClr val="tx1">
                  <a:lumMod val="75000"/>
                  <a:lumOff val="25000"/>
                </a:schemeClr>
              </a:solidFill>
            </a:endParaRPr>
          </a:p>
        </p:txBody>
      </p:sp>
    </p:spTree>
    <p:extLst>
      <p:ext uri="{BB962C8B-B14F-4D97-AF65-F5344CB8AC3E}">
        <p14:creationId xmlns:p14="http://schemas.microsoft.com/office/powerpoint/2010/main" val="10010075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Cambria" panose="02040503050406030204" pitchFamily="18" charset="0"/>
          <a:ea typeface="Cambria" panose="02040503050406030204" pitchFamily="18"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mbria" panose="02040503050406030204" pitchFamily="18" charset="0"/>
          <a:ea typeface="Cambria" panose="02040503050406030204" pitchFamily="18"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Cambria" panose="02040503050406030204" pitchFamily="18"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Cambria" panose="02040503050406030204" pitchFamily="18"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Cambria" panose="02040503050406030204" pitchFamily="18"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Cambria" panose="02040503050406030204" pitchFamily="18"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1662" y="1122363"/>
            <a:ext cx="11240813" cy="2387600"/>
          </a:xfrm>
        </p:spPr>
        <p:txBody>
          <a:bodyPr>
            <a:normAutofit/>
          </a:bodyPr>
          <a:lstStyle/>
          <a:p>
            <a:r>
              <a:rPr lang="en-US" sz="5400" b="1" dirty="0" smtClean="0"/>
              <a:t>H5Coro: The Cloud-Optimized Read-Only Library</a:t>
            </a:r>
            <a:endParaRPr lang="en-US" sz="5400" b="1" dirty="0"/>
          </a:p>
        </p:txBody>
      </p:sp>
      <p:sp>
        <p:nvSpPr>
          <p:cNvPr id="3" name="Subtitle 2"/>
          <p:cNvSpPr>
            <a:spLocks noGrp="1"/>
          </p:cNvSpPr>
          <p:nvPr>
            <p:ph type="subTitle" idx="1"/>
          </p:nvPr>
        </p:nvSpPr>
        <p:spPr/>
        <p:txBody>
          <a:bodyPr/>
          <a:lstStyle/>
          <a:p>
            <a:r>
              <a:rPr lang="en-US" sz="3200" dirty="0" smtClean="0"/>
              <a:t>HDF Group Webinar</a:t>
            </a:r>
            <a:endParaRPr lang="en-US" dirty="0" smtClean="0"/>
          </a:p>
          <a:p>
            <a:r>
              <a:rPr lang="en-US" dirty="0" smtClean="0"/>
              <a:t>JP Swinski/NASA/GSFC</a:t>
            </a:r>
          </a:p>
          <a:p>
            <a:r>
              <a:rPr lang="en-US" dirty="0" smtClean="0"/>
              <a:t>May 14, 2021</a:t>
            </a:r>
            <a:endParaRPr lang="en-US" dirty="0"/>
          </a:p>
          <a:p>
            <a:endParaRPr lang="en-US" b="1" dirty="0"/>
          </a:p>
        </p:txBody>
      </p:sp>
      <p:sp>
        <p:nvSpPr>
          <p:cNvPr id="4" name="Slide Number Placeholder 3"/>
          <p:cNvSpPr>
            <a:spLocks noGrp="1"/>
          </p:cNvSpPr>
          <p:nvPr>
            <p:ph type="sldNum" sz="quarter" idx="12"/>
          </p:nvPr>
        </p:nvSpPr>
        <p:spPr/>
        <p:txBody>
          <a:bodyPr/>
          <a:lstStyle/>
          <a:p>
            <a:fld id="{A4CC9060-D3D7-48E1-8F34-511DB085704F}" type="slidenum">
              <a:rPr lang="en-US" smtClean="0"/>
              <a:t>1</a:t>
            </a:fld>
            <a:endParaRPr lang="en-US"/>
          </a:p>
        </p:txBody>
      </p:sp>
    </p:spTree>
    <p:extLst>
      <p:ext uri="{BB962C8B-B14F-4D97-AF65-F5344CB8AC3E}">
        <p14:creationId xmlns:p14="http://schemas.microsoft.com/office/powerpoint/2010/main" val="29779243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29887" y="1620980"/>
            <a:ext cx="10515600" cy="707886"/>
          </a:xfrm>
          <a:prstGeom prst="rect">
            <a:avLst/>
          </a:prstGeom>
          <a:noFill/>
        </p:spPr>
        <p:txBody>
          <a:bodyPr wrap="square" rtlCol="0">
            <a:spAutoFit/>
          </a:bodyPr>
          <a:lstStyle/>
          <a:p>
            <a:pPr algn="ctr"/>
            <a:r>
              <a:rPr lang="en-US" sz="4000" dirty="0" smtClean="0">
                <a:solidFill>
                  <a:schemeClr val="accent2">
                    <a:lumMod val="50000"/>
                  </a:schemeClr>
                </a:solidFill>
                <a:latin typeface="Perpetua" panose="02020502060401020303" pitchFamily="18" charset="0"/>
              </a:rPr>
              <a:t>Consider…</a:t>
            </a:r>
          </a:p>
        </p:txBody>
      </p:sp>
      <p:sp>
        <p:nvSpPr>
          <p:cNvPr id="6" name="Rounded Rectangle 5"/>
          <p:cNvSpPr/>
          <p:nvPr/>
        </p:nvSpPr>
        <p:spPr>
          <a:xfrm>
            <a:off x="8745682" y="2818019"/>
            <a:ext cx="2334492" cy="1629290"/>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loud 6"/>
          <p:cNvSpPr/>
          <p:nvPr/>
        </p:nvSpPr>
        <p:spPr>
          <a:xfrm>
            <a:off x="829887" y="2818019"/>
            <a:ext cx="2752898" cy="1720735"/>
          </a:xfrm>
          <a:prstGeom prst="cloud">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1005840" y="3153298"/>
            <a:ext cx="2334492" cy="923330"/>
          </a:xfrm>
          <a:prstGeom prst="rect">
            <a:avLst/>
          </a:prstGeom>
          <a:noFill/>
        </p:spPr>
        <p:txBody>
          <a:bodyPr wrap="square" rtlCol="0">
            <a:spAutoFit/>
          </a:bodyPr>
          <a:lstStyle/>
          <a:p>
            <a:pPr algn="ctr"/>
            <a:r>
              <a:rPr lang="en-US" dirty="0">
                <a:latin typeface="Perpetua" panose="02020502060401020303" pitchFamily="18" charset="0"/>
              </a:rPr>
              <a:t>S</a:t>
            </a:r>
            <a:r>
              <a:rPr lang="en-US" dirty="0" smtClean="0">
                <a:latin typeface="Perpetua" panose="02020502060401020303" pitchFamily="18" charset="0"/>
              </a:rPr>
              <a:t>cience </a:t>
            </a:r>
            <a:r>
              <a:rPr lang="en-US" dirty="0">
                <a:latin typeface="Perpetua" panose="02020502060401020303" pitchFamily="18" charset="0"/>
              </a:rPr>
              <a:t>product services running in AWS that access H5 data in S3</a:t>
            </a:r>
            <a:endParaRPr lang="en-US" sz="2000" dirty="0" smtClean="0">
              <a:latin typeface="Perpetua" panose="02020502060401020303" pitchFamily="18" charset="0"/>
            </a:endParaRPr>
          </a:p>
        </p:txBody>
      </p:sp>
      <p:sp>
        <p:nvSpPr>
          <p:cNvPr id="10" name="TextBox 9"/>
          <p:cNvSpPr txBox="1"/>
          <p:nvPr/>
        </p:nvSpPr>
        <p:spPr>
          <a:xfrm>
            <a:off x="8745682" y="2867582"/>
            <a:ext cx="2334492" cy="1477328"/>
          </a:xfrm>
          <a:prstGeom prst="rect">
            <a:avLst/>
          </a:prstGeom>
          <a:noFill/>
        </p:spPr>
        <p:txBody>
          <a:bodyPr wrap="square" rtlCol="0">
            <a:spAutoFit/>
          </a:bodyPr>
          <a:lstStyle/>
          <a:p>
            <a:pPr algn="ctr"/>
            <a:r>
              <a:rPr lang="en-US" dirty="0">
                <a:latin typeface="Perpetua" panose="02020502060401020303" pitchFamily="18" charset="0"/>
              </a:rPr>
              <a:t>Fortran programs </a:t>
            </a:r>
            <a:r>
              <a:rPr lang="en-US" dirty="0" smtClean="0">
                <a:latin typeface="Perpetua" panose="02020502060401020303" pitchFamily="18" charset="0"/>
              </a:rPr>
              <a:t>run on supercomputer clusters that </a:t>
            </a:r>
            <a:r>
              <a:rPr lang="en-US" dirty="0">
                <a:latin typeface="Perpetua" panose="02020502060401020303" pitchFamily="18" charset="0"/>
              </a:rPr>
              <a:t>generate the official ICESat-2 H5 data </a:t>
            </a:r>
            <a:r>
              <a:rPr lang="en-US" dirty="0" smtClean="0">
                <a:latin typeface="Perpetua" panose="02020502060401020303" pitchFamily="18" charset="0"/>
              </a:rPr>
              <a:t>products</a:t>
            </a:r>
            <a:endParaRPr lang="en-US" sz="2000" dirty="0" smtClean="0">
              <a:latin typeface="Perpetua" panose="02020502060401020303" pitchFamily="18" charset="0"/>
            </a:endParaRPr>
          </a:p>
        </p:txBody>
      </p:sp>
      <p:sp>
        <p:nvSpPr>
          <p:cNvPr id="11" name="Folded Corner 10"/>
          <p:cNvSpPr/>
          <p:nvPr/>
        </p:nvSpPr>
        <p:spPr>
          <a:xfrm>
            <a:off x="5099858" y="2818019"/>
            <a:ext cx="2286000" cy="1529542"/>
          </a:xfrm>
          <a:prstGeom prst="foldedCorner">
            <a:avLst>
              <a:gd name="adj" fmla="val 47805"/>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5099858" y="2823605"/>
            <a:ext cx="2028307" cy="1200329"/>
          </a:xfrm>
          <a:prstGeom prst="rect">
            <a:avLst/>
          </a:prstGeom>
        </p:spPr>
        <p:txBody>
          <a:bodyPr wrap="square">
            <a:spAutoFit/>
          </a:bodyPr>
          <a:lstStyle/>
          <a:p>
            <a:r>
              <a:rPr lang="en-US" dirty="0">
                <a:solidFill>
                  <a:srgbClr val="333333"/>
                </a:solidFill>
                <a:latin typeface="Perpetua" panose="02020502060401020303" pitchFamily="18" charset="0"/>
                <a:ea typeface="Calibri" panose="020F0502020204030204" pitchFamily="34" charset="0"/>
                <a:cs typeface="Times New Roman" panose="02020603050405020304" pitchFamily="18" charset="0"/>
              </a:rPr>
              <a:t>Python scripts written by researchers that read H5 files stored locally</a:t>
            </a:r>
            <a:endParaRPr lang="en-US" dirty="0">
              <a:latin typeface="Perpetua" panose="02020502060401020303" pitchFamily="18" charset="0"/>
            </a:endParaRPr>
          </a:p>
        </p:txBody>
      </p:sp>
      <p:sp>
        <p:nvSpPr>
          <p:cNvPr id="13" name="TextBox 12"/>
          <p:cNvSpPr txBox="1"/>
          <p:nvPr/>
        </p:nvSpPr>
        <p:spPr>
          <a:xfrm>
            <a:off x="856211" y="5080825"/>
            <a:ext cx="10515600" cy="707886"/>
          </a:xfrm>
          <a:prstGeom prst="rect">
            <a:avLst/>
          </a:prstGeom>
          <a:noFill/>
        </p:spPr>
        <p:txBody>
          <a:bodyPr wrap="square" rtlCol="0">
            <a:spAutoFit/>
          </a:bodyPr>
          <a:lstStyle/>
          <a:p>
            <a:pPr algn="ctr"/>
            <a:r>
              <a:rPr lang="en-US" sz="4000" dirty="0" smtClean="0">
                <a:solidFill>
                  <a:schemeClr val="accent2">
                    <a:lumMod val="50000"/>
                  </a:schemeClr>
                </a:solidFill>
                <a:latin typeface="Perpetua" panose="02020502060401020303" pitchFamily="18" charset="0"/>
              </a:rPr>
              <a:t>…all use the same underlying HDF5 library.</a:t>
            </a:r>
          </a:p>
        </p:txBody>
      </p:sp>
      <p:sp>
        <p:nvSpPr>
          <p:cNvPr id="2" name="Slide Number Placeholder 1"/>
          <p:cNvSpPr>
            <a:spLocks noGrp="1"/>
          </p:cNvSpPr>
          <p:nvPr>
            <p:ph type="sldNum" sz="quarter" idx="12"/>
          </p:nvPr>
        </p:nvSpPr>
        <p:spPr/>
        <p:txBody>
          <a:bodyPr/>
          <a:lstStyle/>
          <a:p>
            <a:fld id="{A4CC9060-D3D7-48E1-8F34-511DB085704F}" type="slidenum">
              <a:rPr lang="en-US" smtClean="0"/>
              <a:t>2</a:t>
            </a:fld>
            <a:endParaRPr lang="en-US"/>
          </a:p>
        </p:txBody>
      </p:sp>
    </p:spTree>
    <p:extLst>
      <p:ext uri="{BB962C8B-B14F-4D97-AF65-F5344CB8AC3E}">
        <p14:creationId xmlns:p14="http://schemas.microsoft.com/office/powerpoint/2010/main" val="9511383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29887" y="1546160"/>
            <a:ext cx="10515600" cy="1323439"/>
          </a:xfrm>
          <a:prstGeom prst="rect">
            <a:avLst/>
          </a:prstGeom>
          <a:noFill/>
        </p:spPr>
        <p:txBody>
          <a:bodyPr wrap="square" rtlCol="0">
            <a:spAutoFit/>
          </a:bodyPr>
          <a:lstStyle/>
          <a:p>
            <a:pPr algn="ctr"/>
            <a:r>
              <a:rPr lang="en-US" sz="4000" dirty="0" smtClean="0">
                <a:solidFill>
                  <a:schemeClr val="accent2">
                    <a:lumMod val="50000"/>
                  </a:schemeClr>
                </a:solidFill>
                <a:latin typeface="Perpetua" panose="02020502060401020303" pitchFamily="18" charset="0"/>
              </a:rPr>
              <a:t>Historically, the application’s use of the HDF5 library was tuned for each environment the application ran in.</a:t>
            </a:r>
          </a:p>
        </p:txBody>
      </p:sp>
      <p:sp>
        <p:nvSpPr>
          <p:cNvPr id="5" name="TextBox 4"/>
          <p:cNvSpPr txBox="1"/>
          <p:nvPr/>
        </p:nvSpPr>
        <p:spPr>
          <a:xfrm>
            <a:off x="829887" y="3336164"/>
            <a:ext cx="10515600" cy="707886"/>
          </a:xfrm>
          <a:prstGeom prst="rect">
            <a:avLst/>
          </a:prstGeom>
          <a:noFill/>
        </p:spPr>
        <p:txBody>
          <a:bodyPr wrap="square" rtlCol="0">
            <a:spAutoFit/>
          </a:bodyPr>
          <a:lstStyle/>
          <a:p>
            <a:pPr algn="ctr"/>
            <a:r>
              <a:rPr lang="en-US" sz="4000" dirty="0" smtClean="0">
                <a:solidFill>
                  <a:schemeClr val="accent2">
                    <a:lumMod val="50000"/>
                  </a:schemeClr>
                </a:solidFill>
                <a:latin typeface="Perpetua" panose="02020502060401020303" pitchFamily="18" charset="0"/>
              </a:rPr>
              <a:t>But that is not working well for cloud environments; </a:t>
            </a:r>
          </a:p>
        </p:txBody>
      </p:sp>
      <p:sp>
        <p:nvSpPr>
          <p:cNvPr id="8" name="TextBox 7"/>
          <p:cNvSpPr txBox="1"/>
          <p:nvPr/>
        </p:nvSpPr>
        <p:spPr>
          <a:xfrm>
            <a:off x="83126" y="3894171"/>
            <a:ext cx="11853949" cy="707886"/>
          </a:xfrm>
          <a:prstGeom prst="rect">
            <a:avLst/>
          </a:prstGeom>
          <a:noFill/>
        </p:spPr>
        <p:txBody>
          <a:bodyPr wrap="square" rtlCol="0">
            <a:spAutoFit/>
          </a:bodyPr>
          <a:lstStyle/>
          <a:p>
            <a:pPr algn="ctr"/>
            <a:r>
              <a:rPr lang="en-US" sz="4000" dirty="0">
                <a:solidFill>
                  <a:schemeClr val="accent2">
                    <a:lumMod val="50000"/>
                  </a:schemeClr>
                </a:solidFill>
                <a:latin typeface="Perpetua" panose="02020502060401020303" pitchFamily="18" charset="0"/>
              </a:rPr>
              <a:t>t</a:t>
            </a:r>
            <a:r>
              <a:rPr lang="en-US" sz="4000" dirty="0" smtClean="0">
                <a:solidFill>
                  <a:schemeClr val="accent2">
                    <a:lumMod val="50000"/>
                  </a:schemeClr>
                </a:solidFill>
                <a:latin typeface="Perpetua" panose="02020502060401020303" pitchFamily="18" charset="0"/>
              </a:rPr>
              <a:t>o address this challenge, various efforts are looking to:</a:t>
            </a:r>
          </a:p>
        </p:txBody>
      </p:sp>
      <p:sp>
        <p:nvSpPr>
          <p:cNvPr id="9" name="Flowchart: Internal Storage 8"/>
          <p:cNvSpPr/>
          <p:nvPr/>
        </p:nvSpPr>
        <p:spPr>
          <a:xfrm>
            <a:off x="1602971" y="5153887"/>
            <a:ext cx="2144683" cy="1354975"/>
          </a:xfrm>
          <a:prstGeom prst="flowChartInternalStorag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Restructure the H5 data inside the file (repack)</a:t>
            </a:r>
            <a:endParaRPr lang="en-US" dirty="0">
              <a:solidFill>
                <a:schemeClr val="tx1"/>
              </a:solidFill>
            </a:endParaRPr>
          </a:p>
        </p:txBody>
      </p:sp>
      <p:sp>
        <p:nvSpPr>
          <p:cNvPr id="10" name="Flowchart: Internal Storage 9"/>
          <p:cNvSpPr/>
          <p:nvPr/>
        </p:nvSpPr>
        <p:spPr>
          <a:xfrm>
            <a:off x="4789516" y="5153887"/>
            <a:ext cx="2144683" cy="1354975"/>
          </a:xfrm>
          <a:prstGeom prst="flowChartInternalStorag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Overlay cloud optimized indexes on the H5 files</a:t>
            </a:r>
            <a:endParaRPr lang="en-US" dirty="0">
              <a:solidFill>
                <a:schemeClr val="tx1"/>
              </a:solidFill>
            </a:endParaRPr>
          </a:p>
        </p:txBody>
      </p:sp>
      <p:sp>
        <p:nvSpPr>
          <p:cNvPr id="11" name="Flowchart: Internal Storage 10"/>
          <p:cNvSpPr/>
          <p:nvPr/>
        </p:nvSpPr>
        <p:spPr>
          <a:xfrm>
            <a:off x="8084126" y="5153887"/>
            <a:ext cx="2144683" cy="1354975"/>
          </a:xfrm>
          <a:prstGeom prst="flowChartInternalStorag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Reformat the data into cloud native formats</a:t>
            </a:r>
            <a:endParaRPr lang="en-US" dirty="0">
              <a:solidFill>
                <a:schemeClr val="tx1"/>
              </a:solidFill>
            </a:endParaRPr>
          </a:p>
        </p:txBody>
      </p:sp>
      <p:sp>
        <p:nvSpPr>
          <p:cNvPr id="2" name="Slide Number Placeholder 1"/>
          <p:cNvSpPr>
            <a:spLocks noGrp="1"/>
          </p:cNvSpPr>
          <p:nvPr>
            <p:ph type="sldNum" sz="quarter" idx="12"/>
          </p:nvPr>
        </p:nvSpPr>
        <p:spPr/>
        <p:txBody>
          <a:bodyPr/>
          <a:lstStyle/>
          <a:p>
            <a:fld id="{A4CC9060-D3D7-48E1-8F34-511DB085704F}" type="slidenum">
              <a:rPr lang="en-US" smtClean="0"/>
              <a:t>3</a:t>
            </a:fld>
            <a:endParaRPr lang="en-US"/>
          </a:p>
        </p:txBody>
      </p:sp>
    </p:spTree>
    <p:extLst>
      <p:ext uri="{BB962C8B-B14F-4D97-AF65-F5344CB8AC3E}">
        <p14:creationId xmlns:p14="http://schemas.microsoft.com/office/powerpoint/2010/main" val="3888801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97872" y="1670855"/>
            <a:ext cx="11090564" cy="1569660"/>
          </a:xfrm>
          <a:prstGeom prst="rect">
            <a:avLst/>
          </a:prstGeom>
          <a:noFill/>
        </p:spPr>
        <p:txBody>
          <a:bodyPr wrap="square" rtlCol="0">
            <a:spAutoFit/>
          </a:bodyPr>
          <a:lstStyle/>
          <a:p>
            <a:r>
              <a:rPr lang="en-US" sz="3200" dirty="0" smtClean="0">
                <a:solidFill>
                  <a:schemeClr val="accent5">
                    <a:lumMod val="75000"/>
                  </a:schemeClr>
                </a:solidFill>
                <a:latin typeface="Perpetua" panose="02020502060401020303" pitchFamily="18" charset="0"/>
              </a:rPr>
              <a:t>This presentation argues to add a fourth option to the mix:</a:t>
            </a:r>
          </a:p>
          <a:p>
            <a:r>
              <a:rPr lang="en-US" sz="3200" b="1" dirty="0" smtClean="0">
                <a:solidFill>
                  <a:schemeClr val="accent5">
                    <a:lumMod val="75000"/>
                  </a:schemeClr>
                </a:solidFill>
                <a:latin typeface="Perpetua" panose="02020502060401020303" pitchFamily="18" charset="0"/>
              </a:rPr>
              <a:t>instead of changing the data, change the library</a:t>
            </a:r>
          </a:p>
          <a:p>
            <a:endParaRPr lang="en-US" sz="3200" b="1" dirty="0" smtClean="0">
              <a:solidFill>
                <a:schemeClr val="accent5">
                  <a:lumMod val="75000"/>
                </a:schemeClr>
              </a:solidFill>
              <a:latin typeface="Perpetua" panose="02020502060401020303" pitchFamily="18" charset="0"/>
            </a:endParaRPr>
          </a:p>
        </p:txBody>
      </p:sp>
      <p:sp>
        <p:nvSpPr>
          <p:cNvPr id="5" name="Rectangle 4"/>
          <p:cNvSpPr/>
          <p:nvPr/>
        </p:nvSpPr>
        <p:spPr>
          <a:xfrm>
            <a:off x="297872" y="3408143"/>
            <a:ext cx="10667999" cy="2727029"/>
          </a:xfrm>
          <a:prstGeom prst="rect">
            <a:avLst/>
          </a:prstGeom>
        </p:spPr>
        <p:txBody>
          <a:bodyPr wrap="square">
            <a:spAutoFit/>
          </a:bodyPr>
          <a:lstStyle/>
          <a:p>
            <a:pPr algn="just">
              <a:lnSpc>
                <a:spcPct val="107000"/>
              </a:lnSpc>
              <a:spcAft>
                <a:spcPts val="800"/>
              </a:spcAft>
            </a:pPr>
            <a:r>
              <a:rPr lang="en-US" sz="3200" dirty="0">
                <a:solidFill>
                  <a:schemeClr val="accent5">
                    <a:lumMod val="75000"/>
                  </a:schemeClr>
                </a:solidFill>
                <a:latin typeface="Perpetua" panose="02020502060401020303" pitchFamily="18" charset="0"/>
                <a:ea typeface="Calibri" panose="020F0502020204030204" pitchFamily="34" charset="0"/>
                <a:cs typeface="Times New Roman" panose="02020603050405020304" pitchFamily="18" charset="0"/>
              </a:rPr>
              <a:t>Given that there is currently only a single implementation of the HDF5 format in use – the HDF5 library, it becomes the de facto </a:t>
            </a:r>
            <a:r>
              <a:rPr lang="en-US" sz="3200" dirty="0" smtClean="0">
                <a:solidFill>
                  <a:schemeClr val="accent5">
                    <a:lumMod val="75000"/>
                  </a:schemeClr>
                </a:solidFill>
                <a:latin typeface="Perpetua" panose="02020502060401020303" pitchFamily="18" charset="0"/>
                <a:ea typeface="Calibri" panose="020F0502020204030204" pitchFamily="34" charset="0"/>
                <a:cs typeface="Times New Roman" panose="02020603050405020304" pitchFamily="18" charset="0"/>
              </a:rPr>
              <a:t>standard; </a:t>
            </a:r>
            <a:r>
              <a:rPr lang="en-US" sz="3200" dirty="0">
                <a:solidFill>
                  <a:schemeClr val="accent5">
                    <a:lumMod val="75000"/>
                  </a:schemeClr>
                </a:solidFill>
                <a:latin typeface="Perpetua" panose="02020502060401020303" pitchFamily="18" charset="0"/>
                <a:ea typeface="Calibri" panose="020F0502020204030204" pitchFamily="34" charset="0"/>
                <a:cs typeface="Times New Roman" panose="02020603050405020304" pitchFamily="18" charset="0"/>
              </a:rPr>
              <a:t>and the limitations of the library become the limitations of the format.  If the library performs poorly in a cloud environment, it is said that the format is not suited to the cloud environment.  </a:t>
            </a:r>
            <a:endParaRPr lang="en-US" sz="2400" dirty="0">
              <a:solidFill>
                <a:schemeClr val="accent5">
                  <a:lumMod val="75000"/>
                </a:schemeClr>
              </a:solidFill>
              <a:effectLst/>
              <a:latin typeface="Perpetua" panose="02020502060401020303" pitchFamily="18" charset="0"/>
              <a:ea typeface="Calibri" panose="020F0502020204030204" pitchFamily="34" charset="0"/>
              <a:cs typeface="Times New Roman" panose="02020603050405020304" pitchFamily="18" charset="0"/>
            </a:endParaRPr>
          </a:p>
        </p:txBody>
      </p:sp>
      <p:sp>
        <p:nvSpPr>
          <p:cNvPr id="2" name="Slide Number Placeholder 1"/>
          <p:cNvSpPr>
            <a:spLocks noGrp="1"/>
          </p:cNvSpPr>
          <p:nvPr>
            <p:ph type="sldNum" sz="quarter" idx="12"/>
          </p:nvPr>
        </p:nvSpPr>
        <p:spPr/>
        <p:txBody>
          <a:bodyPr/>
          <a:lstStyle/>
          <a:p>
            <a:fld id="{A4CC9060-D3D7-48E1-8F34-511DB085704F}" type="slidenum">
              <a:rPr lang="en-US" smtClean="0"/>
              <a:t>4</a:t>
            </a:fld>
            <a:endParaRPr lang="en-US"/>
          </a:p>
        </p:txBody>
      </p:sp>
    </p:spTree>
    <p:extLst>
      <p:ext uri="{BB962C8B-B14F-4D97-AF65-F5344CB8AC3E}">
        <p14:creationId xmlns:p14="http://schemas.microsoft.com/office/powerpoint/2010/main" val="27320954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97872" y="1537851"/>
            <a:ext cx="11090564" cy="4536498"/>
          </a:xfrm>
          <a:prstGeom prst="rect">
            <a:avLst/>
          </a:prstGeom>
          <a:noFill/>
        </p:spPr>
        <p:txBody>
          <a:bodyPr wrap="square" rtlCol="0">
            <a:spAutoFit/>
          </a:bodyPr>
          <a:lstStyle/>
          <a:p>
            <a:r>
              <a:rPr lang="en-US" sz="3200" dirty="0" smtClean="0">
                <a:solidFill>
                  <a:schemeClr val="accent5">
                    <a:lumMod val="75000"/>
                  </a:schemeClr>
                </a:solidFill>
                <a:latin typeface="Perpetua" panose="02020502060401020303" pitchFamily="18" charset="0"/>
              </a:rPr>
              <a:t>A path forward for HDF5 data in the cloud:</a:t>
            </a:r>
            <a:endParaRPr lang="en-US" sz="2400" dirty="0" smtClean="0">
              <a:solidFill>
                <a:schemeClr val="accent5">
                  <a:lumMod val="75000"/>
                </a:schemeClr>
              </a:solidFill>
              <a:latin typeface="Perpetua" panose="02020502060401020303" pitchFamily="18" charset="0"/>
            </a:endParaRPr>
          </a:p>
          <a:p>
            <a:pPr marL="457200" marR="0" lvl="0" indent="-457200" algn="just">
              <a:lnSpc>
                <a:spcPct val="107000"/>
              </a:lnSpc>
              <a:spcBef>
                <a:spcPts val="0"/>
              </a:spcBef>
              <a:spcAft>
                <a:spcPts val="0"/>
              </a:spcAft>
              <a:buAutoNum type="arabicPeriod"/>
            </a:pPr>
            <a:endParaRPr lang="en-US" sz="2400" dirty="0" smtClean="0">
              <a:solidFill>
                <a:schemeClr val="accent5">
                  <a:lumMod val="75000"/>
                </a:schemeClr>
              </a:solidFill>
              <a:latin typeface="Perpetua" panose="02020502060401020303" pitchFamily="18" charset="0"/>
              <a:ea typeface="Calibri" panose="020F0502020204030204" pitchFamily="34" charset="0"/>
              <a:cs typeface="Times New Roman" panose="02020603050405020304" pitchFamily="18" charset="0"/>
            </a:endParaRPr>
          </a:p>
          <a:p>
            <a:pPr marL="457200" marR="0" lvl="0" indent="-457200" algn="just">
              <a:lnSpc>
                <a:spcPct val="107000"/>
              </a:lnSpc>
              <a:spcBef>
                <a:spcPts val="0"/>
              </a:spcBef>
              <a:spcAft>
                <a:spcPts val="0"/>
              </a:spcAft>
              <a:buAutoNum type="arabicPeriod"/>
            </a:pPr>
            <a:r>
              <a:rPr lang="en-US" sz="2400" dirty="0" smtClean="0">
                <a:solidFill>
                  <a:schemeClr val="accent5">
                    <a:lumMod val="75000"/>
                  </a:schemeClr>
                </a:solidFill>
                <a:latin typeface="Perpetua" panose="02020502060401020303" pitchFamily="18" charset="0"/>
                <a:ea typeface="Calibri" panose="020F0502020204030204" pitchFamily="34" charset="0"/>
                <a:cs typeface="Times New Roman" panose="02020603050405020304" pitchFamily="18" charset="0"/>
              </a:rPr>
              <a:t>Identify a </a:t>
            </a:r>
            <a:r>
              <a:rPr lang="en-US" sz="2400" dirty="0">
                <a:solidFill>
                  <a:schemeClr val="accent5">
                    <a:lumMod val="75000"/>
                  </a:schemeClr>
                </a:solidFill>
                <a:latin typeface="Perpetua" panose="02020502060401020303" pitchFamily="18" charset="0"/>
                <a:ea typeface="Calibri" panose="020F0502020204030204" pitchFamily="34" charset="0"/>
                <a:cs typeface="Times New Roman" panose="02020603050405020304" pitchFamily="18" charset="0"/>
              </a:rPr>
              <a:t>small set of common data models for HDF5 cloud-based </a:t>
            </a:r>
            <a:r>
              <a:rPr lang="en-US" sz="2400" dirty="0" smtClean="0">
                <a:solidFill>
                  <a:schemeClr val="accent5">
                    <a:lumMod val="75000"/>
                  </a:schemeClr>
                </a:solidFill>
                <a:latin typeface="Perpetua" panose="02020502060401020303" pitchFamily="18" charset="0"/>
                <a:ea typeface="Calibri" panose="020F0502020204030204" pitchFamily="34" charset="0"/>
                <a:cs typeface="Times New Roman" panose="02020603050405020304" pitchFamily="18" charset="0"/>
              </a:rPr>
              <a:t>systems.</a:t>
            </a:r>
          </a:p>
          <a:p>
            <a:pPr marL="457200" marR="0" lvl="0" indent="-457200" algn="just">
              <a:lnSpc>
                <a:spcPct val="107000"/>
              </a:lnSpc>
              <a:spcBef>
                <a:spcPts val="0"/>
              </a:spcBef>
              <a:spcAft>
                <a:spcPts val="0"/>
              </a:spcAft>
              <a:buAutoNum type="arabicPeriod"/>
            </a:pPr>
            <a:endParaRPr lang="en-US" sz="2400" dirty="0" smtClean="0">
              <a:solidFill>
                <a:schemeClr val="accent5">
                  <a:lumMod val="75000"/>
                </a:schemeClr>
              </a:solidFill>
              <a:latin typeface="Perpetua" panose="02020502060401020303" pitchFamily="18" charset="0"/>
              <a:ea typeface="Calibri" panose="020F0502020204030204" pitchFamily="34" charset="0"/>
              <a:cs typeface="Times New Roman" panose="02020603050405020304" pitchFamily="18" charset="0"/>
            </a:endParaRPr>
          </a:p>
          <a:p>
            <a:pPr marL="457200" marR="0" lvl="0" indent="-457200" algn="just">
              <a:lnSpc>
                <a:spcPct val="107000"/>
              </a:lnSpc>
              <a:spcBef>
                <a:spcPts val="0"/>
              </a:spcBef>
              <a:spcAft>
                <a:spcPts val="0"/>
              </a:spcAft>
              <a:buAutoNum type="arabicPeriod"/>
            </a:pPr>
            <a:r>
              <a:rPr lang="en-US" sz="2400" dirty="0" smtClean="0">
                <a:solidFill>
                  <a:schemeClr val="accent5">
                    <a:lumMod val="75000"/>
                  </a:schemeClr>
                </a:solidFill>
                <a:latin typeface="Perpetua" panose="02020502060401020303" pitchFamily="18" charset="0"/>
                <a:ea typeface="Calibri" panose="020F0502020204030204" pitchFamily="34" charset="0"/>
                <a:cs typeface="Times New Roman" panose="02020603050405020304" pitchFamily="18" charset="0"/>
              </a:rPr>
              <a:t>Develop and support </a:t>
            </a:r>
            <a:r>
              <a:rPr lang="en-US" sz="2400" dirty="0">
                <a:solidFill>
                  <a:schemeClr val="accent5">
                    <a:lumMod val="75000"/>
                  </a:schemeClr>
                </a:solidFill>
                <a:latin typeface="Perpetua" panose="02020502060401020303" pitchFamily="18" charset="0"/>
                <a:ea typeface="Calibri" panose="020F0502020204030204" pitchFamily="34" charset="0"/>
                <a:cs typeface="Times New Roman" panose="02020603050405020304" pitchFamily="18" charset="0"/>
              </a:rPr>
              <a:t>o</a:t>
            </a:r>
            <a:r>
              <a:rPr lang="en-US" sz="2400" dirty="0" smtClean="0">
                <a:solidFill>
                  <a:schemeClr val="accent5">
                    <a:lumMod val="75000"/>
                  </a:schemeClr>
                </a:solidFill>
                <a:latin typeface="Perpetua" panose="02020502060401020303" pitchFamily="18" charset="0"/>
                <a:ea typeface="Calibri" panose="020F0502020204030204" pitchFamily="34" charset="0"/>
                <a:cs typeface="Times New Roman" panose="02020603050405020304" pitchFamily="18" charset="0"/>
              </a:rPr>
              <a:t>ptimized </a:t>
            </a:r>
            <a:r>
              <a:rPr lang="en-US" sz="2400" dirty="0">
                <a:solidFill>
                  <a:schemeClr val="accent5">
                    <a:lumMod val="75000"/>
                  </a:schemeClr>
                </a:solidFill>
                <a:latin typeface="Perpetua" panose="02020502060401020303" pitchFamily="18" charset="0"/>
                <a:ea typeface="Calibri" panose="020F0502020204030204" pitchFamily="34" charset="0"/>
                <a:cs typeface="Times New Roman" panose="02020603050405020304" pitchFamily="18" charset="0"/>
              </a:rPr>
              <a:t>implementations of the HDF5 specification </a:t>
            </a:r>
            <a:r>
              <a:rPr lang="en-US" sz="2400" dirty="0" smtClean="0">
                <a:solidFill>
                  <a:schemeClr val="accent5">
                    <a:lumMod val="75000"/>
                  </a:schemeClr>
                </a:solidFill>
                <a:latin typeface="Perpetua" panose="02020502060401020303" pitchFamily="18" charset="0"/>
                <a:ea typeface="Calibri" panose="020F0502020204030204" pitchFamily="34" charset="0"/>
                <a:cs typeface="Times New Roman" panose="02020603050405020304" pitchFamily="18" charset="0"/>
              </a:rPr>
              <a:t>for </a:t>
            </a:r>
            <a:r>
              <a:rPr lang="en-US" sz="2400" dirty="0">
                <a:solidFill>
                  <a:schemeClr val="accent5">
                    <a:lumMod val="75000"/>
                  </a:schemeClr>
                </a:solidFill>
                <a:latin typeface="Perpetua" panose="02020502060401020303" pitchFamily="18" charset="0"/>
                <a:ea typeface="Calibri" panose="020F0502020204030204" pitchFamily="34" charset="0"/>
                <a:cs typeface="Times New Roman" panose="02020603050405020304" pitchFamily="18" charset="0"/>
              </a:rPr>
              <a:t>each of those common data models. </a:t>
            </a:r>
          </a:p>
          <a:p>
            <a:pPr marL="457200" marR="0" lvl="0" indent="-457200" algn="just">
              <a:lnSpc>
                <a:spcPct val="107000"/>
              </a:lnSpc>
              <a:spcBef>
                <a:spcPts val="0"/>
              </a:spcBef>
              <a:spcAft>
                <a:spcPts val="0"/>
              </a:spcAft>
              <a:buAutoNum type="arabicPeriod"/>
            </a:pPr>
            <a:endParaRPr lang="en-US" sz="2400" dirty="0" smtClean="0">
              <a:solidFill>
                <a:schemeClr val="accent5">
                  <a:lumMod val="75000"/>
                </a:schemeClr>
              </a:solidFill>
              <a:latin typeface="Perpetua" panose="02020502060401020303" pitchFamily="18" charset="0"/>
              <a:ea typeface="Calibri" panose="020F0502020204030204" pitchFamily="34" charset="0"/>
              <a:cs typeface="Times New Roman" panose="02020603050405020304" pitchFamily="18" charset="0"/>
            </a:endParaRPr>
          </a:p>
          <a:p>
            <a:pPr marL="457200" marR="0" lvl="0" indent="-457200" algn="just">
              <a:lnSpc>
                <a:spcPct val="107000"/>
              </a:lnSpc>
              <a:spcBef>
                <a:spcPts val="0"/>
              </a:spcBef>
              <a:spcAft>
                <a:spcPts val="0"/>
              </a:spcAft>
              <a:buAutoNum type="arabicPeriod"/>
            </a:pPr>
            <a:r>
              <a:rPr lang="en-US" sz="2400" dirty="0" smtClean="0">
                <a:solidFill>
                  <a:schemeClr val="accent5">
                    <a:lumMod val="75000"/>
                  </a:schemeClr>
                </a:solidFill>
                <a:latin typeface="Perpetua" panose="02020502060401020303" pitchFamily="18" charset="0"/>
                <a:ea typeface="Calibri" panose="020F0502020204030204" pitchFamily="34" charset="0"/>
                <a:cs typeface="Times New Roman" panose="02020603050405020304" pitchFamily="18" charset="0"/>
              </a:rPr>
              <a:t>Standardize a </a:t>
            </a:r>
            <a:r>
              <a:rPr lang="en-US" sz="2400" dirty="0">
                <a:solidFill>
                  <a:schemeClr val="accent5">
                    <a:lumMod val="75000"/>
                  </a:schemeClr>
                </a:solidFill>
                <a:latin typeface="Perpetua" panose="02020502060401020303" pitchFamily="18" charset="0"/>
                <a:ea typeface="Calibri" panose="020F0502020204030204" pitchFamily="34" charset="0"/>
                <a:cs typeface="Times New Roman" panose="02020603050405020304" pitchFamily="18" charset="0"/>
              </a:rPr>
              <a:t>subset of the HDF5 specification </a:t>
            </a:r>
            <a:r>
              <a:rPr lang="en-US" sz="2400" dirty="0" smtClean="0">
                <a:solidFill>
                  <a:schemeClr val="accent5">
                    <a:lumMod val="75000"/>
                  </a:schemeClr>
                </a:solidFill>
                <a:latin typeface="Perpetua" panose="02020502060401020303" pitchFamily="18" charset="0"/>
                <a:ea typeface="Calibri" panose="020F0502020204030204" pitchFamily="34" charset="0"/>
                <a:cs typeface="Times New Roman" panose="02020603050405020304" pitchFamily="18" charset="0"/>
              </a:rPr>
              <a:t>for each implementation.</a:t>
            </a:r>
          </a:p>
          <a:p>
            <a:pPr marL="457200" marR="0" lvl="0" indent="-457200" algn="just">
              <a:lnSpc>
                <a:spcPct val="107000"/>
              </a:lnSpc>
              <a:spcBef>
                <a:spcPts val="0"/>
              </a:spcBef>
              <a:spcAft>
                <a:spcPts val="0"/>
              </a:spcAft>
              <a:buAutoNum type="arabicPeriod"/>
            </a:pPr>
            <a:endParaRPr lang="en-US" sz="2400" dirty="0" smtClean="0">
              <a:solidFill>
                <a:schemeClr val="accent5">
                  <a:lumMod val="75000"/>
                </a:schemeClr>
              </a:solidFill>
              <a:latin typeface="Perpetua" panose="02020502060401020303" pitchFamily="18" charset="0"/>
              <a:ea typeface="Calibri" panose="020F0502020204030204" pitchFamily="34" charset="0"/>
              <a:cs typeface="Times New Roman" panose="02020603050405020304" pitchFamily="18" charset="0"/>
            </a:endParaRPr>
          </a:p>
          <a:p>
            <a:pPr marL="457200" marR="0" lvl="0" indent="-457200" algn="just">
              <a:lnSpc>
                <a:spcPct val="107000"/>
              </a:lnSpc>
              <a:spcBef>
                <a:spcPts val="0"/>
              </a:spcBef>
              <a:spcAft>
                <a:spcPts val="0"/>
              </a:spcAft>
              <a:buAutoNum type="arabicPeriod"/>
            </a:pPr>
            <a:r>
              <a:rPr lang="en-US" sz="2400" dirty="0" smtClean="0">
                <a:solidFill>
                  <a:schemeClr val="accent5">
                    <a:lumMod val="75000"/>
                  </a:schemeClr>
                </a:solidFill>
                <a:latin typeface="Perpetua" panose="02020502060401020303" pitchFamily="18" charset="0"/>
                <a:ea typeface="Calibri" panose="020F0502020204030204" pitchFamily="34" charset="0"/>
                <a:cs typeface="Times New Roman" panose="02020603050405020304" pitchFamily="18" charset="0"/>
              </a:rPr>
              <a:t>Continue to use and support the </a:t>
            </a:r>
            <a:r>
              <a:rPr lang="en-US" sz="2400" dirty="0">
                <a:solidFill>
                  <a:schemeClr val="accent5">
                    <a:lumMod val="75000"/>
                  </a:schemeClr>
                </a:solidFill>
                <a:latin typeface="Perpetua" panose="02020502060401020303" pitchFamily="18" charset="0"/>
                <a:ea typeface="Calibri" panose="020F0502020204030204" pitchFamily="34" charset="0"/>
                <a:cs typeface="Times New Roman" panose="02020603050405020304" pitchFamily="18" charset="0"/>
              </a:rPr>
              <a:t>existing HDF5 </a:t>
            </a:r>
            <a:r>
              <a:rPr lang="en-US" sz="2400" dirty="0" smtClean="0">
                <a:solidFill>
                  <a:schemeClr val="accent5">
                    <a:lumMod val="75000"/>
                  </a:schemeClr>
                </a:solidFill>
                <a:latin typeface="Perpetua" panose="02020502060401020303" pitchFamily="18" charset="0"/>
                <a:ea typeface="Calibri" panose="020F0502020204030204" pitchFamily="34" charset="0"/>
                <a:cs typeface="Times New Roman" panose="02020603050405020304" pitchFamily="18" charset="0"/>
              </a:rPr>
              <a:t>library.  </a:t>
            </a:r>
            <a:r>
              <a:rPr lang="en-US" sz="2400" dirty="0">
                <a:solidFill>
                  <a:schemeClr val="accent5">
                    <a:lumMod val="75000"/>
                  </a:schemeClr>
                </a:solidFill>
                <a:latin typeface="Perpetua" panose="02020502060401020303" pitchFamily="18" charset="0"/>
                <a:ea typeface="Calibri" panose="020F0502020204030204" pitchFamily="34" charset="0"/>
                <a:cs typeface="Times New Roman" panose="02020603050405020304" pitchFamily="18" charset="0"/>
              </a:rPr>
              <a:t>It becomes the reference implementation for the specification and the catchall utility for HDF5 tooling</a:t>
            </a:r>
            <a:r>
              <a:rPr lang="en-US" sz="2400" dirty="0" smtClean="0">
                <a:solidFill>
                  <a:schemeClr val="accent5">
                    <a:lumMod val="75000"/>
                  </a:schemeClr>
                </a:solidFill>
                <a:latin typeface="Perpetua" panose="02020502060401020303" pitchFamily="18" charset="0"/>
                <a:ea typeface="Calibri" panose="020F0502020204030204" pitchFamily="34" charset="0"/>
                <a:cs typeface="Times New Roman" panose="02020603050405020304" pitchFamily="18" charset="0"/>
              </a:rPr>
              <a:t>.</a:t>
            </a:r>
            <a:endParaRPr lang="en-US" sz="2400" dirty="0">
              <a:solidFill>
                <a:schemeClr val="accent5">
                  <a:lumMod val="75000"/>
                </a:schemeClr>
              </a:solidFill>
              <a:latin typeface="Perpetua" panose="02020502060401020303" pitchFamily="18" charset="0"/>
              <a:ea typeface="Calibri" panose="020F0502020204030204" pitchFamily="34" charset="0"/>
              <a:cs typeface="Times New Roman" panose="02020603050405020304" pitchFamily="18" charset="0"/>
            </a:endParaRPr>
          </a:p>
        </p:txBody>
      </p:sp>
      <p:sp>
        <p:nvSpPr>
          <p:cNvPr id="2" name="Slide Number Placeholder 1"/>
          <p:cNvSpPr>
            <a:spLocks noGrp="1"/>
          </p:cNvSpPr>
          <p:nvPr>
            <p:ph type="sldNum" sz="quarter" idx="12"/>
          </p:nvPr>
        </p:nvSpPr>
        <p:spPr/>
        <p:txBody>
          <a:bodyPr/>
          <a:lstStyle/>
          <a:p>
            <a:fld id="{A4CC9060-D3D7-48E1-8F34-511DB085704F}" type="slidenum">
              <a:rPr lang="en-US" smtClean="0"/>
              <a:t>5</a:t>
            </a:fld>
            <a:endParaRPr lang="en-US"/>
          </a:p>
        </p:txBody>
      </p:sp>
    </p:spTree>
    <p:extLst>
      <p:ext uri="{BB962C8B-B14F-4D97-AF65-F5344CB8AC3E}">
        <p14:creationId xmlns:p14="http://schemas.microsoft.com/office/powerpoint/2010/main" val="16307706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493817"/>
            <a:ext cx="10515600" cy="3683145"/>
          </a:xfrm>
        </p:spPr>
        <p:txBody>
          <a:bodyPr>
            <a:normAutofit/>
          </a:bodyPr>
          <a:lstStyle/>
          <a:p>
            <a:pPr marL="0" indent="0" algn="ctr">
              <a:buNone/>
            </a:pPr>
            <a:r>
              <a:rPr lang="en-US" sz="4000" dirty="0">
                <a:latin typeface="Perpetua" panose="02020502060401020303" pitchFamily="18" charset="0"/>
              </a:rPr>
              <a:t>The </a:t>
            </a:r>
            <a:r>
              <a:rPr lang="en-US" sz="4000" b="1" dirty="0">
                <a:latin typeface="Perpetua" panose="02020502060401020303" pitchFamily="18" charset="0"/>
              </a:rPr>
              <a:t>H</a:t>
            </a:r>
            <a:r>
              <a:rPr lang="en-US" sz="4000" dirty="0">
                <a:latin typeface="Perpetua" panose="02020502060401020303" pitchFamily="18" charset="0"/>
              </a:rPr>
              <a:t>DF</a:t>
            </a:r>
            <a:r>
              <a:rPr lang="en-US" sz="4000" b="1" dirty="0">
                <a:latin typeface="Perpetua" panose="02020502060401020303" pitchFamily="18" charset="0"/>
              </a:rPr>
              <a:t>5</a:t>
            </a:r>
            <a:r>
              <a:rPr lang="en-US" sz="4000" dirty="0">
                <a:latin typeface="Perpetua" panose="02020502060401020303" pitchFamily="18" charset="0"/>
              </a:rPr>
              <a:t> </a:t>
            </a:r>
            <a:r>
              <a:rPr lang="en-US" sz="4000" b="1" dirty="0">
                <a:latin typeface="Perpetua" panose="02020502060401020303" pitchFamily="18" charset="0"/>
              </a:rPr>
              <a:t>C</a:t>
            </a:r>
            <a:r>
              <a:rPr lang="en-US" sz="4000" dirty="0">
                <a:latin typeface="Perpetua" panose="02020502060401020303" pitchFamily="18" charset="0"/>
              </a:rPr>
              <a:t>loud-</a:t>
            </a:r>
            <a:r>
              <a:rPr lang="en-US" sz="4000" b="1" dirty="0">
                <a:latin typeface="Perpetua" panose="02020502060401020303" pitchFamily="18" charset="0"/>
              </a:rPr>
              <a:t>O</a:t>
            </a:r>
            <a:r>
              <a:rPr lang="en-US" sz="4000" dirty="0">
                <a:latin typeface="Perpetua" panose="02020502060401020303" pitchFamily="18" charset="0"/>
              </a:rPr>
              <a:t>ptimized </a:t>
            </a:r>
            <a:r>
              <a:rPr lang="en-US" sz="4000" b="1" dirty="0">
                <a:latin typeface="Perpetua" panose="02020502060401020303" pitchFamily="18" charset="0"/>
              </a:rPr>
              <a:t>R</a:t>
            </a:r>
            <a:r>
              <a:rPr lang="en-US" sz="4000" dirty="0">
                <a:latin typeface="Perpetua" panose="02020502060401020303" pitchFamily="18" charset="0"/>
              </a:rPr>
              <a:t>ead-</a:t>
            </a:r>
            <a:r>
              <a:rPr lang="en-US" sz="4000" b="1" dirty="0">
                <a:latin typeface="Perpetua" panose="02020502060401020303" pitchFamily="18" charset="0"/>
              </a:rPr>
              <a:t>O</a:t>
            </a:r>
            <a:r>
              <a:rPr lang="en-US" sz="4000" dirty="0">
                <a:latin typeface="Perpetua" panose="02020502060401020303" pitchFamily="18" charset="0"/>
              </a:rPr>
              <a:t>nly </a:t>
            </a:r>
            <a:r>
              <a:rPr lang="en-US" sz="4000" dirty="0" smtClean="0">
                <a:latin typeface="Perpetua" panose="02020502060401020303" pitchFamily="18" charset="0"/>
              </a:rPr>
              <a:t>(</a:t>
            </a:r>
            <a:r>
              <a:rPr lang="en-US" sz="4000" b="1" i="1" dirty="0">
                <a:latin typeface="Perpetua" panose="02020502060401020303" pitchFamily="18" charset="0"/>
              </a:rPr>
              <a:t>H5Coro</a:t>
            </a:r>
            <a:r>
              <a:rPr lang="en-US" sz="4000" dirty="0">
                <a:latin typeface="Perpetua" panose="02020502060401020303" pitchFamily="18" charset="0"/>
              </a:rPr>
              <a:t>) </a:t>
            </a:r>
            <a:r>
              <a:rPr lang="en-US" sz="4000" dirty="0" smtClean="0">
                <a:latin typeface="Perpetua" panose="02020502060401020303" pitchFamily="18" charset="0"/>
              </a:rPr>
              <a:t>library is </a:t>
            </a:r>
            <a:r>
              <a:rPr lang="en-US" sz="4000" dirty="0">
                <a:latin typeface="Perpetua" panose="02020502060401020303" pitchFamily="18" charset="0"/>
              </a:rPr>
              <a:t>a first attempt at this new approach, undertaken by ICESat-2’s SlideRule project. </a:t>
            </a:r>
          </a:p>
        </p:txBody>
      </p:sp>
      <p:sp>
        <p:nvSpPr>
          <p:cNvPr id="2" name="Slide Number Placeholder 1"/>
          <p:cNvSpPr>
            <a:spLocks noGrp="1"/>
          </p:cNvSpPr>
          <p:nvPr>
            <p:ph type="sldNum" sz="quarter" idx="12"/>
          </p:nvPr>
        </p:nvSpPr>
        <p:spPr/>
        <p:txBody>
          <a:bodyPr/>
          <a:lstStyle/>
          <a:p>
            <a:fld id="{A4CC9060-D3D7-48E1-8F34-511DB085704F}" type="slidenum">
              <a:rPr lang="en-US" smtClean="0"/>
              <a:t>6</a:t>
            </a:fld>
            <a:endParaRPr lang="en-US"/>
          </a:p>
        </p:txBody>
      </p:sp>
    </p:spTree>
    <p:extLst>
      <p:ext uri="{BB962C8B-B14F-4D97-AF65-F5344CB8AC3E}">
        <p14:creationId xmlns:p14="http://schemas.microsoft.com/office/powerpoint/2010/main" val="1145987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a:xfrm>
            <a:off x="838200" y="1845425"/>
            <a:ext cx="10515600" cy="4281055"/>
          </a:xfrm>
        </p:spPr>
        <p:txBody>
          <a:bodyPr>
            <a:normAutofit/>
          </a:bodyPr>
          <a:lstStyle/>
          <a:p>
            <a:pPr marL="571500" indent="-571500">
              <a:buAutoNum type="romanUcPeriod"/>
            </a:pPr>
            <a:r>
              <a:rPr lang="en-US" sz="3600" dirty="0" smtClean="0"/>
              <a:t>SlideRule Project Background</a:t>
            </a:r>
          </a:p>
          <a:p>
            <a:pPr marL="571500" indent="-571500">
              <a:buAutoNum type="romanUcPeriod"/>
            </a:pPr>
            <a:endParaRPr lang="en-US" sz="3600" dirty="0"/>
          </a:p>
          <a:p>
            <a:pPr marL="571500" indent="-571500">
              <a:buAutoNum type="romanUcPeriod"/>
            </a:pPr>
            <a:r>
              <a:rPr lang="en-US" sz="3600" dirty="0" smtClean="0"/>
              <a:t>Obstacles in Our Initial Design</a:t>
            </a:r>
          </a:p>
          <a:p>
            <a:pPr marL="571500" indent="-571500">
              <a:buAutoNum type="romanUcPeriod"/>
            </a:pPr>
            <a:endParaRPr lang="en-US" sz="3600" dirty="0" smtClean="0"/>
          </a:p>
          <a:p>
            <a:pPr marL="571500" indent="-571500">
              <a:buAutoNum type="romanUcPeriod"/>
            </a:pPr>
            <a:r>
              <a:rPr lang="en-US" sz="3600" dirty="0" smtClean="0"/>
              <a:t>The H5Coro Library</a:t>
            </a:r>
            <a:endParaRPr lang="en-US" sz="3600" dirty="0"/>
          </a:p>
        </p:txBody>
      </p:sp>
      <p:sp>
        <p:nvSpPr>
          <p:cNvPr id="4" name="Slide Number Placeholder 3"/>
          <p:cNvSpPr>
            <a:spLocks noGrp="1"/>
          </p:cNvSpPr>
          <p:nvPr>
            <p:ph type="sldNum" sz="quarter" idx="12"/>
          </p:nvPr>
        </p:nvSpPr>
        <p:spPr/>
        <p:txBody>
          <a:bodyPr/>
          <a:lstStyle/>
          <a:p>
            <a:fld id="{A4CC9060-D3D7-48E1-8F34-511DB085704F}" type="slidenum">
              <a:rPr lang="en-US" smtClean="0"/>
              <a:t>7</a:t>
            </a:fld>
            <a:endParaRPr lang="en-US"/>
          </a:p>
        </p:txBody>
      </p:sp>
    </p:spTree>
    <p:extLst>
      <p:ext uri="{BB962C8B-B14F-4D97-AF65-F5344CB8AC3E}">
        <p14:creationId xmlns:p14="http://schemas.microsoft.com/office/powerpoint/2010/main" val="2766565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ICESat-2 Program Information</a:t>
            </a:r>
            <a:endParaRPr lang="en-US" dirty="0"/>
          </a:p>
        </p:txBody>
      </p:sp>
      <p:sp>
        <p:nvSpPr>
          <p:cNvPr id="3" name="TextBox 2"/>
          <p:cNvSpPr txBox="1"/>
          <p:nvPr/>
        </p:nvSpPr>
        <p:spPr>
          <a:xfrm>
            <a:off x="630620" y="1533119"/>
            <a:ext cx="10791497" cy="4278094"/>
          </a:xfrm>
          <a:prstGeom prst="rect">
            <a:avLst/>
          </a:prstGeom>
          <a:noFill/>
        </p:spPr>
        <p:txBody>
          <a:bodyPr wrap="square" rtlCol="0">
            <a:spAutoFit/>
          </a:bodyPr>
          <a:lstStyle/>
          <a:p>
            <a:r>
              <a:rPr lang="en-US" sz="1600" b="1" dirty="0" smtClean="0"/>
              <a:t>Mission</a:t>
            </a:r>
          </a:p>
          <a:p>
            <a:pPr marL="285750" indent="-285750">
              <a:buFont typeface="Arial" panose="020B0604020202020204" pitchFamily="34" charset="0"/>
              <a:buChar char="•"/>
            </a:pPr>
            <a:r>
              <a:rPr lang="en-US" sz="1600" dirty="0" smtClean="0"/>
              <a:t>Ice, Cloud, and land Elevation Satellite (ICESat-2) launched on September 15, 2018, with a three-year minimal mission life</a:t>
            </a:r>
          </a:p>
          <a:p>
            <a:pPr marL="285750" indent="-285750">
              <a:buFont typeface="Arial" panose="020B0604020202020204" pitchFamily="34" charset="0"/>
              <a:buChar char="•"/>
            </a:pPr>
            <a:r>
              <a:rPr lang="en-US" sz="1600" dirty="0" smtClean="0"/>
              <a:t>The Advanced Topographical Laser Altimetry System (ATLAS) is the </a:t>
            </a:r>
            <a:r>
              <a:rPr lang="en-US" sz="1600" dirty="0"/>
              <a:t>s</a:t>
            </a:r>
            <a:r>
              <a:rPr lang="en-US" sz="1600" dirty="0" smtClean="0"/>
              <a:t>ole instrument; it fires a laser towards earth 10,000 times a second and measures the amount of time it takes individual photons to reflect of the earth’s surface and return back to the spacecraft.</a:t>
            </a:r>
          </a:p>
          <a:p>
            <a:pPr marL="285750" indent="-285750">
              <a:buFont typeface="Arial" panose="020B0604020202020204" pitchFamily="34" charset="0"/>
              <a:buChar char="•"/>
            </a:pPr>
            <a:r>
              <a:rPr lang="en-US" sz="1600" dirty="0" smtClean="0"/>
              <a:t>The individual photon time measurements are used to calculate surface elevations to a cm-level resolution.</a:t>
            </a:r>
          </a:p>
          <a:p>
            <a:endParaRPr lang="en-US" sz="1600" b="1" dirty="0" smtClean="0"/>
          </a:p>
          <a:p>
            <a:r>
              <a:rPr lang="en-US" sz="1600" b="1" dirty="0" smtClean="0"/>
              <a:t>Data</a:t>
            </a:r>
            <a:endParaRPr lang="en-US" sz="1600" dirty="0" smtClean="0"/>
          </a:p>
          <a:p>
            <a:pPr marL="285750" indent="-285750">
              <a:buFont typeface="Arial" panose="020B0604020202020204" pitchFamily="34" charset="0"/>
              <a:buChar char="•"/>
            </a:pPr>
            <a:r>
              <a:rPr lang="en-US" sz="1600" dirty="0" smtClean="0"/>
              <a:t>ICESat-2 produces about 150 TB/year of low-level data. </a:t>
            </a:r>
          </a:p>
          <a:p>
            <a:pPr marL="285750" indent="-285750">
              <a:buFont typeface="Arial" panose="020B0604020202020204" pitchFamily="34" charset="0"/>
              <a:buChar char="•"/>
            </a:pPr>
            <a:r>
              <a:rPr lang="en-US" sz="1600" dirty="0" smtClean="0"/>
              <a:t>At 100Mbps egress, it would take 4.5 months to retrieve one year of data.  </a:t>
            </a:r>
          </a:p>
          <a:p>
            <a:pPr marL="285750" indent="-285750">
              <a:buFont typeface="Arial" panose="020B0604020202020204" pitchFamily="34" charset="0"/>
              <a:buChar char="•"/>
            </a:pPr>
            <a:r>
              <a:rPr lang="en-US" sz="1600" dirty="0" smtClean="0"/>
              <a:t>Continuous aggregated egress rate varies depending on the network infrastructure.  Over Internet2, rates as high as 400Mbps can be achieved, which still puts the time needed to retrieve the data at about five weeks.</a:t>
            </a:r>
          </a:p>
          <a:p>
            <a:pPr lvl="1"/>
            <a:endParaRPr lang="en-US" sz="1600" dirty="0" smtClean="0"/>
          </a:p>
          <a:p>
            <a:r>
              <a:rPr lang="en-US" sz="1600" b="1" dirty="0" smtClean="0"/>
              <a:t>Algorithms</a:t>
            </a:r>
            <a:endParaRPr lang="en-US" sz="1600" dirty="0" smtClean="0"/>
          </a:p>
          <a:p>
            <a:pPr marL="285750" indent="-285750">
              <a:buFont typeface="Arial" panose="020B0604020202020204" pitchFamily="34" charset="0"/>
              <a:buChar char="•"/>
            </a:pPr>
            <a:r>
              <a:rPr lang="en-US" sz="1600" dirty="0" smtClean="0"/>
              <a:t>ICESat-2 has two low-level data products – one used to study surface elevations, and one used to study atmospheric layers</a:t>
            </a:r>
          </a:p>
          <a:p>
            <a:pPr marL="285750" indent="-285750">
              <a:buFont typeface="Arial" panose="020B0604020202020204" pitchFamily="34" charset="0"/>
              <a:buChar char="•"/>
            </a:pPr>
            <a:r>
              <a:rPr lang="en-US" sz="1600" dirty="0" smtClean="0"/>
              <a:t>NASA provides seven Level-3A ICESat-2 data products covering a range of anticipated science applications</a:t>
            </a:r>
          </a:p>
          <a:p>
            <a:pPr marL="285750" indent="-285750">
              <a:buFont typeface="Arial" panose="020B0604020202020204" pitchFamily="34" charset="0"/>
              <a:buChar char="•"/>
            </a:pPr>
            <a:r>
              <a:rPr lang="en-US" sz="1600" dirty="0" smtClean="0"/>
              <a:t>NASA provides nine Level-3B ICESat-2 data products that target more specific science applications</a:t>
            </a:r>
          </a:p>
        </p:txBody>
      </p:sp>
      <p:sp>
        <p:nvSpPr>
          <p:cNvPr id="4" name="Slide Number Placeholder 3"/>
          <p:cNvSpPr>
            <a:spLocks noGrp="1"/>
          </p:cNvSpPr>
          <p:nvPr>
            <p:ph type="sldNum" sz="quarter" idx="12"/>
          </p:nvPr>
        </p:nvSpPr>
        <p:spPr/>
        <p:txBody>
          <a:bodyPr/>
          <a:lstStyle/>
          <a:p>
            <a:fld id="{A4CC9060-D3D7-48E1-8F34-511DB085704F}" type="slidenum">
              <a:rPr lang="en-US" smtClean="0"/>
              <a:t>8</a:t>
            </a:fld>
            <a:endParaRPr lang="en-US"/>
          </a:p>
        </p:txBody>
      </p:sp>
    </p:spTree>
    <p:extLst>
      <p:ext uri="{BB962C8B-B14F-4D97-AF65-F5344CB8AC3E}">
        <p14:creationId xmlns:p14="http://schemas.microsoft.com/office/powerpoint/2010/main" val="42288585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SlideRule Project Objectives</a:t>
            </a:r>
            <a:endParaRPr lang="en-US" dirty="0"/>
          </a:p>
        </p:txBody>
      </p:sp>
      <p:sp>
        <p:nvSpPr>
          <p:cNvPr id="3" name="TextBox 2"/>
          <p:cNvSpPr txBox="1"/>
          <p:nvPr/>
        </p:nvSpPr>
        <p:spPr>
          <a:xfrm>
            <a:off x="670033" y="1304515"/>
            <a:ext cx="10271235" cy="5509200"/>
          </a:xfrm>
          <a:prstGeom prst="rect">
            <a:avLst/>
          </a:prstGeom>
          <a:noFill/>
        </p:spPr>
        <p:txBody>
          <a:bodyPr wrap="square" rtlCol="0">
            <a:spAutoFit/>
          </a:bodyPr>
          <a:lstStyle/>
          <a:p>
            <a:r>
              <a:rPr lang="en-US" sz="1600" b="1" dirty="0" smtClean="0"/>
              <a:t>Project Objective</a:t>
            </a:r>
            <a:r>
              <a:rPr lang="en-US" sz="1600" dirty="0" smtClean="0"/>
              <a:t>: Promote new scientific discovery by lowering the barrier of entry to using the ICESat-2 data.</a:t>
            </a:r>
          </a:p>
          <a:p>
            <a:endParaRPr lang="en-US" sz="1600" b="1" dirty="0" smtClean="0"/>
          </a:p>
          <a:p>
            <a:r>
              <a:rPr lang="en-US" sz="1600" b="1" dirty="0" smtClean="0"/>
              <a:t>Tie-In </a:t>
            </a:r>
            <a:r>
              <a:rPr lang="en-US" sz="1600" b="1" dirty="0"/>
              <a:t>to NASA’s Mission</a:t>
            </a:r>
            <a:r>
              <a:rPr lang="en-US" sz="1600" dirty="0"/>
              <a:t>: To make NASA datasets which are publicly available, practically accessible.</a:t>
            </a:r>
          </a:p>
          <a:p>
            <a:endParaRPr lang="en-US" sz="1600" dirty="0" smtClean="0"/>
          </a:p>
          <a:p>
            <a:r>
              <a:rPr lang="en-US" sz="1600" b="1" dirty="0" smtClean="0"/>
              <a:t>Problem Statement</a:t>
            </a:r>
            <a:r>
              <a:rPr lang="en-US" sz="1600" dirty="0" smtClean="0"/>
              <a:t>: The amount of data produced by ICESat-2 and the computational resources required by the algorithms that process the data, creates an often insurmountable barrier of entry to using the lower-level ICESat-2 data products. As a result, the typical use of ICESat-2 data is constrained to the pre-launch predicted science applications for which higher-level data products are generated.</a:t>
            </a:r>
          </a:p>
          <a:p>
            <a:endParaRPr lang="en-US" sz="1600" dirty="0" smtClean="0"/>
          </a:p>
          <a:p>
            <a:r>
              <a:rPr lang="en-US" sz="1600" b="1" dirty="0" smtClean="0"/>
              <a:t>Proposed Solution</a:t>
            </a:r>
            <a:r>
              <a:rPr lang="en-US" sz="1600" dirty="0" smtClean="0"/>
              <a:t>: Develop and deploy a publicly accessible ICESat-2 science data service that provides science data products generated on-demand using parameters supplied by researchers at the time of the request.</a:t>
            </a:r>
          </a:p>
          <a:p>
            <a:endParaRPr lang="en-US" sz="1600" dirty="0"/>
          </a:p>
          <a:p>
            <a:r>
              <a:rPr lang="en-US" sz="1600" b="1" dirty="0" smtClean="0"/>
              <a:t>Key Benefits</a:t>
            </a:r>
            <a:r>
              <a:rPr lang="en-US" sz="1600" dirty="0" smtClean="0"/>
              <a:t>:</a:t>
            </a:r>
          </a:p>
          <a:p>
            <a:pPr marL="285750" indent="-285750">
              <a:buFont typeface="Arial" panose="020B0604020202020204" pitchFamily="34" charset="0"/>
              <a:buChar char="•"/>
            </a:pPr>
            <a:r>
              <a:rPr lang="en-US" sz="1600" dirty="0" smtClean="0"/>
              <a:t>There is a one-to-one mapping between resources spent producing data products and which data products are being used by the community.</a:t>
            </a:r>
          </a:p>
          <a:p>
            <a:pPr marL="285750" indent="-285750">
              <a:buFont typeface="Arial" panose="020B0604020202020204" pitchFamily="34" charset="0"/>
              <a:buChar char="•"/>
            </a:pPr>
            <a:r>
              <a:rPr lang="en-US" sz="1600" dirty="0" smtClean="0"/>
              <a:t>Unforeseen science applications are supported, with no additional cost, by the same system that supports the primary science objectives of the mission. </a:t>
            </a:r>
          </a:p>
          <a:p>
            <a:pPr marL="285750" indent="-285750">
              <a:buFont typeface="Arial" panose="020B0604020202020204" pitchFamily="34" charset="0"/>
              <a:buChar char="•"/>
            </a:pPr>
            <a:r>
              <a:rPr lang="en-US" sz="1600" dirty="0" smtClean="0"/>
              <a:t>The service-based architecture promotes integration with other agencies and organizations to improve the products and services they provide. </a:t>
            </a:r>
          </a:p>
          <a:p>
            <a:pPr marL="285750" indent="-285750">
              <a:buFont typeface="Arial" panose="020B0604020202020204" pitchFamily="34" charset="0"/>
              <a:buChar char="•"/>
            </a:pPr>
            <a:r>
              <a:rPr lang="en-US" sz="1600" dirty="0"/>
              <a:t>Improvements to the algorithms that process the lower-level science data are immediately made available to the user communities (there is no longer a need to reprocess hundreds of </a:t>
            </a:r>
            <a:r>
              <a:rPr lang="en-US" sz="1600" dirty="0" smtClean="0"/>
              <a:t>terabytes </a:t>
            </a:r>
            <a:r>
              <a:rPr lang="en-US" sz="1600" dirty="0"/>
              <a:t>of data, host </a:t>
            </a:r>
            <a:r>
              <a:rPr lang="en-US" sz="1600" dirty="0" smtClean="0"/>
              <a:t>the </a:t>
            </a:r>
            <a:r>
              <a:rPr lang="en-US" sz="1600" dirty="0"/>
              <a:t>new </a:t>
            </a:r>
            <a:r>
              <a:rPr lang="en-US" sz="1600" dirty="0" smtClean="0"/>
              <a:t>version, </a:t>
            </a:r>
            <a:r>
              <a:rPr lang="en-US" sz="1600" dirty="0"/>
              <a:t>and require users to </a:t>
            </a:r>
            <a:r>
              <a:rPr lang="en-US" sz="1600" dirty="0" smtClean="0"/>
              <a:t>re-download </a:t>
            </a:r>
            <a:r>
              <a:rPr lang="en-US" sz="1600" dirty="0"/>
              <a:t>the </a:t>
            </a:r>
            <a:r>
              <a:rPr lang="en-US" sz="1600" dirty="0" smtClean="0"/>
              <a:t>data when a change is made in the processing algorithms).</a:t>
            </a:r>
            <a:endParaRPr lang="en-US" sz="1600" dirty="0"/>
          </a:p>
        </p:txBody>
      </p:sp>
      <p:sp>
        <p:nvSpPr>
          <p:cNvPr id="4" name="Slide Number Placeholder 3"/>
          <p:cNvSpPr>
            <a:spLocks noGrp="1"/>
          </p:cNvSpPr>
          <p:nvPr>
            <p:ph type="sldNum" sz="quarter" idx="12"/>
          </p:nvPr>
        </p:nvSpPr>
        <p:spPr/>
        <p:txBody>
          <a:bodyPr/>
          <a:lstStyle/>
          <a:p>
            <a:fld id="{A4CC9060-D3D7-48E1-8F34-511DB085704F}" type="slidenum">
              <a:rPr lang="en-US" smtClean="0"/>
              <a:t>9</a:t>
            </a:fld>
            <a:endParaRPr lang="en-US"/>
          </a:p>
        </p:txBody>
      </p:sp>
    </p:spTree>
    <p:extLst>
      <p:ext uri="{BB962C8B-B14F-4D97-AF65-F5344CB8AC3E}">
        <p14:creationId xmlns:p14="http://schemas.microsoft.com/office/powerpoint/2010/main" val="1117424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SlideRule Initial Architecture</a:t>
            </a:r>
            <a:endParaRPr lang="en-US" dirty="0"/>
          </a:p>
        </p:txBody>
      </p:sp>
      <p:sp>
        <p:nvSpPr>
          <p:cNvPr id="3" name="Content Placeholder 2"/>
          <p:cNvSpPr>
            <a:spLocks noGrp="1"/>
          </p:cNvSpPr>
          <p:nvPr>
            <p:ph idx="1"/>
          </p:nvPr>
        </p:nvSpPr>
        <p:spPr>
          <a:xfrm>
            <a:off x="606972" y="1355834"/>
            <a:ext cx="10620705" cy="4821129"/>
          </a:xfrm>
        </p:spPr>
        <p:txBody>
          <a:bodyPr>
            <a:normAutofit/>
          </a:bodyPr>
          <a:lstStyle/>
          <a:p>
            <a:r>
              <a:rPr lang="en-US" sz="2000" dirty="0"/>
              <a:t>SlideRule is a server-side framework implemented in </a:t>
            </a:r>
            <a:r>
              <a:rPr lang="en-US" sz="2000" b="1" dirty="0"/>
              <a:t>C++/Lua </a:t>
            </a:r>
            <a:r>
              <a:rPr lang="en-US" sz="2000" dirty="0"/>
              <a:t>that provides </a:t>
            </a:r>
            <a:r>
              <a:rPr lang="en-US" sz="2000" b="1" dirty="0"/>
              <a:t>REST APIs</a:t>
            </a:r>
            <a:r>
              <a:rPr lang="en-US" sz="2000" dirty="0"/>
              <a:t> for processing science data and returning results. </a:t>
            </a:r>
            <a:endParaRPr lang="en-US" sz="2000" dirty="0" smtClean="0"/>
          </a:p>
          <a:p>
            <a:r>
              <a:rPr lang="en-US" sz="2000" dirty="0" smtClean="0"/>
              <a:t>SlideRule </a:t>
            </a:r>
            <a:r>
              <a:rPr lang="en-US" sz="2000" dirty="0"/>
              <a:t>communicates with a back-end data service implemented in </a:t>
            </a:r>
            <a:r>
              <a:rPr lang="en-US" sz="2000" b="1" dirty="0"/>
              <a:t>HSDS</a:t>
            </a:r>
            <a:r>
              <a:rPr lang="en-US" sz="2000" dirty="0"/>
              <a:t> with data stored in </a:t>
            </a:r>
            <a:r>
              <a:rPr lang="en-US" sz="2000" b="1" dirty="0"/>
              <a:t>AWS S3</a:t>
            </a:r>
            <a:r>
              <a:rPr lang="en-US" sz="2000" dirty="0"/>
              <a:t>.  </a:t>
            </a:r>
          </a:p>
          <a:p>
            <a:r>
              <a:rPr lang="en-US" sz="2000" dirty="0" smtClean="0"/>
              <a:t>The </a:t>
            </a:r>
            <a:r>
              <a:rPr lang="en-US" sz="2000" dirty="0"/>
              <a:t>initial target application for SlideRule is processing the lower-level</a:t>
            </a:r>
            <a:r>
              <a:rPr lang="en-US" sz="2000" b="1" dirty="0"/>
              <a:t> ICESat-2 </a:t>
            </a:r>
            <a:r>
              <a:rPr lang="en-US" sz="2000" dirty="0"/>
              <a:t>point-cloud and atmospheric datasets for seasonal </a:t>
            </a:r>
            <a:r>
              <a:rPr lang="en-US" sz="2000" b="1" dirty="0"/>
              <a:t>snow depth </a:t>
            </a:r>
            <a:r>
              <a:rPr lang="en-US" sz="2000" dirty="0"/>
              <a:t>mapping and </a:t>
            </a:r>
            <a:r>
              <a:rPr lang="en-US" sz="2000" b="1" dirty="0"/>
              <a:t>glacier</a:t>
            </a:r>
            <a:r>
              <a:rPr lang="en-US" sz="2000" dirty="0"/>
              <a:t> research.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9380" y="3424844"/>
            <a:ext cx="7557015" cy="3341716"/>
          </a:xfrm>
          <a:prstGeom prst="rect">
            <a:avLst/>
          </a:prstGeom>
        </p:spPr>
      </p:pic>
      <p:sp>
        <p:nvSpPr>
          <p:cNvPr id="4" name="Slide Number Placeholder 3"/>
          <p:cNvSpPr>
            <a:spLocks noGrp="1"/>
          </p:cNvSpPr>
          <p:nvPr>
            <p:ph type="sldNum" sz="quarter" idx="12"/>
          </p:nvPr>
        </p:nvSpPr>
        <p:spPr/>
        <p:txBody>
          <a:bodyPr/>
          <a:lstStyle/>
          <a:p>
            <a:fld id="{A4CC9060-D3D7-48E1-8F34-511DB085704F}" type="slidenum">
              <a:rPr lang="en-US" smtClean="0"/>
              <a:t>10</a:t>
            </a:fld>
            <a:endParaRPr lang="en-US"/>
          </a:p>
        </p:txBody>
      </p:sp>
    </p:spTree>
    <p:extLst>
      <p:ext uri="{BB962C8B-B14F-4D97-AF65-F5344CB8AC3E}">
        <p14:creationId xmlns:p14="http://schemas.microsoft.com/office/powerpoint/2010/main" val="38026774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65018" y="2756209"/>
            <a:ext cx="6596233" cy="2511006"/>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b="1" dirty="0" smtClean="0">
                <a:solidFill>
                  <a:schemeClr val="accent2">
                    <a:lumMod val="50000"/>
                  </a:schemeClr>
                </a:solidFill>
              </a:rPr>
              <a:t>AWS EC2</a:t>
            </a:r>
          </a:p>
          <a:p>
            <a:pPr algn="r"/>
            <a:endParaRPr lang="en-US" b="1" dirty="0" smtClean="0">
              <a:solidFill>
                <a:schemeClr val="accent2">
                  <a:lumMod val="50000"/>
                </a:schemeClr>
              </a:solidFill>
            </a:endParaRPr>
          </a:p>
          <a:p>
            <a:pPr algn="ctr"/>
            <a:endParaRPr lang="en-US" b="1" dirty="0" smtClean="0">
              <a:solidFill>
                <a:schemeClr val="accent2">
                  <a:lumMod val="50000"/>
                </a:schemeClr>
              </a:solidFill>
            </a:endParaRPr>
          </a:p>
          <a:p>
            <a:pPr algn="ctr"/>
            <a:endParaRPr lang="en-US" b="1" dirty="0">
              <a:solidFill>
                <a:schemeClr val="accent2">
                  <a:lumMod val="50000"/>
                </a:schemeClr>
              </a:solidFill>
            </a:endParaRPr>
          </a:p>
          <a:p>
            <a:pPr algn="ctr"/>
            <a:endParaRPr lang="en-US" b="1" dirty="0" smtClean="0">
              <a:solidFill>
                <a:schemeClr val="accent2">
                  <a:lumMod val="50000"/>
                </a:schemeClr>
              </a:solidFill>
            </a:endParaRPr>
          </a:p>
          <a:p>
            <a:pPr algn="ctr"/>
            <a:endParaRPr lang="en-US" b="1" dirty="0">
              <a:solidFill>
                <a:schemeClr val="accent2">
                  <a:lumMod val="50000"/>
                </a:schemeClr>
              </a:solidFill>
            </a:endParaRPr>
          </a:p>
          <a:p>
            <a:pPr algn="ctr"/>
            <a:endParaRPr lang="en-US" b="1" dirty="0" smtClean="0">
              <a:solidFill>
                <a:schemeClr val="accent2">
                  <a:lumMod val="50000"/>
                </a:schemeClr>
              </a:solidFill>
            </a:endParaRPr>
          </a:p>
          <a:p>
            <a:pPr algn="ctr"/>
            <a:endParaRPr lang="en-US" b="1" dirty="0">
              <a:solidFill>
                <a:schemeClr val="accent2">
                  <a:lumMod val="50000"/>
                </a:schemeClr>
              </a:solidFill>
            </a:endParaRPr>
          </a:p>
        </p:txBody>
      </p:sp>
      <p:sp>
        <p:nvSpPr>
          <p:cNvPr id="26" name="Folded Corner 25"/>
          <p:cNvSpPr/>
          <p:nvPr/>
        </p:nvSpPr>
        <p:spPr>
          <a:xfrm>
            <a:off x="897774" y="3017520"/>
            <a:ext cx="2518757" cy="2094808"/>
          </a:xfrm>
          <a:prstGeom prst="foldedCorner">
            <a:avLst>
              <a:gd name="adj" fmla="val 0"/>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a:p>
            <a:pPr algn="ctr"/>
            <a:r>
              <a:rPr lang="en-US" dirty="0" smtClean="0">
                <a:solidFill>
                  <a:schemeClr val="tx1"/>
                </a:solidFill>
              </a:rPr>
              <a:t>SlideRule Application</a:t>
            </a:r>
          </a:p>
          <a:p>
            <a:pPr algn="ctr"/>
            <a:endParaRPr lang="en-US" dirty="0">
              <a:solidFill>
                <a:schemeClr val="tx1"/>
              </a:solidFill>
            </a:endParaRPr>
          </a:p>
          <a:p>
            <a:pPr algn="ctr"/>
            <a:endParaRPr lang="en-US" dirty="0" smtClean="0">
              <a:solidFill>
                <a:schemeClr val="tx1"/>
              </a:solidFill>
            </a:endParaRPr>
          </a:p>
          <a:p>
            <a:pPr algn="ctr"/>
            <a:endParaRPr lang="en-US" dirty="0">
              <a:solidFill>
                <a:schemeClr val="tx1"/>
              </a:solidFill>
            </a:endParaRPr>
          </a:p>
          <a:p>
            <a:pPr algn="ctr"/>
            <a:endParaRPr lang="en-US" dirty="0" smtClean="0">
              <a:solidFill>
                <a:schemeClr val="tx1"/>
              </a:solidFill>
            </a:endParaRPr>
          </a:p>
          <a:p>
            <a:pPr algn="ctr"/>
            <a:endParaRPr lang="en-US" dirty="0">
              <a:solidFill>
                <a:schemeClr val="tx1"/>
              </a:solidFill>
            </a:endParaRPr>
          </a:p>
          <a:p>
            <a:pPr algn="ctr"/>
            <a:endParaRPr lang="en-US" dirty="0">
              <a:solidFill>
                <a:schemeClr val="tx1"/>
              </a:solidFill>
            </a:endParaRPr>
          </a:p>
        </p:txBody>
      </p:sp>
      <p:sp>
        <p:nvSpPr>
          <p:cNvPr id="2" name="Title 1"/>
          <p:cNvSpPr>
            <a:spLocks noGrp="1"/>
          </p:cNvSpPr>
          <p:nvPr>
            <p:ph type="title"/>
          </p:nvPr>
        </p:nvSpPr>
        <p:spPr/>
        <p:txBody>
          <a:bodyPr/>
          <a:lstStyle/>
          <a:p>
            <a:r>
              <a:rPr lang="en-US" dirty="0" smtClean="0"/>
              <a:t>SlideRule’s Integration with HDF5</a:t>
            </a:r>
            <a:endParaRPr lang="en-US" dirty="0"/>
          </a:p>
        </p:txBody>
      </p:sp>
      <p:sp>
        <p:nvSpPr>
          <p:cNvPr id="4" name="Can 3"/>
          <p:cNvSpPr/>
          <p:nvPr/>
        </p:nvSpPr>
        <p:spPr>
          <a:xfrm>
            <a:off x="8707495" y="2756210"/>
            <a:ext cx="1847462" cy="2511006"/>
          </a:xfrm>
          <a:prstGeom prst="can">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b="1" dirty="0" smtClean="0">
                <a:solidFill>
                  <a:schemeClr val="accent2">
                    <a:lumMod val="50000"/>
                  </a:schemeClr>
                </a:solidFill>
              </a:rPr>
              <a:t>AWS S3</a:t>
            </a:r>
          </a:p>
          <a:p>
            <a:pPr algn="ctr"/>
            <a:endParaRPr lang="en-US" b="1" dirty="0" smtClean="0"/>
          </a:p>
          <a:p>
            <a:pPr algn="ctr"/>
            <a:endParaRPr lang="en-US" b="1" dirty="0"/>
          </a:p>
          <a:p>
            <a:pPr algn="ctr"/>
            <a:r>
              <a:rPr lang="en-US" dirty="0" smtClean="0">
                <a:solidFill>
                  <a:schemeClr val="tx1"/>
                </a:solidFill>
              </a:rPr>
              <a:t>*.h5 files stored as objects</a:t>
            </a:r>
            <a:endParaRPr lang="en-US" dirty="0">
              <a:solidFill>
                <a:schemeClr val="tx1"/>
              </a:solidFill>
            </a:endParaRPr>
          </a:p>
        </p:txBody>
      </p:sp>
      <p:sp>
        <p:nvSpPr>
          <p:cNvPr id="6" name="Rectangle 5"/>
          <p:cNvSpPr/>
          <p:nvPr/>
        </p:nvSpPr>
        <p:spPr>
          <a:xfrm>
            <a:off x="4303446" y="3900364"/>
            <a:ext cx="1156995" cy="97971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HSDS</a:t>
            </a:r>
          </a:p>
          <a:p>
            <a:pPr algn="ctr"/>
            <a:r>
              <a:rPr lang="en-US" sz="1200" dirty="0" smtClean="0">
                <a:solidFill>
                  <a:schemeClr val="tx1"/>
                </a:solidFill>
              </a:rPr>
              <a:t>(service node)</a:t>
            </a:r>
            <a:endParaRPr lang="en-US" sz="1200" dirty="0">
              <a:solidFill>
                <a:schemeClr val="tx1"/>
              </a:solidFill>
            </a:endParaRPr>
          </a:p>
        </p:txBody>
      </p:sp>
      <p:sp>
        <p:nvSpPr>
          <p:cNvPr id="10" name="Rectangle 9"/>
          <p:cNvSpPr/>
          <p:nvPr/>
        </p:nvSpPr>
        <p:spPr>
          <a:xfrm>
            <a:off x="5675047" y="3900363"/>
            <a:ext cx="1156995" cy="97971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HSDS</a:t>
            </a:r>
          </a:p>
          <a:p>
            <a:pPr algn="ctr"/>
            <a:r>
              <a:rPr lang="en-US" sz="1200" dirty="0" smtClean="0">
                <a:solidFill>
                  <a:schemeClr val="tx1"/>
                </a:solidFill>
              </a:rPr>
              <a:t>(service node)</a:t>
            </a:r>
            <a:endParaRPr lang="en-US" sz="1200" dirty="0">
              <a:solidFill>
                <a:schemeClr val="tx1"/>
              </a:solidFill>
            </a:endParaRPr>
          </a:p>
        </p:txBody>
      </p:sp>
      <p:sp>
        <p:nvSpPr>
          <p:cNvPr id="11" name="Rectangle 10"/>
          <p:cNvSpPr/>
          <p:nvPr/>
        </p:nvSpPr>
        <p:spPr>
          <a:xfrm>
            <a:off x="5827447" y="4052763"/>
            <a:ext cx="1156995" cy="97971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HSDS</a:t>
            </a:r>
          </a:p>
          <a:p>
            <a:pPr algn="ctr"/>
            <a:r>
              <a:rPr lang="en-US" sz="1200" dirty="0" smtClean="0">
                <a:solidFill>
                  <a:schemeClr val="tx1"/>
                </a:solidFill>
              </a:rPr>
              <a:t>(data  node)</a:t>
            </a:r>
            <a:endParaRPr lang="en-US" sz="1200" dirty="0">
              <a:solidFill>
                <a:schemeClr val="tx1"/>
              </a:solidFill>
            </a:endParaRPr>
          </a:p>
        </p:txBody>
      </p:sp>
      <p:sp>
        <p:nvSpPr>
          <p:cNvPr id="12" name="Rectangle 11"/>
          <p:cNvSpPr/>
          <p:nvPr/>
        </p:nvSpPr>
        <p:spPr>
          <a:xfrm>
            <a:off x="5979847" y="4205163"/>
            <a:ext cx="1156995" cy="97971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HSDS</a:t>
            </a:r>
          </a:p>
          <a:p>
            <a:pPr algn="ctr"/>
            <a:r>
              <a:rPr lang="en-US" sz="1200" dirty="0" smtClean="0">
                <a:solidFill>
                  <a:schemeClr val="tx1"/>
                </a:solidFill>
              </a:rPr>
              <a:t>(data node)</a:t>
            </a:r>
            <a:endParaRPr lang="en-US" sz="1200" dirty="0">
              <a:solidFill>
                <a:schemeClr val="tx1"/>
              </a:solidFill>
            </a:endParaRPr>
          </a:p>
        </p:txBody>
      </p:sp>
      <p:cxnSp>
        <p:nvCxnSpPr>
          <p:cNvPr id="14" name="Straight Arrow Connector 13"/>
          <p:cNvCxnSpPr>
            <a:stCxn id="6" idx="3"/>
            <a:endCxn id="10" idx="1"/>
          </p:cNvCxnSpPr>
          <p:nvPr/>
        </p:nvCxnSpPr>
        <p:spPr>
          <a:xfrm flipV="1">
            <a:off x="5460441" y="4390221"/>
            <a:ext cx="214606" cy="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4927042" y="4662123"/>
            <a:ext cx="671804" cy="230832"/>
          </a:xfrm>
          <a:prstGeom prst="rect">
            <a:avLst/>
          </a:prstGeom>
          <a:noFill/>
        </p:spPr>
        <p:txBody>
          <a:bodyPr wrap="square" rtlCol="0">
            <a:spAutoFit/>
          </a:bodyPr>
          <a:lstStyle/>
          <a:p>
            <a:pPr algn="ctr"/>
            <a:r>
              <a:rPr lang="en-US" sz="900" dirty="0" err="1" smtClean="0"/>
              <a:t>docker</a:t>
            </a:r>
            <a:endParaRPr lang="en-US" sz="900" dirty="0"/>
          </a:p>
        </p:txBody>
      </p:sp>
      <p:sp>
        <p:nvSpPr>
          <p:cNvPr id="16" name="TextBox 15"/>
          <p:cNvSpPr txBox="1"/>
          <p:nvPr/>
        </p:nvSpPr>
        <p:spPr>
          <a:xfrm>
            <a:off x="6589447" y="4975818"/>
            <a:ext cx="671804" cy="230832"/>
          </a:xfrm>
          <a:prstGeom prst="rect">
            <a:avLst/>
          </a:prstGeom>
          <a:noFill/>
        </p:spPr>
        <p:txBody>
          <a:bodyPr wrap="square" rtlCol="0">
            <a:spAutoFit/>
          </a:bodyPr>
          <a:lstStyle/>
          <a:p>
            <a:pPr algn="ctr"/>
            <a:r>
              <a:rPr lang="en-US" sz="900" dirty="0" err="1" smtClean="0"/>
              <a:t>docker</a:t>
            </a:r>
            <a:endParaRPr lang="en-US" sz="900" dirty="0"/>
          </a:p>
        </p:txBody>
      </p:sp>
      <p:cxnSp>
        <p:nvCxnSpPr>
          <p:cNvPr id="18" name="Straight Arrow Connector 17"/>
          <p:cNvCxnSpPr/>
          <p:nvPr/>
        </p:nvCxnSpPr>
        <p:spPr>
          <a:xfrm>
            <a:off x="7136842" y="4695020"/>
            <a:ext cx="1570653"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7359221" y="4390220"/>
            <a:ext cx="1250303" cy="307777"/>
          </a:xfrm>
          <a:prstGeom prst="rect">
            <a:avLst/>
          </a:prstGeom>
          <a:noFill/>
        </p:spPr>
        <p:txBody>
          <a:bodyPr wrap="square" rtlCol="0">
            <a:spAutoFit/>
          </a:bodyPr>
          <a:lstStyle/>
          <a:p>
            <a:r>
              <a:rPr lang="en-US" sz="1400" dirty="0" smtClean="0"/>
              <a:t>       S3 Gets</a:t>
            </a:r>
            <a:endParaRPr lang="en-US" sz="1400" dirty="0"/>
          </a:p>
        </p:txBody>
      </p:sp>
      <p:sp>
        <p:nvSpPr>
          <p:cNvPr id="21" name="TextBox 20"/>
          <p:cNvSpPr txBox="1"/>
          <p:nvPr/>
        </p:nvSpPr>
        <p:spPr>
          <a:xfrm>
            <a:off x="3108876" y="4099069"/>
            <a:ext cx="1250303" cy="307777"/>
          </a:xfrm>
          <a:prstGeom prst="rect">
            <a:avLst/>
          </a:prstGeom>
          <a:noFill/>
        </p:spPr>
        <p:txBody>
          <a:bodyPr wrap="square" rtlCol="0">
            <a:spAutoFit/>
          </a:bodyPr>
          <a:lstStyle/>
          <a:p>
            <a:pPr algn="ctr"/>
            <a:r>
              <a:rPr lang="en-US" sz="1400" dirty="0" smtClean="0"/>
              <a:t>HTTP</a:t>
            </a:r>
            <a:endParaRPr lang="en-US" sz="1400" dirty="0"/>
          </a:p>
        </p:txBody>
      </p:sp>
      <p:sp>
        <p:nvSpPr>
          <p:cNvPr id="17" name="Rectangle 16"/>
          <p:cNvSpPr/>
          <p:nvPr/>
        </p:nvSpPr>
        <p:spPr>
          <a:xfrm>
            <a:off x="1064029" y="3691595"/>
            <a:ext cx="2171933" cy="106835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HDF5 Library</a:t>
            </a:r>
          </a:p>
          <a:p>
            <a:pPr algn="ctr"/>
            <a:endParaRPr lang="en-US" dirty="0">
              <a:solidFill>
                <a:schemeClr val="tx1"/>
              </a:solidFill>
            </a:endParaRPr>
          </a:p>
          <a:p>
            <a:pPr algn="ctr"/>
            <a:endParaRPr lang="en-US" dirty="0">
              <a:solidFill>
                <a:schemeClr val="tx1"/>
              </a:solidFill>
            </a:endParaRPr>
          </a:p>
        </p:txBody>
      </p:sp>
      <p:sp>
        <p:nvSpPr>
          <p:cNvPr id="25" name="Snip Same Side Corner Rectangle 24"/>
          <p:cNvSpPr/>
          <p:nvPr/>
        </p:nvSpPr>
        <p:spPr>
          <a:xfrm>
            <a:off x="1197033" y="4150415"/>
            <a:ext cx="1912352" cy="487680"/>
          </a:xfrm>
          <a:prstGeom prst="snip2Same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tx1"/>
                </a:solidFill>
              </a:rPr>
              <a:t>REST-VOL</a:t>
            </a:r>
            <a:endParaRPr lang="en-US" sz="1200" dirty="0">
              <a:solidFill>
                <a:schemeClr val="tx1"/>
              </a:solidFill>
            </a:endParaRPr>
          </a:p>
        </p:txBody>
      </p:sp>
      <p:cxnSp>
        <p:nvCxnSpPr>
          <p:cNvPr id="8" name="Straight Arrow Connector 7"/>
          <p:cNvCxnSpPr>
            <a:stCxn id="25" idx="0"/>
            <a:endCxn id="6" idx="1"/>
          </p:cNvCxnSpPr>
          <p:nvPr/>
        </p:nvCxnSpPr>
        <p:spPr>
          <a:xfrm flipV="1">
            <a:off x="3109385" y="4390222"/>
            <a:ext cx="1194061" cy="4033"/>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665018" y="2756209"/>
            <a:ext cx="6596233" cy="2511006"/>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b="1" dirty="0" smtClean="0">
                <a:solidFill>
                  <a:schemeClr val="accent2">
                    <a:lumMod val="50000"/>
                  </a:schemeClr>
                </a:solidFill>
              </a:rPr>
              <a:t>AWS EC2</a:t>
            </a:r>
          </a:p>
          <a:p>
            <a:pPr algn="r"/>
            <a:endParaRPr lang="en-US" b="1" dirty="0" smtClean="0">
              <a:solidFill>
                <a:schemeClr val="accent2">
                  <a:lumMod val="50000"/>
                </a:schemeClr>
              </a:solidFill>
            </a:endParaRPr>
          </a:p>
          <a:p>
            <a:pPr algn="ctr"/>
            <a:endParaRPr lang="en-US" b="1" dirty="0" smtClean="0">
              <a:solidFill>
                <a:schemeClr val="accent2">
                  <a:lumMod val="50000"/>
                </a:schemeClr>
              </a:solidFill>
            </a:endParaRPr>
          </a:p>
          <a:p>
            <a:pPr algn="ctr"/>
            <a:endParaRPr lang="en-US" b="1" dirty="0">
              <a:solidFill>
                <a:schemeClr val="accent2">
                  <a:lumMod val="50000"/>
                </a:schemeClr>
              </a:solidFill>
            </a:endParaRPr>
          </a:p>
          <a:p>
            <a:pPr algn="ctr"/>
            <a:endParaRPr lang="en-US" b="1" dirty="0" smtClean="0">
              <a:solidFill>
                <a:schemeClr val="accent2">
                  <a:lumMod val="50000"/>
                </a:schemeClr>
              </a:solidFill>
            </a:endParaRPr>
          </a:p>
          <a:p>
            <a:pPr algn="ctr"/>
            <a:endParaRPr lang="en-US" b="1" dirty="0">
              <a:solidFill>
                <a:schemeClr val="accent2">
                  <a:lumMod val="50000"/>
                </a:schemeClr>
              </a:solidFill>
            </a:endParaRPr>
          </a:p>
          <a:p>
            <a:pPr algn="ctr"/>
            <a:endParaRPr lang="en-US" b="1" dirty="0" smtClean="0">
              <a:solidFill>
                <a:schemeClr val="accent2">
                  <a:lumMod val="50000"/>
                </a:schemeClr>
              </a:solidFill>
            </a:endParaRPr>
          </a:p>
          <a:p>
            <a:pPr algn="ctr"/>
            <a:endParaRPr lang="en-US" b="1" dirty="0">
              <a:solidFill>
                <a:schemeClr val="accent2">
                  <a:lumMod val="50000"/>
                </a:schemeClr>
              </a:solidFill>
            </a:endParaRPr>
          </a:p>
        </p:txBody>
      </p:sp>
      <p:sp>
        <p:nvSpPr>
          <p:cNvPr id="22" name="Folded Corner 21"/>
          <p:cNvSpPr/>
          <p:nvPr/>
        </p:nvSpPr>
        <p:spPr>
          <a:xfrm>
            <a:off x="897774" y="3017520"/>
            <a:ext cx="2518757" cy="2094808"/>
          </a:xfrm>
          <a:prstGeom prst="foldedCorner">
            <a:avLst>
              <a:gd name="adj" fmla="val 0"/>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a:p>
            <a:pPr algn="ctr"/>
            <a:r>
              <a:rPr lang="en-US" dirty="0" smtClean="0">
                <a:solidFill>
                  <a:schemeClr val="tx1"/>
                </a:solidFill>
              </a:rPr>
              <a:t>SlideRule Application</a:t>
            </a:r>
          </a:p>
          <a:p>
            <a:pPr algn="ctr"/>
            <a:endParaRPr lang="en-US" dirty="0">
              <a:solidFill>
                <a:schemeClr val="tx1"/>
              </a:solidFill>
            </a:endParaRPr>
          </a:p>
          <a:p>
            <a:pPr algn="ctr"/>
            <a:endParaRPr lang="en-US" dirty="0" smtClean="0">
              <a:solidFill>
                <a:schemeClr val="tx1"/>
              </a:solidFill>
            </a:endParaRPr>
          </a:p>
          <a:p>
            <a:pPr algn="ctr"/>
            <a:endParaRPr lang="en-US" dirty="0">
              <a:solidFill>
                <a:schemeClr val="tx1"/>
              </a:solidFill>
            </a:endParaRPr>
          </a:p>
          <a:p>
            <a:pPr algn="ctr"/>
            <a:endParaRPr lang="en-US" dirty="0" smtClean="0">
              <a:solidFill>
                <a:schemeClr val="tx1"/>
              </a:solidFill>
            </a:endParaRPr>
          </a:p>
          <a:p>
            <a:pPr algn="ctr"/>
            <a:endParaRPr lang="en-US" dirty="0">
              <a:solidFill>
                <a:schemeClr val="tx1"/>
              </a:solidFill>
            </a:endParaRPr>
          </a:p>
          <a:p>
            <a:pPr algn="ctr"/>
            <a:endParaRPr lang="en-US" dirty="0">
              <a:solidFill>
                <a:schemeClr val="tx1"/>
              </a:solidFill>
            </a:endParaRPr>
          </a:p>
        </p:txBody>
      </p:sp>
      <p:sp>
        <p:nvSpPr>
          <p:cNvPr id="23" name="Can 22"/>
          <p:cNvSpPr/>
          <p:nvPr/>
        </p:nvSpPr>
        <p:spPr>
          <a:xfrm>
            <a:off x="8707495" y="2756210"/>
            <a:ext cx="1847462" cy="2511006"/>
          </a:xfrm>
          <a:prstGeom prst="can">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b="1" dirty="0" smtClean="0">
                <a:solidFill>
                  <a:schemeClr val="accent2">
                    <a:lumMod val="50000"/>
                  </a:schemeClr>
                </a:solidFill>
              </a:rPr>
              <a:t>AWS S3</a:t>
            </a:r>
          </a:p>
          <a:p>
            <a:pPr algn="ctr"/>
            <a:endParaRPr lang="en-US" b="1" dirty="0" smtClean="0"/>
          </a:p>
          <a:p>
            <a:pPr algn="ctr"/>
            <a:endParaRPr lang="en-US" b="1" dirty="0"/>
          </a:p>
          <a:p>
            <a:pPr algn="ctr"/>
            <a:r>
              <a:rPr lang="en-US" dirty="0" smtClean="0">
                <a:solidFill>
                  <a:schemeClr val="tx1"/>
                </a:solidFill>
              </a:rPr>
              <a:t>*.h5 files stored as objects</a:t>
            </a:r>
            <a:endParaRPr lang="en-US" dirty="0">
              <a:solidFill>
                <a:schemeClr val="tx1"/>
              </a:solidFill>
            </a:endParaRPr>
          </a:p>
        </p:txBody>
      </p:sp>
      <p:sp>
        <p:nvSpPr>
          <p:cNvPr id="24" name="Rectangle 23"/>
          <p:cNvSpPr/>
          <p:nvPr/>
        </p:nvSpPr>
        <p:spPr>
          <a:xfrm>
            <a:off x="4303446" y="3900364"/>
            <a:ext cx="1156995" cy="97971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HSDS</a:t>
            </a:r>
          </a:p>
          <a:p>
            <a:pPr algn="ctr"/>
            <a:r>
              <a:rPr lang="en-US" sz="1200" dirty="0" smtClean="0">
                <a:solidFill>
                  <a:schemeClr val="tx1"/>
                </a:solidFill>
              </a:rPr>
              <a:t>(service node)</a:t>
            </a:r>
            <a:endParaRPr lang="en-US" sz="1200" dirty="0">
              <a:solidFill>
                <a:schemeClr val="tx1"/>
              </a:solidFill>
            </a:endParaRPr>
          </a:p>
        </p:txBody>
      </p:sp>
      <p:sp>
        <p:nvSpPr>
          <p:cNvPr id="27" name="Rectangle 26"/>
          <p:cNvSpPr/>
          <p:nvPr/>
        </p:nvSpPr>
        <p:spPr>
          <a:xfrm>
            <a:off x="5675047" y="3900363"/>
            <a:ext cx="1156995" cy="97971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HSDS</a:t>
            </a:r>
          </a:p>
          <a:p>
            <a:pPr algn="ctr"/>
            <a:r>
              <a:rPr lang="en-US" sz="1200" dirty="0" smtClean="0">
                <a:solidFill>
                  <a:schemeClr val="tx1"/>
                </a:solidFill>
              </a:rPr>
              <a:t>(service node)</a:t>
            </a:r>
            <a:endParaRPr lang="en-US" sz="1200" dirty="0">
              <a:solidFill>
                <a:schemeClr val="tx1"/>
              </a:solidFill>
            </a:endParaRPr>
          </a:p>
        </p:txBody>
      </p:sp>
      <p:sp>
        <p:nvSpPr>
          <p:cNvPr id="28" name="Rectangle 27"/>
          <p:cNvSpPr/>
          <p:nvPr/>
        </p:nvSpPr>
        <p:spPr>
          <a:xfrm>
            <a:off x="5827447" y="4052763"/>
            <a:ext cx="1156995" cy="97971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HSDS</a:t>
            </a:r>
          </a:p>
          <a:p>
            <a:pPr algn="ctr"/>
            <a:r>
              <a:rPr lang="en-US" sz="1200" dirty="0" smtClean="0">
                <a:solidFill>
                  <a:schemeClr val="tx1"/>
                </a:solidFill>
              </a:rPr>
              <a:t>(data  node)</a:t>
            </a:r>
            <a:endParaRPr lang="en-US" sz="1200" dirty="0">
              <a:solidFill>
                <a:schemeClr val="tx1"/>
              </a:solidFill>
            </a:endParaRPr>
          </a:p>
        </p:txBody>
      </p:sp>
      <p:sp>
        <p:nvSpPr>
          <p:cNvPr id="29" name="Rectangle 28"/>
          <p:cNvSpPr/>
          <p:nvPr/>
        </p:nvSpPr>
        <p:spPr>
          <a:xfrm>
            <a:off x="5979847" y="4205163"/>
            <a:ext cx="1156995" cy="97971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HSDS</a:t>
            </a:r>
          </a:p>
          <a:p>
            <a:pPr algn="ctr"/>
            <a:r>
              <a:rPr lang="en-US" sz="1200" dirty="0" smtClean="0">
                <a:solidFill>
                  <a:schemeClr val="tx1"/>
                </a:solidFill>
              </a:rPr>
              <a:t>(data node)</a:t>
            </a:r>
            <a:endParaRPr lang="en-US" sz="1200" dirty="0">
              <a:solidFill>
                <a:schemeClr val="tx1"/>
              </a:solidFill>
            </a:endParaRPr>
          </a:p>
        </p:txBody>
      </p:sp>
      <p:cxnSp>
        <p:nvCxnSpPr>
          <p:cNvPr id="30" name="Straight Arrow Connector 29"/>
          <p:cNvCxnSpPr>
            <a:stCxn id="24" idx="3"/>
            <a:endCxn id="27" idx="1"/>
          </p:cNvCxnSpPr>
          <p:nvPr/>
        </p:nvCxnSpPr>
        <p:spPr>
          <a:xfrm flipV="1">
            <a:off x="5460441" y="4390221"/>
            <a:ext cx="214606" cy="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4927042" y="4662123"/>
            <a:ext cx="671804" cy="230832"/>
          </a:xfrm>
          <a:prstGeom prst="rect">
            <a:avLst/>
          </a:prstGeom>
          <a:noFill/>
        </p:spPr>
        <p:txBody>
          <a:bodyPr wrap="square" rtlCol="0">
            <a:spAutoFit/>
          </a:bodyPr>
          <a:lstStyle/>
          <a:p>
            <a:pPr algn="ctr"/>
            <a:r>
              <a:rPr lang="en-US" sz="900" dirty="0" err="1" smtClean="0"/>
              <a:t>docker</a:t>
            </a:r>
            <a:endParaRPr lang="en-US" sz="900" dirty="0"/>
          </a:p>
        </p:txBody>
      </p:sp>
      <p:sp>
        <p:nvSpPr>
          <p:cNvPr id="32" name="TextBox 31"/>
          <p:cNvSpPr txBox="1"/>
          <p:nvPr/>
        </p:nvSpPr>
        <p:spPr>
          <a:xfrm>
            <a:off x="6589447" y="4975818"/>
            <a:ext cx="671804" cy="230832"/>
          </a:xfrm>
          <a:prstGeom prst="rect">
            <a:avLst/>
          </a:prstGeom>
          <a:noFill/>
        </p:spPr>
        <p:txBody>
          <a:bodyPr wrap="square" rtlCol="0">
            <a:spAutoFit/>
          </a:bodyPr>
          <a:lstStyle/>
          <a:p>
            <a:pPr algn="ctr"/>
            <a:r>
              <a:rPr lang="en-US" sz="900" dirty="0" err="1" smtClean="0"/>
              <a:t>docker</a:t>
            </a:r>
            <a:endParaRPr lang="en-US" sz="900" dirty="0"/>
          </a:p>
        </p:txBody>
      </p:sp>
      <p:cxnSp>
        <p:nvCxnSpPr>
          <p:cNvPr id="33" name="Straight Arrow Connector 32"/>
          <p:cNvCxnSpPr/>
          <p:nvPr/>
        </p:nvCxnSpPr>
        <p:spPr>
          <a:xfrm>
            <a:off x="7136842" y="4695020"/>
            <a:ext cx="1570653"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7359221" y="4390220"/>
            <a:ext cx="1250303" cy="307777"/>
          </a:xfrm>
          <a:prstGeom prst="rect">
            <a:avLst/>
          </a:prstGeom>
          <a:noFill/>
        </p:spPr>
        <p:txBody>
          <a:bodyPr wrap="square" rtlCol="0">
            <a:spAutoFit/>
          </a:bodyPr>
          <a:lstStyle/>
          <a:p>
            <a:r>
              <a:rPr lang="en-US" sz="1400" dirty="0" smtClean="0"/>
              <a:t>       S3 Gets</a:t>
            </a:r>
            <a:endParaRPr lang="en-US" sz="1400" dirty="0"/>
          </a:p>
        </p:txBody>
      </p:sp>
      <p:sp>
        <p:nvSpPr>
          <p:cNvPr id="35" name="TextBox 34"/>
          <p:cNvSpPr txBox="1"/>
          <p:nvPr/>
        </p:nvSpPr>
        <p:spPr>
          <a:xfrm>
            <a:off x="3108876" y="4099069"/>
            <a:ext cx="1250303" cy="307777"/>
          </a:xfrm>
          <a:prstGeom prst="rect">
            <a:avLst/>
          </a:prstGeom>
          <a:noFill/>
        </p:spPr>
        <p:txBody>
          <a:bodyPr wrap="square" rtlCol="0">
            <a:spAutoFit/>
          </a:bodyPr>
          <a:lstStyle/>
          <a:p>
            <a:pPr algn="ctr"/>
            <a:r>
              <a:rPr lang="en-US" sz="1400" dirty="0" smtClean="0"/>
              <a:t>HTTP</a:t>
            </a:r>
            <a:endParaRPr lang="en-US" sz="1400" dirty="0"/>
          </a:p>
        </p:txBody>
      </p:sp>
      <p:sp>
        <p:nvSpPr>
          <p:cNvPr id="36" name="Rectangle 35"/>
          <p:cNvSpPr/>
          <p:nvPr/>
        </p:nvSpPr>
        <p:spPr>
          <a:xfrm>
            <a:off x="1064030" y="3691595"/>
            <a:ext cx="2211186" cy="1051219"/>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HDF5 Library</a:t>
            </a:r>
          </a:p>
          <a:p>
            <a:pPr algn="ctr"/>
            <a:endParaRPr lang="en-US" dirty="0">
              <a:solidFill>
                <a:schemeClr val="tx1"/>
              </a:solidFill>
            </a:endParaRPr>
          </a:p>
          <a:p>
            <a:pPr algn="ctr"/>
            <a:r>
              <a:rPr lang="en-US" dirty="0" smtClean="0">
                <a:solidFill>
                  <a:schemeClr val="tx1"/>
                </a:solidFill>
              </a:rPr>
              <a:t> </a:t>
            </a:r>
            <a:r>
              <a:rPr lang="en-US" sz="1200" dirty="0" smtClean="0">
                <a:solidFill>
                  <a:schemeClr val="tx1"/>
                </a:solidFill>
              </a:rPr>
              <a:t>(service node)</a:t>
            </a:r>
            <a:endParaRPr lang="en-US" sz="1200" dirty="0">
              <a:solidFill>
                <a:schemeClr val="tx1"/>
              </a:solidFill>
            </a:endParaRPr>
          </a:p>
        </p:txBody>
      </p:sp>
      <p:sp>
        <p:nvSpPr>
          <p:cNvPr id="37" name="Snip Same Side Corner Rectangle 36"/>
          <p:cNvSpPr/>
          <p:nvPr/>
        </p:nvSpPr>
        <p:spPr>
          <a:xfrm>
            <a:off x="1197033" y="4150415"/>
            <a:ext cx="1912352" cy="487680"/>
          </a:xfrm>
          <a:prstGeom prst="snip2Same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tx1"/>
                </a:solidFill>
              </a:rPr>
              <a:t>REST-VOL</a:t>
            </a:r>
            <a:endParaRPr lang="en-US" sz="1200" dirty="0">
              <a:solidFill>
                <a:schemeClr val="tx1"/>
              </a:solidFill>
            </a:endParaRPr>
          </a:p>
        </p:txBody>
      </p:sp>
      <p:cxnSp>
        <p:nvCxnSpPr>
          <p:cNvPr id="38" name="Straight Arrow Connector 37"/>
          <p:cNvCxnSpPr>
            <a:stCxn id="37" idx="0"/>
            <a:endCxn id="24" idx="1"/>
          </p:cNvCxnSpPr>
          <p:nvPr/>
        </p:nvCxnSpPr>
        <p:spPr>
          <a:xfrm flipV="1">
            <a:off x="3109385" y="4390222"/>
            <a:ext cx="1194061" cy="4033"/>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2861501" y="4881496"/>
            <a:ext cx="671804" cy="230832"/>
          </a:xfrm>
          <a:prstGeom prst="rect">
            <a:avLst/>
          </a:prstGeom>
          <a:noFill/>
        </p:spPr>
        <p:txBody>
          <a:bodyPr wrap="square" rtlCol="0">
            <a:spAutoFit/>
          </a:bodyPr>
          <a:lstStyle/>
          <a:p>
            <a:pPr algn="ctr"/>
            <a:r>
              <a:rPr lang="en-US" sz="900" dirty="0" err="1" smtClean="0"/>
              <a:t>docker</a:t>
            </a:r>
            <a:endParaRPr lang="en-US" sz="900" dirty="0"/>
          </a:p>
        </p:txBody>
      </p:sp>
      <p:sp>
        <p:nvSpPr>
          <p:cNvPr id="3" name="Slide Number Placeholder 2"/>
          <p:cNvSpPr>
            <a:spLocks noGrp="1"/>
          </p:cNvSpPr>
          <p:nvPr>
            <p:ph type="sldNum" sz="quarter" idx="12"/>
          </p:nvPr>
        </p:nvSpPr>
        <p:spPr/>
        <p:txBody>
          <a:bodyPr/>
          <a:lstStyle/>
          <a:p>
            <a:fld id="{A4CC9060-D3D7-48E1-8F34-511DB085704F}" type="slidenum">
              <a:rPr lang="en-US" smtClean="0"/>
              <a:t>11</a:t>
            </a:fld>
            <a:endParaRPr lang="en-US"/>
          </a:p>
        </p:txBody>
      </p:sp>
    </p:spTree>
    <p:extLst>
      <p:ext uri="{BB962C8B-B14F-4D97-AF65-F5344CB8AC3E}">
        <p14:creationId xmlns:p14="http://schemas.microsoft.com/office/powerpoint/2010/main" val="29228686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Goals</a:t>
            </a:r>
            <a:endParaRPr lang="en-US" dirty="0"/>
          </a:p>
        </p:txBody>
      </p:sp>
      <p:sp>
        <p:nvSpPr>
          <p:cNvPr id="3" name="Content Placeholder 2"/>
          <p:cNvSpPr>
            <a:spLocks noGrp="1"/>
          </p:cNvSpPr>
          <p:nvPr>
            <p:ph idx="1"/>
          </p:nvPr>
        </p:nvSpPr>
        <p:spPr>
          <a:xfrm>
            <a:off x="838199" y="1531241"/>
            <a:ext cx="10946363" cy="4645722"/>
          </a:xfrm>
        </p:spPr>
        <p:txBody>
          <a:bodyPr>
            <a:noAutofit/>
          </a:bodyPr>
          <a:lstStyle/>
          <a:p>
            <a:pPr marL="342900" indent="-342900">
              <a:buAutoNum type="arabicParenBoth"/>
            </a:pPr>
            <a:r>
              <a:rPr lang="en-US" sz="1600" dirty="0" smtClean="0"/>
              <a:t>Cost effective</a:t>
            </a:r>
            <a:endParaRPr lang="en-US" sz="1200" dirty="0" smtClean="0"/>
          </a:p>
          <a:p>
            <a:pPr lvl="1"/>
            <a:r>
              <a:rPr lang="en-US" sz="1200" dirty="0" smtClean="0"/>
              <a:t>Near zero costs incurred when not in use</a:t>
            </a:r>
          </a:p>
          <a:p>
            <a:pPr lvl="1"/>
            <a:r>
              <a:rPr lang="en-US" sz="1200" dirty="0" smtClean="0"/>
              <a:t>Ability to scale in a cost-controlled way to handle processing demand</a:t>
            </a:r>
          </a:p>
          <a:p>
            <a:pPr marL="342900" indent="-342900">
              <a:buAutoNum type="arabicParenBoth"/>
            </a:pPr>
            <a:endParaRPr lang="en-US" sz="1600" dirty="0" smtClean="0"/>
          </a:p>
          <a:p>
            <a:pPr marL="342900" indent="-342900">
              <a:buAutoNum type="arabicParenBoth"/>
            </a:pPr>
            <a:r>
              <a:rPr lang="en-US" sz="1600" dirty="0" smtClean="0"/>
              <a:t>Responsive Results</a:t>
            </a:r>
          </a:p>
          <a:p>
            <a:pPr lvl="1"/>
            <a:r>
              <a:rPr lang="en-US" sz="1200" dirty="0" smtClean="0"/>
              <a:t>For interactive sessions, the results for areas like Grand Mesa should be returned quickly enough that the user doesn’t go off and do something else</a:t>
            </a:r>
          </a:p>
          <a:p>
            <a:pPr lvl="1"/>
            <a:r>
              <a:rPr lang="en-US" sz="1200" dirty="0" smtClean="0"/>
              <a:t>For integrated services (other software systems using our system as a service), the results for very small areas should be returned quickly enough that they can integrate it into their systems without losing the attention of their users.</a:t>
            </a:r>
          </a:p>
          <a:p>
            <a:pPr marL="342900" indent="-342900">
              <a:buAutoNum type="arabicParenBoth"/>
            </a:pPr>
            <a:endParaRPr lang="en-US" sz="1600" dirty="0"/>
          </a:p>
          <a:p>
            <a:pPr marL="342900" indent="-342900">
              <a:buAutoNum type="arabicParenBoth"/>
            </a:pPr>
            <a:r>
              <a:rPr lang="en-US" sz="1600" dirty="0" smtClean="0"/>
              <a:t>Simple, well documented API</a:t>
            </a:r>
          </a:p>
          <a:p>
            <a:pPr lvl="1"/>
            <a:r>
              <a:rPr lang="en-US" sz="1200" dirty="0" smtClean="0"/>
              <a:t>Public </a:t>
            </a:r>
            <a:r>
              <a:rPr lang="en-US" sz="1200" dirty="0" err="1" smtClean="0"/>
              <a:t>sliderule</a:t>
            </a:r>
            <a:r>
              <a:rPr lang="en-US" sz="1200" dirty="0" smtClean="0"/>
              <a:t>-python repository with packages available in </a:t>
            </a:r>
            <a:r>
              <a:rPr lang="en-US" sz="1200" dirty="0" err="1" smtClean="0"/>
              <a:t>PyPI</a:t>
            </a:r>
            <a:r>
              <a:rPr lang="en-US" sz="1200" dirty="0" smtClean="0"/>
              <a:t> (pip), and </a:t>
            </a:r>
            <a:r>
              <a:rPr lang="en-US" sz="1200" dirty="0" err="1" smtClean="0"/>
              <a:t>Conda</a:t>
            </a:r>
            <a:endParaRPr lang="en-US" sz="1200" dirty="0" smtClean="0"/>
          </a:p>
          <a:p>
            <a:pPr lvl="1"/>
            <a:r>
              <a:rPr lang="en-US" sz="1200" dirty="0" smtClean="0"/>
              <a:t>Very small learning curve with behavior matching expectations</a:t>
            </a:r>
            <a:endParaRPr lang="en-US" sz="1000" dirty="0"/>
          </a:p>
          <a:p>
            <a:pPr marL="0" indent="0">
              <a:buNone/>
            </a:pPr>
            <a:endParaRPr lang="en-US" sz="1600" dirty="0" smtClean="0"/>
          </a:p>
          <a:p>
            <a:pPr marL="0" indent="0">
              <a:buNone/>
            </a:pPr>
            <a:r>
              <a:rPr lang="en-US" sz="1600" dirty="0" smtClean="0"/>
              <a:t>(4) Ability to easily integrate other large datasets</a:t>
            </a:r>
          </a:p>
          <a:p>
            <a:pPr lvl="1"/>
            <a:r>
              <a:rPr lang="en-US" sz="1000" dirty="0" smtClean="0"/>
              <a:t>GLAH12</a:t>
            </a:r>
            <a:r>
              <a:rPr lang="en-US" sz="1000" dirty="0"/>
              <a:t>, Tan-DEM-X, Hi-MAT DEM </a:t>
            </a:r>
          </a:p>
          <a:p>
            <a:pPr marL="0" indent="0">
              <a:buNone/>
            </a:pPr>
            <a:endParaRPr lang="en-US" sz="1600" dirty="0"/>
          </a:p>
          <a:p>
            <a:pPr marL="0" indent="0">
              <a:buNone/>
            </a:pPr>
            <a:r>
              <a:rPr lang="en-US" sz="1600" dirty="0" smtClean="0"/>
              <a:t>(5) Highly configurable processing engine</a:t>
            </a:r>
          </a:p>
          <a:p>
            <a:pPr lvl="1"/>
            <a:r>
              <a:rPr lang="en-US" sz="1200" dirty="0" smtClean="0"/>
              <a:t>Able to target a wide range of science use-cases without becoming overly complex</a:t>
            </a:r>
            <a:endParaRPr lang="en-US" sz="1600" dirty="0" smtClean="0"/>
          </a:p>
        </p:txBody>
      </p:sp>
      <p:sp>
        <p:nvSpPr>
          <p:cNvPr id="4" name="Slide Number Placeholder 3"/>
          <p:cNvSpPr>
            <a:spLocks noGrp="1"/>
          </p:cNvSpPr>
          <p:nvPr>
            <p:ph type="sldNum" sz="quarter" idx="12"/>
          </p:nvPr>
        </p:nvSpPr>
        <p:spPr/>
        <p:txBody>
          <a:bodyPr/>
          <a:lstStyle/>
          <a:p>
            <a:fld id="{A4CC9060-D3D7-48E1-8F34-511DB085704F}" type="slidenum">
              <a:rPr lang="en-US" smtClean="0"/>
              <a:t>12</a:t>
            </a:fld>
            <a:endParaRPr lang="en-US"/>
          </a:p>
        </p:txBody>
      </p:sp>
    </p:spTree>
    <p:extLst>
      <p:ext uri="{BB962C8B-B14F-4D97-AF65-F5344CB8AC3E}">
        <p14:creationId xmlns:p14="http://schemas.microsoft.com/office/powerpoint/2010/main" val="21580102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1490" y="3191974"/>
            <a:ext cx="10515600" cy="763879"/>
          </a:xfrm>
        </p:spPr>
        <p:txBody>
          <a:bodyPr/>
          <a:lstStyle/>
          <a:p>
            <a:pPr algn="ctr"/>
            <a:r>
              <a:rPr lang="en-US" dirty="0" smtClean="0"/>
              <a:t>Limitations of Initial Design</a:t>
            </a:r>
            <a:endParaRPr lang="en-US" dirty="0"/>
          </a:p>
        </p:txBody>
      </p:sp>
      <p:sp>
        <p:nvSpPr>
          <p:cNvPr id="3" name="Slide Number Placeholder 2"/>
          <p:cNvSpPr>
            <a:spLocks noGrp="1"/>
          </p:cNvSpPr>
          <p:nvPr>
            <p:ph type="sldNum" sz="quarter" idx="12"/>
          </p:nvPr>
        </p:nvSpPr>
        <p:spPr/>
        <p:txBody>
          <a:bodyPr/>
          <a:lstStyle/>
          <a:p>
            <a:fld id="{A4CC9060-D3D7-48E1-8F34-511DB085704F}" type="slidenum">
              <a:rPr lang="en-US" smtClean="0"/>
              <a:t>13</a:t>
            </a:fld>
            <a:endParaRPr lang="en-US"/>
          </a:p>
        </p:txBody>
      </p:sp>
    </p:spTree>
    <p:extLst>
      <p:ext uri="{BB962C8B-B14F-4D97-AF65-F5344CB8AC3E}">
        <p14:creationId xmlns:p14="http://schemas.microsoft.com/office/powerpoint/2010/main" val="3264949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Limitations of Initial Design</a:t>
            </a:r>
            <a:endParaRPr lang="en-US" dirty="0"/>
          </a:p>
        </p:txBody>
      </p:sp>
      <p:sp>
        <p:nvSpPr>
          <p:cNvPr id="3" name="Content Placeholder 2"/>
          <p:cNvSpPr>
            <a:spLocks noGrp="1"/>
          </p:cNvSpPr>
          <p:nvPr>
            <p:ph idx="1"/>
          </p:nvPr>
        </p:nvSpPr>
        <p:spPr/>
        <p:txBody>
          <a:bodyPr/>
          <a:lstStyle/>
          <a:p>
            <a:pPr marL="0" indent="0">
              <a:buNone/>
            </a:pPr>
            <a:r>
              <a:rPr lang="en-US" dirty="0" smtClean="0"/>
              <a:t>Using the HDF5 library presented certain obstacles to us achieving our goals – namely reaching a balance between having a cost effective system and a responsive system. </a:t>
            </a:r>
          </a:p>
          <a:p>
            <a:pPr marL="0" indent="0">
              <a:buNone/>
            </a:pPr>
            <a:endParaRPr lang="en-US" dirty="0"/>
          </a:p>
          <a:p>
            <a:r>
              <a:rPr lang="en-US" dirty="0" smtClean="0"/>
              <a:t>All </a:t>
            </a:r>
            <a:r>
              <a:rPr lang="en-US" dirty="0"/>
              <a:t>read calls into the HDF5 library are serialized </a:t>
            </a:r>
            <a:endParaRPr lang="en-US" dirty="0" smtClean="0"/>
          </a:p>
          <a:p>
            <a:endParaRPr lang="en-US" dirty="0" smtClean="0"/>
          </a:p>
          <a:p>
            <a:r>
              <a:rPr lang="en-US" dirty="0" smtClean="0"/>
              <a:t>HSDS </a:t>
            </a:r>
            <a:r>
              <a:rPr lang="en-US" dirty="0"/>
              <a:t>issues multiple HTTP requests per H5 dataset </a:t>
            </a:r>
            <a:r>
              <a:rPr lang="en-US" dirty="0" smtClean="0"/>
              <a:t>chunk</a:t>
            </a:r>
          </a:p>
          <a:p>
            <a:endParaRPr lang="en-US" dirty="0" smtClean="0"/>
          </a:p>
          <a:p>
            <a:r>
              <a:rPr lang="en-US" dirty="0" smtClean="0"/>
              <a:t>HSDS requires a </a:t>
            </a:r>
            <a:r>
              <a:rPr lang="en-US" dirty="0"/>
              <a:t>metadata </a:t>
            </a:r>
            <a:r>
              <a:rPr lang="en-US" dirty="0" smtClean="0"/>
              <a:t>repository</a:t>
            </a:r>
            <a:endParaRPr lang="en-US" dirty="0"/>
          </a:p>
        </p:txBody>
      </p:sp>
      <p:sp>
        <p:nvSpPr>
          <p:cNvPr id="4" name="Slide Number Placeholder 3"/>
          <p:cNvSpPr>
            <a:spLocks noGrp="1"/>
          </p:cNvSpPr>
          <p:nvPr>
            <p:ph type="sldNum" sz="quarter" idx="12"/>
          </p:nvPr>
        </p:nvSpPr>
        <p:spPr/>
        <p:txBody>
          <a:bodyPr/>
          <a:lstStyle/>
          <a:p>
            <a:fld id="{A4CC9060-D3D7-48E1-8F34-511DB085704F}" type="slidenum">
              <a:rPr lang="en-US" smtClean="0"/>
              <a:t>14</a:t>
            </a:fld>
            <a:endParaRPr lang="en-US"/>
          </a:p>
        </p:txBody>
      </p:sp>
    </p:spTree>
    <p:extLst>
      <p:ext uri="{BB962C8B-B14F-4D97-AF65-F5344CB8AC3E}">
        <p14:creationId xmlns:p14="http://schemas.microsoft.com/office/powerpoint/2010/main" val="36824775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Obstacle 1</a:t>
            </a:r>
            <a:r>
              <a:rPr lang="en-US" dirty="0" smtClean="0"/>
              <a:t>: HDF5 Serializes Requests</a:t>
            </a:r>
            <a:endParaRPr lang="en-US" dirty="0"/>
          </a:p>
        </p:txBody>
      </p:sp>
      <p:sp>
        <p:nvSpPr>
          <p:cNvPr id="3" name="Content Placeholder 2"/>
          <p:cNvSpPr>
            <a:spLocks noGrp="1"/>
          </p:cNvSpPr>
          <p:nvPr>
            <p:ph idx="1"/>
          </p:nvPr>
        </p:nvSpPr>
        <p:spPr>
          <a:xfrm>
            <a:off x="838200" y="1453420"/>
            <a:ext cx="10515600" cy="4645722"/>
          </a:xfrm>
        </p:spPr>
        <p:txBody>
          <a:bodyPr/>
          <a:lstStyle/>
          <a:p>
            <a:pPr lvl="0"/>
            <a:r>
              <a:rPr lang="en-US" dirty="0"/>
              <a:t>All read calls into the HDF5 library are serialized inside the library due to a global API lock.  </a:t>
            </a:r>
            <a:endParaRPr lang="en-US" dirty="0" smtClean="0"/>
          </a:p>
          <a:p>
            <a:pPr lvl="0"/>
            <a:endParaRPr lang="en-US" dirty="0" smtClean="0"/>
          </a:p>
          <a:p>
            <a:pPr lvl="0"/>
            <a:r>
              <a:rPr lang="en-US" dirty="0" smtClean="0"/>
              <a:t>Even </a:t>
            </a:r>
            <a:r>
              <a:rPr lang="en-US" dirty="0"/>
              <a:t>though SlideRule issues many dataset read requests concurrently, and HSDS is capable of tremendous parallelism, the number of actual concurrent reads to S3 was limited to those associated with one dataset at a </a:t>
            </a:r>
            <a:r>
              <a:rPr lang="en-US" dirty="0" smtClean="0"/>
              <a:t>time</a:t>
            </a:r>
            <a:r>
              <a:rPr lang="en-US" dirty="0"/>
              <a:t> </a:t>
            </a:r>
            <a:r>
              <a:rPr lang="en-US" dirty="0" smtClean="0"/>
              <a:t>due to those requests being serialized at inside the HDF5 library.</a:t>
            </a:r>
          </a:p>
          <a:p>
            <a:pPr marL="0" lvl="0" indent="0">
              <a:buNone/>
            </a:pPr>
            <a:endParaRPr lang="en-US" dirty="0"/>
          </a:p>
        </p:txBody>
      </p:sp>
      <p:sp>
        <p:nvSpPr>
          <p:cNvPr id="4" name="Slide Number Placeholder 3"/>
          <p:cNvSpPr>
            <a:spLocks noGrp="1"/>
          </p:cNvSpPr>
          <p:nvPr>
            <p:ph type="sldNum" sz="quarter" idx="12"/>
          </p:nvPr>
        </p:nvSpPr>
        <p:spPr/>
        <p:txBody>
          <a:bodyPr/>
          <a:lstStyle/>
          <a:p>
            <a:fld id="{A4CC9060-D3D7-48E1-8F34-511DB085704F}" type="slidenum">
              <a:rPr lang="en-US" smtClean="0"/>
              <a:t>15</a:t>
            </a:fld>
            <a:endParaRPr lang="en-US"/>
          </a:p>
        </p:txBody>
      </p:sp>
    </p:spTree>
    <p:extLst>
      <p:ext uri="{BB962C8B-B14F-4D97-AF65-F5344CB8AC3E}">
        <p14:creationId xmlns:p14="http://schemas.microsoft.com/office/powerpoint/2010/main" val="39377499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HDF5 Serialization of Reads – 1 Thread</a:t>
            </a:r>
            <a:endParaRPr lang="en-US"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626" y="2472612"/>
            <a:ext cx="12007124" cy="2743200"/>
          </a:xfrm>
        </p:spPr>
      </p:pic>
      <p:sp>
        <p:nvSpPr>
          <p:cNvPr id="7" name="Oval 6"/>
          <p:cNvSpPr/>
          <p:nvPr/>
        </p:nvSpPr>
        <p:spPr>
          <a:xfrm>
            <a:off x="3146187" y="2960056"/>
            <a:ext cx="614050" cy="472966"/>
          </a:xfrm>
          <a:prstGeom prst="ellipse">
            <a:avLst/>
          </a:prstGeom>
          <a:solidFill>
            <a:schemeClr val="accent4">
              <a:lumMod val="75000"/>
              <a:alpha val="8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p:cNvCxnSpPr/>
          <p:nvPr/>
        </p:nvCxnSpPr>
        <p:spPr>
          <a:xfrm flipH="1" flipV="1">
            <a:off x="3666931" y="3405673"/>
            <a:ext cx="1315616" cy="1175660"/>
          </a:xfrm>
          <a:prstGeom prst="straightConnector1">
            <a:avLst/>
          </a:prstGeom>
          <a:ln w="25400">
            <a:solidFill>
              <a:schemeClr val="accent4">
                <a:lumMod val="75000"/>
              </a:schemeClr>
            </a:solidFill>
            <a:headEnd type="triangle" w="lg" len="med"/>
            <a:tailEnd type="non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flipV="1">
            <a:off x="3760237" y="3219062"/>
            <a:ext cx="4320073" cy="1362271"/>
          </a:xfrm>
          <a:prstGeom prst="straightConnector1">
            <a:avLst/>
          </a:prstGeom>
          <a:ln w="25400">
            <a:solidFill>
              <a:schemeClr val="accent4">
                <a:lumMod val="75000"/>
              </a:schemeClr>
            </a:solidFill>
            <a:headEnd type="triangle" w="lg" len="med"/>
            <a:tailEnd type="none"/>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A4CC9060-D3D7-48E1-8F34-511DB085704F}" type="slidenum">
              <a:rPr lang="en-US" smtClean="0"/>
              <a:t>16</a:t>
            </a:fld>
            <a:endParaRPr lang="en-US"/>
          </a:p>
        </p:txBody>
      </p:sp>
    </p:spTree>
    <p:extLst>
      <p:ext uri="{BB962C8B-B14F-4D97-AF65-F5344CB8AC3E}">
        <p14:creationId xmlns:p14="http://schemas.microsoft.com/office/powerpoint/2010/main" val="22924910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ontent Placeholder 1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7468" y="2192694"/>
            <a:ext cx="11877102" cy="3312367"/>
          </a:xfrm>
        </p:spPr>
      </p:pic>
      <p:sp>
        <p:nvSpPr>
          <p:cNvPr id="2" name="Title 1"/>
          <p:cNvSpPr>
            <a:spLocks noGrp="1"/>
          </p:cNvSpPr>
          <p:nvPr>
            <p:ph type="title"/>
          </p:nvPr>
        </p:nvSpPr>
        <p:spPr/>
        <p:txBody>
          <a:bodyPr/>
          <a:lstStyle/>
          <a:p>
            <a:r>
              <a:rPr lang="en-US" dirty="0" smtClean="0"/>
              <a:t>HSF5 Serialization of Reads – 3 Threads</a:t>
            </a:r>
            <a:endParaRPr lang="en-US" dirty="0"/>
          </a:p>
        </p:txBody>
      </p:sp>
      <p:sp>
        <p:nvSpPr>
          <p:cNvPr id="5" name="Oval 4"/>
          <p:cNvSpPr/>
          <p:nvPr/>
        </p:nvSpPr>
        <p:spPr>
          <a:xfrm>
            <a:off x="3136857" y="2670807"/>
            <a:ext cx="614050" cy="472966"/>
          </a:xfrm>
          <a:prstGeom prst="ellipse">
            <a:avLst/>
          </a:prstGeom>
          <a:solidFill>
            <a:schemeClr val="accent4">
              <a:lumMod val="75000"/>
              <a:alpha val="8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p:cNvCxnSpPr>
            <a:endCxn id="5" idx="3"/>
          </p:cNvCxnSpPr>
          <p:nvPr/>
        </p:nvCxnSpPr>
        <p:spPr>
          <a:xfrm flipV="1">
            <a:off x="2799184" y="3074509"/>
            <a:ext cx="427599" cy="1096275"/>
          </a:xfrm>
          <a:prstGeom prst="straightConnector1">
            <a:avLst/>
          </a:prstGeom>
          <a:ln w="25400">
            <a:solidFill>
              <a:schemeClr val="accent4">
                <a:lumMod val="75000"/>
              </a:schemeClr>
            </a:solidFill>
            <a:headEnd type="triangle" w="lg" len="med"/>
            <a:tailEnd type="non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a:endCxn id="5" idx="5"/>
          </p:cNvCxnSpPr>
          <p:nvPr/>
        </p:nvCxnSpPr>
        <p:spPr>
          <a:xfrm flipH="1" flipV="1">
            <a:off x="3660981" y="3074509"/>
            <a:ext cx="2842456" cy="1096275"/>
          </a:xfrm>
          <a:prstGeom prst="straightConnector1">
            <a:avLst/>
          </a:prstGeom>
          <a:ln w="25400">
            <a:solidFill>
              <a:schemeClr val="accent4">
                <a:lumMod val="75000"/>
              </a:schemeClr>
            </a:solidFill>
            <a:headEnd type="triangle" w="lg" len="med"/>
            <a:tailEnd type="none"/>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A4CC9060-D3D7-48E1-8F34-511DB085704F}" type="slidenum">
              <a:rPr lang="en-US" smtClean="0"/>
              <a:t>17</a:t>
            </a:fld>
            <a:endParaRPr lang="en-US"/>
          </a:p>
        </p:txBody>
      </p:sp>
    </p:spTree>
    <p:extLst>
      <p:ext uri="{BB962C8B-B14F-4D97-AF65-F5344CB8AC3E}">
        <p14:creationId xmlns:p14="http://schemas.microsoft.com/office/powerpoint/2010/main" val="23922723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Cost of Parallelism</a:t>
            </a:r>
            <a:endParaRPr lang="en-US" dirty="0"/>
          </a:p>
        </p:txBody>
      </p:sp>
      <p:sp>
        <p:nvSpPr>
          <p:cNvPr id="3" name="Content Placeholder 2"/>
          <p:cNvSpPr>
            <a:spLocks noGrp="1"/>
          </p:cNvSpPr>
          <p:nvPr>
            <p:ph idx="1"/>
          </p:nvPr>
        </p:nvSpPr>
        <p:spPr>
          <a:xfrm>
            <a:off x="838200" y="2851273"/>
            <a:ext cx="10515600" cy="3575078"/>
          </a:xfrm>
        </p:spPr>
        <p:txBody>
          <a:bodyPr>
            <a:normAutofit lnSpcReduction="10000"/>
          </a:bodyPr>
          <a:lstStyle/>
          <a:p>
            <a:r>
              <a:rPr lang="en-US" sz="2400" dirty="0" smtClean="0"/>
              <a:t>The HDF5 library prevents an application from using an </a:t>
            </a:r>
            <a:r>
              <a:rPr lang="en-US" sz="2400" i="1" dirty="0" smtClean="0"/>
              <a:t>asynchronous</a:t>
            </a:r>
            <a:r>
              <a:rPr lang="en-US" sz="2400" dirty="0" smtClean="0"/>
              <a:t> or </a:t>
            </a:r>
            <a:r>
              <a:rPr lang="en-US" sz="2400" i="1" dirty="0" smtClean="0"/>
              <a:t>multithreaded</a:t>
            </a:r>
            <a:r>
              <a:rPr lang="en-US" sz="2400" dirty="0" smtClean="0"/>
              <a:t> model to achieve parallelism, and forces a </a:t>
            </a:r>
            <a:r>
              <a:rPr lang="en-US" sz="2400" i="1" dirty="0" smtClean="0"/>
              <a:t>process</a:t>
            </a:r>
            <a:r>
              <a:rPr lang="en-US" sz="2400" dirty="0" smtClean="0"/>
              <a:t> or </a:t>
            </a:r>
            <a:r>
              <a:rPr lang="en-US" sz="2400" i="1" dirty="0" smtClean="0"/>
              <a:t>distributed</a:t>
            </a:r>
            <a:r>
              <a:rPr lang="en-US" sz="2400" dirty="0" smtClean="0"/>
              <a:t> model.</a:t>
            </a:r>
          </a:p>
          <a:p>
            <a:endParaRPr lang="en-US" sz="2400" dirty="0" smtClean="0"/>
          </a:p>
          <a:p>
            <a:r>
              <a:rPr lang="en-US" sz="2400" dirty="0" smtClean="0"/>
              <a:t>While large systems will still typically grow at the process and instance (distributed) level, ignoring gains in parallelism at the lower levels is inefficient and costly.</a:t>
            </a:r>
          </a:p>
          <a:p>
            <a:endParaRPr lang="en-US" sz="2400" dirty="0" smtClean="0"/>
          </a:p>
          <a:p>
            <a:r>
              <a:rPr lang="en-US" sz="2400" dirty="0" smtClean="0"/>
              <a:t>We found it an order of magnitude more complex to replace one or two call-backs or threads in our server code with dozens of Docker containers.</a:t>
            </a:r>
            <a:endParaRPr lang="en-US" sz="2400" dirty="0"/>
          </a:p>
        </p:txBody>
      </p:sp>
      <p:sp>
        <p:nvSpPr>
          <p:cNvPr id="11" name="TextBox 10"/>
          <p:cNvSpPr txBox="1"/>
          <p:nvPr/>
        </p:nvSpPr>
        <p:spPr>
          <a:xfrm>
            <a:off x="3923608" y="1361232"/>
            <a:ext cx="3502429" cy="523220"/>
          </a:xfrm>
          <a:prstGeom prst="rect">
            <a:avLst/>
          </a:prstGeom>
          <a:noFill/>
        </p:spPr>
        <p:txBody>
          <a:bodyPr wrap="square" rtlCol="0">
            <a:spAutoFit/>
          </a:bodyPr>
          <a:lstStyle/>
          <a:p>
            <a:pPr algn="ctr"/>
            <a:r>
              <a:rPr lang="en-US" sz="2800" dirty="0" smtClean="0">
                <a:latin typeface="Poor Richard" panose="02080502050505020702" pitchFamily="18" charset="0"/>
              </a:rPr>
              <a:t>Resource intensity</a:t>
            </a:r>
            <a:endParaRPr lang="en-US" sz="2800" dirty="0">
              <a:latin typeface="Poor Richard" panose="02080502050505020702" pitchFamily="18" charset="0"/>
            </a:endParaRPr>
          </a:p>
        </p:txBody>
      </p:sp>
      <p:sp>
        <p:nvSpPr>
          <p:cNvPr id="12" name="Notched Right Arrow 11"/>
          <p:cNvSpPr/>
          <p:nvPr/>
        </p:nvSpPr>
        <p:spPr>
          <a:xfrm>
            <a:off x="1421477" y="1837110"/>
            <a:ext cx="2310938" cy="615141"/>
          </a:xfrm>
          <a:prstGeom prst="notchedRigh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Rockwell" panose="02060603020205020403" pitchFamily="18" charset="0"/>
              </a:rPr>
              <a:t>Asynchronous</a:t>
            </a:r>
            <a:endParaRPr lang="en-US" dirty="0">
              <a:latin typeface="Rockwell" panose="02060603020205020403" pitchFamily="18" charset="0"/>
            </a:endParaRPr>
          </a:p>
        </p:txBody>
      </p:sp>
      <p:sp>
        <p:nvSpPr>
          <p:cNvPr id="13" name="Notched Right Arrow 12"/>
          <p:cNvSpPr/>
          <p:nvPr/>
        </p:nvSpPr>
        <p:spPr>
          <a:xfrm>
            <a:off x="3627120" y="1837110"/>
            <a:ext cx="2310938" cy="615141"/>
          </a:xfrm>
          <a:prstGeom prst="notchedRightArrow">
            <a:avLst/>
          </a:prstGeom>
          <a:solidFill>
            <a:srgbClr val="8BB8E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Rockwell" panose="02060603020205020403" pitchFamily="18" charset="0"/>
              </a:rPr>
              <a:t>Thread</a:t>
            </a:r>
            <a:endParaRPr lang="en-US" dirty="0">
              <a:latin typeface="Rockwell" panose="02060603020205020403" pitchFamily="18" charset="0"/>
            </a:endParaRPr>
          </a:p>
        </p:txBody>
      </p:sp>
      <p:sp>
        <p:nvSpPr>
          <p:cNvPr id="14" name="Notched Right Arrow 13"/>
          <p:cNvSpPr/>
          <p:nvPr/>
        </p:nvSpPr>
        <p:spPr>
          <a:xfrm>
            <a:off x="5826529" y="1837109"/>
            <a:ext cx="2310938" cy="615141"/>
          </a:xfrm>
          <a:prstGeom prst="notchedRightArrow">
            <a:avLst/>
          </a:prstGeom>
          <a:solidFill>
            <a:srgbClr val="70A8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Rockwell" panose="02060603020205020403" pitchFamily="18" charset="0"/>
              </a:rPr>
              <a:t>Process</a:t>
            </a:r>
            <a:endParaRPr lang="en-US" dirty="0">
              <a:latin typeface="Rockwell" panose="02060603020205020403" pitchFamily="18" charset="0"/>
            </a:endParaRPr>
          </a:p>
        </p:txBody>
      </p:sp>
      <p:sp>
        <p:nvSpPr>
          <p:cNvPr id="15" name="Notched Right Arrow 14"/>
          <p:cNvSpPr/>
          <p:nvPr/>
        </p:nvSpPr>
        <p:spPr>
          <a:xfrm>
            <a:off x="8032172" y="1837108"/>
            <a:ext cx="2310938" cy="615141"/>
          </a:xfrm>
          <a:prstGeom prst="notchedRightArrow">
            <a:avLst/>
          </a:prstGeom>
          <a:solidFill>
            <a:srgbClr val="5A9A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Rockwell" panose="02060603020205020403" pitchFamily="18" charset="0"/>
              </a:rPr>
              <a:t>Distributed</a:t>
            </a:r>
            <a:endParaRPr lang="en-US" b="1" dirty="0">
              <a:latin typeface="Rockwell" panose="02060603020205020403" pitchFamily="18" charset="0"/>
            </a:endParaRPr>
          </a:p>
        </p:txBody>
      </p:sp>
      <p:sp>
        <p:nvSpPr>
          <p:cNvPr id="4" name="Slide Number Placeholder 3"/>
          <p:cNvSpPr>
            <a:spLocks noGrp="1"/>
          </p:cNvSpPr>
          <p:nvPr>
            <p:ph type="sldNum" sz="quarter" idx="12"/>
          </p:nvPr>
        </p:nvSpPr>
        <p:spPr/>
        <p:txBody>
          <a:bodyPr/>
          <a:lstStyle/>
          <a:p>
            <a:fld id="{A4CC9060-D3D7-48E1-8F34-511DB085704F}" type="slidenum">
              <a:rPr lang="en-US" smtClean="0"/>
              <a:t>18</a:t>
            </a:fld>
            <a:endParaRPr lang="en-US"/>
          </a:p>
        </p:txBody>
      </p:sp>
    </p:spTree>
    <p:extLst>
      <p:ext uri="{BB962C8B-B14F-4D97-AF65-F5344CB8AC3E}">
        <p14:creationId xmlns:p14="http://schemas.microsoft.com/office/powerpoint/2010/main" val="6155826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Obstacle </a:t>
            </a:r>
            <a:r>
              <a:rPr lang="en-US" b="1" dirty="0"/>
              <a:t>2</a:t>
            </a:r>
            <a:r>
              <a:rPr lang="en-US" dirty="0" smtClean="0"/>
              <a:t>: Chunk Size Dependency</a:t>
            </a:r>
            <a:endParaRPr lang="en-US" dirty="0"/>
          </a:p>
        </p:txBody>
      </p:sp>
      <p:sp>
        <p:nvSpPr>
          <p:cNvPr id="3" name="Content Placeholder 2"/>
          <p:cNvSpPr>
            <a:spLocks noGrp="1"/>
          </p:cNvSpPr>
          <p:nvPr>
            <p:ph idx="1"/>
          </p:nvPr>
        </p:nvSpPr>
        <p:spPr>
          <a:xfrm>
            <a:off x="838200" y="1453420"/>
            <a:ext cx="10515600" cy="4645722"/>
          </a:xfrm>
        </p:spPr>
        <p:txBody>
          <a:bodyPr/>
          <a:lstStyle/>
          <a:p>
            <a:pPr lvl="0"/>
            <a:r>
              <a:rPr lang="en-US" dirty="0"/>
              <a:t>HSDS issues multiple HTTP requests per H5 dataset chunk being read.  </a:t>
            </a:r>
            <a:endParaRPr lang="en-US" dirty="0" smtClean="0"/>
          </a:p>
          <a:p>
            <a:pPr lvl="0"/>
            <a:endParaRPr lang="en-US" dirty="0" smtClean="0"/>
          </a:p>
          <a:p>
            <a:pPr lvl="0"/>
            <a:r>
              <a:rPr lang="en-US" dirty="0" smtClean="0"/>
              <a:t>The </a:t>
            </a:r>
            <a:r>
              <a:rPr lang="en-US" dirty="0"/>
              <a:t>chunk size of the dataset is the single greatest factor in how performant the read is.  </a:t>
            </a:r>
            <a:endParaRPr lang="en-US" dirty="0" smtClean="0"/>
          </a:p>
          <a:p>
            <a:pPr lvl="0"/>
            <a:endParaRPr lang="en-US" dirty="0"/>
          </a:p>
          <a:p>
            <a:pPr lvl="0"/>
            <a:r>
              <a:rPr lang="en-US" dirty="0" smtClean="0"/>
              <a:t>Datasets </a:t>
            </a:r>
            <a:r>
              <a:rPr lang="en-US" dirty="0"/>
              <a:t>that consist of many small chunks explode the number of TCP/IP socket connections that are needed and the per-read latencies dominate overall performance.</a:t>
            </a:r>
          </a:p>
          <a:p>
            <a:pPr marL="0" indent="0">
              <a:buNone/>
            </a:pPr>
            <a:endParaRPr lang="en-US" dirty="0"/>
          </a:p>
        </p:txBody>
      </p:sp>
      <p:sp>
        <p:nvSpPr>
          <p:cNvPr id="4" name="Slide Number Placeholder 3"/>
          <p:cNvSpPr>
            <a:spLocks noGrp="1"/>
          </p:cNvSpPr>
          <p:nvPr>
            <p:ph type="sldNum" sz="quarter" idx="12"/>
          </p:nvPr>
        </p:nvSpPr>
        <p:spPr/>
        <p:txBody>
          <a:bodyPr/>
          <a:lstStyle/>
          <a:p>
            <a:fld id="{A4CC9060-D3D7-48E1-8F34-511DB085704F}" type="slidenum">
              <a:rPr lang="en-US" smtClean="0"/>
              <a:t>19</a:t>
            </a:fld>
            <a:endParaRPr lang="en-US"/>
          </a:p>
        </p:txBody>
      </p:sp>
    </p:spTree>
    <p:extLst>
      <p:ext uri="{BB962C8B-B14F-4D97-AF65-F5344CB8AC3E}">
        <p14:creationId xmlns:p14="http://schemas.microsoft.com/office/powerpoint/2010/main" val="14116976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HSDS Performance Test Results</a:t>
            </a:r>
            <a:endParaRPr lang="en-US" dirty="0"/>
          </a:p>
        </p:txBody>
      </p:sp>
      <p:graphicFrame>
        <p:nvGraphicFramePr>
          <p:cNvPr id="4" name="Content Placeholder 3"/>
          <p:cNvGraphicFramePr>
            <a:graphicFrameLocks noGrp="1"/>
          </p:cNvGraphicFramePr>
          <p:nvPr>
            <p:ph idx="1"/>
            <p:extLst/>
          </p:nvPr>
        </p:nvGraphicFramePr>
        <p:xfrm>
          <a:off x="155640" y="1531938"/>
          <a:ext cx="11858022" cy="3708400"/>
        </p:xfrm>
        <a:graphic>
          <a:graphicData uri="http://schemas.openxmlformats.org/drawingml/2006/table">
            <a:tbl>
              <a:tblPr firstRow="1" bandRow="1">
                <a:tableStyleId>{3B4B98B0-60AC-42C2-AFA5-B58CD77FA1E5}</a:tableStyleId>
              </a:tblPr>
              <a:tblGrid>
                <a:gridCol w="1976337">
                  <a:extLst>
                    <a:ext uri="{9D8B030D-6E8A-4147-A177-3AD203B41FA5}">
                      <a16:colId xmlns:a16="http://schemas.microsoft.com/office/drawing/2014/main" val="137173016"/>
                    </a:ext>
                  </a:extLst>
                </a:gridCol>
                <a:gridCol w="1976337">
                  <a:extLst>
                    <a:ext uri="{9D8B030D-6E8A-4147-A177-3AD203B41FA5}">
                      <a16:colId xmlns:a16="http://schemas.microsoft.com/office/drawing/2014/main" val="4086012141"/>
                    </a:ext>
                  </a:extLst>
                </a:gridCol>
                <a:gridCol w="1976337">
                  <a:extLst>
                    <a:ext uri="{9D8B030D-6E8A-4147-A177-3AD203B41FA5}">
                      <a16:colId xmlns:a16="http://schemas.microsoft.com/office/drawing/2014/main" val="1136515046"/>
                    </a:ext>
                  </a:extLst>
                </a:gridCol>
                <a:gridCol w="1976337">
                  <a:extLst>
                    <a:ext uri="{9D8B030D-6E8A-4147-A177-3AD203B41FA5}">
                      <a16:colId xmlns:a16="http://schemas.microsoft.com/office/drawing/2014/main" val="65634113"/>
                    </a:ext>
                  </a:extLst>
                </a:gridCol>
                <a:gridCol w="1976337">
                  <a:extLst>
                    <a:ext uri="{9D8B030D-6E8A-4147-A177-3AD203B41FA5}">
                      <a16:colId xmlns:a16="http://schemas.microsoft.com/office/drawing/2014/main" val="4275581455"/>
                    </a:ext>
                  </a:extLst>
                </a:gridCol>
                <a:gridCol w="1976337">
                  <a:extLst>
                    <a:ext uri="{9D8B030D-6E8A-4147-A177-3AD203B41FA5}">
                      <a16:colId xmlns:a16="http://schemas.microsoft.com/office/drawing/2014/main" val="3915028472"/>
                    </a:ext>
                  </a:extLst>
                </a:gridCol>
              </a:tblGrid>
              <a:tr h="370840">
                <a:tc>
                  <a:txBody>
                    <a:bodyPr/>
                    <a:lstStyle/>
                    <a:p>
                      <a:r>
                        <a:rPr lang="en-US" dirty="0" smtClean="0"/>
                        <a:t>Format</a:t>
                      </a:r>
                      <a:endParaRPr lang="en-US" dirty="0"/>
                    </a:p>
                  </a:txBody>
                  <a:tcPr/>
                </a:tc>
                <a:tc>
                  <a:txBody>
                    <a:bodyPr/>
                    <a:lstStyle/>
                    <a:p>
                      <a:r>
                        <a:rPr lang="en-US" dirty="0" smtClean="0"/>
                        <a:t>Layout</a:t>
                      </a:r>
                      <a:endParaRPr lang="en-US" dirty="0"/>
                    </a:p>
                  </a:txBody>
                  <a:tcPr/>
                </a:tc>
                <a:tc>
                  <a:txBody>
                    <a:bodyPr/>
                    <a:lstStyle/>
                    <a:p>
                      <a:r>
                        <a:rPr lang="en-US" dirty="0" smtClean="0"/>
                        <a:t>Instance</a:t>
                      </a:r>
                      <a:r>
                        <a:rPr lang="en-US" baseline="0" dirty="0" smtClean="0"/>
                        <a:t> Type</a:t>
                      </a:r>
                      <a:endParaRPr lang="en-US" dirty="0"/>
                    </a:p>
                  </a:txBody>
                  <a:tcPr/>
                </a:tc>
                <a:tc>
                  <a:txBody>
                    <a:bodyPr/>
                    <a:lstStyle/>
                    <a:p>
                      <a:r>
                        <a:rPr lang="en-US" dirty="0" smtClean="0"/>
                        <a:t>Data</a:t>
                      </a:r>
                      <a:r>
                        <a:rPr lang="en-US" baseline="0" dirty="0" smtClean="0"/>
                        <a:t> Nodes</a:t>
                      </a:r>
                      <a:endParaRPr lang="en-US" dirty="0"/>
                    </a:p>
                  </a:txBody>
                  <a:tcPr/>
                </a:tc>
                <a:tc>
                  <a:txBody>
                    <a:bodyPr/>
                    <a:lstStyle/>
                    <a:p>
                      <a:r>
                        <a:rPr lang="en-US" smtClean="0"/>
                        <a:t>Http Compression</a:t>
                      </a:r>
                      <a:endParaRPr lang="en-US" dirty="0"/>
                    </a:p>
                  </a:txBody>
                  <a:tcPr/>
                </a:tc>
                <a:tc>
                  <a:txBody>
                    <a:bodyPr/>
                    <a:lstStyle/>
                    <a:p>
                      <a:r>
                        <a:rPr lang="en-US" dirty="0" smtClean="0"/>
                        <a:t>Duration (seconds)</a:t>
                      </a:r>
                      <a:endParaRPr lang="en-US" dirty="0"/>
                    </a:p>
                  </a:txBody>
                  <a:tcPr/>
                </a:tc>
                <a:extLst>
                  <a:ext uri="{0D108BD9-81ED-4DB2-BD59-A6C34878D82A}">
                    <a16:rowId xmlns:a16="http://schemas.microsoft.com/office/drawing/2014/main" val="2062523611"/>
                  </a:ext>
                </a:extLst>
              </a:tr>
              <a:tr h="370840">
                <a:tc>
                  <a:txBody>
                    <a:bodyPr/>
                    <a:lstStyle/>
                    <a:p>
                      <a:r>
                        <a:rPr lang="en-US" b="1" dirty="0" smtClean="0">
                          <a:solidFill>
                            <a:schemeClr val="accent6">
                              <a:lumMod val="75000"/>
                            </a:schemeClr>
                          </a:solidFill>
                        </a:rPr>
                        <a:t>Local File</a:t>
                      </a:r>
                      <a:endParaRPr lang="en-US" b="1" dirty="0">
                        <a:solidFill>
                          <a:schemeClr val="accent6">
                            <a:lumMod val="75000"/>
                          </a:schemeClr>
                        </a:solidFill>
                      </a:endParaRPr>
                    </a:p>
                  </a:txBody>
                  <a:tcPr/>
                </a:tc>
                <a:tc>
                  <a:txBody>
                    <a:bodyPr/>
                    <a:lstStyle/>
                    <a:p>
                      <a:r>
                        <a:rPr lang="en-US" dirty="0" smtClean="0"/>
                        <a:t>Chunk:10000</a:t>
                      </a:r>
                      <a:endParaRPr lang="en-US" dirty="0"/>
                    </a:p>
                  </a:txBody>
                  <a:tcPr/>
                </a:tc>
                <a:tc>
                  <a:txBody>
                    <a:bodyPr/>
                    <a:lstStyle/>
                    <a:p>
                      <a:r>
                        <a:rPr lang="en-US" dirty="0" smtClean="0"/>
                        <a:t>c5.xlarge</a:t>
                      </a:r>
                      <a:endParaRPr lang="en-US" dirty="0"/>
                    </a:p>
                  </a:txBody>
                  <a:tcPr/>
                </a:tc>
                <a:tc>
                  <a:txBody>
                    <a:bodyPr/>
                    <a:lstStyle/>
                    <a:p>
                      <a:r>
                        <a:rPr lang="en-US" dirty="0" smtClean="0"/>
                        <a:t>n/a</a:t>
                      </a:r>
                      <a:endParaRPr lang="en-US" dirty="0"/>
                    </a:p>
                  </a:txBody>
                  <a:tcPr/>
                </a:tc>
                <a:tc>
                  <a:txBody>
                    <a:bodyPr/>
                    <a:lstStyle/>
                    <a:p>
                      <a:r>
                        <a:rPr lang="en-US" smtClean="0"/>
                        <a:t>n/a</a:t>
                      </a:r>
                      <a:endParaRPr lang="en-US" dirty="0"/>
                    </a:p>
                  </a:txBody>
                  <a:tcPr/>
                </a:tc>
                <a:tc>
                  <a:txBody>
                    <a:bodyPr/>
                    <a:lstStyle/>
                    <a:p>
                      <a:r>
                        <a:rPr lang="en-US" dirty="0" smtClean="0"/>
                        <a:t>10</a:t>
                      </a:r>
                      <a:endParaRPr lang="en-US" dirty="0"/>
                    </a:p>
                  </a:txBody>
                  <a:tcPr/>
                </a:tc>
                <a:extLst>
                  <a:ext uri="{0D108BD9-81ED-4DB2-BD59-A6C34878D82A}">
                    <a16:rowId xmlns:a16="http://schemas.microsoft.com/office/drawing/2014/main" val="3707011340"/>
                  </a:ext>
                </a:extLst>
              </a:tr>
              <a:tr h="370840">
                <a:tc>
                  <a:txBody>
                    <a:bodyPr/>
                    <a:lstStyle/>
                    <a:p>
                      <a:r>
                        <a:rPr lang="en-US" b="1" dirty="0" smtClean="0">
                          <a:solidFill>
                            <a:schemeClr val="accent6">
                              <a:lumMod val="75000"/>
                            </a:schemeClr>
                          </a:solidFill>
                        </a:rPr>
                        <a:t>Native</a:t>
                      </a:r>
                      <a:r>
                        <a:rPr lang="en-US" b="1" baseline="0" dirty="0" smtClean="0">
                          <a:solidFill>
                            <a:schemeClr val="accent6">
                              <a:lumMod val="75000"/>
                            </a:schemeClr>
                          </a:solidFill>
                        </a:rPr>
                        <a:t> Ingest</a:t>
                      </a:r>
                      <a:endParaRPr lang="en-US" b="1" dirty="0">
                        <a:solidFill>
                          <a:schemeClr val="accent6">
                            <a:lumMod val="75000"/>
                          </a:schemeClr>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n/a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c5.xlarge</a:t>
                      </a:r>
                    </a:p>
                  </a:txBody>
                  <a:tcPr/>
                </a:tc>
                <a:tc>
                  <a:txBody>
                    <a:bodyPr/>
                    <a:lstStyle/>
                    <a:p>
                      <a:r>
                        <a:rPr lang="en-US" dirty="0" smtClean="0"/>
                        <a:t>4</a:t>
                      </a:r>
                      <a:endParaRPr lang="en-US" dirty="0"/>
                    </a:p>
                  </a:txBody>
                  <a:tcPr/>
                </a:tc>
                <a:tc>
                  <a:txBody>
                    <a:bodyPr/>
                    <a:lstStyle/>
                    <a:p>
                      <a:r>
                        <a:rPr lang="en-US" smtClean="0"/>
                        <a:t>Yes</a:t>
                      </a:r>
                      <a:endParaRPr lang="en-US" dirty="0"/>
                    </a:p>
                  </a:txBody>
                  <a:tcPr/>
                </a:tc>
                <a:tc>
                  <a:txBody>
                    <a:bodyPr/>
                    <a:lstStyle/>
                    <a:p>
                      <a:r>
                        <a:rPr lang="en-US" dirty="0" smtClean="0"/>
                        <a:t>60</a:t>
                      </a:r>
                      <a:endParaRPr lang="en-US" dirty="0"/>
                    </a:p>
                  </a:txBody>
                  <a:tcPr/>
                </a:tc>
                <a:extLst>
                  <a:ext uri="{0D108BD9-81ED-4DB2-BD59-A6C34878D82A}">
                    <a16:rowId xmlns:a16="http://schemas.microsoft.com/office/drawing/2014/main" val="1626125334"/>
                  </a:ext>
                </a:extLst>
              </a:tr>
              <a:tr h="370840">
                <a:tc>
                  <a:txBody>
                    <a:bodyPr/>
                    <a:lstStyle/>
                    <a:p>
                      <a:r>
                        <a:rPr lang="en-US" b="1" dirty="0" smtClean="0">
                          <a:solidFill>
                            <a:schemeClr val="accent6">
                              <a:lumMod val="75000"/>
                            </a:schemeClr>
                          </a:solidFill>
                        </a:rPr>
                        <a:t>Link Option</a:t>
                      </a:r>
                      <a:endParaRPr lang="en-US" b="1" dirty="0">
                        <a:solidFill>
                          <a:schemeClr val="accent6">
                            <a:lumMod val="75000"/>
                          </a:schemeClr>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Chunk:10000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c5.xlarge</a:t>
                      </a:r>
                    </a:p>
                  </a:txBody>
                  <a:tcPr/>
                </a:tc>
                <a:tc>
                  <a:txBody>
                    <a:bodyPr/>
                    <a:lstStyle/>
                    <a:p>
                      <a:r>
                        <a:rPr lang="en-US" dirty="0" smtClean="0"/>
                        <a:t>4</a:t>
                      </a:r>
                      <a:endParaRPr lang="en-US" dirty="0"/>
                    </a:p>
                  </a:txBody>
                  <a:tcPr/>
                </a:tc>
                <a:tc>
                  <a:txBody>
                    <a:bodyPr/>
                    <a:lstStyle/>
                    <a:p>
                      <a:r>
                        <a:rPr lang="en-US" smtClean="0"/>
                        <a:t>Yes</a:t>
                      </a:r>
                      <a:endParaRPr lang="en-US" dirty="0"/>
                    </a:p>
                  </a:txBody>
                  <a:tcPr/>
                </a:tc>
                <a:tc>
                  <a:txBody>
                    <a:bodyPr/>
                    <a:lstStyle/>
                    <a:p>
                      <a:r>
                        <a:rPr lang="en-US" dirty="0" smtClean="0"/>
                        <a:t>990</a:t>
                      </a:r>
                      <a:r>
                        <a:rPr lang="en-US" baseline="0" dirty="0" smtClean="0"/>
                        <a:t> to 1050</a:t>
                      </a:r>
                      <a:endParaRPr lang="en-US" dirty="0"/>
                    </a:p>
                  </a:txBody>
                  <a:tcPr/>
                </a:tc>
                <a:extLst>
                  <a:ext uri="{0D108BD9-81ED-4DB2-BD59-A6C34878D82A}">
                    <a16:rowId xmlns:a16="http://schemas.microsoft.com/office/drawing/2014/main" val="2474051786"/>
                  </a:ext>
                </a:extLst>
              </a:tr>
              <a:tr h="370840">
                <a:tc>
                  <a:txBody>
                    <a:bodyPr/>
                    <a:lstStyle/>
                    <a:p>
                      <a:r>
                        <a:rPr lang="en-US" dirty="0" smtClean="0"/>
                        <a:t>Link Option</a:t>
                      </a:r>
                      <a:endParaRPr lang="en-US" dirty="0"/>
                    </a:p>
                  </a:txBody>
                  <a:tcPr/>
                </a:tc>
                <a:tc>
                  <a:txBody>
                    <a:bodyPr/>
                    <a:lstStyle/>
                    <a:p>
                      <a:r>
                        <a:rPr lang="en-US" dirty="0" smtClean="0"/>
                        <a:t>Chunk:10000</a:t>
                      </a:r>
                      <a:endParaRPr lang="en-US" dirty="0"/>
                    </a:p>
                  </a:txBody>
                  <a:tcPr/>
                </a:tc>
                <a:tc>
                  <a:txBody>
                    <a:bodyPr/>
                    <a:lstStyle/>
                    <a:p>
                      <a:r>
                        <a:rPr lang="en-US" dirty="0" smtClean="0"/>
                        <a:t>c5.xlarge</a:t>
                      </a:r>
                      <a:endParaRPr lang="en-US" dirty="0"/>
                    </a:p>
                  </a:txBody>
                  <a:tcPr/>
                </a:tc>
                <a:tc>
                  <a:txBody>
                    <a:bodyPr/>
                    <a:lstStyle/>
                    <a:p>
                      <a:r>
                        <a:rPr lang="en-US" dirty="0" smtClean="0"/>
                        <a:t>4</a:t>
                      </a:r>
                      <a:endParaRPr lang="en-US" dirty="0"/>
                    </a:p>
                  </a:txBody>
                  <a:tcPr/>
                </a:tc>
                <a:tc>
                  <a:txBody>
                    <a:bodyPr/>
                    <a:lstStyle/>
                    <a:p>
                      <a:r>
                        <a:rPr lang="en-US" b="1" dirty="0" smtClean="0">
                          <a:solidFill>
                            <a:schemeClr val="accent6">
                              <a:lumMod val="75000"/>
                            </a:schemeClr>
                          </a:solidFill>
                        </a:rPr>
                        <a:t>No</a:t>
                      </a:r>
                      <a:endParaRPr lang="en-US" b="1" dirty="0">
                        <a:solidFill>
                          <a:schemeClr val="accent6">
                            <a:lumMod val="75000"/>
                          </a:schemeClr>
                        </a:solidFill>
                      </a:endParaRPr>
                    </a:p>
                  </a:txBody>
                  <a:tcPr/>
                </a:tc>
                <a:tc>
                  <a:txBody>
                    <a:bodyPr/>
                    <a:lstStyle/>
                    <a:p>
                      <a:r>
                        <a:rPr lang="en-US" dirty="0" smtClean="0"/>
                        <a:t>1150</a:t>
                      </a:r>
                      <a:endParaRPr lang="en-US" dirty="0"/>
                    </a:p>
                  </a:txBody>
                  <a:tcPr/>
                </a:tc>
                <a:extLst>
                  <a:ext uri="{0D108BD9-81ED-4DB2-BD59-A6C34878D82A}">
                    <a16:rowId xmlns:a16="http://schemas.microsoft.com/office/drawing/2014/main" val="3389911304"/>
                  </a:ext>
                </a:extLst>
              </a:tr>
              <a:tr h="370840">
                <a:tc>
                  <a:txBody>
                    <a:bodyPr/>
                    <a:lstStyle/>
                    <a:p>
                      <a:r>
                        <a:rPr lang="en-US" dirty="0" smtClean="0"/>
                        <a:t>Link Option </a:t>
                      </a:r>
                      <a:endParaRPr lang="en-US" dirty="0"/>
                    </a:p>
                  </a:txBody>
                  <a:tcPr/>
                </a:tc>
                <a:tc>
                  <a:txBody>
                    <a:bodyPr/>
                    <a:lstStyle/>
                    <a:p>
                      <a:r>
                        <a:rPr lang="en-US" dirty="0" smtClean="0"/>
                        <a:t>Chunk:10000</a:t>
                      </a:r>
                      <a:endParaRPr lang="en-US" dirty="0"/>
                    </a:p>
                  </a:txBody>
                  <a:tcPr/>
                </a:tc>
                <a:tc>
                  <a:txBody>
                    <a:bodyPr/>
                    <a:lstStyle/>
                    <a:p>
                      <a:r>
                        <a:rPr lang="en-US" dirty="0" smtClean="0"/>
                        <a:t>c5.xlarge</a:t>
                      </a:r>
                      <a:endParaRPr lang="en-US" dirty="0"/>
                    </a:p>
                  </a:txBody>
                  <a:tcPr/>
                </a:tc>
                <a:tc>
                  <a:txBody>
                    <a:bodyPr/>
                    <a:lstStyle/>
                    <a:p>
                      <a:r>
                        <a:rPr lang="en-US" b="1" dirty="0" smtClean="0">
                          <a:solidFill>
                            <a:schemeClr val="accent6">
                              <a:lumMod val="75000"/>
                            </a:schemeClr>
                          </a:solidFill>
                        </a:rPr>
                        <a:t>8</a:t>
                      </a:r>
                      <a:endParaRPr lang="en-US" b="1" dirty="0">
                        <a:solidFill>
                          <a:schemeClr val="accent6">
                            <a:lumMod val="75000"/>
                          </a:schemeClr>
                        </a:solidFill>
                      </a:endParaRPr>
                    </a:p>
                  </a:txBody>
                  <a:tcPr/>
                </a:tc>
                <a:tc>
                  <a:txBody>
                    <a:bodyPr/>
                    <a:lstStyle/>
                    <a:p>
                      <a:r>
                        <a:rPr lang="en-US" smtClean="0"/>
                        <a:t>Yes</a:t>
                      </a:r>
                      <a:endParaRPr lang="en-US" dirty="0"/>
                    </a:p>
                  </a:txBody>
                  <a:tcPr/>
                </a:tc>
                <a:tc>
                  <a:txBody>
                    <a:bodyPr/>
                    <a:lstStyle/>
                    <a:p>
                      <a:r>
                        <a:rPr lang="en-US" dirty="0" smtClean="0"/>
                        <a:t>990</a:t>
                      </a:r>
                      <a:endParaRPr lang="en-US" dirty="0"/>
                    </a:p>
                  </a:txBody>
                  <a:tcPr/>
                </a:tc>
                <a:extLst>
                  <a:ext uri="{0D108BD9-81ED-4DB2-BD59-A6C34878D82A}">
                    <a16:rowId xmlns:a16="http://schemas.microsoft.com/office/drawing/2014/main" val="121825217"/>
                  </a:ext>
                </a:extLst>
              </a:tr>
              <a:tr h="370840">
                <a:tc>
                  <a:txBody>
                    <a:bodyPr/>
                    <a:lstStyle/>
                    <a:p>
                      <a:r>
                        <a:rPr lang="en-US" dirty="0" smtClean="0"/>
                        <a:t>Link Option</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Chunk:10000</a:t>
                      </a:r>
                    </a:p>
                  </a:txBody>
                  <a:tcPr/>
                </a:tc>
                <a:tc>
                  <a:txBody>
                    <a:bodyPr/>
                    <a:lstStyle/>
                    <a:p>
                      <a:r>
                        <a:rPr lang="en-US" b="1" dirty="0" smtClean="0">
                          <a:solidFill>
                            <a:schemeClr val="accent6">
                              <a:lumMod val="75000"/>
                            </a:schemeClr>
                          </a:solidFill>
                        </a:rPr>
                        <a:t>c5.4xlarge</a:t>
                      </a:r>
                      <a:endParaRPr lang="en-US" b="1" dirty="0">
                        <a:solidFill>
                          <a:schemeClr val="accent6">
                            <a:lumMod val="75000"/>
                          </a:schemeClr>
                        </a:solidFill>
                      </a:endParaRPr>
                    </a:p>
                  </a:txBody>
                  <a:tcPr/>
                </a:tc>
                <a:tc>
                  <a:txBody>
                    <a:bodyPr/>
                    <a:lstStyle/>
                    <a:p>
                      <a:r>
                        <a:rPr lang="en-US" b="1" dirty="0" smtClean="0">
                          <a:solidFill>
                            <a:schemeClr val="accent6">
                              <a:lumMod val="75000"/>
                            </a:schemeClr>
                          </a:solidFill>
                        </a:rPr>
                        <a:t>16</a:t>
                      </a:r>
                      <a:endParaRPr lang="en-US" b="1" dirty="0">
                        <a:solidFill>
                          <a:schemeClr val="accent6">
                            <a:lumMod val="75000"/>
                          </a:schemeClr>
                        </a:solidFill>
                      </a:endParaRPr>
                    </a:p>
                  </a:txBody>
                  <a:tcPr/>
                </a:tc>
                <a:tc>
                  <a:txBody>
                    <a:bodyPr/>
                    <a:lstStyle/>
                    <a:p>
                      <a:r>
                        <a:rPr lang="en-US" smtClean="0"/>
                        <a:t>Yes</a:t>
                      </a:r>
                      <a:endParaRPr lang="en-US" dirty="0"/>
                    </a:p>
                  </a:txBody>
                  <a:tcPr/>
                </a:tc>
                <a:tc>
                  <a:txBody>
                    <a:bodyPr/>
                    <a:lstStyle/>
                    <a:p>
                      <a:r>
                        <a:rPr lang="en-US" dirty="0" smtClean="0"/>
                        <a:t>620</a:t>
                      </a:r>
                      <a:endParaRPr lang="en-US" dirty="0"/>
                    </a:p>
                  </a:txBody>
                  <a:tcPr/>
                </a:tc>
                <a:extLst>
                  <a:ext uri="{0D108BD9-81ED-4DB2-BD59-A6C34878D82A}">
                    <a16:rowId xmlns:a16="http://schemas.microsoft.com/office/drawing/2014/main" val="3746623552"/>
                  </a:ext>
                </a:extLst>
              </a:tr>
              <a:tr h="370840">
                <a:tc>
                  <a:txBody>
                    <a:bodyPr/>
                    <a:lstStyle/>
                    <a:p>
                      <a:r>
                        <a:rPr lang="en-US" dirty="0" smtClean="0"/>
                        <a:t>Link Option</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chemeClr val="accent6">
                              <a:lumMod val="75000"/>
                            </a:schemeClr>
                          </a:solidFill>
                        </a:rPr>
                        <a:t>Chunk:143000</a:t>
                      </a:r>
                    </a:p>
                  </a:txBody>
                  <a:tcPr/>
                </a:tc>
                <a:tc>
                  <a:txBody>
                    <a:bodyPr/>
                    <a:lstStyle/>
                    <a:p>
                      <a:r>
                        <a:rPr lang="en-US" b="0" dirty="0" smtClean="0">
                          <a:solidFill>
                            <a:schemeClr val="tx1"/>
                          </a:solidFill>
                        </a:rPr>
                        <a:t>c5.xlarge</a:t>
                      </a:r>
                      <a:endParaRPr lang="en-US" b="0" dirty="0">
                        <a:solidFill>
                          <a:schemeClr val="tx1"/>
                        </a:solidFill>
                      </a:endParaRPr>
                    </a:p>
                  </a:txBody>
                  <a:tcPr/>
                </a:tc>
                <a:tc>
                  <a:txBody>
                    <a:bodyPr/>
                    <a:lstStyle/>
                    <a:p>
                      <a:r>
                        <a:rPr lang="en-US" b="0" dirty="0" smtClean="0">
                          <a:solidFill>
                            <a:schemeClr val="tx1"/>
                          </a:solidFill>
                        </a:rPr>
                        <a:t>4</a:t>
                      </a:r>
                      <a:endParaRPr lang="en-US" b="0" dirty="0">
                        <a:solidFill>
                          <a:schemeClr val="tx1"/>
                        </a:solidFill>
                      </a:endParaRPr>
                    </a:p>
                  </a:txBody>
                  <a:tcPr/>
                </a:tc>
                <a:tc>
                  <a:txBody>
                    <a:bodyPr/>
                    <a:lstStyle/>
                    <a:p>
                      <a:r>
                        <a:rPr lang="en-US" dirty="0" smtClean="0"/>
                        <a:t>Yes</a:t>
                      </a:r>
                      <a:endParaRPr lang="en-US" dirty="0"/>
                    </a:p>
                  </a:txBody>
                  <a:tcPr/>
                </a:tc>
                <a:tc>
                  <a:txBody>
                    <a:bodyPr/>
                    <a:lstStyle/>
                    <a:p>
                      <a:r>
                        <a:rPr lang="en-US" dirty="0" smtClean="0"/>
                        <a:t>370</a:t>
                      </a:r>
                      <a:endParaRPr lang="en-US" dirty="0"/>
                    </a:p>
                  </a:txBody>
                  <a:tcPr/>
                </a:tc>
                <a:extLst>
                  <a:ext uri="{0D108BD9-81ED-4DB2-BD59-A6C34878D82A}">
                    <a16:rowId xmlns:a16="http://schemas.microsoft.com/office/drawing/2014/main" val="2337743481"/>
                  </a:ext>
                </a:extLst>
              </a:tr>
              <a:tr h="370840">
                <a:tc>
                  <a:txBody>
                    <a:bodyPr/>
                    <a:lstStyle/>
                    <a:p>
                      <a:r>
                        <a:rPr lang="en-US" dirty="0" smtClean="0"/>
                        <a:t>Link Option</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chemeClr val="accent6">
                              <a:lumMod val="75000"/>
                            </a:schemeClr>
                          </a:solidFill>
                        </a:rPr>
                        <a:t>Chunk:(50MB)</a:t>
                      </a:r>
                    </a:p>
                  </a:txBody>
                  <a:tcPr/>
                </a:tc>
                <a:tc>
                  <a:txBody>
                    <a:bodyPr/>
                    <a:lstStyle/>
                    <a:p>
                      <a:r>
                        <a:rPr lang="en-US" b="0" dirty="0" smtClean="0">
                          <a:solidFill>
                            <a:schemeClr val="tx1"/>
                          </a:solidFill>
                        </a:rPr>
                        <a:t>c5.xlarge</a:t>
                      </a:r>
                      <a:endParaRPr lang="en-US" b="0" dirty="0">
                        <a:solidFill>
                          <a:schemeClr val="tx1"/>
                        </a:solidFill>
                      </a:endParaRPr>
                    </a:p>
                  </a:txBody>
                  <a:tcPr/>
                </a:tc>
                <a:tc>
                  <a:txBody>
                    <a:bodyPr/>
                    <a:lstStyle/>
                    <a:p>
                      <a:r>
                        <a:rPr lang="en-US" b="0" dirty="0" smtClean="0">
                          <a:solidFill>
                            <a:schemeClr val="tx1"/>
                          </a:solidFill>
                        </a:rPr>
                        <a:t>4</a:t>
                      </a:r>
                      <a:endParaRPr lang="en-US" b="0" dirty="0">
                        <a:solidFill>
                          <a:schemeClr val="tx1"/>
                        </a:solidFill>
                      </a:endParaRPr>
                    </a:p>
                  </a:txBody>
                  <a:tcPr/>
                </a:tc>
                <a:tc>
                  <a:txBody>
                    <a:bodyPr/>
                    <a:lstStyle/>
                    <a:p>
                      <a:r>
                        <a:rPr lang="en-US" dirty="0" smtClean="0"/>
                        <a:t>Yes</a:t>
                      </a:r>
                      <a:endParaRPr lang="en-US" dirty="0"/>
                    </a:p>
                  </a:txBody>
                  <a:tcPr/>
                </a:tc>
                <a:tc>
                  <a:txBody>
                    <a:bodyPr/>
                    <a:lstStyle/>
                    <a:p>
                      <a:r>
                        <a:rPr lang="en-US" dirty="0" smtClean="0"/>
                        <a:t>60</a:t>
                      </a:r>
                      <a:endParaRPr lang="en-US" dirty="0"/>
                    </a:p>
                  </a:txBody>
                  <a:tcPr/>
                </a:tc>
                <a:extLst>
                  <a:ext uri="{0D108BD9-81ED-4DB2-BD59-A6C34878D82A}">
                    <a16:rowId xmlns:a16="http://schemas.microsoft.com/office/drawing/2014/main" val="1226297143"/>
                  </a:ext>
                </a:extLst>
              </a:tr>
              <a:tr h="370840">
                <a:tc>
                  <a:txBody>
                    <a:bodyPr/>
                    <a:lstStyle/>
                    <a:p>
                      <a:r>
                        <a:rPr lang="en-US" b="0" dirty="0" smtClean="0">
                          <a:solidFill>
                            <a:schemeClr val="tx1"/>
                          </a:solidFill>
                        </a:rPr>
                        <a:t>Link Option</a:t>
                      </a:r>
                      <a:endParaRPr lang="en-US" b="0" dirty="0">
                        <a:solidFill>
                          <a:schemeClr val="tx1"/>
                        </a:solidFill>
                      </a:endParaRPr>
                    </a:p>
                  </a:txBody>
                  <a:tcPr/>
                </a:tc>
                <a:tc>
                  <a:txBody>
                    <a:bodyPr/>
                    <a:lstStyle/>
                    <a:p>
                      <a:r>
                        <a:rPr lang="en-US" b="1" dirty="0" smtClean="0">
                          <a:solidFill>
                            <a:schemeClr val="accent6">
                              <a:lumMod val="75000"/>
                            </a:schemeClr>
                          </a:solidFill>
                        </a:rPr>
                        <a:t>Continuous</a:t>
                      </a:r>
                      <a:endParaRPr lang="en-US" b="1" dirty="0">
                        <a:solidFill>
                          <a:schemeClr val="accent6">
                            <a:lumMod val="75000"/>
                          </a:schemeClr>
                        </a:solidFill>
                      </a:endParaRPr>
                    </a:p>
                  </a:txBody>
                  <a:tcPr/>
                </a:tc>
                <a:tc>
                  <a:txBody>
                    <a:bodyPr/>
                    <a:lstStyle/>
                    <a:p>
                      <a:r>
                        <a:rPr lang="en-US" dirty="0" smtClean="0"/>
                        <a:t>c5.xlarge</a:t>
                      </a:r>
                      <a:endParaRPr lang="en-US" dirty="0"/>
                    </a:p>
                  </a:txBody>
                  <a:tcPr/>
                </a:tc>
                <a:tc>
                  <a:txBody>
                    <a:bodyPr/>
                    <a:lstStyle/>
                    <a:p>
                      <a:r>
                        <a:rPr lang="en-US" dirty="0" smtClean="0"/>
                        <a:t>4</a:t>
                      </a:r>
                      <a:endParaRPr lang="en-US" dirty="0"/>
                    </a:p>
                  </a:txBody>
                  <a:tcPr/>
                </a:tc>
                <a:tc>
                  <a:txBody>
                    <a:bodyPr/>
                    <a:lstStyle/>
                    <a:p>
                      <a:r>
                        <a:rPr lang="en-US" dirty="0" smtClean="0"/>
                        <a:t>Yes</a:t>
                      </a:r>
                      <a:endParaRPr lang="en-US" dirty="0"/>
                    </a:p>
                  </a:txBody>
                  <a:tcPr/>
                </a:tc>
                <a:tc>
                  <a:txBody>
                    <a:bodyPr/>
                    <a:lstStyle/>
                    <a:p>
                      <a:r>
                        <a:rPr lang="en-US" dirty="0" smtClean="0"/>
                        <a:t>30 to 50</a:t>
                      </a:r>
                      <a:endParaRPr lang="en-US" dirty="0"/>
                    </a:p>
                  </a:txBody>
                  <a:tcPr/>
                </a:tc>
                <a:extLst>
                  <a:ext uri="{0D108BD9-81ED-4DB2-BD59-A6C34878D82A}">
                    <a16:rowId xmlns:a16="http://schemas.microsoft.com/office/drawing/2014/main" val="2670894673"/>
                  </a:ext>
                </a:extLst>
              </a:tr>
            </a:tbl>
          </a:graphicData>
        </a:graphic>
      </p:graphicFrame>
      <p:sp>
        <p:nvSpPr>
          <p:cNvPr id="5" name="TextBox 4"/>
          <p:cNvSpPr txBox="1"/>
          <p:nvPr/>
        </p:nvSpPr>
        <p:spPr>
          <a:xfrm>
            <a:off x="1298026" y="5186855"/>
            <a:ext cx="9861331" cy="1477328"/>
          </a:xfrm>
          <a:prstGeom prst="rect">
            <a:avLst/>
          </a:prstGeom>
          <a:noFill/>
        </p:spPr>
        <p:txBody>
          <a:bodyPr wrap="square" rtlCol="0">
            <a:spAutoFit/>
          </a:bodyPr>
          <a:lstStyle/>
          <a:p>
            <a:r>
              <a:rPr lang="en-US" dirty="0" smtClean="0"/>
              <a:t>Notes:</a:t>
            </a:r>
          </a:p>
          <a:p>
            <a:pPr marL="342900" indent="-342900">
              <a:buFontTx/>
              <a:buAutoNum type="arabicPeriod"/>
            </a:pPr>
            <a:r>
              <a:rPr lang="en-US" dirty="0" smtClean="0"/>
              <a:t>Read </a:t>
            </a:r>
            <a:r>
              <a:rPr lang="en-US" dirty="0"/>
              <a:t>a total of 718MB of data out of 72 different datasets inside a large (~2GB) h5 file</a:t>
            </a:r>
            <a:r>
              <a:rPr lang="en-US" dirty="0" smtClean="0"/>
              <a:t>.</a:t>
            </a:r>
          </a:p>
          <a:p>
            <a:pPr marL="342900" indent="-342900">
              <a:buAutoNum type="arabicPeriod"/>
            </a:pPr>
            <a:r>
              <a:rPr lang="en-US" dirty="0" smtClean="0"/>
              <a:t>The c5.xlarge instance has 4 cores, 8GB of RAM, and up to 10Gbps of network connectivity.</a:t>
            </a:r>
          </a:p>
          <a:p>
            <a:pPr marL="342900" indent="-342900">
              <a:buAutoNum type="arabicPeriod"/>
            </a:pPr>
            <a:r>
              <a:rPr lang="en-US" dirty="0" smtClean="0"/>
              <a:t>All test runs used only one service node.</a:t>
            </a:r>
          </a:p>
          <a:p>
            <a:pPr marL="342900" indent="-342900">
              <a:buAutoNum type="arabicPeriod"/>
            </a:pPr>
            <a:r>
              <a:rPr lang="en-US" dirty="0" smtClean="0"/>
              <a:t>No caching was used, all data was fetched fresh from S3</a:t>
            </a:r>
            <a:endParaRPr lang="en-US" dirty="0"/>
          </a:p>
        </p:txBody>
      </p:sp>
      <p:sp>
        <p:nvSpPr>
          <p:cNvPr id="3" name="Slide Number Placeholder 2"/>
          <p:cNvSpPr>
            <a:spLocks noGrp="1"/>
          </p:cNvSpPr>
          <p:nvPr>
            <p:ph type="sldNum" sz="quarter" idx="12"/>
          </p:nvPr>
        </p:nvSpPr>
        <p:spPr/>
        <p:txBody>
          <a:bodyPr/>
          <a:lstStyle/>
          <a:p>
            <a:fld id="{A4CC9060-D3D7-48E1-8F34-511DB085704F}" type="slidenum">
              <a:rPr lang="en-US" smtClean="0"/>
              <a:t>20</a:t>
            </a:fld>
            <a:endParaRPr lang="en-US"/>
          </a:p>
        </p:txBody>
      </p:sp>
    </p:spTree>
    <p:extLst>
      <p:ext uri="{BB962C8B-B14F-4D97-AF65-F5344CB8AC3E}">
        <p14:creationId xmlns:p14="http://schemas.microsoft.com/office/powerpoint/2010/main" val="2592140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HSDS Performance w/ Chunk:10000 Layout</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2568" y="1500753"/>
            <a:ext cx="10058400" cy="5281341"/>
          </a:xfrm>
          <a:prstGeom prst="rect">
            <a:avLst/>
          </a:prstGeom>
        </p:spPr>
      </p:pic>
      <p:sp>
        <p:nvSpPr>
          <p:cNvPr id="6" name="Oval 5"/>
          <p:cNvSpPr/>
          <p:nvPr/>
        </p:nvSpPr>
        <p:spPr>
          <a:xfrm>
            <a:off x="2530366" y="5423338"/>
            <a:ext cx="449317" cy="472966"/>
          </a:xfrm>
          <a:prstGeom prst="ellipse">
            <a:avLst/>
          </a:prstGeom>
          <a:solidFill>
            <a:srgbClr val="FF0000">
              <a:alpha val="8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1550279" y="4918840"/>
            <a:ext cx="449317" cy="472966"/>
          </a:xfrm>
          <a:prstGeom prst="ellipse">
            <a:avLst/>
          </a:prstGeom>
          <a:solidFill>
            <a:srgbClr val="FF0000">
              <a:alpha val="8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7528038" y="4974021"/>
            <a:ext cx="449317" cy="922283"/>
          </a:xfrm>
          <a:prstGeom prst="ellipse">
            <a:avLst/>
          </a:prstGeom>
          <a:solidFill>
            <a:srgbClr val="FF0000">
              <a:alpha val="8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p:cNvCxnSpPr/>
          <p:nvPr/>
        </p:nvCxnSpPr>
        <p:spPr>
          <a:xfrm flipV="1">
            <a:off x="2979683" y="3760076"/>
            <a:ext cx="4319751" cy="1765738"/>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flipV="1">
            <a:off x="7614745" y="3901966"/>
            <a:ext cx="102477" cy="1016874"/>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2031123" y="3618186"/>
            <a:ext cx="5238097" cy="1434662"/>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8805041" y="4642945"/>
            <a:ext cx="2829911" cy="1754326"/>
          </a:xfrm>
          <a:prstGeom prst="rect">
            <a:avLst/>
          </a:prstGeom>
          <a:noFill/>
        </p:spPr>
        <p:txBody>
          <a:bodyPr wrap="square" rtlCol="0">
            <a:spAutoFit/>
          </a:bodyPr>
          <a:lstStyle/>
          <a:p>
            <a:r>
              <a:rPr lang="en-US" dirty="0" smtClean="0"/>
              <a:t>Performance is dominated by the number of chunks being read.  This suggests that the per-chunk overhead drives performance.</a:t>
            </a:r>
          </a:p>
        </p:txBody>
      </p:sp>
      <p:sp>
        <p:nvSpPr>
          <p:cNvPr id="3" name="Slide Number Placeholder 2"/>
          <p:cNvSpPr>
            <a:spLocks noGrp="1"/>
          </p:cNvSpPr>
          <p:nvPr>
            <p:ph type="sldNum" sz="quarter" idx="12"/>
          </p:nvPr>
        </p:nvSpPr>
        <p:spPr/>
        <p:txBody>
          <a:bodyPr/>
          <a:lstStyle/>
          <a:p>
            <a:fld id="{A4CC9060-D3D7-48E1-8F34-511DB085704F}" type="slidenum">
              <a:rPr lang="en-US" smtClean="0"/>
              <a:t>21</a:t>
            </a:fld>
            <a:endParaRPr lang="en-US"/>
          </a:p>
        </p:txBody>
      </p:sp>
    </p:spTree>
    <p:extLst>
      <p:ext uri="{BB962C8B-B14F-4D97-AF65-F5344CB8AC3E}">
        <p14:creationId xmlns:p14="http://schemas.microsoft.com/office/powerpoint/2010/main" val="21610052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HSDS Performance w/ </a:t>
            </a:r>
            <a:r>
              <a:rPr lang="en-US" dirty="0" smtClean="0"/>
              <a:t>14x Chunk Size</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856" y="1575881"/>
            <a:ext cx="9960288" cy="5150870"/>
          </a:xfrm>
          <a:prstGeom prst="rect">
            <a:avLst/>
          </a:prstGeom>
        </p:spPr>
      </p:pic>
      <p:sp>
        <p:nvSpPr>
          <p:cNvPr id="6" name="Oval 5"/>
          <p:cNvSpPr/>
          <p:nvPr/>
        </p:nvSpPr>
        <p:spPr>
          <a:xfrm>
            <a:off x="2464679" y="5132849"/>
            <a:ext cx="1533389" cy="801024"/>
          </a:xfrm>
          <a:prstGeom prst="ellipse">
            <a:avLst/>
          </a:prstGeom>
          <a:solidFill>
            <a:srgbClr val="FF0000">
              <a:alpha val="8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6342773" y="5132849"/>
            <a:ext cx="1533389" cy="801024"/>
          </a:xfrm>
          <a:prstGeom prst="ellipse">
            <a:avLst/>
          </a:prstGeom>
          <a:solidFill>
            <a:srgbClr val="FF0000">
              <a:alpha val="8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850206" y="5350213"/>
            <a:ext cx="875489" cy="369332"/>
          </a:xfrm>
          <a:prstGeom prst="rect">
            <a:avLst/>
          </a:prstGeom>
          <a:noFill/>
        </p:spPr>
        <p:txBody>
          <a:bodyPr wrap="square" rtlCol="0">
            <a:spAutoFit/>
          </a:bodyPr>
          <a:lstStyle/>
          <a:p>
            <a:r>
              <a:rPr lang="en-US" dirty="0" smtClean="0"/>
              <a:t>empty</a:t>
            </a:r>
            <a:endParaRPr lang="en-US" dirty="0"/>
          </a:p>
        </p:txBody>
      </p:sp>
      <p:sp>
        <p:nvSpPr>
          <p:cNvPr id="9" name="TextBox 8"/>
          <p:cNvSpPr txBox="1"/>
          <p:nvPr/>
        </p:nvSpPr>
        <p:spPr>
          <a:xfrm>
            <a:off x="6720362" y="5340806"/>
            <a:ext cx="875489" cy="369332"/>
          </a:xfrm>
          <a:prstGeom prst="rect">
            <a:avLst/>
          </a:prstGeom>
          <a:noFill/>
        </p:spPr>
        <p:txBody>
          <a:bodyPr wrap="square" rtlCol="0">
            <a:spAutoFit/>
          </a:bodyPr>
          <a:lstStyle/>
          <a:p>
            <a:r>
              <a:rPr lang="en-US" dirty="0" smtClean="0"/>
              <a:t>empty</a:t>
            </a:r>
            <a:endParaRPr lang="en-US" dirty="0"/>
          </a:p>
        </p:txBody>
      </p:sp>
      <p:sp>
        <p:nvSpPr>
          <p:cNvPr id="10" name="TextBox 9"/>
          <p:cNvSpPr txBox="1"/>
          <p:nvPr/>
        </p:nvSpPr>
        <p:spPr>
          <a:xfrm>
            <a:off x="8631760" y="4656198"/>
            <a:ext cx="2829911" cy="1477328"/>
          </a:xfrm>
          <a:prstGeom prst="rect">
            <a:avLst/>
          </a:prstGeom>
          <a:noFill/>
        </p:spPr>
        <p:txBody>
          <a:bodyPr wrap="square" rtlCol="0">
            <a:spAutoFit/>
          </a:bodyPr>
          <a:lstStyle/>
          <a:p>
            <a:r>
              <a:rPr lang="en-US" dirty="0" smtClean="0"/>
              <a:t>By reducing the number of chunks per dataset by 14x there are no longer any outliers driving the performance.</a:t>
            </a:r>
          </a:p>
        </p:txBody>
      </p:sp>
      <p:sp>
        <p:nvSpPr>
          <p:cNvPr id="3" name="Slide Number Placeholder 2"/>
          <p:cNvSpPr>
            <a:spLocks noGrp="1"/>
          </p:cNvSpPr>
          <p:nvPr>
            <p:ph type="sldNum" sz="quarter" idx="12"/>
          </p:nvPr>
        </p:nvSpPr>
        <p:spPr/>
        <p:txBody>
          <a:bodyPr/>
          <a:lstStyle/>
          <a:p>
            <a:fld id="{A4CC9060-D3D7-48E1-8F34-511DB085704F}" type="slidenum">
              <a:rPr lang="en-US" smtClean="0"/>
              <a:t>22</a:t>
            </a:fld>
            <a:endParaRPr lang="en-US"/>
          </a:p>
        </p:txBody>
      </p:sp>
    </p:spTree>
    <p:extLst>
      <p:ext uri="{BB962C8B-B14F-4D97-AF65-F5344CB8AC3E}">
        <p14:creationId xmlns:p14="http://schemas.microsoft.com/office/powerpoint/2010/main" val="4008986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First Byte Latency Measurements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502755"/>
            <a:ext cx="6918122" cy="4645025"/>
          </a:xfrm>
        </p:spPr>
      </p:pic>
      <p:cxnSp>
        <p:nvCxnSpPr>
          <p:cNvPr id="6" name="Straight Arrow Connector 5"/>
          <p:cNvCxnSpPr/>
          <p:nvPr/>
        </p:nvCxnSpPr>
        <p:spPr>
          <a:xfrm>
            <a:off x="6498077" y="3784060"/>
            <a:ext cx="2480553" cy="0"/>
          </a:xfrm>
          <a:prstGeom prst="straightConnector1">
            <a:avLst/>
          </a:prstGeom>
          <a:ln w="25400">
            <a:solidFill>
              <a:schemeClr val="accent4">
                <a:lumMod val="75000"/>
              </a:schemeClr>
            </a:solidFill>
            <a:headEnd type="triangle" w="lg" len="med"/>
            <a:tailEnd type="none"/>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8978630" y="3043089"/>
            <a:ext cx="2375170" cy="1477328"/>
          </a:xfrm>
          <a:prstGeom prst="rect">
            <a:avLst/>
          </a:prstGeom>
          <a:noFill/>
        </p:spPr>
        <p:txBody>
          <a:bodyPr wrap="square" rtlCol="0">
            <a:spAutoFit/>
          </a:bodyPr>
          <a:lstStyle/>
          <a:p>
            <a:r>
              <a:rPr lang="en-US" dirty="0" smtClean="0"/>
              <a:t>AWS is showing ~60ms of latency per request to S3; but internal HSDS logs show closer to ~50ms of latency.</a:t>
            </a:r>
            <a:endParaRPr lang="en-US" dirty="0"/>
          </a:p>
        </p:txBody>
      </p:sp>
      <p:sp>
        <p:nvSpPr>
          <p:cNvPr id="3" name="Slide Number Placeholder 2"/>
          <p:cNvSpPr>
            <a:spLocks noGrp="1"/>
          </p:cNvSpPr>
          <p:nvPr>
            <p:ph type="sldNum" sz="quarter" idx="12"/>
          </p:nvPr>
        </p:nvSpPr>
        <p:spPr/>
        <p:txBody>
          <a:bodyPr/>
          <a:lstStyle/>
          <a:p>
            <a:fld id="{A4CC9060-D3D7-48E1-8F34-511DB085704F}" type="slidenum">
              <a:rPr lang="en-US" smtClean="0"/>
              <a:t>23</a:t>
            </a:fld>
            <a:endParaRPr lang="en-US"/>
          </a:p>
        </p:txBody>
      </p:sp>
    </p:spTree>
    <p:extLst>
      <p:ext uri="{BB962C8B-B14F-4D97-AF65-F5344CB8AC3E}">
        <p14:creationId xmlns:p14="http://schemas.microsoft.com/office/powerpoint/2010/main" val="40223673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 in Chunk Size Selection</a:t>
            </a:r>
            <a:endParaRPr lang="en-US" dirty="0"/>
          </a:p>
        </p:txBody>
      </p:sp>
      <p:sp>
        <p:nvSpPr>
          <p:cNvPr id="3" name="Content Placeholder 2"/>
          <p:cNvSpPr>
            <a:spLocks noGrp="1"/>
          </p:cNvSpPr>
          <p:nvPr>
            <p:ph idx="1"/>
          </p:nvPr>
        </p:nvSpPr>
        <p:spPr>
          <a:xfrm>
            <a:off x="354563" y="1446244"/>
            <a:ext cx="11756572" cy="5113175"/>
          </a:xfrm>
        </p:spPr>
        <p:txBody>
          <a:bodyPr>
            <a:normAutofit/>
          </a:bodyPr>
          <a:lstStyle/>
          <a:p>
            <a:r>
              <a:rPr lang="en-US" sz="2000" b="1" dirty="0" smtClean="0">
                <a:solidFill>
                  <a:schemeClr val="accent2">
                    <a:lumMod val="50000"/>
                  </a:schemeClr>
                </a:solidFill>
              </a:rPr>
              <a:t>Optimizing for a given spatial extent is not possible </a:t>
            </a:r>
            <a:r>
              <a:rPr lang="en-US" sz="2000" dirty="0" smtClean="0"/>
              <a:t>because the ICESat-2 data is dynamic – 10MB of photons in one part of the file may represent 1Km and in another part of the file may represent 10Km.</a:t>
            </a:r>
          </a:p>
          <a:p>
            <a:endParaRPr lang="en-US" sz="2000" b="1" dirty="0" smtClean="0">
              <a:solidFill>
                <a:schemeClr val="accent2">
                  <a:lumMod val="50000"/>
                </a:schemeClr>
              </a:solidFill>
            </a:endParaRPr>
          </a:p>
          <a:p>
            <a:r>
              <a:rPr lang="en-US" sz="2000" b="1" dirty="0" smtClean="0">
                <a:solidFill>
                  <a:schemeClr val="accent2">
                    <a:lumMod val="50000"/>
                  </a:schemeClr>
                </a:solidFill>
              </a:rPr>
              <a:t>Optimizing for request size is not possible </a:t>
            </a:r>
            <a:r>
              <a:rPr lang="en-US" sz="2000" dirty="0" smtClean="0"/>
              <a:t>because we are a driven on-demand data processing system.  One user may be looking at a narrow spatial region that benefits from smaller chunk sizes, while another user may be sweeping large areas looking for features in the data.</a:t>
            </a:r>
          </a:p>
          <a:p>
            <a:endParaRPr lang="en-US" sz="2000" b="1" dirty="0" smtClean="0">
              <a:solidFill>
                <a:schemeClr val="accent2">
                  <a:lumMod val="50000"/>
                </a:schemeClr>
              </a:solidFill>
            </a:endParaRPr>
          </a:p>
          <a:p>
            <a:r>
              <a:rPr lang="en-US" sz="2000" b="1" dirty="0" smtClean="0">
                <a:solidFill>
                  <a:schemeClr val="accent2">
                    <a:lumMod val="50000"/>
                  </a:schemeClr>
                </a:solidFill>
              </a:rPr>
              <a:t>We attempted to use the “break-even” size</a:t>
            </a:r>
            <a:r>
              <a:rPr lang="en-US" sz="2000" dirty="0" smtClean="0"/>
              <a:t>, which is when the amount of time it takes to read the data matches the request latency penalty (e.g. if your data throughput is 1Gbps and latency is 50ms per request, the chunk size is the amount of data that can be read at 1Gbps over 50ms </a:t>
            </a:r>
            <a:r>
              <a:rPr lang="en-US" sz="2000" dirty="0" smtClean="0">
                <a:sym typeface="Wingdings" panose="05000000000000000000" pitchFamily="2" charset="2"/>
              </a:rPr>
              <a:t> 50Mbits)</a:t>
            </a:r>
            <a:r>
              <a:rPr lang="en-US" sz="2000" dirty="0" smtClean="0"/>
              <a:t>.  When a chunk size matches this size, then the worse case penalty paid for a request is 2x.</a:t>
            </a:r>
          </a:p>
          <a:p>
            <a:pPr lvl="1"/>
            <a:r>
              <a:rPr lang="en-US" sz="1800" dirty="0" smtClean="0"/>
              <a:t>How do you determine what the expected latency and throughput are?</a:t>
            </a:r>
          </a:p>
          <a:p>
            <a:pPr lvl="1"/>
            <a:r>
              <a:rPr lang="en-US" sz="1800" dirty="0" smtClean="0"/>
              <a:t>AWS S3 and lower-tier EC2 instance can experience large variations in network performance.</a:t>
            </a:r>
          </a:p>
          <a:p>
            <a:pPr lvl="1"/>
            <a:endParaRPr lang="en-US" sz="1800" dirty="0"/>
          </a:p>
        </p:txBody>
      </p:sp>
      <p:sp>
        <p:nvSpPr>
          <p:cNvPr id="4" name="Slide Number Placeholder 3"/>
          <p:cNvSpPr>
            <a:spLocks noGrp="1"/>
          </p:cNvSpPr>
          <p:nvPr>
            <p:ph type="sldNum" sz="quarter" idx="12"/>
          </p:nvPr>
        </p:nvSpPr>
        <p:spPr/>
        <p:txBody>
          <a:bodyPr/>
          <a:lstStyle/>
          <a:p>
            <a:fld id="{A4CC9060-D3D7-48E1-8F34-511DB085704F}" type="slidenum">
              <a:rPr lang="en-US" smtClean="0"/>
              <a:t>24</a:t>
            </a:fld>
            <a:endParaRPr lang="en-US"/>
          </a:p>
        </p:txBody>
      </p:sp>
    </p:spTree>
    <p:extLst>
      <p:ext uri="{BB962C8B-B14F-4D97-AF65-F5344CB8AC3E}">
        <p14:creationId xmlns:p14="http://schemas.microsoft.com/office/powerpoint/2010/main" val="11995519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Obstacle 3</a:t>
            </a:r>
            <a:r>
              <a:rPr lang="en-US" dirty="0" smtClean="0"/>
              <a:t>: Metadata Repository</a:t>
            </a:r>
            <a:endParaRPr lang="en-US" dirty="0"/>
          </a:p>
        </p:txBody>
      </p:sp>
      <p:sp>
        <p:nvSpPr>
          <p:cNvPr id="3" name="Content Placeholder 2"/>
          <p:cNvSpPr>
            <a:spLocks noGrp="1"/>
          </p:cNvSpPr>
          <p:nvPr>
            <p:ph idx="1"/>
          </p:nvPr>
        </p:nvSpPr>
        <p:spPr>
          <a:xfrm>
            <a:off x="838200" y="1453420"/>
            <a:ext cx="10515600" cy="4645722"/>
          </a:xfrm>
        </p:spPr>
        <p:txBody>
          <a:bodyPr>
            <a:normAutofit fontScale="92500" lnSpcReduction="10000"/>
          </a:bodyPr>
          <a:lstStyle/>
          <a:p>
            <a:pPr lvl="0"/>
            <a:r>
              <a:rPr lang="en-US" dirty="0"/>
              <a:t>A metadata repository is needed to hold pointers into the original H5 files which HSDS uses to know how to read the various datasets in the file.  </a:t>
            </a:r>
            <a:endParaRPr lang="en-US" dirty="0" smtClean="0"/>
          </a:p>
          <a:p>
            <a:pPr lvl="0"/>
            <a:endParaRPr lang="en-US" dirty="0" smtClean="0"/>
          </a:p>
          <a:p>
            <a:pPr lvl="0"/>
            <a:r>
              <a:rPr lang="en-US" dirty="0" smtClean="0"/>
              <a:t>Before </a:t>
            </a:r>
            <a:r>
              <a:rPr lang="en-US" dirty="0"/>
              <a:t>any H5 file in S3 can be read by our system, it must first be </a:t>
            </a:r>
            <a:r>
              <a:rPr lang="en-US" i="1" dirty="0"/>
              <a:t>loaded</a:t>
            </a:r>
            <a:r>
              <a:rPr lang="en-US" dirty="0"/>
              <a:t> through an HSDS pipeline to build and store the metadata for it.  A typical region of interest consisting of 60 granules can take over 8 hours to load using a single c5.xlarge EC2 instance</a:t>
            </a:r>
            <a:r>
              <a:rPr lang="en-US" dirty="0" smtClean="0"/>
              <a:t>.</a:t>
            </a:r>
          </a:p>
          <a:p>
            <a:pPr lvl="0"/>
            <a:endParaRPr lang="en-US" dirty="0" smtClean="0"/>
          </a:p>
          <a:p>
            <a:pPr lvl="0"/>
            <a:r>
              <a:rPr lang="en-US" dirty="0" smtClean="0"/>
              <a:t>The metadata repository must be maintained in order to use HSDS.  A gap in funding which could result in the loss of the S3 bucket would required the entire repository to be rebuilt.</a:t>
            </a: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A4CC9060-D3D7-48E1-8F34-511DB085704F}" type="slidenum">
              <a:rPr lang="en-US" smtClean="0"/>
              <a:t>25</a:t>
            </a:fld>
            <a:endParaRPr lang="en-US"/>
          </a:p>
        </p:txBody>
      </p:sp>
    </p:spTree>
    <p:extLst>
      <p:ext uri="{BB962C8B-B14F-4D97-AF65-F5344CB8AC3E}">
        <p14:creationId xmlns:p14="http://schemas.microsoft.com/office/powerpoint/2010/main" val="18917752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Need for a Data Pipeline</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Building, maintaining, and running a data pipeline is expensive and time consuming:</a:t>
            </a:r>
          </a:p>
          <a:p>
            <a:pPr lvl="1"/>
            <a:r>
              <a:rPr lang="en-US" dirty="0" smtClean="0"/>
              <a:t>read </a:t>
            </a:r>
            <a:r>
              <a:rPr lang="en-US" dirty="0"/>
              <a:t>ICESat-2 data hosted by </a:t>
            </a:r>
            <a:r>
              <a:rPr lang="en-US" dirty="0" smtClean="0"/>
              <a:t>NASA</a:t>
            </a:r>
          </a:p>
          <a:p>
            <a:pPr lvl="1"/>
            <a:r>
              <a:rPr lang="en-US" dirty="0" smtClean="0"/>
              <a:t>re-chunk </a:t>
            </a:r>
            <a:r>
              <a:rPr lang="en-US" dirty="0"/>
              <a:t>it to optimize its chunk sizes for S3 </a:t>
            </a:r>
            <a:r>
              <a:rPr lang="en-US" dirty="0" smtClean="0"/>
              <a:t>access</a:t>
            </a:r>
          </a:p>
          <a:p>
            <a:pPr lvl="1"/>
            <a:r>
              <a:rPr lang="en-US" dirty="0" smtClean="0"/>
              <a:t>upload </a:t>
            </a:r>
            <a:r>
              <a:rPr lang="en-US" dirty="0"/>
              <a:t>it to our own S3 </a:t>
            </a:r>
            <a:r>
              <a:rPr lang="en-US" dirty="0" smtClean="0"/>
              <a:t>bucket</a:t>
            </a:r>
          </a:p>
          <a:p>
            <a:pPr lvl="1"/>
            <a:r>
              <a:rPr lang="en-US" dirty="0" smtClean="0"/>
              <a:t>load </a:t>
            </a:r>
            <a:r>
              <a:rPr lang="en-US" dirty="0"/>
              <a:t>it into HSDS to build and store the metadata HSDS </a:t>
            </a:r>
            <a:r>
              <a:rPr lang="en-US" dirty="0" smtClean="0"/>
              <a:t>needed</a:t>
            </a:r>
          </a:p>
          <a:p>
            <a:endParaRPr lang="en-US" dirty="0" smtClean="0"/>
          </a:p>
          <a:p>
            <a:r>
              <a:rPr lang="en-US" dirty="0" smtClean="0"/>
              <a:t>With </a:t>
            </a:r>
            <a:r>
              <a:rPr lang="en-US" dirty="0"/>
              <a:t>tooling we had at the time, we were able to fully load about 5GB of data per hour per EC2 instance.  </a:t>
            </a:r>
            <a:endParaRPr lang="en-US" dirty="0" smtClean="0"/>
          </a:p>
          <a:p>
            <a:endParaRPr lang="en-US" dirty="0"/>
          </a:p>
          <a:p>
            <a:r>
              <a:rPr lang="en-US" dirty="0" smtClean="0"/>
              <a:t>Assuming </a:t>
            </a:r>
            <a:r>
              <a:rPr lang="en-US" dirty="0"/>
              <a:t>ICESat-2 produces 150TB of data each year, this would require us to fully automate, maintain, and continuously run a pipeline consisting of four EC2 instances 365 days a year, just to keep up with the new data ICESat-2 produces; that doesn’t take into account historical data backlogs and re-releases due to version updates.</a:t>
            </a:r>
          </a:p>
          <a:p>
            <a:endParaRPr lang="en-US" dirty="0"/>
          </a:p>
        </p:txBody>
      </p:sp>
      <p:sp>
        <p:nvSpPr>
          <p:cNvPr id="4" name="Slide Number Placeholder 3"/>
          <p:cNvSpPr>
            <a:spLocks noGrp="1"/>
          </p:cNvSpPr>
          <p:nvPr>
            <p:ph type="sldNum" sz="quarter" idx="12"/>
          </p:nvPr>
        </p:nvSpPr>
        <p:spPr/>
        <p:txBody>
          <a:bodyPr/>
          <a:lstStyle/>
          <a:p>
            <a:fld id="{A4CC9060-D3D7-48E1-8F34-511DB085704F}" type="slidenum">
              <a:rPr lang="en-US" smtClean="0"/>
              <a:t>26</a:t>
            </a:fld>
            <a:endParaRPr lang="en-US"/>
          </a:p>
        </p:txBody>
      </p:sp>
    </p:spTree>
    <p:extLst>
      <p:ext uri="{BB962C8B-B14F-4D97-AF65-F5344CB8AC3E}">
        <p14:creationId xmlns:p14="http://schemas.microsoft.com/office/powerpoint/2010/main" val="8450117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1490" y="3191974"/>
            <a:ext cx="10515600" cy="763879"/>
          </a:xfrm>
        </p:spPr>
        <p:txBody>
          <a:bodyPr>
            <a:normAutofit fontScale="90000"/>
          </a:bodyPr>
          <a:lstStyle/>
          <a:p>
            <a:pPr algn="ctr"/>
            <a:r>
              <a:rPr lang="en-US" dirty="0" smtClean="0"/>
              <a:t>The HDF5 Cloud-Optimized Read-Only Library</a:t>
            </a:r>
            <a:br>
              <a:rPr lang="en-US" dirty="0" smtClean="0"/>
            </a:br>
            <a:r>
              <a:rPr lang="en-US" dirty="0" smtClean="0"/>
              <a:t>(H5Coro)</a:t>
            </a:r>
            <a:endParaRPr lang="en-US" dirty="0"/>
          </a:p>
        </p:txBody>
      </p:sp>
      <p:sp>
        <p:nvSpPr>
          <p:cNvPr id="3" name="Slide Number Placeholder 2"/>
          <p:cNvSpPr>
            <a:spLocks noGrp="1"/>
          </p:cNvSpPr>
          <p:nvPr>
            <p:ph type="sldNum" sz="quarter" idx="12"/>
          </p:nvPr>
        </p:nvSpPr>
        <p:spPr/>
        <p:txBody>
          <a:bodyPr/>
          <a:lstStyle/>
          <a:p>
            <a:fld id="{A4CC9060-D3D7-48E1-8F34-511DB085704F}" type="slidenum">
              <a:rPr lang="en-US" smtClean="0"/>
              <a:t>27</a:t>
            </a:fld>
            <a:endParaRPr lang="en-US"/>
          </a:p>
        </p:txBody>
      </p:sp>
    </p:spTree>
    <p:extLst>
      <p:ext uri="{BB962C8B-B14F-4D97-AF65-F5344CB8AC3E}">
        <p14:creationId xmlns:p14="http://schemas.microsoft.com/office/powerpoint/2010/main" val="12095682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H5Coro</a:t>
            </a:r>
            <a:endParaRPr lang="en-US" dirty="0"/>
          </a:p>
        </p:txBody>
      </p:sp>
      <p:sp>
        <p:nvSpPr>
          <p:cNvPr id="3" name="Content Placeholder 2"/>
          <p:cNvSpPr>
            <a:spLocks noGrp="1"/>
          </p:cNvSpPr>
          <p:nvPr>
            <p:ph idx="1"/>
          </p:nvPr>
        </p:nvSpPr>
        <p:spPr>
          <a:xfrm>
            <a:off x="838200" y="1986741"/>
            <a:ext cx="10515600" cy="4190221"/>
          </a:xfrm>
        </p:spPr>
        <p:txBody>
          <a:bodyPr>
            <a:normAutofit/>
          </a:bodyPr>
          <a:lstStyle/>
          <a:p>
            <a:pPr marL="0" indent="0">
              <a:buNone/>
            </a:pPr>
            <a:r>
              <a:rPr lang="en-US" sz="3200" dirty="0"/>
              <a:t>H5Coro is a C++ module inside the SlideRule server that was written from scratch and implements </a:t>
            </a:r>
            <a:r>
              <a:rPr lang="en-US" sz="3200" dirty="0" smtClean="0"/>
              <a:t>a performant </a:t>
            </a:r>
            <a:r>
              <a:rPr lang="en-US" sz="3200" dirty="0"/>
              <a:t>HDF5 reader for H5 files that reside on the local file system or in S3. </a:t>
            </a:r>
            <a:endParaRPr lang="en-US" sz="3200" dirty="0" smtClean="0"/>
          </a:p>
        </p:txBody>
      </p:sp>
      <p:sp>
        <p:nvSpPr>
          <p:cNvPr id="4" name="Slide Number Placeholder 3"/>
          <p:cNvSpPr>
            <a:spLocks noGrp="1"/>
          </p:cNvSpPr>
          <p:nvPr>
            <p:ph type="sldNum" sz="quarter" idx="12"/>
          </p:nvPr>
        </p:nvSpPr>
        <p:spPr/>
        <p:txBody>
          <a:bodyPr/>
          <a:lstStyle/>
          <a:p>
            <a:fld id="{A4CC9060-D3D7-48E1-8F34-511DB085704F}" type="slidenum">
              <a:rPr lang="en-US" smtClean="0"/>
              <a:t>28</a:t>
            </a:fld>
            <a:endParaRPr lang="en-US"/>
          </a:p>
        </p:txBody>
      </p:sp>
    </p:spTree>
    <p:extLst>
      <p:ext uri="{BB962C8B-B14F-4D97-AF65-F5344CB8AC3E}">
        <p14:creationId xmlns:p14="http://schemas.microsoft.com/office/powerpoint/2010/main" val="40012832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Architectural Change</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718" y="1720735"/>
            <a:ext cx="10617653" cy="4695132"/>
          </a:xfrm>
          <a:prstGeom prst="rect">
            <a:avLst/>
          </a:prstGeom>
        </p:spPr>
      </p:pic>
      <p:sp>
        <p:nvSpPr>
          <p:cNvPr id="4" name="Oval 3"/>
          <p:cNvSpPr/>
          <p:nvPr/>
        </p:nvSpPr>
        <p:spPr>
          <a:xfrm>
            <a:off x="2610195" y="4339244"/>
            <a:ext cx="2036618" cy="1928552"/>
          </a:xfrm>
          <a:prstGeom prst="ellipse">
            <a:avLst/>
          </a:prstGeom>
          <a:solidFill>
            <a:srgbClr val="FF0000">
              <a:alpha val="23000"/>
            </a:srgb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3042458" y="3773978"/>
            <a:ext cx="108065" cy="5652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 dirty="0" smtClean="0"/>
              <a:t>H</a:t>
            </a:r>
          </a:p>
          <a:p>
            <a:pPr algn="ctr"/>
            <a:r>
              <a:rPr lang="en-US" sz="600" dirty="0" smtClean="0"/>
              <a:t>5</a:t>
            </a:r>
          </a:p>
          <a:p>
            <a:pPr algn="ctr"/>
            <a:r>
              <a:rPr lang="en-US" sz="600" dirty="0" smtClean="0"/>
              <a:t>C</a:t>
            </a:r>
          </a:p>
          <a:p>
            <a:pPr algn="ctr"/>
            <a:r>
              <a:rPr lang="en-US" sz="600" dirty="0" smtClean="0"/>
              <a:t>O</a:t>
            </a:r>
          </a:p>
          <a:p>
            <a:pPr algn="ctr"/>
            <a:r>
              <a:rPr lang="en-US" sz="600" dirty="0" smtClean="0"/>
              <a:t>R</a:t>
            </a:r>
          </a:p>
          <a:p>
            <a:pPr algn="ctr"/>
            <a:r>
              <a:rPr lang="en-US" sz="600" dirty="0"/>
              <a:t>o</a:t>
            </a:r>
          </a:p>
        </p:txBody>
      </p:sp>
      <p:sp>
        <p:nvSpPr>
          <p:cNvPr id="7" name="Arc 6"/>
          <p:cNvSpPr/>
          <p:nvPr/>
        </p:nvSpPr>
        <p:spPr>
          <a:xfrm>
            <a:off x="2768138" y="3882044"/>
            <a:ext cx="1496291" cy="872836"/>
          </a:xfrm>
          <a:prstGeom prst="arc">
            <a:avLst>
              <a:gd name="adj1" fmla="val 9285680"/>
              <a:gd name="adj2" fmla="val 12866341"/>
            </a:avLst>
          </a:prstGeom>
          <a:ln w="25400">
            <a:solidFill>
              <a:srgbClr val="C0000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p:cNvSpPr txBox="1"/>
          <p:nvPr/>
        </p:nvSpPr>
        <p:spPr>
          <a:xfrm>
            <a:off x="4646812" y="5403273"/>
            <a:ext cx="5095703" cy="923330"/>
          </a:xfrm>
          <a:prstGeom prst="rect">
            <a:avLst/>
          </a:prstGeom>
          <a:noFill/>
        </p:spPr>
        <p:txBody>
          <a:bodyPr wrap="square" rtlCol="0">
            <a:spAutoFit/>
          </a:bodyPr>
          <a:lstStyle/>
          <a:p>
            <a:r>
              <a:rPr lang="en-US" dirty="0" smtClean="0">
                <a:solidFill>
                  <a:srgbClr val="C00000"/>
                </a:solidFill>
              </a:rPr>
              <a:t>Replacing HDF5/REST-VOL &amp; HSDS with and internal, statically linked module that directly reads H5 files from S3 </a:t>
            </a:r>
            <a:endParaRPr lang="en-US" dirty="0">
              <a:solidFill>
                <a:srgbClr val="C00000"/>
              </a:solidFill>
            </a:endParaRPr>
          </a:p>
        </p:txBody>
      </p:sp>
      <p:sp>
        <p:nvSpPr>
          <p:cNvPr id="3" name="Slide Number Placeholder 2"/>
          <p:cNvSpPr>
            <a:spLocks noGrp="1"/>
          </p:cNvSpPr>
          <p:nvPr>
            <p:ph type="sldNum" sz="quarter" idx="12"/>
          </p:nvPr>
        </p:nvSpPr>
        <p:spPr/>
        <p:txBody>
          <a:bodyPr/>
          <a:lstStyle/>
          <a:p>
            <a:fld id="{A4CC9060-D3D7-48E1-8F34-511DB085704F}" type="slidenum">
              <a:rPr lang="en-US" smtClean="0"/>
              <a:t>29</a:t>
            </a:fld>
            <a:endParaRPr lang="en-US"/>
          </a:p>
        </p:txBody>
      </p:sp>
    </p:spTree>
    <p:extLst>
      <p:ext uri="{BB962C8B-B14F-4D97-AF65-F5344CB8AC3E}">
        <p14:creationId xmlns:p14="http://schemas.microsoft.com/office/powerpoint/2010/main" val="24696206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Architecture with H5Coro</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0555" y="1683869"/>
            <a:ext cx="10626572" cy="3386895"/>
          </a:xfrm>
          <a:prstGeom prst="rect">
            <a:avLst/>
          </a:prstGeom>
        </p:spPr>
      </p:pic>
      <p:sp>
        <p:nvSpPr>
          <p:cNvPr id="4" name="Slide Number Placeholder 3"/>
          <p:cNvSpPr>
            <a:spLocks noGrp="1"/>
          </p:cNvSpPr>
          <p:nvPr>
            <p:ph type="sldNum" sz="quarter" idx="12"/>
          </p:nvPr>
        </p:nvSpPr>
        <p:spPr/>
        <p:txBody>
          <a:bodyPr/>
          <a:lstStyle/>
          <a:p>
            <a:fld id="{A4CC9060-D3D7-48E1-8F34-511DB085704F}" type="slidenum">
              <a:rPr lang="en-US" smtClean="0"/>
              <a:t>30</a:t>
            </a:fld>
            <a:endParaRPr lang="en-US"/>
          </a:p>
        </p:txBody>
      </p:sp>
    </p:spTree>
    <p:extLst>
      <p:ext uri="{BB962C8B-B14F-4D97-AF65-F5344CB8AC3E}">
        <p14:creationId xmlns:p14="http://schemas.microsoft.com/office/powerpoint/2010/main" val="22336812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632663" y="4102347"/>
            <a:ext cx="6596233" cy="25110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chemeClr val="accent2">
                    <a:lumMod val="50000"/>
                  </a:schemeClr>
                </a:solidFill>
              </a:rPr>
              <a:t>New Architecture</a:t>
            </a:r>
          </a:p>
          <a:p>
            <a:endParaRPr lang="en-US" b="1" dirty="0" smtClean="0">
              <a:solidFill>
                <a:schemeClr val="accent2">
                  <a:lumMod val="50000"/>
                </a:schemeClr>
              </a:solidFill>
            </a:endParaRPr>
          </a:p>
          <a:p>
            <a:endParaRPr lang="en-US" b="1" dirty="0" smtClean="0">
              <a:solidFill>
                <a:schemeClr val="accent2">
                  <a:lumMod val="50000"/>
                </a:schemeClr>
              </a:solidFill>
            </a:endParaRPr>
          </a:p>
          <a:p>
            <a:endParaRPr lang="en-US" b="1" dirty="0">
              <a:solidFill>
                <a:schemeClr val="accent2">
                  <a:lumMod val="50000"/>
                </a:schemeClr>
              </a:solidFill>
            </a:endParaRPr>
          </a:p>
          <a:p>
            <a:endParaRPr lang="en-US" b="1" dirty="0" smtClean="0">
              <a:solidFill>
                <a:schemeClr val="accent2">
                  <a:lumMod val="50000"/>
                </a:schemeClr>
              </a:solidFill>
            </a:endParaRPr>
          </a:p>
          <a:p>
            <a:endParaRPr lang="en-US" b="1" dirty="0">
              <a:solidFill>
                <a:schemeClr val="accent2">
                  <a:lumMod val="50000"/>
                </a:schemeClr>
              </a:solidFill>
            </a:endParaRPr>
          </a:p>
          <a:p>
            <a:endParaRPr lang="en-US" b="1" dirty="0" smtClean="0">
              <a:solidFill>
                <a:schemeClr val="accent2">
                  <a:lumMod val="50000"/>
                </a:schemeClr>
              </a:solidFill>
            </a:endParaRPr>
          </a:p>
          <a:p>
            <a:endParaRPr lang="en-US" b="1" dirty="0">
              <a:solidFill>
                <a:schemeClr val="accent2">
                  <a:lumMod val="50000"/>
                </a:schemeClr>
              </a:solidFill>
            </a:endParaRPr>
          </a:p>
        </p:txBody>
      </p:sp>
      <p:sp>
        <p:nvSpPr>
          <p:cNvPr id="26" name="Folded Corner 25"/>
          <p:cNvSpPr/>
          <p:nvPr/>
        </p:nvSpPr>
        <p:spPr>
          <a:xfrm>
            <a:off x="7398322" y="4363658"/>
            <a:ext cx="2518757" cy="2094808"/>
          </a:xfrm>
          <a:prstGeom prst="foldedCorner">
            <a:avLst>
              <a:gd name="adj" fmla="val 0"/>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a:p>
            <a:pPr algn="ctr"/>
            <a:r>
              <a:rPr lang="en-US" dirty="0" smtClean="0">
                <a:solidFill>
                  <a:schemeClr val="tx1"/>
                </a:solidFill>
              </a:rPr>
              <a:t>SlideRule Application</a:t>
            </a:r>
          </a:p>
          <a:p>
            <a:pPr algn="ctr"/>
            <a:endParaRPr lang="en-US" dirty="0">
              <a:solidFill>
                <a:schemeClr val="tx1"/>
              </a:solidFill>
            </a:endParaRPr>
          </a:p>
          <a:p>
            <a:pPr algn="ctr"/>
            <a:endParaRPr lang="en-US" dirty="0" smtClean="0">
              <a:solidFill>
                <a:schemeClr val="tx1"/>
              </a:solidFill>
            </a:endParaRPr>
          </a:p>
          <a:p>
            <a:pPr algn="ctr"/>
            <a:endParaRPr lang="en-US" dirty="0">
              <a:solidFill>
                <a:schemeClr val="tx1"/>
              </a:solidFill>
            </a:endParaRPr>
          </a:p>
          <a:p>
            <a:pPr algn="ctr"/>
            <a:endParaRPr lang="en-US" dirty="0" smtClean="0">
              <a:solidFill>
                <a:schemeClr val="tx1"/>
              </a:solidFill>
            </a:endParaRPr>
          </a:p>
          <a:p>
            <a:pPr algn="ctr"/>
            <a:endParaRPr lang="en-US" dirty="0">
              <a:solidFill>
                <a:schemeClr val="tx1"/>
              </a:solidFill>
            </a:endParaRPr>
          </a:p>
          <a:p>
            <a:pPr algn="ctr"/>
            <a:endParaRPr lang="en-US" dirty="0">
              <a:solidFill>
                <a:schemeClr val="tx1"/>
              </a:solidFill>
            </a:endParaRPr>
          </a:p>
        </p:txBody>
      </p:sp>
      <p:sp>
        <p:nvSpPr>
          <p:cNvPr id="2" name="Title 1"/>
          <p:cNvSpPr>
            <a:spLocks noGrp="1"/>
          </p:cNvSpPr>
          <p:nvPr>
            <p:ph type="title"/>
          </p:nvPr>
        </p:nvSpPr>
        <p:spPr/>
        <p:txBody>
          <a:bodyPr/>
          <a:lstStyle/>
          <a:p>
            <a:r>
              <a:rPr lang="en-US" dirty="0" smtClean="0"/>
              <a:t>Where H5Coro Fits In</a:t>
            </a:r>
            <a:endParaRPr lang="en-US" dirty="0"/>
          </a:p>
        </p:txBody>
      </p:sp>
      <p:sp>
        <p:nvSpPr>
          <p:cNvPr id="4" name="Can 3"/>
          <p:cNvSpPr/>
          <p:nvPr/>
        </p:nvSpPr>
        <p:spPr>
          <a:xfrm>
            <a:off x="521453" y="3003605"/>
            <a:ext cx="1847462" cy="3609748"/>
          </a:xfrm>
          <a:prstGeom prst="can">
            <a:avLst/>
          </a:prstGeom>
          <a:solidFill>
            <a:srgbClr val="8BB8E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b="1" dirty="0" smtClean="0">
                <a:solidFill>
                  <a:schemeClr val="accent2">
                    <a:lumMod val="50000"/>
                  </a:schemeClr>
                </a:solidFill>
              </a:rPr>
              <a:t>AWS S3</a:t>
            </a:r>
          </a:p>
          <a:p>
            <a:pPr algn="r"/>
            <a:endParaRPr lang="en-US" b="1" dirty="0">
              <a:solidFill>
                <a:schemeClr val="accent2">
                  <a:lumMod val="50000"/>
                </a:schemeClr>
              </a:solidFill>
            </a:endParaRPr>
          </a:p>
          <a:p>
            <a:pPr algn="r"/>
            <a:endParaRPr lang="en-US" b="1" dirty="0" smtClean="0">
              <a:solidFill>
                <a:schemeClr val="accent2">
                  <a:lumMod val="50000"/>
                </a:schemeClr>
              </a:solidFill>
            </a:endParaRPr>
          </a:p>
          <a:p>
            <a:pPr algn="r"/>
            <a:endParaRPr lang="en-US" b="1" dirty="0">
              <a:solidFill>
                <a:schemeClr val="accent2">
                  <a:lumMod val="50000"/>
                </a:schemeClr>
              </a:solidFill>
            </a:endParaRPr>
          </a:p>
          <a:p>
            <a:pPr algn="r"/>
            <a:endParaRPr lang="en-US" b="1" dirty="0" smtClean="0">
              <a:solidFill>
                <a:schemeClr val="accent2">
                  <a:lumMod val="50000"/>
                </a:schemeClr>
              </a:solidFill>
            </a:endParaRPr>
          </a:p>
          <a:p>
            <a:pPr algn="r"/>
            <a:endParaRPr lang="en-US" b="1" dirty="0">
              <a:solidFill>
                <a:schemeClr val="accent2">
                  <a:lumMod val="50000"/>
                </a:schemeClr>
              </a:solidFill>
            </a:endParaRPr>
          </a:p>
          <a:p>
            <a:pPr algn="r"/>
            <a:endParaRPr lang="en-US" b="1" dirty="0" smtClean="0">
              <a:solidFill>
                <a:schemeClr val="accent2">
                  <a:lumMod val="50000"/>
                </a:schemeClr>
              </a:solidFill>
            </a:endParaRPr>
          </a:p>
          <a:p>
            <a:pPr algn="r"/>
            <a:endParaRPr lang="en-US" b="1" dirty="0" smtClean="0">
              <a:solidFill>
                <a:schemeClr val="accent2">
                  <a:lumMod val="50000"/>
                </a:schemeClr>
              </a:solidFill>
            </a:endParaRPr>
          </a:p>
          <a:p>
            <a:pPr algn="ctr"/>
            <a:endParaRPr lang="en-US" b="1" dirty="0" smtClean="0"/>
          </a:p>
          <a:p>
            <a:pPr algn="ctr"/>
            <a:endParaRPr lang="en-US" b="1" dirty="0"/>
          </a:p>
        </p:txBody>
      </p:sp>
      <p:sp>
        <p:nvSpPr>
          <p:cNvPr id="25" name="Snip Same Side Corner Rectangle 24"/>
          <p:cNvSpPr/>
          <p:nvPr/>
        </p:nvSpPr>
        <p:spPr>
          <a:xfrm>
            <a:off x="7697581" y="5496553"/>
            <a:ext cx="1912352" cy="487680"/>
          </a:xfrm>
          <a:prstGeom prst="snip2Same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tx1"/>
                </a:solidFill>
              </a:rPr>
              <a:t>H5Coro</a:t>
            </a:r>
            <a:endParaRPr lang="en-US" sz="1200" dirty="0">
              <a:solidFill>
                <a:schemeClr val="tx1"/>
              </a:solidFill>
            </a:endParaRPr>
          </a:p>
        </p:txBody>
      </p:sp>
      <p:sp>
        <p:nvSpPr>
          <p:cNvPr id="24" name="TextBox 23"/>
          <p:cNvSpPr txBox="1"/>
          <p:nvPr/>
        </p:nvSpPr>
        <p:spPr>
          <a:xfrm>
            <a:off x="9362049" y="6227634"/>
            <a:ext cx="671804" cy="230832"/>
          </a:xfrm>
          <a:prstGeom prst="rect">
            <a:avLst/>
          </a:prstGeom>
          <a:noFill/>
        </p:spPr>
        <p:txBody>
          <a:bodyPr wrap="square" rtlCol="0">
            <a:spAutoFit/>
          </a:bodyPr>
          <a:lstStyle/>
          <a:p>
            <a:pPr algn="ctr"/>
            <a:r>
              <a:rPr lang="en-US" sz="900" dirty="0" err="1" smtClean="0"/>
              <a:t>docker</a:t>
            </a:r>
            <a:endParaRPr lang="en-US" sz="900" dirty="0"/>
          </a:p>
        </p:txBody>
      </p:sp>
      <p:sp>
        <p:nvSpPr>
          <p:cNvPr id="10" name="Rectangle 9"/>
          <p:cNvSpPr/>
          <p:nvPr/>
        </p:nvSpPr>
        <p:spPr>
          <a:xfrm>
            <a:off x="3632664" y="1340120"/>
            <a:ext cx="6596233" cy="25110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chemeClr val="accent2">
                    <a:lumMod val="50000"/>
                  </a:schemeClr>
                </a:solidFill>
              </a:rPr>
              <a:t>Previous Architecture</a:t>
            </a:r>
          </a:p>
          <a:p>
            <a:pPr algn="r"/>
            <a:endParaRPr lang="en-US" b="1" dirty="0" smtClean="0">
              <a:solidFill>
                <a:schemeClr val="accent2">
                  <a:lumMod val="50000"/>
                </a:schemeClr>
              </a:solidFill>
            </a:endParaRPr>
          </a:p>
          <a:p>
            <a:pPr algn="ctr"/>
            <a:endParaRPr lang="en-US" b="1" dirty="0" smtClean="0">
              <a:solidFill>
                <a:schemeClr val="accent2">
                  <a:lumMod val="50000"/>
                </a:schemeClr>
              </a:solidFill>
            </a:endParaRPr>
          </a:p>
          <a:p>
            <a:pPr algn="ctr"/>
            <a:endParaRPr lang="en-US" b="1" dirty="0">
              <a:solidFill>
                <a:schemeClr val="accent2">
                  <a:lumMod val="50000"/>
                </a:schemeClr>
              </a:solidFill>
            </a:endParaRPr>
          </a:p>
          <a:p>
            <a:pPr algn="ctr"/>
            <a:endParaRPr lang="en-US" b="1" dirty="0" smtClean="0">
              <a:solidFill>
                <a:schemeClr val="accent2">
                  <a:lumMod val="50000"/>
                </a:schemeClr>
              </a:solidFill>
            </a:endParaRPr>
          </a:p>
          <a:p>
            <a:pPr algn="ctr"/>
            <a:endParaRPr lang="en-US" b="1" dirty="0">
              <a:solidFill>
                <a:schemeClr val="accent2">
                  <a:lumMod val="50000"/>
                </a:schemeClr>
              </a:solidFill>
            </a:endParaRPr>
          </a:p>
          <a:p>
            <a:pPr algn="ctr"/>
            <a:endParaRPr lang="en-US" b="1" dirty="0" smtClean="0">
              <a:solidFill>
                <a:schemeClr val="accent2">
                  <a:lumMod val="50000"/>
                </a:schemeClr>
              </a:solidFill>
            </a:endParaRPr>
          </a:p>
          <a:p>
            <a:pPr algn="ctr"/>
            <a:endParaRPr lang="en-US" b="1" dirty="0">
              <a:solidFill>
                <a:schemeClr val="accent2">
                  <a:lumMod val="50000"/>
                </a:schemeClr>
              </a:solidFill>
            </a:endParaRPr>
          </a:p>
        </p:txBody>
      </p:sp>
      <p:sp>
        <p:nvSpPr>
          <p:cNvPr id="11" name="Folded Corner 10"/>
          <p:cNvSpPr/>
          <p:nvPr/>
        </p:nvSpPr>
        <p:spPr>
          <a:xfrm>
            <a:off x="7365622" y="1593437"/>
            <a:ext cx="2518757" cy="2094808"/>
          </a:xfrm>
          <a:prstGeom prst="foldedCorner">
            <a:avLst>
              <a:gd name="adj" fmla="val 0"/>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a:p>
            <a:pPr algn="ctr"/>
            <a:r>
              <a:rPr lang="en-US" dirty="0" smtClean="0">
                <a:solidFill>
                  <a:schemeClr val="tx1"/>
                </a:solidFill>
              </a:rPr>
              <a:t>SlideRule Application</a:t>
            </a:r>
          </a:p>
          <a:p>
            <a:pPr algn="ctr"/>
            <a:endParaRPr lang="en-US" dirty="0">
              <a:solidFill>
                <a:schemeClr val="tx1"/>
              </a:solidFill>
            </a:endParaRPr>
          </a:p>
          <a:p>
            <a:pPr algn="ctr"/>
            <a:endParaRPr lang="en-US" dirty="0" smtClean="0">
              <a:solidFill>
                <a:schemeClr val="tx1"/>
              </a:solidFill>
            </a:endParaRPr>
          </a:p>
          <a:p>
            <a:pPr algn="ctr"/>
            <a:endParaRPr lang="en-US" dirty="0">
              <a:solidFill>
                <a:schemeClr val="tx1"/>
              </a:solidFill>
            </a:endParaRPr>
          </a:p>
          <a:p>
            <a:pPr algn="ctr"/>
            <a:endParaRPr lang="en-US" dirty="0" smtClean="0">
              <a:solidFill>
                <a:schemeClr val="tx1"/>
              </a:solidFill>
            </a:endParaRPr>
          </a:p>
          <a:p>
            <a:pPr algn="ctr"/>
            <a:endParaRPr lang="en-US" dirty="0">
              <a:solidFill>
                <a:schemeClr val="tx1"/>
              </a:solidFill>
            </a:endParaRPr>
          </a:p>
          <a:p>
            <a:pPr algn="ctr"/>
            <a:endParaRPr lang="en-US" dirty="0">
              <a:solidFill>
                <a:schemeClr val="tx1"/>
              </a:solidFill>
            </a:endParaRPr>
          </a:p>
        </p:txBody>
      </p:sp>
      <p:sp>
        <p:nvSpPr>
          <p:cNvPr id="12" name="Rectangle 11"/>
          <p:cNvSpPr/>
          <p:nvPr/>
        </p:nvSpPr>
        <p:spPr>
          <a:xfrm>
            <a:off x="5555211" y="2664660"/>
            <a:ext cx="1156995" cy="97971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HSDS</a:t>
            </a:r>
          </a:p>
          <a:p>
            <a:pPr algn="ctr"/>
            <a:r>
              <a:rPr lang="en-US" sz="1200" dirty="0" smtClean="0">
                <a:solidFill>
                  <a:schemeClr val="tx1"/>
                </a:solidFill>
              </a:rPr>
              <a:t>(service node)</a:t>
            </a:r>
            <a:endParaRPr lang="en-US" sz="1200" dirty="0">
              <a:solidFill>
                <a:schemeClr val="tx1"/>
              </a:solidFill>
            </a:endParaRPr>
          </a:p>
        </p:txBody>
      </p:sp>
      <p:sp>
        <p:nvSpPr>
          <p:cNvPr id="13" name="Rectangle 12"/>
          <p:cNvSpPr/>
          <p:nvPr/>
        </p:nvSpPr>
        <p:spPr>
          <a:xfrm>
            <a:off x="3875324" y="2359860"/>
            <a:ext cx="1156995" cy="97971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HSDS</a:t>
            </a:r>
          </a:p>
          <a:p>
            <a:pPr algn="ctr"/>
            <a:r>
              <a:rPr lang="en-US" sz="1200" dirty="0" smtClean="0">
                <a:solidFill>
                  <a:schemeClr val="tx1"/>
                </a:solidFill>
              </a:rPr>
              <a:t>(service node)</a:t>
            </a:r>
            <a:endParaRPr lang="en-US" sz="1200" dirty="0">
              <a:solidFill>
                <a:schemeClr val="tx1"/>
              </a:solidFill>
            </a:endParaRPr>
          </a:p>
        </p:txBody>
      </p:sp>
      <p:sp>
        <p:nvSpPr>
          <p:cNvPr id="14" name="Rectangle 13"/>
          <p:cNvSpPr/>
          <p:nvPr/>
        </p:nvSpPr>
        <p:spPr>
          <a:xfrm>
            <a:off x="4027724" y="2512260"/>
            <a:ext cx="1156995" cy="97971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HSDS</a:t>
            </a:r>
          </a:p>
          <a:p>
            <a:pPr algn="ctr"/>
            <a:r>
              <a:rPr lang="en-US" sz="1200" dirty="0" smtClean="0">
                <a:solidFill>
                  <a:schemeClr val="tx1"/>
                </a:solidFill>
              </a:rPr>
              <a:t>(data  node)</a:t>
            </a:r>
            <a:endParaRPr lang="en-US" sz="1200" dirty="0">
              <a:solidFill>
                <a:schemeClr val="tx1"/>
              </a:solidFill>
            </a:endParaRPr>
          </a:p>
        </p:txBody>
      </p:sp>
      <p:sp>
        <p:nvSpPr>
          <p:cNvPr id="15" name="Rectangle 14"/>
          <p:cNvSpPr/>
          <p:nvPr/>
        </p:nvSpPr>
        <p:spPr>
          <a:xfrm>
            <a:off x="4180124" y="2664660"/>
            <a:ext cx="1156995" cy="97971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HSDS</a:t>
            </a:r>
          </a:p>
          <a:p>
            <a:pPr algn="ctr"/>
            <a:r>
              <a:rPr lang="en-US" sz="1200" dirty="0" smtClean="0">
                <a:solidFill>
                  <a:schemeClr val="tx1"/>
                </a:solidFill>
              </a:rPr>
              <a:t>(data node)</a:t>
            </a:r>
            <a:endParaRPr lang="en-US" sz="1200" dirty="0">
              <a:solidFill>
                <a:schemeClr val="tx1"/>
              </a:solidFill>
            </a:endParaRPr>
          </a:p>
        </p:txBody>
      </p:sp>
      <p:cxnSp>
        <p:nvCxnSpPr>
          <p:cNvPr id="16" name="Straight Arrow Connector 15"/>
          <p:cNvCxnSpPr/>
          <p:nvPr/>
        </p:nvCxnSpPr>
        <p:spPr>
          <a:xfrm flipV="1">
            <a:off x="5337119" y="3154516"/>
            <a:ext cx="214606" cy="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186984" y="3435315"/>
            <a:ext cx="671804" cy="230832"/>
          </a:xfrm>
          <a:prstGeom prst="rect">
            <a:avLst/>
          </a:prstGeom>
          <a:noFill/>
        </p:spPr>
        <p:txBody>
          <a:bodyPr wrap="square" rtlCol="0">
            <a:spAutoFit/>
          </a:bodyPr>
          <a:lstStyle/>
          <a:p>
            <a:pPr algn="ctr"/>
            <a:r>
              <a:rPr lang="en-US" sz="900" dirty="0" err="1" smtClean="0"/>
              <a:t>docker</a:t>
            </a:r>
            <a:endParaRPr lang="en-US" sz="900" dirty="0"/>
          </a:p>
        </p:txBody>
      </p:sp>
      <p:sp>
        <p:nvSpPr>
          <p:cNvPr id="20" name="TextBox 19"/>
          <p:cNvSpPr txBox="1"/>
          <p:nvPr/>
        </p:nvSpPr>
        <p:spPr>
          <a:xfrm>
            <a:off x="4789724" y="3435315"/>
            <a:ext cx="671804" cy="230832"/>
          </a:xfrm>
          <a:prstGeom prst="rect">
            <a:avLst/>
          </a:prstGeom>
          <a:noFill/>
        </p:spPr>
        <p:txBody>
          <a:bodyPr wrap="square" rtlCol="0">
            <a:spAutoFit/>
          </a:bodyPr>
          <a:lstStyle/>
          <a:p>
            <a:pPr algn="ctr"/>
            <a:r>
              <a:rPr lang="en-US" sz="900" dirty="0" err="1" smtClean="0"/>
              <a:t>docker</a:t>
            </a:r>
            <a:endParaRPr lang="en-US" sz="900" dirty="0"/>
          </a:p>
        </p:txBody>
      </p:sp>
      <p:sp>
        <p:nvSpPr>
          <p:cNvPr id="22" name="Rectangle 21"/>
          <p:cNvSpPr/>
          <p:nvPr/>
        </p:nvSpPr>
        <p:spPr>
          <a:xfrm>
            <a:off x="7531878" y="2275082"/>
            <a:ext cx="2211186" cy="104365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HDF5 Library</a:t>
            </a:r>
          </a:p>
          <a:p>
            <a:pPr algn="ctr"/>
            <a:endParaRPr lang="en-US" dirty="0">
              <a:solidFill>
                <a:schemeClr val="tx1"/>
              </a:solidFill>
            </a:endParaRPr>
          </a:p>
          <a:p>
            <a:pPr algn="ctr"/>
            <a:r>
              <a:rPr lang="en-US" dirty="0" smtClean="0">
                <a:solidFill>
                  <a:schemeClr val="tx1"/>
                </a:solidFill>
              </a:rPr>
              <a:t> </a:t>
            </a:r>
            <a:r>
              <a:rPr lang="en-US" sz="1200" dirty="0" smtClean="0">
                <a:solidFill>
                  <a:schemeClr val="tx1"/>
                </a:solidFill>
              </a:rPr>
              <a:t>(service node)</a:t>
            </a:r>
            <a:endParaRPr lang="en-US" sz="1200" dirty="0">
              <a:solidFill>
                <a:schemeClr val="tx1"/>
              </a:solidFill>
            </a:endParaRPr>
          </a:p>
        </p:txBody>
      </p:sp>
      <p:sp>
        <p:nvSpPr>
          <p:cNvPr id="23" name="Snip Same Side Corner Rectangle 22"/>
          <p:cNvSpPr/>
          <p:nvPr/>
        </p:nvSpPr>
        <p:spPr>
          <a:xfrm>
            <a:off x="7664881" y="2726332"/>
            <a:ext cx="1912352" cy="487680"/>
          </a:xfrm>
          <a:prstGeom prst="snip2Same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tx1"/>
                </a:solidFill>
              </a:rPr>
              <a:t>REST-VOL</a:t>
            </a:r>
            <a:endParaRPr lang="en-US" sz="1200" dirty="0">
              <a:solidFill>
                <a:schemeClr val="tx1"/>
              </a:solidFill>
            </a:endParaRPr>
          </a:p>
        </p:txBody>
      </p:sp>
      <p:cxnSp>
        <p:nvCxnSpPr>
          <p:cNvPr id="27" name="Straight Arrow Connector 26"/>
          <p:cNvCxnSpPr>
            <a:endCxn id="23" idx="2"/>
          </p:cNvCxnSpPr>
          <p:nvPr/>
        </p:nvCxnSpPr>
        <p:spPr>
          <a:xfrm>
            <a:off x="6712206" y="2970172"/>
            <a:ext cx="952675"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9329349" y="3457413"/>
            <a:ext cx="671804" cy="230832"/>
          </a:xfrm>
          <a:prstGeom prst="rect">
            <a:avLst/>
          </a:prstGeom>
          <a:noFill/>
        </p:spPr>
        <p:txBody>
          <a:bodyPr wrap="square" rtlCol="0">
            <a:spAutoFit/>
          </a:bodyPr>
          <a:lstStyle/>
          <a:p>
            <a:pPr algn="ctr"/>
            <a:r>
              <a:rPr lang="en-US" sz="900" dirty="0" err="1" smtClean="0"/>
              <a:t>docker</a:t>
            </a:r>
            <a:endParaRPr lang="en-US" sz="900" dirty="0"/>
          </a:p>
        </p:txBody>
      </p:sp>
      <p:cxnSp>
        <p:nvCxnSpPr>
          <p:cNvPr id="6" name="Elbow Connector 5"/>
          <p:cNvCxnSpPr>
            <a:stCxn id="13" idx="1"/>
            <a:endCxn id="33" idx="3"/>
          </p:cNvCxnSpPr>
          <p:nvPr/>
        </p:nvCxnSpPr>
        <p:spPr>
          <a:xfrm rot="10800000" flipV="1">
            <a:off x="2268144" y="2849718"/>
            <a:ext cx="1607180" cy="1943582"/>
          </a:xfrm>
          <a:prstGeom prst="bentConnector3">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31" name="Rounded Rectangle 30"/>
          <p:cNvSpPr/>
          <p:nvPr/>
        </p:nvSpPr>
        <p:spPr>
          <a:xfrm>
            <a:off x="606618" y="5238309"/>
            <a:ext cx="1645920" cy="736131"/>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h5 </a:t>
            </a:r>
            <a:r>
              <a:rPr lang="en-US" sz="1600" b="1" i="1" dirty="0">
                <a:solidFill>
                  <a:schemeClr val="tx1"/>
                </a:solidFill>
              </a:rPr>
              <a:t>files</a:t>
            </a:r>
            <a:r>
              <a:rPr lang="en-US" sz="1600" dirty="0">
                <a:solidFill>
                  <a:schemeClr val="tx1"/>
                </a:solidFill>
              </a:rPr>
              <a:t> stored as </a:t>
            </a:r>
            <a:r>
              <a:rPr lang="en-US" sz="1600" dirty="0" smtClean="0">
                <a:solidFill>
                  <a:schemeClr val="tx1"/>
                </a:solidFill>
              </a:rPr>
              <a:t>objects</a:t>
            </a:r>
            <a:endParaRPr lang="en-US" sz="1600" dirty="0">
              <a:solidFill>
                <a:schemeClr val="tx1"/>
              </a:solidFill>
            </a:endParaRPr>
          </a:p>
        </p:txBody>
      </p:sp>
      <p:cxnSp>
        <p:nvCxnSpPr>
          <p:cNvPr id="18" name="Straight Arrow Connector 17"/>
          <p:cNvCxnSpPr>
            <a:endCxn id="25" idx="2"/>
          </p:cNvCxnSpPr>
          <p:nvPr/>
        </p:nvCxnSpPr>
        <p:spPr>
          <a:xfrm>
            <a:off x="2252538" y="5740393"/>
            <a:ext cx="5445043"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33" name="Rounded Rectangle 32"/>
          <p:cNvSpPr/>
          <p:nvPr/>
        </p:nvSpPr>
        <p:spPr>
          <a:xfrm>
            <a:off x="622224" y="4425234"/>
            <a:ext cx="1645920" cy="736131"/>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h5 file </a:t>
            </a:r>
            <a:r>
              <a:rPr lang="en-US" sz="1600" b="1" i="1" dirty="0" smtClean="0">
                <a:solidFill>
                  <a:schemeClr val="tx1"/>
                </a:solidFill>
              </a:rPr>
              <a:t>metadata</a:t>
            </a:r>
          </a:p>
          <a:p>
            <a:pPr algn="ctr"/>
            <a:r>
              <a:rPr lang="en-US" sz="1600" dirty="0" smtClean="0">
                <a:solidFill>
                  <a:schemeClr val="tx1"/>
                </a:solidFill>
              </a:rPr>
              <a:t>repository</a:t>
            </a:r>
            <a:endParaRPr lang="en-US" sz="1600" dirty="0">
              <a:solidFill>
                <a:schemeClr val="tx1"/>
              </a:solidFill>
            </a:endParaRPr>
          </a:p>
        </p:txBody>
      </p:sp>
      <p:cxnSp>
        <p:nvCxnSpPr>
          <p:cNvPr id="35" name="Elbow Connector 34"/>
          <p:cNvCxnSpPr>
            <a:stCxn id="14" idx="1"/>
            <a:endCxn id="31" idx="3"/>
          </p:cNvCxnSpPr>
          <p:nvPr/>
        </p:nvCxnSpPr>
        <p:spPr>
          <a:xfrm rot="10800000" flipV="1">
            <a:off x="2252538" y="3002117"/>
            <a:ext cx="1775186" cy="2604257"/>
          </a:xfrm>
          <a:prstGeom prst="bentConnector3">
            <a:avLst>
              <a:gd name="adj1" fmla="val 45786"/>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A4CC9060-D3D7-48E1-8F34-511DB085704F}" type="slidenum">
              <a:rPr lang="en-US" smtClean="0"/>
              <a:t>31</a:t>
            </a:fld>
            <a:endParaRPr lang="en-US"/>
          </a:p>
        </p:txBody>
      </p:sp>
    </p:spTree>
    <p:extLst>
      <p:ext uri="{BB962C8B-B14F-4D97-AF65-F5344CB8AC3E}">
        <p14:creationId xmlns:p14="http://schemas.microsoft.com/office/powerpoint/2010/main" val="16150749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Features</a:t>
            </a:r>
            <a:endParaRPr lang="en-US" dirty="0"/>
          </a:p>
        </p:txBody>
      </p:sp>
      <p:sp>
        <p:nvSpPr>
          <p:cNvPr id="3" name="Content Placeholder 2"/>
          <p:cNvSpPr>
            <a:spLocks noGrp="1"/>
          </p:cNvSpPr>
          <p:nvPr>
            <p:ph idx="1"/>
          </p:nvPr>
        </p:nvSpPr>
        <p:spPr/>
        <p:txBody>
          <a:bodyPr>
            <a:noAutofit/>
          </a:bodyPr>
          <a:lstStyle/>
          <a:p>
            <a:pPr lvl="0"/>
            <a:r>
              <a:rPr lang="en-US" sz="2000" b="1" dirty="0"/>
              <a:t>All reads are concurrent</a:t>
            </a:r>
            <a:r>
              <a:rPr lang="en-US" sz="2000" dirty="0"/>
              <a:t>.  Multiple threads within the same application can issue read requests through H5Coro and those reads will get executed in parallel.</a:t>
            </a:r>
          </a:p>
          <a:p>
            <a:endParaRPr lang="en-US" sz="2000" dirty="0"/>
          </a:p>
          <a:p>
            <a:pPr lvl="0"/>
            <a:r>
              <a:rPr lang="en-US" sz="2000" b="1" dirty="0"/>
              <a:t>Intelligent range gets</a:t>
            </a:r>
            <a:r>
              <a:rPr lang="en-US" sz="2000" dirty="0"/>
              <a:t> are used to read as many dataset chunks as possible in each read operation.  This drastically reduces the number of HTTP requests to S3 and means there is no longer a need to re-chunk the data (it actually works better on smaller chunk sizes due to the granularity of the request).</a:t>
            </a:r>
          </a:p>
          <a:p>
            <a:pPr marL="0" indent="0">
              <a:buNone/>
            </a:pPr>
            <a:r>
              <a:rPr lang="en-US" sz="2000" dirty="0"/>
              <a:t> </a:t>
            </a:r>
          </a:p>
          <a:p>
            <a:pPr lvl="0"/>
            <a:r>
              <a:rPr lang="en-US" sz="2000" b="1" dirty="0"/>
              <a:t>The system is </a:t>
            </a:r>
            <a:r>
              <a:rPr lang="en-US" sz="2000" b="1" dirty="0" err="1"/>
              <a:t>serverless</a:t>
            </a:r>
            <a:r>
              <a:rPr lang="en-US" sz="2000" dirty="0"/>
              <a:t>. H5Coro is linked into the running application and </a:t>
            </a:r>
            <a:r>
              <a:rPr lang="en-US" sz="2000" dirty="0" smtClean="0"/>
              <a:t>scales naturally </a:t>
            </a:r>
            <a:r>
              <a:rPr lang="en-US" sz="2000" dirty="0"/>
              <a:t>as the application scales.  This reduces overall system complexity.</a:t>
            </a:r>
          </a:p>
          <a:p>
            <a:pPr marL="0" indent="0">
              <a:buNone/>
            </a:pPr>
            <a:r>
              <a:rPr lang="en-US" sz="2000" dirty="0"/>
              <a:t> </a:t>
            </a:r>
          </a:p>
          <a:p>
            <a:pPr lvl="0"/>
            <a:r>
              <a:rPr lang="en-US" sz="2000" b="1" dirty="0"/>
              <a:t>No metadata repository is needed. </a:t>
            </a:r>
            <a:r>
              <a:rPr lang="en-US" sz="2000" dirty="0"/>
              <a:t> Instead of caching the contents of the datasets which are large and may or may not be read again, the library focuses on caching the structure of the file so that successive reads to other datasets in the same file will not have to re-read and re-build the directory structure of the file.</a:t>
            </a:r>
          </a:p>
          <a:p>
            <a:pPr marL="0" indent="0">
              <a:buNone/>
            </a:pPr>
            <a:endParaRPr lang="en-US" sz="2000" dirty="0"/>
          </a:p>
        </p:txBody>
      </p:sp>
      <p:sp>
        <p:nvSpPr>
          <p:cNvPr id="4" name="Slide Number Placeholder 3"/>
          <p:cNvSpPr>
            <a:spLocks noGrp="1"/>
          </p:cNvSpPr>
          <p:nvPr>
            <p:ph type="sldNum" sz="quarter" idx="12"/>
          </p:nvPr>
        </p:nvSpPr>
        <p:spPr/>
        <p:txBody>
          <a:bodyPr/>
          <a:lstStyle/>
          <a:p>
            <a:fld id="{A4CC9060-D3D7-48E1-8F34-511DB085704F}" type="slidenum">
              <a:rPr lang="en-US" smtClean="0"/>
              <a:t>32</a:t>
            </a:fld>
            <a:endParaRPr lang="en-US"/>
          </a:p>
        </p:txBody>
      </p:sp>
    </p:spTree>
    <p:extLst>
      <p:ext uri="{BB962C8B-B14F-4D97-AF65-F5344CB8AC3E}">
        <p14:creationId xmlns:p14="http://schemas.microsoft.com/office/powerpoint/2010/main" val="28516170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Test</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A series of side-by-side performance tests were run against SlideRule using HSDS and H5Coro.</a:t>
            </a:r>
          </a:p>
          <a:p>
            <a:pPr marL="0" indent="0">
              <a:buNone/>
            </a:pPr>
            <a:endParaRPr lang="en-US" dirty="0" smtClean="0"/>
          </a:p>
          <a:p>
            <a:pPr lvl="1"/>
            <a:r>
              <a:rPr lang="en-US" dirty="0" smtClean="0"/>
              <a:t>The </a:t>
            </a:r>
            <a:r>
              <a:rPr lang="en-US" dirty="0"/>
              <a:t>tests </a:t>
            </a:r>
            <a:r>
              <a:rPr lang="en-US" dirty="0" smtClean="0"/>
              <a:t>were </a:t>
            </a:r>
            <a:r>
              <a:rPr lang="en-US" dirty="0"/>
              <a:t>run </a:t>
            </a:r>
            <a:r>
              <a:rPr lang="en-US" dirty="0" smtClean="0"/>
              <a:t>from </a:t>
            </a:r>
            <a:r>
              <a:rPr lang="en-US" dirty="0"/>
              <a:t>a </a:t>
            </a:r>
            <a:r>
              <a:rPr lang="en-US" dirty="0" smtClean="0"/>
              <a:t>local, US </a:t>
            </a:r>
            <a:r>
              <a:rPr lang="en-US" dirty="0"/>
              <a:t>east coast, home </a:t>
            </a:r>
            <a:r>
              <a:rPr lang="en-US" dirty="0" smtClean="0"/>
              <a:t>computer</a:t>
            </a:r>
          </a:p>
          <a:p>
            <a:pPr lvl="1"/>
            <a:endParaRPr lang="en-US" dirty="0" smtClean="0"/>
          </a:p>
          <a:p>
            <a:pPr lvl="1"/>
            <a:r>
              <a:rPr lang="en-US" dirty="0" smtClean="0"/>
              <a:t>A Python </a:t>
            </a:r>
            <a:r>
              <a:rPr lang="en-US" dirty="0"/>
              <a:t>script </a:t>
            </a:r>
            <a:r>
              <a:rPr lang="en-US" dirty="0" smtClean="0"/>
              <a:t>made </a:t>
            </a:r>
            <a:r>
              <a:rPr lang="en-US" dirty="0"/>
              <a:t>four concurrent processing requests to a single SlideRule instance running in AWS us-west-2.  </a:t>
            </a:r>
            <a:endParaRPr lang="en-US" dirty="0" smtClean="0"/>
          </a:p>
          <a:p>
            <a:pPr lvl="1"/>
            <a:endParaRPr lang="en-US" dirty="0" smtClean="0"/>
          </a:p>
          <a:p>
            <a:pPr lvl="1"/>
            <a:r>
              <a:rPr lang="en-US" dirty="0" smtClean="0"/>
              <a:t>The </a:t>
            </a:r>
            <a:r>
              <a:rPr lang="en-US" dirty="0"/>
              <a:t>processing request was to calculate elevations for the Grand Mesa region and required a total of 66 granules to be read from S3.  </a:t>
            </a:r>
            <a:endParaRPr lang="en-US" dirty="0" smtClean="0"/>
          </a:p>
          <a:p>
            <a:pPr lvl="1"/>
            <a:endParaRPr lang="en-US" dirty="0" smtClean="0"/>
          </a:p>
          <a:p>
            <a:pPr lvl="1"/>
            <a:r>
              <a:rPr lang="en-US" dirty="0" smtClean="0"/>
              <a:t>HSDS </a:t>
            </a:r>
            <a:r>
              <a:rPr lang="en-US" dirty="0"/>
              <a:t>was deployed on the same EC2 instance as SlideRule and consisted of a single service node and eight data nodes.</a:t>
            </a:r>
          </a:p>
          <a:p>
            <a:endParaRPr lang="en-US" dirty="0"/>
          </a:p>
        </p:txBody>
      </p:sp>
      <p:sp>
        <p:nvSpPr>
          <p:cNvPr id="4" name="Slide Number Placeholder 3"/>
          <p:cNvSpPr>
            <a:spLocks noGrp="1"/>
          </p:cNvSpPr>
          <p:nvPr>
            <p:ph type="sldNum" sz="quarter" idx="12"/>
          </p:nvPr>
        </p:nvSpPr>
        <p:spPr/>
        <p:txBody>
          <a:bodyPr/>
          <a:lstStyle/>
          <a:p>
            <a:fld id="{A4CC9060-D3D7-48E1-8F34-511DB085704F}" type="slidenum">
              <a:rPr lang="en-US" smtClean="0"/>
              <a:t>33</a:t>
            </a:fld>
            <a:endParaRPr lang="en-US"/>
          </a:p>
        </p:txBody>
      </p:sp>
    </p:spTree>
    <p:extLst>
      <p:ext uri="{BB962C8B-B14F-4D97-AF65-F5344CB8AC3E}">
        <p14:creationId xmlns:p14="http://schemas.microsoft.com/office/powerpoint/2010/main" val="12922531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Comparisons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29254009"/>
              </p:ext>
            </p:extLst>
          </p:nvPr>
        </p:nvGraphicFramePr>
        <p:xfrm>
          <a:off x="590205" y="1554478"/>
          <a:ext cx="11072550" cy="4921136"/>
        </p:xfrm>
        <a:graphic>
          <a:graphicData uri="http://schemas.openxmlformats.org/drawingml/2006/table">
            <a:tbl>
              <a:tblPr firstRow="1" firstCol="1" bandRow="1">
                <a:tableStyleId>{912C8C85-51F0-491E-9774-3900AFEF0FD7}</a:tableStyleId>
              </a:tblPr>
              <a:tblGrid>
                <a:gridCol w="2344775">
                  <a:extLst>
                    <a:ext uri="{9D8B030D-6E8A-4147-A177-3AD203B41FA5}">
                      <a16:colId xmlns:a16="http://schemas.microsoft.com/office/drawing/2014/main" val="874322958"/>
                    </a:ext>
                  </a:extLst>
                </a:gridCol>
                <a:gridCol w="1705291">
                  <a:extLst>
                    <a:ext uri="{9D8B030D-6E8A-4147-A177-3AD203B41FA5}">
                      <a16:colId xmlns:a16="http://schemas.microsoft.com/office/drawing/2014/main" val="1031210113"/>
                    </a:ext>
                  </a:extLst>
                </a:gridCol>
                <a:gridCol w="2025033">
                  <a:extLst>
                    <a:ext uri="{9D8B030D-6E8A-4147-A177-3AD203B41FA5}">
                      <a16:colId xmlns:a16="http://schemas.microsoft.com/office/drawing/2014/main" val="3486256053"/>
                    </a:ext>
                  </a:extLst>
                </a:gridCol>
                <a:gridCol w="1305021">
                  <a:extLst>
                    <a:ext uri="{9D8B030D-6E8A-4147-A177-3AD203B41FA5}">
                      <a16:colId xmlns:a16="http://schemas.microsoft.com/office/drawing/2014/main" val="201894312"/>
                    </a:ext>
                  </a:extLst>
                </a:gridCol>
                <a:gridCol w="1846215">
                  <a:extLst>
                    <a:ext uri="{9D8B030D-6E8A-4147-A177-3AD203B41FA5}">
                      <a16:colId xmlns:a16="http://schemas.microsoft.com/office/drawing/2014/main" val="1785285503"/>
                    </a:ext>
                  </a:extLst>
                </a:gridCol>
                <a:gridCol w="1846215">
                  <a:extLst>
                    <a:ext uri="{9D8B030D-6E8A-4147-A177-3AD203B41FA5}">
                      <a16:colId xmlns:a16="http://schemas.microsoft.com/office/drawing/2014/main" val="3106407803"/>
                    </a:ext>
                  </a:extLst>
                </a:gridCol>
              </a:tblGrid>
              <a:tr h="447376">
                <a:tc>
                  <a:txBody>
                    <a:bodyPr/>
                    <a:lstStyle/>
                    <a:p>
                      <a:pPr marL="0" marR="0" algn="just">
                        <a:lnSpc>
                          <a:spcPct val="107000"/>
                        </a:lnSpc>
                        <a:spcBef>
                          <a:spcPts val="0"/>
                        </a:spcBef>
                        <a:spcAft>
                          <a:spcPts val="0"/>
                        </a:spcAft>
                      </a:pPr>
                      <a:r>
                        <a:rPr lang="en-US" sz="2000">
                          <a:effectLst/>
                        </a:rPr>
                        <a:t>Library</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File Storage</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File Structure</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Cached</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Instance</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Time (secs)</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0264558"/>
                  </a:ext>
                </a:extLst>
              </a:tr>
              <a:tr h="447376">
                <a:tc>
                  <a:txBody>
                    <a:bodyPr/>
                    <a:lstStyle/>
                    <a:p>
                      <a:pPr marL="0" marR="0" algn="just">
                        <a:lnSpc>
                          <a:spcPct val="107000"/>
                        </a:lnSpc>
                        <a:spcBef>
                          <a:spcPts val="0"/>
                        </a:spcBef>
                        <a:spcAft>
                          <a:spcPts val="0"/>
                        </a:spcAft>
                      </a:pPr>
                      <a:r>
                        <a:rPr lang="en-US" sz="2000">
                          <a:effectLst/>
                        </a:rPr>
                        <a:t>HDF5/REST-VOL</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S3</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Original</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Yes</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c5.2xlarge</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9559</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80013403"/>
                  </a:ext>
                </a:extLst>
              </a:tr>
              <a:tr h="447376">
                <a:tc>
                  <a:txBody>
                    <a:bodyPr/>
                    <a:lstStyle/>
                    <a:p>
                      <a:pPr marL="0" marR="0" algn="just">
                        <a:lnSpc>
                          <a:spcPct val="107000"/>
                        </a:lnSpc>
                        <a:spcBef>
                          <a:spcPts val="0"/>
                        </a:spcBef>
                        <a:spcAft>
                          <a:spcPts val="0"/>
                        </a:spcAft>
                      </a:pPr>
                      <a:r>
                        <a:rPr lang="en-US" sz="2000">
                          <a:effectLst/>
                        </a:rPr>
                        <a:t>HDF5/REST-VOL</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S3</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Original</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No</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c5.2xlarge</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9029</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24310569"/>
                  </a:ext>
                </a:extLst>
              </a:tr>
              <a:tr h="447376">
                <a:tc>
                  <a:txBody>
                    <a:bodyPr/>
                    <a:lstStyle/>
                    <a:p>
                      <a:pPr marL="0" marR="0" algn="just">
                        <a:lnSpc>
                          <a:spcPct val="107000"/>
                        </a:lnSpc>
                        <a:spcBef>
                          <a:spcPts val="0"/>
                        </a:spcBef>
                        <a:spcAft>
                          <a:spcPts val="0"/>
                        </a:spcAft>
                      </a:pPr>
                      <a:r>
                        <a:rPr lang="en-US" sz="2000">
                          <a:effectLst/>
                        </a:rPr>
                        <a:t>HDF5/REST-VOL</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S3</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Repacked</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No</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c5.2xlarge</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3215</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49624108"/>
                  </a:ext>
                </a:extLst>
              </a:tr>
              <a:tr h="447376">
                <a:tc>
                  <a:txBody>
                    <a:bodyPr/>
                    <a:lstStyle/>
                    <a:p>
                      <a:pPr marL="0" marR="0" algn="just">
                        <a:lnSpc>
                          <a:spcPct val="107000"/>
                        </a:lnSpc>
                        <a:spcBef>
                          <a:spcPts val="0"/>
                        </a:spcBef>
                        <a:spcAft>
                          <a:spcPts val="0"/>
                        </a:spcAft>
                      </a:pPr>
                      <a:r>
                        <a:rPr lang="en-US" sz="2000">
                          <a:effectLst/>
                        </a:rPr>
                        <a:t>HDF5/REST-VOL</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S3</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Repacked</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Yes</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c5.2xlarge</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3157</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28130346"/>
                  </a:ext>
                </a:extLst>
              </a:tr>
              <a:tr h="447376">
                <a:tc>
                  <a:txBody>
                    <a:bodyPr/>
                    <a:lstStyle/>
                    <a:p>
                      <a:pPr marL="0" marR="0" algn="just">
                        <a:lnSpc>
                          <a:spcPct val="107000"/>
                        </a:lnSpc>
                        <a:spcBef>
                          <a:spcPts val="0"/>
                        </a:spcBef>
                        <a:spcAft>
                          <a:spcPts val="0"/>
                        </a:spcAft>
                      </a:pPr>
                      <a:r>
                        <a:rPr lang="en-US" sz="2000">
                          <a:effectLst/>
                        </a:rPr>
                        <a:t>H5Coro</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S3</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Repacked</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No</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c5.xlarge</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368</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79652294"/>
                  </a:ext>
                </a:extLst>
              </a:tr>
              <a:tr h="447376">
                <a:tc>
                  <a:txBody>
                    <a:bodyPr/>
                    <a:lstStyle/>
                    <a:p>
                      <a:pPr marL="0" marR="0" algn="just">
                        <a:lnSpc>
                          <a:spcPct val="107000"/>
                        </a:lnSpc>
                        <a:spcBef>
                          <a:spcPts val="0"/>
                        </a:spcBef>
                        <a:spcAft>
                          <a:spcPts val="0"/>
                        </a:spcAft>
                      </a:pPr>
                      <a:r>
                        <a:rPr lang="en-US" sz="2000">
                          <a:effectLst/>
                        </a:rPr>
                        <a:t>H5Coro</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S3</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Repacked</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Yes</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c5.xlarge</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336</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53385611"/>
                  </a:ext>
                </a:extLst>
              </a:tr>
              <a:tr h="447376">
                <a:tc>
                  <a:txBody>
                    <a:bodyPr/>
                    <a:lstStyle/>
                    <a:p>
                      <a:pPr marL="0" marR="0" algn="just">
                        <a:lnSpc>
                          <a:spcPct val="107000"/>
                        </a:lnSpc>
                        <a:spcBef>
                          <a:spcPts val="0"/>
                        </a:spcBef>
                        <a:spcAft>
                          <a:spcPts val="0"/>
                        </a:spcAft>
                      </a:pPr>
                      <a:r>
                        <a:rPr lang="en-US" sz="2000">
                          <a:effectLst/>
                        </a:rPr>
                        <a:t>HDF5</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Ext4</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Original</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No</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desktop</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154</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71222078"/>
                  </a:ext>
                </a:extLst>
              </a:tr>
              <a:tr h="447376">
                <a:tc>
                  <a:txBody>
                    <a:bodyPr/>
                    <a:lstStyle/>
                    <a:p>
                      <a:pPr marL="0" marR="0" algn="just">
                        <a:lnSpc>
                          <a:spcPct val="107000"/>
                        </a:lnSpc>
                        <a:spcBef>
                          <a:spcPts val="0"/>
                        </a:spcBef>
                        <a:spcAft>
                          <a:spcPts val="0"/>
                        </a:spcAft>
                      </a:pPr>
                      <a:r>
                        <a:rPr lang="en-US" sz="2000">
                          <a:effectLst/>
                          <a:highlight>
                            <a:srgbClr val="FFFF00"/>
                          </a:highlight>
                        </a:rPr>
                        <a:t>H5Coro</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highlight>
                            <a:srgbClr val="FFFF00"/>
                          </a:highlight>
                        </a:rPr>
                        <a:t>S3</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highlight>
                            <a:srgbClr val="FFFF00"/>
                          </a:highlight>
                        </a:rPr>
                        <a:t>Original</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highlight>
                            <a:srgbClr val="FFFF00"/>
                          </a:highlight>
                        </a:rPr>
                        <a:t>No</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highlight>
                            <a:srgbClr val="FFFF00"/>
                          </a:highlight>
                        </a:rPr>
                        <a:t>c5.xlarge</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highlight>
                            <a:srgbClr val="FFFF00"/>
                          </a:highlight>
                        </a:rPr>
                        <a:t>116</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35013155"/>
                  </a:ext>
                </a:extLst>
              </a:tr>
              <a:tr h="447376">
                <a:tc>
                  <a:txBody>
                    <a:bodyPr/>
                    <a:lstStyle/>
                    <a:p>
                      <a:pPr marL="0" marR="0" algn="just">
                        <a:lnSpc>
                          <a:spcPct val="107000"/>
                        </a:lnSpc>
                        <a:spcBef>
                          <a:spcPts val="0"/>
                        </a:spcBef>
                        <a:spcAft>
                          <a:spcPts val="0"/>
                        </a:spcAft>
                      </a:pPr>
                      <a:r>
                        <a:rPr lang="en-US" sz="2000">
                          <a:effectLst/>
                        </a:rPr>
                        <a:t>H5Coro</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S3</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Original</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Yes</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c5.xlarge</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72</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87410093"/>
                  </a:ext>
                </a:extLst>
              </a:tr>
              <a:tr h="447376">
                <a:tc>
                  <a:txBody>
                    <a:bodyPr/>
                    <a:lstStyle/>
                    <a:p>
                      <a:pPr marL="0" marR="0" algn="just">
                        <a:lnSpc>
                          <a:spcPct val="107000"/>
                        </a:lnSpc>
                        <a:spcBef>
                          <a:spcPts val="0"/>
                        </a:spcBef>
                        <a:spcAft>
                          <a:spcPts val="0"/>
                        </a:spcAft>
                      </a:pPr>
                      <a:r>
                        <a:rPr lang="en-US" sz="2000">
                          <a:effectLst/>
                        </a:rPr>
                        <a:t>H5Coro</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Ext4</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Original</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No</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a:effectLst/>
                        </a:rPr>
                        <a:t>desktop</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2000" dirty="0">
                          <a:effectLst/>
                        </a:rPr>
                        <a:t>56</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02971548"/>
                  </a:ext>
                </a:extLst>
              </a:tr>
            </a:tbl>
          </a:graphicData>
        </a:graphic>
      </p:graphicFrame>
      <p:sp>
        <p:nvSpPr>
          <p:cNvPr id="3" name="Slide Number Placeholder 2"/>
          <p:cNvSpPr>
            <a:spLocks noGrp="1"/>
          </p:cNvSpPr>
          <p:nvPr>
            <p:ph type="sldNum" sz="quarter" idx="12"/>
          </p:nvPr>
        </p:nvSpPr>
        <p:spPr/>
        <p:txBody>
          <a:bodyPr/>
          <a:lstStyle/>
          <a:p>
            <a:fld id="{A4CC9060-D3D7-48E1-8F34-511DB085704F}" type="slidenum">
              <a:rPr lang="en-US" smtClean="0"/>
              <a:t>34</a:t>
            </a:fld>
            <a:endParaRPr lang="en-US"/>
          </a:p>
        </p:txBody>
      </p:sp>
    </p:spTree>
    <p:extLst>
      <p:ext uri="{BB962C8B-B14F-4D97-AF65-F5344CB8AC3E}">
        <p14:creationId xmlns:p14="http://schemas.microsoft.com/office/powerpoint/2010/main" val="8243705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Results</a:t>
            </a:r>
            <a:endParaRPr lang="en-US" dirty="0"/>
          </a:p>
        </p:txBody>
      </p:sp>
      <p:sp>
        <p:nvSpPr>
          <p:cNvPr id="3" name="Content Placeholder 2"/>
          <p:cNvSpPr>
            <a:spLocks noGrp="1"/>
          </p:cNvSpPr>
          <p:nvPr>
            <p:ph idx="1"/>
          </p:nvPr>
        </p:nvSpPr>
        <p:spPr/>
        <p:txBody>
          <a:bodyPr>
            <a:normAutofit/>
          </a:bodyPr>
          <a:lstStyle/>
          <a:p>
            <a:r>
              <a:rPr lang="en-US" sz="3200" dirty="0" smtClean="0"/>
              <a:t>For test runs where </a:t>
            </a:r>
            <a:r>
              <a:rPr lang="en-US" sz="3200" i="1" dirty="0" smtClean="0"/>
              <a:t>no caching </a:t>
            </a:r>
            <a:r>
              <a:rPr lang="en-US" sz="3200" dirty="0" smtClean="0"/>
              <a:t>was used, H5Coro performed </a:t>
            </a:r>
            <a:r>
              <a:rPr lang="en-US" sz="3200" u="sng" dirty="0" smtClean="0"/>
              <a:t>77x faster</a:t>
            </a:r>
            <a:r>
              <a:rPr lang="en-US" sz="3200" dirty="0" smtClean="0"/>
              <a:t>.</a:t>
            </a:r>
          </a:p>
          <a:p>
            <a:endParaRPr lang="en-US" sz="3200" dirty="0"/>
          </a:p>
          <a:p>
            <a:r>
              <a:rPr lang="en-US" sz="3200" dirty="0" smtClean="0"/>
              <a:t>For test runs where </a:t>
            </a:r>
            <a:r>
              <a:rPr lang="en-US" sz="3200" i="1" dirty="0" smtClean="0"/>
              <a:t>caching</a:t>
            </a:r>
            <a:r>
              <a:rPr lang="en-US" sz="3200" dirty="0" smtClean="0"/>
              <a:t> was used, H5Coro performed </a:t>
            </a:r>
            <a:r>
              <a:rPr lang="en-US" sz="3200" u="sng" dirty="0" smtClean="0"/>
              <a:t>132x faster</a:t>
            </a:r>
            <a:r>
              <a:rPr lang="en-US" sz="3200" dirty="0" smtClean="0"/>
              <a:t>.</a:t>
            </a:r>
          </a:p>
          <a:p>
            <a:endParaRPr lang="en-US" sz="3200" dirty="0"/>
          </a:p>
          <a:p>
            <a:r>
              <a:rPr lang="en-US" sz="3200" dirty="0" smtClean="0"/>
              <a:t>It is typical for us to now process regions that used to take 1 ½ hours, in 25 seconds. </a:t>
            </a:r>
            <a:endParaRPr lang="en-US" sz="3200" dirty="0"/>
          </a:p>
        </p:txBody>
      </p:sp>
      <p:sp>
        <p:nvSpPr>
          <p:cNvPr id="4" name="Slide Number Placeholder 3"/>
          <p:cNvSpPr>
            <a:spLocks noGrp="1"/>
          </p:cNvSpPr>
          <p:nvPr>
            <p:ph type="sldNum" sz="quarter" idx="12"/>
          </p:nvPr>
        </p:nvSpPr>
        <p:spPr/>
        <p:txBody>
          <a:bodyPr/>
          <a:lstStyle/>
          <a:p>
            <a:fld id="{A4CC9060-D3D7-48E1-8F34-511DB085704F}" type="slidenum">
              <a:rPr lang="en-US" smtClean="0"/>
              <a:t>35</a:t>
            </a:fld>
            <a:endParaRPr lang="en-US"/>
          </a:p>
        </p:txBody>
      </p:sp>
    </p:spTree>
    <p:extLst>
      <p:ext uri="{BB962C8B-B14F-4D97-AF65-F5344CB8AC3E}">
        <p14:creationId xmlns:p14="http://schemas.microsoft.com/office/powerpoint/2010/main" val="42413751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H5Coro API</a:t>
            </a:r>
            <a:endParaRPr lang="en-US" dirty="0"/>
          </a:p>
        </p:txBody>
      </p:sp>
      <p:sp>
        <p:nvSpPr>
          <p:cNvPr id="4" name="TextBox 3"/>
          <p:cNvSpPr txBox="1"/>
          <p:nvPr/>
        </p:nvSpPr>
        <p:spPr>
          <a:xfrm>
            <a:off x="399011" y="1238594"/>
            <a:ext cx="11188931" cy="5632311"/>
          </a:xfrm>
          <a:prstGeom prst="rect">
            <a:avLst/>
          </a:prstGeom>
          <a:noFill/>
        </p:spPr>
        <p:txBody>
          <a:bodyPr wrap="square" rtlCol="0">
            <a:spAutoFit/>
          </a:bodyPr>
          <a:lstStyle/>
          <a:p>
            <a:r>
              <a:rPr lang="en-US" sz="1600" dirty="0" err="1">
                <a:latin typeface="Courier New" panose="02070309020205020404" pitchFamily="49" charset="0"/>
                <a:cs typeface="Courier New" panose="02070309020205020404" pitchFamily="49" charset="0"/>
              </a:rPr>
              <a:t>info_t</a:t>
            </a:r>
            <a:r>
              <a:rPr lang="en-US" sz="1600" dirty="0">
                <a:latin typeface="Courier New" panose="02070309020205020404" pitchFamily="49" charset="0"/>
                <a:cs typeface="Courier New" panose="02070309020205020404" pitchFamily="49" charset="0"/>
              </a:rPr>
              <a:t>    H5Coro::</a:t>
            </a:r>
            <a:r>
              <a:rPr lang="en-US" sz="1600" dirty="0" smtClean="0">
                <a:latin typeface="Courier New" panose="02070309020205020404" pitchFamily="49" charset="0"/>
                <a:cs typeface="Courier New" panose="02070309020205020404" pitchFamily="49" charset="0"/>
              </a:rPr>
              <a:t>read  (</a:t>
            </a:r>
            <a:r>
              <a:rPr lang="en-US" sz="1600" dirty="0" err="1" smtClean="0">
                <a:latin typeface="Courier New" panose="02070309020205020404" pitchFamily="49" charset="0"/>
                <a:cs typeface="Courier New" panose="02070309020205020404" pitchFamily="49" charset="0"/>
              </a:rPr>
              <a:t>const</a:t>
            </a:r>
            <a:r>
              <a:rPr lang="en-US" sz="1600" dirty="0" smtClean="0">
                <a:latin typeface="Courier New" panose="02070309020205020404" pitchFamily="49" charset="0"/>
                <a:cs typeface="Courier New" panose="02070309020205020404" pitchFamily="49" charset="0"/>
              </a:rPr>
              <a:t> </a:t>
            </a:r>
            <a:r>
              <a:rPr lang="en-US" sz="1600" dirty="0">
                <a:latin typeface="Courier New" panose="02070309020205020404" pitchFamily="49" charset="0"/>
                <a:cs typeface="Courier New" panose="02070309020205020404" pitchFamily="49" charset="0"/>
              </a:rPr>
              <a:t>char* url, </a:t>
            </a:r>
          </a:p>
          <a:p>
            <a:r>
              <a:rPr lang="en-US" sz="1600" dirty="0">
                <a:latin typeface="Courier New" panose="02070309020205020404" pitchFamily="49" charset="0"/>
                <a:cs typeface="Courier New" panose="02070309020205020404" pitchFamily="49" charset="0"/>
              </a:rPr>
              <a:t>                        </a:t>
            </a:r>
            <a:r>
              <a:rPr lang="en-US" sz="1600" dirty="0" smtClean="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const</a:t>
            </a:r>
            <a:r>
              <a:rPr lang="en-US" sz="1600" dirty="0">
                <a:latin typeface="Courier New" panose="02070309020205020404" pitchFamily="49" charset="0"/>
                <a:cs typeface="Courier New" panose="02070309020205020404" pitchFamily="49" charset="0"/>
              </a:rPr>
              <a:t> char* </a:t>
            </a:r>
            <a:r>
              <a:rPr lang="en-US" sz="1600" dirty="0" err="1" smtClean="0">
                <a:latin typeface="Courier New" panose="02070309020205020404" pitchFamily="49" charset="0"/>
                <a:cs typeface="Courier New" panose="02070309020205020404" pitchFamily="49" charset="0"/>
              </a:rPr>
              <a:t>datasetname</a:t>
            </a:r>
            <a:r>
              <a:rPr lang="en-US" sz="1600" dirty="0" smtClean="0">
                <a:latin typeface="Courier New" panose="02070309020205020404" pitchFamily="49" charset="0"/>
                <a:cs typeface="Courier New" panose="02070309020205020404" pitchFamily="49" charset="0"/>
              </a:rPr>
              <a:t>,</a:t>
            </a:r>
          </a:p>
          <a:p>
            <a:r>
              <a:rPr lang="en-US" sz="1600" dirty="0">
                <a:latin typeface="Courier New" panose="02070309020205020404" pitchFamily="49" charset="0"/>
                <a:cs typeface="Courier New" panose="02070309020205020404" pitchFamily="49" charset="0"/>
              </a:rPr>
              <a:t> </a:t>
            </a:r>
            <a:r>
              <a:rPr lang="en-US" sz="1600" dirty="0" smtClean="0">
                <a:latin typeface="Courier New" panose="02070309020205020404" pitchFamily="49" charset="0"/>
                <a:cs typeface="Courier New" panose="02070309020205020404" pitchFamily="49" charset="0"/>
              </a:rPr>
              <a:t>                        </a:t>
            </a:r>
            <a:r>
              <a:rPr lang="en-US" sz="1600" dirty="0" err="1" smtClean="0">
                <a:latin typeface="Courier New" panose="02070309020205020404" pitchFamily="49" charset="0"/>
                <a:cs typeface="Courier New" panose="02070309020205020404" pitchFamily="49" charset="0"/>
              </a:rPr>
              <a:t>RecordObject</a:t>
            </a:r>
            <a:r>
              <a:rPr lang="en-US" sz="1600" dirty="0" smtClean="0">
                <a:latin typeface="Courier New" panose="02070309020205020404" pitchFamily="49" charset="0"/>
                <a:cs typeface="Courier New" panose="02070309020205020404" pitchFamily="49" charset="0"/>
              </a:rPr>
              <a:t>::</a:t>
            </a:r>
            <a:r>
              <a:rPr lang="en-US" sz="1600" dirty="0" err="1" smtClean="0">
                <a:latin typeface="Courier New" panose="02070309020205020404" pitchFamily="49" charset="0"/>
                <a:cs typeface="Courier New" panose="02070309020205020404" pitchFamily="49" charset="0"/>
              </a:rPr>
              <a:t>valType_t</a:t>
            </a:r>
            <a:r>
              <a:rPr lang="en-US" sz="1600" dirty="0" smtClean="0">
                <a:latin typeface="Courier New" panose="02070309020205020404" pitchFamily="49" charset="0"/>
                <a:cs typeface="Courier New" panose="02070309020205020404" pitchFamily="49" charset="0"/>
              </a:rPr>
              <a:t> </a:t>
            </a:r>
            <a:r>
              <a:rPr lang="en-US" sz="1600" dirty="0" err="1" smtClean="0">
                <a:latin typeface="Courier New" panose="02070309020205020404" pitchFamily="49" charset="0"/>
                <a:cs typeface="Courier New" panose="02070309020205020404" pitchFamily="49" charset="0"/>
              </a:rPr>
              <a:t>valtype</a:t>
            </a:r>
            <a:r>
              <a:rPr lang="en-US" sz="1600" dirty="0" smtClean="0">
                <a:latin typeface="Courier New" panose="02070309020205020404" pitchFamily="49" charset="0"/>
                <a:cs typeface="Courier New" panose="02070309020205020404" pitchFamily="49" charset="0"/>
              </a:rPr>
              <a:t>,</a:t>
            </a:r>
          </a:p>
          <a:p>
            <a:r>
              <a:rPr lang="en-US" sz="1600" dirty="0" smtClean="0">
                <a:latin typeface="Courier New" panose="02070309020205020404" pitchFamily="49" charset="0"/>
                <a:cs typeface="Courier New" panose="02070309020205020404" pitchFamily="49" charset="0"/>
              </a:rPr>
              <a:t>                         long </a:t>
            </a:r>
            <a:r>
              <a:rPr lang="en-US" sz="1600" dirty="0">
                <a:latin typeface="Courier New" panose="02070309020205020404" pitchFamily="49" charset="0"/>
                <a:cs typeface="Courier New" panose="02070309020205020404" pitchFamily="49" charset="0"/>
              </a:rPr>
              <a:t>col,</a:t>
            </a:r>
          </a:p>
          <a:p>
            <a:r>
              <a:rPr lang="en-US" sz="1600" dirty="0">
                <a:latin typeface="Courier New" panose="02070309020205020404" pitchFamily="49" charset="0"/>
                <a:cs typeface="Courier New" panose="02070309020205020404" pitchFamily="49" charset="0"/>
              </a:rPr>
              <a:t>                        </a:t>
            </a:r>
            <a:r>
              <a:rPr lang="en-US" sz="1600" dirty="0" smtClean="0">
                <a:latin typeface="Courier New" panose="02070309020205020404" pitchFamily="49" charset="0"/>
                <a:cs typeface="Courier New" panose="02070309020205020404" pitchFamily="49" charset="0"/>
              </a:rPr>
              <a:t> </a:t>
            </a:r>
            <a:r>
              <a:rPr lang="en-US" sz="1600" dirty="0">
                <a:latin typeface="Courier New" panose="02070309020205020404" pitchFamily="49" charset="0"/>
                <a:cs typeface="Courier New" panose="02070309020205020404" pitchFamily="49" charset="0"/>
              </a:rPr>
              <a:t>long </a:t>
            </a:r>
            <a:r>
              <a:rPr lang="en-US" sz="1600" dirty="0" err="1">
                <a:latin typeface="Courier New" panose="02070309020205020404" pitchFamily="49" charset="0"/>
                <a:cs typeface="Courier New" panose="02070309020205020404" pitchFamily="49" charset="0"/>
              </a:rPr>
              <a:t>startrow</a:t>
            </a:r>
            <a:r>
              <a:rPr lang="en-US" sz="1600" dirty="0">
                <a:latin typeface="Courier New" panose="02070309020205020404" pitchFamily="49" charset="0"/>
                <a:cs typeface="Courier New" panose="02070309020205020404" pitchFamily="49" charset="0"/>
              </a:rPr>
              <a:t>,</a:t>
            </a:r>
          </a:p>
          <a:p>
            <a:r>
              <a:rPr lang="en-US" sz="1600" dirty="0">
                <a:latin typeface="Courier New" panose="02070309020205020404" pitchFamily="49" charset="0"/>
                <a:cs typeface="Courier New" panose="02070309020205020404" pitchFamily="49" charset="0"/>
              </a:rPr>
              <a:t>                        </a:t>
            </a:r>
            <a:r>
              <a:rPr lang="en-US" sz="1600" dirty="0" smtClean="0">
                <a:latin typeface="Courier New" panose="02070309020205020404" pitchFamily="49" charset="0"/>
                <a:cs typeface="Courier New" panose="02070309020205020404" pitchFamily="49" charset="0"/>
              </a:rPr>
              <a:t> </a:t>
            </a:r>
            <a:r>
              <a:rPr lang="en-US" sz="1600" dirty="0">
                <a:latin typeface="Courier New" panose="02070309020205020404" pitchFamily="49" charset="0"/>
                <a:cs typeface="Courier New" panose="02070309020205020404" pitchFamily="49" charset="0"/>
              </a:rPr>
              <a:t>long </a:t>
            </a:r>
            <a:r>
              <a:rPr lang="en-US" sz="1600" dirty="0" err="1">
                <a:latin typeface="Courier New" panose="02070309020205020404" pitchFamily="49" charset="0"/>
                <a:cs typeface="Courier New" panose="02070309020205020404" pitchFamily="49" charset="0"/>
              </a:rPr>
              <a:t>numrows</a:t>
            </a:r>
            <a:r>
              <a:rPr lang="en-US" sz="1600" dirty="0">
                <a:latin typeface="Courier New" panose="02070309020205020404" pitchFamily="49" charset="0"/>
                <a:cs typeface="Courier New" panose="02070309020205020404" pitchFamily="49" charset="0"/>
              </a:rPr>
              <a:t>,</a:t>
            </a:r>
          </a:p>
          <a:p>
            <a:r>
              <a:rPr lang="en-US" sz="1600" dirty="0">
                <a:latin typeface="Courier New" panose="02070309020205020404" pitchFamily="49" charset="0"/>
                <a:cs typeface="Courier New" panose="02070309020205020404" pitchFamily="49" charset="0"/>
              </a:rPr>
              <a:t>                        </a:t>
            </a:r>
            <a:r>
              <a:rPr lang="en-US" sz="1600" dirty="0" smtClean="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context_t</a:t>
            </a:r>
            <a:r>
              <a:rPr lang="en-US" sz="1600" dirty="0">
                <a:latin typeface="Courier New" panose="02070309020205020404" pitchFamily="49" charset="0"/>
                <a:cs typeface="Courier New" panose="02070309020205020404" pitchFamily="49" charset="0"/>
              </a:rPr>
              <a:t>* context=NULL</a:t>
            </a:r>
            <a:r>
              <a:rPr lang="en-US" sz="1600" dirty="0" smtClean="0">
                <a:latin typeface="Courier New" panose="02070309020205020404" pitchFamily="49" charset="0"/>
                <a:cs typeface="Courier New" panose="02070309020205020404" pitchFamily="49" charset="0"/>
              </a:rPr>
              <a:t>)</a:t>
            </a:r>
            <a:endParaRPr lang="en-US" sz="1600" dirty="0"/>
          </a:p>
          <a:p>
            <a:r>
              <a:rPr lang="en-US" b="1" i="1" dirty="0"/>
              <a:t>where</a:t>
            </a:r>
          </a:p>
          <a:p>
            <a:r>
              <a:rPr lang="en-US" sz="1600" dirty="0">
                <a:latin typeface="Courier New" panose="02070309020205020404" pitchFamily="49" charset="0"/>
                <a:cs typeface="Courier New" panose="02070309020205020404" pitchFamily="49" charset="0"/>
              </a:rPr>
              <a:t>url</a:t>
            </a:r>
            <a:r>
              <a:rPr lang="en-US" dirty="0"/>
              <a:t>	</a:t>
            </a:r>
            <a:r>
              <a:rPr lang="en-US" dirty="0" smtClean="0"/>
              <a:t>	the </a:t>
            </a:r>
            <a:r>
              <a:rPr lang="en-US" dirty="0"/>
              <a:t>fully qualified path to the H5 file (i.e. s3:///mybucket/folder/myfile.h5)</a:t>
            </a:r>
          </a:p>
          <a:p>
            <a:r>
              <a:rPr lang="en-US" sz="1600" dirty="0" err="1">
                <a:latin typeface="Courier New" panose="02070309020205020404" pitchFamily="49" charset="0"/>
                <a:cs typeface="Courier New" panose="02070309020205020404" pitchFamily="49" charset="0"/>
              </a:rPr>
              <a:t>datasetname</a:t>
            </a:r>
            <a:r>
              <a:rPr lang="en-US" dirty="0"/>
              <a:t>	the full path to the name of the dataset within the H5 </a:t>
            </a:r>
            <a:r>
              <a:rPr lang="en-US" dirty="0" smtClean="0"/>
              <a:t>file </a:t>
            </a:r>
          </a:p>
          <a:p>
            <a:r>
              <a:rPr lang="en-US" sz="1600" dirty="0" err="1" smtClean="0">
                <a:latin typeface="Courier New" panose="02070309020205020404" pitchFamily="49" charset="0"/>
                <a:cs typeface="Courier New" panose="02070309020205020404" pitchFamily="49" charset="0"/>
              </a:rPr>
              <a:t>valtype</a:t>
            </a:r>
            <a:r>
              <a:rPr lang="en-US" dirty="0"/>
              <a:t>	</a:t>
            </a:r>
            <a:r>
              <a:rPr lang="en-US" dirty="0" smtClean="0"/>
              <a:t>	the </a:t>
            </a:r>
            <a:r>
              <a:rPr lang="en-US" dirty="0"/>
              <a:t>data type of the data to be returned; the recommended type </a:t>
            </a:r>
            <a:r>
              <a:rPr lang="en-US" dirty="0" smtClean="0"/>
              <a:t>is DYNAMIC</a:t>
            </a:r>
            <a:r>
              <a:rPr lang="en-US" dirty="0"/>
              <a:t>, which tells the </a:t>
            </a:r>
            <a:r>
              <a:rPr lang="en-US" dirty="0" smtClean="0"/>
              <a:t>			library </a:t>
            </a:r>
            <a:r>
              <a:rPr lang="en-US" dirty="0"/>
              <a:t>to return the data in the type it is stored as </a:t>
            </a:r>
            <a:r>
              <a:rPr lang="en-US" dirty="0" smtClean="0"/>
              <a:t>in </a:t>
            </a:r>
            <a:r>
              <a:rPr lang="en-US" dirty="0"/>
              <a:t>the file</a:t>
            </a:r>
          </a:p>
          <a:p>
            <a:r>
              <a:rPr lang="en-US" sz="1600" dirty="0">
                <a:latin typeface="Courier New" panose="02070309020205020404" pitchFamily="49" charset="0"/>
                <a:cs typeface="Courier New" panose="02070309020205020404" pitchFamily="49" charset="0"/>
              </a:rPr>
              <a:t>col</a:t>
            </a:r>
            <a:r>
              <a:rPr lang="en-US" dirty="0"/>
              <a:t>	</a:t>
            </a:r>
            <a:r>
              <a:rPr lang="en-US" dirty="0" smtClean="0"/>
              <a:t>	the </a:t>
            </a:r>
            <a:r>
              <a:rPr lang="en-US" dirty="0"/>
              <a:t>column to be read from multi-dimensional datasets; in order to read </a:t>
            </a:r>
            <a:r>
              <a:rPr lang="en-US" dirty="0" smtClean="0"/>
              <a:t>from </a:t>
            </a:r>
            <a:r>
              <a:rPr lang="en-US" dirty="0"/>
              <a:t>multiple columns, </a:t>
            </a:r>
            <a:r>
              <a:rPr lang="en-US" dirty="0" smtClean="0"/>
              <a:t>			multiple </a:t>
            </a:r>
            <a:r>
              <a:rPr lang="en-US" dirty="0"/>
              <a:t>reads are needed</a:t>
            </a:r>
          </a:p>
          <a:p>
            <a:r>
              <a:rPr lang="en-US" sz="1600" dirty="0" err="1">
                <a:latin typeface="Courier New" panose="02070309020205020404" pitchFamily="49" charset="0"/>
                <a:cs typeface="Courier New" panose="02070309020205020404" pitchFamily="49" charset="0"/>
              </a:rPr>
              <a:t>startrow</a:t>
            </a:r>
            <a:r>
              <a:rPr lang="en-US" dirty="0"/>
              <a:t>	</a:t>
            </a:r>
            <a:r>
              <a:rPr lang="en-US" dirty="0" smtClean="0"/>
              <a:t>the </a:t>
            </a:r>
            <a:r>
              <a:rPr lang="en-US" dirty="0"/>
              <a:t>starting row in the dataset to read from</a:t>
            </a:r>
          </a:p>
          <a:p>
            <a:r>
              <a:rPr lang="en-US" sz="1600" dirty="0" err="1">
                <a:latin typeface="Courier New" panose="02070309020205020404" pitchFamily="49" charset="0"/>
                <a:cs typeface="Courier New" panose="02070309020205020404" pitchFamily="49" charset="0"/>
              </a:rPr>
              <a:t>numrows</a:t>
            </a:r>
            <a:r>
              <a:rPr lang="en-US" dirty="0"/>
              <a:t>	</a:t>
            </a:r>
            <a:r>
              <a:rPr lang="en-US" dirty="0" smtClean="0"/>
              <a:t>	the </a:t>
            </a:r>
            <a:r>
              <a:rPr lang="en-US" dirty="0"/>
              <a:t>number of rows in the dataset to read</a:t>
            </a:r>
          </a:p>
          <a:p>
            <a:r>
              <a:rPr lang="en-US" sz="1600" dirty="0">
                <a:latin typeface="Courier New" panose="02070309020205020404" pitchFamily="49" charset="0"/>
                <a:cs typeface="Courier New" panose="02070309020205020404" pitchFamily="49" charset="0"/>
              </a:rPr>
              <a:t>context</a:t>
            </a:r>
            <a:r>
              <a:rPr lang="en-US" dirty="0"/>
              <a:t>	</a:t>
            </a:r>
            <a:r>
              <a:rPr lang="en-US" dirty="0" smtClean="0"/>
              <a:t>	an </a:t>
            </a:r>
            <a:r>
              <a:rPr lang="en-US" dirty="0"/>
              <a:t>opaque handle to a context structure which holds cached information </a:t>
            </a:r>
            <a:r>
              <a:rPr lang="en-US" dirty="0" smtClean="0"/>
              <a:t>about </a:t>
            </a:r>
            <a:r>
              <a:rPr lang="en-US" dirty="0"/>
              <a:t>the file so that </a:t>
            </a:r>
            <a:r>
              <a:rPr lang="en-US" dirty="0" smtClean="0"/>
              <a:t>			future </a:t>
            </a:r>
            <a:r>
              <a:rPr lang="en-US" dirty="0"/>
              <a:t>read operations do not have to re-read </a:t>
            </a:r>
            <a:r>
              <a:rPr lang="en-US" dirty="0" smtClean="0"/>
              <a:t>metadata </a:t>
            </a:r>
            <a:r>
              <a:rPr lang="en-US" dirty="0"/>
              <a:t>portions of the file</a:t>
            </a:r>
          </a:p>
          <a:p>
            <a:r>
              <a:rPr lang="en-US" sz="1600" dirty="0" err="1">
                <a:latin typeface="Courier New" panose="02070309020205020404" pitchFamily="49" charset="0"/>
                <a:cs typeface="Courier New" panose="02070309020205020404" pitchFamily="49" charset="0"/>
              </a:rPr>
              <a:t>info_t</a:t>
            </a:r>
            <a:r>
              <a:rPr lang="en-US" dirty="0"/>
              <a:t>	</a:t>
            </a:r>
            <a:r>
              <a:rPr lang="en-US" dirty="0" smtClean="0"/>
              <a:t>	a </a:t>
            </a:r>
            <a:r>
              <a:rPr lang="en-US" dirty="0"/>
              <a:t>structure holding the contents of the data read from the H5 file along with </a:t>
            </a:r>
            <a:r>
              <a:rPr lang="en-US" dirty="0" smtClean="0"/>
              <a:t>useful </a:t>
            </a:r>
            <a:r>
              <a:rPr lang="en-US" dirty="0"/>
              <a:t>metadata like </a:t>
            </a:r>
            <a:r>
              <a:rPr lang="en-US" dirty="0" smtClean="0"/>
              <a:t>			the </a:t>
            </a:r>
            <a:r>
              <a:rPr lang="en-US" dirty="0"/>
              <a:t>data </a:t>
            </a:r>
            <a:r>
              <a:rPr lang="en-US" dirty="0" smtClean="0"/>
              <a:t>type</a:t>
            </a:r>
            <a:endParaRPr lang="en-US" dirty="0"/>
          </a:p>
        </p:txBody>
      </p:sp>
      <p:sp>
        <p:nvSpPr>
          <p:cNvPr id="3" name="Slide Number Placeholder 2"/>
          <p:cNvSpPr>
            <a:spLocks noGrp="1"/>
          </p:cNvSpPr>
          <p:nvPr>
            <p:ph type="sldNum" sz="quarter" idx="12"/>
          </p:nvPr>
        </p:nvSpPr>
        <p:spPr/>
        <p:txBody>
          <a:bodyPr/>
          <a:lstStyle/>
          <a:p>
            <a:fld id="{A4CC9060-D3D7-48E1-8F34-511DB085704F}" type="slidenum">
              <a:rPr lang="en-US" smtClean="0"/>
              <a:t>36</a:t>
            </a:fld>
            <a:endParaRPr lang="en-US"/>
          </a:p>
        </p:txBody>
      </p:sp>
    </p:spTree>
    <p:extLst>
      <p:ext uri="{BB962C8B-B14F-4D97-AF65-F5344CB8AC3E}">
        <p14:creationId xmlns:p14="http://schemas.microsoft.com/office/powerpoint/2010/main" val="28548260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Caching</a:t>
            </a:r>
            <a:endParaRPr lang="en-US" dirty="0"/>
          </a:p>
        </p:txBody>
      </p:sp>
      <p:sp>
        <p:nvSpPr>
          <p:cNvPr id="3" name="Content Placeholder 2"/>
          <p:cNvSpPr>
            <a:spLocks noGrp="1"/>
          </p:cNvSpPr>
          <p:nvPr>
            <p:ph idx="1"/>
          </p:nvPr>
        </p:nvSpPr>
        <p:spPr>
          <a:xfrm>
            <a:off x="838200" y="1531240"/>
            <a:ext cx="10515600" cy="5077377"/>
          </a:xfrm>
        </p:spPr>
        <p:txBody>
          <a:bodyPr>
            <a:normAutofit/>
          </a:bodyPr>
          <a:lstStyle/>
          <a:p>
            <a:pPr lvl="0"/>
            <a:r>
              <a:rPr lang="en-US" sz="2000" dirty="0"/>
              <a:t>A </a:t>
            </a:r>
            <a:r>
              <a:rPr lang="en-US" sz="2000" b="1" i="1" dirty="0"/>
              <a:t>local file cache</a:t>
            </a:r>
            <a:r>
              <a:rPr lang="en-US" sz="2000" dirty="0"/>
              <a:t> is used to store blocks of the H5 file being read.  A minimal cache line size is configured at compile time and works on the assumption that the fields being read from the internal structures of the H5 file are often near each other.  The </a:t>
            </a:r>
            <a:r>
              <a:rPr lang="en-US" sz="2000" i="1" dirty="0"/>
              <a:t>local file cache</a:t>
            </a:r>
            <a:r>
              <a:rPr lang="en-US" sz="2000" dirty="0"/>
              <a:t> is maintained in the context pointer optionally passed to the H5Coro::read call.  This allows applications which read multiple datasets from a single file to re-use the </a:t>
            </a:r>
            <a:r>
              <a:rPr lang="en-US" sz="2000" i="1" dirty="0"/>
              <a:t>local file cache</a:t>
            </a:r>
            <a:r>
              <a:rPr lang="en-US" sz="2000" dirty="0"/>
              <a:t> between those reads.  It is also important to note that dataset contents are not cached, this maximizes the available memory in the cache for file structure metadata.</a:t>
            </a:r>
          </a:p>
          <a:p>
            <a:pPr marL="0" indent="0">
              <a:buNone/>
            </a:pPr>
            <a:r>
              <a:rPr lang="en-US" sz="2000" dirty="0"/>
              <a:t> </a:t>
            </a:r>
          </a:p>
          <a:p>
            <a:pPr lvl="0"/>
            <a:r>
              <a:rPr lang="en-US" sz="2000" dirty="0"/>
              <a:t>A </a:t>
            </a:r>
            <a:r>
              <a:rPr lang="en-US" sz="2000" b="1" i="1" dirty="0"/>
              <a:t>global dataset cache</a:t>
            </a:r>
            <a:r>
              <a:rPr lang="en-US" sz="2000" dirty="0"/>
              <a:t> is used to store the metadata information of a dataset.  Given there are only a few pieces of information needed in order to know how to read a dataset, the H5Coro library maintains a large set of the most recently read datasets.  If the dataset is requested again, the library does not need to re-traverse the H5 file structure in order to arrive at the necessary data object, but can skip directly to the step where the start and stop addresses of the data are guessed at and the data contents are read</a:t>
            </a:r>
            <a:r>
              <a:rPr lang="en-US" sz="2000" dirty="0" smtClean="0"/>
              <a:t>.</a:t>
            </a:r>
            <a:endParaRPr lang="en-US" sz="2000" dirty="0"/>
          </a:p>
        </p:txBody>
      </p:sp>
      <p:sp>
        <p:nvSpPr>
          <p:cNvPr id="4" name="Slide Number Placeholder 3"/>
          <p:cNvSpPr>
            <a:spLocks noGrp="1"/>
          </p:cNvSpPr>
          <p:nvPr>
            <p:ph type="sldNum" sz="quarter" idx="12"/>
          </p:nvPr>
        </p:nvSpPr>
        <p:spPr/>
        <p:txBody>
          <a:bodyPr/>
          <a:lstStyle/>
          <a:p>
            <a:fld id="{A4CC9060-D3D7-48E1-8F34-511DB085704F}" type="slidenum">
              <a:rPr lang="en-US" smtClean="0"/>
              <a:t>37</a:t>
            </a:fld>
            <a:endParaRPr lang="en-US"/>
          </a:p>
        </p:txBody>
      </p:sp>
    </p:spTree>
    <p:extLst>
      <p:ext uri="{BB962C8B-B14F-4D97-AF65-F5344CB8AC3E}">
        <p14:creationId xmlns:p14="http://schemas.microsoft.com/office/powerpoint/2010/main" val="29405057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HDF5 Specification </a:t>
            </a:r>
            <a:r>
              <a:rPr lang="en-US" b="1" i="1" dirty="0" smtClean="0"/>
              <a:t>NOT</a:t>
            </a:r>
            <a:r>
              <a:rPr lang="en-US" dirty="0" smtClean="0"/>
              <a:t> Supported</a:t>
            </a:r>
            <a:endParaRPr lang="en-US" dirty="0"/>
          </a:p>
        </p:txBody>
      </p:sp>
      <p:sp>
        <p:nvSpPr>
          <p:cNvPr id="3" name="Content Placeholder 2"/>
          <p:cNvSpPr>
            <a:spLocks noGrp="1"/>
          </p:cNvSpPr>
          <p:nvPr>
            <p:ph idx="1"/>
          </p:nvPr>
        </p:nvSpPr>
        <p:spPr>
          <a:xfrm>
            <a:off x="656705" y="1531241"/>
            <a:ext cx="10697095" cy="5069064"/>
          </a:xfrm>
        </p:spPr>
        <p:txBody>
          <a:bodyPr>
            <a:noAutofit/>
          </a:bodyPr>
          <a:lstStyle/>
          <a:p>
            <a:pPr marL="0" indent="0">
              <a:buNone/>
            </a:pPr>
            <a:r>
              <a:rPr lang="en-US" sz="2400" dirty="0"/>
              <a:t>The following portions of the HDF5 format specification are intentionally not implemented:</a:t>
            </a:r>
          </a:p>
          <a:p>
            <a:pPr lvl="1"/>
            <a:r>
              <a:rPr lang="en-US" sz="2000" dirty="0"/>
              <a:t>All write operations</a:t>
            </a:r>
          </a:p>
          <a:p>
            <a:pPr lvl="1"/>
            <a:r>
              <a:rPr lang="en-US" sz="2000" dirty="0"/>
              <a:t>File free space management</a:t>
            </a:r>
          </a:p>
          <a:p>
            <a:pPr lvl="1"/>
            <a:r>
              <a:rPr lang="en-US" sz="2000" dirty="0" smtClean="0"/>
              <a:t>File </a:t>
            </a:r>
            <a:r>
              <a:rPr lang="en-US" sz="2000" dirty="0"/>
              <a:t>driver information</a:t>
            </a:r>
          </a:p>
          <a:p>
            <a:pPr lvl="1"/>
            <a:r>
              <a:rPr lang="en-US" sz="2000" dirty="0"/>
              <a:t>Virtual datasets</a:t>
            </a:r>
          </a:p>
          <a:p>
            <a:pPr marL="0" indent="0">
              <a:buNone/>
            </a:pPr>
            <a:endParaRPr lang="en-US" sz="2400" dirty="0" smtClean="0"/>
          </a:p>
          <a:p>
            <a:pPr marL="0" indent="0">
              <a:buNone/>
            </a:pPr>
            <a:r>
              <a:rPr lang="en-US" sz="2400" dirty="0" smtClean="0"/>
              <a:t>The </a:t>
            </a:r>
            <a:r>
              <a:rPr lang="en-US" sz="2400" dirty="0"/>
              <a:t>following portions of the HDF5 format specification are intentionally constrained:</a:t>
            </a:r>
          </a:p>
          <a:p>
            <a:pPr lvl="1"/>
            <a:r>
              <a:rPr lang="en-US" sz="2000" dirty="0"/>
              <a:t>Datasets with dimensions greater than 2 are flattened to 2 dimensions and left to the user to index.</a:t>
            </a:r>
          </a:p>
          <a:p>
            <a:pPr lvl="1"/>
            <a:r>
              <a:rPr lang="en-US" sz="2000" dirty="0"/>
              <a:t>Only sequentially stored data can be read at one time, </a:t>
            </a:r>
            <a:r>
              <a:rPr lang="en-US" sz="2000" dirty="0" err="1"/>
              <a:t>hyperslabs</a:t>
            </a:r>
            <a:r>
              <a:rPr lang="en-US" sz="2000" dirty="0"/>
              <a:t> are not supported.</a:t>
            </a:r>
          </a:p>
          <a:p>
            <a:pPr lvl="1"/>
            <a:r>
              <a:rPr lang="en-US" sz="2000" dirty="0"/>
              <a:t>Data type conversions are supported for fixed and floating point </a:t>
            </a:r>
            <a:r>
              <a:rPr lang="en-US" sz="2000" dirty="0" smtClean="0"/>
              <a:t>numbers only, </a:t>
            </a:r>
            <a:r>
              <a:rPr lang="en-US" sz="2000" dirty="0"/>
              <a:t>but the intended use of the library is to return a raw memory block with the data values written sequentially into </a:t>
            </a:r>
            <a:r>
              <a:rPr lang="en-US" sz="2000" dirty="0" smtClean="0"/>
              <a:t>it, </a:t>
            </a:r>
            <a:r>
              <a:rPr lang="en-US" sz="2000" dirty="0"/>
              <a:t>allowing the user to cast the memory to the correct array type.</a:t>
            </a:r>
          </a:p>
          <a:p>
            <a:endParaRPr lang="en-US" sz="2400" dirty="0"/>
          </a:p>
        </p:txBody>
      </p:sp>
      <p:sp>
        <p:nvSpPr>
          <p:cNvPr id="4" name="Slide Number Placeholder 3"/>
          <p:cNvSpPr>
            <a:spLocks noGrp="1"/>
          </p:cNvSpPr>
          <p:nvPr>
            <p:ph type="sldNum" sz="quarter" idx="12"/>
          </p:nvPr>
        </p:nvSpPr>
        <p:spPr/>
        <p:txBody>
          <a:bodyPr/>
          <a:lstStyle/>
          <a:p>
            <a:fld id="{A4CC9060-D3D7-48E1-8F34-511DB085704F}" type="slidenum">
              <a:rPr lang="en-US" smtClean="0"/>
              <a:t>38</a:t>
            </a:fld>
            <a:endParaRPr lang="en-US"/>
          </a:p>
        </p:txBody>
      </p:sp>
    </p:spTree>
    <p:extLst>
      <p:ext uri="{BB962C8B-B14F-4D97-AF65-F5344CB8AC3E}">
        <p14:creationId xmlns:p14="http://schemas.microsoft.com/office/powerpoint/2010/main" val="31739544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Support for HDF5 File Structures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86595313"/>
              </p:ext>
            </p:extLst>
          </p:nvPr>
        </p:nvGraphicFramePr>
        <p:xfrm>
          <a:off x="432262" y="1531918"/>
          <a:ext cx="9725892" cy="3921230"/>
        </p:xfrm>
        <a:graphic>
          <a:graphicData uri="http://schemas.openxmlformats.org/drawingml/2006/table">
            <a:tbl>
              <a:tblPr firstRow="1" firstCol="1" bandRow="1">
                <a:tableStyleId>{912C8C85-51F0-491E-9774-3900AFEF0FD7}</a:tableStyleId>
              </a:tblPr>
              <a:tblGrid>
                <a:gridCol w="3790603">
                  <a:extLst>
                    <a:ext uri="{9D8B030D-6E8A-4147-A177-3AD203B41FA5}">
                      <a16:colId xmlns:a16="http://schemas.microsoft.com/office/drawing/2014/main" val="1099809254"/>
                    </a:ext>
                  </a:extLst>
                </a:gridCol>
                <a:gridCol w="1620982">
                  <a:extLst>
                    <a:ext uri="{9D8B030D-6E8A-4147-A177-3AD203B41FA5}">
                      <a16:colId xmlns:a16="http://schemas.microsoft.com/office/drawing/2014/main" val="1811118492"/>
                    </a:ext>
                  </a:extLst>
                </a:gridCol>
                <a:gridCol w="1951612">
                  <a:extLst>
                    <a:ext uri="{9D8B030D-6E8A-4147-A177-3AD203B41FA5}">
                      <a16:colId xmlns:a16="http://schemas.microsoft.com/office/drawing/2014/main" val="2715677698"/>
                    </a:ext>
                  </a:extLst>
                </a:gridCol>
                <a:gridCol w="2362695">
                  <a:extLst>
                    <a:ext uri="{9D8B030D-6E8A-4147-A177-3AD203B41FA5}">
                      <a16:colId xmlns:a16="http://schemas.microsoft.com/office/drawing/2014/main" val="3883655102"/>
                    </a:ext>
                  </a:extLst>
                </a:gridCol>
              </a:tblGrid>
              <a:tr h="392123">
                <a:tc>
                  <a:txBody>
                    <a:bodyPr/>
                    <a:lstStyle/>
                    <a:p>
                      <a:pPr marL="0" marR="0" algn="just">
                        <a:lnSpc>
                          <a:spcPct val="107000"/>
                        </a:lnSpc>
                        <a:spcBef>
                          <a:spcPts val="0"/>
                        </a:spcBef>
                        <a:spcAft>
                          <a:spcPts val="0"/>
                        </a:spcAft>
                      </a:pPr>
                      <a:r>
                        <a:rPr lang="en-US" sz="1800" dirty="0">
                          <a:effectLst/>
                        </a:rPr>
                        <a:t>Format Element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800" dirty="0">
                          <a:effectLst/>
                        </a:rPr>
                        <a:t>Supported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800">
                          <a:effectLst/>
                        </a:rPr>
                        <a:t>Contains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800">
                          <a:effectLst/>
                        </a:rPr>
                        <a:t>Missing</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2638922305"/>
                  </a:ext>
                </a:extLst>
              </a:tr>
              <a:tr h="392123">
                <a:tc>
                  <a:txBody>
                    <a:bodyPr/>
                    <a:lstStyle/>
                    <a:p>
                      <a:pPr marL="0" marR="0" algn="just">
                        <a:lnSpc>
                          <a:spcPct val="107000"/>
                        </a:lnSpc>
                        <a:spcBef>
                          <a:spcPts val="0"/>
                        </a:spcBef>
                        <a:spcAft>
                          <a:spcPts val="0"/>
                        </a:spcAft>
                      </a:pPr>
                      <a:r>
                        <a:rPr lang="en-US" sz="1800">
                          <a:effectLst/>
                        </a:rPr>
                        <a:t>Field Sizes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800" dirty="0">
                          <a:effectLst/>
                        </a:rPr>
                        <a:t>Yes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6">
                        <a:lumMod val="20000"/>
                        <a:lumOff val="80000"/>
                      </a:schemeClr>
                    </a:solidFill>
                  </a:tcPr>
                </a:tc>
                <a:tc>
                  <a:txBody>
                    <a:bodyPr/>
                    <a:lstStyle/>
                    <a:p>
                      <a:pPr marL="0" marR="0" algn="just">
                        <a:lnSpc>
                          <a:spcPct val="107000"/>
                        </a:lnSpc>
                        <a:spcBef>
                          <a:spcPts val="0"/>
                        </a:spcBef>
                        <a:spcAft>
                          <a:spcPts val="0"/>
                        </a:spcAft>
                      </a:pPr>
                      <a:r>
                        <a:rPr lang="en-US" sz="1800">
                          <a:effectLst/>
                        </a:rPr>
                        <a:t>1, 2, 4, 8 bytes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800">
                          <a:effectLst/>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2556745344"/>
                  </a:ext>
                </a:extLst>
              </a:tr>
              <a:tr h="392123">
                <a:tc>
                  <a:txBody>
                    <a:bodyPr/>
                    <a:lstStyle/>
                    <a:p>
                      <a:pPr marL="0" marR="0" algn="just">
                        <a:lnSpc>
                          <a:spcPct val="107000"/>
                        </a:lnSpc>
                        <a:spcBef>
                          <a:spcPts val="0"/>
                        </a:spcBef>
                        <a:spcAft>
                          <a:spcPts val="0"/>
                        </a:spcAft>
                      </a:pPr>
                      <a:r>
                        <a:rPr lang="en-US" sz="1800">
                          <a:effectLst/>
                        </a:rPr>
                        <a:t>Superblock</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800" dirty="0">
                          <a:effectLst/>
                        </a:rPr>
                        <a:t>Partial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4">
                        <a:lumMod val="20000"/>
                        <a:lumOff val="80000"/>
                      </a:schemeClr>
                    </a:solidFill>
                  </a:tcPr>
                </a:tc>
                <a:tc>
                  <a:txBody>
                    <a:bodyPr/>
                    <a:lstStyle/>
                    <a:p>
                      <a:pPr marL="0" marR="0" algn="just">
                        <a:lnSpc>
                          <a:spcPct val="107000"/>
                        </a:lnSpc>
                        <a:spcBef>
                          <a:spcPts val="0"/>
                        </a:spcBef>
                        <a:spcAft>
                          <a:spcPts val="0"/>
                        </a:spcAft>
                      </a:pPr>
                      <a:r>
                        <a:rPr lang="en-US" sz="1800">
                          <a:effectLst/>
                        </a:rPr>
                        <a:t>Version 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800">
                          <a:effectLst/>
                        </a:rPr>
                        <a:t>Version 1, 2, 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369690564"/>
                  </a:ext>
                </a:extLst>
              </a:tr>
              <a:tr h="392123">
                <a:tc>
                  <a:txBody>
                    <a:bodyPr/>
                    <a:lstStyle/>
                    <a:p>
                      <a:pPr marL="0" marR="0" algn="just">
                        <a:lnSpc>
                          <a:spcPct val="107000"/>
                        </a:lnSpc>
                        <a:spcBef>
                          <a:spcPts val="0"/>
                        </a:spcBef>
                        <a:spcAft>
                          <a:spcPts val="0"/>
                        </a:spcAft>
                      </a:pPr>
                      <a:r>
                        <a:rPr lang="en-US" sz="1800">
                          <a:effectLst/>
                        </a:rPr>
                        <a:t>B-Tree</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800" dirty="0">
                          <a:effectLst/>
                        </a:rPr>
                        <a:t>Partial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4">
                        <a:lumMod val="20000"/>
                        <a:lumOff val="80000"/>
                      </a:schemeClr>
                    </a:solidFill>
                  </a:tcPr>
                </a:tc>
                <a:tc>
                  <a:txBody>
                    <a:bodyPr/>
                    <a:lstStyle/>
                    <a:p>
                      <a:pPr marL="0" marR="0" algn="just">
                        <a:lnSpc>
                          <a:spcPct val="107000"/>
                        </a:lnSpc>
                        <a:spcBef>
                          <a:spcPts val="0"/>
                        </a:spcBef>
                        <a:spcAft>
                          <a:spcPts val="0"/>
                        </a:spcAft>
                      </a:pPr>
                      <a:r>
                        <a:rPr lang="en-US" sz="1800">
                          <a:effectLst/>
                        </a:rPr>
                        <a:t>Version 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800">
                          <a:effectLst/>
                        </a:rPr>
                        <a:t>Version 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3283225019"/>
                  </a:ext>
                </a:extLst>
              </a:tr>
              <a:tr h="392123">
                <a:tc>
                  <a:txBody>
                    <a:bodyPr/>
                    <a:lstStyle/>
                    <a:p>
                      <a:pPr marL="0" marR="0" algn="just">
                        <a:lnSpc>
                          <a:spcPct val="107000"/>
                        </a:lnSpc>
                        <a:spcBef>
                          <a:spcPts val="0"/>
                        </a:spcBef>
                        <a:spcAft>
                          <a:spcPts val="0"/>
                        </a:spcAft>
                      </a:pPr>
                      <a:r>
                        <a:rPr lang="en-US" sz="1800">
                          <a:effectLst/>
                        </a:rPr>
                        <a:t>Group Symbol Table</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800" dirty="0">
                          <a:effectLst/>
                        </a:rPr>
                        <a:t>Yes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6">
                        <a:lumMod val="20000"/>
                        <a:lumOff val="80000"/>
                      </a:schemeClr>
                    </a:solidFill>
                  </a:tcPr>
                </a:tc>
                <a:tc>
                  <a:txBody>
                    <a:bodyPr/>
                    <a:lstStyle/>
                    <a:p>
                      <a:pPr marL="0" marR="0" algn="just">
                        <a:lnSpc>
                          <a:spcPct val="107000"/>
                        </a:lnSpc>
                        <a:spcBef>
                          <a:spcPts val="0"/>
                        </a:spcBef>
                        <a:spcAft>
                          <a:spcPts val="0"/>
                        </a:spcAft>
                      </a:pPr>
                      <a:r>
                        <a:rPr lang="en-US" sz="1800">
                          <a:effectLst/>
                        </a:rPr>
                        <a:t>Version 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800">
                          <a:effectLst/>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4257467424"/>
                  </a:ext>
                </a:extLst>
              </a:tr>
              <a:tr h="392123">
                <a:tc>
                  <a:txBody>
                    <a:bodyPr/>
                    <a:lstStyle/>
                    <a:p>
                      <a:pPr marL="0" marR="0" algn="just">
                        <a:lnSpc>
                          <a:spcPct val="107000"/>
                        </a:lnSpc>
                        <a:spcBef>
                          <a:spcPts val="0"/>
                        </a:spcBef>
                        <a:spcAft>
                          <a:spcPts val="0"/>
                        </a:spcAft>
                      </a:pPr>
                      <a:r>
                        <a:rPr lang="en-US" sz="1800">
                          <a:effectLst/>
                        </a:rPr>
                        <a:t>Local Heap</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800" dirty="0">
                          <a:effectLst/>
                        </a:rPr>
                        <a:t>Yes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6">
                        <a:lumMod val="20000"/>
                        <a:lumOff val="80000"/>
                      </a:schemeClr>
                    </a:solidFill>
                  </a:tcPr>
                </a:tc>
                <a:tc>
                  <a:txBody>
                    <a:bodyPr/>
                    <a:lstStyle/>
                    <a:p>
                      <a:pPr marL="0" marR="0" algn="just">
                        <a:lnSpc>
                          <a:spcPct val="107000"/>
                        </a:lnSpc>
                        <a:spcBef>
                          <a:spcPts val="0"/>
                        </a:spcBef>
                        <a:spcAft>
                          <a:spcPts val="0"/>
                        </a:spcAft>
                      </a:pPr>
                      <a:r>
                        <a:rPr lang="en-US" sz="1800">
                          <a:effectLst/>
                        </a:rPr>
                        <a:t>Version 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800" dirty="0">
                          <a:effectLst/>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3891010423"/>
                  </a:ext>
                </a:extLst>
              </a:tr>
              <a:tr h="392123">
                <a:tc>
                  <a:txBody>
                    <a:bodyPr/>
                    <a:lstStyle/>
                    <a:p>
                      <a:pPr marL="0" marR="0" algn="just">
                        <a:lnSpc>
                          <a:spcPct val="107000"/>
                        </a:lnSpc>
                        <a:spcBef>
                          <a:spcPts val="0"/>
                        </a:spcBef>
                        <a:spcAft>
                          <a:spcPts val="0"/>
                        </a:spcAft>
                      </a:pPr>
                      <a:r>
                        <a:rPr lang="en-US" sz="1800">
                          <a:effectLst/>
                        </a:rPr>
                        <a:t>Global Heap</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800" dirty="0">
                          <a:effectLst/>
                        </a:rPr>
                        <a:t>No</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2">
                        <a:lumMod val="20000"/>
                        <a:lumOff val="80000"/>
                      </a:schemeClr>
                    </a:solidFill>
                  </a:tcPr>
                </a:tc>
                <a:tc>
                  <a:txBody>
                    <a:bodyPr/>
                    <a:lstStyle/>
                    <a:p>
                      <a:pPr marL="0" marR="0" algn="just">
                        <a:lnSpc>
                          <a:spcPct val="107000"/>
                        </a:lnSpc>
                        <a:spcBef>
                          <a:spcPts val="0"/>
                        </a:spcBef>
                        <a:spcAft>
                          <a:spcPts val="0"/>
                        </a:spcAft>
                      </a:pPr>
                      <a:r>
                        <a:rPr lang="en-US" sz="1800">
                          <a:effectLst/>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800">
                          <a:effectLst/>
                        </a:rPr>
                        <a:t>Version 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841521641"/>
                  </a:ext>
                </a:extLst>
              </a:tr>
              <a:tr h="392123">
                <a:tc>
                  <a:txBody>
                    <a:bodyPr/>
                    <a:lstStyle/>
                    <a:p>
                      <a:pPr marL="0" marR="0" algn="just">
                        <a:lnSpc>
                          <a:spcPct val="107000"/>
                        </a:lnSpc>
                        <a:spcBef>
                          <a:spcPts val="0"/>
                        </a:spcBef>
                        <a:spcAft>
                          <a:spcPts val="0"/>
                        </a:spcAft>
                      </a:pPr>
                      <a:r>
                        <a:rPr lang="en-US" sz="1800">
                          <a:effectLst/>
                        </a:rPr>
                        <a:t>Fractal Heap</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800" dirty="0">
                          <a:effectLst/>
                        </a:rPr>
                        <a:t>Yes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6">
                        <a:lumMod val="20000"/>
                        <a:lumOff val="80000"/>
                      </a:schemeClr>
                    </a:solidFill>
                  </a:tcPr>
                </a:tc>
                <a:tc>
                  <a:txBody>
                    <a:bodyPr/>
                    <a:lstStyle/>
                    <a:p>
                      <a:pPr marL="0" marR="0" algn="just">
                        <a:lnSpc>
                          <a:spcPct val="107000"/>
                        </a:lnSpc>
                        <a:spcBef>
                          <a:spcPts val="0"/>
                        </a:spcBef>
                        <a:spcAft>
                          <a:spcPts val="0"/>
                        </a:spcAft>
                      </a:pPr>
                      <a:r>
                        <a:rPr lang="en-US" sz="1800">
                          <a:effectLst/>
                        </a:rPr>
                        <a:t>Version 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800">
                          <a:effectLst/>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858335340"/>
                  </a:ext>
                </a:extLst>
              </a:tr>
              <a:tr h="392123">
                <a:tc>
                  <a:txBody>
                    <a:bodyPr/>
                    <a:lstStyle/>
                    <a:p>
                      <a:pPr marL="0" marR="0" algn="just">
                        <a:lnSpc>
                          <a:spcPct val="107000"/>
                        </a:lnSpc>
                        <a:spcBef>
                          <a:spcPts val="0"/>
                        </a:spcBef>
                        <a:spcAft>
                          <a:spcPts val="0"/>
                        </a:spcAft>
                      </a:pPr>
                      <a:r>
                        <a:rPr lang="en-US" sz="1800">
                          <a:effectLst/>
                        </a:rPr>
                        <a:t>Shared Object Header Message Table</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800" dirty="0">
                          <a:effectLst/>
                        </a:rPr>
                        <a:t>No</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2">
                        <a:lumMod val="20000"/>
                        <a:lumOff val="80000"/>
                      </a:schemeClr>
                    </a:solidFill>
                  </a:tcPr>
                </a:tc>
                <a:tc>
                  <a:txBody>
                    <a:bodyPr/>
                    <a:lstStyle/>
                    <a:p>
                      <a:pPr marL="0" marR="0" algn="just">
                        <a:lnSpc>
                          <a:spcPct val="107000"/>
                        </a:lnSpc>
                        <a:spcBef>
                          <a:spcPts val="0"/>
                        </a:spcBef>
                        <a:spcAft>
                          <a:spcPts val="0"/>
                        </a:spcAft>
                      </a:pPr>
                      <a:r>
                        <a:rPr lang="en-US" sz="1800">
                          <a:effectLst/>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800">
                          <a:effectLst/>
                        </a:rPr>
                        <a:t>Version 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194789173"/>
                  </a:ext>
                </a:extLst>
              </a:tr>
              <a:tr h="392123">
                <a:tc>
                  <a:txBody>
                    <a:bodyPr/>
                    <a:lstStyle/>
                    <a:p>
                      <a:pPr marL="0" marR="0" algn="just">
                        <a:lnSpc>
                          <a:spcPct val="107000"/>
                        </a:lnSpc>
                        <a:spcBef>
                          <a:spcPts val="0"/>
                        </a:spcBef>
                        <a:spcAft>
                          <a:spcPts val="0"/>
                        </a:spcAft>
                      </a:pPr>
                      <a:r>
                        <a:rPr lang="en-US" sz="1800">
                          <a:effectLst/>
                        </a:rPr>
                        <a:t>Data Object Headers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800" dirty="0">
                          <a:effectLst/>
                        </a:rPr>
                        <a:t>Yes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6">
                        <a:lumMod val="20000"/>
                        <a:lumOff val="80000"/>
                      </a:schemeClr>
                    </a:solidFill>
                  </a:tcPr>
                </a:tc>
                <a:tc>
                  <a:txBody>
                    <a:bodyPr/>
                    <a:lstStyle/>
                    <a:p>
                      <a:pPr marL="0" marR="0" algn="just">
                        <a:lnSpc>
                          <a:spcPct val="107000"/>
                        </a:lnSpc>
                        <a:spcBef>
                          <a:spcPts val="0"/>
                        </a:spcBef>
                        <a:spcAft>
                          <a:spcPts val="0"/>
                        </a:spcAft>
                      </a:pPr>
                      <a:r>
                        <a:rPr lang="en-US" sz="1800" dirty="0">
                          <a:effectLst/>
                        </a:rPr>
                        <a:t>Version 1, 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800" dirty="0">
                          <a:effectLst/>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1918886822"/>
                  </a:ext>
                </a:extLst>
              </a:tr>
            </a:tbl>
          </a:graphicData>
        </a:graphic>
      </p:graphicFrame>
      <p:sp>
        <p:nvSpPr>
          <p:cNvPr id="3" name="Slide Number Placeholder 2"/>
          <p:cNvSpPr>
            <a:spLocks noGrp="1"/>
          </p:cNvSpPr>
          <p:nvPr>
            <p:ph type="sldNum" sz="quarter" idx="12"/>
          </p:nvPr>
        </p:nvSpPr>
        <p:spPr/>
        <p:txBody>
          <a:bodyPr/>
          <a:lstStyle/>
          <a:p>
            <a:fld id="{A4CC9060-D3D7-48E1-8F34-511DB085704F}" type="slidenum">
              <a:rPr lang="en-US" smtClean="0"/>
              <a:t>39</a:t>
            </a:fld>
            <a:endParaRPr lang="en-US"/>
          </a:p>
        </p:txBody>
      </p:sp>
    </p:spTree>
    <p:extLst>
      <p:ext uri="{BB962C8B-B14F-4D97-AF65-F5344CB8AC3E}">
        <p14:creationId xmlns:p14="http://schemas.microsoft.com/office/powerpoint/2010/main" val="8023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Support for HDF5 Messages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19771505"/>
              </p:ext>
            </p:extLst>
          </p:nvPr>
        </p:nvGraphicFramePr>
        <p:xfrm>
          <a:off x="207817" y="1150925"/>
          <a:ext cx="10008525" cy="5707075"/>
        </p:xfrm>
        <a:graphic>
          <a:graphicData uri="http://schemas.openxmlformats.org/drawingml/2006/table">
            <a:tbl>
              <a:tblPr firstRow="1" firstCol="1" bandRow="1">
                <a:tableStyleId>{912C8C85-51F0-491E-9774-3900AFEF0FD7}</a:tableStyleId>
              </a:tblPr>
              <a:tblGrid>
                <a:gridCol w="4254707">
                  <a:extLst>
                    <a:ext uri="{9D8B030D-6E8A-4147-A177-3AD203B41FA5}">
                      <a16:colId xmlns:a16="http://schemas.microsoft.com/office/drawing/2014/main" val="1099809254"/>
                    </a:ext>
                  </a:extLst>
                </a:gridCol>
                <a:gridCol w="1169827">
                  <a:extLst>
                    <a:ext uri="{9D8B030D-6E8A-4147-A177-3AD203B41FA5}">
                      <a16:colId xmlns:a16="http://schemas.microsoft.com/office/drawing/2014/main" val="1811118492"/>
                    </a:ext>
                  </a:extLst>
                </a:gridCol>
                <a:gridCol w="1793152">
                  <a:extLst>
                    <a:ext uri="{9D8B030D-6E8A-4147-A177-3AD203B41FA5}">
                      <a16:colId xmlns:a16="http://schemas.microsoft.com/office/drawing/2014/main" val="2715677698"/>
                    </a:ext>
                  </a:extLst>
                </a:gridCol>
                <a:gridCol w="2790839">
                  <a:extLst>
                    <a:ext uri="{9D8B030D-6E8A-4147-A177-3AD203B41FA5}">
                      <a16:colId xmlns:a16="http://schemas.microsoft.com/office/drawing/2014/main" val="3883655102"/>
                    </a:ext>
                  </a:extLst>
                </a:gridCol>
              </a:tblGrid>
              <a:tr h="213376">
                <a:tc>
                  <a:txBody>
                    <a:bodyPr/>
                    <a:lstStyle/>
                    <a:p>
                      <a:pPr marL="0" marR="0" algn="just">
                        <a:lnSpc>
                          <a:spcPct val="107000"/>
                        </a:lnSpc>
                        <a:spcBef>
                          <a:spcPts val="0"/>
                        </a:spcBef>
                        <a:spcAft>
                          <a:spcPts val="0"/>
                        </a:spcAft>
                      </a:pPr>
                      <a:r>
                        <a:rPr lang="en-US" sz="1400" dirty="0">
                          <a:effectLst/>
                        </a:rPr>
                        <a:t>Format Element</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a:effectLst/>
                        </a:rPr>
                        <a:t>Supported</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Contains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a:effectLst/>
                        </a:rPr>
                        <a:t>Missing</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2638922305"/>
                  </a:ext>
                </a:extLst>
              </a:tr>
              <a:tr h="213376">
                <a:tc>
                  <a:txBody>
                    <a:bodyPr/>
                    <a:lstStyle/>
                    <a:p>
                      <a:pPr marL="0" marR="0" algn="just">
                        <a:lnSpc>
                          <a:spcPct val="107000"/>
                        </a:lnSpc>
                        <a:spcBef>
                          <a:spcPts val="0"/>
                        </a:spcBef>
                        <a:spcAft>
                          <a:spcPts val="0"/>
                        </a:spcAft>
                      </a:pPr>
                      <a:r>
                        <a:rPr lang="en-US" sz="1400" dirty="0">
                          <a:effectLst/>
                        </a:rPr>
                        <a:t>Shared Message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No</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2">
                        <a:lumMod val="20000"/>
                        <a:lumOff val="80000"/>
                      </a:schemeClr>
                    </a:solidFill>
                  </a:tcPr>
                </a:tc>
                <a:tc>
                  <a:txBody>
                    <a:bodyPr/>
                    <a:lstStyle/>
                    <a:p>
                      <a:pPr marL="0" marR="0" algn="just">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Version 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370052017"/>
                  </a:ext>
                </a:extLst>
              </a:tr>
              <a:tr h="213376">
                <a:tc>
                  <a:txBody>
                    <a:bodyPr/>
                    <a:lstStyle/>
                    <a:p>
                      <a:pPr marL="0" marR="0" algn="just">
                        <a:lnSpc>
                          <a:spcPct val="107000"/>
                        </a:lnSpc>
                        <a:spcBef>
                          <a:spcPts val="0"/>
                        </a:spcBef>
                        <a:spcAft>
                          <a:spcPts val="0"/>
                        </a:spcAft>
                      </a:pPr>
                      <a:r>
                        <a:rPr lang="en-US" sz="1400">
                          <a:effectLst/>
                        </a:rPr>
                        <a:t>NIL Message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Yes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6">
                        <a:lumMod val="20000"/>
                        <a:lumOff val="80000"/>
                      </a:schemeClr>
                    </a:solidFill>
                  </a:tcPr>
                </a:tc>
                <a:tc>
                  <a:txBody>
                    <a:bodyPr/>
                    <a:lstStyle/>
                    <a:p>
                      <a:pPr marL="0" marR="0" algn="just">
                        <a:lnSpc>
                          <a:spcPct val="107000"/>
                        </a:lnSpc>
                        <a:spcBef>
                          <a:spcPts val="0"/>
                        </a:spcBef>
                        <a:spcAft>
                          <a:spcPts val="0"/>
                        </a:spcAft>
                      </a:pPr>
                      <a:r>
                        <a:rPr lang="en-US" sz="1400" dirty="0">
                          <a:effectLst/>
                        </a:rPr>
                        <a:t>Unversioned</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976776924"/>
                  </a:ext>
                </a:extLst>
              </a:tr>
              <a:tr h="213376">
                <a:tc>
                  <a:txBody>
                    <a:bodyPr/>
                    <a:lstStyle/>
                    <a:p>
                      <a:pPr marL="0" marR="0" algn="just">
                        <a:lnSpc>
                          <a:spcPct val="107000"/>
                        </a:lnSpc>
                        <a:spcBef>
                          <a:spcPts val="0"/>
                        </a:spcBef>
                        <a:spcAft>
                          <a:spcPts val="0"/>
                        </a:spcAft>
                      </a:pPr>
                      <a:r>
                        <a:rPr lang="en-US" sz="1400">
                          <a:effectLst/>
                        </a:rPr>
                        <a:t>Dataspace Message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Yes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6">
                        <a:lumMod val="20000"/>
                        <a:lumOff val="80000"/>
                      </a:schemeClr>
                    </a:solidFill>
                  </a:tcPr>
                </a:tc>
                <a:tc>
                  <a:txBody>
                    <a:bodyPr/>
                    <a:lstStyle/>
                    <a:p>
                      <a:pPr marL="0" marR="0" algn="just">
                        <a:lnSpc>
                          <a:spcPct val="107000"/>
                        </a:lnSpc>
                        <a:spcBef>
                          <a:spcPts val="0"/>
                        </a:spcBef>
                        <a:spcAft>
                          <a:spcPts val="0"/>
                        </a:spcAft>
                      </a:pPr>
                      <a:r>
                        <a:rPr lang="en-US" sz="1400" dirty="0">
                          <a:effectLst/>
                        </a:rPr>
                        <a:t>Version 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3540162153"/>
                  </a:ext>
                </a:extLst>
              </a:tr>
              <a:tr h="213376">
                <a:tc>
                  <a:txBody>
                    <a:bodyPr/>
                    <a:lstStyle/>
                    <a:p>
                      <a:pPr marL="0" marR="0" algn="just">
                        <a:lnSpc>
                          <a:spcPct val="107000"/>
                        </a:lnSpc>
                        <a:spcBef>
                          <a:spcPts val="0"/>
                        </a:spcBef>
                        <a:spcAft>
                          <a:spcPts val="0"/>
                        </a:spcAft>
                      </a:pPr>
                      <a:r>
                        <a:rPr lang="en-US" sz="1400">
                          <a:effectLst/>
                        </a:rPr>
                        <a:t>Link Info Message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Yes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6">
                        <a:lumMod val="20000"/>
                        <a:lumOff val="80000"/>
                      </a:schemeClr>
                    </a:solidFill>
                  </a:tcPr>
                </a:tc>
                <a:tc>
                  <a:txBody>
                    <a:bodyPr/>
                    <a:lstStyle/>
                    <a:p>
                      <a:pPr marL="0" marR="0" algn="just">
                        <a:lnSpc>
                          <a:spcPct val="107000"/>
                        </a:lnSpc>
                        <a:spcBef>
                          <a:spcPts val="0"/>
                        </a:spcBef>
                        <a:spcAft>
                          <a:spcPts val="0"/>
                        </a:spcAft>
                      </a:pPr>
                      <a:r>
                        <a:rPr lang="en-US" sz="1400" dirty="0">
                          <a:effectLst/>
                        </a:rPr>
                        <a:t>Version 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3429967836"/>
                  </a:ext>
                </a:extLst>
              </a:tr>
              <a:tr h="213376">
                <a:tc>
                  <a:txBody>
                    <a:bodyPr/>
                    <a:lstStyle/>
                    <a:p>
                      <a:pPr marL="0" marR="0" algn="just">
                        <a:lnSpc>
                          <a:spcPct val="107000"/>
                        </a:lnSpc>
                        <a:spcBef>
                          <a:spcPts val="0"/>
                        </a:spcBef>
                        <a:spcAft>
                          <a:spcPts val="0"/>
                        </a:spcAft>
                      </a:pPr>
                      <a:r>
                        <a:rPr lang="en-US" sz="1400">
                          <a:effectLst/>
                        </a:rPr>
                        <a:t>Datatype Message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Partial</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4">
                        <a:lumMod val="20000"/>
                        <a:lumOff val="80000"/>
                      </a:schemeClr>
                    </a:solidFill>
                  </a:tcPr>
                </a:tc>
                <a:tc>
                  <a:txBody>
                    <a:bodyPr/>
                    <a:lstStyle/>
                    <a:p>
                      <a:pPr marL="0" marR="0" algn="just">
                        <a:lnSpc>
                          <a:spcPct val="107000"/>
                        </a:lnSpc>
                        <a:spcBef>
                          <a:spcPts val="0"/>
                        </a:spcBef>
                        <a:spcAft>
                          <a:spcPts val="0"/>
                        </a:spcAft>
                      </a:pPr>
                      <a:r>
                        <a:rPr lang="en-US" sz="1400" dirty="0">
                          <a:effectLst/>
                        </a:rPr>
                        <a:t>Version 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a:effectLst/>
                        </a:rPr>
                        <a:t>Version 0, 2, 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1375312330"/>
                  </a:ext>
                </a:extLst>
              </a:tr>
              <a:tr h="213376">
                <a:tc>
                  <a:txBody>
                    <a:bodyPr/>
                    <a:lstStyle/>
                    <a:p>
                      <a:pPr marL="0" marR="0" algn="just">
                        <a:lnSpc>
                          <a:spcPct val="107000"/>
                        </a:lnSpc>
                        <a:spcBef>
                          <a:spcPts val="0"/>
                        </a:spcBef>
                        <a:spcAft>
                          <a:spcPts val="0"/>
                        </a:spcAft>
                      </a:pPr>
                      <a:r>
                        <a:rPr lang="en-US" sz="1400" dirty="0">
                          <a:effectLst/>
                        </a:rPr>
                        <a:t>Fill Value (Old) Message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No</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2">
                        <a:lumMod val="20000"/>
                        <a:lumOff val="80000"/>
                      </a:schemeClr>
                    </a:solidFill>
                  </a:tcPr>
                </a:tc>
                <a:tc>
                  <a:txBody>
                    <a:bodyPr/>
                    <a:lstStyle/>
                    <a:p>
                      <a:pPr marL="0" marR="0" algn="just">
                        <a:lnSpc>
                          <a:spcPct val="107000"/>
                        </a:lnSpc>
                        <a:spcBef>
                          <a:spcPts val="0"/>
                        </a:spcBef>
                        <a:spcAft>
                          <a:spcPts val="0"/>
                        </a:spcAft>
                      </a:pPr>
                      <a:r>
                        <a:rPr lang="en-US" sz="1400" dirty="0">
                          <a:effectLst/>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a:effectLst/>
                        </a:rPr>
                        <a:t>Unversioned</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2061536445"/>
                  </a:ext>
                </a:extLst>
              </a:tr>
              <a:tr h="213376">
                <a:tc>
                  <a:txBody>
                    <a:bodyPr/>
                    <a:lstStyle/>
                    <a:p>
                      <a:pPr marL="0" marR="0" algn="just">
                        <a:lnSpc>
                          <a:spcPct val="107000"/>
                        </a:lnSpc>
                        <a:spcBef>
                          <a:spcPts val="0"/>
                        </a:spcBef>
                        <a:spcAft>
                          <a:spcPts val="0"/>
                        </a:spcAft>
                      </a:pPr>
                      <a:r>
                        <a:rPr lang="en-US" sz="1400" dirty="0">
                          <a:effectLst/>
                        </a:rPr>
                        <a:t>Fill Value Message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Partial</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4">
                        <a:lumMod val="20000"/>
                        <a:lumOff val="80000"/>
                      </a:schemeClr>
                    </a:solidFill>
                  </a:tcPr>
                </a:tc>
                <a:tc>
                  <a:txBody>
                    <a:bodyPr/>
                    <a:lstStyle/>
                    <a:p>
                      <a:pPr marL="0" marR="0" algn="just">
                        <a:lnSpc>
                          <a:spcPct val="107000"/>
                        </a:lnSpc>
                        <a:spcBef>
                          <a:spcPts val="0"/>
                        </a:spcBef>
                        <a:spcAft>
                          <a:spcPts val="0"/>
                        </a:spcAft>
                      </a:pPr>
                      <a:r>
                        <a:rPr lang="en-US" sz="1400">
                          <a:effectLst/>
                        </a:rPr>
                        <a:t>Version 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a:effectLst/>
                        </a:rPr>
                        <a:t>Version 1, 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1793663141"/>
                  </a:ext>
                </a:extLst>
              </a:tr>
              <a:tr h="213376">
                <a:tc>
                  <a:txBody>
                    <a:bodyPr/>
                    <a:lstStyle/>
                    <a:p>
                      <a:pPr marL="0" marR="0" algn="just">
                        <a:lnSpc>
                          <a:spcPct val="107000"/>
                        </a:lnSpc>
                        <a:spcBef>
                          <a:spcPts val="0"/>
                        </a:spcBef>
                        <a:spcAft>
                          <a:spcPts val="0"/>
                        </a:spcAft>
                      </a:pPr>
                      <a:r>
                        <a:rPr lang="en-US" sz="1400">
                          <a:effectLst/>
                        </a:rPr>
                        <a:t>Link Message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Yes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6">
                        <a:lumMod val="20000"/>
                        <a:lumOff val="80000"/>
                      </a:schemeClr>
                    </a:solidFill>
                  </a:tcPr>
                </a:tc>
                <a:tc>
                  <a:txBody>
                    <a:bodyPr/>
                    <a:lstStyle/>
                    <a:p>
                      <a:pPr marL="0" marR="0" algn="just">
                        <a:lnSpc>
                          <a:spcPct val="107000"/>
                        </a:lnSpc>
                        <a:spcBef>
                          <a:spcPts val="0"/>
                        </a:spcBef>
                        <a:spcAft>
                          <a:spcPts val="0"/>
                        </a:spcAft>
                      </a:pPr>
                      <a:r>
                        <a:rPr lang="en-US" sz="1400">
                          <a:effectLst/>
                        </a:rPr>
                        <a:t>Version 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1081603519"/>
                  </a:ext>
                </a:extLst>
              </a:tr>
              <a:tr h="213376">
                <a:tc>
                  <a:txBody>
                    <a:bodyPr/>
                    <a:lstStyle/>
                    <a:p>
                      <a:pPr marL="0" marR="0" algn="just">
                        <a:lnSpc>
                          <a:spcPct val="107000"/>
                        </a:lnSpc>
                        <a:spcBef>
                          <a:spcPts val="0"/>
                        </a:spcBef>
                        <a:spcAft>
                          <a:spcPts val="0"/>
                        </a:spcAft>
                      </a:pPr>
                      <a:r>
                        <a:rPr lang="en-US" sz="1400">
                          <a:effectLst/>
                        </a:rPr>
                        <a:t>External Data Files Message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No</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2">
                        <a:lumMod val="20000"/>
                        <a:lumOff val="80000"/>
                      </a:schemeClr>
                    </a:solidFill>
                  </a:tcPr>
                </a:tc>
                <a:tc>
                  <a:txBody>
                    <a:bodyPr/>
                    <a:lstStyle/>
                    <a:p>
                      <a:pPr marL="0" marR="0" algn="just">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a:effectLst/>
                        </a:rPr>
                        <a:t>Version 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1899739995"/>
                  </a:ext>
                </a:extLst>
              </a:tr>
              <a:tr h="213376">
                <a:tc>
                  <a:txBody>
                    <a:bodyPr/>
                    <a:lstStyle/>
                    <a:p>
                      <a:pPr marL="0" marR="0" algn="just">
                        <a:lnSpc>
                          <a:spcPct val="107000"/>
                        </a:lnSpc>
                        <a:spcBef>
                          <a:spcPts val="0"/>
                        </a:spcBef>
                        <a:spcAft>
                          <a:spcPts val="0"/>
                        </a:spcAft>
                      </a:pPr>
                      <a:r>
                        <a:rPr lang="en-US" sz="1400">
                          <a:effectLst/>
                        </a:rPr>
                        <a:t>Data Layout Message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Partial</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4">
                        <a:lumMod val="20000"/>
                        <a:lumOff val="80000"/>
                      </a:schemeClr>
                    </a:solidFill>
                  </a:tcPr>
                </a:tc>
                <a:tc>
                  <a:txBody>
                    <a:bodyPr/>
                    <a:lstStyle/>
                    <a:p>
                      <a:pPr marL="0" marR="0" algn="just">
                        <a:lnSpc>
                          <a:spcPct val="107000"/>
                        </a:lnSpc>
                        <a:spcBef>
                          <a:spcPts val="0"/>
                        </a:spcBef>
                        <a:spcAft>
                          <a:spcPts val="0"/>
                        </a:spcAft>
                      </a:pPr>
                      <a:r>
                        <a:rPr lang="en-US" sz="1400">
                          <a:effectLst/>
                        </a:rPr>
                        <a:t>Version 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a:effectLst/>
                        </a:rPr>
                        <a:t>Version 1, 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2087905361"/>
                  </a:ext>
                </a:extLst>
              </a:tr>
              <a:tr h="213376">
                <a:tc>
                  <a:txBody>
                    <a:bodyPr/>
                    <a:lstStyle/>
                    <a:p>
                      <a:pPr marL="0" marR="0" algn="just">
                        <a:lnSpc>
                          <a:spcPct val="107000"/>
                        </a:lnSpc>
                        <a:spcBef>
                          <a:spcPts val="0"/>
                        </a:spcBef>
                        <a:spcAft>
                          <a:spcPts val="0"/>
                        </a:spcAft>
                      </a:pPr>
                      <a:r>
                        <a:rPr lang="en-US" sz="1400">
                          <a:effectLst/>
                        </a:rPr>
                        <a:t>Bogus Message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No</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2">
                        <a:lumMod val="20000"/>
                        <a:lumOff val="80000"/>
                      </a:schemeClr>
                    </a:solidFill>
                  </a:tcPr>
                </a:tc>
                <a:tc>
                  <a:txBody>
                    <a:bodyPr/>
                    <a:lstStyle/>
                    <a:p>
                      <a:pPr marL="0" marR="0" algn="just">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a:effectLst/>
                        </a:rPr>
                        <a:t>Unversioned</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1814250672"/>
                  </a:ext>
                </a:extLst>
              </a:tr>
              <a:tr h="213376">
                <a:tc>
                  <a:txBody>
                    <a:bodyPr/>
                    <a:lstStyle/>
                    <a:p>
                      <a:pPr marL="0" marR="0" algn="just">
                        <a:lnSpc>
                          <a:spcPct val="107000"/>
                        </a:lnSpc>
                        <a:spcBef>
                          <a:spcPts val="0"/>
                        </a:spcBef>
                        <a:spcAft>
                          <a:spcPts val="0"/>
                        </a:spcAft>
                      </a:pPr>
                      <a:r>
                        <a:rPr lang="en-US" sz="1400">
                          <a:effectLst/>
                        </a:rPr>
                        <a:t>Group Info Message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No</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2">
                        <a:lumMod val="20000"/>
                        <a:lumOff val="80000"/>
                      </a:schemeClr>
                    </a:solidFill>
                  </a:tcPr>
                </a:tc>
                <a:tc>
                  <a:txBody>
                    <a:bodyPr/>
                    <a:lstStyle/>
                    <a:p>
                      <a:pPr marL="0" marR="0" algn="just">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a:effectLst/>
                        </a:rPr>
                        <a:t>Version 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1659607416"/>
                  </a:ext>
                </a:extLst>
              </a:tr>
              <a:tr h="213376">
                <a:tc>
                  <a:txBody>
                    <a:bodyPr/>
                    <a:lstStyle/>
                    <a:p>
                      <a:pPr marL="0" marR="0" algn="just">
                        <a:lnSpc>
                          <a:spcPct val="107000"/>
                        </a:lnSpc>
                        <a:spcBef>
                          <a:spcPts val="0"/>
                        </a:spcBef>
                        <a:spcAft>
                          <a:spcPts val="0"/>
                        </a:spcAft>
                      </a:pPr>
                      <a:r>
                        <a:rPr lang="en-US" sz="1400">
                          <a:effectLst/>
                        </a:rPr>
                        <a:t>Filter Pipeline Message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Yes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6">
                        <a:lumMod val="20000"/>
                        <a:lumOff val="80000"/>
                      </a:schemeClr>
                    </a:solidFill>
                  </a:tcPr>
                </a:tc>
                <a:tc>
                  <a:txBody>
                    <a:bodyPr/>
                    <a:lstStyle/>
                    <a:p>
                      <a:pPr marL="0" marR="0" algn="just">
                        <a:lnSpc>
                          <a:spcPct val="107000"/>
                        </a:lnSpc>
                        <a:spcBef>
                          <a:spcPts val="0"/>
                        </a:spcBef>
                        <a:spcAft>
                          <a:spcPts val="0"/>
                        </a:spcAft>
                      </a:pPr>
                      <a:r>
                        <a:rPr lang="en-US" sz="1400">
                          <a:effectLst/>
                        </a:rPr>
                        <a:t>Version 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3472579059"/>
                  </a:ext>
                </a:extLst>
              </a:tr>
              <a:tr h="213376">
                <a:tc>
                  <a:txBody>
                    <a:bodyPr/>
                    <a:lstStyle/>
                    <a:p>
                      <a:pPr marL="0" marR="0" algn="just">
                        <a:lnSpc>
                          <a:spcPct val="107000"/>
                        </a:lnSpc>
                        <a:spcBef>
                          <a:spcPts val="0"/>
                        </a:spcBef>
                        <a:spcAft>
                          <a:spcPts val="0"/>
                        </a:spcAft>
                      </a:pPr>
                      <a:r>
                        <a:rPr lang="en-US" sz="1400">
                          <a:effectLst/>
                        </a:rPr>
                        <a:t>Attribute Message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No</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2">
                        <a:lumMod val="20000"/>
                        <a:lumOff val="80000"/>
                      </a:schemeClr>
                    </a:solidFill>
                  </a:tcPr>
                </a:tc>
                <a:tc>
                  <a:txBody>
                    <a:bodyPr/>
                    <a:lstStyle/>
                    <a:p>
                      <a:pPr marL="0" marR="0" algn="just">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a:effectLst/>
                        </a:rPr>
                        <a:t>Version 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722993712"/>
                  </a:ext>
                </a:extLst>
              </a:tr>
              <a:tr h="213376">
                <a:tc>
                  <a:txBody>
                    <a:bodyPr/>
                    <a:lstStyle/>
                    <a:p>
                      <a:pPr marL="0" marR="0" algn="just">
                        <a:lnSpc>
                          <a:spcPct val="107000"/>
                        </a:lnSpc>
                        <a:spcBef>
                          <a:spcPts val="0"/>
                        </a:spcBef>
                        <a:spcAft>
                          <a:spcPts val="0"/>
                        </a:spcAft>
                      </a:pPr>
                      <a:r>
                        <a:rPr lang="en-US" sz="1400">
                          <a:effectLst/>
                        </a:rPr>
                        <a:t>Object Comment Message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No</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2">
                        <a:lumMod val="20000"/>
                        <a:lumOff val="80000"/>
                      </a:schemeClr>
                    </a:solidFill>
                  </a:tcPr>
                </a:tc>
                <a:tc>
                  <a:txBody>
                    <a:bodyPr/>
                    <a:lstStyle/>
                    <a:p>
                      <a:pPr marL="0" marR="0" algn="just">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a:effectLst/>
                        </a:rPr>
                        <a:t>Unversioned</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1492084668"/>
                  </a:ext>
                </a:extLst>
              </a:tr>
              <a:tr h="213376">
                <a:tc>
                  <a:txBody>
                    <a:bodyPr/>
                    <a:lstStyle/>
                    <a:p>
                      <a:pPr marL="0" marR="0" algn="just">
                        <a:lnSpc>
                          <a:spcPct val="107000"/>
                        </a:lnSpc>
                        <a:spcBef>
                          <a:spcPts val="0"/>
                        </a:spcBef>
                        <a:spcAft>
                          <a:spcPts val="0"/>
                        </a:spcAft>
                      </a:pPr>
                      <a:r>
                        <a:rPr lang="en-US" sz="1400">
                          <a:effectLst/>
                        </a:rPr>
                        <a:t>Object Modification Time (Old) Message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No</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2">
                        <a:lumMod val="20000"/>
                        <a:lumOff val="80000"/>
                      </a:schemeClr>
                    </a:solidFill>
                  </a:tcPr>
                </a:tc>
                <a:tc>
                  <a:txBody>
                    <a:bodyPr/>
                    <a:lstStyle/>
                    <a:p>
                      <a:pPr marL="0" marR="0" algn="just">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a:effectLst/>
                        </a:rPr>
                        <a:t>Unversioned</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163996518"/>
                  </a:ext>
                </a:extLst>
              </a:tr>
              <a:tr h="213376">
                <a:tc>
                  <a:txBody>
                    <a:bodyPr/>
                    <a:lstStyle/>
                    <a:p>
                      <a:pPr marL="0" marR="0" algn="just">
                        <a:lnSpc>
                          <a:spcPct val="107000"/>
                        </a:lnSpc>
                        <a:spcBef>
                          <a:spcPts val="0"/>
                        </a:spcBef>
                        <a:spcAft>
                          <a:spcPts val="0"/>
                        </a:spcAft>
                      </a:pPr>
                      <a:r>
                        <a:rPr lang="en-US" sz="1400">
                          <a:effectLst/>
                        </a:rPr>
                        <a:t>Shared Message Table Message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No</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2">
                        <a:lumMod val="20000"/>
                        <a:lumOff val="80000"/>
                      </a:schemeClr>
                    </a:solidFill>
                  </a:tcPr>
                </a:tc>
                <a:tc>
                  <a:txBody>
                    <a:bodyPr/>
                    <a:lstStyle/>
                    <a:p>
                      <a:pPr marL="0" marR="0" algn="just">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a:effectLst/>
                        </a:rPr>
                        <a:t>Version 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564295483"/>
                  </a:ext>
                </a:extLst>
              </a:tr>
              <a:tr h="213376">
                <a:tc>
                  <a:txBody>
                    <a:bodyPr/>
                    <a:lstStyle/>
                    <a:p>
                      <a:pPr marL="0" marR="0" algn="just">
                        <a:lnSpc>
                          <a:spcPct val="107000"/>
                        </a:lnSpc>
                        <a:spcBef>
                          <a:spcPts val="0"/>
                        </a:spcBef>
                        <a:spcAft>
                          <a:spcPts val="0"/>
                        </a:spcAft>
                      </a:pPr>
                      <a:r>
                        <a:rPr lang="en-US" sz="1400">
                          <a:effectLst/>
                        </a:rPr>
                        <a:t>Object Header Continuation Message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Yes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6">
                        <a:lumMod val="20000"/>
                        <a:lumOff val="80000"/>
                      </a:schemeClr>
                    </a:solidFill>
                  </a:tcPr>
                </a:tc>
                <a:tc>
                  <a:txBody>
                    <a:bodyPr/>
                    <a:lstStyle/>
                    <a:p>
                      <a:pPr marL="0" marR="0" algn="just">
                        <a:lnSpc>
                          <a:spcPct val="107000"/>
                        </a:lnSpc>
                        <a:spcBef>
                          <a:spcPts val="0"/>
                        </a:spcBef>
                        <a:spcAft>
                          <a:spcPts val="0"/>
                        </a:spcAft>
                      </a:pPr>
                      <a:r>
                        <a:rPr lang="en-US" sz="1400">
                          <a:effectLst/>
                        </a:rPr>
                        <a:t>Version 1, 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1684524232"/>
                  </a:ext>
                </a:extLst>
              </a:tr>
              <a:tr h="213376">
                <a:tc>
                  <a:txBody>
                    <a:bodyPr/>
                    <a:lstStyle/>
                    <a:p>
                      <a:pPr marL="0" marR="0" algn="just">
                        <a:lnSpc>
                          <a:spcPct val="107000"/>
                        </a:lnSpc>
                        <a:spcBef>
                          <a:spcPts val="0"/>
                        </a:spcBef>
                        <a:spcAft>
                          <a:spcPts val="0"/>
                        </a:spcAft>
                      </a:pPr>
                      <a:r>
                        <a:rPr lang="en-US" sz="1400">
                          <a:effectLst/>
                        </a:rPr>
                        <a:t>Symbol Table Message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Yes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6">
                        <a:lumMod val="20000"/>
                        <a:lumOff val="80000"/>
                      </a:schemeClr>
                    </a:solidFill>
                  </a:tcPr>
                </a:tc>
                <a:tc>
                  <a:txBody>
                    <a:bodyPr/>
                    <a:lstStyle/>
                    <a:p>
                      <a:pPr marL="0" marR="0" algn="just">
                        <a:lnSpc>
                          <a:spcPct val="107000"/>
                        </a:lnSpc>
                        <a:spcBef>
                          <a:spcPts val="0"/>
                        </a:spcBef>
                        <a:spcAft>
                          <a:spcPts val="0"/>
                        </a:spcAft>
                      </a:pPr>
                      <a:r>
                        <a:rPr lang="en-US" sz="1400">
                          <a:effectLst/>
                        </a:rPr>
                        <a:t>Unversioned</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1811480696"/>
                  </a:ext>
                </a:extLst>
              </a:tr>
              <a:tr h="213376">
                <a:tc>
                  <a:txBody>
                    <a:bodyPr/>
                    <a:lstStyle/>
                    <a:p>
                      <a:pPr marL="0" marR="0" algn="just">
                        <a:lnSpc>
                          <a:spcPct val="107000"/>
                        </a:lnSpc>
                        <a:spcBef>
                          <a:spcPts val="0"/>
                        </a:spcBef>
                        <a:spcAft>
                          <a:spcPts val="0"/>
                        </a:spcAft>
                      </a:pPr>
                      <a:r>
                        <a:rPr lang="en-US" sz="1400">
                          <a:effectLst/>
                        </a:rPr>
                        <a:t>Object Modification Time Message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No</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2">
                        <a:lumMod val="20000"/>
                        <a:lumOff val="80000"/>
                      </a:schemeClr>
                    </a:solidFill>
                  </a:tcPr>
                </a:tc>
                <a:tc>
                  <a:txBody>
                    <a:bodyPr/>
                    <a:lstStyle/>
                    <a:p>
                      <a:pPr marL="0" marR="0" algn="just">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a:effectLst/>
                        </a:rPr>
                        <a:t>Version 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4213012252"/>
                  </a:ext>
                </a:extLst>
              </a:tr>
              <a:tr h="213376">
                <a:tc>
                  <a:txBody>
                    <a:bodyPr/>
                    <a:lstStyle/>
                    <a:p>
                      <a:pPr marL="0" marR="0" algn="just">
                        <a:lnSpc>
                          <a:spcPct val="107000"/>
                        </a:lnSpc>
                        <a:spcBef>
                          <a:spcPts val="0"/>
                        </a:spcBef>
                        <a:spcAft>
                          <a:spcPts val="0"/>
                        </a:spcAft>
                      </a:pPr>
                      <a:r>
                        <a:rPr lang="en-US" sz="1400">
                          <a:effectLst/>
                        </a:rPr>
                        <a:t>B-Tree ‘K’ Value Message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No</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2">
                        <a:lumMod val="20000"/>
                        <a:lumOff val="80000"/>
                      </a:schemeClr>
                    </a:solidFill>
                  </a:tcPr>
                </a:tc>
                <a:tc>
                  <a:txBody>
                    <a:bodyPr/>
                    <a:lstStyle/>
                    <a:p>
                      <a:pPr marL="0" marR="0" algn="just">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a:effectLst/>
                        </a:rPr>
                        <a:t>Version 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807237668"/>
                  </a:ext>
                </a:extLst>
              </a:tr>
              <a:tr h="213376">
                <a:tc>
                  <a:txBody>
                    <a:bodyPr/>
                    <a:lstStyle/>
                    <a:p>
                      <a:pPr marL="0" marR="0" algn="just">
                        <a:lnSpc>
                          <a:spcPct val="107000"/>
                        </a:lnSpc>
                        <a:spcBef>
                          <a:spcPts val="0"/>
                        </a:spcBef>
                        <a:spcAft>
                          <a:spcPts val="0"/>
                        </a:spcAft>
                      </a:pPr>
                      <a:r>
                        <a:rPr lang="en-US" sz="1400">
                          <a:effectLst/>
                        </a:rPr>
                        <a:t>Driver Info Message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No</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2">
                        <a:lumMod val="20000"/>
                        <a:lumOff val="80000"/>
                      </a:schemeClr>
                    </a:solidFill>
                  </a:tcPr>
                </a:tc>
                <a:tc>
                  <a:txBody>
                    <a:bodyPr/>
                    <a:lstStyle/>
                    <a:p>
                      <a:pPr marL="0" marR="0" algn="just">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a:effectLst/>
                        </a:rPr>
                        <a:t>Version 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1618308147"/>
                  </a:ext>
                </a:extLst>
              </a:tr>
              <a:tr h="213376">
                <a:tc>
                  <a:txBody>
                    <a:bodyPr/>
                    <a:lstStyle/>
                    <a:p>
                      <a:pPr marL="0" marR="0" algn="just">
                        <a:lnSpc>
                          <a:spcPct val="107000"/>
                        </a:lnSpc>
                        <a:spcBef>
                          <a:spcPts val="0"/>
                        </a:spcBef>
                        <a:spcAft>
                          <a:spcPts val="0"/>
                        </a:spcAft>
                      </a:pPr>
                      <a:r>
                        <a:rPr lang="en-US" sz="1400">
                          <a:effectLst/>
                        </a:rPr>
                        <a:t>Attribute Info Message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No</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2">
                        <a:lumMod val="20000"/>
                        <a:lumOff val="80000"/>
                      </a:schemeClr>
                    </a:solidFill>
                  </a:tcPr>
                </a:tc>
                <a:tc>
                  <a:txBody>
                    <a:bodyPr/>
                    <a:lstStyle/>
                    <a:p>
                      <a:pPr marL="0" marR="0" algn="just">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a:effectLst/>
                        </a:rPr>
                        <a:t>Version 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157497706"/>
                  </a:ext>
                </a:extLst>
              </a:tr>
              <a:tr h="213376">
                <a:tc>
                  <a:txBody>
                    <a:bodyPr/>
                    <a:lstStyle/>
                    <a:p>
                      <a:pPr marL="0" marR="0" algn="just">
                        <a:lnSpc>
                          <a:spcPct val="107000"/>
                        </a:lnSpc>
                        <a:spcBef>
                          <a:spcPts val="0"/>
                        </a:spcBef>
                        <a:spcAft>
                          <a:spcPts val="0"/>
                        </a:spcAft>
                      </a:pPr>
                      <a:r>
                        <a:rPr lang="en-US" sz="1400">
                          <a:effectLst/>
                        </a:rPr>
                        <a:t>Object Reference Count Message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No</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2">
                        <a:lumMod val="20000"/>
                        <a:lumOff val="80000"/>
                      </a:schemeClr>
                    </a:solidFill>
                  </a:tcPr>
                </a:tc>
                <a:tc>
                  <a:txBody>
                    <a:bodyPr/>
                    <a:lstStyle/>
                    <a:p>
                      <a:pPr marL="0" marR="0" algn="just">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Version 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3355227047"/>
                  </a:ext>
                </a:extLst>
              </a:tr>
            </a:tbl>
          </a:graphicData>
        </a:graphic>
      </p:graphicFrame>
      <p:sp>
        <p:nvSpPr>
          <p:cNvPr id="3" name="Slide Number Placeholder 2"/>
          <p:cNvSpPr>
            <a:spLocks noGrp="1"/>
          </p:cNvSpPr>
          <p:nvPr>
            <p:ph type="sldNum" sz="quarter" idx="12"/>
          </p:nvPr>
        </p:nvSpPr>
        <p:spPr/>
        <p:txBody>
          <a:bodyPr/>
          <a:lstStyle/>
          <a:p>
            <a:fld id="{A4CC9060-D3D7-48E1-8F34-511DB085704F}" type="slidenum">
              <a:rPr lang="en-US" smtClean="0"/>
              <a:t>40</a:t>
            </a:fld>
            <a:endParaRPr lang="en-US"/>
          </a:p>
        </p:txBody>
      </p:sp>
    </p:spTree>
    <p:extLst>
      <p:ext uri="{BB962C8B-B14F-4D97-AF65-F5344CB8AC3E}">
        <p14:creationId xmlns:p14="http://schemas.microsoft.com/office/powerpoint/2010/main" val="32931057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Support for HDF5 Storage, Types, Filters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30277677"/>
              </p:ext>
            </p:extLst>
          </p:nvPr>
        </p:nvGraphicFramePr>
        <p:xfrm>
          <a:off x="241066" y="1432169"/>
          <a:ext cx="9925398" cy="4974023"/>
        </p:xfrm>
        <a:graphic>
          <a:graphicData uri="http://schemas.openxmlformats.org/drawingml/2006/table">
            <a:tbl>
              <a:tblPr firstRow="1" firstCol="1" bandRow="1">
                <a:tableStyleId>{912C8C85-51F0-491E-9774-3900AFEF0FD7}</a:tableStyleId>
              </a:tblPr>
              <a:tblGrid>
                <a:gridCol w="3244839">
                  <a:extLst>
                    <a:ext uri="{9D8B030D-6E8A-4147-A177-3AD203B41FA5}">
                      <a16:colId xmlns:a16="http://schemas.microsoft.com/office/drawing/2014/main" val="1099809254"/>
                    </a:ext>
                  </a:extLst>
                </a:gridCol>
                <a:gridCol w="1526984">
                  <a:extLst>
                    <a:ext uri="{9D8B030D-6E8A-4147-A177-3AD203B41FA5}">
                      <a16:colId xmlns:a16="http://schemas.microsoft.com/office/drawing/2014/main" val="1811118492"/>
                    </a:ext>
                  </a:extLst>
                </a:gridCol>
                <a:gridCol w="2385915">
                  <a:extLst>
                    <a:ext uri="{9D8B030D-6E8A-4147-A177-3AD203B41FA5}">
                      <a16:colId xmlns:a16="http://schemas.microsoft.com/office/drawing/2014/main" val="2715677698"/>
                    </a:ext>
                  </a:extLst>
                </a:gridCol>
                <a:gridCol w="2767660">
                  <a:extLst>
                    <a:ext uri="{9D8B030D-6E8A-4147-A177-3AD203B41FA5}">
                      <a16:colId xmlns:a16="http://schemas.microsoft.com/office/drawing/2014/main" val="3883655102"/>
                    </a:ext>
                  </a:extLst>
                </a:gridCol>
              </a:tblGrid>
              <a:tr h="313503">
                <a:tc>
                  <a:txBody>
                    <a:bodyPr/>
                    <a:lstStyle/>
                    <a:p>
                      <a:pPr marL="0" marR="0" algn="just">
                        <a:lnSpc>
                          <a:spcPct val="107000"/>
                        </a:lnSpc>
                        <a:spcBef>
                          <a:spcPts val="0"/>
                        </a:spcBef>
                        <a:spcAft>
                          <a:spcPts val="0"/>
                        </a:spcAft>
                      </a:pPr>
                      <a:r>
                        <a:rPr lang="en-US" sz="1400">
                          <a:effectLst/>
                        </a:rPr>
                        <a:t>Format Element</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a:effectLst/>
                        </a:rPr>
                        <a:t>Supported</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a:effectLst/>
                        </a:rPr>
                        <a:t>Contains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a:effectLst/>
                        </a:rPr>
                        <a:t>Missing</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2638922305"/>
                  </a:ext>
                </a:extLst>
              </a:tr>
              <a:tr h="233026">
                <a:tc>
                  <a:txBody>
                    <a:bodyPr/>
                    <a:lstStyle/>
                    <a:p>
                      <a:pPr marL="0" marR="0" algn="just">
                        <a:lnSpc>
                          <a:spcPct val="107000"/>
                        </a:lnSpc>
                        <a:spcBef>
                          <a:spcPts val="0"/>
                        </a:spcBef>
                        <a:spcAft>
                          <a:spcPts val="0"/>
                        </a:spcAft>
                      </a:pPr>
                      <a:r>
                        <a:rPr lang="en-US" sz="1400" dirty="0">
                          <a:effectLst/>
                        </a:rPr>
                        <a:t>Compact Storage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Yes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6">
                        <a:lumMod val="20000"/>
                        <a:lumOff val="80000"/>
                      </a:schemeClr>
                    </a:solidFill>
                  </a:tcPr>
                </a:tc>
                <a:tc>
                  <a:txBody>
                    <a:bodyPr/>
                    <a:lstStyle/>
                    <a:p>
                      <a:pPr marL="0" marR="0" algn="just">
                        <a:lnSpc>
                          <a:spcPct val="107000"/>
                        </a:lnSpc>
                        <a:spcBef>
                          <a:spcPts val="0"/>
                        </a:spcBef>
                        <a:spcAft>
                          <a:spcPts val="0"/>
                        </a:spcAft>
                      </a:pPr>
                      <a:r>
                        <a:rPr lang="en-US" sz="1400" dirty="0">
                          <a:effectLst/>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1175784232"/>
                  </a:ext>
                </a:extLst>
              </a:tr>
              <a:tr h="233026">
                <a:tc>
                  <a:txBody>
                    <a:bodyPr/>
                    <a:lstStyle/>
                    <a:p>
                      <a:pPr marL="0" marR="0" algn="just">
                        <a:lnSpc>
                          <a:spcPct val="107000"/>
                        </a:lnSpc>
                        <a:spcBef>
                          <a:spcPts val="0"/>
                        </a:spcBef>
                        <a:spcAft>
                          <a:spcPts val="0"/>
                        </a:spcAft>
                      </a:pPr>
                      <a:r>
                        <a:rPr lang="en-US" sz="1400">
                          <a:effectLst/>
                        </a:rPr>
                        <a:t>Continuous Storage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Yes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6">
                        <a:lumMod val="20000"/>
                        <a:lumOff val="80000"/>
                      </a:schemeClr>
                    </a:solidFill>
                  </a:tcPr>
                </a:tc>
                <a:tc>
                  <a:txBody>
                    <a:bodyPr/>
                    <a:lstStyle/>
                    <a:p>
                      <a:pPr marL="0" marR="0" algn="just">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1043755949"/>
                  </a:ext>
                </a:extLst>
              </a:tr>
              <a:tr h="233026">
                <a:tc>
                  <a:txBody>
                    <a:bodyPr/>
                    <a:lstStyle/>
                    <a:p>
                      <a:pPr marL="0" marR="0" algn="just">
                        <a:lnSpc>
                          <a:spcPct val="107000"/>
                        </a:lnSpc>
                        <a:spcBef>
                          <a:spcPts val="0"/>
                        </a:spcBef>
                        <a:spcAft>
                          <a:spcPts val="0"/>
                        </a:spcAft>
                      </a:pPr>
                      <a:r>
                        <a:rPr lang="en-US" sz="1400">
                          <a:effectLst/>
                        </a:rPr>
                        <a:t>Chunked Storage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Yes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6">
                        <a:lumMod val="20000"/>
                        <a:lumOff val="80000"/>
                      </a:schemeClr>
                    </a:solidFill>
                  </a:tcPr>
                </a:tc>
                <a:tc>
                  <a:txBody>
                    <a:bodyPr/>
                    <a:lstStyle/>
                    <a:p>
                      <a:pPr marL="0" marR="0" algn="just">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2723388402"/>
                  </a:ext>
                </a:extLst>
              </a:tr>
              <a:tr h="233026">
                <a:tc>
                  <a:txBody>
                    <a:bodyPr/>
                    <a:lstStyle/>
                    <a:p>
                      <a:pPr marL="0" marR="0" algn="just">
                        <a:lnSpc>
                          <a:spcPct val="107000"/>
                        </a:lnSpc>
                        <a:spcBef>
                          <a:spcPts val="0"/>
                        </a:spcBef>
                        <a:spcAft>
                          <a:spcPts val="0"/>
                        </a:spcAft>
                      </a:pPr>
                      <a:r>
                        <a:rPr lang="en-US" sz="1400">
                          <a:effectLst/>
                        </a:rPr>
                        <a:t>Fixed Point Type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Yes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6">
                        <a:lumMod val="20000"/>
                        <a:lumOff val="80000"/>
                      </a:schemeClr>
                    </a:solidFill>
                  </a:tcPr>
                </a:tc>
                <a:tc>
                  <a:txBody>
                    <a:bodyPr/>
                    <a:lstStyle/>
                    <a:p>
                      <a:pPr marL="0" marR="0" algn="just">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2563624353"/>
                  </a:ext>
                </a:extLst>
              </a:tr>
              <a:tr h="233026">
                <a:tc>
                  <a:txBody>
                    <a:bodyPr/>
                    <a:lstStyle/>
                    <a:p>
                      <a:pPr marL="0" marR="0" algn="just">
                        <a:lnSpc>
                          <a:spcPct val="107000"/>
                        </a:lnSpc>
                        <a:spcBef>
                          <a:spcPts val="0"/>
                        </a:spcBef>
                        <a:spcAft>
                          <a:spcPts val="0"/>
                        </a:spcAft>
                      </a:pPr>
                      <a:r>
                        <a:rPr lang="en-US" sz="1400">
                          <a:effectLst/>
                        </a:rPr>
                        <a:t>Floating Point Type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Yes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6">
                        <a:lumMod val="20000"/>
                        <a:lumOff val="80000"/>
                      </a:schemeClr>
                    </a:solidFill>
                  </a:tcPr>
                </a:tc>
                <a:tc>
                  <a:txBody>
                    <a:bodyPr/>
                    <a:lstStyle/>
                    <a:p>
                      <a:pPr marL="0" marR="0" algn="just">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2346764540"/>
                  </a:ext>
                </a:extLst>
              </a:tr>
              <a:tr h="233026">
                <a:tc>
                  <a:txBody>
                    <a:bodyPr/>
                    <a:lstStyle/>
                    <a:p>
                      <a:pPr marL="0" marR="0" algn="just">
                        <a:lnSpc>
                          <a:spcPct val="107000"/>
                        </a:lnSpc>
                        <a:spcBef>
                          <a:spcPts val="0"/>
                        </a:spcBef>
                        <a:spcAft>
                          <a:spcPts val="0"/>
                        </a:spcAft>
                      </a:pPr>
                      <a:r>
                        <a:rPr lang="en-US" sz="1400">
                          <a:effectLst/>
                        </a:rPr>
                        <a:t>Time Type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No</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2">
                        <a:lumMod val="20000"/>
                        <a:lumOff val="80000"/>
                      </a:schemeClr>
                    </a:solidFill>
                  </a:tcPr>
                </a:tc>
                <a:tc>
                  <a:txBody>
                    <a:bodyPr/>
                    <a:lstStyle/>
                    <a:p>
                      <a:pPr marL="0" marR="0" algn="just">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1197590964"/>
                  </a:ext>
                </a:extLst>
              </a:tr>
              <a:tr h="233026">
                <a:tc>
                  <a:txBody>
                    <a:bodyPr/>
                    <a:lstStyle/>
                    <a:p>
                      <a:pPr marL="0" marR="0" algn="just">
                        <a:lnSpc>
                          <a:spcPct val="107000"/>
                        </a:lnSpc>
                        <a:spcBef>
                          <a:spcPts val="0"/>
                        </a:spcBef>
                        <a:spcAft>
                          <a:spcPts val="0"/>
                        </a:spcAft>
                      </a:pPr>
                      <a:r>
                        <a:rPr lang="en-US" sz="1400">
                          <a:effectLst/>
                        </a:rPr>
                        <a:t>String Type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No</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2">
                        <a:lumMod val="20000"/>
                        <a:lumOff val="80000"/>
                      </a:schemeClr>
                    </a:solidFill>
                  </a:tcPr>
                </a:tc>
                <a:tc>
                  <a:txBody>
                    <a:bodyPr/>
                    <a:lstStyle/>
                    <a:p>
                      <a:pPr marL="0" marR="0" algn="just">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3522811422"/>
                  </a:ext>
                </a:extLst>
              </a:tr>
              <a:tr h="233026">
                <a:tc>
                  <a:txBody>
                    <a:bodyPr/>
                    <a:lstStyle/>
                    <a:p>
                      <a:pPr marL="0" marR="0" algn="just">
                        <a:lnSpc>
                          <a:spcPct val="107000"/>
                        </a:lnSpc>
                        <a:spcBef>
                          <a:spcPts val="0"/>
                        </a:spcBef>
                        <a:spcAft>
                          <a:spcPts val="0"/>
                        </a:spcAft>
                      </a:pPr>
                      <a:r>
                        <a:rPr lang="en-US" sz="1400">
                          <a:effectLst/>
                        </a:rPr>
                        <a:t>Bit Field Type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No</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2">
                        <a:lumMod val="20000"/>
                        <a:lumOff val="80000"/>
                      </a:schemeClr>
                    </a:solidFill>
                  </a:tcPr>
                </a:tc>
                <a:tc>
                  <a:txBody>
                    <a:bodyPr/>
                    <a:lstStyle/>
                    <a:p>
                      <a:pPr marL="0" marR="0" algn="just">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3689297849"/>
                  </a:ext>
                </a:extLst>
              </a:tr>
              <a:tr h="233026">
                <a:tc>
                  <a:txBody>
                    <a:bodyPr/>
                    <a:lstStyle/>
                    <a:p>
                      <a:pPr marL="0" marR="0" algn="just">
                        <a:lnSpc>
                          <a:spcPct val="107000"/>
                        </a:lnSpc>
                        <a:spcBef>
                          <a:spcPts val="0"/>
                        </a:spcBef>
                        <a:spcAft>
                          <a:spcPts val="0"/>
                        </a:spcAft>
                      </a:pPr>
                      <a:r>
                        <a:rPr lang="en-US" sz="1400">
                          <a:effectLst/>
                        </a:rPr>
                        <a:t>Opaque Type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No</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2">
                        <a:lumMod val="20000"/>
                        <a:lumOff val="80000"/>
                      </a:schemeClr>
                    </a:solidFill>
                  </a:tcPr>
                </a:tc>
                <a:tc>
                  <a:txBody>
                    <a:bodyPr/>
                    <a:lstStyle/>
                    <a:p>
                      <a:pPr marL="0" marR="0" algn="just">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798720357"/>
                  </a:ext>
                </a:extLst>
              </a:tr>
              <a:tr h="233026">
                <a:tc>
                  <a:txBody>
                    <a:bodyPr/>
                    <a:lstStyle/>
                    <a:p>
                      <a:pPr marL="0" marR="0" algn="just">
                        <a:lnSpc>
                          <a:spcPct val="107000"/>
                        </a:lnSpc>
                        <a:spcBef>
                          <a:spcPts val="0"/>
                        </a:spcBef>
                        <a:spcAft>
                          <a:spcPts val="0"/>
                        </a:spcAft>
                      </a:pPr>
                      <a:r>
                        <a:rPr lang="en-US" sz="1400">
                          <a:effectLst/>
                        </a:rPr>
                        <a:t>Compound Type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No</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2">
                        <a:lumMod val="20000"/>
                        <a:lumOff val="80000"/>
                      </a:schemeClr>
                    </a:solidFill>
                  </a:tcPr>
                </a:tc>
                <a:tc>
                  <a:txBody>
                    <a:bodyPr/>
                    <a:lstStyle/>
                    <a:p>
                      <a:pPr marL="0" marR="0" algn="just">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348665806"/>
                  </a:ext>
                </a:extLst>
              </a:tr>
              <a:tr h="233026">
                <a:tc>
                  <a:txBody>
                    <a:bodyPr/>
                    <a:lstStyle/>
                    <a:p>
                      <a:pPr marL="0" marR="0" algn="just">
                        <a:lnSpc>
                          <a:spcPct val="107000"/>
                        </a:lnSpc>
                        <a:spcBef>
                          <a:spcPts val="0"/>
                        </a:spcBef>
                        <a:spcAft>
                          <a:spcPts val="0"/>
                        </a:spcAft>
                      </a:pPr>
                      <a:r>
                        <a:rPr lang="en-US" sz="1400">
                          <a:effectLst/>
                        </a:rPr>
                        <a:t>Reference Type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No</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2">
                        <a:lumMod val="20000"/>
                        <a:lumOff val="80000"/>
                      </a:schemeClr>
                    </a:solidFill>
                  </a:tcPr>
                </a:tc>
                <a:tc>
                  <a:txBody>
                    <a:bodyPr/>
                    <a:lstStyle/>
                    <a:p>
                      <a:pPr marL="0" marR="0" algn="just">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133220178"/>
                  </a:ext>
                </a:extLst>
              </a:tr>
              <a:tr h="233026">
                <a:tc>
                  <a:txBody>
                    <a:bodyPr/>
                    <a:lstStyle/>
                    <a:p>
                      <a:pPr marL="0" marR="0" algn="just">
                        <a:lnSpc>
                          <a:spcPct val="107000"/>
                        </a:lnSpc>
                        <a:spcBef>
                          <a:spcPts val="0"/>
                        </a:spcBef>
                        <a:spcAft>
                          <a:spcPts val="0"/>
                        </a:spcAft>
                      </a:pPr>
                      <a:r>
                        <a:rPr lang="en-US" sz="1400">
                          <a:effectLst/>
                        </a:rPr>
                        <a:t>Enumerated Type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No</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2">
                        <a:lumMod val="20000"/>
                        <a:lumOff val="80000"/>
                      </a:schemeClr>
                    </a:solidFill>
                  </a:tcPr>
                </a:tc>
                <a:tc>
                  <a:txBody>
                    <a:bodyPr/>
                    <a:lstStyle/>
                    <a:p>
                      <a:pPr marL="0" marR="0" algn="just">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2131013630"/>
                  </a:ext>
                </a:extLst>
              </a:tr>
              <a:tr h="233026">
                <a:tc>
                  <a:txBody>
                    <a:bodyPr/>
                    <a:lstStyle/>
                    <a:p>
                      <a:pPr marL="0" marR="0" algn="just">
                        <a:lnSpc>
                          <a:spcPct val="107000"/>
                        </a:lnSpc>
                        <a:spcBef>
                          <a:spcPts val="0"/>
                        </a:spcBef>
                        <a:spcAft>
                          <a:spcPts val="0"/>
                        </a:spcAft>
                      </a:pPr>
                      <a:r>
                        <a:rPr lang="en-US" sz="1400">
                          <a:effectLst/>
                        </a:rPr>
                        <a:t>Variable Length Type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No</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2">
                        <a:lumMod val="20000"/>
                        <a:lumOff val="80000"/>
                      </a:schemeClr>
                    </a:solidFill>
                  </a:tcPr>
                </a:tc>
                <a:tc>
                  <a:txBody>
                    <a:bodyPr/>
                    <a:lstStyle/>
                    <a:p>
                      <a:pPr marL="0" marR="0" algn="just">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37719689"/>
                  </a:ext>
                </a:extLst>
              </a:tr>
              <a:tr h="233026">
                <a:tc>
                  <a:txBody>
                    <a:bodyPr/>
                    <a:lstStyle/>
                    <a:p>
                      <a:pPr marL="0" marR="0" algn="just">
                        <a:lnSpc>
                          <a:spcPct val="107000"/>
                        </a:lnSpc>
                        <a:spcBef>
                          <a:spcPts val="0"/>
                        </a:spcBef>
                        <a:spcAft>
                          <a:spcPts val="0"/>
                        </a:spcAft>
                      </a:pPr>
                      <a:r>
                        <a:rPr lang="en-US" sz="1400">
                          <a:effectLst/>
                        </a:rPr>
                        <a:t>Array Type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No</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2">
                        <a:lumMod val="20000"/>
                        <a:lumOff val="80000"/>
                      </a:schemeClr>
                    </a:solidFill>
                  </a:tcPr>
                </a:tc>
                <a:tc>
                  <a:txBody>
                    <a:bodyPr/>
                    <a:lstStyle/>
                    <a:p>
                      <a:pPr marL="0" marR="0" algn="just">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1283716144"/>
                  </a:ext>
                </a:extLst>
              </a:tr>
              <a:tr h="233026">
                <a:tc>
                  <a:txBody>
                    <a:bodyPr/>
                    <a:lstStyle/>
                    <a:p>
                      <a:pPr marL="0" marR="0" algn="just">
                        <a:lnSpc>
                          <a:spcPct val="107000"/>
                        </a:lnSpc>
                        <a:spcBef>
                          <a:spcPts val="0"/>
                        </a:spcBef>
                        <a:spcAft>
                          <a:spcPts val="0"/>
                        </a:spcAft>
                      </a:pPr>
                      <a:r>
                        <a:rPr lang="en-US" sz="1400">
                          <a:effectLst/>
                        </a:rPr>
                        <a:t>Deflate Filter</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Yes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6">
                        <a:lumMod val="20000"/>
                        <a:lumOff val="80000"/>
                      </a:schemeClr>
                    </a:solidFill>
                  </a:tcPr>
                </a:tc>
                <a:tc>
                  <a:txBody>
                    <a:bodyPr/>
                    <a:lstStyle/>
                    <a:p>
                      <a:pPr marL="0" marR="0" algn="just">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2752264887"/>
                  </a:ext>
                </a:extLst>
              </a:tr>
              <a:tr h="233026">
                <a:tc>
                  <a:txBody>
                    <a:bodyPr/>
                    <a:lstStyle/>
                    <a:p>
                      <a:pPr marL="0" marR="0" algn="just">
                        <a:lnSpc>
                          <a:spcPct val="107000"/>
                        </a:lnSpc>
                        <a:spcBef>
                          <a:spcPts val="0"/>
                        </a:spcBef>
                        <a:spcAft>
                          <a:spcPts val="0"/>
                        </a:spcAft>
                      </a:pPr>
                      <a:r>
                        <a:rPr lang="en-US" sz="1400">
                          <a:effectLst/>
                        </a:rPr>
                        <a:t>Shuffle Filter</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Yes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6">
                        <a:lumMod val="20000"/>
                        <a:lumOff val="80000"/>
                      </a:schemeClr>
                    </a:solidFill>
                  </a:tcPr>
                </a:tc>
                <a:tc>
                  <a:txBody>
                    <a:bodyPr/>
                    <a:lstStyle/>
                    <a:p>
                      <a:pPr marL="0" marR="0" algn="just">
                        <a:lnSpc>
                          <a:spcPct val="107000"/>
                        </a:lnSpc>
                        <a:spcBef>
                          <a:spcPts val="0"/>
                        </a:spcBef>
                        <a:spcAft>
                          <a:spcPts val="0"/>
                        </a:spcAft>
                      </a:pPr>
                      <a:r>
                        <a:rPr lang="en-US" sz="1400" dirty="0">
                          <a:effectLst/>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1907950211"/>
                  </a:ext>
                </a:extLst>
              </a:tr>
              <a:tr h="233026">
                <a:tc>
                  <a:txBody>
                    <a:bodyPr/>
                    <a:lstStyle/>
                    <a:p>
                      <a:pPr marL="0" marR="0" algn="just">
                        <a:lnSpc>
                          <a:spcPct val="107000"/>
                        </a:lnSpc>
                        <a:spcBef>
                          <a:spcPts val="0"/>
                        </a:spcBef>
                        <a:spcAft>
                          <a:spcPts val="0"/>
                        </a:spcAft>
                      </a:pPr>
                      <a:r>
                        <a:rPr lang="en-US" sz="1400">
                          <a:effectLst/>
                        </a:rPr>
                        <a:t>Fletcher32 Filter</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No</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2">
                        <a:lumMod val="20000"/>
                        <a:lumOff val="80000"/>
                      </a:schemeClr>
                    </a:solidFill>
                  </a:tcPr>
                </a:tc>
                <a:tc>
                  <a:txBody>
                    <a:bodyPr/>
                    <a:lstStyle/>
                    <a:p>
                      <a:pPr marL="0" marR="0" algn="just">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3898425013"/>
                  </a:ext>
                </a:extLst>
              </a:tr>
              <a:tr h="233026">
                <a:tc>
                  <a:txBody>
                    <a:bodyPr/>
                    <a:lstStyle/>
                    <a:p>
                      <a:pPr marL="0" marR="0" algn="just">
                        <a:lnSpc>
                          <a:spcPct val="107000"/>
                        </a:lnSpc>
                        <a:spcBef>
                          <a:spcPts val="0"/>
                        </a:spcBef>
                        <a:spcAft>
                          <a:spcPts val="0"/>
                        </a:spcAft>
                      </a:pPr>
                      <a:r>
                        <a:rPr lang="en-US" sz="1400">
                          <a:effectLst/>
                        </a:rPr>
                        <a:t>Szip Filter</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No</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2">
                        <a:lumMod val="20000"/>
                        <a:lumOff val="80000"/>
                      </a:schemeClr>
                    </a:solidFill>
                  </a:tcPr>
                </a:tc>
                <a:tc>
                  <a:txBody>
                    <a:bodyPr/>
                    <a:lstStyle/>
                    <a:p>
                      <a:pPr marL="0" marR="0" algn="just">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948253976"/>
                  </a:ext>
                </a:extLst>
              </a:tr>
              <a:tr h="233026">
                <a:tc>
                  <a:txBody>
                    <a:bodyPr/>
                    <a:lstStyle/>
                    <a:p>
                      <a:pPr marL="0" marR="0" algn="just">
                        <a:lnSpc>
                          <a:spcPct val="107000"/>
                        </a:lnSpc>
                        <a:spcBef>
                          <a:spcPts val="0"/>
                        </a:spcBef>
                        <a:spcAft>
                          <a:spcPts val="0"/>
                        </a:spcAft>
                      </a:pPr>
                      <a:r>
                        <a:rPr lang="en-US" sz="1400">
                          <a:effectLst/>
                        </a:rPr>
                        <a:t>Nbit Filter</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No</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2">
                        <a:lumMod val="20000"/>
                        <a:lumOff val="80000"/>
                      </a:schemeClr>
                    </a:solidFill>
                  </a:tcPr>
                </a:tc>
                <a:tc>
                  <a:txBody>
                    <a:bodyPr/>
                    <a:lstStyle/>
                    <a:p>
                      <a:pPr marL="0" marR="0" algn="just">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911427395"/>
                  </a:ext>
                </a:extLst>
              </a:tr>
              <a:tr h="233026">
                <a:tc>
                  <a:txBody>
                    <a:bodyPr/>
                    <a:lstStyle/>
                    <a:p>
                      <a:pPr marL="0" marR="0" algn="just">
                        <a:lnSpc>
                          <a:spcPct val="107000"/>
                        </a:lnSpc>
                        <a:spcBef>
                          <a:spcPts val="0"/>
                        </a:spcBef>
                        <a:spcAft>
                          <a:spcPts val="0"/>
                        </a:spcAft>
                      </a:pPr>
                      <a:r>
                        <a:rPr lang="en-US" sz="1400">
                          <a:effectLst/>
                        </a:rPr>
                        <a:t>Scale Offset Filter</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No</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solidFill>
                      <a:schemeClr val="accent2">
                        <a:lumMod val="20000"/>
                        <a:lumOff val="80000"/>
                      </a:schemeClr>
                    </a:solidFill>
                  </a:tcPr>
                </a:tc>
                <a:tc>
                  <a:txBody>
                    <a:bodyPr/>
                    <a:lstStyle/>
                    <a:p>
                      <a:pPr marL="0" marR="0" algn="just">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tc>
                  <a:txBody>
                    <a:bodyPr/>
                    <a:lstStyle/>
                    <a:p>
                      <a:pPr marL="0" marR="0" algn="just">
                        <a:lnSpc>
                          <a:spcPct val="107000"/>
                        </a:lnSpc>
                        <a:spcBef>
                          <a:spcPts val="0"/>
                        </a:spcBef>
                        <a:spcAft>
                          <a:spcPts val="0"/>
                        </a:spcAft>
                      </a:pPr>
                      <a:r>
                        <a:rPr lang="en-US" sz="1400" dirty="0">
                          <a:effectLst/>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121" marR="23121" marT="0" marB="0"/>
                </a:tc>
                <a:extLst>
                  <a:ext uri="{0D108BD9-81ED-4DB2-BD59-A6C34878D82A}">
                    <a16:rowId xmlns:a16="http://schemas.microsoft.com/office/drawing/2014/main" val="3751507050"/>
                  </a:ext>
                </a:extLst>
              </a:tr>
            </a:tbl>
          </a:graphicData>
        </a:graphic>
      </p:graphicFrame>
      <p:sp>
        <p:nvSpPr>
          <p:cNvPr id="3" name="Slide Number Placeholder 2"/>
          <p:cNvSpPr>
            <a:spLocks noGrp="1"/>
          </p:cNvSpPr>
          <p:nvPr>
            <p:ph type="sldNum" sz="quarter" idx="12"/>
          </p:nvPr>
        </p:nvSpPr>
        <p:spPr/>
        <p:txBody>
          <a:bodyPr/>
          <a:lstStyle/>
          <a:p>
            <a:fld id="{A4CC9060-D3D7-48E1-8F34-511DB085704F}" type="slidenum">
              <a:rPr lang="en-US" smtClean="0"/>
              <a:t>41</a:t>
            </a:fld>
            <a:endParaRPr lang="en-US"/>
          </a:p>
        </p:txBody>
      </p:sp>
    </p:spTree>
    <p:extLst>
      <p:ext uri="{BB962C8B-B14F-4D97-AF65-F5344CB8AC3E}">
        <p14:creationId xmlns:p14="http://schemas.microsoft.com/office/powerpoint/2010/main" val="33622103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H5Coro Implementation Limitations</a:t>
            </a:r>
            <a:endParaRPr lang="en-US" dirty="0"/>
          </a:p>
        </p:txBody>
      </p:sp>
      <p:sp>
        <p:nvSpPr>
          <p:cNvPr id="3" name="Content Placeholder 2"/>
          <p:cNvSpPr>
            <a:spLocks noGrp="1"/>
          </p:cNvSpPr>
          <p:nvPr>
            <p:ph idx="1"/>
          </p:nvPr>
        </p:nvSpPr>
        <p:spPr/>
        <p:txBody>
          <a:bodyPr>
            <a:normAutofit/>
          </a:bodyPr>
          <a:lstStyle/>
          <a:p>
            <a:r>
              <a:rPr lang="en-US" sz="2000" dirty="0"/>
              <a:t>The H5Coro library was written to optimize access to </a:t>
            </a:r>
            <a:r>
              <a:rPr lang="en-US" sz="2000" dirty="0" smtClean="0"/>
              <a:t>numerical time-series datasets </a:t>
            </a:r>
            <a:r>
              <a:rPr lang="en-US" sz="2000" dirty="0"/>
              <a:t>which are chunked, compressed, and stored sequentially in memory.  This layout is exploited in order to quickly determine the start and stop location of the data to be </a:t>
            </a:r>
            <a:r>
              <a:rPr lang="en-US" sz="2000" dirty="0" smtClean="0"/>
              <a:t>read.</a:t>
            </a:r>
            <a:endParaRPr lang="en-US" sz="2000" dirty="0"/>
          </a:p>
          <a:p>
            <a:endParaRPr lang="en-US" sz="2000" dirty="0" smtClean="0"/>
          </a:p>
          <a:p>
            <a:r>
              <a:rPr lang="en-US" sz="2000" dirty="0" smtClean="0"/>
              <a:t>The </a:t>
            </a:r>
            <a:r>
              <a:rPr lang="en-US" sz="2000" dirty="0"/>
              <a:t>H5Coro library, as written, would not work well </a:t>
            </a:r>
            <a:r>
              <a:rPr lang="en-US" sz="2000" dirty="0" err="1"/>
              <a:t>subsetting</a:t>
            </a:r>
            <a:r>
              <a:rPr lang="en-US" sz="2000" dirty="0"/>
              <a:t> </a:t>
            </a:r>
            <a:r>
              <a:rPr lang="en-US" sz="2000" dirty="0" smtClean="0"/>
              <a:t>image data. </a:t>
            </a:r>
            <a:r>
              <a:rPr lang="en-US" sz="2000" dirty="0" err="1" smtClean="0"/>
              <a:t>Subsetting</a:t>
            </a:r>
            <a:r>
              <a:rPr lang="en-US" sz="2000" dirty="0" smtClean="0"/>
              <a:t> to </a:t>
            </a:r>
            <a:r>
              <a:rPr lang="en-US" sz="2000" dirty="0"/>
              <a:t>a spatial region is likely to cause the requested data chunks to be located in non-sequential memory locations within the file.  Such a layout is not anticipated by the heuristics used inside H5Coro for constructing read requests to S3, and would result in non-optimal performance.</a:t>
            </a:r>
          </a:p>
          <a:p>
            <a:endParaRPr lang="en-US" sz="2000" dirty="0" smtClean="0"/>
          </a:p>
          <a:p>
            <a:r>
              <a:rPr lang="en-US" sz="2000" dirty="0" smtClean="0"/>
              <a:t>While the </a:t>
            </a:r>
            <a:r>
              <a:rPr lang="en-US" sz="2000" dirty="0"/>
              <a:t>current implementation of H5Coro is poorly suited for such applications, the overall approach taken by the H5Coro still applies, and minor modifications to the internal heuristics used by H5Coro could produce drastic improvements in performance for image data.</a:t>
            </a:r>
          </a:p>
          <a:p>
            <a:endParaRPr lang="en-US" sz="2000" dirty="0"/>
          </a:p>
        </p:txBody>
      </p:sp>
      <p:sp>
        <p:nvSpPr>
          <p:cNvPr id="4" name="Slide Number Placeholder 3"/>
          <p:cNvSpPr>
            <a:spLocks noGrp="1"/>
          </p:cNvSpPr>
          <p:nvPr>
            <p:ph type="sldNum" sz="quarter" idx="12"/>
          </p:nvPr>
        </p:nvSpPr>
        <p:spPr/>
        <p:txBody>
          <a:bodyPr/>
          <a:lstStyle/>
          <a:p>
            <a:fld id="{A4CC9060-D3D7-48E1-8F34-511DB085704F}" type="slidenum">
              <a:rPr lang="en-US" smtClean="0"/>
              <a:t>42</a:t>
            </a:fld>
            <a:endParaRPr lang="en-US"/>
          </a:p>
        </p:txBody>
      </p:sp>
    </p:spTree>
    <p:extLst>
      <p:ext uri="{BB962C8B-B14F-4D97-AF65-F5344CB8AC3E}">
        <p14:creationId xmlns:p14="http://schemas.microsoft.com/office/powerpoint/2010/main" val="5724955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Acronyms</a:t>
            </a:r>
            <a:endParaRPr lang="en-US" dirty="0"/>
          </a:p>
        </p:txBody>
      </p:sp>
      <p:sp>
        <p:nvSpPr>
          <p:cNvPr id="3" name="Content Placeholder 2"/>
          <p:cNvSpPr>
            <a:spLocks noGrp="1"/>
          </p:cNvSpPr>
          <p:nvPr>
            <p:ph idx="1"/>
          </p:nvPr>
        </p:nvSpPr>
        <p:spPr/>
        <p:txBody>
          <a:bodyPr>
            <a:normAutofit fontScale="62500" lnSpcReduction="20000"/>
          </a:bodyPr>
          <a:lstStyle/>
          <a:p>
            <a:pPr marL="0" indent="0">
              <a:buNone/>
            </a:pPr>
            <a:r>
              <a:rPr lang="en-US" dirty="0"/>
              <a:t>API 		Application Program Interface</a:t>
            </a:r>
          </a:p>
          <a:p>
            <a:pPr marL="0" indent="0">
              <a:buNone/>
            </a:pPr>
            <a:r>
              <a:rPr lang="en-US" dirty="0" smtClean="0"/>
              <a:t>AWS </a:t>
            </a:r>
            <a:r>
              <a:rPr lang="en-US" dirty="0"/>
              <a:t>		Amazon Web Services</a:t>
            </a:r>
          </a:p>
          <a:p>
            <a:pPr marL="0" indent="0">
              <a:buNone/>
            </a:pPr>
            <a:r>
              <a:rPr lang="en-US" dirty="0"/>
              <a:t>EC2 		Elastic Compute Cloud</a:t>
            </a:r>
          </a:p>
          <a:p>
            <a:pPr marL="0" indent="0">
              <a:buNone/>
            </a:pPr>
            <a:r>
              <a:rPr lang="en-US" dirty="0"/>
              <a:t>GSFC		Goddard Space Flight Center</a:t>
            </a:r>
          </a:p>
          <a:p>
            <a:pPr marL="0" indent="0">
              <a:buNone/>
            </a:pPr>
            <a:r>
              <a:rPr lang="en-US" dirty="0"/>
              <a:t>HDF5		Hierarchical Data Format version 5</a:t>
            </a:r>
          </a:p>
          <a:p>
            <a:pPr marL="0" indent="0">
              <a:buNone/>
            </a:pPr>
            <a:r>
              <a:rPr lang="en-US" dirty="0"/>
              <a:t>HTTP		Hypertext Transfer Protocol</a:t>
            </a:r>
          </a:p>
          <a:p>
            <a:pPr marL="0" indent="0">
              <a:buNone/>
            </a:pPr>
            <a:r>
              <a:rPr lang="en-US" dirty="0"/>
              <a:t>ICESat-2	</a:t>
            </a:r>
            <a:r>
              <a:rPr lang="en-US" dirty="0" smtClean="0"/>
              <a:t>	Ice</a:t>
            </a:r>
            <a:r>
              <a:rPr lang="en-US" dirty="0"/>
              <a:t>, Cloud, and land Elevation Satellite, 2</a:t>
            </a:r>
            <a:r>
              <a:rPr lang="en-US" baseline="30000" dirty="0"/>
              <a:t>nd</a:t>
            </a:r>
            <a:r>
              <a:rPr lang="en-US" dirty="0"/>
              <a:t> generation</a:t>
            </a:r>
          </a:p>
          <a:p>
            <a:pPr marL="0" indent="0">
              <a:buNone/>
            </a:pPr>
            <a:r>
              <a:rPr lang="en-US" dirty="0"/>
              <a:t>IO 		Input / Output</a:t>
            </a:r>
          </a:p>
          <a:p>
            <a:pPr marL="0" indent="0">
              <a:buNone/>
            </a:pPr>
            <a:r>
              <a:rPr lang="en-US" dirty="0"/>
              <a:t>IP		Internet Protocol</a:t>
            </a:r>
          </a:p>
          <a:p>
            <a:pPr marL="0" indent="0">
              <a:buNone/>
            </a:pPr>
            <a:r>
              <a:rPr lang="en-US" dirty="0"/>
              <a:t>NASA		National Aeronautics and Space Administration</a:t>
            </a:r>
          </a:p>
          <a:p>
            <a:pPr marL="0" indent="0">
              <a:buNone/>
            </a:pPr>
            <a:r>
              <a:rPr lang="en-US" dirty="0"/>
              <a:t>NSIDC 		National Snow and Ice Data Center</a:t>
            </a:r>
          </a:p>
          <a:p>
            <a:pPr marL="0" indent="0">
              <a:buNone/>
            </a:pPr>
            <a:r>
              <a:rPr lang="en-US" dirty="0"/>
              <a:t>REST		Representational State Transfer</a:t>
            </a:r>
          </a:p>
          <a:p>
            <a:pPr marL="0" indent="0">
              <a:buNone/>
            </a:pPr>
            <a:r>
              <a:rPr lang="en-US" dirty="0"/>
              <a:t>S3 		Simple Cloud Storage Service</a:t>
            </a:r>
          </a:p>
          <a:p>
            <a:pPr marL="0" indent="0">
              <a:buNone/>
            </a:pPr>
            <a:r>
              <a:rPr lang="en-US" dirty="0"/>
              <a:t>TCP		Transmission Control Protocol</a:t>
            </a:r>
          </a:p>
          <a:p>
            <a:pPr marL="0" indent="0">
              <a:buNone/>
            </a:pPr>
            <a:endParaRPr lang="en-US" dirty="0"/>
          </a:p>
        </p:txBody>
      </p:sp>
      <p:sp>
        <p:nvSpPr>
          <p:cNvPr id="4" name="Slide Number Placeholder 3"/>
          <p:cNvSpPr>
            <a:spLocks noGrp="1"/>
          </p:cNvSpPr>
          <p:nvPr>
            <p:ph type="sldNum" sz="quarter" idx="12"/>
          </p:nvPr>
        </p:nvSpPr>
        <p:spPr/>
        <p:txBody>
          <a:bodyPr/>
          <a:lstStyle/>
          <a:p>
            <a:fld id="{A4CC9060-D3D7-48E1-8F34-511DB085704F}" type="slidenum">
              <a:rPr lang="en-US" smtClean="0"/>
              <a:t>43</a:t>
            </a:fld>
            <a:endParaRPr lang="en-US"/>
          </a:p>
        </p:txBody>
      </p:sp>
    </p:spTree>
    <p:extLst>
      <p:ext uri="{BB962C8B-B14F-4D97-AF65-F5344CB8AC3E}">
        <p14:creationId xmlns:p14="http://schemas.microsoft.com/office/powerpoint/2010/main" val="36366694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BD1E2BB92CBC144967077C2021A537D" ma:contentTypeVersion="2" ma:contentTypeDescription="Create a new document." ma:contentTypeScope="" ma:versionID="18ccf9a059235674530f8ae1b0146e30">
  <xsd:schema xmlns:xsd="http://www.w3.org/2001/XMLSchema" xmlns:xs="http://www.w3.org/2001/XMLSchema" xmlns:p="http://schemas.microsoft.com/office/2006/metadata/properties" xmlns:ns3="c852713b-0caa-4ac0-ba75-048f00e27b76" targetNamespace="http://schemas.microsoft.com/office/2006/metadata/properties" ma:root="true" ma:fieldsID="815bfe5fc3236ebfc14d2bcad8c15da4" ns3:_="">
    <xsd:import namespace="c852713b-0caa-4ac0-ba75-048f00e27b76"/>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52713b-0caa-4ac0-ba75-048f00e27b7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2EDA64E-FAC2-4033-9B1B-03B99F8334E7}">
  <ds:schemaRefs>
    <ds:schemaRef ds:uri="http://schemas.microsoft.com/sharepoint/v3/contenttype/forms"/>
  </ds:schemaRefs>
</ds:datastoreItem>
</file>

<file path=customXml/itemProps2.xml><?xml version="1.0" encoding="utf-8"?>
<ds:datastoreItem xmlns:ds="http://schemas.openxmlformats.org/officeDocument/2006/customXml" ds:itemID="{06FE4348-B0B0-415C-B1AE-6D052DC04BA5}">
  <ds:schemaRefs>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c852713b-0caa-4ac0-ba75-048f00e27b76"/>
    <ds:schemaRef ds:uri="http://www.w3.org/XML/1998/namespace"/>
    <ds:schemaRef ds:uri="http://purl.org/dc/terms/"/>
  </ds:schemaRefs>
</ds:datastoreItem>
</file>

<file path=customXml/itemProps3.xml><?xml version="1.0" encoding="utf-8"?>
<ds:datastoreItem xmlns:ds="http://schemas.openxmlformats.org/officeDocument/2006/customXml" ds:itemID="{9B4B8569-9473-490B-A051-27BC36329AF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52713b-0caa-4ac0-ba75-048f00e27b7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10345</TotalTime>
  <Words>3885</Words>
  <Application>Microsoft Office PowerPoint</Application>
  <PresentationFormat>Widescreen</PresentationFormat>
  <Paragraphs>758</Paragraphs>
  <Slides>43</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43</vt:i4>
      </vt:variant>
    </vt:vector>
  </HeadingPairs>
  <TitlesOfParts>
    <vt:vector size="53" baseType="lpstr">
      <vt:lpstr>Arial</vt:lpstr>
      <vt:lpstr>Calibri</vt:lpstr>
      <vt:lpstr>Cambria</vt:lpstr>
      <vt:lpstr>Courier New</vt:lpstr>
      <vt:lpstr>Perpetua</vt:lpstr>
      <vt:lpstr>Poor Richard</vt:lpstr>
      <vt:lpstr>Rockwell</vt:lpstr>
      <vt:lpstr>Times New Roman</vt:lpstr>
      <vt:lpstr>Wingdings</vt:lpstr>
      <vt:lpstr>Office Theme</vt:lpstr>
      <vt:lpstr>H5Coro: The Cloud-Optimized Read-Only Library</vt:lpstr>
      <vt:lpstr>PowerPoint Presentation</vt:lpstr>
      <vt:lpstr>PowerPoint Presentation</vt:lpstr>
      <vt:lpstr>PowerPoint Presentation</vt:lpstr>
      <vt:lpstr>PowerPoint Presentation</vt:lpstr>
      <vt:lpstr>PowerPoint Presentation</vt:lpstr>
      <vt:lpstr>Agenda</vt:lpstr>
      <vt:lpstr>ICESat-2 Program Information</vt:lpstr>
      <vt:lpstr>SlideRule Project Objectives</vt:lpstr>
      <vt:lpstr>SlideRule Initial Architecture</vt:lpstr>
      <vt:lpstr>SlideRule’s Integration with HDF5</vt:lpstr>
      <vt:lpstr>Project Goals</vt:lpstr>
      <vt:lpstr>Limitations of Initial Design</vt:lpstr>
      <vt:lpstr>Limitations of Initial Design</vt:lpstr>
      <vt:lpstr>Obstacle 1: HDF5 Serializes Requests</vt:lpstr>
      <vt:lpstr>HDF5 Serialization of Reads – 1 Thread</vt:lpstr>
      <vt:lpstr>HSF5 Serialization of Reads – 3 Threads</vt:lpstr>
      <vt:lpstr>The Cost of Parallelism</vt:lpstr>
      <vt:lpstr>Obstacle 2: Chunk Size Dependency</vt:lpstr>
      <vt:lpstr>HSDS Performance Test Results</vt:lpstr>
      <vt:lpstr>HSDS Performance w/ Chunk:10000 Layout</vt:lpstr>
      <vt:lpstr>HSDS Performance w/ 14x Chunk Size</vt:lpstr>
      <vt:lpstr>First Byte Latency Measurements</vt:lpstr>
      <vt:lpstr>Challenges in Chunk Size Selection</vt:lpstr>
      <vt:lpstr>Obstacle 3: Metadata Repository</vt:lpstr>
      <vt:lpstr>The Need for a Data Pipeline</vt:lpstr>
      <vt:lpstr>The HDF5 Cloud-Optimized Read-Only Library (H5Coro)</vt:lpstr>
      <vt:lpstr>What is H5Coro</vt:lpstr>
      <vt:lpstr>Architectural Change</vt:lpstr>
      <vt:lpstr>Architecture with H5Coro</vt:lpstr>
      <vt:lpstr>Where H5Coro Fits In</vt:lpstr>
      <vt:lpstr>Key Features</vt:lpstr>
      <vt:lpstr>Performance Test</vt:lpstr>
      <vt:lpstr>Performance Comparisons</vt:lpstr>
      <vt:lpstr>Performance Results</vt:lpstr>
      <vt:lpstr>H5Coro API</vt:lpstr>
      <vt:lpstr>Caching</vt:lpstr>
      <vt:lpstr>HDF5 Specification NOT Supported</vt:lpstr>
      <vt:lpstr>Support for HDF5 File Structures</vt:lpstr>
      <vt:lpstr>Support for HDF5 Messages</vt:lpstr>
      <vt:lpstr>Support for HDF5 Storage, Types, Filters</vt:lpstr>
      <vt:lpstr>H5Coro Implementation Limitations</vt:lpstr>
      <vt:lpstr>Acronyms</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SlideRule Work Plan</dc:title>
  <dc:creator>Swinski, Joseph-paul A. (GSFC-5820)</dc:creator>
  <cp:lastModifiedBy>Swinski, Joseph-paul A. (GSFC-5820)</cp:lastModifiedBy>
  <cp:revision>182</cp:revision>
  <dcterms:created xsi:type="dcterms:W3CDTF">2020-04-08T13:00:11Z</dcterms:created>
  <dcterms:modified xsi:type="dcterms:W3CDTF">2021-04-20T15:01:28Z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0x0101002BD1E2BB92CBC144967077C2021A537D</vt:lpwstr>
  </property>
</Properties>
</file>