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notesMasterIdLst>
    <p:notesMasterId r:id="rId34"/>
  </p:notesMasterIdLst>
  <p:sldIdLst>
    <p:sldId id="256" r:id="rId5"/>
    <p:sldId id="309" r:id="rId6"/>
    <p:sldId id="258" r:id="rId7"/>
    <p:sldId id="275" r:id="rId8"/>
    <p:sldId id="269" r:id="rId9"/>
    <p:sldId id="271" r:id="rId10"/>
    <p:sldId id="266" r:id="rId11"/>
    <p:sldId id="267" r:id="rId12"/>
    <p:sldId id="261" r:id="rId13"/>
    <p:sldId id="262" r:id="rId14"/>
    <p:sldId id="268" r:id="rId15"/>
    <p:sldId id="295" r:id="rId16"/>
    <p:sldId id="296" r:id="rId17"/>
    <p:sldId id="307" r:id="rId18"/>
    <p:sldId id="272" r:id="rId19"/>
    <p:sldId id="320" r:id="rId20"/>
    <p:sldId id="274" r:id="rId21"/>
    <p:sldId id="303" r:id="rId22"/>
    <p:sldId id="276" r:id="rId23"/>
    <p:sldId id="304" r:id="rId24"/>
    <p:sldId id="298" r:id="rId25"/>
    <p:sldId id="305" r:id="rId26"/>
    <p:sldId id="297" r:id="rId27"/>
    <p:sldId id="306" r:id="rId28"/>
    <p:sldId id="302" r:id="rId29"/>
    <p:sldId id="299" r:id="rId30"/>
    <p:sldId id="300" r:id="rId31"/>
    <p:sldId id="310" r:id="rId32"/>
    <p:sldId id="31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AD57B5-A524-418D-88E8-4BD14F5F4079}" v="37" dt="2021-04-27T17:06:45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2" autoAdjust="0"/>
    <p:restoredTop sz="93657" autoAdjust="0"/>
  </p:normalViewPr>
  <p:slideViewPr>
    <p:cSldViewPr snapToGrid="0">
      <p:cViewPr varScale="1">
        <p:scale>
          <a:sx n="62" d="100"/>
          <a:sy n="62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rodell\Documents\Aerosol%20Data%20Excel%20Sheets\2018%20graphs%20and%20table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arodell\Documents\Aerosol%20Data%20Excel%20Sheets\Atomic%20Number%20against%20percent%20limit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arodell\Documents\Aerosol%20Data%20Excel%20Sheets\2018%20graphs%20and%20table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arodell\Documents\Aerosol%20Data%20Excel%20Sheets\2016%20graphs%20&amp;%20table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arodell\Documents\Aerosol%20Data%20Excel%20Sheets\2018%20graphs%20and%20table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arodell\Documents\Aerosol%20Data%20Excel%20Sheets\2016%20graphs%20&amp;%20table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arodell\Documents\Aerosol%20Data%20Excel%20Sheets\2018%20graphs%20and%20tables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arodell\Documents\Aerosol%20Data%20Excel%20Sheets\2016%20graphs%20&amp;%20tabl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rodell\Documents\Aerosol%20Data%20Excel%20Sheets\2018%20graphs%20and%20tabl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arodell\Documents\Aerosol%20Data%20Excel%20Sheets\2018%20graphs%20and%20tabl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arodell\Documents\Aerosol%20Data%20Excel%20Sheets\2018%20graphs%20and%20tabl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arodell\Documents\Aerosol%20Data%20Excel%20Sheets\2018%20graphs%20and%20table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arodell\Documents\Aerosol%20Data%20Excel%20Sheets\2018%20graphs%20and%20table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odell\Documents\Aerosol%20Data%20Excel%20Sheets\Atomic%20Number%20against%20percent%20limi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'Al 2018'!$J$63</c:f>
              <c:strCache>
                <c:ptCount val="1"/>
                <c:pt idx="0">
                  <c:v>Al-Cl-Zr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'Al 2018'!$K$62:$O$62</c:f>
              <c:strCache>
                <c:ptCount val="5"/>
                <c:pt idx="0">
                  <c:v>H-1</c:v>
                </c:pt>
                <c:pt idx="1">
                  <c:v>H-2</c:v>
                </c:pt>
                <c:pt idx="2">
                  <c:v>H-3</c:v>
                </c:pt>
                <c:pt idx="3">
                  <c:v>H-4</c:v>
                </c:pt>
                <c:pt idx="4">
                  <c:v>H-5</c:v>
                </c:pt>
              </c:strCache>
            </c:strRef>
          </c:cat>
          <c:val>
            <c:numRef>
              <c:f>'Al 2018'!$K$63:$O$63</c:f>
              <c:numCache>
                <c:formatCode>General</c:formatCode>
                <c:ptCount val="5"/>
                <c:pt idx="0">
                  <c:v>68.030726923076926</c:v>
                </c:pt>
                <c:pt idx="1">
                  <c:v>11.539384615384616</c:v>
                </c:pt>
                <c:pt idx="2">
                  <c:v>1.4004448461538461</c:v>
                </c:pt>
                <c:pt idx="3">
                  <c:v>6.3052611538461543</c:v>
                </c:pt>
                <c:pt idx="4">
                  <c:v>3.1937741923076923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5A-41CF-9809-ED0BB6106EE5}"/>
            </c:ext>
          </c:extLst>
        </c:ser>
        <c:ser>
          <c:idx val="1"/>
          <c:order val="1"/>
          <c:tx>
            <c:strRef>
              <c:f>'Al 2018'!$J$64</c:f>
              <c:strCache>
                <c:ptCount val="1"/>
                <c:pt idx="0">
                  <c:v>Al-Fe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'Al 2018'!$K$62:$O$62</c:f>
              <c:strCache>
                <c:ptCount val="5"/>
                <c:pt idx="0">
                  <c:v>H-1</c:v>
                </c:pt>
                <c:pt idx="1">
                  <c:v>H-2</c:v>
                </c:pt>
                <c:pt idx="2">
                  <c:v>H-3</c:v>
                </c:pt>
                <c:pt idx="3">
                  <c:v>H-4</c:v>
                </c:pt>
                <c:pt idx="4">
                  <c:v>H-5</c:v>
                </c:pt>
              </c:strCache>
            </c:strRef>
          </c:cat>
          <c:val>
            <c:numRef>
              <c:f>'Al 2018'!$K$64:$O$64</c:f>
              <c:numCache>
                <c:formatCode>General</c:formatCode>
                <c:ptCount val="5"/>
                <c:pt idx="0">
                  <c:v>0.78831980769230781</c:v>
                </c:pt>
                <c:pt idx="1">
                  <c:v>1.2366572307692308E-2</c:v>
                </c:pt>
                <c:pt idx="2">
                  <c:v>10.233040769230769</c:v>
                </c:pt>
                <c:pt idx="3">
                  <c:v>0</c:v>
                </c:pt>
                <c:pt idx="4">
                  <c:v>2.7488718846153844E-2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5A-41CF-9809-ED0BB6106EE5}"/>
            </c:ext>
          </c:extLst>
        </c:ser>
        <c:ser>
          <c:idx val="2"/>
          <c:order val="2"/>
          <c:tx>
            <c:strRef>
              <c:f>'Al 2018'!$J$65</c:f>
              <c:strCache>
                <c:ptCount val="1"/>
                <c:pt idx="0">
                  <c:v>Al-Ni-Zn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'Al 2018'!$K$62:$O$62</c:f>
              <c:strCache>
                <c:ptCount val="5"/>
                <c:pt idx="0">
                  <c:v>H-1</c:v>
                </c:pt>
                <c:pt idx="1">
                  <c:v>H-2</c:v>
                </c:pt>
                <c:pt idx="2">
                  <c:v>H-3</c:v>
                </c:pt>
                <c:pt idx="3">
                  <c:v>H-4</c:v>
                </c:pt>
                <c:pt idx="4">
                  <c:v>H-5</c:v>
                </c:pt>
              </c:strCache>
            </c:strRef>
          </c:cat>
          <c:val>
            <c:numRef>
              <c:f>'Al 2018'!$K$65:$O$65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5A-41CF-9809-ED0BB6106EE5}"/>
            </c:ext>
          </c:extLst>
        </c:ser>
        <c:ser>
          <c:idx val="3"/>
          <c:order val="3"/>
          <c:tx>
            <c:strRef>
              <c:f>'Al 2018'!$J$66</c:f>
              <c:strCache>
                <c:ptCount val="1"/>
                <c:pt idx="0">
                  <c:v>Al-Si-Fe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'Al 2018'!$K$62:$O$62</c:f>
              <c:strCache>
                <c:ptCount val="5"/>
                <c:pt idx="0">
                  <c:v>H-1</c:v>
                </c:pt>
                <c:pt idx="1">
                  <c:v>H-2</c:v>
                </c:pt>
                <c:pt idx="2">
                  <c:v>H-3</c:v>
                </c:pt>
                <c:pt idx="3">
                  <c:v>H-4</c:v>
                </c:pt>
                <c:pt idx="4">
                  <c:v>H-5</c:v>
                </c:pt>
              </c:strCache>
            </c:strRef>
          </c:cat>
          <c:val>
            <c:numRef>
              <c:f>'Al 2018'!$K$66:$O$66</c:f>
              <c:numCache>
                <c:formatCode>General</c:formatCode>
                <c:ptCount val="5"/>
                <c:pt idx="0">
                  <c:v>28.960199230769231</c:v>
                </c:pt>
                <c:pt idx="1">
                  <c:v>0.63948965384615386</c:v>
                </c:pt>
                <c:pt idx="2">
                  <c:v>3.9954553846153846</c:v>
                </c:pt>
                <c:pt idx="3">
                  <c:v>14.164158846153848</c:v>
                </c:pt>
                <c:pt idx="4">
                  <c:v>3.4659115769230771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5A-41CF-9809-ED0BB6106EE5}"/>
            </c:ext>
          </c:extLst>
        </c:ser>
        <c:ser>
          <c:idx val="4"/>
          <c:order val="4"/>
          <c:tx>
            <c:strRef>
              <c:f>'Al 2018'!$J$67</c:f>
              <c:strCache>
                <c:ptCount val="1"/>
                <c:pt idx="0">
                  <c:v>Al-Sn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'Al 2018'!$K$62:$O$62</c:f>
              <c:strCache>
                <c:ptCount val="5"/>
                <c:pt idx="0">
                  <c:v>H-1</c:v>
                </c:pt>
                <c:pt idx="1">
                  <c:v>H-2</c:v>
                </c:pt>
                <c:pt idx="2">
                  <c:v>H-3</c:v>
                </c:pt>
                <c:pt idx="3">
                  <c:v>H-4</c:v>
                </c:pt>
                <c:pt idx="4">
                  <c:v>H-5</c:v>
                </c:pt>
              </c:strCache>
            </c:strRef>
          </c:cat>
          <c:val>
            <c:numRef>
              <c:f>'Al 2018'!$K$67:$O$67</c:f>
              <c:numCache>
                <c:formatCode>General</c:formatCode>
                <c:ptCount val="5"/>
                <c:pt idx="0">
                  <c:v>10.890841153846152</c:v>
                </c:pt>
                <c:pt idx="1">
                  <c:v>6.6528530769230777E-4</c:v>
                </c:pt>
                <c:pt idx="2">
                  <c:v>1.7282603076923078E-4</c:v>
                </c:pt>
                <c:pt idx="3">
                  <c:v>3.183181653846154E-4</c:v>
                </c:pt>
                <c:pt idx="4">
                  <c:v>5.2582284615384611E-2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5A-41CF-9809-ED0BB6106EE5}"/>
            </c:ext>
          </c:extLst>
        </c:ser>
        <c:ser>
          <c:idx val="5"/>
          <c:order val="5"/>
          <c:tx>
            <c:strRef>
              <c:f>'Al 2018'!$J$68</c:f>
              <c:strCache>
                <c:ptCount val="1"/>
                <c:pt idx="0">
                  <c:v>Al-Zn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'Al 2018'!$K$62:$O$62</c:f>
              <c:strCache>
                <c:ptCount val="5"/>
                <c:pt idx="0">
                  <c:v>H-1</c:v>
                </c:pt>
                <c:pt idx="1">
                  <c:v>H-2</c:v>
                </c:pt>
                <c:pt idx="2">
                  <c:v>H-3</c:v>
                </c:pt>
                <c:pt idx="3">
                  <c:v>H-4</c:v>
                </c:pt>
                <c:pt idx="4">
                  <c:v>H-5</c:v>
                </c:pt>
              </c:strCache>
            </c:strRef>
          </c:cat>
          <c:val>
            <c:numRef>
              <c:f>'Al 2018'!$K$68:$O$68</c:f>
              <c:numCache>
                <c:formatCode>General</c:formatCode>
                <c:ptCount val="5"/>
                <c:pt idx="0">
                  <c:v>0.1255892846153846</c:v>
                </c:pt>
                <c:pt idx="1">
                  <c:v>0.26005147307692311</c:v>
                </c:pt>
                <c:pt idx="2">
                  <c:v>1.4706683076923079E-3</c:v>
                </c:pt>
                <c:pt idx="3">
                  <c:v>1.5128080769230768E-2</c:v>
                </c:pt>
                <c:pt idx="4">
                  <c:v>0.80611815384615382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5A-41CF-9809-ED0BB6106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9382495"/>
        <c:axId val="403182815"/>
        <c:axId val="587918303"/>
      </c:bar3DChart>
      <c:catAx>
        <c:axId val="579382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182815"/>
        <c:crosses val="autoZero"/>
        <c:auto val="1"/>
        <c:lblAlgn val="ctr"/>
        <c:lblOffset val="100"/>
        <c:noMultiLvlLbl val="0"/>
      </c:catAx>
      <c:valAx>
        <c:axId val="403182815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382495"/>
        <c:crosses val="autoZero"/>
        <c:crossBetween val="between"/>
      </c:valAx>
      <c:serAx>
        <c:axId val="58791830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182815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bg1"/>
                </a:solidFill>
              </a:rPr>
              <a:t>2016 &amp; 2018</a:t>
            </a:r>
            <a:r>
              <a:rPr lang="en-US" sz="2000" baseline="0">
                <a:solidFill>
                  <a:schemeClr val="bg1"/>
                </a:solidFill>
              </a:rPr>
              <a:t> Percent of OSHA Limit</a:t>
            </a:r>
            <a:endParaRPr lang="en-US" sz="200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511027225516494E-2"/>
          <c:y val="0.11844714266346895"/>
          <c:w val="0.88658650257360483"/>
          <c:h val="0.5895092108711345"/>
        </c:manualLayout>
      </c:layout>
      <c:barChart>
        <c:barDir val="col"/>
        <c:grouping val="clustered"/>
        <c:varyColors val="0"/>
        <c:ser>
          <c:idx val="0"/>
          <c:order val="0"/>
          <c:tx>
            <c:v>2016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Sheet1!$A$3:$A$31</c:f>
              <c:strCache>
                <c:ptCount val="29"/>
                <c:pt idx="0">
                  <c:v>Aluminum</c:v>
                </c:pt>
                <c:pt idx="1">
                  <c:v>Titanium</c:v>
                </c:pt>
                <c:pt idx="2">
                  <c:v>Vanadium</c:v>
                </c:pt>
                <c:pt idx="3">
                  <c:v>Chromium</c:v>
                </c:pt>
                <c:pt idx="4">
                  <c:v>Manganese</c:v>
                </c:pt>
                <c:pt idx="5">
                  <c:v>Iron</c:v>
                </c:pt>
                <c:pt idx="6">
                  <c:v>Cobalt</c:v>
                </c:pt>
                <c:pt idx="7">
                  <c:v>Nickel</c:v>
                </c:pt>
                <c:pt idx="8">
                  <c:v>Copper</c:v>
                </c:pt>
                <c:pt idx="9">
                  <c:v>Zinc</c:v>
                </c:pt>
                <c:pt idx="10">
                  <c:v>Bromine</c:v>
                </c:pt>
                <c:pt idx="11">
                  <c:v>Strontium</c:v>
                </c:pt>
                <c:pt idx="12">
                  <c:v>Zirconium</c:v>
                </c:pt>
                <c:pt idx="13">
                  <c:v>Molybdenum</c:v>
                </c:pt>
                <c:pt idx="14">
                  <c:v>Silver</c:v>
                </c:pt>
                <c:pt idx="15">
                  <c:v>Cadmium</c:v>
                </c:pt>
                <c:pt idx="16">
                  <c:v>Indium</c:v>
                </c:pt>
                <c:pt idx="17">
                  <c:v>Tin</c:v>
                </c:pt>
                <c:pt idx="18">
                  <c:v>Antimony</c:v>
                </c:pt>
                <c:pt idx="19">
                  <c:v>Cesium</c:v>
                </c:pt>
                <c:pt idx="20">
                  <c:v>Barium</c:v>
                </c:pt>
                <c:pt idx="21">
                  <c:v>Lanthanum</c:v>
                </c:pt>
                <c:pt idx="22">
                  <c:v>Cerium</c:v>
                </c:pt>
                <c:pt idx="23">
                  <c:v>Neodymium</c:v>
                </c:pt>
                <c:pt idx="24">
                  <c:v>Tungsten</c:v>
                </c:pt>
                <c:pt idx="25">
                  <c:v>Platinum</c:v>
                </c:pt>
                <c:pt idx="26">
                  <c:v>Gold</c:v>
                </c:pt>
                <c:pt idx="27">
                  <c:v>Lead</c:v>
                </c:pt>
                <c:pt idx="28">
                  <c:v>Bismuth</c:v>
                </c:pt>
              </c:strCache>
            </c:strRef>
          </c:cat>
          <c:val>
            <c:numRef>
              <c:f>Sheet1!$C$3:$C$31</c:f>
              <c:numCache>
                <c:formatCode>0E+00</c:formatCode>
                <c:ptCount val="29"/>
                <c:pt idx="0">
                  <c:v>2.747803002333574E-4</c:v>
                </c:pt>
                <c:pt idx="1">
                  <c:v>1.3528379942500339E-6</c:v>
                </c:pt>
                <c:pt idx="3">
                  <c:v>3.1036320357675641E-5</c:v>
                </c:pt>
                <c:pt idx="5">
                  <c:v>3.6287031142449625E-3</c:v>
                </c:pt>
                <c:pt idx="7">
                  <c:v>6.5995380310022042E-2</c:v>
                </c:pt>
                <c:pt idx="8">
                  <c:v>7.6681573538329301E-3</c:v>
                </c:pt>
                <c:pt idx="9">
                  <c:v>5.7700799082555381E-4</c:v>
                </c:pt>
                <c:pt idx="12">
                  <c:v>8.7458732062917927E-6</c:v>
                </c:pt>
                <c:pt idx="13">
                  <c:v>3.3361880370551337E-4</c:v>
                </c:pt>
                <c:pt idx="14">
                  <c:v>1.8145658048466528E-2</c:v>
                </c:pt>
                <c:pt idx="15">
                  <c:v>9.5117276620721211E-2</c:v>
                </c:pt>
                <c:pt idx="17">
                  <c:v>1.3373879293041495E-5</c:v>
                </c:pt>
                <c:pt idx="18">
                  <c:v>6.0127560463736651E-4</c:v>
                </c:pt>
                <c:pt idx="19">
                  <c:v>7.1839860010120861E-8</c:v>
                </c:pt>
                <c:pt idx="20">
                  <c:v>1.8411982172388233E-6</c:v>
                </c:pt>
                <c:pt idx="22">
                  <c:v>0</c:v>
                </c:pt>
                <c:pt idx="25">
                  <c:v>4.2914113753872448E-7</c:v>
                </c:pt>
                <c:pt idx="27">
                  <c:v>1.0781594990947948E-4</c:v>
                </c:pt>
                <c:pt idx="28">
                  <c:v>8.7280951402077902E-7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E3-41DD-BD2B-588B7E9CF9B6}"/>
            </c:ext>
          </c:extLst>
        </c:ser>
        <c:ser>
          <c:idx val="1"/>
          <c:order val="1"/>
          <c:tx>
            <c:v>2018</c:v>
          </c:tx>
          <c:spPr>
            <a:solidFill>
              <a:srgbClr val="ACCBF9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Sheet1!$A$3:$A$31</c:f>
              <c:strCache>
                <c:ptCount val="29"/>
                <c:pt idx="0">
                  <c:v>Aluminum</c:v>
                </c:pt>
                <c:pt idx="1">
                  <c:v>Titanium</c:v>
                </c:pt>
                <c:pt idx="2">
                  <c:v>Vanadium</c:v>
                </c:pt>
                <c:pt idx="3">
                  <c:v>Chromium</c:v>
                </c:pt>
                <c:pt idx="4">
                  <c:v>Manganese</c:v>
                </c:pt>
                <c:pt idx="5">
                  <c:v>Iron</c:v>
                </c:pt>
                <c:pt idx="6">
                  <c:v>Cobalt</c:v>
                </c:pt>
                <c:pt idx="7">
                  <c:v>Nickel</c:v>
                </c:pt>
                <c:pt idx="8">
                  <c:v>Copper</c:v>
                </c:pt>
                <c:pt idx="9">
                  <c:v>Zinc</c:v>
                </c:pt>
                <c:pt idx="10">
                  <c:v>Bromine</c:v>
                </c:pt>
                <c:pt idx="11">
                  <c:v>Strontium</c:v>
                </c:pt>
                <c:pt idx="12">
                  <c:v>Zirconium</c:v>
                </c:pt>
                <c:pt idx="13">
                  <c:v>Molybdenum</c:v>
                </c:pt>
                <c:pt idx="14">
                  <c:v>Silver</c:v>
                </c:pt>
                <c:pt idx="15">
                  <c:v>Cadmium</c:v>
                </c:pt>
                <c:pt idx="16">
                  <c:v>Indium</c:v>
                </c:pt>
                <c:pt idx="17">
                  <c:v>Tin</c:v>
                </c:pt>
                <c:pt idx="18">
                  <c:v>Antimony</c:v>
                </c:pt>
                <c:pt idx="19">
                  <c:v>Cesium</c:v>
                </c:pt>
                <c:pt idx="20">
                  <c:v>Barium</c:v>
                </c:pt>
                <c:pt idx="21">
                  <c:v>Lanthanum</c:v>
                </c:pt>
                <c:pt idx="22">
                  <c:v>Cerium</c:v>
                </c:pt>
                <c:pt idx="23">
                  <c:v>Neodymium</c:v>
                </c:pt>
                <c:pt idx="24">
                  <c:v>Tungsten</c:v>
                </c:pt>
                <c:pt idx="25">
                  <c:v>Platinum</c:v>
                </c:pt>
                <c:pt idx="26">
                  <c:v>Gold</c:v>
                </c:pt>
                <c:pt idx="27">
                  <c:v>Lead</c:v>
                </c:pt>
                <c:pt idx="28">
                  <c:v>Bismuth</c:v>
                </c:pt>
              </c:strCache>
            </c:strRef>
          </c:cat>
          <c:val>
            <c:numRef>
              <c:f>Sheet1!$D$3:$D$31</c:f>
              <c:numCache>
                <c:formatCode>General</c:formatCode>
                <c:ptCount val="29"/>
                <c:pt idx="0">
                  <c:v>1.5270694444444444E-3</c:v>
                </c:pt>
                <c:pt idx="1">
                  <c:v>4.1874212553524206E-5</c:v>
                </c:pt>
                <c:pt idx="3">
                  <c:v>9.9926757959337186E-5</c:v>
                </c:pt>
                <c:pt idx="5">
                  <c:v>1.0142913488107093E-2</c:v>
                </c:pt>
                <c:pt idx="7">
                  <c:v>4.3301317721481741E-2</c:v>
                </c:pt>
                <c:pt idx="8">
                  <c:v>6.6910143905872079E-3</c:v>
                </c:pt>
                <c:pt idx="9">
                  <c:v>1.985979817137147E-4</c:v>
                </c:pt>
                <c:pt idx="12">
                  <c:v>2.5114741584453592E-5</c:v>
                </c:pt>
                <c:pt idx="13">
                  <c:v>5.5520324503238717E-4</c:v>
                </c:pt>
                <c:pt idx="14">
                  <c:v>5.9071901363665524E-2</c:v>
                </c:pt>
                <c:pt idx="15">
                  <c:v>0.14340456839262275</c:v>
                </c:pt>
                <c:pt idx="17">
                  <c:v>3.5552434579136881E-4</c:v>
                </c:pt>
                <c:pt idx="18">
                  <c:v>4.1038560264225157E-4</c:v>
                </c:pt>
                <c:pt idx="19">
                  <c:v>4.4513725348103569E-7</c:v>
                </c:pt>
                <c:pt idx="20">
                  <c:v>1.4644339227585493E-4</c:v>
                </c:pt>
                <c:pt idx="22">
                  <c:v>1.1669415547492388E-8</c:v>
                </c:pt>
                <c:pt idx="25">
                  <c:v>3.2610708969023777E-8</c:v>
                </c:pt>
                <c:pt idx="27">
                  <c:v>4.492820818842524E-3</c:v>
                </c:pt>
                <c:pt idx="28">
                  <c:v>5.1549844119160959E-6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E3-41DD-BD2B-588B7E9CF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6222608"/>
        <c:axId val="1630962528"/>
      </c:barChart>
      <c:catAx>
        <c:axId val="2116222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bg1"/>
                    </a:solidFill>
                  </a:rPr>
                  <a:t>Element</a:t>
                </a:r>
              </a:p>
            </c:rich>
          </c:tx>
          <c:layout>
            <c:manualLayout>
              <c:xMode val="edge"/>
              <c:yMode val="edge"/>
              <c:x val="0.46823091179824428"/>
              <c:y val="0.839801834585263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0962528"/>
        <c:crossesAt val="1.0000000000000006E-10"/>
        <c:auto val="1"/>
        <c:lblAlgn val="ctr"/>
        <c:lblOffset val="100"/>
        <c:noMultiLvlLbl val="0"/>
      </c:catAx>
      <c:valAx>
        <c:axId val="1630962528"/>
        <c:scaling>
          <c:logBase val="10"/>
          <c:orientation val="minMax"/>
          <c:max val="100"/>
          <c:min val="1.0000000000000006E-1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bg1"/>
                    </a:solidFill>
                  </a:rPr>
                  <a:t>Percent</a:t>
                </a:r>
                <a:r>
                  <a:rPr lang="en-US" sz="1800" baseline="0" dirty="0">
                    <a:solidFill>
                      <a:schemeClr val="bg1"/>
                    </a:solidFill>
                  </a:rPr>
                  <a:t> of OSHA Limit (%)</a:t>
                </a:r>
                <a:endParaRPr lang="en-US" sz="18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2.104834438723395E-2"/>
              <c:y val="0.249535222698702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22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2018 Cadmium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'Cd 2018'!$I$59</c:f>
              <c:strCache>
                <c:ptCount val="1"/>
                <c:pt idx="0">
                  <c:v>Cd-bearing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'Cd 2018'!$J$58:$P$58</c:f>
              <c:strCache>
                <c:ptCount val="7"/>
                <c:pt idx="0">
                  <c:v>NOD1D3 (Eating)</c:v>
                </c:pt>
                <c:pt idx="1">
                  <c:v>NOD2D3 (Sleeping)</c:v>
                </c:pt>
                <c:pt idx="2">
                  <c:v>LAB1PD3 (Lab)</c:v>
                </c:pt>
                <c:pt idx="3">
                  <c:v>NOD3D3 (Hygiene)</c:v>
                </c:pt>
                <c:pt idx="4">
                  <c:v>NOD3F3 (Hygiene)</c:v>
                </c:pt>
                <c:pt idx="5">
                  <c:v>NOD3OA3 (Hygiene)</c:v>
                </c:pt>
                <c:pt idx="6">
                  <c:v>NOD3O2 (Hygiene)</c:v>
                </c:pt>
              </c:strCache>
            </c:strRef>
          </c:cat>
          <c:val>
            <c:numRef>
              <c:f>'Cd 2018'!$J$59:$P$59</c:f>
              <c:numCache>
                <c:formatCode>General</c:formatCode>
                <c:ptCount val="7"/>
                <c:pt idx="0">
                  <c:v>0.4276433205384616</c:v>
                </c:pt>
                <c:pt idx="1">
                  <c:v>1.4363866236153846E-2</c:v>
                </c:pt>
                <c:pt idx="2">
                  <c:v>1.1308784846153848E-3</c:v>
                </c:pt>
                <c:pt idx="3">
                  <c:v>1.9173753000000001E-3</c:v>
                </c:pt>
                <c:pt idx="4">
                  <c:v>4.7652779384615377E-4</c:v>
                </c:pt>
                <c:pt idx="5">
                  <c:v>4.8833284923076921</c:v>
                </c:pt>
                <c:pt idx="6">
                  <c:v>8.7786895800769232E-2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C8-4C1E-9BCC-951C17032861}"/>
            </c:ext>
          </c:extLst>
        </c:ser>
        <c:ser>
          <c:idx val="1"/>
          <c:order val="1"/>
          <c:tx>
            <c:strRef>
              <c:f>'Cd 2018'!$I$60</c:f>
              <c:strCache>
                <c:ptCount val="1"/>
                <c:pt idx="0">
                  <c:v>Cd-rich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'Cd 2018'!$J$58:$P$58</c:f>
              <c:strCache>
                <c:ptCount val="7"/>
                <c:pt idx="0">
                  <c:v>NOD1D3 (Eating)</c:v>
                </c:pt>
                <c:pt idx="1">
                  <c:v>NOD2D3 (Sleeping)</c:v>
                </c:pt>
                <c:pt idx="2">
                  <c:v>LAB1PD3 (Lab)</c:v>
                </c:pt>
                <c:pt idx="3">
                  <c:v>NOD3D3 (Hygiene)</c:v>
                </c:pt>
                <c:pt idx="4">
                  <c:v>NOD3F3 (Hygiene)</c:v>
                </c:pt>
                <c:pt idx="5">
                  <c:v>NOD3OA3 (Hygiene)</c:v>
                </c:pt>
                <c:pt idx="6">
                  <c:v>NOD3O2 (Hygiene)</c:v>
                </c:pt>
              </c:strCache>
            </c:strRef>
          </c:cat>
          <c:val>
            <c:numRef>
              <c:f>'Cd 2018'!$J$60:$P$60</c:f>
              <c:numCache>
                <c:formatCode>General</c:formatCode>
                <c:ptCount val="7"/>
                <c:pt idx="0">
                  <c:v>1.3926552454615384</c:v>
                </c:pt>
                <c:pt idx="1">
                  <c:v>0.51250597951538457</c:v>
                </c:pt>
                <c:pt idx="2">
                  <c:v>16.321545146153845</c:v>
                </c:pt>
                <c:pt idx="3">
                  <c:v>1.3369644286923077</c:v>
                </c:pt>
                <c:pt idx="4">
                  <c:v>0.20072658802307691</c:v>
                </c:pt>
                <c:pt idx="5">
                  <c:v>48.567309384615385</c:v>
                </c:pt>
                <c:pt idx="6">
                  <c:v>6.2141016269230777E-2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C8-4C1E-9BCC-951C17032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929008"/>
        <c:axId val="1907860800"/>
        <c:axId val="1844316288"/>
      </c:bar3DChart>
      <c:catAx>
        <c:axId val="11592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7860800"/>
        <c:crosses val="autoZero"/>
        <c:auto val="1"/>
        <c:lblAlgn val="ctr"/>
        <c:lblOffset val="100"/>
        <c:noMultiLvlLbl val="0"/>
      </c:catAx>
      <c:valAx>
        <c:axId val="190786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ng/cm2/day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29008"/>
        <c:crosses val="autoZero"/>
        <c:crossBetween val="between"/>
      </c:valAx>
      <c:serAx>
        <c:axId val="18443162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7860800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2016</a:t>
            </a:r>
            <a:r>
              <a:rPr lang="en-US" baseline="0"/>
              <a:t> Cadmium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'Bi.Br.Cd 2016'!$X$60</c:f>
              <c:strCache>
                <c:ptCount val="1"/>
                <c:pt idx="0">
                  <c:v>Cd-bearing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'Bi.Br.Cd 2016'!$Y$59:$AE$59</c:f>
              <c:strCache>
                <c:ptCount val="7"/>
                <c:pt idx="0">
                  <c:v>NOD1D3 (Eating)</c:v>
                </c:pt>
                <c:pt idx="1">
                  <c:v>NOD2D3 (Docking)</c:v>
                </c:pt>
                <c:pt idx="2">
                  <c:v>LAB1SD1 (Lab)</c:v>
                </c:pt>
                <c:pt idx="3">
                  <c:v>LAB1PD3 (Hygiene)</c:v>
                </c:pt>
                <c:pt idx="4">
                  <c:v>NOD3D3 (Hygiene)</c:v>
                </c:pt>
                <c:pt idx="5">
                  <c:v>NOD3F3 (Hygiene)</c:v>
                </c:pt>
                <c:pt idx="6">
                  <c:v>PMM (Storage)</c:v>
                </c:pt>
              </c:strCache>
            </c:strRef>
          </c:cat>
          <c:val>
            <c:numRef>
              <c:f>'Bi.Br.Cd 2016'!$Y$60:$AE$60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0.10025456728799741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1F-40C1-A214-F6456651AC40}"/>
            </c:ext>
          </c:extLst>
        </c:ser>
        <c:ser>
          <c:idx val="1"/>
          <c:order val="1"/>
          <c:tx>
            <c:strRef>
              <c:f>'Bi.Br.Cd 2016'!$X$61</c:f>
              <c:strCache>
                <c:ptCount val="1"/>
                <c:pt idx="0">
                  <c:v>Cd-rich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'Bi.Br.Cd 2016'!$Y$59:$AE$59</c:f>
              <c:strCache>
                <c:ptCount val="7"/>
                <c:pt idx="0">
                  <c:v>NOD1D3 (Eating)</c:v>
                </c:pt>
                <c:pt idx="1">
                  <c:v>NOD2D3 (Docking)</c:v>
                </c:pt>
                <c:pt idx="2">
                  <c:v>LAB1SD1 (Lab)</c:v>
                </c:pt>
                <c:pt idx="3">
                  <c:v>LAB1PD3 (Hygiene)</c:v>
                </c:pt>
                <c:pt idx="4">
                  <c:v>NOD3D3 (Hygiene)</c:v>
                </c:pt>
                <c:pt idx="5">
                  <c:v>NOD3F3 (Hygiene)</c:v>
                </c:pt>
                <c:pt idx="6">
                  <c:v>PMM (Storage)</c:v>
                </c:pt>
              </c:strCache>
            </c:strRef>
          </c:cat>
          <c:val>
            <c:numRef>
              <c:f>'Bi.Br.Cd 2016'!$Y$61:$AE$61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2.3395173536125677E-2</c:v>
                </c:pt>
                <c:pt idx="3">
                  <c:v>1.7304517197913438E-3</c:v>
                </c:pt>
                <c:pt idx="4">
                  <c:v>27.767435950127577</c:v>
                </c:pt>
                <c:pt idx="5">
                  <c:v>21.0641549999844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1F-40C1-A214-F6456651A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705072"/>
        <c:axId val="1854717824"/>
        <c:axId val="1684278528"/>
      </c:bar3DChart>
      <c:catAx>
        <c:axId val="4770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4717824"/>
        <c:crosses val="autoZero"/>
        <c:auto val="1"/>
        <c:lblAlgn val="ctr"/>
        <c:lblOffset val="100"/>
        <c:noMultiLvlLbl val="0"/>
      </c:catAx>
      <c:valAx>
        <c:axId val="185471782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ng/cm2/day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05072"/>
        <c:crosses val="autoZero"/>
        <c:crossBetween val="between"/>
      </c:valAx>
      <c:serAx>
        <c:axId val="16842785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471782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2018 Nickel - Ni-rich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'Ni 2018'!$A$35</c:f>
              <c:strCache>
                <c:ptCount val="1"/>
                <c:pt idx="0">
                  <c:v>Ni-rich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'Ni 2018'!$B$34:$H$34</c:f>
              <c:strCache>
                <c:ptCount val="7"/>
                <c:pt idx="0">
                  <c:v>NOD1D3 (Eating)</c:v>
                </c:pt>
                <c:pt idx="1">
                  <c:v>NOD2D3 (Sleeping)</c:v>
                </c:pt>
                <c:pt idx="2">
                  <c:v>LAB1PD3 (Lab)</c:v>
                </c:pt>
                <c:pt idx="3">
                  <c:v>NOD3D3 (Hygiene)</c:v>
                </c:pt>
                <c:pt idx="4">
                  <c:v>NOD3F3 (Hygiene)</c:v>
                </c:pt>
                <c:pt idx="5">
                  <c:v>NOD3OA3 (Hygiene)</c:v>
                </c:pt>
                <c:pt idx="6">
                  <c:v>NOD3O2 (Hygiene)</c:v>
                </c:pt>
              </c:strCache>
            </c:strRef>
          </c:cat>
          <c:val>
            <c:numRef>
              <c:f>'Ni 2018'!$B$35:$H$35</c:f>
              <c:numCache>
                <c:formatCode>General</c:formatCode>
                <c:ptCount val="7"/>
                <c:pt idx="0">
                  <c:v>20.481272538461539</c:v>
                </c:pt>
                <c:pt idx="1">
                  <c:v>6.4712613884615378</c:v>
                </c:pt>
                <c:pt idx="2">
                  <c:v>164.1210517726154</c:v>
                </c:pt>
                <c:pt idx="3">
                  <c:v>27.636323315384612</c:v>
                </c:pt>
                <c:pt idx="4">
                  <c:v>1.583579437</c:v>
                </c:pt>
                <c:pt idx="5">
                  <c:v>1.2258843556153847</c:v>
                </c:pt>
                <c:pt idx="6">
                  <c:v>1.353005123846154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DE-4826-B324-498D12FD7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8213680"/>
        <c:axId val="1663383072"/>
      </c:barChart>
      <c:catAx>
        <c:axId val="195821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383072"/>
        <c:crosses val="autoZero"/>
        <c:auto val="1"/>
        <c:lblAlgn val="ctr"/>
        <c:lblOffset val="100"/>
        <c:noMultiLvlLbl val="0"/>
      </c:catAx>
      <c:valAx>
        <c:axId val="1663383072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ng/cm2/day</a:t>
                </a:r>
              </a:p>
            </c:rich>
          </c:tx>
          <c:layout>
            <c:manualLayout>
              <c:xMode val="edge"/>
              <c:yMode val="edge"/>
              <c:x val="3.0555555555555555E-2"/>
              <c:y val="0.408649752114319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21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2016 Nickel - Ni-rich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'Mo.Ni.Pb 2016'!$W$31</c:f>
              <c:strCache>
                <c:ptCount val="1"/>
                <c:pt idx="0">
                  <c:v>Ni-rich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'Mo.Ni.Pb 2016'!$X$30:$AD$30</c:f>
              <c:strCache>
                <c:ptCount val="7"/>
                <c:pt idx="0">
                  <c:v>NOD1D3 (Eating)</c:v>
                </c:pt>
                <c:pt idx="1">
                  <c:v>NOD2D3 (Docking)</c:v>
                </c:pt>
                <c:pt idx="2">
                  <c:v>LAB1SD1 (Lab)</c:v>
                </c:pt>
                <c:pt idx="3">
                  <c:v>LAB1PD3 (Hygiene)</c:v>
                </c:pt>
                <c:pt idx="4">
                  <c:v>NOD3D3 (Hygiene)</c:v>
                </c:pt>
                <c:pt idx="5">
                  <c:v>NOD3F3 (Hygiene)</c:v>
                </c:pt>
                <c:pt idx="6">
                  <c:v>PMM (Storage)</c:v>
                </c:pt>
              </c:strCache>
            </c:strRef>
          </c:cat>
          <c:val>
            <c:numRef>
              <c:f>'Mo.Ni.Pb 2016'!$X$31:$AD$31</c:f>
              <c:numCache>
                <c:formatCode>General</c:formatCode>
                <c:ptCount val="7"/>
                <c:pt idx="0">
                  <c:v>0.41410255937952983</c:v>
                </c:pt>
                <c:pt idx="1">
                  <c:v>6.0880573908622587E-2</c:v>
                </c:pt>
                <c:pt idx="2">
                  <c:v>1.1918614982059149E-3</c:v>
                </c:pt>
                <c:pt idx="3">
                  <c:v>329.19612849739292</c:v>
                </c:pt>
                <c:pt idx="4">
                  <c:v>0.77289088735398936</c:v>
                </c:pt>
                <c:pt idx="5">
                  <c:v>9.2323407524388674</c:v>
                </c:pt>
                <c:pt idx="6">
                  <c:v>1.4426703101094599E-3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18-48F8-BC2E-C43B7EA1C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3863680"/>
        <c:axId val="2021520432"/>
      </c:barChart>
      <c:catAx>
        <c:axId val="168386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520432"/>
        <c:crosses val="autoZero"/>
        <c:auto val="1"/>
        <c:lblAlgn val="ctr"/>
        <c:lblOffset val="100"/>
        <c:noMultiLvlLbl val="0"/>
      </c:catAx>
      <c:valAx>
        <c:axId val="202152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ng/cm2/day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386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Silver</a:t>
            </a:r>
            <a:r>
              <a:rPr lang="en-US" baseline="0"/>
              <a:t> 2018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'Ag 2018'!$A$95</c:f>
              <c:strCache>
                <c:ptCount val="1"/>
                <c:pt idx="0">
                  <c:v>Ag-bearing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'Ag 2018'!$B$94:$H$94</c:f>
              <c:strCache>
                <c:ptCount val="7"/>
                <c:pt idx="0">
                  <c:v>NOD1D3 (Eating)</c:v>
                </c:pt>
                <c:pt idx="1">
                  <c:v>NOD2D3 (Sleeping)</c:v>
                </c:pt>
                <c:pt idx="2">
                  <c:v>LAB1PD3 (Lab)</c:v>
                </c:pt>
                <c:pt idx="3">
                  <c:v>NOD3D3 (Hygiene)</c:v>
                </c:pt>
                <c:pt idx="4">
                  <c:v>NOD3F3 (Hygiene)</c:v>
                </c:pt>
                <c:pt idx="5">
                  <c:v>NOD3OA3 (Hygiene)</c:v>
                </c:pt>
                <c:pt idx="6">
                  <c:v>NOD3O2 (Hygiene)</c:v>
                </c:pt>
              </c:strCache>
            </c:strRef>
          </c:cat>
          <c:val>
            <c:numRef>
              <c:f>'Ag 2018'!$B$95:$H$95</c:f>
              <c:numCache>
                <c:formatCode>General</c:formatCode>
                <c:ptCount val="7"/>
                <c:pt idx="0">
                  <c:v>0.1913749551153846</c:v>
                </c:pt>
                <c:pt idx="1">
                  <c:v>9.3879153230769258E-2</c:v>
                </c:pt>
                <c:pt idx="2">
                  <c:v>0.14148110034</c:v>
                </c:pt>
                <c:pt idx="3">
                  <c:v>0.68701483119230777</c:v>
                </c:pt>
                <c:pt idx="4">
                  <c:v>5.5108430923076924E-3</c:v>
                </c:pt>
                <c:pt idx="5">
                  <c:v>9.4006057692307701E-2</c:v>
                </c:pt>
                <c:pt idx="6">
                  <c:v>1.5992793615384615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C-419A-A826-0F0653262702}"/>
            </c:ext>
          </c:extLst>
        </c:ser>
        <c:ser>
          <c:idx val="1"/>
          <c:order val="1"/>
          <c:tx>
            <c:strRef>
              <c:f>'Ag 2018'!$A$96</c:f>
              <c:strCache>
                <c:ptCount val="1"/>
                <c:pt idx="0">
                  <c:v>Ag-rich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'Ag 2018'!$B$94:$H$94</c:f>
              <c:strCache>
                <c:ptCount val="7"/>
                <c:pt idx="0">
                  <c:v>NOD1D3 (Eating)</c:v>
                </c:pt>
                <c:pt idx="1">
                  <c:v>NOD2D3 (Sleeping)</c:v>
                </c:pt>
                <c:pt idx="2">
                  <c:v>LAB1PD3 (Lab)</c:v>
                </c:pt>
                <c:pt idx="3">
                  <c:v>NOD3D3 (Hygiene)</c:v>
                </c:pt>
                <c:pt idx="4">
                  <c:v>NOD3F3 (Hygiene)</c:v>
                </c:pt>
                <c:pt idx="5">
                  <c:v>NOD3OA3 (Hygiene)</c:v>
                </c:pt>
                <c:pt idx="6">
                  <c:v>NOD3O2 (Hygiene)</c:v>
                </c:pt>
              </c:strCache>
            </c:strRef>
          </c:cat>
          <c:val>
            <c:numRef>
              <c:f>'Ag 2018'!$B$96:$H$96</c:f>
              <c:numCache>
                <c:formatCode>General</c:formatCode>
                <c:ptCount val="7"/>
                <c:pt idx="0">
                  <c:v>7.0983918715384606E-2</c:v>
                </c:pt>
                <c:pt idx="1">
                  <c:v>4.0259192761538463E-2</c:v>
                </c:pt>
                <c:pt idx="2">
                  <c:v>0</c:v>
                </c:pt>
                <c:pt idx="3">
                  <c:v>7.9100392707692306E-3</c:v>
                </c:pt>
                <c:pt idx="4">
                  <c:v>2.4963499923076919E-3</c:v>
                </c:pt>
                <c:pt idx="5">
                  <c:v>0</c:v>
                </c:pt>
                <c:pt idx="6">
                  <c:v>2.6099540238461541E-3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8C-419A-A826-0F0653262702}"/>
            </c:ext>
          </c:extLst>
        </c:ser>
        <c:ser>
          <c:idx val="2"/>
          <c:order val="2"/>
          <c:tx>
            <c:strRef>
              <c:f>'Ag 2018'!$A$97</c:f>
              <c:strCache>
                <c:ptCount val="1"/>
                <c:pt idx="0">
                  <c:v>Ag-S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'Ag 2018'!$B$94:$H$94</c:f>
              <c:strCache>
                <c:ptCount val="7"/>
                <c:pt idx="0">
                  <c:v>NOD1D3 (Eating)</c:v>
                </c:pt>
                <c:pt idx="1">
                  <c:v>NOD2D3 (Sleeping)</c:v>
                </c:pt>
                <c:pt idx="2">
                  <c:v>LAB1PD3 (Lab)</c:v>
                </c:pt>
                <c:pt idx="3">
                  <c:v>NOD3D3 (Hygiene)</c:v>
                </c:pt>
                <c:pt idx="4">
                  <c:v>NOD3F3 (Hygiene)</c:v>
                </c:pt>
                <c:pt idx="5">
                  <c:v>NOD3OA3 (Hygiene)</c:v>
                </c:pt>
                <c:pt idx="6">
                  <c:v>NOD3O2 (Hygiene)</c:v>
                </c:pt>
              </c:strCache>
            </c:strRef>
          </c:cat>
          <c:val>
            <c:numRef>
              <c:f>'Ag 2018'!$B$97:$H$97</c:f>
              <c:numCache>
                <c:formatCode>General</c:formatCode>
                <c:ptCount val="7"/>
                <c:pt idx="0">
                  <c:v>7.5601033569230776</c:v>
                </c:pt>
                <c:pt idx="1">
                  <c:v>11.305347994076921</c:v>
                </c:pt>
                <c:pt idx="2">
                  <c:v>3.1031992513076925</c:v>
                </c:pt>
                <c:pt idx="3">
                  <c:v>0.37302589784615386</c:v>
                </c:pt>
                <c:pt idx="4">
                  <c:v>6.2801769761176924</c:v>
                </c:pt>
                <c:pt idx="5">
                  <c:v>23.924751153846152</c:v>
                </c:pt>
                <c:pt idx="6">
                  <c:v>0.62383481538461538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8C-419A-A826-0F0653262702}"/>
            </c:ext>
          </c:extLst>
        </c:ser>
        <c:ser>
          <c:idx val="3"/>
          <c:order val="3"/>
          <c:tx>
            <c:strRef>
              <c:f>'Ag 2018'!$A$98</c:f>
              <c:strCache>
                <c:ptCount val="1"/>
                <c:pt idx="0">
                  <c:v>Ag-S-Cl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'Ag 2018'!$B$94:$H$94</c:f>
              <c:strCache>
                <c:ptCount val="7"/>
                <c:pt idx="0">
                  <c:v>NOD1D3 (Eating)</c:v>
                </c:pt>
                <c:pt idx="1">
                  <c:v>NOD2D3 (Sleeping)</c:v>
                </c:pt>
                <c:pt idx="2">
                  <c:v>LAB1PD3 (Lab)</c:v>
                </c:pt>
                <c:pt idx="3">
                  <c:v>NOD3D3 (Hygiene)</c:v>
                </c:pt>
                <c:pt idx="4">
                  <c:v>NOD3F3 (Hygiene)</c:v>
                </c:pt>
                <c:pt idx="5">
                  <c:v>NOD3OA3 (Hygiene)</c:v>
                </c:pt>
                <c:pt idx="6">
                  <c:v>NOD3O2 (Hygiene)</c:v>
                </c:pt>
              </c:strCache>
            </c:strRef>
          </c:cat>
          <c:val>
            <c:numRef>
              <c:f>'Ag 2018'!$B$98:$H$98</c:f>
              <c:numCache>
                <c:formatCode>General</c:formatCode>
                <c:ptCount val="7"/>
                <c:pt idx="0">
                  <c:v>0.11103774553846153</c:v>
                </c:pt>
                <c:pt idx="1">
                  <c:v>1.7479466561538461E-2</c:v>
                </c:pt>
                <c:pt idx="2">
                  <c:v>7.7917677153846163E-2</c:v>
                </c:pt>
                <c:pt idx="3">
                  <c:v>9.6256618461538455E-3</c:v>
                </c:pt>
                <c:pt idx="4">
                  <c:v>4.1652315853846151E-3</c:v>
                </c:pt>
                <c:pt idx="5">
                  <c:v>1.5035456692307691E-2</c:v>
                </c:pt>
                <c:pt idx="6">
                  <c:v>5.3861434846153841E-2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8C-419A-A826-0F0653262702}"/>
            </c:ext>
          </c:extLst>
        </c:ser>
        <c:ser>
          <c:idx val="4"/>
          <c:order val="4"/>
          <c:tx>
            <c:strRef>
              <c:f>'Ag 2018'!$A$99</c:f>
              <c:strCache>
                <c:ptCount val="1"/>
                <c:pt idx="0">
                  <c:v>Ag-Si-S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'Ag 2018'!$B$94:$H$94</c:f>
              <c:strCache>
                <c:ptCount val="7"/>
                <c:pt idx="0">
                  <c:v>NOD1D3 (Eating)</c:v>
                </c:pt>
                <c:pt idx="1">
                  <c:v>NOD2D3 (Sleeping)</c:v>
                </c:pt>
                <c:pt idx="2">
                  <c:v>LAB1PD3 (Lab)</c:v>
                </c:pt>
                <c:pt idx="3">
                  <c:v>NOD3D3 (Hygiene)</c:v>
                </c:pt>
                <c:pt idx="4">
                  <c:v>NOD3F3 (Hygiene)</c:v>
                </c:pt>
                <c:pt idx="5">
                  <c:v>NOD3OA3 (Hygiene)</c:v>
                </c:pt>
                <c:pt idx="6">
                  <c:v>NOD3O2 (Hygiene)</c:v>
                </c:pt>
              </c:strCache>
            </c:strRef>
          </c:cat>
          <c:val>
            <c:numRef>
              <c:f>'Ag 2018'!$B$99:$H$99</c:f>
              <c:numCache>
                <c:formatCode>General</c:formatCode>
                <c:ptCount val="7"/>
                <c:pt idx="0">
                  <c:v>0.2374868156923077</c:v>
                </c:pt>
                <c:pt idx="1">
                  <c:v>4.5360330076923083E-2</c:v>
                </c:pt>
                <c:pt idx="2">
                  <c:v>1.6619489076923077E-3</c:v>
                </c:pt>
                <c:pt idx="3">
                  <c:v>0.659195584</c:v>
                </c:pt>
                <c:pt idx="4">
                  <c:v>1.0213356461538461E-3</c:v>
                </c:pt>
                <c:pt idx="5">
                  <c:v>0.16013336846153847</c:v>
                </c:pt>
                <c:pt idx="6">
                  <c:v>3.3075249384615382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8C-419A-A826-0F0653262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5109616"/>
        <c:axId val="1672732304"/>
        <c:axId val="1669098256"/>
      </c:bar3DChart>
      <c:catAx>
        <c:axId val="185510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2732304"/>
        <c:crosses val="autoZero"/>
        <c:auto val="1"/>
        <c:lblAlgn val="ctr"/>
        <c:lblOffset val="100"/>
        <c:noMultiLvlLbl val="0"/>
      </c:catAx>
      <c:valAx>
        <c:axId val="167273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ng/cm2/day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5109616"/>
        <c:crosses val="autoZero"/>
        <c:crossBetween val="between"/>
      </c:valAx>
      <c:serAx>
        <c:axId val="16690982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273230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2016</a:t>
            </a:r>
            <a:r>
              <a:rPr lang="en-US" baseline="0"/>
              <a:t> Silver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'Ag.Al.Ba 2016'!$W$20</c:f>
              <c:strCache>
                <c:ptCount val="1"/>
                <c:pt idx="0">
                  <c:v>Ag-bearing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'Ag.Al.Ba 2016'!$X$19:$AD$19</c:f>
              <c:strCache>
                <c:ptCount val="7"/>
                <c:pt idx="0">
                  <c:v>NOD1D3 (Eating)</c:v>
                </c:pt>
                <c:pt idx="1">
                  <c:v>NOD2D3 (Docking)</c:v>
                </c:pt>
                <c:pt idx="2">
                  <c:v>LAB1SD1 (Lab)</c:v>
                </c:pt>
                <c:pt idx="3">
                  <c:v>LAB1PD3 (Lab)</c:v>
                </c:pt>
                <c:pt idx="4">
                  <c:v>NOD3D3 (Hygiene)</c:v>
                </c:pt>
                <c:pt idx="5">
                  <c:v>NOD3F3 (Hygiene)</c:v>
                </c:pt>
                <c:pt idx="6">
                  <c:v>PMM (Storage)</c:v>
                </c:pt>
              </c:strCache>
            </c:strRef>
          </c:cat>
          <c:val>
            <c:numRef>
              <c:f>'Ag.Al.Ba 2016'!$X$20:$AD$20</c:f>
              <c:numCache>
                <c:formatCode>General</c:formatCode>
                <c:ptCount val="7"/>
                <c:pt idx="0">
                  <c:v>1.8514961256589503E-3</c:v>
                </c:pt>
                <c:pt idx="1">
                  <c:v>2.5121355258878859</c:v>
                </c:pt>
                <c:pt idx="2">
                  <c:v>8.0388030145783686E-5</c:v>
                </c:pt>
                <c:pt idx="3">
                  <c:v>4.2976140501271212E-3</c:v>
                </c:pt>
                <c:pt idx="4">
                  <c:v>2.1127763959958201E-3</c:v>
                </c:pt>
                <c:pt idx="5">
                  <c:v>2.1022700750621586E-3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F2-4C5A-A897-5BAE48200FDB}"/>
            </c:ext>
          </c:extLst>
        </c:ser>
        <c:ser>
          <c:idx val="1"/>
          <c:order val="1"/>
          <c:tx>
            <c:strRef>
              <c:f>'Ag.Al.Ba 2016'!$W$21</c:f>
              <c:strCache>
                <c:ptCount val="1"/>
                <c:pt idx="0">
                  <c:v>Ag-rich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'Ag.Al.Ba 2016'!$X$19:$AD$19</c:f>
              <c:strCache>
                <c:ptCount val="7"/>
                <c:pt idx="0">
                  <c:v>NOD1D3 (Eating)</c:v>
                </c:pt>
                <c:pt idx="1">
                  <c:v>NOD2D3 (Docking)</c:v>
                </c:pt>
                <c:pt idx="2">
                  <c:v>LAB1SD1 (Lab)</c:v>
                </c:pt>
                <c:pt idx="3">
                  <c:v>LAB1PD3 (Lab)</c:v>
                </c:pt>
                <c:pt idx="4">
                  <c:v>NOD3D3 (Hygiene)</c:v>
                </c:pt>
                <c:pt idx="5">
                  <c:v>NOD3F3 (Hygiene)</c:v>
                </c:pt>
                <c:pt idx="6">
                  <c:v>PMM (Storage)</c:v>
                </c:pt>
              </c:strCache>
            </c:strRef>
          </c:cat>
          <c:val>
            <c:numRef>
              <c:f>'Ag.Al.Ba 2016'!$X$21:$AD$21</c:f>
              <c:numCache>
                <c:formatCode>General</c:formatCode>
                <c:ptCount val="7"/>
                <c:pt idx="0">
                  <c:v>0.96451841636116342</c:v>
                </c:pt>
                <c:pt idx="1">
                  <c:v>0</c:v>
                </c:pt>
                <c:pt idx="2">
                  <c:v>2.2184182488798518E-3</c:v>
                </c:pt>
                <c:pt idx="3">
                  <c:v>2.0511805084011295E-2</c:v>
                </c:pt>
                <c:pt idx="4">
                  <c:v>3.7448145776518518E-2</c:v>
                </c:pt>
                <c:pt idx="5">
                  <c:v>3.3927992025360614</c:v>
                </c:pt>
                <c:pt idx="6">
                  <c:v>4.0672698172820561E-4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F2-4C5A-A897-5BAE48200FDB}"/>
            </c:ext>
          </c:extLst>
        </c:ser>
        <c:ser>
          <c:idx val="2"/>
          <c:order val="2"/>
          <c:tx>
            <c:strRef>
              <c:f>'Ag.Al.Ba 2016'!$W$22</c:f>
              <c:strCache>
                <c:ptCount val="1"/>
                <c:pt idx="0">
                  <c:v>Ag-Zn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'Ag.Al.Ba 2016'!$X$19:$AD$19</c:f>
              <c:strCache>
                <c:ptCount val="7"/>
                <c:pt idx="0">
                  <c:v>NOD1D3 (Eating)</c:v>
                </c:pt>
                <c:pt idx="1">
                  <c:v>NOD2D3 (Docking)</c:v>
                </c:pt>
                <c:pt idx="2">
                  <c:v>LAB1SD1 (Lab)</c:v>
                </c:pt>
                <c:pt idx="3">
                  <c:v>LAB1PD3 (Lab)</c:v>
                </c:pt>
                <c:pt idx="4">
                  <c:v>NOD3D3 (Hygiene)</c:v>
                </c:pt>
                <c:pt idx="5">
                  <c:v>NOD3F3 (Hygiene)</c:v>
                </c:pt>
                <c:pt idx="6">
                  <c:v>PMM (Storage)</c:v>
                </c:pt>
              </c:strCache>
            </c:strRef>
          </c:cat>
          <c:val>
            <c:numRef>
              <c:f>'Ag.Al.Ba 2016'!$X$22:$AD$22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11.54495143607236</c:v>
                </c:pt>
                <c:pt idx="3">
                  <c:v>0.167428811730367</c:v>
                </c:pt>
                <c:pt idx="4">
                  <c:v>0</c:v>
                </c:pt>
                <c:pt idx="5">
                  <c:v>2.6318898767388573E-2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F2-4C5A-A897-5BAE48200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5667312"/>
        <c:axId val="1663370592"/>
        <c:axId val="1844120944"/>
      </c:bar3DChart>
      <c:catAx>
        <c:axId val="189566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370592"/>
        <c:crosses val="autoZero"/>
        <c:auto val="1"/>
        <c:lblAlgn val="ctr"/>
        <c:lblOffset val="100"/>
        <c:noMultiLvlLbl val="0"/>
      </c:catAx>
      <c:valAx>
        <c:axId val="1663370592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ng/cm2/day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667312"/>
        <c:crosses val="autoZero"/>
        <c:crossBetween val="between"/>
      </c:valAx>
      <c:serAx>
        <c:axId val="18441209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37059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'Al 2018'!$J$23</c:f>
              <c:strCache>
                <c:ptCount val="1"/>
                <c:pt idx="0">
                  <c:v>Al-Cl-Zr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'Al 2018'!$K$22:$O$22</c:f>
              <c:strCache>
                <c:ptCount val="5"/>
                <c:pt idx="0">
                  <c:v>D-1</c:v>
                </c:pt>
                <c:pt idx="1">
                  <c:v>D-2</c:v>
                </c:pt>
                <c:pt idx="2">
                  <c:v>D-3</c:v>
                </c:pt>
                <c:pt idx="3">
                  <c:v>D-4</c:v>
                </c:pt>
                <c:pt idx="4">
                  <c:v>D-5</c:v>
                </c:pt>
              </c:strCache>
            </c:strRef>
          </c:cat>
          <c:val>
            <c:numRef>
              <c:f>'Al 2018'!$K$23:$O$23</c:f>
              <c:numCache>
                <c:formatCode>General</c:formatCode>
                <c:ptCount val="5"/>
                <c:pt idx="0">
                  <c:v>62.517569230769226</c:v>
                </c:pt>
                <c:pt idx="1">
                  <c:v>489.62930769230763</c:v>
                </c:pt>
                <c:pt idx="2">
                  <c:v>525.21957692307694</c:v>
                </c:pt>
                <c:pt idx="3">
                  <c:v>269.97070384615387</c:v>
                </c:pt>
                <c:pt idx="4">
                  <c:v>66.265734615384616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A1-4197-9554-187660C19A4C}"/>
            </c:ext>
          </c:extLst>
        </c:ser>
        <c:ser>
          <c:idx val="1"/>
          <c:order val="1"/>
          <c:tx>
            <c:strRef>
              <c:f>'Al 2018'!$J$24</c:f>
              <c:strCache>
                <c:ptCount val="1"/>
                <c:pt idx="0">
                  <c:v>Al-Fe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'Al 2018'!$K$22:$O$22</c:f>
              <c:strCache>
                <c:ptCount val="5"/>
                <c:pt idx="0">
                  <c:v>D-1</c:v>
                </c:pt>
                <c:pt idx="1">
                  <c:v>D-2</c:v>
                </c:pt>
                <c:pt idx="2">
                  <c:v>D-3</c:v>
                </c:pt>
                <c:pt idx="3">
                  <c:v>D-4</c:v>
                </c:pt>
                <c:pt idx="4">
                  <c:v>D-5</c:v>
                </c:pt>
              </c:strCache>
            </c:strRef>
          </c:cat>
          <c:val>
            <c:numRef>
              <c:f>'Al 2018'!$K$24:$O$24</c:f>
              <c:numCache>
                <c:formatCode>General</c:formatCode>
                <c:ptCount val="5"/>
                <c:pt idx="0">
                  <c:v>9.903158461538462E-5</c:v>
                </c:pt>
                <c:pt idx="1">
                  <c:v>2.707095192307692E-2</c:v>
                </c:pt>
                <c:pt idx="2">
                  <c:v>1.2198470769230769E-2</c:v>
                </c:pt>
                <c:pt idx="3">
                  <c:v>4.6691261538461544E-2</c:v>
                </c:pt>
                <c:pt idx="4">
                  <c:v>1.947331076923077E-2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A1-4197-9554-187660C19A4C}"/>
            </c:ext>
          </c:extLst>
        </c:ser>
        <c:ser>
          <c:idx val="2"/>
          <c:order val="2"/>
          <c:tx>
            <c:strRef>
              <c:f>'Al 2018'!$J$25</c:f>
              <c:strCache>
                <c:ptCount val="1"/>
                <c:pt idx="0">
                  <c:v>Al-Ni-Zn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'Al 2018'!$K$22:$O$22</c:f>
              <c:strCache>
                <c:ptCount val="5"/>
                <c:pt idx="0">
                  <c:v>D-1</c:v>
                </c:pt>
                <c:pt idx="1">
                  <c:v>D-2</c:v>
                </c:pt>
                <c:pt idx="2">
                  <c:v>D-3</c:v>
                </c:pt>
                <c:pt idx="3">
                  <c:v>D-4</c:v>
                </c:pt>
                <c:pt idx="4">
                  <c:v>D-5</c:v>
                </c:pt>
              </c:strCache>
            </c:strRef>
          </c:cat>
          <c:val>
            <c:numRef>
              <c:f>'Al 2018'!$K$25:$O$25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8.9029030769230775E-3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A1-4197-9554-187660C19A4C}"/>
            </c:ext>
          </c:extLst>
        </c:ser>
        <c:ser>
          <c:idx val="3"/>
          <c:order val="3"/>
          <c:tx>
            <c:strRef>
              <c:f>'Al 2018'!$J$26</c:f>
              <c:strCache>
                <c:ptCount val="1"/>
                <c:pt idx="0">
                  <c:v>Al-Si-Fe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'Al 2018'!$K$22:$O$22</c:f>
              <c:strCache>
                <c:ptCount val="5"/>
                <c:pt idx="0">
                  <c:v>D-1</c:v>
                </c:pt>
                <c:pt idx="1">
                  <c:v>D-2</c:v>
                </c:pt>
                <c:pt idx="2">
                  <c:v>D-3</c:v>
                </c:pt>
                <c:pt idx="3">
                  <c:v>D-4</c:v>
                </c:pt>
                <c:pt idx="4">
                  <c:v>D-5</c:v>
                </c:pt>
              </c:strCache>
            </c:strRef>
          </c:cat>
          <c:val>
            <c:numRef>
              <c:f>'Al 2018'!$K$26:$O$26</c:f>
              <c:numCache>
                <c:formatCode>General</c:formatCode>
                <c:ptCount val="5"/>
                <c:pt idx="0">
                  <c:v>2.8369934230769234</c:v>
                </c:pt>
                <c:pt idx="1">
                  <c:v>3.2014554230769231E-2</c:v>
                </c:pt>
                <c:pt idx="2">
                  <c:v>0.10862955000000001</c:v>
                </c:pt>
                <c:pt idx="3">
                  <c:v>0.77227834615384616</c:v>
                </c:pt>
                <c:pt idx="4">
                  <c:v>1.2300435000000001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A1-4197-9554-187660C19A4C}"/>
            </c:ext>
          </c:extLst>
        </c:ser>
        <c:ser>
          <c:idx val="4"/>
          <c:order val="4"/>
          <c:tx>
            <c:strRef>
              <c:f>'Al 2018'!$J$27</c:f>
              <c:strCache>
                <c:ptCount val="1"/>
                <c:pt idx="0">
                  <c:v>Al-Sn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'Al 2018'!$K$22:$O$22</c:f>
              <c:strCache>
                <c:ptCount val="5"/>
                <c:pt idx="0">
                  <c:v>D-1</c:v>
                </c:pt>
                <c:pt idx="1">
                  <c:v>D-2</c:v>
                </c:pt>
                <c:pt idx="2">
                  <c:v>D-3</c:v>
                </c:pt>
                <c:pt idx="3">
                  <c:v>D-4</c:v>
                </c:pt>
                <c:pt idx="4">
                  <c:v>D-5</c:v>
                </c:pt>
              </c:strCache>
            </c:strRef>
          </c:cat>
          <c:val>
            <c:numRef>
              <c:f>'Al 2018'!$K$27:$O$27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A1-4197-9554-187660C19A4C}"/>
            </c:ext>
          </c:extLst>
        </c:ser>
        <c:ser>
          <c:idx val="5"/>
          <c:order val="5"/>
          <c:tx>
            <c:strRef>
              <c:f>'Al 2018'!$J$28</c:f>
              <c:strCache>
                <c:ptCount val="1"/>
                <c:pt idx="0">
                  <c:v>Al-Zn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'Al 2018'!$K$22:$O$22</c:f>
              <c:strCache>
                <c:ptCount val="5"/>
                <c:pt idx="0">
                  <c:v>D-1</c:v>
                </c:pt>
                <c:pt idx="1">
                  <c:v>D-2</c:v>
                </c:pt>
                <c:pt idx="2">
                  <c:v>D-3</c:v>
                </c:pt>
                <c:pt idx="3">
                  <c:v>D-4</c:v>
                </c:pt>
                <c:pt idx="4">
                  <c:v>D-5</c:v>
                </c:pt>
              </c:strCache>
            </c:strRef>
          </c:cat>
          <c:val>
            <c:numRef>
              <c:f>'Al 2018'!$K$28:$O$28</c:f>
              <c:numCache>
                <c:formatCode>General</c:formatCode>
                <c:ptCount val="5"/>
                <c:pt idx="0">
                  <c:v>0</c:v>
                </c:pt>
                <c:pt idx="1">
                  <c:v>4.253318846153846E-2</c:v>
                </c:pt>
                <c:pt idx="2">
                  <c:v>1.0401918461538462</c:v>
                </c:pt>
                <c:pt idx="3">
                  <c:v>7.4968365384615385</c:v>
                </c:pt>
                <c:pt idx="4">
                  <c:v>36.40671038461538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A1-4197-9554-187660C19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3463727"/>
        <c:axId val="183619567"/>
        <c:axId val="557027695"/>
      </c:bar3DChart>
      <c:catAx>
        <c:axId val="463463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619567"/>
        <c:crosses val="autoZero"/>
        <c:auto val="1"/>
        <c:lblAlgn val="ctr"/>
        <c:lblOffset val="100"/>
        <c:noMultiLvlLbl val="0"/>
      </c:catAx>
      <c:valAx>
        <c:axId val="183619567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463727"/>
        <c:crosses val="autoZero"/>
        <c:crossBetween val="between"/>
      </c:valAx>
      <c:serAx>
        <c:axId val="55702769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619567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19050"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'Al 2018'!$J$33</c:f>
              <c:strCache>
                <c:ptCount val="1"/>
                <c:pt idx="0">
                  <c:v>Al-Cl-Zr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'Al 2018'!$K$32:$O$32</c:f>
              <c:strCache>
                <c:ptCount val="5"/>
                <c:pt idx="0">
                  <c:v>E-1</c:v>
                </c:pt>
                <c:pt idx="1">
                  <c:v>E-2</c:v>
                </c:pt>
                <c:pt idx="2">
                  <c:v>E-3</c:v>
                </c:pt>
                <c:pt idx="3">
                  <c:v>E-4</c:v>
                </c:pt>
                <c:pt idx="4">
                  <c:v>E-5</c:v>
                </c:pt>
              </c:strCache>
            </c:strRef>
          </c:cat>
          <c:val>
            <c:numRef>
              <c:f>'Al 2018'!$K$33:$O$33</c:f>
              <c:numCache>
                <c:formatCode>General</c:formatCode>
                <c:ptCount val="5"/>
                <c:pt idx="0">
                  <c:v>5.5818015384615389</c:v>
                </c:pt>
                <c:pt idx="1">
                  <c:v>2.3846876153846157</c:v>
                </c:pt>
                <c:pt idx="2">
                  <c:v>42.816711538461533</c:v>
                </c:pt>
                <c:pt idx="3">
                  <c:v>161.54262307692306</c:v>
                </c:pt>
                <c:pt idx="4">
                  <c:v>77.085253846153847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7-46D5-A49E-06B7E64B96BE}"/>
            </c:ext>
          </c:extLst>
        </c:ser>
        <c:ser>
          <c:idx val="1"/>
          <c:order val="1"/>
          <c:tx>
            <c:strRef>
              <c:f>'Al 2018'!$J$34</c:f>
              <c:strCache>
                <c:ptCount val="1"/>
                <c:pt idx="0">
                  <c:v>Al-Fe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'Al 2018'!$K$32:$O$32</c:f>
              <c:strCache>
                <c:ptCount val="5"/>
                <c:pt idx="0">
                  <c:v>E-1</c:v>
                </c:pt>
                <c:pt idx="1">
                  <c:v>E-2</c:v>
                </c:pt>
                <c:pt idx="2">
                  <c:v>E-3</c:v>
                </c:pt>
                <c:pt idx="3">
                  <c:v>E-4</c:v>
                </c:pt>
                <c:pt idx="4">
                  <c:v>E-5</c:v>
                </c:pt>
              </c:strCache>
            </c:strRef>
          </c:cat>
          <c:val>
            <c:numRef>
              <c:f>'Al 2018'!$K$34:$O$34</c:f>
              <c:numCache>
                <c:formatCode>General</c:formatCode>
                <c:ptCount val="5"/>
                <c:pt idx="0">
                  <c:v>2.9222803076923078E-2</c:v>
                </c:pt>
                <c:pt idx="1">
                  <c:v>0.28727534230769231</c:v>
                </c:pt>
                <c:pt idx="2">
                  <c:v>9.219371923076923E-2</c:v>
                </c:pt>
                <c:pt idx="3">
                  <c:v>0.37744358846153847</c:v>
                </c:pt>
                <c:pt idx="4">
                  <c:v>0.19763444999999999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7-46D5-A49E-06B7E64B96BE}"/>
            </c:ext>
          </c:extLst>
        </c:ser>
        <c:ser>
          <c:idx val="2"/>
          <c:order val="2"/>
          <c:tx>
            <c:strRef>
              <c:f>'Al 2018'!$J$35</c:f>
              <c:strCache>
                <c:ptCount val="1"/>
                <c:pt idx="0">
                  <c:v>Al-Ni-Zn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'Al 2018'!$K$32:$O$32</c:f>
              <c:strCache>
                <c:ptCount val="5"/>
                <c:pt idx="0">
                  <c:v>E-1</c:v>
                </c:pt>
                <c:pt idx="1">
                  <c:v>E-2</c:v>
                </c:pt>
                <c:pt idx="2">
                  <c:v>E-3</c:v>
                </c:pt>
                <c:pt idx="3">
                  <c:v>E-4</c:v>
                </c:pt>
                <c:pt idx="4">
                  <c:v>E-5</c:v>
                </c:pt>
              </c:strCache>
            </c:strRef>
          </c:cat>
          <c:val>
            <c:numRef>
              <c:f>'Al 2018'!$K$35:$O$35</c:f>
              <c:numCache>
                <c:formatCode>General</c:formatCode>
                <c:ptCount val="5"/>
                <c:pt idx="0">
                  <c:v>5.4509600000000004E-3</c:v>
                </c:pt>
                <c:pt idx="1">
                  <c:v>0.4364948846153846</c:v>
                </c:pt>
                <c:pt idx="2">
                  <c:v>2.0432426538461539E-2</c:v>
                </c:pt>
                <c:pt idx="3">
                  <c:v>0.72749030769230771</c:v>
                </c:pt>
                <c:pt idx="4">
                  <c:v>0.1409989423076923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27-46D5-A49E-06B7E64B96BE}"/>
            </c:ext>
          </c:extLst>
        </c:ser>
        <c:ser>
          <c:idx val="3"/>
          <c:order val="3"/>
          <c:tx>
            <c:strRef>
              <c:f>'Al 2018'!$J$36</c:f>
              <c:strCache>
                <c:ptCount val="1"/>
                <c:pt idx="0">
                  <c:v>Al-Si-Fe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'Al 2018'!$K$32:$O$32</c:f>
              <c:strCache>
                <c:ptCount val="5"/>
                <c:pt idx="0">
                  <c:v>E-1</c:v>
                </c:pt>
                <c:pt idx="1">
                  <c:v>E-2</c:v>
                </c:pt>
                <c:pt idx="2">
                  <c:v>E-3</c:v>
                </c:pt>
                <c:pt idx="3">
                  <c:v>E-4</c:v>
                </c:pt>
                <c:pt idx="4">
                  <c:v>E-5</c:v>
                </c:pt>
              </c:strCache>
            </c:strRef>
          </c:cat>
          <c:val>
            <c:numRef>
              <c:f>'Al 2018'!$K$36:$O$36</c:f>
              <c:numCache>
                <c:formatCode>General</c:formatCode>
                <c:ptCount val="5"/>
                <c:pt idx="0">
                  <c:v>0.23640426153846156</c:v>
                </c:pt>
                <c:pt idx="1">
                  <c:v>2.631434038461538</c:v>
                </c:pt>
                <c:pt idx="2">
                  <c:v>10.631700769230768</c:v>
                </c:pt>
                <c:pt idx="3">
                  <c:v>10.507176923076923</c:v>
                </c:pt>
                <c:pt idx="4">
                  <c:v>1.6887572307692307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27-46D5-A49E-06B7E64B96BE}"/>
            </c:ext>
          </c:extLst>
        </c:ser>
        <c:ser>
          <c:idx val="4"/>
          <c:order val="4"/>
          <c:tx>
            <c:strRef>
              <c:f>'Al 2018'!$J$37</c:f>
              <c:strCache>
                <c:ptCount val="1"/>
                <c:pt idx="0">
                  <c:v>Al-Sn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'Al 2018'!$K$32:$O$32</c:f>
              <c:strCache>
                <c:ptCount val="5"/>
                <c:pt idx="0">
                  <c:v>E-1</c:v>
                </c:pt>
                <c:pt idx="1">
                  <c:v>E-2</c:v>
                </c:pt>
                <c:pt idx="2">
                  <c:v>E-3</c:v>
                </c:pt>
                <c:pt idx="3">
                  <c:v>E-4</c:v>
                </c:pt>
                <c:pt idx="4">
                  <c:v>E-5</c:v>
                </c:pt>
              </c:strCache>
            </c:strRef>
          </c:cat>
          <c:val>
            <c:numRef>
              <c:f>'Al 2018'!$K$37:$O$37</c:f>
              <c:numCache>
                <c:formatCode>General</c:formatCode>
                <c:ptCount val="5"/>
                <c:pt idx="0">
                  <c:v>1.5553622692307694E-3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27-46D5-A49E-06B7E64B96BE}"/>
            </c:ext>
          </c:extLst>
        </c:ser>
        <c:ser>
          <c:idx val="5"/>
          <c:order val="5"/>
          <c:tx>
            <c:strRef>
              <c:f>'Al 2018'!$J$38</c:f>
              <c:strCache>
                <c:ptCount val="1"/>
                <c:pt idx="0">
                  <c:v>Al-Zn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'Al 2018'!$K$32:$O$32</c:f>
              <c:strCache>
                <c:ptCount val="5"/>
                <c:pt idx="0">
                  <c:v>E-1</c:v>
                </c:pt>
                <c:pt idx="1">
                  <c:v>E-2</c:v>
                </c:pt>
                <c:pt idx="2">
                  <c:v>E-3</c:v>
                </c:pt>
                <c:pt idx="3">
                  <c:v>E-4</c:v>
                </c:pt>
                <c:pt idx="4">
                  <c:v>E-5</c:v>
                </c:pt>
              </c:strCache>
            </c:strRef>
          </c:cat>
          <c:val>
            <c:numRef>
              <c:f>'Al 2018'!$K$38:$O$38</c:f>
              <c:numCache>
                <c:formatCode>General</c:formatCode>
                <c:ptCount val="5"/>
                <c:pt idx="0">
                  <c:v>1.0417417307692307E-2</c:v>
                </c:pt>
                <c:pt idx="1">
                  <c:v>1.3336659615384616E-2</c:v>
                </c:pt>
                <c:pt idx="2">
                  <c:v>1.0580715000000001</c:v>
                </c:pt>
                <c:pt idx="3">
                  <c:v>0.13941516153846154</c:v>
                </c:pt>
                <c:pt idx="4">
                  <c:v>1.1611466153846154E-2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27-46D5-A49E-06B7E64B9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8464943"/>
        <c:axId val="183599599"/>
        <c:axId val="557097295"/>
      </c:bar3DChart>
      <c:catAx>
        <c:axId val="43846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99599"/>
        <c:crosses val="autoZero"/>
        <c:auto val="1"/>
        <c:lblAlgn val="ctr"/>
        <c:lblOffset val="100"/>
        <c:noMultiLvlLbl val="0"/>
      </c:catAx>
      <c:valAx>
        <c:axId val="183599599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464943"/>
        <c:crosses val="autoZero"/>
        <c:crossBetween val="between"/>
      </c:valAx>
      <c:serAx>
        <c:axId val="55709729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99599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19050"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'Al 2018'!$J$43</c:f>
              <c:strCache>
                <c:ptCount val="1"/>
                <c:pt idx="0">
                  <c:v>Al-Cl-Zr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'Al 2018'!$K$42:$O$42</c:f>
              <c:strCache>
                <c:ptCount val="5"/>
                <c:pt idx="0">
                  <c:v>F-1</c:v>
                </c:pt>
                <c:pt idx="1">
                  <c:v>F-2</c:v>
                </c:pt>
                <c:pt idx="2">
                  <c:v>F-3</c:v>
                </c:pt>
                <c:pt idx="3">
                  <c:v>F-4</c:v>
                </c:pt>
                <c:pt idx="4">
                  <c:v>F-5</c:v>
                </c:pt>
              </c:strCache>
            </c:strRef>
          </c:cat>
          <c:val>
            <c:numRef>
              <c:f>'Al 2018'!$K$43:$O$43</c:f>
              <c:numCache>
                <c:formatCode>General</c:formatCode>
                <c:ptCount val="5"/>
                <c:pt idx="0">
                  <c:v>997.37176923076925</c:v>
                </c:pt>
                <c:pt idx="1">
                  <c:v>81.338823076923077</c:v>
                </c:pt>
                <c:pt idx="2">
                  <c:v>8.1458203846153836</c:v>
                </c:pt>
                <c:pt idx="3">
                  <c:v>7.3555865384615382</c:v>
                </c:pt>
                <c:pt idx="4">
                  <c:v>29.119733846153846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3-4185-89FB-A5CFC62A9D78}"/>
            </c:ext>
          </c:extLst>
        </c:ser>
        <c:ser>
          <c:idx val="1"/>
          <c:order val="1"/>
          <c:tx>
            <c:strRef>
              <c:f>'Al 2018'!$J$44</c:f>
              <c:strCache>
                <c:ptCount val="1"/>
                <c:pt idx="0">
                  <c:v>Al-Fe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'Al 2018'!$K$42:$O$42</c:f>
              <c:strCache>
                <c:ptCount val="5"/>
                <c:pt idx="0">
                  <c:v>F-1</c:v>
                </c:pt>
                <c:pt idx="1">
                  <c:v>F-2</c:v>
                </c:pt>
                <c:pt idx="2">
                  <c:v>F-3</c:v>
                </c:pt>
                <c:pt idx="3">
                  <c:v>F-4</c:v>
                </c:pt>
                <c:pt idx="4">
                  <c:v>F-5</c:v>
                </c:pt>
              </c:strCache>
            </c:strRef>
          </c:cat>
          <c:val>
            <c:numRef>
              <c:f>'Al 2018'!$K$44:$O$44</c:f>
              <c:numCache>
                <c:formatCode>General</c:formatCode>
                <c:ptCount val="5"/>
                <c:pt idx="0">
                  <c:v>1.569436076923077E-2</c:v>
                </c:pt>
                <c:pt idx="1">
                  <c:v>2.242169730769231</c:v>
                </c:pt>
                <c:pt idx="2">
                  <c:v>1.4155264615384614E-2</c:v>
                </c:pt>
                <c:pt idx="3">
                  <c:v>7.4300988461538462E-3</c:v>
                </c:pt>
                <c:pt idx="4">
                  <c:v>0.13241811153846153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D3-4185-89FB-A5CFC62A9D78}"/>
            </c:ext>
          </c:extLst>
        </c:ser>
        <c:ser>
          <c:idx val="2"/>
          <c:order val="2"/>
          <c:tx>
            <c:strRef>
              <c:f>'Al 2018'!$J$45</c:f>
              <c:strCache>
                <c:ptCount val="1"/>
                <c:pt idx="0">
                  <c:v>Al-Ni-Zn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'Al 2018'!$K$42:$O$42</c:f>
              <c:strCache>
                <c:ptCount val="5"/>
                <c:pt idx="0">
                  <c:v>F-1</c:v>
                </c:pt>
                <c:pt idx="1">
                  <c:v>F-2</c:v>
                </c:pt>
                <c:pt idx="2">
                  <c:v>F-3</c:v>
                </c:pt>
                <c:pt idx="3">
                  <c:v>F-4</c:v>
                </c:pt>
                <c:pt idx="4">
                  <c:v>F-5</c:v>
                </c:pt>
              </c:strCache>
            </c:strRef>
          </c:cat>
          <c:val>
            <c:numRef>
              <c:f>'Al 2018'!$K$45:$O$45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0.19501849230769228</c:v>
                </c:pt>
                <c:pt idx="4">
                  <c:v>0.73653207692307698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D3-4185-89FB-A5CFC62A9D78}"/>
            </c:ext>
          </c:extLst>
        </c:ser>
        <c:ser>
          <c:idx val="3"/>
          <c:order val="3"/>
          <c:tx>
            <c:strRef>
              <c:f>'Al 2018'!$J$46</c:f>
              <c:strCache>
                <c:ptCount val="1"/>
                <c:pt idx="0">
                  <c:v>Al-Si-Fe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'Al 2018'!$K$42:$O$42</c:f>
              <c:strCache>
                <c:ptCount val="5"/>
                <c:pt idx="0">
                  <c:v>F-1</c:v>
                </c:pt>
                <c:pt idx="1">
                  <c:v>F-2</c:v>
                </c:pt>
                <c:pt idx="2">
                  <c:v>F-3</c:v>
                </c:pt>
                <c:pt idx="3">
                  <c:v>F-4</c:v>
                </c:pt>
                <c:pt idx="4">
                  <c:v>F-5</c:v>
                </c:pt>
              </c:strCache>
            </c:strRef>
          </c:cat>
          <c:val>
            <c:numRef>
              <c:f>'Al 2018'!$K$46:$O$46</c:f>
              <c:numCache>
                <c:formatCode>General</c:formatCode>
                <c:ptCount val="5"/>
                <c:pt idx="0">
                  <c:v>2.3314104230769228</c:v>
                </c:pt>
                <c:pt idx="1">
                  <c:v>32.279058846153845</c:v>
                </c:pt>
                <c:pt idx="2">
                  <c:v>4.8814000000000002</c:v>
                </c:pt>
                <c:pt idx="3">
                  <c:v>9.3110692307692311</c:v>
                </c:pt>
                <c:pt idx="4">
                  <c:v>7.1230623076923081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D3-4185-89FB-A5CFC62A9D78}"/>
            </c:ext>
          </c:extLst>
        </c:ser>
        <c:ser>
          <c:idx val="4"/>
          <c:order val="4"/>
          <c:tx>
            <c:strRef>
              <c:f>'Al 2018'!$J$47</c:f>
              <c:strCache>
                <c:ptCount val="1"/>
                <c:pt idx="0">
                  <c:v>Al-Sn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'Al 2018'!$K$42:$O$42</c:f>
              <c:strCache>
                <c:ptCount val="5"/>
                <c:pt idx="0">
                  <c:v>F-1</c:v>
                </c:pt>
                <c:pt idx="1">
                  <c:v>F-2</c:v>
                </c:pt>
                <c:pt idx="2">
                  <c:v>F-3</c:v>
                </c:pt>
                <c:pt idx="3">
                  <c:v>F-4</c:v>
                </c:pt>
                <c:pt idx="4">
                  <c:v>F-5</c:v>
                </c:pt>
              </c:strCache>
            </c:strRef>
          </c:cat>
          <c:val>
            <c:numRef>
              <c:f>'Al 2018'!$K$47:$O$47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D3-4185-89FB-A5CFC62A9D78}"/>
            </c:ext>
          </c:extLst>
        </c:ser>
        <c:ser>
          <c:idx val="5"/>
          <c:order val="5"/>
          <c:tx>
            <c:strRef>
              <c:f>'Al 2018'!$J$48</c:f>
              <c:strCache>
                <c:ptCount val="1"/>
                <c:pt idx="0">
                  <c:v>Al-Zn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'Al 2018'!$K$42:$O$42</c:f>
              <c:strCache>
                <c:ptCount val="5"/>
                <c:pt idx="0">
                  <c:v>F-1</c:v>
                </c:pt>
                <c:pt idx="1">
                  <c:v>F-2</c:v>
                </c:pt>
                <c:pt idx="2">
                  <c:v>F-3</c:v>
                </c:pt>
                <c:pt idx="3">
                  <c:v>F-4</c:v>
                </c:pt>
                <c:pt idx="4">
                  <c:v>F-5</c:v>
                </c:pt>
              </c:strCache>
            </c:strRef>
          </c:cat>
          <c:val>
            <c:numRef>
              <c:f>'Al 2018'!$K$48:$O$48</c:f>
              <c:numCache>
                <c:formatCode>General</c:formatCode>
                <c:ptCount val="5"/>
                <c:pt idx="0">
                  <c:v>2.6211691153846153</c:v>
                </c:pt>
                <c:pt idx="1">
                  <c:v>4.947807692307693E-2</c:v>
                </c:pt>
                <c:pt idx="2">
                  <c:v>0</c:v>
                </c:pt>
                <c:pt idx="3">
                  <c:v>7.8779757692307693E-4</c:v>
                </c:pt>
                <c:pt idx="4">
                  <c:v>6.8144607692307693E-2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D3-4185-89FB-A5CFC62A9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3121551"/>
        <c:axId val="128145711"/>
        <c:axId val="557081055"/>
      </c:bar3DChart>
      <c:catAx>
        <c:axId val="453121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145711"/>
        <c:crosses val="autoZero"/>
        <c:auto val="1"/>
        <c:lblAlgn val="ctr"/>
        <c:lblOffset val="100"/>
        <c:noMultiLvlLbl val="0"/>
      </c:catAx>
      <c:valAx>
        <c:axId val="128145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121551"/>
        <c:crosses val="autoZero"/>
        <c:crossBetween val="between"/>
      </c:valAx>
      <c:serAx>
        <c:axId val="55708105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145711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19050"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'Al 2018'!$J$53</c:f>
              <c:strCache>
                <c:ptCount val="1"/>
                <c:pt idx="0">
                  <c:v>Al-Cl-Zr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'Al 2018'!$K$52:$O$52</c:f>
              <c:strCache>
                <c:ptCount val="5"/>
                <c:pt idx="0">
                  <c:v>G-1</c:v>
                </c:pt>
                <c:pt idx="1">
                  <c:v>G-2</c:v>
                </c:pt>
                <c:pt idx="2">
                  <c:v>G-3</c:v>
                </c:pt>
                <c:pt idx="3">
                  <c:v>G-4</c:v>
                </c:pt>
                <c:pt idx="4">
                  <c:v>G-5</c:v>
                </c:pt>
              </c:strCache>
            </c:strRef>
          </c:cat>
          <c:val>
            <c:numRef>
              <c:f>'Al 2018'!$K$53:$O$53</c:f>
              <c:numCache>
                <c:formatCode>General</c:formatCode>
                <c:ptCount val="5"/>
                <c:pt idx="0">
                  <c:v>86.455134615384623</c:v>
                </c:pt>
                <c:pt idx="1">
                  <c:v>58.416315384615388</c:v>
                </c:pt>
                <c:pt idx="2">
                  <c:v>50.380765384615387</c:v>
                </c:pt>
                <c:pt idx="3">
                  <c:v>75.822457692307694</c:v>
                </c:pt>
                <c:pt idx="4">
                  <c:v>88.519899999999993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4D-481B-9125-B8C0E77F1B19}"/>
            </c:ext>
          </c:extLst>
        </c:ser>
        <c:ser>
          <c:idx val="1"/>
          <c:order val="1"/>
          <c:tx>
            <c:strRef>
              <c:f>'Al 2018'!$J$54</c:f>
              <c:strCache>
                <c:ptCount val="1"/>
                <c:pt idx="0">
                  <c:v>Al-Fe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'Al 2018'!$K$52:$O$52</c:f>
              <c:strCache>
                <c:ptCount val="5"/>
                <c:pt idx="0">
                  <c:v>G-1</c:v>
                </c:pt>
                <c:pt idx="1">
                  <c:v>G-2</c:v>
                </c:pt>
                <c:pt idx="2">
                  <c:v>G-3</c:v>
                </c:pt>
                <c:pt idx="3">
                  <c:v>G-4</c:v>
                </c:pt>
                <c:pt idx="4">
                  <c:v>G-5</c:v>
                </c:pt>
              </c:strCache>
            </c:strRef>
          </c:cat>
          <c:val>
            <c:numRef>
              <c:f>'Al 2018'!$K$54:$O$54</c:f>
              <c:numCache>
                <c:formatCode>General</c:formatCode>
                <c:ptCount val="5"/>
                <c:pt idx="0">
                  <c:v>0.64307107692307686</c:v>
                </c:pt>
                <c:pt idx="1">
                  <c:v>1.2574296923076923E-3</c:v>
                </c:pt>
                <c:pt idx="2">
                  <c:v>5.4592623076923072E-2</c:v>
                </c:pt>
                <c:pt idx="3">
                  <c:v>21.065499615384617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4D-481B-9125-B8C0E77F1B19}"/>
            </c:ext>
          </c:extLst>
        </c:ser>
        <c:ser>
          <c:idx val="2"/>
          <c:order val="2"/>
          <c:tx>
            <c:strRef>
              <c:f>'Al 2018'!$J$55</c:f>
              <c:strCache>
                <c:ptCount val="1"/>
                <c:pt idx="0">
                  <c:v>Al-Ni-Zn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'Al 2018'!$K$52:$O$52</c:f>
              <c:strCache>
                <c:ptCount val="5"/>
                <c:pt idx="0">
                  <c:v>G-1</c:v>
                </c:pt>
                <c:pt idx="1">
                  <c:v>G-2</c:v>
                </c:pt>
                <c:pt idx="2">
                  <c:v>G-3</c:v>
                </c:pt>
                <c:pt idx="3">
                  <c:v>G-4</c:v>
                </c:pt>
                <c:pt idx="4">
                  <c:v>G-5</c:v>
                </c:pt>
              </c:strCache>
            </c:strRef>
          </c:cat>
          <c:val>
            <c:numRef>
              <c:f>'Al 2018'!$K$55:$O$55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4D-481B-9125-B8C0E77F1B19}"/>
            </c:ext>
          </c:extLst>
        </c:ser>
        <c:ser>
          <c:idx val="3"/>
          <c:order val="3"/>
          <c:tx>
            <c:strRef>
              <c:f>'Al 2018'!$J$56</c:f>
              <c:strCache>
                <c:ptCount val="1"/>
                <c:pt idx="0">
                  <c:v>Al-Si-Fe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'Al 2018'!$K$52:$O$52</c:f>
              <c:strCache>
                <c:ptCount val="5"/>
                <c:pt idx="0">
                  <c:v>G-1</c:v>
                </c:pt>
                <c:pt idx="1">
                  <c:v>G-2</c:v>
                </c:pt>
                <c:pt idx="2">
                  <c:v>G-3</c:v>
                </c:pt>
                <c:pt idx="3">
                  <c:v>G-4</c:v>
                </c:pt>
                <c:pt idx="4">
                  <c:v>G-5</c:v>
                </c:pt>
              </c:strCache>
            </c:strRef>
          </c:cat>
          <c:val>
            <c:numRef>
              <c:f>'Al 2018'!$K$56:$O$56</c:f>
              <c:numCache>
                <c:formatCode>General</c:formatCode>
                <c:ptCount val="5"/>
                <c:pt idx="0">
                  <c:v>3.8869588461538464E-2</c:v>
                </c:pt>
                <c:pt idx="1">
                  <c:v>1.9192950384615385E-2</c:v>
                </c:pt>
                <c:pt idx="2">
                  <c:v>20.896533461538461</c:v>
                </c:pt>
                <c:pt idx="3">
                  <c:v>8.0600673076923073</c:v>
                </c:pt>
                <c:pt idx="4">
                  <c:v>0.39609926923076916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4D-481B-9125-B8C0E77F1B19}"/>
            </c:ext>
          </c:extLst>
        </c:ser>
        <c:ser>
          <c:idx val="4"/>
          <c:order val="4"/>
          <c:tx>
            <c:strRef>
              <c:f>'Al 2018'!$J$57</c:f>
              <c:strCache>
                <c:ptCount val="1"/>
                <c:pt idx="0">
                  <c:v>Al-Sn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'Al 2018'!$K$52:$O$52</c:f>
              <c:strCache>
                <c:ptCount val="5"/>
                <c:pt idx="0">
                  <c:v>G-1</c:v>
                </c:pt>
                <c:pt idx="1">
                  <c:v>G-2</c:v>
                </c:pt>
                <c:pt idx="2">
                  <c:v>G-3</c:v>
                </c:pt>
                <c:pt idx="3">
                  <c:v>G-4</c:v>
                </c:pt>
                <c:pt idx="4">
                  <c:v>G-5</c:v>
                </c:pt>
              </c:strCache>
            </c:strRef>
          </c:cat>
          <c:val>
            <c:numRef>
              <c:f>'Al 2018'!$K$57:$O$57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4D-481B-9125-B8C0E77F1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6927119"/>
        <c:axId val="128136975"/>
        <c:axId val="587806479"/>
      </c:bar3DChart>
      <c:catAx>
        <c:axId val="44692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136975"/>
        <c:crosses val="autoZero"/>
        <c:auto val="1"/>
        <c:lblAlgn val="ctr"/>
        <c:lblOffset val="100"/>
        <c:noMultiLvlLbl val="0"/>
      </c:catAx>
      <c:valAx>
        <c:axId val="128136975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927119"/>
        <c:crosses val="autoZero"/>
        <c:crossBetween val="between"/>
      </c:valAx>
      <c:serAx>
        <c:axId val="58780647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136975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19050"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'Al 2018'!$J$72</c:f>
              <c:strCache>
                <c:ptCount val="1"/>
                <c:pt idx="0">
                  <c:v>Al-Cl-Zr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'Al 2018'!$K$71:$O$71</c:f>
              <c:strCache>
                <c:ptCount val="5"/>
                <c:pt idx="0">
                  <c:v>K-1</c:v>
                </c:pt>
                <c:pt idx="1">
                  <c:v>K-2</c:v>
                </c:pt>
                <c:pt idx="2">
                  <c:v>K-3</c:v>
                </c:pt>
                <c:pt idx="3">
                  <c:v>K-4</c:v>
                </c:pt>
                <c:pt idx="4">
                  <c:v>K-5</c:v>
                </c:pt>
              </c:strCache>
            </c:strRef>
          </c:cat>
          <c:val>
            <c:numRef>
              <c:f>'Al 2018'!$K$72:$O$72</c:f>
              <c:numCache>
                <c:formatCode>General</c:formatCode>
                <c:ptCount val="5"/>
                <c:pt idx="0">
                  <c:v>81.841984615384618</c:v>
                </c:pt>
                <c:pt idx="1">
                  <c:v>5.2526042307692311</c:v>
                </c:pt>
                <c:pt idx="2">
                  <c:v>8.1570696153846161</c:v>
                </c:pt>
                <c:pt idx="3">
                  <c:v>6.3143650000000004</c:v>
                </c:pt>
                <c:pt idx="4">
                  <c:v>5.9441653846153848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D52-BE07-9EC2F234E405}"/>
            </c:ext>
          </c:extLst>
        </c:ser>
        <c:ser>
          <c:idx val="1"/>
          <c:order val="1"/>
          <c:tx>
            <c:strRef>
              <c:f>'Al 2018'!$J$73</c:f>
              <c:strCache>
                <c:ptCount val="1"/>
                <c:pt idx="0">
                  <c:v>Al-Fe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'Al 2018'!$K$71:$O$71</c:f>
              <c:strCache>
                <c:ptCount val="5"/>
                <c:pt idx="0">
                  <c:v>K-1</c:v>
                </c:pt>
                <c:pt idx="1">
                  <c:v>K-2</c:v>
                </c:pt>
                <c:pt idx="2">
                  <c:v>K-3</c:v>
                </c:pt>
                <c:pt idx="3">
                  <c:v>K-4</c:v>
                </c:pt>
                <c:pt idx="4">
                  <c:v>K-5</c:v>
                </c:pt>
              </c:strCache>
            </c:strRef>
          </c:cat>
          <c:val>
            <c:numRef>
              <c:f>'Al 2018'!$K$73:$O$73</c:f>
              <c:numCache>
                <c:formatCode>General</c:formatCode>
                <c:ptCount val="5"/>
                <c:pt idx="0">
                  <c:v>4.2217880769230769E-2</c:v>
                </c:pt>
                <c:pt idx="1">
                  <c:v>0.2077919</c:v>
                </c:pt>
                <c:pt idx="2">
                  <c:v>0.17931235384615382</c:v>
                </c:pt>
                <c:pt idx="3">
                  <c:v>0.44452280769230768</c:v>
                </c:pt>
                <c:pt idx="4">
                  <c:v>2.0319064615384614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D52-BE07-9EC2F234E405}"/>
            </c:ext>
          </c:extLst>
        </c:ser>
        <c:ser>
          <c:idx val="2"/>
          <c:order val="2"/>
          <c:tx>
            <c:strRef>
              <c:f>'Al 2018'!$J$74</c:f>
              <c:strCache>
                <c:ptCount val="1"/>
                <c:pt idx="0">
                  <c:v>Al-Ni-Zn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'Al 2018'!$K$71:$O$71</c:f>
              <c:strCache>
                <c:ptCount val="5"/>
                <c:pt idx="0">
                  <c:v>K-1</c:v>
                </c:pt>
                <c:pt idx="1">
                  <c:v>K-2</c:v>
                </c:pt>
                <c:pt idx="2">
                  <c:v>K-3</c:v>
                </c:pt>
                <c:pt idx="3">
                  <c:v>K-4</c:v>
                </c:pt>
                <c:pt idx="4">
                  <c:v>K-5</c:v>
                </c:pt>
              </c:strCache>
            </c:strRef>
          </c:cat>
          <c:val>
            <c:numRef>
              <c:f>'Al 2018'!$K$74:$O$74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CA-4D52-BE07-9EC2F234E405}"/>
            </c:ext>
          </c:extLst>
        </c:ser>
        <c:ser>
          <c:idx val="3"/>
          <c:order val="3"/>
          <c:tx>
            <c:strRef>
              <c:f>'Al 2018'!$J$75</c:f>
              <c:strCache>
                <c:ptCount val="1"/>
                <c:pt idx="0">
                  <c:v>Al-Si-Fe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'Al 2018'!$K$71:$O$71</c:f>
              <c:strCache>
                <c:ptCount val="5"/>
                <c:pt idx="0">
                  <c:v>K-1</c:v>
                </c:pt>
                <c:pt idx="1">
                  <c:v>K-2</c:v>
                </c:pt>
                <c:pt idx="2">
                  <c:v>K-3</c:v>
                </c:pt>
                <c:pt idx="3">
                  <c:v>K-4</c:v>
                </c:pt>
                <c:pt idx="4">
                  <c:v>K-5</c:v>
                </c:pt>
              </c:strCache>
            </c:strRef>
          </c:cat>
          <c:val>
            <c:numRef>
              <c:f>'Al 2018'!$K$75:$O$75</c:f>
              <c:numCache>
                <c:formatCode>General</c:formatCode>
                <c:ptCount val="5"/>
                <c:pt idx="0">
                  <c:v>1.1789290769230769</c:v>
                </c:pt>
                <c:pt idx="1">
                  <c:v>4.3215473076923079</c:v>
                </c:pt>
                <c:pt idx="2">
                  <c:v>1.2889369999999998</c:v>
                </c:pt>
                <c:pt idx="3">
                  <c:v>1.8111851923076923</c:v>
                </c:pt>
                <c:pt idx="4">
                  <c:v>11.557208461538462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CA-4D52-BE07-9EC2F234E405}"/>
            </c:ext>
          </c:extLst>
        </c:ser>
        <c:ser>
          <c:idx val="4"/>
          <c:order val="4"/>
          <c:tx>
            <c:strRef>
              <c:f>'Al 2018'!$J$76</c:f>
              <c:strCache>
                <c:ptCount val="1"/>
                <c:pt idx="0">
                  <c:v>Al-Sn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'Al 2018'!$K$71:$O$71</c:f>
              <c:strCache>
                <c:ptCount val="5"/>
                <c:pt idx="0">
                  <c:v>K-1</c:v>
                </c:pt>
                <c:pt idx="1">
                  <c:v>K-2</c:v>
                </c:pt>
                <c:pt idx="2">
                  <c:v>K-3</c:v>
                </c:pt>
                <c:pt idx="3">
                  <c:v>K-4</c:v>
                </c:pt>
                <c:pt idx="4">
                  <c:v>K-5</c:v>
                </c:pt>
              </c:strCache>
            </c:strRef>
          </c:cat>
          <c:val>
            <c:numRef>
              <c:f>'Al 2018'!$K$76:$O$76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CA-4D52-BE07-9EC2F234E405}"/>
            </c:ext>
          </c:extLst>
        </c:ser>
        <c:ser>
          <c:idx val="5"/>
          <c:order val="5"/>
          <c:tx>
            <c:strRef>
              <c:f>'Al 2018'!$J$77</c:f>
              <c:strCache>
                <c:ptCount val="1"/>
                <c:pt idx="0">
                  <c:v>Al-Zn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'Al 2018'!$K$71:$O$71</c:f>
              <c:strCache>
                <c:ptCount val="5"/>
                <c:pt idx="0">
                  <c:v>K-1</c:v>
                </c:pt>
                <c:pt idx="1">
                  <c:v>K-2</c:v>
                </c:pt>
                <c:pt idx="2">
                  <c:v>K-3</c:v>
                </c:pt>
                <c:pt idx="3">
                  <c:v>K-4</c:v>
                </c:pt>
                <c:pt idx="4">
                  <c:v>K-5</c:v>
                </c:pt>
              </c:strCache>
            </c:strRef>
          </c:cat>
          <c:val>
            <c:numRef>
              <c:f>'Al 2018'!$K$77:$O$77</c:f>
              <c:numCache>
                <c:formatCode>General</c:formatCode>
                <c:ptCount val="5"/>
                <c:pt idx="0">
                  <c:v>0.37992807692307695</c:v>
                </c:pt>
                <c:pt idx="1">
                  <c:v>2.6225295384615384E-2</c:v>
                </c:pt>
                <c:pt idx="2">
                  <c:v>0</c:v>
                </c:pt>
                <c:pt idx="3">
                  <c:v>0.3313221461538462</c:v>
                </c:pt>
                <c:pt idx="4">
                  <c:v>0.1131738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CA-4D52-BE07-9EC2F234E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3197791"/>
        <c:axId val="403164511"/>
        <c:axId val="587869119"/>
      </c:bar3DChart>
      <c:catAx>
        <c:axId val="403197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164511"/>
        <c:crosses val="autoZero"/>
        <c:auto val="1"/>
        <c:lblAlgn val="ctr"/>
        <c:lblOffset val="100"/>
        <c:noMultiLvlLbl val="0"/>
      </c:catAx>
      <c:valAx>
        <c:axId val="403164511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197791"/>
        <c:crosses val="autoZero"/>
        <c:crossBetween val="between"/>
      </c:valAx>
      <c:serAx>
        <c:axId val="58786911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164511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19050"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'Al 2018'!$J$13</c:f>
              <c:strCache>
                <c:ptCount val="1"/>
                <c:pt idx="0">
                  <c:v>Al-Cl-Zr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'Al 2018'!$K$12:$O$12</c:f>
              <c:strCache>
                <c:ptCount val="5"/>
                <c:pt idx="0">
                  <c:v>B-1</c:v>
                </c:pt>
                <c:pt idx="1">
                  <c:v>B-2</c:v>
                </c:pt>
                <c:pt idx="2">
                  <c:v>B-3</c:v>
                </c:pt>
                <c:pt idx="3">
                  <c:v>B-4</c:v>
                </c:pt>
                <c:pt idx="4">
                  <c:v>B-5</c:v>
                </c:pt>
              </c:strCache>
            </c:strRef>
          </c:cat>
          <c:val>
            <c:numRef>
              <c:f>'Al 2018'!$K$13:$O$13</c:f>
              <c:numCache>
                <c:formatCode>General</c:formatCode>
                <c:ptCount val="5"/>
                <c:pt idx="0">
                  <c:v>11.967659999999999</c:v>
                </c:pt>
                <c:pt idx="1">
                  <c:v>8.706570000000001</c:v>
                </c:pt>
                <c:pt idx="2">
                  <c:v>168.58590769230767</c:v>
                </c:pt>
                <c:pt idx="3">
                  <c:v>15.818853076923078</c:v>
                </c:pt>
                <c:pt idx="4">
                  <c:v>7.0078596153846142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E-442C-AA06-F412A9A98790}"/>
            </c:ext>
          </c:extLst>
        </c:ser>
        <c:ser>
          <c:idx val="1"/>
          <c:order val="1"/>
          <c:tx>
            <c:strRef>
              <c:f>'Al 2018'!$J$14</c:f>
              <c:strCache>
                <c:ptCount val="1"/>
                <c:pt idx="0">
                  <c:v>Al-Fe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'Al 2018'!$K$12:$O$12</c:f>
              <c:strCache>
                <c:ptCount val="5"/>
                <c:pt idx="0">
                  <c:v>B-1</c:v>
                </c:pt>
                <c:pt idx="1">
                  <c:v>B-2</c:v>
                </c:pt>
                <c:pt idx="2">
                  <c:v>B-3</c:v>
                </c:pt>
                <c:pt idx="3">
                  <c:v>B-4</c:v>
                </c:pt>
                <c:pt idx="4">
                  <c:v>B-5</c:v>
                </c:pt>
              </c:strCache>
            </c:strRef>
          </c:cat>
          <c:val>
            <c:numRef>
              <c:f>'Al 2018'!$K$14:$O$14</c:f>
              <c:numCache>
                <c:formatCode>General</c:formatCode>
                <c:ptCount val="5"/>
                <c:pt idx="0">
                  <c:v>5.4365657692307691E-4</c:v>
                </c:pt>
                <c:pt idx="1">
                  <c:v>0.45134392307692306</c:v>
                </c:pt>
                <c:pt idx="2">
                  <c:v>9.7413819230769225E-3</c:v>
                </c:pt>
                <c:pt idx="3">
                  <c:v>7.9307653846153847E-2</c:v>
                </c:pt>
                <c:pt idx="4">
                  <c:v>4.0654884615384621E-2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6E-442C-AA06-F412A9A98790}"/>
            </c:ext>
          </c:extLst>
        </c:ser>
        <c:ser>
          <c:idx val="2"/>
          <c:order val="2"/>
          <c:tx>
            <c:strRef>
              <c:f>'Al 2018'!$J$15</c:f>
              <c:strCache>
                <c:ptCount val="1"/>
                <c:pt idx="0">
                  <c:v>Al-Ni-Zn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'Al 2018'!$K$12:$O$12</c:f>
              <c:strCache>
                <c:ptCount val="5"/>
                <c:pt idx="0">
                  <c:v>B-1</c:v>
                </c:pt>
                <c:pt idx="1">
                  <c:v>B-2</c:v>
                </c:pt>
                <c:pt idx="2">
                  <c:v>B-3</c:v>
                </c:pt>
                <c:pt idx="3">
                  <c:v>B-4</c:v>
                </c:pt>
                <c:pt idx="4">
                  <c:v>B-5</c:v>
                </c:pt>
              </c:strCache>
            </c:strRef>
          </c:cat>
          <c:val>
            <c:numRef>
              <c:f>'Al 2018'!$K$15:$O$15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6E-442C-AA06-F412A9A98790}"/>
            </c:ext>
          </c:extLst>
        </c:ser>
        <c:ser>
          <c:idx val="3"/>
          <c:order val="3"/>
          <c:tx>
            <c:strRef>
              <c:f>'Al 2018'!$J$16</c:f>
              <c:strCache>
                <c:ptCount val="1"/>
                <c:pt idx="0">
                  <c:v>Al-Si-Fe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'Al 2018'!$K$12:$O$12</c:f>
              <c:strCache>
                <c:ptCount val="5"/>
                <c:pt idx="0">
                  <c:v>B-1</c:v>
                </c:pt>
                <c:pt idx="1">
                  <c:v>B-2</c:v>
                </c:pt>
                <c:pt idx="2">
                  <c:v>B-3</c:v>
                </c:pt>
                <c:pt idx="3">
                  <c:v>B-4</c:v>
                </c:pt>
                <c:pt idx="4">
                  <c:v>B-5</c:v>
                </c:pt>
              </c:strCache>
            </c:strRef>
          </c:cat>
          <c:val>
            <c:numRef>
              <c:f>'Al 2018'!$K$16:$O$16</c:f>
              <c:numCache>
                <c:formatCode>General</c:formatCode>
                <c:ptCount val="5"/>
                <c:pt idx="0">
                  <c:v>4.6991588461538463</c:v>
                </c:pt>
                <c:pt idx="1">
                  <c:v>2.2134834615384618</c:v>
                </c:pt>
                <c:pt idx="2">
                  <c:v>1.0997316923076925</c:v>
                </c:pt>
                <c:pt idx="3">
                  <c:v>6.0833365384615385</c:v>
                </c:pt>
                <c:pt idx="4">
                  <c:v>1.2635247307692308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6E-442C-AA06-F412A9A98790}"/>
            </c:ext>
          </c:extLst>
        </c:ser>
        <c:ser>
          <c:idx val="4"/>
          <c:order val="4"/>
          <c:tx>
            <c:strRef>
              <c:f>'Al 2018'!$J$17</c:f>
              <c:strCache>
                <c:ptCount val="1"/>
                <c:pt idx="0">
                  <c:v>Al-Sn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'Al 2018'!$K$12:$O$12</c:f>
              <c:strCache>
                <c:ptCount val="5"/>
                <c:pt idx="0">
                  <c:v>B-1</c:v>
                </c:pt>
                <c:pt idx="1">
                  <c:v>B-2</c:v>
                </c:pt>
                <c:pt idx="2">
                  <c:v>B-3</c:v>
                </c:pt>
                <c:pt idx="3">
                  <c:v>B-4</c:v>
                </c:pt>
                <c:pt idx="4">
                  <c:v>B-5</c:v>
                </c:pt>
              </c:strCache>
            </c:strRef>
          </c:cat>
          <c:val>
            <c:numRef>
              <c:f>'Al 2018'!$K$17:$O$17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1.0575524615384615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6E-442C-AA06-F412A9A98790}"/>
            </c:ext>
          </c:extLst>
        </c:ser>
        <c:ser>
          <c:idx val="5"/>
          <c:order val="5"/>
          <c:tx>
            <c:strRef>
              <c:f>'Al 2018'!$J$18</c:f>
              <c:strCache>
                <c:ptCount val="1"/>
                <c:pt idx="0">
                  <c:v>Al-Zn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'Al 2018'!$K$12:$O$12</c:f>
              <c:strCache>
                <c:ptCount val="5"/>
                <c:pt idx="0">
                  <c:v>B-1</c:v>
                </c:pt>
                <c:pt idx="1">
                  <c:v>B-2</c:v>
                </c:pt>
                <c:pt idx="2">
                  <c:v>B-3</c:v>
                </c:pt>
                <c:pt idx="3">
                  <c:v>B-4</c:v>
                </c:pt>
                <c:pt idx="4">
                  <c:v>B-5</c:v>
                </c:pt>
              </c:strCache>
            </c:strRef>
          </c:cat>
          <c:val>
            <c:numRef>
              <c:f>'Al 2018'!$K$18:$O$18</c:f>
              <c:numCache>
                <c:formatCode>General</c:formatCode>
                <c:ptCount val="5"/>
                <c:pt idx="0">
                  <c:v>4.2121573076923075E-2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2.8983384999999999E-4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6E-442C-AA06-F412A9A98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8722607"/>
        <c:axId val="128135311"/>
        <c:axId val="304357375"/>
      </c:bar3DChart>
      <c:catAx>
        <c:axId val="448722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135311"/>
        <c:crosses val="autoZero"/>
        <c:auto val="1"/>
        <c:lblAlgn val="ctr"/>
        <c:lblOffset val="100"/>
        <c:noMultiLvlLbl val="0"/>
      </c:catAx>
      <c:valAx>
        <c:axId val="128135311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ng/cm2/day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22607"/>
        <c:crosses val="autoZero"/>
        <c:crossBetween val="between"/>
      </c:valAx>
      <c:serAx>
        <c:axId val="30435737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135311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1905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2018</a:t>
            </a:r>
            <a:r>
              <a:rPr lang="en-US" baseline="0"/>
              <a:t> Aluminum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'Al 2018'!$A$83</c:f>
              <c:strCache>
                <c:ptCount val="1"/>
                <c:pt idx="0">
                  <c:v>Al-Cl-Zr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'Al 2018'!$B$82:$H$82</c:f>
              <c:strCache>
                <c:ptCount val="7"/>
                <c:pt idx="0">
                  <c:v>NOD2D3 (Sleeping)</c:v>
                </c:pt>
                <c:pt idx="1">
                  <c:v>LAB1PD3 (Lab)</c:v>
                </c:pt>
                <c:pt idx="2">
                  <c:v>NOD1D3 (Eating)</c:v>
                </c:pt>
                <c:pt idx="3">
                  <c:v>NOD3D3 (Hygiene)</c:v>
                </c:pt>
                <c:pt idx="4">
                  <c:v>NOD3F3 (Hygiene)</c:v>
                </c:pt>
                <c:pt idx="5">
                  <c:v>NOD3OA3 (Hygiene)</c:v>
                </c:pt>
                <c:pt idx="6">
                  <c:v>NOD3O2 (Hygiene)</c:v>
                </c:pt>
              </c:strCache>
            </c:strRef>
          </c:cat>
          <c:val>
            <c:numRef>
              <c:f>'Al 2018'!$B$83:$H$83</c:f>
              <c:numCache>
                <c:formatCode>General</c:formatCode>
                <c:ptCount val="7"/>
                <c:pt idx="0">
                  <c:v>42.417370076923071</c:v>
                </c:pt>
                <c:pt idx="1">
                  <c:v>282.72057846153848</c:v>
                </c:pt>
                <c:pt idx="2">
                  <c:v>57.882215523076908</c:v>
                </c:pt>
                <c:pt idx="3">
                  <c:v>224.66634661538464</c:v>
                </c:pt>
                <c:pt idx="4">
                  <c:v>71.918914615384622</c:v>
                </c:pt>
                <c:pt idx="5">
                  <c:v>18.093918346153849</c:v>
                </c:pt>
                <c:pt idx="6">
                  <c:v>21.502037769230771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0-45C3-8291-C19C113AD799}"/>
            </c:ext>
          </c:extLst>
        </c:ser>
        <c:ser>
          <c:idx val="1"/>
          <c:order val="1"/>
          <c:tx>
            <c:strRef>
              <c:f>'Al 2018'!$A$84</c:f>
              <c:strCache>
                <c:ptCount val="1"/>
                <c:pt idx="0">
                  <c:v>Al-Fe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'Al 2018'!$B$82:$H$82</c:f>
              <c:strCache>
                <c:ptCount val="7"/>
                <c:pt idx="0">
                  <c:v>NOD2D3 (Sleeping)</c:v>
                </c:pt>
                <c:pt idx="1">
                  <c:v>LAB1PD3 (Lab)</c:v>
                </c:pt>
                <c:pt idx="2">
                  <c:v>NOD1D3 (Eating)</c:v>
                </c:pt>
                <c:pt idx="3">
                  <c:v>NOD3D3 (Hygiene)</c:v>
                </c:pt>
                <c:pt idx="4">
                  <c:v>NOD3F3 (Hygiene)</c:v>
                </c:pt>
                <c:pt idx="5">
                  <c:v>NOD3OA3 (Hygiene)</c:v>
                </c:pt>
                <c:pt idx="6">
                  <c:v>NOD3O2 (Hygiene)</c:v>
                </c:pt>
              </c:strCache>
            </c:strRef>
          </c:cat>
          <c:val>
            <c:numRef>
              <c:f>'Al 2018'!$B$84:$H$84</c:f>
              <c:numCache>
                <c:formatCode>General</c:formatCode>
                <c:ptCount val="7"/>
                <c:pt idx="0">
                  <c:v>0.1163183000076923</c:v>
                </c:pt>
                <c:pt idx="1">
                  <c:v>2.1106605316923079E-2</c:v>
                </c:pt>
                <c:pt idx="2">
                  <c:v>0.19675398061538463</c:v>
                </c:pt>
                <c:pt idx="3">
                  <c:v>0.48237351330769229</c:v>
                </c:pt>
                <c:pt idx="4">
                  <c:v>4.3528841490153853</c:v>
                </c:pt>
                <c:pt idx="5">
                  <c:v>2.2122431736153847</c:v>
                </c:pt>
                <c:pt idx="6">
                  <c:v>0.58115028076923081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20-45C3-8291-C19C113AD799}"/>
            </c:ext>
          </c:extLst>
        </c:ser>
        <c:ser>
          <c:idx val="2"/>
          <c:order val="2"/>
          <c:tx>
            <c:strRef>
              <c:f>'Al 2018'!$A$85</c:f>
              <c:strCache>
                <c:ptCount val="1"/>
                <c:pt idx="0">
                  <c:v>Al-Ni-Zn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'Al 2018'!$B$82:$H$82</c:f>
              <c:strCache>
                <c:ptCount val="7"/>
                <c:pt idx="0">
                  <c:v>NOD2D3 (Sleeping)</c:v>
                </c:pt>
                <c:pt idx="1">
                  <c:v>LAB1PD3 (Lab)</c:v>
                </c:pt>
                <c:pt idx="2">
                  <c:v>NOD1D3 (Eating)</c:v>
                </c:pt>
                <c:pt idx="3">
                  <c:v>NOD3D3 (Hygiene)</c:v>
                </c:pt>
                <c:pt idx="4">
                  <c:v>NOD3F3 (Hygiene)</c:v>
                </c:pt>
                <c:pt idx="5">
                  <c:v>NOD3OA3 (Hygiene)</c:v>
                </c:pt>
                <c:pt idx="6">
                  <c:v>NOD3O2 (Hygiene)</c:v>
                </c:pt>
              </c:strCache>
            </c:strRef>
          </c:cat>
          <c:val>
            <c:numRef>
              <c:f>'Al 2018'!$B$85:$H$85</c:f>
              <c:numCache>
                <c:formatCode>General</c:formatCode>
                <c:ptCount val="7"/>
                <c:pt idx="0">
                  <c:v>0</c:v>
                </c:pt>
                <c:pt idx="1">
                  <c:v>1.7805806153846156E-3</c:v>
                </c:pt>
                <c:pt idx="2">
                  <c:v>0.26617350423076924</c:v>
                </c:pt>
                <c:pt idx="3">
                  <c:v>0.18631011384615387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20-45C3-8291-C19C113AD799}"/>
            </c:ext>
          </c:extLst>
        </c:ser>
        <c:ser>
          <c:idx val="3"/>
          <c:order val="3"/>
          <c:tx>
            <c:strRef>
              <c:f>'Al 2018'!$A$86</c:f>
              <c:strCache>
                <c:ptCount val="1"/>
                <c:pt idx="0">
                  <c:v>Al-Si-Fe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'Al 2018'!$B$82:$H$82</c:f>
              <c:strCache>
                <c:ptCount val="7"/>
                <c:pt idx="0">
                  <c:v>NOD2D3 (Sleeping)</c:v>
                </c:pt>
                <c:pt idx="1">
                  <c:v>LAB1PD3 (Lab)</c:v>
                </c:pt>
                <c:pt idx="2">
                  <c:v>NOD1D3 (Eating)</c:v>
                </c:pt>
                <c:pt idx="3">
                  <c:v>NOD3D3 (Hygiene)</c:v>
                </c:pt>
                <c:pt idx="4">
                  <c:v>NOD3F3 (Hygiene)</c:v>
                </c:pt>
                <c:pt idx="5">
                  <c:v>NOD3OA3 (Hygiene)</c:v>
                </c:pt>
                <c:pt idx="6">
                  <c:v>NOD3O2 (Hygiene)</c:v>
                </c:pt>
              </c:strCache>
            </c:strRef>
          </c:cat>
          <c:val>
            <c:numRef>
              <c:f>'Al 2018'!$B$86:$H$86</c:f>
              <c:numCache>
                <c:formatCode>General</c:formatCode>
                <c:ptCount val="7"/>
                <c:pt idx="0">
                  <c:v>3.0718470538461538</c:v>
                </c:pt>
                <c:pt idx="1">
                  <c:v>0.99599187469230765</c:v>
                </c:pt>
                <c:pt idx="2">
                  <c:v>5.1390946446153842</c:v>
                </c:pt>
                <c:pt idx="3">
                  <c:v>11.185200161538461</c:v>
                </c:pt>
                <c:pt idx="4">
                  <c:v>5.8821525154615388</c:v>
                </c:pt>
                <c:pt idx="5">
                  <c:v>10.245042938461539</c:v>
                </c:pt>
                <c:pt idx="6">
                  <c:v>4.0315614076923074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20-45C3-8291-C19C113AD799}"/>
            </c:ext>
          </c:extLst>
        </c:ser>
        <c:ser>
          <c:idx val="4"/>
          <c:order val="4"/>
          <c:tx>
            <c:strRef>
              <c:f>'Al 2018'!$A$87</c:f>
              <c:strCache>
                <c:ptCount val="1"/>
                <c:pt idx="0">
                  <c:v>Al-Sn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'Al 2018'!$B$82:$H$82</c:f>
              <c:strCache>
                <c:ptCount val="7"/>
                <c:pt idx="0">
                  <c:v>NOD2D3 (Sleeping)</c:v>
                </c:pt>
                <c:pt idx="1">
                  <c:v>LAB1PD3 (Lab)</c:v>
                </c:pt>
                <c:pt idx="2">
                  <c:v>NOD1D3 (Eating)</c:v>
                </c:pt>
                <c:pt idx="3">
                  <c:v>NOD3D3 (Hygiene)</c:v>
                </c:pt>
                <c:pt idx="4">
                  <c:v>NOD3F3 (Hygiene)</c:v>
                </c:pt>
                <c:pt idx="5">
                  <c:v>NOD3OA3 (Hygiene)</c:v>
                </c:pt>
                <c:pt idx="6">
                  <c:v>NOD3O2 (Hygiene)</c:v>
                </c:pt>
              </c:strCache>
            </c:strRef>
          </c:cat>
          <c:val>
            <c:numRef>
              <c:f>'Al 2018'!$B$87:$H$87</c:f>
              <c:numCache>
                <c:formatCode>General</c:formatCode>
                <c:ptCount val="7"/>
                <c:pt idx="0">
                  <c:v>0.21151049230769231</c:v>
                </c:pt>
                <c:pt idx="1">
                  <c:v>0</c:v>
                </c:pt>
                <c:pt idx="2">
                  <c:v>3.1107245384615387E-4</c:v>
                </c:pt>
                <c:pt idx="3">
                  <c:v>0</c:v>
                </c:pt>
                <c:pt idx="4">
                  <c:v>0</c:v>
                </c:pt>
                <c:pt idx="5">
                  <c:v>2.1889159735930765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20-45C3-8291-C19C113AD799}"/>
            </c:ext>
          </c:extLst>
        </c:ser>
        <c:ser>
          <c:idx val="5"/>
          <c:order val="5"/>
          <c:tx>
            <c:strRef>
              <c:f>'Al 2018'!$A$88</c:f>
              <c:strCache>
                <c:ptCount val="1"/>
                <c:pt idx="0">
                  <c:v>Al-Zn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'Al 2018'!$B$82:$H$82</c:f>
              <c:strCache>
                <c:ptCount val="7"/>
                <c:pt idx="0">
                  <c:v>NOD2D3 (Sleeping)</c:v>
                </c:pt>
                <c:pt idx="1">
                  <c:v>LAB1PD3 (Lab)</c:v>
                </c:pt>
                <c:pt idx="2">
                  <c:v>NOD1D3 (Eating)</c:v>
                </c:pt>
                <c:pt idx="3">
                  <c:v>NOD3D3 (Hygiene)</c:v>
                </c:pt>
                <c:pt idx="4">
                  <c:v>NOD3F3 (Hygiene)</c:v>
                </c:pt>
                <c:pt idx="5">
                  <c:v>NOD3OA3 (Hygiene)</c:v>
                </c:pt>
                <c:pt idx="6">
                  <c:v>NOD3O2 (Hygiene)</c:v>
                </c:pt>
              </c:strCache>
            </c:strRef>
          </c:cat>
          <c:val>
            <c:numRef>
              <c:f>'Al 2018'!$B$88:$H$88</c:f>
              <c:numCache>
                <c:formatCode>General</c:formatCode>
                <c:ptCount val="7"/>
                <c:pt idx="0">
                  <c:v>8.4822813853846143E-3</c:v>
                </c:pt>
                <c:pt idx="1">
                  <c:v>8.9972543915384602</c:v>
                </c:pt>
                <c:pt idx="2">
                  <c:v>0.24657044092307695</c:v>
                </c:pt>
                <c:pt idx="3">
                  <c:v>0.54791591951538465</c:v>
                </c:pt>
                <c:pt idx="4">
                  <c:v>1.6639158684615383E-2</c:v>
                </c:pt>
                <c:pt idx="5">
                  <c:v>0.2416715321230769</c:v>
                </c:pt>
                <c:pt idx="6">
                  <c:v>0.1701298636923077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20-45C3-8291-C19C113AD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4107791"/>
        <c:axId val="403169919"/>
        <c:axId val="366213727"/>
      </c:bar3DChart>
      <c:catAx>
        <c:axId val="544107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169919"/>
        <c:crosses val="autoZero"/>
        <c:auto val="1"/>
        <c:lblAlgn val="ctr"/>
        <c:lblOffset val="100"/>
        <c:noMultiLvlLbl val="0"/>
      </c:catAx>
      <c:valAx>
        <c:axId val="403169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ng/cm2/day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107791"/>
        <c:crosses val="autoZero"/>
        <c:crossBetween val="between"/>
      </c:valAx>
      <c:serAx>
        <c:axId val="36621372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169919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2016</a:t>
            </a:r>
            <a:r>
              <a:rPr lang="en-US" sz="1800" baseline="0" dirty="0"/>
              <a:t> &amp; 2018 Percent of OSHA Limit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2016</c:v>
          </c:tx>
          <c:spPr>
            <a:solidFill>
              <a:srgbClr val="FFC000"/>
            </a:solidFill>
            <a:ln w="25400">
              <a:noFill/>
            </a:ln>
            <a:effectLst/>
          </c:spPr>
          <c:invertIfNegative val="0"/>
          <c:cat>
            <c:strRef>
              <c:f>Sheet1!$A$3:$A$31</c:f>
              <c:strCache>
                <c:ptCount val="29"/>
                <c:pt idx="0">
                  <c:v>Aluminum</c:v>
                </c:pt>
                <c:pt idx="1">
                  <c:v>Titanium</c:v>
                </c:pt>
                <c:pt idx="2">
                  <c:v>Vanadium</c:v>
                </c:pt>
                <c:pt idx="3">
                  <c:v>Chromium</c:v>
                </c:pt>
                <c:pt idx="4">
                  <c:v>Manganese</c:v>
                </c:pt>
                <c:pt idx="5">
                  <c:v>Iron</c:v>
                </c:pt>
                <c:pt idx="6">
                  <c:v>Cobalt</c:v>
                </c:pt>
                <c:pt idx="7">
                  <c:v>Nickel</c:v>
                </c:pt>
                <c:pt idx="8">
                  <c:v>Copper</c:v>
                </c:pt>
                <c:pt idx="9">
                  <c:v>Zinc</c:v>
                </c:pt>
                <c:pt idx="10">
                  <c:v>Bromine</c:v>
                </c:pt>
                <c:pt idx="11">
                  <c:v>Strontium</c:v>
                </c:pt>
                <c:pt idx="12">
                  <c:v>Zirconium</c:v>
                </c:pt>
                <c:pt idx="13">
                  <c:v>Molybdenum</c:v>
                </c:pt>
                <c:pt idx="14">
                  <c:v>Silver</c:v>
                </c:pt>
                <c:pt idx="15">
                  <c:v>Cadmium</c:v>
                </c:pt>
                <c:pt idx="16">
                  <c:v>Indium</c:v>
                </c:pt>
                <c:pt idx="17">
                  <c:v>Tin</c:v>
                </c:pt>
                <c:pt idx="18">
                  <c:v>Antimony</c:v>
                </c:pt>
                <c:pt idx="19">
                  <c:v>Cesium</c:v>
                </c:pt>
                <c:pt idx="20">
                  <c:v>Barium</c:v>
                </c:pt>
                <c:pt idx="21">
                  <c:v>Lanthanum</c:v>
                </c:pt>
                <c:pt idx="22">
                  <c:v>Cerium</c:v>
                </c:pt>
                <c:pt idx="23">
                  <c:v>Neodymium</c:v>
                </c:pt>
                <c:pt idx="24">
                  <c:v>Tungsten</c:v>
                </c:pt>
                <c:pt idx="25">
                  <c:v>Platinum</c:v>
                </c:pt>
                <c:pt idx="26">
                  <c:v>Gold</c:v>
                </c:pt>
                <c:pt idx="27">
                  <c:v>Lead</c:v>
                </c:pt>
                <c:pt idx="28">
                  <c:v>Bismuth</c:v>
                </c:pt>
              </c:strCache>
            </c:strRef>
          </c:cat>
          <c:val>
            <c:numRef>
              <c:f>Sheet1!$C$3:$C$31</c:f>
              <c:numCache>
                <c:formatCode>0.0E+00</c:formatCode>
                <c:ptCount val="29"/>
                <c:pt idx="0">
                  <c:v>2.747803002333574E-4</c:v>
                </c:pt>
                <c:pt idx="1">
                  <c:v>1.3528379942500339E-6</c:v>
                </c:pt>
                <c:pt idx="3">
                  <c:v>3.1036320357675641E-5</c:v>
                </c:pt>
                <c:pt idx="5">
                  <c:v>3.6287031142449625E-3</c:v>
                </c:pt>
                <c:pt idx="7">
                  <c:v>6.5995380310022042E-2</c:v>
                </c:pt>
                <c:pt idx="8">
                  <c:v>7.6681573538329301E-3</c:v>
                </c:pt>
                <c:pt idx="9">
                  <c:v>5.7700799082555381E-4</c:v>
                </c:pt>
                <c:pt idx="12">
                  <c:v>8.7458732062917927E-6</c:v>
                </c:pt>
                <c:pt idx="13">
                  <c:v>3.3361880370551337E-4</c:v>
                </c:pt>
                <c:pt idx="14">
                  <c:v>1.8145658048466528E-2</c:v>
                </c:pt>
                <c:pt idx="15">
                  <c:v>9.5117276620721211E-2</c:v>
                </c:pt>
                <c:pt idx="17">
                  <c:v>1.3373879293041495E-5</c:v>
                </c:pt>
                <c:pt idx="18">
                  <c:v>6.0127560463736651E-4</c:v>
                </c:pt>
                <c:pt idx="19">
                  <c:v>7.1839860010120861E-8</c:v>
                </c:pt>
                <c:pt idx="20">
                  <c:v>1.8411982172388233E-6</c:v>
                </c:pt>
                <c:pt idx="22">
                  <c:v>0</c:v>
                </c:pt>
                <c:pt idx="25">
                  <c:v>4.2914113753872448E-7</c:v>
                </c:pt>
                <c:pt idx="27">
                  <c:v>1.0781594990947948E-4</c:v>
                </c:pt>
                <c:pt idx="28">
                  <c:v>8.7280951402077902E-7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6-4487-A9D0-234EDF4E5D21}"/>
            </c:ext>
          </c:extLst>
        </c:ser>
        <c:ser>
          <c:idx val="1"/>
          <c:order val="1"/>
          <c:tx>
            <c:v>2018</c:v>
          </c:tx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cat>
            <c:strRef>
              <c:f>Sheet1!$A$3:$A$31</c:f>
              <c:strCache>
                <c:ptCount val="29"/>
                <c:pt idx="0">
                  <c:v>Aluminum</c:v>
                </c:pt>
                <c:pt idx="1">
                  <c:v>Titanium</c:v>
                </c:pt>
                <c:pt idx="2">
                  <c:v>Vanadium</c:v>
                </c:pt>
                <c:pt idx="3">
                  <c:v>Chromium</c:v>
                </c:pt>
                <c:pt idx="4">
                  <c:v>Manganese</c:v>
                </c:pt>
                <c:pt idx="5">
                  <c:v>Iron</c:v>
                </c:pt>
                <c:pt idx="6">
                  <c:v>Cobalt</c:v>
                </c:pt>
                <c:pt idx="7">
                  <c:v>Nickel</c:v>
                </c:pt>
                <c:pt idx="8">
                  <c:v>Copper</c:v>
                </c:pt>
                <c:pt idx="9">
                  <c:v>Zinc</c:v>
                </c:pt>
                <c:pt idx="10">
                  <c:v>Bromine</c:v>
                </c:pt>
                <c:pt idx="11">
                  <c:v>Strontium</c:v>
                </c:pt>
                <c:pt idx="12">
                  <c:v>Zirconium</c:v>
                </c:pt>
                <c:pt idx="13">
                  <c:v>Molybdenum</c:v>
                </c:pt>
                <c:pt idx="14">
                  <c:v>Silver</c:v>
                </c:pt>
                <c:pt idx="15">
                  <c:v>Cadmium</c:v>
                </c:pt>
                <c:pt idx="16">
                  <c:v>Indium</c:v>
                </c:pt>
                <c:pt idx="17">
                  <c:v>Tin</c:v>
                </c:pt>
                <c:pt idx="18">
                  <c:v>Antimony</c:v>
                </c:pt>
                <c:pt idx="19">
                  <c:v>Cesium</c:v>
                </c:pt>
                <c:pt idx="20">
                  <c:v>Barium</c:v>
                </c:pt>
                <c:pt idx="21">
                  <c:v>Lanthanum</c:v>
                </c:pt>
                <c:pt idx="22">
                  <c:v>Cerium</c:v>
                </c:pt>
                <c:pt idx="23">
                  <c:v>Neodymium</c:v>
                </c:pt>
                <c:pt idx="24">
                  <c:v>Tungsten</c:v>
                </c:pt>
                <c:pt idx="25">
                  <c:v>Platinum</c:v>
                </c:pt>
                <c:pt idx="26">
                  <c:v>Gold</c:v>
                </c:pt>
                <c:pt idx="27">
                  <c:v>Lead</c:v>
                </c:pt>
                <c:pt idx="28">
                  <c:v>Bismuth</c:v>
                </c:pt>
              </c:strCache>
            </c:strRef>
          </c:cat>
          <c:val>
            <c:numRef>
              <c:f>Sheet1!$D$3:$D$31</c:f>
              <c:numCache>
                <c:formatCode>0.0</c:formatCode>
                <c:ptCount val="29"/>
                <c:pt idx="0">
                  <c:v>1.5270694444444444E-3</c:v>
                </c:pt>
                <c:pt idx="1">
                  <c:v>4.1874212553524206E-5</c:v>
                </c:pt>
                <c:pt idx="3">
                  <c:v>9.9926757959337186E-5</c:v>
                </c:pt>
                <c:pt idx="5">
                  <c:v>1.0142913488107093E-2</c:v>
                </c:pt>
                <c:pt idx="7">
                  <c:v>4.3301317721481741E-2</c:v>
                </c:pt>
                <c:pt idx="8">
                  <c:v>6.6910143905872079E-3</c:v>
                </c:pt>
                <c:pt idx="9">
                  <c:v>1.985979817137147E-4</c:v>
                </c:pt>
                <c:pt idx="12">
                  <c:v>2.5114741584453592E-5</c:v>
                </c:pt>
                <c:pt idx="13">
                  <c:v>5.5520324503238717E-4</c:v>
                </c:pt>
                <c:pt idx="14">
                  <c:v>5.9071901363665524E-2</c:v>
                </c:pt>
                <c:pt idx="15">
                  <c:v>0.14340456839262275</c:v>
                </c:pt>
                <c:pt idx="17">
                  <c:v>3.5552434579136881E-4</c:v>
                </c:pt>
                <c:pt idx="18">
                  <c:v>4.1038560264225157E-4</c:v>
                </c:pt>
                <c:pt idx="19">
                  <c:v>4.4513725348103569E-7</c:v>
                </c:pt>
                <c:pt idx="20">
                  <c:v>1.4644339227585493E-4</c:v>
                </c:pt>
                <c:pt idx="22">
                  <c:v>1.1669415547492388E-8</c:v>
                </c:pt>
                <c:pt idx="25">
                  <c:v>3.2610708969023777E-8</c:v>
                </c:pt>
                <c:pt idx="27">
                  <c:v>4.492820818842524E-3</c:v>
                </c:pt>
                <c:pt idx="28">
                  <c:v>5.1549844119160959E-6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46-4487-A9D0-234EDF4E5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655968"/>
        <c:axId val="1029778416"/>
      </c:barChart>
      <c:catAx>
        <c:axId val="103365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Element Atomic</a:t>
                </a:r>
                <a:r>
                  <a:rPr lang="en-US" sz="1400" baseline="0" dirty="0"/>
                  <a:t> Number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9778416"/>
        <c:crosses val="autoZero"/>
        <c:auto val="1"/>
        <c:lblAlgn val="ctr"/>
        <c:lblOffset val="100"/>
        <c:noMultiLvlLbl val="0"/>
      </c:catAx>
      <c:valAx>
        <c:axId val="102977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Percent</a:t>
                </a:r>
                <a:r>
                  <a:rPr lang="en-US" sz="1400" baseline="0" dirty="0"/>
                  <a:t> of OSHA Limit (%)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65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060AD-35CA-4B1B-B847-DBE8E105C0B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9350E-24B4-4872-B09B-D232B7E13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4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9350E-24B4-4872-B09B-D232B7E13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549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 to put the graphs in the same order (NOD1, NOD2, etc.) </a:t>
            </a:r>
          </a:p>
          <a:p>
            <a:r>
              <a:rPr lang="en-US"/>
              <a:t>State 1000 difference between mg to ug</a:t>
            </a:r>
          </a:p>
          <a:p>
            <a:r>
              <a:rPr lang="en-US"/>
              <a:t>Put possible sources of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9350E-24B4-4872-B09B-D232B7E13B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19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Get pictures from analysis of particles to get some idea</a:t>
            </a:r>
          </a:p>
          <a:p>
            <a:r>
              <a:rPr lang="en-US"/>
              <a:t>Round to 2 numbers after the 0’s</a:t>
            </a:r>
          </a:p>
          <a:p>
            <a:r>
              <a:rPr lang="en-US"/>
              <a:t>Put estimate down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9350E-24B4-4872-B09B-D232B7E13B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75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9350E-24B4-4872-B09B-D232B7E13B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07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Stop using question intonation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9350E-24B4-4872-B09B-D232B7E13B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808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9350E-24B4-4872-B09B-D232B7E13B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7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Al-Cl-</a:t>
            </a:r>
            <a:r>
              <a:rPr lang="en-US" dirty="0" err="1"/>
              <a:t>Zr</a:t>
            </a:r>
            <a:r>
              <a:rPr lang="en-US"/>
              <a:t>: PAS F-1 has 1134 particles, this is not the most several other locations have &gt;1000 particles (like E-5 and E-4), so the particles from this section might be larger in comparison to the others. For PAS G, the total particle count is between 300 and 500, and for PAS D it goes from 100 to 500 (D-3 has 292 particles)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BD68-E11C-4C31-8971-D97BB65E97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95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9350E-24B4-4872-B09B-D232B7E13B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01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Bring up the uncertainty </a:t>
            </a:r>
          </a:p>
          <a:p>
            <a:r>
              <a:rPr lang="en-US"/>
              <a:t>Explain the rational behind it, be more specific , point out assumptions and why we did, what we did</a:t>
            </a:r>
          </a:p>
          <a:p>
            <a:r>
              <a:rPr lang="en-US"/>
              <a:t>-air flow is different in every filter</a:t>
            </a:r>
          </a:p>
          <a:p>
            <a:r>
              <a:rPr lang="en-US"/>
              <a:t>-ug/cm2 that are used are averaged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9350E-24B4-4872-B09B-D232B7E13B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46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Assume that the air is evenly mixed throughout the ISS, even though they spend 8 hours in NODE 2 sleeping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9350E-24B4-4872-B09B-D232B7E13B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8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9350E-24B4-4872-B09B-D232B7E13B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45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in a bonus slide with elements where there are no osha limits/no data</a:t>
            </a:r>
          </a:p>
          <a:p>
            <a:r>
              <a:rPr lang="en-US" dirty="0"/>
              <a:t>Look into elements where there are “no data” and see if they might be a concern to human health</a:t>
            </a:r>
          </a:p>
          <a:p>
            <a:r>
              <a:rPr lang="en-US" dirty="0"/>
              <a:t>For paper, put in future work/possibilities</a:t>
            </a:r>
          </a:p>
          <a:p>
            <a:r>
              <a:rPr lang="en-US" dirty="0"/>
              <a:t>	-error bars, sources of error,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9350E-24B4-4872-B09B-D232B7E13B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5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2A80-D8B9-4500-88BF-7E91C9D43431}" type="datetime1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5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C1C1-26B8-428A-837F-14234876E2D6}" type="datetime1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9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33B4-C89C-4897-AC8C-78DB1F6FA749}" type="datetime1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5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C825-C8A9-493B-8ED7-1804CCF051E9}" type="datetime1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2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AB44-D5B3-4C63-9DF5-50E30074E8D8}" type="datetime1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3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075B-06E1-4C25-879C-9258E1072CF0}" type="datetime1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6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A1EA-BBA3-4E20-B6A8-DECE56DBA1A1}" type="datetime1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9749-3B91-47BE-B37E-0EF21D3881FA}" type="datetime1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4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8237-AC9D-4EED-B5B0-EE2528A87F21}" type="datetime1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8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68BC-FEC1-4A9E-96A3-77C5B8C08797}" type="datetime1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8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6804-1BF5-419B-A160-018931C9AA93}" type="datetime1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9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61965-BE0E-4B39-A65B-ECDCBB48AF42}" type="datetime1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3C4C3-F69E-4044-974E-2A51F0EF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83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cc02.safelinks.protection.outlook.com/?url=https%3A%2F%2Fcreativecommons.org%2Flicenses%2Fby%2F4.0%2F&amp;data=04%7C01%7Camanda.j.rodell%40nasa.gov%7C72f2f74751b046b6c64e08d90974d153%7C7005d45845be48ae8140d43da96dd17b%7C0%7C0%7C637551219596832839%7CUnknown%7CTWFpbGZsb3d8eyJWIjoiMC4wLjAwMDAiLCJQIjoiV2luMzIiLCJBTiI6Ik1haWwiLCJXVCI6Mn0%3D%7C1000&amp;sdata=iKpj7vARL%2FrHUahCv6db%2F0b0VBqj5HTnBt1I6ZLyXzk%3D&amp;reserved=0" TargetMode="External"/><Relationship Id="rId4" Type="http://schemas.openxmlformats.org/officeDocument/2006/relationships/hyperlink" Target="https://gcc02.safelinks.protection.outlook.com/?url=http%3A%2F%2Fcnx.org%2Fcontents%2F185cbf87-c72e-48f5-b51e-f14f21b5eabd%409.44%3A1%2FBiology&amp;data=04%7C01%7Camanda.j.rodell%40nasa.gov%7C72f2f74751b046b6c64e08d90974d153%7C7005d45845be48ae8140d43da96dd17b%7C0%7C0%7C637551219596832839%7CUnknown%7CTWFpbGZsb3d8eyJWIjoiMC4wLjAwMDAiLCJQIjoiV2luMzIiLCJBTiI6Ik1haWwiLCJXVCI6Mn0%3D%7C1000&amp;sdata=2EVLRtXn0%2FZefFM16XFijZ%2BECz1euMg9gWP9Ndoq4VM%3D&amp;reserved=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.J.Rodell@Nasa.gov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rzf5@mst.edu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0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24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39" name="Freeform: Shape 25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26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27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28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30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31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474AF6-5A8D-4C45-B5D4-5BA7E94EF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9925" y="1764407"/>
            <a:ext cx="5766650" cy="231031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Presence of Metal Aerosols on the International Space Station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A49A2-82C7-4D78-A9C8-2EF79E4CE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Amanda Rodell</a:t>
            </a:r>
          </a:p>
        </p:txBody>
      </p:sp>
    </p:spTree>
    <p:extLst>
      <p:ext uri="{BB962C8B-B14F-4D97-AF65-F5344CB8AC3E}">
        <p14:creationId xmlns:p14="http://schemas.microsoft.com/office/powerpoint/2010/main" val="87331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49060-8FA3-4E60-8E3D-1FA5BABAC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Sampler Locations 2018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65DD98-416D-420E-8A79-E70E1BA4D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836822"/>
              </p:ext>
            </p:extLst>
          </p:nvPr>
        </p:nvGraphicFramePr>
        <p:xfrm>
          <a:off x="810605" y="1675227"/>
          <a:ext cx="10570791" cy="43942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98137">
                  <a:extLst>
                    <a:ext uri="{9D8B030D-6E8A-4147-A177-3AD203B41FA5}">
                      <a16:colId xmlns:a16="http://schemas.microsoft.com/office/drawing/2014/main" val="3331454278"/>
                    </a:ext>
                  </a:extLst>
                </a:gridCol>
                <a:gridCol w="3932908">
                  <a:extLst>
                    <a:ext uri="{9D8B030D-6E8A-4147-A177-3AD203B41FA5}">
                      <a16:colId xmlns:a16="http://schemas.microsoft.com/office/drawing/2014/main" val="4109341426"/>
                    </a:ext>
                  </a:extLst>
                </a:gridCol>
                <a:gridCol w="3339746">
                  <a:extLst>
                    <a:ext uri="{9D8B030D-6E8A-4147-A177-3AD203B41FA5}">
                      <a16:colId xmlns:a16="http://schemas.microsoft.com/office/drawing/2014/main" val="3512010591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Passive Sampler ​</a:t>
                      </a:r>
                    </a:p>
                  </a:txBody>
                  <a:tcPr marL="226350" marR="135810" marT="135810" marB="135810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Location​</a:t>
                      </a:r>
                    </a:p>
                  </a:txBody>
                  <a:tcPr marL="226350" marR="135810" marT="135810" marB="13581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Relevant Activity​</a:t>
                      </a:r>
                    </a:p>
                  </a:txBody>
                  <a:tcPr marL="226350" marR="135810" marT="135810" marB="13581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362150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w Cen MT"/>
                        </a:rPr>
                        <a:t>PAS B (NOD2D3)​</a:t>
                      </a:r>
                    </a:p>
                  </a:txBody>
                  <a:tcPr marL="226350" marR="135810" marT="135810" marB="135810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w Cen MT"/>
                        </a:rPr>
                        <a:t>Mid-bay HEPA Return​</a:t>
                      </a:r>
                    </a:p>
                  </a:txBody>
                  <a:tcPr marL="226350" marR="135810" marT="135810" marB="13581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w Cen MT"/>
                        </a:rPr>
                        <a:t>Sleeping &amp; Docking​</a:t>
                      </a:r>
                    </a:p>
                  </a:txBody>
                  <a:tcPr marL="226350" marR="135810" marT="135810" marB="13581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199098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w Cen MT"/>
                        </a:rPr>
                        <a:t>PAS D (LAB1PD3)​</a:t>
                      </a:r>
                    </a:p>
                  </a:txBody>
                  <a:tcPr marL="226350" marR="135810" marT="135810" marB="135810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w Cen MT"/>
                        </a:rPr>
                        <a:t>US Lab Bay 3 Port/Deck ​</a:t>
                      </a:r>
                    </a:p>
                  </a:txBody>
                  <a:tcPr marL="226350" marR="135810" marT="135810" marB="13581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w Cen MT"/>
                        </a:rPr>
                        <a:t>Lab Experiments ​</a:t>
                      </a:r>
                    </a:p>
                  </a:txBody>
                  <a:tcPr marL="226350" marR="135810" marT="135810" marB="13581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967417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w Cen MT"/>
                        </a:rPr>
                        <a:t>PAS E (NOD1D3)​</a:t>
                      </a:r>
                    </a:p>
                  </a:txBody>
                  <a:tcPr marL="226350" marR="135810" marT="135810" marB="135810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16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w Cen MT"/>
                        </a:rPr>
                        <a:t>​</a:t>
                      </a:r>
                    </a:p>
                  </a:txBody>
                  <a:tcPr marL="226350" marR="135810" marT="135810" marB="13581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w Cen MT"/>
                        </a:rPr>
                        <a:t>Eating​</a:t>
                      </a:r>
                    </a:p>
                  </a:txBody>
                  <a:tcPr marL="226350" marR="135810" marT="135810" marB="13581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598546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w Cen MT"/>
                        </a:rPr>
                        <a:t>PAS F (NOD3D3)​</a:t>
                      </a:r>
                    </a:p>
                  </a:txBody>
                  <a:tcPr marL="226350" marR="135810" marT="135810" marB="135810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w Cen MT"/>
                        </a:rPr>
                        <a:t>Mid-bay HEPA ​</a:t>
                      </a:r>
                    </a:p>
                  </a:txBody>
                  <a:tcPr marL="226350" marR="135810" marT="135810" marB="13581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w Cen MT"/>
                        </a:rPr>
                        <a:t>Exercise &amp; Hygiene​</a:t>
                      </a:r>
                    </a:p>
                  </a:txBody>
                  <a:tcPr marL="226350" marR="135810" marT="135810" marB="13581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979918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w Cen MT"/>
                        </a:rPr>
                        <a:t>PAS G (NOD3F3)​</a:t>
                      </a:r>
                    </a:p>
                  </a:txBody>
                  <a:tcPr marL="226350" marR="135810" marT="135810" marB="135810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16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w Cen MT"/>
                        </a:rPr>
                        <a:t>​</a:t>
                      </a:r>
                    </a:p>
                  </a:txBody>
                  <a:tcPr marL="226350" marR="135810" marT="135810" marB="13581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w Cen MT"/>
                        </a:rPr>
                        <a:t>Exercise &amp; Hygiene​</a:t>
                      </a:r>
                    </a:p>
                  </a:txBody>
                  <a:tcPr marL="226350" marR="135810" marT="135810" marB="13581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971151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w Cen MT"/>
                        </a:rPr>
                        <a:t>PAS H (NOD3OA3)​</a:t>
                      </a:r>
                    </a:p>
                  </a:txBody>
                  <a:tcPr marL="226350" marR="135810" marT="135810" marB="135810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w Cen MT"/>
                        </a:rPr>
                        <a:t>Overhead Supply Diffuser​</a:t>
                      </a:r>
                    </a:p>
                  </a:txBody>
                  <a:tcPr marL="226350" marR="135810" marT="135810" marB="13581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w Cen MT"/>
                        </a:rPr>
                        <a:t>Exercise &amp; Hygiene​</a:t>
                      </a:r>
                    </a:p>
                  </a:txBody>
                  <a:tcPr marL="226350" marR="135810" marT="135810" marB="13581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73829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w Cen MT"/>
                        </a:rPr>
                        <a:t>PAS K (NOD3O2)​</a:t>
                      </a:r>
                    </a:p>
                  </a:txBody>
                  <a:tcPr marL="226350" marR="135810" marT="135810" marB="135810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w Cen MT"/>
                        </a:rPr>
                        <a:t>Upper Plenum Assembly​</a:t>
                      </a:r>
                    </a:p>
                  </a:txBody>
                  <a:tcPr marL="226350" marR="135810" marT="135810" marB="13581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w Cen MT"/>
                        </a:rPr>
                        <a:t>Exercise &amp; Hygiene​</a:t>
                      </a:r>
                    </a:p>
                  </a:txBody>
                  <a:tcPr marL="226350" marR="135810" marT="135810" marB="13581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00558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DE9171-FEC1-49C1-915B-BD6617A1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00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2AC7344E-5472-42B8-A399-B0C0BDAF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A72E95-FBF6-4135-8509-34385647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CA41ED71-4AD3-4B7B-97FB-2D58167DBC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448942"/>
              </p:ext>
            </p:extLst>
          </p:nvPr>
        </p:nvGraphicFramePr>
        <p:xfrm>
          <a:off x="4340931" y="4508025"/>
          <a:ext cx="3983664" cy="232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B0024C-B53B-4B52-8CF9-52E6761BB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47" y="796446"/>
            <a:ext cx="4592129" cy="1339940"/>
          </a:xfrm>
        </p:spPr>
        <p:txBody>
          <a:bodyPr>
            <a:normAutofit fontScale="90000"/>
          </a:bodyPr>
          <a:lstStyle/>
          <a:p>
            <a:r>
              <a:rPr lang="en-US" dirty="0"/>
              <a:t>Aluminum </a:t>
            </a:r>
            <a:r>
              <a:rPr lang="en-US" dirty="0">
                <a:ea typeface="+mj-lt"/>
                <a:cs typeface="+mj-lt"/>
              </a:rPr>
              <a:t>Passive Aerosol Sampler 2018</a:t>
            </a:r>
          </a:p>
          <a:p>
            <a:endParaRPr lang="en-US" dirty="0">
              <a:cs typeface="Calibri Light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FED1563-6C08-40BB-AC78-FAC5CBA891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803731"/>
              </p:ext>
            </p:extLst>
          </p:nvPr>
        </p:nvGraphicFramePr>
        <p:xfrm>
          <a:off x="0" y="2313860"/>
          <a:ext cx="4341622" cy="2195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E4163338-B9D7-4B33-A9B6-DA09AB9465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060672"/>
              </p:ext>
            </p:extLst>
          </p:nvPr>
        </p:nvGraphicFramePr>
        <p:xfrm>
          <a:off x="4341622" y="2313861"/>
          <a:ext cx="3983664" cy="2218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77E36A2-21B4-4A2C-83F1-E95C69C7AF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374632"/>
              </p:ext>
            </p:extLst>
          </p:nvPr>
        </p:nvGraphicFramePr>
        <p:xfrm>
          <a:off x="8325286" y="2336797"/>
          <a:ext cx="3866714" cy="2172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9723B5D-1CFE-4D4C-9DE2-EB09156F39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716469"/>
              </p:ext>
            </p:extLst>
          </p:nvPr>
        </p:nvGraphicFramePr>
        <p:xfrm>
          <a:off x="-10655" y="4509728"/>
          <a:ext cx="4352271" cy="23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7345FDF3-B3D5-4227-AFD0-0489EAAC8C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242957"/>
              </p:ext>
            </p:extLst>
          </p:nvPr>
        </p:nvGraphicFramePr>
        <p:xfrm>
          <a:off x="8324602" y="4508024"/>
          <a:ext cx="3867398" cy="234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215B68D-6DA2-40AC-99EB-6EE4D7B919B8}"/>
              </a:ext>
            </a:extLst>
          </p:cNvPr>
          <p:cNvSpPr txBox="1"/>
          <p:nvPr/>
        </p:nvSpPr>
        <p:spPr>
          <a:xfrm>
            <a:off x="9780277" y="2325328"/>
            <a:ext cx="2411723" cy="411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 NOD3D3 (Hygiene)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92EC68-AD83-4860-9367-5010E8ED63F1}"/>
              </a:ext>
            </a:extLst>
          </p:cNvPr>
          <p:cNvSpPr txBox="1"/>
          <p:nvPr/>
        </p:nvSpPr>
        <p:spPr>
          <a:xfrm>
            <a:off x="6096000" y="2331064"/>
            <a:ext cx="2229290" cy="405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NOD1D3 (Eating)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0D7A0D-4720-4790-82B5-6AD5BAC634B5}"/>
              </a:ext>
            </a:extLst>
          </p:cNvPr>
          <p:cNvSpPr txBox="1"/>
          <p:nvPr/>
        </p:nvSpPr>
        <p:spPr>
          <a:xfrm>
            <a:off x="1931543" y="4509728"/>
            <a:ext cx="241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</a:t>
            </a:r>
            <a:r>
              <a:rPr lang="en-US" sz="2000" b="1" dirty="0">
                <a:solidFill>
                  <a:prstClr val="black"/>
                </a:solidFill>
              </a:rPr>
              <a:t>NOD3F3 (Hygiene)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C8AAF8-DB77-401C-9057-B7514B5668DA}"/>
              </a:ext>
            </a:extLst>
          </p:cNvPr>
          <p:cNvSpPr txBox="1"/>
          <p:nvPr/>
        </p:nvSpPr>
        <p:spPr>
          <a:xfrm>
            <a:off x="5619964" y="4532670"/>
            <a:ext cx="2623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 </a:t>
            </a:r>
            <a:r>
              <a:rPr lang="en-US" sz="2000" b="1" dirty="0">
                <a:solidFill>
                  <a:prstClr val="black"/>
                </a:solidFill>
              </a:rPr>
              <a:t>NOD3OA3 (Hygiene)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B94A97-114D-47A9-A0BD-0F045AD81C8E}"/>
              </a:ext>
            </a:extLst>
          </p:cNvPr>
          <p:cNvSpPr txBox="1"/>
          <p:nvPr/>
        </p:nvSpPr>
        <p:spPr>
          <a:xfrm>
            <a:off x="9602943" y="4532670"/>
            <a:ext cx="250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 </a:t>
            </a:r>
            <a:r>
              <a:rPr lang="en-US" sz="2000" b="1" dirty="0">
                <a:solidFill>
                  <a:prstClr val="black"/>
                </a:solidFill>
              </a:rPr>
              <a:t>NOD3O2 (Hygiene)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75B7AA-07A2-4E66-9560-1ACBD3208388}"/>
              </a:ext>
            </a:extLst>
          </p:cNvPr>
          <p:cNvSpPr txBox="1"/>
          <p:nvPr/>
        </p:nvSpPr>
        <p:spPr>
          <a:xfrm>
            <a:off x="1284270" y="2336798"/>
            <a:ext cx="3057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 LAB1PD3 (Experiments)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D7BAD496-E1A7-465F-AF0C-8CED23DE16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622911"/>
              </p:ext>
            </p:extLst>
          </p:nvPr>
        </p:nvGraphicFramePr>
        <p:xfrm>
          <a:off x="5619964" y="11466"/>
          <a:ext cx="6572035" cy="2319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C9CF97-387B-4B74-8212-07ECA473C343}"/>
              </a:ext>
            </a:extLst>
          </p:cNvPr>
          <p:cNvSpPr txBox="1"/>
          <p:nvPr/>
        </p:nvSpPr>
        <p:spPr>
          <a:xfrm>
            <a:off x="9565241" y="-30480"/>
            <a:ext cx="2626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NOD2D3 (Sleeping)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F3265-DC47-44CA-8B2E-C742861D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6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BF8272-E423-45C0-BDA8-0B8F78BF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Elemental Summaries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5AC02-CDCA-403F-8499-0983C3A71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825625"/>
            <a:ext cx="4976813" cy="4351338"/>
          </a:xfrm>
        </p:spPr>
        <p:txBody>
          <a:bodyPr/>
          <a:lstStyle/>
          <a:p>
            <a:r>
              <a:rPr lang="en-US"/>
              <a:t>The values for each sampler were averaged to minimize the effect of any outliers.</a:t>
            </a:r>
          </a:p>
          <a:p>
            <a:r>
              <a:rPr lang="en-US"/>
              <a:t>With Elemental Summaries, we can locate dominating species or locations</a:t>
            </a:r>
          </a:p>
          <a:p>
            <a:pPr lvl="1"/>
            <a:r>
              <a:rPr lang="en-US"/>
              <a:t>Example: Al-Cl-</a:t>
            </a:r>
            <a:r>
              <a:rPr lang="en-US" err="1"/>
              <a:t>Zr</a:t>
            </a:r>
            <a:r>
              <a:rPr lang="en-US"/>
              <a:t> dominate Aluminum particles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A229AA7-9FEA-4ADA-B014-C822758F01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776744"/>
              </p:ext>
            </p:extLst>
          </p:nvPr>
        </p:nvGraphicFramePr>
        <p:xfrm>
          <a:off x="5496560" y="1825625"/>
          <a:ext cx="653527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6B00C1-7C80-458C-8EE1-0FDDFDD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75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24E10-E0F6-4869-B436-E4E3E1E9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69" y="533400"/>
            <a:ext cx="10515600" cy="1325563"/>
          </a:xfrm>
        </p:spPr>
        <p:txBody>
          <a:bodyPr/>
          <a:lstStyle/>
          <a:p>
            <a:r>
              <a:rPr lang="en-US"/>
              <a:t>Calculation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2F7A3-5D39-4986-991F-CA0A17991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69" y="2294467"/>
            <a:ext cx="11136521" cy="3851274"/>
          </a:xfrm>
        </p:spPr>
        <p:txBody>
          <a:bodyPr>
            <a:normAutofit/>
          </a:bodyPr>
          <a:lstStyle/>
          <a:p>
            <a:r>
              <a:rPr lang="en-US"/>
              <a:t>Goal: Estimate concentration of aerosols from PAS mass per unit area</a:t>
            </a:r>
          </a:p>
          <a:p>
            <a:r>
              <a:rPr lang="en-US"/>
              <a:t>Information used:</a:t>
            </a:r>
          </a:p>
          <a:p>
            <a:pPr lvl="1"/>
            <a:r>
              <a:rPr lang="en-US"/>
              <a:t>Duration of sample: Assume that deposition occurs at a constant rate throughout the sample period</a:t>
            </a:r>
          </a:p>
          <a:p>
            <a:pPr lvl="1"/>
            <a:r>
              <a:rPr lang="en-US"/>
              <a:t>Surface Area of Filters:  Assuming that the samples are a valid estimate for particle distribution and there would be a uniform distribution over the entire filter</a:t>
            </a:r>
          </a:p>
          <a:p>
            <a:pPr lvl="1"/>
            <a:r>
              <a:rPr lang="en-US"/>
              <a:t>Average Volumetric Flow Rate: Assuming that particles are evenly distributed through the air and a well mixed environment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CFA5A-76DC-40BC-838D-ED932219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17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6B74-F52A-4278-9AC0-664E28A7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57" y="148447"/>
            <a:ext cx="10515600" cy="1325563"/>
          </a:xfrm>
        </p:spPr>
        <p:txBody>
          <a:bodyPr/>
          <a:lstStyle/>
          <a:p>
            <a:r>
              <a:rPr lang="en-US"/>
              <a:t>OSHA Comparison Conversion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716953-86B4-416B-948A-016515C4E2B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51"/>
          <a:stretch/>
        </p:blipFill>
        <p:spPr bwMode="auto">
          <a:xfrm>
            <a:off x="2009554" y="3115340"/>
            <a:ext cx="928855" cy="10229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488309-37D4-4753-88B0-FE4F2E548FCE}"/>
              </a:ext>
            </a:extLst>
          </p:cNvPr>
          <p:cNvSpPr txBox="1"/>
          <p:nvPr/>
        </p:nvSpPr>
        <p:spPr>
          <a:xfrm>
            <a:off x="583757" y="5119547"/>
            <a:ext cx="2429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Concentration of particles bearing a given element on the sample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DB17283-BE80-4337-9E71-FCD60B6A832A}"/>
              </a:ext>
            </a:extLst>
          </p:cNvPr>
          <p:cNvSpPr/>
          <p:nvPr/>
        </p:nvSpPr>
        <p:spPr>
          <a:xfrm rot="12415646">
            <a:off x="1587500" y="4138304"/>
            <a:ext cx="422054" cy="993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C6D4A-A4AA-4EA7-AC97-0D5FCF43E33E}"/>
              </a:ext>
            </a:extLst>
          </p:cNvPr>
          <p:cNvSpPr txBox="1"/>
          <p:nvPr/>
        </p:nvSpPr>
        <p:spPr>
          <a:xfrm>
            <a:off x="2211585" y="1406478"/>
            <a:ext cx="270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Duration of sample. This allows us to get a theoretical ug/cm2/day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0D6ED5-6CB9-482F-8CCA-36E4F8EAA63D}"/>
              </a:ext>
            </a:extLst>
          </p:cNvPr>
          <p:cNvSpPr txBox="1"/>
          <p:nvPr/>
        </p:nvSpPr>
        <p:spPr>
          <a:xfrm>
            <a:off x="3697122" y="5042602"/>
            <a:ext cx="35418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Surface area of filters. Assuming that the samples are a valid estimate for particle distribution and there would be a uniform distribution over the entire filter.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ECD25A-EE64-4663-90C9-FAEF6B5921EE}"/>
              </a:ext>
            </a:extLst>
          </p:cNvPr>
          <p:cNvSpPr txBox="1"/>
          <p:nvPr/>
        </p:nvSpPr>
        <p:spPr>
          <a:xfrm>
            <a:off x="6096000" y="1355101"/>
            <a:ext cx="32161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Average volumetric flow rate of air per filter per day. Assuming that particles are evenly distributed through the air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CA19F6-239D-4184-A3C0-908D95BEDD3A}"/>
              </a:ext>
            </a:extLst>
          </p:cNvPr>
          <p:cNvSpPr txBox="1"/>
          <p:nvPr/>
        </p:nvSpPr>
        <p:spPr>
          <a:xfrm>
            <a:off x="8305470" y="4932880"/>
            <a:ext cx="3086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Exposure that will be compared to OSHA limitations.</a:t>
            </a:r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AC6F0B31-5320-466E-949A-8F83AB38216F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r="71297"/>
          <a:stretch/>
        </p:blipFill>
        <p:spPr bwMode="auto">
          <a:xfrm>
            <a:off x="2938409" y="3115340"/>
            <a:ext cx="1376302" cy="1022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18818E34-2C15-4920-BF16-5CC40CE28921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1" t="247" r="49956" b="-247"/>
          <a:stretch/>
        </p:blipFill>
        <p:spPr bwMode="auto">
          <a:xfrm>
            <a:off x="4314711" y="3115340"/>
            <a:ext cx="1674687" cy="1022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90F3C80C-7D6D-4DB3-9F79-9F102CAFA9EA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3" r="24587"/>
          <a:stretch/>
        </p:blipFill>
        <p:spPr bwMode="auto">
          <a:xfrm>
            <a:off x="5887092" y="3115340"/>
            <a:ext cx="2034283" cy="10229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877EF92B-82A8-4DEF-AEB0-29A43564B1C7}"/>
              </a:ext>
            </a:extLst>
          </p:cNvPr>
          <p:cNvSpPr/>
          <p:nvPr/>
        </p:nvSpPr>
        <p:spPr>
          <a:xfrm rot="20130361">
            <a:off x="3172097" y="2333485"/>
            <a:ext cx="481249" cy="870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2911D70-7C2B-4C19-970A-4DC8D61F4A28}"/>
              </a:ext>
            </a:extLst>
          </p:cNvPr>
          <p:cNvSpPr/>
          <p:nvPr/>
        </p:nvSpPr>
        <p:spPr>
          <a:xfrm rot="6370943">
            <a:off x="7164871" y="2744643"/>
            <a:ext cx="679777" cy="380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B984CD3-6CB8-4BD2-8666-AB1E09B537AE}"/>
              </a:ext>
            </a:extLst>
          </p:cNvPr>
          <p:cNvSpPr/>
          <p:nvPr/>
        </p:nvSpPr>
        <p:spPr>
          <a:xfrm rot="10510697">
            <a:off x="4640413" y="3954049"/>
            <a:ext cx="422054" cy="993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70615E51-0904-49E4-A3C5-8FCB5DB86E16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4"/>
          <a:stretch/>
        </p:blipFill>
        <p:spPr bwMode="auto">
          <a:xfrm>
            <a:off x="7921374" y="3115340"/>
            <a:ext cx="1927367" cy="102296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FEA0813D-7AB5-4D3F-ABE8-BDEBBD333CB2}"/>
              </a:ext>
            </a:extLst>
          </p:cNvPr>
          <p:cNvSpPr/>
          <p:nvPr/>
        </p:nvSpPr>
        <p:spPr>
          <a:xfrm rot="10510697">
            <a:off x="9159864" y="4045702"/>
            <a:ext cx="304547" cy="7052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765341-87BE-4910-BB7C-D79B91CBB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6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8" grpId="0" animBg="1"/>
      <p:bldP spid="12" grpId="0" animBg="1"/>
      <p:bldP spid="1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B19E8-39E9-447F-99E6-BB4679903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 Hour Exposure ≠ 24 Hour 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56692-E1F3-40E3-9B5C-4ED90DEF6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87160" cy="4351338"/>
          </a:xfrm>
        </p:spPr>
        <p:txBody>
          <a:bodyPr/>
          <a:lstStyle/>
          <a:p>
            <a:r>
              <a:rPr lang="en-US"/>
              <a:t>12 Breaths Per Minute</a:t>
            </a:r>
          </a:p>
          <a:p>
            <a:r>
              <a:rPr lang="en-US"/>
              <a:t>Tidal Volume: 0.5 L per Breath</a:t>
            </a:r>
          </a:p>
          <a:p>
            <a:r>
              <a:rPr lang="en-US"/>
              <a:t>Volume Per Day: 8.64 m</a:t>
            </a:r>
            <a:r>
              <a:rPr lang="en-US" baseline="30000"/>
              <a:t>3</a:t>
            </a:r>
            <a:endParaRPr lang="en-US"/>
          </a:p>
          <a:p>
            <a:r>
              <a:rPr lang="en-US"/>
              <a:t>Volume Per 8 Hours: 2.88 m</a:t>
            </a:r>
            <a:r>
              <a:rPr lang="en-US" baseline="30000"/>
              <a:t>3</a:t>
            </a:r>
            <a:endParaRPr lang="en-US"/>
          </a:p>
          <a:p>
            <a:endParaRPr lang="en-US"/>
          </a:p>
          <a:p>
            <a:r>
              <a:rPr lang="en-US"/>
              <a:t>Multiply OSHA limits by volume per 8 hours </a:t>
            </a:r>
          </a:p>
          <a:p>
            <a:r>
              <a:rPr lang="en-US"/>
              <a:t>Multiply ISS levels by volume per 24 hours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E150F-8DC7-4A40-8021-035F3CCA6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6924019" y="1390650"/>
            <a:ext cx="4876800" cy="4076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B2EE9A-1E4F-46BB-99CE-C4E3547648EB}"/>
              </a:ext>
            </a:extLst>
          </p:cNvPr>
          <p:cNvSpPr/>
          <p:nvPr/>
        </p:nvSpPr>
        <p:spPr>
          <a:xfrm>
            <a:off x="7124689" y="5605158"/>
            <a:ext cx="4475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Biology. </a:t>
            </a:r>
            <a:r>
              <a:rPr lang="en-US" sz="1200" b="1" i="1" dirty="0"/>
              <a:t>Authored by</a:t>
            </a:r>
            <a:r>
              <a:rPr lang="en-US" sz="1200" i="1" dirty="0"/>
              <a:t>: OpenStax. </a:t>
            </a:r>
            <a:r>
              <a:rPr lang="en-US" sz="1200" b="1" i="1" dirty="0"/>
              <a:t>Provided by</a:t>
            </a:r>
            <a:r>
              <a:rPr lang="en-US" sz="1200" i="1" dirty="0"/>
              <a:t>: OpenStax College. </a:t>
            </a:r>
            <a:r>
              <a:rPr lang="en-US" sz="1200" b="1" i="1" dirty="0"/>
              <a:t>Located at</a:t>
            </a:r>
            <a:r>
              <a:rPr lang="en-US" sz="1200" i="1" dirty="0"/>
              <a:t>: </a:t>
            </a:r>
            <a:r>
              <a:rPr lang="en-US" sz="1200" i="1" u="sng" dirty="0">
                <a:hlinkClick r:id="rId4"/>
              </a:rPr>
              <a:t>http://cnx.org/contents/185cbf87-c72e-48f5-b51e-f14f21b5eabd@9.44:1/Biology</a:t>
            </a:r>
            <a:r>
              <a:rPr lang="en-US" sz="1200" i="1" dirty="0"/>
              <a:t>. </a:t>
            </a:r>
            <a:r>
              <a:rPr lang="en-US" sz="1200" b="1" i="1" dirty="0"/>
              <a:t>License</a:t>
            </a:r>
            <a:r>
              <a:rPr lang="en-US" sz="1200" i="1" dirty="0"/>
              <a:t>: </a:t>
            </a:r>
            <a:r>
              <a:rPr lang="en-US" sz="1200" i="1" u="sng" dirty="0">
                <a:hlinkClick r:id="rId5"/>
              </a:rPr>
              <a:t>CC BY: Attribution</a:t>
            </a:r>
            <a:endParaRPr lang="en-US" sz="1200" i="1" u="sn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03117-D8B2-458F-BB73-F7566410F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55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47CA6-B53F-48F1-B4EC-DE838188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Element vs Percent of OSHA Limit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25F249-7A5D-493A-B154-63E5DEB4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830D4C4-8280-4235-BBAE-DE38A7D180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954575"/>
              </p:ext>
            </p:extLst>
          </p:nvPr>
        </p:nvGraphicFramePr>
        <p:xfrm>
          <a:off x="371375" y="1596115"/>
          <a:ext cx="10982425" cy="4854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5793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1AA55-7405-413E-8364-8C37C120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DCCDF33-9686-4498-B80B-0733DFC538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294989"/>
              </p:ext>
            </p:extLst>
          </p:nvPr>
        </p:nvGraphicFramePr>
        <p:xfrm>
          <a:off x="0" y="1006476"/>
          <a:ext cx="11527605" cy="5349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705C21-E98F-4DB1-9B65-52AEF4E42C27}"/>
              </a:ext>
            </a:extLst>
          </p:cNvPr>
          <p:cNvCxnSpPr/>
          <p:nvPr/>
        </p:nvCxnSpPr>
        <p:spPr>
          <a:xfrm>
            <a:off x="1116530" y="1645919"/>
            <a:ext cx="101257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117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C8BD-EA06-42FD-B8FE-7EDA52392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Cadmium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44D73-A29E-4833-8CC4-2528DCC09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8350" cy="4351338"/>
          </a:xfrm>
        </p:spPr>
        <p:txBody>
          <a:bodyPr/>
          <a:lstStyle/>
          <a:p>
            <a:r>
              <a:rPr lang="en-US"/>
              <a:t>OSHA 8-hour Limit: 0.005 mg/m</a:t>
            </a:r>
            <a:r>
              <a:rPr lang="en-US" baseline="30000"/>
              <a:t>3 </a:t>
            </a:r>
          </a:p>
          <a:p>
            <a:r>
              <a:rPr lang="en-US"/>
              <a:t>ISS Estimated Levels:</a:t>
            </a:r>
          </a:p>
          <a:p>
            <a:pPr lvl="1"/>
            <a:r>
              <a:rPr lang="en-US"/>
              <a:t>2016: 0.0016 ug/m</a:t>
            </a:r>
            <a:r>
              <a:rPr lang="en-US" baseline="30000"/>
              <a:t>3 </a:t>
            </a:r>
          </a:p>
          <a:p>
            <a:pPr lvl="1"/>
            <a:r>
              <a:rPr lang="en-US"/>
              <a:t>2018: 0.0024 ug/m</a:t>
            </a:r>
            <a:r>
              <a:rPr lang="en-US" baseline="30000"/>
              <a:t>3 </a:t>
            </a:r>
          </a:p>
          <a:p>
            <a:pPr lvl="2"/>
            <a:r>
              <a:rPr lang="en-US"/>
              <a:t>51% increase from 2016 to 2018</a:t>
            </a:r>
          </a:p>
          <a:p>
            <a:r>
              <a:rPr lang="en-US"/>
              <a:t>Possible Sources</a:t>
            </a:r>
          </a:p>
          <a:p>
            <a:pPr lvl="1"/>
            <a:r>
              <a:rPr lang="en-US"/>
              <a:t>Electroplating Steel </a:t>
            </a:r>
          </a:p>
          <a:p>
            <a:pPr lvl="1"/>
            <a:r>
              <a:rPr lang="en-US"/>
              <a:t>Rechargeable Ni-Cd Batteries</a:t>
            </a:r>
          </a:p>
          <a:p>
            <a:pPr lvl="1"/>
            <a:r>
              <a:rPr lang="en-US"/>
              <a:t>Plastic Stabilizer </a:t>
            </a:r>
          </a:p>
          <a:p>
            <a:pPr lvl="1"/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47044-96D4-41E5-B329-1A7AE9C2B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16924" cy="365125"/>
          </a:xfrm>
        </p:spPr>
        <p:txBody>
          <a:bodyPr/>
          <a:lstStyle/>
          <a:p>
            <a:fld id="{C703C4C3-F69E-4044-974E-2A51F0EFF0E2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CB0F647-882F-402A-B3CC-5B4D8F24EF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297649"/>
              </p:ext>
            </p:extLst>
          </p:nvPr>
        </p:nvGraphicFramePr>
        <p:xfrm>
          <a:off x="6276974" y="3271446"/>
          <a:ext cx="5676899" cy="334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9B25D72-6F03-4AE1-9475-FC7EC38FF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641684"/>
              </p:ext>
            </p:extLst>
          </p:nvPr>
        </p:nvGraphicFramePr>
        <p:xfrm>
          <a:off x="6276974" y="127000"/>
          <a:ext cx="5676899" cy="299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199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8B8CD-A2CE-43E7-B31B-877DE655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sz="48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60A96-24CA-43C1-9D9A-0BA2D7955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37" y="2438400"/>
            <a:ext cx="4058292" cy="3785419"/>
          </a:xfrm>
        </p:spPr>
        <p:txBody>
          <a:bodyPr>
            <a:normAutofit/>
          </a:bodyPr>
          <a:lstStyle/>
          <a:p>
            <a:r>
              <a:rPr lang="en-US" sz="2000" dirty="0"/>
              <a:t>Passive Aerosol Samples</a:t>
            </a:r>
          </a:p>
          <a:p>
            <a:pPr lvl="1"/>
            <a:r>
              <a:rPr lang="en-US" sz="2000" dirty="0"/>
              <a:t>Methods</a:t>
            </a:r>
          </a:p>
          <a:p>
            <a:pPr lvl="1"/>
            <a:r>
              <a:rPr lang="en-US" sz="2000" dirty="0"/>
              <a:t>Analysis</a:t>
            </a:r>
          </a:p>
          <a:p>
            <a:pPr lvl="1"/>
            <a:r>
              <a:rPr lang="en-US" sz="2000" dirty="0"/>
              <a:t>Locations</a:t>
            </a:r>
          </a:p>
          <a:p>
            <a:r>
              <a:rPr lang="en-US" sz="2000" dirty="0"/>
              <a:t>Calculations</a:t>
            </a:r>
          </a:p>
          <a:p>
            <a:r>
              <a:rPr lang="en-US" sz="2000" dirty="0"/>
              <a:t>Comparison to OSHA Regulations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9C6B0-F96E-43EC-8158-D738069A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C703C4C3-F69E-4044-974E-2A51F0EFF0E2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F7F45-D0EC-4545-A5DD-8293A2847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25" r="14687"/>
          <a:stretch/>
        </p:blipFill>
        <p:spPr>
          <a:xfrm>
            <a:off x="4743236" y="0"/>
            <a:ext cx="7448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23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D4259-4D46-428C-AA6F-7198AC42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86" y="25542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Cadmium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95A0F-F17B-4680-99E9-E4EA22260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498921-0D88-42FA-AB28-C0383A535B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34" y="1350083"/>
            <a:ext cx="7756561" cy="48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133997-13BC-4E41-9B3F-C6ECEED94763}"/>
              </a:ext>
            </a:extLst>
          </p:cNvPr>
          <p:cNvSpPr/>
          <p:nvPr/>
        </p:nvSpPr>
        <p:spPr>
          <a:xfrm>
            <a:off x="133564" y="6356350"/>
            <a:ext cx="93803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Tw Cen MT" panose="020B0602020104020603" pitchFamily="34" charset="0"/>
              </a:rPr>
              <a:t>RJ Lee Group, prepared for Meyer, M. E., Ph.D., “NASA ISS Sampling and Particle Characterization Study - Payload 2 Passive Aerosol Samplers (PAS),” Unpublished Data, 2018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88070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3FD07-0786-42A1-8B41-31BB2ADE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Nickel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98531-3039-4326-AFDF-47821637D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2650" cy="4351338"/>
          </a:xfrm>
        </p:spPr>
        <p:txBody>
          <a:bodyPr/>
          <a:lstStyle/>
          <a:p>
            <a:r>
              <a:rPr lang="en-US"/>
              <a:t>OSHA 8-hour Limit: 0.05 mg/m</a:t>
            </a:r>
            <a:r>
              <a:rPr lang="en-US" baseline="30000"/>
              <a:t>3</a:t>
            </a:r>
          </a:p>
          <a:p>
            <a:r>
              <a:rPr lang="en-US"/>
              <a:t>ISS Estimated Levels:</a:t>
            </a:r>
          </a:p>
          <a:p>
            <a:pPr lvl="1"/>
            <a:r>
              <a:rPr lang="en-US"/>
              <a:t>2016: 0.011 ug/ m</a:t>
            </a:r>
            <a:r>
              <a:rPr lang="en-US" baseline="30000"/>
              <a:t>3</a:t>
            </a:r>
          </a:p>
          <a:p>
            <a:pPr lvl="1"/>
            <a:r>
              <a:rPr lang="en-US"/>
              <a:t>2018: 0.0072 ug/ m</a:t>
            </a:r>
            <a:r>
              <a:rPr lang="en-US" baseline="30000"/>
              <a:t>3</a:t>
            </a:r>
          </a:p>
          <a:p>
            <a:pPr lvl="2"/>
            <a:r>
              <a:rPr lang="en-US"/>
              <a:t>34% decrease from 2016 to 2018</a:t>
            </a:r>
          </a:p>
          <a:p>
            <a:r>
              <a:rPr lang="en-US"/>
              <a:t>Possible Sources</a:t>
            </a:r>
          </a:p>
          <a:p>
            <a:pPr lvl="1"/>
            <a:r>
              <a:rPr lang="en-US"/>
              <a:t>Steel Production</a:t>
            </a:r>
          </a:p>
          <a:p>
            <a:pPr lvl="1"/>
            <a:r>
              <a:rPr lang="en-US"/>
              <a:t>Electroplating</a:t>
            </a:r>
          </a:p>
          <a:p>
            <a:pPr lvl="1"/>
            <a:r>
              <a:rPr lang="en-US"/>
              <a:t>Household uses</a:t>
            </a:r>
          </a:p>
          <a:p>
            <a:pPr lvl="2"/>
            <a:r>
              <a:rPr lang="en-US"/>
              <a:t>Jewelry, Clothing Buttons, Cooking Utensils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512CA-D367-48C5-87F5-8C2C20B3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99" y="6176963"/>
            <a:ext cx="603422" cy="649747"/>
          </a:xfrm>
        </p:spPr>
        <p:txBody>
          <a:bodyPr/>
          <a:lstStyle/>
          <a:p>
            <a:fld id="{C703C4C3-F69E-4044-974E-2A51F0EFF0E2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3F392BE-FE4E-49B2-952D-E7C9878CB0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312622"/>
              </p:ext>
            </p:extLst>
          </p:nvPr>
        </p:nvGraphicFramePr>
        <p:xfrm>
          <a:off x="6800849" y="3524394"/>
          <a:ext cx="5285410" cy="31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AF69D19-DB7F-42CC-9CAA-3115798DDB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470208"/>
              </p:ext>
            </p:extLst>
          </p:nvPr>
        </p:nvGraphicFramePr>
        <p:xfrm>
          <a:off x="6800848" y="204456"/>
          <a:ext cx="5285409" cy="3224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7312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8ABE-F21A-4CAF-A46C-B8553A36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81" y="11857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Nickel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4CE17-3258-4583-A5DD-5F249CCE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22</a:t>
            </a:fld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DFC5289-5C55-4DA5-8B16-220DDEEA76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51" y="1097197"/>
            <a:ext cx="8579060" cy="537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B1B431-3284-49B2-BA29-88D75DE16156}"/>
              </a:ext>
            </a:extLst>
          </p:cNvPr>
          <p:cNvSpPr/>
          <p:nvPr/>
        </p:nvSpPr>
        <p:spPr>
          <a:xfrm>
            <a:off x="133564" y="6598364"/>
            <a:ext cx="10515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Tw Cen MT" panose="020B0602020104020603" pitchFamily="34" charset="0"/>
              </a:rPr>
              <a:t>RJ Lee Group, prepared for Meyer, M. E., Ph.D., “NASA ISS Sampling and Particle Characterization Study - Payload 2 Passive Aerosol Samplers (PAS),” Unpublished Data, 2018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5358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20F6-C584-4E1D-8BA9-B53D4E18A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Silver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A31F-E89F-4F3F-94A3-FB6D43D96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19850" cy="4351338"/>
          </a:xfrm>
        </p:spPr>
        <p:txBody>
          <a:bodyPr>
            <a:normAutofit/>
          </a:bodyPr>
          <a:lstStyle/>
          <a:p>
            <a:r>
              <a:rPr lang="en-US"/>
              <a:t>OSHA 8-hour Limit: 0.01 mg/m</a:t>
            </a:r>
            <a:r>
              <a:rPr lang="en-US" baseline="30000"/>
              <a:t>3</a:t>
            </a:r>
          </a:p>
          <a:p>
            <a:r>
              <a:rPr lang="en-US"/>
              <a:t>ISS Estimated Levels:</a:t>
            </a:r>
          </a:p>
          <a:p>
            <a:pPr lvl="1"/>
            <a:r>
              <a:rPr lang="en-US"/>
              <a:t>2016: 0.00060 ug/ m</a:t>
            </a:r>
            <a:r>
              <a:rPr lang="en-US" baseline="30000"/>
              <a:t>3</a:t>
            </a:r>
          </a:p>
          <a:p>
            <a:pPr lvl="1"/>
            <a:r>
              <a:rPr lang="en-US"/>
              <a:t>2018: 0.0020 ug/ m</a:t>
            </a:r>
            <a:r>
              <a:rPr lang="en-US" baseline="30000"/>
              <a:t>3</a:t>
            </a:r>
          </a:p>
          <a:p>
            <a:pPr lvl="2"/>
            <a:r>
              <a:rPr lang="en-US"/>
              <a:t>225% increase from 2016 to 2018</a:t>
            </a:r>
          </a:p>
          <a:p>
            <a:r>
              <a:rPr lang="en-US"/>
              <a:t>Possible Sources</a:t>
            </a:r>
          </a:p>
          <a:p>
            <a:pPr lvl="1"/>
            <a:r>
              <a:rPr lang="en-US"/>
              <a:t>Water Disinfection </a:t>
            </a:r>
          </a:p>
          <a:p>
            <a:pPr lvl="1"/>
            <a:r>
              <a:rPr lang="en-US"/>
              <a:t>Thermal and Electrical Conductor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899BC-01CD-49F8-9E3D-FE180C3A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433279"/>
            <a:ext cx="1064355" cy="365125"/>
          </a:xfrm>
        </p:spPr>
        <p:txBody>
          <a:bodyPr/>
          <a:lstStyle/>
          <a:p>
            <a:fld id="{C703C4C3-F69E-4044-974E-2A51F0EFF0E2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D4814B7-6DC3-44D3-8B30-C3129EA18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028270"/>
              </p:ext>
            </p:extLst>
          </p:nvPr>
        </p:nvGraphicFramePr>
        <p:xfrm>
          <a:off x="6292138" y="3444016"/>
          <a:ext cx="5759448" cy="330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949028B-F448-4EAE-9B38-B6C32327DC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382986"/>
              </p:ext>
            </p:extLst>
          </p:nvPr>
        </p:nvGraphicFramePr>
        <p:xfrm>
          <a:off x="6292138" y="104774"/>
          <a:ext cx="5759448" cy="318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36851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79BB-FC7A-401B-ACF8-9730F4DE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469"/>
            <a:ext cx="10515600" cy="1083238"/>
          </a:xfrm>
        </p:spPr>
        <p:txBody>
          <a:bodyPr/>
          <a:lstStyle/>
          <a:p>
            <a:pPr algn="ctr"/>
            <a:r>
              <a:rPr lang="en-US" dirty="0"/>
              <a:t>Silver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86165-4943-40AE-869F-2E1149CA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24</a:t>
            </a:fld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FF2373D-F814-491A-9037-B31D1B54C5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26" y="1017230"/>
            <a:ext cx="8747347" cy="545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328C70-C654-4A43-BC7B-05BEEEDC868D}"/>
              </a:ext>
            </a:extLst>
          </p:cNvPr>
          <p:cNvSpPr/>
          <p:nvPr/>
        </p:nvSpPr>
        <p:spPr>
          <a:xfrm>
            <a:off x="-1" y="6585734"/>
            <a:ext cx="89282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Tw Cen MT" panose="020B0602020104020603" pitchFamily="34" charset="0"/>
              </a:rPr>
              <a:t>RJ Lee Group, prepared for Meyer, M. E., Ph.D., “NASA ISS Sampling and Particle Characterization Study - Payload 2 Passive Aerosol Samplers (PAS),” Unpublished Data, 2018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11742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0141A-2E2B-4A54-94B3-791C29CB7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39FFC-B7B7-456D-A236-A7A78A78A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8350" cy="4351338"/>
          </a:xfrm>
        </p:spPr>
        <p:txBody>
          <a:bodyPr/>
          <a:lstStyle/>
          <a:p>
            <a:r>
              <a:rPr lang="en-US" dirty="0"/>
              <a:t>Cadmium, Nickel, and Silver are the elements closest to their OSHA limits</a:t>
            </a:r>
          </a:p>
          <a:p>
            <a:r>
              <a:rPr lang="en-US" dirty="0"/>
              <a:t>All elemental estimated concentrations are below 1% of their OSHA permissible exposure limits</a:t>
            </a:r>
          </a:p>
          <a:p>
            <a:r>
              <a:rPr lang="en-US" dirty="0"/>
              <a:t>Causes of increases or decreases in concentrations are unsure and will need further investigation.</a:t>
            </a:r>
          </a:p>
          <a:p>
            <a:r>
              <a:rPr lang="en-US" dirty="0"/>
              <a:t>Sampling will be repeated </a:t>
            </a:r>
            <a:r>
              <a:rPr lang="en-US"/>
              <a:t>in December 2021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0421D5-5576-4CFC-B37B-5AE9EB933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378" y="1992312"/>
            <a:ext cx="4804505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904D8-6B73-4B22-BA79-0D2E8239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66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C6C1D-0665-4471-AAA2-37D28581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3400"/>
              <a:t>Acknowledgments 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A9F76-5E67-4991-A49C-742ED9966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/>
              <a:t>Dr. Luz Marina Calle</a:t>
            </a:r>
          </a:p>
          <a:p>
            <a:r>
              <a:rPr lang="en-US" sz="2200"/>
              <a:t>Dr. Wenyan Li</a:t>
            </a:r>
          </a:p>
          <a:p>
            <a:r>
              <a:rPr lang="en-US" sz="2200"/>
              <a:t>Dr. Marit Meyer</a:t>
            </a:r>
          </a:p>
          <a:p>
            <a:r>
              <a:rPr lang="en-US" sz="2200"/>
              <a:t>NASA Office of STEM Engagement</a:t>
            </a:r>
          </a:p>
          <a:p>
            <a:r>
              <a:rPr lang="en-US" sz="2200"/>
              <a:t>Internship Coordinators</a:t>
            </a:r>
          </a:p>
          <a:p>
            <a:r>
              <a:rPr lang="en-US" sz="2200"/>
              <a:t>Exploration Systems and Development Office</a:t>
            </a:r>
          </a:p>
          <a:p>
            <a:r>
              <a:rPr lang="en-US" sz="2200"/>
              <a:t>RJ Lee Group</a:t>
            </a:r>
          </a:p>
          <a:p>
            <a:endParaRPr lang="en-US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14AEF-13AF-4DA8-9EFA-034358ABA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47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7FD6BCFE-5943-4D83-902F-619BBE85B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D779B5-8A3F-431F-A252-90FF66AE4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Thank You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4">
            <a:extLst>
              <a:ext uri="{FF2B5EF4-FFF2-40B4-BE49-F238E27FC236}">
                <a16:creationId xmlns:a16="http://schemas.microsoft.com/office/drawing/2014/main" id="{1D4CCA3E-808B-4254-A6DA-69E043BCA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Amanda Rodell</a:t>
            </a:r>
          </a:p>
          <a:p>
            <a:r>
              <a:rPr lang="en-US">
                <a:hlinkClick r:id="rId3"/>
              </a:rPr>
              <a:t>Amanda.J.Rodell@Nasa.gov</a:t>
            </a:r>
            <a:endParaRPr lang="en-US"/>
          </a:p>
          <a:p>
            <a:r>
              <a:rPr lang="en-US">
                <a:hlinkClick r:id="rId4"/>
              </a:rPr>
              <a:t>Arzf5@mst.edu</a:t>
            </a:r>
            <a:endParaRPr lang="en-US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4159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BA73-B918-446D-AFB3-F4BD7B2B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Graph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F2881-CD73-408B-9FE2-DEF331007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metals listed in graphs were detected on an ISS PAS</a:t>
            </a:r>
          </a:p>
          <a:p>
            <a:pPr lvl="1"/>
            <a:r>
              <a:rPr lang="en-US" dirty="0"/>
              <a:t>Analysis data wasn’t available, or OSHA limit not established</a:t>
            </a:r>
          </a:p>
          <a:p>
            <a:r>
              <a:rPr lang="en-US" dirty="0"/>
              <a:t>Metals without OSHA Limits: Neodymium, Lanthanum, Tungsten,&amp; Strontium</a:t>
            </a:r>
          </a:p>
          <a:p>
            <a:r>
              <a:rPr lang="en-US" dirty="0"/>
              <a:t>Metal's data unavailable: Vanadium, Manganese, Cobalt, Hafnium, Indium, &amp; Gold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9B688-7636-42EC-BAD9-692BFCEA5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94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8609-92A7-4F17-A33F-7DE623C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without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50B1E-668C-46A8-B4EB-1D9F6241E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Health Affects</a:t>
            </a:r>
          </a:p>
          <a:p>
            <a:pPr lvl="1"/>
            <a:r>
              <a:rPr lang="en-US" dirty="0"/>
              <a:t>Neodymium:</a:t>
            </a:r>
          </a:p>
          <a:p>
            <a:pPr lvl="1"/>
            <a:r>
              <a:rPr lang="en-US" dirty="0"/>
              <a:t>Lanthanum:</a:t>
            </a:r>
          </a:p>
          <a:p>
            <a:pPr lvl="1"/>
            <a:r>
              <a:rPr lang="en-US" dirty="0"/>
              <a:t>Tungsten:</a:t>
            </a:r>
          </a:p>
          <a:p>
            <a:pPr lvl="1"/>
            <a:r>
              <a:rPr lang="en-US" dirty="0"/>
              <a:t>Strontium: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02025-7CA6-48AB-9152-2C2D31F6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67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72">
            <a:extLst>
              <a:ext uri="{FF2B5EF4-FFF2-40B4-BE49-F238E27FC236}">
                <a16:creationId xmlns:a16="http://schemas.microsoft.com/office/drawing/2014/main" id="{47D67282-99E1-4372-A643-7DF4A519F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5" name="Rectangle 74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6F4EC9-0963-4601-B474-371F1D7E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349664"/>
            <a:ext cx="5388519" cy="1638377"/>
          </a:xfrm>
        </p:spPr>
        <p:txBody>
          <a:bodyPr anchor="b">
            <a:normAutofit/>
          </a:bodyPr>
          <a:lstStyle/>
          <a:p>
            <a:r>
              <a:rPr lang="en-US" sz="4800" dirty="0"/>
              <a:t>Passive Aerosol Samplers (PAS)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FD807D-9FB5-4FF4-AF23-392823259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88" y="2620641"/>
            <a:ext cx="5837750" cy="302370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Positioned on Bacterial Filter Elements (BFEs)</a:t>
            </a:r>
          </a:p>
          <a:p>
            <a:r>
              <a:rPr lang="en-US" sz="2400" dirty="0"/>
              <a:t>Placed only in the US orbital section</a:t>
            </a:r>
          </a:p>
          <a:p>
            <a:r>
              <a:rPr lang="en-US" sz="2400" dirty="0"/>
              <a:t>PAS Sample Size: 3.75 cm</a:t>
            </a:r>
            <a:r>
              <a:rPr lang="en-US" sz="2400" baseline="30000" dirty="0"/>
              <a:t>2</a:t>
            </a:r>
          </a:p>
          <a:p>
            <a:pPr lvl="1"/>
            <a:r>
              <a:rPr lang="en-US" dirty="0"/>
              <a:t>Typical Filter Size: 751.74 cm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Ratio: ≈1:200</a:t>
            </a:r>
          </a:p>
        </p:txBody>
      </p:sp>
      <p:sp>
        <p:nvSpPr>
          <p:cNvPr id="2056" name="Rectangle 7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2779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5791EFE-6353-4802-8080-1F3ECA040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1" r="2" b="14986"/>
          <a:stretch/>
        </p:blipFill>
        <p:spPr bwMode="auto">
          <a:xfrm>
            <a:off x="7421373" y="596271"/>
            <a:ext cx="4235516" cy="23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78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8" name="Rectangle 80">
            <a:extLst>
              <a:ext uri="{FF2B5EF4-FFF2-40B4-BE49-F238E27FC236}">
                <a16:creationId xmlns:a16="http://schemas.microsoft.com/office/drawing/2014/main" id="{0BB19363-8354-4E75-A15C-A08F75517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429000"/>
            <a:ext cx="4647368" cy="2779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D215599-A2FC-4AB4-A807-88E34BEDF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" r="2" b="7286"/>
          <a:stretch/>
        </p:blipFill>
        <p:spPr bwMode="auto">
          <a:xfrm>
            <a:off x="7421374" y="3625596"/>
            <a:ext cx="4235516" cy="23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82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F290F6-C0E2-4168-9BF0-A2D3F227BB67}"/>
              </a:ext>
            </a:extLst>
          </p:cNvPr>
          <p:cNvSpPr/>
          <p:nvPr/>
        </p:nvSpPr>
        <p:spPr>
          <a:xfrm>
            <a:off x="9872532" y="2287403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201043-7485-4103-B7AF-DF54B5CEB8CF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96DD30-A35A-4260-9676-DEE7772BB08E}"/>
              </a:ext>
            </a:extLst>
          </p:cNvPr>
          <p:cNvSpPr txBox="1"/>
          <p:nvPr/>
        </p:nvSpPr>
        <p:spPr>
          <a:xfrm>
            <a:off x="8167559" y="185014"/>
            <a:ext cx="257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PAS-D US LAB Bay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B9DAF-BB0A-4D44-AA6F-9F98C3243E2B}"/>
              </a:ext>
            </a:extLst>
          </p:cNvPr>
          <p:cNvSpPr txBox="1"/>
          <p:nvPr/>
        </p:nvSpPr>
        <p:spPr>
          <a:xfrm>
            <a:off x="8504880" y="3298902"/>
            <a:ext cx="230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PAS-B NOD2D3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725803-14F9-4A95-AAB3-5110DDA28728}"/>
              </a:ext>
            </a:extLst>
          </p:cNvPr>
          <p:cNvSpPr/>
          <p:nvPr/>
        </p:nvSpPr>
        <p:spPr>
          <a:xfrm>
            <a:off x="8339289" y="1693023"/>
            <a:ext cx="1430280" cy="75692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F0A36B9-7528-4AF3-A45C-B19156A2F37C}"/>
              </a:ext>
            </a:extLst>
          </p:cNvPr>
          <p:cNvSpPr/>
          <p:nvPr/>
        </p:nvSpPr>
        <p:spPr>
          <a:xfrm>
            <a:off x="7700350" y="4226315"/>
            <a:ext cx="804530" cy="118514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1AB25-623F-4167-B520-23E0AA3A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z="2000" smtClean="0"/>
              <a:t>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351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A1AEC-924F-4D63-BA7F-4DF203B4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Sampler Description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D3A8FC-F17B-4D0B-B9B8-F2AA6F6DB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7 Passive Aerosol Samplers</a:t>
            </a:r>
          </a:p>
          <a:p>
            <a:pPr lvl="1"/>
            <a:r>
              <a:rPr lang="en-US" sz="2200" dirty="0"/>
              <a:t>5 samples inside each sampler</a:t>
            </a:r>
          </a:p>
          <a:p>
            <a:r>
              <a:rPr lang="en-US" sz="2200" dirty="0"/>
              <a:t>2018 Samples were taken over a 26-day period</a:t>
            </a:r>
          </a:p>
          <a:p>
            <a:r>
              <a:rPr lang="en-US" sz="2200" dirty="0"/>
              <a:t>2016 Samples were taken over 2,4-,8-,16-,and 32-day periods with each duration being taken over samples 1 through 5 respectively </a:t>
            </a:r>
          </a:p>
          <a:p>
            <a:r>
              <a:rPr lang="en-US" sz="2200" dirty="0"/>
              <a:t>For analysis, the data was modified to units per day to simplify the comparison process</a:t>
            </a:r>
          </a:p>
          <a:p>
            <a:endParaRPr lang="en-US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C232B1-5C57-410A-BEC6-BFD25199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6081" y="6305909"/>
            <a:ext cx="2743200" cy="365125"/>
          </a:xfrm>
        </p:spPr>
        <p:txBody>
          <a:bodyPr/>
          <a:lstStyle/>
          <a:p>
            <a:fld id="{C703C4C3-F69E-4044-974E-2A51F0EFF0E2}" type="slidenum">
              <a:rPr lang="en-US" sz="1600" smtClean="0"/>
              <a:t>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9179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E1599D-338C-4BED-BEF0-961A5652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 dirty="0"/>
              <a:t>Sample Analysis</a:t>
            </a:r>
          </a:p>
        </p:txBody>
      </p:sp>
      <p:sp>
        <p:nvSpPr>
          <p:cNvPr id="43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58D92-F599-4C70-BEE6-01CADB1B3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49" y="2807208"/>
            <a:ext cx="3990975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Analyzed by Scanning Electron Microscopy (SEM) and Energy Dispersive X-Ray Spectroscopy (EDS)</a:t>
            </a:r>
          </a:p>
          <a:p>
            <a:r>
              <a:rPr lang="en-US" sz="2200" dirty="0"/>
              <a:t>Particle Information Collected: Composition, Size, Weight, and Shape </a:t>
            </a:r>
          </a:p>
          <a:p>
            <a:endParaRPr lang="en-US" sz="2200" dirty="0"/>
          </a:p>
        </p:txBody>
      </p:sp>
      <p:pic>
        <p:nvPicPr>
          <p:cNvPr id="4" name="Picture 6" descr="Chart&#10;&#10;Description automatically generated">
            <a:extLst>
              <a:ext uri="{FF2B5EF4-FFF2-40B4-BE49-F238E27FC236}">
                <a16:creationId xmlns:a16="http://schemas.microsoft.com/office/drawing/2014/main" id="{43BB0212-2403-4094-894B-7EC96CFE8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" t="-2" r="6375" b="-2"/>
          <a:stretch/>
        </p:blipFill>
        <p:spPr>
          <a:xfrm>
            <a:off x="4754889" y="854678"/>
            <a:ext cx="6903720" cy="46609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01FA58-D034-4D92-A83A-0F9DE8D5AAB5}"/>
              </a:ext>
            </a:extLst>
          </p:cNvPr>
          <p:cNvSpPr/>
          <p:nvPr/>
        </p:nvSpPr>
        <p:spPr>
          <a:xfrm>
            <a:off x="102869" y="6217920"/>
            <a:ext cx="10582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RJ Lee Group, prepared for Meyer, M. E., Ph.D., “NASA ISS Sampling and Particle Characterization Study - Payload 2 Passive Aerosol Samplers (PAS),” Unpublished Data, 2018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CA2D7-CFA3-4E5E-ABD3-4F209F1EF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27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B5A5CE-89FC-4034-A856-30CE67D2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dirty="0"/>
              <a:t>Occupational Air Pollution Limits</a:t>
            </a:r>
          </a:p>
        </p:txBody>
      </p:sp>
      <p:sp>
        <p:nvSpPr>
          <p:cNvPr id="7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AD34B3-9885-45DA-9F87-D4EA5FE5E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 dirty="0"/>
              <a:t>Presented in milligrams per cubic meter for an 8-hour workday</a:t>
            </a:r>
          </a:p>
          <a:p>
            <a:pPr lvl="1"/>
            <a:r>
              <a:rPr lang="en-US" sz="2200" dirty="0"/>
              <a:t>Also presented less commonly in parts per million (ppm)</a:t>
            </a:r>
          </a:p>
          <a:p>
            <a:r>
              <a:rPr lang="en-US" sz="2200" dirty="0"/>
              <a:t>Highest level of a given pollutant an employee can be exposed to without increasing the risk of adverse health effects</a:t>
            </a:r>
          </a:p>
          <a:p>
            <a:endParaRPr lang="en-US" sz="2200" dirty="0"/>
          </a:p>
        </p:txBody>
      </p:sp>
      <p:pic>
        <p:nvPicPr>
          <p:cNvPr id="4102" name="Picture 6" descr="Dry Air Solutions For Indoor Air Quality - Indoor Air Pollution Clipart -  Png Download - Full Size Clipart (#1375658) - PinClipart">
            <a:extLst>
              <a:ext uri="{FF2B5EF4-FFF2-40B4-BE49-F238E27FC236}">
                <a16:creationId xmlns:a16="http://schemas.microsoft.com/office/drawing/2014/main" id="{7C4C33EA-C60E-44ED-A723-49EF3694C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122586"/>
            <a:ext cx="5458968" cy="461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90FD90-FB79-4226-B663-4DFC52BE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51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BAC34B-715B-4BF3-828A-B2B8DCC9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Sampler Locations 2016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1140E6-7B5C-4B10-88D5-7B4200084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88" y="1854459"/>
            <a:ext cx="4977809" cy="4351338"/>
          </a:xfrm>
        </p:spPr>
        <p:txBody>
          <a:bodyPr/>
          <a:lstStyle/>
          <a:p>
            <a:r>
              <a:rPr lang="en-US" dirty="0"/>
              <a:t>Node 1 – Eating</a:t>
            </a:r>
          </a:p>
          <a:p>
            <a:r>
              <a:rPr lang="en-US" dirty="0"/>
              <a:t>Node 2 – Docking</a:t>
            </a:r>
          </a:p>
          <a:p>
            <a:r>
              <a:rPr lang="en-US" dirty="0"/>
              <a:t>Node 3 – Exercise and Hygiene</a:t>
            </a:r>
          </a:p>
          <a:p>
            <a:r>
              <a:rPr lang="en-US" dirty="0"/>
              <a:t>US Lab – Lab Experiments</a:t>
            </a:r>
          </a:p>
          <a:p>
            <a:r>
              <a:rPr lang="en-US" dirty="0"/>
              <a:t>Permanent Multipurpose Module (PMM) – Storage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D4386A-A810-45FF-8D69-77DB9A5F1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683" y="1854459"/>
            <a:ext cx="6163590" cy="435292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8093B0C-2BE3-4DCC-8903-A9D6CAE41540}"/>
              </a:ext>
            </a:extLst>
          </p:cNvPr>
          <p:cNvSpPr/>
          <p:nvPr/>
        </p:nvSpPr>
        <p:spPr>
          <a:xfrm>
            <a:off x="8346559" y="2599661"/>
            <a:ext cx="255182" cy="829339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F72D03-B19F-4365-B042-50D8F9BDB900}"/>
              </a:ext>
            </a:extLst>
          </p:cNvPr>
          <p:cNvSpPr/>
          <p:nvPr/>
        </p:nvSpPr>
        <p:spPr>
          <a:xfrm>
            <a:off x="8791478" y="2567764"/>
            <a:ext cx="255182" cy="829339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607570-826E-4720-A47D-77007A4196D7}"/>
              </a:ext>
            </a:extLst>
          </p:cNvPr>
          <p:cNvSpPr/>
          <p:nvPr/>
        </p:nvSpPr>
        <p:spPr>
          <a:xfrm>
            <a:off x="9236397" y="1854459"/>
            <a:ext cx="354170" cy="2175669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D2F33-6D4A-41C0-A131-CCEDD0C3F5C9}"/>
              </a:ext>
            </a:extLst>
          </p:cNvPr>
          <p:cNvSpPr/>
          <p:nvPr/>
        </p:nvSpPr>
        <p:spPr>
          <a:xfrm rot="5400000">
            <a:off x="7235455" y="4683644"/>
            <a:ext cx="276448" cy="1307803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F40282-0DA0-4B6C-92F4-D439CBDD4D7C}"/>
              </a:ext>
            </a:extLst>
          </p:cNvPr>
          <p:cNvSpPr/>
          <p:nvPr/>
        </p:nvSpPr>
        <p:spPr>
          <a:xfrm>
            <a:off x="8346559" y="2599662"/>
            <a:ext cx="255182" cy="82933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688A4E-5B4C-48CB-A3EE-8D20CB462E28}"/>
              </a:ext>
            </a:extLst>
          </p:cNvPr>
          <p:cNvSpPr/>
          <p:nvPr/>
        </p:nvSpPr>
        <p:spPr>
          <a:xfrm>
            <a:off x="8791478" y="2567765"/>
            <a:ext cx="255182" cy="82933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AD0E84-79F5-4846-AECB-7E236295D6CD}"/>
              </a:ext>
            </a:extLst>
          </p:cNvPr>
          <p:cNvSpPr/>
          <p:nvPr/>
        </p:nvSpPr>
        <p:spPr>
          <a:xfrm>
            <a:off x="9236397" y="1854460"/>
            <a:ext cx="354170" cy="217566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5D669F-537A-4055-949D-A693B5B6F69F}"/>
              </a:ext>
            </a:extLst>
          </p:cNvPr>
          <p:cNvSpPr/>
          <p:nvPr/>
        </p:nvSpPr>
        <p:spPr>
          <a:xfrm rot="5400000">
            <a:off x="7235455" y="4683645"/>
            <a:ext cx="276448" cy="130780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6D75C6-4B15-4142-AE5F-13DA34B4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7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EA07980-6350-45E8-8FBA-941603C63574}"/>
              </a:ext>
            </a:extLst>
          </p:cNvPr>
          <p:cNvSpPr/>
          <p:nvPr/>
        </p:nvSpPr>
        <p:spPr>
          <a:xfrm>
            <a:off x="9559051" y="2804845"/>
            <a:ext cx="276073" cy="137425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4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E6A15-9413-4B51-8A60-7EDBF053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Sampler Locations 2016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CB74D26-E54B-4ED4-B997-114D53022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981579"/>
              </p:ext>
            </p:extLst>
          </p:nvPr>
        </p:nvGraphicFramePr>
        <p:xfrm>
          <a:off x="627959" y="1616149"/>
          <a:ext cx="10936082" cy="454248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71497">
                  <a:extLst>
                    <a:ext uri="{9D8B030D-6E8A-4147-A177-3AD203B41FA5}">
                      <a16:colId xmlns:a16="http://schemas.microsoft.com/office/drawing/2014/main" val="2280693872"/>
                    </a:ext>
                  </a:extLst>
                </a:gridCol>
                <a:gridCol w="3641941">
                  <a:extLst>
                    <a:ext uri="{9D8B030D-6E8A-4147-A177-3AD203B41FA5}">
                      <a16:colId xmlns:a16="http://schemas.microsoft.com/office/drawing/2014/main" val="311003058"/>
                    </a:ext>
                  </a:extLst>
                </a:gridCol>
                <a:gridCol w="2105851">
                  <a:extLst>
                    <a:ext uri="{9D8B030D-6E8A-4147-A177-3AD203B41FA5}">
                      <a16:colId xmlns:a16="http://schemas.microsoft.com/office/drawing/2014/main" val="625497900"/>
                    </a:ext>
                  </a:extLst>
                </a:gridCol>
                <a:gridCol w="2816793">
                  <a:extLst>
                    <a:ext uri="{9D8B030D-6E8A-4147-A177-3AD203B41FA5}">
                      <a16:colId xmlns:a16="http://schemas.microsoft.com/office/drawing/2014/main" val="2686415664"/>
                    </a:ext>
                  </a:extLst>
                </a:gridCol>
              </a:tblGrid>
              <a:tr h="554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Passive Sampler  ​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Location​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Relevant Activity​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Date of Active Sampling​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501274"/>
                  </a:ext>
                </a:extLst>
              </a:tr>
              <a:tr h="554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PAS B​-16 Day Sample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Node 1 Deck 1​ (NOD1D3)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Eating​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12/8/16​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618243"/>
                  </a:ext>
                </a:extLst>
              </a:tr>
              <a:tr h="554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PAS D​-16 Day Sample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Node 3 Deck 3​ (NOD3D3)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Exercise &amp; Hygiene ​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12/15/16​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638240"/>
                  </a:ext>
                </a:extLst>
              </a:tr>
              <a:tr h="554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PAS E -32 Day Sample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Permanent Multipurpose Module (PMM​)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Storage​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12/22/16​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955456"/>
                  </a:ext>
                </a:extLst>
              </a:tr>
              <a:tr h="554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PAS F​-32 Day Sample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Node 2 Deck 2​ (NOD2D3)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Docking ​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11/29/16 &amp; 12/15/16​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274678"/>
                  </a:ext>
                </a:extLst>
              </a:tr>
              <a:tr h="554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PAS G​-8 Day Sample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Node 3 Forward 3​ (NOD3F3)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Exercise &amp; Hygiene​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11/29/16​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239737"/>
                  </a:ext>
                </a:extLst>
              </a:tr>
              <a:tr h="554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PAS J​-32 Day Sample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US Lab Bay 1 Starboard Deck​ (LAB1SD1)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Experiments​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12/8/16 &amp; 12/22/16​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978884"/>
                  </a:ext>
                </a:extLst>
              </a:tr>
              <a:tr h="554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PAS K-16 Day Sample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US Lab Bay 3 Port/Deck (LAB1PD3) ​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Exercise &amp; Hygiene​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N/A​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7" marR="84405" marT="87088" marB="870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96558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610177-B35D-4E60-A9E3-F8B2EA971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51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153455-561F-4C53-AEA1-2476B6EAD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Sampler Locations 2018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6B0C77-27AC-4F7E-AD42-2AAB2F507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793" y="2732566"/>
            <a:ext cx="5181600" cy="3253933"/>
          </a:xfrm>
        </p:spPr>
        <p:txBody>
          <a:bodyPr/>
          <a:lstStyle/>
          <a:p>
            <a:r>
              <a:rPr lang="en-US" dirty="0"/>
              <a:t>Node 1 – Eating </a:t>
            </a:r>
          </a:p>
          <a:p>
            <a:r>
              <a:rPr lang="en-US" dirty="0"/>
              <a:t>Node 2 – Sleeping and Docking</a:t>
            </a:r>
          </a:p>
          <a:p>
            <a:r>
              <a:rPr lang="en-US" dirty="0"/>
              <a:t>Node 3 – Exercise and Hygiene</a:t>
            </a:r>
          </a:p>
          <a:p>
            <a:r>
              <a:rPr lang="en-US" dirty="0"/>
              <a:t>US Lab – Lab Experiments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B51053-FDF8-4231-B710-C5A345FFC04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t="8046" r="5143" b="7524"/>
          <a:stretch/>
        </p:blipFill>
        <p:spPr bwMode="auto">
          <a:xfrm>
            <a:off x="5782030" y="1735139"/>
            <a:ext cx="6162320" cy="435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C569FE0-7B12-4845-952A-D82794F37314}"/>
              </a:ext>
            </a:extLst>
          </p:cNvPr>
          <p:cNvSpPr/>
          <p:nvPr/>
        </p:nvSpPr>
        <p:spPr>
          <a:xfrm>
            <a:off x="8431619" y="2488019"/>
            <a:ext cx="255182" cy="82933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7BBC8F-1A2B-4950-B088-3611B8301FD2}"/>
              </a:ext>
            </a:extLst>
          </p:cNvPr>
          <p:cNvSpPr/>
          <p:nvPr/>
        </p:nvSpPr>
        <p:spPr>
          <a:xfrm>
            <a:off x="8807215" y="2402958"/>
            <a:ext cx="336698" cy="91439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CFF36F-3CA7-48A9-99F4-13A119100DB8}"/>
              </a:ext>
            </a:extLst>
          </p:cNvPr>
          <p:cNvSpPr/>
          <p:nvPr/>
        </p:nvSpPr>
        <p:spPr>
          <a:xfrm rot="5400000">
            <a:off x="7352414" y="4527701"/>
            <a:ext cx="248092" cy="139995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78A516-214B-4EBB-9B29-108322C11070}"/>
              </a:ext>
            </a:extLst>
          </p:cNvPr>
          <p:cNvSpPr/>
          <p:nvPr/>
        </p:nvSpPr>
        <p:spPr>
          <a:xfrm>
            <a:off x="9622730" y="2999583"/>
            <a:ext cx="336698" cy="91439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9FB12-3C26-4FF8-9529-159D400B3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C4C3-F69E-4044-974E-2A51F0EFF0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93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79551588EE4F478AD797CFA659AEA5" ma:contentTypeVersion="2" ma:contentTypeDescription="Create a new document." ma:contentTypeScope="" ma:versionID="e231c225da73d683c0a3cd51db199f1f">
  <xsd:schema xmlns:xsd="http://www.w3.org/2001/XMLSchema" xmlns:xs="http://www.w3.org/2001/XMLSchema" xmlns:p="http://schemas.microsoft.com/office/2006/metadata/properties" xmlns:ns2="994501a2-1518-45e4-81e8-3481c306fde8" targetNamespace="http://schemas.microsoft.com/office/2006/metadata/properties" ma:root="true" ma:fieldsID="439fc0516a46a826cc644f9027b13b90" ns2:_="">
    <xsd:import namespace="994501a2-1518-45e4-81e8-3481c306fd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501a2-1518-45e4-81e8-3481c306fd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C060CD-0A06-4172-A229-F2706D253728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94501a2-1518-45e4-81e8-3481c306fde8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8832B95-A921-4245-B7A7-A2D9D8FF93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F5F699-3AB7-465E-8BA8-97AB46B78B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4501a2-1518-45e4-81e8-3481c306fd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4918</TotalTime>
  <Words>1663</Words>
  <Application>Microsoft Office PowerPoint</Application>
  <PresentationFormat>Widescreen</PresentationFormat>
  <Paragraphs>283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Tw Cen MT</vt:lpstr>
      <vt:lpstr>Office Theme</vt:lpstr>
      <vt:lpstr>Presence of Metal Aerosols on the International Space Station</vt:lpstr>
      <vt:lpstr>Overview</vt:lpstr>
      <vt:lpstr>Passive Aerosol Samplers (PAS)</vt:lpstr>
      <vt:lpstr>Sampler Description</vt:lpstr>
      <vt:lpstr>Sample Analysis</vt:lpstr>
      <vt:lpstr>Occupational Air Pollution Limits</vt:lpstr>
      <vt:lpstr>Sampler Locations 2016</vt:lpstr>
      <vt:lpstr>Sampler Locations 2016</vt:lpstr>
      <vt:lpstr>Sampler Locations 2018</vt:lpstr>
      <vt:lpstr>Sampler Locations 2018</vt:lpstr>
      <vt:lpstr>Results</vt:lpstr>
      <vt:lpstr>Aluminum Passive Aerosol Sampler 2018 </vt:lpstr>
      <vt:lpstr>Elemental Summaries</vt:lpstr>
      <vt:lpstr>Calculation Overview</vt:lpstr>
      <vt:lpstr>OSHA Comparison Conversion</vt:lpstr>
      <vt:lpstr>8 Hour Exposure ≠ 24 Hour Exposure</vt:lpstr>
      <vt:lpstr>Element vs Percent of OSHA Limit</vt:lpstr>
      <vt:lpstr>PowerPoint Presentation</vt:lpstr>
      <vt:lpstr>Cadmium</vt:lpstr>
      <vt:lpstr>Cadmium</vt:lpstr>
      <vt:lpstr>Nickel</vt:lpstr>
      <vt:lpstr>Nickel</vt:lpstr>
      <vt:lpstr>Silver</vt:lpstr>
      <vt:lpstr>Silver</vt:lpstr>
      <vt:lpstr>Conclusions</vt:lpstr>
      <vt:lpstr>Acknowledgments </vt:lpstr>
      <vt:lpstr>Thank You</vt:lpstr>
      <vt:lpstr>Additional Graph Information</vt:lpstr>
      <vt:lpstr>Elements without regulations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Presence of Metal Aerosols on the International Space Station</dc:title>
  <dc:creator>Rodell, Amanda J. (KSC)[NIF Intern]</dc:creator>
  <cp:lastModifiedBy>Rodell, Amanda J. (KSC)[NIF Intern]</cp:lastModifiedBy>
  <cp:revision>4</cp:revision>
  <dcterms:created xsi:type="dcterms:W3CDTF">2021-03-24T13:32:40Z</dcterms:created>
  <dcterms:modified xsi:type="dcterms:W3CDTF">2021-04-27T19:06:46Z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0x0101008279551588EE4F478AD797CFA659AEA5</vt:lpwstr>
  </property>
</Properties>
</file>