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5" r:id="rId1"/>
    <p:sldMasterId id="2147483678" r:id="rId2"/>
    <p:sldMasterId id="2147483691" r:id="rId3"/>
  </p:sldMasterIdLst>
  <p:notesMasterIdLst>
    <p:notesMasterId r:id="rId5"/>
  </p:notesMasterIdLst>
  <p:handoutMasterIdLst>
    <p:handoutMasterId r:id="rId6"/>
  </p:handoutMasterIdLst>
  <p:sldIdLst>
    <p:sldId id="391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587"/>
    <a:srgbClr val="F9B54C"/>
    <a:srgbClr val="010101"/>
    <a:srgbClr val="002060"/>
    <a:srgbClr val="3066B1"/>
    <a:srgbClr val="000000"/>
    <a:srgbClr val="412F57"/>
    <a:srgbClr val="151B35"/>
    <a:srgbClr val="48B6E9"/>
    <a:srgbClr val="0F0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3"/>
    <p:restoredTop sz="94522" autoAdjust="0"/>
  </p:normalViewPr>
  <p:slideViewPr>
    <p:cSldViewPr snapToGrid="0" snapToObjects="1">
      <p:cViewPr varScale="1">
        <p:scale>
          <a:sx n="112" d="100"/>
          <a:sy n="112" d="100"/>
        </p:scale>
        <p:origin x="65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1603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80EA7-0A94-4CDF-AE93-031CC9C08DF0}" type="datetimeFigureOut">
              <a:rPr lang="en-US" smtClean="0"/>
              <a:t>2/9/21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4CC48-39D2-4809-A2B2-019506F453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50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353AEA3-4817-3640-896C-D1208DE00F79}" type="datetimeFigureOut">
              <a:rPr lang="en-US" smtClean="0"/>
              <a:t>2/9/21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AB4A6C1-252A-DA4D-ACD5-F17055FA50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9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467" y="-17569"/>
            <a:ext cx="9631067" cy="128645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1DB7EB85-9CBC-48C5-A78A-0C15D15BA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43985" y="1366544"/>
            <a:ext cx="11676025" cy="5228214"/>
          </a:xfrm>
        </p:spPr>
        <p:txBody>
          <a:bodyPr/>
          <a:lstStyle>
            <a:lvl1pPr marL="517525" indent="-517525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  <a:defRPr/>
            </a:lvl1pPr>
            <a:lvl2pPr marL="971550" indent="-454025">
              <a:lnSpc>
                <a:spcPct val="100000"/>
              </a:lnSpc>
              <a:buFont typeface="+mj-lt"/>
              <a:buAutoNum type="alphaLcPeriod"/>
              <a:defRPr/>
            </a:lvl2pPr>
            <a:lvl3pPr marL="1428750" indent="-51435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4038599" y="66924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NASA Goddard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206607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5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879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2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5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1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4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01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4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5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80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71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86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aN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2C2163F8-CE71-4315-A5AA-1179B7CC29CE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8000">
                <a:schemeClr val="accent5">
                  <a:lumMod val="60000"/>
                  <a:lumOff val="40000"/>
                  <a:alpha val="64000"/>
                </a:schemeClr>
              </a:gs>
              <a:gs pos="3000">
                <a:schemeClr val="accent5">
                  <a:lumMod val="50000"/>
                  <a:alpha val="32000"/>
                </a:schemeClr>
              </a:gs>
              <a:gs pos="46000">
                <a:schemeClr val="bg1">
                  <a:alpha val="86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30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524000" y="1205745"/>
            <a:ext cx="9144000" cy="2387600"/>
          </a:xfrm>
        </p:spPr>
        <p:txBody>
          <a:bodyPr anchor="b">
            <a:normAutofit/>
          </a:bodyPr>
          <a:lstStyle>
            <a:lvl1pPr algn="ctr">
              <a:defRPr sz="2813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Space Communications and Navigation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8B3629-A5C8-41C0-A947-FE7F8F474A53}"/>
              </a:ext>
            </a:extLst>
          </p:cNvPr>
          <p:cNvGrpSpPr/>
          <p:nvPr userDrawn="1"/>
        </p:nvGrpSpPr>
        <p:grpSpPr>
          <a:xfrm>
            <a:off x="439677" y="367550"/>
            <a:ext cx="11420471" cy="6286634"/>
            <a:chOff x="461658" y="392054"/>
            <a:chExt cx="11991495" cy="670574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9EAC5A-750D-4E31-819A-66072F423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1561" y="392054"/>
              <a:ext cx="1521592" cy="917154"/>
            </a:xfrm>
            <a:prstGeom prst="rect">
              <a:avLst/>
            </a:prstGeom>
            <a:effectLst/>
          </p:spPr>
        </p:pic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A959609E-D8AA-41CF-93F0-CB914D8882A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461658" y="612191"/>
              <a:ext cx="2587343" cy="237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844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BB96E1-D574-4F11-B8F7-0FAB26DFBC99}"/>
                </a:ext>
              </a:extLst>
            </p:cNvPr>
            <p:cNvSpPr txBox="1"/>
            <p:nvPr userDrawn="1"/>
          </p:nvSpPr>
          <p:spPr bwMode="auto">
            <a:xfrm>
              <a:off x="564645" y="6874419"/>
              <a:ext cx="860428" cy="22337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761" b="0" dirty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rPr>
                <a:t>www.nasa.gov</a:t>
              </a:r>
            </a:p>
          </p:txBody>
        </p:sp>
      </p:grp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A73ED03-1E80-495E-B8D9-A36A779A19B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156409" y="4994769"/>
            <a:ext cx="2464405" cy="476701"/>
          </a:xfrm>
        </p:spPr>
        <p:txBody>
          <a:bodyPr anchor="b"/>
          <a:lstStyle>
            <a:lvl2pPr marL="0" indent="0" algn="r">
              <a:buFontTx/>
              <a:buNone/>
              <a:defRPr b="0">
                <a:solidFill>
                  <a:schemeClr val="tx1"/>
                </a:solidFill>
              </a:defRPr>
            </a:lvl2pPr>
          </a:lstStyle>
          <a:p>
            <a:pPr lvl="1"/>
            <a:r>
              <a:rPr lang="en-US" dirty="0"/>
              <a:t>Date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53CA31-C67E-4886-BFC1-7ED9AD2B5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3308" y="832007"/>
            <a:ext cx="4359519" cy="2183872"/>
          </a:xfrm>
          <a:prstGeom prst="rect">
            <a:avLst/>
          </a:prstGeom>
        </p:spPr>
      </p:pic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651EE4C5-58B1-724E-8EA7-811E45FE1E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717" y="4345553"/>
            <a:ext cx="6625904" cy="104179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514366" indent="-171456"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0"/>
            <a:r>
              <a:rPr lang="en-US" dirty="0"/>
              <a:t>Deep Space Network</a:t>
            </a:r>
          </a:p>
          <a:p>
            <a:pPr lvl="1"/>
            <a:r>
              <a:rPr lang="en-US" dirty="0"/>
              <a:t>B. Arnold / W. </a:t>
            </a:r>
            <a:r>
              <a:rPr lang="en-US" dirty="0" err="1"/>
              <a:t>Sible</a:t>
            </a:r>
            <a:endParaRPr lang="en-US" dirty="0"/>
          </a:p>
          <a:p>
            <a:pPr lvl="1"/>
            <a:r>
              <a:rPr lang="en-US" dirty="0"/>
              <a:t>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607578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34D01-906C-4301-982E-F852ED821B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12201679" cy="816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592" y="14702"/>
            <a:ext cx="11632408" cy="801728"/>
          </a:xfrm>
          <a:ln>
            <a:noFill/>
          </a:ln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For NASA Internal Use Only; Pre-decisional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A9CDFC6-170D-4989-9170-182E4B3A04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58800" y="1022350"/>
            <a:ext cx="11104283" cy="5100638"/>
          </a:xfrm>
        </p:spPr>
        <p:txBody>
          <a:bodyPr>
            <a:normAutofit/>
          </a:bodyPr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9136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For NASA Internal Use Only; Pre-decisional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118A9-D6FB-1B4D-94CC-872C28AFBC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484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447" y="2466642"/>
            <a:ext cx="1142103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For NASA Internal Use Only; Pre-decisional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CDFC6-170D-4989-9170-182E4B3A04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2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54000">
              <a:srgbClr val="000F2E"/>
            </a:gs>
            <a:gs pos="100000">
              <a:schemeClr val="tx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0961"/>
            <a:ext cx="12191999" cy="698369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E450C6-DC51-5845-BA5C-8FA5BB29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669" y="-17569"/>
            <a:ext cx="9631067" cy="1266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3E4F7-C978-BC44-9363-863190EE1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729" y="1402474"/>
            <a:ext cx="11618300" cy="5136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489" y="164849"/>
            <a:ext cx="1101539" cy="936309"/>
          </a:xfrm>
          <a:prstGeom prst="rect">
            <a:avLst/>
          </a:prstGeom>
        </p:spPr>
      </p:pic>
      <p:grpSp>
        <p:nvGrpSpPr>
          <p:cNvPr id="23" name="Group 22"/>
          <p:cNvGrpSpPr/>
          <p:nvPr userDrawn="1"/>
        </p:nvGrpSpPr>
        <p:grpSpPr>
          <a:xfrm>
            <a:off x="347729" y="209858"/>
            <a:ext cx="980941" cy="846290"/>
            <a:chOff x="347729" y="165538"/>
            <a:chExt cx="980941" cy="846290"/>
          </a:xfrm>
        </p:grpSpPr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729" y="165538"/>
              <a:ext cx="980941" cy="84629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729" y="165538"/>
              <a:ext cx="980941" cy="846290"/>
            </a:xfrm>
            <a:prstGeom prst="rect">
              <a:avLst/>
            </a:prstGeom>
          </p:spPr>
        </p:pic>
      </p:grp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276810" y="66647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DB7EB85-9CBC-48C5-A78A-0C15D15BA2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4038599" y="66647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NASA Goddard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362751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90" r:id="rId2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7F7DA-0837-4084-9E8C-FC04FE7D1914}" type="datetimeFigureOut">
              <a:rPr lang="en-US" smtClean="0"/>
              <a:t>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8D3EA-28F1-481A-BE32-212397E8B2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489" y="79389"/>
            <a:ext cx="1101539" cy="936309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347729" y="124398"/>
            <a:ext cx="980941" cy="846290"/>
            <a:chOff x="347729" y="165538"/>
            <a:chExt cx="980941" cy="846290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729" y="165538"/>
              <a:ext cx="980941" cy="84629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729" y="165538"/>
              <a:ext cx="980941" cy="846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366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4447" y="365126"/>
            <a:ext cx="114210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447" y="1825625"/>
            <a:ext cx="114210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</a:t>
            </a:r>
          </a:p>
          <a:p>
            <a:pPr marL="685822" marR="0" lvl="1" indent="-342910" algn="l" defTabSz="685822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For NASA Internal Use Only; Pre-decisional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2314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CDFC6-170D-4989-9170-182E4B3A04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8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dt="0"/>
  <p:txStyles>
    <p:titleStyle>
      <a:lvl1pPr algn="l" defTabSz="685822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0" indent="-342910" algn="l" defTabSz="685822" rtl="0" eaLnBrk="1" latinLnBrk="0" hangingPunct="1">
        <a:lnSpc>
          <a:spcPct val="90000"/>
        </a:lnSpc>
        <a:spcBef>
          <a:spcPts val="750"/>
        </a:spcBef>
        <a:buClr>
          <a:schemeClr val="tx1"/>
        </a:buClr>
        <a:buSzPct val="75000"/>
        <a:buFont typeface="Wingdings" panose="05000000000000000000" pitchFamily="2" charset="2"/>
        <a:buChar char="q"/>
        <a:defRPr sz="21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22" marR="0" indent="-342910" algn="l" defTabSz="685822" rtl="0" eaLnBrk="1" fontAlgn="auto" latinLnBrk="0" hangingPunct="1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43004" indent="-257183" algn="l" defTabSz="685822" rtl="0" eaLnBrk="1" latinLnBrk="0" hangingPunct="1">
        <a:lnSpc>
          <a:spcPct val="90000"/>
        </a:lnSpc>
        <a:spcBef>
          <a:spcPts val="375"/>
        </a:spcBef>
        <a:buFont typeface="Calibri" panose="020F050202020403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43" marR="0" indent="-342910" algn="l" defTabSz="685822" rtl="0" eaLnBrk="1" fontAlgn="auto" latinLnBrk="0" hangingPunct="1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714553" marR="0" indent="-342910" algn="l" defTabSz="685822" rtl="0" eaLnBrk="1" fontAlgn="auto" latinLnBrk="0" hangingPunct="1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Calibri" panose="020F0502020204030204" pitchFamily="34" charset="0"/>
        <a:buChar char="»"/>
        <a:tabLst/>
        <a:defRPr sz="135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6009" indent="-171456" algn="l" defTabSz="6858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19" indent="-171456" algn="l" defTabSz="6858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31" indent="-171456" algn="l" defTabSz="6858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41" indent="-171456" algn="l" defTabSz="6858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0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2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2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43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53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65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75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85" algn="l" defTabSz="68582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LunaNet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096000" y="1218555"/>
            <a:ext cx="4693060" cy="2926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7525" indent="-5175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71550" indent="-4540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+mj-lt"/>
              <a:buAutoNum type="alphaLcPeriod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428750" indent="-514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LunaNet Service Types</a:t>
            </a:r>
          </a:p>
          <a:p>
            <a:pPr marL="225425" lvl="0" indent="-225425">
              <a:spcBef>
                <a:spcPts val="600"/>
              </a:spcBef>
              <a:defRPr/>
            </a:pPr>
            <a:r>
              <a:rPr lang="en-US" sz="1100" b="1" dirty="0">
                <a:solidFill>
                  <a:srgbClr val="FFC000"/>
                </a:solidFill>
              </a:rPr>
              <a:t>Communications Services (Com): </a:t>
            </a:r>
            <a:r>
              <a:rPr lang="en-US" sz="1100" dirty="0">
                <a:solidFill>
                  <a:prstClr val="white"/>
                </a:solidFill>
              </a:rPr>
              <a:t>Data transfer services capable of moving addressable and routable data units between nodes in a single link or over a multi-node, end-to-end path via communications or networking services.</a:t>
            </a:r>
          </a:p>
          <a:p>
            <a:pPr marL="225425" lvl="0" indent="-225425">
              <a:spcBef>
                <a:spcPts val="600"/>
              </a:spcBef>
              <a:defRPr/>
            </a:pPr>
            <a:r>
              <a:rPr lang="en-US" sz="1100" dirty="0">
                <a:solidFill>
                  <a:srgbClr val="FFC000"/>
                </a:solidFill>
              </a:rPr>
              <a:t>Position, Navigation, and Timing Services (PNT): </a:t>
            </a:r>
            <a:r>
              <a:rPr lang="en-US" sz="1100" dirty="0">
                <a:solidFill>
                  <a:prstClr val="white"/>
                </a:solidFill>
              </a:rPr>
              <a:t>Services for position and velocity determination, and time synchronization and dissemination. This includes search and rescue location services. </a:t>
            </a:r>
          </a:p>
          <a:p>
            <a:pPr marL="225425" lvl="0" indent="-225425">
              <a:spcBef>
                <a:spcPts val="600"/>
              </a:spcBef>
              <a:defRPr/>
            </a:pPr>
            <a:r>
              <a:rPr lang="en-US" sz="1100" dirty="0">
                <a:solidFill>
                  <a:srgbClr val="FFC000"/>
                </a:solidFill>
              </a:rPr>
              <a:t>Detection and Information Services (Det): </a:t>
            </a:r>
            <a:r>
              <a:rPr lang="en-US" sz="1100" dirty="0">
                <a:solidFill>
                  <a:prstClr val="white"/>
                </a:solidFill>
              </a:rPr>
              <a:t>Services providing detection of events in order to generate timely alerts for human and asset safety and protection. These services publish other beneficial information to users as well. </a:t>
            </a:r>
          </a:p>
          <a:p>
            <a:pPr marL="225425" lvl="0" indent="-225425">
              <a:spcBef>
                <a:spcPts val="600"/>
              </a:spcBef>
              <a:defRPr/>
            </a:pPr>
            <a:r>
              <a:rPr lang="en-US" sz="1100" dirty="0">
                <a:solidFill>
                  <a:srgbClr val="FFC000"/>
                </a:solidFill>
              </a:rPr>
              <a:t>Science (Sci): </a:t>
            </a:r>
            <a:r>
              <a:rPr lang="en-US" sz="1100" dirty="0">
                <a:solidFill>
                  <a:prstClr val="white"/>
                </a:solidFill>
              </a:rPr>
              <a:t>Services that use the RF and/or optical capabilities of the node as a science instrument or part of an instrument. 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20926" y="3532086"/>
            <a:ext cx="5860774" cy="2926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517525" indent="-5175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71550" indent="-4540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+mj-lt"/>
              <a:buAutoNum type="alphaLcPeriod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428750" indent="-514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A flexible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  <a:t> scalable architecture for providing communications and navigation services to all lunar missions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Arial" panose="020B0604020202020204"/>
              </a:rPr>
              <a:t>Disaggregated approach allows for phased implementation of infrastructure as driven by user needs and technology developments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Arial" panose="020B0604020202020204"/>
              </a:rPr>
              <a:t>Architecture implementation comprised of NASA, International, and Commercial interoperable lunar surface, lunar orbiting, and earth-based elements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Arial" panose="020B0604020202020204"/>
              </a:rPr>
              <a:t>Incorporates in-situ capabilities to detect events and distribute situational alerts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latin typeface="Arial" panose="020B0604020202020204"/>
              </a:rPr>
              <a:t>Is fully compatible with future deployments at Mars or any other destination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307"/>
          <a:stretch/>
        </p:blipFill>
        <p:spPr>
          <a:xfrm>
            <a:off x="1208435" y="1176731"/>
            <a:ext cx="3685755" cy="22379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2826" y="6531242"/>
            <a:ext cx="12077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FFFF00"/>
                </a:solidFill>
              </a:rPr>
              <a:t>Just as the Internet and GPS have transformed our lives on Earth, LunaNet will transform lunar science and exploration.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1220" y="4336927"/>
            <a:ext cx="4400317" cy="2265282"/>
          </a:xfrm>
          <a:prstGeom prst="rect">
            <a:avLst/>
          </a:prstGeom>
        </p:spPr>
      </p:pic>
      <p:cxnSp>
        <p:nvCxnSpPr>
          <p:cNvPr id="24" name="Straight Connector 23"/>
          <p:cNvCxnSpPr>
            <a:stCxn id="2" idx="2"/>
            <a:endCxn id="6" idx="0"/>
          </p:cNvCxnSpPr>
          <p:nvPr/>
        </p:nvCxnSpPr>
        <p:spPr>
          <a:xfrm>
            <a:off x="6096001" y="1268883"/>
            <a:ext cx="25647" cy="5262359"/>
          </a:xfrm>
          <a:prstGeom prst="line">
            <a:avLst/>
          </a:prstGeom>
          <a:ln>
            <a:solidFill>
              <a:schemeClr val="accent1"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221894" y="4336927"/>
            <a:ext cx="5883965" cy="0"/>
          </a:xfrm>
          <a:prstGeom prst="line">
            <a:avLst/>
          </a:prstGeom>
          <a:ln>
            <a:solidFill>
              <a:schemeClr val="accent1"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EB9BD62-1305-4FC8-8FB6-785000FF0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4687" y="1341959"/>
            <a:ext cx="1580805" cy="30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866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227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1_Office Theme</vt:lpstr>
      <vt:lpstr>Custom Design</vt:lpstr>
      <vt:lpstr>10_Office Theme</vt:lpstr>
      <vt:lpstr>LunaNet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2020-07-16T19:03:22Z</dcterms:created>
  <dcterms:modified xsi:type="dcterms:W3CDTF">2021-02-09T15:01:31Z</dcterms:modified>
</cp:coreProperties>
</file>