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8"/>
  </p:notesMasterIdLst>
  <p:sldIdLst>
    <p:sldId id="264" r:id="rId6"/>
    <p:sldId id="316" r:id="rId7"/>
    <p:sldId id="302" r:id="rId8"/>
    <p:sldId id="359" r:id="rId9"/>
    <p:sldId id="356" r:id="rId10"/>
    <p:sldId id="360" r:id="rId11"/>
    <p:sldId id="357" r:id="rId12"/>
    <p:sldId id="355" r:id="rId13"/>
    <p:sldId id="358" r:id="rId14"/>
    <p:sldId id="323" r:id="rId15"/>
    <p:sldId id="262" r:id="rId16"/>
    <p:sldId id="331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n Mahoney" initials="ECM" lastIdx="7" clrIdx="0"/>
  <p:cmAuthor id="2" name="Brian Alpert" initials="BKA" lastIdx="1" clrIdx="1">
    <p:extLst>
      <p:ext uri="{19B8F6BF-5375-455C-9EA6-DF929625EA0E}">
        <p15:presenceInfo xmlns:p15="http://schemas.microsoft.com/office/powerpoint/2012/main" userId="Brian Alpe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7" autoAdjust="0"/>
    <p:restoredTop sz="96207" autoAdjust="0"/>
  </p:normalViewPr>
  <p:slideViewPr>
    <p:cSldViewPr snapToGrid="0">
      <p:cViewPr varScale="1">
        <p:scale>
          <a:sx n="61" d="100"/>
          <a:sy n="61" d="100"/>
        </p:scale>
        <p:origin x="10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1804" y="-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6434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r">
              <a:defRPr sz="1200"/>
            </a:lvl1pPr>
          </a:lstStyle>
          <a:p>
            <a:fld id="{804957B1-2B4E-4200-856F-CB5376EEA29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4" rIns="93167" bIns="465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7" tIns="46584" rIns="93167" bIns="465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r">
              <a:defRPr sz="1200"/>
            </a:lvl1pPr>
          </a:lstStyle>
          <a:p>
            <a:fld id="{51AF6964-B455-41E2-BF55-116DFBA73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54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F6964-B455-41E2-BF55-116DFBA736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07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D66B0-DA1A-4792-8E08-78511D9F5D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56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 flip="none" rotWithShape="1">
          <a:gsLst>
            <a:gs pos="0">
              <a:schemeClr val="accent1">
                <a:lumMod val="67000"/>
              </a:schemeClr>
            </a:gs>
            <a:gs pos="24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424078" y="1841954"/>
            <a:ext cx="10198100" cy="882289"/>
          </a:xfrm>
          <a:ln>
            <a:noFill/>
          </a:ln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424078" y="2819018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310719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FB12537-B55F-1D4C-AACF-3B10E7522722}" type="slidenum">
              <a:rPr lang="en-US" smtClean="0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099816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7222B-4B3E-3943-AD3F-B1643399706C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04369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313067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4EEBA-EC9D-884B-A76C-51E8805C6603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19106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59B5-FA2A-D14A-9FA4-0D0A48FB7DF0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3"/>
            <a:ext cx="7416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26960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BA73B-62DA-7C45-A31D-D6B41ED9CB93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409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6772-625F-0E46-B934-F9082C83F52B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281471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50982-42F3-5447-871F-AFA39A36BE82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135021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7A66C-9E60-1449-A623-238DBBA6AF58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54192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386AC575-653E-4439-AA59-2B406492A3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85048"/>
      </p:ext>
    </p:extLst>
  </p:cSld>
  <p:clrMapOvr>
    <a:masterClrMapping/>
  </p:clrMapOvr>
  <p:transition spd="med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168E58-362E-438E-ACB3-5E5CAE501250}" type="slidenum">
              <a:rPr lang="en-US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870907"/>
      </p:ext>
    </p:extLst>
  </p:cSld>
  <p:clrMapOvr>
    <a:masterClrMapping/>
  </p:clrMapOvr>
  <p:transition spd="med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blue and black Americ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1F497D"/>
                </a:solidFill>
              </a:rPr>
              <a:pPr/>
              <a:t>‹#›</a:t>
            </a:fld>
            <a:endParaRPr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18994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7D6C6-1BFE-5549-AE1E-41A7AEA0E8B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513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7D6C6-1BFE-5549-AE1E-41A7AEA0E8B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20809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692467" y="6618288"/>
            <a:ext cx="499533" cy="239712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273F0475-154E-4151-A103-F0E691BBF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87259"/>
      </p:ext>
    </p:extLst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168E58-362E-438E-ACB3-5E5CAE5012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42498"/>
      </p:ext>
    </p:extLst>
  </p:cSld>
  <p:clrMapOvr>
    <a:masterClrMapping/>
  </p:clrMapOvr>
  <p:transition spd="med"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D99FF8D-6D2F-4A50-8CDF-4097B74CB8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03031"/>
      </p:ext>
    </p:extLst>
  </p:cSld>
  <p:clrMapOvr>
    <a:masterClrMapping/>
  </p:clrMapOvr>
  <p:transition spd="med"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692467" y="6618288"/>
            <a:ext cx="499533" cy="239712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273F0475-154E-4151-A103-F0E691BBF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163008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867" y="1077913"/>
            <a:ext cx="5913967" cy="5568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034" y="1077913"/>
            <a:ext cx="5913967" cy="5568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692467" y="6618288"/>
            <a:ext cx="499533" cy="239712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273F0475-154E-4151-A103-F0E691BBF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99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534031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692467" y="6618288"/>
            <a:ext cx="499533" cy="239712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273F0475-154E-4151-A103-F0E691BBF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72634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2838" y="158752"/>
            <a:ext cx="78793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575247"/>
            <a:ext cx="2844800" cy="28275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9B15C5C-0988-094E-B1BA-EF1B8BCD2926}" type="slidenum">
              <a:rPr lang="en-US" smtClean="0">
                <a:solidFill>
                  <a:srgbClr val="1F497D"/>
                </a:solidFill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1F497D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32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899" r:id="rId14"/>
    <p:sldLayoutId id="2147483696" r:id="rId15"/>
    <p:sldLayoutId id="2147483893" r:id="rId16"/>
    <p:sldLayoutId id="2147483894" r:id="rId17"/>
    <p:sldLayoutId id="2147483895" r:id="rId18"/>
    <p:sldLayoutId id="2147483896" r:id="rId19"/>
    <p:sldLayoutId id="2147483897" r:id="rId20"/>
    <p:sldLayoutId id="2147483898" r:id="rId21"/>
  </p:sldLayoutIdLst>
  <p:transition advClick="0"/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926481" y="6270253"/>
            <a:ext cx="1996888" cy="354386"/>
          </a:xfrm>
          <a:prstGeom prst="rect">
            <a:avLst/>
          </a:prstGeom>
        </p:spPr>
        <p:txBody>
          <a:bodyPr/>
          <a:lstStyle/>
          <a:p>
            <a:fld id="{1603EA2A-041D-C443-A47B-8190E6F743F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2718" y="1521914"/>
            <a:ext cx="10906295" cy="2961799"/>
          </a:xfrm>
          <a:prstGeom prst="rect">
            <a:avLst/>
          </a:prstGeom>
        </p:spPr>
        <p:txBody>
          <a:bodyPr anchor="t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sz="3200" b="0" dirty="0"/>
              <a:t>Artemis Geology Tools</a:t>
            </a:r>
          </a:p>
          <a:p>
            <a:r>
              <a:rPr lang="en-US" b="0" dirty="0"/>
              <a:t>Lunar Surface Science Workshop</a:t>
            </a:r>
          </a:p>
          <a:p>
            <a:endParaRPr lang="en-US" b="0" dirty="0"/>
          </a:p>
          <a:p>
            <a:endParaRPr lang="en-US" b="0" dirty="0"/>
          </a:p>
          <a:p>
            <a:r>
              <a:rPr lang="en-US" b="0" i="1" dirty="0"/>
              <a:t>Adam Naids</a:t>
            </a:r>
          </a:p>
          <a:p>
            <a:r>
              <a:rPr lang="en-US" b="0" i="1" dirty="0"/>
              <a:t>Deputy Project Manager</a:t>
            </a:r>
          </a:p>
          <a:p>
            <a:r>
              <a:rPr lang="en-US" b="0" dirty="0"/>
              <a:t>4/29/2021</a:t>
            </a:r>
          </a:p>
          <a:p>
            <a:endParaRPr lang="en-US" b="0" dirty="0"/>
          </a:p>
          <a:p>
            <a:endParaRPr lang="en-US" b="0" dirty="0"/>
          </a:p>
          <a:p>
            <a:endParaRPr lang="en-US" b="0" dirty="0"/>
          </a:p>
          <a:p>
            <a:endParaRPr lang="en-US" sz="3600" dirty="0">
              <a:solidFill>
                <a:prstClr val="white"/>
              </a:solidFill>
            </a:endParaRPr>
          </a:p>
        </p:txBody>
      </p:sp>
      <p:sp>
        <p:nvSpPr>
          <p:cNvPr id="9" name="Subtitle 5"/>
          <p:cNvSpPr txBox="1">
            <a:spLocks/>
          </p:cNvSpPr>
          <p:nvPr/>
        </p:nvSpPr>
        <p:spPr>
          <a:xfrm>
            <a:off x="471948" y="676661"/>
            <a:ext cx="2464651" cy="402076"/>
          </a:xfrm>
          <a:prstGeom prst="rect">
            <a:avLst/>
          </a:prstGeom>
        </p:spPr>
        <p:txBody>
          <a:bodyPr/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900" b="0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National Aeronautics and Space Administration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9919" y="358491"/>
            <a:ext cx="958189" cy="793569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59246" y="4166773"/>
            <a:ext cx="3528553" cy="798927"/>
          </a:xfrm>
          <a:prstGeom prst="rect">
            <a:avLst/>
          </a:prstGeom>
        </p:spPr>
        <p:txBody>
          <a:bodyPr anchor="ctr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endParaRPr lang="en-US" altLang="en-US" sz="200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46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055" y="1406525"/>
            <a:ext cx="5630945" cy="45259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Inform the science community that there is a team working on geology sampling tools for Artemis.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Provide a status to the science community on this effort.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Talk about future development.</a:t>
            </a:r>
          </a:p>
          <a:p>
            <a:pPr marL="457200" indent="-457200">
              <a:buFont typeface="+mj-lt"/>
              <a:buAutoNum type="arabicPeriod"/>
            </a:pPr>
            <a:endParaRPr lang="en-US" sz="2200" b="0" dirty="0"/>
          </a:p>
          <a:p>
            <a:pPr marL="457200" indent="-457200">
              <a:buFont typeface="+mj-lt"/>
              <a:buAutoNum type="arabicPeriod"/>
            </a:pPr>
            <a:endParaRPr lang="en-US" sz="2200" b="0" dirty="0"/>
          </a:p>
          <a:p>
            <a:pPr marL="0" indent="0">
              <a:buNone/>
            </a:pPr>
            <a:r>
              <a:rPr lang="en-US" sz="2200" b="0" dirty="0"/>
              <a:t>A lot has happened since we last briefed this community in May 2020!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028" name="Picture 4" descr="https://io.jsc.nasa.gov/photos/10188/hires/as17-134-204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2" t="13740" r="20109" b="13766"/>
          <a:stretch/>
        </p:blipFill>
        <p:spPr bwMode="auto">
          <a:xfrm>
            <a:off x="6728789" y="1328073"/>
            <a:ext cx="4444207" cy="49083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37481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76E6DF2-67EC-F445-804A-D61A238A05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01215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Current Work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427" y="1141321"/>
            <a:ext cx="10972800" cy="561349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b="0" dirty="0"/>
              <a:t>The Exploration EVA Tools Team at NASA JSC is developing the next generation, flight-ready, geology tools for Artemis.</a:t>
            </a:r>
          </a:p>
          <a:p>
            <a:pPr>
              <a:lnSpc>
                <a:spcPct val="120000"/>
              </a:lnSpc>
            </a:pPr>
            <a:r>
              <a:rPr lang="en-US" dirty="0"/>
              <a:t>FY20: </a:t>
            </a:r>
            <a:r>
              <a:rPr lang="en-US" b="0" dirty="0"/>
              <a:t>8 tools were taken through a Preliminary Design Review.</a:t>
            </a:r>
          </a:p>
          <a:p>
            <a:pPr>
              <a:lnSpc>
                <a:spcPct val="120000"/>
              </a:lnSpc>
            </a:pPr>
            <a:endParaRPr lang="en-US" b="0" dirty="0"/>
          </a:p>
          <a:p>
            <a:pPr>
              <a:lnSpc>
                <a:spcPct val="120000"/>
              </a:lnSpc>
            </a:pPr>
            <a:endParaRPr lang="en-US" b="0" dirty="0"/>
          </a:p>
          <a:p>
            <a:pPr>
              <a:lnSpc>
                <a:spcPct val="120000"/>
              </a:lnSpc>
            </a:pPr>
            <a:endParaRPr lang="en-US" b="0" dirty="0"/>
          </a:p>
          <a:p>
            <a:pPr>
              <a:lnSpc>
                <a:spcPct val="120000"/>
              </a:lnSpc>
            </a:pPr>
            <a:endParaRPr lang="en-US" b="0" dirty="0"/>
          </a:p>
          <a:p>
            <a:pPr>
              <a:lnSpc>
                <a:spcPct val="120000"/>
              </a:lnSpc>
            </a:pPr>
            <a:r>
              <a:rPr lang="en-US" dirty="0"/>
              <a:t>FY21: </a:t>
            </a:r>
            <a:r>
              <a:rPr lang="en-US" b="0" dirty="0"/>
              <a:t>8 new tools began development. Requirements TIM held 3/10/21</a:t>
            </a:r>
          </a:p>
          <a:p>
            <a:pPr>
              <a:lnSpc>
                <a:spcPct val="120000"/>
              </a:lnSpc>
            </a:pPr>
            <a:endParaRPr lang="en-US" b="0" dirty="0"/>
          </a:p>
          <a:p>
            <a:pPr>
              <a:lnSpc>
                <a:spcPct val="120000"/>
              </a:lnSpc>
            </a:pPr>
            <a:endParaRPr lang="en-US" b="0" dirty="0"/>
          </a:p>
          <a:p>
            <a:pPr>
              <a:lnSpc>
                <a:spcPct val="120000"/>
              </a:lnSpc>
            </a:pPr>
            <a:endParaRPr lang="en-US" b="0" dirty="0"/>
          </a:p>
          <a:p>
            <a:pPr>
              <a:lnSpc>
                <a:spcPct val="120000"/>
              </a:lnSpc>
            </a:pPr>
            <a:endParaRPr lang="en-US" b="0" dirty="0"/>
          </a:p>
          <a:p>
            <a:pPr>
              <a:lnSpc>
                <a:spcPct val="120000"/>
              </a:lnSpc>
            </a:pPr>
            <a:r>
              <a:rPr lang="en-US" b="0" dirty="0"/>
              <a:t>The following tools began development through a Phase 3 SBIR with a commercial partner.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125977"/>
              </p:ext>
            </p:extLst>
          </p:nvPr>
        </p:nvGraphicFramePr>
        <p:xfrm>
          <a:off x="1067134" y="2250529"/>
          <a:ext cx="6112521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0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2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578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Geology Hammer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Extension Handle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578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Rake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Contingency Sampler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578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Scoop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Drive Tubes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578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Tongs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Bag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0" name="Picture 2" descr="Image result for apollo small tool carri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6" t="2716" r="5444" b="7013"/>
          <a:stretch/>
        </p:blipFill>
        <p:spPr bwMode="auto">
          <a:xfrm>
            <a:off x="8417239" y="2424060"/>
            <a:ext cx="3413015" cy="2609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438586-732F-4323-9569-567B99B1D646}"/>
              </a:ext>
            </a:extLst>
          </p:cNvPr>
          <p:cNvSpPr txBox="1"/>
          <p:nvPr/>
        </p:nvSpPr>
        <p:spPr>
          <a:xfrm>
            <a:off x="8507989" y="5128027"/>
            <a:ext cx="3413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Apollo EVA Tools and Carrier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37481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76E6DF2-67EC-F445-804A-D61A238A05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ED9FEF3-1196-4C02-BBDE-2859D05AC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212069"/>
              </p:ext>
            </p:extLst>
          </p:nvPr>
        </p:nvGraphicFramePr>
        <p:xfrm>
          <a:off x="1067134" y="4253639"/>
          <a:ext cx="6112521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6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5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578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Chisel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Tool Belt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578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Markers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EPG Tool Holder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578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Collection Pack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Tool Carrier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578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Return Pack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Bag Dispenser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07D1F8B-57A2-4283-BA1D-A3CAF649D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698981"/>
              </p:ext>
            </p:extLst>
          </p:nvPr>
        </p:nvGraphicFramePr>
        <p:xfrm>
          <a:off x="1067134" y="6127116"/>
          <a:ext cx="6682344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6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5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578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Vacuum Sealed Containers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Powered Core Drill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343348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Notional Concept of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997" y="846138"/>
            <a:ext cx="11729619" cy="590867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b="0" dirty="0"/>
              <a:t>Tools will be transported to the lunar surface via Human Landing System (HLS), Commercial Lunar Payload Services (CLPS) or a combination of these options.</a:t>
            </a:r>
          </a:p>
          <a:p>
            <a:pPr>
              <a:lnSpc>
                <a:spcPct val="120000"/>
              </a:lnSpc>
            </a:pPr>
            <a:r>
              <a:rPr lang="en-US" b="0" dirty="0"/>
              <a:t>The Contingency Sampler will be used to take a sample as soon as possible during the first EVA.</a:t>
            </a:r>
          </a:p>
          <a:p>
            <a:pPr>
              <a:lnSpc>
                <a:spcPct val="120000"/>
              </a:lnSpc>
            </a:pPr>
            <a:r>
              <a:rPr lang="en-US" b="0" dirty="0"/>
              <a:t>Crew will have a Tool Belt to carry small tools and may carry small tools on the legs of the xEMU.</a:t>
            </a:r>
          </a:p>
          <a:p>
            <a:pPr>
              <a:lnSpc>
                <a:spcPct val="120000"/>
              </a:lnSpc>
            </a:pPr>
            <a:r>
              <a:rPr lang="en-US" b="0" dirty="0"/>
              <a:t>Tools will be transported across the lunar surface by a Tool Carrier and later the Lunar Terrain Vehicle (LTV).</a:t>
            </a:r>
          </a:p>
          <a:p>
            <a:pPr>
              <a:lnSpc>
                <a:spcPct val="120000"/>
              </a:lnSpc>
            </a:pPr>
            <a:r>
              <a:rPr lang="en-US" b="0" dirty="0"/>
              <a:t>Tools will be used to obtain samples and be placed into sample containers.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Have plans to capture samples with volatiles and properly preserve them.</a:t>
            </a:r>
          </a:p>
        </p:txBody>
      </p:sp>
      <p:pic>
        <p:nvPicPr>
          <p:cNvPr id="2050" name="Picture 2" descr="Image result for artemis nasa concept">
            <a:extLst>
              <a:ext uri="{FF2B5EF4-FFF2-40B4-BE49-F238E27FC236}">
                <a16:creationId xmlns:a16="http://schemas.microsoft.com/office/drawing/2014/main" id="{9A3EBD4E-97A5-4CB2-9F41-425CD9149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680" y="3589469"/>
            <a:ext cx="4393936" cy="293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37481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76E6DF2-67EC-F445-804A-D61A238A05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CD443D-A470-4512-AC41-FC867CAD665E}"/>
              </a:ext>
            </a:extLst>
          </p:cNvPr>
          <p:cNvSpPr/>
          <p:nvPr/>
        </p:nvSpPr>
        <p:spPr>
          <a:xfrm>
            <a:off x="148820" y="3486279"/>
            <a:ext cx="7333860" cy="2388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samples collected on the EVAs will be weighed after each EVA.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Samples will be placed into a bulk sample return pack and transported back to Gateway, onto Orion, and back to Earth.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save up mass and enable the return of as many lunar samples as possible, all tools (minus Sample Return Packs) will remain on lunar surface at conclusion of mission.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Potential to reuse tools on future missions.</a:t>
            </a:r>
          </a:p>
        </p:txBody>
      </p:sp>
    </p:spTree>
    <p:extLst>
      <p:ext uri="{BB962C8B-B14F-4D97-AF65-F5344CB8AC3E}">
        <p14:creationId xmlns:p14="http://schemas.microsoft.com/office/powerpoint/2010/main" val="29615816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41369-87E3-475C-B839-37103D781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5C7DB-5084-4B89-8699-2F67F43D0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Early prototypes have been manufactured and tested in various facilities with suited and unsuited subjects.</a:t>
            </a:r>
          </a:p>
          <a:p>
            <a:pPr lvl="1"/>
            <a:r>
              <a:rPr lang="en-US" dirty="0"/>
              <a:t>Testing of prototype mechanisms in lunar simulant also occurs frequently.</a:t>
            </a:r>
          </a:p>
          <a:p>
            <a:r>
              <a:rPr lang="en-US" b="0" dirty="0"/>
              <a:t>Started working with HLS partners to determine how to transport the tools to the lunar surface.</a:t>
            </a:r>
          </a:p>
          <a:p>
            <a:r>
              <a:rPr lang="en-US" b="0" dirty="0"/>
              <a:t>We’ve drafted a preliminary Contamination Control Plan with help from experts in the field.</a:t>
            </a:r>
          </a:p>
          <a:p>
            <a:pPr lvl="1"/>
            <a:r>
              <a:rPr lang="en-US" dirty="0"/>
              <a:t>There are still many open questions but the community is working together to resolve them.</a:t>
            </a:r>
            <a:endParaRPr lang="en-US" b="0" dirty="0"/>
          </a:p>
          <a:p>
            <a:r>
              <a:rPr lang="en-US" b="0" dirty="0"/>
              <a:t>The Contamination and Research Integrity (</a:t>
            </a:r>
            <a:r>
              <a:rPr lang="en-US" b="0" dirty="0" err="1"/>
              <a:t>CaRI</a:t>
            </a:r>
            <a:r>
              <a:rPr lang="en-US" b="0" dirty="0"/>
              <a:t>) Rapid Response Team was created to help answer Artemis science questions. Early packages being submitted to the </a:t>
            </a:r>
            <a:r>
              <a:rPr lang="en-US" b="0" dirty="0" err="1"/>
              <a:t>CaRI</a:t>
            </a:r>
            <a:r>
              <a:rPr lang="en-US" b="0" dirty="0"/>
              <a:t> team will include but not be limited to:</a:t>
            </a:r>
          </a:p>
          <a:p>
            <a:pPr lvl="1"/>
            <a:r>
              <a:rPr lang="en-US" dirty="0"/>
              <a:t>What materials can sample intimate hardware be made from?</a:t>
            </a:r>
          </a:p>
          <a:p>
            <a:pPr lvl="1"/>
            <a:r>
              <a:rPr lang="en-US" dirty="0"/>
              <a:t>What materials can non-sample intimate hardware be made from?</a:t>
            </a:r>
          </a:p>
          <a:p>
            <a:pPr lvl="1"/>
            <a:r>
              <a:rPr lang="en-US" dirty="0"/>
              <a:t>What are the contamination control and contamination knowledge requirements?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222EE-73DC-4E9E-B27A-6B8806A0FE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>
                <a:solidFill>
                  <a:srgbClr val="1F497D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744407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B8F2B-B592-48DB-AC18-F7DBCD287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Prototypes of Tools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861DE35-0C05-476D-83F5-1774CEBEA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728" y="992573"/>
            <a:ext cx="6976543" cy="570968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62A253-BF3F-4861-B36F-DE60A1DCA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>
                <a:solidFill>
                  <a:srgbClr val="1F497D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748503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B96EB-2A34-4E25-A67C-805C64CDD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pic>
        <p:nvPicPr>
          <p:cNvPr id="7" name="Content Placeholder 6" descr="A picture containing outdoor, person, night, sword&#10;&#10;Description automatically generated">
            <a:extLst>
              <a:ext uri="{FF2B5EF4-FFF2-40B4-BE49-F238E27FC236}">
                <a16:creationId xmlns:a16="http://schemas.microsoft.com/office/drawing/2014/main" id="{4662AEC1-5324-4E42-B78F-11C344AD24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353" y="1777711"/>
            <a:ext cx="5615755" cy="347601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FA950-D260-4390-B494-07F1A2FA39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>
                <a:solidFill>
                  <a:srgbClr val="1F497D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F8A921B-9737-40E2-8B02-169D011FEEF3}"/>
              </a:ext>
            </a:extLst>
          </p:cNvPr>
          <p:cNvSpPr txBox="1">
            <a:spLocks/>
          </p:cNvSpPr>
          <p:nvPr/>
        </p:nvSpPr>
        <p:spPr bwMode="auto">
          <a:xfrm>
            <a:off x="315384" y="1167319"/>
            <a:ext cx="5209927" cy="501947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b="0" dirty="0"/>
              <a:t>The team has created early concepts to evaluate in testing to aid in requirements development.</a:t>
            </a:r>
          </a:p>
          <a:p>
            <a:pPr>
              <a:lnSpc>
                <a:spcPct val="120000"/>
              </a:lnSpc>
            </a:pPr>
            <a:r>
              <a:rPr lang="en-US" b="0" dirty="0"/>
              <a:t>These tests have been critical to learn how science driven EVAs will occur during Artemis.</a:t>
            </a:r>
          </a:p>
          <a:p>
            <a:pPr>
              <a:lnSpc>
                <a:spcPct val="120000"/>
              </a:lnSpc>
            </a:pPr>
            <a:r>
              <a:rPr lang="en-US" b="0" dirty="0"/>
              <a:t>There have even been early tests to get a first look at doing EVAs in a lighting environment similar to the lunar south pole.</a:t>
            </a:r>
          </a:p>
          <a:p>
            <a:pPr>
              <a:lnSpc>
                <a:spcPct val="120000"/>
              </a:lnSpc>
            </a:pPr>
            <a:r>
              <a:rPr lang="en-US" b="0" dirty="0"/>
              <a:t>An integrated team across NASA has organized and executed these tests including: Tools, EVA Operations, Astronauts, Science, Photo/TV, Lighting, xEMU and more.</a:t>
            </a:r>
          </a:p>
          <a:p>
            <a:pPr>
              <a:lnSpc>
                <a:spcPct val="120000"/>
              </a:lnSpc>
            </a:pPr>
            <a:r>
              <a:rPr lang="en-US" b="0" dirty="0"/>
              <a:t>The following slides show pictures from testing that has occurred in various facilities.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CF0693-A66B-4726-81AE-EFBE31A0D679}"/>
              </a:ext>
            </a:extLst>
          </p:cNvPr>
          <p:cNvSpPr txBox="1"/>
          <p:nvPr/>
        </p:nvSpPr>
        <p:spPr>
          <a:xfrm>
            <a:off x="6537294" y="5253728"/>
            <a:ext cx="4409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/>
                <a:cs typeface="Arial"/>
              </a:rPr>
              <a:t>Two test subjects put a float sample into a Sample Bag during a dark test at the JSC Rock Yard.</a:t>
            </a:r>
          </a:p>
        </p:txBody>
      </p:sp>
    </p:spTree>
    <p:extLst>
      <p:ext uri="{BB962C8B-B14F-4D97-AF65-F5344CB8AC3E}">
        <p14:creationId xmlns:p14="http://schemas.microsoft.com/office/powerpoint/2010/main" val="2362046251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B96EB-2A34-4E25-A67C-805C64CDD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FA950-D260-4390-B494-07F1A2FA39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>
                <a:solidFill>
                  <a:srgbClr val="1F497D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896161-FCBB-4920-AA2F-794B2882F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1877" y="1820229"/>
            <a:ext cx="5279177" cy="35214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967F64-9A1E-4954-8B66-1E958D659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585" y="1649603"/>
            <a:ext cx="5279177" cy="35214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723C62-56BB-4047-9F41-8F884718DBFB}"/>
              </a:ext>
            </a:extLst>
          </p:cNvPr>
          <p:cNvSpPr txBox="1"/>
          <p:nvPr/>
        </p:nvSpPr>
        <p:spPr>
          <a:xfrm>
            <a:off x="1135237" y="5171075"/>
            <a:ext cx="4409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/>
                <a:cs typeface="Arial"/>
              </a:rPr>
              <a:t>Two test subjects put a regolith Scoop sample into a Sample Bag during a test at the JSC Rock Yard.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E6E0E3-9AAD-4129-8D38-7A46DDDCEAD9}"/>
              </a:ext>
            </a:extLst>
          </p:cNvPr>
          <p:cNvSpPr txBox="1"/>
          <p:nvPr/>
        </p:nvSpPr>
        <p:spPr>
          <a:xfrm>
            <a:off x="6656529" y="5341701"/>
            <a:ext cx="4409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/>
                <a:cs typeface="Arial"/>
              </a:rPr>
              <a:t>Two test subjects work together to retrieve a float sample during a test at the JSC Rock Yard.</a:t>
            </a:r>
          </a:p>
        </p:txBody>
      </p:sp>
    </p:spTree>
    <p:extLst>
      <p:ext uri="{BB962C8B-B14F-4D97-AF65-F5344CB8AC3E}">
        <p14:creationId xmlns:p14="http://schemas.microsoft.com/office/powerpoint/2010/main" val="3178932709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89528-2D93-4F05-B499-44FEE55CB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17E6C-82EB-4E2C-ADB9-D6DAF06A5C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>
                <a:solidFill>
                  <a:srgbClr val="1F497D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6" name="Picture 5" descr="A picture containing outdoor, ground, transport, night&#10;&#10;Description automatically generated">
            <a:extLst>
              <a:ext uri="{FF2B5EF4-FFF2-40B4-BE49-F238E27FC236}">
                <a16:creationId xmlns:a16="http://schemas.microsoft.com/office/drawing/2014/main" id="{C072828D-198B-42A8-A69F-A12DDDB7F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775" y="1376830"/>
            <a:ext cx="6457890" cy="4316243"/>
          </a:xfrm>
          <a:prstGeom prst="rect">
            <a:avLst/>
          </a:prstGeom>
        </p:spPr>
      </p:pic>
      <p:pic>
        <p:nvPicPr>
          <p:cNvPr id="7" name="Picture 6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28B1B512-58DC-4B87-BCBA-BCFF413DE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727" y="1065507"/>
            <a:ext cx="3664898" cy="52937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7B9697-49CA-4B74-A43B-1D3C8A894EEB}"/>
              </a:ext>
            </a:extLst>
          </p:cNvPr>
          <p:cNvSpPr txBox="1"/>
          <p:nvPr/>
        </p:nvSpPr>
        <p:spPr>
          <a:xfrm>
            <a:off x="6006784" y="5714978"/>
            <a:ext cx="4409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/>
                <a:cs typeface="Arial"/>
              </a:rPr>
              <a:t>Test subjects prepare to translate a Tool Carrier to the next station at the JSC Rock Yard.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83B01F-7D89-4EF5-987A-F6EDB9C62696}"/>
              </a:ext>
            </a:extLst>
          </p:cNvPr>
          <p:cNvSpPr txBox="1"/>
          <p:nvPr/>
        </p:nvSpPr>
        <p:spPr>
          <a:xfrm>
            <a:off x="1073776" y="6377359"/>
            <a:ext cx="284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/>
                <a:cs typeface="Arial"/>
              </a:rPr>
              <a:t>Test subject inspects a sample.</a:t>
            </a:r>
          </a:p>
        </p:txBody>
      </p:sp>
    </p:spTree>
    <p:extLst>
      <p:ext uri="{BB962C8B-B14F-4D97-AF65-F5344CB8AC3E}">
        <p14:creationId xmlns:p14="http://schemas.microsoft.com/office/powerpoint/2010/main" val="436476015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Upcoming Schedule Milestones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916" y="1171812"/>
            <a:ext cx="10423952" cy="4658299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Dec 2021</a:t>
            </a:r>
          </a:p>
          <a:p>
            <a:pPr lvl="1"/>
            <a:r>
              <a:rPr lang="en-US" sz="2000" dirty="0"/>
              <a:t>Preliminary Design Review for Tool Carrier</a:t>
            </a:r>
          </a:p>
          <a:p>
            <a:r>
              <a:rPr lang="en-US" sz="2000" dirty="0"/>
              <a:t>Mar 2022</a:t>
            </a:r>
          </a:p>
          <a:p>
            <a:pPr lvl="1"/>
            <a:r>
              <a:rPr lang="en-US" sz="2000" b="0" dirty="0"/>
              <a:t>Critical Design Review for 7 tools</a:t>
            </a:r>
          </a:p>
          <a:p>
            <a:r>
              <a:rPr lang="en-US" sz="2000" dirty="0"/>
              <a:t>May 2022</a:t>
            </a:r>
          </a:p>
          <a:p>
            <a:pPr lvl="1"/>
            <a:r>
              <a:rPr lang="en-US" sz="2000" b="0" dirty="0"/>
              <a:t>Critical Design Review for 8 tools</a:t>
            </a:r>
          </a:p>
          <a:p>
            <a:r>
              <a:rPr lang="en-US" sz="2000" dirty="0"/>
              <a:t>Nov 2022</a:t>
            </a:r>
          </a:p>
          <a:p>
            <a:pPr lvl="1"/>
            <a:r>
              <a:rPr lang="en-US" sz="2000" b="0" dirty="0"/>
              <a:t>Critical Design Review for Tool Carrier</a:t>
            </a:r>
          </a:p>
          <a:p>
            <a:r>
              <a:rPr lang="en-US" sz="2000" dirty="0"/>
              <a:t>Dec 2023</a:t>
            </a:r>
          </a:p>
          <a:p>
            <a:pPr lvl="1"/>
            <a:r>
              <a:rPr lang="en-US" sz="2000" dirty="0"/>
              <a:t>Delivery of hardware for Artemis III Mission</a:t>
            </a:r>
          </a:p>
          <a:p>
            <a:endParaRPr lang="en-US" sz="2000" dirty="0"/>
          </a:p>
          <a:p>
            <a:r>
              <a:rPr lang="en-US" sz="2000" dirty="0"/>
              <a:t>Note: </a:t>
            </a:r>
            <a:r>
              <a:rPr lang="en-US" sz="2000" b="0" dirty="0"/>
              <a:t>These are milestones as they currently stand in our baseline schedule and are subject to change pending funding profiles.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37481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76E6DF2-67EC-F445-804A-D61A238A05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84964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Future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1" y="1013791"/>
            <a:ext cx="11827565" cy="5575852"/>
          </a:xfrm>
        </p:spPr>
        <p:txBody>
          <a:bodyPr>
            <a:normAutofit fontScale="92500" lnSpcReduction="10000"/>
          </a:bodyPr>
          <a:lstStyle/>
          <a:p>
            <a:r>
              <a:rPr lang="en-US" sz="2400" b="0" dirty="0"/>
              <a:t>There are numerous other EVA Tools and Equipment that need to be developed in future years to support a mission in 2024 and beyond.</a:t>
            </a:r>
          </a:p>
          <a:p>
            <a:r>
              <a:rPr lang="en-US" sz="2400" b="0" dirty="0"/>
              <a:t>While some of these tools will be developed by the JSC EVA Tools Team, others will be developed by this community.</a:t>
            </a:r>
          </a:p>
          <a:p>
            <a:pPr lvl="1"/>
            <a:r>
              <a:rPr lang="en-US" sz="2100" dirty="0"/>
              <a:t>Dust mitigation tools</a:t>
            </a:r>
          </a:p>
          <a:p>
            <a:pPr lvl="1"/>
            <a:r>
              <a:rPr lang="en-US" sz="2100" dirty="0"/>
              <a:t>Volatile sampling system</a:t>
            </a:r>
          </a:p>
          <a:p>
            <a:pPr lvl="1"/>
            <a:r>
              <a:rPr lang="en-US" sz="2100" dirty="0"/>
              <a:t>Contact Soil Sampler</a:t>
            </a:r>
          </a:p>
          <a:p>
            <a:pPr lvl="1"/>
            <a:r>
              <a:rPr lang="en-US" sz="2100" dirty="0"/>
              <a:t>Slide Hammer</a:t>
            </a:r>
          </a:p>
          <a:p>
            <a:pPr lvl="1"/>
            <a:r>
              <a:rPr lang="en-US" sz="2100" dirty="0"/>
              <a:t>Scale</a:t>
            </a:r>
          </a:p>
          <a:p>
            <a:pPr lvl="1"/>
            <a:r>
              <a:rPr lang="en-US" sz="2100" dirty="0"/>
              <a:t>Geotechnical tools</a:t>
            </a:r>
          </a:p>
          <a:p>
            <a:pPr lvl="1"/>
            <a:r>
              <a:rPr lang="en-US" sz="2100" dirty="0"/>
              <a:t>Field portable instruments</a:t>
            </a:r>
          </a:p>
          <a:p>
            <a:pPr lvl="1"/>
            <a:r>
              <a:rPr lang="en-US" sz="2100" dirty="0"/>
              <a:t>Incapacitated crew rescue hardware</a:t>
            </a:r>
          </a:p>
          <a:p>
            <a:pPr lvl="1"/>
            <a:r>
              <a:rPr lang="en-US" sz="2100" dirty="0"/>
              <a:t>Generic maintenance tools (pliers, crescent wrench, sockets, ratchet, compound cutters, etc.)</a:t>
            </a:r>
          </a:p>
          <a:p>
            <a:pPr lvl="1"/>
            <a:r>
              <a:rPr lang="en-US" sz="2100" dirty="0"/>
              <a:t>Deployable science payloads</a:t>
            </a:r>
          </a:p>
          <a:p>
            <a:pPr lvl="1"/>
            <a:r>
              <a:rPr lang="en-US" sz="2100" dirty="0"/>
              <a:t>Portable lighting</a:t>
            </a:r>
          </a:p>
          <a:p>
            <a:pPr lvl="1"/>
            <a:r>
              <a:rPr lang="en-US" sz="2300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37481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76E6DF2-67EC-F445-804A-D61A238A05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396114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459025"/>
            <a:ext cx="12191999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Questions/Discussion</a:t>
            </a:r>
          </a:p>
        </p:txBody>
      </p:sp>
      <p:pic>
        <p:nvPicPr>
          <p:cNvPr id="7" name="Picture 4" descr="http://www.collectspace.com/images/news-071919f-lg.jpg">
            <a:extLst>
              <a:ext uri="{FF2B5EF4-FFF2-40B4-BE49-F238E27FC236}">
                <a16:creationId xmlns:a16="http://schemas.microsoft.com/office/drawing/2014/main" id="{FA8A3AF0-3E8A-4C81-A9F9-0946940F97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3" t="13093" r="23997" b="13939"/>
          <a:stretch/>
        </p:blipFill>
        <p:spPr bwMode="auto">
          <a:xfrm>
            <a:off x="10757648" y="179730"/>
            <a:ext cx="1255058" cy="117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37481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76E6DF2-67EC-F445-804A-D61A238A05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Illustration of Artemis astronauts on the Moon.">
            <a:extLst>
              <a:ext uri="{FF2B5EF4-FFF2-40B4-BE49-F238E27FC236}">
                <a16:creationId xmlns:a16="http://schemas.microsoft.com/office/drawing/2014/main" id="{6568B18C-2B2E-419E-A250-C8931FE6D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28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079853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7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44016236349B4BAAF6589D261AB65E" ma:contentTypeVersion="0" ma:contentTypeDescription="Create a new document." ma:contentTypeScope="" ma:versionID="c1db7d78b9d9779024a183969b0ee374">
  <xsd:schema xmlns:xsd="http://www.w3.org/2001/XMLSchema" xmlns:xs="http://www.w3.org/2001/XMLSchema" xmlns:p="http://schemas.microsoft.com/office/2006/metadata/properties" xmlns:ns2="3e9bdec5-ab67-4999-9754-e29149c523e6" targetNamespace="http://schemas.microsoft.com/office/2006/metadata/properties" ma:root="true" ma:fieldsID="1003fc1123e5414d9df3a1095b8a297f" ns2:_="">
    <xsd:import namespace="3e9bdec5-ab67-4999-9754-e29149c523e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9bdec5-ab67-4999-9754-e29149c523e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e9bdec5-ab67-4999-9754-e29149c523e6">7HZJUEKWSKXA-1136976103-260</_dlc_DocId>
    <_dlc_DocIdUrl xmlns="3e9bdec5-ab67-4999-9754-e29149c523e6">
      <Url>https://eisd.sp.jsc.nasa.gov/EVA/_layouts/15/DocIdRedir.aspx?ID=7HZJUEKWSKXA-1136976103-260</Url>
      <Description>7HZJUEKWSKXA-1136976103-260</Description>
    </_dlc_DocIdUrl>
  </documentManagement>
</p:properties>
</file>

<file path=customXml/itemProps1.xml><?xml version="1.0" encoding="utf-8"?>
<ds:datastoreItem xmlns:ds="http://schemas.openxmlformats.org/officeDocument/2006/customXml" ds:itemID="{862C9512-E151-4132-A150-03EECA95FD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604599-3350-4CC7-848E-A5E8F42727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9bdec5-ab67-4999-9754-e29149c523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A58B83-75C2-4590-AE4E-937BABE63E71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B29AF68-6746-49CC-AB72-17198B7FD745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3e9bdec5-ab67-4999-9754-e29149c523e6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46425</TotalTime>
  <Words>887</Words>
  <Application>Microsoft Office PowerPoint</Application>
  <PresentationFormat>Widescreen</PresentationFormat>
  <Paragraphs>127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7_ExplorationScenario-Updated</vt:lpstr>
      <vt:lpstr>PowerPoint Presentation</vt:lpstr>
      <vt:lpstr>Purpose</vt:lpstr>
      <vt:lpstr>Current Work</vt:lpstr>
      <vt:lpstr>Notional Concept of Operations</vt:lpstr>
      <vt:lpstr>Major Updates</vt:lpstr>
      <vt:lpstr>Current Prototypes of Tools</vt:lpstr>
      <vt:lpstr>Testing</vt:lpstr>
      <vt:lpstr>Testing</vt:lpstr>
      <vt:lpstr>Testing</vt:lpstr>
      <vt:lpstr>Upcoming Schedule Milestones</vt:lpstr>
      <vt:lpstr>Future Plans</vt:lpstr>
      <vt:lpstr>Questions/Discussion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brian.j.johnson@nasa.gov</dc:creator>
  <cp:lastModifiedBy>Naids, Adam J. (JSC-EC711)</cp:lastModifiedBy>
  <cp:revision>1275</cp:revision>
  <cp:lastPrinted>2019-02-25T15:37:56Z</cp:lastPrinted>
  <dcterms:created xsi:type="dcterms:W3CDTF">2018-05-07T21:20:28Z</dcterms:created>
  <dcterms:modified xsi:type="dcterms:W3CDTF">2021-04-21T17:04:44Z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0x010100FF44016236349B4BAAF6589D261AB65E</vt:lpwstr>
  </property>
  <property fmtid="{D5CDD505-2E9C-101B-9397-08002B2CF9AE}" pid="3" name="_dlc_DocIdItemGuid">
    <vt:lpwstr>fa9dbb17-8c7d-4ee6-b071-228f9dcae3bb</vt:lpwstr>
  </property>
</Properties>
</file>