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sldIdLst>
    <p:sldId id="2575" r:id="rId5"/>
    <p:sldId id="25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0"/>
    <a:srgbClr val="FFF3FC"/>
    <a:srgbClr val="EBE0E9"/>
    <a:srgbClr val="EBD4E5"/>
    <a:srgbClr val="EB1A3B"/>
    <a:srgbClr val="E8EFF5"/>
    <a:srgbClr val="D9F5E8"/>
    <a:srgbClr val="FCFFFF"/>
    <a:srgbClr val="000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98" autoAdjust="0"/>
    <p:restoredTop sz="97046" autoAdjust="0"/>
  </p:normalViewPr>
  <p:slideViewPr>
    <p:cSldViewPr snapToGrid="0">
      <p:cViewPr varScale="1">
        <p:scale>
          <a:sx n="128" d="100"/>
          <a:sy n="128" d="100"/>
        </p:scale>
        <p:origin x="100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320DC-ADF3-4C6C-ACC4-4A043DAB8548}" type="datetimeFigureOut">
              <a:rPr lang="en-US" smtClean="0"/>
              <a:t>4/21/21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BFDAC-56A7-45BF-86C4-A40EA2DDE4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74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54425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6F2AB-96B2-C340-899D-553A5844BE1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3" y="873041"/>
            <a:ext cx="10769597" cy="0"/>
          </a:xfrm>
          <a:prstGeom prst="line">
            <a:avLst/>
          </a:prstGeom>
          <a:noFill/>
          <a:ln w="31750">
            <a:gradFill>
              <a:gsLst>
                <a:gs pos="0">
                  <a:srgbClr val="EB1A3B"/>
                </a:gs>
                <a:gs pos="100000">
                  <a:srgbClr val="FFF3FC"/>
                </a:gs>
              </a:gsLst>
              <a:lin ang="0" scaled="0"/>
            </a:gra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54" y="1049365"/>
            <a:ext cx="11391317" cy="1581972"/>
          </a:xfrm>
          <a:prstGeom prst="rect">
            <a:avLst/>
          </a:prstGeom>
        </p:spPr>
        <p:txBody>
          <a:bodyPr>
            <a:spAutoFit/>
          </a:bodyPr>
          <a:lstStyle>
            <a:lvl1pPr marL="342891" indent="-34289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b="0"/>
            </a:lvl1pPr>
            <a:lvl2pPr marL="742932" indent="-285744">
              <a:buClr>
                <a:schemeClr val="accent1"/>
              </a:buClr>
              <a:buSzPct val="75000"/>
              <a:buFont typeface="Wingdings" pitchFamily="2" charset="2"/>
              <a:buChar char="Ø"/>
              <a:defRPr sz="1800"/>
            </a:lvl2pPr>
            <a:lvl3pPr marL="1142971" indent="-228594">
              <a:buFont typeface="System Font Regular"/>
              <a:buChar char="–"/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11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algn="l">
              <a:defRPr sz="28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92276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1040CD-A559-D147-81A4-C7456F053F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7401" y="0"/>
            <a:ext cx="2514599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5FB118B9-ACBC-CA4C-BCF4-8262FFC0A5D8}" type="slidenum">
              <a:rPr lang="en-US" altLang="en-US" smtClean="0"/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48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ransition>
    <p:fade/>
  </p:transition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C5F6B4-94C8-994F-9D3E-8EEB6C380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920" y="2755570"/>
            <a:ext cx="5312230" cy="410243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2B42EB-E8A7-1A4B-985B-0A4504FF3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01" y="992288"/>
            <a:ext cx="9141809" cy="3057375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Cartesian Methods Group at NASA Ames is developing new aerodynamic shape optimization tools that directly minimize ground noise metrics (PL, A/B/C/D SEL)</a:t>
            </a:r>
          </a:p>
          <a:p>
            <a:pPr lvl="1">
              <a:lnSpc>
                <a:spcPts val="2600"/>
              </a:lnSpc>
            </a:pPr>
            <a:r>
              <a:rPr lang="en-US" dirty="0"/>
              <a:t>Multiphysics problem: requires coupling of nearfield CFD and </a:t>
            </a:r>
            <a:r>
              <a:rPr lang="en-US" dirty="0" err="1"/>
              <a:t>farfield</a:t>
            </a:r>
            <a:r>
              <a:rPr lang="en-US" dirty="0"/>
              <a:t> propagation</a:t>
            </a:r>
          </a:p>
          <a:p>
            <a:pPr lvl="2">
              <a:lnSpc>
                <a:spcPts val="2600"/>
              </a:lnSpc>
            </a:pPr>
            <a:r>
              <a:rPr lang="en-US" dirty="0"/>
              <a:t>Tight integration of NASA’s Cart3D and </a:t>
            </a:r>
            <a:r>
              <a:rPr lang="en-US" dirty="0" err="1"/>
              <a:t>sBOOM</a:t>
            </a:r>
            <a:r>
              <a:rPr lang="en-US" dirty="0"/>
              <a:t>  solvers</a:t>
            </a:r>
          </a:p>
          <a:p>
            <a:pPr lvl="1">
              <a:lnSpc>
                <a:spcPts val="2600"/>
              </a:lnSpc>
            </a:pPr>
            <a:r>
              <a:rPr lang="en-US" dirty="0"/>
              <a:t>Multipoint problem: full boom carpet analysis</a:t>
            </a:r>
          </a:p>
          <a:p>
            <a:pPr lvl="1">
              <a:lnSpc>
                <a:spcPts val="2600"/>
              </a:lnSpc>
            </a:pPr>
            <a:r>
              <a:rPr lang="en-US" dirty="0"/>
              <a:t>Many flight constraints</a:t>
            </a:r>
          </a:p>
          <a:p>
            <a:pPr lvl="2">
              <a:lnSpc>
                <a:spcPts val="2600"/>
              </a:lnSpc>
            </a:pPr>
            <a:r>
              <a:rPr lang="en-US" dirty="0"/>
              <a:t>Trim for lift and pitch, hinge moment limits, altitude …</a:t>
            </a:r>
          </a:p>
          <a:p>
            <a:pPr lvl="1">
              <a:lnSpc>
                <a:spcPts val="2600"/>
              </a:lnSpc>
            </a:pPr>
            <a:r>
              <a:rPr lang="en-US" dirty="0"/>
              <a:t>Efficient gradient-based approach with safeguards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85D0B1-F06B-3141-B1B1-7496B86B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Optimizing Aircraft Configurations to Minimize Boom Loudness</a:t>
            </a:r>
          </a:p>
        </p:txBody>
      </p:sp>
      <p:pic>
        <p:nvPicPr>
          <p:cNvPr id="5" name="c612_controlSurfaces.png" descr="c612_controlSurfaces.png">
            <a:extLst>
              <a:ext uri="{FF2B5EF4-FFF2-40B4-BE49-F238E27FC236}">
                <a16:creationId xmlns:a16="http://schemas.microsoft.com/office/drawing/2014/main" id="{96902A21-DF45-1E46-9889-9A43EA7FF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3" t="489" r="1369" b="1061"/>
          <a:stretch>
            <a:fillRect/>
          </a:stretch>
        </p:blipFill>
        <p:spPr>
          <a:xfrm rot="911545">
            <a:off x="6504398" y="605011"/>
            <a:ext cx="5111385" cy="3798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76" extrusionOk="0">
                <a:moveTo>
                  <a:pt x="18819" y="0"/>
                </a:moveTo>
                <a:lnTo>
                  <a:pt x="18722" y="63"/>
                </a:lnTo>
                <a:cubicBezTo>
                  <a:pt x="18669" y="97"/>
                  <a:pt x="18625" y="147"/>
                  <a:pt x="18625" y="174"/>
                </a:cubicBezTo>
                <a:cubicBezTo>
                  <a:pt x="18624" y="201"/>
                  <a:pt x="18605" y="396"/>
                  <a:pt x="18582" y="607"/>
                </a:cubicBezTo>
                <a:cubicBezTo>
                  <a:pt x="18558" y="819"/>
                  <a:pt x="18539" y="1052"/>
                  <a:pt x="18539" y="1125"/>
                </a:cubicBezTo>
                <a:cubicBezTo>
                  <a:pt x="18539" y="1226"/>
                  <a:pt x="18501" y="1330"/>
                  <a:pt x="18389" y="1537"/>
                </a:cubicBezTo>
                <a:cubicBezTo>
                  <a:pt x="18179" y="1923"/>
                  <a:pt x="17609" y="2880"/>
                  <a:pt x="17588" y="2880"/>
                </a:cubicBezTo>
                <a:cubicBezTo>
                  <a:pt x="17579" y="2880"/>
                  <a:pt x="17433" y="2703"/>
                  <a:pt x="17264" y="2489"/>
                </a:cubicBezTo>
                <a:lnTo>
                  <a:pt x="16956" y="2099"/>
                </a:lnTo>
                <a:lnTo>
                  <a:pt x="16819" y="2126"/>
                </a:lnTo>
                <a:cubicBezTo>
                  <a:pt x="16670" y="2154"/>
                  <a:pt x="16456" y="2265"/>
                  <a:pt x="16427" y="2329"/>
                </a:cubicBezTo>
                <a:cubicBezTo>
                  <a:pt x="16408" y="2369"/>
                  <a:pt x="16277" y="3508"/>
                  <a:pt x="16186" y="4423"/>
                </a:cubicBezTo>
                <a:cubicBezTo>
                  <a:pt x="16146" y="4829"/>
                  <a:pt x="16130" y="4907"/>
                  <a:pt x="16079" y="4943"/>
                </a:cubicBezTo>
                <a:cubicBezTo>
                  <a:pt x="16047" y="4966"/>
                  <a:pt x="15808" y="5168"/>
                  <a:pt x="15549" y="5391"/>
                </a:cubicBezTo>
                <a:cubicBezTo>
                  <a:pt x="15153" y="5732"/>
                  <a:pt x="15072" y="5789"/>
                  <a:pt x="15039" y="5745"/>
                </a:cubicBezTo>
                <a:cubicBezTo>
                  <a:pt x="15018" y="5716"/>
                  <a:pt x="14899" y="5488"/>
                  <a:pt x="14776" y="5241"/>
                </a:cubicBezTo>
                <a:cubicBezTo>
                  <a:pt x="14652" y="4993"/>
                  <a:pt x="14506" y="4714"/>
                  <a:pt x="14450" y="4621"/>
                </a:cubicBezTo>
                <a:cubicBezTo>
                  <a:pt x="14344" y="4442"/>
                  <a:pt x="14321" y="4412"/>
                  <a:pt x="13459" y="3340"/>
                </a:cubicBezTo>
                <a:cubicBezTo>
                  <a:pt x="13157" y="2965"/>
                  <a:pt x="12814" y="2534"/>
                  <a:pt x="12695" y="2382"/>
                </a:cubicBezTo>
                <a:cubicBezTo>
                  <a:pt x="12453" y="2074"/>
                  <a:pt x="12479" y="2080"/>
                  <a:pt x="12129" y="2245"/>
                </a:cubicBezTo>
                <a:cubicBezTo>
                  <a:pt x="11905" y="2350"/>
                  <a:pt x="11750" y="2522"/>
                  <a:pt x="11655" y="2772"/>
                </a:cubicBezTo>
                <a:cubicBezTo>
                  <a:pt x="11625" y="2852"/>
                  <a:pt x="11561" y="3138"/>
                  <a:pt x="11514" y="3408"/>
                </a:cubicBezTo>
                <a:cubicBezTo>
                  <a:pt x="11466" y="3678"/>
                  <a:pt x="11374" y="4101"/>
                  <a:pt x="11310" y="4348"/>
                </a:cubicBezTo>
                <a:cubicBezTo>
                  <a:pt x="11246" y="4596"/>
                  <a:pt x="11129" y="5053"/>
                  <a:pt x="11049" y="5363"/>
                </a:cubicBezTo>
                <a:cubicBezTo>
                  <a:pt x="10732" y="6591"/>
                  <a:pt x="10409" y="7505"/>
                  <a:pt x="9743" y="9066"/>
                </a:cubicBezTo>
                <a:cubicBezTo>
                  <a:pt x="8332" y="12374"/>
                  <a:pt x="8347" y="12343"/>
                  <a:pt x="8148" y="12571"/>
                </a:cubicBezTo>
                <a:lnTo>
                  <a:pt x="7963" y="12782"/>
                </a:lnTo>
                <a:lnTo>
                  <a:pt x="7911" y="12694"/>
                </a:lnTo>
                <a:cubicBezTo>
                  <a:pt x="7882" y="12646"/>
                  <a:pt x="7773" y="12390"/>
                  <a:pt x="7669" y="12126"/>
                </a:cubicBezTo>
                <a:cubicBezTo>
                  <a:pt x="7565" y="11862"/>
                  <a:pt x="7465" y="11647"/>
                  <a:pt x="7446" y="11647"/>
                </a:cubicBezTo>
                <a:cubicBezTo>
                  <a:pt x="7428" y="11648"/>
                  <a:pt x="7354" y="11705"/>
                  <a:pt x="7283" y="11776"/>
                </a:cubicBezTo>
                <a:lnTo>
                  <a:pt x="7152" y="11905"/>
                </a:lnTo>
                <a:lnTo>
                  <a:pt x="7072" y="12561"/>
                </a:lnTo>
                <a:cubicBezTo>
                  <a:pt x="7028" y="12922"/>
                  <a:pt x="6978" y="13345"/>
                  <a:pt x="6960" y="13500"/>
                </a:cubicBezTo>
                <a:lnTo>
                  <a:pt x="6926" y="13784"/>
                </a:lnTo>
                <a:lnTo>
                  <a:pt x="6450" y="14302"/>
                </a:lnTo>
                <a:cubicBezTo>
                  <a:pt x="6188" y="14587"/>
                  <a:pt x="5830" y="14979"/>
                  <a:pt x="5656" y="15174"/>
                </a:cubicBezTo>
                <a:cubicBezTo>
                  <a:pt x="5162" y="15726"/>
                  <a:pt x="3704" y="17305"/>
                  <a:pt x="3036" y="18010"/>
                </a:cubicBezTo>
                <a:cubicBezTo>
                  <a:pt x="2431" y="18650"/>
                  <a:pt x="2006" y="19089"/>
                  <a:pt x="878" y="20236"/>
                </a:cubicBezTo>
                <a:cubicBezTo>
                  <a:pt x="-21" y="21150"/>
                  <a:pt x="0" y="21125"/>
                  <a:pt x="0" y="21319"/>
                </a:cubicBezTo>
                <a:cubicBezTo>
                  <a:pt x="0" y="21409"/>
                  <a:pt x="16" y="21503"/>
                  <a:pt x="35" y="21529"/>
                </a:cubicBezTo>
                <a:cubicBezTo>
                  <a:pt x="87" y="21600"/>
                  <a:pt x="412" y="21587"/>
                  <a:pt x="539" y="21508"/>
                </a:cubicBezTo>
                <a:cubicBezTo>
                  <a:pt x="656" y="21435"/>
                  <a:pt x="1324" y="20888"/>
                  <a:pt x="2128" y="20208"/>
                </a:cubicBezTo>
                <a:cubicBezTo>
                  <a:pt x="2404" y="19974"/>
                  <a:pt x="2962" y="19507"/>
                  <a:pt x="3366" y="19171"/>
                </a:cubicBezTo>
                <a:cubicBezTo>
                  <a:pt x="3771" y="18835"/>
                  <a:pt x="4594" y="18150"/>
                  <a:pt x="5196" y="17650"/>
                </a:cubicBezTo>
                <a:cubicBezTo>
                  <a:pt x="6527" y="16543"/>
                  <a:pt x="7873" y="15448"/>
                  <a:pt x="7901" y="15448"/>
                </a:cubicBezTo>
                <a:cubicBezTo>
                  <a:pt x="7912" y="15448"/>
                  <a:pt x="8000" y="15369"/>
                  <a:pt x="8098" y="15274"/>
                </a:cubicBezTo>
                <a:cubicBezTo>
                  <a:pt x="9273" y="14125"/>
                  <a:pt x="9328" y="14077"/>
                  <a:pt x="9572" y="14011"/>
                </a:cubicBezTo>
                <a:cubicBezTo>
                  <a:pt x="9740" y="13965"/>
                  <a:pt x="9846" y="13909"/>
                  <a:pt x="9960" y="13806"/>
                </a:cubicBezTo>
                <a:lnTo>
                  <a:pt x="10117" y="13663"/>
                </a:lnTo>
                <a:lnTo>
                  <a:pt x="9998" y="13663"/>
                </a:lnTo>
                <a:cubicBezTo>
                  <a:pt x="9931" y="13663"/>
                  <a:pt x="9870" y="13648"/>
                  <a:pt x="9862" y="13629"/>
                </a:cubicBezTo>
                <a:cubicBezTo>
                  <a:pt x="9853" y="13610"/>
                  <a:pt x="9959" y="13499"/>
                  <a:pt x="10097" y="13383"/>
                </a:cubicBezTo>
                <a:cubicBezTo>
                  <a:pt x="10836" y="12762"/>
                  <a:pt x="10660" y="12856"/>
                  <a:pt x="11760" y="12499"/>
                </a:cubicBezTo>
                <a:cubicBezTo>
                  <a:pt x="12029" y="12411"/>
                  <a:pt x="12825" y="12149"/>
                  <a:pt x="13529" y="11915"/>
                </a:cubicBezTo>
                <a:cubicBezTo>
                  <a:pt x="15151" y="11375"/>
                  <a:pt x="15273" y="11336"/>
                  <a:pt x="15962" y="11140"/>
                </a:cubicBezTo>
                <a:cubicBezTo>
                  <a:pt x="16120" y="11095"/>
                  <a:pt x="16334" y="11033"/>
                  <a:pt x="16437" y="11002"/>
                </a:cubicBezTo>
                <a:cubicBezTo>
                  <a:pt x="16667" y="10934"/>
                  <a:pt x="17194" y="10799"/>
                  <a:pt x="17934" y="10619"/>
                </a:cubicBezTo>
                <a:cubicBezTo>
                  <a:pt x="18592" y="10459"/>
                  <a:pt x="19073" y="10341"/>
                  <a:pt x="19374" y="10267"/>
                </a:cubicBezTo>
                <a:cubicBezTo>
                  <a:pt x="19493" y="10237"/>
                  <a:pt x="19862" y="10168"/>
                  <a:pt x="20194" y="10113"/>
                </a:cubicBezTo>
                <a:cubicBezTo>
                  <a:pt x="20885" y="9999"/>
                  <a:pt x="21143" y="9911"/>
                  <a:pt x="21287" y="9741"/>
                </a:cubicBezTo>
                <a:cubicBezTo>
                  <a:pt x="21405" y="9602"/>
                  <a:pt x="21579" y="9210"/>
                  <a:pt x="21543" y="9166"/>
                </a:cubicBezTo>
                <a:cubicBezTo>
                  <a:pt x="21529" y="9150"/>
                  <a:pt x="21369" y="9068"/>
                  <a:pt x="21187" y="8986"/>
                </a:cubicBezTo>
                <a:cubicBezTo>
                  <a:pt x="20872" y="8845"/>
                  <a:pt x="19840" y="8361"/>
                  <a:pt x="19316" y="8108"/>
                </a:cubicBezTo>
                <a:cubicBezTo>
                  <a:pt x="19181" y="8043"/>
                  <a:pt x="19015" y="7955"/>
                  <a:pt x="18946" y="7914"/>
                </a:cubicBezTo>
                <a:cubicBezTo>
                  <a:pt x="18719" y="7777"/>
                  <a:pt x="18265" y="7680"/>
                  <a:pt x="17090" y="7520"/>
                </a:cubicBezTo>
                <a:cubicBezTo>
                  <a:pt x="16871" y="7490"/>
                  <a:pt x="16679" y="7449"/>
                  <a:pt x="16664" y="7429"/>
                </a:cubicBezTo>
                <a:cubicBezTo>
                  <a:pt x="16635" y="7390"/>
                  <a:pt x="16841" y="7187"/>
                  <a:pt x="17068" y="7031"/>
                </a:cubicBezTo>
                <a:cubicBezTo>
                  <a:pt x="17136" y="6984"/>
                  <a:pt x="17245" y="6881"/>
                  <a:pt x="17311" y="6801"/>
                </a:cubicBezTo>
                <a:cubicBezTo>
                  <a:pt x="17595" y="6455"/>
                  <a:pt x="17578" y="6463"/>
                  <a:pt x="18194" y="6377"/>
                </a:cubicBezTo>
                <a:cubicBezTo>
                  <a:pt x="18502" y="6333"/>
                  <a:pt x="19047" y="6261"/>
                  <a:pt x="19403" y="6216"/>
                </a:cubicBezTo>
                <a:cubicBezTo>
                  <a:pt x="20682" y="6053"/>
                  <a:pt x="21140" y="5980"/>
                  <a:pt x="21180" y="5935"/>
                </a:cubicBezTo>
                <a:cubicBezTo>
                  <a:pt x="21249" y="5859"/>
                  <a:pt x="21390" y="5562"/>
                  <a:pt x="21367" y="5544"/>
                </a:cubicBezTo>
                <a:cubicBezTo>
                  <a:pt x="21355" y="5535"/>
                  <a:pt x="20927" y="5342"/>
                  <a:pt x="20416" y="5117"/>
                </a:cubicBezTo>
                <a:cubicBezTo>
                  <a:pt x="19905" y="4891"/>
                  <a:pt x="19474" y="4695"/>
                  <a:pt x="19457" y="4682"/>
                </a:cubicBezTo>
                <a:cubicBezTo>
                  <a:pt x="19438" y="4666"/>
                  <a:pt x="19445" y="4631"/>
                  <a:pt x="19476" y="4585"/>
                </a:cubicBezTo>
                <a:cubicBezTo>
                  <a:pt x="19518" y="4522"/>
                  <a:pt x="19520" y="4488"/>
                  <a:pt x="19489" y="4315"/>
                </a:cubicBezTo>
                <a:cubicBezTo>
                  <a:pt x="19445" y="4069"/>
                  <a:pt x="19387" y="4020"/>
                  <a:pt x="19260" y="4124"/>
                </a:cubicBezTo>
                <a:cubicBezTo>
                  <a:pt x="19208" y="4167"/>
                  <a:pt x="19152" y="4196"/>
                  <a:pt x="19136" y="4189"/>
                </a:cubicBezTo>
                <a:cubicBezTo>
                  <a:pt x="19119" y="4181"/>
                  <a:pt x="19105" y="4052"/>
                  <a:pt x="19103" y="3899"/>
                </a:cubicBezTo>
                <a:cubicBezTo>
                  <a:pt x="19100" y="3581"/>
                  <a:pt x="19057" y="3473"/>
                  <a:pt x="18859" y="3293"/>
                </a:cubicBezTo>
                <a:cubicBezTo>
                  <a:pt x="18716" y="3162"/>
                  <a:pt x="18697" y="3280"/>
                  <a:pt x="19028" y="2182"/>
                </a:cubicBezTo>
                <a:lnTo>
                  <a:pt x="19280" y="1348"/>
                </a:lnTo>
                <a:lnTo>
                  <a:pt x="19706" y="1316"/>
                </a:lnTo>
                <a:cubicBezTo>
                  <a:pt x="20039" y="1293"/>
                  <a:pt x="20152" y="1272"/>
                  <a:pt x="20215" y="1218"/>
                </a:cubicBezTo>
                <a:lnTo>
                  <a:pt x="20296" y="1147"/>
                </a:lnTo>
                <a:lnTo>
                  <a:pt x="20000" y="988"/>
                </a:lnTo>
                <a:cubicBezTo>
                  <a:pt x="19837" y="899"/>
                  <a:pt x="19670" y="810"/>
                  <a:pt x="19628" y="789"/>
                </a:cubicBezTo>
                <a:lnTo>
                  <a:pt x="19552" y="751"/>
                </a:lnTo>
                <a:lnTo>
                  <a:pt x="19610" y="592"/>
                </a:lnTo>
                <a:cubicBezTo>
                  <a:pt x="19642" y="504"/>
                  <a:pt x="19661" y="423"/>
                  <a:pt x="19652" y="410"/>
                </a:cubicBezTo>
                <a:cubicBezTo>
                  <a:pt x="19642" y="398"/>
                  <a:pt x="19579" y="417"/>
                  <a:pt x="19511" y="454"/>
                </a:cubicBezTo>
                <a:cubicBezTo>
                  <a:pt x="19443" y="491"/>
                  <a:pt x="19373" y="529"/>
                  <a:pt x="19355" y="538"/>
                </a:cubicBezTo>
                <a:cubicBezTo>
                  <a:pt x="19338" y="548"/>
                  <a:pt x="19210" y="432"/>
                  <a:pt x="19071" y="279"/>
                </a:cubicBezTo>
                <a:lnTo>
                  <a:pt x="18819" y="0"/>
                </a:lnTo>
                <a:close/>
              </a:path>
            </a:pathLst>
          </a:custGeom>
          <a:ln w="12700">
            <a:miter lim="400000"/>
          </a:ln>
          <a:effectLst>
            <a:outerShdw blurRad="203200" dist="85923" dir="3069333" rotWithShape="0">
              <a:srgbClr val="000000">
                <a:alpha val="2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916ED1-D367-914D-8817-8E9BD9C91FFB}"/>
              </a:ext>
            </a:extLst>
          </p:cNvPr>
          <p:cNvSpPr txBox="1"/>
          <p:nvPr/>
        </p:nvSpPr>
        <p:spPr>
          <a:xfrm>
            <a:off x="9361462" y="347359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DC2F6F-6D1A-604A-8783-F3951553EFB3}"/>
              </a:ext>
            </a:extLst>
          </p:cNvPr>
          <p:cNvSpPr txBox="1"/>
          <p:nvPr/>
        </p:nvSpPr>
        <p:spPr>
          <a:xfrm>
            <a:off x="8148150" y="4085683"/>
            <a:ext cx="935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Optimal</a:t>
            </a:r>
          </a:p>
          <a:p>
            <a:r>
              <a:rPr lang="en-US" dirty="0"/>
              <a:t>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F8CFB9-F166-0C42-9CB2-B204BC16EB4F}"/>
              </a:ext>
            </a:extLst>
          </p:cNvPr>
          <p:cNvSpPr txBox="1"/>
          <p:nvPr/>
        </p:nvSpPr>
        <p:spPr>
          <a:xfrm rot="4378870">
            <a:off x="8630200" y="5278854"/>
            <a:ext cx="1038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CL</a:t>
            </a:r>
          </a:p>
          <a:p>
            <a:r>
              <a:rPr lang="en-US" dirty="0"/>
              <a:t>Contour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A0248D23-B6E8-D249-AB61-267ECE409F74}"/>
              </a:ext>
            </a:extLst>
          </p:cNvPr>
          <p:cNvSpPr txBox="1">
            <a:spLocks/>
          </p:cNvSpPr>
          <p:nvPr/>
        </p:nvSpPr>
        <p:spPr>
          <a:xfrm>
            <a:off x="304801" y="4113270"/>
            <a:ext cx="6243119" cy="21812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891" indent="-342891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32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/>
              </a:defRPr>
            </a:lvl2pPr>
            <a:lvl3pPr marL="1142971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System Font Regular"/>
              <a:buChar char="–"/>
              <a:defRPr sz="16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en-US" sz="1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Recent results involve fine-tuning control surface deflections of the X-59 Low Boom Flight Demonstrator</a:t>
            </a:r>
          </a:p>
          <a:p>
            <a:pPr lvl="1">
              <a:lnSpc>
                <a:spcPts val="2600"/>
              </a:lnSpc>
            </a:pPr>
            <a:r>
              <a:rPr lang="en-US" dirty="0"/>
              <a:t>Aircraft is overcontrolled (flaps, ailerons, stabilator, T-tail)</a:t>
            </a:r>
          </a:p>
          <a:p>
            <a:pPr lvl="1">
              <a:lnSpc>
                <a:spcPts val="2600"/>
              </a:lnSpc>
            </a:pPr>
            <a:r>
              <a:rPr lang="en-US" dirty="0"/>
              <a:t>Optimization finds new control surface deflections that reduce noise metrics while simultaneously satisfying all flight constraints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1C48D-9270-6B40-89DF-45D50C84C781}"/>
              </a:ext>
            </a:extLst>
          </p:cNvPr>
          <p:cNvSpPr txBox="1"/>
          <p:nvPr/>
        </p:nvSpPr>
        <p:spPr>
          <a:xfrm>
            <a:off x="331850" y="6422365"/>
            <a:ext cx="4416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M. </a:t>
            </a:r>
            <a:r>
              <a:rPr lang="en-US" sz="1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Aftosmis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D. Rodriguez, M. Nemec (NASA ARC) </a:t>
            </a:r>
          </a:p>
        </p:txBody>
      </p:sp>
    </p:spTree>
    <p:extLst>
      <p:ext uri="{BB962C8B-B14F-4D97-AF65-F5344CB8AC3E}">
        <p14:creationId xmlns:p14="http://schemas.microsoft.com/office/powerpoint/2010/main" val="13106141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2B42EB-E8A7-1A4B-985B-0A4504FF3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02" y="992289"/>
            <a:ext cx="7148598" cy="5319060"/>
          </a:xfrm>
        </p:spPr>
        <p:txBody>
          <a:bodyPr/>
          <a:lstStyle/>
          <a:p>
            <a:pPr marL="274320" indent="-274320">
              <a:lnSpc>
                <a:spcPts val="2400"/>
              </a:lnSpc>
              <a:defRPr/>
            </a:pPr>
            <a:r>
              <a:rPr lang="en-US" sz="1800" dirty="0">
                <a:cs typeface="Arial" panose="020B0604020202020204" pitchFamily="34" charset="0"/>
              </a:rPr>
              <a:t>Developed a high-order space marching solver within LAVA framework to propagate near-field CFD solutions to the mid-field in orders of magnitude less CPU time than standard CFD solutions</a:t>
            </a:r>
          </a:p>
          <a:p>
            <a:pPr marL="274320" indent="-274320">
              <a:lnSpc>
                <a:spcPts val="2400"/>
              </a:lnSpc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Allows reduction of near-field CFD domain from r/L of 4-6 to r/L ~ 0.6, which results in a 50-60% reduction in CFD turnaround time for steady-state RANS</a:t>
            </a:r>
          </a:p>
          <a:p>
            <a:pPr marL="274320" indent="-274320">
              <a:lnSpc>
                <a:spcPts val="2400"/>
              </a:lnSpc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Removes restrictions on interface location with far-field propagation codes, such as SBOOM and PCBOOM, allowing extractions at r/L ~ O(10)-O(100)</a:t>
            </a:r>
          </a:p>
          <a:p>
            <a:pPr marL="274320" indent="-274320">
              <a:lnSpc>
                <a:spcPts val="2400"/>
              </a:lnSpc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Enables consistent mesh refinement, up to billions of grid-points, to be evaluated for solution accuracy       (1 billion grid point mesh is solved in less than 1 hour on a workstation)</a:t>
            </a:r>
          </a:p>
          <a:p>
            <a:pPr marL="274320" indent="-274320">
              <a:lnSpc>
                <a:spcPts val="1800"/>
              </a:lnSpc>
              <a:buNone/>
              <a:defRPr/>
            </a:pPr>
            <a:r>
              <a:rPr lang="en-US" sz="1600" b="1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References</a:t>
            </a:r>
          </a:p>
          <a:p>
            <a:pPr marL="274320" indent="-274320">
              <a:lnSpc>
                <a:spcPts val="1800"/>
              </a:lnSpc>
              <a:defRPr/>
            </a:pPr>
            <a:r>
              <a:rPr lang="en-US" sz="1600" dirty="0">
                <a:cs typeface="Arial" panose="020B0604020202020204" pitchFamily="34" charset="0"/>
              </a:rPr>
              <a:t>AIAA Aviation 2019, “</a:t>
            </a:r>
            <a:r>
              <a:rPr lang="en-US" sz="1600" i="1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Efficient Near-Field to Mid-Field Sonic Boom Propagation using a High-Order Space Marching Method,</a:t>
            </a:r>
            <a:r>
              <a:rPr lang="en-US" sz="1600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” Housman </a:t>
            </a:r>
            <a:r>
              <a:rPr lang="en-US" sz="1600" i="1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et al</a:t>
            </a:r>
          </a:p>
          <a:p>
            <a:pPr marL="274320" indent="-274320">
              <a:lnSpc>
                <a:spcPts val="1800"/>
              </a:lnSpc>
              <a:defRPr/>
            </a:pPr>
            <a:r>
              <a:rPr lang="en-US" sz="1600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AIAA SciTech 2021, </a:t>
            </a:r>
            <a:r>
              <a:rPr lang="en-US" sz="1600" i="1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“Structured Overset and Unstructured Grid Simulations for the Third AIAA Sonic Boom Prediction Workshop”</a:t>
            </a:r>
            <a:r>
              <a:rPr lang="en-US" sz="1600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Duensing</a:t>
            </a:r>
            <a:r>
              <a:rPr lang="en-US" sz="1600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 </a:t>
            </a:r>
            <a:r>
              <a:rPr lang="en-US" sz="1600" i="1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et al</a:t>
            </a:r>
          </a:p>
          <a:p>
            <a:pPr marL="171450" indent="-171450">
              <a:lnSpc>
                <a:spcPts val="1630"/>
              </a:lnSpc>
              <a:defRPr/>
            </a:pPr>
            <a:endParaRPr lang="en-US" sz="1400" dirty="0">
              <a:solidFill>
                <a:srgbClr val="000000"/>
              </a:solidFill>
              <a:ea typeface="ＭＳ Ｐゴシック"/>
              <a:sym typeface="Helvetica"/>
            </a:endParaRPr>
          </a:p>
          <a:p>
            <a:pPr marL="274320" indent="-274320">
              <a:lnSpc>
                <a:spcPts val="2400"/>
              </a:lnSpc>
              <a:defRPr/>
            </a:pPr>
            <a:endParaRPr lang="en-US" sz="18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85D0B1-F06B-3141-B1B1-7496B86B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4367">
              <a:defRPr sz="2800" b="1">
                <a:uFillTx/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24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"/>
              </a:rPr>
              <a:t>LAVA High-Order Space Marching for Fast Mid-Field Boom Propagation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1C48D-9270-6B40-89DF-45D50C84C781}"/>
              </a:ext>
            </a:extLst>
          </p:cNvPr>
          <p:cNvSpPr txBox="1"/>
          <p:nvPr/>
        </p:nvSpPr>
        <p:spPr>
          <a:xfrm>
            <a:off x="203979" y="6406768"/>
            <a:ext cx="4733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J. Housman, G. Kenway, J. Jensen, C. </a:t>
            </a:r>
            <a:r>
              <a:rPr lang="en-US" sz="1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Kiris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(NASA ARC)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4F9E05-7906-8846-9963-8424339EC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99" y="992288"/>
            <a:ext cx="4572000" cy="2743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1AD5EBD-3C56-4149-8135-77F2E60E0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99" y="3953201"/>
            <a:ext cx="4572000" cy="27432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FB1502-EFF7-3A41-A9E1-229508815D7A}"/>
              </a:ext>
            </a:extLst>
          </p:cNvPr>
          <p:cNvSpPr txBox="1"/>
          <p:nvPr/>
        </p:nvSpPr>
        <p:spPr>
          <a:xfrm>
            <a:off x="9949070" y="1779112"/>
            <a:ext cx="1905850" cy="116955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Automatically generated Mach cone aligned grids appropriate for space marching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DD137-2FC0-C144-A871-A13603E6E075}"/>
              </a:ext>
            </a:extLst>
          </p:cNvPr>
          <p:cNvSpPr txBox="1"/>
          <p:nvPr/>
        </p:nvSpPr>
        <p:spPr>
          <a:xfrm>
            <a:off x="7224279" y="6406768"/>
            <a:ext cx="480060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Propagates boom 100 body lengths using O(100 million) grid points in 2 minutes on multicore workstation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205922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13732EF7F0EE4FA85CCF54FC2990F7" ma:contentTypeVersion="" ma:contentTypeDescription="Create a new document." ma:contentTypeScope="" ma:versionID="6941a388e01f2d738604e0cb0d6eada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A2CB06-4379-41F8-B05A-05E703C32B1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31E27D1-1A76-479A-BDE5-00C3E5E09E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495187-2A3B-44B9-98D5-9CA8E76B1F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38051</TotalTime>
  <Words>377</Words>
  <Application>Microsoft Macintosh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System Font Regular</vt:lpstr>
      <vt:lpstr>Arial</vt:lpstr>
      <vt:lpstr>Calibri</vt:lpstr>
      <vt:lpstr>Courier New</vt:lpstr>
      <vt:lpstr>Helvetica Neue</vt:lpstr>
      <vt:lpstr>Helvetica Neue Medium</vt:lpstr>
      <vt:lpstr>Wingdings</vt:lpstr>
      <vt:lpstr>ED PPT Template 7 12 11</vt:lpstr>
      <vt:lpstr>Optimizing Aircraft Configurations to Minimize Boom Loudness</vt:lpstr>
      <vt:lpstr>LAVA High-Order Space Marching for Fast Mid-Field Boom Propagation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Tuttle, Brian C. (LARC-D314)[TEAMS3]</dc:creator>
  <cp:lastModifiedBy>Nemec, Marian (ARC-TNA)</cp:lastModifiedBy>
  <cp:revision>883</cp:revision>
  <cp:lastPrinted>2019-10-07T04:25:11Z</cp:lastPrinted>
  <dcterms:created xsi:type="dcterms:W3CDTF">2018-12-04T22:11:25Z</dcterms:created>
  <dcterms:modified xsi:type="dcterms:W3CDTF">2021-04-21T20:45:00Z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0x010100BE13732EF7F0EE4FA85CCF54FC2990F7</vt:lpwstr>
  </property>
</Properties>
</file>