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8"/>
  </p:notesMasterIdLst>
  <p:handoutMasterIdLst>
    <p:handoutMasterId r:id="rId19"/>
  </p:handoutMasterIdLst>
  <p:sldIdLst>
    <p:sldId id="309" r:id="rId2"/>
    <p:sldId id="331" r:id="rId3"/>
    <p:sldId id="343" r:id="rId4"/>
    <p:sldId id="354" r:id="rId5"/>
    <p:sldId id="372" r:id="rId6"/>
    <p:sldId id="371" r:id="rId7"/>
    <p:sldId id="370" r:id="rId8"/>
    <p:sldId id="369" r:id="rId9"/>
    <p:sldId id="365" r:id="rId10"/>
    <p:sldId id="366" r:id="rId11"/>
    <p:sldId id="363" r:id="rId12"/>
    <p:sldId id="364" r:id="rId13"/>
    <p:sldId id="367" r:id="rId14"/>
    <p:sldId id="368" r:id="rId15"/>
    <p:sldId id="360" r:id="rId16"/>
    <p:sldId id="338" r:id="rId17"/>
  </p:sldIdLst>
  <p:sldSz cx="9144000" cy="6858000" type="letter"/>
  <p:notesSz cx="6858000" cy="9296400"/>
  <p:defaultTextStyle>
    <a:defPPr>
      <a:defRPr lang="en-US"/>
    </a:defPPr>
    <a:lvl1pPr algn="l" rtl="0" eaLnBrk="0" fontAlgn="base" hangingPunct="0">
      <a:spcBef>
        <a:spcPct val="5000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5000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5000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5000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5000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648">
          <p15:clr>
            <a:srgbClr val="A4A3A4"/>
          </p15:clr>
        </p15:guide>
        <p15:guide id="2" pos="216">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66"/>
    <a:srgbClr val="00FF00"/>
    <a:srgbClr val="0033CC"/>
    <a:srgbClr val="FF33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autoAdjust="0"/>
  </p:normalViewPr>
  <p:slideViewPr>
    <p:cSldViewPr snapToGrid="0">
      <p:cViewPr varScale="1">
        <p:scale>
          <a:sx n="67" d="100"/>
          <a:sy n="67" d="100"/>
        </p:scale>
        <p:origin x="1260" y="32"/>
      </p:cViewPr>
      <p:guideLst>
        <p:guide orient="horz" pos="648"/>
        <p:guide pos="216"/>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1764" y="-90"/>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055938" y="8851900"/>
            <a:ext cx="747712" cy="257175"/>
          </a:xfrm>
          <a:prstGeom prst="rect">
            <a:avLst/>
          </a:prstGeom>
          <a:noFill/>
          <a:ln w="9525">
            <a:noFill/>
            <a:miter lim="800000"/>
            <a:headEnd/>
            <a:tailEnd/>
          </a:ln>
          <a:effectLst/>
        </p:spPr>
        <p:txBody>
          <a:bodyPr wrap="none" lIns="90488" tIns="46038" rIns="90488" bIns="46038">
            <a:spAutoFit/>
          </a:bodyPr>
          <a:lstStyle>
            <a:lvl1pPr defTabSz="909638">
              <a:defRPr sz="1400">
                <a:solidFill>
                  <a:schemeClr val="tx1"/>
                </a:solidFill>
                <a:latin typeface="Arial" panose="020B0604020202020204" pitchFamily="34" charset="0"/>
              </a:defRPr>
            </a:lvl1pPr>
            <a:lvl2pPr marL="742950" indent="-285750" defTabSz="909638">
              <a:defRPr sz="1400">
                <a:solidFill>
                  <a:schemeClr val="tx1"/>
                </a:solidFill>
                <a:latin typeface="Arial" panose="020B0604020202020204" pitchFamily="34" charset="0"/>
              </a:defRPr>
            </a:lvl2pPr>
            <a:lvl3pPr marL="1143000" indent="-228600" defTabSz="909638">
              <a:defRPr sz="1400">
                <a:solidFill>
                  <a:schemeClr val="tx1"/>
                </a:solidFill>
                <a:latin typeface="Arial" panose="020B0604020202020204" pitchFamily="34" charset="0"/>
              </a:defRPr>
            </a:lvl3pPr>
            <a:lvl4pPr marL="1600200" indent="-228600" defTabSz="909638">
              <a:defRPr sz="1400">
                <a:solidFill>
                  <a:schemeClr val="tx1"/>
                </a:solidFill>
                <a:latin typeface="Arial" panose="020B0604020202020204" pitchFamily="34" charset="0"/>
              </a:defRPr>
            </a:lvl4pPr>
            <a:lvl5pPr marL="2057400" indent="-228600" defTabSz="909638">
              <a:defRPr sz="1400">
                <a:solidFill>
                  <a:schemeClr val="tx1"/>
                </a:solidFill>
                <a:latin typeface="Arial" panose="020B0604020202020204" pitchFamily="34" charset="0"/>
              </a:defRPr>
            </a:lvl5pPr>
            <a:lvl6pPr marL="2514600" indent="-228600" defTabSz="909638" eaLnBrk="0" fontAlgn="base" hangingPunct="0">
              <a:spcBef>
                <a:spcPct val="50000"/>
              </a:spcBef>
              <a:spcAft>
                <a:spcPct val="0"/>
              </a:spcAft>
              <a:defRPr sz="1400">
                <a:solidFill>
                  <a:schemeClr val="tx1"/>
                </a:solidFill>
                <a:latin typeface="Arial" panose="020B0604020202020204" pitchFamily="34" charset="0"/>
              </a:defRPr>
            </a:lvl6pPr>
            <a:lvl7pPr marL="2971800" indent="-228600" defTabSz="909638" eaLnBrk="0" fontAlgn="base" hangingPunct="0">
              <a:spcBef>
                <a:spcPct val="50000"/>
              </a:spcBef>
              <a:spcAft>
                <a:spcPct val="0"/>
              </a:spcAft>
              <a:defRPr sz="1400">
                <a:solidFill>
                  <a:schemeClr val="tx1"/>
                </a:solidFill>
                <a:latin typeface="Arial" panose="020B0604020202020204" pitchFamily="34" charset="0"/>
              </a:defRPr>
            </a:lvl7pPr>
            <a:lvl8pPr marL="3429000" indent="-228600" defTabSz="909638" eaLnBrk="0" fontAlgn="base" hangingPunct="0">
              <a:spcBef>
                <a:spcPct val="50000"/>
              </a:spcBef>
              <a:spcAft>
                <a:spcPct val="0"/>
              </a:spcAft>
              <a:defRPr sz="1400">
                <a:solidFill>
                  <a:schemeClr val="tx1"/>
                </a:solidFill>
                <a:latin typeface="Arial" panose="020B0604020202020204" pitchFamily="34" charset="0"/>
              </a:defRPr>
            </a:lvl8pPr>
            <a:lvl9pPr marL="3886200" indent="-228600" defTabSz="909638" eaLnBrk="0" fontAlgn="base" hangingPunct="0">
              <a:spcBef>
                <a:spcPct val="50000"/>
              </a:spcBef>
              <a:spcAft>
                <a:spcPct val="0"/>
              </a:spcAft>
              <a:defRPr sz="1400">
                <a:solidFill>
                  <a:schemeClr val="tx1"/>
                </a:solidFill>
                <a:latin typeface="Arial" panose="020B0604020202020204" pitchFamily="34" charset="0"/>
              </a:defRPr>
            </a:lvl9pPr>
          </a:lstStyle>
          <a:p>
            <a:pPr algn="ctr">
              <a:lnSpc>
                <a:spcPct val="90000"/>
              </a:lnSpc>
              <a:spcBef>
                <a:spcPct val="0"/>
              </a:spcBef>
            </a:pPr>
            <a:r>
              <a:rPr lang="en-US" altLang="en-US" sz="1200"/>
              <a:t>Page </a:t>
            </a:r>
            <a:fld id="{DE86CBAE-8A0D-42BE-A928-201473617A0C}" type="slidenum">
              <a:rPr lang="en-US" altLang="en-US" sz="1200"/>
              <a:pPr algn="ctr">
                <a:lnSpc>
                  <a:spcPct val="90000"/>
                </a:lnSpc>
                <a:spcBef>
                  <a:spcPct val="0"/>
                </a:spcBef>
              </a:pPr>
              <a:t>‹#›</a:t>
            </a:fld>
            <a:endParaRPr lang="en-US" altLang="en-US" sz="12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055938" y="8851900"/>
            <a:ext cx="747712" cy="257175"/>
          </a:xfrm>
          <a:prstGeom prst="rect">
            <a:avLst/>
          </a:prstGeom>
          <a:noFill/>
          <a:ln w="9525">
            <a:noFill/>
            <a:miter lim="800000"/>
            <a:headEnd/>
            <a:tailEnd/>
          </a:ln>
          <a:effectLst/>
        </p:spPr>
        <p:txBody>
          <a:bodyPr wrap="none" lIns="90488" tIns="46038" rIns="90488" bIns="46038">
            <a:spAutoFit/>
          </a:bodyPr>
          <a:lstStyle>
            <a:lvl1pPr defTabSz="909638">
              <a:defRPr sz="1400">
                <a:solidFill>
                  <a:schemeClr val="tx1"/>
                </a:solidFill>
                <a:latin typeface="Arial" panose="020B0604020202020204" pitchFamily="34" charset="0"/>
              </a:defRPr>
            </a:lvl1pPr>
            <a:lvl2pPr marL="742950" indent="-285750" defTabSz="909638">
              <a:defRPr sz="1400">
                <a:solidFill>
                  <a:schemeClr val="tx1"/>
                </a:solidFill>
                <a:latin typeface="Arial" panose="020B0604020202020204" pitchFamily="34" charset="0"/>
              </a:defRPr>
            </a:lvl2pPr>
            <a:lvl3pPr marL="1143000" indent="-228600" defTabSz="909638">
              <a:defRPr sz="1400">
                <a:solidFill>
                  <a:schemeClr val="tx1"/>
                </a:solidFill>
                <a:latin typeface="Arial" panose="020B0604020202020204" pitchFamily="34" charset="0"/>
              </a:defRPr>
            </a:lvl3pPr>
            <a:lvl4pPr marL="1600200" indent="-228600" defTabSz="909638">
              <a:defRPr sz="1400">
                <a:solidFill>
                  <a:schemeClr val="tx1"/>
                </a:solidFill>
                <a:latin typeface="Arial" panose="020B0604020202020204" pitchFamily="34" charset="0"/>
              </a:defRPr>
            </a:lvl4pPr>
            <a:lvl5pPr marL="2057400" indent="-228600" defTabSz="909638">
              <a:defRPr sz="1400">
                <a:solidFill>
                  <a:schemeClr val="tx1"/>
                </a:solidFill>
                <a:latin typeface="Arial" panose="020B0604020202020204" pitchFamily="34" charset="0"/>
              </a:defRPr>
            </a:lvl5pPr>
            <a:lvl6pPr marL="2514600" indent="-228600" defTabSz="909638" eaLnBrk="0" fontAlgn="base" hangingPunct="0">
              <a:spcBef>
                <a:spcPct val="50000"/>
              </a:spcBef>
              <a:spcAft>
                <a:spcPct val="0"/>
              </a:spcAft>
              <a:defRPr sz="1400">
                <a:solidFill>
                  <a:schemeClr val="tx1"/>
                </a:solidFill>
                <a:latin typeface="Arial" panose="020B0604020202020204" pitchFamily="34" charset="0"/>
              </a:defRPr>
            </a:lvl6pPr>
            <a:lvl7pPr marL="2971800" indent="-228600" defTabSz="909638" eaLnBrk="0" fontAlgn="base" hangingPunct="0">
              <a:spcBef>
                <a:spcPct val="50000"/>
              </a:spcBef>
              <a:spcAft>
                <a:spcPct val="0"/>
              </a:spcAft>
              <a:defRPr sz="1400">
                <a:solidFill>
                  <a:schemeClr val="tx1"/>
                </a:solidFill>
                <a:latin typeface="Arial" panose="020B0604020202020204" pitchFamily="34" charset="0"/>
              </a:defRPr>
            </a:lvl7pPr>
            <a:lvl8pPr marL="3429000" indent="-228600" defTabSz="909638" eaLnBrk="0" fontAlgn="base" hangingPunct="0">
              <a:spcBef>
                <a:spcPct val="50000"/>
              </a:spcBef>
              <a:spcAft>
                <a:spcPct val="0"/>
              </a:spcAft>
              <a:defRPr sz="1400">
                <a:solidFill>
                  <a:schemeClr val="tx1"/>
                </a:solidFill>
                <a:latin typeface="Arial" panose="020B0604020202020204" pitchFamily="34" charset="0"/>
              </a:defRPr>
            </a:lvl8pPr>
            <a:lvl9pPr marL="3886200" indent="-228600" defTabSz="909638" eaLnBrk="0" fontAlgn="base" hangingPunct="0">
              <a:spcBef>
                <a:spcPct val="50000"/>
              </a:spcBef>
              <a:spcAft>
                <a:spcPct val="0"/>
              </a:spcAft>
              <a:defRPr sz="1400">
                <a:solidFill>
                  <a:schemeClr val="tx1"/>
                </a:solidFill>
                <a:latin typeface="Arial" panose="020B0604020202020204" pitchFamily="34" charset="0"/>
              </a:defRPr>
            </a:lvl9pPr>
          </a:lstStyle>
          <a:p>
            <a:pPr algn="ctr">
              <a:lnSpc>
                <a:spcPct val="90000"/>
              </a:lnSpc>
              <a:spcBef>
                <a:spcPct val="0"/>
              </a:spcBef>
            </a:pPr>
            <a:r>
              <a:rPr lang="en-US" altLang="en-US" sz="1200"/>
              <a:t>Page </a:t>
            </a:r>
            <a:fld id="{3B86426B-F417-4E64-AFE9-1D862DBB7417}" type="slidenum">
              <a:rPr lang="en-US" altLang="en-US" sz="1200"/>
              <a:pPr algn="ctr">
                <a:lnSpc>
                  <a:spcPct val="90000"/>
                </a:lnSpc>
                <a:spcBef>
                  <a:spcPct val="0"/>
                </a:spcBef>
              </a:pPr>
              <a:t>‹#›</a:t>
            </a:fld>
            <a:endParaRPr lang="en-US" altLang="en-US" sz="1200"/>
          </a:p>
        </p:txBody>
      </p:sp>
      <p:sp>
        <p:nvSpPr>
          <p:cNvPr id="22531" name="Rectangle 3"/>
          <p:cNvSpPr>
            <a:spLocks noGrp="1" noRot="1" noChangeAspect="1" noChangeArrowheads="1" noTextEdit="1"/>
          </p:cNvSpPr>
          <p:nvPr>
            <p:ph type="sldImg" idx="2"/>
          </p:nvPr>
        </p:nvSpPr>
        <p:spPr bwMode="auto">
          <a:xfrm>
            <a:off x="1114425" y="704850"/>
            <a:ext cx="4630738" cy="34734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p:cNvSpPr>
            <a:spLocks noGrp="1" noChangeArrowheads="1"/>
          </p:cNvSpPr>
          <p:nvPr>
            <p:ph type="body" sz="quarter" idx="3"/>
          </p:nvPr>
        </p:nvSpPr>
        <p:spPr bwMode="auto">
          <a:xfrm>
            <a:off x="912813" y="4414838"/>
            <a:ext cx="5030787" cy="4181475"/>
          </a:xfrm>
          <a:prstGeom prst="rect">
            <a:avLst/>
          </a:prstGeom>
          <a:noFill/>
          <a:ln w="9525">
            <a:noFill/>
            <a:miter lim="800000"/>
            <a:headEnd/>
            <a:tailEnd/>
          </a:ln>
          <a:effectLst/>
        </p:spPr>
        <p:txBody>
          <a:bodyPr vert="horz" wrap="square" lIns="95250" tIns="47625" rIns="95250" bIns="47625"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1pPr>
    <a:lvl2pPr marL="465138"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2pPr>
    <a:lvl3pPr marL="931863"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3pPr>
    <a:lvl4pPr marL="1397000"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4pPr>
    <a:lvl5pPr marL="1862138" algn="l" defTabSz="949325" rtl="0" eaLnBrk="0" fontAlgn="base" hangingPunct="0">
      <a:lnSpc>
        <a:spcPct val="87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ln/>
        </p:spPr>
      </p:sp>
      <p:sp>
        <p:nvSpPr>
          <p:cNvPr id="235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Freeform 4"/>
          <p:cNvSpPr>
            <a:spLocks/>
          </p:cNvSpPr>
          <p:nvPr/>
        </p:nvSpPr>
        <p:spPr bwMode="auto">
          <a:xfrm>
            <a:off x="933450" y="679450"/>
            <a:ext cx="153988" cy="147638"/>
          </a:xfrm>
          <a:custGeom>
            <a:avLst/>
            <a:gdLst/>
            <a:ahLst/>
            <a:cxnLst>
              <a:cxn ang="0">
                <a:pos x="68" y="88"/>
              </a:cxn>
              <a:cxn ang="0">
                <a:pos x="96" y="0"/>
              </a:cxn>
              <a:cxn ang="0">
                <a:pos x="24" y="0"/>
              </a:cxn>
              <a:cxn ang="0">
                <a:pos x="0" y="92"/>
              </a:cxn>
              <a:cxn ang="0">
                <a:pos x="68" y="88"/>
              </a:cxn>
            </a:cxnLst>
            <a:rect l="0" t="0" r="r" b="b"/>
            <a:pathLst>
              <a:path w="97" h="93">
                <a:moveTo>
                  <a:pt x="68" y="88"/>
                </a:moveTo>
                <a:lnTo>
                  <a:pt x="96" y="0"/>
                </a:lnTo>
                <a:lnTo>
                  <a:pt x="24" y="0"/>
                </a:lnTo>
                <a:lnTo>
                  <a:pt x="0" y="92"/>
                </a:lnTo>
                <a:lnTo>
                  <a:pt x="68" y="88"/>
                </a:lnTo>
              </a:path>
            </a:pathLst>
          </a:custGeom>
          <a:solidFill>
            <a:schemeClr val="bg1"/>
          </a:solidFill>
          <a:ln w="9525" cap="rnd">
            <a:noFill/>
            <a:round/>
            <a:headEnd type="none" w="sm" len="sm"/>
            <a:tailEnd type="none" w="sm" len="sm"/>
          </a:ln>
          <a:effectLst/>
        </p:spPr>
        <p:txBody>
          <a:bodyPr/>
          <a:lstStyle/>
          <a:p>
            <a:pPr>
              <a:defRPr/>
            </a:pPr>
            <a:endParaRPr lang="en-US">
              <a:latin typeface="Arial" charset="0"/>
            </a:endParaRPr>
          </a:p>
        </p:txBody>
      </p:sp>
      <p:sp>
        <p:nvSpPr>
          <p:cNvPr id="3" name="Text Box 12"/>
          <p:cNvSpPr txBox="1">
            <a:spLocks noChangeArrowheads="1"/>
          </p:cNvSpPr>
          <p:nvPr userDrawn="1"/>
        </p:nvSpPr>
        <p:spPr bwMode="auto">
          <a:xfrm>
            <a:off x="685800" y="1828800"/>
            <a:ext cx="7924800" cy="523875"/>
          </a:xfrm>
          <a:prstGeom prst="rect">
            <a:avLst/>
          </a:prstGeom>
          <a:noFill/>
          <a:ln w="9525">
            <a:noFill/>
            <a:miter lim="800000"/>
            <a:headEnd/>
            <a:tailEnd/>
          </a:ln>
          <a:effectLst/>
        </p:spPr>
        <p:txBody>
          <a:bodyPr>
            <a:spAutoFit/>
          </a:bodyPr>
          <a:lstStyle/>
          <a:p>
            <a:pPr algn="ctr" eaLnBrk="1" hangingPunct="1">
              <a:defRPr/>
            </a:pPr>
            <a:r>
              <a:rPr lang="en-US" sz="2800" b="1" dirty="0">
                <a:latin typeface="Arial" charset="0"/>
              </a:rPr>
              <a:t>Increasing Participation and Diversity</a:t>
            </a:r>
          </a:p>
        </p:txBody>
      </p:sp>
      <p:sp>
        <p:nvSpPr>
          <p:cNvPr id="4" name="Line 13"/>
          <p:cNvSpPr>
            <a:spLocks noChangeShapeType="1"/>
          </p:cNvSpPr>
          <p:nvPr userDrawn="1"/>
        </p:nvSpPr>
        <p:spPr bwMode="auto">
          <a:xfrm>
            <a:off x="533400" y="3200400"/>
            <a:ext cx="8305800" cy="0"/>
          </a:xfrm>
          <a:prstGeom prst="line">
            <a:avLst/>
          </a:prstGeom>
          <a:noFill/>
          <a:ln w="38100">
            <a:solidFill>
              <a:schemeClr val="tx1"/>
            </a:solidFill>
            <a:round/>
            <a:headEnd/>
            <a:tailEnd/>
          </a:ln>
          <a:effectLst/>
        </p:spPr>
        <p:txBody>
          <a:bodyPr/>
          <a:lstStyle/>
          <a:p>
            <a:pPr>
              <a:defRPr/>
            </a:pPr>
            <a:endParaRPr lang="en-US">
              <a:latin typeface="Arial" charset="0"/>
            </a:endParaRPr>
          </a:p>
        </p:txBody>
      </p:sp>
      <p:sp>
        <p:nvSpPr>
          <p:cNvPr id="5" name="Text Box 14"/>
          <p:cNvSpPr txBox="1">
            <a:spLocks noChangeArrowheads="1"/>
          </p:cNvSpPr>
          <p:nvPr userDrawn="1"/>
        </p:nvSpPr>
        <p:spPr bwMode="auto">
          <a:xfrm>
            <a:off x="2419350" y="3352800"/>
            <a:ext cx="5734050" cy="369888"/>
          </a:xfrm>
          <a:prstGeom prst="rect">
            <a:avLst/>
          </a:prstGeom>
          <a:noFill/>
          <a:ln w="9525">
            <a:noFill/>
            <a:miter lim="800000"/>
            <a:headEnd/>
            <a:tailEnd/>
          </a:ln>
          <a:effectLst/>
        </p:spPr>
        <p:txBody>
          <a:bodyPr>
            <a:spAutoFit/>
          </a:bodyPr>
          <a:lstStyle/>
          <a:p>
            <a:pPr algn="r" eaLnBrk="1" hangingPunct="1">
              <a:defRPr/>
            </a:pPr>
            <a:r>
              <a:rPr lang="en-US" sz="1800" b="1" dirty="0">
                <a:latin typeface="Arial" charset="0"/>
              </a:rPr>
              <a:t>Texas A&amp;M </a:t>
            </a:r>
            <a:r>
              <a:rPr lang="en-US" sz="1800" b="1" dirty="0" err="1">
                <a:latin typeface="Arial" charset="0"/>
              </a:rPr>
              <a:t>Agrilife</a:t>
            </a:r>
            <a:r>
              <a:rPr lang="en-US" sz="1800" b="1" dirty="0">
                <a:latin typeface="Arial" charset="0"/>
              </a:rPr>
              <a:t> &amp; NASA: Emerging Interests</a:t>
            </a:r>
          </a:p>
        </p:txBody>
      </p:sp>
      <p:sp>
        <p:nvSpPr>
          <p:cNvPr id="6" name="Text Box 15"/>
          <p:cNvSpPr txBox="1">
            <a:spLocks noChangeArrowheads="1"/>
          </p:cNvSpPr>
          <p:nvPr userDrawn="1"/>
        </p:nvSpPr>
        <p:spPr bwMode="auto">
          <a:xfrm>
            <a:off x="5610225" y="3810000"/>
            <a:ext cx="2543175" cy="338138"/>
          </a:xfrm>
          <a:prstGeom prst="rect">
            <a:avLst/>
          </a:prstGeom>
          <a:noFill/>
          <a:ln w="9525">
            <a:noFill/>
            <a:miter lim="800000"/>
            <a:headEnd/>
            <a:tailEnd/>
          </a:ln>
          <a:effectLst/>
        </p:spPr>
        <p:txBody>
          <a:bodyPr>
            <a:spAutoFit/>
          </a:bodyPr>
          <a:lstStyle/>
          <a:p>
            <a:pPr algn="r" eaLnBrk="1" hangingPunct="1">
              <a:defRPr/>
            </a:pPr>
            <a:r>
              <a:rPr lang="en-US" sz="1600" b="1" dirty="0">
                <a:latin typeface="Arial" charset="0"/>
              </a:rPr>
              <a:t>April 28, 2021</a:t>
            </a:r>
          </a:p>
        </p:txBody>
      </p:sp>
      <p:sp>
        <p:nvSpPr>
          <p:cNvPr id="7" name="Text Box 16"/>
          <p:cNvSpPr txBox="1">
            <a:spLocks noChangeArrowheads="1"/>
          </p:cNvSpPr>
          <p:nvPr userDrawn="1"/>
        </p:nvSpPr>
        <p:spPr bwMode="auto">
          <a:xfrm>
            <a:off x="3600451" y="5410200"/>
            <a:ext cx="4552950" cy="1446550"/>
          </a:xfrm>
          <a:prstGeom prst="rect">
            <a:avLst/>
          </a:prstGeom>
          <a:noFill/>
          <a:ln w="9525">
            <a:noFill/>
            <a:miter lim="800000"/>
            <a:headEnd/>
            <a:tailEnd/>
          </a:ln>
          <a:effectLst/>
        </p:spPr>
        <p:txBody>
          <a:bodyPr wrap="square">
            <a:spAutoFit/>
          </a:bodyPr>
          <a:lstStyle/>
          <a:p>
            <a:pPr algn="r" eaLnBrk="1" hangingPunct="1">
              <a:defRPr/>
            </a:pPr>
            <a:r>
              <a:rPr lang="en-US" sz="1600" b="1" dirty="0">
                <a:latin typeface="Arial" charset="0"/>
              </a:rPr>
              <a:t>Maneesh</a:t>
            </a:r>
            <a:r>
              <a:rPr lang="en-US" sz="1600" b="1" baseline="0" dirty="0">
                <a:latin typeface="Arial" charset="0"/>
              </a:rPr>
              <a:t> </a:t>
            </a:r>
            <a:r>
              <a:rPr lang="en-US" sz="1600" b="1" dirty="0">
                <a:latin typeface="Arial" charset="0"/>
              </a:rPr>
              <a:t>Arya, Ph.D.</a:t>
            </a:r>
          </a:p>
          <a:p>
            <a:pPr algn="r" eaLnBrk="1" hangingPunct="1">
              <a:defRPr/>
            </a:pPr>
            <a:r>
              <a:rPr lang="en-US" sz="1600" b="1" dirty="0">
                <a:latin typeface="Arial" charset="0"/>
              </a:rPr>
              <a:t>Human Factors and Behavioral Performance</a:t>
            </a:r>
          </a:p>
          <a:p>
            <a:pPr algn="r" eaLnBrk="1" hangingPunct="1">
              <a:defRPr/>
            </a:pPr>
            <a:r>
              <a:rPr lang="en-US" sz="1600" b="1" dirty="0">
                <a:latin typeface="Arial" charset="0"/>
              </a:rPr>
              <a:t>NASA Human Research Program</a:t>
            </a:r>
          </a:p>
          <a:p>
            <a:pPr algn="r" eaLnBrk="1" hangingPunct="1">
              <a:defRPr/>
            </a:pPr>
            <a:r>
              <a:rPr lang="en-US" sz="1600" b="1" dirty="0">
                <a:latin typeface="Arial" charset="0"/>
              </a:rPr>
              <a:t>Johnson Space Center</a:t>
            </a:r>
          </a:p>
        </p:txBody>
      </p:sp>
      <p:pic>
        <p:nvPicPr>
          <p:cNvPr id="8" name="Picture 19" descr="nasa_logo_small"/>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1450" y="233363"/>
            <a:ext cx="11430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02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6192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98526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4975" y="1490663"/>
            <a:ext cx="4040188" cy="4814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7563" y="1490663"/>
            <a:ext cx="4040187" cy="48148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308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9301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94068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0225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03074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97062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6112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23850"/>
            <a:ext cx="2057400" cy="5981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4975" y="323850"/>
            <a:ext cx="6022975" cy="5981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4074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571625" y="323850"/>
            <a:ext cx="64262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a:t>Slide Title</a:t>
            </a:r>
          </a:p>
        </p:txBody>
      </p:sp>
      <p:sp>
        <p:nvSpPr>
          <p:cNvPr id="2051" name="Rectangle 3"/>
          <p:cNvSpPr>
            <a:spLocks noGrp="1" noChangeArrowheads="1"/>
          </p:cNvSpPr>
          <p:nvPr>
            <p:ph type="body" idx="1"/>
          </p:nvPr>
        </p:nvSpPr>
        <p:spPr bwMode="auto">
          <a:xfrm>
            <a:off x="434975" y="1490663"/>
            <a:ext cx="8232775" cy="481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a:t>Body Text</a:t>
            </a:r>
          </a:p>
          <a:p>
            <a:pPr lvl="1"/>
            <a:r>
              <a:rPr lang="en-US" altLang="en-US"/>
              <a:t>Second Level</a:t>
            </a:r>
          </a:p>
          <a:p>
            <a:pPr lvl="2"/>
            <a:r>
              <a:rPr lang="en-US" altLang="en-US"/>
              <a:t>Third Level</a:t>
            </a:r>
          </a:p>
          <a:p>
            <a:pPr lvl="3"/>
            <a:r>
              <a:rPr lang="en-US" altLang="en-US"/>
              <a:t>Fourth Level</a:t>
            </a:r>
          </a:p>
        </p:txBody>
      </p:sp>
      <p:sp>
        <p:nvSpPr>
          <p:cNvPr id="1028" name="Freeform 4"/>
          <p:cNvSpPr>
            <a:spLocks/>
          </p:cNvSpPr>
          <p:nvPr/>
        </p:nvSpPr>
        <p:spPr bwMode="auto">
          <a:xfrm>
            <a:off x="933450" y="679450"/>
            <a:ext cx="153988" cy="147638"/>
          </a:xfrm>
          <a:custGeom>
            <a:avLst/>
            <a:gdLst/>
            <a:ahLst/>
            <a:cxnLst>
              <a:cxn ang="0">
                <a:pos x="68" y="88"/>
              </a:cxn>
              <a:cxn ang="0">
                <a:pos x="96" y="0"/>
              </a:cxn>
              <a:cxn ang="0">
                <a:pos x="24" y="0"/>
              </a:cxn>
              <a:cxn ang="0">
                <a:pos x="0" y="92"/>
              </a:cxn>
              <a:cxn ang="0">
                <a:pos x="68" y="88"/>
              </a:cxn>
            </a:cxnLst>
            <a:rect l="0" t="0" r="r" b="b"/>
            <a:pathLst>
              <a:path w="97" h="93">
                <a:moveTo>
                  <a:pt x="68" y="88"/>
                </a:moveTo>
                <a:lnTo>
                  <a:pt x="96" y="0"/>
                </a:lnTo>
                <a:lnTo>
                  <a:pt x="24" y="0"/>
                </a:lnTo>
                <a:lnTo>
                  <a:pt x="0" y="92"/>
                </a:lnTo>
                <a:lnTo>
                  <a:pt x="68" y="88"/>
                </a:lnTo>
              </a:path>
            </a:pathLst>
          </a:custGeom>
          <a:solidFill>
            <a:schemeClr val="bg1"/>
          </a:solidFill>
          <a:ln w="9525" cap="rnd">
            <a:noFill/>
            <a:round/>
            <a:headEnd type="none" w="sm" len="sm"/>
            <a:tailEnd type="none" w="sm" len="sm"/>
          </a:ln>
          <a:effectLst/>
        </p:spPr>
        <p:txBody>
          <a:bodyPr/>
          <a:lstStyle/>
          <a:p>
            <a:pPr>
              <a:defRPr/>
            </a:pPr>
            <a:endParaRPr lang="en-US">
              <a:latin typeface="Arial" charset="0"/>
            </a:endParaRPr>
          </a:p>
        </p:txBody>
      </p:sp>
      <p:sp>
        <p:nvSpPr>
          <p:cNvPr id="1029" name="Line 5"/>
          <p:cNvSpPr>
            <a:spLocks noChangeShapeType="1"/>
          </p:cNvSpPr>
          <p:nvPr/>
        </p:nvSpPr>
        <p:spPr bwMode="auto">
          <a:xfrm flipH="1">
            <a:off x="385763" y="6432550"/>
            <a:ext cx="8294687" cy="0"/>
          </a:xfrm>
          <a:prstGeom prst="line">
            <a:avLst/>
          </a:prstGeom>
          <a:noFill/>
          <a:ln w="25400">
            <a:solidFill>
              <a:schemeClr val="tx1"/>
            </a:solidFill>
            <a:round/>
            <a:headEnd type="none" w="sm" len="sm"/>
            <a:tailEnd type="none" w="sm" len="sm"/>
          </a:ln>
          <a:effectLst/>
        </p:spPr>
        <p:txBody>
          <a:bodyPr wrap="none" anchor="ctr"/>
          <a:lstStyle/>
          <a:p>
            <a:pPr>
              <a:defRPr/>
            </a:pPr>
            <a:endParaRPr lang="en-US">
              <a:latin typeface="Arial" charset="0"/>
            </a:endParaRPr>
          </a:p>
        </p:txBody>
      </p:sp>
      <p:sp>
        <p:nvSpPr>
          <p:cNvPr id="1030" name="Rectangle 6"/>
          <p:cNvSpPr>
            <a:spLocks noChangeArrowheads="1"/>
          </p:cNvSpPr>
          <p:nvPr/>
        </p:nvSpPr>
        <p:spPr bwMode="auto">
          <a:xfrm>
            <a:off x="371475" y="6450013"/>
            <a:ext cx="893763" cy="241300"/>
          </a:xfrm>
          <a:prstGeom prst="rect">
            <a:avLst/>
          </a:prstGeom>
          <a:noFill/>
          <a:ln w="9525">
            <a:noFill/>
            <a:miter lim="800000"/>
            <a:headEnd/>
            <a:tailEnd/>
          </a:ln>
          <a:effectLst/>
        </p:spPr>
        <p:txBody>
          <a:bodyPr wrap="none" lIns="90488" tIns="44450" rIns="90488" bIns="44450">
            <a:spAutoFit/>
          </a:bodyPr>
          <a:lstStyle>
            <a:lvl1pPr>
              <a:defRPr sz="1400">
                <a:solidFill>
                  <a:schemeClr val="tx1"/>
                </a:solidFill>
                <a:latin typeface="Arial" panose="020B0604020202020204" pitchFamily="34" charset="0"/>
              </a:defRPr>
            </a:lvl1pPr>
            <a:lvl2pPr marL="742950" indent="-285750">
              <a:defRPr sz="1400">
                <a:solidFill>
                  <a:schemeClr val="tx1"/>
                </a:solidFill>
                <a:latin typeface="Arial" panose="020B0604020202020204" pitchFamily="34" charset="0"/>
              </a:defRPr>
            </a:lvl2pPr>
            <a:lvl3pPr marL="1143000" indent="-228600">
              <a:defRPr sz="1400">
                <a:solidFill>
                  <a:schemeClr val="tx1"/>
                </a:solidFill>
                <a:latin typeface="Arial" panose="020B0604020202020204" pitchFamily="34" charset="0"/>
              </a:defRPr>
            </a:lvl3pPr>
            <a:lvl4pPr marL="1600200" indent="-228600">
              <a:defRPr sz="1400">
                <a:solidFill>
                  <a:schemeClr val="tx1"/>
                </a:solidFill>
                <a:latin typeface="Arial" panose="020B0604020202020204" pitchFamily="34" charset="0"/>
              </a:defRPr>
            </a:lvl4pPr>
            <a:lvl5pPr marL="2057400" indent="-228600">
              <a:defRPr sz="1400">
                <a:solidFill>
                  <a:schemeClr val="tx1"/>
                </a:solidFill>
                <a:latin typeface="Arial" panose="020B0604020202020204" pitchFamily="34" charset="0"/>
              </a:defRPr>
            </a:lvl5pPr>
            <a:lvl6pPr marL="2514600" indent="-228600" eaLnBrk="0" fontAlgn="base" hangingPunct="0">
              <a:spcBef>
                <a:spcPct val="50000"/>
              </a:spcBef>
              <a:spcAft>
                <a:spcPct val="0"/>
              </a:spcAft>
              <a:defRPr sz="1400">
                <a:solidFill>
                  <a:schemeClr val="tx1"/>
                </a:solidFill>
                <a:latin typeface="Arial" panose="020B0604020202020204" pitchFamily="34" charset="0"/>
              </a:defRPr>
            </a:lvl6pPr>
            <a:lvl7pPr marL="2971800" indent="-228600" eaLnBrk="0" fontAlgn="base" hangingPunct="0">
              <a:spcBef>
                <a:spcPct val="50000"/>
              </a:spcBef>
              <a:spcAft>
                <a:spcPct val="0"/>
              </a:spcAft>
              <a:defRPr sz="1400">
                <a:solidFill>
                  <a:schemeClr val="tx1"/>
                </a:solidFill>
                <a:latin typeface="Arial" panose="020B0604020202020204" pitchFamily="34" charset="0"/>
              </a:defRPr>
            </a:lvl7pPr>
            <a:lvl8pPr marL="3429000" indent="-228600" eaLnBrk="0" fontAlgn="base" hangingPunct="0">
              <a:spcBef>
                <a:spcPct val="50000"/>
              </a:spcBef>
              <a:spcAft>
                <a:spcPct val="0"/>
              </a:spcAft>
              <a:defRPr sz="1400">
                <a:solidFill>
                  <a:schemeClr val="tx1"/>
                </a:solidFill>
                <a:latin typeface="Arial" panose="020B0604020202020204" pitchFamily="34" charset="0"/>
              </a:defRPr>
            </a:lvl8pPr>
            <a:lvl9pPr marL="3886200" indent="-228600" eaLnBrk="0" fontAlgn="base" hangingPunct="0">
              <a:spcBef>
                <a:spcPct val="50000"/>
              </a:spcBef>
              <a:spcAft>
                <a:spcPct val="0"/>
              </a:spcAft>
              <a:defRPr sz="1400">
                <a:solidFill>
                  <a:schemeClr val="tx1"/>
                </a:solidFill>
                <a:latin typeface="Arial" panose="020B0604020202020204" pitchFamily="34" charset="0"/>
              </a:defRPr>
            </a:lvl9pPr>
          </a:lstStyle>
          <a:p>
            <a:pPr>
              <a:spcBef>
                <a:spcPct val="0"/>
              </a:spcBef>
            </a:pPr>
            <a:r>
              <a:rPr lang="en-US" altLang="en-US" sz="1000">
                <a:latin typeface="Microsoft Sans Serif" panose="020B0604020202020204" pitchFamily="34" charset="0"/>
              </a:rPr>
              <a:t>Page No. </a:t>
            </a:r>
            <a:fld id="{EC4A7482-B7ED-42F5-9528-656ECD6785EF}" type="slidenum">
              <a:rPr lang="en-US" altLang="en-US" sz="1000">
                <a:latin typeface="Microsoft Sans Serif" panose="020B0604020202020204" pitchFamily="34" charset="0"/>
              </a:rPr>
              <a:pPr>
                <a:spcBef>
                  <a:spcPct val="0"/>
                </a:spcBef>
              </a:pPr>
              <a:t>‹#›</a:t>
            </a:fld>
            <a:endParaRPr lang="en-US" altLang="en-US" sz="1000">
              <a:latin typeface="Microsoft Sans Serif" panose="020B0604020202020204" pitchFamily="34" charset="0"/>
            </a:endParaRPr>
          </a:p>
        </p:txBody>
      </p:sp>
      <p:sp>
        <p:nvSpPr>
          <p:cNvPr id="1031" name="Line 7"/>
          <p:cNvSpPr>
            <a:spLocks noChangeShapeType="1"/>
          </p:cNvSpPr>
          <p:nvPr/>
        </p:nvSpPr>
        <p:spPr bwMode="auto">
          <a:xfrm>
            <a:off x="1344613" y="928688"/>
            <a:ext cx="7448550" cy="0"/>
          </a:xfrm>
          <a:prstGeom prst="line">
            <a:avLst/>
          </a:prstGeom>
          <a:noFill/>
          <a:ln w="47625" cmpd="thickThin">
            <a:solidFill>
              <a:schemeClr val="tx1"/>
            </a:solidFill>
            <a:round/>
            <a:headEnd type="none" w="sm" len="sm"/>
            <a:tailEnd type="none" w="sm" len="sm"/>
          </a:ln>
          <a:effectLst/>
        </p:spPr>
        <p:txBody>
          <a:bodyPr wrap="none" anchor="ctr"/>
          <a:lstStyle/>
          <a:p>
            <a:pPr>
              <a:defRPr/>
            </a:pPr>
            <a:endParaRPr lang="en-US">
              <a:latin typeface="Arial" charset="0"/>
            </a:endParaRPr>
          </a:p>
        </p:txBody>
      </p:sp>
      <p:sp>
        <p:nvSpPr>
          <p:cNvPr id="1178" name="Rectangle 154"/>
          <p:cNvSpPr>
            <a:spLocks noChangeArrowheads="1"/>
          </p:cNvSpPr>
          <p:nvPr userDrawn="1"/>
        </p:nvSpPr>
        <p:spPr bwMode="auto">
          <a:xfrm>
            <a:off x="7742238" y="6399213"/>
            <a:ext cx="889000" cy="241300"/>
          </a:xfrm>
          <a:prstGeom prst="rect">
            <a:avLst/>
          </a:prstGeom>
          <a:noFill/>
          <a:ln w="9525">
            <a:noFill/>
            <a:miter lim="800000"/>
            <a:headEnd/>
            <a:tailEnd/>
          </a:ln>
          <a:effectLst/>
        </p:spPr>
        <p:txBody>
          <a:bodyPr wrap="none" lIns="90488" tIns="44450" rIns="90488" bIns="44450">
            <a:spAutoFit/>
          </a:bodyPr>
          <a:lstStyle/>
          <a:p>
            <a:pPr algn="r">
              <a:spcBef>
                <a:spcPct val="0"/>
              </a:spcBef>
              <a:defRPr/>
            </a:pPr>
            <a:r>
              <a:rPr lang="en-US" sz="1000">
                <a:latin typeface="Microsoft Sans Serif" pitchFamily="34" charset="0"/>
              </a:rPr>
              <a:t>SA2/M. Arya</a:t>
            </a:r>
          </a:p>
        </p:txBody>
      </p:sp>
      <p:pic>
        <p:nvPicPr>
          <p:cNvPr id="2057" name="Picture 158" descr="nasa_logo_small"/>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1450" y="233363"/>
            <a:ext cx="1143000" cy="96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5"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ctr" rtl="0" eaLnBrk="0" fontAlgn="base" hangingPunct="0">
        <a:lnSpc>
          <a:spcPct val="87000"/>
        </a:lnSpc>
        <a:spcBef>
          <a:spcPct val="0"/>
        </a:spcBef>
        <a:spcAft>
          <a:spcPct val="0"/>
        </a:spcAft>
        <a:defRPr sz="2800" b="1">
          <a:solidFill>
            <a:schemeClr val="tx2"/>
          </a:solidFill>
          <a:latin typeface="+mj-lt"/>
          <a:ea typeface="+mj-ea"/>
          <a:cs typeface="+mj-cs"/>
        </a:defRPr>
      </a:lvl1pPr>
      <a:lvl2pPr algn="ctr" rtl="0" eaLnBrk="0" fontAlgn="base" hangingPunct="0">
        <a:lnSpc>
          <a:spcPct val="87000"/>
        </a:lnSpc>
        <a:spcBef>
          <a:spcPct val="0"/>
        </a:spcBef>
        <a:spcAft>
          <a:spcPct val="0"/>
        </a:spcAft>
        <a:defRPr sz="2800" b="1">
          <a:solidFill>
            <a:schemeClr val="tx2"/>
          </a:solidFill>
          <a:latin typeface="Microsoft Sans Serif" pitchFamily="34" charset="0"/>
        </a:defRPr>
      </a:lvl2pPr>
      <a:lvl3pPr algn="ctr" rtl="0" eaLnBrk="0" fontAlgn="base" hangingPunct="0">
        <a:lnSpc>
          <a:spcPct val="87000"/>
        </a:lnSpc>
        <a:spcBef>
          <a:spcPct val="0"/>
        </a:spcBef>
        <a:spcAft>
          <a:spcPct val="0"/>
        </a:spcAft>
        <a:defRPr sz="2800" b="1">
          <a:solidFill>
            <a:schemeClr val="tx2"/>
          </a:solidFill>
          <a:latin typeface="Microsoft Sans Serif" pitchFamily="34" charset="0"/>
        </a:defRPr>
      </a:lvl3pPr>
      <a:lvl4pPr algn="ctr" rtl="0" eaLnBrk="0" fontAlgn="base" hangingPunct="0">
        <a:lnSpc>
          <a:spcPct val="87000"/>
        </a:lnSpc>
        <a:spcBef>
          <a:spcPct val="0"/>
        </a:spcBef>
        <a:spcAft>
          <a:spcPct val="0"/>
        </a:spcAft>
        <a:defRPr sz="2800" b="1">
          <a:solidFill>
            <a:schemeClr val="tx2"/>
          </a:solidFill>
          <a:latin typeface="Microsoft Sans Serif" pitchFamily="34" charset="0"/>
        </a:defRPr>
      </a:lvl4pPr>
      <a:lvl5pPr algn="ctr" rtl="0"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rtl="0"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rtl="0"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rtl="0"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rtl="0" eaLnBrk="0" fontAlgn="base" hangingPunct="0">
        <a:lnSpc>
          <a:spcPct val="87000"/>
        </a:lnSpc>
        <a:spcBef>
          <a:spcPct val="0"/>
        </a:spcBef>
        <a:spcAft>
          <a:spcPct val="0"/>
        </a:spcAft>
        <a:defRPr sz="2800" b="1">
          <a:solidFill>
            <a:schemeClr val="tx2"/>
          </a:solidFill>
          <a:latin typeface="Microsoft Sans Serif" pitchFamily="34" charset="0"/>
        </a:defRPr>
      </a:lvl9pPr>
    </p:titleStyle>
    <p:bodyStyle>
      <a:lvl1pPr marL="400050" indent="-400050" algn="l" rtl="0" eaLnBrk="0" fontAlgn="base" hangingPunct="0">
        <a:spcBef>
          <a:spcPct val="30000"/>
        </a:spcBef>
        <a:spcAft>
          <a:spcPct val="0"/>
        </a:spcAft>
        <a:buFont typeface="Wingdings" panose="05000000000000000000" pitchFamily="2" charset="2"/>
        <a:buChar char="Ø"/>
        <a:defRPr sz="2000">
          <a:solidFill>
            <a:schemeClr val="tx1"/>
          </a:solidFill>
          <a:latin typeface="+mn-lt"/>
          <a:ea typeface="+mn-ea"/>
          <a:cs typeface="+mn-cs"/>
        </a:defRPr>
      </a:lvl1pPr>
      <a:lvl2pPr marL="800100" indent="-285750" algn="l" rtl="0" eaLnBrk="0" fontAlgn="base" hangingPunct="0">
        <a:spcBef>
          <a:spcPct val="30000"/>
        </a:spcBef>
        <a:spcAft>
          <a:spcPct val="0"/>
        </a:spcAft>
        <a:buChar char="•"/>
        <a:defRPr>
          <a:solidFill>
            <a:schemeClr val="tx1"/>
          </a:solidFill>
          <a:latin typeface="+mn-lt"/>
        </a:defRPr>
      </a:lvl2pPr>
      <a:lvl3pPr marL="1200150" indent="-285750" algn="l" rtl="0" eaLnBrk="0" fontAlgn="base" hangingPunct="0">
        <a:spcBef>
          <a:spcPct val="30000"/>
        </a:spcBef>
        <a:spcAft>
          <a:spcPct val="0"/>
        </a:spcAft>
        <a:buFont typeface="Wingdings" panose="05000000000000000000" pitchFamily="2" charset="2"/>
        <a:buChar char="ü"/>
        <a:defRPr sz="1600">
          <a:solidFill>
            <a:schemeClr val="tx1"/>
          </a:solidFill>
          <a:latin typeface="+mn-lt"/>
        </a:defRPr>
      </a:lvl3pPr>
      <a:lvl4pPr marL="1485900" indent="-171450" algn="l" rtl="0" eaLnBrk="0" fontAlgn="base" hangingPunct="0">
        <a:spcBef>
          <a:spcPct val="30000"/>
        </a:spcBef>
        <a:spcAft>
          <a:spcPct val="0"/>
        </a:spcAft>
        <a:buChar char="•"/>
        <a:defRPr sz="1600">
          <a:solidFill>
            <a:schemeClr val="tx1"/>
          </a:solidFill>
          <a:latin typeface="+mn-lt"/>
        </a:defRPr>
      </a:lvl4pPr>
      <a:lvl5pPr marL="17716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5pPr>
      <a:lvl6pPr marL="22288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6pPr>
      <a:lvl7pPr marL="26860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7pPr>
      <a:lvl8pPr marL="31432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8pPr>
      <a:lvl9pPr marL="36004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gcc02.safelinks.protection.outlook.com/?url=https%3A%2F%2Ftinyurl.com%2FHERO20OVERVIEW&amp;data=04%7C01%7Cmaneesh.arya%40nasa.gov%7C1cdde890caeb4ac3ac8208d8f472ec5c%7C7005d45845be48ae8140d43da96dd17b%7C0%7C0%7C637528121718654756%7CUnknown%7CTWFpbGZsb3d8eyJWIjoiMC4wLjAwMDAiLCJQIjoiV2luMzIiLCJBTiI6Ik1haWwiLCJXVCI6Mn0%3D%7C1000&amp;sdata=EWmdTRGPFKjNWOCvdhgoz9uXKaG2xugifIuwrGxx6l0%3D&amp;reserved=0" TargetMode="External"/><Relationship Id="rId2" Type="http://schemas.openxmlformats.org/officeDocument/2006/relationships/hyperlink" Target="https://nspires.nasaprs.com/external/" TargetMode="External"/><Relationship Id="rId1" Type="http://schemas.openxmlformats.org/officeDocument/2006/relationships/slideLayout" Target="../slideLayouts/slideLayout2.xml"/><Relationship Id="rId5" Type="http://schemas.openxmlformats.org/officeDocument/2006/relationships/hyperlink" Target="https://www.nasa.gov/stem/epscor/home/index.html" TargetMode="External"/><Relationship Id="rId4" Type="http://schemas.openxmlformats.org/officeDocument/2006/relationships/hyperlink" Target="https://www.nasa.gov/stem/murep/home/index.htm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dirty="0"/>
              <a:t>Introduction</a:t>
            </a:r>
          </a:p>
        </p:txBody>
      </p:sp>
      <p:sp>
        <p:nvSpPr>
          <p:cNvPr id="4099" name="Rectangle 3"/>
          <p:cNvSpPr>
            <a:spLocks noGrp="1" noChangeArrowheads="1"/>
          </p:cNvSpPr>
          <p:nvPr>
            <p:ph type="body" idx="1"/>
          </p:nvPr>
        </p:nvSpPr>
        <p:spPr>
          <a:xfrm>
            <a:off x="434975" y="1363663"/>
            <a:ext cx="8232775" cy="4814887"/>
          </a:xfrm>
        </p:spPr>
        <p:txBody>
          <a:bodyPr/>
          <a:lstStyle/>
          <a:p>
            <a:r>
              <a:rPr lang="en-US" altLang="en-US" dirty="0"/>
              <a:t>Diversity - E</a:t>
            </a:r>
            <a:r>
              <a:rPr lang="en-US" dirty="0"/>
              <a:t>ntire universe of differences and similarities</a:t>
            </a:r>
            <a:endParaRPr lang="en-US" altLang="en-US" dirty="0"/>
          </a:p>
          <a:p>
            <a:r>
              <a:rPr lang="en-US" altLang="en-US" dirty="0"/>
              <a:t>Inclusion - F</a:t>
            </a:r>
            <a:r>
              <a:rPr lang="en-US" dirty="0"/>
              <a:t>ull participation, belonging, and contribution of organizations and individuals</a:t>
            </a:r>
          </a:p>
          <a:p>
            <a:endParaRPr lang="en-US" dirty="0"/>
          </a:p>
          <a:p>
            <a:endParaRPr lang="en-US" dirty="0"/>
          </a:p>
          <a:p>
            <a:endParaRPr lang="en-US" dirty="0"/>
          </a:p>
          <a:p>
            <a:endParaRPr lang="en-US" dirty="0"/>
          </a:p>
          <a:p>
            <a:pPr marL="0" indent="0">
              <a:buNone/>
            </a:pPr>
            <a:endParaRPr lang="en-US" altLang="en-US" dirty="0"/>
          </a:p>
          <a:p>
            <a:r>
              <a:rPr lang="en-US" dirty="0"/>
              <a:t>Our nation derives strength from the diversity of its population and from its commitment to equal opportunity for all</a:t>
            </a:r>
          </a:p>
          <a:p>
            <a:r>
              <a:rPr lang="en-US" dirty="0"/>
              <a:t>We are at our best when we draw on the talents of all parts of our society, and our greatest accomplishments are achieved when diverse perspectives are brought to bear to overcome our greatest challenges</a:t>
            </a:r>
            <a:endParaRPr lang="en-US" altLang="en-US" dirty="0"/>
          </a:p>
          <a:p>
            <a:endParaRPr lang="en-US" altLang="en-US" dirty="0"/>
          </a:p>
          <a:p>
            <a:endParaRPr lang="en-US" altLang="en-US" dirty="0"/>
          </a:p>
        </p:txBody>
      </p:sp>
      <p:pic>
        <p:nvPicPr>
          <p:cNvPr id="1026" name="Picture 2" descr="Group holding arms walking">
            <a:extLst>
              <a:ext uri="{FF2B5EF4-FFF2-40B4-BE49-F238E27FC236}">
                <a16:creationId xmlns:a16="http://schemas.microsoft.com/office/drawing/2014/main" id="{48C26BE2-6F7B-4899-A1E7-57D404FA48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09863"/>
            <a:ext cx="9144000" cy="14382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E7AB3AE-8CFD-4FA8-AFBA-4EC6681C897A}"/>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a:t>Value of Diversity and Inclusion</a:t>
            </a:r>
            <a:endParaRPr lang="en-US" altLang="en-US" dirty="0"/>
          </a:p>
        </p:txBody>
      </p:sp>
      <p:sp>
        <p:nvSpPr>
          <p:cNvPr id="5123" name="Rectangle 3"/>
          <p:cNvSpPr>
            <a:spLocks noGrp="1" noChangeArrowheads="1"/>
          </p:cNvSpPr>
          <p:nvPr>
            <p:ph type="body" idx="1"/>
          </p:nvPr>
        </p:nvSpPr>
        <p:spPr>
          <a:xfrm>
            <a:off x="455612" y="1192213"/>
            <a:ext cx="8232775" cy="4814887"/>
          </a:xfrm>
        </p:spPr>
        <p:txBody>
          <a:bodyPr/>
          <a:lstStyle/>
          <a:p>
            <a:r>
              <a:rPr lang="en-US" altLang="en-US" dirty="0"/>
              <a:t>NASA has long recognized diversity and inclusion as vital components of mission success</a:t>
            </a:r>
          </a:p>
          <a:p>
            <a:r>
              <a:rPr lang="en-US" altLang="en-US" dirty="0"/>
              <a:t>NASA aims to foster an atmosphere of inclusion and respect for all to drive </a:t>
            </a:r>
            <a:r>
              <a:rPr lang="en-US" dirty="0"/>
              <a:t>innovation, creativity, and engagement</a:t>
            </a:r>
          </a:p>
          <a:p>
            <a:r>
              <a:rPr lang="en-US" dirty="0"/>
              <a:t>NASA must attract, fully utilize, and retain the best talent to design creative and innovative technical and organizational solutions to achieve its mission</a:t>
            </a:r>
          </a:p>
          <a:p>
            <a:r>
              <a:rPr lang="en-US" dirty="0"/>
              <a:t>Agency stakeholders include the U.S. Congress, the commercial space industry, the American public, and ultimately all of humankind</a:t>
            </a:r>
          </a:p>
          <a:p>
            <a:endParaRPr lang="en-US" dirty="0"/>
          </a:p>
          <a:p>
            <a:endParaRPr lang="en-US" altLang="en-US" dirty="0"/>
          </a:p>
        </p:txBody>
      </p:sp>
      <p:pic>
        <p:nvPicPr>
          <p:cNvPr id="2052" name="Picture 4" descr="Photos courtesy: NASA.gov">
            <a:extLst>
              <a:ext uri="{FF2B5EF4-FFF2-40B4-BE49-F238E27FC236}">
                <a16:creationId xmlns:a16="http://schemas.microsoft.com/office/drawing/2014/main" id="{41D6A465-2346-4C8A-A1BC-ED2D5480605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7646" y="4476750"/>
            <a:ext cx="2752726" cy="184389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7F4B8FB8-C43E-4F0E-BD5B-76F1729855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28107" y="4499759"/>
            <a:ext cx="3139858" cy="184389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1DE8365-D900-412C-A012-4D18E19C279D}"/>
              </a:ext>
            </a:extLst>
          </p:cNvPr>
          <p:cNvPicPr>
            <a:picLocks noChangeAspect="1"/>
          </p:cNvPicPr>
          <p:nvPr/>
        </p:nvPicPr>
        <p:blipFill>
          <a:blip r:embed="rId4"/>
          <a:stretch>
            <a:fillRect/>
          </a:stretch>
        </p:blipFill>
        <p:spPr>
          <a:xfrm>
            <a:off x="134759" y="4476750"/>
            <a:ext cx="2538236" cy="1866900"/>
          </a:xfrm>
          <a:prstGeom prst="rect">
            <a:avLst/>
          </a:prstGeom>
        </p:spPr>
      </p:pic>
      <p:sp>
        <p:nvSpPr>
          <p:cNvPr id="7" name="TextBox 6">
            <a:extLst>
              <a:ext uri="{FF2B5EF4-FFF2-40B4-BE49-F238E27FC236}">
                <a16:creationId xmlns:a16="http://schemas.microsoft.com/office/drawing/2014/main" id="{990F9202-E185-43FC-B186-20BCF52C7750}"/>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HRP New Investigator Award</a:t>
            </a:r>
            <a:endParaRPr lang="en-US" altLang="en-US" dirty="0"/>
          </a:p>
        </p:txBody>
      </p:sp>
      <p:sp>
        <p:nvSpPr>
          <p:cNvPr id="6147" name="Rectangle 3"/>
          <p:cNvSpPr>
            <a:spLocks noGrp="1" noChangeArrowheads="1"/>
          </p:cNvSpPr>
          <p:nvPr>
            <p:ph type="body" idx="1"/>
          </p:nvPr>
        </p:nvSpPr>
        <p:spPr>
          <a:xfrm>
            <a:off x="434975" y="1258888"/>
            <a:ext cx="8232775" cy="4814887"/>
          </a:xfrm>
        </p:spPr>
        <p:txBody>
          <a:bodyPr/>
          <a:lstStyle/>
          <a:p>
            <a:r>
              <a:rPr lang="en-US" dirty="0"/>
              <a:t>Introduced in 2014 as Basic Investigations for New Investigators in Omnibus Appendix</a:t>
            </a:r>
          </a:p>
          <a:p>
            <a:r>
              <a:rPr lang="en-US" dirty="0"/>
              <a:t>Intent is to solicit novel research ideas that might not be directly aligned with HRP’s identified risks from new investigators to HRP</a:t>
            </a:r>
          </a:p>
          <a:p>
            <a:r>
              <a:rPr lang="en-US" dirty="0"/>
              <a:t>Renamed in 2020 to New Investigator Award</a:t>
            </a:r>
          </a:p>
          <a:p>
            <a:r>
              <a:rPr lang="en-US" dirty="0"/>
              <a:t>Requests proposals focusing on </a:t>
            </a:r>
            <a:r>
              <a:rPr lang="en-US" b="1" u="sng" dirty="0"/>
              <a:t>any</a:t>
            </a:r>
            <a:r>
              <a:rPr lang="en-US" dirty="0"/>
              <a:t> aspect of human adaptation to space flight</a:t>
            </a:r>
          </a:p>
          <a:p>
            <a:r>
              <a:rPr lang="en-US" dirty="0"/>
              <a:t>Particularly interested in innovative proposals and the potential for results to deliver new tools, techniques, or knowledge that could lead to novel breakthroughs</a:t>
            </a:r>
          </a:p>
          <a:p>
            <a:r>
              <a:rPr lang="en-US" dirty="0"/>
              <a:t>Funding opportunity is open to new investigators only</a:t>
            </a:r>
          </a:p>
          <a:p>
            <a:pPr lvl="1"/>
            <a:r>
              <a:rPr lang="en-US" dirty="0"/>
              <a:t>PI must not have had HRP, NSBRI, NASA Established Program to Stimulate Competitive Research (</a:t>
            </a:r>
            <a:r>
              <a:rPr lang="en-US" dirty="0" err="1"/>
              <a:t>EPSCoR</a:t>
            </a:r>
            <a:r>
              <a:rPr lang="en-US" dirty="0"/>
              <a:t>), or TRISH funding in last ten years</a:t>
            </a:r>
          </a:p>
          <a:p>
            <a:pPr lvl="1"/>
            <a:r>
              <a:rPr lang="en-US" dirty="0"/>
              <a:t>Does not apply to other team members</a:t>
            </a:r>
          </a:p>
          <a:p>
            <a:pPr lvl="1"/>
            <a:endParaRPr lang="en-US" altLang="en-US" dirty="0"/>
          </a:p>
        </p:txBody>
      </p:sp>
      <p:sp>
        <p:nvSpPr>
          <p:cNvPr id="4" name="TextBox 3">
            <a:extLst>
              <a:ext uri="{FF2B5EF4-FFF2-40B4-BE49-F238E27FC236}">
                <a16:creationId xmlns:a16="http://schemas.microsoft.com/office/drawing/2014/main" id="{3279554E-E86B-41DC-8341-043F8D2E281F}"/>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HRP New Investigator Award (contd.)</a:t>
            </a:r>
            <a:endParaRPr lang="en-US" altLang="en-US" dirty="0"/>
          </a:p>
        </p:txBody>
      </p:sp>
      <p:sp>
        <p:nvSpPr>
          <p:cNvPr id="6147" name="Rectangle 3"/>
          <p:cNvSpPr>
            <a:spLocks noGrp="1" noChangeArrowheads="1"/>
          </p:cNvSpPr>
          <p:nvPr>
            <p:ph type="body" idx="1"/>
          </p:nvPr>
        </p:nvSpPr>
        <p:spPr>
          <a:xfrm>
            <a:off x="434975" y="1258888"/>
            <a:ext cx="8232775" cy="4814887"/>
          </a:xfrm>
        </p:spPr>
        <p:txBody>
          <a:bodyPr/>
          <a:lstStyle/>
          <a:p>
            <a:r>
              <a:rPr lang="en-US" dirty="0"/>
              <a:t>Award - $150,000 for one year</a:t>
            </a:r>
          </a:p>
          <a:p>
            <a:r>
              <a:rPr lang="en-US" dirty="0"/>
              <a:t>Eligible for a one-year costed extension dependent on exceptional progress and results</a:t>
            </a:r>
          </a:p>
          <a:p>
            <a:r>
              <a:rPr lang="en-US" altLang="en-US" dirty="0"/>
              <a:t>Budget provided by the investigator in the proposal should only be for one year, not two</a:t>
            </a:r>
          </a:p>
          <a:p>
            <a:r>
              <a:rPr lang="en-US" altLang="en-US" dirty="0"/>
              <a:t>Sample Projects</a:t>
            </a:r>
          </a:p>
          <a:p>
            <a:pPr lvl="1"/>
            <a:r>
              <a:rPr lang="en-US" altLang="en-US" dirty="0"/>
              <a:t>Effects of Acute and Protracted Galactic Cosmic Radiation on Bone Strength</a:t>
            </a:r>
          </a:p>
          <a:p>
            <a:pPr lvl="1"/>
            <a:r>
              <a:rPr lang="en-US" altLang="en-US" dirty="0"/>
              <a:t>Sensory Manipulation as a Countermeasure to Robot Teleoperation Delays</a:t>
            </a:r>
          </a:p>
        </p:txBody>
      </p:sp>
      <p:sp>
        <p:nvSpPr>
          <p:cNvPr id="4" name="TextBox 3">
            <a:extLst>
              <a:ext uri="{FF2B5EF4-FFF2-40B4-BE49-F238E27FC236}">
                <a16:creationId xmlns:a16="http://schemas.microsoft.com/office/drawing/2014/main" id="{E061FD0C-D02C-47DA-9E33-44BD61B40578}"/>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400900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HRP Early Career Investigator Award</a:t>
            </a:r>
            <a:endParaRPr lang="en-US" altLang="en-US" dirty="0"/>
          </a:p>
        </p:txBody>
      </p:sp>
      <p:sp>
        <p:nvSpPr>
          <p:cNvPr id="6147" name="Rectangle 3"/>
          <p:cNvSpPr>
            <a:spLocks noGrp="1" noChangeArrowheads="1"/>
          </p:cNvSpPr>
          <p:nvPr>
            <p:ph type="body" idx="1"/>
          </p:nvPr>
        </p:nvSpPr>
        <p:spPr>
          <a:xfrm>
            <a:off x="434975" y="1363663"/>
            <a:ext cx="8232775" cy="4814887"/>
          </a:xfrm>
        </p:spPr>
        <p:txBody>
          <a:bodyPr/>
          <a:lstStyle/>
          <a:p>
            <a:r>
              <a:rPr lang="en-US" dirty="0"/>
              <a:t>Introduced in 2020 as part of Omnibus Appendix to help more junior scientists contribute to the HRP mission</a:t>
            </a:r>
          </a:p>
          <a:p>
            <a:r>
              <a:rPr lang="en-US" dirty="0"/>
              <a:t>Restricted to PIs who have completed their terminal research degree or end of post-graduate clinical training, whichever date is later, in the last ten years and have not previously been a PI on HRP, NSBRI, NASA </a:t>
            </a:r>
            <a:r>
              <a:rPr lang="en-US" dirty="0" err="1"/>
              <a:t>EPSCoR</a:t>
            </a:r>
            <a:r>
              <a:rPr lang="en-US" dirty="0"/>
              <a:t>, or TRISH grant</a:t>
            </a:r>
          </a:p>
          <a:p>
            <a:r>
              <a:rPr lang="en-US" dirty="0"/>
              <a:t>Solicits research on any aspect of human adaptation to spaceflight</a:t>
            </a:r>
          </a:p>
          <a:p>
            <a:r>
              <a:rPr lang="en-US" dirty="0"/>
              <a:t>Award - $150,000 for one year</a:t>
            </a:r>
          </a:p>
          <a:p>
            <a:r>
              <a:rPr lang="en-US" dirty="0"/>
              <a:t>Eligible for a one-year costed extension dependent on exceptional progress and results</a:t>
            </a:r>
          </a:p>
          <a:p>
            <a:endParaRPr lang="en-US" dirty="0"/>
          </a:p>
          <a:p>
            <a:pPr marL="0" indent="0">
              <a:buNone/>
            </a:pPr>
            <a:endParaRPr lang="en-US" dirty="0"/>
          </a:p>
          <a:p>
            <a:endParaRPr lang="en-US" dirty="0"/>
          </a:p>
          <a:p>
            <a:pPr lvl="1"/>
            <a:endParaRPr lang="en-US" altLang="en-US" dirty="0"/>
          </a:p>
        </p:txBody>
      </p:sp>
      <p:sp>
        <p:nvSpPr>
          <p:cNvPr id="4" name="TextBox 3">
            <a:extLst>
              <a:ext uri="{FF2B5EF4-FFF2-40B4-BE49-F238E27FC236}">
                <a16:creationId xmlns:a16="http://schemas.microsoft.com/office/drawing/2014/main" id="{3B48F18F-5BFD-4E21-AC82-7188ADDCF682}"/>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676925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Minority University Research and Education Project (MUREP)</a:t>
            </a:r>
            <a:endParaRPr lang="en-US" altLang="en-US" dirty="0"/>
          </a:p>
        </p:txBody>
      </p:sp>
      <p:sp>
        <p:nvSpPr>
          <p:cNvPr id="6147" name="Rectangle 3"/>
          <p:cNvSpPr>
            <a:spLocks noGrp="1" noChangeArrowheads="1"/>
          </p:cNvSpPr>
          <p:nvPr>
            <p:ph type="body" idx="1"/>
          </p:nvPr>
        </p:nvSpPr>
        <p:spPr>
          <a:xfrm>
            <a:off x="434975" y="1363663"/>
            <a:ext cx="8232775" cy="4814887"/>
          </a:xfrm>
        </p:spPr>
        <p:txBody>
          <a:bodyPr/>
          <a:lstStyle/>
          <a:p>
            <a:r>
              <a:rPr lang="en-US" dirty="0"/>
              <a:t>NASA provides financial assistance via competitive awards to Minority Serving Institutions such as:</a:t>
            </a:r>
          </a:p>
          <a:p>
            <a:pPr lvl="1"/>
            <a:r>
              <a:rPr lang="en-US" dirty="0"/>
              <a:t>Historically Black Colleges and Universities</a:t>
            </a:r>
          </a:p>
          <a:p>
            <a:pPr lvl="1"/>
            <a:r>
              <a:rPr lang="en-US" dirty="0"/>
              <a:t>Hispanic Serving Institutions</a:t>
            </a:r>
          </a:p>
          <a:p>
            <a:pPr lvl="1"/>
            <a:r>
              <a:rPr lang="en-US" dirty="0"/>
              <a:t>Asian American and Native American Pacific Islander Serving Institutions</a:t>
            </a:r>
          </a:p>
          <a:p>
            <a:pPr lvl="1"/>
            <a:r>
              <a:rPr lang="en-US" dirty="0"/>
              <a:t>Alaska Native and Native Hawaiian-Serving Institutions</a:t>
            </a:r>
          </a:p>
          <a:p>
            <a:pPr lvl="1"/>
            <a:r>
              <a:rPr lang="en-US" dirty="0"/>
              <a:t>American Indian Tribal Colleges and Universities</a:t>
            </a:r>
          </a:p>
          <a:p>
            <a:pPr lvl="1"/>
            <a:r>
              <a:rPr lang="en-US" dirty="0"/>
              <a:t>Native American-Serving Nontribal Institutions</a:t>
            </a:r>
          </a:p>
          <a:p>
            <a:r>
              <a:rPr lang="en-US" dirty="0"/>
              <a:t>Four pillars of investment and engagement:</a:t>
            </a:r>
          </a:p>
          <a:p>
            <a:pPr lvl="1"/>
            <a:r>
              <a:rPr lang="en-US" dirty="0"/>
              <a:t>Research infrastructure and capacity building</a:t>
            </a:r>
          </a:p>
          <a:p>
            <a:pPr lvl="1"/>
            <a:r>
              <a:rPr lang="en-US" dirty="0"/>
              <a:t>Curriculum development and service provider resources</a:t>
            </a:r>
          </a:p>
          <a:p>
            <a:pPr lvl="1"/>
            <a:r>
              <a:rPr lang="en-US" dirty="0"/>
              <a:t>Student engagement</a:t>
            </a:r>
          </a:p>
          <a:p>
            <a:pPr lvl="1"/>
            <a:r>
              <a:rPr lang="en-US" dirty="0"/>
              <a:t>Partnerships and sustainability</a:t>
            </a:r>
          </a:p>
          <a:p>
            <a:pPr lvl="1"/>
            <a:endParaRPr lang="en-US" altLang="en-US" dirty="0"/>
          </a:p>
        </p:txBody>
      </p:sp>
      <p:sp>
        <p:nvSpPr>
          <p:cNvPr id="4" name="TextBox 3">
            <a:extLst>
              <a:ext uri="{FF2B5EF4-FFF2-40B4-BE49-F238E27FC236}">
                <a16:creationId xmlns:a16="http://schemas.microsoft.com/office/drawing/2014/main" id="{D6BCDAEC-7102-4BB2-8213-7FDA8895C512}"/>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17187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MUREP (contd.)</a:t>
            </a:r>
            <a:endParaRPr lang="en-US" altLang="en-US" dirty="0"/>
          </a:p>
        </p:txBody>
      </p:sp>
      <p:sp>
        <p:nvSpPr>
          <p:cNvPr id="6147" name="Rectangle 3"/>
          <p:cNvSpPr>
            <a:spLocks noGrp="1" noChangeArrowheads="1"/>
          </p:cNvSpPr>
          <p:nvPr>
            <p:ph type="body" idx="1"/>
          </p:nvPr>
        </p:nvSpPr>
        <p:spPr>
          <a:xfrm>
            <a:off x="434975" y="1363663"/>
            <a:ext cx="8232775" cy="4814887"/>
          </a:xfrm>
        </p:spPr>
        <p:txBody>
          <a:bodyPr/>
          <a:lstStyle/>
          <a:p>
            <a:pPr>
              <a:spcAft>
                <a:spcPts val="900"/>
              </a:spcAft>
            </a:pPr>
            <a:r>
              <a:rPr lang="en-US" dirty="0"/>
              <a:t>Solicitations posted on NASA Solicitation and Proposal Integrated Review and Evaluation System (NSPIRES)</a:t>
            </a:r>
          </a:p>
          <a:p>
            <a:pPr>
              <a:spcAft>
                <a:spcPts val="900"/>
              </a:spcAft>
            </a:pPr>
            <a:r>
              <a:rPr lang="en-US" dirty="0"/>
              <a:t>Calls are general, but proposals must address research priorities of the Mission Directorates and Centers</a:t>
            </a:r>
          </a:p>
          <a:p>
            <a:pPr lvl="1"/>
            <a:r>
              <a:rPr lang="en-US" dirty="0"/>
              <a:t>“Engagement Opportunities in NASA STEM” (EONS) Omnibus</a:t>
            </a:r>
          </a:p>
          <a:p>
            <a:pPr lvl="1"/>
            <a:r>
              <a:rPr lang="en-US" dirty="0"/>
              <a:t>“MUREP Institutional Research Opportunity” (MIRO)</a:t>
            </a:r>
          </a:p>
          <a:p>
            <a:r>
              <a:rPr lang="en-US" dirty="0"/>
              <a:t>Internships and Fellowships for students</a:t>
            </a:r>
          </a:p>
          <a:p>
            <a:endParaRPr lang="en-US" dirty="0"/>
          </a:p>
          <a:p>
            <a:endParaRPr lang="en-US" dirty="0"/>
          </a:p>
          <a:p>
            <a:endParaRPr lang="en-US" dirty="0"/>
          </a:p>
        </p:txBody>
      </p:sp>
      <p:sp>
        <p:nvSpPr>
          <p:cNvPr id="4" name="TextBox 3">
            <a:extLst>
              <a:ext uri="{FF2B5EF4-FFF2-40B4-BE49-F238E27FC236}">
                <a16:creationId xmlns:a16="http://schemas.microsoft.com/office/drawing/2014/main" id="{011353DB-D79E-4EB0-A902-B4E84B1F5CC6}"/>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29134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Established Program to Stimulate Competitive Research (</a:t>
            </a:r>
            <a:r>
              <a:rPr lang="en-US" b="0" dirty="0" err="1"/>
              <a:t>EPSCoR</a:t>
            </a:r>
            <a:r>
              <a:rPr lang="en-US" b="0" dirty="0"/>
              <a:t>)</a:t>
            </a:r>
            <a:endParaRPr lang="en-US" altLang="en-US" dirty="0"/>
          </a:p>
        </p:txBody>
      </p:sp>
      <p:sp>
        <p:nvSpPr>
          <p:cNvPr id="6147" name="Rectangle 3"/>
          <p:cNvSpPr>
            <a:spLocks noGrp="1" noChangeArrowheads="1"/>
          </p:cNvSpPr>
          <p:nvPr>
            <p:ph type="body" idx="1"/>
          </p:nvPr>
        </p:nvSpPr>
        <p:spPr>
          <a:xfrm>
            <a:off x="434975" y="1239838"/>
            <a:ext cx="8232775" cy="4814887"/>
          </a:xfrm>
        </p:spPr>
        <p:txBody>
          <a:bodyPr/>
          <a:lstStyle/>
          <a:p>
            <a:r>
              <a:rPr lang="en-US" dirty="0"/>
              <a:t>Establishes partnerships with government, higher education and industry that are designed to effect lasting improvements in a state or region's research infrastructure, research and development capacity and its national R&amp;D competitiveness </a:t>
            </a:r>
          </a:p>
          <a:p>
            <a:r>
              <a:rPr lang="en-US" dirty="0"/>
              <a:t>Program is directed at those jurisdictions that have not participated equably in competitive aerospace and aerospace-related research activities</a:t>
            </a:r>
          </a:p>
          <a:p>
            <a:r>
              <a:rPr lang="en-US" dirty="0"/>
              <a:t>Five federal agencies, including NASA, conduct </a:t>
            </a:r>
            <a:r>
              <a:rPr lang="en-US" dirty="0" err="1"/>
              <a:t>EPSCoR</a:t>
            </a:r>
            <a:r>
              <a:rPr lang="en-US" dirty="0"/>
              <a:t> programs</a:t>
            </a:r>
          </a:p>
          <a:p>
            <a:pPr lvl="1"/>
            <a:endParaRPr lang="en-US" altLang="en-US" dirty="0"/>
          </a:p>
        </p:txBody>
      </p:sp>
      <p:pic>
        <p:nvPicPr>
          <p:cNvPr id="1026" name="Picture 2" descr="EPSCoR Map">
            <a:extLst>
              <a:ext uri="{FF2B5EF4-FFF2-40B4-BE49-F238E27FC236}">
                <a16:creationId xmlns:a16="http://schemas.microsoft.com/office/drawing/2014/main" id="{ED3381EA-2D29-40B8-BE16-2264B250D8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6488" y="4086225"/>
            <a:ext cx="4233389" cy="21478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D57C17C-DFE0-4D0F-9D24-3B030E10285C}"/>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653377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err="1"/>
              <a:t>EPSCoR</a:t>
            </a:r>
            <a:r>
              <a:rPr lang="en-US" b="0" dirty="0"/>
              <a:t> Objectives</a:t>
            </a:r>
            <a:endParaRPr lang="en-US" altLang="en-US" dirty="0"/>
          </a:p>
        </p:txBody>
      </p:sp>
      <p:sp>
        <p:nvSpPr>
          <p:cNvPr id="6147" name="Rectangle 3"/>
          <p:cNvSpPr>
            <a:spLocks noGrp="1" noChangeArrowheads="1"/>
          </p:cNvSpPr>
          <p:nvPr>
            <p:ph type="body" idx="1"/>
          </p:nvPr>
        </p:nvSpPr>
        <p:spPr>
          <a:xfrm>
            <a:off x="434975" y="1239838"/>
            <a:ext cx="8232775" cy="4814887"/>
          </a:xfrm>
        </p:spPr>
        <p:txBody>
          <a:bodyPr/>
          <a:lstStyle/>
          <a:p>
            <a:r>
              <a:rPr lang="en-US" dirty="0"/>
              <a:t>Contribute to and promote the development of research capability in NASA </a:t>
            </a:r>
            <a:r>
              <a:rPr lang="en-US" dirty="0" err="1"/>
              <a:t>EPSCoR</a:t>
            </a:r>
            <a:r>
              <a:rPr lang="en-US" dirty="0"/>
              <a:t> jurisdictions in areas of strategic importance to the NASA mission</a:t>
            </a:r>
          </a:p>
          <a:p>
            <a:r>
              <a:rPr lang="en-US" dirty="0"/>
              <a:t>Improve the capabilities of the NASA </a:t>
            </a:r>
            <a:r>
              <a:rPr lang="en-US" dirty="0" err="1"/>
              <a:t>EPSCoR</a:t>
            </a:r>
            <a:r>
              <a:rPr lang="en-US" dirty="0"/>
              <a:t> jurisdictions to gain support from sources outside the NASA </a:t>
            </a:r>
            <a:r>
              <a:rPr lang="en-US" dirty="0" err="1"/>
              <a:t>EPSCoR</a:t>
            </a:r>
            <a:r>
              <a:rPr lang="en-US" dirty="0"/>
              <a:t> program</a:t>
            </a:r>
          </a:p>
          <a:p>
            <a:r>
              <a:rPr lang="en-US" dirty="0"/>
              <a:t>Develop partnerships among NASA research assets, academic institutions, and industry</a:t>
            </a:r>
          </a:p>
          <a:p>
            <a:r>
              <a:rPr lang="en-US" dirty="0"/>
              <a:t>Contribute to the overall research infrastructure and economic development of the jurisdiction</a:t>
            </a:r>
            <a:endParaRPr lang="en-US" altLang="en-US" dirty="0"/>
          </a:p>
        </p:txBody>
      </p:sp>
      <p:sp>
        <p:nvSpPr>
          <p:cNvPr id="4" name="TextBox 3">
            <a:extLst>
              <a:ext uri="{FF2B5EF4-FFF2-40B4-BE49-F238E27FC236}">
                <a16:creationId xmlns:a16="http://schemas.microsoft.com/office/drawing/2014/main" id="{76F3E958-FDD0-4056-8EB2-FAA08C9A3F4A}"/>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355786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Dual-Anonymous Peer Review</a:t>
            </a:r>
            <a:endParaRPr lang="en-US" altLang="en-US" dirty="0"/>
          </a:p>
        </p:txBody>
      </p:sp>
      <p:sp>
        <p:nvSpPr>
          <p:cNvPr id="6147" name="Rectangle 3"/>
          <p:cNvSpPr>
            <a:spLocks noGrp="1" noChangeArrowheads="1"/>
          </p:cNvSpPr>
          <p:nvPr>
            <p:ph type="body" idx="1"/>
          </p:nvPr>
        </p:nvSpPr>
        <p:spPr>
          <a:xfrm>
            <a:off x="434975" y="1239838"/>
            <a:ext cx="8232775" cy="4814887"/>
          </a:xfrm>
        </p:spPr>
        <p:txBody>
          <a:bodyPr/>
          <a:lstStyle/>
          <a:p>
            <a:r>
              <a:rPr lang="en-US" dirty="0"/>
              <a:t>NASA is strongly committed to ensuring that the review of proposals is performed in an equitable and fair manner that reduces the impacts of any unconscious biases</a:t>
            </a:r>
          </a:p>
          <a:p>
            <a:r>
              <a:rPr lang="en-US" dirty="0"/>
              <a:t>To this end, and motivated by a successful study conducted for the Hubble Space Telescope, NASA’s Science Mission Directorate is conducting a pilot program to evaluate proposals using dual-anonymous peer review</a:t>
            </a:r>
          </a:p>
          <a:p>
            <a:r>
              <a:rPr lang="en-US" dirty="0"/>
              <a:t>Under this system, not only are proposers unaware of the identity of the members on the review panel, but the </a:t>
            </a:r>
            <a:r>
              <a:rPr lang="en-US" u="sng" dirty="0"/>
              <a:t>reviewers do not have explicit knowledge of the identities of the proposing team</a:t>
            </a:r>
            <a:r>
              <a:rPr lang="en-US" dirty="0"/>
              <a:t> during the scientific evaluation of the proposal</a:t>
            </a:r>
          </a:p>
          <a:p>
            <a:pPr lvl="1"/>
            <a:r>
              <a:rPr lang="en-US" dirty="0"/>
              <a:t>The primary intent of dual-anonymous peer review is to eliminate “the team” as a topic during the scientific evaluation of proposal, not to make it absolutely impossible to guess who might be on that team</a:t>
            </a:r>
          </a:p>
          <a:p>
            <a:pPr lvl="1"/>
            <a:r>
              <a:rPr lang="en-US" dirty="0"/>
              <a:t>This creates a shift in the tenor of discussions, away from individuals and towards a discussion of the scientific merit proposal</a:t>
            </a:r>
          </a:p>
          <a:p>
            <a:pPr marL="514350" lvl="1" indent="0">
              <a:buNone/>
            </a:pPr>
            <a:r>
              <a:rPr lang="en-US" dirty="0"/>
              <a:t> </a:t>
            </a:r>
          </a:p>
          <a:p>
            <a:pPr lvl="1"/>
            <a:endParaRPr lang="en-US" altLang="en-US" dirty="0"/>
          </a:p>
        </p:txBody>
      </p:sp>
      <p:sp>
        <p:nvSpPr>
          <p:cNvPr id="4" name="TextBox 3">
            <a:extLst>
              <a:ext uri="{FF2B5EF4-FFF2-40B4-BE49-F238E27FC236}">
                <a16:creationId xmlns:a16="http://schemas.microsoft.com/office/drawing/2014/main" id="{AF3E279C-3E4E-4A45-8317-A0A44DA2086D}"/>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795027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Dual-Anonymous Peer Review (contd.)</a:t>
            </a:r>
            <a:endParaRPr lang="en-US" altLang="en-US" dirty="0"/>
          </a:p>
        </p:txBody>
      </p:sp>
      <p:pic>
        <p:nvPicPr>
          <p:cNvPr id="4" name="Picture 3" descr="Chart, bar chart&#10;&#10;Description automatically generated">
            <a:extLst>
              <a:ext uri="{FF2B5EF4-FFF2-40B4-BE49-F238E27FC236}">
                <a16:creationId xmlns:a16="http://schemas.microsoft.com/office/drawing/2014/main" id="{D3CE3469-6D1B-4C55-B74B-00CFCB9C99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75" y="1155700"/>
            <a:ext cx="9036050" cy="4546600"/>
          </a:xfrm>
          <a:prstGeom prst="rect">
            <a:avLst/>
          </a:prstGeom>
        </p:spPr>
      </p:pic>
      <p:sp>
        <p:nvSpPr>
          <p:cNvPr id="5" name="TextBox 4">
            <a:extLst>
              <a:ext uri="{FF2B5EF4-FFF2-40B4-BE49-F238E27FC236}">
                <a16:creationId xmlns:a16="http://schemas.microsoft.com/office/drawing/2014/main" id="{0FA38078-213E-4E41-AB42-0CA6273919C2}"/>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825785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b="0" dirty="0"/>
              <a:t>Dual-Anonymous Peer Review (contd.)</a:t>
            </a:r>
            <a:endParaRPr lang="en-US" altLang="en-US" dirty="0"/>
          </a:p>
        </p:txBody>
      </p:sp>
      <p:sp>
        <p:nvSpPr>
          <p:cNvPr id="6147" name="Rectangle 3"/>
          <p:cNvSpPr>
            <a:spLocks noGrp="1" noChangeArrowheads="1"/>
          </p:cNvSpPr>
          <p:nvPr>
            <p:ph type="body" idx="1"/>
          </p:nvPr>
        </p:nvSpPr>
        <p:spPr>
          <a:xfrm>
            <a:off x="434975" y="1239838"/>
            <a:ext cx="8232775" cy="4814887"/>
          </a:xfrm>
        </p:spPr>
        <p:txBody>
          <a:bodyPr/>
          <a:lstStyle/>
          <a:p>
            <a:r>
              <a:rPr lang="en-US" dirty="0"/>
              <a:t>Feedback from pilot program has been positive</a:t>
            </a:r>
          </a:p>
          <a:p>
            <a:pPr lvl="1"/>
            <a:r>
              <a:rPr lang="en-US" dirty="0"/>
              <a:t>Proposal discussions were characterized as more collegial and efficient</a:t>
            </a:r>
          </a:p>
          <a:p>
            <a:pPr lvl="1"/>
            <a:r>
              <a:rPr lang="en-US" dirty="0"/>
              <a:t>Focus was squarely on the science rather than scientists</a:t>
            </a:r>
          </a:p>
          <a:p>
            <a:pPr lvl="1"/>
            <a:r>
              <a:rPr lang="en-US" dirty="0"/>
              <a:t>Peer review discussions focused predominantly on whether the science was novel, impactful, and feasible, not on whether the proposers had expertise to carry out proposals</a:t>
            </a:r>
          </a:p>
          <a:p>
            <a:r>
              <a:rPr lang="en-US" dirty="0"/>
              <a:t>HRP is eager to participate in dual-anonymous peer review once it rolls to the whole Agency</a:t>
            </a:r>
          </a:p>
          <a:p>
            <a:r>
              <a:rPr lang="en-US" dirty="0"/>
              <a:t>Ultimate goal is to level the playing field </a:t>
            </a:r>
            <a:r>
              <a:rPr lang="en-US" u="sng" dirty="0"/>
              <a:t>for everyone</a:t>
            </a:r>
            <a:r>
              <a:rPr lang="en-US" dirty="0"/>
              <a:t> during peer review</a:t>
            </a:r>
          </a:p>
          <a:p>
            <a:pPr lvl="1"/>
            <a:endParaRPr lang="en-US" dirty="0"/>
          </a:p>
          <a:p>
            <a:pPr lvl="1"/>
            <a:endParaRPr lang="en-US" altLang="en-US" dirty="0"/>
          </a:p>
        </p:txBody>
      </p:sp>
      <p:pic>
        <p:nvPicPr>
          <p:cNvPr id="5" name="Picture 4">
            <a:extLst>
              <a:ext uri="{FF2B5EF4-FFF2-40B4-BE49-F238E27FC236}">
                <a16:creationId xmlns:a16="http://schemas.microsoft.com/office/drawing/2014/main" id="{D2A84E2C-160A-4D6A-9F8B-D7795F3505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6549" y="4410074"/>
            <a:ext cx="3220993" cy="1914526"/>
          </a:xfrm>
          <a:prstGeom prst="rect">
            <a:avLst/>
          </a:prstGeom>
        </p:spPr>
      </p:pic>
      <p:sp>
        <p:nvSpPr>
          <p:cNvPr id="6" name="TextBox 5">
            <a:extLst>
              <a:ext uri="{FF2B5EF4-FFF2-40B4-BE49-F238E27FC236}">
                <a16:creationId xmlns:a16="http://schemas.microsoft.com/office/drawing/2014/main" id="{D2CBECF6-2B5F-4F04-B9C1-71610257A36F}"/>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901955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657350" y="228600"/>
            <a:ext cx="6426200" cy="496888"/>
          </a:xfrm>
        </p:spPr>
        <p:txBody>
          <a:bodyPr/>
          <a:lstStyle/>
          <a:p>
            <a:br>
              <a:rPr lang="en-US" b="0" dirty="0"/>
            </a:br>
            <a:r>
              <a:rPr lang="en-US" b="0" dirty="0"/>
              <a:t>Improve Proposal Review Transparency for Young Investigators</a:t>
            </a:r>
            <a:br>
              <a:rPr lang="en-US" b="0" dirty="0"/>
            </a:br>
            <a:endParaRPr lang="en-US" b="0" dirty="0"/>
          </a:p>
        </p:txBody>
      </p:sp>
      <p:sp>
        <p:nvSpPr>
          <p:cNvPr id="6147" name="Rectangle 3"/>
          <p:cNvSpPr>
            <a:spLocks noGrp="1" noChangeArrowheads="1"/>
          </p:cNvSpPr>
          <p:nvPr>
            <p:ph type="body" idx="1"/>
          </p:nvPr>
        </p:nvSpPr>
        <p:spPr>
          <a:xfrm>
            <a:off x="434975" y="1239838"/>
            <a:ext cx="8232775" cy="4814887"/>
          </a:xfrm>
        </p:spPr>
        <p:txBody>
          <a:bodyPr/>
          <a:lstStyle/>
          <a:p>
            <a:r>
              <a:rPr lang="en-US" dirty="0"/>
              <a:t>Include junior investigators on peer review panels</a:t>
            </a:r>
          </a:p>
          <a:p>
            <a:pPr lvl="1"/>
            <a:r>
              <a:rPr lang="en-US" dirty="0"/>
              <a:t>Provide input</a:t>
            </a:r>
          </a:p>
          <a:p>
            <a:pPr lvl="1"/>
            <a:r>
              <a:rPr lang="en-US" dirty="0"/>
              <a:t>Experience the process</a:t>
            </a:r>
          </a:p>
          <a:p>
            <a:r>
              <a:rPr lang="en-US" dirty="0"/>
              <a:t>Potential Mock Peer Review and Program Relevancy Review at annual HRP Investigators’ Workshop</a:t>
            </a:r>
          </a:p>
          <a:p>
            <a:pPr lvl="1"/>
            <a:r>
              <a:rPr lang="en-US" altLang="en-US" dirty="0"/>
              <a:t>Provide outline/breakdown of the process</a:t>
            </a:r>
          </a:p>
          <a:p>
            <a:pPr lvl="1"/>
            <a:r>
              <a:rPr lang="en-US" altLang="en-US" dirty="0"/>
              <a:t>Targeted feedback</a:t>
            </a:r>
          </a:p>
        </p:txBody>
      </p:sp>
      <p:sp>
        <p:nvSpPr>
          <p:cNvPr id="4" name="TextBox 3">
            <a:extLst>
              <a:ext uri="{FF2B5EF4-FFF2-40B4-BE49-F238E27FC236}">
                <a16:creationId xmlns:a16="http://schemas.microsoft.com/office/drawing/2014/main" id="{DC158146-3B9F-4964-8D32-93F21A2225E9}"/>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770348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a:t>Resources</a:t>
            </a:r>
          </a:p>
        </p:txBody>
      </p:sp>
      <p:sp>
        <p:nvSpPr>
          <p:cNvPr id="7" name="Rectangle 3"/>
          <p:cNvSpPr txBox="1">
            <a:spLocks noChangeArrowheads="1"/>
          </p:cNvSpPr>
          <p:nvPr/>
        </p:nvSpPr>
        <p:spPr bwMode="auto">
          <a:xfrm>
            <a:off x="434975" y="1300163"/>
            <a:ext cx="8232775" cy="481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lvl1pPr marL="400050" indent="-400050" algn="l" rtl="0" eaLnBrk="0" fontAlgn="base" hangingPunct="0">
              <a:spcBef>
                <a:spcPct val="30000"/>
              </a:spcBef>
              <a:spcAft>
                <a:spcPct val="0"/>
              </a:spcAft>
              <a:buFont typeface="Wingdings" panose="05000000000000000000" pitchFamily="2" charset="2"/>
              <a:buChar char="Ø"/>
              <a:defRPr sz="2000">
                <a:solidFill>
                  <a:schemeClr val="tx1"/>
                </a:solidFill>
                <a:latin typeface="+mn-lt"/>
                <a:ea typeface="+mn-ea"/>
                <a:cs typeface="+mn-cs"/>
              </a:defRPr>
            </a:lvl1pPr>
            <a:lvl2pPr marL="800100" indent="-285750" algn="l" rtl="0" eaLnBrk="0" fontAlgn="base" hangingPunct="0">
              <a:spcBef>
                <a:spcPct val="30000"/>
              </a:spcBef>
              <a:spcAft>
                <a:spcPct val="0"/>
              </a:spcAft>
              <a:buChar char="•"/>
              <a:defRPr>
                <a:solidFill>
                  <a:schemeClr val="tx1"/>
                </a:solidFill>
                <a:latin typeface="+mn-lt"/>
              </a:defRPr>
            </a:lvl2pPr>
            <a:lvl3pPr marL="1200150" indent="-285750" algn="l" rtl="0" eaLnBrk="0" fontAlgn="base" hangingPunct="0">
              <a:spcBef>
                <a:spcPct val="30000"/>
              </a:spcBef>
              <a:spcAft>
                <a:spcPct val="0"/>
              </a:spcAft>
              <a:buFont typeface="Wingdings" panose="05000000000000000000" pitchFamily="2" charset="2"/>
              <a:buChar char="ü"/>
              <a:defRPr sz="1600">
                <a:solidFill>
                  <a:schemeClr val="tx1"/>
                </a:solidFill>
                <a:latin typeface="+mn-lt"/>
              </a:defRPr>
            </a:lvl3pPr>
            <a:lvl4pPr marL="1485900" indent="-171450" algn="l" rtl="0" eaLnBrk="0" fontAlgn="base" hangingPunct="0">
              <a:spcBef>
                <a:spcPct val="30000"/>
              </a:spcBef>
              <a:spcAft>
                <a:spcPct val="0"/>
              </a:spcAft>
              <a:buChar char="•"/>
              <a:defRPr sz="1600">
                <a:solidFill>
                  <a:schemeClr val="tx1"/>
                </a:solidFill>
                <a:latin typeface="+mn-lt"/>
              </a:defRPr>
            </a:lvl4pPr>
            <a:lvl5pPr marL="17716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5pPr>
            <a:lvl6pPr marL="22288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6pPr>
            <a:lvl7pPr marL="26860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7pPr>
            <a:lvl8pPr marL="31432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8pPr>
            <a:lvl9pPr marL="3600450" indent="-171450" algn="l" rtl="0" eaLnBrk="0" fontAlgn="base" hangingPunct="0">
              <a:lnSpc>
                <a:spcPct val="87000"/>
              </a:lnSpc>
              <a:spcBef>
                <a:spcPct val="30000"/>
              </a:spcBef>
              <a:spcAft>
                <a:spcPct val="0"/>
              </a:spcAft>
              <a:buFont typeface="Monotype Sorts" pitchFamily="2" charset="2"/>
              <a:buChar char="ß"/>
              <a:defRPr sz="1200">
                <a:solidFill>
                  <a:schemeClr val="tx1"/>
                </a:solidFill>
                <a:latin typeface="+mn-lt"/>
              </a:defRPr>
            </a:lvl9pPr>
          </a:lstStyle>
          <a:p>
            <a:pPr>
              <a:defRPr/>
            </a:pPr>
            <a:r>
              <a:rPr lang="en-US" kern="0" dirty="0"/>
              <a:t>NSPIRES - </a:t>
            </a:r>
            <a:r>
              <a:rPr lang="en-US" kern="0" dirty="0">
                <a:hlinkClick r:id="rId2"/>
              </a:rPr>
              <a:t>https://nspires.nasaprs.com/external/</a:t>
            </a:r>
            <a:endParaRPr lang="en-US" kern="0" dirty="0"/>
          </a:p>
          <a:p>
            <a:pPr>
              <a:defRPr/>
            </a:pPr>
            <a:r>
              <a:rPr lang="en-US" kern="0" dirty="0"/>
              <a:t>Current HRP solicitation - </a:t>
            </a:r>
            <a:r>
              <a:rPr lang="en-US" u="sng" dirty="0">
                <a:hlinkClick r:id="rId3"/>
              </a:rPr>
              <a:t>https://tinyurl.com/HERO20OVERVIEW</a:t>
            </a:r>
            <a:endParaRPr lang="en-US" kern="0" dirty="0"/>
          </a:p>
          <a:p>
            <a:pPr>
              <a:defRPr/>
            </a:pPr>
            <a:r>
              <a:rPr lang="en-US" kern="0" dirty="0"/>
              <a:t>NASA MUREP - </a:t>
            </a:r>
            <a:r>
              <a:rPr lang="en-US" kern="0" dirty="0">
                <a:hlinkClick r:id="rId4"/>
              </a:rPr>
              <a:t>https://www.nasa.gov/stem/murep/home/index.html</a:t>
            </a:r>
            <a:endParaRPr lang="en-US" kern="0" dirty="0"/>
          </a:p>
          <a:p>
            <a:pPr>
              <a:defRPr/>
            </a:pPr>
            <a:r>
              <a:rPr lang="en-US" kern="0" dirty="0"/>
              <a:t>NASA </a:t>
            </a:r>
            <a:r>
              <a:rPr lang="en-US" kern="0" dirty="0" err="1"/>
              <a:t>EPSCoR</a:t>
            </a:r>
            <a:r>
              <a:rPr lang="en-US" kern="0" dirty="0"/>
              <a:t> - </a:t>
            </a:r>
            <a:r>
              <a:rPr lang="en-US" kern="0" dirty="0">
                <a:hlinkClick r:id="rId5"/>
              </a:rPr>
              <a:t>https://www.nasa.gov/stem/epscor/home/index.html</a:t>
            </a:r>
            <a:endParaRPr lang="en-US" kern="0" dirty="0"/>
          </a:p>
          <a:p>
            <a:pPr>
              <a:defRPr/>
            </a:pPr>
            <a:endParaRPr lang="en-US" kern="0" dirty="0"/>
          </a:p>
          <a:p>
            <a:pPr marL="400050" lvl="1" indent="-400050">
              <a:buFont typeface="Wingdings" pitchFamily="2" charset="2"/>
              <a:buChar char="Ø"/>
              <a:defRPr/>
            </a:pPr>
            <a:endParaRPr lang="en-US" sz="1800" kern="0" dirty="0"/>
          </a:p>
          <a:p>
            <a:pPr>
              <a:defRPr/>
            </a:pPr>
            <a:endParaRPr lang="en-US" kern="0" dirty="0"/>
          </a:p>
          <a:p>
            <a:pPr>
              <a:defRPr/>
            </a:pPr>
            <a:endParaRPr lang="en-US" kern="0" dirty="0"/>
          </a:p>
        </p:txBody>
      </p:sp>
      <p:sp>
        <p:nvSpPr>
          <p:cNvPr id="4" name="TextBox 3">
            <a:extLst>
              <a:ext uri="{FF2B5EF4-FFF2-40B4-BE49-F238E27FC236}">
                <a16:creationId xmlns:a16="http://schemas.microsoft.com/office/drawing/2014/main" id="{1210E54E-AE8F-48E7-92B4-50BFCFE74BE4}"/>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2926694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a:solidFill>
                  <a:schemeClr val="tx1"/>
                </a:solidFill>
              </a:rPr>
              <a:t>Conclusion</a:t>
            </a:r>
          </a:p>
        </p:txBody>
      </p:sp>
      <p:sp>
        <p:nvSpPr>
          <p:cNvPr id="19459" name="Rectangle 3"/>
          <p:cNvSpPr>
            <a:spLocks noGrp="1" noChangeArrowheads="1"/>
          </p:cNvSpPr>
          <p:nvPr>
            <p:ph type="body" idx="1"/>
          </p:nvPr>
        </p:nvSpPr>
        <p:spPr/>
        <p:txBody>
          <a:bodyPr/>
          <a:lstStyle/>
          <a:p>
            <a:r>
              <a:rPr lang="en-US" altLang="en-US" dirty="0"/>
              <a:t>NASA is committed to fostering diversity and getting the best ideas from a variety of sources to solve challenging problems</a:t>
            </a:r>
          </a:p>
          <a:p>
            <a:r>
              <a:rPr lang="en-US" altLang="en-US" dirty="0"/>
              <a:t>HRP is very interested in bringing in fresh perspectives, from all backgrounds, to mitigate risks to human spaceflight</a:t>
            </a:r>
          </a:p>
          <a:p>
            <a:r>
              <a:rPr lang="en-US" altLang="en-US" dirty="0"/>
              <a:t>NASA processes will continue to be adjusted to increase participation and diversity</a:t>
            </a:r>
          </a:p>
          <a:p>
            <a:pPr marL="0" indent="0">
              <a:buNone/>
            </a:pPr>
            <a:endParaRPr lang="en-US" altLang="en-US" dirty="0"/>
          </a:p>
          <a:p>
            <a:pPr>
              <a:buFont typeface="Wingdings" panose="05000000000000000000" pitchFamily="2" charset="2"/>
              <a:buNone/>
            </a:pPr>
            <a:endParaRPr lang="en-US" altLang="en-US" dirty="0"/>
          </a:p>
        </p:txBody>
      </p:sp>
      <p:sp>
        <p:nvSpPr>
          <p:cNvPr id="4" name="TextBox 3">
            <a:extLst>
              <a:ext uri="{FF2B5EF4-FFF2-40B4-BE49-F238E27FC236}">
                <a16:creationId xmlns:a16="http://schemas.microsoft.com/office/drawing/2014/main" id="{DD739ABC-12CE-4042-BDB0-DBE367285D5E}"/>
              </a:ext>
            </a:extLst>
          </p:cNvPr>
          <p:cNvSpPr txBox="1"/>
          <p:nvPr/>
        </p:nvSpPr>
        <p:spPr>
          <a:xfrm>
            <a:off x="7658100" y="6465986"/>
            <a:ext cx="1085850" cy="307777"/>
          </a:xfrm>
          <a:prstGeom prst="rect">
            <a:avLst/>
          </a:prstGeom>
          <a:solidFill>
            <a:schemeClr val="bg1"/>
          </a:solidFill>
        </p:spPr>
        <p:txBody>
          <a:bodyPr wrap="square" rtlCol="0">
            <a:spAutoFit/>
          </a:bodyPr>
          <a:lstStyle/>
          <a:p>
            <a:endParaRPr lang="en-US" dirty="0"/>
          </a:p>
        </p:txBody>
      </p:sp>
    </p:spTree>
  </p:cSld>
  <p:clrMapOvr>
    <a:masterClrMapping/>
  </p:clrMapOvr>
</p:sld>
</file>

<file path=ppt/theme/theme1.xml><?xml version="1.0" encoding="utf-8"?>
<a:theme xmlns:a="http://schemas.openxmlformats.org/drawingml/2006/main" name="ISS Anomaly Presentatio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ISS Anomaly Presentation">
      <a:majorFont>
        <a:latin typeface="Microsoft Sans Serif"/>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objectDefaults>
  <a:extraClrSchemeLst>
    <a:extraClrScheme>
      <a:clrScheme name="ISS Anomaly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SS Anomaly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SS Anomaly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SS Anomaly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SS Anomaly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SS Anomaly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SS Anomaly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D:\Pitch Templates\Demo\ISS Anomaly Presentation.pot</Template>
  <TotalTime>4060</TotalTime>
  <Pages>9</Pages>
  <Words>1147</Words>
  <Application>Microsoft Office PowerPoint</Application>
  <PresentationFormat>Letter Paper (8.5x11 in)</PresentationFormat>
  <Paragraphs>101</Paragraphs>
  <Slides>16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Microsoft Sans Serif</vt:lpstr>
      <vt:lpstr>Monotype Sorts</vt:lpstr>
      <vt:lpstr>Wingdings</vt:lpstr>
      <vt:lpstr>ISS Anomaly Presentation</vt:lpstr>
      <vt:lpstr>PowerPoint Presentation</vt:lpstr>
      <vt:lpstr>Introduction</vt:lpstr>
      <vt:lpstr>Value of Diversity and Inclusion</vt:lpstr>
      <vt:lpstr>HRP New Investigator Award</vt:lpstr>
      <vt:lpstr>HRP New Investigator Award (contd.)</vt:lpstr>
      <vt:lpstr>HRP Early Career Investigator Award</vt:lpstr>
      <vt:lpstr>Minority University Research and Education Project (MUREP)</vt:lpstr>
      <vt:lpstr>MUREP (contd.)</vt:lpstr>
      <vt:lpstr>Established Program to Stimulate Competitive Research (EPSCoR)</vt:lpstr>
      <vt:lpstr>EPSCoR Objectives</vt:lpstr>
      <vt:lpstr>Dual-Anonymous Peer Review</vt:lpstr>
      <vt:lpstr>Dual-Anonymous Peer Review (contd.)</vt:lpstr>
      <vt:lpstr>Dual-Anonymous Peer Review (contd.)</vt:lpstr>
      <vt:lpstr> Improve Proposal Review Transparency for Young Investigators </vt:lpstr>
      <vt:lpstr>Resources</vt:lpstr>
      <vt:lpstr>Conclusion</vt:lpstr>
    </vt:vector>
  </TitlesOfParts>
  <Company>HRP/Wyle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 Release Template</dc:title>
  <dc:subject/>
  <dc:creator>Paul R. Vargas</dc:creator>
  <cp:keywords/>
  <dc:description/>
  <cp:lastModifiedBy>Arya, Maneesh (JSC-SK211)</cp:lastModifiedBy>
  <cp:revision>467</cp:revision>
  <cp:lastPrinted>2000-06-01T14:02:48Z</cp:lastPrinted>
  <dcterms:created xsi:type="dcterms:W3CDTF">2004-09-22T14:55:13Z</dcterms:created>
  <dcterms:modified xsi:type="dcterms:W3CDTF">2021-04-22T15:27:12Z</dcterms:modified>
</cp:coreProperties>
</file>