
<file path=[Content_Types].xml><?xml version="1.0" encoding="utf-8"?>
<Types xmlns="http://schemas.openxmlformats.org/package/2006/content-types">
  <Default Extension="emf" ContentType="image/x-emf"/>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11"/>
  </p:notesMasterIdLst>
  <p:sldIdLst>
    <p:sldId id="256" r:id="rId2"/>
    <p:sldId id="260" r:id="rId3"/>
    <p:sldId id="1851" r:id="rId4"/>
    <p:sldId id="1850" r:id="rId5"/>
    <p:sldId id="265" r:id="rId6"/>
    <p:sldId id="1847" r:id="rId7"/>
    <p:sldId id="259" r:id="rId8"/>
    <p:sldId id="263" r:id="rId9"/>
    <p:sldId id="280" r:id="rId10"/>
  </p:sldIdLst>
  <p:sldSz cx="12192000" cy="6858000"/>
  <p:notesSz cx="6858000" cy="9144000"/>
  <p:embeddedFontLst>
    <p:embeddedFont>
      <p:font typeface="Calibri" panose="020F0502020204030204" pitchFamily="34" charset="0"/>
      <p:regular r:id="rId12"/>
      <p:bold r:id="rId13"/>
      <p:italic r:id="rId14"/>
      <p:boldItalic r:id="rId15"/>
    </p:embeddedFont>
    <p:embeddedFont>
      <p:font typeface="Calibri Light" panose="020F0302020204030204" pitchFamily="34" charset="0"/>
      <p:regular r:id="rId16"/>
      <p:italic r:id="rId1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334"/>
    <p:restoredTop sz="87970"/>
  </p:normalViewPr>
  <p:slideViewPr>
    <p:cSldViewPr snapToGrid="0" snapToObjects="1">
      <p:cViewPr varScale="1">
        <p:scale>
          <a:sx n="96" d="100"/>
          <a:sy n="96" d="100"/>
        </p:scale>
        <p:origin x="1256" y="16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2.fntdata"/><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font" Target="fonts/font1.fntdata"/><Relationship Id="rId17"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font" Target="fonts/font5.fntdata"/><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817884-6543-684B-8ED6-B04E79A5BA0A}" type="datetimeFigureOut">
              <a:rPr lang="en-US" smtClean="0"/>
              <a:t>4/20/21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179008-CC61-A04D-9ADB-55DF7D0EEAA5}" type="slidenum">
              <a:rPr lang="en-US" smtClean="0"/>
              <a:t>‹#›</a:t>
            </a:fld>
            <a:endParaRPr lang="en-US"/>
          </a:p>
        </p:txBody>
      </p:sp>
    </p:spTree>
    <p:extLst>
      <p:ext uri="{BB962C8B-B14F-4D97-AF65-F5344CB8AC3E}">
        <p14:creationId xmlns:p14="http://schemas.microsoft.com/office/powerpoint/2010/main" val="34942336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0" name="Google Shape;290;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dirty="0"/>
          </a:p>
        </p:txBody>
      </p:sp>
      <p:sp>
        <p:nvSpPr>
          <p:cNvPr id="291" name="Google Shape;291;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2</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365401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179008-CC61-A04D-9ADB-55DF7D0EEAA5}" type="slidenum">
              <a:rPr lang="en-US" smtClean="0"/>
              <a:t>6</a:t>
            </a:fld>
            <a:endParaRPr lang="en-US"/>
          </a:p>
        </p:txBody>
      </p:sp>
    </p:spTree>
    <p:extLst>
      <p:ext uri="{BB962C8B-B14F-4D97-AF65-F5344CB8AC3E}">
        <p14:creationId xmlns:p14="http://schemas.microsoft.com/office/powerpoint/2010/main" val="32621517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146" rtl="0" eaLnBrk="1" fontAlgn="base" latinLnBrk="0" hangingPunct="1">
              <a:lnSpc>
                <a:spcPct val="100000"/>
              </a:lnSpc>
              <a:spcBef>
                <a:spcPct val="0"/>
              </a:spcBef>
              <a:spcAft>
                <a:spcPct val="0"/>
              </a:spcAft>
              <a:buClrTx/>
              <a:buSzTx/>
              <a:buFontTx/>
              <a:buNone/>
              <a:tabLst/>
              <a:defRPr/>
            </a:pPr>
            <a:fld id="{E78F2AB6-56C0-4EB4-B82A-C8395288546D}" type="slidenum">
              <a:rPr kumimoji="0" lang="en-US" sz="1200" b="0" i="0" u="none" strike="noStrike" kern="1200" cap="none" spc="0" normalizeH="0" baseline="0" noProof="0" smtClean="0">
                <a:ln>
                  <a:noFill/>
                </a:ln>
                <a:solidFill>
                  <a:prstClr val="black"/>
                </a:solidFill>
                <a:effectLst/>
                <a:uLnTx/>
                <a:uFillTx/>
                <a:latin typeface="Arial" charset="0"/>
                <a:ea typeface="ヒラギノ角ゴ Pro W3" charset="-128"/>
                <a:cs typeface="+mn-cs"/>
              </a:rPr>
              <a:pPr marL="0" marR="0" lvl="0" indent="0" algn="r" defTabSz="457146" rtl="0" eaLnBrk="1" fontAlgn="base" latinLnBrk="0" hangingPunct="1">
                <a:lnSpc>
                  <a:spcPct val="100000"/>
                </a:lnSpc>
                <a:spcBef>
                  <a:spcPct val="0"/>
                </a:spcBef>
                <a:spcAft>
                  <a:spcPct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Arial" charset="0"/>
              <a:ea typeface="ヒラギノ角ゴ Pro W3" charset="-128"/>
              <a:cs typeface="+mn-cs"/>
            </a:endParaRPr>
          </a:p>
        </p:txBody>
      </p:sp>
    </p:spTree>
    <p:extLst>
      <p:ext uri="{BB962C8B-B14F-4D97-AF65-F5344CB8AC3E}">
        <p14:creationId xmlns:p14="http://schemas.microsoft.com/office/powerpoint/2010/main" val="6994089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09675-C105-6544-956D-FED9D73E9DD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202095B-CFCE-FD45-8841-95C675E6111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3707E63-DC01-714F-9BD4-02DCC2BCBF8F}"/>
              </a:ext>
            </a:extLst>
          </p:cNvPr>
          <p:cNvSpPr>
            <a:spLocks noGrp="1"/>
          </p:cNvSpPr>
          <p:nvPr>
            <p:ph type="dt" sz="half" idx="10"/>
          </p:nvPr>
        </p:nvSpPr>
        <p:spPr/>
        <p:txBody>
          <a:bodyPr/>
          <a:lstStyle/>
          <a:p>
            <a:fld id="{25A85293-B4D6-4E43-BBE5-6CA27BDE498B}" type="datetimeFigureOut">
              <a:rPr lang="en-US" smtClean="0"/>
              <a:t>4/20/21</a:t>
            </a:fld>
            <a:endParaRPr lang="en-US"/>
          </a:p>
        </p:txBody>
      </p:sp>
      <p:sp>
        <p:nvSpPr>
          <p:cNvPr id="5" name="Footer Placeholder 4">
            <a:extLst>
              <a:ext uri="{FF2B5EF4-FFF2-40B4-BE49-F238E27FC236}">
                <a16:creationId xmlns:a16="http://schemas.microsoft.com/office/drawing/2014/main" id="{1E24D3B8-2A09-DC45-BA4B-1BA2E05E4A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A6DB54-6CAB-A742-AF75-F6857BCF43E6}"/>
              </a:ext>
            </a:extLst>
          </p:cNvPr>
          <p:cNvSpPr>
            <a:spLocks noGrp="1"/>
          </p:cNvSpPr>
          <p:nvPr>
            <p:ph type="sldNum" sz="quarter" idx="12"/>
          </p:nvPr>
        </p:nvSpPr>
        <p:spPr/>
        <p:txBody>
          <a:bodyPr/>
          <a:lstStyle/>
          <a:p>
            <a:fld id="{17551B8A-0604-A64C-9C3D-8C0F2E37F7A1}" type="slidenum">
              <a:rPr lang="en-US" smtClean="0"/>
              <a:t>‹#›</a:t>
            </a:fld>
            <a:endParaRPr lang="en-US"/>
          </a:p>
        </p:txBody>
      </p:sp>
      <p:pic>
        <p:nvPicPr>
          <p:cNvPr id="9" name="Picture 8">
            <a:extLst>
              <a:ext uri="{FF2B5EF4-FFF2-40B4-BE49-F238E27FC236}">
                <a16:creationId xmlns:a16="http://schemas.microsoft.com/office/drawing/2014/main" id="{CC4EC391-FFA0-F54D-AEC3-6AE540F5C06B}"/>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9722396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7439A-D17D-EF4B-81BA-2440BC80640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0E4DB14-3547-8142-802F-FADCC831FD0C}"/>
              </a:ext>
            </a:extLst>
          </p:cNvPr>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49DB3E-9974-F247-A7E5-ABC68F7C32FA}"/>
              </a:ext>
            </a:extLst>
          </p:cNvPr>
          <p:cNvSpPr>
            <a:spLocks noGrp="1"/>
          </p:cNvSpPr>
          <p:nvPr>
            <p:ph type="dt" sz="half" idx="10"/>
          </p:nvPr>
        </p:nvSpPr>
        <p:spPr/>
        <p:txBody>
          <a:bodyPr/>
          <a:lstStyle/>
          <a:p>
            <a:fld id="{25A85293-B4D6-4E43-BBE5-6CA27BDE498B}" type="datetimeFigureOut">
              <a:rPr lang="en-US" smtClean="0"/>
              <a:t>4/20/21</a:t>
            </a:fld>
            <a:endParaRPr lang="en-US"/>
          </a:p>
        </p:txBody>
      </p:sp>
      <p:sp>
        <p:nvSpPr>
          <p:cNvPr id="5" name="Footer Placeholder 4">
            <a:extLst>
              <a:ext uri="{FF2B5EF4-FFF2-40B4-BE49-F238E27FC236}">
                <a16:creationId xmlns:a16="http://schemas.microsoft.com/office/drawing/2014/main" id="{83C377C7-11AE-024F-953D-F0D6ED122D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435F35-940B-374A-8529-636ACC715E77}"/>
              </a:ext>
            </a:extLst>
          </p:cNvPr>
          <p:cNvSpPr>
            <a:spLocks noGrp="1"/>
          </p:cNvSpPr>
          <p:nvPr>
            <p:ph type="sldNum" sz="quarter" idx="12"/>
          </p:nvPr>
        </p:nvSpPr>
        <p:spPr/>
        <p:txBody>
          <a:bodyPr/>
          <a:lstStyle/>
          <a:p>
            <a:fld id="{17551B8A-0604-A64C-9C3D-8C0F2E37F7A1}" type="slidenum">
              <a:rPr lang="en-US" smtClean="0"/>
              <a:t>‹#›</a:t>
            </a:fld>
            <a:endParaRPr lang="en-US"/>
          </a:p>
        </p:txBody>
      </p:sp>
    </p:spTree>
    <p:extLst>
      <p:ext uri="{BB962C8B-B14F-4D97-AF65-F5344CB8AC3E}">
        <p14:creationId xmlns:p14="http://schemas.microsoft.com/office/powerpoint/2010/main" val="99774790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jpeg"/><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EF7189BB-E534-9341-A496-779EFC0A017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5A85293-B4D6-4E43-BBE5-6CA27BDE498B}" type="datetimeFigureOut">
              <a:rPr lang="en-US" smtClean="0"/>
              <a:t>4/20/21</a:t>
            </a:fld>
            <a:endParaRPr lang="en-US"/>
          </a:p>
        </p:txBody>
      </p:sp>
      <p:sp>
        <p:nvSpPr>
          <p:cNvPr id="5" name="Footer Placeholder 4">
            <a:extLst>
              <a:ext uri="{FF2B5EF4-FFF2-40B4-BE49-F238E27FC236}">
                <a16:creationId xmlns:a16="http://schemas.microsoft.com/office/drawing/2014/main" id="{0853FDF5-A1A8-F349-82AA-4BC29E7D86A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FA11748-7E90-034B-A982-2E5925D38FD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551B8A-0604-A64C-9C3D-8C0F2E37F7A1}" type="slidenum">
              <a:rPr lang="en-US" smtClean="0"/>
              <a:t>‹#›</a:t>
            </a:fld>
            <a:endParaRPr lang="en-US"/>
          </a:p>
        </p:txBody>
      </p:sp>
      <p:pic>
        <p:nvPicPr>
          <p:cNvPr id="7" name="Content Placeholder 4">
            <a:extLst>
              <a:ext uri="{FF2B5EF4-FFF2-40B4-BE49-F238E27FC236}">
                <a16:creationId xmlns:a16="http://schemas.microsoft.com/office/drawing/2014/main" id="{3ECCA9DA-B964-9A4C-8021-DBA75112C443}"/>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 y="0"/>
            <a:ext cx="5409364" cy="1527858"/>
          </a:xfrm>
          <a:prstGeom prst="rect">
            <a:avLst/>
          </a:prstGeom>
        </p:spPr>
      </p:pic>
      <p:pic>
        <p:nvPicPr>
          <p:cNvPr id="8" name="Picture 2" descr="Image result for nasa meatball">
            <a:extLst>
              <a:ext uri="{FF2B5EF4-FFF2-40B4-BE49-F238E27FC236}">
                <a16:creationId xmlns:a16="http://schemas.microsoft.com/office/drawing/2014/main" id="{351E2CAA-4693-144D-B39D-A737E58016DE}"/>
              </a:ext>
            </a:extLst>
          </p:cNvPr>
          <p:cNvPicPr>
            <a:picLocks noChangeAspect="1" noChangeArrowheads="1"/>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11030673" y="80362"/>
            <a:ext cx="863295" cy="698146"/>
          </a:xfrm>
          <a:prstGeom prst="rect">
            <a:avLst/>
          </a:prstGeom>
          <a:noFill/>
          <a:extLst>
            <a:ext uri="{909E8E84-426E-40DD-AFC4-6F175D3DCCD1}">
              <a14:hiddenFill xmlns:a14="http://schemas.microsoft.com/office/drawing/2010/main">
                <a:solidFill>
                  <a:srgbClr val="FFFFFF"/>
                </a:solidFill>
              </a14:hiddenFill>
            </a:ext>
          </a:extLst>
        </p:spPr>
      </p:pic>
      <p:sp>
        <p:nvSpPr>
          <p:cNvPr id="11" name="bk object 18">
            <a:extLst>
              <a:ext uri="{FF2B5EF4-FFF2-40B4-BE49-F238E27FC236}">
                <a16:creationId xmlns:a16="http://schemas.microsoft.com/office/drawing/2014/main" id="{D4188FCB-CFAC-144B-9A41-7C518E156A10}"/>
              </a:ext>
            </a:extLst>
          </p:cNvPr>
          <p:cNvSpPr/>
          <p:nvPr userDrawn="1"/>
        </p:nvSpPr>
        <p:spPr>
          <a:xfrm>
            <a:off x="1527859" y="862835"/>
            <a:ext cx="10197296" cy="45719"/>
          </a:xfrm>
          <a:custGeom>
            <a:avLst/>
            <a:gdLst/>
            <a:ahLst/>
            <a:cxnLst/>
            <a:rect l="l" t="t" r="r" b="b"/>
            <a:pathLst>
              <a:path w="9144000">
                <a:moveTo>
                  <a:pt x="0" y="0"/>
                </a:moveTo>
                <a:lnTo>
                  <a:pt x="9144000" y="0"/>
                </a:lnTo>
              </a:path>
            </a:pathLst>
          </a:custGeom>
          <a:ln w="55562">
            <a:solidFill>
              <a:srgbClr val="000000"/>
            </a:solidFill>
          </a:ln>
        </p:spPr>
        <p:txBody>
          <a:bodyPr wrap="square" lIns="0" tIns="0" rIns="0" bIns="0" rtlCol="0"/>
          <a:lstStyle/>
          <a:p>
            <a:endParaRPr>
              <a:solidFill>
                <a:prstClr val="black"/>
              </a:solidFill>
            </a:endParaRPr>
          </a:p>
        </p:txBody>
      </p:sp>
    </p:spTree>
    <p:extLst>
      <p:ext uri="{BB962C8B-B14F-4D97-AF65-F5344CB8AC3E}">
        <p14:creationId xmlns:p14="http://schemas.microsoft.com/office/powerpoint/2010/main" val="3323077880"/>
      </p:ext>
    </p:extLst>
  </p:cSld>
  <p:clrMap bg1="lt1" tx1="dk1" bg2="lt2" tx2="dk2" accent1="accent1" accent2="accent2" accent3="accent3" accent4="accent4" accent5="accent5" accent6="accent6" hlink="hlink" folHlink="folHlink"/>
  <p:sldLayoutIdLst>
    <p:sldLayoutId id="2147483649" r:id="rId1"/>
    <p:sldLayoutId id="2147483650"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8.jpe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1.emf"/><Relationship Id="rId4" Type="http://schemas.openxmlformats.org/officeDocument/2006/relationships/image" Target="../media/image10.emf"/></Relationships>
</file>

<file path=ppt/slides/_rels/slide7.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3743250-D8B8-EC46-98C8-675295BD5490}"/>
              </a:ext>
            </a:extLst>
          </p:cNvPr>
          <p:cNvSpPr txBox="1"/>
          <p:nvPr/>
        </p:nvSpPr>
        <p:spPr>
          <a:xfrm>
            <a:off x="621724" y="3429000"/>
            <a:ext cx="10948551" cy="1421928"/>
          </a:xfrm>
          <a:prstGeom prst="rect">
            <a:avLst/>
          </a:prstGeom>
          <a:noFill/>
        </p:spPr>
        <p:txBody>
          <a:bodyPr wrap="square" rtlCol="0">
            <a:spAutoFit/>
          </a:bodyPr>
          <a:lstStyle/>
          <a:p>
            <a:pPr algn="ctr">
              <a:lnSpc>
                <a:spcPct val="90000"/>
              </a:lnSpc>
            </a:pPr>
            <a:r>
              <a:rPr lang="en-US" sz="3200" b="1" dirty="0">
                <a:solidFill>
                  <a:schemeClr val="bg1"/>
                </a:solidFill>
                <a:latin typeface="Arial" panose="020B0604020202020204" pitchFamily="34" charset="0"/>
                <a:cs typeface="Arial" panose="020B0604020202020204" pitchFamily="34" charset="0"/>
              </a:rPr>
              <a:t>Digital Twins </a:t>
            </a:r>
          </a:p>
          <a:p>
            <a:pPr algn="ctr">
              <a:lnSpc>
                <a:spcPct val="90000"/>
              </a:lnSpc>
            </a:pPr>
            <a:r>
              <a:rPr lang="en-US" sz="3200" b="1" dirty="0">
                <a:solidFill>
                  <a:schemeClr val="bg1"/>
                </a:solidFill>
                <a:latin typeface="Arial" panose="020B0604020202020204" pitchFamily="34" charset="0"/>
                <a:cs typeface="Arial" panose="020B0604020202020204" pitchFamily="34" charset="0"/>
              </a:rPr>
              <a:t>Strategic Impact and Future Capabilities for NASA's 21st Century Missions</a:t>
            </a:r>
            <a:endParaRPr lang="en-US" sz="3200" b="1"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p:txBody>
      </p:sp>
      <p:sp>
        <p:nvSpPr>
          <p:cNvPr id="6" name="TextBox 5">
            <a:extLst>
              <a:ext uri="{FF2B5EF4-FFF2-40B4-BE49-F238E27FC236}">
                <a16:creationId xmlns:a16="http://schemas.microsoft.com/office/drawing/2014/main" id="{58D89A71-4B21-C048-832D-C1F95145D8ED}"/>
              </a:ext>
            </a:extLst>
          </p:cNvPr>
          <p:cNvSpPr txBox="1"/>
          <p:nvPr/>
        </p:nvSpPr>
        <p:spPr>
          <a:xfrm>
            <a:off x="480865" y="5183752"/>
            <a:ext cx="10385917" cy="892552"/>
          </a:xfrm>
          <a:prstGeom prst="rect">
            <a:avLst/>
          </a:prstGeom>
          <a:noFill/>
        </p:spPr>
        <p:txBody>
          <a:bodyPr wrap="square" rtlCol="0">
            <a:spAutoFit/>
          </a:bodyPr>
          <a:lstStyle/>
          <a:p>
            <a:r>
              <a:rPr lang="en-US" sz="2600" b="1" dirty="0">
                <a:solidFill>
                  <a:schemeClr val="bg1"/>
                </a:solidFill>
                <a:latin typeface="Arial" panose="020B0604020202020204" pitchFamily="34" charset="0"/>
                <a:ea typeface="Helvetica Neue" charset="0"/>
                <a:cs typeface="Arial" panose="020B0604020202020204" pitchFamily="34" charset="0"/>
              </a:rPr>
              <a:t>John Vickers, Principal Technologist, Advanced Manufacturing   05.05.2021</a:t>
            </a:r>
          </a:p>
        </p:txBody>
      </p:sp>
    </p:spTree>
    <p:extLst>
      <p:ext uri="{BB962C8B-B14F-4D97-AF65-F5344CB8AC3E}">
        <p14:creationId xmlns:p14="http://schemas.microsoft.com/office/powerpoint/2010/main" val="21668056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3" name="Rectangle 2">
            <a:extLst>
              <a:ext uri="{FF2B5EF4-FFF2-40B4-BE49-F238E27FC236}">
                <a16:creationId xmlns:a16="http://schemas.microsoft.com/office/drawing/2014/main" id="{71CF1329-B665-5E45-944B-971B5B13D274}"/>
              </a:ext>
            </a:extLst>
          </p:cNvPr>
          <p:cNvSpPr/>
          <p:nvPr/>
        </p:nvSpPr>
        <p:spPr>
          <a:xfrm>
            <a:off x="2323105" y="1022069"/>
            <a:ext cx="4312920" cy="2453640"/>
          </a:xfrm>
          <a:prstGeom prst="rect">
            <a:avLst/>
          </a:prstGeom>
          <a:solidFill>
            <a:srgbClr val="9DB4CB"/>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Google Shape;435;g60c76bf9f6_0_86">
            <a:extLst>
              <a:ext uri="{FF2B5EF4-FFF2-40B4-BE49-F238E27FC236}">
                <a16:creationId xmlns:a16="http://schemas.microsoft.com/office/drawing/2014/main" id="{43A72C90-2905-304B-A162-FD511A2B22F7}"/>
              </a:ext>
            </a:extLst>
          </p:cNvPr>
          <p:cNvSpPr txBox="1"/>
          <p:nvPr/>
        </p:nvSpPr>
        <p:spPr>
          <a:xfrm>
            <a:off x="173043" y="3540863"/>
            <a:ext cx="6744122" cy="2593929"/>
          </a:xfrm>
          <a:prstGeom prst="rect">
            <a:avLst/>
          </a:prstGeom>
          <a:solidFill>
            <a:srgbClr val="9DB4CB"/>
          </a:solidFill>
          <a:ln w="9525" cap="flat" cmpd="sng">
            <a:solidFill>
              <a:schemeClr val="dk2"/>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800"/>
              <a:buFont typeface="Arial"/>
              <a:buNone/>
            </a:pPr>
            <a:r>
              <a:rPr lang="en-US" sz="2800" b="1" dirty="0">
                <a:solidFill>
                  <a:srgbClr val="000000"/>
                </a:solidFill>
                <a:ea typeface="Helvetica Neue"/>
                <a:cs typeface="Helvetica Neue"/>
                <a:sym typeface="Helvetica Neue"/>
              </a:rPr>
              <a:t>Approach: Catalyze DT</a:t>
            </a:r>
            <a:endParaRPr sz="2800" b="1" i="0" u="none" strike="noStrike" cap="none" dirty="0">
              <a:solidFill>
                <a:srgbClr val="000000"/>
              </a:solidFill>
              <a:ea typeface="Helvetica Neue"/>
              <a:cs typeface="Helvetica Neue"/>
              <a:sym typeface="Helvetica Neue"/>
            </a:endParaRPr>
          </a:p>
          <a:p>
            <a:endParaRPr lang="en-US" dirty="0"/>
          </a:p>
          <a:p>
            <a:pPr marL="285750" indent="-285750">
              <a:buFont typeface="Arial" panose="020B0604020202020204" pitchFamily="34" charset="0"/>
              <a:buChar char="•"/>
            </a:pPr>
            <a:r>
              <a:rPr lang="en-US" dirty="0"/>
              <a:t>Developing enterprise DT strategy and roadmaps</a:t>
            </a:r>
          </a:p>
          <a:p>
            <a:pPr marL="285750" indent="-285750">
              <a:buFont typeface="Arial" panose="020B0604020202020204" pitchFamily="34" charset="0"/>
              <a:buChar char="•"/>
            </a:pPr>
            <a:r>
              <a:rPr lang="en-US" dirty="0"/>
              <a:t>Supporting stakeholder implementation of roadmap projects</a:t>
            </a:r>
          </a:p>
          <a:p>
            <a:pPr marL="285750" indent="-285750">
              <a:buFont typeface="Arial" panose="020B0604020202020204" pitchFamily="34" charset="0"/>
              <a:buChar char="•"/>
            </a:pPr>
            <a:r>
              <a:rPr lang="en-US" dirty="0"/>
              <a:t>Sponsoring/co-sponsoring pilot projects</a:t>
            </a:r>
          </a:p>
          <a:p>
            <a:pPr marL="285750" indent="-285750">
              <a:buFont typeface="Arial" panose="020B0604020202020204" pitchFamily="34" charset="0"/>
              <a:buChar char="•"/>
            </a:pPr>
            <a:r>
              <a:rPr lang="en-US" dirty="0"/>
              <a:t>Brokering DT partnerships</a:t>
            </a:r>
          </a:p>
          <a:p>
            <a:pPr marL="285750" indent="-285750">
              <a:buFont typeface="Arial" panose="020B0604020202020204" pitchFamily="34" charset="0"/>
              <a:buChar char="•"/>
            </a:pPr>
            <a:r>
              <a:rPr lang="en-US" dirty="0"/>
              <a:t>Advocating for DT and disseminating DT knowledge</a:t>
            </a:r>
          </a:p>
          <a:p>
            <a:pPr marL="285750" indent="-285750">
              <a:buFont typeface="Arial" panose="020B0604020202020204" pitchFamily="34" charset="0"/>
              <a:buChar char="•"/>
            </a:pPr>
            <a:r>
              <a:rPr lang="en-US" dirty="0"/>
              <a:t>Tracking the state of DT across Agency</a:t>
            </a:r>
          </a:p>
          <a:p>
            <a:pPr marL="285750" marR="0" lvl="0" indent="-285750" algn="l" rtl="0">
              <a:lnSpc>
                <a:spcPct val="115000"/>
              </a:lnSpc>
              <a:spcBef>
                <a:spcPts val="0"/>
              </a:spcBef>
              <a:spcAft>
                <a:spcPts val="0"/>
              </a:spcAft>
              <a:buClr>
                <a:srgbClr val="000000"/>
              </a:buClr>
              <a:buSzPts val="1600"/>
              <a:buFont typeface="Arial" panose="020B0604020202020204" pitchFamily="34" charset="0"/>
              <a:buChar char="•"/>
            </a:pPr>
            <a:endParaRPr i="0" u="none" strike="noStrike" cap="none" dirty="0">
              <a:solidFill>
                <a:srgbClr val="000000"/>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Helvetica Neue"/>
              <a:ea typeface="Helvetica Neue"/>
              <a:cs typeface="Helvetica Neue"/>
              <a:sym typeface="Helvetica Neue"/>
            </a:endParaRPr>
          </a:p>
        </p:txBody>
      </p:sp>
      <p:sp>
        <p:nvSpPr>
          <p:cNvPr id="5" name="Triangle 4">
            <a:extLst>
              <a:ext uri="{FF2B5EF4-FFF2-40B4-BE49-F238E27FC236}">
                <a16:creationId xmlns:a16="http://schemas.microsoft.com/office/drawing/2014/main" id="{55802C9D-6CF5-5840-B63E-0CB6C8B4E3B2}"/>
              </a:ext>
            </a:extLst>
          </p:cNvPr>
          <p:cNvSpPr/>
          <p:nvPr/>
        </p:nvSpPr>
        <p:spPr>
          <a:xfrm>
            <a:off x="6307667" y="1796627"/>
            <a:ext cx="5757334" cy="4419600"/>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6" name="Google Shape;296;p4"/>
          <p:cNvSpPr/>
          <p:nvPr/>
        </p:nvSpPr>
        <p:spPr>
          <a:xfrm>
            <a:off x="6842854" y="5515267"/>
            <a:ext cx="5222147" cy="1206315"/>
          </a:xfrm>
          <a:prstGeom prst="rect">
            <a:avLst/>
          </a:prstGeom>
          <a:solidFill>
            <a:schemeClr val="accent1">
              <a:lumMod val="75000"/>
            </a:schemeClr>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b="1" dirty="0">
                <a:solidFill>
                  <a:schemeClr val="bg1"/>
                </a:solidFill>
                <a:ea typeface="Helvetica Neue" panose="02000503000000020004" pitchFamily="2" charset="0"/>
                <a:cs typeface="Arial" panose="020B0604020202020204" pitchFamily="34" charset="0"/>
                <a:sym typeface="Arial"/>
              </a:rPr>
              <a:t>D</a:t>
            </a:r>
            <a:r>
              <a:rPr lang="en-US" b="1" i="0" u="none" strike="noStrike" cap="none" dirty="0">
                <a:solidFill>
                  <a:schemeClr val="bg1"/>
                </a:solidFill>
                <a:ea typeface="Helvetica Neue" panose="02000503000000020004" pitchFamily="2" charset="0"/>
                <a:cs typeface="Arial" panose="020B0604020202020204" pitchFamily="34" charset="0"/>
                <a:sym typeface="Arial"/>
              </a:rPr>
              <a:t>ramatically enhances NASA’s mission impact by engaging digital convergence by reinventing mission and mission support processes, products, and capabilities </a:t>
            </a:r>
            <a:endParaRPr b="1" i="0" u="none" strike="noStrike" cap="none" dirty="0">
              <a:solidFill>
                <a:schemeClr val="bg1"/>
              </a:solidFill>
              <a:ea typeface="Helvetica Neue" panose="02000503000000020004" pitchFamily="2" charset="0"/>
              <a:cs typeface="Arial" panose="020B0604020202020204" pitchFamily="34" charset="0"/>
              <a:sym typeface="Arial"/>
            </a:endParaRPr>
          </a:p>
          <a:p>
            <a:pPr marL="285750" marR="0" lvl="0" indent="-285750" algn="l" rtl="0">
              <a:lnSpc>
                <a:spcPct val="100000"/>
              </a:lnSpc>
              <a:spcBef>
                <a:spcPts val="0"/>
              </a:spcBef>
              <a:spcAft>
                <a:spcPts val="0"/>
              </a:spcAft>
              <a:buClr>
                <a:srgbClr val="000000"/>
              </a:buClr>
              <a:buSzPts val="1800"/>
              <a:buFont typeface="Arial"/>
              <a:buChar char="•"/>
            </a:pPr>
            <a:endParaRPr lang="en-US" sz="1800" b="0" i="0" u="none" strike="noStrike" cap="none"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Arial"/>
            </a:endParaRPr>
          </a:p>
        </p:txBody>
      </p:sp>
      <p:grpSp>
        <p:nvGrpSpPr>
          <p:cNvPr id="2" name="Group 1">
            <a:extLst>
              <a:ext uri="{FF2B5EF4-FFF2-40B4-BE49-F238E27FC236}">
                <a16:creationId xmlns:a16="http://schemas.microsoft.com/office/drawing/2014/main" id="{5DF48E52-1377-E040-B680-F8B0AE498C30}"/>
              </a:ext>
            </a:extLst>
          </p:cNvPr>
          <p:cNvGrpSpPr/>
          <p:nvPr/>
        </p:nvGrpSpPr>
        <p:grpSpPr>
          <a:xfrm>
            <a:off x="6842854" y="940635"/>
            <a:ext cx="5222147" cy="4419600"/>
            <a:chOff x="3027126" y="1759627"/>
            <a:chExt cx="5898058" cy="4746416"/>
          </a:xfrm>
        </p:grpSpPr>
        <p:grpSp>
          <p:nvGrpSpPr>
            <p:cNvPr id="299" name="Google Shape;299;p4"/>
            <p:cNvGrpSpPr/>
            <p:nvPr/>
          </p:nvGrpSpPr>
          <p:grpSpPr>
            <a:xfrm>
              <a:off x="3027126" y="1759627"/>
              <a:ext cx="5898058" cy="4746416"/>
              <a:chOff x="3027126" y="1759627"/>
              <a:chExt cx="5898058" cy="4746416"/>
            </a:xfrm>
          </p:grpSpPr>
          <p:sp>
            <p:nvSpPr>
              <p:cNvPr id="300" name="Google Shape;300;p4"/>
              <p:cNvSpPr/>
              <p:nvPr/>
            </p:nvSpPr>
            <p:spPr>
              <a:xfrm>
                <a:off x="3027126" y="1759627"/>
                <a:ext cx="5898058" cy="4746416"/>
              </a:xfrm>
              <a:prstGeom prst="triangle">
                <a:avLst>
                  <a:gd name="adj" fmla="val 50000"/>
                </a:avLst>
              </a:prstGeom>
              <a:solidFill>
                <a:srgbClr val="2E75B5">
                  <a:alpha val="40000"/>
                </a:srgbClr>
              </a:solidFill>
              <a:ln w="12700" cap="flat" cmpd="sng">
                <a:solidFill>
                  <a:srgbClr val="42719B"/>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301" name="Google Shape;301;p4"/>
              <p:cNvSpPr txBox="1"/>
              <p:nvPr/>
            </p:nvSpPr>
            <p:spPr>
              <a:xfrm>
                <a:off x="3446932" y="5829482"/>
                <a:ext cx="5058501" cy="67646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lt1"/>
                    </a:solidFill>
                    <a:latin typeface="Arial"/>
                    <a:ea typeface="Arial"/>
                    <a:cs typeface="Arial"/>
                    <a:sym typeface="Arial"/>
                  </a:rPr>
                  <a:t>Foundation</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US" sz="1400" b="1" i="1" u="none" strike="noStrike" cap="none">
                    <a:solidFill>
                      <a:srgbClr val="0B3D91"/>
                    </a:solidFill>
                    <a:latin typeface="Arial"/>
                    <a:ea typeface="Arial"/>
                    <a:cs typeface="Arial"/>
                    <a:sym typeface="Arial"/>
                  </a:rPr>
                  <a:t>Strategic Thrust: Data</a:t>
                </a:r>
                <a:endParaRPr sz="1400" b="0" i="0" u="none" strike="noStrike" cap="none">
                  <a:solidFill>
                    <a:srgbClr val="000000"/>
                  </a:solidFill>
                  <a:latin typeface="Arial"/>
                  <a:ea typeface="Arial"/>
                  <a:cs typeface="Arial"/>
                  <a:sym typeface="Arial"/>
                </a:endParaRPr>
              </a:p>
            </p:txBody>
          </p:sp>
        </p:grpSp>
        <p:grpSp>
          <p:nvGrpSpPr>
            <p:cNvPr id="302" name="Google Shape;302;p4"/>
            <p:cNvGrpSpPr/>
            <p:nvPr/>
          </p:nvGrpSpPr>
          <p:grpSpPr>
            <a:xfrm>
              <a:off x="3446932" y="1759627"/>
              <a:ext cx="5058501" cy="4070702"/>
              <a:chOff x="3446932" y="1759627"/>
              <a:chExt cx="5058501" cy="4070702"/>
            </a:xfrm>
          </p:grpSpPr>
          <p:sp>
            <p:nvSpPr>
              <p:cNvPr id="303" name="Google Shape;303;p4"/>
              <p:cNvSpPr/>
              <p:nvPr/>
            </p:nvSpPr>
            <p:spPr>
              <a:xfrm>
                <a:off x="3446932" y="1759627"/>
                <a:ext cx="5058501" cy="4070702"/>
              </a:xfrm>
              <a:prstGeom prst="triangle">
                <a:avLst>
                  <a:gd name="adj" fmla="val 50000"/>
                </a:avLst>
              </a:prstGeom>
              <a:solidFill>
                <a:srgbClr val="2E75B5">
                  <a:alpha val="20000"/>
                </a:srgbClr>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04" name="Google Shape;304;p4"/>
              <p:cNvSpPr txBox="1"/>
              <p:nvPr/>
            </p:nvSpPr>
            <p:spPr>
              <a:xfrm>
                <a:off x="3446932" y="4816645"/>
                <a:ext cx="5058501" cy="1004614"/>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dirty="0">
                    <a:solidFill>
                      <a:srgbClr val="FFFFFF"/>
                    </a:solidFill>
                    <a:latin typeface="Arial"/>
                    <a:ea typeface="Arial"/>
                    <a:cs typeface="Arial"/>
                    <a:sym typeface="Arial"/>
                  </a:rPr>
                  <a:t>Digital Technologies</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endParaRPr sz="1400" b="1" i="0" u="none" strike="noStrike" cap="none" dirty="0">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US" sz="1400" b="1" i="1" u="none" strike="noStrike" cap="none" dirty="0">
                    <a:solidFill>
                      <a:srgbClr val="0B3D91"/>
                    </a:solidFill>
                    <a:latin typeface="Arial"/>
                    <a:ea typeface="Arial"/>
                    <a:cs typeface="Arial"/>
                    <a:sym typeface="Arial"/>
                  </a:rPr>
                  <a:t>Strategic Thrusts: Collaboration,                                Model-based Work, Process Transformation, AI/ML</a:t>
                </a:r>
                <a:endParaRPr sz="1400" b="0" i="0" u="none" strike="noStrike" cap="none" dirty="0">
                  <a:solidFill>
                    <a:srgbClr val="000000"/>
                  </a:solidFill>
                  <a:latin typeface="Arial"/>
                  <a:ea typeface="Arial"/>
                  <a:cs typeface="Arial"/>
                  <a:sym typeface="Arial"/>
                </a:endParaRPr>
              </a:p>
            </p:txBody>
          </p:sp>
        </p:grpSp>
        <p:grpSp>
          <p:nvGrpSpPr>
            <p:cNvPr id="305" name="Google Shape;305;p4"/>
            <p:cNvGrpSpPr/>
            <p:nvPr/>
          </p:nvGrpSpPr>
          <p:grpSpPr>
            <a:xfrm>
              <a:off x="4081847" y="1759627"/>
              <a:ext cx="3793417" cy="3048673"/>
              <a:chOff x="4081847" y="1759627"/>
              <a:chExt cx="3793417" cy="3048673"/>
            </a:xfrm>
          </p:grpSpPr>
          <p:sp>
            <p:nvSpPr>
              <p:cNvPr id="306" name="Google Shape;306;p4"/>
              <p:cNvSpPr/>
              <p:nvPr/>
            </p:nvSpPr>
            <p:spPr>
              <a:xfrm>
                <a:off x="4081847" y="1759627"/>
                <a:ext cx="3788586" cy="3048673"/>
              </a:xfrm>
              <a:prstGeom prst="triangle">
                <a:avLst>
                  <a:gd name="adj" fmla="val 50000"/>
                </a:avLst>
              </a:prstGeom>
              <a:solidFill>
                <a:srgbClr val="2E75B5">
                  <a:alpha val="33725"/>
                </a:srgbClr>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07" name="Google Shape;307;p4"/>
              <p:cNvSpPr txBox="1"/>
              <p:nvPr/>
            </p:nvSpPr>
            <p:spPr>
              <a:xfrm>
                <a:off x="4086678" y="3903400"/>
                <a:ext cx="3788586" cy="904849"/>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dirty="0">
                    <a:solidFill>
                      <a:srgbClr val="FFFFFF"/>
                    </a:solidFill>
                    <a:latin typeface="Arial"/>
                    <a:ea typeface="Arial"/>
                    <a:cs typeface="Arial"/>
                    <a:sym typeface="Arial"/>
                  </a:rPr>
                  <a:t>Organization</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endParaRPr sz="1400" b="1" i="0" u="none" strike="noStrike" cap="none" dirty="0">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US" sz="1400" b="1" i="1" u="none" strike="noStrike" cap="none" dirty="0">
                    <a:solidFill>
                      <a:srgbClr val="0B3D91"/>
                    </a:solidFill>
                    <a:latin typeface="Arial"/>
                    <a:ea typeface="Arial"/>
                    <a:cs typeface="Arial"/>
                    <a:sym typeface="Arial"/>
                  </a:rPr>
                  <a:t>Strategic Thrust: Culture &amp; Workforce</a:t>
                </a:r>
                <a:endParaRPr sz="1400" b="0" i="0" u="none" strike="noStrike" cap="none" dirty="0">
                  <a:solidFill>
                    <a:srgbClr val="000000"/>
                  </a:solidFill>
                  <a:latin typeface="Arial"/>
                  <a:ea typeface="Arial"/>
                  <a:cs typeface="Arial"/>
                  <a:sym typeface="Arial"/>
                </a:endParaRPr>
              </a:p>
            </p:txBody>
          </p:sp>
        </p:grpSp>
        <p:grpSp>
          <p:nvGrpSpPr>
            <p:cNvPr id="308" name="Google Shape;308;p4"/>
            <p:cNvGrpSpPr/>
            <p:nvPr/>
          </p:nvGrpSpPr>
          <p:grpSpPr>
            <a:xfrm>
              <a:off x="4649108" y="1759627"/>
              <a:ext cx="2654249" cy="2143985"/>
              <a:chOff x="4649108" y="1759627"/>
              <a:chExt cx="2654249" cy="2143985"/>
            </a:xfrm>
          </p:grpSpPr>
          <p:sp>
            <p:nvSpPr>
              <p:cNvPr id="309" name="Google Shape;309;p4"/>
              <p:cNvSpPr/>
              <p:nvPr/>
            </p:nvSpPr>
            <p:spPr>
              <a:xfrm>
                <a:off x="4649108" y="1759627"/>
                <a:ext cx="2654249" cy="2135862"/>
              </a:xfrm>
              <a:prstGeom prst="triangle">
                <a:avLst>
                  <a:gd name="adj" fmla="val 50000"/>
                </a:avLst>
              </a:prstGeom>
              <a:solidFill>
                <a:srgbClr val="2E75B5">
                  <a:alpha val="48627"/>
                </a:srgbClr>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10" name="Google Shape;310;p4"/>
              <p:cNvSpPr txBox="1"/>
              <p:nvPr/>
            </p:nvSpPr>
            <p:spPr>
              <a:xfrm>
                <a:off x="4649108" y="2786296"/>
                <a:ext cx="2654249" cy="1117316"/>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dirty="0">
                    <a:solidFill>
                      <a:srgbClr val="FFFFFF"/>
                    </a:solidFill>
                    <a:latin typeface="Arial"/>
                    <a:ea typeface="Arial"/>
                    <a:cs typeface="Arial"/>
                    <a:sym typeface="Arial"/>
                  </a:rPr>
                  <a:t>Transformation</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endParaRPr sz="1400" b="1" i="0" u="none" strike="noStrike" cap="none" dirty="0">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US" sz="1400" b="1" i="1" u="none" strike="noStrike" cap="none" dirty="0">
                    <a:solidFill>
                      <a:srgbClr val="0B3D91"/>
                    </a:solidFill>
                    <a:latin typeface="Arial"/>
                    <a:ea typeface="Arial"/>
                    <a:cs typeface="Arial"/>
                    <a:sym typeface="Arial"/>
                  </a:rPr>
                  <a:t>products, processes, capabilities</a:t>
                </a:r>
                <a:endParaRPr sz="1400" b="0" i="0" u="none" strike="noStrike" cap="none" dirty="0">
                  <a:solidFill>
                    <a:srgbClr val="000000"/>
                  </a:solidFill>
                  <a:latin typeface="Arial"/>
                  <a:ea typeface="Arial"/>
                  <a:cs typeface="Arial"/>
                  <a:sym typeface="Arial"/>
                </a:endParaRPr>
              </a:p>
            </p:txBody>
          </p:sp>
        </p:grpSp>
        <p:grpSp>
          <p:nvGrpSpPr>
            <p:cNvPr id="311" name="Google Shape;311;p4"/>
            <p:cNvGrpSpPr/>
            <p:nvPr/>
          </p:nvGrpSpPr>
          <p:grpSpPr>
            <a:xfrm>
              <a:off x="5135019" y="1769230"/>
              <a:ext cx="1682804" cy="1025264"/>
              <a:chOff x="5135019" y="1769230"/>
              <a:chExt cx="1682804" cy="1025264"/>
            </a:xfrm>
          </p:grpSpPr>
          <p:sp>
            <p:nvSpPr>
              <p:cNvPr id="312" name="Google Shape;312;p4"/>
              <p:cNvSpPr/>
              <p:nvPr/>
            </p:nvSpPr>
            <p:spPr>
              <a:xfrm>
                <a:off x="5346083" y="1769230"/>
                <a:ext cx="1264010" cy="1017054"/>
              </a:xfrm>
              <a:prstGeom prst="triangle">
                <a:avLst>
                  <a:gd name="adj" fmla="val 50000"/>
                </a:avLst>
              </a:prstGeom>
              <a:solidFill>
                <a:srgbClr val="2E75B5"/>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13" name="Google Shape;313;p4"/>
              <p:cNvSpPr txBox="1"/>
              <p:nvPr/>
            </p:nvSpPr>
            <p:spPr>
              <a:xfrm>
                <a:off x="5135019" y="1769230"/>
                <a:ext cx="1682804" cy="1025264"/>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dirty="0">
                    <a:solidFill>
                      <a:srgbClr val="FFFFFF"/>
                    </a:solidFill>
                    <a:latin typeface="Arial"/>
                    <a:ea typeface="Arial"/>
                    <a:cs typeface="Arial"/>
                    <a:sym typeface="Arial"/>
                  </a:rPr>
                  <a:t>Mission</a:t>
                </a:r>
                <a:br>
                  <a:rPr lang="en-US" sz="1400" b="1" i="0" u="none" strike="noStrike" cap="none" dirty="0">
                    <a:solidFill>
                      <a:srgbClr val="FFFFFF"/>
                    </a:solidFill>
                    <a:latin typeface="Arial"/>
                    <a:ea typeface="Arial"/>
                    <a:cs typeface="Arial"/>
                    <a:sym typeface="Arial"/>
                  </a:rPr>
                </a:br>
                <a:r>
                  <a:rPr lang="en-US" sz="1400" b="1" i="0" u="none" strike="noStrike" cap="none" dirty="0">
                    <a:solidFill>
                      <a:srgbClr val="FFFFFF"/>
                    </a:solidFill>
                    <a:latin typeface="Arial"/>
                    <a:ea typeface="Arial"/>
                    <a:cs typeface="Arial"/>
                    <a:sym typeface="Arial"/>
                  </a:rPr>
                  <a:t>Impact</a:t>
                </a:r>
                <a:endParaRPr sz="1400" b="0" i="0" u="none" strike="noStrike" cap="none" dirty="0">
                  <a:solidFill>
                    <a:srgbClr val="000000"/>
                  </a:solidFill>
                  <a:latin typeface="Arial"/>
                  <a:ea typeface="Arial"/>
                  <a:cs typeface="Arial"/>
                  <a:sym typeface="Arial"/>
                </a:endParaRPr>
              </a:p>
            </p:txBody>
          </p:sp>
        </p:grpSp>
      </p:grpSp>
      <p:pic>
        <p:nvPicPr>
          <p:cNvPr id="27" name="Picture 26" descr="OCT Digital Transformation PPT Background 5.jpg">
            <a:extLst>
              <a:ext uri="{FF2B5EF4-FFF2-40B4-BE49-F238E27FC236}">
                <a16:creationId xmlns:a16="http://schemas.microsoft.com/office/drawing/2014/main" id="{19F7FF7A-E733-4340-8A33-9FB1FD69C9D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55439" t="69500" r="117" b="3832"/>
          <a:stretch/>
        </p:blipFill>
        <p:spPr>
          <a:xfrm>
            <a:off x="2365777" y="1087109"/>
            <a:ext cx="4187952" cy="1154160"/>
          </a:xfrm>
          <a:prstGeom prst="rect">
            <a:avLst/>
          </a:prstGeom>
        </p:spPr>
      </p:pic>
      <p:pic>
        <p:nvPicPr>
          <p:cNvPr id="28" name="Picture 27" descr="OCT Digital Transformation PPT Background 5.jpg">
            <a:extLst>
              <a:ext uri="{FF2B5EF4-FFF2-40B4-BE49-F238E27FC236}">
                <a16:creationId xmlns:a16="http://schemas.microsoft.com/office/drawing/2014/main" id="{3B77210D-CFD9-2647-B7EA-F26F7B053D0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3" t="68772" r="49740" b="4305"/>
          <a:stretch/>
        </p:blipFill>
        <p:spPr>
          <a:xfrm>
            <a:off x="2362379" y="2257541"/>
            <a:ext cx="4190061" cy="1154160"/>
          </a:xfrm>
          <a:prstGeom prst="rect">
            <a:avLst/>
          </a:prstGeom>
        </p:spPr>
      </p:pic>
      <p:sp>
        <p:nvSpPr>
          <p:cNvPr id="26" name="Google Shape;298;p4">
            <a:extLst>
              <a:ext uri="{FF2B5EF4-FFF2-40B4-BE49-F238E27FC236}">
                <a16:creationId xmlns:a16="http://schemas.microsoft.com/office/drawing/2014/main" id="{E4304DB8-22B9-3A4E-85C6-548E590F937E}"/>
              </a:ext>
            </a:extLst>
          </p:cNvPr>
          <p:cNvSpPr txBox="1"/>
          <p:nvPr/>
        </p:nvSpPr>
        <p:spPr>
          <a:xfrm>
            <a:off x="2735630" y="293165"/>
            <a:ext cx="6720739" cy="44709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4000"/>
              <a:buFont typeface="Arial"/>
              <a:buNone/>
            </a:pPr>
            <a:r>
              <a:rPr lang="en-US" sz="2800" b="1" i="0" u="none" strike="noStrike" cap="none" dirty="0">
                <a:ea typeface="Helvetica Neue" panose="02000503000000020004" pitchFamily="2" charset="0"/>
                <a:cs typeface="Helvetica Neue" panose="02000503000000020004" pitchFamily="2" charset="0"/>
                <a:sym typeface="Arial"/>
              </a:rPr>
              <a:t>NASA Digital Transformati</a:t>
            </a:r>
            <a:r>
              <a:rPr lang="en-US" sz="2800" b="1" dirty="0">
                <a:ea typeface="Helvetica Neue" panose="02000503000000020004" pitchFamily="2" charset="0"/>
                <a:cs typeface="Helvetica Neue" panose="02000503000000020004" pitchFamily="2" charset="0"/>
                <a:sym typeface="Arial"/>
              </a:rPr>
              <a:t>on </a:t>
            </a:r>
            <a:r>
              <a:rPr lang="en-US" sz="2800" b="1" i="0" u="none" strike="noStrike" cap="none" dirty="0">
                <a:ea typeface="Helvetica Neue" panose="02000503000000020004" pitchFamily="2" charset="0"/>
                <a:cs typeface="Helvetica Neue" panose="02000503000000020004" pitchFamily="2" charset="0"/>
                <a:sym typeface="Arial"/>
              </a:rPr>
              <a:t>Initiative</a:t>
            </a:r>
            <a:endParaRPr sz="2800" b="1" i="0" u="none" strike="noStrike" cap="none" dirty="0">
              <a:ea typeface="Helvetica Neue" panose="02000503000000020004" pitchFamily="2" charset="0"/>
              <a:cs typeface="Helvetica Neue" panose="02000503000000020004" pitchFamily="2" charset="0"/>
              <a:sym typeface="Arial"/>
            </a:endParaRPr>
          </a:p>
        </p:txBody>
      </p:sp>
    </p:spTree>
    <p:extLst>
      <p:ext uri="{BB962C8B-B14F-4D97-AF65-F5344CB8AC3E}">
        <p14:creationId xmlns:p14="http://schemas.microsoft.com/office/powerpoint/2010/main" val="33283519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ABE22BF8-2913-4148-B3DD-4DA6ED10DA29}"/>
              </a:ext>
            </a:extLst>
          </p:cNvPr>
          <p:cNvGrpSpPr/>
          <p:nvPr/>
        </p:nvGrpSpPr>
        <p:grpSpPr>
          <a:xfrm>
            <a:off x="2714809" y="1033669"/>
            <a:ext cx="6720739" cy="5585791"/>
            <a:chOff x="3421298" y="1033669"/>
            <a:chExt cx="5073760" cy="5585791"/>
          </a:xfrm>
        </p:grpSpPr>
        <p:pic>
          <p:nvPicPr>
            <p:cNvPr id="3074" name="Picture 2">
              <a:extLst>
                <a:ext uri="{FF2B5EF4-FFF2-40B4-BE49-F238E27FC236}">
                  <a16:creationId xmlns:a16="http://schemas.microsoft.com/office/drawing/2014/main" id="{7374BE28-8BB5-3244-AF33-DE3DEFE7B6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1298" y="1033669"/>
              <a:ext cx="5073760" cy="5585791"/>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a:extLst>
                <a:ext uri="{FF2B5EF4-FFF2-40B4-BE49-F238E27FC236}">
                  <a16:creationId xmlns:a16="http://schemas.microsoft.com/office/drawing/2014/main" id="{F25E93B1-14D1-DA45-BFAA-58F4A11466A1}"/>
                </a:ext>
              </a:extLst>
            </p:cNvPr>
            <p:cNvSpPr/>
            <p:nvPr/>
          </p:nvSpPr>
          <p:spPr>
            <a:xfrm>
              <a:off x="5058354" y="2756454"/>
              <a:ext cx="2075291" cy="21302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5215A1CD-8824-B442-AEAE-880321E576E2}"/>
                </a:ext>
              </a:extLst>
            </p:cNvPr>
            <p:cNvSpPr txBox="1"/>
            <p:nvPr/>
          </p:nvSpPr>
          <p:spPr>
            <a:xfrm>
              <a:off x="5406887" y="3429000"/>
              <a:ext cx="1404730" cy="954107"/>
            </a:xfrm>
            <a:prstGeom prst="rect">
              <a:avLst/>
            </a:prstGeom>
            <a:noFill/>
          </p:spPr>
          <p:txBody>
            <a:bodyPr wrap="square" rtlCol="0">
              <a:spAutoFit/>
            </a:bodyPr>
            <a:lstStyle/>
            <a:p>
              <a:pPr algn="ctr"/>
              <a:r>
                <a:rPr lang="en-US" sz="2800" b="1" dirty="0">
                  <a:solidFill>
                    <a:schemeClr val="bg1"/>
                  </a:solidFill>
                </a:rPr>
                <a:t>Digital Twin</a:t>
              </a:r>
            </a:p>
          </p:txBody>
        </p:sp>
      </p:grpSp>
      <p:sp>
        <p:nvSpPr>
          <p:cNvPr id="9" name="Google Shape;298;p4">
            <a:extLst>
              <a:ext uri="{FF2B5EF4-FFF2-40B4-BE49-F238E27FC236}">
                <a16:creationId xmlns:a16="http://schemas.microsoft.com/office/drawing/2014/main" id="{1AB82224-98BA-6A4B-AB79-C1AA5EFDF213}"/>
              </a:ext>
            </a:extLst>
          </p:cNvPr>
          <p:cNvSpPr txBox="1"/>
          <p:nvPr/>
        </p:nvSpPr>
        <p:spPr>
          <a:xfrm>
            <a:off x="2735630" y="238540"/>
            <a:ext cx="6720739" cy="44709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4000"/>
              <a:buFont typeface="Arial"/>
              <a:buNone/>
            </a:pPr>
            <a:r>
              <a:rPr lang="en-US" sz="2800" b="1" i="0" u="none" strike="noStrike" cap="none" dirty="0">
                <a:ea typeface="Helvetica Neue" panose="02000503000000020004" pitchFamily="2" charset="0"/>
                <a:cs typeface="Helvetica Neue" panose="02000503000000020004" pitchFamily="2" charset="0"/>
                <a:sym typeface="Arial"/>
              </a:rPr>
              <a:t>Digital Twin Business Transformati</a:t>
            </a:r>
            <a:r>
              <a:rPr lang="en-US" sz="2800" b="1" dirty="0">
                <a:ea typeface="Helvetica Neue" panose="02000503000000020004" pitchFamily="2" charset="0"/>
                <a:cs typeface="Helvetica Neue" panose="02000503000000020004" pitchFamily="2" charset="0"/>
                <a:sym typeface="Arial"/>
              </a:rPr>
              <a:t>on</a:t>
            </a:r>
            <a:endParaRPr sz="2800" b="1" i="0" u="none" strike="noStrike" cap="none" dirty="0">
              <a:ea typeface="Helvetica Neue" panose="02000503000000020004" pitchFamily="2" charset="0"/>
              <a:cs typeface="Helvetica Neue" panose="02000503000000020004" pitchFamily="2" charset="0"/>
              <a:sym typeface="Arial"/>
            </a:endParaRPr>
          </a:p>
        </p:txBody>
      </p:sp>
    </p:spTree>
    <p:extLst>
      <p:ext uri="{BB962C8B-B14F-4D97-AF65-F5344CB8AC3E}">
        <p14:creationId xmlns:p14="http://schemas.microsoft.com/office/powerpoint/2010/main" val="26976341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ED16C2-67E9-984C-B9E1-5EDE6424F535}"/>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4A7F9BD3-A6C8-A14E-B2FA-245646DADCC3}"/>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A395A29A-5BBA-654B-BD0F-FDEF508B1CC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929731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pace Launch System Liquid Hydrogen Tank Tes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752574" y="1272207"/>
            <a:ext cx="8107680" cy="4594352"/>
          </a:xfrm>
          <a:prstGeom prst="rect">
            <a:avLst/>
          </a:prstGeom>
        </p:spPr>
      </p:pic>
      <p:pic>
        <p:nvPicPr>
          <p:cNvPr id="1026" name="Picture 2" descr="r/nasa - Got to see the SLS hydrogen tank at marshal space flight center for stress testing.">
            <a:extLst>
              <a:ext uri="{FF2B5EF4-FFF2-40B4-BE49-F238E27FC236}">
                <a16:creationId xmlns:a16="http://schemas.microsoft.com/office/drawing/2014/main" id="{384B6854-57A5-724F-A1F4-F755F904611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8626" y="1272207"/>
            <a:ext cx="2983948" cy="459435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9BFBF6F4-DF0A-CC43-A16F-6890CA967DB8}"/>
              </a:ext>
            </a:extLst>
          </p:cNvPr>
          <p:cNvSpPr/>
          <p:nvPr/>
        </p:nvSpPr>
        <p:spPr>
          <a:xfrm>
            <a:off x="3677453" y="293772"/>
            <a:ext cx="4837093" cy="523220"/>
          </a:xfrm>
          <a:prstGeom prst="rect">
            <a:avLst/>
          </a:prstGeom>
        </p:spPr>
        <p:txBody>
          <a:bodyPr wrap="none">
            <a:spAutoFit/>
          </a:bodyPr>
          <a:lstStyle/>
          <a:p>
            <a:pPr algn="ctr"/>
            <a:r>
              <a:rPr lang="en-US" sz="2800" b="1" dirty="0"/>
              <a:t>Testing and Certification, Today</a:t>
            </a:r>
          </a:p>
        </p:txBody>
      </p:sp>
    </p:spTree>
    <p:extLst>
      <p:ext uri="{BB962C8B-B14F-4D97-AF65-F5344CB8AC3E}">
        <p14:creationId xmlns:p14="http://schemas.microsoft.com/office/powerpoint/2010/main" val="266916136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07F99F2-49DE-9D40-8C0A-BD35265B9E5A}"/>
              </a:ext>
            </a:extLst>
          </p:cNvPr>
          <p:cNvPicPr/>
          <p:nvPr/>
        </p:nvPicPr>
        <p:blipFill>
          <a:blip r:embed="rId3" cstate="email">
            <a:extLst>
              <a:ext uri="{28A0092B-C50C-407E-A947-70E740481C1C}">
                <a14:useLocalDpi xmlns:a14="http://schemas.microsoft.com/office/drawing/2010/main"/>
              </a:ext>
            </a:extLst>
          </a:blip>
          <a:srcRect/>
          <a:stretch>
            <a:fillRect/>
          </a:stretch>
        </p:blipFill>
        <p:spPr bwMode="auto">
          <a:xfrm>
            <a:off x="5515655" y="981997"/>
            <a:ext cx="5840263" cy="2299085"/>
          </a:xfrm>
          <a:prstGeom prst="rect">
            <a:avLst/>
          </a:prstGeom>
          <a:noFill/>
          <a:ln>
            <a:solidFill>
              <a:schemeClr val="tx1"/>
            </a:solidFill>
          </a:ln>
        </p:spPr>
      </p:pic>
      <p:pic>
        <p:nvPicPr>
          <p:cNvPr id="5" name="Picture 4">
            <a:extLst>
              <a:ext uri="{FF2B5EF4-FFF2-40B4-BE49-F238E27FC236}">
                <a16:creationId xmlns:a16="http://schemas.microsoft.com/office/drawing/2014/main" id="{A8EC6D66-7D15-9140-8342-D3F2B4CA9910}"/>
              </a:ext>
            </a:extLst>
          </p:cNvPr>
          <p:cNvPicPr>
            <a:picLocks noChangeAspect="1"/>
          </p:cNvPicPr>
          <p:nvPr/>
        </p:nvPicPr>
        <p:blipFill>
          <a:blip r:embed="rId4"/>
          <a:stretch>
            <a:fillRect/>
          </a:stretch>
        </p:blipFill>
        <p:spPr>
          <a:xfrm>
            <a:off x="5515655" y="3429000"/>
            <a:ext cx="5840263" cy="2463800"/>
          </a:xfrm>
          <a:prstGeom prst="rect">
            <a:avLst/>
          </a:prstGeom>
          <a:ln>
            <a:solidFill>
              <a:schemeClr val="tx1"/>
            </a:solidFill>
          </a:ln>
        </p:spPr>
      </p:pic>
      <p:pic>
        <p:nvPicPr>
          <p:cNvPr id="7" name="Picture 6">
            <a:extLst>
              <a:ext uri="{FF2B5EF4-FFF2-40B4-BE49-F238E27FC236}">
                <a16:creationId xmlns:a16="http://schemas.microsoft.com/office/drawing/2014/main" id="{B256B290-D85C-8E48-852B-0D1B5233BD1C}"/>
              </a:ext>
            </a:extLst>
          </p:cNvPr>
          <p:cNvPicPr>
            <a:picLocks noChangeAspect="1"/>
          </p:cNvPicPr>
          <p:nvPr/>
        </p:nvPicPr>
        <p:blipFill>
          <a:blip r:embed="rId5"/>
          <a:stretch>
            <a:fillRect/>
          </a:stretch>
        </p:blipFill>
        <p:spPr>
          <a:xfrm>
            <a:off x="107950" y="1665320"/>
            <a:ext cx="5243980" cy="4145925"/>
          </a:xfrm>
          <a:prstGeom prst="rect">
            <a:avLst/>
          </a:prstGeom>
          <a:ln>
            <a:solidFill>
              <a:schemeClr val="tx1"/>
            </a:solidFill>
          </a:ln>
        </p:spPr>
      </p:pic>
      <p:sp>
        <p:nvSpPr>
          <p:cNvPr id="8" name="Rectangle 7">
            <a:extLst>
              <a:ext uri="{FF2B5EF4-FFF2-40B4-BE49-F238E27FC236}">
                <a16:creationId xmlns:a16="http://schemas.microsoft.com/office/drawing/2014/main" id="{184908F8-3038-5E4A-8C0F-83ACC1BA845A}"/>
              </a:ext>
            </a:extLst>
          </p:cNvPr>
          <p:cNvSpPr/>
          <p:nvPr/>
        </p:nvSpPr>
        <p:spPr>
          <a:xfrm>
            <a:off x="324422" y="5959163"/>
            <a:ext cx="11265408" cy="646331"/>
          </a:xfrm>
          <a:prstGeom prst="rect">
            <a:avLst/>
          </a:prstGeom>
          <a:solidFill>
            <a:schemeClr val="accent1"/>
          </a:solidFill>
        </p:spPr>
        <p:txBody>
          <a:bodyPr wrap="square">
            <a:spAutoFit/>
          </a:bodyPr>
          <a:lstStyle/>
          <a:p>
            <a:pPr algn="ctr"/>
            <a:r>
              <a:rPr lang="en-US" b="1" i="1" dirty="0">
                <a:solidFill>
                  <a:schemeClr val="bg1"/>
                </a:solidFill>
              </a:rPr>
              <a:t>Product Development, Testing and Certification Today</a:t>
            </a:r>
          </a:p>
          <a:p>
            <a:r>
              <a:rPr lang="en-US" b="1" i="1" dirty="0">
                <a:solidFill>
                  <a:schemeClr val="bg1"/>
                </a:solidFill>
              </a:rPr>
              <a:t>“It takes too long and costs too much to certify aerospace structures”  - Exhaustive testing done to support analysis</a:t>
            </a:r>
          </a:p>
        </p:txBody>
      </p:sp>
      <p:sp>
        <p:nvSpPr>
          <p:cNvPr id="9" name="Title 1">
            <a:extLst>
              <a:ext uri="{FF2B5EF4-FFF2-40B4-BE49-F238E27FC236}">
                <a16:creationId xmlns:a16="http://schemas.microsoft.com/office/drawing/2014/main" id="{4573304E-16A2-7A43-A89A-DE9E84B8B110}"/>
              </a:ext>
            </a:extLst>
          </p:cNvPr>
          <p:cNvSpPr>
            <a:spLocks noGrp="1"/>
          </p:cNvSpPr>
          <p:nvPr>
            <p:ph type="title"/>
          </p:nvPr>
        </p:nvSpPr>
        <p:spPr>
          <a:xfrm>
            <a:off x="2015490" y="121762"/>
            <a:ext cx="8161020" cy="712317"/>
          </a:xfrm>
        </p:spPr>
        <p:txBody>
          <a:bodyPr>
            <a:noAutofit/>
          </a:bodyPr>
          <a:lstStyle/>
          <a:p>
            <a:pPr algn="ctr"/>
            <a:r>
              <a:rPr lang="en-US" sz="2400" b="1" i="1" u="sng" dirty="0">
                <a:latin typeface="Arial" panose="020B0604020202020204" pitchFamily="34" charset="0"/>
                <a:cs typeface="Arial" panose="020B0604020202020204" pitchFamily="34" charset="0"/>
              </a:rPr>
              <a:t>Digital Twin!</a:t>
            </a:r>
            <a:r>
              <a:rPr lang="en-US" sz="2400" b="1" dirty="0">
                <a:latin typeface="Arial" panose="020B0604020202020204" pitchFamily="34" charset="0"/>
                <a:cs typeface="Arial" panose="020B0604020202020204" pitchFamily="34" charset="0"/>
              </a:rPr>
              <a:t> “A Little Less Conversation </a:t>
            </a:r>
            <a:br>
              <a:rPr lang="en-US" sz="2400" b="1"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 A Lot More Action Please”</a:t>
            </a:r>
          </a:p>
        </p:txBody>
      </p:sp>
    </p:spTree>
    <p:extLst>
      <p:ext uri="{BB962C8B-B14F-4D97-AF65-F5344CB8AC3E}">
        <p14:creationId xmlns:p14="http://schemas.microsoft.com/office/powerpoint/2010/main" val="31600144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3C8525D-5E90-DD4F-B5BC-8A7057A0F326}"/>
              </a:ext>
            </a:extLst>
          </p:cNvPr>
          <p:cNvSpPr/>
          <p:nvPr/>
        </p:nvSpPr>
        <p:spPr>
          <a:xfrm>
            <a:off x="3608829" y="161251"/>
            <a:ext cx="5495992" cy="584775"/>
          </a:xfrm>
          <a:prstGeom prst="rect">
            <a:avLst/>
          </a:prstGeom>
        </p:spPr>
        <p:txBody>
          <a:bodyPr wrap="none">
            <a:spAutoFit/>
          </a:bodyPr>
          <a:lstStyle/>
          <a:p>
            <a:pPr algn="ctr"/>
            <a:r>
              <a:rPr lang="en-US" sz="3200" b="1" dirty="0"/>
              <a:t>Testing and Certification, Today</a:t>
            </a:r>
          </a:p>
        </p:txBody>
      </p:sp>
      <p:pic>
        <p:nvPicPr>
          <p:cNvPr id="26" name="Picture 25">
            <a:extLst>
              <a:ext uri="{FF2B5EF4-FFF2-40B4-BE49-F238E27FC236}">
                <a16:creationId xmlns:a16="http://schemas.microsoft.com/office/drawing/2014/main" id="{F34CAEF4-9CD2-9542-A544-29370E7506C8}"/>
              </a:ext>
            </a:extLst>
          </p:cNvPr>
          <p:cNvPicPr>
            <a:picLocks noChangeAspect="1"/>
          </p:cNvPicPr>
          <p:nvPr/>
        </p:nvPicPr>
        <p:blipFill rotWithShape="1">
          <a:blip r:embed="rId2"/>
          <a:srcRect t="9406"/>
          <a:stretch/>
        </p:blipFill>
        <p:spPr>
          <a:xfrm>
            <a:off x="1536779" y="1333811"/>
            <a:ext cx="9640092" cy="3945593"/>
          </a:xfrm>
          <a:prstGeom prst="rect">
            <a:avLst/>
          </a:prstGeom>
          <a:ln>
            <a:solidFill>
              <a:schemeClr val="accent1"/>
            </a:solidFill>
          </a:ln>
        </p:spPr>
      </p:pic>
      <p:pic>
        <p:nvPicPr>
          <p:cNvPr id="2" name="Picture 1">
            <a:extLst>
              <a:ext uri="{FF2B5EF4-FFF2-40B4-BE49-F238E27FC236}">
                <a16:creationId xmlns:a16="http://schemas.microsoft.com/office/drawing/2014/main" id="{2CCCB81B-142A-C441-B946-3267CDA3B5AB}"/>
              </a:ext>
            </a:extLst>
          </p:cNvPr>
          <p:cNvPicPr>
            <a:picLocks noChangeAspect="1"/>
          </p:cNvPicPr>
          <p:nvPr/>
        </p:nvPicPr>
        <p:blipFill>
          <a:blip r:embed="rId3"/>
          <a:stretch>
            <a:fillRect/>
          </a:stretch>
        </p:blipFill>
        <p:spPr>
          <a:xfrm>
            <a:off x="1429225" y="5381381"/>
            <a:ext cx="9855200" cy="901700"/>
          </a:xfrm>
          <a:prstGeom prst="rect">
            <a:avLst/>
          </a:prstGeom>
        </p:spPr>
      </p:pic>
      <p:sp>
        <p:nvSpPr>
          <p:cNvPr id="3" name="TextBox 2">
            <a:extLst>
              <a:ext uri="{FF2B5EF4-FFF2-40B4-BE49-F238E27FC236}">
                <a16:creationId xmlns:a16="http://schemas.microsoft.com/office/drawing/2014/main" id="{7A2D97CE-352C-FE4F-81F5-C5F18B12F317}"/>
              </a:ext>
            </a:extLst>
          </p:cNvPr>
          <p:cNvSpPr txBox="1"/>
          <p:nvPr/>
        </p:nvSpPr>
        <p:spPr>
          <a:xfrm>
            <a:off x="9416446" y="6385058"/>
            <a:ext cx="2043825" cy="281018"/>
          </a:xfrm>
          <a:prstGeom prst="rect">
            <a:avLst/>
          </a:prstGeom>
          <a:noFill/>
        </p:spPr>
        <p:txBody>
          <a:bodyPr wrap="square" rtlCol="0">
            <a:spAutoFit/>
          </a:bodyPr>
          <a:lstStyle/>
          <a:p>
            <a:pPr algn="r"/>
            <a:r>
              <a:rPr lang="en-US" sz="1200" dirty="0"/>
              <a:t>Credit: Auburn University</a:t>
            </a:r>
          </a:p>
        </p:txBody>
      </p:sp>
    </p:spTree>
    <p:extLst>
      <p:ext uri="{BB962C8B-B14F-4D97-AF65-F5344CB8AC3E}">
        <p14:creationId xmlns:p14="http://schemas.microsoft.com/office/powerpoint/2010/main" val="36017899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icture">
            <a:extLst>
              <a:ext uri="{FF2B5EF4-FFF2-40B4-BE49-F238E27FC236}">
                <a16:creationId xmlns:a16="http://schemas.microsoft.com/office/drawing/2014/main" id="{07791B73-21AE-E845-824D-F814D43933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38570" y="1023717"/>
            <a:ext cx="4012576" cy="261652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The First Industrial Revolution. The First Industrial Revolution began… |  by Miljan Elcic | Medium">
            <a:extLst>
              <a:ext uri="{FF2B5EF4-FFF2-40B4-BE49-F238E27FC236}">
                <a16:creationId xmlns:a16="http://schemas.microsoft.com/office/drawing/2014/main" id="{647164C2-CCA3-114A-8FBD-9C5DB18A92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1387" y="1121621"/>
            <a:ext cx="3800123" cy="2420719"/>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A Digital Twin is a dynamic digital representation of an industrial asset that enables industries to better understand and predict the performance of their machines">
            <a:extLst>
              <a:ext uri="{FF2B5EF4-FFF2-40B4-BE49-F238E27FC236}">
                <a16:creationId xmlns:a16="http://schemas.microsoft.com/office/drawing/2014/main" id="{A4AF5877-B9FD-3747-B5C9-641D373C13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38569" y="3957140"/>
            <a:ext cx="4012575" cy="2486924"/>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The Story of NASA's Real &quot;Hidden Figures&quot;">
            <a:extLst>
              <a:ext uri="{FF2B5EF4-FFF2-40B4-BE49-F238E27FC236}">
                <a16:creationId xmlns:a16="http://schemas.microsoft.com/office/drawing/2014/main" id="{02E3D60E-DECC-7C49-AACB-9877B08BD11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61387" y="3957140"/>
            <a:ext cx="3781046" cy="2443035"/>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2ADFCA37-1AE3-C84B-A7DF-3FF46F3BB73F}"/>
              </a:ext>
            </a:extLst>
          </p:cNvPr>
          <p:cNvSpPr>
            <a:spLocks noGrp="1"/>
          </p:cNvSpPr>
          <p:nvPr>
            <p:ph type="sldNum" sz="quarter" idx="12"/>
          </p:nvPr>
        </p:nvSpPr>
        <p:spPr>
          <a:xfrm>
            <a:off x="8637270" y="6327222"/>
            <a:ext cx="2133600" cy="365125"/>
          </a:xfrm>
        </p:spPr>
        <p:txBody>
          <a:bodyPr/>
          <a:lstStyle/>
          <a:p>
            <a:pPr defTabSz="457146" eaLnBrk="1" hangingPunct="1"/>
            <a:fld id="{4756708D-6C97-4867-A8EA-96DC066E8222}" type="slidenum">
              <a:rPr lang="en-US" smtClean="0">
                <a:solidFill>
                  <a:prstClr val="black"/>
                </a:solidFill>
                <a:latin typeface="Arial" pitchFamily="34" charset="0"/>
                <a:ea typeface="ＭＳ Ｐゴシック" pitchFamily="34" charset="-128"/>
              </a:rPr>
              <a:pPr defTabSz="457146" eaLnBrk="1" hangingPunct="1"/>
              <a:t>8</a:t>
            </a:fld>
            <a:endParaRPr lang="en-US" dirty="0">
              <a:solidFill>
                <a:prstClr val="black"/>
              </a:solidFill>
              <a:latin typeface="Arial" pitchFamily="34" charset="0"/>
              <a:ea typeface="ＭＳ Ｐゴシック" pitchFamily="34" charset="-128"/>
            </a:endParaRPr>
          </a:p>
        </p:txBody>
      </p:sp>
      <p:sp>
        <p:nvSpPr>
          <p:cNvPr id="5" name="Rectangle 4">
            <a:extLst>
              <a:ext uri="{FF2B5EF4-FFF2-40B4-BE49-F238E27FC236}">
                <a16:creationId xmlns:a16="http://schemas.microsoft.com/office/drawing/2014/main" id="{1EE449A9-A554-E94B-A768-E7EA5E6BACC3}"/>
              </a:ext>
            </a:extLst>
          </p:cNvPr>
          <p:cNvSpPr/>
          <p:nvPr/>
        </p:nvSpPr>
        <p:spPr>
          <a:xfrm>
            <a:off x="1663700" y="16638"/>
            <a:ext cx="8864600" cy="830997"/>
          </a:xfrm>
          <a:prstGeom prst="rect">
            <a:avLst/>
          </a:prstGeom>
        </p:spPr>
        <p:txBody>
          <a:bodyPr wrap="square">
            <a:spAutoFit/>
          </a:bodyPr>
          <a:lstStyle/>
          <a:p>
            <a:pPr algn="ctr" defTabSz="914293" eaLnBrk="1" fontAlgn="auto" hangingPunct="1">
              <a:spcBef>
                <a:spcPts val="0"/>
              </a:spcBef>
              <a:spcAft>
                <a:spcPts val="0"/>
              </a:spcAft>
            </a:pPr>
            <a:r>
              <a:rPr lang="en-US" sz="2400" b="1" dirty="0">
                <a:latin typeface="Arial"/>
              </a:rPr>
              <a:t>Past is Prologue </a:t>
            </a:r>
          </a:p>
          <a:p>
            <a:pPr algn="ctr" defTabSz="914293" eaLnBrk="1" fontAlgn="auto" hangingPunct="1">
              <a:spcBef>
                <a:spcPts val="0"/>
              </a:spcBef>
              <a:spcAft>
                <a:spcPts val="0"/>
              </a:spcAft>
            </a:pPr>
            <a:r>
              <a:rPr lang="en-US" sz="2400" b="1" dirty="0">
                <a:latin typeface="Arial"/>
              </a:rPr>
              <a:t>Linkages between Science, Technology and Commerce</a:t>
            </a:r>
            <a:endParaRPr lang="en-US" sz="2000" b="1" i="1" dirty="0">
              <a:latin typeface="Arial"/>
              <a:cs typeface="Helvetica"/>
            </a:endParaRPr>
          </a:p>
        </p:txBody>
      </p:sp>
      <p:sp>
        <p:nvSpPr>
          <p:cNvPr id="11" name="TextBox 10">
            <a:extLst>
              <a:ext uri="{FF2B5EF4-FFF2-40B4-BE49-F238E27FC236}">
                <a16:creationId xmlns:a16="http://schemas.microsoft.com/office/drawing/2014/main" id="{2B32A93A-477B-D740-89B8-F0C7E6355D0F}"/>
              </a:ext>
            </a:extLst>
          </p:cNvPr>
          <p:cNvSpPr txBox="1"/>
          <p:nvPr/>
        </p:nvSpPr>
        <p:spPr>
          <a:xfrm>
            <a:off x="1113183" y="3409169"/>
            <a:ext cx="9965634" cy="923330"/>
          </a:xfrm>
          <a:prstGeom prst="rect">
            <a:avLst/>
          </a:prstGeom>
          <a:solidFill>
            <a:schemeClr val="accent1">
              <a:lumMod val="75000"/>
            </a:schemeClr>
          </a:solidFill>
        </p:spPr>
        <p:txBody>
          <a:bodyPr wrap="square" rtlCol="0">
            <a:spAutoFit/>
          </a:bodyPr>
          <a:lstStyle/>
          <a:p>
            <a:r>
              <a:rPr lang="en-US" dirty="0">
                <a:solidFill>
                  <a:schemeClr val="bg1"/>
                </a:solidFill>
                <a:ea typeface="Times New Roman" charset="0"/>
                <a:cs typeface="Times New Roman" charset="0"/>
              </a:rPr>
              <a:t>A nation which depends upon others for its new basic scientific knowledge will be slow in its industrial progress and weak in its competitive position in world trade, regardless of its mechanical skill. </a:t>
            </a:r>
            <a:r>
              <a:rPr lang="en-US" i="1" dirty="0" err="1">
                <a:solidFill>
                  <a:schemeClr val="bg1"/>
                </a:solidFill>
                <a:ea typeface="Times New Roman" charset="0"/>
                <a:cs typeface="Times New Roman" charset="0"/>
              </a:rPr>
              <a:t>Vannevar</a:t>
            </a:r>
            <a:r>
              <a:rPr lang="en-US" i="1" dirty="0">
                <a:solidFill>
                  <a:schemeClr val="bg1"/>
                </a:solidFill>
                <a:ea typeface="Times New Roman" charset="0"/>
                <a:cs typeface="Times New Roman" charset="0"/>
              </a:rPr>
              <a:t> Bush, head of the U.S. Office of Scientific Research and Development during World War II </a:t>
            </a:r>
            <a:endParaRPr lang="en-US" i="1" dirty="0">
              <a:solidFill>
                <a:schemeClr val="bg1"/>
              </a:solidFill>
              <a:latin typeface="+mn-lt"/>
              <a:ea typeface="Times New Roman" charset="0"/>
              <a:cs typeface="Times New Roman" charset="0"/>
            </a:endParaRPr>
          </a:p>
        </p:txBody>
      </p:sp>
    </p:spTree>
    <p:extLst>
      <p:ext uri="{BB962C8B-B14F-4D97-AF65-F5344CB8AC3E}">
        <p14:creationId xmlns:p14="http://schemas.microsoft.com/office/powerpoint/2010/main" val="23176117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representation of human exploraton on the lunar surface">
            <a:extLst>
              <a:ext uri="{FF2B5EF4-FFF2-40B4-BE49-F238E27FC236}">
                <a16:creationId xmlns:a16="http://schemas.microsoft.com/office/drawing/2014/main" id="{CD28A5FE-8B3C-914F-8CC4-365D89F7926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flipH="1">
            <a:off x="-100012" y="0"/>
            <a:ext cx="12284100" cy="6858000"/>
          </a:xfrm>
          <a:prstGeom prst="rect">
            <a:avLst/>
          </a:prstGeom>
        </p:spPr>
      </p:pic>
      <p:pic>
        <p:nvPicPr>
          <p:cNvPr id="6" name="Picture 5" descr="NASA Logo"/>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279243" y="709779"/>
            <a:ext cx="3633512" cy="3027927"/>
          </a:xfrm>
          <a:prstGeom prst="rect">
            <a:avLst/>
          </a:prstGeom>
        </p:spPr>
      </p:pic>
      <p:sp>
        <p:nvSpPr>
          <p:cNvPr id="3" name="Title 2">
            <a:extLst>
              <a:ext uri="{FF2B5EF4-FFF2-40B4-BE49-F238E27FC236}">
                <a16:creationId xmlns:a16="http://schemas.microsoft.com/office/drawing/2014/main" id="{1B85CE27-63CA-0B4B-96D3-03C43361EAA3}"/>
              </a:ext>
            </a:extLst>
          </p:cNvPr>
          <p:cNvSpPr>
            <a:spLocks noGrp="1"/>
          </p:cNvSpPr>
          <p:nvPr>
            <p:ph type="title"/>
          </p:nvPr>
        </p:nvSpPr>
        <p:spPr>
          <a:xfrm>
            <a:off x="-100012" y="3816366"/>
            <a:ext cx="12284100" cy="657274"/>
          </a:xfrm>
        </p:spPr>
        <p:txBody>
          <a:bodyPr anchor="ctr">
            <a:noAutofit/>
          </a:bodyPr>
          <a:lstStyle/>
          <a:p>
            <a:pPr algn="ctr"/>
            <a:r>
              <a:rPr lang="en-US" sz="3200" dirty="0">
                <a:solidFill>
                  <a:prstClr val="white"/>
                </a:solidFill>
                <a:latin typeface="Arial" panose="020B0604020202020204" pitchFamily="34" charset="0"/>
                <a:ea typeface="Helvetica Neue" charset="0"/>
                <a:cs typeface="Arial" panose="020B0604020202020204" pitchFamily="34" charset="0"/>
              </a:rPr>
              <a:t>Technology Drives Exploration</a:t>
            </a:r>
            <a:endParaRPr lang="en-US" sz="3200" dirty="0">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5E9F98CE-96DC-4E8B-A531-AA292C5D538D}"/>
              </a:ext>
            </a:extLst>
          </p:cNvPr>
          <p:cNvSpPr/>
          <p:nvPr/>
        </p:nvSpPr>
        <p:spPr>
          <a:xfrm>
            <a:off x="11791950" y="6581000"/>
            <a:ext cx="400050"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5D13D49-2B6F-174C-9E1E-1013A06E5C50}" type="slidenum">
              <a:rPr kumimoji="0" lang="uk-UA" sz="1200" b="0" i="0" u="none" strike="noStrike" kern="0" cap="none" spc="0" normalizeH="0" baseline="0" noProof="0" smtClean="0">
                <a:ln>
                  <a:noFill/>
                </a:ln>
                <a:solidFill>
                  <a:prstClr val="whit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9DDB8DF5-2D25-934F-9F4B-7580717F3484}"/>
              </a:ext>
            </a:extLst>
          </p:cNvPr>
          <p:cNvSpPr txBox="1"/>
          <p:nvPr/>
        </p:nvSpPr>
        <p:spPr>
          <a:xfrm>
            <a:off x="3923971" y="4888106"/>
            <a:ext cx="4344056" cy="984885"/>
          </a:xfrm>
          <a:prstGeom prst="rect">
            <a:avLst/>
          </a:prstGeom>
          <a:noFill/>
        </p:spPr>
        <p:txBody>
          <a:bodyPr wrap="square" rtlCol="0">
            <a:spAutoFit/>
          </a:bodyPr>
          <a:lstStyle/>
          <a:p>
            <a:pPr algn="ctr"/>
            <a:r>
              <a:rPr lang="en-US" sz="4000" i="1" dirty="0">
                <a:solidFill>
                  <a:schemeClr val="bg1"/>
                </a:solidFill>
                <a:latin typeface="Arial" panose="020B0604020202020204" pitchFamily="34" charset="0"/>
                <a:cs typeface="Arial" panose="020B0604020202020204" pitchFamily="34" charset="0"/>
              </a:rPr>
              <a:t>Thank You!</a:t>
            </a:r>
          </a:p>
          <a:p>
            <a:pPr algn="ctr"/>
            <a:r>
              <a:rPr lang="en-US" dirty="0">
                <a:solidFill>
                  <a:schemeClr val="bg1"/>
                </a:solidFill>
                <a:latin typeface="Arial" panose="020B0604020202020204" pitchFamily="34" charset="0"/>
                <a:cs typeface="Arial" panose="020B0604020202020204" pitchFamily="34" charset="0"/>
              </a:rPr>
              <a:t>john.h.vickers@nasa.gov</a:t>
            </a:r>
          </a:p>
        </p:txBody>
      </p:sp>
    </p:spTree>
    <p:extLst>
      <p:ext uri="{BB962C8B-B14F-4D97-AF65-F5344CB8AC3E}">
        <p14:creationId xmlns:p14="http://schemas.microsoft.com/office/powerpoint/2010/main" val="406943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57505</TotalTime>
  <Words>270</Words>
  <Application>Microsoft Macintosh PowerPoint</Application>
  <PresentationFormat>Widescreen</PresentationFormat>
  <Paragraphs>45</Paragraphs>
  <Slides>9</Slides>
  <Notes>3</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vt:i4>
      </vt:variant>
    </vt:vector>
  </HeadingPairs>
  <TitlesOfParts>
    <vt:vector size="14" baseType="lpstr">
      <vt:lpstr>Helvetica Neue</vt:lpstr>
      <vt:lpstr>Calibri Light</vt:lpstr>
      <vt:lpstr>Calibri</vt:lpstr>
      <vt:lpstr>Arial</vt:lpstr>
      <vt:lpstr>Office Theme</vt:lpstr>
      <vt:lpstr>PowerPoint Presentation</vt:lpstr>
      <vt:lpstr>PowerPoint Presentation</vt:lpstr>
      <vt:lpstr>PowerPoint Presentation</vt:lpstr>
      <vt:lpstr>PowerPoint Presentation</vt:lpstr>
      <vt:lpstr>PowerPoint Presentation</vt:lpstr>
      <vt:lpstr>Digital Twin! “A Little Less Conversation   A Lot More Action Please”</vt:lpstr>
      <vt:lpstr>PowerPoint Presentation</vt:lpstr>
      <vt:lpstr>PowerPoint Presentation</vt:lpstr>
      <vt:lpstr>Technology Drives Exploration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Microsoft Office User</dc:creator>
  <cp:keywords/>
  <dc:description/>
  <cp:lastModifiedBy>Vickers, John H. (MSFC-EM01)</cp:lastModifiedBy>
  <cp:revision>367</cp:revision>
  <dcterms:created xsi:type="dcterms:W3CDTF">2019-04-24T17:40:18Z</dcterms:created>
  <dcterms:modified xsi:type="dcterms:W3CDTF">2021-04-22T19:03:52Z</dcterms:modified>
  <cp:category/>
</cp:coreProperties>
</file>