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44" r:id="rId4"/>
  </p:sldMasterIdLst>
  <p:notesMasterIdLst>
    <p:notesMasterId r:id="rId11"/>
  </p:notesMasterIdLst>
  <p:handoutMasterIdLst>
    <p:handoutMasterId r:id="rId12"/>
  </p:handoutMasterIdLst>
  <p:sldIdLst>
    <p:sldId id="362" r:id="rId5"/>
    <p:sldId id="462" r:id="rId6"/>
    <p:sldId id="463" r:id="rId7"/>
    <p:sldId id="466" r:id="rId8"/>
    <p:sldId id="468" r:id="rId9"/>
    <p:sldId id="467" r:id="rId10"/>
  </p:sldIdLst>
  <p:sldSz cx="9144000" cy="5143500" type="screen16x9"/>
  <p:notesSz cx="9296400" cy="7010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521415D9-36F7-43E2-AB2F-B90AF26B5E84}">
      <p14:sectionLst xmlns:p14="http://schemas.microsoft.com/office/powerpoint/2010/main">
        <p14:section name="Default Section" id="{79272284-0535-734B-88C8-927C524C6C6B}">
          <p14:sldIdLst>
            <p14:sldId id="362"/>
            <p14:sldId id="462"/>
            <p14:sldId id="463"/>
            <p14:sldId id="466"/>
            <p14:sldId id="468"/>
            <p14:sldId id="4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96" userDrawn="1">
          <p15:clr>
            <a:srgbClr val="A4A3A4"/>
          </p15:clr>
        </p15:guide>
        <p15:guide id="2" pos="7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Microsoft Office User" initials="Office [12]" lastIdx="1" clrIdx="6"/>
  <p:cmAuthor id="1" name="Microsoft Office User" initials="Office" lastIdx="14" clrIdx="0"/>
  <p:cmAuthor id="8" name="Microsoft Office User" initials="MOU" lastIdx="1" clrIdx="7">
    <p:extLst>
      <p:ext uri="{19B8F6BF-5375-455C-9EA6-DF929625EA0E}">
        <p15:presenceInfo xmlns:p15="http://schemas.microsoft.com/office/powerpoint/2012/main" userId="Microsoft Office User" providerId="None"/>
      </p:ext>
    </p:extLst>
  </p:cmAuthor>
  <p:cmAuthor id="2" name="Microsoft Office User" initials="Office [4]" lastIdx="1" clrIdx="1"/>
  <p:cmAuthor id="3" name="Microsoft Office User" initials="Office [5]" lastIdx="1" clrIdx="2"/>
  <p:cmAuthor id="4" name="Microsoft Office User" initials="Office [6]" lastIdx="1" clrIdx="3"/>
  <p:cmAuthor id="5" name="Microsoft Office User" initials="Office [10]" lastIdx="1" clrIdx="4"/>
  <p:cmAuthor id="6" name="Microsoft Office User" initials="Office [11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2A1"/>
    <a:srgbClr val="00CAE1"/>
    <a:srgbClr val="8AB0D2"/>
    <a:srgbClr val="3A9836"/>
    <a:srgbClr val="1C4F1F"/>
    <a:srgbClr val="474715"/>
    <a:srgbClr val="F9D359"/>
    <a:srgbClr val="007EBE"/>
    <a:srgbClr val="5789BA"/>
    <a:srgbClr val="6295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0"/>
    <p:restoredTop sz="85170" autoAdjust="0"/>
  </p:normalViewPr>
  <p:slideViewPr>
    <p:cSldViewPr snapToGrid="0">
      <p:cViewPr>
        <p:scale>
          <a:sx n="130" d="100"/>
          <a:sy n="130" d="100"/>
        </p:scale>
        <p:origin x="488" y="320"/>
      </p:cViewPr>
      <p:guideLst>
        <p:guide orient="horz" pos="396"/>
        <p:guide pos="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9" d="100"/>
        <a:sy n="159" d="100"/>
      </p:scale>
      <p:origin x="0" y="0"/>
    </p:cViewPr>
  </p:sorterViewPr>
  <p:notesViewPr>
    <p:cSldViewPr snapToGrid="0">
      <p:cViewPr varScale="1">
        <p:scale>
          <a:sx n="187" d="100"/>
          <a:sy n="187" d="100"/>
        </p:scale>
        <p:origin x="1792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A8B5723F-F14F-AA46-986E-112904F5C519}" type="datetimeFigureOut">
              <a:rPr lang="en-US"/>
              <a:pPr>
                <a:defRPr/>
              </a:pPr>
              <a:t>4/20/21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5E824854-BE98-284D-9E15-7697A6AF47C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0480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014" y="0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FFA322D1-43A3-7E43-B451-B80F7106B8BB}" type="datetimeFigureOut">
              <a:rPr lang="en-US"/>
              <a:pPr>
                <a:defRPr/>
              </a:pPr>
              <a:t>4/20/21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11400" y="525463"/>
            <a:ext cx="4673600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482" y="3330419"/>
            <a:ext cx="7435436" cy="315444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-110" charset="-128"/>
                <a:cs typeface="+mn-cs"/>
              </a:defRPr>
            </a:lvl1pPr>
          </a:lstStyle>
          <a:p>
            <a:pPr>
              <a:defRPr/>
            </a:pPr>
            <a:fld id="{C27A87ED-E98E-0447-BD3C-01CD494A196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066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0458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3692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07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39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0489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27A87ED-E98E-0447-BD3C-01CD494A1967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63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2 Program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CEE59-CD88-F145-990A-47936EE148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56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209668" y="4811713"/>
            <a:ext cx="8851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l">
              <a:defRPr/>
            </a:pPr>
            <a:r>
              <a:rPr lang="en-US" altLang="en-US" sz="800" dirty="0">
                <a:solidFill>
                  <a:schemeClr val="bg1"/>
                </a:solidFill>
                <a:latin typeface="HelveticaNeueLT Std Med"/>
                <a:cs typeface="HelveticaNeueLT Std Med"/>
              </a:rPr>
              <a:t>www.nasa.gov</a:t>
            </a:r>
          </a:p>
        </p:txBody>
      </p:sp>
      <p:pic>
        <p:nvPicPr>
          <p:cNvPr id="20" name="Picture 19" descr=" NASA Logo 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520" y="217488"/>
            <a:ext cx="791009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99508" y="459823"/>
            <a:ext cx="23177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  <a:cs typeface="Arial" charset="0"/>
              </a:rPr>
              <a:t>National Aeronautics and Space Administration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09668" y="2381271"/>
            <a:ext cx="8337432" cy="769721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09668" y="3513936"/>
            <a:ext cx="2528944" cy="780312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 baseline="0">
                <a:solidFill>
                  <a:srgbClr val="15A4F5"/>
                </a:solidFill>
                <a:effectLst>
                  <a:outerShdw blurRad="454025" dist="114300" dir="2700000" algn="tl" rotWithShape="0">
                    <a:srgbClr val="000000">
                      <a:alpha val="86000"/>
                    </a:srgbClr>
                  </a:outerShdw>
                </a:effectLst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1" y="937349"/>
            <a:ext cx="3399049" cy="89143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DAB4F29-2FD5-4541-9954-DCE415CD598B}"/>
              </a:ext>
            </a:extLst>
          </p:cNvPr>
          <p:cNvSpPr txBox="1">
            <a:spLocks/>
          </p:cNvSpPr>
          <p:nvPr userDrawn="1"/>
        </p:nvSpPr>
        <p:spPr>
          <a:xfrm>
            <a:off x="212326" y="2381272"/>
            <a:ext cx="8337432" cy="769721"/>
          </a:xfrm>
          <a:prstGeom prst="rect">
            <a:avLst/>
          </a:prstGeom>
        </p:spPr>
        <p:txBody>
          <a:bodyPr vert="horz"/>
          <a:lstStyle>
            <a:lvl1pPr algn="l" rtl="0" eaLnBrk="1" fontAlgn="base" hangingPunct="1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en-US" kern="0"/>
              <a:t>  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3464492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/>
          <p:cNvSpPr/>
          <p:nvPr/>
        </p:nvSpPr>
        <p:spPr>
          <a:xfrm>
            <a:off x="261938" y="193675"/>
            <a:ext cx="461962" cy="4445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817467" y="84379"/>
            <a:ext cx="6394546" cy="706019"/>
          </a:xfrm>
          <a:prstGeom prst="rect">
            <a:avLst/>
          </a:prstGeom>
        </p:spPr>
        <p:txBody>
          <a:bodyPr vert="horz"/>
          <a:lstStyle>
            <a:lvl1pPr algn="l">
              <a:defRPr sz="16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2"/>
          </p:nvPr>
        </p:nvSpPr>
        <p:spPr>
          <a:xfrm>
            <a:off x="117475" y="4547506"/>
            <a:ext cx="5457640" cy="236934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buNone/>
              <a:defRPr sz="1600" baseline="0"/>
            </a:lvl1pPr>
            <a:lvl2pPr marL="0" indent="0">
              <a:spcBef>
                <a:spcPts val="0"/>
              </a:spcBef>
              <a:buNone/>
              <a:defRPr sz="1600" baseline="0"/>
            </a:lvl2pPr>
            <a:lvl3pPr marL="0" indent="0">
              <a:spcBef>
                <a:spcPts val="0"/>
              </a:spcBef>
              <a:buNone/>
              <a:defRPr sz="1600" baseline="0"/>
            </a:lvl3pPr>
            <a:lvl4pPr marL="0" indent="0">
              <a:spcBef>
                <a:spcPts val="0"/>
              </a:spcBef>
              <a:buNone/>
              <a:defRPr sz="1600" baseline="0"/>
            </a:lvl4pPr>
            <a:lvl5pPr marL="0" indent="0">
              <a:spcBef>
                <a:spcPts val="0"/>
              </a:spcBef>
              <a:buNone/>
              <a:defRPr sz="1600" baseline="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quarter" idx="14"/>
          </p:nvPr>
        </p:nvSpPr>
        <p:spPr>
          <a:xfrm>
            <a:off x="198439" y="2621395"/>
            <a:ext cx="4313893" cy="2155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5"/>
          </p:nvPr>
        </p:nvSpPr>
        <p:spPr>
          <a:xfrm>
            <a:off x="198439" y="797399"/>
            <a:ext cx="4313893" cy="2155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6"/>
          </p:nvPr>
        </p:nvSpPr>
        <p:spPr>
          <a:xfrm>
            <a:off x="198439" y="1013222"/>
            <a:ext cx="4313893" cy="1594247"/>
          </a:xfrm>
          <a:prstGeom prst="rect">
            <a:avLst/>
          </a:prstGeom>
        </p:spPr>
        <p:txBody>
          <a:bodyPr vert="horz"/>
          <a:lstStyle>
            <a:lvl1pPr marL="0" indent="-18288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50000"/>
              <a:buFont typeface="Wingdings" charset="2"/>
              <a:buChar char="§"/>
              <a:defRPr sz="1200"/>
            </a:lvl1pPr>
            <a:lvl2pPr marL="365760" indent="-182880">
              <a:spcBef>
                <a:spcPts val="0"/>
              </a:spcBef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7"/>
          </p:nvPr>
        </p:nvSpPr>
        <p:spPr>
          <a:xfrm>
            <a:off x="225425" y="2836793"/>
            <a:ext cx="4286906" cy="1696641"/>
          </a:xfrm>
          <a:prstGeom prst="rect">
            <a:avLst/>
          </a:prstGeom>
        </p:spPr>
        <p:txBody>
          <a:bodyPr vert="horz"/>
          <a:lstStyle>
            <a:lvl1pPr marL="0" indent="-18288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50000"/>
              <a:buFont typeface="Wingdings" charset="2"/>
              <a:buChar char="§"/>
              <a:defRPr sz="1200"/>
            </a:lvl1pPr>
            <a:lvl2pPr marL="365760" indent="-182880"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25"/>
          <p:cNvSpPr>
            <a:spLocks noGrp="1"/>
          </p:cNvSpPr>
          <p:nvPr>
            <p:ph type="body" sz="quarter" idx="18"/>
          </p:nvPr>
        </p:nvSpPr>
        <p:spPr>
          <a:xfrm>
            <a:off x="4746795" y="797399"/>
            <a:ext cx="4205814" cy="21550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4" name="Text Placeholder 28"/>
          <p:cNvSpPr>
            <a:spLocks noGrp="1"/>
          </p:cNvSpPr>
          <p:nvPr>
            <p:ph type="body" sz="quarter" idx="19"/>
          </p:nvPr>
        </p:nvSpPr>
        <p:spPr>
          <a:xfrm>
            <a:off x="4746797" y="1013222"/>
            <a:ext cx="4259853" cy="1594247"/>
          </a:xfrm>
          <a:prstGeom prst="rect">
            <a:avLst/>
          </a:prstGeom>
        </p:spPr>
        <p:txBody>
          <a:bodyPr vert="horz"/>
          <a:lstStyle>
            <a:lvl1pPr marL="0" indent="-182880">
              <a:spcBef>
                <a:spcPts val="0"/>
              </a:spcBef>
              <a:spcAft>
                <a:spcPts val="300"/>
              </a:spcAft>
              <a:buClr>
                <a:schemeClr val="accent2"/>
              </a:buClr>
              <a:buSzPct val="150000"/>
              <a:buFont typeface="Wingdings" charset="2"/>
              <a:buChar char="§"/>
              <a:defRPr sz="1200"/>
            </a:lvl1pPr>
            <a:lvl2pPr marL="365760" indent="-182880">
              <a:spcBef>
                <a:spcPts val="0"/>
              </a:spcBef>
              <a:buFont typeface="Arial"/>
              <a:buChar char="•"/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grpSp>
        <p:nvGrpSpPr>
          <p:cNvPr id="18" name="Group 17"/>
          <p:cNvGrpSpPr/>
          <p:nvPr userDrawn="1"/>
        </p:nvGrpSpPr>
        <p:grpSpPr>
          <a:xfrm>
            <a:off x="6287247" y="4553563"/>
            <a:ext cx="2768384" cy="261250"/>
            <a:chOff x="5985406" y="4524375"/>
            <a:chExt cx="3070225" cy="289734"/>
          </a:xfrm>
        </p:grpSpPr>
        <p:sp>
          <p:nvSpPr>
            <p:cNvPr id="19" name="Slide Number Placeholder 5"/>
            <p:cNvSpPr txBox="1">
              <a:spLocks/>
            </p:cNvSpPr>
            <p:nvPr/>
          </p:nvSpPr>
          <p:spPr bwMode="auto">
            <a:xfrm>
              <a:off x="6922031" y="4524375"/>
              <a:ext cx="2133600" cy="273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fld id="{CCB65DFE-1488-9E42-B9A2-8870912F5D43}" type="slidenum">
                <a:rPr lang="en-US" sz="1050" b="1">
                  <a:solidFill>
                    <a:srgbClr val="898989"/>
                  </a:solidFill>
                  <a:cs typeface="MS PGothic" charset="0"/>
                </a:rPr>
                <a:pPr eaLnBrk="1" hangingPunct="1"/>
                <a:t>‹#›</a:t>
              </a:fld>
              <a:endParaRPr lang="en-US" sz="1050" b="1" dirty="0">
                <a:solidFill>
                  <a:srgbClr val="898989"/>
                </a:solidFill>
                <a:cs typeface="MS PGothic" charset="0"/>
              </a:endParaRPr>
            </a:p>
          </p:txBody>
        </p:sp>
        <p:sp>
          <p:nvSpPr>
            <p:cNvPr id="20" name="TextBox 5"/>
            <p:cNvSpPr txBox="1">
              <a:spLocks noChangeArrowheads="1"/>
            </p:cNvSpPr>
            <p:nvPr/>
          </p:nvSpPr>
          <p:spPr bwMode="auto">
            <a:xfrm>
              <a:off x="6617231" y="4575175"/>
              <a:ext cx="787400" cy="238934"/>
            </a:xfrm>
            <a:prstGeom prst="rect">
              <a:avLst/>
            </a:prstGeom>
            <a:solidFill>
              <a:srgbClr val="3DA238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800" dirty="0">
                  <a:solidFill>
                    <a:schemeClr val="bg1"/>
                  </a:solidFill>
                  <a:latin typeface="Arial"/>
                  <a:ea typeface="MS PGothic" pitchFamily="34" charset="-128"/>
                  <a:cs typeface="Arial"/>
                </a:rPr>
                <a:t>On Track</a:t>
              </a:r>
            </a:p>
          </p:txBody>
        </p:sp>
        <p:sp>
          <p:nvSpPr>
            <p:cNvPr id="21" name="TextBox 6"/>
            <p:cNvSpPr txBox="1">
              <a:spLocks noChangeArrowheads="1"/>
            </p:cNvSpPr>
            <p:nvPr/>
          </p:nvSpPr>
          <p:spPr bwMode="auto">
            <a:xfrm>
              <a:off x="7398281" y="4575175"/>
              <a:ext cx="738187" cy="238934"/>
            </a:xfrm>
            <a:prstGeom prst="rect">
              <a:avLst/>
            </a:prstGeom>
            <a:solidFill>
              <a:srgbClr val="FED656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800" dirty="0">
                  <a:latin typeface="Arial"/>
                  <a:ea typeface="MS PGothic" pitchFamily="34" charset="-128"/>
                  <a:cs typeface="Arial"/>
                </a:rPr>
                <a:t>Concerns</a:t>
              </a:r>
            </a:p>
          </p:txBody>
        </p:sp>
        <p:sp>
          <p:nvSpPr>
            <p:cNvPr id="22" name="TextBox 7"/>
            <p:cNvSpPr txBox="1">
              <a:spLocks noChangeArrowheads="1"/>
            </p:cNvSpPr>
            <p:nvPr/>
          </p:nvSpPr>
          <p:spPr bwMode="auto">
            <a:xfrm>
              <a:off x="8126942" y="4575175"/>
              <a:ext cx="801688" cy="238934"/>
            </a:xfrm>
            <a:prstGeom prst="rect">
              <a:avLst/>
            </a:prstGeom>
            <a:solidFill>
              <a:schemeClr val="accent1"/>
            </a:solidFill>
            <a:ln w="12700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800" dirty="0">
                  <a:solidFill>
                    <a:schemeClr val="bg1"/>
                  </a:solidFill>
                  <a:latin typeface="Arial"/>
                  <a:ea typeface="MS PGothic" pitchFamily="34" charset="-128"/>
                  <a:cs typeface="Arial"/>
                </a:rPr>
                <a:t>Need Help</a:t>
              </a:r>
            </a:p>
          </p:txBody>
        </p:sp>
        <p:sp>
          <p:nvSpPr>
            <p:cNvPr id="23" name="TextBox 8"/>
            <p:cNvSpPr txBox="1">
              <a:spLocks noChangeArrowheads="1"/>
            </p:cNvSpPr>
            <p:nvPr/>
          </p:nvSpPr>
          <p:spPr bwMode="auto">
            <a:xfrm>
              <a:off x="5985406" y="4573588"/>
              <a:ext cx="660401" cy="23893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800" b="1" dirty="0">
                  <a:solidFill>
                    <a:schemeClr val="bg1"/>
                  </a:solidFill>
                  <a:latin typeface="Arial"/>
                  <a:ea typeface="MS PGothic" pitchFamily="34" charset="-128"/>
                  <a:cs typeface="Arial"/>
                </a:rPr>
                <a:t>Legend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947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2 Program 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88899" y="0"/>
            <a:ext cx="923128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9"/>
          <p:cNvSpPr>
            <a:spLocks noChangeArrowheads="1"/>
          </p:cNvSpPr>
          <p:nvPr userDrawn="1"/>
        </p:nvSpPr>
        <p:spPr bwMode="auto">
          <a:xfrm>
            <a:off x="209668" y="4811713"/>
            <a:ext cx="88517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 algn="l">
              <a:defRPr/>
            </a:pPr>
            <a:r>
              <a:rPr lang="en-US" altLang="en-US" sz="800" dirty="0">
                <a:solidFill>
                  <a:schemeClr val="tx1"/>
                </a:solidFill>
                <a:effectLst/>
                <a:latin typeface="HelveticaNeueLT Std Med"/>
                <a:cs typeface="HelveticaNeueLT Std Med"/>
              </a:rPr>
              <a:t>www.nasa.gov</a:t>
            </a:r>
          </a:p>
        </p:txBody>
      </p:sp>
      <p:pic>
        <p:nvPicPr>
          <p:cNvPr id="20" name="Picture 19" descr=" NASA Logo RGB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98520" y="217488"/>
            <a:ext cx="791009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>
            <a:spLocks noChangeArrowheads="1"/>
          </p:cNvSpPr>
          <p:nvPr userDrawn="1"/>
        </p:nvSpPr>
        <p:spPr bwMode="auto">
          <a:xfrm>
            <a:off x="199508" y="459823"/>
            <a:ext cx="231775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pitchFamily="-110" charset="-128"/>
              </a:defRPr>
            </a:lvl9pPr>
          </a:lstStyle>
          <a:p>
            <a:pPr>
              <a:defRPr/>
            </a:pPr>
            <a:r>
              <a:rPr lang="en-US" altLang="en-US" sz="800" dirty="0">
                <a:solidFill>
                  <a:schemeClr val="bg1"/>
                </a:solidFill>
                <a:cs typeface="Arial" charset="0"/>
              </a:rPr>
              <a:t>National Aeronautics and Space Administration 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209668" y="2742060"/>
            <a:ext cx="8337432" cy="769721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10000"/>
              </a:lnSpc>
              <a:spcBef>
                <a:spcPts val="1200"/>
              </a:spcBef>
              <a:spcAft>
                <a:spcPts val="1200"/>
              </a:spcAft>
              <a:defRPr sz="20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70000"/>
                    </a:prstClr>
                  </a:outerShdw>
                </a:effectLst>
              </a:defRPr>
            </a:lvl1pPr>
          </a:lstStyle>
          <a:p>
            <a:r>
              <a:rPr lang="en-US" dirty="0"/>
              <a:t>   </a:t>
            </a:r>
          </a:p>
        </p:txBody>
      </p:sp>
      <p:sp>
        <p:nvSpPr>
          <p:cNvPr id="23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09668" y="4013200"/>
            <a:ext cx="2528944" cy="60737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1400" b="1" baseline="0">
                <a:solidFill>
                  <a:schemeClr val="tx1"/>
                </a:solidFill>
                <a:effectLst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351" y="937349"/>
            <a:ext cx="3399049" cy="89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1317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8">
          <p15:clr>
            <a:srgbClr val="FBAE40"/>
          </p15:clr>
        </p15:guide>
        <p15:guide id="2" pos="19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line/Conten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56" y="84535"/>
            <a:ext cx="6885571" cy="510778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134905" y="657402"/>
            <a:ext cx="6904721" cy="4166054"/>
          </a:xfrm>
          <a:prstGeom prst="rect">
            <a:avLst/>
          </a:prstGeom>
        </p:spPr>
        <p:txBody>
          <a:bodyPr vert="horz"/>
          <a:lstStyle>
            <a:lvl1pPr marL="274320" indent="-27432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30000"/>
              <a:buFont typeface="Wingdings" charset="2"/>
              <a:buChar char="§"/>
              <a:defRPr sz="1800" b="1" baseline="0">
                <a:solidFill>
                  <a:srgbClr val="666666"/>
                </a:solidFill>
                <a:latin typeface="Arial"/>
              </a:defRPr>
            </a:lvl1pPr>
            <a:lvl2pPr marL="274320" indent="0">
              <a:spcBef>
                <a:spcPts val="600"/>
              </a:spcBef>
              <a:buFontTx/>
              <a:buNone/>
              <a:defRPr sz="1400" b="1" baseline="0">
                <a:solidFill>
                  <a:schemeClr val="accent2"/>
                </a:solidFill>
              </a:defRPr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11890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056" y="84535"/>
            <a:ext cx="6901837" cy="510778"/>
          </a:xfrm>
          <a:prstGeom prst="rect">
            <a:avLst/>
          </a:prstGeom>
        </p:spPr>
        <p:txBody>
          <a:bodyPr vert="horz"/>
          <a:lstStyle>
            <a:lvl1pPr algn="l">
              <a:defRPr sz="2400" b="1">
                <a:solidFill>
                  <a:srgbClr val="00599B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8277" y="655412"/>
            <a:ext cx="8739271" cy="4238663"/>
          </a:xfrm>
          <a:prstGeom prst="rect">
            <a:avLst/>
          </a:prstGeom>
        </p:spPr>
        <p:txBody>
          <a:bodyPr vert="horz"/>
          <a:lstStyle>
            <a:lvl1pPr marL="256032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800" b="1" baseline="0">
                <a:solidFill>
                  <a:schemeClr val="accent2"/>
                </a:solidFill>
              </a:defRPr>
            </a:lvl1pPr>
            <a:lvl2pPr marL="452438" indent="-168275"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630238" indent="-177800">
              <a:buFont typeface="Arial"/>
              <a:buChar char="•"/>
              <a:defRPr sz="1400"/>
            </a:lvl3pPr>
            <a:lvl4pPr marL="798513" indent="-168275">
              <a:defRPr sz="1200"/>
            </a:lvl4pPr>
            <a:lvl5pPr marL="914400" indent="-115888">
              <a:defRPr sz="10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5921638"/>
      </p:ext>
    </p:extLst>
  </p:cSld>
  <p:clrMapOvr>
    <a:masterClrMapping/>
  </p:clrMapOvr>
  <p:hf hdr="0" ft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etrics Quad Chart Form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4584700" y="663906"/>
            <a:ext cx="14596" cy="4126458"/>
          </a:xfrm>
          <a:prstGeom prst="line">
            <a:avLst/>
          </a:prstGeom>
          <a:ln w="12700">
            <a:solidFill>
              <a:srgbClr val="6A6A6A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77800" y="2657189"/>
            <a:ext cx="8763000" cy="19050"/>
          </a:xfrm>
          <a:prstGeom prst="line">
            <a:avLst/>
          </a:prstGeom>
          <a:ln w="12700">
            <a:solidFill>
              <a:srgbClr val="6A6A6A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054" y="82154"/>
            <a:ext cx="6915485" cy="439340"/>
          </a:xfrm>
          <a:prstGeom prst="rect">
            <a:avLst/>
          </a:prstGeom>
        </p:spPr>
        <p:txBody>
          <a:bodyPr vert="horz"/>
          <a:lstStyle>
            <a:lvl1pPr algn="l">
              <a:defRPr sz="2400" b="1" i="0">
                <a:solidFill>
                  <a:srgbClr val="00599B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835611"/>
      </p:ext>
    </p:extLst>
  </p:cSld>
  <p:clrMapOvr>
    <a:masterClrMapping/>
  </p:clrMapOvr>
  <p:hf hdr="0" ft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Metrics Quad Chart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4559300" y="671513"/>
            <a:ext cx="1588" cy="4200525"/>
          </a:xfrm>
          <a:prstGeom prst="line">
            <a:avLst/>
          </a:prstGeom>
          <a:ln>
            <a:solidFill>
              <a:srgbClr val="6A6A6A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177800" y="2752725"/>
            <a:ext cx="8763000" cy="20638"/>
          </a:xfrm>
          <a:prstGeom prst="line">
            <a:avLst/>
          </a:prstGeom>
          <a:ln>
            <a:solidFill>
              <a:srgbClr val="6A6A6A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179388" y="1462088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800" b="1" dirty="0">
              <a:solidFill>
                <a:srgbClr val="00599B"/>
              </a:solidFill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79388" y="3549650"/>
            <a:ext cx="4381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defRPr/>
            </a:pPr>
            <a:endParaRPr lang="en-US" altLang="en-US" sz="2800" b="1" dirty="0">
              <a:solidFill>
                <a:srgbClr val="00599B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055" y="82154"/>
            <a:ext cx="6779008" cy="439340"/>
          </a:xfrm>
          <a:prstGeom prst="rect">
            <a:avLst/>
          </a:prstGeom>
        </p:spPr>
        <p:txBody>
          <a:bodyPr vert="horz"/>
          <a:lstStyle>
            <a:lvl1pPr algn="l">
              <a:defRPr sz="2400" b="1" i="0">
                <a:solidFill>
                  <a:srgbClr val="00599B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551364" y="678657"/>
            <a:ext cx="4410075" cy="2080022"/>
          </a:xfrm>
          <a:prstGeom prst="rect">
            <a:avLst/>
          </a:prstGeom>
        </p:spPr>
        <p:txBody>
          <a:bodyPr vert="horz"/>
          <a:lstStyle>
            <a:lvl1pPr marL="274320" indent="-274320"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2000" baseline="0"/>
            </a:lvl1pPr>
            <a:lvl2pPr marL="457200" indent="-182880">
              <a:spcBef>
                <a:spcPts val="0"/>
              </a:spcBef>
              <a:buFont typeface="Arial"/>
              <a:buChar char="•"/>
              <a:defRPr sz="1600" baseline="0"/>
            </a:lvl2pPr>
            <a:lvl3pPr marL="640080" indent="-182880">
              <a:spcBef>
                <a:spcPts val="600"/>
              </a:spcBef>
              <a:spcAft>
                <a:spcPts val="0"/>
              </a:spcAft>
              <a:buFont typeface="Arial"/>
              <a:buChar char="•"/>
              <a:defRPr sz="1600" baseline="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74626" y="669131"/>
            <a:ext cx="4379913" cy="209192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4626" y="2767251"/>
            <a:ext cx="4379913" cy="209192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4564298" y="2767251"/>
            <a:ext cx="4379913" cy="2091929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3102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57231" y="85725"/>
            <a:ext cx="6830423" cy="628650"/>
          </a:xfrm>
          <a:prstGeom prst="rect">
            <a:avLst/>
          </a:prstGeom>
        </p:spPr>
        <p:txBody>
          <a:bodyPr vert="horz"/>
          <a:lstStyle>
            <a:lvl1pPr algn="l">
              <a:defRPr sz="2400" b="1" i="0" baseline="0">
                <a:solidFill>
                  <a:srgbClr val="00599B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609367"/>
      </p:ext>
    </p:extLst>
  </p:cSld>
  <p:clrMapOvr>
    <a:masterClrMapping/>
  </p:clrMapOvr>
  <p:hf hdr="0" ft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. 5 level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5"/>
          <p:cNvSpPr>
            <a:spLocks noGrp="1"/>
          </p:cNvSpPr>
          <p:nvPr>
            <p:ph type="title"/>
          </p:nvPr>
        </p:nvSpPr>
        <p:spPr>
          <a:xfrm>
            <a:off x="157231" y="85725"/>
            <a:ext cx="6939605" cy="628650"/>
          </a:xfrm>
          <a:prstGeom prst="rect">
            <a:avLst/>
          </a:prstGeom>
        </p:spPr>
        <p:txBody>
          <a:bodyPr vert="horz"/>
          <a:lstStyle>
            <a:lvl1pPr algn="l">
              <a:defRPr sz="2400" b="1" i="0" baseline="0">
                <a:solidFill>
                  <a:schemeClr val="accent2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68275" y="852488"/>
            <a:ext cx="4351338" cy="3969544"/>
          </a:xfrm>
          <a:prstGeom prst="rect">
            <a:avLst/>
          </a:prstGeom>
        </p:spPr>
        <p:txBody>
          <a:bodyPr vert="horz"/>
          <a:lstStyle>
            <a:lvl1pPr marL="256032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800" baseline="0"/>
            </a:lvl1pPr>
            <a:lvl2pPr marL="452438" indent="-168275"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630238" indent="-177800">
              <a:buFont typeface="Arial"/>
              <a:buChar char="•"/>
              <a:defRPr sz="1400"/>
            </a:lvl3pPr>
            <a:lvl4pPr marL="798513" indent="-168275">
              <a:defRPr sz="1200"/>
            </a:lvl4pPr>
            <a:lvl5pPr marL="914400" indent="-115888"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90965" y="852488"/>
            <a:ext cx="4351338" cy="3969544"/>
          </a:xfrm>
          <a:prstGeom prst="rect">
            <a:avLst/>
          </a:prstGeom>
        </p:spPr>
        <p:txBody>
          <a:bodyPr vert="horz"/>
          <a:lstStyle>
            <a:lvl1pPr marL="256032" indent="-25603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800" baseline="0"/>
            </a:lvl1pPr>
            <a:lvl2pPr marL="452438" indent="-168275">
              <a:buClr>
                <a:schemeClr val="accent2"/>
              </a:buClr>
              <a:buFont typeface="Wingdings" charset="2"/>
              <a:buChar char="§"/>
              <a:defRPr sz="1600"/>
            </a:lvl2pPr>
            <a:lvl3pPr marL="630238" indent="-177800">
              <a:buFont typeface="Arial"/>
              <a:buChar char="•"/>
              <a:defRPr sz="1400"/>
            </a:lvl3pPr>
            <a:lvl4pPr marL="798513" indent="-168275">
              <a:defRPr sz="1200"/>
            </a:lvl4pPr>
            <a:lvl5pPr marL="914400" indent="-115888">
              <a:defRPr sz="1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36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7231" y="85725"/>
            <a:ext cx="6898662" cy="628650"/>
          </a:xfrm>
          <a:prstGeom prst="rect">
            <a:avLst/>
          </a:prstGeom>
        </p:spPr>
        <p:txBody>
          <a:bodyPr vert="horz"/>
          <a:lstStyle>
            <a:lvl1pPr algn="l">
              <a:defRPr sz="2400" b="1" i="0" baseline="0">
                <a:solidFill>
                  <a:srgbClr val="00599B"/>
                </a:solidFill>
                <a:latin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>
          <a:xfrm>
            <a:off x="171388" y="824664"/>
            <a:ext cx="4358956" cy="272709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82880" indent="-18288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400"/>
            </a:lvl2pPr>
            <a:lvl3pPr marL="365760" indent="-182880">
              <a:spcBef>
                <a:spcPts val="0"/>
              </a:spcBef>
              <a:spcAft>
                <a:spcPts val="300"/>
              </a:spcAft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4620673" y="824664"/>
            <a:ext cx="4358956" cy="272709"/>
          </a:xfrm>
          <a:prstGeom prst="rect">
            <a:avLst/>
          </a:prstGeom>
        </p:spPr>
        <p:txBody>
          <a:bodyPr vert="horz"/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600" b="1">
                <a:solidFill>
                  <a:schemeClr val="accent2"/>
                </a:solidFill>
              </a:defRPr>
            </a:lvl1pPr>
            <a:lvl2pPr marL="182880" indent="-18288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400"/>
            </a:lvl2pPr>
            <a:lvl3pPr marL="365760" indent="-182880">
              <a:spcBef>
                <a:spcPts val="0"/>
              </a:spcBef>
              <a:spcAft>
                <a:spcPts val="300"/>
              </a:spcAft>
              <a:defRPr sz="1400"/>
            </a:lvl3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165100" y="1103709"/>
            <a:ext cx="4362450" cy="3700463"/>
          </a:xfrm>
          <a:prstGeom prst="rect">
            <a:avLst/>
          </a:prstGeom>
        </p:spPr>
        <p:txBody>
          <a:bodyPr vert="horz"/>
          <a:lstStyle>
            <a:lvl1pPr marL="0" indent="-18288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400" baseline="0"/>
            </a:lvl1pPr>
            <a:lvl2pPr marL="365760" indent="-182880"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1400" baseline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4614384" y="1103709"/>
            <a:ext cx="4362450" cy="3700463"/>
          </a:xfrm>
          <a:prstGeom prst="rect">
            <a:avLst/>
          </a:prstGeom>
        </p:spPr>
        <p:txBody>
          <a:bodyPr vert="horz"/>
          <a:lstStyle>
            <a:lvl1pPr marL="0" indent="-182880">
              <a:spcBef>
                <a:spcPts val="0"/>
              </a:spcBef>
              <a:spcAft>
                <a:spcPts val="300"/>
              </a:spcAft>
              <a:buClr>
                <a:schemeClr val="accent1"/>
              </a:buClr>
              <a:buSzPct val="150000"/>
              <a:buFont typeface="Wingdings" charset="2"/>
              <a:buChar char="§"/>
              <a:defRPr sz="1400" baseline="0"/>
            </a:lvl1pPr>
            <a:lvl2pPr marL="365760" indent="-182880">
              <a:spcBef>
                <a:spcPts val="0"/>
              </a:spcBef>
              <a:spcAft>
                <a:spcPts val="300"/>
              </a:spcAft>
              <a:buFont typeface="Arial"/>
              <a:buChar char="•"/>
              <a:defRPr sz="1400" baseline="0"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63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chemeClr val="bg1">
                <a:alpha val="30000"/>
              </a:schemeClr>
            </a:gs>
            <a:gs pos="0">
              <a:schemeClr val="bg1">
                <a:lumMod val="50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/>
          </p:cNvPicPr>
          <p:nvPr userDrawn="1"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938223" y="150659"/>
            <a:ext cx="2016427" cy="46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4"/>
          <p:cNvSpPr txBox="1">
            <a:spLocks/>
          </p:cNvSpPr>
          <p:nvPr/>
        </p:nvSpPr>
        <p:spPr>
          <a:xfrm>
            <a:off x="100389" y="4822825"/>
            <a:ext cx="3086100" cy="169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9pPr>
          </a:lstStyle>
          <a:p>
            <a:pPr>
              <a:defRPr/>
            </a:pPr>
            <a:r>
              <a:rPr lang="en-US" sz="10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Bringing NASA Technology Down to Earth</a:t>
            </a: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endParaRPr lang="en-US" sz="1000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Slide Number Placeholder 5"/>
          <p:cNvSpPr txBox="1">
            <a:spLocks/>
          </p:cNvSpPr>
          <p:nvPr/>
        </p:nvSpPr>
        <p:spPr>
          <a:xfrm>
            <a:off x="8662988" y="4854793"/>
            <a:ext cx="400050" cy="2190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9pPr>
          </a:lstStyle>
          <a:p>
            <a:pPr algn="r">
              <a:defRPr/>
            </a:pPr>
            <a:fld id="{967C1C55-7B3B-A242-8826-54FF4567D98D}" type="slidenum">
              <a:rPr lang="en-US" sz="900" smtClean="0"/>
              <a:pPr algn="r">
                <a:defRPr/>
              </a:pPr>
              <a:t>‹#›</a:t>
            </a:fld>
            <a:endParaRPr lang="en-US" sz="900" dirty="0"/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4338638" y="4824009"/>
            <a:ext cx="838200" cy="169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9pPr>
          </a:lstStyle>
          <a:p>
            <a:pPr>
              <a:defRPr/>
            </a:pPr>
            <a:r>
              <a:rPr lang="en-US" sz="900" dirty="0"/>
              <a:t>2021</a:t>
            </a:r>
          </a:p>
        </p:txBody>
      </p:sp>
      <p:sp>
        <p:nvSpPr>
          <p:cNvPr id="6" name="Footer Placeholder 4"/>
          <p:cNvSpPr txBox="1">
            <a:spLocks/>
          </p:cNvSpPr>
          <p:nvPr/>
        </p:nvSpPr>
        <p:spPr>
          <a:xfrm>
            <a:off x="5576888" y="4825677"/>
            <a:ext cx="3086100" cy="16986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-108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pitchFamily="-110" charset="-128"/>
                <a:cs typeface="+mn-cs"/>
              </a:defRPr>
            </a:lvl9pPr>
          </a:lstStyle>
          <a:p>
            <a:pPr algn="ctr">
              <a:defRPr/>
            </a:pPr>
            <a:r>
              <a:rPr lang="en-US" sz="1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technology.nasa.gov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3" r:id="rId2"/>
    <p:sldLayoutId id="2147483970" r:id="rId3"/>
    <p:sldLayoutId id="2147483971" r:id="rId4"/>
    <p:sldLayoutId id="2147483976" r:id="rId5"/>
    <p:sldLayoutId id="2147483977" r:id="rId6"/>
    <p:sldLayoutId id="2147483972" r:id="rId7"/>
    <p:sldLayoutId id="2147483973" r:id="rId8"/>
    <p:sldLayoutId id="2147483974" r:id="rId9"/>
    <p:sldLayoutId id="2147483979" r:id="rId10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9" charset="-128"/>
          <a:cs typeface="ＭＳ Ｐゴシック" pitchFamily="-109" charset="-128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  <a:ea typeface="ＭＳ Ｐゴシック" pitchFamily="-109" charset="-128"/>
          <a:cs typeface="ＭＳ Ｐゴシック" pitchFamily="-109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9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09" charset="-128"/>
          <a:cs typeface="ＭＳ Ｐゴシック" pitchFamily="-109" charset="-128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09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9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9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9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"/><Relationship Id="rId3" Type="http://schemas.openxmlformats.org/officeDocument/2006/relationships/image" Target="../media/image7.png"/><Relationship Id="rId7" Type="http://schemas.openxmlformats.org/officeDocument/2006/relationships/image" Target="../media/image11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tif"/><Relationship Id="rId11" Type="http://schemas.openxmlformats.org/officeDocument/2006/relationships/image" Target="../media/image15.jpeg"/><Relationship Id="rId5" Type="http://schemas.openxmlformats.org/officeDocument/2006/relationships/image" Target="../media/image9.tif"/><Relationship Id="rId10" Type="http://schemas.openxmlformats.org/officeDocument/2006/relationships/image" Target="../media/image14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image" Target="../media/image28.jpeg"/><Relationship Id="rId3" Type="http://schemas.openxmlformats.org/officeDocument/2006/relationships/image" Target="../media/image7.png"/><Relationship Id="rId7" Type="http://schemas.openxmlformats.org/officeDocument/2006/relationships/image" Target="../media/image22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tif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page1image3352910928">
            <a:extLst>
              <a:ext uri="{FF2B5EF4-FFF2-40B4-BE49-F238E27FC236}">
                <a16:creationId xmlns:a16="http://schemas.microsoft.com/office/drawing/2014/main" id="{5A95E0B0-76B2-E244-9BE2-DAE2EBBF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70200" cy="92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135BB13B-67D9-824A-B87D-AE398DD77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668" y="2418979"/>
            <a:ext cx="8337432" cy="769721"/>
          </a:xfrm>
        </p:spPr>
        <p:txBody>
          <a:bodyPr/>
          <a:lstStyle/>
          <a:p>
            <a:r>
              <a:rPr lang="en-US" dirty="0"/>
              <a:t>3D Construction of Biologically Derived Materials </a:t>
            </a:r>
            <a:br>
              <a:rPr lang="en-US" dirty="0"/>
            </a:br>
            <a:r>
              <a:rPr lang="en-US" dirty="0"/>
              <a:t>NASA Ames Technology Transfer Environment Webinar </a:t>
            </a:r>
            <a:br>
              <a:rPr lang="en-US" dirty="0"/>
            </a:b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617969-E118-DA49-8A71-5DE96EAC959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09667" y="3513936"/>
            <a:ext cx="4155855" cy="769721"/>
          </a:xfrm>
        </p:spPr>
        <p:txBody>
          <a:bodyPr/>
          <a:lstStyle/>
          <a:p>
            <a:r>
              <a:rPr lang="en-US" dirty="0"/>
              <a:t>Diana Gentry </a:t>
            </a:r>
          </a:p>
          <a:p>
            <a:r>
              <a:rPr lang="en-US" dirty="0"/>
              <a:t>Bioengineering &amp; Instrumentation Group Lab</a:t>
            </a:r>
          </a:p>
          <a:p>
            <a:r>
              <a:rPr lang="en-US" dirty="0"/>
              <a:t>NASA Ames Research Center</a:t>
            </a:r>
          </a:p>
          <a:p>
            <a:r>
              <a:rPr lang="en-US" dirty="0"/>
              <a:t>04/27/2021</a:t>
            </a:r>
          </a:p>
        </p:txBody>
      </p:sp>
    </p:spTree>
    <p:extLst>
      <p:ext uri="{BB962C8B-B14F-4D97-AF65-F5344CB8AC3E}">
        <p14:creationId xmlns:p14="http://schemas.microsoft.com/office/powerpoint/2010/main" val="19286644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546F-F5DC-1A4B-850D-398B1412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9" y="84535"/>
            <a:ext cx="6885571" cy="423462"/>
          </a:xfrm>
        </p:spPr>
        <p:txBody>
          <a:bodyPr/>
          <a:lstStyle/>
          <a:p>
            <a:r>
              <a:rPr lang="en-US" sz="1800" dirty="0"/>
              <a:t>3D Construction of Biologically Derived Materials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CD923-2779-4B1F-AB08-FB84BDB740BA}"/>
              </a:ext>
            </a:extLst>
          </p:cNvPr>
          <p:cNvSpPr txBox="1"/>
          <p:nvPr/>
        </p:nvSpPr>
        <p:spPr>
          <a:xfrm>
            <a:off x="175491" y="789277"/>
            <a:ext cx="3574473" cy="32752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accent1"/>
                </a:solidFill>
                <a:cs typeface="Arial"/>
              </a:rPr>
              <a:t>Technology Overview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cs typeface="Arial"/>
              </a:rPr>
              <a:t>Biomaterials</a:t>
            </a:r>
            <a:r>
              <a:rPr lang="en-US" sz="1400" dirty="0">
                <a:solidFill>
                  <a:schemeClr val="tx1"/>
                </a:solidFill>
                <a:cs typeface="Arial"/>
              </a:rPr>
              <a:t> are natural materials produced by or incorporated into living systems, or human-made materials which mimic the same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Living cells are very good at making complex, hierarchical microstructures to give rise to lightweight, robust, highly functional materials (wood, bone, silk)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To influence the final material product, need to control both cell production capability (genetic engineering) &amp; cell physical environment (3D printing)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endParaRPr lang="en-US" sz="14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45656B42-AB77-44B7-88F7-F704F13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39" y="123563"/>
            <a:ext cx="1125762" cy="5166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78B2B62-63B4-624F-9109-EDBCCB677298}"/>
              </a:ext>
            </a:extLst>
          </p:cNvPr>
          <p:cNvGrpSpPr/>
          <p:nvPr/>
        </p:nvGrpSpPr>
        <p:grpSpPr>
          <a:xfrm>
            <a:off x="3952095" y="1342087"/>
            <a:ext cx="4870754" cy="2837873"/>
            <a:chOff x="3952095" y="1342087"/>
            <a:chExt cx="4870754" cy="2837873"/>
          </a:xfrm>
        </p:grpSpPr>
        <p:sp>
          <p:nvSpPr>
            <p:cNvPr id="15" name="sugars">
              <a:extLst>
                <a:ext uri="{FF2B5EF4-FFF2-40B4-BE49-F238E27FC236}">
                  <a16:creationId xmlns:a16="http://schemas.microsoft.com/office/drawing/2014/main" id="{FA68262C-D04A-204C-A779-B19AD7ED892B}"/>
                </a:ext>
              </a:extLst>
            </p:cNvPr>
            <p:cNvSpPr/>
            <p:nvPr/>
          </p:nvSpPr>
          <p:spPr>
            <a:xfrm>
              <a:off x="4401726" y="3560443"/>
              <a:ext cx="656373" cy="290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/>
                <a:t>sugars</a:t>
              </a:r>
            </a:p>
          </p:txBody>
        </p:sp>
        <p:sp>
          <p:nvSpPr>
            <p:cNvPr id="17" name="biogenic silica">
              <a:extLst>
                <a:ext uri="{FF2B5EF4-FFF2-40B4-BE49-F238E27FC236}">
                  <a16:creationId xmlns:a16="http://schemas.microsoft.com/office/drawing/2014/main" id="{57354B0B-40EA-0F44-964B-8CD56D2286E8}"/>
                </a:ext>
              </a:extLst>
            </p:cNvPr>
            <p:cNvSpPr/>
            <p:nvPr/>
          </p:nvSpPr>
          <p:spPr>
            <a:xfrm>
              <a:off x="5334412" y="3491685"/>
              <a:ext cx="868912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 dirty="0"/>
                <a:t>biogenic silica</a:t>
              </a:r>
            </a:p>
          </p:txBody>
        </p:sp>
        <p:sp>
          <p:nvSpPr>
            <p:cNvPr id="18" name="nacre">
              <a:extLst>
                <a:ext uri="{FF2B5EF4-FFF2-40B4-BE49-F238E27FC236}">
                  <a16:creationId xmlns:a16="http://schemas.microsoft.com/office/drawing/2014/main" id="{A0F47889-7BF9-3640-8C07-8525D9CB5838}"/>
                </a:ext>
              </a:extLst>
            </p:cNvPr>
            <p:cNvSpPr/>
            <p:nvPr/>
          </p:nvSpPr>
          <p:spPr>
            <a:xfrm>
              <a:off x="5900140" y="1951304"/>
              <a:ext cx="644677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/>
                <a:t>nacre</a:t>
              </a:r>
            </a:p>
          </p:txBody>
        </p:sp>
        <p:sp>
          <p:nvSpPr>
            <p:cNvPr id="19" name="microbial mats">
              <a:extLst>
                <a:ext uri="{FF2B5EF4-FFF2-40B4-BE49-F238E27FC236}">
                  <a16:creationId xmlns:a16="http://schemas.microsoft.com/office/drawing/2014/main" id="{2360E81E-05D0-A743-9F28-F8DE45052609}"/>
                </a:ext>
              </a:extLst>
            </p:cNvPr>
            <p:cNvSpPr/>
            <p:nvPr/>
          </p:nvSpPr>
          <p:spPr>
            <a:xfrm>
              <a:off x="7162296" y="2566027"/>
              <a:ext cx="994214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 dirty="0"/>
                <a:t>microbial mats</a:t>
              </a:r>
            </a:p>
          </p:txBody>
        </p:sp>
        <p:sp>
          <p:nvSpPr>
            <p:cNvPr id="20" name="wood">
              <a:extLst>
                <a:ext uri="{FF2B5EF4-FFF2-40B4-BE49-F238E27FC236}">
                  <a16:creationId xmlns:a16="http://schemas.microsoft.com/office/drawing/2014/main" id="{03515C84-34F7-0D41-9377-A2330CEFF4C4}"/>
                </a:ext>
              </a:extLst>
            </p:cNvPr>
            <p:cNvSpPr/>
            <p:nvPr/>
          </p:nvSpPr>
          <p:spPr>
            <a:xfrm>
              <a:off x="8156509" y="1989862"/>
              <a:ext cx="644677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 dirty="0"/>
                <a:t>wood</a:t>
              </a:r>
            </a:p>
          </p:txBody>
        </p:sp>
        <p:grpSp>
          <p:nvGrpSpPr>
            <p:cNvPr id="21" name="Group">
              <a:extLst>
                <a:ext uri="{FF2B5EF4-FFF2-40B4-BE49-F238E27FC236}">
                  <a16:creationId xmlns:a16="http://schemas.microsoft.com/office/drawing/2014/main" id="{63097A92-0CD6-4641-B2FE-4B95A53BEFF4}"/>
                </a:ext>
              </a:extLst>
            </p:cNvPr>
            <p:cNvGrpSpPr/>
            <p:nvPr/>
          </p:nvGrpSpPr>
          <p:grpSpPr>
            <a:xfrm>
              <a:off x="4386551" y="3223720"/>
              <a:ext cx="684751" cy="454987"/>
              <a:chOff x="0" y="0"/>
              <a:chExt cx="1241027" cy="749301"/>
            </a:xfrm>
          </p:grpSpPr>
          <p:pic>
            <p:nvPicPr>
              <p:cNvPr id="36" name="sugar.pdf" descr="sugar.pdf">
                <a:extLst>
                  <a:ext uri="{FF2B5EF4-FFF2-40B4-BE49-F238E27FC236}">
                    <a16:creationId xmlns:a16="http://schemas.microsoft.com/office/drawing/2014/main" id="{EAE97B6F-1125-1F4B-8FBD-5ED7FBF39C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351236" cy="491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7" name="sugar.pdf" descr="sugar.pdf">
                <a:extLst>
                  <a:ext uri="{FF2B5EF4-FFF2-40B4-BE49-F238E27FC236}">
                    <a16:creationId xmlns:a16="http://schemas.microsoft.com/office/drawing/2014/main" id="{DBDEB9E7-5EB0-914A-8E46-53C05884C6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4896" y="257571"/>
                <a:ext cx="351237" cy="49173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8" name="sugar.pdf" descr="sugar.pdf">
                <a:extLst>
                  <a:ext uri="{FF2B5EF4-FFF2-40B4-BE49-F238E27FC236}">
                    <a16:creationId xmlns:a16="http://schemas.microsoft.com/office/drawing/2014/main" id="{3D892A3C-21CF-B64E-BC42-41BA69E2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9793" y="0"/>
                <a:ext cx="351236" cy="49173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2" name="droppedImage.tiff" descr="droppedImage.tiff">
              <a:extLst>
                <a:ext uri="{FF2B5EF4-FFF2-40B4-BE49-F238E27FC236}">
                  <a16:creationId xmlns:a16="http://schemas.microsoft.com/office/drawing/2014/main" id="{265C135A-1813-B54E-9471-6014545AB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45978" y="1342087"/>
              <a:ext cx="950336" cy="666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3" name="droppedImage.tiff" descr="droppedImage.tiff">
              <a:extLst>
                <a:ext uri="{FF2B5EF4-FFF2-40B4-BE49-F238E27FC236}">
                  <a16:creationId xmlns:a16="http://schemas.microsoft.com/office/drawing/2014/main" id="{18E9919F-1111-4E49-81A5-33470EF100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6383" y="2809236"/>
              <a:ext cx="921234" cy="666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" name="droppedImage.tiff" descr="droppedImage.tiff">
              <a:extLst>
                <a:ext uri="{FF2B5EF4-FFF2-40B4-BE49-F238E27FC236}">
                  <a16:creationId xmlns:a16="http://schemas.microsoft.com/office/drawing/2014/main" id="{8D79D9A6-EAA8-6647-896D-E0ABAA5E80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156509" y="1380645"/>
              <a:ext cx="644208" cy="66628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" name="droppedImage.tiff" descr="droppedImage.tiff">
              <a:extLst>
                <a:ext uri="{FF2B5EF4-FFF2-40B4-BE49-F238E27FC236}">
                  <a16:creationId xmlns:a16="http://schemas.microsoft.com/office/drawing/2014/main" id="{AC457EC7-076B-8A4B-A697-3DC3C6B68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255779" y="1881709"/>
              <a:ext cx="807248" cy="666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" name="Line">
              <a:extLst>
                <a:ext uri="{FF2B5EF4-FFF2-40B4-BE49-F238E27FC236}">
                  <a16:creationId xmlns:a16="http://schemas.microsoft.com/office/drawing/2014/main" id="{BF53952D-7D20-7E4D-A7C7-49F59526F067}"/>
                </a:ext>
              </a:extLst>
            </p:cNvPr>
            <p:cNvSpPr/>
            <p:nvPr/>
          </p:nvSpPr>
          <p:spPr>
            <a:xfrm>
              <a:off x="4242206" y="1351337"/>
              <a:ext cx="1" cy="2573132"/>
            </a:xfrm>
            <a:prstGeom prst="line">
              <a:avLst/>
            </a:prstGeom>
            <a:noFill/>
            <a:ln w="38100" cap="flat">
              <a:solidFill>
                <a:srgbClr val="A21A42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7" name="Line">
              <a:extLst>
                <a:ext uri="{FF2B5EF4-FFF2-40B4-BE49-F238E27FC236}">
                  <a16:creationId xmlns:a16="http://schemas.microsoft.com/office/drawing/2014/main" id="{C7BB5D60-4828-4A4A-A13E-1ED337409F0F}"/>
                </a:ext>
              </a:extLst>
            </p:cNvPr>
            <p:cNvSpPr/>
            <p:nvPr/>
          </p:nvSpPr>
          <p:spPr>
            <a:xfrm flipH="1">
              <a:off x="4239229" y="3917766"/>
              <a:ext cx="4552173" cy="1"/>
            </a:xfrm>
            <a:prstGeom prst="line">
              <a:avLst/>
            </a:prstGeom>
            <a:noFill/>
            <a:ln w="38100" cap="flat">
              <a:solidFill>
                <a:srgbClr val="A21A42"/>
              </a:solidFill>
              <a:prstDash val="solid"/>
              <a:miter lim="400000"/>
              <a:headEnd type="stealth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l"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  <p:sp>
          <p:nvSpPr>
            <p:cNvPr id="28" name="proteins">
              <a:extLst>
                <a:ext uri="{FF2B5EF4-FFF2-40B4-BE49-F238E27FC236}">
                  <a16:creationId xmlns:a16="http://schemas.microsoft.com/office/drawing/2014/main" id="{F363D44F-7F9C-3A4D-8CA7-F24DA78F5531}"/>
                </a:ext>
              </a:extLst>
            </p:cNvPr>
            <p:cNvSpPr/>
            <p:nvPr/>
          </p:nvSpPr>
          <p:spPr>
            <a:xfrm>
              <a:off x="4421588" y="2383155"/>
              <a:ext cx="644677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 dirty="0"/>
                <a:t>proteins</a:t>
              </a:r>
            </a:p>
          </p:txBody>
        </p:sp>
        <p:sp>
          <p:nvSpPr>
            <p:cNvPr id="30" name="size">
              <a:extLst>
                <a:ext uri="{FF2B5EF4-FFF2-40B4-BE49-F238E27FC236}">
                  <a16:creationId xmlns:a16="http://schemas.microsoft.com/office/drawing/2014/main" id="{8C7C3474-05FB-8443-9D9E-3401BC5888B6}"/>
                </a:ext>
              </a:extLst>
            </p:cNvPr>
            <p:cNvSpPr/>
            <p:nvPr/>
          </p:nvSpPr>
          <p:spPr>
            <a:xfrm>
              <a:off x="5767000" y="3894630"/>
              <a:ext cx="644677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3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dirty="0"/>
                <a:t>size</a:t>
              </a:r>
            </a:p>
          </p:txBody>
        </p:sp>
        <p:sp>
          <p:nvSpPr>
            <p:cNvPr id="32" name="complexity">
              <a:extLst>
                <a:ext uri="{FF2B5EF4-FFF2-40B4-BE49-F238E27FC236}">
                  <a16:creationId xmlns:a16="http://schemas.microsoft.com/office/drawing/2014/main" id="{D9DA552E-F95D-7E40-80BC-7DBBF86A0AAF}"/>
                </a:ext>
              </a:extLst>
            </p:cNvPr>
            <p:cNvSpPr/>
            <p:nvPr/>
          </p:nvSpPr>
          <p:spPr>
            <a:xfrm rot="16200000">
              <a:off x="3425473" y="2573550"/>
              <a:ext cx="1312516" cy="25927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600" dirty="0"/>
                <a:t>complexity</a:t>
              </a:r>
            </a:p>
          </p:txBody>
        </p:sp>
        <p:pic>
          <p:nvPicPr>
            <p:cNvPr id="34" name="droppedImage.tiff" descr="droppedImage.tiff">
              <a:extLst>
                <a:ext uri="{FF2B5EF4-FFF2-40B4-BE49-F238E27FC236}">
                  <a16:creationId xmlns:a16="http://schemas.microsoft.com/office/drawing/2014/main" id="{8279185C-9924-7347-BFBD-E894966D7EE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911893" y="2851357"/>
              <a:ext cx="643789" cy="66628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" name="biogenic calcite">
              <a:extLst>
                <a:ext uri="{FF2B5EF4-FFF2-40B4-BE49-F238E27FC236}">
                  <a16:creationId xmlns:a16="http://schemas.microsoft.com/office/drawing/2014/main" id="{7AA9D0F2-1305-3A48-9EAC-EA1FC5F7C555}"/>
                </a:ext>
              </a:extLst>
            </p:cNvPr>
            <p:cNvSpPr/>
            <p:nvPr/>
          </p:nvSpPr>
          <p:spPr>
            <a:xfrm>
              <a:off x="7638606" y="3499132"/>
              <a:ext cx="1184243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200"/>
                <a:t>biogenic calcite</a:t>
              </a:r>
            </a:p>
          </p:txBody>
        </p:sp>
        <p:pic>
          <p:nvPicPr>
            <p:cNvPr id="39" name="wool_fibers.jpg" descr="wool_fibers.jpg">
              <a:extLst>
                <a:ext uri="{FF2B5EF4-FFF2-40B4-BE49-F238E27FC236}">
                  <a16:creationId xmlns:a16="http://schemas.microsoft.com/office/drawing/2014/main" id="{1BA91FF5-91DB-9A4A-A753-6875C2EF1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04715" y="2289246"/>
              <a:ext cx="892763" cy="669572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40" name="wood">
              <a:extLst>
                <a:ext uri="{FF2B5EF4-FFF2-40B4-BE49-F238E27FC236}">
                  <a16:creationId xmlns:a16="http://schemas.microsoft.com/office/drawing/2014/main" id="{3FAA14C7-8A4E-7041-8CBA-39055867B828}"/>
                </a:ext>
              </a:extLst>
            </p:cNvPr>
            <p:cNvSpPr/>
            <p:nvPr/>
          </p:nvSpPr>
          <p:spPr>
            <a:xfrm>
              <a:off x="6428758" y="2902538"/>
              <a:ext cx="644677" cy="285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lang="en-US" sz="1200" dirty="0"/>
                <a:t>wool</a:t>
              </a:r>
              <a:endParaRPr sz="1200" dirty="0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375FA298-E235-444F-A6E4-DCF64168AE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t="10921" r="17730" b="10504"/>
          <a:stretch/>
        </p:blipFill>
        <p:spPr bwMode="auto">
          <a:xfrm>
            <a:off x="4338319" y="1574729"/>
            <a:ext cx="813379" cy="842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1771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45656B42-AB77-44B7-88F7-F704F13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39" y="123563"/>
            <a:ext cx="1125762" cy="516674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ED83791-5897-C441-8390-0F028D6A9812}"/>
              </a:ext>
            </a:extLst>
          </p:cNvPr>
          <p:cNvSpPr txBox="1">
            <a:spLocks/>
          </p:cNvSpPr>
          <p:nvPr/>
        </p:nvSpPr>
        <p:spPr>
          <a:xfrm>
            <a:off x="-12199" y="84535"/>
            <a:ext cx="6885571" cy="423462"/>
          </a:xfrm>
          <a:prstGeom prst="rect">
            <a:avLst/>
          </a:prstGeom>
        </p:spPr>
        <p:txBody>
          <a:bodyPr vert="horz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/>
                </a:solidFill>
                <a:latin typeface="+mj-lt"/>
                <a:ea typeface="ＭＳ Ｐゴシック" pitchFamily="-109" charset="-128"/>
                <a:cs typeface="ＭＳ Ｐゴシック" pitchFamily="-109" charset="-128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09" charset="0"/>
              </a:defRPr>
            </a:lvl9pPr>
          </a:lstStyle>
          <a:p>
            <a:r>
              <a:rPr lang="en-US" sz="1800" kern="0"/>
              <a:t>3D Construction of Biologically Derived Materials </a:t>
            </a:r>
            <a:endParaRPr lang="en-US" sz="1800" kern="0" dirty="0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985E4999-EA79-A348-8617-98AA5E00E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0625" y="792891"/>
            <a:ext cx="8567674" cy="346002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3BF7878-DA46-CC4F-83A9-BBE7EE464BE2}"/>
              </a:ext>
            </a:extLst>
          </p:cNvPr>
          <p:cNvSpPr txBox="1"/>
          <p:nvPr/>
        </p:nvSpPr>
        <p:spPr>
          <a:xfrm>
            <a:off x="154062" y="4252913"/>
            <a:ext cx="894080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300"/>
              </a:spcAft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Proof-of-concept end-to-end system: living cell chassis, suppressor ‘bio-ink’, expressor substrate, &amp; </a:t>
            </a:r>
            <a:r>
              <a:rPr lang="en-US" sz="1400" dirty="0" err="1">
                <a:solidFill>
                  <a:schemeClr val="tx1"/>
                </a:solidFill>
                <a:cs typeface="Arial"/>
              </a:rPr>
              <a:t>micropositioning</a:t>
            </a:r>
            <a:r>
              <a:rPr lang="en-US" sz="1400" dirty="0">
                <a:solidFill>
                  <a:schemeClr val="tx1"/>
                </a:solidFill>
                <a:cs typeface="Arial"/>
              </a:rPr>
              <a:t>/deposition hardware</a:t>
            </a:r>
          </a:p>
        </p:txBody>
      </p:sp>
    </p:spTree>
    <p:extLst>
      <p:ext uri="{BB962C8B-B14F-4D97-AF65-F5344CB8AC3E}">
        <p14:creationId xmlns:p14="http://schemas.microsoft.com/office/powerpoint/2010/main" val="4212539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546F-F5DC-1A4B-850D-398B1412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9" y="84535"/>
            <a:ext cx="6885571" cy="423462"/>
          </a:xfrm>
        </p:spPr>
        <p:txBody>
          <a:bodyPr/>
          <a:lstStyle/>
          <a:p>
            <a:r>
              <a:rPr lang="en-US" sz="1800" dirty="0"/>
              <a:t>3D Construction of Biologically Derived Materials 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45656B42-AB77-44B7-88F7-F704F13369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9739" y="123563"/>
            <a:ext cx="1125762" cy="516674"/>
          </a:xfrm>
          <a:prstGeom prst="rect">
            <a:avLst/>
          </a:prstGeom>
        </p:spPr>
      </p:pic>
      <p:pic>
        <p:nvPicPr>
          <p:cNvPr id="3" name="20200922_Gentry_operation.mp4" descr="20200922_Gentry_operation.mp4">
            <a:hlinkClick r:id="" action="ppaction://media"/>
            <a:extLst>
              <a:ext uri="{FF2B5EF4-FFF2-40B4-BE49-F238E27FC236}">
                <a16:creationId xmlns:a16="http://schemas.microsoft.com/office/drawing/2014/main" id="{06B96791-AD2E-1C47-90C6-134E485264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98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546F-F5DC-1A4B-850D-398B1412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9" y="84535"/>
            <a:ext cx="6885571" cy="423462"/>
          </a:xfrm>
        </p:spPr>
        <p:txBody>
          <a:bodyPr/>
          <a:lstStyle/>
          <a:p>
            <a:r>
              <a:rPr lang="en-US" sz="1800" dirty="0"/>
              <a:t>3D Construction of Biologically Derived Materials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CD923-2779-4B1F-AB08-FB84BDB740BA}"/>
              </a:ext>
            </a:extLst>
          </p:cNvPr>
          <p:cNvSpPr txBox="1"/>
          <p:nvPr/>
        </p:nvSpPr>
        <p:spPr>
          <a:xfrm>
            <a:off x="179185" y="646538"/>
            <a:ext cx="5203675" cy="221599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600"/>
              </a:spcAft>
            </a:pPr>
            <a:r>
              <a:rPr lang="en-US" sz="1600" b="1" dirty="0">
                <a:solidFill>
                  <a:schemeClr val="accent1"/>
                </a:solidFill>
                <a:cs typeface="Arial"/>
              </a:rPr>
              <a:t>Benefits</a:t>
            </a:r>
            <a:r>
              <a:rPr lang="en-US" sz="1600" b="1" dirty="0">
                <a:solidFill>
                  <a:schemeClr val="accent2"/>
                </a:solidFill>
                <a:cs typeface="Arial"/>
              </a:rPr>
              <a:t> 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Doesn’t require that the feedstock be the same as the final material (as in traditional 3D printing)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Is not limited to bulk, homogeneous materials (as in most current microbial material production)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chemeClr val="tx1"/>
                </a:solidFill>
                <a:cs typeface="Arial"/>
              </a:rPr>
              <a:t>Allows cells’ existing material production capabilities to be manipulated even before pathways are fully characterized (as in traditional synthetic biology)</a:t>
            </a: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45656B42-AB77-44B7-88F7-F704F13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39" y="123563"/>
            <a:ext cx="1125762" cy="5166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8C704D1-259D-F247-ABF0-FF7A39118611}"/>
              </a:ext>
            </a:extLst>
          </p:cNvPr>
          <p:cNvGrpSpPr/>
          <p:nvPr/>
        </p:nvGrpSpPr>
        <p:grpSpPr>
          <a:xfrm>
            <a:off x="412991" y="3470788"/>
            <a:ext cx="4840252" cy="1101494"/>
            <a:chOff x="457200" y="4733422"/>
            <a:chExt cx="10058400" cy="2327778"/>
          </a:xfrm>
        </p:grpSpPr>
        <p:pic>
          <p:nvPicPr>
            <p:cNvPr id="13" name="droppedImage.pdf" descr="droppedImage.pdf">
              <a:extLst>
                <a:ext uri="{FF2B5EF4-FFF2-40B4-BE49-F238E27FC236}">
                  <a16:creationId xmlns:a16="http://schemas.microsoft.com/office/drawing/2014/main" id="{248828F4-F68E-AB46-88E7-1A4E52E37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4733422"/>
              <a:ext cx="10058400" cy="232777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5" name="greencheck.pdf" descr="greencheck.pdf">
              <a:extLst>
                <a:ext uri="{FF2B5EF4-FFF2-40B4-BE49-F238E27FC236}">
                  <a16:creationId xmlns:a16="http://schemas.microsoft.com/office/drawing/2014/main" id="{C9C1F1E4-1F86-994F-B251-CCABF8B43A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265">
              <a:off x="6794767" y="5181303"/>
              <a:ext cx="298546" cy="266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6" name="greencheck.pdf" descr="greencheck.pdf">
              <a:extLst>
                <a:ext uri="{FF2B5EF4-FFF2-40B4-BE49-F238E27FC236}">
                  <a16:creationId xmlns:a16="http://schemas.microsoft.com/office/drawing/2014/main" id="{7BBA1457-5133-B441-AF50-1411D693BB7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265">
              <a:off x="6796281" y="5539196"/>
              <a:ext cx="298545" cy="266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7" name="greencheck.pdf" descr="greencheck.pdf">
              <a:extLst>
                <a:ext uri="{FF2B5EF4-FFF2-40B4-BE49-F238E27FC236}">
                  <a16:creationId xmlns:a16="http://schemas.microsoft.com/office/drawing/2014/main" id="{9AE7E4FF-1EAD-2E4A-8659-0FBB9AAC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265">
              <a:off x="6796281" y="5894796"/>
              <a:ext cx="298545" cy="266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8" name="greencheck.pdf" descr="greencheck.pdf">
              <a:extLst>
                <a:ext uri="{FF2B5EF4-FFF2-40B4-BE49-F238E27FC236}">
                  <a16:creationId xmlns:a16="http://schemas.microsoft.com/office/drawing/2014/main" id="{72CCCE3D-D26C-6B4D-9ECC-8907D5BD28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265">
              <a:off x="6796281" y="6301196"/>
              <a:ext cx="298545" cy="266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9" name="greencheck.pdf" descr="greencheck.pdf">
              <a:extLst>
                <a:ext uri="{FF2B5EF4-FFF2-40B4-BE49-F238E27FC236}">
                  <a16:creationId xmlns:a16="http://schemas.microsoft.com/office/drawing/2014/main" id="{9009607D-1429-954D-8AA1-6F835B45A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46265">
              <a:off x="8472681" y="6720296"/>
              <a:ext cx="298545" cy="266701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18710B-C805-4342-B3FE-DAD31AEBD404}"/>
              </a:ext>
            </a:extLst>
          </p:cNvPr>
          <p:cNvGrpSpPr/>
          <p:nvPr/>
        </p:nvGrpSpPr>
        <p:grpSpPr>
          <a:xfrm>
            <a:off x="6291772" y="956774"/>
            <a:ext cx="2107839" cy="1595517"/>
            <a:chOff x="1828800" y="1892300"/>
            <a:chExt cx="7315201" cy="5537201"/>
          </a:xfrm>
        </p:grpSpPr>
        <p:pic>
          <p:nvPicPr>
            <p:cNvPr id="22" name="25xDS-beads-nylon-plain_bleached.tiff" descr="25xDS-beads-nylon-plain_bleached.tiff">
              <a:extLst>
                <a:ext uri="{FF2B5EF4-FFF2-40B4-BE49-F238E27FC236}">
                  <a16:creationId xmlns:a16="http://schemas.microsoft.com/office/drawing/2014/main" id="{345163C2-BB1F-6C4D-8916-AFECF29A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28800" y="1943100"/>
              <a:ext cx="7315201" cy="54864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3" name="25xDS-beads-nylon-plain_overlay.pdf" descr="25xDS-beads-nylon-plain_overlay.pdf">
              <a:extLst>
                <a:ext uri="{FF2B5EF4-FFF2-40B4-BE49-F238E27FC236}">
                  <a16:creationId xmlns:a16="http://schemas.microsoft.com/office/drawing/2014/main" id="{7C815A82-52D0-234A-B78D-F135D2257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873368" y="1892300"/>
              <a:ext cx="5270501" cy="5213174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7" name="Group">
            <a:extLst>
              <a:ext uri="{FF2B5EF4-FFF2-40B4-BE49-F238E27FC236}">
                <a16:creationId xmlns:a16="http://schemas.microsoft.com/office/drawing/2014/main" id="{9C9E7A2B-1988-7046-A8DA-247963D5B036}"/>
              </a:ext>
            </a:extLst>
          </p:cNvPr>
          <p:cNvGrpSpPr/>
          <p:nvPr/>
        </p:nvGrpSpPr>
        <p:grpSpPr>
          <a:xfrm>
            <a:off x="5539739" y="2669026"/>
            <a:ext cx="3453792" cy="2124060"/>
            <a:chOff x="0" y="0"/>
            <a:chExt cx="9994901" cy="6146800"/>
          </a:xfrm>
        </p:grpSpPr>
        <p:sp>
          <p:nvSpPr>
            <p:cNvPr id="48" name="red fluorescence">
              <a:extLst>
                <a:ext uri="{FF2B5EF4-FFF2-40B4-BE49-F238E27FC236}">
                  <a16:creationId xmlns:a16="http://schemas.microsoft.com/office/drawing/2014/main" id="{360CCA57-A556-B749-881F-C5235665539D}"/>
                </a:ext>
              </a:extLst>
            </p:cNvPr>
            <p:cNvSpPr/>
            <p:nvPr/>
          </p:nvSpPr>
          <p:spPr>
            <a:xfrm>
              <a:off x="3936998" y="2783985"/>
              <a:ext cx="2666999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 dirty="0"/>
                <a:t>red fluorescence</a:t>
              </a:r>
            </a:p>
          </p:txBody>
        </p:sp>
        <p:sp>
          <p:nvSpPr>
            <p:cNvPr id="49" name="phase contrast">
              <a:extLst>
                <a:ext uri="{FF2B5EF4-FFF2-40B4-BE49-F238E27FC236}">
                  <a16:creationId xmlns:a16="http://schemas.microsoft.com/office/drawing/2014/main" id="{F2657B2A-5A6D-5646-B329-53985FE07833}"/>
                </a:ext>
              </a:extLst>
            </p:cNvPr>
            <p:cNvSpPr/>
            <p:nvPr/>
          </p:nvSpPr>
          <p:spPr>
            <a:xfrm>
              <a:off x="850900" y="2804013"/>
              <a:ext cx="2438399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 dirty="0"/>
                <a:t>phase contrast</a:t>
              </a:r>
            </a:p>
          </p:txBody>
        </p:sp>
        <p:sp>
          <p:nvSpPr>
            <p:cNvPr id="50" name="green fluorescence">
              <a:extLst>
                <a:ext uri="{FF2B5EF4-FFF2-40B4-BE49-F238E27FC236}">
                  <a16:creationId xmlns:a16="http://schemas.microsoft.com/office/drawing/2014/main" id="{317906BE-DA80-1B4C-BB34-A6F030EC3EC8}"/>
                </a:ext>
              </a:extLst>
            </p:cNvPr>
            <p:cNvSpPr/>
            <p:nvPr/>
          </p:nvSpPr>
          <p:spPr>
            <a:xfrm>
              <a:off x="3822701" y="5753100"/>
              <a:ext cx="2895599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 dirty="0"/>
                <a:t>green fluorescence</a:t>
              </a:r>
            </a:p>
          </p:txBody>
        </p:sp>
        <p:sp>
          <p:nvSpPr>
            <p:cNvPr id="51" name="phase contrast">
              <a:extLst>
                <a:ext uri="{FF2B5EF4-FFF2-40B4-BE49-F238E27FC236}">
                  <a16:creationId xmlns:a16="http://schemas.microsoft.com/office/drawing/2014/main" id="{0A72F1D3-D6E0-1B4B-B97F-EA3FEE8CC394}"/>
                </a:ext>
              </a:extLst>
            </p:cNvPr>
            <p:cNvSpPr/>
            <p:nvPr/>
          </p:nvSpPr>
          <p:spPr>
            <a:xfrm>
              <a:off x="850900" y="5753100"/>
              <a:ext cx="2438400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/>
                <a:t>phase contrast</a:t>
              </a:r>
            </a:p>
          </p:txBody>
        </p:sp>
        <p:pic>
          <p:nvPicPr>
            <p:cNvPr id="52" name="20xPH-dex-secGFP.jpg" descr="20xPH-dex-secGFP.jpg">
              <a:extLst>
                <a:ext uri="{FF2B5EF4-FFF2-40B4-BE49-F238E27FC236}">
                  <a16:creationId xmlns:a16="http://schemas.microsoft.com/office/drawing/2014/main" id="{657C2F58-DB47-534B-A591-279385647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6099" y="3460640"/>
              <a:ext cx="3048002" cy="228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3" name="20xPH-dex-nsRFP.jpg" descr="20xPH-dex-nsRFP.jpg">
              <a:extLst>
                <a:ext uri="{FF2B5EF4-FFF2-40B4-BE49-F238E27FC236}">
                  <a16:creationId xmlns:a16="http://schemas.microsoft.com/office/drawing/2014/main" id="{2008EC58-CD2E-C94C-8CBF-5B7BD8B18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6099" y="500314"/>
              <a:ext cx="3048002" cy="228600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4" name="20xCY3-dex-nsRFP.jpg" descr="20xCY3-dex-nsRFP.jpg">
              <a:extLst>
                <a:ext uri="{FF2B5EF4-FFF2-40B4-BE49-F238E27FC236}">
                  <a16:creationId xmlns:a16="http://schemas.microsoft.com/office/drawing/2014/main" id="{6094D18D-4563-B14B-A38C-D0EA3B59CB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746499" y="482600"/>
              <a:ext cx="3048000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20xCY3-gal-nsRFP.jpg" descr="20xCY3-gal-nsRFP.jpg">
              <a:extLst>
                <a:ext uri="{FF2B5EF4-FFF2-40B4-BE49-F238E27FC236}">
                  <a16:creationId xmlns:a16="http://schemas.microsoft.com/office/drawing/2014/main" id="{58F199D5-EFDB-F345-ACB3-B08BB1DC35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946901" y="482600"/>
              <a:ext cx="3048000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6" name="20xGFP-dex-nsGFP.jpg" descr="20xGFP-dex-nsGFP.jpg">
              <a:extLst>
                <a:ext uri="{FF2B5EF4-FFF2-40B4-BE49-F238E27FC236}">
                  <a16:creationId xmlns:a16="http://schemas.microsoft.com/office/drawing/2014/main" id="{79FA20B0-5907-BB4B-AD2F-A1B024119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746499" y="3454398"/>
              <a:ext cx="3048003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7" name="20xGFP-gal-nsGFP.jpg" descr="20xGFP-gal-nsGFP.jpg">
              <a:extLst>
                <a:ext uri="{FF2B5EF4-FFF2-40B4-BE49-F238E27FC236}">
                  <a16:creationId xmlns:a16="http://schemas.microsoft.com/office/drawing/2014/main" id="{A247C5C5-CFA6-3D40-85E5-40A3470C63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46898" y="3454398"/>
              <a:ext cx="3048003" cy="2286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RFP cells">
              <a:extLst>
                <a:ext uri="{FF2B5EF4-FFF2-40B4-BE49-F238E27FC236}">
                  <a16:creationId xmlns:a16="http://schemas.microsoft.com/office/drawing/2014/main" id="{595E1EB8-9801-BD45-ABDB-E5F08B95BCF7}"/>
                </a:ext>
              </a:extLst>
            </p:cNvPr>
            <p:cNvSpPr/>
            <p:nvPr/>
          </p:nvSpPr>
          <p:spPr>
            <a:xfrm rot="16200000">
              <a:off x="-908048" y="1413018"/>
              <a:ext cx="2286001" cy="469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000" dirty="0"/>
                <a:t>RFP cells</a:t>
              </a:r>
            </a:p>
          </p:txBody>
        </p:sp>
        <p:sp>
          <p:nvSpPr>
            <p:cNvPr id="59" name="GFP cells">
              <a:extLst>
                <a:ext uri="{FF2B5EF4-FFF2-40B4-BE49-F238E27FC236}">
                  <a16:creationId xmlns:a16="http://schemas.microsoft.com/office/drawing/2014/main" id="{2C108AB0-B798-6845-BEF4-9E5A87C36399}"/>
                </a:ext>
              </a:extLst>
            </p:cNvPr>
            <p:cNvSpPr/>
            <p:nvPr/>
          </p:nvSpPr>
          <p:spPr>
            <a:xfrm rot="16200000">
              <a:off x="-908051" y="4373348"/>
              <a:ext cx="2286001" cy="4698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000" dirty="0"/>
                <a:t>GFP cells</a:t>
              </a:r>
            </a:p>
          </p:txBody>
        </p:sp>
        <p:sp>
          <p:nvSpPr>
            <p:cNvPr id="60" name="dextrose">
              <a:extLst>
                <a:ext uri="{FF2B5EF4-FFF2-40B4-BE49-F238E27FC236}">
                  <a16:creationId xmlns:a16="http://schemas.microsoft.com/office/drawing/2014/main" id="{E7EBB4E7-8E96-394F-A9B9-93ADEF858F7E}"/>
                </a:ext>
              </a:extLst>
            </p:cNvPr>
            <p:cNvSpPr/>
            <p:nvPr/>
          </p:nvSpPr>
          <p:spPr>
            <a:xfrm>
              <a:off x="4051300" y="0"/>
              <a:ext cx="2438400" cy="4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000" dirty="0"/>
                <a:t>dextrose</a:t>
              </a:r>
            </a:p>
          </p:txBody>
        </p:sp>
        <p:sp>
          <p:nvSpPr>
            <p:cNvPr id="61" name="galactose">
              <a:extLst>
                <a:ext uri="{FF2B5EF4-FFF2-40B4-BE49-F238E27FC236}">
                  <a16:creationId xmlns:a16="http://schemas.microsoft.com/office/drawing/2014/main" id="{A4C1EECA-8ABE-7E48-AE4E-5B710E1A66FF}"/>
                </a:ext>
              </a:extLst>
            </p:cNvPr>
            <p:cNvSpPr/>
            <p:nvPr/>
          </p:nvSpPr>
          <p:spPr>
            <a:xfrm>
              <a:off x="7124700" y="0"/>
              <a:ext cx="2679700" cy="4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000" dirty="0"/>
                <a:t>galactose</a:t>
              </a:r>
            </a:p>
          </p:txBody>
        </p:sp>
        <p:sp>
          <p:nvSpPr>
            <p:cNvPr id="62" name="red fluorescence">
              <a:extLst>
                <a:ext uri="{FF2B5EF4-FFF2-40B4-BE49-F238E27FC236}">
                  <a16:creationId xmlns:a16="http://schemas.microsoft.com/office/drawing/2014/main" id="{042B1460-B960-2046-AF85-EA404CA290B0}"/>
                </a:ext>
              </a:extLst>
            </p:cNvPr>
            <p:cNvSpPr/>
            <p:nvPr/>
          </p:nvSpPr>
          <p:spPr>
            <a:xfrm>
              <a:off x="7164191" y="2781299"/>
              <a:ext cx="2613419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 dirty="0"/>
                <a:t>red fluorescence</a:t>
              </a:r>
            </a:p>
          </p:txBody>
        </p:sp>
        <p:sp>
          <p:nvSpPr>
            <p:cNvPr id="63" name="green fluorescence">
              <a:extLst>
                <a:ext uri="{FF2B5EF4-FFF2-40B4-BE49-F238E27FC236}">
                  <a16:creationId xmlns:a16="http://schemas.microsoft.com/office/drawing/2014/main" id="{28896BBB-8AD8-8647-88C7-A9304DA022B0}"/>
                </a:ext>
              </a:extLst>
            </p:cNvPr>
            <p:cNvSpPr/>
            <p:nvPr/>
          </p:nvSpPr>
          <p:spPr>
            <a:xfrm>
              <a:off x="7023097" y="5753100"/>
              <a:ext cx="2895605" cy="3937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18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800" dirty="0"/>
                <a:t>green fluorescence</a:t>
              </a:r>
            </a:p>
          </p:txBody>
        </p:sp>
        <p:sp>
          <p:nvSpPr>
            <p:cNvPr id="64" name="dextrose">
              <a:extLst>
                <a:ext uri="{FF2B5EF4-FFF2-40B4-BE49-F238E27FC236}">
                  <a16:creationId xmlns:a16="http://schemas.microsoft.com/office/drawing/2014/main" id="{FB1712E3-3E0B-D249-A6BD-66C1103FB0E7}"/>
                </a:ext>
              </a:extLst>
            </p:cNvPr>
            <p:cNvSpPr/>
            <p:nvPr/>
          </p:nvSpPr>
          <p:spPr>
            <a:xfrm>
              <a:off x="850900" y="0"/>
              <a:ext cx="2438400" cy="4699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defTabSz="584200">
                <a:defRPr sz="2200">
                  <a:solidFill>
                    <a:srgbClr val="A21A42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/>
              <a:r>
                <a:rPr sz="1000" dirty="0"/>
                <a:t>dextrose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285826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9546F-F5DC-1A4B-850D-398B1412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2199" y="84535"/>
            <a:ext cx="6885571" cy="423462"/>
          </a:xfrm>
        </p:spPr>
        <p:txBody>
          <a:bodyPr/>
          <a:lstStyle/>
          <a:p>
            <a:r>
              <a:rPr lang="en-US" sz="1800" dirty="0"/>
              <a:t>3D Construction of Biologically Derived Materials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ECD923-2779-4B1F-AB08-FB84BDB740BA}"/>
              </a:ext>
            </a:extLst>
          </p:cNvPr>
          <p:cNvSpPr txBox="1"/>
          <p:nvPr/>
        </p:nvSpPr>
        <p:spPr>
          <a:xfrm>
            <a:off x="234911" y="640237"/>
            <a:ext cx="4488984" cy="15824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accent1"/>
                </a:solidFill>
                <a:cs typeface="Arial"/>
              </a:rPr>
              <a:t>Future Work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improve dispensing parameter tuning</a:t>
            </a:r>
          </a:p>
          <a:p>
            <a:pPr marL="576263" lvl="1" indent="-119063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most significant opportunity for immediate improvement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explore alternate binding methods</a:t>
            </a:r>
          </a:p>
          <a:p>
            <a:pPr marL="119063" indent="-119063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/>
              <a:t>explore more supportive print substrates</a:t>
            </a:r>
            <a:endParaRPr lang="en-US" sz="1400" dirty="0">
              <a:solidFill>
                <a:schemeClr val="tx1"/>
              </a:solidFill>
              <a:cs typeface="Arial"/>
            </a:endParaRPr>
          </a:p>
        </p:txBody>
      </p:sp>
      <p:pic>
        <p:nvPicPr>
          <p:cNvPr id="33" name="Picture 32" descr="A close up of a sign&#10;&#10;Description automatically generated">
            <a:extLst>
              <a:ext uri="{FF2B5EF4-FFF2-40B4-BE49-F238E27FC236}">
                <a16:creationId xmlns:a16="http://schemas.microsoft.com/office/drawing/2014/main" id="{45656B42-AB77-44B7-88F7-F704F1336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739" y="123563"/>
            <a:ext cx="1125762" cy="516674"/>
          </a:xfrm>
          <a:prstGeom prst="rect">
            <a:avLst/>
          </a:prstGeom>
        </p:spPr>
      </p:pic>
      <p:pic>
        <p:nvPicPr>
          <p:cNvPr id="31" name="gearfea_nylander2006.png" descr="gearfea_nylander2006.png">
            <a:extLst>
              <a:ext uri="{FF2B5EF4-FFF2-40B4-BE49-F238E27FC236}">
                <a16:creationId xmlns:a16="http://schemas.microsoft.com/office/drawing/2014/main" id="{012BD033-9431-684B-8EAB-B52CB5801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8563" y="1007225"/>
            <a:ext cx="1623343" cy="91349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1" name="Group">
            <a:extLst>
              <a:ext uri="{FF2B5EF4-FFF2-40B4-BE49-F238E27FC236}">
                <a16:creationId xmlns:a16="http://schemas.microsoft.com/office/drawing/2014/main" id="{5AA7BD9C-5D80-5C4C-8663-28053A7C602B}"/>
              </a:ext>
            </a:extLst>
          </p:cNvPr>
          <p:cNvGrpSpPr/>
          <p:nvPr/>
        </p:nvGrpSpPr>
        <p:grpSpPr>
          <a:xfrm rot="21540000">
            <a:off x="7008560" y="1585840"/>
            <a:ext cx="1837029" cy="1183284"/>
            <a:chOff x="0" y="0"/>
            <a:chExt cx="2515052" cy="1620017"/>
          </a:xfrm>
        </p:grpSpPr>
        <p:pic>
          <p:nvPicPr>
            <p:cNvPr id="42" name="reinforcedgear.pdf" descr="reinforcedgear.pdf">
              <a:extLst>
                <a:ext uri="{FF2B5EF4-FFF2-40B4-BE49-F238E27FC236}">
                  <a16:creationId xmlns:a16="http://schemas.microsoft.com/office/drawing/2014/main" id="{EB666644-E2C7-F942-ACFA-A2C71612D7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145544"/>
              <a:ext cx="1218871" cy="1252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3" name="reinforcedgear.pdf" descr="reinforcedgear.pdf">
              <a:extLst>
                <a:ext uri="{FF2B5EF4-FFF2-40B4-BE49-F238E27FC236}">
                  <a16:creationId xmlns:a16="http://schemas.microsoft.com/office/drawing/2014/main" id="{C8C309CA-6EE1-AC42-A94D-A22DB217B96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329981">
              <a:off x="1104898" y="183644"/>
              <a:ext cx="1218872" cy="12527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F75454-A157-B147-9433-44813150A2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17" y="2742323"/>
            <a:ext cx="1882025" cy="14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333EBA6-AF0D-D24B-9B83-86B75051E1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31"/>
          <a:stretch/>
        </p:blipFill>
        <p:spPr bwMode="auto">
          <a:xfrm>
            <a:off x="6949625" y="3184669"/>
            <a:ext cx="1882025" cy="151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965FEC9F-340D-BE46-ABA9-13749924A61E}"/>
              </a:ext>
            </a:extLst>
          </p:cNvPr>
          <p:cNvSpPr txBox="1"/>
          <p:nvPr/>
        </p:nvSpPr>
        <p:spPr>
          <a:xfrm>
            <a:off x="217069" y="2295665"/>
            <a:ext cx="4506825" cy="2482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 anchor="b">
            <a:spAutoFit/>
          </a:bodyPr>
          <a:lstStyle/>
          <a:p>
            <a:pPr marL="342900" indent="-342900" eaLnBrk="1" fontAlgn="auto" hangingPunct="1">
              <a:spcBef>
                <a:spcPts val="0"/>
              </a:spcBef>
              <a:spcAft>
                <a:spcPts val="400"/>
              </a:spcAft>
            </a:pPr>
            <a:r>
              <a:rPr lang="en-US" sz="1600" b="1" dirty="0">
                <a:solidFill>
                  <a:schemeClr val="accent1"/>
                </a:solidFill>
                <a:cs typeface="Arial"/>
              </a:rPr>
              <a:t>Applications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cs typeface="Arial"/>
              </a:rPr>
              <a:t>Original design goal:</a:t>
            </a:r>
            <a:r>
              <a:rPr lang="en-US" sz="1400" dirty="0">
                <a:solidFill>
                  <a:schemeClr val="tx1"/>
                </a:solidFill>
                <a:cs typeface="Arial"/>
              </a:rPr>
              <a:t> demonstrate ability of approach to produce a novel structural biomaterial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cs typeface="Arial"/>
              </a:rPr>
              <a:t>Original application: </a:t>
            </a:r>
            <a:r>
              <a:rPr lang="en-US" sz="1400" dirty="0">
                <a:solidFill>
                  <a:schemeClr val="tx1"/>
                </a:solidFill>
                <a:cs typeface="Arial"/>
              </a:rPr>
              <a:t>advanced manufacturing of functionally optimized structural materials</a:t>
            </a:r>
          </a:p>
          <a:p>
            <a:pPr marL="119063" indent="-119063" eaLnBrk="1" fontAlgn="auto" hangingPunct="1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i="1" dirty="0">
                <a:solidFill>
                  <a:schemeClr val="tx1"/>
                </a:solidFill>
                <a:cs typeface="Arial"/>
              </a:rPr>
              <a:t>New possible applications:</a:t>
            </a:r>
          </a:p>
          <a:p>
            <a:pPr marL="576263" lvl="1" indent="-119063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reproduction of 3D-structured cell cultures (biofilms, microbial mats, bio-enabled filters)</a:t>
            </a:r>
            <a:endParaRPr lang="en-US" sz="1400" i="1" dirty="0">
              <a:solidFill>
                <a:schemeClr val="tx1"/>
              </a:solidFill>
              <a:cs typeface="Arial"/>
            </a:endParaRPr>
          </a:p>
          <a:p>
            <a:pPr marL="576263" lvl="1" indent="-119063" fontAlgn="auto"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cs typeface="Arial"/>
              </a:rPr>
              <a:t>enabling research into cell response to microenvironments in 3D</a:t>
            </a:r>
            <a:endParaRPr lang="en-US" sz="1400" i="1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1548204"/>
      </p:ext>
    </p:extLst>
  </p:cSld>
  <p:clrMapOvr>
    <a:masterClrMapping/>
  </p:clrMapOvr>
</p:sld>
</file>

<file path=ppt/theme/theme1.xml><?xml version="1.0" encoding="utf-8"?>
<a:theme xmlns:a="http://schemas.openxmlformats.org/drawingml/2006/main" name="T2 Widescreen Template 201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666666"/>
      </a:lt2>
      <a:accent1>
        <a:srgbClr val="BB3249"/>
      </a:accent1>
      <a:accent2>
        <a:srgbClr val="0662A1"/>
      </a:accent2>
      <a:accent3>
        <a:srgbClr val="A200D7"/>
      </a:accent3>
      <a:accent4>
        <a:srgbClr val="44B140"/>
      </a:accent4>
      <a:accent5>
        <a:srgbClr val="FCD156"/>
      </a:accent5>
      <a:accent6>
        <a:srgbClr val="F0620B"/>
      </a:accent6>
      <a:hlink>
        <a:srgbClr val="2369BF"/>
      </a:hlink>
      <a:folHlink>
        <a:srgbClr val="7129CC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wrap="square">
        <a:spAutoFit/>
      </a:bodyPr>
      <a:lstStyle>
        <a:defPPr algn="l">
          <a:defRPr sz="2800" b="1" dirty="0" smtClean="0">
            <a:solidFill>
              <a:srgbClr val="00599B"/>
            </a:solidFill>
          </a:defRPr>
        </a:defPPr>
      </a:lst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  <a:ln>
          <a:noFill/>
        </a:ln>
      </a:spPr>
      <a:bodyPr>
        <a:noAutofit/>
      </a:bodyPr>
      <a:lstStyle>
        <a:defPPr marL="342900" indent="-342900" eaLnBrk="1" fontAlgn="auto" hangingPunct="1">
          <a:spcBef>
            <a:spcPts val="0"/>
          </a:spcBef>
          <a:spcAft>
            <a:spcPts val="600"/>
          </a:spcAft>
          <a:defRPr sz="1400" b="1" dirty="0">
            <a:solidFill>
              <a:schemeClr val="accent2"/>
            </a:solidFill>
            <a:latin typeface="Arial"/>
            <a:cs typeface="Arial"/>
          </a:defRPr>
        </a:defPPr>
      </a:lstStyle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2.Template.2019" id="{FA3924BC-9B2C-C14E-ACD9-7EC80EA2A50A}" vid="{82E3049F-2D56-8248-9065-0F8E74D3620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FC9B9873D8140A510BADEEE04A91C" ma:contentTypeVersion="0" ma:contentTypeDescription="Create a new document." ma:contentTypeScope="" ma:versionID="e7417bc14ddd2481e32ffccc1c1f85b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1C4B96D-0E35-4286-B266-46AE3468067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B612ECAA-33A8-4F75-B4AC-AB3A7B7F744C}">
  <ds:schemaRefs>
    <ds:schemaRef ds:uri="http://schemas.openxmlformats.org/package/2006/metadata/core-properties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09830E7-30CC-4D65-AD89-0AE38017890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T2 Widescreen Template 2017</Template>
  <TotalTime>4501</TotalTime>
  <Words>323</Words>
  <Application>Microsoft Macintosh PowerPoint</Application>
  <PresentationFormat>On-screen Show (16:9)</PresentationFormat>
  <Paragraphs>57</Paragraphs>
  <Slides>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HelveticaNeueLT Std Med</vt:lpstr>
      <vt:lpstr>Wingdings</vt:lpstr>
      <vt:lpstr>T2 Widescreen Template 2017</vt:lpstr>
      <vt:lpstr>3D Construction of Biologically Derived Materials  NASA Ames Technology Transfer Environment Webinar  </vt:lpstr>
      <vt:lpstr>3D Construction of Biologically Derived Materials </vt:lpstr>
      <vt:lpstr>PowerPoint Presentation</vt:lpstr>
      <vt:lpstr>3D Construction of Biologically Derived Materials </vt:lpstr>
      <vt:lpstr>3D Construction of Biologically Derived Materials </vt:lpstr>
      <vt:lpstr>3D Construction of Biologically Derived Materials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FY2018 Accomplishments and FY2019 Program Plan</dc:title>
  <dc:creator>Kimberly Minafra</dc:creator>
  <cp:lastModifiedBy>Gentry, Diana M. (ARC-SGE)</cp:lastModifiedBy>
  <cp:revision>132</cp:revision>
  <cp:lastPrinted>2019-10-29T21:01:28Z</cp:lastPrinted>
  <dcterms:created xsi:type="dcterms:W3CDTF">2019-07-09T18:24:48Z</dcterms:created>
  <dcterms:modified xsi:type="dcterms:W3CDTF">2021-04-21T06:17:06Z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0x010100786FC9B9873D8140A510BADEEE04A91C</vt:lpwstr>
  </property>
</Properties>
</file>