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image00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22" y="123420"/>
            <a:ext cx="818770" cy="7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11095" y="918540"/>
            <a:ext cx="11912838" cy="0"/>
          </a:xfrm>
          <a:prstGeom prst="line">
            <a:avLst/>
          </a:prstGeom>
          <a:ln w="730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0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61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3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6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4DCB3-99F1-44E0-9D50-27140078D407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93E0F-4596-4802-8B83-AB4B5FD3B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image001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22" y="66270"/>
            <a:ext cx="818770" cy="7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111095" y="851865"/>
            <a:ext cx="11912838" cy="0"/>
          </a:xfrm>
          <a:prstGeom prst="line">
            <a:avLst/>
          </a:prstGeom>
          <a:ln w="730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69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hyperlink" Target="file:///\\msdelta8\hickmrr$\Ir-Re%20Chamber%20Testing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png@01D2EF5C.9CAD52C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3917" y="3875742"/>
            <a:ext cx="8784166" cy="16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JANNAF In-Space Chemical Propulsion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Technical Interchange Meeting 	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Huntsville, AL</a:t>
            </a:r>
          </a:p>
          <a:p>
            <a:pPr algn="ctr"/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August 29, 2018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33404" y="1066654"/>
            <a:ext cx="772519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Hot-fire Testing on LOX/Methane</a:t>
            </a:r>
          </a:p>
          <a:p>
            <a:pPr algn="ctr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Components for In-Space Engines</a:t>
            </a:r>
            <a:endParaRPr lang="en-US" alt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3150065" y="2628408"/>
            <a:ext cx="58918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Sandy Elam Greene</a:t>
            </a:r>
          </a:p>
          <a:p>
            <a:pPr algn="ctr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NASA – Marshall Space Flight Center, Alabama</a:t>
            </a:r>
          </a:p>
        </p:txBody>
      </p:sp>
    </p:spTree>
    <p:extLst>
      <p:ext uri="{BB962C8B-B14F-4D97-AF65-F5344CB8AC3E}">
        <p14:creationId xmlns:p14="http://schemas.microsoft.com/office/powerpoint/2010/main" val="108196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88" y="1301282"/>
            <a:ext cx="2529272" cy="4760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9874" y="87592"/>
            <a:ext cx="95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MET1 – Methane Engine Thruster for 1K lb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6"/>
          <a:stretch/>
        </p:blipFill>
        <p:spPr>
          <a:xfrm>
            <a:off x="4371975" y="1178285"/>
            <a:ext cx="3190875" cy="5346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8751" y="914500"/>
            <a:ext cx="92744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Small package for lower thrust or clustered for higher thrust…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2400" y="3327528"/>
            <a:ext cx="115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 ~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300 psia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295221" y="2135598"/>
            <a:ext cx="26762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294655" y="6492260"/>
            <a:ext cx="3101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7439197" y="2133450"/>
            <a:ext cx="0" cy="43588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044955" y="3960109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10.7”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2400" y="4266881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3.0”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1.6”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7164" y="3481350"/>
            <a:ext cx="1685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Thrust (SL) =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500-1500 lb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2083" y="1459289"/>
            <a:ext cx="145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Spark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Igniter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532" y="5887045"/>
            <a:ext cx="260092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Regen Cooled AM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GRCop-84 chamber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printed @ MSFC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59640" y="4696382"/>
            <a:ext cx="22236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Aft end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accommodates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nozzle extensions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3467" y="3082946"/>
            <a:ext cx="1646605" cy="175432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 Inco718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shear coaxial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(printed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@ MSFC); 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spark igniter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11 of 17</a:t>
            </a:r>
          </a:p>
        </p:txBody>
      </p:sp>
    </p:spTree>
    <p:extLst>
      <p:ext uri="{BB962C8B-B14F-4D97-AF65-F5344CB8AC3E}">
        <p14:creationId xmlns:p14="http://schemas.microsoft.com/office/powerpoint/2010/main" val="417999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950" y="1295400"/>
            <a:ext cx="5105186" cy="2991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1101" y="172209"/>
            <a:ext cx="9329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MET1 – Unit #1 Hot-fire Tested September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132" y="1000124"/>
            <a:ext cx="4607749" cy="5641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1950" y="4436208"/>
            <a:ext cx="57921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Successful spark ignition even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initial MR ~ 1.0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Easy ignition, smooth transition to mainstage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instabilities observed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Performance - lower than desired…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8943502" y="1295400"/>
            <a:ext cx="314820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 Mainstage Tests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Pc ~ 280-330 psig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MR ~ 1.7 – 3.4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9226" y="895290"/>
            <a:ext cx="93936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Conceived, designed, fabricated, &amp; hot-fire tested in less than 1 year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12 of 17</a:t>
            </a:r>
          </a:p>
        </p:txBody>
      </p:sp>
    </p:spTree>
    <p:extLst>
      <p:ext uri="{BB962C8B-B14F-4D97-AF65-F5344CB8AC3E}">
        <p14:creationId xmlns:p14="http://schemas.microsoft.com/office/powerpoint/2010/main" val="239530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616" y="152326"/>
            <a:ext cx="8691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MET1 Modified Hardware - Available in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46025" y="896414"/>
            <a:ext cx="2303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MET1-A Injector,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50 elements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(vs 32 for unit #1)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1131" y="5644043"/>
            <a:ext cx="235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MET1-A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Slightly longer;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instrumentation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0807" y="5644042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MET1-B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as MET1-A,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modified channels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43640" y="3332272"/>
            <a:ext cx="1751957" cy="3043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41871" y="3332272"/>
            <a:ext cx="1751957" cy="3043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76906" y="3287290"/>
            <a:ext cx="1751957" cy="3043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181" y="843946"/>
            <a:ext cx="4522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Objective of Design Mods: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increase performance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w/enhanced mixing &amp;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chamber that absorbs more heat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Testing planned on new assemblies: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Injector w/higher element density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+ 3 new chambers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+ separate GRCop-84 chamber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spool section, if necessary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49834" y="3299005"/>
            <a:ext cx="0" cy="76453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Freeform 10"/>
          <p:cNvSpPr/>
          <p:nvPr/>
        </p:nvSpPr>
        <p:spPr bwMode="auto">
          <a:xfrm>
            <a:off x="2442903" y="3706269"/>
            <a:ext cx="6021437" cy="300624"/>
          </a:xfrm>
          <a:custGeom>
            <a:avLst/>
            <a:gdLst>
              <a:gd name="connsiteX0" fmla="*/ 0 w 4960307"/>
              <a:gd name="connsiteY0" fmla="*/ 300624 h 300624"/>
              <a:gd name="connsiteX1" fmla="*/ 0 w 4960307"/>
              <a:gd name="connsiteY1" fmla="*/ 0 h 300624"/>
              <a:gd name="connsiteX2" fmla="*/ 4960307 w 4960307"/>
              <a:gd name="connsiteY2" fmla="*/ 0 h 300624"/>
              <a:gd name="connsiteX3" fmla="*/ 4960307 w 4960307"/>
              <a:gd name="connsiteY3" fmla="*/ 288098 h 30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307" h="300624">
                <a:moveTo>
                  <a:pt x="0" y="300624"/>
                </a:moveTo>
                <a:lnTo>
                  <a:pt x="0" y="0"/>
                </a:lnTo>
                <a:lnTo>
                  <a:pt x="4960307" y="0"/>
                </a:lnTo>
                <a:lnTo>
                  <a:pt x="4960307" y="288098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96" t="21829" b="34425"/>
          <a:stretch/>
        </p:blipFill>
        <p:spPr>
          <a:xfrm>
            <a:off x="10082204" y="4013588"/>
            <a:ext cx="1804997" cy="1404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546025" y="1889598"/>
            <a:ext cx="43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Boundary layer cooling holes eliminated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58493" y="2468008"/>
            <a:ext cx="329292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scheduled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late 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0784" y="5608214"/>
            <a:ext cx="4346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MET1-C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as MET1-A,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scalloped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hot wall for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additional heat pick-up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13 of 17</a:t>
            </a:r>
          </a:p>
        </p:txBody>
      </p:sp>
    </p:spTree>
    <p:extLst>
      <p:ext uri="{BB962C8B-B14F-4D97-AF65-F5344CB8AC3E}">
        <p14:creationId xmlns:p14="http://schemas.microsoft.com/office/powerpoint/2010/main" val="74870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35" y="1570544"/>
            <a:ext cx="4208121" cy="343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83"/>
          <a:stretch/>
        </p:blipFill>
        <p:spPr>
          <a:xfrm>
            <a:off x="285498" y="4375437"/>
            <a:ext cx="2365365" cy="1791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5609" y="2688326"/>
            <a:ext cx="2816139" cy="1615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0383" y="97986"/>
            <a:ext cx="871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Subscale Nozzle Testing with LOX/CH4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" y="888751"/>
            <a:ext cx="90124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MSFC’s Low Cost Subscale Nozzle Test Rig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Used since 2015 to screen subscale nozzle designs with LOX/H2 (1500 lb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thrust)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721" y="6052513"/>
            <a:ext cx="382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LOX/H2 subscale nozzle testing at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MSFC w/AM coaxial injector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03"/>
          <a:stretch/>
        </p:blipFill>
        <p:spPr bwMode="auto">
          <a:xfrm>
            <a:off x="7195884" y="4056482"/>
            <a:ext cx="2646150" cy="2299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198" y="4107630"/>
            <a:ext cx="1744539" cy="23267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972" y="6004889"/>
            <a:ext cx="45067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hardware: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cooled AM GRCop-84/-42 chambers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0589" y="1642374"/>
            <a:ext cx="3017172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AM LOX/LCH4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impinging injector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fabricated in early 2018</a:t>
            </a:r>
          </a:p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rig will screen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carbon/carbon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in Sept 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14 of 17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DB870-6471-40EE-B977-D5D413EE6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25"/>
          <a:stretch/>
        </p:blipFill>
        <p:spPr>
          <a:xfrm>
            <a:off x="2636890" y="4382354"/>
            <a:ext cx="2224103" cy="17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601" y="895350"/>
            <a:ext cx="3362325" cy="59626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4719601" y="981076"/>
            <a:ext cx="2834053" cy="2424186"/>
          </a:xfrm>
          <a:prstGeom prst="roundRect">
            <a:avLst>
              <a:gd name="adj" fmla="val 5223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469" y="1081549"/>
            <a:ext cx="2929007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Modular Assembly: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evaluate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multiple nozzle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(e.g., refractory metals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 coatings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Vendors:  TBD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719600" y="3551278"/>
            <a:ext cx="2834053" cy="77199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1003" y="113403"/>
            <a:ext cx="8034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lb</a:t>
            </a:r>
            <a:r>
              <a:rPr lang="en-US" sz="3200" b="1" baseline="-25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LOX/LCH4 RCS Thruster/Test Rig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6775" y="3581528"/>
            <a:ext cx="2714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Testing planned late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2018/early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31" y="2001562"/>
            <a:ext cx="3567660" cy="3340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0393" y="888205"/>
            <a:ext cx="13042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printed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Impinging Injector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9873" y="859630"/>
            <a:ext cx="146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spark igniter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15 of 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5195" y="1026704"/>
            <a:ext cx="212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Close coupled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valves (not shown)</a:t>
            </a:r>
          </a:p>
        </p:txBody>
      </p:sp>
      <p:pic>
        <p:nvPicPr>
          <p:cNvPr id="16" name="Picture 7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3" t="23209" r="39322" b="25146"/>
          <a:stretch/>
        </p:blipFill>
        <p:spPr bwMode="auto">
          <a:xfrm>
            <a:off x="4667112" y="4431587"/>
            <a:ext cx="2939028" cy="20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2131" y="4414203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GOX/GCH4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100# RCS thruster</a:t>
            </a:r>
          </a:p>
        </p:txBody>
      </p:sp>
    </p:spTree>
    <p:extLst>
      <p:ext uri="{BB962C8B-B14F-4D97-AF65-F5344CB8AC3E}">
        <p14:creationId xmlns:p14="http://schemas.microsoft.com/office/powerpoint/2010/main" val="377610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1147" y="0"/>
            <a:ext cx="228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439" y="931819"/>
            <a:ext cx="9905277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MSFC has a variety of LOX/Methane Components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In-Space Applications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915" y="2094501"/>
            <a:ext cx="9610323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Versatile Designs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▪ Features Scale to Different Thrust Levels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▪ No Issue for Subcritical Regen Cooling w/Methane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▪ Demonstrated Compatibility with LOX/H2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▪ 100-7000 lb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Thrust Levels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AM:  Easy Fabrication &amp; Quick Turnarounds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High Performance, Easy Ignition, Active Throttling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Components are being further optimized for potential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engine weight requirements.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16 of 17</a:t>
            </a:r>
          </a:p>
        </p:txBody>
      </p:sp>
    </p:spTree>
    <p:extLst>
      <p:ext uri="{BB962C8B-B14F-4D97-AF65-F5344CB8AC3E}">
        <p14:creationId xmlns:p14="http://schemas.microsoft.com/office/powerpoint/2010/main" val="326216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29" y="882971"/>
            <a:ext cx="8817671" cy="5975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7273" y="102290"/>
            <a:ext cx="5588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MSFC LOX/CH4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17 of 17</a:t>
            </a:r>
          </a:p>
        </p:txBody>
      </p:sp>
    </p:spTree>
    <p:extLst>
      <p:ext uri="{BB962C8B-B14F-4D97-AF65-F5344CB8AC3E}">
        <p14:creationId xmlns:p14="http://schemas.microsoft.com/office/powerpoint/2010/main" val="5709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307" y="143210"/>
            <a:ext cx="11103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NASA-MSFC Regen LOX/Methane Hardware Assemblies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18" y="1002634"/>
            <a:ext cx="2996099" cy="4408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060" y="1042905"/>
            <a:ext cx="2832602" cy="4436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311" y="1951314"/>
            <a:ext cx="1828800" cy="3442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2430" y="5393324"/>
            <a:ext cx="4293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META4</a:t>
            </a:r>
          </a:p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ethane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ngine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hrust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ssembly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 lb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3702" y="5414426"/>
            <a:ext cx="2106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META4x4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META4 w/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4” I.D. Chamber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9758" y="541145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MET1</a:t>
            </a:r>
          </a:p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ethane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ngine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hruster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 lb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2430" y="6488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2 of 17</a:t>
            </a:r>
          </a:p>
        </p:txBody>
      </p:sp>
    </p:spTree>
    <p:extLst>
      <p:ext uri="{BB962C8B-B14F-4D97-AF65-F5344CB8AC3E}">
        <p14:creationId xmlns:p14="http://schemas.microsoft.com/office/powerpoint/2010/main" val="381417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789" y="128315"/>
            <a:ext cx="11169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META4 #1 Successfully Tested in March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9448" y="1784049"/>
            <a:ext cx="5548648" cy="4150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64" y="1000574"/>
            <a:ext cx="3632136" cy="3679628"/>
          </a:xfrm>
          <a:prstGeom prst="rect">
            <a:avLst/>
          </a:prstGeom>
        </p:spPr>
      </p:pic>
      <p:pic>
        <p:nvPicPr>
          <p:cNvPr id="5" name="Picture 1" descr="image00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71"/>
          <a:stretch/>
        </p:blipFill>
        <p:spPr bwMode="auto">
          <a:xfrm rot="5400000">
            <a:off x="7685643" y="2504042"/>
            <a:ext cx="4912860" cy="347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9519948" y="3892983"/>
            <a:ext cx="12442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9725299" y="6113240"/>
            <a:ext cx="8098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9725299" y="385924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5.66”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49911" y="5765161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3.50”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1932071" y="2714625"/>
            <a:ext cx="0" cy="38846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527829" y="4531713"/>
            <a:ext cx="6559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16.3”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894436" y="6607190"/>
            <a:ext cx="929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153890" y="919627"/>
            <a:ext cx="6766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Swirl Coax Injector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 (SLM) Regen Cooled GRCop-84 Chamber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6406" y="5008221"/>
            <a:ext cx="4906132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Even at high MR,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chamber remained well cooled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GRCop-84 works well with SLM &amp;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offers lots of thermal margin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19948" y="4566027"/>
            <a:ext cx="1244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</a:t>
            </a:r>
            <a:r>
              <a:rPr lang="en-US" sz="1400" baseline="-25000" dirty="0"/>
              <a:t>c</a:t>
            </a:r>
            <a:r>
              <a:rPr lang="en-US" sz="1400" dirty="0"/>
              <a:t> ~ 300 psig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1901207" y="2714625"/>
            <a:ext cx="929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-4849" y="649087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3 of 17</a:t>
            </a:r>
          </a:p>
        </p:txBody>
      </p:sp>
    </p:spTree>
    <p:extLst>
      <p:ext uri="{BB962C8B-B14F-4D97-AF65-F5344CB8AC3E}">
        <p14:creationId xmlns:p14="http://schemas.microsoft.com/office/powerpoint/2010/main" val="399769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195" y="94519"/>
            <a:ext cx="7103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META4 Chamber #2/#3 vs #1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0930" y="1739653"/>
            <a:ext cx="5666659" cy="4249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318" y="1031321"/>
            <a:ext cx="3923482" cy="577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8111" y="999631"/>
            <a:ext cx="83388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#2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4620" y="2674492"/>
            <a:ext cx="3419476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Mid-section redesigned 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w/bolted interface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eliminated 5 welds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   for crossover joint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provides flexible design;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    same chamber barrel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    can be used w/other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    throat sections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5920" y="5591793"/>
            <a:ext cx="2716875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Instrumentation 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added to critical locations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806" y="1022204"/>
            <a:ext cx="3983784" cy="1231106"/>
          </a:xfrm>
          <a:prstGeom prst="rect">
            <a:avLst/>
          </a:prstGeom>
          <a:solidFill>
            <a:srgbClr val="FFFF99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Separate fuel manifold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designed for #2/#3…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easier assembly + </a:t>
            </a:r>
          </a:p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eliminated 2 forward end welds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879" y="999631"/>
            <a:ext cx="833883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Unit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5 of 17</a:t>
            </a:r>
          </a:p>
        </p:txBody>
      </p:sp>
    </p:spTree>
    <p:extLst>
      <p:ext uri="{BB962C8B-B14F-4D97-AF65-F5344CB8AC3E}">
        <p14:creationId xmlns:p14="http://schemas.microsoft.com/office/powerpoint/2010/main" val="345200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6910" y="1076759"/>
            <a:ext cx="4718648" cy="5510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264" y="5327723"/>
            <a:ext cx="237747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Chamber </a:t>
            </a:r>
            <a:r>
              <a:rPr lang="en-US" sz="2400" b="1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50% lower than META4 #1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572" y="0"/>
            <a:ext cx="65888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META4 #2 Hot-fire Testing in March 2018</a:t>
            </a: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META4 #3 Hot-fire Testing in July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105" y="1076759"/>
            <a:ext cx="5311717" cy="5546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9" y="2431613"/>
            <a:ext cx="4022426" cy="28007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Pc’s ~ 265-375 psig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Actively throttled to 130 psig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MR’s = 2.7-3.8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C* efficiency = 95-100%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Thrust = 1740-5515 lb</a:t>
            </a:r>
            <a:r>
              <a:rPr lang="en-US" sz="2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Subcritical fuel flow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remained stable even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 w/active throttling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6 of 17</a:t>
            </a:r>
          </a:p>
        </p:txBody>
      </p:sp>
    </p:spTree>
    <p:extLst>
      <p:ext uri="{BB962C8B-B14F-4D97-AF65-F5344CB8AC3E}">
        <p14:creationId xmlns:p14="http://schemas.microsoft.com/office/powerpoint/2010/main" val="17103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6"/>
          <a:stretch/>
        </p:blipFill>
        <p:spPr bwMode="auto">
          <a:xfrm>
            <a:off x="4705350" y="920975"/>
            <a:ext cx="6830356" cy="3548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7599" y="145739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META4 #2 Hot-fire Testing in March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754" y="1678530"/>
            <a:ext cx="4110846" cy="193899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oscillations observed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 the fuel side,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even with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subcritical coolant phase change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7438" y="4500506"/>
            <a:ext cx="5390687" cy="21037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8996" y="4698443"/>
            <a:ext cx="5878442" cy="17081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Helium Cooled Heat Exchangers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(developed w/NASA-JSC) also demonstrated…</a:t>
            </a:r>
          </a:p>
          <a:p>
            <a:pPr algn="ctr"/>
            <a:r>
              <a:rPr lang="en-US" sz="20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AM design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– Machined/welded design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Both performed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9915" y="3578244"/>
            <a:ext cx="435568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Potential chug mode – still under investigation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331483" y="3418343"/>
            <a:ext cx="198407" cy="2674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792585" y="3883347"/>
            <a:ext cx="38979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observation for META4 #3 testing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7 of 17</a:t>
            </a:r>
          </a:p>
        </p:txBody>
      </p:sp>
    </p:spTree>
    <p:extLst>
      <p:ext uri="{BB962C8B-B14F-4D97-AF65-F5344CB8AC3E}">
        <p14:creationId xmlns:p14="http://schemas.microsoft.com/office/powerpoint/2010/main" val="221632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055" y="0"/>
            <a:ext cx="9366220" cy="86177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META4 #2 Hot-fire Tested with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LOX/LH2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August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152" y="919557"/>
            <a:ext cx="1171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changes made to injector or chamber hardware prior to testing with LH2…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3593" y="5708727"/>
            <a:ext cx="4759060" cy="954107"/>
          </a:xfrm>
          <a:prstGeom prst="rect">
            <a:avLst/>
          </a:prstGeom>
          <a:solidFill>
            <a:srgbClr val="AFCA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 Showed Versatility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META4 Design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19" y="3580006"/>
            <a:ext cx="4936961" cy="3049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18" y="1381222"/>
            <a:ext cx="4936962" cy="256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1275" y="3470671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Nominal Pc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3867" y="5808383"/>
            <a:ext cx="243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Actively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Throttled Down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215" y="1381222"/>
            <a:ext cx="5497816" cy="432426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Pc’s ~ 155-294 psig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Actively throttled to Pc = 92 psig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MR’s = 5.4-7.6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C* efficiency = 100%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Thrust = 1266-4050 lb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Fuel flow remained stable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even w/active throttling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Ignition:  TEA/TEB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Facility leak prevented higher Pc’s 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from being attempted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73168" y="645471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" dirty="0"/>
              <a:t>8/29/18</a:t>
            </a:r>
          </a:p>
          <a:p>
            <a:pPr algn="r"/>
            <a:r>
              <a:rPr lang="en-US" sz="600" dirty="0"/>
              <a:t>SEG/ER36</a:t>
            </a:r>
          </a:p>
          <a:p>
            <a:pPr algn="r"/>
            <a:r>
              <a:rPr lang="en-US" sz="600" dirty="0"/>
              <a:t>8 of 17</a:t>
            </a:r>
          </a:p>
        </p:txBody>
      </p:sp>
    </p:spTree>
    <p:extLst>
      <p:ext uri="{BB962C8B-B14F-4D97-AF65-F5344CB8AC3E}">
        <p14:creationId xmlns:p14="http://schemas.microsoft.com/office/powerpoint/2010/main" val="233427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642" y="1789421"/>
            <a:ext cx="3189248" cy="5001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215" y="168044"/>
            <a:ext cx="883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META“4x4” – Same Thrust, Smaller Package</a:t>
            </a:r>
          </a:p>
        </p:txBody>
      </p:sp>
      <p:pic>
        <p:nvPicPr>
          <p:cNvPr id="4" name="Picture 2" descr="cid:image005.png@01D2EF5C.9CAD52C0"/>
          <p:cNvPicPr>
            <a:picLocks noChangeAspect="1" noChangeArrowheads="1"/>
          </p:cNvPicPr>
          <p:nvPr/>
        </p:nvPicPr>
        <p:blipFill rotWithShape="1"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139"/>
          <a:stretch>
            <a:fillRect/>
          </a:stretch>
        </p:blipFill>
        <p:spPr bwMode="auto">
          <a:xfrm rot="5400000">
            <a:off x="-1255653" y="3134479"/>
            <a:ext cx="5813363" cy="149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983937" y="4214368"/>
            <a:ext cx="801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132314" y="6232739"/>
            <a:ext cx="51145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75180" y="421436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4.00”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3937" y="6244501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2.50”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4871" y="916384"/>
            <a:ext cx="380225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Similar Design to META4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~ 435 psig, nominal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2612" y="2766112"/>
            <a:ext cx="3446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testing…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META4 Injector</a:t>
            </a:r>
          </a:p>
          <a:p>
            <a:pPr algn="ctr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w/outer element row blocked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4085" y="3916015"/>
            <a:ext cx="480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Optimum, lightweight AM injector being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based on initial test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4598" y="5321171"/>
            <a:ext cx="3222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Chamber sections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@ Arctic Slope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Services (ASTS)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9099" y="4808985"/>
            <a:ext cx="4913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Aft end designed for nozzle extensions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9762" y="1946150"/>
            <a:ext cx="4232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Conceived, designed, fabricated &amp;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hot-fire tested in 10 months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9 of 17</a:t>
            </a:r>
          </a:p>
        </p:txBody>
      </p:sp>
    </p:spTree>
    <p:extLst>
      <p:ext uri="{BB962C8B-B14F-4D97-AF65-F5344CB8AC3E}">
        <p14:creationId xmlns:p14="http://schemas.microsoft.com/office/powerpoint/2010/main" val="161284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396" y="139604"/>
            <a:ext cx="834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META“4x4” Hot-Fire Tested May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8"/>
          <a:stretch/>
        </p:blipFill>
        <p:spPr bwMode="auto">
          <a:xfrm>
            <a:off x="934620" y="886382"/>
            <a:ext cx="3010293" cy="182218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293" y="2428814"/>
            <a:ext cx="2885607" cy="1699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2147" y="2927008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rgbClr val="0066CC"/>
                </a:solidFill>
              </a:rPr>
              <a:t>Welding/</a:t>
            </a:r>
          </a:p>
          <a:p>
            <a:pPr algn="r"/>
            <a:r>
              <a:rPr lang="en-US" sz="1800" b="1" dirty="0">
                <a:solidFill>
                  <a:srgbClr val="0066CC"/>
                </a:solidFill>
              </a:rPr>
              <a:t>Machining</a:t>
            </a:r>
          </a:p>
          <a:p>
            <a:pPr algn="r"/>
            <a:r>
              <a:rPr lang="en-US" sz="1800" b="1" dirty="0">
                <a:solidFill>
                  <a:srgbClr val="0066CC"/>
                </a:solidFill>
              </a:rPr>
              <a:t>@ MSFC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052" y="927253"/>
            <a:ext cx="5124997" cy="5715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4150" y="4057824"/>
            <a:ext cx="3417901" cy="2585323"/>
          </a:xfrm>
          <a:prstGeom prst="rect">
            <a:avLst/>
          </a:prstGeom>
          <a:solidFill>
            <a:srgbClr val="FFCC66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= 159-453 psig,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= 2.7-5.3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(nominal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98.5%)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combustion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throttling demonstrated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8240" y="1474306"/>
            <a:ext cx="1368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66CC"/>
                </a:solidFill>
              </a:rPr>
              <a:t>AM parts </a:t>
            </a:r>
          </a:p>
          <a:p>
            <a:pPr algn="ctr"/>
            <a:r>
              <a:rPr lang="en-US" sz="1800" b="1" dirty="0">
                <a:solidFill>
                  <a:srgbClr val="0066CC"/>
                </a:solidFill>
              </a:rPr>
              <a:t>from ASTS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6" y="3995415"/>
            <a:ext cx="3941874" cy="2647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7" y="6492260"/>
            <a:ext cx="5613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/>
              <a:t>8/29/18</a:t>
            </a:r>
          </a:p>
          <a:p>
            <a:r>
              <a:rPr lang="en-US" sz="600" dirty="0"/>
              <a:t>SEG/ER36</a:t>
            </a:r>
          </a:p>
          <a:p>
            <a:r>
              <a:rPr lang="en-US" sz="600" dirty="0"/>
              <a:t>10 of 17</a:t>
            </a:r>
          </a:p>
        </p:txBody>
      </p:sp>
    </p:spTree>
    <p:extLst>
      <p:ext uri="{BB962C8B-B14F-4D97-AF65-F5344CB8AC3E}">
        <p14:creationId xmlns:p14="http://schemas.microsoft.com/office/powerpoint/2010/main" val="53181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983</Words>
  <Application>Microsoft Office PowerPoint</Application>
  <PresentationFormat>Widescreen</PresentationFormat>
  <Paragraphs>264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Greene, Sandra Elam. (MSFC-ER36)</dc:creator>
  <cp:lastModifiedBy>Barnett, Gregory (MSFC-ST24)</cp:lastModifiedBy>
  <cp:revision>31</cp:revision>
  <dcterms:created xsi:type="dcterms:W3CDTF">2018-08-13T15:57:38Z</dcterms:created>
  <dcterms:modified xsi:type="dcterms:W3CDTF">2021-04-22T22:06:31Z</dcterms:modified>
</cp:coreProperties>
</file>