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0" r:id="rId3"/>
    <p:sldId id="281" r:id="rId4"/>
    <p:sldId id="260" r:id="rId5"/>
    <p:sldId id="261" r:id="rId6"/>
    <p:sldId id="282" r:id="rId7"/>
    <p:sldId id="264" r:id="rId8"/>
    <p:sldId id="286" r:id="rId9"/>
    <p:sldId id="265" r:id="rId10"/>
    <p:sldId id="262" r:id="rId11"/>
    <p:sldId id="263" r:id="rId12"/>
    <p:sldId id="266" r:id="rId13"/>
    <p:sldId id="268" r:id="rId14"/>
    <p:sldId id="267" r:id="rId15"/>
    <p:sldId id="269" r:id="rId16"/>
    <p:sldId id="270" r:id="rId17"/>
    <p:sldId id="283" r:id="rId18"/>
    <p:sldId id="271" r:id="rId19"/>
    <p:sldId id="272" r:id="rId20"/>
    <p:sldId id="273" r:id="rId21"/>
    <p:sldId id="276" r:id="rId22"/>
    <p:sldId id="277" r:id="rId23"/>
    <p:sldId id="278" r:id="rId24"/>
    <p:sldId id="284" r:id="rId25"/>
    <p:sldId id="279" r:id="rId26"/>
    <p:sldId id="275" r:id="rId27"/>
    <p:sldId id="285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0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E3040-7B87-F54B-964C-C4A4FCC80069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6FBD-30F6-0046-8002-81692223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23/G2DD-1QG8-4B14" TargetMode="External"/><Relationship Id="rId2" Type="http://schemas.openxmlformats.org/officeDocument/2006/relationships/hyperlink" Target="https://doi.org/10.26023/PCSX-97D8-4S0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eol.ucar.edu/dataset/570.04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tcorps.larc.nasa.gov/cgi-bin/site/products-along-track&amp;exp=ICICLE-201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1DCA-E474-0F43-94F6-F08C25C4B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Assessing GOES-16 cloud products using ICICLE aircraft observations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011F2-35FA-E844-ABEF-4D48A002F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Zhujun</a:t>
            </a:r>
            <a:r>
              <a:rPr lang="en-US" dirty="0"/>
              <a:t> Li, William L. Smith Jr., and Douglas Spangenberg </a:t>
            </a:r>
          </a:p>
          <a:p>
            <a:r>
              <a:rPr lang="en-US" i="1" dirty="0"/>
              <a:t>NASA </a:t>
            </a:r>
            <a:r>
              <a:rPr lang="en-US" i="1" dirty="0" err="1"/>
              <a:t>LaRC</a:t>
            </a:r>
            <a:r>
              <a:rPr lang="en-US" i="1" dirty="0"/>
              <a:t>, Hampton VA USA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C7762-454F-B042-AC66-F5B640F6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28"/>
            <a:ext cx="2373330" cy="11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F43D-31C6-4B46-8581-A3C3A9CF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Flight ascent/descent segment for icing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BA6E-9D5B-BD4D-A5CB-EE334449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53" y="1651088"/>
            <a:ext cx="7886700" cy="1102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Identify flight segments corresponding to the deepest possible vertical profile, using each segment as one sample case for the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5F8D7-3244-B448-A35C-0577D2AC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3" y="3160330"/>
            <a:ext cx="3914452" cy="2348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25323-95FC-0C42-BE53-709E0913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74" y="3160330"/>
            <a:ext cx="3965825" cy="23794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D8FACA-AC75-9047-8E2C-6952E75DE691}"/>
              </a:ext>
            </a:extLst>
          </p:cNvPr>
          <p:cNvSpPr/>
          <p:nvPr/>
        </p:nvSpPr>
        <p:spPr>
          <a:xfrm>
            <a:off x="629290" y="5539825"/>
            <a:ext cx="8214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2) identify continuous ascent or descent segments of flight time based on the smoothed time series of altitude from step 1)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C3B6536-3027-1B4B-A2BC-9BB3F66DD0E3}"/>
              </a:ext>
            </a:extLst>
          </p:cNvPr>
          <p:cNvSpPr/>
          <p:nvPr/>
        </p:nvSpPr>
        <p:spPr>
          <a:xfrm>
            <a:off x="4274049" y="4177471"/>
            <a:ext cx="462336" cy="29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1848AB-0401-EF4E-B007-DFD62F3D50A9}"/>
              </a:ext>
            </a:extLst>
          </p:cNvPr>
          <p:cNvSpPr/>
          <p:nvPr/>
        </p:nvSpPr>
        <p:spPr>
          <a:xfrm>
            <a:off x="629290" y="2537713"/>
            <a:ext cx="8214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1) apply a </a:t>
            </a:r>
            <a:r>
              <a:rPr lang="en-US" sz="2000" dirty="0" err="1"/>
              <a:t>Savitzky</a:t>
            </a:r>
            <a:r>
              <a:rPr lang="en-US" sz="2000" dirty="0"/>
              <a:t>–</a:t>
            </a:r>
            <a:r>
              <a:rPr lang="en-US" sz="2000" dirty="0" err="1"/>
              <a:t>Golayfilter</a:t>
            </a:r>
            <a:r>
              <a:rPr lang="en-US" sz="2000" dirty="0"/>
              <a:t> with a 1-hour window to the time series of the flight altitude</a:t>
            </a:r>
          </a:p>
        </p:txBody>
      </p:sp>
    </p:spTree>
    <p:extLst>
      <p:ext uri="{BB962C8B-B14F-4D97-AF65-F5344CB8AC3E}">
        <p14:creationId xmlns:p14="http://schemas.microsoft.com/office/powerpoint/2010/main" val="239322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CCD6-DA20-274B-B309-4FA73511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67" y="272716"/>
            <a:ext cx="7886700" cy="910110"/>
          </a:xfrm>
        </p:spPr>
        <p:txBody>
          <a:bodyPr>
            <a:normAutofit/>
          </a:bodyPr>
          <a:lstStyle/>
          <a:p>
            <a:r>
              <a:rPr lang="en-US" sz="3500" b="1" dirty="0"/>
              <a:t>Identified flight segments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9B2C3-65CF-1F41-82EE-64218D645A8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044" y="1036477"/>
            <a:ext cx="6074364" cy="3645322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6B39B5-1A10-6C41-8183-1180D8924423}"/>
              </a:ext>
            </a:extLst>
          </p:cNvPr>
          <p:cNvGrpSpPr/>
          <p:nvPr/>
        </p:nvGrpSpPr>
        <p:grpSpPr>
          <a:xfrm>
            <a:off x="984074" y="2047785"/>
            <a:ext cx="4081633" cy="811353"/>
            <a:chOff x="1709057" y="3276600"/>
            <a:chExt cx="5524498" cy="13998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7E319E-2242-2045-94AA-E6F1879AEC2F}"/>
                </a:ext>
              </a:extLst>
            </p:cNvPr>
            <p:cNvSpPr txBox="1"/>
            <p:nvPr/>
          </p:nvSpPr>
          <p:spPr>
            <a:xfrm>
              <a:off x="1709057" y="3276600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090989-4AE2-7945-AF04-BF6ADD95F875}"/>
                </a:ext>
              </a:extLst>
            </p:cNvPr>
            <p:cNvSpPr txBox="1"/>
            <p:nvPr/>
          </p:nvSpPr>
          <p:spPr>
            <a:xfrm>
              <a:off x="2873828" y="3276600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F4538E-F233-4A46-B6EE-A7CB403337EA}"/>
                </a:ext>
              </a:extLst>
            </p:cNvPr>
            <p:cNvSpPr txBox="1"/>
            <p:nvPr/>
          </p:nvSpPr>
          <p:spPr>
            <a:xfrm>
              <a:off x="4097883" y="4276351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71ABA0-EDFC-ED45-BFE7-85052DD02C63}"/>
                </a:ext>
              </a:extLst>
            </p:cNvPr>
            <p:cNvSpPr txBox="1"/>
            <p:nvPr/>
          </p:nvSpPr>
          <p:spPr>
            <a:xfrm>
              <a:off x="4800598" y="3476655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671EC1-D8DA-AE4D-A97E-2774BBA56CFE}"/>
                </a:ext>
              </a:extLst>
            </p:cNvPr>
            <p:cNvSpPr txBox="1"/>
            <p:nvPr/>
          </p:nvSpPr>
          <p:spPr>
            <a:xfrm>
              <a:off x="5127169" y="3476655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98FEC5-6F27-AA42-81AF-B897B6922D52}"/>
                </a:ext>
              </a:extLst>
            </p:cNvPr>
            <p:cNvSpPr txBox="1"/>
            <p:nvPr/>
          </p:nvSpPr>
          <p:spPr>
            <a:xfrm>
              <a:off x="5584370" y="4276351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412C1B-2630-7C4E-A2E9-D6192F033015}"/>
                </a:ext>
              </a:extLst>
            </p:cNvPr>
            <p:cNvSpPr txBox="1"/>
            <p:nvPr/>
          </p:nvSpPr>
          <p:spPr>
            <a:xfrm>
              <a:off x="6074228" y="4276351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379E49-B1C3-4A4D-A4EA-43FE637AE07B}"/>
                </a:ext>
              </a:extLst>
            </p:cNvPr>
            <p:cNvSpPr txBox="1"/>
            <p:nvPr/>
          </p:nvSpPr>
          <p:spPr>
            <a:xfrm>
              <a:off x="6863441" y="4276351"/>
              <a:ext cx="370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7F982-6545-2F45-AA37-A6A7342A7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59609"/>
              </p:ext>
            </p:extLst>
          </p:nvPr>
        </p:nvGraphicFramePr>
        <p:xfrm>
          <a:off x="204653" y="4598270"/>
          <a:ext cx="8631128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423">
                  <a:extLst>
                    <a:ext uri="{9D8B030D-6E8A-4147-A177-3AD203B41FA5}">
                      <a16:colId xmlns:a16="http://schemas.microsoft.com/office/drawing/2014/main" val="4170757224"/>
                    </a:ext>
                  </a:extLst>
                </a:gridCol>
                <a:gridCol w="382153">
                  <a:extLst>
                    <a:ext uri="{9D8B030D-6E8A-4147-A177-3AD203B41FA5}">
                      <a16:colId xmlns:a16="http://schemas.microsoft.com/office/drawing/2014/main" val="1205313540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4159347427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2448888328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2147238225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1190116996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1797870993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732294770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1700121128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474730386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2378842273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3075496504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2585392936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2908520351"/>
                    </a:ext>
                  </a:extLst>
                </a:gridCol>
                <a:gridCol w="559750">
                  <a:extLst>
                    <a:ext uri="{9D8B030D-6E8A-4147-A177-3AD203B41FA5}">
                      <a16:colId xmlns:a16="http://schemas.microsoft.com/office/drawing/2014/main" val="2457109566"/>
                    </a:ext>
                  </a:extLst>
                </a:gridCol>
                <a:gridCol w="514754">
                  <a:extLst>
                    <a:ext uri="{9D8B030D-6E8A-4147-A177-3AD203B41FA5}">
                      <a16:colId xmlns:a16="http://schemas.microsoft.com/office/drawing/2014/main" val="397088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Date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1/18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1/27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1/28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1/29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1/31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2./14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596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Flight#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637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#of segments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95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Date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2/28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3/2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3/2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3/5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3/7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3/8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699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Flight#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62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#of segments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2454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A64382-6EED-334B-B3A2-2A2168A25238}"/>
              </a:ext>
            </a:extLst>
          </p:cNvPr>
          <p:cNvSpPr txBox="1"/>
          <p:nvPr/>
        </p:nvSpPr>
        <p:spPr>
          <a:xfrm>
            <a:off x="5753528" y="1438382"/>
            <a:ext cx="3205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total 312 segments are identified during 23 of the ICICLE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263</a:t>
            </a:r>
            <a:r>
              <a:rPr lang="en-US" sz="2000" dirty="0"/>
              <a:t> segments occurred during daytime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example shows 8 segments identified during Flight #12 (Feb. 12)</a:t>
            </a:r>
          </a:p>
        </p:txBody>
      </p:sp>
    </p:spTree>
    <p:extLst>
      <p:ext uri="{BB962C8B-B14F-4D97-AF65-F5344CB8AC3E}">
        <p14:creationId xmlns:p14="http://schemas.microsoft.com/office/powerpoint/2010/main" val="368579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86ED2-1D84-9D4A-B05B-25EC8B73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GOES-16 vs in-situ icing for flight segments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ABAB1A-C1F5-704D-9E5F-C3923725AB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06451"/>
              </p:ext>
            </p:extLst>
          </p:nvPr>
        </p:nvGraphicFramePr>
        <p:xfrm>
          <a:off x="2353745" y="3048380"/>
          <a:ext cx="443651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108">
                  <a:extLst>
                    <a:ext uri="{9D8B030D-6E8A-4147-A177-3AD203B41FA5}">
                      <a16:colId xmlns:a16="http://schemas.microsoft.com/office/drawing/2014/main" val="1837778521"/>
                    </a:ext>
                  </a:extLst>
                </a:gridCol>
                <a:gridCol w="1479201">
                  <a:extLst>
                    <a:ext uri="{9D8B030D-6E8A-4147-A177-3AD203B41FA5}">
                      <a16:colId xmlns:a16="http://schemas.microsoft.com/office/drawing/2014/main" val="537951034"/>
                    </a:ext>
                  </a:extLst>
                </a:gridCol>
                <a:gridCol w="1479201">
                  <a:extLst>
                    <a:ext uri="{9D8B030D-6E8A-4147-A177-3AD203B41FA5}">
                      <a16:colId xmlns:a16="http://schemas.microsoft.com/office/drawing/2014/main" val="1818433473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GOES-16 icing threat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7708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In-situ icing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125136713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3507927739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382763604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693B-EC55-FF46-A1E2-7CFF8D61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478" y="4541177"/>
            <a:ext cx="8381786" cy="2087615"/>
          </a:xfrm>
        </p:spPr>
        <p:txBody>
          <a:bodyPr>
            <a:normAutofit/>
          </a:bodyPr>
          <a:lstStyle/>
          <a:p>
            <a:r>
              <a:rPr lang="en-US" sz="2000" dirty="0"/>
              <a:t>Probability of detecting icing: 86% (liquid top 94%; ice top 73%)</a:t>
            </a:r>
          </a:p>
          <a:p>
            <a:r>
              <a:rPr lang="en-US" sz="2000" dirty="0"/>
              <a:t>Probability of detecting no icing: 72%</a:t>
            </a:r>
          </a:p>
          <a:p>
            <a:r>
              <a:rPr lang="en-US" sz="2000" dirty="0"/>
              <a:t>Accuracy : 83%</a:t>
            </a:r>
          </a:p>
          <a:p>
            <a:r>
              <a:rPr lang="en-US" sz="2000" dirty="0"/>
              <a:t>False alarm rate: 7%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7F2E8-3CFD-B140-A7D4-318F574A02A0}"/>
              </a:ext>
            </a:extLst>
          </p:cNvPr>
          <p:cNvSpPr txBox="1"/>
          <p:nvPr/>
        </p:nvSpPr>
        <p:spPr>
          <a:xfrm>
            <a:off x="432478" y="2066897"/>
            <a:ext cx="838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GOES-16 icing: most common icing threat index during the segment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In-situ icing: the maximum supercooled liquid water content &gt; 0.01 g m</a:t>
            </a:r>
            <a:r>
              <a:rPr lang="en-US" sz="2000" baseline="30000" dirty="0"/>
              <a:t>-3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14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441A1D-645F-BA41-87A2-B514C0D4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GOES-16 vs Rosemount icing detector for flight segments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656EF30-4688-4741-AB5A-7BE019C683D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4305507"/>
              </p:ext>
            </p:extLst>
          </p:nvPr>
        </p:nvGraphicFramePr>
        <p:xfrm>
          <a:off x="4825759" y="1742219"/>
          <a:ext cx="3924712" cy="235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592">
                  <a:extLst>
                    <a:ext uri="{9D8B030D-6E8A-4147-A177-3AD203B41FA5}">
                      <a16:colId xmlns:a16="http://schemas.microsoft.com/office/drawing/2014/main" val="277291676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val="3124342153"/>
                    </a:ext>
                  </a:extLst>
                </a:gridCol>
                <a:gridCol w="1308560">
                  <a:extLst>
                    <a:ext uri="{9D8B030D-6E8A-4147-A177-3AD203B41FA5}">
                      <a16:colId xmlns:a16="http://schemas.microsoft.com/office/drawing/2014/main" val="690857427"/>
                    </a:ext>
                  </a:extLst>
                </a:gridCol>
              </a:tblGrid>
              <a:tr h="5516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GOES-16 icing threat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84918"/>
                  </a:ext>
                </a:extLst>
              </a:tr>
              <a:tr h="7014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In-situ icing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931105"/>
                  </a:ext>
                </a:extLst>
              </a:tr>
              <a:tr h="5516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817286"/>
                  </a:ext>
                </a:extLst>
              </a:tr>
              <a:tr h="5516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363789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DCDADF-0FCB-8A44-81F5-9EDBE41E6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508" y="4572000"/>
            <a:ext cx="8205963" cy="2106202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/>
              <a:t>Probability of detecting icing: 90%</a:t>
            </a:r>
          </a:p>
          <a:p>
            <a:r>
              <a:rPr lang="en-US" sz="2900" dirty="0"/>
              <a:t>Probability of detecting no icing: 52%</a:t>
            </a:r>
          </a:p>
          <a:p>
            <a:r>
              <a:rPr lang="en-US" sz="2900" dirty="0"/>
              <a:t>Accuracy : 77%</a:t>
            </a:r>
          </a:p>
          <a:p>
            <a:r>
              <a:rPr lang="en-US" sz="2900" dirty="0"/>
              <a:t>False alarm rate: 22%</a:t>
            </a:r>
          </a:p>
          <a:p>
            <a:r>
              <a:rPr lang="en-US" sz="2900" dirty="0"/>
              <a:t>The detection of “no icing” by the RID is less reliable due to sensitivity limits in some low LWC conditions and/or at warmer supercooled temperatures.</a:t>
            </a:r>
          </a:p>
          <a:p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264344-5453-DA4F-BAFA-F2F78D0B295A}"/>
              </a:ext>
            </a:extLst>
          </p:cNvPr>
          <p:cNvGrpSpPr/>
          <p:nvPr/>
        </p:nvGrpSpPr>
        <p:grpSpPr>
          <a:xfrm>
            <a:off x="219327" y="1803016"/>
            <a:ext cx="4428162" cy="2403204"/>
            <a:chOff x="328773" y="1765535"/>
            <a:chExt cx="4428162" cy="24032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B882D0-F49B-494A-AFE1-82FBC9F18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26" t="6061" r="7028"/>
            <a:stretch/>
          </p:blipFill>
          <p:spPr>
            <a:xfrm>
              <a:off x="328773" y="1765535"/>
              <a:ext cx="4428162" cy="240320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B0923F-769A-4E46-9123-E6D48D74E2B0}"/>
                </a:ext>
              </a:extLst>
            </p:cNvPr>
            <p:cNvSpPr/>
            <p:nvPr/>
          </p:nvSpPr>
          <p:spPr>
            <a:xfrm>
              <a:off x="1150706" y="2547992"/>
              <a:ext cx="71919" cy="1168805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ED8D9-81AF-0F46-9527-C2E810E115EC}"/>
                </a:ext>
              </a:extLst>
            </p:cNvPr>
            <p:cNvSpPr/>
            <p:nvPr/>
          </p:nvSpPr>
          <p:spPr>
            <a:xfrm>
              <a:off x="1426396" y="2568539"/>
              <a:ext cx="71919" cy="1168805"/>
            </a:xfrm>
            <a:prstGeom prst="rect">
              <a:avLst/>
            </a:pr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62D7541-C5DA-8345-98C3-1F8B89618E11}"/>
                </a:ext>
              </a:extLst>
            </p:cNvPr>
            <p:cNvSpPr/>
            <p:nvPr/>
          </p:nvSpPr>
          <p:spPr>
            <a:xfrm>
              <a:off x="4350945" y="2566167"/>
              <a:ext cx="71919" cy="1168805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2F5A30-B32A-7740-9465-CB822AC5E449}"/>
                </a:ext>
              </a:extLst>
            </p:cNvPr>
            <p:cNvSpPr/>
            <p:nvPr/>
          </p:nvSpPr>
          <p:spPr>
            <a:xfrm>
              <a:off x="3554538" y="2609635"/>
              <a:ext cx="71919" cy="1168805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2E9218-3FB7-FA44-A5E5-0CF80E10BFE6}"/>
                </a:ext>
              </a:extLst>
            </p:cNvPr>
            <p:cNvSpPr/>
            <p:nvPr/>
          </p:nvSpPr>
          <p:spPr>
            <a:xfrm>
              <a:off x="1716428" y="2568539"/>
              <a:ext cx="71919" cy="1168805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8C2B4A-A6F4-6640-9C7F-902378903EB8}"/>
                </a:ext>
              </a:extLst>
            </p:cNvPr>
            <p:cNvSpPr/>
            <p:nvPr/>
          </p:nvSpPr>
          <p:spPr>
            <a:xfrm>
              <a:off x="4143214" y="2566167"/>
              <a:ext cx="71919" cy="1168805"/>
            </a:xfrm>
            <a:prstGeom prst="rect">
              <a:avLst/>
            </a:pr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642969-35C9-524F-AFD9-D2DC7E8AAB62}"/>
                </a:ext>
              </a:extLst>
            </p:cNvPr>
            <p:cNvSpPr/>
            <p:nvPr/>
          </p:nvSpPr>
          <p:spPr>
            <a:xfrm>
              <a:off x="3626457" y="2611103"/>
              <a:ext cx="71919" cy="1168805"/>
            </a:xfrm>
            <a:prstGeom prst="rect">
              <a:avLst/>
            </a:pr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17BD56-5564-0A48-AF48-FEFB56C43F6C}"/>
                </a:ext>
              </a:extLst>
            </p:cNvPr>
            <p:cNvSpPr/>
            <p:nvPr/>
          </p:nvSpPr>
          <p:spPr>
            <a:xfrm>
              <a:off x="1008429" y="2540969"/>
              <a:ext cx="71919" cy="1168805"/>
            </a:xfrm>
            <a:prstGeom prst="rect">
              <a:avLst/>
            </a:prstGeom>
            <a:solidFill>
              <a:schemeClr val="accent1">
                <a:lumMod val="7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3FA9FF-9BDE-4E42-BD54-958399D836C9}"/>
              </a:ext>
            </a:extLst>
          </p:cNvPr>
          <p:cNvSpPr txBox="1"/>
          <p:nvPr/>
        </p:nvSpPr>
        <p:spPr>
          <a:xfrm>
            <a:off x="707912" y="2147055"/>
            <a:ext cx="19419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De-icing cycle dead time</a:t>
            </a:r>
          </a:p>
        </p:txBody>
      </p:sp>
    </p:spTree>
    <p:extLst>
      <p:ext uri="{BB962C8B-B14F-4D97-AF65-F5344CB8AC3E}">
        <p14:creationId xmlns:p14="http://schemas.microsoft.com/office/powerpoint/2010/main" val="308253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6C91-2BA2-3E49-863A-335C1DDF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/>
              <a:t>GOES-16 icing threat category for flight segments as grouped by the maximum supercooled LWC of each segment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68F3A-EFB4-DA47-83BA-D1DF19A0B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4"/>
            <a:ext cx="5801221" cy="386748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EFB955-D0C4-A446-B82E-C937671E1934}"/>
              </a:ext>
            </a:extLst>
          </p:cNvPr>
          <p:cNvSpPr/>
          <p:nvPr/>
        </p:nvSpPr>
        <p:spPr>
          <a:xfrm>
            <a:off x="628650" y="569310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 light and more MOG and heavy icing estimates from satellite as the maximum supercooled LWC increases.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61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75C6-4A91-E247-B351-187C578E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12" y="222351"/>
            <a:ext cx="7886700" cy="1017274"/>
          </a:xfrm>
        </p:spPr>
        <p:txBody>
          <a:bodyPr>
            <a:normAutofit/>
          </a:bodyPr>
          <a:lstStyle/>
          <a:p>
            <a:r>
              <a:rPr lang="en-US" sz="3500" b="1" dirty="0"/>
              <a:t>Icing comparison with PIREP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834A4-5F27-1F4E-AF1A-D1895E972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47" y="3833714"/>
            <a:ext cx="6048572" cy="3024286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94B8A7-5D99-8340-8AFA-F0AD47495142}"/>
              </a:ext>
            </a:extLst>
          </p:cNvPr>
          <p:cNvSpPr txBox="1"/>
          <p:nvPr/>
        </p:nvSpPr>
        <p:spPr>
          <a:xfrm>
            <a:off x="588412" y="1116464"/>
            <a:ext cx="7887128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GOES-16 parallax-corrected pixels surrounding the aircraft reported location are used to derive mean values and dominant icing index. Center of each GOES-16 pixel must be inside the circle. Allowed maximum time difference: 13-min</a:t>
            </a:r>
          </a:p>
          <a:p>
            <a:endParaRPr lang="en-US" sz="13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867078-4317-A642-9C39-F785A85732DD}"/>
              </a:ext>
            </a:extLst>
          </p:cNvPr>
          <p:cNvGrpSpPr/>
          <p:nvPr/>
        </p:nvGrpSpPr>
        <p:grpSpPr>
          <a:xfrm>
            <a:off x="456431" y="2497807"/>
            <a:ext cx="5593121" cy="1338828"/>
            <a:chOff x="1486212" y="2476429"/>
            <a:chExt cx="5593121" cy="13388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6A68A5-9FA7-4E40-B730-C606A97EDB53}"/>
                </a:ext>
              </a:extLst>
            </p:cNvPr>
            <p:cNvSpPr txBox="1"/>
            <p:nvPr/>
          </p:nvSpPr>
          <p:spPr>
            <a:xfrm>
              <a:off x="3326247" y="2476429"/>
              <a:ext cx="14568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  <a:p>
              <a:r>
                <a:rPr lang="en-US" sz="1350" dirty="0" err="1">
                  <a:solidFill>
                    <a:srgbClr val="FF0000"/>
                  </a:solidFill>
                </a:rPr>
                <a:t>ooooooooooooo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B4FFB6-9CBC-824B-ABBC-8FBA59E1E59C}"/>
                </a:ext>
              </a:extLst>
            </p:cNvPr>
            <p:cNvSpPr/>
            <p:nvPr/>
          </p:nvSpPr>
          <p:spPr>
            <a:xfrm>
              <a:off x="3518003" y="2730935"/>
              <a:ext cx="939653" cy="89425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78FA05-9ACF-2E4C-A6C0-32B3408272B8}"/>
                </a:ext>
              </a:extLst>
            </p:cNvPr>
            <p:cNvSpPr txBox="1"/>
            <p:nvPr/>
          </p:nvSpPr>
          <p:spPr>
            <a:xfrm>
              <a:off x="3505420" y="2683405"/>
              <a:ext cx="11787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B0F0"/>
                  </a:solidFill>
                </a:rPr>
                <a:t>   </a:t>
              </a:r>
              <a:r>
                <a:rPr lang="en-US" sz="1350" dirty="0" err="1">
                  <a:solidFill>
                    <a:srgbClr val="00B0F0"/>
                  </a:solidFill>
                </a:rPr>
                <a:t>oooooo</a:t>
              </a:r>
              <a:endParaRPr lang="en-US" sz="1350" dirty="0">
                <a:solidFill>
                  <a:srgbClr val="00B0F0"/>
                </a:solidFill>
              </a:endParaRPr>
            </a:p>
            <a:p>
              <a:r>
                <a:rPr lang="en-US" sz="1350" dirty="0" err="1">
                  <a:solidFill>
                    <a:srgbClr val="00B0F0"/>
                  </a:solidFill>
                </a:rPr>
                <a:t>ooooooooo</a:t>
              </a:r>
              <a:endParaRPr lang="en-US" sz="1350" dirty="0">
                <a:solidFill>
                  <a:srgbClr val="00B0F0"/>
                </a:solidFill>
              </a:endParaRPr>
            </a:p>
            <a:p>
              <a:r>
                <a:rPr lang="en-US" sz="1350" dirty="0" err="1">
                  <a:solidFill>
                    <a:srgbClr val="00B0F0"/>
                  </a:solidFill>
                </a:rPr>
                <a:t>ooooooooo</a:t>
              </a:r>
              <a:endParaRPr lang="en-US" sz="1350" dirty="0">
                <a:solidFill>
                  <a:srgbClr val="00B0F0"/>
                </a:solidFill>
              </a:endParaRPr>
            </a:p>
            <a:p>
              <a:r>
                <a:rPr lang="en-US" sz="1350" dirty="0">
                  <a:solidFill>
                    <a:srgbClr val="00B0F0"/>
                  </a:solidFill>
                </a:rPr>
                <a:t>  </a:t>
              </a:r>
              <a:r>
                <a:rPr lang="en-US" sz="1350" dirty="0" err="1">
                  <a:solidFill>
                    <a:srgbClr val="00B0F0"/>
                  </a:solidFill>
                </a:rPr>
                <a:t>ooooooo</a:t>
              </a:r>
              <a:endParaRPr lang="en-US" sz="1350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1E5692-F8D1-8B48-8E3C-938A7225DE26}"/>
                </a:ext>
              </a:extLst>
            </p:cNvPr>
            <p:cNvSpPr txBox="1"/>
            <p:nvPr/>
          </p:nvSpPr>
          <p:spPr>
            <a:xfrm>
              <a:off x="4519219" y="2994394"/>
              <a:ext cx="10996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20-km radius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713DE5-42D5-2A4B-9660-013F5D216D50}"/>
                </a:ext>
              </a:extLst>
            </p:cNvPr>
            <p:cNvSpPr txBox="1"/>
            <p:nvPr/>
          </p:nvSpPr>
          <p:spPr>
            <a:xfrm>
              <a:off x="3846368" y="3012930"/>
              <a:ext cx="21315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6B599D-DEAD-4B46-9252-26BC437B4558}"/>
                </a:ext>
              </a:extLst>
            </p:cNvPr>
            <p:cNvCxnSpPr/>
            <p:nvPr/>
          </p:nvCxnSpPr>
          <p:spPr>
            <a:xfrm>
              <a:off x="4433989" y="2638312"/>
              <a:ext cx="11275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26682D-48FD-084B-BFDA-6239BACC2EAA}"/>
                </a:ext>
              </a:extLst>
            </p:cNvPr>
            <p:cNvSpPr txBox="1"/>
            <p:nvPr/>
          </p:nvSpPr>
          <p:spPr>
            <a:xfrm>
              <a:off x="5561545" y="2504232"/>
              <a:ext cx="15177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GOES-16 pixel field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6122D75-25B7-E04F-8DEF-6C3143233290}"/>
                </a:ext>
              </a:extLst>
            </p:cNvPr>
            <p:cNvSpPr txBox="1"/>
            <p:nvPr/>
          </p:nvSpPr>
          <p:spPr>
            <a:xfrm>
              <a:off x="1486212" y="2975020"/>
              <a:ext cx="132235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err="1"/>
                <a:t>Convair</a:t>
              </a:r>
              <a:r>
                <a:rPr lang="en-US" sz="1350" dirty="0"/>
                <a:t> location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A50F0B-7226-6440-ABB9-9B9EFFA33F83}"/>
                </a:ext>
              </a:extLst>
            </p:cNvPr>
            <p:cNvCxnSpPr/>
            <p:nvPr/>
          </p:nvCxnSpPr>
          <p:spPr>
            <a:xfrm>
              <a:off x="2722576" y="3130771"/>
              <a:ext cx="112755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3ED0F0F-A701-B740-AD53-178E85E9CE80}"/>
                </a:ext>
              </a:extLst>
            </p:cNvPr>
            <p:cNvCxnSpPr>
              <a:cxnSpLocks/>
            </p:cNvCxnSpPr>
            <p:nvPr/>
          </p:nvCxnSpPr>
          <p:spPr>
            <a:xfrm>
              <a:off x="3970341" y="3150913"/>
              <a:ext cx="47727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642BC3F-D774-9443-BBF1-2EDFA4EBD003}"/>
              </a:ext>
            </a:extLst>
          </p:cNvPr>
          <p:cNvSpPr/>
          <p:nvPr/>
        </p:nvSpPr>
        <p:spPr>
          <a:xfrm>
            <a:off x="5691883" y="2990302"/>
            <a:ext cx="3452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42 daytime events GOES-16 identifies icing in 38 of them (91%).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“light” PIREP, satellite analysis indicated light icing 73% and MOG icing 20% of the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higher PIREPS severities, the satellite indicated light icing 39%, MOG and Heavy icing 61% of the time.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EF29F9-E87D-0849-9877-948BA23CA410}"/>
              </a:ext>
            </a:extLst>
          </p:cNvPr>
          <p:cNvCxnSpPr/>
          <p:nvPr/>
        </p:nvCxnSpPr>
        <p:spPr>
          <a:xfrm>
            <a:off x="1871248" y="4212404"/>
            <a:ext cx="0" cy="231168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4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46F7F-DD20-FC4E-B5CD-D6763CCA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2" y="365126"/>
            <a:ext cx="8784404" cy="898595"/>
          </a:xfrm>
        </p:spPr>
        <p:txBody>
          <a:bodyPr>
            <a:noAutofit/>
          </a:bodyPr>
          <a:lstStyle/>
          <a:p>
            <a:r>
              <a:rPr lang="en-US" sz="3500" b="1" dirty="0"/>
              <a:t>GOES-16 effective radius and the occurrence of Supercooled large droplets (SLD) (D &gt; 50 µm)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4BA0A-EE05-D548-9D2D-D80F0027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63429"/>
            <a:ext cx="4191856" cy="2794571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C583AAE-449B-8847-99D2-D862DFF8A9D0}"/>
              </a:ext>
            </a:extLst>
          </p:cNvPr>
          <p:cNvGrpSpPr/>
          <p:nvPr/>
        </p:nvGrpSpPr>
        <p:grpSpPr>
          <a:xfrm>
            <a:off x="250551" y="1537299"/>
            <a:ext cx="3279177" cy="1796944"/>
            <a:chOff x="5782629" y="1304821"/>
            <a:chExt cx="3279177" cy="179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AFAECA-9D48-4140-A088-B514D5284E05}"/>
                </a:ext>
              </a:extLst>
            </p:cNvPr>
            <p:cNvSpPr txBox="1"/>
            <p:nvPr/>
          </p:nvSpPr>
          <p:spPr>
            <a:xfrm>
              <a:off x="5782629" y="1579285"/>
              <a:ext cx="18818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50-sec segment for in-situ observation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A8253AC-6A1C-8745-986F-377332B04EE2}"/>
                </a:ext>
              </a:extLst>
            </p:cNvPr>
            <p:cNvCxnSpPr/>
            <p:nvPr/>
          </p:nvCxnSpPr>
          <p:spPr>
            <a:xfrm flipV="1">
              <a:off x="6791218" y="2013735"/>
              <a:ext cx="1397285" cy="7294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E68DB-8A00-3C4C-848C-98102EC78AEF}"/>
                </a:ext>
              </a:extLst>
            </p:cNvPr>
            <p:cNvSpPr/>
            <p:nvPr/>
          </p:nvSpPr>
          <p:spPr>
            <a:xfrm rot="19935596">
              <a:off x="7068620" y="2280863"/>
              <a:ext cx="934948" cy="143839"/>
            </a:xfrm>
            <a:prstGeom prst="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17B23F-F1CC-BA49-9BF8-6090D73EC38F}"/>
                </a:ext>
              </a:extLst>
            </p:cNvPr>
            <p:cNvSpPr/>
            <p:nvPr/>
          </p:nvSpPr>
          <p:spPr>
            <a:xfrm>
              <a:off x="7500135" y="2270589"/>
              <a:ext cx="123290" cy="123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004413-5025-B540-9322-A499BCE8946F}"/>
                </a:ext>
              </a:extLst>
            </p:cNvPr>
            <p:cNvSpPr txBox="1"/>
            <p:nvPr/>
          </p:nvSpPr>
          <p:spPr>
            <a:xfrm>
              <a:off x="7489563" y="2393879"/>
              <a:ext cx="1572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GOES-16 along-track r</a:t>
              </a:r>
              <a:r>
                <a:rPr lang="en-US" sz="2000" baseline="-25000" dirty="0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F648B9-E77F-094E-942B-FCA11C92E413}"/>
                </a:ext>
              </a:extLst>
            </p:cNvPr>
            <p:cNvSpPr txBox="1"/>
            <p:nvPr/>
          </p:nvSpPr>
          <p:spPr>
            <a:xfrm>
              <a:off x="7880279" y="1304821"/>
              <a:ext cx="1041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Convair</a:t>
              </a:r>
              <a:r>
                <a:rPr lang="en-US" sz="2000" dirty="0"/>
                <a:t> track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2377BA-BB53-3B46-B2A7-ACAFFBC8565A}"/>
                </a:ext>
              </a:extLst>
            </p:cNvPr>
            <p:cNvSpPr/>
            <p:nvPr/>
          </p:nvSpPr>
          <p:spPr>
            <a:xfrm>
              <a:off x="7161088" y="2510620"/>
              <a:ext cx="51370" cy="457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1307B42-ED48-7841-B8EE-DA371161A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1745" y="2569922"/>
              <a:ext cx="170165" cy="41522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888714D-81C3-3243-B7A1-1C22A5FED216}"/>
              </a:ext>
            </a:extLst>
          </p:cNvPr>
          <p:cNvSpPr txBox="1"/>
          <p:nvPr/>
        </p:nvSpPr>
        <p:spPr>
          <a:xfrm>
            <a:off x="284072" y="3227533"/>
            <a:ext cx="199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# </a:t>
            </a:r>
            <a:r>
              <a:rPr lang="en-US" sz="2000" dirty="0" err="1"/>
              <a:t>conc</a:t>
            </a:r>
            <a:r>
              <a:rPr lang="en-US" sz="2000" dirty="0"/>
              <a:t> of SLD &gt;0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012C497-0D5B-7F4B-A1E5-D98F83C1F3A3}"/>
              </a:ext>
            </a:extLst>
          </p:cNvPr>
          <p:cNvGrpSpPr/>
          <p:nvPr/>
        </p:nvGrpSpPr>
        <p:grpSpPr>
          <a:xfrm>
            <a:off x="3234024" y="1277700"/>
            <a:ext cx="6057900" cy="3096768"/>
            <a:chOff x="0" y="1263721"/>
            <a:chExt cx="6057900" cy="30967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E321A5-514C-1B49-8ECE-27DE59788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3721"/>
              <a:ext cx="6057900" cy="2795954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382476-DA0C-0940-9DB4-E629FBC72F17}"/>
                </a:ext>
              </a:extLst>
            </p:cNvPr>
            <p:cNvGrpSpPr/>
            <p:nvPr/>
          </p:nvGrpSpPr>
          <p:grpSpPr>
            <a:xfrm>
              <a:off x="2010264" y="3758860"/>
              <a:ext cx="1016625" cy="601629"/>
              <a:chOff x="2066978" y="3708971"/>
              <a:chExt cx="1016625" cy="60162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E993988-BE2D-EE44-9BFA-1E48CDA9E5C2}"/>
                  </a:ext>
                </a:extLst>
              </p:cNvPr>
              <p:cNvSpPr txBox="1"/>
              <p:nvPr/>
            </p:nvSpPr>
            <p:spPr>
              <a:xfrm>
                <a:off x="2066978" y="3941268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14.4 </a:t>
                </a:r>
                <a:r>
                  <a:rPr lang="en-US" sz="1800" dirty="0">
                    <a:sym typeface="Symbol" pitchFamily="2" charset="2"/>
                  </a:rPr>
                  <a:t></a:t>
                </a:r>
                <a:r>
                  <a:rPr lang="en-US" sz="1800" dirty="0"/>
                  <a:t>m 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3C989A1-B3B9-7044-9BD4-F16E3D99D6FB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 flipV="1">
                <a:off x="2575291" y="3708971"/>
                <a:ext cx="0" cy="2322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9277B17-C65F-4B44-BDDA-33FCFFBFC0A0}"/>
                </a:ext>
              </a:extLst>
            </p:cNvPr>
            <p:cNvGrpSpPr/>
            <p:nvPr/>
          </p:nvGrpSpPr>
          <p:grpSpPr>
            <a:xfrm>
              <a:off x="1106651" y="3758860"/>
              <a:ext cx="899605" cy="583000"/>
              <a:chOff x="2066978" y="3727600"/>
              <a:chExt cx="899605" cy="58300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74CFF7-568D-D342-9C5B-1E3700211BE2}"/>
                  </a:ext>
                </a:extLst>
              </p:cNvPr>
              <p:cNvSpPr txBox="1"/>
              <p:nvPr/>
            </p:nvSpPr>
            <p:spPr>
              <a:xfrm>
                <a:off x="2066978" y="3941268"/>
                <a:ext cx="8996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9.2 </a:t>
                </a:r>
                <a:r>
                  <a:rPr lang="en-US" sz="1800" dirty="0">
                    <a:sym typeface="Symbol" pitchFamily="2" charset="2"/>
                  </a:rPr>
                  <a:t></a:t>
                </a:r>
                <a:r>
                  <a:rPr lang="en-US" sz="1800" dirty="0"/>
                  <a:t>m 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768F484-B537-684A-8FDC-122EC02DC2F7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H="1" flipV="1">
                <a:off x="2516780" y="3727600"/>
                <a:ext cx="1" cy="2136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86D0EE-A0A7-C74A-8FA4-63B39F37E88F}"/>
              </a:ext>
            </a:extLst>
          </p:cNvPr>
          <p:cNvGrpSpPr/>
          <p:nvPr/>
        </p:nvGrpSpPr>
        <p:grpSpPr>
          <a:xfrm>
            <a:off x="1381828" y="5007617"/>
            <a:ext cx="1016625" cy="601628"/>
            <a:chOff x="2066978" y="3708972"/>
            <a:chExt cx="1016625" cy="60162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66375B-E8AB-6043-B380-0FE6BE95DA92}"/>
                </a:ext>
              </a:extLst>
            </p:cNvPr>
            <p:cNvSpPr txBox="1"/>
            <p:nvPr/>
          </p:nvSpPr>
          <p:spPr>
            <a:xfrm>
              <a:off x="2066978" y="3941268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10.7 </a:t>
              </a:r>
              <a:r>
                <a:rPr lang="en-US" sz="1800" dirty="0">
                  <a:sym typeface="Symbol" pitchFamily="2" charset="2"/>
                </a:rPr>
                <a:t></a:t>
              </a:r>
              <a:r>
                <a:rPr lang="en-US" sz="1800" dirty="0"/>
                <a:t>m 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01C17D0-8669-3D43-9288-CC4FE63197CC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2575291" y="3708972"/>
              <a:ext cx="1" cy="232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7565C8-D9A2-274D-9C27-9D461C572EF6}"/>
              </a:ext>
            </a:extLst>
          </p:cNvPr>
          <p:cNvGrpSpPr/>
          <p:nvPr/>
        </p:nvGrpSpPr>
        <p:grpSpPr>
          <a:xfrm>
            <a:off x="92013" y="3298020"/>
            <a:ext cx="9051987" cy="3563931"/>
            <a:chOff x="92013" y="3298020"/>
            <a:chExt cx="9051987" cy="356393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7AEFAA-8F04-D54F-925C-6CDB73F0B391}"/>
                </a:ext>
              </a:extLst>
            </p:cNvPr>
            <p:cNvGrpSpPr/>
            <p:nvPr/>
          </p:nvGrpSpPr>
          <p:grpSpPr>
            <a:xfrm>
              <a:off x="92013" y="3298020"/>
              <a:ext cx="9051987" cy="3563931"/>
              <a:chOff x="92013" y="3298020"/>
              <a:chExt cx="9051987" cy="356393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5E94A4A-6630-7844-BFEC-57D1EE856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0586" y="4059675"/>
                <a:ext cx="4203414" cy="280227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5A1571-F0CE-844F-B3E6-4E9946A81DE8}"/>
                  </a:ext>
                </a:extLst>
              </p:cNvPr>
              <p:cNvSpPr txBox="1"/>
              <p:nvPr/>
            </p:nvSpPr>
            <p:spPr>
              <a:xfrm>
                <a:off x="92013" y="3298020"/>
                <a:ext cx="37309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# </a:t>
                </a:r>
                <a:r>
                  <a:rPr lang="en-US" sz="2000" dirty="0" err="1"/>
                  <a:t>conc</a:t>
                </a:r>
                <a:r>
                  <a:rPr lang="en-US" sz="2000" dirty="0"/>
                  <a:t> of SLD / total # </a:t>
                </a:r>
                <a:r>
                  <a:rPr lang="en-US" sz="2000" dirty="0" err="1"/>
                  <a:t>conc</a:t>
                </a:r>
                <a:r>
                  <a:rPr lang="en-US" sz="2000" dirty="0"/>
                  <a:t> &gt; 0.1%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8D9C20-DF61-A641-A15E-03E25751128B}"/>
                </a:ext>
              </a:extLst>
            </p:cNvPr>
            <p:cNvGrpSpPr/>
            <p:nvPr/>
          </p:nvGrpSpPr>
          <p:grpSpPr>
            <a:xfrm>
              <a:off x="5913035" y="5460714"/>
              <a:ext cx="841897" cy="626278"/>
              <a:chOff x="2066978" y="3684322"/>
              <a:chExt cx="841897" cy="62627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28414D-A23E-CD41-BFE4-68E0B8023BDB}"/>
                  </a:ext>
                </a:extLst>
              </p:cNvPr>
              <p:cNvSpPr txBox="1"/>
              <p:nvPr/>
            </p:nvSpPr>
            <p:spPr>
              <a:xfrm>
                <a:off x="2066978" y="3941268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13 </a:t>
                </a:r>
                <a:r>
                  <a:rPr lang="en-US" sz="1800" dirty="0">
                    <a:sym typeface="Symbol" pitchFamily="2" charset="2"/>
                  </a:rPr>
                  <a:t></a:t>
                </a:r>
                <a:r>
                  <a:rPr lang="en-US" sz="1800" dirty="0"/>
                  <a:t>m 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1185873-4DF1-D244-8C7A-F78D368BCFAC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H="1" flipV="1">
                <a:off x="2487926" y="3684322"/>
                <a:ext cx="1" cy="2569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44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87C2-BC69-9C41-9458-4A1077D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properties comparison (daytime only)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4B5D8-9EF9-6441-96A1-D7DBACF9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8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05F1-D635-7849-BC8A-2EB2B8CD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Identify cloud profiles for comparison on cloud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2F2C-B1DC-D84B-BE50-5E969A20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75" y="1140159"/>
            <a:ext cx="4798032" cy="40600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/>
              <a:t>Identify cloud profiles and cloud tops from the in-situ data to better compare with satellite 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dirty="0"/>
              <a:t>Find flight segments with continuous ascent/descent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dirty="0"/>
              <a:t>Identify cloudy points with LWC &gt; 0.01 g m</a:t>
            </a:r>
            <a:r>
              <a:rPr lang="en-US" sz="5000" baseline="30000" dirty="0"/>
              <a:t>-3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dirty="0"/>
              <a:t>Determine the cloud top (at least 200 m away from the highest non-cloudy point)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dirty="0"/>
              <a:t>Identify cloud layers with two cloudy points within the same layer less than 100 m in altitude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000" dirty="0"/>
              <a:t>Use only cloud profiles with top cloud layer optical depth larger than 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F17AAF-8A3B-3C40-AFD4-621FB26E939C}"/>
              </a:ext>
            </a:extLst>
          </p:cNvPr>
          <p:cNvGrpSpPr/>
          <p:nvPr/>
        </p:nvGrpSpPr>
        <p:grpSpPr>
          <a:xfrm>
            <a:off x="3192" y="1728328"/>
            <a:ext cx="4260583" cy="2586879"/>
            <a:chOff x="3192" y="1728328"/>
            <a:chExt cx="4260583" cy="25868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FCE4CA-9FCA-C44B-A570-11B0D27C9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3" t="6326" r="8839" b="5666"/>
            <a:stretch/>
          </p:blipFill>
          <p:spPr>
            <a:xfrm>
              <a:off x="3192" y="1728328"/>
              <a:ext cx="4260583" cy="25868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F11DCC-3CCD-EE4D-8C91-59A0EC92656E}"/>
                </a:ext>
              </a:extLst>
            </p:cNvPr>
            <p:cNvSpPr txBox="1"/>
            <p:nvPr/>
          </p:nvSpPr>
          <p:spPr>
            <a:xfrm>
              <a:off x="628650" y="2389397"/>
              <a:ext cx="9144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Top layer</a:t>
              </a: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48F572-5437-5C42-B4BC-1E80E08C6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29436"/>
              </p:ext>
            </p:extLst>
          </p:nvPr>
        </p:nvGraphicFramePr>
        <p:xfrm>
          <a:off x="228596" y="5237829"/>
          <a:ext cx="859690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393">
                  <a:extLst>
                    <a:ext uri="{9D8B030D-6E8A-4147-A177-3AD203B41FA5}">
                      <a16:colId xmlns:a16="http://schemas.microsoft.com/office/drawing/2014/main" val="2407319542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798626749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3606780386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3334604435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709317433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3704662029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2928769211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1326278640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442429214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2214859055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3734343199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1790014965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2424095531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1554157538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3030582360"/>
                    </a:ext>
                  </a:extLst>
                </a:gridCol>
                <a:gridCol w="512713">
                  <a:extLst>
                    <a:ext uri="{9D8B030D-6E8A-4147-A177-3AD203B41FA5}">
                      <a16:colId xmlns:a16="http://schemas.microsoft.com/office/drawing/2014/main" val="3444986719"/>
                    </a:ext>
                  </a:extLst>
                </a:gridCol>
              </a:tblGrid>
              <a:tr h="174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1/29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1/31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2./14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73371"/>
                  </a:ext>
                </a:extLst>
              </a:tr>
              <a:tr h="1415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Flight#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44320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#of segments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521325"/>
                  </a:ext>
                </a:extLst>
              </a:tr>
              <a:tr h="1740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2/28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3/8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151513"/>
                  </a:ext>
                </a:extLst>
              </a:tr>
              <a:tr h="1415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Flight#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060629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#of segments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94520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495BC6-2227-F540-A7CC-C7F6070C349F}"/>
              </a:ext>
            </a:extLst>
          </p:cNvPr>
          <p:cNvSpPr txBox="1"/>
          <p:nvPr/>
        </p:nvSpPr>
        <p:spPr>
          <a:xfrm>
            <a:off x="228596" y="4492305"/>
            <a:ext cx="388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54 cloudy profiles, </a:t>
            </a:r>
            <a:r>
              <a:rPr lang="en-US" sz="2000" dirty="0">
                <a:solidFill>
                  <a:srgbClr val="FF0000"/>
                </a:solidFill>
              </a:rPr>
              <a:t>42</a:t>
            </a:r>
            <a:r>
              <a:rPr lang="en-US" sz="2000" dirty="0"/>
              <a:t> occurred during daytime</a:t>
            </a:r>
          </a:p>
        </p:txBody>
      </p:sp>
    </p:spTree>
    <p:extLst>
      <p:ext uri="{BB962C8B-B14F-4D97-AF65-F5344CB8AC3E}">
        <p14:creationId xmlns:p14="http://schemas.microsoft.com/office/powerpoint/2010/main" val="81648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7642-A9F4-A544-89D7-2692E7C8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483"/>
          </a:xfrm>
        </p:spPr>
        <p:txBody>
          <a:bodyPr>
            <a:normAutofit/>
          </a:bodyPr>
          <a:lstStyle/>
          <a:p>
            <a:r>
              <a:rPr lang="en-US" sz="3500" b="1" dirty="0"/>
              <a:t>Cloud top temperature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1C8E8-B4C0-5040-AF57-3C95ABF2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609"/>
            <a:ext cx="4803169" cy="4803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053DD-F5E7-CF4D-A669-94B6D632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64" y="3511193"/>
            <a:ext cx="4445000" cy="3175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7429C1-9CFE-9047-807F-B8D079DBD641}"/>
              </a:ext>
            </a:extLst>
          </p:cNvPr>
          <p:cNvCxnSpPr>
            <a:cxnSpLocks/>
          </p:cNvCxnSpPr>
          <p:nvPr/>
        </p:nvCxnSpPr>
        <p:spPr>
          <a:xfrm>
            <a:off x="2763749" y="4069724"/>
            <a:ext cx="3708970" cy="130366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F7B142-08E6-F440-9B01-A0EA62594EBA}"/>
              </a:ext>
            </a:extLst>
          </p:cNvPr>
          <p:cNvSpPr txBox="1"/>
          <p:nvPr/>
        </p:nvSpPr>
        <p:spPr>
          <a:xfrm>
            <a:off x="4438437" y="1284270"/>
            <a:ext cx="459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difference in cloud top temperature between GOES-16 and in-situ may indicate that the two datasets are detecting different cloud 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focus on cloudy profile with cloud top temperature difference &lt; 4 ℃ (22 profiles)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5CB235-5D12-414E-8E91-03DEDBC525C9}"/>
              </a:ext>
            </a:extLst>
          </p:cNvPr>
          <p:cNvCxnSpPr>
            <a:cxnSpLocks/>
          </p:cNvCxnSpPr>
          <p:nvPr/>
        </p:nvCxnSpPr>
        <p:spPr>
          <a:xfrm>
            <a:off x="5373384" y="6072031"/>
            <a:ext cx="0" cy="22603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8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00F9-1A6A-6644-87EC-E43DC679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2440-EFCE-9443-93C6-864976CB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Satellite cloud retrievals are a critical dataset for supporting aviation activities and provide icing threat warning.</a:t>
            </a:r>
          </a:p>
          <a:p>
            <a:r>
              <a:rPr lang="en-US" sz="2400" dirty="0"/>
              <a:t>Satellite cloud retrieval evaluation is challenging due to the lack of in-situ observations over CONUS.</a:t>
            </a:r>
          </a:p>
          <a:p>
            <a:r>
              <a:rPr lang="en-US" sz="2400" dirty="0"/>
              <a:t>ICICLE provides an unprecedented dataset to assess satellite observations.</a:t>
            </a:r>
          </a:p>
          <a:p>
            <a:r>
              <a:rPr lang="en-US" sz="2400" dirty="0"/>
              <a:t>In this study, we evaluate:</a:t>
            </a:r>
          </a:p>
          <a:p>
            <a:pPr lvl="1"/>
            <a:r>
              <a:rPr lang="en-US" sz="2000" dirty="0"/>
              <a:t>A satellite-based cloud product that provide probability of icing threat.</a:t>
            </a:r>
          </a:p>
          <a:p>
            <a:pPr lvl="1"/>
            <a:r>
              <a:rPr lang="en-US" sz="2000" dirty="0"/>
              <a:t>Satellite cloud retrievals from GOES-16: microphysics, cloud height and liquid water path.</a:t>
            </a:r>
          </a:p>
          <a:p>
            <a:pPr lvl="1"/>
            <a:r>
              <a:rPr lang="en-US" sz="2000" dirty="0"/>
              <a:t>A novel nighttime cloud product determined using a machine learning technique.</a:t>
            </a:r>
          </a:p>
        </p:txBody>
      </p:sp>
    </p:spTree>
    <p:extLst>
      <p:ext uri="{BB962C8B-B14F-4D97-AF65-F5344CB8AC3E}">
        <p14:creationId xmlns:p14="http://schemas.microsoft.com/office/powerpoint/2010/main" val="328982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A7F4-3F42-8647-B60E-D4BF97E8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5854"/>
          </a:xfrm>
        </p:spPr>
        <p:txBody>
          <a:bodyPr>
            <a:normAutofit/>
          </a:bodyPr>
          <a:lstStyle/>
          <a:p>
            <a:r>
              <a:rPr lang="en-US" sz="3500" b="1" dirty="0"/>
              <a:t>Cloud top effective droplet radius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95CE90-6D3D-7E4A-B2F1-A2A89C8D8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746563"/>
            <a:ext cx="3886200" cy="38862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E4ADA2-D4E9-DA4B-95EF-B8BBF1073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746563"/>
            <a:ext cx="3886200" cy="3886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8CB217-2950-FB4F-8DE4-8946B8EE4832}"/>
                  </a:ext>
                </a:extLst>
              </p:cNvPr>
              <p:cNvSpPr/>
              <p:nvPr/>
            </p:nvSpPr>
            <p:spPr>
              <a:xfrm>
                <a:off x="2765640" y="1125369"/>
                <a:ext cx="3612719" cy="72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327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327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8CB217-2950-FB4F-8DE4-8946B8EE4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40" y="1125369"/>
                <a:ext cx="3612719" cy="724365"/>
              </a:xfrm>
              <a:prstGeom prst="rect">
                <a:avLst/>
              </a:prstGeom>
              <a:blipFill>
                <a:blip r:embed="rId4"/>
                <a:stretch>
                  <a:fillRect t="-146552" b="-2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78F195-2269-A641-9B55-3537B7F31023}"/>
              </a:ext>
            </a:extLst>
          </p:cNvPr>
          <p:cNvSpPr txBox="1"/>
          <p:nvPr/>
        </p:nvSpPr>
        <p:spPr>
          <a:xfrm>
            <a:off x="4711630" y="2256033"/>
            <a:ext cx="386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Exclude the cases with scattering angle larger than 160 degree.</a:t>
            </a:r>
          </a:p>
        </p:txBody>
      </p:sp>
    </p:spTree>
    <p:extLst>
      <p:ext uri="{BB962C8B-B14F-4D97-AF65-F5344CB8AC3E}">
        <p14:creationId xmlns:p14="http://schemas.microsoft.com/office/powerpoint/2010/main" val="102463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A81E39-7810-3346-9F4F-861E53CF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1885"/>
          </a:xfrm>
        </p:spPr>
        <p:txBody>
          <a:bodyPr>
            <a:normAutofit/>
          </a:bodyPr>
          <a:lstStyle/>
          <a:p>
            <a:r>
              <a:rPr lang="en-US" sz="3500" b="1" dirty="0"/>
              <a:t>Cloud top height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8A478-13D0-904D-97BF-008BF17789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7" y="1841643"/>
            <a:ext cx="4572000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D50B06-D5AE-F64F-97A7-08BFE164A395}"/>
              </a:ext>
            </a:extLst>
          </p:cNvPr>
          <p:cNvSpPr/>
          <p:nvPr/>
        </p:nvSpPr>
        <p:spPr>
          <a:xfrm>
            <a:off x="4751797" y="2350751"/>
            <a:ext cx="4227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Possible causes for the bias: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Spatial heterogeneity, time/space mismatches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height assignment approach that uses temperature profiles from model analyses in the vicinity of boundary layer inversions.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4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F8F1-8AE4-7145-8046-3570A638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GOES-16 LWP vs vertically integrated LWC of cloudy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39FA7-0322-4F44-A166-2BA4D5CB03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2191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F5E9B-DC5B-144C-BA97-DE085F51246E}"/>
              </a:ext>
            </a:extLst>
          </p:cNvPr>
          <p:cNvSpPr txBox="1"/>
          <p:nvPr/>
        </p:nvSpPr>
        <p:spPr>
          <a:xfrm>
            <a:off x="4962418" y="2994028"/>
            <a:ext cx="393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remove the re bias of 3.58 </a:t>
            </a:r>
            <a:r>
              <a:rPr lang="en-US" sz="2000" dirty="0">
                <a:sym typeface="Symbol" pitchFamily="2" charset="2"/>
              </a:rPr>
              <a:t></a:t>
            </a:r>
            <a:r>
              <a:rPr lang="en-US" sz="2000" dirty="0"/>
              <a:t>m: r=0.47, diff=79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F5C5D-18C8-504F-B7FA-1D6DE02AD8A4}"/>
              </a:ext>
            </a:extLst>
          </p:cNvPr>
          <p:cNvSpPr txBox="1"/>
          <p:nvPr/>
        </p:nvSpPr>
        <p:spPr>
          <a:xfrm>
            <a:off x="4962418" y="2319275"/>
            <a:ext cx="418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GOES-16 LWP=5/9 * r</a:t>
            </a:r>
            <a:r>
              <a:rPr lang="en-US" sz="2000" baseline="-25000" dirty="0"/>
              <a:t>e</a:t>
            </a:r>
            <a:r>
              <a:rPr lang="en-US" sz="2000" dirty="0"/>
              <a:t> * Optical Depth</a:t>
            </a:r>
          </a:p>
        </p:txBody>
      </p:sp>
    </p:spTree>
    <p:extLst>
      <p:ext uri="{BB962C8B-B14F-4D97-AF65-F5344CB8AC3E}">
        <p14:creationId xmlns:p14="http://schemas.microsoft.com/office/powerpoint/2010/main" val="2556818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9397-7447-5A4A-8F1A-2490DFB2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GOES-16 LWP vs GVR LWP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BB8E3-BAE5-8B43-BA8F-6D85E90A63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" y="1240606"/>
            <a:ext cx="36576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8DBAA-B6A7-C647-9685-5EAFD972EFDA}"/>
              </a:ext>
            </a:extLst>
          </p:cNvPr>
          <p:cNvSpPr txBox="1"/>
          <p:nvPr/>
        </p:nvSpPr>
        <p:spPr>
          <a:xfrm>
            <a:off x="4089114" y="1320821"/>
            <a:ext cx="4808306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GVR LWP: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”good data”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Averaged over 60 sec centered at each GOES-16 along-track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 g m</a:t>
            </a:r>
            <a:r>
              <a:rPr lang="en-US" sz="2000" baseline="30000" dirty="0"/>
              <a:t>-2</a:t>
            </a:r>
            <a:r>
              <a:rPr lang="en-US" sz="2000" dirty="0"/>
              <a:t>&lt;LWP&lt;500 g m</a:t>
            </a:r>
            <a:r>
              <a:rPr lang="en-US" sz="2000" baseline="30000" dirty="0"/>
              <a:t>-2</a:t>
            </a:r>
            <a:r>
              <a:rPr lang="en-US" sz="2000" dirty="0"/>
              <a:t>, to exclude clear air and instrument saturation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Airplane pitch and roll less than 5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Airplane altitude less than 1 km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8B2E52-8F4C-6249-8CA8-496F85F2DCDF}"/>
              </a:ext>
            </a:extLst>
          </p:cNvPr>
          <p:cNvSpPr txBox="1"/>
          <p:nvPr/>
        </p:nvSpPr>
        <p:spPr>
          <a:xfrm>
            <a:off x="628650" y="4773463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remove the re bias of 3.58 </a:t>
            </a:r>
            <a:r>
              <a:rPr lang="en-US" sz="2000" dirty="0">
                <a:sym typeface="Symbol" pitchFamily="2" charset="2"/>
              </a:rPr>
              <a:t></a:t>
            </a:r>
            <a:r>
              <a:rPr lang="en-US" sz="2000" dirty="0"/>
              <a:t>m: r=0.27, diff=98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heterogeneity of the cloud field, time/space mismatch of the along-track GOES-16 data contribute to the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note that GVR LWP is also prone uncertainties: precipitation, signal saturation, algorithm assumptions. A better understanding of the GVR uncertainties is needed before interpreting these results.</a:t>
            </a:r>
          </a:p>
        </p:txBody>
      </p:sp>
    </p:spTree>
    <p:extLst>
      <p:ext uri="{BB962C8B-B14F-4D97-AF65-F5344CB8AC3E}">
        <p14:creationId xmlns:p14="http://schemas.microsoft.com/office/powerpoint/2010/main" val="382121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50D-9A93-EC48-AB57-906A2E94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Nighttime icing comparison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76ADC-E2B1-8A4F-BEED-737D368A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Producing nighttime icing threat is challenging due to the lack of visible information.</a:t>
            </a:r>
          </a:p>
          <a:p>
            <a:pPr marL="342900" indent="-342900"/>
            <a:r>
              <a:rPr lang="en-US" dirty="0"/>
              <a:t>We are currently implementing a new method for deriving nighttime icing threat based on a </a:t>
            </a:r>
            <a:r>
              <a:rPr lang="en-US" dirty="0" err="1"/>
              <a:t>KDTree</a:t>
            </a:r>
            <a:r>
              <a:rPr lang="en-US" dirty="0"/>
              <a:t> algorithm.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0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074D-760C-CA4C-9EA5-6C8256DD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9" y="85179"/>
            <a:ext cx="8938516" cy="1325563"/>
          </a:xfrm>
        </p:spPr>
        <p:txBody>
          <a:bodyPr>
            <a:noAutofit/>
          </a:bodyPr>
          <a:lstStyle/>
          <a:p>
            <a:r>
              <a:rPr lang="en-US" sz="3500" b="1" dirty="0"/>
              <a:t>Nighttime GOES-16 and in-situ icing comparison for flight segments with updated GOES-16 cloud product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56A02F0-BC18-2347-A020-59EEDB3D8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435911"/>
              </p:ext>
            </p:extLst>
          </p:nvPr>
        </p:nvGraphicFramePr>
        <p:xfrm>
          <a:off x="144800" y="1844462"/>
          <a:ext cx="4436512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108">
                  <a:extLst>
                    <a:ext uri="{9D8B030D-6E8A-4147-A177-3AD203B41FA5}">
                      <a16:colId xmlns:a16="http://schemas.microsoft.com/office/drawing/2014/main" val="1837778521"/>
                    </a:ext>
                  </a:extLst>
                </a:gridCol>
                <a:gridCol w="739601">
                  <a:extLst>
                    <a:ext uri="{9D8B030D-6E8A-4147-A177-3AD203B41FA5}">
                      <a16:colId xmlns:a16="http://schemas.microsoft.com/office/drawing/2014/main" val="537951034"/>
                    </a:ext>
                  </a:extLst>
                </a:gridCol>
                <a:gridCol w="739601">
                  <a:extLst>
                    <a:ext uri="{9D8B030D-6E8A-4147-A177-3AD203B41FA5}">
                      <a16:colId xmlns:a16="http://schemas.microsoft.com/office/drawing/2014/main" val="3681017182"/>
                    </a:ext>
                  </a:extLst>
                </a:gridCol>
                <a:gridCol w="739601">
                  <a:extLst>
                    <a:ext uri="{9D8B030D-6E8A-4147-A177-3AD203B41FA5}">
                      <a16:colId xmlns:a16="http://schemas.microsoft.com/office/drawing/2014/main" val="1818433473"/>
                    </a:ext>
                  </a:extLst>
                </a:gridCol>
                <a:gridCol w="739601">
                  <a:extLst>
                    <a:ext uri="{9D8B030D-6E8A-4147-A177-3AD203B41FA5}">
                      <a16:colId xmlns:a16="http://schemas.microsoft.com/office/drawing/2014/main" val="4577945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GOES-16 icing threat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7708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Old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Old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</a:t>
                      </a: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38731658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In-situ icing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03504" marR="103504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03504" marR="10350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03504" marR="103504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125136713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3507927739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3504" marR="10350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3504" marR="103504" marT="0" marB="0"/>
                </a:tc>
                <a:extLst>
                  <a:ext uri="{0D108BD9-81ED-4DB2-BD59-A6C34878D82A}">
                    <a16:rowId xmlns:a16="http://schemas.microsoft.com/office/drawing/2014/main" val="38276360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97B076-DCA2-4447-A4A9-2FF825F787B8}"/>
              </a:ext>
            </a:extLst>
          </p:cNvPr>
          <p:cNvSpPr txBox="1"/>
          <p:nvPr/>
        </p:nvSpPr>
        <p:spPr>
          <a:xfrm>
            <a:off x="4726112" y="1170088"/>
            <a:ext cx="4417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probability of GOES-16 detecting nighttime icing increases from </a:t>
            </a:r>
            <a:r>
              <a:rPr lang="en-US" sz="2000" dirty="0">
                <a:solidFill>
                  <a:srgbClr val="FF0000"/>
                </a:solidFill>
              </a:rPr>
              <a:t>34%</a:t>
            </a:r>
            <a:r>
              <a:rPr lang="en-US" sz="2000" dirty="0"/>
              <a:t> to </a:t>
            </a:r>
            <a:r>
              <a:rPr lang="en-US" sz="2000" dirty="0">
                <a:solidFill>
                  <a:srgbClr val="FF0000"/>
                </a:solidFill>
              </a:rPr>
              <a:t>66%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Replace “night” icing category with the same daytime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more data to better evaluate the quality of nighttime icing intensity categorization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9AA9-5008-F346-BDCE-15504BEE2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7783"/>
            <a:ext cx="4726112" cy="3150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DEB49-F0A1-744F-9C6A-0B62BA21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62" y="3724633"/>
            <a:ext cx="4715838" cy="3143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956D29-1B93-8B42-817F-1923D788AAE1}"/>
              </a:ext>
            </a:extLst>
          </p:cNvPr>
          <p:cNvSpPr txBox="1"/>
          <p:nvPr/>
        </p:nvSpPr>
        <p:spPr>
          <a:xfrm>
            <a:off x="1828801" y="3717782"/>
            <a:ext cx="1212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OLD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C0C4DE-6506-7C43-B596-9C07A6436CA1}"/>
              </a:ext>
            </a:extLst>
          </p:cNvPr>
          <p:cNvSpPr txBox="1"/>
          <p:nvPr/>
        </p:nvSpPr>
        <p:spPr>
          <a:xfrm>
            <a:off x="6328881" y="3669706"/>
            <a:ext cx="1212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754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141-679D-B647-9F9C-FAF2057C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757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9943-2857-5244-A93F-0CE763BFC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1320"/>
            <a:ext cx="7886700" cy="4861871"/>
          </a:xfrm>
        </p:spPr>
        <p:txBody>
          <a:bodyPr>
            <a:noAutofit/>
          </a:bodyPr>
          <a:lstStyle/>
          <a:p>
            <a:r>
              <a:rPr lang="en-US" sz="2000" dirty="0"/>
              <a:t>The GOES-16 icing threat product is capable of detecting icing in 86% of the in-situ icing condition, and 72% of in-situ no icing condition</a:t>
            </a:r>
          </a:p>
          <a:p>
            <a:r>
              <a:rPr lang="en-US" sz="2000" dirty="0"/>
              <a:t>The probability of GOES-16 detecting icing is higher in liquid water cloud top (94%) than ice cloud top (73%)</a:t>
            </a:r>
          </a:p>
          <a:p>
            <a:r>
              <a:rPr lang="en-US" sz="2000" dirty="0"/>
              <a:t>The good icing detection rate is confirmed by GOES-16 comparison with RID signals (90%)</a:t>
            </a:r>
          </a:p>
          <a:p>
            <a:r>
              <a:rPr lang="en-US" sz="2000" dirty="0"/>
              <a:t>The GOES-16 effective r</a:t>
            </a:r>
            <a:r>
              <a:rPr lang="en-US" sz="2000" baseline="-25000" dirty="0"/>
              <a:t>e </a:t>
            </a:r>
            <a:r>
              <a:rPr lang="en-US" sz="2000" dirty="0"/>
              <a:t>is to some extend a good indication of the occurrence of SLD</a:t>
            </a:r>
          </a:p>
          <a:p>
            <a:r>
              <a:rPr lang="en-US" sz="2000" dirty="0"/>
              <a:t>The cloud top r</a:t>
            </a:r>
            <a:r>
              <a:rPr lang="en-US" sz="2000" baseline="-25000" dirty="0"/>
              <a:t>e </a:t>
            </a:r>
            <a:r>
              <a:rPr lang="en-US" sz="2000" dirty="0"/>
              <a:t>is well correlated between the satellite and in-situ observation, despite significant positive bias from satellite</a:t>
            </a:r>
          </a:p>
          <a:p>
            <a:r>
              <a:rPr lang="en-US" sz="2000" dirty="0"/>
              <a:t>The updated GOES-16 cloud products include nighttime icing threat with the same icing intensity categorization as the daytime product, that compares significantly better with the in-situ observation than the previous version, </a:t>
            </a:r>
          </a:p>
        </p:txBody>
      </p:sp>
    </p:spTree>
    <p:extLst>
      <p:ext uri="{BB962C8B-B14F-4D97-AF65-F5344CB8AC3E}">
        <p14:creationId xmlns:p14="http://schemas.microsoft.com/office/powerpoint/2010/main" val="344911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F7C080-9673-5C4D-81FD-94DF0A4B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27383-6926-CB4C-A8B4-009976D21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limitations of matching satellite and aircraft observations, the inherent sampling differences, and uncertainties in the satellite algorithms all contribute to the discrepancies between the two datasets</a:t>
            </a:r>
          </a:p>
          <a:p>
            <a:r>
              <a:rPr lang="en-US" dirty="0"/>
              <a:t>The discrepancies are especially significant in some of the cloud property comparisons, such as cloud top height and LWP. LWP is a more difficult parameter to evaluate using the current data. </a:t>
            </a:r>
          </a:p>
          <a:p>
            <a:r>
              <a:rPr lang="en-US" dirty="0"/>
              <a:t>Further investigation is required to better discern the causes for the discrepancies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32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A072-4D5B-8044-A4CE-D64C8C52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5000-5F7C-1F44-8F33-72546DCA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1500" dirty="0"/>
              <a:t>Bala, K., et al., 2020: NRC </a:t>
            </a:r>
            <a:r>
              <a:rPr lang="fr-FR" sz="1500" dirty="0" err="1"/>
              <a:t>Convair</a:t>
            </a:r>
            <a:r>
              <a:rPr lang="fr-FR" sz="1500" dirty="0"/>
              <a:t> 580 Aircraft State </a:t>
            </a:r>
            <a:r>
              <a:rPr lang="fr-FR" sz="1500" dirty="0" err="1"/>
              <a:t>Parameters</a:t>
            </a:r>
            <a:r>
              <a:rPr lang="fr-FR" sz="1500" dirty="0"/>
              <a:t>. </a:t>
            </a:r>
            <a:r>
              <a:rPr lang="en-US" sz="1500" dirty="0"/>
              <a:t>Version 1.0. UCAR/NCAR - Earth Observing Laboratory.  </a:t>
            </a:r>
            <a:r>
              <a:rPr lang="en-US" sz="1500" u="sng" dirty="0">
                <a:hlinkClick r:id="rId2"/>
              </a:rPr>
              <a:t>https://doi.org/10.26023/PCSX-97D8-4S0Y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Bliankinshtein</a:t>
            </a:r>
            <a:r>
              <a:rPr lang="en-US" sz="1500" dirty="0"/>
              <a:t>, N., </a:t>
            </a:r>
            <a:r>
              <a:rPr lang="en-US" sz="1500" dirty="0" err="1"/>
              <a:t>Wolde</a:t>
            </a:r>
            <a:r>
              <a:rPr lang="en-US" sz="1500" dirty="0"/>
              <a:t>, M. 2020. NRC Convair-580 GVR (G-band radiometer) Data. Version 1.0. UCAR/NCAR - Earth Observing Laboratory. </a:t>
            </a:r>
            <a:r>
              <a:rPr lang="en-US" sz="1500" u="sng" dirty="0">
                <a:hlinkClick r:id="rId3"/>
              </a:rPr>
              <a:t>https://doi.org/10.26023/G2DD-1QG8-4B14</a:t>
            </a:r>
            <a:r>
              <a:rPr lang="en-US" sz="1500" dirty="0"/>
              <a:t>. </a:t>
            </a:r>
          </a:p>
          <a:p>
            <a:r>
              <a:rPr lang="en-US" sz="1500" dirty="0" err="1"/>
              <a:t>Korolev</a:t>
            </a:r>
            <a:r>
              <a:rPr lang="en-US" sz="1500" dirty="0"/>
              <a:t>, A., Heckman, I., 2020: NRC </a:t>
            </a:r>
            <a:r>
              <a:rPr lang="en-US" sz="1500" dirty="0" err="1"/>
              <a:t>Convair</a:t>
            </a:r>
            <a:r>
              <a:rPr lang="en-US" sz="1500" dirty="0"/>
              <a:t> 580 Bulk Parameters. Version 0.4 [PRELIMINARY]. UCAR/NCAR - Earth Observing Laboratory </a:t>
            </a:r>
            <a:r>
              <a:rPr lang="en-US" sz="1500" u="sng" dirty="0">
                <a:hlinkClick r:id="rId4"/>
              </a:rPr>
              <a:t>https://data.eol.ucar.edu/dataset/570.045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Minnis</a:t>
            </a:r>
            <a:r>
              <a:rPr lang="en-US" sz="1500" dirty="0"/>
              <a:t>, P., S. Sun-Mack, Y. Chen, F.-L. Chang, C. R. Yost, W. L. Smith, Jr., P. W. Heck, R. F. </a:t>
            </a:r>
            <a:r>
              <a:rPr lang="en-US" sz="1500" dirty="0" err="1"/>
              <a:t>Arduini</a:t>
            </a:r>
            <a:r>
              <a:rPr lang="en-US" sz="1500" dirty="0"/>
              <a:t>, S. </a:t>
            </a:r>
            <a:r>
              <a:rPr lang="en-US" sz="1500" dirty="0" err="1"/>
              <a:t>Bedka</a:t>
            </a:r>
            <a:r>
              <a:rPr lang="en-US" sz="1500" dirty="0"/>
              <a:t>, </a:t>
            </a:r>
            <a:r>
              <a:rPr lang="en-US" sz="1500" dirty="0" err="1"/>
              <a:t>Y.Yi</a:t>
            </a:r>
            <a:r>
              <a:rPr lang="en-US" sz="1500" dirty="0"/>
              <a:t>, G. Hong, Z. </a:t>
            </a:r>
            <a:r>
              <a:rPr lang="en-US" sz="1500" dirty="0" err="1"/>
              <a:t>Jin</a:t>
            </a:r>
            <a:r>
              <a:rPr lang="en-US" sz="1500" dirty="0"/>
              <a:t>, D. </a:t>
            </a:r>
            <a:r>
              <a:rPr lang="en-US" sz="1500" dirty="0" err="1"/>
              <a:t>Painemal</a:t>
            </a:r>
            <a:r>
              <a:rPr lang="en-US" sz="1500" dirty="0"/>
              <a:t>, R. </a:t>
            </a:r>
            <a:r>
              <a:rPr lang="en-US" sz="1500" dirty="0" err="1"/>
              <a:t>Palikonda</a:t>
            </a:r>
            <a:r>
              <a:rPr lang="en-US" sz="1500" dirty="0"/>
              <a:t>, B. </a:t>
            </a:r>
            <a:r>
              <a:rPr lang="en-US" sz="1500" dirty="0" err="1"/>
              <a:t>Scarino</a:t>
            </a:r>
            <a:r>
              <a:rPr lang="en-US" sz="1500" dirty="0"/>
              <a:t>, D. A. Spangenberg, R. Smith, Q. Z. </a:t>
            </a:r>
            <a:r>
              <a:rPr lang="en-US" sz="1500" dirty="0" err="1"/>
              <a:t>Trepte</a:t>
            </a:r>
            <a:r>
              <a:rPr lang="en-US" sz="1500" dirty="0"/>
              <a:t>, P. Yang, and Y. </a:t>
            </a:r>
            <a:r>
              <a:rPr lang="en-US" sz="1500" dirty="0" err="1"/>
              <a:t>Xie</a:t>
            </a:r>
            <a:r>
              <a:rPr lang="en-US" sz="1500" dirty="0"/>
              <a:t>, 2020: CERES MODIS cloud product retrievals for Edition 4, Part 1: Algorithm changes. IEEE Trans. </a:t>
            </a:r>
            <a:r>
              <a:rPr lang="en-US" sz="1500" dirty="0" err="1"/>
              <a:t>Geosci</a:t>
            </a:r>
            <a:r>
              <a:rPr lang="en-US" sz="1500" dirty="0"/>
              <a:t>. Remote Sens., </a:t>
            </a:r>
            <a:r>
              <a:rPr lang="en-US" sz="1500" dirty="0" err="1"/>
              <a:t>doi</a:t>
            </a:r>
            <a:r>
              <a:rPr lang="en-US" sz="1500" dirty="0"/>
              <a:t>: 10.1109/TGRS.2020.3008866.</a:t>
            </a:r>
          </a:p>
          <a:p>
            <a:r>
              <a:rPr lang="en-US" sz="1500" dirty="0"/>
              <a:t>Smith, W.L., </a:t>
            </a:r>
            <a:r>
              <a:rPr lang="en-US" sz="1500" dirty="0" err="1"/>
              <a:t>Minnis</a:t>
            </a:r>
            <a:r>
              <a:rPr lang="en-US" sz="1500" dirty="0"/>
              <a:t> P., Fleeger C., Spangenberg D., </a:t>
            </a:r>
            <a:r>
              <a:rPr lang="en-US" sz="1500" dirty="0" err="1"/>
              <a:t>Palikonda</a:t>
            </a:r>
            <a:r>
              <a:rPr lang="en-US" sz="1500" dirty="0"/>
              <a:t> R., and Nguyen L., 2012: Determining the flight icing threat to aircraft with single-layer cloud parameters derived from operational satellite data. </a:t>
            </a:r>
            <a:r>
              <a:rPr lang="en-US" sz="1500" i="1" dirty="0"/>
              <a:t>J. Appl. Meteor. </a:t>
            </a:r>
            <a:r>
              <a:rPr lang="en-US" sz="1500" i="1" dirty="0" err="1"/>
              <a:t>Climatol</a:t>
            </a:r>
            <a:r>
              <a:rPr lang="en-US" sz="1500" i="1" dirty="0"/>
              <a:t>.</a:t>
            </a:r>
            <a:r>
              <a:rPr lang="en-US" sz="1500" dirty="0"/>
              <a:t>, </a:t>
            </a:r>
            <a:r>
              <a:rPr lang="en-US" sz="1500" b="1" dirty="0"/>
              <a:t>51</a:t>
            </a:r>
            <a:r>
              <a:rPr lang="en-US" sz="1500" dirty="0"/>
              <a:t>, 1794–1810, doi:10.1175/JAMC-D-12-057.1.</a:t>
            </a:r>
          </a:p>
          <a:p>
            <a:r>
              <a:rPr lang="en-US" sz="1500" dirty="0"/>
              <a:t>Smith, W. L., Jr, 2014: 4-D cloud properties from passive satellite data and applications to resolve the flight icing threat to aircraft. PhD Dissertation, University of Wisconsin-Madison, 165 pp.</a:t>
            </a:r>
          </a:p>
        </p:txBody>
      </p:sp>
    </p:spTree>
    <p:extLst>
      <p:ext uri="{BB962C8B-B14F-4D97-AF65-F5344CB8AC3E}">
        <p14:creationId xmlns:p14="http://schemas.microsoft.com/office/powerpoint/2010/main" val="16498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9237FA-0BFF-914D-8C67-446839A49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CF8A2-A227-A048-B017-B6E300C5F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3DF3-B770-3241-A99A-EFDCAA68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Along-track GOES-16 data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A0305F4-AF08-0E41-899F-99F38EE6C9D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1917" t="1308" b="1308"/>
          <a:stretch/>
        </p:blipFill>
        <p:spPr>
          <a:xfrm>
            <a:off x="5466263" y="1328317"/>
            <a:ext cx="3626837" cy="4681344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1D2088-1A89-E342-B46A-68F8EC1E45B7}"/>
              </a:ext>
            </a:extLst>
          </p:cNvPr>
          <p:cNvGrpSpPr/>
          <p:nvPr/>
        </p:nvGrpSpPr>
        <p:grpSpPr>
          <a:xfrm>
            <a:off x="476250" y="5046499"/>
            <a:ext cx="4739249" cy="1641978"/>
            <a:chOff x="4238366" y="2410051"/>
            <a:chExt cx="4194583" cy="125078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4C1C76-30E3-AB44-AB77-89904656D086}"/>
                </a:ext>
              </a:extLst>
            </p:cNvPr>
            <p:cNvCxnSpPr/>
            <p:nvPr/>
          </p:nvCxnSpPr>
          <p:spPr>
            <a:xfrm flipV="1">
              <a:off x="4238366" y="2634139"/>
              <a:ext cx="2743200" cy="7352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B6529D-7E74-7A49-9C06-0C7EC0DFB114}"/>
                </a:ext>
              </a:extLst>
            </p:cNvPr>
            <p:cNvSpPr txBox="1"/>
            <p:nvPr/>
          </p:nvSpPr>
          <p:spPr>
            <a:xfrm>
              <a:off x="7022755" y="2410051"/>
              <a:ext cx="1410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Convair</a:t>
              </a:r>
              <a:r>
                <a:rPr lang="en-US" dirty="0"/>
                <a:t> track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2ECD8E-97C3-B94F-B3E6-7A78D60C61CC}"/>
                </a:ext>
              </a:extLst>
            </p:cNvPr>
            <p:cNvSpPr txBox="1"/>
            <p:nvPr/>
          </p:nvSpPr>
          <p:spPr>
            <a:xfrm>
              <a:off x="5053013" y="29004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7F178D-80B9-CF44-9C9D-B8B02B4826A8}"/>
                </a:ext>
              </a:extLst>
            </p:cNvPr>
            <p:cNvSpPr txBox="1"/>
            <p:nvPr/>
          </p:nvSpPr>
          <p:spPr>
            <a:xfrm>
              <a:off x="5057128" y="303063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88E333-2DD6-4146-A7BC-A1E4C838429F}"/>
                </a:ext>
              </a:extLst>
            </p:cNvPr>
            <p:cNvSpPr txBox="1"/>
            <p:nvPr/>
          </p:nvSpPr>
          <p:spPr>
            <a:xfrm>
              <a:off x="5481382" y="287397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6C2709-4B85-B94E-B7BE-7237009292DD}"/>
                </a:ext>
              </a:extLst>
            </p:cNvPr>
            <p:cNvSpPr txBox="1"/>
            <p:nvPr/>
          </p:nvSpPr>
          <p:spPr>
            <a:xfrm>
              <a:off x="5485498" y="274667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36207A-24B4-EF4C-A1AA-8409E54842FE}"/>
                </a:ext>
              </a:extLst>
            </p:cNvPr>
            <p:cNvSpPr txBox="1"/>
            <p:nvPr/>
          </p:nvSpPr>
          <p:spPr>
            <a:xfrm>
              <a:off x="6058030" y="275878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766EAB-F910-F940-9FD6-32ED197BCC1F}"/>
                </a:ext>
              </a:extLst>
            </p:cNvPr>
            <p:cNvSpPr txBox="1"/>
            <p:nvPr/>
          </p:nvSpPr>
          <p:spPr>
            <a:xfrm>
              <a:off x="6062147" y="26166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606C83-6E34-054B-B33D-8DD1A299F88D}"/>
                </a:ext>
              </a:extLst>
            </p:cNvPr>
            <p:cNvSpPr txBox="1"/>
            <p:nvPr/>
          </p:nvSpPr>
          <p:spPr>
            <a:xfrm>
              <a:off x="4554621" y="314374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28086F-C1DF-B94F-8531-4455E49769F5}"/>
                </a:ext>
              </a:extLst>
            </p:cNvPr>
            <p:cNvSpPr txBox="1"/>
            <p:nvPr/>
          </p:nvSpPr>
          <p:spPr>
            <a:xfrm>
              <a:off x="4550503" y="3029971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oo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BFF0BF-2559-E44F-9182-B649C3470626}"/>
                </a:ext>
              </a:extLst>
            </p:cNvPr>
            <p:cNvSpPr txBox="1"/>
            <p:nvPr/>
          </p:nvSpPr>
          <p:spPr>
            <a:xfrm>
              <a:off x="6038330" y="3291503"/>
              <a:ext cx="148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4-pixel means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FDDBCE-C857-2D4D-A250-616E5C9D2BA8}"/>
                </a:ext>
              </a:extLst>
            </p:cNvPr>
            <p:cNvCxnSpPr/>
            <p:nvPr/>
          </p:nvCxnSpPr>
          <p:spPr>
            <a:xfrm flipH="1" flipV="1">
              <a:off x="5865347" y="3115762"/>
              <a:ext cx="218296" cy="2536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3ACD3CA-99AF-5D47-96D8-0FD72DD0E055}"/>
              </a:ext>
            </a:extLst>
          </p:cNvPr>
          <p:cNvSpPr/>
          <p:nvPr/>
        </p:nvSpPr>
        <p:spPr>
          <a:xfrm>
            <a:off x="25914" y="3162747"/>
            <a:ext cx="544034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 Satellite-aircraft collocation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Nearest 4 pixels along the aircraft track. Satellite data is weighted-averaged according to their distance to the aircraft track.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Satellite-aircraft temporal mismatch &lt; 13-min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GOES-16 data is parallax-corrected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56C01-C835-C140-B8C8-988C4724857A}"/>
              </a:ext>
            </a:extLst>
          </p:cNvPr>
          <p:cNvSpPr/>
          <p:nvPr/>
        </p:nvSpPr>
        <p:spPr>
          <a:xfrm>
            <a:off x="27247" y="1436799"/>
            <a:ext cx="54390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Geostationary cloud retrievals are produced every 20-min, and available at </a:t>
            </a:r>
            <a:r>
              <a:rPr lang="en-US" sz="2000" dirty="0" err="1"/>
              <a:t>SatCORPS</a:t>
            </a:r>
            <a:r>
              <a:rPr lang="en-US" sz="2000" dirty="0"/>
              <a:t>’ site. </a:t>
            </a:r>
            <a:r>
              <a:rPr lang="en-US" sz="1200" dirty="0">
                <a:hlinkClick r:id="rId3"/>
              </a:rPr>
              <a:t>https://satcorps.larc.nasa.gov/ICICLE-2019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Icing threat</a:t>
            </a:r>
            <a:r>
              <a:rPr lang="en-US" sz="2000" dirty="0"/>
              <a:t> , cloud phase, effective radius, optical depth, water path, top height, etc.</a:t>
            </a:r>
          </a:p>
        </p:txBody>
      </p:sp>
    </p:spTree>
    <p:extLst>
      <p:ext uri="{BB962C8B-B14F-4D97-AF65-F5344CB8AC3E}">
        <p14:creationId xmlns:p14="http://schemas.microsoft.com/office/powerpoint/2010/main" val="3572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3FAF-3BF2-C445-884E-D7330698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ICICLE in-situ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246CE3-785A-464C-BDE5-D164F4B82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30428"/>
              </p:ext>
            </p:extLst>
          </p:nvPr>
        </p:nvGraphicFramePr>
        <p:xfrm>
          <a:off x="628650" y="1825625"/>
          <a:ext cx="78867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418922414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6857698"/>
                    </a:ext>
                  </a:extLst>
                </a:gridCol>
                <a:gridCol w="1970314">
                  <a:extLst>
                    <a:ext uri="{9D8B030D-6E8A-4147-A177-3AD203B41FA5}">
                      <a16:colId xmlns:a16="http://schemas.microsoft.com/office/drawing/2014/main" val="3899510685"/>
                    </a:ext>
                  </a:extLst>
                </a:gridCol>
                <a:gridCol w="1973036">
                  <a:extLst>
                    <a:ext uri="{9D8B030D-6E8A-4147-A177-3AD203B41FA5}">
                      <a16:colId xmlns:a16="http://schemas.microsoft.com/office/drawing/2014/main" val="3411995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Rference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84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Flight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1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 temperature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Rosemount Temperature Sensor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al.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65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 water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Nevzorov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Korolev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et. al.  2020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07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Cloud particle size distribution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Composite from FSSP, OAP-2DC and HVPS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ECCC&amp;NRC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Korolev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et. al. 2020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Rosemount icing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ECCC&amp;NRC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Korolev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et. al. 2020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7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LWP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G-Band water vapor radiometer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ECCC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Bliankinshtein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et al. 2020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51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1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BE8E-9C7E-3E46-A538-76929D79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Icing comparison (daytime only 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AB87-E7F4-F94E-9E24-5A804FA89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4302-EE60-2140-B9F3-FBD29EB6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Icing condition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69B4-90E3-B24C-935D-ACE9B417C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GOES-16 icing threat determined from the Satellite </a:t>
            </a:r>
            <a:r>
              <a:rPr lang="en-US" sz="2500" dirty="0" err="1"/>
              <a:t>ClOud</a:t>
            </a:r>
            <a:r>
              <a:rPr lang="en-US" sz="2500" dirty="0"/>
              <a:t> and Radiation Property retrieval System (</a:t>
            </a:r>
            <a:r>
              <a:rPr lang="en-US" sz="2500" dirty="0" err="1"/>
              <a:t>SatCORPS</a:t>
            </a:r>
            <a:r>
              <a:rPr lang="en-US" sz="2500" dirty="0"/>
              <a:t>) icing algorithm (Smith et al., 2012; Smith 2014)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500" dirty="0"/>
              <a:t>Identify possible supercooled liquid water layer, the top and base of the layer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500" dirty="0"/>
              <a:t>Determining bulk index for icing threat probability and intensity: </a:t>
            </a:r>
          </a:p>
          <a:p>
            <a:pPr marL="914400" lvl="2" indent="0"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No icing: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No icing; Indeterminate;</a:t>
            </a:r>
            <a:r>
              <a:rPr lang="en-US" sz="25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914400" lvl="2" indent="0">
              <a:buNone/>
            </a:pP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Icing: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</a:rPr>
              <a:t> Low; Med/light; High/light; moderate or greater (MOG) likely; Heavy</a:t>
            </a:r>
            <a:r>
              <a:rPr lang="en-US" sz="2500" dirty="0"/>
              <a:t>; </a:t>
            </a:r>
          </a:p>
          <a:p>
            <a:pPr marL="914400" lvl="2" indent="0">
              <a:buNone/>
            </a:pPr>
            <a:r>
              <a:rPr lang="en-US" sz="2500" dirty="0"/>
              <a:t>Night</a:t>
            </a:r>
          </a:p>
          <a:p>
            <a:r>
              <a:rPr lang="en-US" sz="2500" dirty="0"/>
              <a:t>Daytime only (solar zenith angle &lt; 82</a:t>
            </a:r>
            <a:r>
              <a:rPr lang="en-US" sz="2500" dirty="0">
                <a:sym typeface="Symbol" pitchFamily="2" charset="2"/>
              </a:rPr>
              <a:t></a:t>
            </a:r>
            <a:r>
              <a:rPr lang="en-US" sz="25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1456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C865-467A-894A-876A-FB72D112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Icing comparison method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563F81A-7DD3-B344-9284-70F5B6638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24214"/>
              </p:ext>
            </p:extLst>
          </p:nvPr>
        </p:nvGraphicFramePr>
        <p:xfrm>
          <a:off x="933941" y="1505754"/>
          <a:ext cx="6946337" cy="2229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359">
                  <a:extLst>
                    <a:ext uri="{9D8B030D-6E8A-4147-A177-3AD203B41FA5}">
                      <a16:colId xmlns:a16="http://schemas.microsoft.com/office/drawing/2014/main" val="1180846744"/>
                    </a:ext>
                  </a:extLst>
                </a:gridCol>
                <a:gridCol w="2315989">
                  <a:extLst>
                    <a:ext uri="{9D8B030D-6E8A-4147-A177-3AD203B41FA5}">
                      <a16:colId xmlns:a16="http://schemas.microsoft.com/office/drawing/2014/main" val="3349603579"/>
                    </a:ext>
                  </a:extLst>
                </a:gridCol>
                <a:gridCol w="2315989">
                  <a:extLst>
                    <a:ext uri="{9D8B030D-6E8A-4147-A177-3AD203B41FA5}">
                      <a16:colId xmlns:a16="http://schemas.microsoft.com/office/drawing/2014/main" val="3528802595"/>
                    </a:ext>
                  </a:extLst>
                </a:gridCol>
              </a:tblGrid>
              <a:tr h="7324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GOES-16 icing threat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84467"/>
                  </a:ext>
                </a:extLst>
              </a:tr>
              <a:tr h="5358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In-situ icing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Yes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No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2442704404"/>
                  </a:ext>
                </a:extLst>
              </a:tr>
              <a:tr h="4807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Yes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869383932"/>
                  </a:ext>
                </a:extLst>
              </a:tr>
              <a:tr h="4807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No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10844342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6D3CCC-9EB6-6245-89FD-445F15D4B89C}"/>
              </a:ext>
            </a:extLst>
          </p:cNvPr>
          <p:cNvSpPr txBox="1"/>
          <p:nvPr/>
        </p:nvSpPr>
        <p:spPr>
          <a:xfrm>
            <a:off x="1347840" y="4253232"/>
            <a:ext cx="616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Probability of detection:</a:t>
            </a:r>
          </a:p>
          <a:p>
            <a:pPr lvl="1"/>
            <a:r>
              <a:rPr lang="en-US" sz="3000" dirty="0"/>
              <a:t>Icing : </a:t>
            </a:r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/(</a:t>
            </a:r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+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3000" dirty="0"/>
              <a:t>); No icing : </a:t>
            </a:r>
            <a:r>
              <a:rPr lang="en-US" sz="3000" dirty="0">
                <a:solidFill>
                  <a:srgbClr val="7030A0"/>
                </a:solidFill>
              </a:rPr>
              <a:t>D</a:t>
            </a:r>
            <a:r>
              <a:rPr lang="en-US" sz="3000" dirty="0"/>
              <a:t>/(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000" dirty="0"/>
              <a:t>+</a:t>
            </a:r>
            <a:r>
              <a:rPr lang="en-US" sz="3000" dirty="0">
                <a:solidFill>
                  <a:srgbClr val="7030A0"/>
                </a:solidFill>
              </a:rPr>
              <a:t>D</a:t>
            </a:r>
            <a:r>
              <a:rPr lang="en-US" sz="3000" dirty="0"/>
              <a:t>)  </a:t>
            </a:r>
          </a:p>
          <a:p>
            <a:r>
              <a:rPr lang="en-US" sz="3000" dirty="0"/>
              <a:t>Accuracy: (</a:t>
            </a:r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+</a:t>
            </a:r>
            <a:r>
              <a:rPr lang="en-US" sz="3000" dirty="0">
                <a:solidFill>
                  <a:srgbClr val="7030A0"/>
                </a:solidFill>
              </a:rPr>
              <a:t>D</a:t>
            </a:r>
            <a:r>
              <a:rPr lang="en-US" sz="3000" dirty="0"/>
              <a:t>)/(</a:t>
            </a:r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+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000" dirty="0"/>
              <a:t>+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3000" dirty="0"/>
              <a:t>+</a:t>
            </a:r>
            <a:r>
              <a:rPr lang="en-US" sz="3000" dirty="0">
                <a:solidFill>
                  <a:srgbClr val="7030A0"/>
                </a:solidFill>
              </a:rPr>
              <a:t>D</a:t>
            </a:r>
            <a:r>
              <a:rPr lang="en-US" sz="3000" dirty="0"/>
              <a:t>)</a:t>
            </a:r>
          </a:p>
          <a:p>
            <a:r>
              <a:rPr lang="en-US" sz="3000" dirty="0"/>
              <a:t>False alarm rate :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000" dirty="0"/>
              <a:t>/(</a:t>
            </a:r>
            <a:r>
              <a:rPr lang="en-US" sz="3000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+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38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1DB6-692F-BA45-8C76-9901A678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4695"/>
          </a:xfrm>
        </p:spPr>
        <p:txBody>
          <a:bodyPr>
            <a:normAutofit/>
          </a:bodyPr>
          <a:lstStyle/>
          <a:p>
            <a:r>
              <a:rPr lang="en-US" sz="3500" b="1" dirty="0"/>
              <a:t>Icing comparison for individual point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F39323-809A-194E-8FA7-115D58F961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4026567"/>
              </p:ext>
            </p:extLst>
          </p:nvPr>
        </p:nvGraphicFramePr>
        <p:xfrm>
          <a:off x="1673681" y="2630466"/>
          <a:ext cx="5060751" cy="123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125">
                  <a:extLst>
                    <a:ext uri="{9D8B030D-6E8A-4147-A177-3AD203B41FA5}">
                      <a16:colId xmlns:a16="http://schemas.microsoft.com/office/drawing/2014/main" val="1180846744"/>
                    </a:ext>
                  </a:extLst>
                </a:gridCol>
                <a:gridCol w="1687313">
                  <a:extLst>
                    <a:ext uri="{9D8B030D-6E8A-4147-A177-3AD203B41FA5}">
                      <a16:colId xmlns:a16="http://schemas.microsoft.com/office/drawing/2014/main" val="3349603579"/>
                    </a:ext>
                  </a:extLst>
                </a:gridCol>
                <a:gridCol w="1687313">
                  <a:extLst>
                    <a:ext uri="{9D8B030D-6E8A-4147-A177-3AD203B41FA5}">
                      <a16:colId xmlns:a16="http://schemas.microsoft.com/office/drawing/2014/main" val="3528802595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GOES-16 icing threat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584467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In-situ icing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2442704404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869383932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6238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2779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8581" marR="98581" marT="0" marB="0"/>
                </a:tc>
                <a:extLst>
                  <a:ext uri="{0D108BD9-81ED-4DB2-BD59-A6C34878D82A}">
                    <a16:rowId xmlns:a16="http://schemas.microsoft.com/office/drawing/2014/main" val="108443426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8163B-9008-0C4A-ADDC-CF853DCAD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4016478"/>
            <a:ext cx="7796159" cy="1635785"/>
          </a:xfrm>
        </p:spPr>
        <p:txBody>
          <a:bodyPr>
            <a:noAutofit/>
          </a:bodyPr>
          <a:lstStyle/>
          <a:p>
            <a:r>
              <a:rPr lang="en-US" sz="2000" dirty="0"/>
              <a:t>Probability of detecting icing: 93%</a:t>
            </a:r>
          </a:p>
          <a:p>
            <a:r>
              <a:rPr lang="en-US" sz="2000" dirty="0"/>
              <a:t>Probability of detecting no icing: 31% </a:t>
            </a:r>
          </a:p>
          <a:p>
            <a:r>
              <a:rPr lang="en-US" sz="2000" dirty="0"/>
              <a:t>Accuracy : 52%</a:t>
            </a:r>
          </a:p>
          <a:p>
            <a:r>
              <a:rPr lang="en-US" sz="2000" dirty="0"/>
              <a:t>False alarm rate: 59%</a:t>
            </a:r>
          </a:p>
          <a:p>
            <a:r>
              <a:rPr lang="en-US" sz="2000" dirty="0"/>
              <a:t>Satellite icing threat is determined for the identified supercooled liquid water layer, 80% of the 9017 in-situ “no icing” cases correspond to flight altitude outside of the GOES-16 identified icing boundaries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05A26-B165-654D-9533-DB5A44D85384}"/>
              </a:ext>
            </a:extLst>
          </p:cNvPr>
          <p:cNvSpPr txBox="1"/>
          <p:nvPr/>
        </p:nvSpPr>
        <p:spPr>
          <a:xfrm>
            <a:off x="628650" y="1465771"/>
            <a:ext cx="7150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Match the nearest 1-sec resolution in-situ measurement to the GOES-16 along track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In-situ “icing” is identified as </a:t>
            </a:r>
            <a:r>
              <a:rPr lang="en-US" sz="2000" dirty="0" err="1"/>
              <a:t>T</a:t>
            </a:r>
            <a:r>
              <a:rPr lang="en-US" sz="2000" baseline="-25000" dirty="0" err="1"/>
              <a:t>air</a:t>
            </a:r>
            <a:r>
              <a:rPr lang="en-US" sz="2000" baseline="-25000" dirty="0"/>
              <a:t> </a:t>
            </a:r>
            <a:r>
              <a:rPr lang="en-US" sz="2000" dirty="0"/>
              <a:t>&lt; 0 </a:t>
            </a:r>
            <a:r>
              <a:rPr lang="en-US" sz="2000" dirty="0">
                <a:sym typeface="Symbol" pitchFamily="2" charset="2"/>
              </a:rPr>
              <a:t></a:t>
            </a:r>
            <a:r>
              <a:rPr lang="en-US" sz="2000" dirty="0"/>
              <a:t>C  and LWC &gt; 0.01 g m</a:t>
            </a:r>
            <a:r>
              <a:rPr lang="en-US" sz="2000" baseline="30000" dirty="0"/>
              <a:t>-3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52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17909</TotalTime>
  <Words>2308</Words>
  <Application>Microsoft Macintosh PowerPoint</Application>
  <PresentationFormat>On-screen Show (4:3)</PresentationFormat>
  <Paragraphs>456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Assessing GOES-16 cloud products using ICICLE aircraft observations</vt:lpstr>
      <vt:lpstr>Motivation </vt:lpstr>
      <vt:lpstr>Data </vt:lpstr>
      <vt:lpstr>Along-track GOES-16 data</vt:lpstr>
      <vt:lpstr>ICICLE in-situ data</vt:lpstr>
      <vt:lpstr>Icing comparison (daytime only )</vt:lpstr>
      <vt:lpstr>Icing condition comparison</vt:lpstr>
      <vt:lpstr>Icing comparison method </vt:lpstr>
      <vt:lpstr>Icing comparison for individual point</vt:lpstr>
      <vt:lpstr>Flight ascent/descent segment for icing comparison</vt:lpstr>
      <vt:lpstr>Identified flight segments</vt:lpstr>
      <vt:lpstr>GOES-16 vs in-situ icing for flight segments</vt:lpstr>
      <vt:lpstr>GOES-16 vs Rosemount icing detector for flight segments</vt:lpstr>
      <vt:lpstr>GOES-16 icing threat category for flight segments as grouped by the maximum supercooled LWC of each segment  </vt:lpstr>
      <vt:lpstr>Icing comparison with PIREP</vt:lpstr>
      <vt:lpstr>GOES-16 effective radius and the occurrence of Supercooled large droplets (SLD) (D &gt; 50 µm)</vt:lpstr>
      <vt:lpstr>Cloud properties comparison (daytime only)</vt:lpstr>
      <vt:lpstr>Identify cloud profiles for comparison on cloud properties</vt:lpstr>
      <vt:lpstr>Cloud top temperature</vt:lpstr>
      <vt:lpstr>Cloud top effective droplet radius</vt:lpstr>
      <vt:lpstr>Cloud top height</vt:lpstr>
      <vt:lpstr>GOES-16 LWP vs vertically integrated LWC of cloudy profiles</vt:lpstr>
      <vt:lpstr>GOES-16 LWP vs GVR LWP</vt:lpstr>
      <vt:lpstr>Nighttime icing comparison </vt:lpstr>
      <vt:lpstr>Nighttime GOES-16 and in-situ icing comparison for flight segments with updated GOES-16 cloud product</vt:lpstr>
      <vt:lpstr>Summary </vt:lpstr>
      <vt:lpstr>Discussion </vt:lpstr>
      <vt:lpstr>References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GOES-16 cloud products using ICICLE in-situ observations: NASA LaRC project report on satellite and aircraft data comparison </dc:title>
  <dc:creator>Zhujun Li</dc:creator>
  <cp:lastModifiedBy>Zhujun Li</cp:lastModifiedBy>
  <cp:revision>149</cp:revision>
  <dcterms:created xsi:type="dcterms:W3CDTF">2021-04-06T17:21:01Z</dcterms:created>
  <dcterms:modified xsi:type="dcterms:W3CDTF">2021-04-26T18:05:59Z</dcterms:modified>
</cp:coreProperties>
</file>