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</p:sldMasterIdLst>
  <p:notesMasterIdLst>
    <p:notesMasterId r:id="rId19"/>
  </p:notesMasterIdLst>
  <p:handoutMasterIdLst>
    <p:handoutMasterId r:id="rId20"/>
  </p:handoutMasterIdLst>
  <p:sldIdLst>
    <p:sldId id="399" r:id="rId3"/>
    <p:sldId id="333" r:id="rId4"/>
    <p:sldId id="400" r:id="rId5"/>
    <p:sldId id="372" r:id="rId6"/>
    <p:sldId id="258" r:id="rId7"/>
    <p:sldId id="334" r:id="rId8"/>
    <p:sldId id="316" r:id="rId9"/>
    <p:sldId id="264" r:id="rId10"/>
    <p:sldId id="256" r:id="rId11"/>
    <p:sldId id="394" r:id="rId12"/>
    <p:sldId id="390" r:id="rId13"/>
    <p:sldId id="388" r:id="rId14"/>
    <p:sldId id="395" r:id="rId15"/>
    <p:sldId id="348" r:id="rId16"/>
    <p:sldId id="284" r:id="rId17"/>
    <p:sldId id="378" r:id="rId18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52122"/>
    <a:srgbClr val="CC00FF"/>
    <a:srgbClr val="FFFFCC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81" autoAdjust="0"/>
    <p:restoredTop sz="99595" autoAdjust="0"/>
  </p:normalViewPr>
  <p:slideViewPr>
    <p:cSldViewPr snapToGrid="0" snapToObjects="1" showGuides="1">
      <p:cViewPr varScale="1">
        <p:scale>
          <a:sx n="66" d="100"/>
          <a:sy n="66" d="100"/>
        </p:scale>
        <p:origin x="1084" y="32"/>
      </p:cViewPr>
      <p:guideLst>
        <p:guide orient="horz" pos="2152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273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C7C473-41B9-D540-A59E-97957B221B13}" type="datetimeFigureOut">
              <a:rPr lang="en-US" smtClean="0"/>
              <a:pPr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EE100CC-4C1D-254B-AE65-82FA69C10D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84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699B407-39A8-4142-80F1-A7D536BA3B4D}" type="datetimeFigureOut">
              <a:rPr lang="en-US" smtClean="0"/>
              <a:pPr/>
              <a:t>4/27/2021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725B34-E578-6C4F-BBD2-F6F9DE0E69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47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84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 Parkinson (Aqua Project Scientist) is here to show Satellite Observations of Climate Change. This year Aqua marked a 15-year anniversary!</a:t>
            </a:r>
          </a:p>
          <a:p>
            <a:endParaRPr lang="en-US" dirty="0"/>
          </a:p>
          <a:p>
            <a:r>
              <a:rPr lang="en-US" dirty="0"/>
              <a:t>Some changes since last meeting (New faces or people returning): </a:t>
            </a:r>
          </a:p>
          <a:p>
            <a:r>
              <a:rPr lang="en-US" dirty="0"/>
              <a:t>Cheryl Yuhas is retiring; Greg Dell currently assigned as Program Executive</a:t>
            </a:r>
          </a:p>
          <a:p>
            <a:endParaRPr lang="en-US" dirty="0"/>
          </a:p>
          <a:p>
            <a:r>
              <a:rPr lang="en-US" dirty="0"/>
              <a:t>PJ Guske moved on: Mark Garcia new OCO-2 Project Manager</a:t>
            </a:r>
          </a:p>
          <a:p>
            <a:endParaRPr lang="en-US" dirty="0"/>
          </a:p>
          <a:p>
            <a:r>
              <a:rPr lang="en-US" dirty="0"/>
              <a:t>CALIPSO: Denis Perriot moved to a new position; Claude Audouy now head of the Application Mission Operation division; Franck </a:t>
            </a:r>
            <a:r>
              <a:rPr lang="en-US" dirty="0" err="1"/>
              <a:t>Darnon</a:t>
            </a:r>
            <a:r>
              <a:rPr lang="en-US" dirty="0"/>
              <a:t> took over as CALIPSO Mission Operations Manager</a:t>
            </a:r>
          </a:p>
          <a:p>
            <a:endParaRPr lang="en-US" dirty="0"/>
          </a:p>
          <a:p>
            <a:r>
              <a:rPr lang="en-US" dirty="0"/>
              <a:t>Landsat 9 attendees:</a:t>
            </a:r>
          </a:p>
          <a:p>
            <a:r>
              <a:rPr lang="en-US" dirty="0"/>
              <a:t>Don </a:t>
            </a:r>
            <a:r>
              <a:rPr lang="en-US" dirty="0" err="1"/>
              <a:t>Dichmann</a:t>
            </a:r>
            <a:r>
              <a:rPr lang="en-US" dirty="0"/>
              <a:t> here to observe and learn for </a:t>
            </a:r>
            <a:r>
              <a:rPr lang="en-US" dirty="0" err="1"/>
              <a:t>LandSat</a:t>
            </a:r>
            <a:r>
              <a:rPr lang="en-US" dirty="0"/>
              <a:t> 9 ascent planning</a:t>
            </a:r>
          </a:p>
          <a:p>
            <a:r>
              <a:rPr lang="en-US" dirty="0"/>
              <a:t>Del </a:t>
            </a:r>
            <a:r>
              <a:rPr lang="en-US" dirty="0" err="1"/>
              <a:t>Jenstrom</a:t>
            </a:r>
            <a:r>
              <a:rPr lang="en-US" dirty="0"/>
              <a:t> &amp; Steve </a:t>
            </a:r>
            <a:r>
              <a:rPr lang="en-US" dirty="0" err="1"/>
              <a:t>Pszcolka</a:t>
            </a:r>
            <a:r>
              <a:rPr lang="en-US" dirty="0"/>
              <a:t> here to present Landsat 9 </a:t>
            </a:r>
          </a:p>
          <a:p>
            <a:endParaRPr lang="en-US" dirty="0"/>
          </a:p>
          <a:p>
            <a:r>
              <a:rPr lang="en-US" dirty="0"/>
              <a:t>Flight Dynamics: Shane </a:t>
            </a:r>
            <a:r>
              <a:rPr lang="en-US" dirty="0" err="1"/>
              <a:t>Stezelberger</a:t>
            </a:r>
            <a:r>
              <a:rPr lang="en-US" dirty="0"/>
              <a:t> and Thomas Noyes</a:t>
            </a:r>
          </a:p>
          <a:p>
            <a:endParaRPr lang="en-US" dirty="0"/>
          </a:p>
          <a:p>
            <a:r>
              <a:rPr lang="en-US" dirty="0"/>
              <a:t>CARA: Dave Adams (Goddard Space Asset Protection Lead)</a:t>
            </a:r>
          </a:p>
          <a:p>
            <a:r>
              <a:rPr lang="en-US" dirty="0"/>
              <a:t>ESA: Kate Symonds</a:t>
            </a:r>
          </a:p>
          <a:p>
            <a:r>
              <a:rPr lang="en-US" dirty="0"/>
              <a:t>SNPP/S5P: Jose Davis &amp; Bryan </a:t>
            </a:r>
            <a:r>
              <a:rPr lang="en-US" dirty="0" err="1"/>
              <a:t>Mattfeld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4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solidFill>
                  <a:srgbClr val="0000FF"/>
                </a:solidFill>
              </a:rPr>
              <a:t>Ask all teams for org charts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81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3146F159-9F5D-48DD-B477-7C5161D49328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5</a:t>
            </a:fld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31272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missions get older and use up fuel we need to help determine how the A-Train evolves; afternoon presentations will help show what is possible</a:t>
            </a:r>
          </a:p>
          <a:p>
            <a:endParaRPr lang="en-US" dirty="0"/>
          </a:p>
          <a:p>
            <a:r>
              <a:rPr lang="en-US" dirty="0" err="1"/>
              <a:t>TanSat</a:t>
            </a:r>
            <a:r>
              <a:rPr lang="en-US" dirty="0"/>
              <a:t> launched above us and could join the A-Train</a:t>
            </a:r>
          </a:p>
          <a:p>
            <a:endParaRPr lang="en-US" dirty="0"/>
          </a:p>
          <a:p>
            <a:r>
              <a:rPr lang="en-US" dirty="0"/>
              <a:t>Landsat 7 investigates refueling and hope to overlap with Landsat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240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682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err="1"/>
              <a:t>CloudSat</a:t>
            </a:r>
            <a:r>
              <a:rPr lang="en-US" sz="1600" dirty="0"/>
              <a:t> Anomaly - </a:t>
            </a:r>
            <a:r>
              <a:rPr lang="en-US" altLang="ja-JP" sz="1600" dirty="0">
                <a:solidFill>
                  <a:srgbClr val="0000FF"/>
                </a:solidFill>
                <a:ea typeface="ＭＳ Ｐゴシック" charset="-128"/>
              </a:rPr>
              <a:t>Sun-Point-Spin mode; Reaction Wheels &amp; Cloud Profiling Radar (CPR) have been turned off; Return to Do-Op late June at earliest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3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07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solidFill>
                  <a:srgbClr val="0000FF"/>
                </a:solidFill>
              </a:rPr>
              <a:t>Still need a sponsor for FALL MOWG and decide on 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91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solidFill>
                  <a:srgbClr val="0000FF"/>
                </a:solidFill>
              </a:rPr>
              <a:t>Still need a sponsor for FALL MOWG and decide on 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13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CAA99AB3-0722-46DC-A288-8386D8F6EA20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14</a:t>
            </a:fld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5558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218E445B-12B9-4E27-8744-23C231DE5C00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15</a:t>
            </a:fld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Pronounce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arigatou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gozaimasu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as 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ah-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ree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gah-toh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goh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zah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ee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-mas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.</a:t>
            </a:r>
          </a:p>
          <a:p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State "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arigatou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gozaimasu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."[4] This phrase essentially means "thank you very much."</a:t>
            </a:r>
          </a:p>
          <a:p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   You can use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arigatou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gozaimasu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with people who have a higher status than you, including supervisors, family elders, teachers, and strangers or acquaintances who appear older than you.</a:t>
            </a:r>
          </a:p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   You can also use this phrase to express formal or heartfelt gratitude to someone close to you.</a:t>
            </a:r>
          </a:p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In its non-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romanized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form, write </a:t>
            </a:r>
            <a:r>
              <a:rPr lang="ja-JP" altLang="en-US" dirty="0">
                <a:latin typeface="Times New Roman" pitchFamily="18" charset="0"/>
                <a:ea typeface="ＭＳ Ｐゴシック"/>
                <a:cs typeface="ＭＳ Ｐゴシック"/>
              </a:rPr>
              <a:t>有難う 御座います</a:t>
            </a:r>
            <a:r>
              <a:rPr lang="en-US" altLang="ja-JP" dirty="0">
                <a:latin typeface="Times New Roman" pitchFamily="18" charset="0"/>
                <a:ea typeface="ＭＳ Ｐゴシック"/>
                <a:cs typeface="ＭＳ Ｐゴシック"/>
              </a:rPr>
              <a:t>.</a:t>
            </a:r>
          </a:p>
          <a:p>
            <a:endParaRPr lang="en-US" altLang="ja-JP" dirty="0">
              <a:latin typeface="Times New Roman" pitchFamily="18" charset="0"/>
              <a:ea typeface="ＭＳ Ｐゴシック"/>
              <a:cs typeface="ＭＳ Ｐゴシック"/>
            </a:endParaRPr>
          </a:p>
          <a:p>
            <a:pPr eaLnBrk="1" hangingPunct="1"/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8133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5538" y="703263"/>
            <a:ext cx="4630737" cy="3473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4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15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7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0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52400"/>
            <a:ext cx="7594600" cy="1028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87425" y="1447800"/>
            <a:ext cx="38100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9825" y="1447800"/>
            <a:ext cx="3810000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6987E-8B37-4CCB-9222-CBAB26C8E9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3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1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4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589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81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2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1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94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14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74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80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8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258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6281" y="64269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32" descr="NASA Insignia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p4355_eeca90ce69796a9266649e574943a805Logo-CNES-horizontal.pn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20" name="Picture 19" descr="jaxa_logo.gif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21" name="Straight Connector 20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 dirty="0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 dirty="0">
                <a:latin typeface="Times New Roman"/>
                <a:cs typeface="Times New Roman"/>
              </a:rPr>
              <a:t>May 17 – 20, 2021</a:t>
            </a:r>
            <a:endParaRPr lang="en-US" sz="1500" b="1" dirty="0">
              <a:latin typeface="Times New Roman"/>
              <a:cs typeface="Times New Roman"/>
            </a:endParaRPr>
          </a:p>
        </p:txBody>
      </p:sp>
      <p:pic>
        <p:nvPicPr>
          <p:cNvPr id="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25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0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0FFE-B11E-4B16-93A3-D982AC54A8BA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44442-640B-48E5-84E8-503FA19D6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8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26" Type="http://schemas.openxmlformats.org/officeDocument/2006/relationships/image" Target="../media/image30.jpeg"/><Relationship Id="rId39" Type="http://schemas.openxmlformats.org/officeDocument/2006/relationships/image" Target="../media/image43.jpeg"/><Relationship Id="rId21" Type="http://schemas.openxmlformats.org/officeDocument/2006/relationships/image" Target="../media/image25.png"/><Relationship Id="rId34" Type="http://schemas.openxmlformats.org/officeDocument/2006/relationships/image" Target="../media/image38.jpeg"/><Relationship Id="rId42" Type="http://schemas.openxmlformats.org/officeDocument/2006/relationships/image" Target="../media/image46.jpeg"/><Relationship Id="rId47" Type="http://schemas.openxmlformats.org/officeDocument/2006/relationships/image" Target="../media/image51.jpeg"/><Relationship Id="rId50" Type="http://schemas.openxmlformats.org/officeDocument/2006/relationships/image" Target="../media/image54.jpeg"/><Relationship Id="rId55" Type="http://schemas.openxmlformats.org/officeDocument/2006/relationships/image" Target="../media/image59.jpeg"/><Relationship Id="rId63" Type="http://schemas.openxmlformats.org/officeDocument/2006/relationships/image" Target="../media/image67.jpeg"/><Relationship Id="rId68" Type="http://schemas.openxmlformats.org/officeDocument/2006/relationships/image" Target="../media/image72.png"/><Relationship Id="rId76" Type="http://schemas.openxmlformats.org/officeDocument/2006/relationships/image" Target="../media/image80.jpeg"/><Relationship Id="rId7" Type="http://schemas.openxmlformats.org/officeDocument/2006/relationships/image" Target="../media/image11.jpeg"/><Relationship Id="rId71" Type="http://schemas.openxmlformats.org/officeDocument/2006/relationships/image" Target="../media/image75.jpeg"/><Relationship Id="rId2" Type="http://schemas.openxmlformats.org/officeDocument/2006/relationships/image" Target="../media/image6.jpeg"/><Relationship Id="rId16" Type="http://schemas.openxmlformats.org/officeDocument/2006/relationships/image" Target="../media/image20.jpeg"/><Relationship Id="rId29" Type="http://schemas.openxmlformats.org/officeDocument/2006/relationships/image" Target="../media/image33.jpeg"/><Relationship Id="rId11" Type="http://schemas.openxmlformats.org/officeDocument/2006/relationships/image" Target="../media/image15.jpeg"/><Relationship Id="rId24" Type="http://schemas.openxmlformats.org/officeDocument/2006/relationships/image" Target="../media/image28.jpeg"/><Relationship Id="rId32" Type="http://schemas.openxmlformats.org/officeDocument/2006/relationships/image" Target="../media/image36.jpeg"/><Relationship Id="rId37" Type="http://schemas.openxmlformats.org/officeDocument/2006/relationships/image" Target="../media/image41.jpeg"/><Relationship Id="rId40" Type="http://schemas.openxmlformats.org/officeDocument/2006/relationships/image" Target="../media/image44.jpeg"/><Relationship Id="rId45" Type="http://schemas.openxmlformats.org/officeDocument/2006/relationships/image" Target="../media/image49.jpeg"/><Relationship Id="rId53" Type="http://schemas.openxmlformats.org/officeDocument/2006/relationships/image" Target="../media/image57.jpeg"/><Relationship Id="rId58" Type="http://schemas.openxmlformats.org/officeDocument/2006/relationships/image" Target="../media/image62.jpeg"/><Relationship Id="rId66" Type="http://schemas.openxmlformats.org/officeDocument/2006/relationships/image" Target="../media/image70.jpeg"/><Relationship Id="rId74" Type="http://schemas.openxmlformats.org/officeDocument/2006/relationships/image" Target="../media/image78.jpeg"/><Relationship Id="rId79" Type="http://schemas.openxmlformats.org/officeDocument/2006/relationships/image" Target="../media/image83.png"/><Relationship Id="rId5" Type="http://schemas.openxmlformats.org/officeDocument/2006/relationships/image" Target="../media/image9.jpeg"/><Relationship Id="rId61" Type="http://schemas.openxmlformats.org/officeDocument/2006/relationships/image" Target="../media/image65.jpeg"/><Relationship Id="rId10" Type="http://schemas.openxmlformats.org/officeDocument/2006/relationships/image" Target="../media/image14.jpeg"/><Relationship Id="rId19" Type="http://schemas.openxmlformats.org/officeDocument/2006/relationships/image" Target="../media/image23.jpeg"/><Relationship Id="rId31" Type="http://schemas.openxmlformats.org/officeDocument/2006/relationships/image" Target="../media/image35.jpeg"/><Relationship Id="rId44" Type="http://schemas.openxmlformats.org/officeDocument/2006/relationships/image" Target="../media/image48.jpeg"/><Relationship Id="rId52" Type="http://schemas.openxmlformats.org/officeDocument/2006/relationships/image" Target="../media/image56.jpeg"/><Relationship Id="rId60" Type="http://schemas.openxmlformats.org/officeDocument/2006/relationships/image" Target="../media/image64.jpeg"/><Relationship Id="rId65" Type="http://schemas.openxmlformats.org/officeDocument/2006/relationships/image" Target="../media/image69.jpeg"/><Relationship Id="rId73" Type="http://schemas.openxmlformats.org/officeDocument/2006/relationships/image" Target="../media/image77.jpeg"/><Relationship Id="rId78" Type="http://schemas.openxmlformats.org/officeDocument/2006/relationships/image" Target="../media/image82.jpeg"/><Relationship Id="rId81" Type="http://schemas.openxmlformats.org/officeDocument/2006/relationships/image" Target="../media/image85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Relationship Id="rId22" Type="http://schemas.openxmlformats.org/officeDocument/2006/relationships/image" Target="../media/image26.jpeg"/><Relationship Id="rId27" Type="http://schemas.openxmlformats.org/officeDocument/2006/relationships/image" Target="../media/image31.jpeg"/><Relationship Id="rId30" Type="http://schemas.openxmlformats.org/officeDocument/2006/relationships/image" Target="../media/image34.jpeg"/><Relationship Id="rId35" Type="http://schemas.openxmlformats.org/officeDocument/2006/relationships/image" Target="../media/image39.jpeg"/><Relationship Id="rId43" Type="http://schemas.openxmlformats.org/officeDocument/2006/relationships/image" Target="../media/image47.jpeg"/><Relationship Id="rId48" Type="http://schemas.openxmlformats.org/officeDocument/2006/relationships/image" Target="../media/image52.jpeg"/><Relationship Id="rId56" Type="http://schemas.openxmlformats.org/officeDocument/2006/relationships/image" Target="../media/image60.jpeg"/><Relationship Id="rId64" Type="http://schemas.openxmlformats.org/officeDocument/2006/relationships/image" Target="../media/image68.jpeg"/><Relationship Id="rId69" Type="http://schemas.openxmlformats.org/officeDocument/2006/relationships/image" Target="../media/image73.jpeg"/><Relationship Id="rId77" Type="http://schemas.openxmlformats.org/officeDocument/2006/relationships/image" Target="../media/image81.jpeg"/><Relationship Id="rId8" Type="http://schemas.openxmlformats.org/officeDocument/2006/relationships/image" Target="../media/image12.jpeg"/><Relationship Id="rId51" Type="http://schemas.openxmlformats.org/officeDocument/2006/relationships/image" Target="../media/image55.jpeg"/><Relationship Id="rId72" Type="http://schemas.openxmlformats.org/officeDocument/2006/relationships/image" Target="../media/image76.jpeg"/><Relationship Id="rId80" Type="http://schemas.openxmlformats.org/officeDocument/2006/relationships/image" Target="../media/image84.jpeg"/><Relationship Id="rId3" Type="http://schemas.openxmlformats.org/officeDocument/2006/relationships/image" Target="../media/image7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5" Type="http://schemas.openxmlformats.org/officeDocument/2006/relationships/image" Target="../media/image29.jpeg"/><Relationship Id="rId33" Type="http://schemas.openxmlformats.org/officeDocument/2006/relationships/image" Target="../media/image37.jpeg"/><Relationship Id="rId38" Type="http://schemas.openxmlformats.org/officeDocument/2006/relationships/image" Target="../media/image42.jpeg"/><Relationship Id="rId46" Type="http://schemas.openxmlformats.org/officeDocument/2006/relationships/image" Target="../media/image50.jpeg"/><Relationship Id="rId59" Type="http://schemas.openxmlformats.org/officeDocument/2006/relationships/image" Target="../media/image63.jpeg"/><Relationship Id="rId67" Type="http://schemas.openxmlformats.org/officeDocument/2006/relationships/image" Target="../media/image71.jpeg"/><Relationship Id="rId20" Type="http://schemas.openxmlformats.org/officeDocument/2006/relationships/image" Target="../media/image24.jpeg"/><Relationship Id="rId41" Type="http://schemas.openxmlformats.org/officeDocument/2006/relationships/image" Target="../media/image45.jpeg"/><Relationship Id="rId54" Type="http://schemas.openxmlformats.org/officeDocument/2006/relationships/image" Target="../media/image58.jpeg"/><Relationship Id="rId62" Type="http://schemas.openxmlformats.org/officeDocument/2006/relationships/image" Target="../media/image66.jpeg"/><Relationship Id="rId70" Type="http://schemas.openxmlformats.org/officeDocument/2006/relationships/image" Target="../media/image74.jpeg"/><Relationship Id="rId75" Type="http://schemas.openxmlformats.org/officeDocument/2006/relationships/image" Target="../media/image7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15" Type="http://schemas.openxmlformats.org/officeDocument/2006/relationships/image" Target="../media/image19.jpeg"/><Relationship Id="rId23" Type="http://schemas.openxmlformats.org/officeDocument/2006/relationships/image" Target="../media/image27.jpeg"/><Relationship Id="rId28" Type="http://schemas.openxmlformats.org/officeDocument/2006/relationships/image" Target="../media/image32.jpeg"/><Relationship Id="rId36" Type="http://schemas.openxmlformats.org/officeDocument/2006/relationships/image" Target="../media/image40.jpeg"/><Relationship Id="rId49" Type="http://schemas.openxmlformats.org/officeDocument/2006/relationships/image" Target="../media/image53.jpeg"/><Relationship Id="rId57" Type="http://schemas.openxmlformats.org/officeDocument/2006/relationships/image" Target="../media/image6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j.machado@nasa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ancy.c.herndon@nasa.go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693" y="1154235"/>
            <a:ext cx="7077456" cy="4311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9" y="722955"/>
            <a:ext cx="9139421" cy="322516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International Earth Science Constellation (ESC)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500621" y="6426910"/>
            <a:ext cx="2133600" cy="365125"/>
          </a:xfrm>
        </p:spPr>
        <p:txBody>
          <a:bodyPr/>
          <a:lstStyle/>
          <a:p>
            <a:fld id="{7D71D84F-F99E-AA4D-AEB0-4E72F1AAA5C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4579" y="5504657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Michael J. Machado </a:t>
            </a:r>
          </a:p>
          <a:p>
            <a:pPr algn="ctr">
              <a:lnSpc>
                <a:spcPct val="90000"/>
              </a:lnSpc>
            </a:pPr>
            <a:r>
              <a:rPr lang="en-US" b="1" dirty="0">
                <a:latin typeface="Times New Roman"/>
                <a:cs typeface="Times New Roman"/>
              </a:rPr>
              <a:t>Constellation Mission Operations Manager</a:t>
            </a:r>
          </a:p>
          <a:p>
            <a:pPr algn="ctr">
              <a:lnSpc>
                <a:spcPct val="90000"/>
              </a:lnSpc>
            </a:pPr>
            <a:r>
              <a:rPr lang="en-US" b="1" dirty="0">
                <a:latin typeface="Times New Roman"/>
                <a:cs typeface="Times New Roman"/>
              </a:rPr>
              <a:t>Mission Validation and Operations Branch – Code 584 </a:t>
            </a:r>
          </a:p>
          <a:p>
            <a:pPr algn="ctr">
              <a:lnSpc>
                <a:spcPct val="90000"/>
              </a:lnSpc>
            </a:pPr>
            <a:r>
              <a:rPr lang="en-US" b="1" dirty="0">
                <a:latin typeface="Times New Roman"/>
                <a:cs typeface="Times New Roman"/>
              </a:rPr>
              <a:t>Earth Science Mission Operations (ESMO) Project – Code 428</a:t>
            </a:r>
          </a:p>
          <a:p>
            <a:pPr algn="ctr">
              <a:lnSpc>
                <a:spcPct val="90000"/>
              </a:lnSpc>
            </a:pPr>
            <a:r>
              <a:rPr lang="en-US" b="1" dirty="0">
                <a:latin typeface="Times New Roman"/>
                <a:cs typeface="Times New Roman"/>
              </a:rPr>
              <a:t>NASA/Goddard Space Flight Center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38797" y="4972088"/>
            <a:ext cx="3057248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INTRODUCTION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38797" y="4991138"/>
            <a:ext cx="3057248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INTRODUCTION</a:t>
            </a:r>
            <a:endParaRPr 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916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38" y="1350988"/>
            <a:ext cx="8517924" cy="532571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b="1" i="1" dirty="0"/>
              <a:t>Welcome to all the members of the Mission Operations Working Group (MOWG) of the International Earth Observing Morning and Afternoon Constellations (A-Train &amp; C-Train)!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b="1" i="1" dirty="0"/>
              <a:t>Special thanks to Cindy Leaper, Nancy Herndon, and Bill Guit for helping with this </a:t>
            </a:r>
            <a:r>
              <a:rPr lang="en-US" sz="2400" b="1" i="1" dirty="0">
                <a:solidFill>
                  <a:srgbClr val="0000FF"/>
                </a:solidFill>
              </a:rPr>
              <a:t>2nd Virtual MOWG meeting as well as the members of the review panel for the Aqua Constellation Exit</a:t>
            </a:r>
            <a:r>
              <a:rPr lang="en-US" sz="2400" b="1" i="1" dirty="0"/>
              <a:t>.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b="1" i="1" dirty="0"/>
              <a:t>Thanks to everyone who is supporting at unusual hours due to being in a different time zone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b="1" i="1" dirty="0"/>
              <a:t>Welcome to our guests and first time attendees (</a:t>
            </a:r>
            <a:r>
              <a:rPr lang="en-US" sz="2400" b="1" i="1" dirty="0">
                <a:solidFill>
                  <a:srgbClr val="0000FF"/>
                </a:solidFill>
              </a:rPr>
              <a:t>NISAR</a:t>
            </a:r>
            <a:r>
              <a:rPr lang="en-US" sz="2400" b="1" i="1" dirty="0"/>
              <a:t>).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400" b="1" i="1" dirty="0"/>
              <a:t>THANK YOU as always for your support especially during this challenging time of pandemic and social unrest!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666121"/>
            <a:ext cx="7772400" cy="76150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solidFill>
                  <a:srgbClr val="0000FF"/>
                </a:solidFill>
                <a:ea typeface="ＭＳ Ｐゴシック"/>
                <a:cs typeface="ＭＳ Ｐゴシック"/>
              </a:rPr>
              <a:t>Welcome</a:t>
            </a:r>
            <a:endParaRPr lang="en-US" sz="4000" dirty="0">
              <a:solidFill>
                <a:srgbClr val="0000FF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9655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00FF"/>
                </a:solidFill>
              </a:rPr>
              <a:t>Great work continues despite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450"/>
            <a:ext cx="8229600" cy="5405479"/>
          </a:xfrm>
        </p:spPr>
        <p:txBody>
          <a:bodyPr>
            <a:normAutofit/>
          </a:bodyPr>
          <a:lstStyle/>
          <a:p>
            <a:r>
              <a:rPr lang="en-US" sz="2400" dirty="0"/>
              <a:t>COVID-19 (Coronavirus Disease 2019)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Teams have adapted well to the challenges faced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Vaccinations have brought hope but focus we must</a:t>
            </a:r>
          </a:p>
          <a:p>
            <a:pPr lvl="1"/>
            <a:r>
              <a:rPr lang="en-US" sz="2400" dirty="0"/>
              <a:t>Excellent communication among teams continues</a:t>
            </a:r>
          </a:p>
          <a:p>
            <a:r>
              <a:rPr lang="en-US" sz="2400" dirty="0"/>
              <a:t>Social Unrest</a:t>
            </a:r>
          </a:p>
          <a:p>
            <a:pPr lvl="1"/>
            <a:r>
              <a:rPr lang="en-US" sz="2400" dirty="0"/>
              <a:t>Be mindful that some colleagues have faced additional challenges</a:t>
            </a:r>
          </a:p>
          <a:p>
            <a:r>
              <a:rPr lang="en-US" sz="2400" dirty="0"/>
              <a:t>Anomalies</a:t>
            </a:r>
          </a:p>
          <a:p>
            <a:pPr lvl="1"/>
            <a:r>
              <a:rPr lang="en-US" sz="2400" dirty="0" err="1"/>
              <a:t>CloudSat</a:t>
            </a:r>
            <a:r>
              <a:rPr lang="en-US" sz="2400" dirty="0"/>
              <a:t> anomaly; </a:t>
            </a:r>
            <a:r>
              <a:rPr lang="en-US" sz="2400" dirty="0">
                <a:solidFill>
                  <a:srgbClr val="0000FF"/>
                </a:solidFill>
              </a:rPr>
              <a:t>we remain hopeful that the team can find a solution to return to operations</a:t>
            </a:r>
          </a:p>
          <a:p>
            <a:pPr lvl="1"/>
            <a:endParaRPr lang="en-US" sz="2400" dirty="0"/>
          </a:p>
          <a:p>
            <a:r>
              <a:rPr lang="en-US" sz="2400" dirty="0"/>
              <a:t>MOWG is family, we are here to support each other!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4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554" y="823514"/>
            <a:ext cx="8229600" cy="31236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FF"/>
                </a:solidFill>
                <a:cs typeface="Arial" panose="020B0604020202020204" pitchFamily="34" charset="0"/>
              </a:rPr>
              <a:t>Earth Science Mission Operations (ESMO)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2967061" y="1357750"/>
            <a:ext cx="2402361" cy="1377108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</a:rPr>
              <a:t>Project Manager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prstClr val="black"/>
                </a:solidFill>
              </a:rPr>
              <a:t>Wynn Watson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4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Deputy Project Manager – Operations</a:t>
            </a:r>
          </a:p>
          <a:p>
            <a:pPr algn="ctr"/>
            <a:r>
              <a:rPr lang="en-US" sz="1000" dirty="0">
                <a:solidFill>
                  <a:srgbClr val="0000FF"/>
                </a:solidFill>
              </a:rPr>
              <a:t>Jamie Pawloski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Deputy Project Manager – Technical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</a:rPr>
              <a:t>Eric Moyer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Deputy Project Manager – Resources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</a:rPr>
              <a:t>Tracy Parlate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707558" y="3250683"/>
            <a:ext cx="2124316" cy="133810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Mission Directors / Managers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00" b="1" dirty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Aqua</a:t>
            </a:r>
            <a:r>
              <a:rPr lang="en-US" sz="1000" dirty="0">
                <a:solidFill>
                  <a:prstClr val="black"/>
                </a:solidFill>
              </a:rPr>
              <a:t>: Bill Guit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chemeClr val="tx1"/>
                </a:solidFill>
              </a:rPr>
              <a:t>Aura</a:t>
            </a:r>
            <a:r>
              <a:rPr lang="en-US" sz="1000" dirty="0">
                <a:solidFill>
                  <a:schemeClr val="tx1"/>
                </a:solidFill>
              </a:rPr>
              <a:t>: Dominic Fisher</a:t>
            </a:r>
          </a:p>
          <a:p>
            <a:pPr algn="ctr"/>
            <a:r>
              <a:rPr lang="en-US" sz="1000" b="1" dirty="0">
                <a:solidFill>
                  <a:prstClr val="black"/>
                </a:solidFill>
              </a:rPr>
              <a:t>Terra</a:t>
            </a:r>
            <a:r>
              <a:rPr lang="en-US" sz="1000" dirty="0">
                <a:solidFill>
                  <a:prstClr val="black"/>
                </a:solidFill>
              </a:rPr>
              <a:t>: Dimitrios Mantziaras</a:t>
            </a:r>
          </a:p>
          <a:p>
            <a:pPr algn="ctr"/>
            <a:r>
              <a:rPr lang="en-US" sz="1000" b="1" dirty="0">
                <a:solidFill>
                  <a:prstClr val="black"/>
                </a:solidFill>
              </a:rPr>
              <a:t>GPM</a:t>
            </a:r>
            <a:r>
              <a:rPr lang="en-US" sz="1000" dirty="0">
                <a:solidFill>
                  <a:prstClr val="black"/>
                </a:solidFill>
              </a:rPr>
              <a:t>: </a:t>
            </a:r>
            <a:r>
              <a:rPr lang="en-US" sz="1000" dirty="0">
                <a:solidFill>
                  <a:srgbClr val="0000FF"/>
                </a:solidFill>
              </a:rPr>
              <a:t>Tony Scaffardi</a:t>
            </a:r>
          </a:p>
          <a:p>
            <a:pPr algn="ctr"/>
            <a:r>
              <a:rPr lang="en-US" sz="1000" b="1" dirty="0">
                <a:solidFill>
                  <a:prstClr val="black"/>
                </a:solidFill>
              </a:rPr>
              <a:t>ICESat-2</a:t>
            </a:r>
            <a:r>
              <a:rPr lang="en-US" sz="1000" dirty="0">
                <a:solidFill>
                  <a:prstClr val="black"/>
                </a:solidFill>
              </a:rPr>
              <a:t>: James Jaranyi &amp;</a:t>
            </a:r>
          </a:p>
          <a:p>
            <a:pPr algn="ctr"/>
            <a:r>
              <a:rPr lang="en-US" sz="1000" dirty="0">
                <a:solidFill>
                  <a:srgbClr val="0000FF"/>
                </a:solidFill>
              </a:rPr>
              <a:t>Megan Gorham</a:t>
            </a:r>
          </a:p>
          <a:p>
            <a:pPr algn="ctr"/>
            <a:r>
              <a:rPr lang="en-US" sz="1000" dirty="0">
                <a:solidFill>
                  <a:srgbClr val="0000FF"/>
                </a:solidFill>
              </a:rPr>
              <a:t>GEDI/TSIS-1: Julie Owens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700584" y="1204002"/>
            <a:ext cx="3048001" cy="1731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</a:rPr>
              <a:t>Project Scientists</a:t>
            </a:r>
          </a:p>
          <a:p>
            <a:pPr algn="ctr"/>
            <a:r>
              <a:rPr lang="en-US" sz="1000" b="1" dirty="0"/>
              <a:t>Earth Observing System (EOS) Senior Project Scientist &amp; A-Train Project Scientist: </a:t>
            </a:r>
            <a:r>
              <a:rPr lang="en-US" sz="1000" dirty="0"/>
              <a:t>Steven Platnick</a:t>
            </a:r>
          </a:p>
          <a:p>
            <a:pPr algn="ctr"/>
            <a:r>
              <a:rPr lang="en-US" sz="1000" b="1" dirty="0"/>
              <a:t>Aqua</a:t>
            </a:r>
            <a:r>
              <a:rPr lang="en-US" sz="1000" dirty="0"/>
              <a:t>: Claire Parkinson</a:t>
            </a:r>
          </a:p>
          <a:p>
            <a:pPr algn="ctr"/>
            <a:r>
              <a:rPr lang="en-US" sz="1000" dirty="0"/>
              <a:t>    Deputy - Lazaros Oreopoulos</a:t>
            </a:r>
          </a:p>
          <a:p>
            <a:pPr algn="ctr"/>
            <a:r>
              <a:rPr lang="en-US" sz="1000" b="1" dirty="0"/>
              <a:t>Aura</a:t>
            </a:r>
            <a:r>
              <a:rPr lang="en-US" sz="1000" dirty="0"/>
              <a:t>: </a:t>
            </a:r>
            <a:r>
              <a:rPr lang="en-US" sz="1000" dirty="0">
                <a:solidFill>
                  <a:schemeClr val="tx1"/>
                </a:solidFill>
              </a:rPr>
              <a:t>Bryan Duncan </a:t>
            </a:r>
          </a:p>
          <a:p>
            <a:pPr algn="ctr"/>
            <a:r>
              <a:rPr lang="en-US" sz="1000" dirty="0"/>
              <a:t>Deputy – </a:t>
            </a:r>
            <a:r>
              <a:rPr lang="en-US" sz="1000" dirty="0">
                <a:solidFill>
                  <a:srgbClr val="0000FF"/>
                </a:solidFill>
              </a:rPr>
              <a:t>Nick </a:t>
            </a:r>
            <a:r>
              <a:rPr lang="en-US" sz="1000" dirty="0" err="1">
                <a:solidFill>
                  <a:srgbClr val="0000FF"/>
                </a:solidFill>
              </a:rPr>
              <a:t>Krotkov</a:t>
            </a:r>
            <a:r>
              <a:rPr lang="en-US" sz="1000" dirty="0">
                <a:solidFill>
                  <a:srgbClr val="0000FF"/>
                </a:solidFill>
              </a:rPr>
              <a:t> (Acting)</a:t>
            </a:r>
          </a:p>
          <a:p>
            <a:pPr algn="ctr"/>
            <a:r>
              <a:rPr lang="en-US" sz="1000" b="1" dirty="0"/>
              <a:t>Terra</a:t>
            </a:r>
            <a:r>
              <a:rPr lang="en-US" sz="1000" dirty="0"/>
              <a:t>: Kurt Thome</a:t>
            </a:r>
          </a:p>
          <a:p>
            <a:pPr algn="ctr"/>
            <a:r>
              <a:rPr lang="en-US" sz="1000" dirty="0"/>
              <a:t>    Deputy - Si-Chee </a:t>
            </a:r>
            <a:r>
              <a:rPr lang="en-US" sz="1000" dirty="0" err="1"/>
              <a:t>Tsay</a:t>
            </a:r>
            <a:endParaRPr lang="en-US" sz="1000" dirty="0"/>
          </a:p>
          <a:p>
            <a:pPr algn="ctr"/>
            <a:r>
              <a:rPr lang="en-US" sz="1000" dirty="0"/>
              <a:t>    Deputy – Robert Wolfe</a:t>
            </a:r>
          </a:p>
        </p:txBody>
      </p:sp>
      <p:cxnSp>
        <p:nvCxnSpPr>
          <p:cNvPr id="53" name="Elbow Connector 52"/>
          <p:cNvCxnSpPr>
            <a:endCxn id="49" idx="1"/>
          </p:cNvCxnSpPr>
          <p:nvPr/>
        </p:nvCxnSpPr>
        <p:spPr>
          <a:xfrm>
            <a:off x="4168241" y="3766832"/>
            <a:ext cx="1539317" cy="15290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endCxn id="50" idx="2"/>
          </p:cNvCxnSpPr>
          <p:nvPr/>
        </p:nvCxnSpPr>
        <p:spPr>
          <a:xfrm flipV="1">
            <a:off x="4168241" y="2935441"/>
            <a:ext cx="3056344" cy="122143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32555" y="4711338"/>
            <a:ext cx="3008636" cy="771065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Flight Dynamics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00" b="1" dirty="0">
              <a:solidFill>
                <a:prstClr val="black"/>
              </a:solidFill>
            </a:endParaRPr>
          </a:p>
          <a:p>
            <a:pPr algn="ctr"/>
            <a:r>
              <a:rPr lang="en-US" sz="1000" b="1" dirty="0">
                <a:solidFill>
                  <a:prstClr val="black"/>
                </a:solidFill>
              </a:rPr>
              <a:t>EOS Operations &amp; Analysis Manager</a:t>
            </a:r>
            <a:r>
              <a:rPr lang="en-US" sz="1000" dirty="0">
                <a:solidFill>
                  <a:prstClr val="black"/>
                </a:solidFill>
              </a:rPr>
              <a:t>: </a:t>
            </a:r>
            <a:r>
              <a:rPr lang="en-US" sz="1000" dirty="0">
                <a:solidFill>
                  <a:schemeClr val="tx1"/>
                </a:solidFill>
              </a:rPr>
              <a:t>Tiffany Hoerbelt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chemeClr val="tx1"/>
                </a:solidFill>
              </a:rPr>
              <a:t>EOS Deputy</a:t>
            </a:r>
            <a:r>
              <a:rPr lang="en-US" sz="1000" dirty="0">
                <a:solidFill>
                  <a:schemeClr val="tx1"/>
                </a:solidFill>
              </a:rPr>
              <a:t>: </a:t>
            </a:r>
            <a:r>
              <a:rPr lang="en-US" sz="1000" dirty="0">
                <a:solidFill>
                  <a:srgbClr val="0000FF"/>
                </a:solidFill>
              </a:rPr>
              <a:t>VACANT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Software Development</a:t>
            </a:r>
            <a:r>
              <a:rPr lang="en-US" sz="1000" dirty="0">
                <a:solidFill>
                  <a:schemeClr val="tx1"/>
                </a:solidFill>
              </a:rPr>
              <a:t>: Nancy Smith</a:t>
            </a:r>
          </a:p>
        </p:txBody>
      </p:sp>
      <p:cxnSp>
        <p:nvCxnSpPr>
          <p:cNvPr id="61" name="Elbow Connector 60"/>
          <p:cNvCxnSpPr>
            <a:stCxn id="35" idx="2"/>
            <a:endCxn id="60" idx="3"/>
          </p:cNvCxnSpPr>
          <p:nvPr/>
        </p:nvCxnSpPr>
        <p:spPr>
          <a:xfrm rot="5400000">
            <a:off x="2623711" y="3552339"/>
            <a:ext cx="2362013" cy="727051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9C5B-F6CB-458D-8628-E7F2587DD02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371128" y="3362247"/>
            <a:ext cx="1056854" cy="820500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Project Admin</a:t>
            </a:r>
          </a:p>
          <a:p>
            <a:pPr algn="ctr"/>
            <a:r>
              <a:rPr lang="en-US" sz="1000" dirty="0"/>
              <a:t>Selene Annadale</a:t>
            </a:r>
          </a:p>
          <a:p>
            <a:pPr algn="ctr"/>
            <a:r>
              <a:rPr lang="en-US" sz="1000" dirty="0"/>
              <a:t>Diane Trakas</a:t>
            </a:r>
          </a:p>
        </p:txBody>
      </p:sp>
      <p:cxnSp>
        <p:nvCxnSpPr>
          <p:cNvPr id="42" name="Straight Connector 41"/>
          <p:cNvCxnSpPr>
            <a:stCxn id="31" idx="3"/>
          </p:cNvCxnSpPr>
          <p:nvPr/>
        </p:nvCxnSpPr>
        <p:spPr>
          <a:xfrm>
            <a:off x="3427982" y="3772497"/>
            <a:ext cx="740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/>
          <p:nvPr/>
        </p:nvCxnSpPr>
        <p:spPr>
          <a:xfrm rot="16200000" flipH="1">
            <a:off x="3753408" y="3149694"/>
            <a:ext cx="2362013" cy="153234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5700584" y="4749829"/>
            <a:ext cx="2131290" cy="1802403"/>
            <a:chOff x="5717257" y="3654638"/>
            <a:chExt cx="2131290" cy="1802403"/>
          </a:xfrm>
        </p:grpSpPr>
        <p:sp>
          <p:nvSpPr>
            <p:cNvPr id="47" name="Rectangle 46"/>
            <p:cNvSpPr/>
            <p:nvPr/>
          </p:nvSpPr>
          <p:spPr>
            <a:xfrm>
              <a:off x="5717257" y="3654638"/>
              <a:ext cx="2131290" cy="694084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prstClr val="black"/>
                  </a:solidFill>
                </a:rPr>
                <a:t>Earth Science Constellation </a:t>
              </a:r>
              <a:r>
                <a:rPr lang="en-US" sz="1000" b="1" dirty="0">
                  <a:solidFill>
                    <a:schemeClr val="tx1"/>
                  </a:solidFill>
                </a:rPr>
                <a:t>Manager</a:t>
              </a:r>
              <a:r>
                <a:rPr lang="en-US" sz="1000" dirty="0">
                  <a:solidFill>
                    <a:schemeClr val="tx1"/>
                  </a:solidFill>
                </a:rPr>
                <a:t>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chemeClr val="tx1"/>
                  </a:solidFill>
                </a:rPr>
                <a:t>Mike Machado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093317" y="4636541"/>
              <a:ext cx="1346800" cy="820500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/>
                <a:t>Constellation Support</a:t>
              </a:r>
            </a:p>
            <a:p>
              <a:pPr algn="ctr"/>
              <a:r>
                <a:rPr lang="en-US" sz="1000" strike="sngStrike" dirty="0">
                  <a:solidFill>
                    <a:srgbClr val="0000FF"/>
                  </a:solidFill>
                </a:rPr>
                <a:t>Warren Case</a:t>
              </a:r>
            </a:p>
            <a:p>
              <a:pPr algn="ctr"/>
              <a:r>
                <a:rPr lang="en-US" sz="1000" dirty="0"/>
                <a:t>Nancy Herndon</a:t>
              </a:r>
            </a:p>
          </p:txBody>
        </p:sp>
        <p:cxnSp>
          <p:nvCxnSpPr>
            <p:cNvPr id="52" name="Straight Connector 51"/>
            <p:cNvCxnSpPr>
              <a:endCxn id="51" idx="0"/>
            </p:cNvCxnSpPr>
            <p:nvPr/>
          </p:nvCxnSpPr>
          <p:spPr>
            <a:xfrm>
              <a:off x="6766717" y="4352496"/>
              <a:ext cx="0" cy="2840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/>
        </p:nvSpPr>
        <p:spPr>
          <a:xfrm>
            <a:off x="223315" y="1204002"/>
            <a:ext cx="2389470" cy="84577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/>
                </a:solidFill>
              </a:rPr>
              <a:t>Conjunction Assessment Risk Analysis (CARA)</a:t>
            </a:r>
          </a:p>
          <a:p>
            <a:pPr algn="ctr"/>
            <a:r>
              <a:rPr lang="en-US" sz="1000" b="1" dirty="0"/>
              <a:t>Manager: </a:t>
            </a:r>
            <a:r>
              <a:rPr lang="en-US" sz="1000" dirty="0"/>
              <a:t>Lauri Newman</a:t>
            </a:r>
          </a:p>
          <a:p>
            <a:pPr algn="ctr"/>
            <a:r>
              <a:rPr lang="en-US" sz="1000" b="1" dirty="0"/>
              <a:t>Deputy: </a:t>
            </a:r>
            <a:r>
              <a:rPr lang="en-US" sz="1000" dirty="0"/>
              <a:t>Alinda Mashiku </a:t>
            </a:r>
            <a:endParaRPr lang="en-US" sz="1000" dirty="0">
              <a:solidFill>
                <a:srgbClr val="0000FF"/>
              </a:solidFill>
            </a:endParaRPr>
          </a:p>
        </p:txBody>
      </p:sp>
      <p:cxnSp>
        <p:nvCxnSpPr>
          <p:cNvPr id="24" name="Elbow Connector 23"/>
          <p:cNvCxnSpPr>
            <a:stCxn id="17" idx="2"/>
          </p:cNvCxnSpPr>
          <p:nvPr/>
        </p:nvCxnSpPr>
        <p:spPr>
          <a:xfrm rot="16200000" flipH="1">
            <a:off x="2327898" y="1139925"/>
            <a:ext cx="938841" cy="2758536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824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41249"/>
            <a:ext cx="7772400" cy="76150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ea typeface="ＭＳ Ｐゴシック"/>
                <a:cs typeface="ＭＳ Ｐゴシック"/>
              </a:rPr>
              <a:t>MOWG Charter</a:t>
            </a:r>
            <a:endParaRPr lang="en-US" sz="4000" dirty="0">
              <a:ea typeface="ＭＳ Ｐゴシック"/>
              <a:cs typeface="ＭＳ Ｐゴシック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9318" y="1702753"/>
            <a:ext cx="8696392" cy="4536295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dirty="0">
                <a:ea typeface="ＭＳ Ｐゴシック"/>
                <a:cs typeface="ＭＳ Ｐゴシック"/>
              </a:rPr>
              <a:t>The Constellation mission teams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>
                <a:ea typeface="ＭＳ Ｐゴシック"/>
                <a:cs typeface="ＭＳ Ｐゴシック"/>
              </a:rPr>
              <a:t>enable nearly simultaneous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>
                <a:ea typeface="ＭＳ Ｐゴシック"/>
                <a:cs typeface="ＭＳ Ｐゴシック"/>
              </a:rPr>
              <a:t>science observations</a:t>
            </a:r>
            <a:r>
              <a:rPr lang="en-US" sz="3600" b="1" i="1" dirty="0">
                <a:ea typeface="ＭＳ Ｐゴシック"/>
                <a:cs typeface="ＭＳ Ｐゴシック"/>
              </a:rPr>
              <a:t> by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>
                <a:ea typeface="ＭＳ Ｐゴシック"/>
                <a:cs typeface="ＭＳ Ｐゴシック"/>
              </a:rPr>
              <a:t>coordinating</a:t>
            </a:r>
            <a:r>
              <a:rPr lang="en-US" sz="3600" b="1" i="1" dirty="0">
                <a:ea typeface="ＭＳ Ｐゴシック"/>
                <a:cs typeface="ＭＳ Ｐゴシック"/>
              </a:rPr>
              <a:t> their operations and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>
                <a:ea typeface="ＭＳ Ｐゴシック"/>
                <a:cs typeface="ＭＳ Ｐゴシック"/>
              </a:rPr>
              <a:t>cooperating</a:t>
            </a:r>
            <a:r>
              <a:rPr lang="en-US" sz="3600" b="1" i="1" dirty="0">
                <a:ea typeface="ＭＳ Ｐゴシック"/>
                <a:cs typeface="ＭＳ Ｐゴシック"/>
              </a:rPr>
              <a:t> with each other to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>
                <a:ea typeface="ＭＳ Ｐゴシック"/>
                <a:cs typeface="ＭＳ Ｐゴシック"/>
              </a:rPr>
              <a:t>ensure the safety of the constellations</a:t>
            </a:r>
            <a:r>
              <a:rPr lang="en-US" sz="4000" b="1" i="1" u="sng" dirty="0">
                <a:ea typeface="ＭＳ Ｐゴシック"/>
                <a:cs typeface="ＭＳ Ｐゴシック"/>
              </a:rPr>
              <a:t>.</a:t>
            </a:r>
            <a:endParaRPr lang="en-US" sz="4000" b="1" i="1" dirty="0">
              <a:ea typeface="ＭＳ Ｐゴシック"/>
              <a:cs typeface="ＭＳ Ｐゴシック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A6987E-8B37-4CCB-9222-CBAB26C8E95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31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133"/>
            <a:ext cx="8229600" cy="591432"/>
          </a:xfrm>
        </p:spPr>
        <p:txBody>
          <a:bodyPr>
            <a:normAutofit/>
          </a:bodyPr>
          <a:lstStyle/>
          <a:p>
            <a:r>
              <a:rPr lang="en-US" sz="3200" b="1" dirty="0"/>
              <a:t>Constellation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4467"/>
            <a:ext cx="9144000" cy="5584869"/>
          </a:xfrm>
        </p:spPr>
        <p:txBody>
          <a:bodyPr>
            <a:noAutofit/>
          </a:bodyPr>
          <a:lstStyle/>
          <a:p>
            <a:pPr marL="231775" indent="-231775">
              <a:lnSpc>
                <a:spcPct val="95000"/>
              </a:lnSpc>
            </a:pPr>
            <a:r>
              <a:rPr lang="en-US" sz="1700" b="1" dirty="0"/>
              <a:t>A-Train Mission Operations Working Group (MOWG): </a:t>
            </a:r>
            <a:r>
              <a:rPr lang="en-US" sz="1700" dirty="0"/>
              <a:t>Exploratory discussions between </a:t>
            </a:r>
            <a:r>
              <a:rPr lang="en-US" sz="1700" dirty="0" err="1"/>
              <a:t>LaRC</a:t>
            </a:r>
            <a:r>
              <a:rPr lang="en-US" sz="1700" dirty="0"/>
              <a:t> (John </a:t>
            </a:r>
            <a:r>
              <a:rPr lang="en-US" sz="1700" dirty="0" err="1"/>
              <a:t>Stadler</a:t>
            </a:r>
            <a:r>
              <a:rPr lang="en-US" sz="1700" dirty="0"/>
              <a:t>) and GSFC (Angie Kelly, Bill Guit and Lauri Newman) in 2002. Officially met for the first time in March 2003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Morning Constellation: </a:t>
            </a:r>
            <a:r>
              <a:rPr lang="en-US" sz="1700" dirty="0"/>
              <a:t>Officially began with Landsat-7 (April 1999) and Terra (December 1999), followed by joint EO-1/SAC-C launch (November 2000) and Landsat-8 (February 2013), </a:t>
            </a:r>
            <a:r>
              <a:rPr lang="en-US" sz="1700" dirty="0">
                <a:solidFill>
                  <a:srgbClr val="0000FF"/>
                </a:solidFill>
              </a:rPr>
              <a:t>Landsat-9 (Planned)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Afternoon Constellation (A-Train): </a:t>
            </a:r>
            <a:r>
              <a:rPr lang="en-US" sz="1700" dirty="0"/>
              <a:t>Began with the Aqua (May 2002) and Aura (July 2004), then PARASOL (December 2004), and joint CALIPSO/</a:t>
            </a:r>
            <a:r>
              <a:rPr lang="en-US" sz="1700" dirty="0" err="1"/>
              <a:t>CloudSat</a:t>
            </a:r>
            <a:r>
              <a:rPr lang="en-US" sz="1700" dirty="0"/>
              <a:t> launch (April 2006)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Later ESC missions followed: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OCO (2010) and Glory (2011) </a:t>
            </a:r>
            <a:r>
              <a:rPr lang="en-US" sz="1600" dirty="0"/>
              <a:t>launches failed 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GCOM-W1</a:t>
            </a:r>
            <a:r>
              <a:rPr lang="en-US" sz="1600" dirty="0"/>
              <a:t> (May 2012)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Landsat 8 </a:t>
            </a:r>
            <a:r>
              <a:rPr lang="en-US" sz="1600" dirty="0"/>
              <a:t>(February 2013)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OCO-2</a:t>
            </a:r>
            <a:r>
              <a:rPr lang="en-US" sz="1600" dirty="0"/>
              <a:t> (July 2014)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Formation of the C-Train: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 err="1"/>
              <a:t>CloudSat</a:t>
            </a:r>
            <a:r>
              <a:rPr lang="en-US" sz="1600" b="1" dirty="0"/>
              <a:t> </a:t>
            </a:r>
            <a:r>
              <a:rPr lang="en-US" sz="1600" dirty="0"/>
              <a:t>exited A-Train on February 22, 2018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CALIPSO </a:t>
            </a:r>
            <a:r>
              <a:rPr lang="en-US" sz="1600" dirty="0"/>
              <a:t>exited A-Train in mid-September 2018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C-Train </a:t>
            </a:r>
            <a:r>
              <a:rPr lang="en-US" sz="1600" dirty="0"/>
              <a:t>operational orbit configuration achieved on November 1, 2018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Recent Major Anniversaries: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 err="1">
                <a:solidFill>
                  <a:srgbClr val="0000FF"/>
                </a:solidFill>
              </a:rPr>
              <a:t>CloudSat</a:t>
            </a:r>
            <a:r>
              <a:rPr lang="en-US" sz="1600" b="1" dirty="0">
                <a:solidFill>
                  <a:srgbClr val="0000FF"/>
                </a:solidFill>
              </a:rPr>
              <a:t>/CALIPSO 15-year Anniversary occurred on April 26, 2021!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38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69881"/>
            <a:ext cx="8382000" cy="724243"/>
          </a:xfrm>
        </p:spPr>
        <p:txBody>
          <a:bodyPr>
            <a:normAutofit/>
          </a:bodyPr>
          <a:lstStyle/>
          <a:p>
            <a:r>
              <a:rPr lang="en-US" sz="3100" b="1" dirty="0">
                <a:solidFill>
                  <a:srgbClr val="0000FF"/>
                </a:solidFill>
              </a:rPr>
              <a:t>Significant Meeting Topics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3236" y="1107245"/>
            <a:ext cx="8999671" cy="5750755"/>
          </a:xfrm>
        </p:spPr>
        <p:txBody>
          <a:bodyPr lIns="0" tIns="0" rIns="0" bIns="0">
            <a:noAutofit/>
          </a:bodyPr>
          <a:lstStyle/>
          <a:p>
            <a:r>
              <a:rPr lang="en-US" sz="2200" b="1" dirty="0">
                <a:solidFill>
                  <a:srgbClr val="0000FF"/>
                </a:solidFill>
              </a:rPr>
              <a:t>Aqua Constellation Exit Review; select new cornerstone mission</a:t>
            </a:r>
          </a:p>
          <a:p>
            <a:r>
              <a:rPr lang="en-US" sz="2200" b="1" dirty="0" err="1">
                <a:solidFill>
                  <a:srgbClr val="0000FF"/>
                </a:solidFill>
              </a:rPr>
              <a:t>CloudSat</a:t>
            </a:r>
            <a:r>
              <a:rPr lang="en-US" sz="2200" b="1" dirty="0">
                <a:solidFill>
                  <a:srgbClr val="0000FF"/>
                </a:solidFill>
              </a:rPr>
              <a:t>/CALIPSO 15-year Anniversary – Science Highlights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Landsat 9 status, ascent briefing updates and Constellation safety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NASA Headquarters Perspective, Senior Review summary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Current state of the missions 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Review A-Train’s Spring 2021 inclination adjust maneuvers (IAMs) and plans for Fall 2021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Landsat 7 drift/crossings update 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C-Train status 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Operations Coordination Plan update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Constellation Updates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Mega-Constellation Status Updates (CARA) 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NOAA/JPSS Constellation Updates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ESA updates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Conjunction Assessment (CA) Topics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CARA updates 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Conjunction Assessment and Risk Mitigation Automation (CARMA) update</a:t>
            </a:r>
          </a:p>
        </p:txBody>
      </p:sp>
    </p:spTree>
    <p:extLst>
      <p:ext uri="{BB962C8B-B14F-4D97-AF65-F5344CB8AC3E}">
        <p14:creationId xmlns:p14="http://schemas.microsoft.com/office/powerpoint/2010/main" val="6138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640636"/>
            <a:ext cx="9144000" cy="120032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tx1"/>
                </a:solidFill>
                <a:latin typeface="Times New Roman"/>
                <a:cs typeface="Times New Roman"/>
              </a:rPr>
              <a:t>Constellations are operating successfully while dealing with </a:t>
            </a:r>
          </a:p>
          <a:p>
            <a:pPr algn="ctr"/>
            <a:r>
              <a:rPr lang="en-US" sz="2400" b="1" i="1" dirty="0">
                <a:solidFill>
                  <a:schemeClr val="tx1"/>
                </a:solidFill>
                <a:latin typeface="Times New Roman"/>
                <a:cs typeface="Times New Roman"/>
              </a:rPr>
              <a:t>some anomalies and producing valuable science data;</a:t>
            </a:r>
          </a:p>
          <a:p>
            <a:pPr algn="ctr"/>
            <a:r>
              <a:rPr lang="en-US" sz="2400" b="1" i="1" dirty="0">
                <a:solidFill>
                  <a:schemeClr val="tx1"/>
                </a:solidFill>
                <a:latin typeface="Times New Roman"/>
                <a:cs typeface="Times New Roman"/>
              </a:rPr>
              <a:t>Excellent cooperation! Still evolving and learning!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819" y="417439"/>
            <a:ext cx="8229600" cy="69535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State of the Constellations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idx="1"/>
          </p:nvPr>
        </p:nvSpPr>
        <p:spPr>
          <a:xfrm>
            <a:off x="24086" y="960638"/>
            <a:ext cx="9143999" cy="4679998"/>
          </a:xfrm>
          <a:noFill/>
        </p:spPr>
        <p:txBody>
          <a:bodyPr>
            <a:noAutofit/>
          </a:bodyPr>
          <a:lstStyle/>
          <a:p>
            <a:pPr marL="234950" indent="-234950">
              <a:spcBef>
                <a:spcPts val="600"/>
              </a:spcBef>
            </a:pPr>
            <a:r>
              <a:rPr lang="en-US" sz="2400" b="1" dirty="0"/>
              <a:t>Morning Constellation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/>
              <a:t>Landsat </a:t>
            </a:r>
            <a:r>
              <a:rPr lang="en-US" sz="2000" dirty="0">
                <a:solidFill>
                  <a:srgbClr val="000000"/>
                </a:solidFill>
              </a:rPr>
              <a:t>7, Landsat 8 and </a:t>
            </a:r>
            <a:r>
              <a:rPr lang="en-US" sz="2000" dirty="0"/>
              <a:t>Terra are performing nominally.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>
                <a:solidFill>
                  <a:srgbClr val="000000"/>
                </a:solidFill>
              </a:rPr>
              <a:t>SAC-C stopped operations in August 2013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/>
              <a:t>EO-1 was decommissioned and passivated on March 30, 2017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/>
              <a:t>Landsat 9 progressing toward launch</a:t>
            </a:r>
          </a:p>
          <a:p>
            <a:pPr marL="228600" indent="-228600">
              <a:spcBef>
                <a:spcPts val="600"/>
              </a:spcBef>
            </a:pPr>
            <a:r>
              <a:rPr lang="en-US" sz="2400" b="1" dirty="0"/>
              <a:t>Afternoon Constellation (A-Train &amp; C-Train)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sz="2000" dirty="0" err="1">
                <a:solidFill>
                  <a:srgbClr val="0000FF"/>
                </a:solidFill>
              </a:rPr>
              <a:t>CloudSat</a:t>
            </a:r>
            <a:r>
              <a:rPr lang="en-US" sz="2000" dirty="0">
                <a:solidFill>
                  <a:srgbClr val="0000FF"/>
                </a:solidFill>
              </a:rPr>
              <a:t> under-voltage condition and reaction wheel anomaly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sz="2000" dirty="0"/>
              <a:t>Aqua, Aura, GCOM-W1, and OCO-2 are performing nominally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altLang="ja-JP" sz="2000" dirty="0">
                <a:ea typeface="ＭＳ Ｐゴシック" charset="-128"/>
              </a:rPr>
              <a:t>PARASOL exited the A-Train in 2013</a:t>
            </a:r>
          </a:p>
          <a:p>
            <a:pPr marL="628650" lvl="1">
              <a:spcBef>
                <a:spcPts val="600"/>
              </a:spcBef>
            </a:pPr>
            <a:r>
              <a:rPr lang="en-US" altLang="ja-JP" sz="2000" dirty="0">
                <a:ea typeface="ＭＳ Ｐゴシック" charset="-128"/>
              </a:rPr>
              <a:t>CloudSat &amp; CALIPSO continue successful operations in the C-Train (formed November 1, 2018) and continue to be Constellation MOWG family!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9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roup 588">
            <a:extLst>
              <a:ext uri="{FF2B5EF4-FFF2-40B4-BE49-F238E27FC236}">
                <a16:creationId xmlns:a16="http://schemas.microsoft.com/office/drawing/2014/main" id="{7A23F9D9-2AE5-4640-B59C-3B904DE466E6}"/>
              </a:ext>
            </a:extLst>
          </p:cNvPr>
          <p:cNvGrpSpPr/>
          <p:nvPr/>
        </p:nvGrpSpPr>
        <p:grpSpPr>
          <a:xfrm>
            <a:off x="1222271" y="1477050"/>
            <a:ext cx="1546354" cy="1248569"/>
            <a:chOff x="317084" y="5908202"/>
            <a:chExt cx="6185416" cy="4994274"/>
          </a:xfrm>
        </p:grpSpPr>
        <p:grpSp>
          <p:nvGrpSpPr>
            <p:cNvPr id="431" name="Group 430">
              <a:extLst>
                <a:ext uri="{FF2B5EF4-FFF2-40B4-BE49-F238E27FC236}">
                  <a16:creationId xmlns:a16="http://schemas.microsoft.com/office/drawing/2014/main" id="{CF71A5FB-187B-4365-A393-DC84099FB45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7084" y="6462456"/>
              <a:ext cx="6185416" cy="4440020"/>
              <a:chOff x="98080" y="7299993"/>
              <a:chExt cx="9120959" cy="6547213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8ADE110-E1A4-4FDA-8BB5-9F585223B887}"/>
                  </a:ext>
                </a:extLst>
              </p:cNvPr>
              <p:cNvGrpSpPr/>
              <p:nvPr/>
            </p:nvGrpSpPr>
            <p:grpSpPr>
              <a:xfrm>
                <a:off x="4336243" y="7301301"/>
                <a:ext cx="3892859" cy="2286707"/>
                <a:chOff x="7053964" y="4607354"/>
                <a:chExt cx="2595239" cy="1524471"/>
              </a:xfrm>
            </p:grpSpPr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F74259E-C079-4477-9DDC-685A816AECAB}"/>
                    </a:ext>
                  </a:extLst>
                </p:cNvPr>
                <p:cNvSpPr/>
                <p:nvPr/>
              </p:nvSpPr>
              <p:spPr>
                <a:xfrm>
                  <a:off x="7053964" y="4607354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F9820E3E-2496-477D-A1C2-50582079AE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189523" y="4735456"/>
                  <a:ext cx="2324120" cy="1268266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</p:pic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7FAC31D1-2551-478C-8FF5-F4F5C90F6B65}"/>
                  </a:ext>
                </a:extLst>
              </p:cNvPr>
              <p:cNvGrpSpPr/>
              <p:nvPr/>
            </p:nvGrpSpPr>
            <p:grpSpPr>
              <a:xfrm>
                <a:off x="5326180" y="9395853"/>
                <a:ext cx="3892859" cy="2286707"/>
                <a:chOff x="5492642" y="4759990"/>
                <a:chExt cx="2595239" cy="1524471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AD806DC7-B03B-4F86-BD12-7121B83F5529}"/>
                    </a:ext>
                  </a:extLst>
                </p:cNvPr>
                <p:cNvSpPr/>
                <p:nvPr/>
              </p:nvSpPr>
              <p:spPr>
                <a:xfrm>
                  <a:off x="5492642" y="4759990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64" name="Picture 63">
                  <a:extLst>
                    <a:ext uri="{FF2B5EF4-FFF2-40B4-BE49-F238E27FC236}">
                      <a16:creationId xmlns:a16="http://schemas.microsoft.com/office/drawing/2014/main" id="{7490A789-B5B8-4CDB-BFF2-F8F8119147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638094" y="4895799"/>
                  <a:ext cx="2304335" cy="1252853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</p:pic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ACEC34B-4A3A-416C-AF6E-5232C70C2EBC}"/>
                  </a:ext>
                </a:extLst>
              </p:cNvPr>
              <p:cNvGrpSpPr/>
              <p:nvPr/>
            </p:nvGrpSpPr>
            <p:grpSpPr>
              <a:xfrm>
                <a:off x="3775672" y="11560499"/>
                <a:ext cx="3892859" cy="2286707"/>
                <a:chOff x="4161324" y="3024787"/>
                <a:chExt cx="2595239" cy="1524471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A08DB5AB-F40D-4F93-8C11-7E2A432C0672}"/>
                    </a:ext>
                  </a:extLst>
                </p:cNvPr>
                <p:cNvSpPr/>
                <p:nvPr/>
              </p:nvSpPr>
              <p:spPr>
                <a:xfrm>
                  <a:off x="4161324" y="3024787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62" name="Picture 61">
                  <a:extLst>
                    <a:ext uri="{FF2B5EF4-FFF2-40B4-BE49-F238E27FC236}">
                      <a16:creationId xmlns:a16="http://schemas.microsoft.com/office/drawing/2014/main" id="{C8AE9D5D-1377-43BC-B021-61C7895319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306776" y="3144108"/>
                  <a:ext cx="2304334" cy="1285828"/>
                </a:xfrm>
                <a:prstGeom prst="rect">
                  <a:avLst/>
                </a:prstGeom>
              </p:spPr>
            </p:pic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5687266B-1CB4-406F-9889-D36BBFBB8040}"/>
                  </a:ext>
                </a:extLst>
              </p:cNvPr>
              <p:cNvGrpSpPr/>
              <p:nvPr/>
            </p:nvGrpSpPr>
            <p:grpSpPr>
              <a:xfrm>
                <a:off x="661561" y="7299993"/>
                <a:ext cx="3892859" cy="2286707"/>
                <a:chOff x="3593780" y="2839755"/>
                <a:chExt cx="2595239" cy="15244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09E42353-8A94-438D-8E9D-FFD33B830DC3}"/>
                    </a:ext>
                  </a:extLst>
                </p:cNvPr>
                <p:cNvSpPr/>
                <p:nvPr/>
              </p:nvSpPr>
              <p:spPr>
                <a:xfrm>
                  <a:off x="3593780" y="2839755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B7025419-6B78-45B0-B798-12DEE45F02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739232" y="2957578"/>
                  <a:ext cx="2304334" cy="1288824"/>
                </a:xfrm>
                <a:prstGeom prst="rect">
                  <a:avLst/>
                </a:prstGeom>
              </p:spPr>
            </p:pic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DBCF1E7-9E03-4503-901B-A70012261055}"/>
                  </a:ext>
                </a:extLst>
              </p:cNvPr>
              <p:cNvGrpSpPr/>
              <p:nvPr/>
            </p:nvGrpSpPr>
            <p:grpSpPr>
              <a:xfrm>
                <a:off x="1648587" y="9416994"/>
                <a:ext cx="3892859" cy="2286707"/>
                <a:chOff x="4462866" y="3449131"/>
                <a:chExt cx="2595239" cy="15244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6E08672-DB32-4342-BE0F-80863D0A5B7F}"/>
                    </a:ext>
                  </a:extLst>
                </p:cNvPr>
                <p:cNvSpPr/>
                <p:nvPr/>
              </p:nvSpPr>
              <p:spPr>
                <a:xfrm>
                  <a:off x="4462866" y="3449131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F0858F05-E964-4744-80E2-B0F7ABBB79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629393" y="3594174"/>
                  <a:ext cx="2262185" cy="1234385"/>
                </a:xfrm>
                <a:prstGeom prst="rect">
                  <a:avLst/>
                </a:prstGeom>
              </p:spPr>
            </p:pic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14A20E85-E22B-4BC5-8C71-9403C3CCD7F8}"/>
                  </a:ext>
                </a:extLst>
              </p:cNvPr>
              <p:cNvGrpSpPr/>
              <p:nvPr/>
            </p:nvGrpSpPr>
            <p:grpSpPr>
              <a:xfrm>
                <a:off x="98080" y="11560499"/>
                <a:ext cx="3892859" cy="2286707"/>
                <a:chOff x="4606288" y="4489767"/>
                <a:chExt cx="2595239" cy="15244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898AB939-F468-488A-8B4B-FA814B2082AC}"/>
                    </a:ext>
                  </a:extLst>
                </p:cNvPr>
                <p:cNvSpPr/>
                <p:nvPr/>
              </p:nvSpPr>
              <p:spPr>
                <a:xfrm>
                  <a:off x="4606288" y="4489767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6" name="Picture 55">
                  <a:extLst>
                    <a:ext uri="{FF2B5EF4-FFF2-40B4-BE49-F238E27FC236}">
                      <a16:creationId xmlns:a16="http://schemas.microsoft.com/office/drawing/2014/main" id="{003EC11A-9544-4DDC-A959-6F92942AC2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772815" y="4621636"/>
                  <a:ext cx="2262185" cy="1260732"/>
                </a:xfrm>
                <a:prstGeom prst="rect">
                  <a:avLst/>
                </a:prstGeom>
              </p:spPr>
            </p:pic>
          </p:grp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E0D0246-FBB0-4862-90BA-7CCB49CD0451}"/>
                </a:ext>
              </a:extLst>
            </p:cNvPr>
            <p:cNvSpPr txBox="1"/>
            <p:nvPr/>
          </p:nvSpPr>
          <p:spPr>
            <a:xfrm>
              <a:off x="2635704" y="5908202"/>
              <a:ext cx="210442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GCOM-W1</a:t>
              </a:r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6795CD35-CD34-4E2A-863F-0E3A5DFDFC69}"/>
              </a:ext>
            </a:extLst>
          </p:cNvPr>
          <p:cNvGrpSpPr>
            <a:grpSpLocks noChangeAspect="1"/>
          </p:cNvGrpSpPr>
          <p:nvPr/>
        </p:nvGrpSpPr>
        <p:grpSpPr>
          <a:xfrm>
            <a:off x="1371984" y="2845806"/>
            <a:ext cx="1157540" cy="754875"/>
            <a:chOff x="1666890" y="11043946"/>
            <a:chExt cx="4630161" cy="301949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4362C01-071E-4472-A443-DFEB1ADA8E63}"/>
                </a:ext>
              </a:extLst>
            </p:cNvPr>
            <p:cNvSpPr txBox="1"/>
            <p:nvPr/>
          </p:nvSpPr>
          <p:spPr>
            <a:xfrm>
              <a:off x="3916942" y="11144754"/>
              <a:ext cx="196336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/>
                </a:rPr>
                <a:t>Landsat 7</a:t>
              </a:r>
            </a:p>
          </p:txBody>
        </p:sp>
        <p:grpSp>
          <p:nvGrpSpPr>
            <p:cNvPr id="465" name="Group 464">
              <a:extLst>
                <a:ext uri="{FF2B5EF4-FFF2-40B4-BE49-F238E27FC236}">
                  <a16:creationId xmlns:a16="http://schemas.microsoft.com/office/drawing/2014/main" id="{67622FCF-C4CA-4D9C-8781-3D5E8250DC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66890" y="11043946"/>
              <a:ext cx="4630161" cy="3019498"/>
              <a:chOff x="537763" y="10863977"/>
              <a:chExt cx="6922055" cy="4514126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C126D354-751F-488A-B135-A00C61ABAE03}"/>
                  </a:ext>
                </a:extLst>
              </p:cNvPr>
              <p:cNvGrpSpPr/>
              <p:nvPr/>
            </p:nvGrpSpPr>
            <p:grpSpPr>
              <a:xfrm>
                <a:off x="1066401" y="13091396"/>
                <a:ext cx="3892859" cy="2286707"/>
                <a:chOff x="5645755" y="4369465"/>
                <a:chExt cx="2595239" cy="1524471"/>
              </a:xfrm>
              <a:solidFill>
                <a:srgbClr val="4472C4"/>
              </a:solidFill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7B9557DF-CBC0-4071-9A9C-58DFD818659A}"/>
                    </a:ext>
                  </a:extLst>
                </p:cNvPr>
                <p:cNvSpPr/>
                <p:nvPr/>
              </p:nvSpPr>
              <p:spPr>
                <a:xfrm>
                  <a:off x="5645755" y="4369465"/>
                  <a:ext cx="2595239" cy="1524471"/>
                </a:xfrm>
                <a:prstGeom prst="rect">
                  <a:avLst/>
                </a:prstGeom>
                <a:grpFill/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0CB795DC-D52A-435C-BEEB-B5BEE0FD15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767037" y="4474475"/>
                  <a:ext cx="2352675" cy="1314450"/>
                </a:xfrm>
                <a:prstGeom prst="rect">
                  <a:avLst/>
                </a:prstGeom>
                <a:grpFill/>
                <a:ln>
                  <a:solidFill>
                    <a:srgbClr val="4472C4"/>
                  </a:solidFill>
                </a:ln>
              </p:spPr>
            </p:pic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BAE8B9F4-55BE-4D0A-ACB2-FA3C62C5B66B}"/>
                  </a:ext>
                </a:extLst>
              </p:cNvPr>
              <p:cNvGrpSpPr/>
              <p:nvPr/>
            </p:nvGrpSpPr>
            <p:grpSpPr>
              <a:xfrm>
                <a:off x="3566959" y="11749547"/>
                <a:ext cx="3892859" cy="2286707"/>
                <a:chOff x="5240742" y="4620128"/>
                <a:chExt cx="2595239" cy="1524471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3F69CABF-EBC2-45A9-8EA2-C9A075514DF3}"/>
                    </a:ext>
                  </a:extLst>
                </p:cNvPr>
                <p:cNvSpPr/>
                <p:nvPr/>
              </p:nvSpPr>
              <p:spPr>
                <a:xfrm>
                  <a:off x="5240742" y="4620128"/>
                  <a:ext cx="2595239" cy="1524471"/>
                </a:xfrm>
                <a:prstGeom prst="rect">
                  <a:avLst/>
                </a:prstGeom>
                <a:solidFill>
                  <a:srgbClr val="4472C4"/>
                </a:solidFill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76" name="Picture 75">
                  <a:extLst>
                    <a:ext uri="{FF2B5EF4-FFF2-40B4-BE49-F238E27FC236}">
                      <a16:creationId xmlns:a16="http://schemas.microsoft.com/office/drawing/2014/main" id="{E3DF710C-67D3-482E-BCFF-D42F45D58A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378155" y="4706573"/>
                  <a:ext cx="2320412" cy="1351581"/>
                </a:xfrm>
                <a:prstGeom prst="rect">
                  <a:avLst/>
                </a:prstGeom>
              </p:spPr>
            </p:pic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46E526CD-EC42-433A-AB4D-49971D7181D2}"/>
                  </a:ext>
                </a:extLst>
              </p:cNvPr>
              <p:cNvGrpSpPr/>
              <p:nvPr/>
            </p:nvGrpSpPr>
            <p:grpSpPr>
              <a:xfrm>
                <a:off x="537763" y="10863977"/>
                <a:ext cx="3224795" cy="2286707"/>
                <a:chOff x="1696969" y="1973399"/>
                <a:chExt cx="2149863" cy="1524471"/>
              </a:xfrm>
            </p:grpSpPr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111B1353-8B7E-40B8-8EB6-79DC2EB32CC4}"/>
                    </a:ext>
                  </a:extLst>
                </p:cNvPr>
                <p:cNvSpPr/>
                <p:nvPr/>
              </p:nvSpPr>
              <p:spPr>
                <a:xfrm>
                  <a:off x="1696969" y="1973399"/>
                  <a:ext cx="2149863" cy="1524471"/>
                </a:xfrm>
                <a:prstGeom prst="rect">
                  <a:avLst/>
                </a:prstGeom>
                <a:solidFill>
                  <a:srgbClr val="4472C4"/>
                </a:solidFill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74" name="Picture 73">
                  <a:extLst>
                    <a:ext uri="{FF2B5EF4-FFF2-40B4-BE49-F238E27FC236}">
                      <a16:creationId xmlns:a16="http://schemas.microsoft.com/office/drawing/2014/main" id="{D9B5B927-69E4-4E72-862A-78900426D3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27368" y="2062096"/>
                  <a:ext cx="1889065" cy="1347077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BCBC6CE2-12BF-4A5E-9117-3EB8DC809239}"/>
              </a:ext>
            </a:extLst>
          </p:cNvPr>
          <p:cNvGrpSpPr/>
          <p:nvPr/>
        </p:nvGrpSpPr>
        <p:grpSpPr>
          <a:xfrm>
            <a:off x="6453130" y="3146583"/>
            <a:ext cx="1341491" cy="850160"/>
            <a:chOff x="14150629" y="15724578"/>
            <a:chExt cx="5365963" cy="3400641"/>
          </a:xfrm>
        </p:grpSpPr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53452757-76E7-48AF-BE91-D64AB54EB8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150629" y="15724578"/>
              <a:ext cx="5365963" cy="3400641"/>
              <a:chOff x="13653879" y="16418012"/>
              <a:chExt cx="7835020" cy="4965388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F1EFFDC5-9F9E-4371-A221-401D789F4CED}"/>
                  </a:ext>
                </a:extLst>
              </p:cNvPr>
              <p:cNvGrpSpPr/>
              <p:nvPr/>
            </p:nvGrpSpPr>
            <p:grpSpPr>
              <a:xfrm>
                <a:off x="14582783" y="16974242"/>
                <a:ext cx="3192417" cy="2286707"/>
                <a:chOff x="1511906" y="4607590"/>
                <a:chExt cx="2128278" cy="1524471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B373D78E-A712-49E1-9911-9532682B1FB0}"/>
                    </a:ext>
                  </a:extLst>
                </p:cNvPr>
                <p:cNvSpPr/>
                <p:nvPr/>
              </p:nvSpPr>
              <p:spPr>
                <a:xfrm>
                  <a:off x="1511906" y="4607590"/>
                  <a:ext cx="2128278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89" name="Picture 88">
                  <a:extLst>
                    <a:ext uri="{FF2B5EF4-FFF2-40B4-BE49-F238E27FC236}">
                      <a16:creationId xmlns:a16="http://schemas.microsoft.com/office/drawing/2014/main" id="{0B50BBA9-AA5F-4ACD-802C-616AD5798C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664214" y="4743221"/>
                  <a:ext cx="1823662" cy="1253209"/>
                </a:xfrm>
                <a:prstGeom prst="rect">
                  <a:avLst/>
                </a:prstGeom>
              </p:spPr>
            </p:pic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0E6EC404-4952-4E5E-9B51-EDB8026A1567}"/>
                  </a:ext>
                </a:extLst>
              </p:cNvPr>
              <p:cNvGrpSpPr/>
              <p:nvPr/>
            </p:nvGrpSpPr>
            <p:grpSpPr>
              <a:xfrm>
                <a:off x="13653879" y="19096693"/>
                <a:ext cx="3892859" cy="2286707"/>
                <a:chOff x="4032830" y="2293684"/>
                <a:chExt cx="2595239" cy="1524471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DE1BBA8-1E35-4FE4-B9BA-8BDA7CD4A68B}"/>
                    </a:ext>
                  </a:extLst>
                </p:cNvPr>
                <p:cNvSpPr/>
                <p:nvPr/>
              </p:nvSpPr>
              <p:spPr>
                <a:xfrm>
                  <a:off x="4032830" y="2293684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87" name="Picture 86">
                  <a:extLst>
                    <a:ext uri="{FF2B5EF4-FFF2-40B4-BE49-F238E27FC236}">
                      <a16:creationId xmlns:a16="http://schemas.microsoft.com/office/drawing/2014/main" id="{A7E0E475-C01F-43C5-9A70-BAC8FEC6F6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182235" y="2401704"/>
                  <a:ext cx="2296429" cy="1308430"/>
                </a:xfrm>
                <a:prstGeom prst="rect">
                  <a:avLst/>
                </a:prstGeom>
              </p:spPr>
            </p:pic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4CEF4F55-735E-4B43-B824-10E7D4FEB1B5}"/>
                  </a:ext>
                </a:extLst>
              </p:cNvPr>
              <p:cNvGrpSpPr/>
              <p:nvPr/>
            </p:nvGrpSpPr>
            <p:grpSpPr>
              <a:xfrm>
                <a:off x="17596040" y="16418012"/>
                <a:ext cx="3892859" cy="2286707"/>
                <a:chOff x="4814873" y="646692"/>
                <a:chExt cx="2595239" cy="1524471"/>
              </a:xfrm>
            </p:grpSpPr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84721083-54D6-412E-88CB-457D40774392}"/>
                    </a:ext>
                  </a:extLst>
                </p:cNvPr>
                <p:cNvSpPr/>
                <p:nvPr/>
              </p:nvSpPr>
              <p:spPr>
                <a:xfrm>
                  <a:off x="4814873" y="646692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85" name="Picture 84">
                  <a:extLst>
                    <a:ext uri="{FF2B5EF4-FFF2-40B4-BE49-F238E27FC236}">
                      <a16:creationId xmlns:a16="http://schemas.microsoft.com/office/drawing/2014/main" id="{FFD3A32E-A29A-4E22-9100-683622FDF1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964278" y="753150"/>
                  <a:ext cx="2296429" cy="1311555"/>
                </a:xfrm>
                <a:prstGeom prst="rect">
                  <a:avLst/>
                </a:prstGeom>
              </p:spPr>
            </p:pic>
          </p:grp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3452364-36F9-4943-B3FD-FD42871710D6}"/>
                </a:ext>
              </a:extLst>
            </p:cNvPr>
            <p:cNvSpPr txBox="1"/>
            <p:nvPr/>
          </p:nvSpPr>
          <p:spPr>
            <a:xfrm>
              <a:off x="17221284" y="17422194"/>
              <a:ext cx="144398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CARA</a:t>
              </a:r>
              <a:endParaRPr lang="en-US" sz="8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FD3067CF-50C5-43DF-B2BE-94880358494F}"/>
              </a:ext>
            </a:extLst>
          </p:cNvPr>
          <p:cNvSpPr txBox="1"/>
          <p:nvPr/>
        </p:nvSpPr>
        <p:spPr>
          <a:xfrm>
            <a:off x="3640373" y="2185031"/>
            <a:ext cx="3898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300"/>
            <a:r>
              <a:rPr lang="en-US" sz="600" b="1" dirty="0">
                <a:solidFill>
                  <a:srgbClr val="4472C4"/>
                </a:solidFill>
                <a:latin typeface="Calibri" panose="020F0502020204030204"/>
              </a:rPr>
              <a:t>OCO-2</a:t>
            </a:r>
            <a:endParaRPr lang="en-US" sz="500" b="1" dirty="0">
              <a:solidFill>
                <a:srgbClr val="4472C4"/>
              </a:solidFill>
              <a:latin typeface="Calibri" panose="020F0502020204030204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B6F1BBA-8A36-4382-875F-9ED9CBE622B8}"/>
              </a:ext>
            </a:extLst>
          </p:cNvPr>
          <p:cNvGrpSpPr/>
          <p:nvPr/>
        </p:nvGrpSpPr>
        <p:grpSpPr>
          <a:xfrm>
            <a:off x="2741838" y="2480904"/>
            <a:ext cx="657270" cy="386087"/>
            <a:chOff x="7516657" y="3359790"/>
            <a:chExt cx="2595239" cy="1524471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9683A43-8AD8-4335-9D58-6C238DFED1A3}"/>
                </a:ext>
              </a:extLst>
            </p:cNvPr>
            <p:cNvSpPr/>
            <p:nvPr/>
          </p:nvSpPr>
          <p:spPr>
            <a:xfrm>
              <a:off x="7516657" y="3359790"/>
              <a:ext cx="2595239" cy="1524471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300"/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327D0913-70A0-4A1F-A757-CC00EFA541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63249" y="3483367"/>
              <a:ext cx="2302054" cy="1277316"/>
            </a:xfrm>
            <a:prstGeom prst="rect">
              <a:avLst/>
            </a:prstGeom>
          </p:spPr>
        </p:pic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E369404-07E8-4E79-AB1C-7C3B137ECBB0}"/>
              </a:ext>
            </a:extLst>
          </p:cNvPr>
          <p:cNvSpPr/>
          <p:nvPr/>
        </p:nvSpPr>
        <p:spPr>
          <a:xfrm>
            <a:off x="3847246" y="2558400"/>
            <a:ext cx="657270" cy="386087"/>
          </a:xfrm>
          <a:prstGeom prst="rect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300"/>
            <a:endParaRPr lang="en-US" sz="1013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5BB36C6-1298-4D30-B47A-82A4EE3E982A}"/>
              </a:ext>
            </a:extLst>
          </p:cNvPr>
          <p:cNvGrpSpPr/>
          <p:nvPr/>
        </p:nvGrpSpPr>
        <p:grpSpPr>
          <a:xfrm>
            <a:off x="2947097" y="2110731"/>
            <a:ext cx="657270" cy="386087"/>
            <a:chOff x="821444" y="2260849"/>
            <a:chExt cx="2595239" cy="1524471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D55EA50C-8A10-4216-ACE8-0A383B64D573}"/>
                </a:ext>
              </a:extLst>
            </p:cNvPr>
            <p:cNvSpPr/>
            <p:nvPr/>
          </p:nvSpPr>
          <p:spPr>
            <a:xfrm>
              <a:off x="821444" y="2260849"/>
              <a:ext cx="2595239" cy="1524471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300"/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3FF7B6BD-2744-46C5-BAF8-B7382F9E87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2965" y="2384427"/>
              <a:ext cx="2312197" cy="1277315"/>
            </a:xfrm>
            <a:prstGeom prst="rect">
              <a:avLst/>
            </a:prstGeom>
          </p:spPr>
        </p:pic>
      </p:grpSp>
      <p:grpSp>
        <p:nvGrpSpPr>
          <p:cNvPr id="584" name="Group 583">
            <a:extLst>
              <a:ext uri="{FF2B5EF4-FFF2-40B4-BE49-F238E27FC236}">
                <a16:creationId xmlns:a16="http://schemas.microsoft.com/office/drawing/2014/main" id="{A039F925-4675-4996-B81A-57BFE7D556FC}"/>
              </a:ext>
            </a:extLst>
          </p:cNvPr>
          <p:cNvGrpSpPr>
            <a:grpSpLocks noChangeAspect="1"/>
          </p:cNvGrpSpPr>
          <p:nvPr/>
        </p:nvGrpSpPr>
        <p:grpSpPr>
          <a:xfrm>
            <a:off x="1227028" y="559770"/>
            <a:ext cx="1473675" cy="872146"/>
            <a:chOff x="552677" y="2269250"/>
            <a:chExt cx="5894700" cy="3488585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542C50E-D814-4EE2-84C8-EEFAD232B923}"/>
                </a:ext>
              </a:extLst>
            </p:cNvPr>
            <p:cNvGrpSpPr/>
            <p:nvPr/>
          </p:nvGrpSpPr>
          <p:grpSpPr>
            <a:xfrm>
              <a:off x="3812848" y="4210285"/>
              <a:ext cx="2634529" cy="1547550"/>
              <a:chOff x="2386093" y="4782689"/>
              <a:chExt cx="2595239" cy="1524471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BBFE5CD-E25D-4F40-85B3-A7CDF3A06C41}"/>
                  </a:ext>
                </a:extLst>
              </p:cNvPr>
              <p:cNvSpPr/>
              <p:nvPr/>
            </p:nvSpPr>
            <p:spPr>
              <a:xfrm>
                <a:off x="2386093" y="4782689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48" name="Picture 147">
                <a:extLst>
                  <a:ext uri="{FF2B5EF4-FFF2-40B4-BE49-F238E27FC236}">
                    <a16:creationId xmlns:a16="http://schemas.microsoft.com/office/drawing/2014/main" id="{B56CD30F-27D6-462E-BC13-287C4A9338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534737" y="4904720"/>
                <a:ext cx="2297950" cy="1280408"/>
              </a:xfrm>
              <a:prstGeom prst="rect">
                <a:avLst/>
              </a:prstGeom>
            </p:spPr>
          </p:pic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F775C3F-1040-40D3-A69A-20E753644D27}"/>
                </a:ext>
              </a:extLst>
            </p:cNvPr>
            <p:cNvGrpSpPr/>
            <p:nvPr/>
          </p:nvGrpSpPr>
          <p:grpSpPr>
            <a:xfrm>
              <a:off x="552677" y="2297825"/>
              <a:ext cx="2634529" cy="1547550"/>
              <a:chOff x="5688520" y="2786882"/>
              <a:chExt cx="2595239" cy="1524471"/>
            </a:xfrm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69EE6405-D825-4F5A-B473-27771AFDDE22}"/>
                  </a:ext>
                </a:extLst>
              </p:cNvPr>
              <p:cNvSpPr/>
              <p:nvPr/>
            </p:nvSpPr>
            <p:spPr>
              <a:xfrm>
                <a:off x="5688520" y="2786882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46" name="Picture 145">
                <a:extLst>
                  <a:ext uri="{FF2B5EF4-FFF2-40B4-BE49-F238E27FC236}">
                    <a16:creationId xmlns:a16="http://schemas.microsoft.com/office/drawing/2014/main" id="{9331F45B-DA76-404F-8248-3C00542198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37165" y="2911734"/>
                <a:ext cx="2297949" cy="1274766"/>
              </a:xfrm>
              <a:prstGeom prst="rect">
                <a:avLst/>
              </a:prstGeom>
            </p:spPr>
          </p:pic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75D6D73B-883B-4555-AD74-3CBB0A08F028}"/>
                </a:ext>
              </a:extLst>
            </p:cNvPr>
            <p:cNvGrpSpPr/>
            <p:nvPr/>
          </p:nvGrpSpPr>
          <p:grpSpPr>
            <a:xfrm>
              <a:off x="1648241" y="3724414"/>
              <a:ext cx="2634529" cy="1547550"/>
              <a:chOff x="8700414" y="2283574"/>
              <a:chExt cx="2595239" cy="1524471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D08D95B1-8113-4513-9527-8825B8539D07}"/>
                  </a:ext>
                </a:extLst>
              </p:cNvPr>
              <p:cNvSpPr/>
              <p:nvPr/>
            </p:nvSpPr>
            <p:spPr>
              <a:xfrm>
                <a:off x="8700414" y="2283574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EBC9EDDB-2B81-4D7D-9FE0-F93771F0F2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82953" y="2414299"/>
                <a:ext cx="2230160" cy="1263021"/>
              </a:xfrm>
              <a:prstGeom prst="rect">
                <a:avLst/>
              </a:prstGeom>
            </p:spPr>
          </p:pic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77EB8811-300B-4366-87A2-C3615F01BE36}"/>
                </a:ext>
              </a:extLst>
            </p:cNvPr>
            <p:cNvGrpSpPr/>
            <p:nvPr/>
          </p:nvGrpSpPr>
          <p:grpSpPr>
            <a:xfrm>
              <a:off x="3036310" y="2774358"/>
              <a:ext cx="2634529" cy="1547550"/>
              <a:chOff x="8548014" y="2131174"/>
              <a:chExt cx="2595239" cy="1524471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270CF122-65DE-4DCD-8B6B-520662DF77F9}"/>
                  </a:ext>
                </a:extLst>
              </p:cNvPr>
              <p:cNvSpPr/>
              <p:nvPr/>
            </p:nvSpPr>
            <p:spPr>
              <a:xfrm>
                <a:off x="8548014" y="2131174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6C950C12-29B3-4137-A5AD-316BBCB9E4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87513" y="2241132"/>
                <a:ext cx="2316241" cy="1304554"/>
              </a:xfrm>
              <a:prstGeom prst="rect">
                <a:avLst/>
              </a:prstGeom>
            </p:spPr>
          </p:pic>
        </p:grp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1F4BDF7-CB4F-4FD4-9E95-97E5C4698BC3}"/>
                </a:ext>
              </a:extLst>
            </p:cNvPr>
            <p:cNvSpPr txBox="1"/>
            <p:nvPr/>
          </p:nvSpPr>
          <p:spPr>
            <a:xfrm>
              <a:off x="3564513" y="2269250"/>
              <a:ext cx="193771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NASA HQ</a:t>
              </a:r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7C346FB3-0BA7-4177-99F2-D4BBEE7A3B54}"/>
              </a:ext>
            </a:extLst>
          </p:cNvPr>
          <p:cNvGrpSpPr>
            <a:grpSpLocks noChangeAspect="1"/>
          </p:cNvGrpSpPr>
          <p:nvPr/>
        </p:nvGrpSpPr>
        <p:grpSpPr>
          <a:xfrm>
            <a:off x="3824223" y="559770"/>
            <a:ext cx="1119728" cy="644048"/>
            <a:chOff x="10941458" y="1974386"/>
            <a:chExt cx="4478913" cy="2576193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5497AA16-93A0-4390-8B2D-A7D987FACD16}"/>
                </a:ext>
              </a:extLst>
            </p:cNvPr>
            <p:cNvGrpSpPr/>
            <p:nvPr/>
          </p:nvGrpSpPr>
          <p:grpSpPr>
            <a:xfrm>
              <a:off x="11878939" y="2935525"/>
              <a:ext cx="2603950" cy="1615054"/>
              <a:chOff x="1570453" y="3265714"/>
              <a:chExt cx="2595239" cy="1609651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DDC5F3D1-D185-4843-BD4D-8D62787CB00F}"/>
                  </a:ext>
                </a:extLst>
              </p:cNvPr>
              <p:cNvSpPr/>
              <p:nvPr/>
            </p:nvSpPr>
            <p:spPr>
              <a:xfrm>
                <a:off x="1570453" y="3265714"/>
                <a:ext cx="2595239" cy="16096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CDD549A-07F7-48E4-8958-57C1C60FB9D3}"/>
                  </a:ext>
                </a:extLst>
              </p:cNvPr>
              <p:cNvGrpSpPr/>
              <p:nvPr/>
            </p:nvGrpSpPr>
            <p:grpSpPr>
              <a:xfrm>
                <a:off x="1748200" y="3408585"/>
                <a:ext cx="2239744" cy="1323912"/>
                <a:chOff x="2421476" y="3626470"/>
                <a:chExt cx="2239744" cy="1323912"/>
              </a:xfrm>
            </p:grpSpPr>
            <p:pic>
              <p:nvPicPr>
                <p:cNvPr id="154" name="Picture 153">
                  <a:extLst>
                    <a:ext uri="{FF2B5EF4-FFF2-40B4-BE49-F238E27FC236}">
                      <a16:creationId xmlns:a16="http://schemas.microsoft.com/office/drawing/2014/main" id="{9E2C084B-E178-4706-8DD2-306E5EDD6F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421476" y="3626470"/>
                  <a:ext cx="2239744" cy="1323912"/>
                </a:xfrm>
                <a:prstGeom prst="rect">
                  <a:avLst/>
                </a:prstGeom>
              </p:spPr>
            </p:pic>
            <p:pic>
              <p:nvPicPr>
                <p:cNvPr id="155" name="Picture 154">
                  <a:extLst>
                    <a:ext uri="{FF2B5EF4-FFF2-40B4-BE49-F238E27FC236}">
                      <a16:creationId xmlns:a16="http://schemas.microsoft.com/office/drawing/2014/main" id="{01509817-ED41-463A-AFC8-4F4CBE7D9E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421476" y="4710659"/>
                  <a:ext cx="1793472" cy="237815"/>
                </a:xfrm>
                <a:prstGeom prst="rect">
                  <a:avLst/>
                </a:prstGeom>
              </p:spPr>
            </p:pic>
          </p:grpSp>
        </p:grp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0834DFD3-DCA9-4894-A185-44C7B4B31347}"/>
                </a:ext>
              </a:extLst>
            </p:cNvPr>
            <p:cNvSpPr txBox="1"/>
            <p:nvPr/>
          </p:nvSpPr>
          <p:spPr>
            <a:xfrm>
              <a:off x="10941458" y="1974386"/>
              <a:ext cx="447891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Constellation </a:t>
              </a:r>
            </a:p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Mission Operations Manager</a:t>
              </a:r>
            </a:p>
          </p:txBody>
        </p:sp>
      </p:grpSp>
      <p:grpSp>
        <p:nvGrpSpPr>
          <p:cNvPr id="585" name="Group 584">
            <a:extLst>
              <a:ext uri="{FF2B5EF4-FFF2-40B4-BE49-F238E27FC236}">
                <a16:creationId xmlns:a16="http://schemas.microsoft.com/office/drawing/2014/main" id="{F540141B-5CD7-4EA3-A0B0-F6A32CEEE294}"/>
              </a:ext>
            </a:extLst>
          </p:cNvPr>
          <p:cNvGrpSpPr/>
          <p:nvPr/>
        </p:nvGrpSpPr>
        <p:grpSpPr>
          <a:xfrm>
            <a:off x="2547995" y="559770"/>
            <a:ext cx="1235912" cy="739088"/>
            <a:chOff x="5764357" y="2097800"/>
            <a:chExt cx="4943647" cy="2956350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8AB5C07A-CE37-4F0E-98CC-3EEEC1BBDB76}"/>
                </a:ext>
              </a:extLst>
            </p:cNvPr>
            <p:cNvGrpSpPr/>
            <p:nvPr/>
          </p:nvGrpSpPr>
          <p:grpSpPr>
            <a:xfrm>
              <a:off x="7150735" y="3526391"/>
              <a:ext cx="2600837" cy="1527759"/>
              <a:chOff x="7630975" y="4834085"/>
              <a:chExt cx="2595239" cy="1524471"/>
            </a:xfrm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297CB6AA-5F92-49F5-A0A3-4D60A271627F}"/>
                  </a:ext>
                </a:extLst>
              </p:cNvPr>
              <p:cNvSpPr/>
              <p:nvPr/>
            </p:nvSpPr>
            <p:spPr>
              <a:xfrm>
                <a:off x="7630975" y="4834085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id="{3B3296A5-2217-4CD5-9159-A18EE17D08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808722" y="4969196"/>
                <a:ext cx="2239744" cy="1254248"/>
              </a:xfrm>
              <a:prstGeom prst="rect">
                <a:avLst/>
              </a:prstGeom>
            </p:spPr>
          </p:pic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9F6389D-6D0A-4F4E-8BBD-508B623A1CC3}"/>
                </a:ext>
              </a:extLst>
            </p:cNvPr>
            <p:cNvGrpSpPr/>
            <p:nvPr/>
          </p:nvGrpSpPr>
          <p:grpSpPr>
            <a:xfrm>
              <a:off x="8107167" y="2097800"/>
              <a:ext cx="2600837" cy="1527759"/>
              <a:chOff x="7442114" y="3219349"/>
              <a:chExt cx="2595239" cy="1524471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F60D7CBD-E7B3-44B7-A80C-2B22140EA21F}"/>
                  </a:ext>
                </a:extLst>
              </p:cNvPr>
              <p:cNvSpPr/>
              <p:nvPr/>
            </p:nvSpPr>
            <p:spPr>
              <a:xfrm>
                <a:off x="7442114" y="3219349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id="{F79821F2-F02C-4857-BE0A-EB158D11A4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30974" y="3346358"/>
                <a:ext cx="2217518" cy="1270453"/>
              </a:xfrm>
              <a:prstGeom prst="rect">
                <a:avLst/>
              </a:prstGeom>
            </p:spPr>
          </p:pic>
        </p:grp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C92E183-E519-4F42-971B-998F5EB4FB47}"/>
                </a:ext>
              </a:extLst>
            </p:cNvPr>
            <p:cNvSpPr txBox="1"/>
            <p:nvPr/>
          </p:nvSpPr>
          <p:spPr>
            <a:xfrm>
              <a:off x="5764357" y="2384628"/>
              <a:ext cx="2463495" cy="1107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ESMO </a:t>
              </a:r>
            </a:p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Management</a:t>
              </a: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46353D17-AD6E-4302-817A-5B19887D13ED}"/>
              </a:ext>
            </a:extLst>
          </p:cNvPr>
          <p:cNvGrpSpPr/>
          <p:nvPr/>
        </p:nvGrpSpPr>
        <p:grpSpPr>
          <a:xfrm>
            <a:off x="3007587" y="1332728"/>
            <a:ext cx="1268965" cy="760357"/>
            <a:chOff x="9386003" y="4235534"/>
            <a:chExt cx="5075858" cy="3041427"/>
          </a:xfrm>
        </p:grpSpPr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55FD35E5-2C48-4381-937D-AFD48246BE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86003" y="5071285"/>
              <a:ext cx="5075858" cy="2205676"/>
              <a:chOff x="9552014" y="6303016"/>
              <a:chExt cx="7514505" cy="3265370"/>
            </a:xfrm>
          </p:grpSpPr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A801C928-953D-46FF-B6CF-B8B6BA30B1EC}"/>
                  </a:ext>
                </a:extLst>
              </p:cNvPr>
              <p:cNvGrpSpPr/>
              <p:nvPr/>
            </p:nvGrpSpPr>
            <p:grpSpPr>
              <a:xfrm>
                <a:off x="9552014" y="6303016"/>
                <a:ext cx="3892859" cy="2286707"/>
                <a:chOff x="289650" y="5113860"/>
                <a:chExt cx="2595239" cy="1524471"/>
              </a:xfrm>
            </p:grpSpPr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D7B96E2E-6AD7-4DA4-81C7-C5FBA89AC350}"/>
                    </a:ext>
                  </a:extLst>
                </p:cNvPr>
                <p:cNvSpPr/>
                <p:nvPr/>
              </p:nvSpPr>
              <p:spPr>
                <a:xfrm>
                  <a:off x="289650" y="5113860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171" name="Picture 170">
                  <a:extLst>
                    <a:ext uri="{FF2B5EF4-FFF2-40B4-BE49-F238E27FC236}">
                      <a16:creationId xmlns:a16="http://schemas.microsoft.com/office/drawing/2014/main" id="{8CDC98FB-4DDA-42AE-986F-013CAA0FD0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70457" y="5242529"/>
                  <a:ext cx="2233624" cy="1267133"/>
                </a:xfrm>
                <a:prstGeom prst="rect">
                  <a:avLst/>
                </a:prstGeom>
              </p:spPr>
            </p:pic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43C8B915-51EC-460D-9292-C40BA3B6FDEF}"/>
                  </a:ext>
                </a:extLst>
              </p:cNvPr>
              <p:cNvGrpSpPr/>
              <p:nvPr/>
            </p:nvGrpSpPr>
            <p:grpSpPr>
              <a:xfrm>
                <a:off x="13173660" y="7281679"/>
                <a:ext cx="3892859" cy="2286707"/>
                <a:chOff x="1852839" y="2762820"/>
                <a:chExt cx="2595239" cy="1524471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B8C58863-CDDA-4BE1-A9B0-3A73E04C8939}"/>
                    </a:ext>
                  </a:extLst>
                </p:cNvPr>
                <p:cNvSpPr/>
                <p:nvPr/>
              </p:nvSpPr>
              <p:spPr>
                <a:xfrm>
                  <a:off x="1852839" y="2762820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169" name="Picture 168">
                  <a:extLst>
                    <a:ext uri="{FF2B5EF4-FFF2-40B4-BE49-F238E27FC236}">
                      <a16:creationId xmlns:a16="http://schemas.microsoft.com/office/drawing/2014/main" id="{47682450-50F0-4BE1-A3A1-6B289AE8CE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033646" y="2894616"/>
                  <a:ext cx="2233624" cy="1260879"/>
                </a:xfrm>
                <a:prstGeom prst="rect">
                  <a:avLst/>
                </a:prstGeom>
              </p:spPr>
            </p:pic>
          </p:grpSp>
        </p:grp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36AC11B-9198-4257-9A17-D937FA5116E8}"/>
                </a:ext>
              </a:extLst>
            </p:cNvPr>
            <p:cNvSpPr txBox="1"/>
            <p:nvPr/>
          </p:nvSpPr>
          <p:spPr>
            <a:xfrm>
              <a:off x="10133771" y="4235534"/>
              <a:ext cx="354712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ESMO/</a:t>
              </a:r>
            </a:p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Constellation Support</a:t>
              </a:r>
              <a:endParaRPr lang="en-US" sz="5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87" name="Group 586">
            <a:extLst>
              <a:ext uri="{FF2B5EF4-FFF2-40B4-BE49-F238E27FC236}">
                <a16:creationId xmlns:a16="http://schemas.microsoft.com/office/drawing/2014/main" id="{9060FE6F-F271-4C5F-82E4-4055B250D049}"/>
              </a:ext>
            </a:extLst>
          </p:cNvPr>
          <p:cNvGrpSpPr>
            <a:grpSpLocks noChangeAspect="1"/>
          </p:cNvGrpSpPr>
          <p:nvPr/>
        </p:nvGrpSpPr>
        <p:grpSpPr>
          <a:xfrm>
            <a:off x="4323694" y="648347"/>
            <a:ext cx="1853295" cy="1080059"/>
            <a:chOff x="12909624" y="2546096"/>
            <a:chExt cx="7413182" cy="4320237"/>
          </a:xfrm>
        </p:grpSpPr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0CFBE6C1-8720-4713-BF29-AB13B6ACFB57}"/>
                </a:ext>
              </a:extLst>
            </p:cNvPr>
            <p:cNvGrpSpPr/>
            <p:nvPr/>
          </p:nvGrpSpPr>
          <p:grpSpPr>
            <a:xfrm>
              <a:off x="12909624" y="5328532"/>
              <a:ext cx="2617931" cy="1537801"/>
              <a:chOff x="8880708" y="4126230"/>
              <a:chExt cx="2595239" cy="1524471"/>
            </a:xfrm>
          </p:grpSpPr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C9DA739D-FB70-4C5C-BD44-2091AD0AA092}"/>
                  </a:ext>
                </a:extLst>
              </p:cNvPr>
              <p:cNvSpPr/>
              <p:nvPr/>
            </p:nvSpPr>
            <p:spPr>
              <a:xfrm>
                <a:off x="8880708" y="4126230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98" name="Picture 197">
                <a:extLst>
                  <a:ext uri="{FF2B5EF4-FFF2-40B4-BE49-F238E27FC236}">
                    <a16:creationId xmlns:a16="http://schemas.microsoft.com/office/drawing/2014/main" id="{9DC5E57A-23A7-48B0-A858-12BBF4C5B1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034346" y="4253152"/>
                <a:ext cx="2287962" cy="1270627"/>
              </a:xfrm>
              <a:prstGeom prst="rect">
                <a:avLst/>
              </a:prstGeom>
            </p:spPr>
          </p:pic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E5736478-53D3-4755-8E20-9C05185CCC5D}"/>
                </a:ext>
              </a:extLst>
            </p:cNvPr>
            <p:cNvGrpSpPr/>
            <p:nvPr/>
          </p:nvGrpSpPr>
          <p:grpSpPr>
            <a:xfrm>
              <a:off x="16821190" y="3101293"/>
              <a:ext cx="2617931" cy="1537801"/>
              <a:chOff x="3450629" y="272498"/>
              <a:chExt cx="2595239" cy="1524471"/>
            </a:xfrm>
          </p:grpSpPr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17BBD234-4515-415C-8F3E-7911E0C5F13A}"/>
                  </a:ext>
                </a:extLst>
              </p:cNvPr>
              <p:cNvSpPr/>
              <p:nvPr/>
            </p:nvSpPr>
            <p:spPr>
              <a:xfrm>
                <a:off x="3450629" y="27249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96" name="Picture 195">
                <a:extLst>
                  <a:ext uri="{FF2B5EF4-FFF2-40B4-BE49-F238E27FC236}">
                    <a16:creationId xmlns:a16="http://schemas.microsoft.com/office/drawing/2014/main" id="{65C35289-257A-4CB6-9CF3-97CAAFED8C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16384" y="410117"/>
                <a:ext cx="2263729" cy="1249232"/>
              </a:xfrm>
              <a:prstGeom prst="rect">
                <a:avLst/>
              </a:prstGeom>
            </p:spPr>
          </p:pic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CDCCDDAF-D2F4-43A9-B575-0B59133412F3}"/>
                </a:ext>
              </a:extLst>
            </p:cNvPr>
            <p:cNvGrpSpPr/>
            <p:nvPr/>
          </p:nvGrpSpPr>
          <p:grpSpPr>
            <a:xfrm>
              <a:off x="15374892" y="4578567"/>
              <a:ext cx="2617931" cy="1537801"/>
              <a:chOff x="6498816" y="2023176"/>
              <a:chExt cx="2595239" cy="1524471"/>
            </a:xfrm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2AF02F29-523E-4BB6-B53B-4D8613E8C90F}"/>
                  </a:ext>
                </a:extLst>
              </p:cNvPr>
              <p:cNvSpPr/>
              <p:nvPr/>
            </p:nvSpPr>
            <p:spPr>
              <a:xfrm>
                <a:off x="6498816" y="2023176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94" name="Picture 193">
                <a:extLst>
                  <a:ext uri="{FF2B5EF4-FFF2-40B4-BE49-F238E27FC236}">
                    <a16:creationId xmlns:a16="http://schemas.microsoft.com/office/drawing/2014/main" id="{FB41F763-B74F-4E0D-8367-40E9967E01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74671" y="2150878"/>
                <a:ext cx="2243529" cy="1269067"/>
              </a:xfrm>
              <a:prstGeom prst="rect">
                <a:avLst/>
              </a:prstGeom>
            </p:spPr>
          </p:pic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24B7079-FEA2-4A85-B128-D31E2C94D36B}"/>
                </a:ext>
              </a:extLst>
            </p:cNvPr>
            <p:cNvSpPr txBox="1"/>
            <p:nvPr/>
          </p:nvSpPr>
          <p:spPr>
            <a:xfrm>
              <a:off x="16506377" y="2546096"/>
              <a:ext cx="381642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ESMO Mission Directors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6889BA5-4E99-4439-B7C8-DA11CC0F1E86}"/>
                </a:ext>
              </a:extLst>
            </p:cNvPr>
            <p:cNvSpPr txBox="1"/>
            <p:nvPr/>
          </p:nvSpPr>
          <p:spPr>
            <a:xfrm>
              <a:off x="15928253" y="3670136"/>
              <a:ext cx="141192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Aqua</a:t>
              </a:r>
              <a:endParaRPr lang="en-US" sz="7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15619F63-40FE-44D1-A13D-AE47B3278ABF}"/>
                </a:ext>
              </a:extLst>
            </p:cNvPr>
            <p:cNvSpPr txBox="1"/>
            <p:nvPr/>
          </p:nvSpPr>
          <p:spPr>
            <a:xfrm>
              <a:off x="18089133" y="5147413"/>
              <a:ext cx="13542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Aura</a:t>
              </a:r>
              <a:endParaRPr lang="en-US" sz="8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1E1F8C7D-DED6-4255-92FC-D9883DDC7F0B}"/>
                </a:ext>
              </a:extLst>
            </p:cNvPr>
            <p:cNvSpPr txBox="1"/>
            <p:nvPr/>
          </p:nvSpPr>
          <p:spPr>
            <a:xfrm>
              <a:off x="13854080" y="4803357"/>
              <a:ext cx="141833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Terra</a:t>
              </a:r>
              <a:endParaRPr lang="en-US" sz="5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988E8050-49AD-4BC2-8517-E3B3DE675F1E}"/>
              </a:ext>
            </a:extLst>
          </p:cNvPr>
          <p:cNvGrpSpPr>
            <a:grpSpLocks noChangeAspect="1"/>
          </p:cNvGrpSpPr>
          <p:nvPr/>
        </p:nvGrpSpPr>
        <p:grpSpPr>
          <a:xfrm>
            <a:off x="5365423" y="4146846"/>
            <a:ext cx="2493044" cy="924077"/>
            <a:chOff x="147950" y="960985"/>
            <a:chExt cx="9972175" cy="3696307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198D5113-CBFA-42C7-B049-60BCDD44DB03}"/>
                </a:ext>
              </a:extLst>
            </p:cNvPr>
            <p:cNvGrpSpPr/>
            <p:nvPr/>
          </p:nvGrpSpPr>
          <p:grpSpPr>
            <a:xfrm>
              <a:off x="7211098" y="2916787"/>
              <a:ext cx="2595239" cy="1524471"/>
              <a:chOff x="851353" y="916567"/>
              <a:chExt cx="2595239" cy="1524471"/>
            </a:xfrm>
          </p:grpSpPr>
          <p:sp>
            <p:nvSpPr>
              <p:cNvPr id="400" name="Rectangle 399">
                <a:extLst>
                  <a:ext uri="{FF2B5EF4-FFF2-40B4-BE49-F238E27FC236}">
                    <a16:creationId xmlns:a16="http://schemas.microsoft.com/office/drawing/2014/main" id="{4846DFE8-34BF-4443-8B17-321F30876DC8}"/>
                  </a:ext>
                </a:extLst>
              </p:cNvPr>
              <p:cNvSpPr/>
              <p:nvPr/>
            </p:nvSpPr>
            <p:spPr>
              <a:xfrm>
                <a:off x="851353" y="916567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01" name="Picture 400">
                <a:extLst>
                  <a:ext uri="{FF2B5EF4-FFF2-40B4-BE49-F238E27FC236}">
                    <a16:creationId xmlns:a16="http://schemas.microsoft.com/office/drawing/2014/main" id="{875E0AAE-03F7-4F17-BE20-F21C6524BA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29100" y="1064311"/>
                <a:ext cx="2239744" cy="1228982"/>
              </a:xfrm>
              <a:prstGeom prst="rect">
                <a:avLst/>
              </a:prstGeom>
            </p:spPr>
          </p:pic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521E92A7-BF8A-4525-A136-3FD469076C94}"/>
                </a:ext>
              </a:extLst>
            </p:cNvPr>
            <p:cNvGrpSpPr/>
            <p:nvPr/>
          </p:nvGrpSpPr>
          <p:grpSpPr>
            <a:xfrm>
              <a:off x="250173" y="1085828"/>
              <a:ext cx="2595239" cy="1524471"/>
              <a:chOff x="389798" y="2984167"/>
              <a:chExt cx="2595239" cy="1524471"/>
            </a:xfrm>
          </p:grpSpPr>
          <p:sp>
            <p:nvSpPr>
              <p:cNvPr id="398" name="Rectangle 397">
                <a:extLst>
                  <a:ext uri="{FF2B5EF4-FFF2-40B4-BE49-F238E27FC236}">
                    <a16:creationId xmlns:a16="http://schemas.microsoft.com/office/drawing/2014/main" id="{C7575723-5741-4DFB-81EF-2C753CCFDBD6}"/>
                  </a:ext>
                </a:extLst>
              </p:cNvPr>
              <p:cNvSpPr/>
              <p:nvPr/>
            </p:nvSpPr>
            <p:spPr>
              <a:xfrm>
                <a:off x="389798" y="2984167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9" name="Picture 398">
                <a:extLst>
                  <a:ext uri="{FF2B5EF4-FFF2-40B4-BE49-F238E27FC236}">
                    <a16:creationId xmlns:a16="http://schemas.microsoft.com/office/drawing/2014/main" id="{E44F56B1-85BD-43F1-8DA5-1D6DA31EBA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56840" y="3117850"/>
                <a:ext cx="2261155" cy="1257104"/>
              </a:xfrm>
              <a:prstGeom prst="rect">
                <a:avLst/>
              </a:prstGeom>
            </p:spPr>
          </p:pic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2E4F9DED-25A8-42AD-A80A-DA459227497E}"/>
                </a:ext>
              </a:extLst>
            </p:cNvPr>
            <p:cNvGrpSpPr/>
            <p:nvPr/>
          </p:nvGrpSpPr>
          <p:grpSpPr>
            <a:xfrm>
              <a:off x="147950" y="2858467"/>
              <a:ext cx="2595239" cy="1524471"/>
              <a:chOff x="2836432" y="3388341"/>
              <a:chExt cx="2595239" cy="1524471"/>
            </a:xfrm>
          </p:grpSpPr>
          <p:sp>
            <p:nvSpPr>
              <p:cNvPr id="396" name="Rectangle 395">
                <a:extLst>
                  <a:ext uri="{FF2B5EF4-FFF2-40B4-BE49-F238E27FC236}">
                    <a16:creationId xmlns:a16="http://schemas.microsoft.com/office/drawing/2014/main" id="{CD76DBDF-36DA-443D-AE45-61C47D0B3997}"/>
                  </a:ext>
                </a:extLst>
              </p:cNvPr>
              <p:cNvSpPr/>
              <p:nvPr/>
            </p:nvSpPr>
            <p:spPr>
              <a:xfrm>
                <a:off x="2836432" y="3388341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7" name="Picture 396">
                <a:extLst>
                  <a:ext uri="{FF2B5EF4-FFF2-40B4-BE49-F238E27FC236}">
                    <a16:creationId xmlns:a16="http://schemas.microsoft.com/office/drawing/2014/main" id="{11AE9272-6F44-4F7D-86CB-DBC3B19DB5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12934" y="3535468"/>
                <a:ext cx="2242234" cy="1230217"/>
              </a:xfrm>
              <a:prstGeom prst="rect">
                <a:avLst/>
              </a:prstGeom>
            </p:spPr>
          </p:pic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EA97FD28-D596-4E2A-BE9C-3802E8C4C816}"/>
                </a:ext>
              </a:extLst>
            </p:cNvPr>
            <p:cNvGrpSpPr/>
            <p:nvPr/>
          </p:nvGrpSpPr>
          <p:grpSpPr>
            <a:xfrm>
              <a:off x="2149231" y="2370587"/>
              <a:ext cx="2595239" cy="1524471"/>
              <a:chOff x="3547373" y="1035128"/>
              <a:chExt cx="2595239" cy="1524471"/>
            </a:xfrm>
          </p:grpSpPr>
          <p:sp>
            <p:nvSpPr>
              <p:cNvPr id="394" name="Rectangle 393">
                <a:extLst>
                  <a:ext uri="{FF2B5EF4-FFF2-40B4-BE49-F238E27FC236}">
                    <a16:creationId xmlns:a16="http://schemas.microsoft.com/office/drawing/2014/main" id="{15ED3819-2F86-4D4F-9EA8-91A53F8E2F32}"/>
                  </a:ext>
                </a:extLst>
              </p:cNvPr>
              <p:cNvSpPr/>
              <p:nvPr/>
            </p:nvSpPr>
            <p:spPr>
              <a:xfrm>
                <a:off x="3547373" y="103512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5" name="Picture 394">
                <a:extLst>
                  <a:ext uri="{FF2B5EF4-FFF2-40B4-BE49-F238E27FC236}">
                    <a16:creationId xmlns:a16="http://schemas.microsoft.com/office/drawing/2014/main" id="{46168AE7-EB10-4705-942C-C5C6A1714C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20949" y="1167603"/>
                <a:ext cx="2248087" cy="1259520"/>
              </a:xfrm>
              <a:prstGeom prst="rect">
                <a:avLst/>
              </a:prstGeom>
            </p:spPr>
          </p:pic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D2305524-F0EE-49BA-854E-812A738CD0F5}"/>
                </a:ext>
              </a:extLst>
            </p:cNvPr>
            <p:cNvGrpSpPr/>
            <p:nvPr/>
          </p:nvGrpSpPr>
          <p:grpSpPr>
            <a:xfrm>
              <a:off x="3960845" y="3132821"/>
              <a:ext cx="2595239" cy="1524471"/>
              <a:chOff x="4032094" y="2640728"/>
              <a:chExt cx="2595239" cy="1524471"/>
            </a:xfrm>
          </p:grpSpPr>
          <p:sp>
            <p:nvSpPr>
              <p:cNvPr id="392" name="Rectangle 391">
                <a:extLst>
                  <a:ext uri="{FF2B5EF4-FFF2-40B4-BE49-F238E27FC236}">
                    <a16:creationId xmlns:a16="http://schemas.microsoft.com/office/drawing/2014/main" id="{6DBF6560-6515-48E2-B369-5D3A983B1059}"/>
                  </a:ext>
                </a:extLst>
              </p:cNvPr>
              <p:cNvSpPr/>
              <p:nvPr/>
            </p:nvSpPr>
            <p:spPr>
              <a:xfrm>
                <a:off x="4032094" y="264072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3" name="Picture 392">
                <a:extLst>
                  <a:ext uri="{FF2B5EF4-FFF2-40B4-BE49-F238E27FC236}">
                    <a16:creationId xmlns:a16="http://schemas.microsoft.com/office/drawing/2014/main" id="{5E55D810-1AB7-4F82-9730-9A745623C7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205974" y="2773203"/>
                <a:ext cx="2247479" cy="1259520"/>
              </a:xfrm>
              <a:prstGeom prst="rect">
                <a:avLst/>
              </a:prstGeom>
            </p:spPr>
          </p:pic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ABA2F246-908B-4DB2-86BD-FCF7484C978E}"/>
                </a:ext>
              </a:extLst>
            </p:cNvPr>
            <p:cNvGrpSpPr/>
            <p:nvPr/>
          </p:nvGrpSpPr>
          <p:grpSpPr>
            <a:xfrm>
              <a:off x="3198219" y="960985"/>
              <a:ext cx="2595239" cy="1524471"/>
              <a:chOff x="7913061" y="4248550"/>
              <a:chExt cx="2595239" cy="1524471"/>
            </a:xfrm>
          </p:grpSpPr>
          <p:sp>
            <p:nvSpPr>
              <p:cNvPr id="390" name="Rectangle 389">
                <a:extLst>
                  <a:ext uri="{FF2B5EF4-FFF2-40B4-BE49-F238E27FC236}">
                    <a16:creationId xmlns:a16="http://schemas.microsoft.com/office/drawing/2014/main" id="{7F2F53C8-9542-49B1-ADA0-2BDD42AE3024}"/>
                  </a:ext>
                </a:extLst>
              </p:cNvPr>
              <p:cNvSpPr/>
              <p:nvPr/>
            </p:nvSpPr>
            <p:spPr>
              <a:xfrm>
                <a:off x="7913061" y="4248550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1" name="Picture 390">
                <a:extLst>
                  <a:ext uri="{FF2B5EF4-FFF2-40B4-BE49-F238E27FC236}">
                    <a16:creationId xmlns:a16="http://schemas.microsoft.com/office/drawing/2014/main" id="{7CE2E21E-02D9-4CD1-A7BD-D941CE0671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087292" y="4381702"/>
                <a:ext cx="2246777" cy="1258166"/>
              </a:xfrm>
              <a:prstGeom prst="rect">
                <a:avLst/>
              </a:prstGeom>
            </p:spPr>
          </p:pic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E656059D-ADDB-4E72-A82C-1C44110AFA48}"/>
                </a:ext>
              </a:extLst>
            </p:cNvPr>
            <p:cNvGrpSpPr/>
            <p:nvPr/>
          </p:nvGrpSpPr>
          <p:grpSpPr>
            <a:xfrm>
              <a:off x="5618713" y="2000561"/>
              <a:ext cx="2595239" cy="1524471"/>
              <a:chOff x="6615442" y="5060637"/>
              <a:chExt cx="2595239" cy="1524471"/>
            </a:xfrm>
          </p:grpSpPr>
          <p:sp>
            <p:nvSpPr>
              <p:cNvPr id="388" name="Rectangle 387">
                <a:extLst>
                  <a:ext uri="{FF2B5EF4-FFF2-40B4-BE49-F238E27FC236}">
                    <a16:creationId xmlns:a16="http://schemas.microsoft.com/office/drawing/2014/main" id="{EEC44A7D-9D3C-451C-BAC0-3FBB53A32E38}"/>
                  </a:ext>
                </a:extLst>
              </p:cNvPr>
              <p:cNvSpPr/>
              <p:nvPr/>
            </p:nvSpPr>
            <p:spPr>
              <a:xfrm>
                <a:off x="6615442" y="5060637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89" name="Picture 388">
                <a:extLst>
                  <a:ext uri="{FF2B5EF4-FFF2-40B4-BE49-F238E27FC236}">
                    <a16:creationId xmlns:a16="http://schemas.microsoft.com/office/drawing/2014/main" id="{BAF73D57-B423-44A7-AFBB-BD5367BD6B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811264" y="5187866"/>
                <a:ext cx="2203594" cy="1270012"/>
              </a:xfrm>
              <a:prstGeom prst="rect">
                <a:avLst/>
              </a:prstGeom>
            </p:spPr>
          </p:pic>
        </p:grp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060EF8C7-4A39-427F-BC8F-C0F39F9B7244}"/>
                </a:ext>
              </a:extLst>
            </p:cNvPr>
            <p:cNvGrpSpPr/>
            <p:nvPr/>
          </p:nvGrpSpPr>
          <p:grpSpPr>
            <a:xfrm>
              <a:off x="7524886" y="1194642"/>
              <a:ext cx="2595239" cy="1524471"/>
              <a:chOff x="7730819" y="3881784"/>
              <a:chExt cx="2595239" cy="1524471"/>
            </a:xfrm>
          </p:grpSpPr>
          <p:sp>
            <p:nvSpPr>
              <p:cNvPr id="386" name="Rectangle 385">
                <a:extLst>
                  <a:ext uri="{FF2B5EF4-FFF2-40B4-BE49-F238E27FC236}">
                    <a16:creationId xmlns:a16="http://schemas.microsoft.com/office/drawing/2014/main" id="{5C5455E2-52FD-40B8-9760-C360DF026357}"/>
                  </a:ext>
                </a:extLst>
              </p:cNvPr>
              <p:cNvSpPr/>
              <p:nvPr/>
            </p:nvSpPr>
            <p:spPr>
              <a:xfrm>
                <a:off x="7730819" y="3881784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87" name="Picture 386">
                <a:extLst>
                  <a:ext uri="{FF2B5EF4-FFF2-40B4-BE49-F238E27FC236}">
                    <a16:creationId xmlns:a16="http://schemas.microsoft.com/office/drawing/2014/main" id="{A8523174-8187-4B38-A1A8-AA720C69D9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904395" y="3998405"/>
                <a:ext cx="2248087" cy="1291228"/>
              </a:xfrm>
              <a:prstGeom prst="rect">
                <a:avLst/>
              </a:prstGeom>
            </p:spPr>
          </p:pic>
        </p:grp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CF5F4989-1B91-434A-9F08-5E3D9A9A27AC}"/>
                </a:ext>
              </a:extLst>
            </p:cNvPr>
            <p:cNvSpPr txBox="1"/>
            <p:nvPr/>
          </p:nvSpPr>
          <p:spPr>
            <a:xfrm>
              <a:off x="6050901" y="1314197"/>
              <a:ext cx="182229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FDS/CCS</a:t>
              </a:r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35FD76F6-6435-48AE-BCED-0F80A49455FC}"/>
              </a:ext>
            </a:extLst>
          </p:cNvPr>
          <p:cNvGrpSpPr>
            <a:grpSpLocks noChangeAspect="1"/>
          </p:cNvGrpSpPr>
          <p:nvPr/>
        </p:nvGrpSpPr>
        <p:grpSpPr>
          <a:xfrm>
            <a:off x="4665419" y="1780392"/>
            <a:ext cx="2761256" cy="1376134"/>
            <a:chOff x="206878" y="88859"/>
            <a:chExt cx="11045025" cy="5504535"/>
          </a:xfrm>
        </p:grpSpPr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id="{8C47330C-8C62-4974-A054-4E4161154C6B}"/>
                </a:ext>
              </a:extLst>
            </p:cNvPr>
            <p:cNvGrpSpPr/>
            <p:nvPr/>
          </p:nvGrpSpPr>
          <p:grpSpPr>
            <a:xfrm>
              <a:off x="825464" y="249657"/>
              <a:ext cx="2595239" cy="1524471"/>
              <a:chOff x="5569818" y="2003824"/>
              <a:chExt cx="2595239" cy="1524471"/>
            </a:xfrm>
          </p:grpSpPr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CB6CE1A9-E41C-4A5E-9E1D-A9D06E51583A}"/>
                  </a:ext>
                </a:extLst>
              </p:cNvPr>
              <p:cNvSpPr/>
              <p:nvPr/>
            </p:nvSpPr>
            <p:spPr>
              <a:xfrm>
                <a:off x="5569818" y="2003824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63" name="Picture 462">
                <a:extLst>
                  <a:ext uri="{FF2B5EF4-FFF2-40B4-BE49-F238E27FC236}">
                    <a16:creationId xmlns:a16="http://schemas.microsoft.com/office/drawing/2014/main" id="{9D2A8143-38CD-44FC-8187-D9AC2922A7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752109" y="2130746"/>
                <a:ext cx="2230656" cy="1270627"/>
              </a:xfrm>
              <a:prstGeom prst="rect">
                <a:avLst/>
              </a:prstGeom>
            </p:spPr>
          </p:pic>
        </p:grpSp>
        <p:grpSp>
          <p:nvGrpSpPr>
            <p:cNvPr id="437" name="Group 436">
              <a:extLst>
                <a:ext uri="{FF2B5EF4-FFF2-40B4-BE49-F238E27FC236}">
                  <a16:creationId xmlns:a16="http://schemas.microsoft.com/office/drawing/2014/main" id="{F29D5B93-EA14-4776-AF9E-1EBA28C68A03}"/>
                </a:ext>
              </a:extLst>
            </p:cNvPr>
            <p:cNvGrpSpPr/>
            <p:nvPr/>
          </p:nvGrpSpPr>
          <p:grpSpPr>
            <a:xfrm>
              <a:off x="206878" y="1647206"/>
              <a:ext cx="2595239" cy="1524471"/>
              <a:chOff x="5081176" y="4358640"/>
              <a:chExt cx="2595239" cy="1524471"/>
            </a:xfrm>
          </p:grpSpPr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67A2ADE8-19F0-4B0A-B669-8F944E4446C9}"/>
                  </a:ext>
                </a:extLst>
              </p:cNvPr>
              <p:cNvSpPr/>
              <p:nvPr/>
            </p:nvSpPr>
            <p:spPr>
              <a:xfrm>
                <a:off x="5081176" y="4358640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61" name="Picture 460">
                <a:extLst>
                  <a:ext uri="{FF2B5EF4-FFF2-40B4-BE49-F238E27FC236}">
                    <a16:creationId xmlns:a16="http://schemas.microsoft.com/office/drawing/2014/main" id="{DF02DC57-0863-4638-AC0D-4D084EF61A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263467" y="4500079"/>
                <a:ext cx="2230657" cy="1241592"/>
              </a:xfrm>
              <a:prstGeom prst="rect">
                <a:avLst/>
              </a:prstGeom>
            </p:spPr>
          </p:pic>
        </p:grpSp>
        <p:grpSp>
          <p:nvGrpSpPr>
            <p:cNvPr id="438" name="Group 437">
              <a:extLst>
                <a:ext uri="{FF2B5EF4-FFF2-40B4-BE49-F238E27FC236}">
                  <a16:creationId xmlns:a16="http://schemas.microsoft.com/office/drawing/2014/main" id="{D40964EC-18F4-4660-BDB4-F3FBFF5B3E61}"/>
                </a:ext>
              </a:extLst>
            </p:cNvPr>
            <p:cNvGrpSpPr/>
            <p:nvPr/>
          </p:nvGrpSpPr>
          <p:grpSpPr>
            <a:xfrm>
              <a:off x="3238411" y="1404926"/>
              <a:ext cx="2595239" cy="1524471"/>
              <a:chOff x="3830780" y="2043678"/>
              <a:chExt cx="2595239" cy="1524471"/>
            </a:xfrm>
          </p:grpSpPr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C116F837-232C-4285-927C-CDB9AA287C4E}"/>
                  </a:ext>
                </a:extLst>
              </p:cNvPr>
              <p:cNvSpPr/>
              <p:nvPr/>
            </p:nvSpPr>
            <p:spPr>
              <a:xfrm>
                <a:off x="3830780" y="204367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59" name="Picture 458">
                <a:extLst>
                  <a:ext uri="{FF2B5EF4-FFF2-40B4-BE49-F238E27FC236}">
                    <a16:creationId xmlns:a16="http://schemas.microsoft.com/office/drawing/2014/main" id="{41461386-9450-4EDF-AC77-ADA7C9D204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30368" y="2206987"/>
                <a:ext cx="2196062" cy="1197852"/>
              </a:xfrm>
              <a:prstGeom prst="rect">
                <a:avLst/>
              </a:prstGeom>
            </p:spPr>
          </p:pic>
        </p:grpSp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62211596-EE77-4E23-860A-587350F8BDE7}"/>
                </a:ext>
              </a:extLst>
            </p:cNvPr>
            <p:cNvGrpSpPr/>
            <p:nvPr/>
          </p:nvGrpSpPr>
          <p:grpSpPr>
            <a:xfrm>
              <a:off x="5701580" y="619150"/>
              <a:ext cx="2595239" cy="1524471"/>
              <a:chOff x="6464314" y="2030689"/>
              <a:chExt cx="2595239" cy="1524471"/>
            </a:xfrm>
          </p:grpSpPr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79F38549-3EB0-4AAC-8F78-B423E6509EEE}"/>
                  </a:ext>
                </a:extLst>
              </p:cNvPr>
              <p:cNvSpPr/>
              <p:nvPr/>
            </p:nvSpPr>
            <p:spPr>
              <a:xfrm>
                <a:off x="6464314" y="2030689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57" name="Picture 456">
                <a:extLst>
                  <a:ext uri="{FF2B5EF4-FFF2-40B4-BE49-F238E27FC236}">
                    <a16:creationId xmlns:a16="http://schemas.microsoft.com/office/drawing/2014/main" id="{96070B7A-99C1-418D-8520-95B2B2B706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40169" y="2151916"/>
                <a:ext cx="2243529" cy="1282016"/>
              </a:xfrm>
              <a:prstGeom prst="rect">
                <a:avLst/>
              </a:prstGeom>
            </p:spPr>
          </p:pic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65BA522B-4D22-4FC9-A1A3-E78D4BF3E721}"/>
                </a:ext>
              </a:extLst>
            </p:cNvPr>
            <p:cNvGrpSpPr/>
            <p:nvPr/>
          </p:nvGrpSpPr>
          <p:grpSpPr>
            <a:xfrm>
              <a:off x="6197724" y="2044849"/>
              <a:ext cx="2595239" cy="1524471"/>
              <a:chOff x="5473219" y="1996874"/>
              <a:chExt cx="2595239" cy="1524471"/>
            </a:xfrm>
          </p:grpSpPr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D76CD762-ECA8-4A35-86D5-69D6D7E36547}"/>
                  </a:ext>
                </a:extLst>
              </p:cNvPr>
              <p:cNvSpPr/>
              <p:nvPr/>
            </p:nvSpPr>
            <p:spPr>
              <a:xfrm>
                <a:off x="5473219" y="1996874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55" name="Picture 454">
                <a:extLst>
                  <a:ext uri="{FF2B5EF4-FFF2-40B4-BE49-F238E27FC236}">
                    <a16:creationId xmlns:a16="http://schemas.microsoft.com/office/drawing/2014/main" id="{B578264F-C2D4-45B8-91CA-7037428A74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632343" y="2164117"/>
                <a:ext cx="2276991" cy="1189985"/>
              </a:xfrm>
              <a:prstGeom prst="rect">
                <a:avLst/>
              </a:prstGeom>
            </p:spPr>
          </p:pic>
        </p:grpSp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F99BEFBD-0FA5-41E1-A4A3-77569AE0E606}"/>
                </a:ext>
              </a:extLst>
            </p:cNvPr>
            <p:cNvGrpSpPr/>
            <p:nvPr/>
          </p:nvGrpSpPr>
          <p:grpSpPr>
            <a:xfrm>
              <a:off x="8656664" y="3175923"/>
              <a:ext cx="2595239" cy="1524471"/>
              <a:chOff x="8691239" y="3797695"/>
              <a:chExt cx="2595239" cy="1524471"/>
            </a:xfrm>
          </p:grpSpPr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6FE47E37-0E22-498A-B9E7-1AE920824B6A}"/>
                  </a:ext>
                </a:extLst>
              </p:cNvPr>
              <p:cNvSpPr/>
              <p:nvPr/>
            </p:nvSpPr>
            <p:spPr>
              <a:xfrm>
                <a:off x="8691239" y="3797695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53" name="Picture 452">
                <a:extLst>
                  <a:ext uri="{FF2B5EF4-FFF2-40B4-BE49-F238E27FC236}">
                    <a16:creationId xmlns:a16="http://schemas.microsoft.com/office/drawing/2014/main" id="{FE56EF78-4FB6-4BF4-AB3A-C714748AC7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72291" y="3934913"/>
                <a:ext cx="2233135" cy="1250034"/>
              </a:xfrm>
              <a:prstGeom prst="rect">
                <a:avLst/>
              </a:prstGeom>
            </p:spPr>
          </p:pic>
        </p:grp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134BFE1B-0EEF-407F-92F4-58F8F4C551F0}"/>
                </a:ext>
              </a:extLst>
            </p:cNvPr>
            <p:cNvGrpSpPr/>
            <p:nvPr/>
          </p:nvGrpSpPr>
          <p:grpSpPr>
            <a:xfrm>
              <a:off x="6157682" y="4068923"/>
              <a:ext cx="2595239" cy="1524471"/>
              <a:chOff x="4967125" y="3891812"/>
              <a:chExt cx="2595239" cy="1524471"/>
            </a:xfrm>
          </p:grpSpPr>
          <p:sp>
            <p:nvSpPr>
              <p:cNvPr id="450" name="Rectangle 449">
                <a:extLst>
                  <a:ext uri="{FF2B5EF4-FFF2-40B4-BE49-F238E27FC236}">
                    <a16:creationId xmlns:a16="http://schemas.microsoft.com/office/drawing/2014/main" id="{A66573C2-A51E-449C-80B8-86619753323E}"/>
                  </a:ext>
                </a:extLst>
              </p:cNvPr>
              <p:cNvSpPr/>
              <p:nvPr/>
            </p:nvSpPr>
            <p:spPr>
              <a:xfrm>
                <a:off x="4967125" y="3891812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51" name="Picture 450">
                <a:extLst>
                  <a:ext uri="{FF2B5EF4-FFF2-40B4-BE49-F238E27FC236}">
                    <a16:creationId xmlns:a16="http://schemas.microsoft.com/office/drawing/2014/main" id="{D83F29B3-A2A4-4056-88A4-E718F5970B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149416" y="4040836"/>
                <a:ext cx="2230656" cy="1226423"/>
              </a:xfrm>
              <a:prstGeom prst="rect">
                <a:avLst/>
              </a:prstGeom>
            </p:spPr>
          </p:pic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56EA3835-9217-49C8-8188-F87D4F8D6FB4}"/>
                </a:ext>
              </a:extLst>
            </p:cNvPr>
            <p:cNvGrpSpPr/>
            <p:nvPr/>
          </p:nvGrpSpPr>
          <p:grpSpPr>
            <a:xfrm>
              <a:off x="4014566" y="3429000"/>
              <a:ext cx="2595239" cy="1524471"/>
              <a:chOff x="4888907" y="4220422"/>
              <a:chExt cx="2595239" cy="1524471"/>
            </a:xfrm>
          </p:grpSpPr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195113C8-D5F0-4FD3-8CEA-EB22C8D2045A}"/>
                  </a:ext>
                </a:extLst>
              </p:cNvPr>
              <p:cNvSpPr/>
              <p:nvPr/>
            </p:nvSpPr>
            <p:spPr>
              <a:xfrm>
                <a:off x="4888907" y="4220422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49" name="Picture 448">
                <a:extLst>
                  <a:ext uri="{FF2B5EF4-FFF2-40B4-BE49-F238E27FC236}">
                    <a16:creationId xmlns:a16="http://schemas.microsoft.com/office/drawing/2014/main" id="{608F8E7B-2F2B-4051-9F59-D9CCEF0C68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076500" y="4359837"/>
                <a:ext cx="2220053" cy="1245640"/>
              </a:xfrm>
              <a:prstGeom prst="rect">
                <a:avLst/>
              </a:prstGeom>
            </p:spPr>
          </p:pic>
        </p:grpSp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78A4CB36-EBD2-4401-9533-54B3DC069273}"/>
                </a:ext>
              </a:extLst>
            </p:cNvPr>
            <p:cNvGrpSpPr/>
            <p:nvPr/>
          </p:nvGrpSpPr>
          <p:grpSpPr>
            <a:xfrm>
              <a:off x="1574199" y="3070836"/>
              <a:ext cx="2595239" cy="1524471"/>
              <a:chOff x="690848" y="4775783"/>
              <a:chExt cx="2595239" cy="1524471"/>
            </a:xfrm>
          </p:grpSpPr>
          <p:sp>
            <p:nvSpPr>
              <p:cNvPr id="446" name="Rectangle 445">
                <a:extLst>
                  <a:ext uri="{FF2B5EF4-FFF2-40B4-BE49-F238E27FC236}">
                    <a16:creationId xmlns:a16="http://schemas.microsoft.com/office/drawing/2014/main" id="{CDF8144A-F9C3-4A7A-B1FB-EA315AA06D17}"/>
                  </a:ext>
                </a:extLst>
              </p:cNvPr>
              <p:cNvSpPr/>
              <p:nvPr/>
            </p:nvSpPr>
            <p:spPr>
              <a:xfrm>
                <a:off x="690848" y="4775783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47" name="Picture 446">
                <a:extLst>
                  <a:ext uri="{FF2B5EF4-FFF2-40B4-BE49-F238E27FC236}">
                    <a16:creationId xmlns:a16="http://schemas.microsoft.com/office/drawing/2014/main" id="{19DA373B-AC86-4277-99EF-A16293C1F3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08389" y="4940118"/>
                <a:ext cx="2160156" cy="1195801"/>
              </a:xfrm>
              <a:prstGeom prst="rect">
                <a:avLst/>
              </a:prstGeom>
            </p:spPr>
          </p:pic>
        </p:grp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5F060EF2-9236-4A58-91C0-E30B40E6802B}"/>
                </a:ext>
              </a:extLst>
            </p:cNvPr>
            <p:cNvSpPr txBox="1"/>
            <p:nvPr/>
          </p:nvSpPr>
          <p:spPr>
            <a:xfrm>
              <a:off x="3579098" y="88859"/>
              <a:ext cx="431015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EOS Flight Operations Team</a:t>
              </a:r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0EF8FB44-34ED-46F4-86BD-9CCCFD98955F}"/>
              </a:ext>
            </a:extLst>
          </p:cNvPr>
          <p:cNvGrpSpPr>
            <a:grpSpLocks noChangeAspect="1"/>
          </p:cNvGrpSpPr>
          <p:nvPr/>
        </p:nvGrpSpPr>
        <p:grpSpPr>
          <a:xfrm>
            <a:off x="2652712" y="3350912"/>
            <a:ext cx="1860862" cy="878901"/>
            <a:chOff x="966244" y="764087"/>
            <a:chExt cx="7443449" cy="3515603"/>
          </a:xfrm>
        </p:grpSpPr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CF679FEE-7B95-41CE-A338-A6020B5E932B}"/>
                </a:ext>
              </a:extLst>
            </p:cNvPr>
            <p:cNvGrpSpPr/>
            <p:nvPr/>
          </p:nvGrpSpPr>
          <p:grpSpPr>
            <a:xfrm>
              <a:off x="1674904" y="2755219"/>
              <a:ext cx="2595239" cy="1524471"/>
              <a:chOff x="479432" y="449733"/>
              <a:chExt cx="2595239" cy="1524471"/>
            </a:xfrm>
          </p:grpSpPr>
          <p:sp>
            <p:nvSpPr>
              <p:cNvPr id="482" name="Rectangle 481">
                <a:extLst>
                  <a:ext uri="{FF2B5EF4-FFF2-40B4-BE49-F238E27FC236}">
                    <a16:creationId xmlns:a16="http://schemas.microsoft.com/office/drawing/2014/main" id="{976B06BC-E10A-41B7-83BD-9A6104A55EB6}"/>
                  </a:ext>
                </a:extLst>
              </p:cNvPr>
              <p:cNvSpPr/>
              <p:nvPr/>
            </p:nvSpPr>
            <p:spPr>
              <a:xfrm>
                <a:off x="479432" y="449733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83" name="Picture 482">
                <a:extLst>
                  <a:ext uri="{FF2B5EF4-FFF2-40B4-BE49-F238E27FC236}">
                    <a16:creationId xmlns:a16="http://schemas.microsoft.com/office/drawing/2014/main" id="{F16671BD-D9A2-410F-887D-8652BBE027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56281" y="590249"/>
                <a:ext cx="2241540" cy="1243438"/>
              </a:xfrm>
              <a:prstGeom prst="rect">
                <a:avLst/>
              </a:prstGeom>
            </p:spPr>
          </p:pic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5409308B-F25E-489E-BAA9-B36B880623E0}"/>
                </a:ext>
              </a:extLst>
            </p:cNvPr>
            <p:cNvGrpSpPr/>
            <p:nvPr/>
          </p:nvGrpSpPr>
          <p:grpSpPr>
            <a:xfrm>
              <a:off x="966244" y="764087"/>
              <a:ext cx="2595239" cy="1524471"/>
              <a:chOff x="1441997" y="4290060"/>
              <a:chExt cx="2595239" cy="1524471"/>
            </a:xfrm>
          </p:grpSpPr>
          <p:sp>
            <p:nvSpPr>
              <p:cNvPr id="480" name="Rectangle 479">
                <a:extLst>
                  <a:ext uri="{FF2B5EF4-FFF2-40B4-BE49-F238E27FC236}">
                    <a16:creationId xmlns:a16="http://schemas.microsoft.com/office/drawing/2014/main" id="{562FF766-E552-44D2-ADEF-FDE6585AC433}"/>
                  </a:ext>
                </a:extLst>
              </p:cNvPr>
              <p:cNvSpPr/>
              <p:nvPr/>
            </p:nvSpPr>
            <p:spPr>
              <a:xfrm>
                <a:off x="1441997" y="4290060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81" name="Picture 480">
                <a:extLst>
                  <a:ext uri="{FF2B5EF4-FFF2-40B4-BE49-F238E27FC236}">
                    <a16:creationId xmlns:a16="http://schemas.microsoft.com/office/drawing/2014/main" id="{853D0F4C-6F11-48A9-8298-12DC3BD597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618846" y="4430576"/>
                <a:ext cx="2241540" cy="1243438"/>
              </a:xfrm>
              <a:prstGeom prst="rect">
                <a:avLst/>
              </a:prstGeom>
            </p:spPr>
          </p:pic>
        </p:grpSp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FB1FE395-E39F-49A9-A8A8-2D2667C7A9AC}"/>
                </a:ext>
              </a:extLst>
            </p:cNvPr>
            <p:cNvGrpSpPr/>
            <p:nvPr/>
          </p:nvGrpSpPr>
          <p:grpSpPr>
            <a:xfrm>
              <a:off x="5094366" y="2755219"/>
              <a:ext cx="2595239" cy="1524471"/>
              <a:chOff x="533724" y="2316772"/>
              <a:chExt cx="2595239" cy="1524471"/>
            </a:xfrm>
          </p:grpSpPr>
          <p:sp>
            <p:nvSpPr>
              <p:cNvPr id="478" name="Rectangle 477">
                <a:extLst>
                  <a:ext uri="{FF2B5EF4-FFF2-40B4-BE49-F238E27FC236}">
                    <a16:creationId xmlns:a16="http://schemas.microsoft.com/office/drawing/2014/main" id="{4E75F7A5-606B-47B2-AA93-4B479222B185}"/>
                  </a:ext>
                </a:extLst>
              </p:cNvPr>
              <p:cNvSpPr/>
              <p:nvPr/>
            </p:nvSpPr>
            <p:spPr>
              <a:xfrm>
                <a:off x="533724" y="2316772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79" name="Picture 478">
                <a:extLst>
                  <a:ext uri="{FF2B5EF4-FFF2-40B4-BE49-F238E27FC236}">
                    <a16:creationId xmlns:a16="http://schemas.microsoft.com/office/drawing/2014/main" id="{3A56A44B-2C86-4F15-B8C2-052B31EEE4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10573" y="2467182"/>
                <a:ext cx="2241540" cy="1223650"/>
              </a:xfrm>
              <a:prstGeom prst="rect">
                <a:avLst/>
              </a:prstGeom>
            </p:spPr>
          </p:pic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55F76703-710F-4F08-A9F5-883CF89B6DEC}"/>
                </a:ext>
              </a:extLst>
            </p:cNvPr>
            <p:cNvGrpSpPr/>
            <p:nvPr/>
          </p:nvGrpSpPr>
          <p:grpSpPr>
            <a:xfrm>
              <a:off x="5814454" y="764087"/>
              <a:ext cx="2595239" cy="1524471"/>
              <a:chOff x="3345871" y="2729272"/>
              <a:chExt cx="2595239" cy="1524471"/>
            </a:xfrm>
          </p:grpSpPr>
          <p:sp>
            <p:nvSpPr>
              <p:cNvPr id="476" name="Rectangle 475">
                <a:extLst>
                  <a:ext uri="{FF2B5EF4-FFF2-40B4-BE49-F238E27FC236}">
                    <a16:creationId xmlns:a16="http://schemas.microsoft.com/office/drawing/2014/main" id="{551D1FD5-2DA7-4288-8975-1EC739079B35}"/>
                  </a:ext>
                </a:extLst>
              </p:cNvPr>
              <p:cNvSpPr/>
              <p:nvPr/>
            </p:nvSpPr>
            <p:spPr>
              <a:xfrm>
                <a:off x="3345871" y="2729272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77" name="Picture 476">
                <a:extLst>
                  <a:ext uri="{FF2B5EF4-FFF2-40B4-BE49-F238E27FC236}">
                    <a16:creationId xmlns:a16="http://schemas.microsoft.com/office/drawing/2014/main" id="{487F2C56-C3D6-4E65-8B8A-075E261EE6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522720" y="2856785"/>
                <a:ext cx="2241540" cy="1269444"/>
              </a:xfrm>
              <a:prstGeom prst="rect">
                <a:avLst/>
              </a:prstGeom>
            </p:spPr>
          </p:pic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27455998-0D2B-4580-8C09-728F30DC8D44}"/>
                </a:ext>
              </a:extLst>
            </p:cNvPr>
            <p:cNvGrpSpPr/>
            <p:nvPr/>
          </p:nvGrpSpPr>
          <p:grpSpPr>
            <a:xfrm>
              <a:off x="3384635" y="1310974"/>
              <a:ext cx="2595239" cy="1524471"/>
              <a:chOff x="6278879" y="4626648"/>
              <a:chExt cx="2595239" cy="1524471"/>
            </a:xfrm>
          </p:grpSpPr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819E9393-A002-4B77-A902-06D0D8B80891}"/>
                  </a:ext>
                </a:extLst>
              </p:cNvPr>
              <p:cNvSpPr/>
              <p:nvPr/>
            </p:nvSpPr>
            <p:spPr>
              <a:xfrm>
                <a:off x="6278879" y="462664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75" name="Picture 474">
                <a:extLst>
                  <a:ext uri="{FF2B5EF4-FFF2-40B4-BE49-F238E27FC236}">
                    <a16:creationId xmlns:a16="http://schemas.microsoft.com/office/drawing/2014/main" id="{4254BA23-3668-425A-9A94-1F4800E1C8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55728" y="4761650"/>
                <a:ext cx="2241540" cy="1254466"/>
              </a:xfrm>
              <a:prstGeom prst="rect">
                <a:avLst/>
              </a:prstGeom>
            </p:spPr>
          </p:pic>
        </p:grp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DF163AFD-D255-4957-8FE6-0E482E9750A3}"/>
                </a:ext>
              </a:extLst>
            </p:cNvPr>
            <p:cNvSpPr txBox="1"/>
            <p:nvPr/>
          </p:nvSpPr>
          <p:spPr>
            <a:xfrm>
              <a:off x="4059744" y="797763"/>
              <a:ext cx="196336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Landsat 8</a:t>
              </a:r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7918AA3E-794F-4CB0-910A-99D6659D9824}"/>
              </a:ext>
            </a:extLst>
          </p:cNvPr>
          <p:cNvGrpSpPr>
            <a:grpSpLocks noChangeAspect="1"/>
          </p:cNvGrpSpPr>
          <p:nvPr/>
        </p:nvGrpSpPr>
        <p:grpSpPr>
          <a:xfrm>
            <a:off x="4601144" y="2991214"/>
            <a:ext cx="1685879" cy="1077010"/>
            <a:chOff x="11711922" y="14590790"/>
            <a:chExt cx="6743517" cy="4308041"/>
          </a:xfrm>
        </p:grpSpPr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51629828-A007-4C63-A15E-053925AC6657}"/>
                </a:ext>
              </a:extLst>
            </p:cNvPr>
            <p:cNvGrpSpPr/>
            <p:nvPr/>
          </p:nvGrpSpPr>
          <p:grpSpPr>
            <a:xfrm>
              <a:off x="12113494" y="14590790"/>
              <a:ext cx="2595239" cy="1524471"/>
              <a:chOff x="817873" y="2521904"/>
              <a:chExt cx="2595239" cy="1524471"/>
            </a:xfrm>
          </p:grpSpPr>
          <p:sp>
            <p:nvSpPr>
              <p:cNvPr id="499" name="Rectangle 498">
                <a:extLst>
                  <a:ext uri="{FF2B5EF4-FFF2-40B4-BE49-F238E27FC236}">
                    <a16:creationId xmlns:a16="http://schemas.microsoft.com/office/drawing/2014/main" id="{C832C5C3-52A3-492F-AE52-F8581756B848}"/>
                  </a:ext>
                </a:extLst>
              </p:cNvPr>
              <p:cNvSpPr/>
              <p:nvPr/>
            </p:nvSpPr>
            <p:spPr>
              <a:xfrm>
                <a:off x="817873" y="2521904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500" name="Picture 499">
                <a:extLst>
                  <a:ext uri="{FF2B5EF4-FFF2-40B4-BE49-F238E27FC236}">
                    <a16:creationId xmlns:a16="http://schemas.microsoft.com/office/drawing/2014/main" id="{8DA4763F-FE67-4666-968A-3564DB152D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2033" y="2641403"/>
                <a:ext cx="2246918" cy="1285472"/>
              </a:xfrm>
              <a:prstGeom prst="rect">
                <a:avLst/>
              </a:prstGeom>
            </p:spPr>
          </p:pic>
        </p:grpSp>
        <p:grpSp>
          <p:nvGrpSpPr>
            <p:cNvPr id="486" name="Group 485">
              <a:extLst>
                <a:ext uri="{FF2B5EF4-FFF2-40B4-BE49-F238E27FC236}">
                  <a16:creationId xmlns:a16="http://schemas.microsoft.com/office/drawing/2014/main" id="{B9BDB963-E83F-4D36-98DE-58FF3D6B50DA}"/>
                </a:ext>
              </a:extLst>
            </p:cNvPr>
            <p:cNvGrpSpPr/>
            <p:nvPr/>
          </p:nvGrpSpPr>
          <p:grpSpPr>
            <a:xfrm>
              <a:off x="13037550" y="15994628"/>
              <a:ext cx="2595239" cy="1524471"/>
              <a:chOff x="3690521" y="2087919"/>
              <a:chExt cx="2595239" cy="1524471"/>
            </a:xfrm>
          </p:grpSpPr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598F2965-BD22-4A88-BAB0-630BD0D64EBC}"/>
                  </a:ext>
                </a:extLst>
              </p:cNvPr>
              <p:cNvSpPr/>
              <p:nvPr/>
            </p:nvSpPr>
            <p:spPr>
              <a:xfrm>
                <a:off x="3690521" y="2087919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98" name="Picture 497">
                <a:extLst>
                  <a:ext uri="{FF2B5EF4-FFF2-40B4-BE49-F238E27FC236}">
                    <a16:creationId xmlns:a16="http://schemas.microsoft.com/office/drawing/2014/main" id="{33D17E74-F19A-411A-AA4C-EC090BF92D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864681" y="2246727"/>
                <a:ext cx="2246918" cy="1206854"/>
              </a:xfrm>
              <a:prstGeom prst="rect">
                <a:avLst/>
              </a:prstGeom>
            </p:spPr>
          </p:pic>
        </p:grpSp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B8CD84C5-9429-4474-841D-95D8CB780EED}"/>
                </a:ext>
              </a:extLst>
            </p:cNvPr>
            <p:cNvGrpSpPr/>
            <p:nvPr/>
          </p:nvGrpSpPr>
          <p:grpSpPr>
            <a:xfrm>
              <a:off x="14708733" y="17374360"/>
              <a:ext cx="2595239" cy="1524471"/>
              <a:chOff x="5714940" y="3611231"/>
              <a:chExt cx="2595239" cy="1524471"/>
            </a:xfrm>
          </p:grpSpPr>
          <p:sp>
            <p:nvSpPr>
              <p:cNvPr id="495" name="Rectangle 494">
                <a:extLst>
                  <a:ext uri="{FF2B5EF4-FFF2-40B4-BE49-F238E27FC236}">
                    <a16:creationId xmlns:a16="http://schemas.microsoft.com/office/drawing/2014/main" id="{5FD9566C-FC56-4288-B9C5-87CD3873F68E}"/>
                  </a:ext>
                </a:extLst>
              </p:cNvPr>
              <p:cNvSpPr/>
              <p:nvPr/>
            </p:nvSpPr>
            <p:spPr>
              <a:xfrm>
                <a:off x="5714940" y="3611231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96" name="Picture 495">
                <a:extLst>
                  <a:ext uri="{FF2B5EF4-FFF2-40B4-BE49-F238E27FC236}">
                    <a16:creationId xmlns:a16="http://schemas.microsoft.com/office/drawing/2014/main" id="{50600441-0A8A-4E6C-9468-C4DB981DDF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89100" y="3777350"/>
                <a:ext cx="2246918" cy="1192233"/>
              </a:xfrm>
              <a:prstGeom prst="rect">
                <a:avLst/>
              </a:prstGeom>
            </p:spPr>
          </p:pic>
        </p:grp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73CE0FD4-F31B-45CB-86C4-70EF096F3442}"/>
                </a:ext>
              </a:extLst>
            </p:cNvPr>
            <p:cNvGrpSpPr/>
            <p:nvPr/>
          </p:nvGrpSpPr>
          <p:grpSpPr>
            <a:xfrm>
              <a:off x="11711922" y="17374360"/>
              <a:ext cx="2595239" cy="1524471"/>
              <a:chOff x="3615459" y="4028308"/>
              <a:chExt cx="2595239" cy="1524471"/>
            </a:xfrm>
          </p:grpSpPr>
          <p:sp>
            <p:nvSpPr>
              <p:cNvPr id="493" name="Rectangle 492">
                <a:extLst>
                  <a:ext uri="{FF2B5EF4-FFF2-40B4-BE49-F238E27FC236}">
                    <a16:creationId xmlns:a16="http://schemas.microsoft.com/office/drawing/2014/main" id="{A1A3CD55-0990-4EE8-A9DF-AEE452E5ED27}"/>
                  </a:ext>
                </a:extLst>
              </p:cNvPr>
              <p:cNvSpPr/>
              <p:nvPr/>
            </p:nvSpPr>
            <p:spPr>
              <a:xfrm>
                <a:off x="3615459" y="402830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94" name="Picture 493">
                <a:extLst>
                  <a:ext uri="{FF2B5EF4-FFF2-40B4-BE49-F238E27FC236}">
                    <a16:creationId xmlns:a16="http://schemas.microsoft.com/office/drawing/2014/main" id="{F51D853C-31C4-4A05-9A59-A30B25D56A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89619" y="4160871"/>
                <a:ext cx="2246918" cy="1259345"/>
              </a:xfrm>
              <a:prstGeom prst="rect">
                <a:avLst/>
              </a:prstGeom>
            </p:spPr>
          </p:pic>
        </p:grp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D01B77E8-0179-446A-9083-2FBB1050B206}"/>
                </a:ext>
              </a:extLst>
            </p:cNvPr>
            <p:cNvGrpSpPr/>
            <p:nvPr/>
          </p:nvGrpSpPr>
          <p:grpSpPr>
            <a:xfrm>
              <a:off x="15860200" y="15972241"/>
              <a:ext cx="2595239" cy="1524471"/>
              <a:chOff x="5142815" y="4377091"/>
              <a:chExt cx="2595239" cy="1524471"/>
            </a:xfrm>
          </p:grpSpPr>
          <p:sp>
            <p:nvSpPr>
              <p:cNvPr id="491" name="Rectangle 490">
                <a:extLst>
                  <a:ext uri="{FF2B5EF4-FFF2-40B4-BE49-F238E27FC236}">
                    <a16:creationId xmlns:a16="http://schemas.microsoft.com/office/drawing/2014/main" id="{785DE2BB-7C1C-4D98-92C4-37FCEB142DE4}"/>
                  </a:ext>
                </a:extLst>
              </p:cNvPr>
              <p:cNvSpPr/>
              <p:nvPr/>
            </p:nvSpPr>
            <p:spPr>
              <a:xfrm>
                <a:off x="5142815" y="4377091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92" name="Picture 491">
                <a:extLst>
                  <a:ext uri="{FF2B5EF4-FFF2-40B4-BE49-F238E27FC236}">
                    <a16:creationId xmlns:a16="http://schemas.microsoft.com/office/drawing/2014/main" id="{477546F9-DD51-437D-8E75-A682DFF819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319179" y="4503292"/>
                <a:ext cx="2242510" cy="1272069"/>
              </a:xfrm>
              <a:prstGeom prst="rect">
                <a:avLst/>
              </a:prstGeom>
            </p:spPr>
          </p:pic>
        </p:grp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9A628B87-4852-4836-B3CF-56569F6A3282}"/>
                </a:ext>
              </a:extLst>
            </p:cNvPr>
            <p:cNvSpPr txBox="1"/>
            <p:nvPr/>
          </p:nvSpPr>
          <p:spPr>
            <a:xfrm>
              <a:off x="15145351" y="15289018"/>
              <a:ext cx="196336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Landsat 9</a:t>
              </a:r>
            </a:p>
          </p:txBody>
        </p:sp>
      </p:grpSp>
      <p:grpSp>
        <p:nvGrpSpPr>
          <p:cNvPr id="522" name="Group 521">
            <a:extLst>
              <a:ext uri="{FF2B5EF4-FFF2-40B4-BE49-F238E27FC236}">
                <a16:creationId xmlns:a16="http://schemas.microsoft.com/office/drawing/2014/main" id="{B716A797-65D2-4599-BFC5-C3444267F2C8}"/>
              </a:ext>
            </a:extLst>
          </p:cNvPr>
          <p:cNvGrpSpPr/>
          <p:nvPr/>
        </p:nvGrpSpPr>
        <p:grpSpPr>
          <a:xfrm>
            <a:off x="1252807" y="3636650"/>
            <a:ext cx="1506876" cy="910885"/>
            <a:chOff x="1664641" y="19883493"/>
            <a:chExt cx="6027505" cy="3643540"/>
          </a:xfrm>
        </p:grpSpPr>
        <p:sp>
          <p:nvSpPr>
            <p:cNvPr id="506" name="TextBox 505">
              <a:extLst>
                <a:ext uri="{FF2B5EF4-FFF2-40B4-BE49-F238E27FC236}">
                  <a16:creationId xmlns:a16="http://schemas.microsoft.com/office/drawing/2014/main" id="{7DAD468B-DB68-45D5-8AD3-ED31331F7B79}"/>
                </a:ext>
              </a:extLst>
            </p:cNvPr>
            <p:cNvSpPr txBox="1"/>
            <p:nvPr/>
          </p:nvSpPr>
          <p:spPr>
            <a:xfrm>
              <a:off x="4112757" y="19883493"/>
              <a:ext cx="18864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 err="1">
                  <a:solidFill>
                    <a:srgbClr val="4472C4"/>
                  </a:solidFill>
                  <a:latin typeface="Calibri" panose="020F0502020204030204"/>
                </a:rPr>
                <a:t>CloudSat</a:t>
              </a:r>
              <a:endParaRPr lang="en-US" sz="6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B7D91CE5-3D73-42EE-8D96-02831409C24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64641" y="20448772"/>
              <a:ext cx="6027505" cy="3078261"/>
              <a:chOff x="509972" y="20525331"/>
              <a:chExt cx="8716781" cy="4451680"/>
            </a:xfrm>
          </p:grpSpPr>
          <p:grpSp>
            <p:nvGrpSpPr>
              <p:cNvPr id="507" name="Group 506">
                <a:extLst>
                  <a:ext uri="{FF2B5EF4-FFF2-40B4-BE49-F238E27FC236}">
                    <a16:creationId xmlns:a16="http://schemas.microsoft.com/office/drawing/2014/main" id="{2DF42661-9D3A-484C-B18A-F16D7388E0FC}"/>
                  </a:ext>
                </a:extLst>
              </p:cNvPr>
              <p:cNvGrpSpPr/>
              <p:nvPr/>
            </p:nvGrpSpPr>
            <p:grpSpPr>
              <a:xfrm>
                <a:off x="4914158" y="20525331"/>
                <a:ext cx="3892859" cy="2286707"/>
                <a:chOff x="4526547" y="485511"/>
                <a:chExt cx="2595239" cy="1524471"/>
              </a:xfrm>
            </p:grpSpPr>
            <p:sp>
              <p:nvSpPr>
                <p:cNvPr id="517" name="Rectangle 516">
                  <a:extLst>
                    <a:ext uri="{FF2B5EF4-FFF2-40B4-BE49-F238E27FC236}">
                      <a16:creationId xmlns:a16="http://schemas.microsoft.com/office/drawing/2014/main" id="{4D191C60-8E34-47D2-A961-2321A3F601AF}"/>
                    </a:ext>
                  </a:extLst>
                </p:cNvPr>
                <p:cNvSpPr/>
                <p:nvPr/>
              </p:nvSpPr>
              <p:spPr>
                <a:xfrm>
                  <a:off x="4526547" y="485511"/>
                  <a:ext cx="2595239" cy="152447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18" name="Picture 517">
                  <a:extLst>
                    <a:ext uri="{FF2B5EF4-FFF2-40B4-BE49-F238E27FC236}">
                      <a16:creationId xmlns:a16="http://schemas.microsoft.com/office/drawing/2014/main" id="{3C24173F-A205-4F30-AC7D-11E35575D2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632731" y="566612"/>
                  <a:ext cx="2382870" cy="1362269"/>
                </a:xfrm>
                <a:prstGeom prst="rect">
                  <a:avLst/>
                </a:prstGeom>
              </p:spPr>
            </p:pic>
          </p:grpSp>
          <p:grpSp>
            <p:nvGrpSpPr>
              <p:cNvPr id="508" name="Group 507">
                <a:extLst>
                  <a:ext uri="{FF2B5EF4-FFF2-40B4-BE49-F238E27FC236}">
                    <a16:creationId xmlns:a16="http://schemas.microsoft.com/office/drawing/2014/main" id="{03226B14-D58F-4DAE-9BA9-3BB6C45CFEBA}"/>
                  </a:ext>
                </a:extLst>
              </p:cNvPr>
              <p:cNvGrpSpPr/>
              <p:nvPr/>
            </p:nvGrpSpPr>
            <p:grpSpPr>
              <a:xfrm>
                <a:off x="1154201" y="20525331"/>
                <a:ext cx="3892859" cy="2286707"/>
                <a:chOff x="466907" y="188799"/>
                <a:chExt cx="2595239" cy="1524471"/>
              </a:xfrm>
            </p:grpSpPr>
            <p:sp>
              <p:nvSpPr>
                <p:cNvPr id="515" name="Rectangle 514">
                  <a:extLst>
                    <a:ext uri="{FF2B5EF4-FFF2-40B4-BE49-F238E27FC236}">
                      <a16:creationId xmlns:a16="http://schemas.microsoft.com/office/drawing/2014/main" id="{9688E062-2F34-453F-A83D-02D0C93A06BC}"/>
                    </a:ext>
                  </a:extLst>
                </p:cNvPr>
                <p:cNvSpPr/>
                <p:nvPr/>
              </p:nvSpPr>
              <p:spPr>
                <a:xfrm>
                  <a:off x="466907" y="188799"/>
                  <a:ext cx="2595239" cy="152447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16" name="Picture 515">
                  <a:extLst>
                    <a:ext uri="{FF2B5EF4-FFF2-40B4-BE49-F238E27FC236}">
                      <a16:creationId xmlns:a16="http://schemas.microsoft.com/office/drawing/2014/main" id="{B7BEA946-6F88-42A5-B864-C7E5A6BB07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83679" y="279472"/>
                  <a:ext cx="2382666" cy="1343124"/>
                </a:xfrm>
                <a:prstGeom prst="rect">
                  <a:avLst/>
                </a:prstGeom>
              </p:spPr>
            </p:pic>
          </p:grpSp>
          <p:grpSp>
            <p:nvGrpSpPr>
              <p:cNvPr id="509" name="Group 508">
                <a:extLst>
                  <a:ext uri="{FF2B5EF4-FFF2-40B4-BE49-F238E27FC236}">
                    <a16:creationId xmlns:a16="http://schemas.microsoft.com/office/drawing/2014/main" id="{E1B98A37-453B-42A0-91D0-72FF3B9D42F5}"/>
                  </a:ext>
                </a:extLst>
              </p:cNvPr>
              <p:cNvGrpSpPr/>
              <p:nvPr/>
            </p:nvGrpSpPr>
            <p:grpSpPr>
              <a:xfrm>
                <a:off x="5333894" y="22690304"/>
                <a:ext cx="3892859" cy="2286707"/>
                <a:chOff x="3268187" y="2909172"/>
                <a:chExt cx="2595239" cy="1524471"/>
              </a:xfrm>
            </p:grpSpPr>
            <p:sp>
              <p:nvSpPr>
                <p:cNvPr id="513" name="Rectangle 512">
                  <a:extLst>
                    <a:ext uri="{FF2B5EF4-FFF2-40B4-BE49-F238E27FC236}">
                      <a16:creationId xmlns:a16="http://schemas.microsoft.com/office/drawing/2014/main" id="{8058FBFC-8B93-40B5-A091-A32FF96EF93A}"/>
                    </a:ext>
                  </a:extLst>
                </p:cNvPr>
                <p:cNvSpPr/>
                <p:nvPr/>
              </p:nvSpPr>
              <p:spPr>
                <a:xfrm>
                  <a:off x="3268187" y="2909172"/>
                  <a:ext cx="2595239" cy="152447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14" name="Picture 513">
                  <a:extLst>
                    <a:ext uri="{FF2B5EF4-FFF2-40B4-BE49-F238E27FC236}">
                      <a16:creationId xmlns:a16="http://schemas.microsoft.com/office/drawing/2014/main" id="{59C697E2-90D8-497F-8F39-5E86BDA0CB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384066" y="2999845"/>
                  <a:ext cx="2363481" cy="1343124"/>
                </a:xfrm>
                <a:prstGeom prst="rect">
                  <a:avLst/>
                </a:prstGeom>
              </p:spPr>
            </p:pic>
          </p:grpSp>
          <p:grpSp>
            <p:nvGrpSpPr>
              <p:cNvPr id="510" name="Group 509">
                <a:extLst>
                  <a:ext uri="{FF2B5EF4-FFF2-40B4-BE49-F238E27FC236}">
                    <a16:creationId xmlns:a16="http://schemas.microsoft.com/office/drawing/2014/main" id="{836DB73D-F40F-45CE-AA1D-CAF47C0B8101}"/>
                  </a:ext>
                </a:extLst>
              </p:cNvPr>
              <p:cNvGrpSpPr/>
              <p:nvPr/>
            </p:nvGrpSpPr>
            <p:grpSpPr>
              <a:xfrm>
                <a:off x="509972" y="22690304"/>
                <a:ext cx="3892859" cy="2286707"/>
                <a:chOff x="307621" y="2626187"/>
                <a:chExt cx="2595239" cy="1524471"/>
              </a:xfrm>
            </p:grpSpPr>
            <p:sp>
              <p:nvSpPr>
                <p:cNvPr id="511" name="Rectangle 510">
                  <a:extLst>
                    <a:ext uri="{FF2B5EF4-FFF2-40B4-BE49-F238E27FC236}">
                      <a16:creationId xmlns:a16="http://schemas.microsoft.com/office/drawing/2014/main" id="{482555DF-549B-43E8-82D0-5DFE3C7148B9}"/>
                    </a:ext>
                  </a:extLst>
                </p:cNvPr>
                <p:cNvSpPr/>
                <p:nvPr/>
              </p:nvSpPr>
              <p:spPr>
                <a:xfrm>
                  <a:off x="307621" y="2626187"/>
                  <a:ext cx="2595239" cy="152447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12" name="Picture 511">
                  <a:extLst>
                    <a:ext uri="{FF2B5EF4-FFF2-40B4-BE49-F238E27FC236}">
                      <a16:creationId xmlns:a16="http://schemas.microsoft.com/office/drawing/2014/main" id="{731B6046-6078-4F80-82CD-E27ED6AE48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33827" y="2751902"/>
                  <a:ext cx="2342827" cy="1273041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E34DAB8F-0BD1-4140-84FC-185FB195F77B}"/>
              </a:ext>
            </a:extLst>
          </p:cNvPr>
          <p:cNvGrpSpPr>
            <a:grpSpLocks noChangeAspect="1"/>
          </p:cNvGrpSpPr>
          <p:nvPr/>
        </p:nvGrpSpPr>
        <p:grpSpPr>
          <a:xfrm>
            <a:off x="3128676" y="4401420"/>
            <a:ext cx="1470201" cy="1170779"/>
            <a:chOff x="7031884" y="19755777"/>
            <a:chExt cx="5880805" cy="4683115"/>
          </a:xfrm>
        </p:grpSpPr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8271491C-948E-4313-92DC-E4AB5B46B5DA}"/>
                </a:ext>
              </a:extLst>
            </p:cNvPr>
            <p:cNvSpPr txBox="1"/>
            <p:nvPr/>
          </p:nvSpPr>
          <p:spPr>
            <a:xfrm>
              <a:off x="9429508" y="19755777"/>
              <a:ext cx="181588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CALIPSO</a:t>
              </a:r>
            </a:p>
          </p:txBody>
        </p: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E959DCFC-79A4-4FB6-B812-895B24190E2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31884" y="20275204"/>
              <a:ext cx="5880805" cy="4163688"/>
              <a:chOff x="6557304" y="1639298"/>
              <a:chExt cx="5521163" cy="3909057"/>
            </a:xfrm>
          </p:grpSpPr>
          <p:grpSp>
            <p:nvGrpSpPr>
              <p:cNvPr id="526" name="Group 525">
                <a:extLst>
                  <a:ext uri="{FF2B5EF4-FFF2-40B4-BE49-F238E27FC236}">
                    <a16:creationId xmlns:a16="http://schemas.microsoft.com/office/drawing/2014/main" id="{79BA0DF3-9318-4352-9420-D184639D7929}"/>
                  </a:ext>
                </a:extLst>
              </p:cNvPr>
              <p:cNvGrpSpPr/>
              <p:nvPr/>
            </p:nvGrpSpPr>
            <p:grpSpPr>
              <a:xfrm>
                <a:off x="6557304" y="4023884"/>
                <a:ext cx="2595239" cy="1524471"/>
                <a:chOff x="4096210" y="3246178"/>
                <a:chExt cx="2595239" cy="1524471"/>
              </a:xfrm>
            </p:grpSpPr>
            <p:sp>
              <p:nvSpPr>
                <p:cNvPr id="539" name="Rectangle 538">
                  <a:extLst>
                    <a:ext uri="{FF2B5EF4-FFF2-40B4-BE49-F238E27FC236}">
                      <a16:creationId xmlns:a16="http://schemas.microsoft.com/office/drawing/2014/main" id="{B43347EE-94EA-4571-B627-AFCEDF96BCF4}"/>
                    </a:ext>
                  </a:extLst>
                </p:cNvPr>
                <p:cNvSpPr/>
                <p:nvPr/>
              </p:nvSpPr>
              <p:spPr>
                <a:xfrm>
                  <a:off x="4096210" y="3246178"/>
                  <a:ext cx="2595239" cy="152447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40" name="Picture 539">
                  <a:extLst>
                    <a:ext uri="{FF2B5EF4-FFF2-40B4-BE49-F238E27FC236}">
                      <a16:creationId xmlns:a16="http://schemas.microsoft.com/office/drawing/2014/main" id="{604B0110-EDCB-4A5B-9083-60E8FC3DA6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208336" y="3355797"/>
                  <a:ext cx="2370986" cy="1305233"/>
                </a:xfrm>
                <a:prstGeom prst="rect">
                  <a:avLst/>
                </a:prstGeom>
              </p:spPr>
            </p:pic>
          </p:grpSp>
          <p:grpSp>
            <p:nvGrpSpPr>
              <p:cNvPr id="527" name="Group 526">
                <a:extLst>
                  <a:ext uri="{FF2B5EF4-FFF2-40B4-BE49-F238E27FC236}">
                    <a16:creationId xmlns:a16="http://schemas.microsoft.com/office/drawing/2014/main" id="{91047294-A1E6-4F11-99BD-6A71F45007D3}"/>
                  </a:ext>
                </a:extLst>
              </p:cNvPr>
              <p:cNvGrpSpPr/>
              <p:nvPr/>
            </p:nvGrpSpPr>
            <p:grpSpPr>
              <a:xfrm>
                <a:off x="7608280" y="2902704"/>
                <a:ext cx="2595239" cy="1524471"/>
                <a:chOff x="7608280" y="2902704"/>
                <a:chExt cx="2595239" cy="1524471"/>
              </a:xfrm>
            </p:grpSpPr>
            <p:sp>
              <p:nvSpPr>
                <p:cNvPr id="537" name="Rectangle 536">
                  <a:extLst>
                    <a:ext uri="{FF2B5EF4-FFF2-40B4-BE49-F238E27FC236}">
                      <a16:creationId xmlns:a16="http://schemas.microsoft.com/office/drawing/2014/main" id="{341CCA7B-FCA6-4303-8E4F-1DA7C0116070}"/>
                    </a:ext>
                  </a:extLst>
                </p:cNvPr>
                <p:cNvSpPr/>
                <p:nvPr/>
              </p:nvSpPr>
              <p:spPr>
                <a:xfrm>
                  <a:off x="7608280" y="2902704"/>
                  <a:ext cx="2595239" cy="152447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38" name="Picture 537">
                  <a:extLst>
                    <a:ext uri="{FF2B5EF4-FFF2-40B4-BE49-F238E27FC236}">
                      <a16:creationId xmlns:a16="http://schemas.microsoft.com/office/drawing/2014/main" id="{D1F6CC3F-2BD1-4ECA-A19B-43E10E857E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732348" y="3012322"/>
                  <a:ext cx="2347102" cy="1305234"/>
                </a:xfrm>
                <a:prstGeom prst="rect">
                  <a:avLst/>
                </a:prstGeom>
              </p:spPr>
            </p:pic>
          </p:grpSp>
          <p:grpSp>
            <p:nvGrpSpPr>
              <p:cNvPr id="528" name="Group 527">
                <a:extLst>
                  <a:ext uri="{FF2B5EF4-FFF2-40B4-BE49-F238E27FC236}">
                    <a16:creationId xmlns:a16="http://schemas.microsoft.com/office/drawing/2014/main" id="{F8234114-7B44-40DC-800C-33726AD37476}"/>
                  </a:ext>
                </a:extLst>
              </p:cNvPr>
              <p:cNvGrpSpPr/>
              <p:nvPr/>
            </p:nvGrpSpPr>
            <p:grpSpPr>
              <a:xfrm>
                <a:off x="9483228" y="3669550"/>
                <a:ext cx="2595239" cy="1524471"/>
                <a:chOff x="7913300" y="5133280"/>
                <a:chExt cx="2595239" cy="1524471"/>
              </a:xfrm>
            </p:grpSpPr>
            <p:sp>
              <p:nvSpPr>
                <p:cNvPr id="535" name="Rectangle 534">
                  <a:extLst>
                    <a:ext uri="{FF2B5EF4-FFF2-40B4-BE49-F238E27FC236}">
                      <a16:creationId xmlns:a16="http://schemas.microsoft.com/office/drawing/2014/main" id="{787D583F-61E9-4557-87B4-9DE638A57D3F}"/>
                    </a:ext>
                  </a:extLst>
                </p:cNvPr>
                <p:cNvSpPr/>
                <p:nvPr/>
              </p:nvSpPr>
              <p:spPr>
                <a:xfrm>
                  <a:off x="7913300" y="5133280"/>
                  <a:ext cx="2595239" cy="152447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36" name="Picture 535">
                  <a:extLst>
                    <a:ext uri="{FF2B5EF4-FFF2-40B4-BE49-F238E27FC236}">
                      <a16:creationId xmlns:a16="http://schemas.microsoft.com/office/drawing/2014/main" id="{E29CF501-0669-4A8D-8A0D-EB7403013B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015837" y="5236134"/>
                  <a:ext cx="2390165" cy="1318762"/>
                </a:xfrm>
                <a:prstGeom prst="rect">
                  <a:avLst/>
                </a:prstGeom>
              </p:spPr>
            </p:pic>
          </p:grpSp>
          <p:sp>
            <p:nvSpPr>
              <p:cNvPr id="533" name="Rectangle 532">
                <a:extLst>
                  <a:ext uri="{FF2B5EF4-FFF2-40B4-BE49-F238E27FC236}">
                    <a16:creationId xmlns:a16="http://schemas.microsoft.com/office/drawing/2014/main" id="{2611CB08-A423-4A1D-9365-B86B98DB15DF}"/>
                  </a:ext>
                </a:extLst>
              </p:cNvPr>
              <p:cNvSpPr/>
              <p:nvPr/>
            </p:nvSpPr>
            <p:spPr>
              <a:xfrm>
                <a:off x="6924563" y="1639298"/>
                <a:ext cx="2595239" cy="152447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530" name="Group 529">
                <a:extLst>
                  <a:ext uri="{FF2B5EF4-FFF2-40B4-BE49-F238E27FC236}">
                    <a16:creationId xmlns:a16="http://schemas.microsoft.com/office/drawing/2014/main" id="{8CC45930-61E1-49BE-9B10-32403CAAB3C2}"/>
                  </a:ext>
                </a:extLst>
              </p:cNvPr>
              <p:cNvGrpSpPr/>
              <p:nvPr/>
            </p:nvGrpSpPr>
            <p:grpSpPr>
              <a:xfrm>
                <a:off x="9408724" y="1871447"/>
                <a:ext cx="2595239" cy="1524471"/>
                <a:chOff x="8818309" y="1416392"/>
                <a:chExt cx="2595239" cy="1524471"/>
              </a:xfrm>
            </p:grpSpPr>
            <p:sp>
              <p:nvSpPr>
                <p:cNvPr id="531" name="Rectangle 530">
                  <a:extLst>
                    <a:ext uri="{FF2B5EF4-FFF2-40B4-BE49-F238E27FC236}">
                      <a16:creationId xmlns:a16="http://schemas.microsoft.com/office/drawing/2014/main" id="{718E9147-288D-4AE2-9F25-B1ED1EC86B54}"/>
                    </a:ext>
                  </a:extLst>
                </p:cNvPr>
                <p:cNvSpPr/>
                <p:nvPr/>
              </p:nvSpPr>
              <p:spPr>
                <a:xfrm>
                  <a:off x="8818309" y="1416392"/>
                  <a:ext cx="2595239" cy="152447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1013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32" name="Picture 531">
                  <a:extLst>
                    <a:ext uri="{FF2B5EF4-FFF2-40B4-BE49-F238E27FC236}">
                      <a16:creationId xmlns:a16="http://schemas.microsoft.com/office/drawing/2014/main" id="{FD7194FC-0E78-4E2F-ADFD-92298D66D4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922289" y="1507032"/>
                  <a:ext cx="2387279" cy="1343191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9EDE0F4D-39D9-46B8-813C-DE7A6FA8FAA8}"/>
              </a:ext>
            </a:extLst>
          </p:cNvPr>
          <p:cNvGrpSpPr/>
          <p:nvPr/>
        </p:nvGrpSpPr>
        <p:grpSpPr>
          <a:xfrm>
            <a:off x="1608757" y="5483384"/>
            <a:ext cx="678608" cy="398622"/>
            <a:chOff x="4195303" y="2859565"/>
            <a:chExt cx="2595239" cy="1524471"/>
          </a:xfrm>
        </p:grpSpPr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BBC27C63-A015-4A3A-A342-1D4876676409}"/>
                </a:ext>
              </a:extLst>
            </p:cNvPr>
            <p:cNvSpPr/>
            <p:nvPr/>
          </p:nvSpPr>
          <p:spPr>
            <a:xfrm>
              <a:off x="4195303" y="2859565"/>
              <a:ext cx="2595239" cy="1524471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300"/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55" name="Picture 554">
              <a:extLst>
                <a:ext uri="{FF2B5EF4-FFF2-40B4-BE49-F238E27FC236}">
                  <a16:creationId xmlns:a16="http://schemas.microsoft.com/office/drawing/2014/main" id="{BB0EC782-F0B3-4299-A688-9A2D99327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40668" y="2974175"/>
              <a:ext cx="2304508" cy="1295250"/>
            </a:xfrm>
            <a:prstGeom prst="rect">
              <a:avLst/>
            </a:prstGeom>
          </p:spPr>
        </p:pic>
      </p:grpSp>
      <p:grpSp>
        <p:nvGrpSpPr>
          <p:cNvPr id="544" name="Group 543">
            <a:extLst>
              <a:ext uri="{FF2B5EF4-FFF2-40B4-BE49-F238E27FC236}">
                <a16:creationId xmlns:a16="http://schemas.microsoft.com/office/drawing/2014/main" id="{00EA9449-2F22-4093-8A3F-EC05B8269271}"/>
              </a:ext>
            </a:extLst>
          </p:cNvPr>
          <p:cNvGrpSpPr/>
          <p:nvPr/>
        </p:nvGrpSpPr>
        <p:grpSpPr>
          <a:xfrm>
            <a:off x="2133971" y="5366135"/>
            <a:ext cx="678608" cy="398622"/>
            <a:chOff x="4898503" y="2780722"/>
            <a:chExt cx="2595239" cy="1524471"/>
          </a:xfrm>
        </p:grpSpPr>
        <p:sp>
          <p:nvSpPr>
            <p:cNvPr id="552" name="Rectangle 551">
              <a:extLst>
                <a:ext uri="{FF2B5EF4-FFF2-40B4-BE49-F238E27FC236}">
                  <a16:creationId xmlns:a16="http://schemas.microsoft.com/office/drawing/2014/main" id="{8861AF90-D3A4-490F-8D9F-51E4B4F7E67A}"/>
                </a:ext>
              </a:extLst>
            </p:cNvPr>
            <p:cNvSpPr/>
            <p:nvPr/>
          </p:nvSpPr>
          <p:spPr>
            <a:xfrm>
              <a:off x="4898503" y="2780722"/>
              <a:ext cx="2595239" cy="1524471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300"/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53" name="Picture 552">
              <a:extLst>
                <a:ext uri="{FF2B5EF4-FFF2-40B4-BE49-F238E27FC236}">
                  <a16:creationId xmlns:a16="http://schemas.microsoft.com/office/drawing/2014/main" id="{04ECEF69-C0A0-4EF6-B9A0-7FAC1D90D2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69891" y="2897210"/>
              <a:ext cx="2252463" cy="1291494"/>
            </a:xfrm>
            <a:prstGeom prst="rect">
              <a:avLst/>
            </a:prstGeom>
          </p:spPr>
        </p:pic>
      </p:grpSp>
      <p:grpSp>
        <p:nvGrpSpPr>
          <p:cNvPr id="546" name="Group 545">
            <a:extLst>
              <a:ext uri="{FF2B5EF4-FFF2-40B4-BE49-F238E27FC236}">
                <a16:creationId xmlns:a16="http://schemas.microsoft.com/office/drawing/2014/main" id="{E1E54037-2858-4062-BB58-DFD7A2AD9824}"/>
              </a:ext>
            </a:extLst>
          </p:cNvPr>
          <p:cNvGrpSpPr/>
          <p:nvPr/>
        </p:nvGrpSpPr>
        <p:grpSpPr>
          <a:xfrm>
            <a:off x="1476786" y="5085280"/>
            <a:ext cx="678608" cy="398622"/>
            <a:chOff x="5278853" y="3387540"/>
            <a:chExt cx="2595239" cy="1524471"/>
          </a:xfrm>
        </p:grpSpPr>
        <p:sp>
          <p:nvSpPr>
            <p:cNvPr id="548" name="Rectangle 547">
              <a:extLst>
                <a:ext uri="{FF2B5EF4-FFF2-40B4-BE49-F238E27FC236}">
                  <a16:creationId xmlns:a16="http://schemas.microsoft.com/office/drawing/2014/main" id="{1E75B690-E410-4274-B8E7-AC537B87D28E}"/>
                </a:ext>
              </a:extLst>
            </p:cNvPr>
            <p:cNvSpPr/>
            <p:nvPr/>
          </p:nvSpPr>
          <p:spPr>
            <a:xfrm>
              <a:off x="5278853" y="3387540"/>
              <a:ext cx="2595239" cy="1524471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300"/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49" name="Picture 548">
              <a:extLst>
                <a:ext uri="{FF2B5EF4-FFF2-40B4-BE49-F238E27FC236}">
                  <a16:creationId xmlns:a16="http://schemas.microsoft.com/office/drawing/2014/main" id="{7E882599-1193-4A3F-AE5F-8A4C9C39E8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08314" y="3517682"/>
              <a:ext cx="2304508" cy="1295250"/>
            </a:xfrm>
            <a:prstGeom prst="rect">
              <a:avLst/>
            </a:prstGeom>
          </p:spPr>
        </p:pic>
      </p:grpSp>
      <p:sp>
        <p:nvSpPr>
          <p:cNvPr id="547" name="TextBox 546">
            <a:extLst>
              <a:ext uri="{FF2B5EF4-FFF2-40B4-BE49-F238E27FC236}">
                <a16:creationId xmlns:a16="http://schemas.microsoft.com/office/drawing/2014/main" id="{63499BB6-F12B-446E-BCEB-4F2B4A0FC587}"/>
              </a:ext>
            </a:extLst>
          </p:cNvPr>
          <p:cNvSpPr txBox="1"/>
          <p:nvPr/>
        </p:nvSpPr>
        <p:spPr>
          <a:xfrm>
            <a:off x="1832154" y="4921795"/>
            <a:ext cx="41710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300"/>
            <a:r>
              <a:rPr lang="en-US" sz="500" b="1" dirty="0" err="1">
                <a:solidFill>
                  <a:srgbClr val="4472C4"/>
                </a:solidFill>
                <a:latin typeface="Calibri" panose="020F0502020204030204"/>
              </a:rPr>
              <a:t>OneWeb</a:t>
            </a:r>
            <a:endParaRPr lang="en-US" sz="500" b="1" dirty="0">
              <a:solidFill>
                <a:srgbClr val="4472C4"/>
              </a:solidFill>
              <a:latin typeface="Calibri" panose="020F0502020204030204"/>
            </a:endParaRPr>
          </a:p>
        </p:txBody>
      </p: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59343289-F0DC-4873-89F9-79DC9E5F36CF}"/>
              </a:ext>
            </a:extLst>
          </p:cNvPr>
          <p:cNvGrpSpPr/>
          <p:nvPr/>
        </p:nvGrpSpPr>
        <p:grpSpPr>
          <a:xfrm>
            <a:off x="4728923" y="4413141"/>
            <a:ext cx="589717" cy="586212"/>
            <a:chOff x="18609756" y="22103476"/>
            <a:chExt cx="2358868" cy="2344848"/>
          </a:xfrm>
        </p:grpSpPr>
        <p:grpSp>
          <p:nvGrpSpPr>
            <p:cNvPr id="572" name="Group 571">
              <a:extLst>
                <a:ext uri="{FF2B5EF4-FFF2-40B4-BE49-F238E27FC236}">
                  <a16:creationId xmlns:a16="http://schemas.microsoft.com/office/drawing/2014/main" id="{FBB7F269-214A-46E9-9BD0-FDB3F3E4DCD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609756" y="22103476"/>
              <a:ext cx="1895128" cy="1650228"/>
              <a:chOff x="332198" y="2969089"/>
              <a:chExt cx="1670774" cy="1454866"/>
            </a:xfrm>
          </p:grpSpPr>
          <p:sp>
            <p:nvSpPr>
              <p:cNvPr id="574" name="Rectangle 573">
                <a:extLst>
                  <a:ext uri="{FF2B5EF4-FFF2-40B4-BE49-F238E27FC236}">
                    <a16:creationId xmlns:a16="http://schemas.microsoft.com/office/drawing/2014/main" id="{E9092C1D-2D9D-42C8-A515-D2E28CFF2669}"/>
                  </a:ext>
                </a:extLst>
              </p:cNvPr>
              <p:cNvSpPr/>
              <p:nvPr/>
            </p:nvSpPr>
            <p:spPr>
              <a:xfrm>
                <a:off x="332198" y="2969089"/>
                <a:ext cx="1670774" cy="1454866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575" name="Group 574">
                <a:extLst>
                  <a:ext uri="{FF2B5EF4-FFF2-40B4-BE49-F238E27FC236}">
                    <a16:creationId xmlns:a16="http://schemas.microsoft.com/office/drawing/2014/main" id="{4BD26B92-40C8-465E-A4CF-D7C06241B1FD}"/>
                  </a:ext>
                </a:extLst>
              </p:cNvPr>
              <p:cNvGrpSpPr/>
              <p:nvPr/>
            </p:nvGrpSpPr>
            <p:grpSpPr>
              <a:xfrm>
                <a:off x="492170" y="3086994"/>
                <a:ext cx="1350830" cy="1219056"/>
                <a:chOff x="2586939" y="3621505"/>
                <a:chExt cx="1350830" cy="1219056"/>
              </a:xfrm>
            </p:grpSpPr>
            <p:pic>
              <p:nvPicPr>
                <p:cNvPr id="576" name="Picture 575">
                  <a:extLst>
                    <a:ext uri="{FF2B5EF4-FFF2-40B4-BE49-F238E27FC236}">
                      <a16:creationId xmlns:a16="http://schemas.microsoft.com/office/drawing/2014/main" id="{05BD8C32-E864-48EC-BFFB-323C0651BF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5400000">
                  <a:off x="2652826" y="3555618"/>
                  <a:ext cx="1219056" cy="1350830"/>
                </a:xfrm>
                <a:prstGeom prst="rect">
                  <a:avLst/>
                </a:prstGeom>
              </p:spPr>
            </p:pic>
            <p:pic>
              <p:nvPicPr>
                <p:cNvPr id="577" name="Picture 576">
                  <a:extLst>
                    <a:ext uri="{FF2B5EF4-FFF2-40B4-BE49-F238E27FC236}">
                      <a16:creationId xmlns:a16="http://schemas.microsoft.com/office/drawing/2014/main" id="{C8F494FF-3F57-4371-BEDB-D2D636456B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586939" y="4675098"/>
                  <a:ext cx="1112858" cy="165463"/>
                </a:xfrm>
                <a:prstGeom prst="rect">
                  <a:avLst/>
                </a:prstGeom>
              </p:spPr>
            </p:pic>
          </p:grpSp>
        </p:grp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8DF4D728-EF86-49B4-AD5C-0151AD3D74C4}"/>
                </a:ext>
              </a:extLst>
            </p:cNvPr>
            <p:cNvSpPr txBox="1"/>
            <p:nvPr/>
          </p:nvSpPr>
          <p:spPr>
            <a:xfrm>
              <a:off x="19870888" y="23771216"/>
              <a:ext cx="109773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500" b="1" dirty="0" err="1">
                  <a:solidFill>
                    <a:srgbClr val="4472C4"/>
                  </a:solidFill>
                  <a:latin typeface="Calibri" panose="020F0502020204030204"/>
                </a:rPr>
                <a:t>esa</a:t>
              </a:r>
              <a:endParaRPr lang="en-US" sz="5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sp>
        <p:nvSpPr>
          <p:cNvPr id="581" name="TextBox 580">
            <a:extLst>
              <a:ext uri="{FF2B5EF4-FFF2-40B4-BE49-F238E27FC236}">
                <a16:creationId xmlns:a16="http://schemas.microsoft.com/office/drawing/2014/main" id="{F1AD4A2F-D320-4EFD-92C2-0011BD5DC6C8}"/>
              </a:ext>
            </a:extLst>
          </p:cNvPr>
          <p:cNvSpPr txBox="1"/>
          <p:nvPr/>
        </p:nvSpPr>
        <p:spPr>
          <a:xfrm>
            <a:off x="2019341" y="132343"/>
            <a:ext cx="52536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300"/>
            <a:r>
              <a:rPr lang="en-US" sz="2200" b="1" dirty="0"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International Earth Observing Constellation</a:t>
            </a:r>
          </a:p>
        </p:txBody>
      </p:sp>
      <p:sp>
        <p:nvSpPr>
          <p:cNvPr id="582" name="TextBox 581">
            <a:extLst>
              <a:ext uri="{FF2B5EF4-FFF2-40B4-BE49-F238E27FC236}">
                <a16:creationId xmlns:a16="http://schemas.microsoft.com/office/drawing/2014/main" id="{51081188-6EE8-4C80-8980-4A60BE5D105C}"/>
              </a:ext>
            </a:extLst>
          </p:cNvPr>
          <p:cNvSpPr txBox="1"/>
          <p:nvPr/>
        </p:nvSpPr>
        <p:spPr>
          <a:xfrm>
            <a:off x="2137627" y="5849126"/>
            <a:ext cx="48810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14300"/>
            <a:r>
              <a:rPr lang="en-US" sz="2000" b="1" dirty="0"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Mission Operations Working Group Meeting</a:t>
            </a:r>
          </a:p>
          <a:p>
            <a:pPr algn="ctr" defTabSz="114300"/>
            <a:r>
              <a:rPr lang="en-US" sz="2000" b="1" dirty="0"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September 29 – October 5, 2020</a:t>
            </a:r>
          </a:p>
          <a:p>
            <a:pPr algn="ctr" defTabSz="114300"/>
            <a:r>
              <a:rPr lang="en-US" sz="2000" b="1" i="1" dirty="0">
                <a:solidFill>
                  <a:srgbClr val="FFC000">
                    <a:lumMod val="60000"/>
                    <a:lumOff val="40000"/>
                  </a:srgbClr>
                </a:solidFill>
                <a:latin typeface="Calibri" panose="020F0502020204030204"/>
              </a:rPr>
              <a:t>VIRTUAL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7D3E1F-1843-4F95-8C11-128E39F18F5A}"/>
              </a:ext>
            </a:extLst>
          </p:cNvPr>
          <p:cNvGrpSpPr>
            <a:grpSpLocks noChangeAspect="1"/>
          </p:cNvGrpSpPr>
          <p:nvPr/>
        </p:nvGrpSpPr>
        <p:grpSpPr>
          <a:xfrm>
            <a:off x="5027174" y="5134489"/>
            <a:ext cx="2218026" cy="695522"/>
            <a:chOff x="15536693" y="20537956"/>
            <a:chExt cx="8872105" cy="2782086"/>
          </a:xfrm>
        </p:grpSpPr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899B413E-1DBA-4B0E-84A4-A34527433716}"/>
                </a:ext>
              </a:extLst>
            </p:cNvPr>
            <p:cNvGrpSpPr/>
            <p:nvPr/>
          </p:nvGrpSpPr>
          <p:grpSpPr>
            <a:xfrm>
              <a:off x="15536693" y="20537956"/>
              <a:ext cx="6823763" cy="2782086"/>
              <a:chOff x="7167624" y="22687028"/>
              <a:chExt cx="6823763" cy="2782086"/>
            </a:xfrm>
          </p:grpSpPr>
          <p:grpSp>
            <p:nvGrpSpPr>
              <p:cNvPr id="569" name="Group 568">
                <a:extLst>
                  <a:ext uri="{FF2B5EF4-FFF2-40B4-BE49-F238E27FC236}">
                    <a16:creationId xmlns:a16="http://schemas.microsoft.com/office/drawing/2014/main" id="{0938048F-F103-40AD-A4C2-6FFE614F275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167624" y="22687028"/>
                <a:ext cx="6823763" cy="2782086"/>
                <a:chOff x="8124183" y="21664940"/>
                <a:chExt cx="9823588" cy="4005131"/>
              </a:xfrm>
            </p:grpSpPr>
            <p:grpSp>
              <p:nvGrpSpPr>
                <p:cNvPr id="559" name="Group 558">
                  <a:extLst>
                    <a:ext uri="{FF2B5EF4-FFF2-40B4-BE49-F238E27FC236}">
                      <a16:creationId xmlns:a16="http://schemas.microsoft.com/office/drawing/2014/main" id="{70B7BC84-8A6C-482D-BD97-1DDCDE19CC96}"/>
                    </a:ext>
                  </a:extLst>
                </p:cNvPr>
                <p:cNvGrpSpPr/>
                <p:nvPr/>
              </p:nvGrpSpPr>
              <p:grpSpPr>
                <a:xfrm>
                  <a:off x="14054912" y="23383364"/>
                  <a:ext cx="3892859" cy="2286707"/>
                  <a:chOff x="5930538" y="4300597"/>
                  <a:chExt cx="2595239" cy="1524471"/>
                </a:xfrm>
              </p:grpSpPr>
              <p:sp>
                <p:nvSpPr>
                  <p:cNvPr id="567" name="Rectangle 566">
                    <a:extLst>
                      <a:ext uri="{FF2B5EF4-FFF2-40B4-BE49-F238E27FC236}">
                        <a16:creationId xmlns:a16="http://schemas.microsoft.com/office/drawing/2014/main" id="{4EE5510F-133A-49A0-BF7E-3D0D60A9DE5F}"/>
                      </a:ext>
                    </a:extLst>
                  </p:cNvPr>
                  <p:cNvSpPr/>
                  <p:nvPr/>
                </p:nvSpPr>
                <p:spPr>
                  <a:xfrm>
                    <a:off x="5930538" y="4300597"/>
                    <a:ext cx="2595239" cy="1524471"/>
                  </a:xfrm>
                  <a:prstGeom prst="rect">
                    <a:avLst/>
                  </a:prstGeom>
                  <a:ln>
                    <a:solidFill>
                      <a:srgbClr val="4472C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14300"/>
                    <a:endParaRPr lang="en-US" sz="1013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pic>
                <p:nvPicPr>
                  <p:cNvPr id="568" name="Picture 567">
                    <a:extLst>
                      <a:ext uri="{FF2B5EF4-FFF2-40B4-BE49-F238E27FC236}">
                        <a16:creationId xmlns:a16="http://schemas.microsoft.com/office/drawing/2014/main" id="{E3FE63A7-BDBF-4638-B48B-8754D3FAAE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6100110" y="4432393"/>
                    <a:ext cx="2256094" cy="126087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60" name="Group 559">
                  <a:extLst>
                    <a:ext uri="{FF2B5EF4-FFF2-40B4-BE49-F238E27FC236}">
                      <a16:creationId xmlns:a16="http://schemas.microsoft.com/office/drawing/2014/main" id="{56811269-7D8B-4B18-940F-B5B935DADE62}"/>
                    </a:ext>
                  </a:extLst>
                </p:cNvPr>
                <p:cNvGrpSpPr/>
                <p:nvPr/>
              </p:nvGrpSpPr>
              <p:grpSpPr>
                <a:xfrm>
                  <a:off x="11015195" y="22714579"/>
                  <a:ext cx="3892859" cy="2286707"/>
                  <a:chOff x="3002722" y="5058714"/>
                  <a:chExt cx="2595239" cy="1524471"/>
                </a:xfrm>
              </p:grpSpPr>
              <p:sp>
                <p:nvSpPr>
                  <p:cNvPr id="565" name="Rectangle 564">
                    <a:extLst>
                      <a:ext uri="{FF2B5EF4-FFF2-40B4-BE49-F238E27FC236}">
                        <a16:creationId xmlns:a16="http://schemas.microsoft.com/office/drawing/2014/main" id="{C28D0A96-1870-4082-8CBE-440075821CA0}"/>
                      </a:ext>
                    </a:extLst>
                  </p:cNvPr>
                  <p:cNvSpPr/>
                  <p:nvPr/>
                </p:nvSpPr>
                <p:spPr>
                  <a:xfrm>
                    <a:off x="3002722" y="5058714"/>
                    <a:ext cx="2595239" cy="1524471"/>
                  </a:xfrm>
                  <a:prstGeom prst="rect">
                    <a:avLst/>
                  </a:prstGeom>
                  <a:ln>
                    <a:solidFill>
                      <a:srgbClr val="4472C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14300"/>
                    <a:endParaRPr lang="en-US" sz="1013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pic>
                <p:nvPicPr>
                  <p:cNvPr id="566" name="Picture 565">
                    <a:extLst>
                      <a:ext uri="{FF2B5EF4-FFF2-40B4-BE49-F238E27FC236}">
                        <a16:creationId xmlns:a16="http://schemas.microsoft.com/office/drawing/2014/main" id="{19C60AA4-F6FC-4D66-9CAD-E098FAD860A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0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3164709" y="5184817"/>
                    <a:ext cx="2271264" cy="12722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61" name="Group 560">
                  <a:extLst>
                    <a:ext uri="{FF2B5EF4-FFF2-40B4-BE49-F238E27FC236}">
                      <a16:creationId xmlns:a16="http://schemas.microsoft.com/office/drawing/2014/main" id="{21EDAF0F-854B-4D8B-B1D6-10C93F060E8C}"/>
                    </a:ext>
                  </a:extLst>
                </p:cNvPr>
                <p:cNvGrpSpPr/>
                <p:nvPr/>
              </p:nvGrpSpPr>
              <p:grpSpPr>
                <a:xfrm>
                  <a:off x="8124183" y="21664940"/>
                  <a:ext cx="3892859" cy="2286707"/>
                  <a:chOff x="844561" y="3194845"/>
                  <a:chExt cx="2595239" cy="1524471"/>
                </a:xfrm>
              </p:grpSpPr>
              <p:sp>
                <p:nvSpPr>
                  <p:cNvPr id="563" name="Rectangle 562">
                    <a:extLst>
                      <a:ext uri="{FF2B5EF4-FFF2-40B4-BE49-F238E27FC236}">
                        <a16:creationId xmlns:a16="http://schemas.microsoft.com/office/drawing/2014/main" id="{E26A86E3-0741-4F00-877A-5B385B736672}"/>
                      </a:ext>
                    </a:extLst>
                  </p:cNvPr>
                  <p:cNvSpPr/>
                  <p:nvPr/>
                </p:nvSpPr>
                <p:spPr>
                  <a:xfrm>
                    <a:off x="844561" y="3194845"/>
                    <a:ext cx="2595239" cy="1524471"/>
                  </a:xfrm>
                  <a:prstGeom prst="rect">
                    <a:avLst/>
                  </a:prstGeom>
                  <a:ln>
                    <a:solidFill>
                      <a:srgbClr val="4472C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14300"/>
                    <a:endParaRPr lang="en-US" sz="1013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pic>
                <p:nvPicPr>
                  <p:cNvPr id="564" name="Picture 563">
                    <a:extLst>
                      <a:ext uri="{FF2B5EF4-FFF2-40B4-BE49-F238E27FC236}">
                        <a16:creationId xmlns:a16="http://schemas.microsoft.com/office/drawing/2014/main" id="{557CC2F4-14DF-4A1B-BB76-30FCF1481E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1006548" y="3319797"/>
                    <a:ext cx="2271264" cy="1274566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562" name="TextBox 561">
                <a:extLst>
                  <a:ext uri="{FF2B5EF4-FFF2-40B4-BE49-F238E27FC236}">
                    <a16:creationId xmlns:a16="http://schemas.microsoft.com/office/drawing/2014/main" id="{54F2EC00-21EE-4A8F-8123-346428A278A4}"/>
                  </a:ext>
                </a:extLst>
              </p:cNvPr>
              <p:cNvSpPr txBox="1"/>
              <p:nvPr/>
            </p:nvSpPr>
            <p:spPr>
              <a:xfrm>
                <a:off x="9996144" y="22860256"/>
                <a:ext cx="1745352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14300"/>
                <a:r>
                  <a:rPr lang="en-US" sz="500" b="1" dirty="0">
                    <a:solidFill>
                      <a:srgbClr val="4472C4"/>
                    </a:solidFill>
                    <a:latin typeface="Calibri" panose="020F0502020204030204"/>
                  </a:rPr>
                  <a:t>NPP/JPSS</a:t>
                </a:r>
              </a:p>
            </p:txBody>
          </p: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8D118CD5-5637-4BD8-A871-8746636EA5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704701" y="20948962"/>
              <a:ext cx="2704097" cy="1588416"/>
              <a:chOff x="8792575" y="1227438"/>
              <a:chExt cx="2595239" cy="1524471"/>
            </a:xfrm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D8DEC6B5-DE40-4F18-946A-B99A79E09D2F}"/>
                  </a:ext>
                </a:extLst>
              </p:cNvPr>
              <p:cNvSpPr/>
              <p:nvPr/>
            </p:nvSpPr>
            <p:spPr>
              <a:xfrm>
                <a:off x="8792575" y="1227438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05" name="Picture 304">
                <a:extLst>
                  <a:ext uri="{FF2B5EF4-FFF2-40B4-BE49-F238E27FC236}">
                    <a16:creationId xmlns:a16="http://schemas.microsoft.com/office/drawing/2014/main" id="{565DEEF4-AAA4-48AC-9C0C-D0164C9E7C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970322" y="1359234"/>
                <a:ext cx="2239744" cy="1260879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CE13C57-ADB0-43F8-BF38-5EBBCEA05D76}"/>
              </a:ext>
            </a:extLst>
          </p:cNvPr>
          <p:cNvGrpSpPr/>
          <p:nvPr/>
        </p:nvGrpSpPr>
        <p:grpSpPr>
          <a:xfrm>
            <a:off x="6021127" y="539317"/>
            <a:ext cx="1906150" cy="1505218"/>
            <a:chOff x="19512509" y="2157267"/>
            <a:chExt cx="7624598" cy="6020872"/>
          </a:xfrm>
        </p:grpSpPr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BA0C07BA-4ED1-4655-BB6C-8E2968C46E18}"/>
                </a:ext>
              </a:extLst>
            </p:cNvPr>
            <p:cNvGrpSpPr/>
            <p:nvPr/>
          </p:nvGrpSpPr>
          <p:grpSpPr>
            <a:xfrm>
              <a:off x="21919447" y="2710446"/>
              <a:ext cx="2764784" cy="1624063"/>
              <a:chOff x="7341445" y="1804837"/>
              <a:chExt cx="2595239" cy="1524471"/>
            </a:xfrm>
          </p:grpSpPr>
          <p:sp>
            <p:nvSpPr>
              <p:cNvPr id="427" name="Rectangle 426">
                <a:extLst>
                  <a:ext uri="{FF2B5EF4-FFF2-40B4-BE49-F238E27FC236}">
                    <a16:creationId xmlns:a16="http://schemas.microsoft.com/office/drawing/2014/main" id="{FCF66634-B284-4E77-A525-6EE28140734D}"/>
                  </a:ext>
                </a:extLst>
              </p:cNvPr>
              <p:cNvSpPr/>
              <p:nvPr/>
            </p:nvSpPr>
            <p:spPr>
              <a:xfrm>
                <a:off x="7341445" y="1804837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28" name="Picture 427">
                <a:extLst>
                  <a:ext uri="{FF2B5EF4-FFF2-40B4-BE49-F238E27FC236}">
                    <a16:creationId xmlns:a16="http://schemas.microsoft.com/office/drawing/2014/main" id="{F7D5EF2D-3CFF-4FA1-9E8C-815FB42F3B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514989" y="1939871"/>
                <a:ext cx="2248150" cy="1254402"/>
              </a:xfrm>
              <a:prstGeom prst="rect">
                <a:avLst/>
              </a:prstGeom>
            </p:spPr>
          </p:pic>
        </p:grp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CDD59B61-26C2-495F-BE31-B1C4A04AD13F}"/>
                </a:ext>
              </a:extLst>
            </p:cNvPr>
            <p:cNvSpPr txBox="1"/>
            <p:nvPr/>
          </p:nvSpPr>
          <p:spPr>
            <a:xfrm>
              <a:off x="22242124" y="2157267"/>
              <a:ext cx="270715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A-Train Science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E1622AA7-191D-4044-BB0C-DB51FEE9D4DA}"/>
                </a:ext>
              </a:extLst>
            </p:cNvPr>
            <p:cNvSpPr txBox="1"/>
            <p:nvPr/>
          </p:nvSpPr>
          <p:spPr>
            <a:xfrm>
              <a:off x="22326572" y="4602423"/>
              <a:ext cx="195053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Project</a:t>
              </a:r>
              <a:r>
                <a:rPr lang="en-US" sz="50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</a:p>
            <a:p>
              <a:pPr algn="ctr"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Scientists</a:t>
              </a:r>
            </a:p>
          </p:txBody>
        </p: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B71482DD-ABFD-4A06-AAE9-6D19ACC071CD}"/>
                </a:ext>
              </a:extLst>
            </p:cNvPr>
            <p:cNvGrpSpPr/>
            <p:nvPr/>
          </p:nvGrpSpPr>
          <p:grpSpPr>
            <a:xfrm>
              <a:off x="19512509" y="3641217"/>
              <a:ext cx="2764784" cy="2177242"/>
              <a:chOff x="1532343" y="4471373"/>
              <a:chExt cx="2595239" cy="2043727"/>
            </a:xfrm>
          </p:grpSpPr>
          <p:grpSp>
            <p:nvGrpSpPr>
              <p:cNvPr id="421" name="Group 420">
                <a:extLst>
                  <a:ext uri="{FF2B5EF4-FFF2-40B4-BE49-F238E27FC236}">
                    <a16:creationId xmlns:a16="http://schemas.microsoft.com/office/drawing/2014/main" id="{AB0A1390-57D2-4291-878B-EADF9E2E7DA9}"/>
                  </a:ext>
                </a:extLst>
              </p:cNvPr>
              <p:cNvGrpSpPr/>
              <p:nvPr/>
            </p:nvGrpSpPr>
            <p:grpSpPr>
              <a:xfrm>
                <a:off x="1532343" y="4990629"/>
                <a:ext cx="2595239" cy="1524471"/>
                <a:chOff x="2445334" y="1701738"/>
                <a:chExt cx="2595239" cy="1524471"/>
              </a:xfrm>
            </p:grpSpPr>
            <p:sp>
              <p:nvSpPr>
                <p:cNvPr id="423" name="Rectangle 422">
                  <a:extLst>
                    <a:ext uri="{FF2B5EF4-FFF2-40B4-BE49-F238E27FC236}">
                      <a16:creationId xmlns:a16="http://schemas.microsoft.com/office/drawing/2014/main" id="{B1138EF2-FAE8-4AED-9010-2CEF52FF9744}"/>
                    </a:ext>
                  </a:extLst>
                </p:cNvPr>
                <p:cNvSpPr/>
                <p:nvPr/>
              </p:nvSpPr>
              <p:spPr>
                <a:xfrm>
                  <a:off x="2445334" y="1701738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45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424" name="Picture 423">
                  <a:extLst>
                    <a:ext uri="{FF2B5EF4-FFF2-40B4-BE49-F238E27FC236}">
                      <a16:creationId xmlns:a16="http://schemas.microsoft.com/office/drawing/2014/main" id="{989C2B4F-AB7B-413F-B8C0-938485C78D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620480" y="1836708"/>
                  <a:ext cx="2244947" cy="1254530"/>
                </a:xfrm>
                <a:prstGeom prst="rect">
                  <a:avLst/>
                </a:prstGeom>
              </p:spPr>
            </p:pic>
          </p:grp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DFFF1207-85DB-47B0-B8BD-978AB14A0E3E}"/>
                  </a:ext>
                </a:extLst>
              </p:cNvPr>
              <p:cNvSpPr txBox="1"/>
              <p:nvPr/>
            </p:nvSpPr>
            <p:spPr>
              <a:xfrm>
                <a:off x="2468613" y="4471373"/>
                <a:ext cx="1331359" cy="6933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14300"/>
                <a:r>
                  <a:rPr lang="en-US" sz="600" b="1" dirty="0">
                    <a:solidFill>
                      <a:srgbClr val="4472C4"/>
                    </a:solidFill>
                    <a:latin typeface="Calibri" panose="020F0502020204030204"/>
                  </a:rPr>
                  <a:t>Terra</a:t>
                </a:r>
                <a:endParaRPr lang="en-US" sz="500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2C84D4A7-DA0D-4355-9ACB-4F249E1F9645}"/>
                </a:ext>
              </a:extLst>
            </p:cNvPr>
            <p:cNvGrpSpPr/>
            <p:nvPr/>
          </p:nvGrpSpPr>
          <p:grpSpPr>
            <a:xfrm>
              <a:off x="21347948" y="5727031"/>
              <a:ext cx="2764784" cy="1624063"/>
              <a:chOff x="5182229" y="5363229"/>
              <a:chExt cx="2595239" cy="1524471"/>
            </a:xfrm>
          </p:grpSpPr>
          <p:sp>
            <p:nvSpPr>
              <p:cNvPr id="419" name="Rectangle 418">
                <a:extLst>
                  <a:ext uri="{FF2B5EF4-FFF2-40B4-BE49-F238E27FC236}">
                    <a16:creationId xmlns:a16="http://schemas.microsoft.com/office/drawing/2014/main" id="{54142F6F-7498-4824-AE7F-4DFA25ED5E85}"/>
                  </a:ext>
                </a:extLst>
              </p:cNvPr>
              <p:cNvSpPr/>
              <p:nvPr/>
            </p:nvSpPr>
            <p:spPr>
              <a:xfrm>
                <a:off x="5182229" y="5363229"/>
                <a:ext cx="2595239" cy="1524471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4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20" name="Picture 419">
                <a:extLst>
                  <a:ext uri="{FF2B5EF4-FFF2-40B4-BE49-F238E27FC236}">
                    <a16:creationId xmlns:a16="http://schemas.microsoft.com/office/drawing/2014/main" id="{D8EC61ED-9D6E-469F-AC54-82984DA061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359541" y="5505270"/>
                <a:ext cx="2240614" cy="1240388"/>
              </a:xfrm>
              <a:prstGeom prst="rect">
                <a:avLst/>
              </a:prstGeom>
            </p:spPr>
          </p:pic>
        </p:grp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28330921-D37A-4BD6-A131-1BE0EB110978}"/>
                </a:ext>
              </a:extLst>
            </p:cNvPr>
            <p:cNvSpPr txBox="1"/>
            <p:nvPr/>
          </p:nvSpPr>
          <p:spPr>
            <a:xfrm>
              <a:off x="22847412" y="7439475"/>
              <a:ext cx="141192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4300"/>
              <a:r>
                <a:rPr lang="en-US" sz="600" b="1" dirty="0">
                  <a:solidFill>
                    <a:srgbClr val="4472C4"/>
                  </a:solidFill>
                  <a:latin typeface="Calibri" panose="020F0502020204030204"/>
                </a:rPr>
                <a:t>Aqua</a:t>
              </a:r>
              <a:endParaRPr lang="en-US" sz="50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8E2FFFC4-C6D1-4A5D-9D93-7872E1041906}"/>
                </a:ext>
              </a:extLst>
            </p:cNvPr>
            <p:cNvGrpSpPr/>
            <p:nvPr/>
          </p:nvGrpSpPr>
          <p:grpSpPr>
            <a:xfrm>
              <a:off x="24372323" y="3641217"/>
              <a:ext cx="2764784" cy="2177242"/>
              <a:chOff x="7598605" y="4471373"/>
              <a:chExt cx="2595239" cy="2043727"/>
            </a:xfrm>
          </p:grpSpPr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837D39C7-3337-4625-BB4A-DCD4E48E53BC}"/>
                  </a:ext>
                </a:extLst>
              </p:cNvPr>
              <p:cNvGrpSpPr/>
              <p:nvPr/>
            </p:nvGrpSpPr>
            <p:grpSpPr>
              <a:xfrm>
                <a:off x="7598605" y="4990629"/>
                <a:ext cx="2595239" cy="1524471"/>
                <a:chOff x="7974010" y="5363229"/>
                <a:chExt cx="2595239" cy="1524471"/>
              </a:xfrm>
            </p:grpSpPr>
            <p:sp>
              <p:nvSpPr>
                <p:cNvPr id="415" name="Rectangle 414">
                  <a:extLst>
                    <a:ext uri="{FF2B5EF4-FFF2-40B4-BE49-F238E27FC236}">
                      <a16:creationId xmlns:a16="http://schemas.microsoft.com/office/drawing/2014/main" id="{1B42FA2C-75FE-4830-89AF-955508FCA83A}"/>
                    </a:ext>
                  </a:extLst>
                </p:cNvPr>
                <p:cNvSpPr/>
                <p:nvPr/>
              </p:nvSpPr>
              <p:spPr>
                <a:xfrm>
                  <a:off x="7974010" y="5363229"/>
                  <a:ext cx="2595239" cy="1524471"/>
                </a:xfrm>
                <a:prstGeom prst="rect">
                  <a:avLst/>
                </a:prstGeom>
                <a:ln>
                  <a:solidFill>
                    <a:srgbClr val="4472C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4300"/>
                  <a:endParaRPr lang="en-US" sz="45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416" name="Picture 415">
                  <a:extLst>
                    <a:ext uri="{FF2B5EF4-FFF2-40B4-BE49-F238E27FC236}">
                      <a16:creationId xmlns:a16="http://schemas.microsoft.com/office/drawing/2014/main" id="{284DF90A-3D11-4ABE-8252-FBDD18798B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151322" y="5510689"/>
                  <a:ext cx="2240614" cy="1229550"/>
                </a:xfrm>
                <a:prstGeom prst="rect">
                  <a:avLst/>
                </a:prstGeom>
              </p:spPr>
            </p:pic>
          </p:grp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973898E9-A323-408B-97BB-03C660C02A9C}"/>
                  </a:ext>
                </a:extLst>
              </p:cNvPr>
              <p:cNvSpPr txBox="1"/>
              <p:nvPr/>
            </p:nvSpPr>
            <p:spPr>
              <a:xfrm>
                <a:off x="8551032" y="4471373"/>
                <a:ext cx="1271171" cy="6933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14300"/>
                <a:r>
                  <a:rPr lang="en-US" sz="600" b="1" dirty="0">
                    <a:solidFill>
                      <a:srgbClr val="4472C4"/>
                    </a:solidFill>
                    <a:latin typeface="Calibri" panose="020F0502020204030204"/>
                  </a:rPr>
                  <a:t>Aura</a:t>
                </a:r>
                <a:endParaRPr lang="en-US" sz="500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84F8F4C-68DD-4BE0-99D2-20028D57A4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969543" y="5727029"/>
              <a:ext cx="2764784" cy="1624063"/>
              <a:chOff x="24499349" y="6052007"/>
              <a:chExt cx="2658940" cy="1561889"/>
            </a:xfrm>
          </p:grpSpPr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C9AB6907-8470-44CC-86F8-AA2DF2407F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499349" y="6052007"/>
                <a:ext cx="2658940" cy="1561889"/>
              </a:xfrm>
              <a:prstGeom prst="rect">
                <a:avLst/>
              </a:prstGeom>
              <a:ln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300"/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09" name="Picture 308">
                <a:extLst>
                  <a:ext uri="{FF2B5EF4-FFF2-40B4-BE49-F238E27FC236}">
                    <a16:creationId xmlns:a16="http://schemas.microsoft.com/office/drawing/2014/main" id="{6410D984-FCCC-4455-A534-0951803A0D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4681457" y="6197489"/>
                <a:ext cx="2294719" cy="1270921"/>
              </a:xfrm>
              <a:prstGeom prst="rect">
                <a:avLst/>
              </a:prstGeom>
            </p:spPr>
          </p:pic>
        </p:grpSp>
      </p:grpSp>
      <p:pic>
        <p:nvPicPr>
          <p:cNvPr id="313" name="Picture 312">
            <a:extLst>
              <a:ext uri="{FF2B5EF4-FFF2-40B4-BE49-F238E27FC236}">
                <a16:creationId xmlns:a16="http://schemas.microsoft.com/office/drawing/2014/main" id="{501B4C0D-4413-4374-8BB6-B9404980A8EE}"/>
              </a:ext>
            </a:extLst>
          </p:cNvPr>
          <p:cNvPicPr>
            <a:picLocks noChangeAspect="1"/>
          </p:cNvPicPr>
          <p:nvPr/>
        </p:nvPicPr>
        <p:blipFill rotWithShape="1">
          <a:blip r:embed="rId7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2685" y="2586463"/>
            <a:ext cx="563718" cy="340263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45E4A344-182E-414C-BFD4-19B59CF2756F}"/>
              </a:ext>
            </a:extLst>
          </p:cNvPr>
          <p:cNvSpPr/>
          <p:nvPr/>
        </p:nvSpPr>
        <p:spPr>
          <a:xfrm>
            <a:off x="3361269" y="2319424"/>
            <a:ext cx="657270" cy="386087"/>
          </a:xfrm>
          <a:prstGeom prst="rect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4300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12" name="Picture 311">
            <a:extLst>
              <a:ext uri="{FF2B5EF4-FFF2-40B4-BE49-F238E27FC236}">
                <a16:creationId xmlns:a16="http://schemas.microsoft.com/office/drawing/2014/main" id="{780E0C73-C045-4053-93F6-5DB78351DEFD}"/>
              </a:ext>
            </a:extLst>
          </p:cNvPr>
          <p:cNvPicPr>
            <a:picLocks noChangeAspect="1"/>
          </p:cNvPicPr>
          <p:nvPr/>
        </p:nvPicPr>
        <p:blipFill rotWithShape="1">
          <a:blip r:embed="rId7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26"/>
          <a:stretch/>
        </p:blipFill>
        <p:spPr>
          <a:xfrm>
            <a:off x="3398417" y="2352670"/>
            <a:ext cx="596717" cy="333279"/>
          </a:xfrm>
          <a:prstGeom prst="rect">
            <a:avLst/>
          </a:prstGeom>
        </p:spPr>
      </p:pic>
      <p:pic>
        <p:nvPicPr>
          <p:cNvPr id="314" name="Picture 313">
            <a:extLst>
              <a:ext uri="{FF2B5EF4-FFF2-40B4-BE49-F238E27FC236}">
                <a16:creationId xmlns:a16="http://schemas.microsoft.com/office/drawing/2014/main" id="{56CFC960-5B4C-4B46-A5FE-12DB6F8E8F28}"/>
              </a:ext>
            </a:extLst>
          </p:cNvPr>
          <p:cNvPicPr>
            <a:picLocks noChangeAspect="1"/>
          </p:cNvPicPr>
          <p:nvPr/>
        </p:nvPicPr>
        <p:blipFill rotWithShape="1">
          <a:blip r:embed="rId8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5179" y="4574784"/>
            <a:ext cx="612762" cy="314881"/>
          </a:xfrm>
          <a:prstGeom prst="rect">
            <a:avLst/>
          </a:prstGeom>
        </p:spPr>
      </p:pic>
      <p:pic>
        <p:nvPicPr>
          <p:cNvPr id="315" name="Picture 314">
            <a:extLst>
              <a:ext uri="{FF2B5EF4-FFF2-40B4-BE49-F238E27FC236}">
                <a16:creationId xmlns:a16="http://schemas.microsoft.com/office/drawing/2014/main" id="{D76DACDC-3141-4617-AF96-DB1C4FA78797}"/>
              </a:ext>
            </a:extLst>
          </p:cNvPr>
          <p:cNvPicPr>
            <a:picLocks noChangeAspect="1"/>
          </p:cNvPicPr>
          <p:nvPr/>
        </p:nvPicPr>
        <p:blipFill>
          <a:blip r:embed="rId8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6581" y="4840501"/>
            <a:ext cx="449619" cy="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1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4855" y="686220"/>
            <a:ext cx="396134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008000"/>
                </a:solidFill>
                <a:latin typeface="Times New Roman"/>
                <a:ea typeface="ＭＳ Ｐゴシック"/>
                <a:cs typeface="Times New Roman"/>
              </a:rPr>
              <a:t>Since the last meeting . . 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2" descr="Parchment"/>
          <p:cNvSpPr txBox="1">
            <a:spLocks noChangeArrowheads="1"/>
          </p:cNvSpPr>
          <p:nvPr/>
        </p:nvSpPr>
        <p:spPr>
          <a:xfrm>
            <a:off x="214185" y="1307756"/>
            <a:ext cx="8784158" cy="34563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45720" rtlCol="0">
            <a:spAutoFit/>
          </a:bodyPr>
          <a:lstStyle/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The A-Train successfully conducted it’s Spring 2021 Inclination Adjust Maneuver (IAM) campaign – this included the final IAM of the mission for Aqua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Mega-Constellations </a:t>
            </a:r>
            <a:r>
              <a:rPr lang="en-US" sz="2800" dirty="0" err="1">
                <a:solidFill>
                  <a:srgbClr val="0000FF"/>
                </a:solidFill>
                <a:latin typeface="Times New Roman"/>
                <a:cs typeface="Times New Roman"/>
              </a:rPr>
              <a:t>OneWeb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 and </a:t>
            </a:r>
            <a:r>
              <a:rPr lang="en-US" sz="2800" dirty="0" err="1">
                <a:solidFill>
                  <a:srgbClr val="0000FF"/>
                </a:solidFill>
                <a:latin typeface="Times New Roman"/>
                <a:cs typeface="Times New Roman"/>
              </a:rPr>
              <a:t>Starlink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 continue launches; notification of AST Constellation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We continue to monitor TanSat crossings with Constellation missions. See topic about recommended changes to the </a:t>
            </a:r>
            <a:r>
              <a:rPr lang="en-US" sz="2800" dirty="0" err="1">
                <a:solidFill>
                  <a:srgbClr val="0000FF"/>
                </a:solidFill>
                <a:latin typeface="Times New Roman"/>
                <a:cs typeface="Times New Roman"/>
              </a:rPr>
              <a:t>TanSat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 analysis.</a:t>
            </a:r>
          </a:p>
        </p:txBody>
      </p:sp>
    </p:spTree>
    <p:extLst>
      <p:ext uri="{BB962C8B-B14F-4D97-AF65-F5344CB8AC3E}">
        <p14:creationId xmlns:p14="http://schemas.microsoft.com/office/powerpoint/2010/main" val="1303337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405805"/>
              </p:ext>
            </p:extLst>
          </p:nvPr>
        </p:nvGraphicFramePr>
        <p:xfrm>
          <a:off x="185582" y="1243884"/>
          <a:ext cx="8836954" cy="5364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8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8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28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b="1" i="1" dirty="0" err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CloudSat</a:t>
                      </a: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/CALIPSO 15-year Anniversary!</a:t>
                      </a:r>
                      <a:endParaRPr lang="en-US" sz="2000" i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April 26, 2021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MOWG Meeting (Virtual)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</a:t>
                      </a:r>
                      <a:r>
                        <a:rPr lang="en-US" sz="2400" b="1" i="1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17-20. 2021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Aura</a:t>
                      </a:r>
                      <a:endParaRPr lang="en-US" sz="2400" b="1" i="1" kern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18,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Aqua</a:t>
                      </a:r>
                      <a:endParaRPr lang="en-US" sz="2400" b="1" i="1" kern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 16, 2021*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GCOM-W1</a:t>
                      </a:r>
                      <a:endParaRPr lang="en-US" sz="2400" b="1" i="1" kern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September 14,</a:t>
                      </a:r>
                      <a:r>
                        <a:rPr lang="en-US" sz="2400" b="1" i="1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Landsat-9 Launch Readiness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September 16, 2021*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Aura Fall IAM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September 29, 2021*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 Fall MOWG Meeting (Virtual?)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November 2021*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4511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OCO-2</a:t>
                      </a:r>
                      <a:endParaRPr lang="en-US" sz="2400" b="1" i="1" kern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December 2021 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709347"/>
            <a:ext cx="9079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FF"/>
                </a:solidFill>
                <a:latin typeface="Times New Roman"/>
                <a:ea typeface="ＭＳ Ｐゴシック"/>
                <a:cs typeface="Times New Roman"/>
              </a:rPr>
              <a:t>Significant Events . . .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EF5126-6ABA-4A5E-A374-A6557A9F63EB}"/>
              </a:ext>
            </a:extLst>
          </p:cNvPr>
          <p:cNvSpPr txBox="1"/>
          <p:nvPr/>
        </p:nvSpPr>
        <p:spPr>
          <a:xfrm>
            <a:off x="6164317" y="6538677"/>
            <a:ext cx="2377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To Be Confirmed (TBC)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703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4141"/>
            <a:ext cx="907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0000FF"/>
                </a:solidFill>
                <a:latin typeface="Times New Roman"/>
                <a:ea typeface="ＭＳ Ｐゴシック"/>
                <a:cs typeface="Times New Roman"/>
              </a:rPr>
              <a:t>Potential Future MOWG Meetings . . 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59454"/>
              </p:ext>
            </p:extLst>
          </p:nvPr>
        </p:nvGraphicFramePr>
        <p:xfrm>
          <a:off x="5810866" y="1265243"/>
          <a:ext cx="3041652" cy="35359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1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14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Sponsors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CALIPSO/CNES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CALIPSO/LaRC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CloudSat/JPL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CloudSat/KAFB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ESMO missions/GSFC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GCOM-W1/JAXA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Landsat/NGIS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Landsat/USGS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OCO-2/JPL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OCO-2/OSC ATK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865090"/>
              </p:ext>
            </p:extLst>
          </p:nvPr>
        </p:nvGraphicFramePr>
        <p:xfrm>
          <a:off x="296561" y="1184880"/>
          <a:ext cx="4876799" cy="5502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6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14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 Locations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Boulder/Ft. Collins</a:t>
                      </a:r>
                      <a:r>
                        <a:rPr lang="en-US" sz="2000" b="1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KAFB,</a:t>
                      </a:r>
                      <a:r>
                        <a:rPr lang="en-US" sz="2000" b="1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Albuquerque, NM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29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GSFC, MD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Gilbert, AZ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457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JPL/Pasadena</a:t>
                      </a:r>
                      <a:r>
                        <a:rPr lang="en-US" sz="2000" b="1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area, CA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228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KSC area, FL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171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LaRC</a:t>
                      </a: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/Norfolk area,</a:t>
                      </a:r>
                      <a:r>
                        <a:rPr lang="en-US" sz="2000" b="1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114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OSC ATK, Dulles, VA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114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Sioux Falls, SD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022">
                <a:tc>
                  <a:txBody>
                    <a:bodyPr/>
                    <a:lstStyle/>
                    <a:p>
                      <a:pPr marL="0" indent="0" algn="l" rtl="0" fontAlgn="b">
                        <a:buFont typeface="Arial" panose="020B0604020202020204" pitchFamily="34" charset="0"/>
                        <a:buNone/>
                      </a:pPr>
                      <a:r>
                        <a:rPr lang="en-US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Locations Discussed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Alaska Ground Station Facility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JSC, TX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Stennis, MS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123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1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Host desired l</a:t>
                      </a:r>
                      <a:r>
                        <a:rPr lang="en-US" sz="2000" b="1" i="1" u="none" strike="noStrike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ocation or Virtual?</a:t>
                      </a:r>
                      <a:endParaRPr lang="en-US" sz="2000" b="1" i="1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618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08199" y="628330"/>
            <a:ext cx="7927597" cy="65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ESC MOWG Action Items</a:t>
            </a:r>
          </a:p>
          <a:p>
            <a:pPr algn="ctr">
              <a:lnSpc>
                <a:spcPct val="80000"/>
              </a:lnSpc>
            </a:pPr>
            <a:r>
              <a:rPr lang="en-US" altLang="en-US" sz="2400" i="1" dirty="0">
                <a:solidFill>
                  <a:schemeClr val="tx1"/>
                </a:solidFill>
                <a:cs typeface="Times New Roman" panose="02020603050405020304" pitchFamily="18" charset="0"/>
              </a:rPr>
              <a:t>From Fall 2020 MOWG meeting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E0D299-EA1C-4282-BB37-91095EF06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554662"/>
              </p:ext>
            </p:extLst>
          </p:nvPr>
        </p:nvGraphicFramePr>
        <p:xfrm>
          <a:off x="226629" y="1447226"/>
          <a:ext cx="8832765" cy="5039360"/>
        </p:xfrm>
        <a:graphic>
          <a:graphicData uri="http://schemas.openxmlformats.org/drawingml/2006/table">
            <a:tbl>
              <a:tblPr/>
              <a:tblGrid>
                <a:gridCol w="545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0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2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1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#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Assignee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Description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Status / Due Date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9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2009-01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W.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Guit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Conduct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splinter meeting to discuss how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Solar Flux changes in the DAS tool can affect missions meeting the 25-year re-entry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requirement.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18281" marB="182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CLOSED</a:t>
                      </a: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/ January 31, 2021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Meetings conducted on this topic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0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2009-02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M. Machado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Add a topic for next MOWG to discuss possible altitudes for operating outside the Constellation. If many missions are exiting within a similar timeframe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(Aqua, Terra) are they exiting to the same place? Are they safe?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18281" marB="182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CLOSED</a:t>
                      </a: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/ February 2, 2021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Spring 2021 MOWG meeting agenda has this topic on the first day (May 17)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2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2009-03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All teams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Provide 2-year duration ephemeris file for purposes of planning (a) the Landsat 7 drift through the A-Train and (b) the Landsat 9 ascent.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Prefer</a:t>
                      </a:r>
                      <a:r>
                        <a:rPr lang="en-US" sz="1400" kern="1200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teams provide 2-year </a:t>
                      </a:r>
                      <a:r>
                        <a:rPr lang="en-US" sz="1400" kern="1200" baseline="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ephem</a:t>
                      </a:r>
                      <a:r>
                        <a:rPr lang="en-US" sz="1400" kern="1200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via CCS and additional  information to L7/L9 directly.</a:t>
                      </a:r>
                      <a:endParaRPr lang="en-US" sz="1400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18281" marB="182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CLOSED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December 31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, 2020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MOWG teams provided a long-term file via CCS.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2009-04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M.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Machado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Mike to get an ESA-CCS point of contact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as well as determine how to get ESA-Sentinel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ephems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to L9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90773" marR="90773" marT="18281" marB="182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OPEN/ December 31, 2020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ESACCS POC identified; Still working on authorization / mechanism to exchange </a:t>
                      </a:r>
                      <a:r>
                        <a:rPr lang="en-US" sz="1400" i="1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ephems</a:t>
                      </a:r>
                      <a:r>
                        <a:rPr lang="en-US" sz="1400" i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with ESA</a:t>
                      </a:r>
                    </a:p>
                  </a:txBody>
                  <a:tcPr marL="90773" marR="90773" marT="45386" marB="453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583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 descr="Parchment"/>
          <p:cNvSpPr>
            <a:spLocks noGrp="1" noChangeArrowheads="1"/>
          </p:cNvSpPr>
          <p:nvPr>
            <p:ph type="body" idx="1"/>
          </p:nvPr>
        </p:nvSpPr>
        <p:spPr>
          <a:xfrm>
            <a:off x="109959" y="1174802"/>
            <a:ext cx="8748713" cy="5414534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Presentations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Please e-mail your presentation updates to 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  <a:hlinkClick r:id="rId3"/>
              </a:rPr>
              <a:t>michael.j.machado@nasa.gov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 and 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  <a:hlinkClick r:id="rId4"/>
              </a:rPr>
              <a:t>nancy.c.herndon@nasa.gov</a:t>
            </a:r>
            <a:endParaRPr lang="en-US" sz="2000" dirty="0">
              <a:latin typeface="Times New Roman" pitchFamily="18" charset="0"/>
              <a:ea typeface="ＭＳ Ｐゴシック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All the presentations will be made available after the meeting via a large file transfer service.  Download instructions will be sent.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Presentations will be 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recorded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! Let us know </a:t>
            </a:r>
            <a:r>
              <a:rPr lang="en-US" sz="2000" b="1" u="sng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beforehand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if your presentations are “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not for public view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”.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endParaRPr lang="en-US" sz="2400" dirty="0">
              <a:latin typeface="Times New Roman" pitchFamily="18" charset="0"/>
              <a:ea typeface="ＭＳ Ｐゴシック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meeting information: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See Agenda or email announcement for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meeting links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endParaRPr lang="en-US" sz="1400" b="1" dirty="0">
              <a:solidFill>
                <a:srgbClr val="0000FF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Group photo Idea –  Please send us a photo (selfie or group photo from a recent event). We will use these to</a:t>
            </a:r>
            <a:r>
              <a:rPr lang="en-US" sz="2400" dirty="0">
                <a:latin typeface="Times New Roman" pitchFamily="18" charset="0"/>
                <a:ea typeface="ＭＳ Ｐゴシック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put together later into a collage photo</a:t>
            </a:r>
          </a:p>
        </p:txBody>
      </p:sp>
      <p:sp>
        <p:nvSpPr>
          <p:cNvPr id="51203" name="Rectangle 9"/>
          <p:cNvSpPr>
            <a:spLocks noChangeArrowheads="1"/>
          </p:cNvSpPr>
          <p:nvPr/>
        </p:nvSpPr>
        <p:spPr bwMode="auto">
          <a:xfrm>
            <a:off x="3042256" y="679089"/>
            <a:ext cx="28841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Meeting Logistics</a:t>
            </a:r>
          </a:p>
        </p:txBody>
      </p:sp>
      <p:sp>
        <p:nvSpPr>
          <p:cNvPr id="51204" name="Rectangle 12"/>
          <p:cNvSpPr>
            <a:spLocks noChangeArrowheads="1"/>
          </p:cNvSpPr>
          <p:nvPr/>
        </p:nvSpPr>
        <p:spPr bwMode="auto">
          <a:xfrm>
            <a:off x="4668838" y="49768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50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711788"/>
            <a:ext cx="7935629" cy="311592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ja-JP" alt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ありがとうございます</a:t>
            </a:r>
            <a:endParaRPr lang="en-US" b="1" i="1" dirty="0">
              <a:solidFill>
                <a:srgbClr val="0000FF"/>
              </a:solidFill>
              <a:ea typeface="ＭＳ Ｐゴシック"/>
              <a:cs typeface="ＭＳ Ｐゴシック"/>
            </a:endParaRPr>
          </a:p>
          <a:p>
            <a:pPr algn="ctr" eaLnBrk="1" hangingPunct="1">
              <a:buFontTx/>
              <a:buNone/>
            </a:pPr>
            <a:r>
              <a:rPr lang="en-US" b="1" i="1" dirty="0" err="1">
                <a:solidFill>
                  <a:srgbClr val="0000FF"/>
                </a:solidFill>
                <a:ea typeface="ＭＳ Ｐゴシック"/>
                <a:cs typeface="ＭＳ Ｐゴシック"/>
              </a:rPr>
              <a:t>Arigatou</a:t>
            </a:r>
            <a:r>
              <a:rPr 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 Gozaimasu</a:t>
            </a:r>
          </a:p>
          <a:p>
            <a:pPr algn="ctr">
              <a:buNone/>
            </a:pPr>
            <a:r>
              <a:rPr 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Merci</a:t>
            </a:r>
          </a:p>
          <a:p>
            <a:pPr algn="ctr">
              <a:buNone/>
            </a:pPr>
            <a:r>
              <a:rPr 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Thank you</a:t>
            </a:r>
          </a:p>
          <a:p>
            <a:pPr algn="ctr" eaLnBrk="1" hangingPunct="1">
              <a:buFontTx/>
              <a:buNone/>
            </a:pPr>
            <a:endParaRPr lang="en-US" b="1" i="1" dirty="0">
              <a:solidFill>
                <a:srgbClr val="0000FF"/>
              </a:solidFill>
              <a:ea typeface="ＭＳ Ｐゴシック"/>
              <a:cs typeface="ＭＳ Ｐゴシック"/>
            </a:endParaRPr>
          </a:p>
          <a:p>
            <a:pPr algn="ctr" eaLnBrk="1" hangingPunct="1">
              <a:buFontTx/>
              <a:buNone/>
            </a:pPr>
            <a:endParaRPr lang="en-US" b="1" i="1" dirty="0">
              <a:solidFill>
                <a:srgbClr val="0000FF"/>
              </a:solidFill>
              <a:ea typeface="ＭＳ Ｐゴシック"/>
              <a:cs typeface="ＭＳ Ｐゴシック"/>
            </a:endParaRPr>
          </a:p>
          <a:p>
            <a:pPr algn="ctr" eaLnBrk="1" hangingPunct="1">
              <a:buFontTx/>
              <a:buNone/>
            </a:pPr>
            <a:r>
              <a:rPr lang="en-US" b="1" dirty="0">
                <a:solidFill>
                  <a:srgbClr val="0000FF"/>
                </a:solidFill>
                <a:ea typeface="ＭＳ Ｐゴシック"/>
                <a:cs typeface="ＭＳ Ｐゴシック"/>
              </a:rPr>
              <a:t>Questions?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80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5486400" cy="1066800"/>
          </a:xfrm>
        </p:spPr>
        <p:txBody>
          <a:bodyPr/>
          <a:lstStyle/>
          <a:p>
            <a:r>
              <a:rPr lang="en-US" sz="2800" dirty="0"/>
              <a:t>Abbreviations / Acronyms List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62953"/>
            <a:ext cx="8686800" cy="5753436"/>
          </a:xfrm>
          <a:noFill/>
        </p:spPr>
        <p:txBody>
          <a:bodyPr numCol="3" spcCol="0">
            <a:normAutofit fontScale="92500" lnSpcReduction="10000"/>
          </a:bodyPr>
          <a:lstStyle/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AFRL	Air Force Research Laboratory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AIRS	Atmospheric Infrared Sounder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ALI	Advanced Land Imager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AMSR-E	Advanced Microwave Scanning Radiometer for EOS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AMSR2	Advanced Microwave Scanning Radiometer 2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ASTER	Advanced </a:t>
            </a:r>
            <a:r>
              <a:rPr lang="en-US" sz="1100" dirty="0" err="1"/>
              <a:t>Spaceborne</a:t>
            </a:r>
            <a:r>
              <a:rPr lang="en-US" sz="1100" dirty="0"/>
              <a:t> Thermal Emission and Reflection Radiometer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CA 	Conjunction Assessment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CAM	Command Authorization Meeting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CALIPSO	Cloud-Aerosol Lidar and Infrared Pathfinder Satellite Observations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CARA 	Conjunction Assessment  Risk Analysis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/>
              <a:t>CARMA	</a:t>
            </a:r>
            <a:r>
              <a:rPr lang="en-US" sz="1100" dirty="0"/>
              <a:t>Conjunction Assessment and Risk Mitigation Automation</a:t>
            </a:r>
            <a:endParaRPr lang="fr-FR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/>
              <a:t>CCR	Configuration Change </a:t>
            </a:r>
            <a:r>
              <a:rPr lang="fr-FR" sz="1100" dirty="0" err="1"/>
              <a:t>Request</a:t>
            </a:r>
            <a:endParaRPr lang="fr-FR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/>
              <a:t>CCS	Constellation Coordination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/>
              <a:t>CNES	Centre National d’Etudes Spatiales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COVID-19	Coronavirus Disease 2019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CRMS  	Collision Risk Management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altLang="en-US" sz="1100" dirty="0">
                <a:cs typeface="Arial" panose="020B0604020202020204" pitchFamily="34" charset="0"/>
              </a:rPr>
              <a:t>CVT	Constellation Visualization Tool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DAM  	Debris Avoidance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DAS	Debris Assessment Software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DB	Direct Broadcast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DO-OP	Daylight Only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EAR 	Export Administration Regulations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EO	Earth Observation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EO-1 	Earth Observing-1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EOMP 	End of Mission Plan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EOS 	Earth Observing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EROS	Earth Resources Observation and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	Science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ESA 	European Space Agency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ESACCS	European Space Agency Constellation Coordination System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ESC 	Earth Science Constellation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ESDIS	Earth Science Data and Information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ESMO  	Earth Science Mission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ETM+	Enhanced Thematic Mapper Plus (Landsat 7)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FAQ	Frequently Asked Question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FDS 	Flight Dynamics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FOT 	Flight Operations Team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FMU	Formatter Multiplexer Unit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FSW 	Flight Software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FY 	Fiscal Year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GEDI	Global Ecosystem Dynamics Investigation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GCOM-W	Global Change Observation Mission – Water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GMT 	Greenwich Mean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GS	Global Survey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GSFC  	Goddard Space Flight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HIE  	High Interest Event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HQ  	Headquarters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IAM  	Inclination Adjustment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ISRO	Indian Space Research Organization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ISS	International Space Station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ITAR  	International Traffic in Arms Regulations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JAXA  	Japan Aerospace Exploration Agency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JPL	Jet Propulsion Laboratory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JPSS	Joint Polar Satellite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JSC	Johnson Space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err="1"/>
              <a:t>JSpOC</a:t>
            </a:r>
            <a:r>
              <a:rPr lang="en-US" sz="1100" dirty="0"/>
              <a:t>	Joint Space Operations Center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KSC  	Kennedy Space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LaRC  	Langley Research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err="1"/>
              <a:t>MetOp</a:t>
            </a:r>
            <a:r>
              <a:rPr lang="en-US" sz="1100" dirty="0"/>
              <a:t>	Meteorological Ops Satellite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MLT  	Mean Local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MMOD  	Micrometeorite Orbital Debris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MOWG  	Mission Operations Working Group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NASA  	National Aeronautics &amp; Space 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NET	No Earlier Than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NGAS  	Northrop Grumman Aerospace Systems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NISAR	NASA-ISRO Synthetic Aperture Radar mission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NOAA  	National Oceanic and Atmospheric 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OCO	Orbiting Carbon Observatory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OIIR	NASA Office of International and Interagency Relations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ORR  	Operational Readiness Review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POC	Point Of Contact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PS  	Project Scientists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RMM  	Risk Mitigation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RWA  	Reaction Wheel Assembly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/>
              <a:t>SAC-C  	Satellite de </a:t>
            </a:r>
            <a:r>
              <a:rPr lang="fr-FR" sz="1100" dirty="0" err="1"/>
              <a:t>Aplicaciones</a:t>
            </a:r>
            <a:r>
              <a:rPr lang="fr-FR" sz="1100" dirty="0"/>
              <a:t> </a:t>
            </a:r>
            <a:r>
              <a:rPr lang="fr-FR" sz="1100" dirty="0" err="1"/>
              <a:t>Cientificas</a:t>
            </a:r>
            <a:r>
              <a:rPr lang="fr-FR" sz="1100" dirty="0"/>
              <a:t>  (Scientific Application Satellite)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SC  	Spacecraft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S5P	Sentinel-5 Precursor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SNPP	Suomi National Polar-orbiting Partnership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SSR	Solid State Recorder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SWIR	Short Wave Infrared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TBC	To Be Confirmed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TBD  	To Be Determined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TES	Tropospheric Emission Spectrometer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TSIS	Total and Spectral Solar Irradiance Sensor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USGS	U.S. Geological Survey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WRS  	World Reference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5541963" algn="l"/>
              </a:tabLst>
            </a:pP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9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26481</TotalTime>
  <Words>2310</Words>
  <Application>Microsoft Office PowerPoint</Application>
  <PresentationFormat>On-screen Show (4:3)</PresentationFormat>
  <Paragraphs>407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ＭＳ Ｐゴシック</vt:lpstr>
      <vt:lpstr>ＭＳ Ｐゴシック</vt:lpstr>
      <vt:lpstr>Arial</vt:lpstr>
      <vt:lpstr>Calibri</vt:lpstr>
      <vt:lpstr>Calibri Light</vt:lpstr>
      <vt:lpstr>MS Mincho</vt:lpstr>
      <vt:lpstr>Times New Roman</vt:lpstr>
      <vt:lpstr>Wingdings</vt:lpstr>
      <vt:lpstr>Office Theme</vt:lpstr>
      <vt:lpstr>1_Office Theme</vt:lpstr>
      <vt:lpstr>International Earth Science Constellation (ESC)</vt:lpstr>
      <vt:lpstr>Welcome</vt:lpstr>
      <vt:lpstr>Great work continues despite challenges</vt:lpstr>
      <vt:lpstr>Earth Science Mission Operations (ESMO)</vt:lpstr>
      <vt:lpstr>MOWG Charter</vt:lpstr>
      <vt:lpstr>Constellation History</vt:lpstr>
      <vt:lpstr>Significant Meeting Topics</vt:lpstr>
      <vt:lpstr>State of the Constellations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Abbreviations / Acronyms List</vt:lpstr>
    </vt:vector>
  </TitlesOfParts>
  <Company>HTSI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bguit,wcase</dc:creator>
  <cp:lastModifiedBy>Annadale, Selene R. (GSFC-428.0)[ASRC FEDERAL SYSTEM SOLUTIONS]</cp:lastModifiedBy>
  <cp:revision>889</cp:revision>
  <cp:lastPrinted>2019-05-09T19:58:27Z</cp:lastPrinted>
  <dcterms:created xsi:type="dcterms:W3CDTF">2013-08-14T19:12:21Z</dcterms:created>
  <dcterms:modified xsi:type="dcterms:W3CDTF">2021-04-27T16:13:33Z</dcterms:modified>
</cp:coreProperties>
</file>