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6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313"/>
    <a:srgbClr val="0099FF"/>
    <a:srgbClr val="E0DDED"/>
    <a:srgbClr val="B6BEE6"/>
    <a:srgbClr val="271F65"/>
    <a:srgbClr val="9195DB"/>
    <a:srgbClr val="432F97"/>
    <a:srgbClr val="9A91DB"/>
    <a:srgbClr val="014A8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1550" autoAdjust="0"/>
    <p:restoredTop sz="94796" autoAdjust="0"/>
  </p:normalViewPr>
  <p:slideViewPr>
    <p:cSldViewPr snapToGrid="0">
      <p:cViewPr varScale="1">
        <p:scale>
          <a:sx n="20" d="100"/>
          <a:sy n="20" d="100"/>
        </p:scale>
        <p:origin x="1224" y="88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ice\Downloads\Clerk_risk_assessment_table-chart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8-674D-833A-E318C9167D33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B8-674D-833A-E318C9167D3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B8-674D-833A-E318C9167D33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B8-674D-833A-E318C9167D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risk_table!$A$164:$A$167</c:f>
              <c:strCache>
                <c:ptCount val="4"/>
                <c:pt idx="0">
                  <c:v>Actionable </c:v>
                </c:pt>
                <c:pt idx="1">
                  <c:v>Provisional</c:v>
                </c:pt>
                <c:pt idx="2">
                  <c:v>Guidelines available</c:v>
                </c:pt>
                <c:pt idx="3">
                  <c:v>No evidence for PGx testing</c:v>
                </c:pt>
              </c:strCache>
            </c:strRef>
          </c:cat>
          <c:val>
            <c:numRef>
              <c:f>risk_table!$C$164:$C$167</c:f>
              <c:numCache>
                <c:formatCode>0%</c:formatCode>
                <c:ptCount val="4"/>
                <c:pt idx="0">
                  <c:v>4.4585987261146494E-2</c:v>
                </c:pt>
                <c:pt idx="1">
                  <c:v>0.10828025477707007</c:v>
                </c:pt>
                <c:pt idx="2">
                  <c:v>5.7324840764331211E-2</c:v>
                </c:pt>
                <c:pt idx="3">
                  <c:v>0.78980891719745228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B8-674D-833A-E318C9167D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FEDA-CB9A-4B46-B3A7-E507800EBA6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E40D-DF0B-4C86-AB96-3D06EBF2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flowchart!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DE40D-DF0B-4C86-AB96-3D06EBF2B6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5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5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0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9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31546800" cy="4901184"/>
          </a:xfrm>
        </p:spPr>
        <p:txBody>
          <a:bodyPr>
            <a:normAutofit/>
          </a:bodyPr>
          <a:lstStyle>
            <a:lvl1pPr algn="ctr">
              <a:defRPr sz="1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4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7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591251" cy="4985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42083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3657600" rtl="0" eaLnBrk="1" latinLnBrk="0" hangingPunct="1">
        <a:lnSpc>
          <a:spcPct val="90000"/>
        </a:lnSpc>
        <a:spcBef>
          <a:spcPct val="0"/>
        </a:spcBef>
        <a:buNone/>
        <a:defRPr sz="147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4000">
              <a:schemeClr val="tx1"/>
            </a:gs>
            <a:gs pos="73000">
              <a:srgbClr val="271F6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18">
            <a:extLst>
              <a:ext uri="{FF2B5EF4-FFF2-40B4-BE49-F238E27FC236}">
                <a16:creationId xmlns:a16="http://schemas.microsoft.com/office/drawing/2014/main" id="{7D57D3F0-D91D-3F41-BF44-E67A31BF038C}"/>
              </a:ext>
            </a:extLst>
          </p:cNvPr>
          <p:cNvSpPr/>
          <p:nvPr/>
        </p:nvSpPr>
        <p:spPr>
          <a:xfrm>
            <a:off x="24477394" y="5296385"/>
            <a:ext cx="11484681" cy="21305852"/>
          </a:xfrm>
          <a:prstGeom prst="roundRect">
            <a:avLst>
              <a:gd name="adj" fmla="val 9327"/>
            </a:avLst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endParaRPr lang="en-US" dirty="0">
              <a:solidFill>
                <a:schemeClr val="tx1"/>
              </a:solidFill>
              <a:latin typeface="Avenir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venir"/>
              </a:rPr>
              <a:t>Preflight PGx testing for ISS/IMAK precision health</a:t>
            </a:r>
          </a:p>
          <a:p>
            <a:r>
              <a:rPr lang="en-US" sz="2000" dirty="0">
                <a:solidFill>
                  <a:schemeClr val="tx1"/>
                </a:solidFill>
                <a:latin typeface="Avenir"/>
              </a:rPr>
              <a:t>Phenytoin (anticonvulsant medicine) has 2 clinically actionable PGx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"/>
              </a:rPr>
              <a:t>HLA-B*15:02</a:t>
            </a:r>
            <a:r>
              <a:rPr lang="en-US" sz="2000" dirty="0">
                <a:solidFill>
                  <a:schemeClr val="tx1"/>
                </a:solidFill>
                <a:latin typeface="Avenir"/>
              </a:rPr>
              <a:t>: risk of SJS-TEN (safety concern), most prevalent in Asian populations (allele frequency 1-20%)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"/>
              </a:rPr>
              <a:t>CYP2C9</a:t>
            </a:r>
            <a:r>
              <a:rPr lang="en-US" sz="2000" dirty="0">
                <a:solidFill>
                  <a:schemeClr val="tx1"/>
                </a:solidFill>
                <a:latin typeface="Avenir"/>
              </a:rPr>
              <a:t>: *2 and *3 alleles reduced function (efficacy concern)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Terrestrial recommendation: prior to treatment, consider PGx testing to aid in drug selection and dosing reductions between 25-50%</a:t>
            </a:r>
          </a:p>
          <a:p>
            <a:endParaRPr lang="en-US" sz="2000" b="1" dirty="0">
              <a:solidFill>
                <a:schemeClr val="tx1"/>
              </a:solidFill>
              <a:latin typeface="Avenir"/>
            </a:endParaRPr>
          </a:p>
          <a:p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endParaRPr lang="en-US" sz="2000" dirty="0">
              <a:solidFill>
                <a:schemeClr val="tx1"/>
              </a:solidFill>
              <a:latin typeface="Avenir"/>
            </a:endParaRPr>
          </a:p>
          <a:p>
            <a:r>
              <a:rPr lang="en-US" sz="2000" dirty="0">
                <a:solidFill>
                  <a:schemeClr val="tx1"/>
                </a:solidFill>
                <a:latin typeface="Avenir"/>
              </a:rPr>
              <a:t>For the additional drug classes and drugs listed in Fig. 5, dosing annotations can be used pre-flight to reduce risk and guide drug tailoring to the individual astronaut</a:t>
            </a:r>
          </a:p>
          <a:p>
            <a:endParaRPr lang="en-US" sz="2000" b="1" dirty="0">
              <a:solidFill>
                <a:schemeClr val="tx1"/>
              </a:solidFill>
              <a:latin typeface="Avenir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venir"/>
              </a:rPr>
              <a:t>Benefits of PGx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Avoid adverse drug reactions, maximize drug efficacy, and select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Preemptive sequencing rather than reactive “just in time” sequencing to avoid delays in treatment, able to identify variants changing care within the immediate and 1-3 year time horizon with updated predictions based on future new discoveries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Allelic frequency tables exist, able to risk stratify with some pre-test probability as more diverse populations will undergo spaceflight in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venir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venir"/>
              </a:rPr>
              <a:t>Barriers and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Lack of PGx data interpretation training, provider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Insufficient clinical evidence for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Despite PGx tailoring, further unknown PK/PD changes in spaceflight may change safety/efficacy. Beyond LEO, unknown effect of radiation on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Disclosure and availability of information to astronauts</a:t>
            </a:r>
          </a:p>
          <a:p>
            <a:endParaRPr lang="en-US" dirty="0">
              <a:solidFill>
                <a:schemeClr val="tx1"/>
              </a:solidFill>
              <a:latin typeface="Avenir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venir"/>
              </a:rPr>
              <a:t>Terrestrial analog case study:</a:t>
            </a:r>
          </a:p>
          <a:p>
            <a:r>
              <a:rPr lang="en-US" sz="2000" dirty="0">
                <a:solidFill>
                  <a:schemeClr val="tx1"/>
                </a:solidFill>
                <a:latin typeface="Avenir"/>
              </a:rPr>
              <a:t>Azathioprine is an immunologic/oncologic drug, it is a prodrug of mercaptopurine which is metabolized by thiopurine methyltransferase (TPMT) to </a:t>
            </a:r>
            <a:r>
              <a:rPr lang="en-US" sz="2000" dirty="0" err="1">
                <a:solidFill>
                  <a:schemeClr val="tx1"/>
                </a:solidFill>
                <a:latin typeface="Avenir"/>
              </a:rPr>
              <a:t>methylmercaptopurine</a:t>
            </a:r>
            <a:r>
              <a:rPr lang="en-US" sz="2000" dirty="0">
                <a:solidFill>
                  <a:schemeClr val="tx1"/>
                </a:solidFill>
                <a:latin typeface="Avenir"/>
              </a:rPr>
              <a:t> (less active)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Prior to starting drug, PGx testing is obtained; 9 US labs available for blood or saliva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If an individual inherits 2x loss-of-function TPMT genes, they are at risk of significant myelosuppression secondary to increased levels of active thioguanine nucleotides (TGN)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"/>
              </a:rPr>
              <a:t>Recommendation for poor metabolizers: for malignancy, start with drastically reduced doses (reduce daily dose by 10-fold and dose thrice weekly instead of daily)  </a:t>
            </a:r>
          </a:p>
          <a:p>
            <a:endParaRPr lang="en-US" dirty="0">
              <a:solidFill>
                <a:schemeClr val="tx1"/>
              </a:solidFill>
              <a:latin typeface="Avenir"/>
            </a:endParaRPr>
          </a:p>
          <a:p>
            <a:endParaRPr lang="en-US" dirty="0">
              <a:solidFill>
                <a:schemeClr val="tx1"/>
              </a:solidFill>
              <a:latin typeface="Avenir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venir"/>
              </a:rPr>
              <a:t>References</a:t>
            </a:r>
            <a:endParaRPr lang="en-US" sz="2400" dirty="0">
              <a:solidFill>
                <a:schemeClr val="tx1"/>
              </a:solidFill>
              <a:latin typeface="Avenir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  <a:latin typeface="Avenir"/>
              </a:rPr>
              <a:t>Karnes JH, </a:t>
            </a:r>
            <a:r>
              <a:rPr lang="en-US" sz="1100" dirty="0" err="1">
                <a:solidFill>
                  <a:schemeClr val="tx1"/>
                </a:solidFill>
                <a:latin typeface="Avenir"/>
              </a:rPr>
              <a:t>Rettie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AE, Somogyi AA, et al. Clinical Pharmacogenetics Implementation Consortium (CPIC) Guideline for CYP2C9 and HLA-B Genotypes and Phenytoin Dosing: 2020 Update. 2021;109:302. doi:10.1002/cpt.2008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>
                <a:solidFill>
                  <a:schemeClr val="tx1"/>
                </a:solidFill>
                <a:latin typeface="Avenir"/>
              </a:rPr>
              <a:t>Antonsen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EL, Reed RD. POLICY CONSIDERATIONS FOR PRECISION MEDICINE IN HUMAN SPACEFLIGHT. _JCI; 2019.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  <a:latin typeface="Avenir"/>
              </a:rPr>
              <a:t>Genes-Drugs – CPIC. https://</a:t>
            </a:r>
            <a:r>
              <a:rPr lang="en-US" sz="1100" dirty="0" err="1">
                <a:solidFill>
                  <a:schemeClr val="tx1"/>
                </a:solidFill>
                <a:latin typeface="Avenir"/>
              </a:rPr>
              <a:t>cpicpgx.org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/genes-drugs/. Accessed April 27, 2021.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>
                <a:solidFill>
                  <a:schemeClr val="tx1"/>
                </a:solidFill>
                <a:latin typeface="Avenir"/>
              </a:rPr>
              <a:t>Stingl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JC, Welker S, Hartmann G, </a:t>
            </a:r>
            <a:r>
              <a:rPr lang="en-US" sz="1100" dirty="0" err="1">
                <a:solidFill>
                  <a:schemeClr val="tx1"/>
                </a:solidFill>
                <a:latin typeface="Avenir"/>
              </a:rPr>
              <a:t>Damann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V, </a:t>
            </a:r>
            <a:r>
              <a:rPr lang="en-US" sz="1100" dirty="0" err="1">
                <a:solidFill>
                  <a:schemeClr val="tx1"/>
                </a:solidFill>
                <a:latin typeface="Avenir"/>
              </a:rPr>
              <a:t>Gerzer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R. Where failure is not an option - Personalized medicine in astronauts. </a:t>
            </a:r>
            <a:r>
              <a:rPr lang="en-US" sz="1100" dirty="0" err="1">
                <a:solidFill>
                  <a:schemeClr val="tx1"/>
                </a:solidFill>
                <a:latin typeface="Avenir"/>
              </a:rPr>
              <a:t>PLoS</a:t>
            </a:r>
            <a:r>
              <a:rPr lang="en-US" sz="1100" dirty="0">
                <a:solidFill>
                  <a:schemeClr val="tx1"/>
                </a:solidFill>
                <a:latin typeface="Avenir"/>
              </a:rPr>
              <a:t> One. 2015;10(10):1-11. doi:10.1371/journal.pone.0140764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CD1973-24A9-46B9-AEF2-92569C0F3A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25176480" y="-1"/>
            <a:ext cx="11399520" cy="49860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EDF179-D2E6-4A8E-8573-4B2C2E54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flipH="1">
            <a:off x="12588240" y="30044"/>
            <a:ext cx="12588240" cy="495601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3DDE80-7519-4E4E-AF9B-13202256CC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0" y="0"/>
            <a:ext cx="12588240" cy="49860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36750" y="624302"/>
            <a:ext cx="1993944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Pharmacogenomics and precision medicine in human spaceflight and deep space exploration.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49703" y="2747214"/>
            <a:ext cx="27203399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 Tang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Carol Mullenax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Corey Theriot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Jancy McPhee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spcAft>
                <a:spcPts val="600"/>
              </a:spcAft>
            </a:pPr>
            <a:r>
              <a:rPr lang="en-US" sz="3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Internal Medicine, Brigham and Women’s Hospital, Boston, MA; </a:t>
            </a:r>
          </a:p>
          <a:p>
            <a:pPr algn="ctr">
              <a:spcAft>
                <a:spcPts val="600"/>
              </a:spcAft>
            </a:pPr>
            <a:r>
              <a:rPr lang="en-US" sz="30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Research Program, Precision Health Initiative, Johnson Space Center, Houston, TX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3DD81-8C1B-40BF-885F-0BCA4BDB11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29716363" y="236506"/>
            <a:ext cx="7799806" cy="3899903"/>
          </a:xfrm>
          <a:prstGeom prst="rect">
            <a:avLst/>
          </a:prstGeom>
          <a:effectLst/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EFC9D2-F592-4FDF-A8C5-91EA0C4693FA}"/>
              </a:ext>
            </a:extLst>
          </p:cNvPr>
          <p:cNvSpPr/>
          <p:nvPr/>
        </p:nvSpPr>
        <p:spPr>
          <a:xfrm>
            <a:off x="894593" y="5292624"/>
            <a:ext cx="10847748" cy="21305852"/>
          </a:xfrm>
          <a:prstGeom prst="roundRect">
            <a:avLst>
              <a:gd name="adj" fmla="val 9327"/>
            </a:avLst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</p:txBody>
      </p:sp>
      <p:pic>
        <p:nvPicPr>
          <p:cNvPr id="1029" name="Picture 5" descr="People | Center for NanoImaging">
            <a:extLst>
              <a:ext uri="{FF2B5EF4-FFF2-40B4-BE49-F238E27FC236}">
                <a16:creationId xmlns:a16="http://schemas.microsoft.com/office/drawing/2014/main" id="{4ECDBD03-D092-4756-9DB7-3DE18DE4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03" y="1361326"/>
            <a:ext cx="48768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E78FC1-8986-4ECF-8B97-17EA54D06D47}"/>
              </a:ext>
            </a:extLst>
          </p:cNvPr>
          <p:cNvSpPr/>
          <p:nvPr/>
        </p:nvSpPr>
        <p:spPr>
          <a:xfrm>
            <a:off x="-6068" y="4684237"/>
            <a:ext cx="5650485" cy="1168908"/>
          </a:xfrm>
          <a:prstGeom prst="roundRect">
            <a:avLst/>
          </a:prstGeom>
          <a:solidFill>
            <a:srgbClr val="B7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venir"/>
              </a:rPr>
              <a:t>Background</a:t>
            </a:r>
            <a:endParaRPr lang="en-US" sz="3000" b="1" dirty="0">
              <a:solidFill>
                <a:schemeClr val="bg1"/>
              </a:solidFill>
              <a:latin typeface="Avenir"/>
            </a:endParaRPr>
          </a:p>
        </p:txBody>
      </p:sp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3D024C6B-9907-4ECC-8F6B-03FF00080A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2507" r="7997" b="5522"/>
          <a:stretch/>
        </p:blipFill>
        <p:spPr>
          <a:xfrm>
            <a:off x="2574751" y="9736586"/>
            <a:ext cx="7095334" cy="3945317"/>
          </a:xfrm>
          <a:prstGeom prst="rect">
            <a:avLst/>
          </a:prstGeom>
        </p:spPr>
      </p:pic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101C02AD-86E2-8D4D-B9F9-273D547DF6BE}"/>
              </a:ext>
            </a:extLst>
          </p:cNvPr>
          <p:cNvSpPr/>
          <p:nvPr/>
        </p:nvSpPr>
        <p:spPr>
          <a:xfrm>
            <a:off x="0" y="14308208"/>
            <a:ext cx="5650485" cy="1168908"/>
          </a:xfrm>
          <a:prstGeom prst="roundRect">
            <a:avLst/>
          </a:prstGeom>
          <a:solidFill>
            <a:srgbClr val="B7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venir"/>
              </a:rPr>
              <a:t>Methods</a:t>
            </a:r>
            <a:endParaRPr lang="en-US" sz="3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E1323219-DE0C-444E-9C36-5E2DE2756293}"/>
              </a:ext>
            </a:extLst>
          </p:cNvPr>
          <p:cNvSpPr/>
          <p:nvPr/>
        </p:nvSpPr>
        <p:spPr>
          <a:xfrm>
            <a:off x="23975205" y="4684237"/>
            <a:ext cx="5650485" cy="1168908"/>
          </a:xfrm>
          <a:prstGeom prst="roundRect">
            <a:avLst/>
          </a:prstGeom>
          <a:solidFill>
            <a:srgbClr val="B7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venir"/>
              </a:rPr>
              <a:t>Discussion</a:t>
            </a:r>
            <a:endParaRPr lang="en-US" sz="3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32" name="Rectangle: Rounded Corners 18">
            <a:extLst>
              <a:ext uri="{FF2B5EF4-FFF2-40B4-BE49-F238E27FC236}">
                <a16:creationId xmlns:a16="http://schemas.microsoft.com/office/drawing/2014/main" id="{20D7814D-0B86-DD40-8A0B-BDAADD37CAF6}"/>
              </a:ext>
            </a:extLst>
          </p:cNvPr>
          <p:cNvSpPr/>
          <p:nvPr/>
        </p:nvSpPr>
        <p:spPr>
          <a:xfrm>
            <a:off x="12378492" y="5296385"/>
            <a:ext cx="11484681" cy="21305852"/>
          </a:xfrm>
          <a:prstGeom prst="roundRect">
            <a:avLst>
              <a:gd name="adj" fmla="val 9327"/>
            </a:avLst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venir"/>
            </a:endParaRPr>
          </a:p>
        </p:txBody>
      </p: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7077C39B-0AFE-B749-9133-06F61F32D1CF}"/>
              </a:ext>
            </a:extLst>
          </p:cNvPr>
          <p:cNvSpPr/>
          <p:nvPr/>
        </p:nvSpPr>
        <p:spPr>
          <a:xfrm>
            <a:off x="11984568" y="4690468"/>
            <a:ext cx="5650485" cy="1168908"/>
          </a:xfrm>
          <a:prstGeom prst="roundRect">
            <a:avLst/>
          </a:prstGeom>
          <a:solidFill>
            <a:srgbClr val="B7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venir"/>
              </a:rPr>
              <a:t>Results</a:t>
            </a:r>
            <a:endParaRPr lang="en-US" sz="3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3208D-60C6-3044-97E3-1AAF2B8266CC}"/>
              </a:ext>
            </a:extLst>
          </p:cNvPr>
          <p:cNvSpPr txBox="1"/>
          <p:nvPr/>
        </p:nvSpPr>
        <p:spPr>
          <a:xfrm>
            <a:off x="17886940" y="6568991"/>
            <a:ext cx="5522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"/>
              </a:rPr>
              <a:t>Likelihood</a:t>
            </a:r>
            <a:r>
              <a:rPr lang="en-US" sz="2000" dirty="0">
                <a:latin typeface="Avenir"/>
              </a:rPr>
              <a:t>: 1-5 (very low to very high) existing processes sufficient to prevent events up to very likely occurrence that cannot be prevented with no alternative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"/>
              </a:rPr>
              <a:t>Consequence</a:t>
            </a:r>
            <a:r>
              <a:rPr lang="en-US" sz="2000" dirty="0">
                <a:latin typeface="Avenir"/>
              </a:rPr>
              <a:t>: 1-5 (very low to very high) assessment criteria include safety, schedule, cost, technical 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8FDFD-9C3A-4C4F-A56C-19AB709169ED}"/>
              </a:ext>
            </a:extLst>
          </p:cNvPr>
          <p:cNvSpPr txBox="1"/>
          <p:nvPr/>
        </p:nvSpPr>
        <p:spPr>
          <a:xfrm>
            <a:off x="12981961" y="6206031"/>
            <a:ext cx="4451545" cy="4247317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"/>
              </a:rPr>
              <a:t>Fig. 3 </a:t>
            </a:r>
            <a:r>
              <a:rPr lang="en-US" dirty="0" err="1">
                <a:latin typeface="Avenir"/>
              </a:rPr>
              <a:t>LxC</a:t>
            </a:r>
            <a:r>
              <a:rPr lang="en-US" dirty="0">
                <a:latin typeface="Avenir"/>
              </a:rPr>
              <a:t> 5x5 risk table for current ISS </a:t>
            </a:r>
            <a:r>
              <a:rPr lang="en-US" dirty="0" err="1">
                <a:latin typeface="Avenir"/>
              </a:rPr>
              <a:t>MedKit</a:t>
            </a:r>
            <a:r>
              <a:rPr lang="en-US" dirty="0">
                <a:latin typeface="Avenir"/>
              </a:rPr>
              <a:t> and IMAK medications showing risk of drug failure (as defined by composite of risk to safety and efficacy)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r>
              <a:rPr lang="en-US" dirty="0">
                <a:latin typeface="Avenir"/>
              </a:rPr>
              <a:t>  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BC4FDA40-7283-684D-9D70-07DE6204E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8239" y="7617697"/>
            <a:ext cx="2879833" cy="25709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42F1639-B719-DF44-B10E-A3FEB8271611}"/>
              </a:ext>
            </a:extLst>
          </p:cNvPr>
          <p:cNvSpPr txBox="1"/>
          <p:nvPr/>
        </p:nvSpPr>
        <p:spPr>
          <a:xfrm>
            <a:off x="2101461" y="9011731"/>
            <a:ext cx="8041915" cy="5078313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"/>
              </a:rPr>
              <a:t>Fig. 1 </a:t>
            </a:r>
            <a:r>
              <a:rPr lang="en-US" dirty="0">
                <a:latin typeface="Avenir"/>
              </a:rPr>
              <a:t>DAG showing PGx in relation to hazards of spaceflight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r>
              <a:rPr lang="en-US" dirty="0">
                <a:latin typeface="Avenir"/>
              </a:rPr>
              <a:t>  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B549A3-93B7-EE40-8367-3F9441411B4B}"/>
              </a:ext>
            </a:extLst>
          </p:cNvPr>
          <p:cNvSpPr txBox="1"/>
          <p:nvPr/>
        </p:nvSpPr>
        <p:spPr>
          <a:xfrm>
            <a:off x="17873553" y="11317176"/>
            <a:ext cx="5469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21% of total medications in the ISS and IMAK have PGx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Of these, </a:t>
            </a:r>
            <a:r>
              <a:rPr lang="en-US" sz="2000" b="1" dirty="0">
                <a:latin typeface="Avenir"/>
              </a:rPr>
              <a:t>9 medications </a:t>
            </a:r>
            <a:r>
              <a:rPr lang="en-US" sz="2000" dirty="0">
                <a:latin typeface="Avenir"/>
              </a:rPr>
              <a:t>have final, clinically actionable PGx guidelines available </a:t>
            </a:r>
            <a:r>
              <a:rPr lang="en-US" sz="2000" dirty="0">
                <a:latin typeface="Avenir"/>
                <a:sym typeface="Wingdings" pitchFamily="2" charset="2"/>
              </a:rPr>
              <a:t>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  <a:sym typeface="Wingdings" pitchFamily="2" charset="2"/>
              </a:rPr>
              <a:t>Phenytoin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  <a:sym typeface="Wingdings" pitchFamily="2" charset="2"/>
              </a:rPr>
              <a:t>Aspirin, ibuprofen, naproxen, celecoxib, diclofenac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  <a:sym typeface="Wingdings" pitchFamily="2" charset="2"/>
              </a:rPr>
              <a:t>Hydrocodone, hydromorphone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  <a:sym typeface="Wingdings" pitchFamily="2" charset="2"/>
              </a:rPr>
              <a:t>Omeprazole</a:t>
            </a:r>
          </a:p>
          <a:p>
            <a:endParaRPr lang="en-US" sz="2000" dirty="0"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"/>
              </a:rPr>
              <a:t>Commercially</a:t>
            </a:r>
            <a:r>
              <a:rPr lang="en-US" sz="2000" dirty="0">
                <a:latin typeface="Avenir"/>
              </a:rPr>
              <a:t> </a:t>
            </a:r>
            <a:r>
              <a:rPr lang="en-US" sz="2000" b="1" dirty="0">
                <a:latin typeface="Avenir"/>
              </a:rPr>
              <a:t>available</a:t>
            </a:r>
            <a:r>
              <a:rPr lang="en-US" sz="2000" dirty="0">
                <a:latin typeface="Avenir"/>
              </a:rPr>
              <a:t> testing exists for all listed genes: deletion/duplication analysis and targeted gene analysis using a microarray via blood or saliva sample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A79F8-8BE4-AE44-9610-F0396B117051}"/>
              </a:ext>
            </a:extLst>
          </p:cNvPr>
          <p:cNvSpPr txBox="1"/>
          <p:nvPr/>
        </p:nvSpPr>
        <p:spPr>
          <a:xfrm>
            <a:off x="1164455" y="16291323"/>
            <a:ext cx="4016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"/>
              </a:rPr>
              <a:t>Literature review of PGx clinical testing and ISS </a:t>
            </a:r>
            <a:r>
              <a:rPr lang="en-US" sz="2000" dirty="0" err="1">
                <a:latin typeface="Avenir"/>
              </a:rPr>
              <a:t>MedKit</a:t>
            </a:r>
            <a:r>
              <a:rPr lang="en-US" sz="2000" dirty="0">
                <a:latin typeface="Avenir"/>
              </a:rPr>
              <a:t>/IMAK data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veni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"/>
              </a:rPr>
              <a:t>Selection of candidate medications and commercially available PGx testing for pre-flight dose adjustment recommendations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veni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"/>
              </a:rPr>
              <a:t>Risk assessment and workflow proposal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E30228-11C4-A84A-AE06-3D1313FB1711}"/>
              </a:ext>
            </a:extLst>
          </p:cNvPr>
          <p:cNvSpPr txBox="1"/>
          <p:nvPr/>
        </p:nvSpPr>
        <p:spPr>
          <a:xfrm>
            <a:off x="5446573" y="15795485"/>
            <a:ext cx="5650485" cy="6186309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"/>
              </a:rPr>
              <a:t>Fig. 2 </a:t>
            </a:r>
            <a:r>
              <a:rPr lang="en-US" dirty="0">
                <a:latin typeface="Avenir"/>
              </a:rPr>
              <a:t>Flow chart showing drug/PGx selection process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r>
              <a:rPr lang="en-US" dirty="0">
                <a:latin typeface="Avenir"/>
              </a:rPr>
              <a:t>  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2D8956-594C-9849-B959-E5BFBDCE9236}"/>
              </a:ext>
            </a:extLst>
          </p:cNvPr>
          <p:cNvSpPr txBox="1"/>
          <p:nvPr/>
        </p:nvSpPr>
        <p:spPr>
          <a:xfrm>
            <a:off x="1365758" y="23934816"/>
            <a:ext cx="9746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"/>
              </a:rPr>
              <a:t>GINA (Genetic Information Nondiscrimination Act) prohibits genetic selection for employment or insurance coverage</a:t>
            </a:r>
          </a:p>
          <a:p>
            <a:endParaRPr lang="en-US" sz="2000" dirty="0"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Clinical or operational use of genomic data to inform clinical care, mitigate space hazards, and tailor individual health countermeasures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Cost and technological maturity are no longer barriers to use</a:t>
            </a:r>
          </a:p>
        </p:txBody>
      </p:sp>
      <p:sp>
        <p:nvSpPr>
          <p:cNvPr id="55" name="Rectangle: Rounded Corners 19">
            <a:extLst>
              <a:ext uri="{FF2B5EF4-FFF2-40B4-BE49-F238E27FC236}">
                <a16:creationId xmlns:a16="http://schemas.microsoft.com/office/drawing/2014/main" id="{831CB9B6-B2D7-D34A-BAFC-E8169770A4FD}"/>
              </a:ext>
            </a:extLst>
          </p:cNvPr>
          <p:cNvSpPr/>
          <p:nvPr/>
        </p:nvSpPr>
        <p:spPr>
          <a:xfrm>
            <a:off x="0" y="22382513"/>
            <a:ext cx="5650485" cy="1168908"/>
          </a:xfrm>
          <a:prstGeom prst="roundRect">
            <a:avLst/>
          </a:prstGeom>
          <a:solidFill>
            <a:srgbClr val="B7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Avenir"/>
              </a:rPr>
              <a:t>Ethics</a:t>
            </a:r>
            <a:endParaRPr lang="en-US" sz="3000" b="1" dirty="0">
              <a:solidFill>
                <a:schemeClr val="bg1"/>
              </a:solidFill>
              <a:latin typeface="Avenir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7875A-2120-B946-BBE4-00C31771EFDF}"/>
              </a:ext>
            </a:extLst>
          </p:cNvPr>
          <p:cNvSpPr txBox="1"/>
          <p:nvPr/>
        </p:nvSpPr>
        <p:spPr>
          <a:xfrm>
            <a:off x="1272232" y="5884086"/>
            <a:ext cx="10270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"/>
            </a:endParaRPr>
          </a:p>
          <a:p>
            <a:r>
              <a:rPr lang="en-US" sz="2000" b="1" dirty="0">
                <a:latin typeface="Avenir"/>
              </a:rPr>
              <a:t>Pharmacogenomics (PGx) </a:t>
            </a:r>
            <a:r>
              <a:rPr lang="en-US" sz="2000" dirty="0">
                <a:latin typeface="Avenir"/>
              </a:rPr>
              <a:t>= genetic variation in medication response (safety and efficacy). Used to guide therapy, avoid adverse drug events (ADE), and maximize efficacy to reduce burden to the patient and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Limited mass and volume for spaceflight resupply, especially for Mars missions and expansion of human spaceflight beyond low Earth orbit (LEO) will necessitate further tailoring of medications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PGx tests with direct links to clinical therapeutic guidelines or recommendations exist, with FDA drug labelling recommendations</a:t>
            </a:r>
          </a:p>
        </p:txBody>
      </p:sp>
      <p:sp>
        <p:nvSpPr>
          <p:cNvPr id="47" name="Doughnut 46">
            <a:extLst>
              <a:ext uri="{FF2B5EF4-FFF2-40B4-BE49-F238E27FC236}">
                <a16:creationId xmlns:a16="http://schemas.microsoft.com/office/drawing/2014/main" id="{9A6A0486-2476-FF45-87B7-90B1E34253BE}"/>
              </a:ext>
            </a:extLst>
          </p:cNvPr>
          <p:cNvSpPr/>
          <p:nvPr/>
        </p:nvSpPr>
        <p:spPr>
          <a:xfrm>
            <a:off x="6668623" y="12545944"/>
            <a:ext cx="1093899" cy="1044496"/>
          </a:xfrm>
          <a:prstGeom prst="donut">
            <a:avLst>
              <a:gd name="adj" fmla="val 46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4E2D21-7108-1446-BE0D-DD9FDB4BDFC2}"/>
              </a:ext>
            </a:extLst>
          </p:cNvPr>
          <p:cNvGrpSpPr/>
          <p:nvPr/>
        </p:nvGrpSpPr>
        <p:grpSpPr>
          <a:xfrm>
            <a:off x="12981961" y="10981689"/>
            <a:ext cx="4513487" cy="4801314"/>
            <a:chOff x="12942633" y="12184995"/>
            <a:chExt cx="6189128" cy="59206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C6B8EF-EF5B-4F47-B7D2-A677C7917EE4}"/>
                </a:ext>
              </a:extLst>
            </p:cNvPr>
            <p:cNvSpPr txBox="1"/>
            <p:nvPr/>
          </p:nvSpPr>
          <p:spPr>
            <a:xfrm>
              <a:off x="12977269" y="12184995"/>
              <a:ext cx="6034918" cy="5920640"/>
            </a:xfrm>
            <a:prstGeom prst="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"/>
                </a:rPr>
                <a:t>Fig. 4 </a:t>
              </a:r>
              <a:r>
                <a:rPr lang="en-US" dirty="0">
                  <a:latin typeface="Avenir"/>
                </a:rPr>
                <a:t>Pie chart showing ISS </a:t>
              </a:r>
              <a:r>
                <a:rPr lang="en-US" dirty="0" err="1">
                  <a:latin typeface="Avenir"/>
                </a:rPr>
                <a:t>MedKit</a:t>
              </a:r>
              <a:r>
                <a:rPr lang="en-US" dirty="0">
                  <a:latin typeface="Avenir"/>
                </a:rPr>
                <a:t> and IMAK medication PGx actionability</a:t>
              </a: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r>
                <a:rPr lang="en-US" dirty="0">
                  <a:latin typeface="Avenir"/>
                </a:rPr>
                <a:t>  </a:t>
              </a: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37647D-BB8A-4548-82A3-5B0473DD2418}"/>
                </a:ext>
              </a:extLst>
            </p:cNvPr>
            <p:cNvGrpSpPr/>
            <p:nvPr/>
          </p:nvGrpSpPr>
          <p:grpSpPr>
            <a:xfrm>
              <a:off x="12942633" y="13308963"/>
              <a:ext cx="6167436" cy="4525572"/>
              <a:chOff x="13267891" y="13101639"/>
              <a:chExt cx="6167436" cy="4525572"/>
            </a:xfrm>
          </p:grpSpPr>
          <p:graphicFrame>
            <p:nvGraphicFramePr>
              <p:cNvPr id="40" name="Chart 39">
                <a:extLst>
                  <a:ext uri="{FF2B5EF4-FFF2-40B4-BE49-F238E27FC236}">
                    <a16:creationId xmlns:a16="http://schemas.microsoft.com/office/drawing/2014/main" id="{EBEC434F-F5BF-0F47-958B-184D711ADC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1038752"/>
                  </p:ext>
                </p:extLst>
              </p:nvPr>
            </p:nvGraphicFramePr>
            <p:xfrm>
              <a:off x="13267891" y="13230846"/>
              <a:ext cx="5406904" cy="4158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595FA-4599-DE48-9347-C5C4616353FF}"/>
                  </a:ext>
                </a:extLst>
              </p:cNvPr>
              <p:cNvSpPr txBox="1"/>
              <p:nvPr/>
            </p:nvSpPr>
            <p:spPr>
              <a:xfrm>
                <a:off x="13729297" y="17057919"/>
                <a:ext cx="1700418" cy="5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venir Book" panose="02000503020000020003" pitchFamily="2" charset="0"/>
                  </a:rPr>
                  <a:t>No evidence for PGx testing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381F23-5E5F-504F-9195-1183984AE74E}"/>
                  </a:ext>
                </a:extLst>
              </p:cNvPr>
              <p:cNvSpPr txBox="1"/>
              <p:nvPr/>
            </p:nvSpPr>
            <p:spPr>
              <a:xfrm>
                <a:off x="17995149" y="14161714"/>
                <a:ext cx="14401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venir Book" panose="02000503020000020003" pitchFamily="2" charset="0"/>
                  </a:rPr>
                  <a:t>Final guidelines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2E6D79-76EF-F04F-AFC0-E578C662026F}"/>
                  </a:ext>
                </a:extLst>
              </p:cNvPr>
              <p:cNvSpPr txBox="1"/>
              <p:nvPr/>
            </p:nvSpPr>
            <p:spPr>
              <a:xfrm>
                <a:off x="17256919" y="13577500"/>
                <a:ext cx="14401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venir Book" panose="02000503020000020003" pitchFamily="2" charset="0"/>
                  </a:rPr>
                  <a:t>Provisional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863453-0428-5548-A7A4-8D68FB8D4E76}"/>
                  </a:ext>
                </a:extLst>
              </p:cNvPr>
              <p:cNvSpPr txBox="1"/>
              <p:nvPr/>
            </p:nvSpPr>
            <p:spPr>
              <a:xfrm>
                <a:off x="16238481" y="13101639"/>
                <a:ext cx="14401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venir Book" panose="02000503020000020003" pitchFamily="2" charset="0"/>
                  </a:rPr>
                  <a:t>Actionable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25620A-0D88-5744-BF39-906DB66E0D19}"/>
                </a:ext>
              </a:extLst>
            </p:cNvPr>
            <p:cNvCxnSpPr>
              <a:cxnSpLocks/>
            </p:cNvCxnSpPr>
            <p:nvPr/>
          </p:nvCxnSpPr>
          <p:spPr>
            <a:xfrm>
              <a:off x="15648317" y="15489938"/>
              <a:ext cx="1705083" cy="1116511"/>
            </a:xfrm>
            <a:prstGeom prst="line">
              <a:avLst/>
            </a:prstGeom>
            <a:ln w="317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C8ECBC0-DB55-9344-A3B0-FEDD2D790476}"/>
                </a:ext>
              </a:extLst>
            </p:cNvPr>
            <p:cNvSpPr txBox="1"/>
            <p:nvPr/>
          </p:nvSpPr>
          <p:spPr>
            <a:xfrm>
              <a:off x="16740228" y="15430763"/>
              <a:ext cx="2391533" cy="79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Book" panose="02000503020000020003" pitchFamily="2" charset="0"/>
                </a:rPr>
                <a:t>14%</a:t>
              </a:r>
            </a:p>
            <a:p>
              <a:r>
                <a:rPr lang="en-US" sz="1200" dirty="0">
                  <a:latin typeface="Avenir Book" panose="02000503020000020003" pitchFamily="2" charset="0"/>
                </a:rPr>
                <a:t>Supplements or  non-systemically absorbed 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C671F5A-AB5A-8340-8AC1-879DE1D9FF9B}"/>
              </a:ext>
            </a:extLst>
          </p:cNvPr>
          <p:cNvSpPr txBox="1"/>
          <p:nvPr/>
        </p:nvSpPr>
        <p:spPr>
          <a:xfrm>
            <a:off x="13504390" y="16526794"/>
            <a:ext cx="9286601" cy="9787295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"/>
              </a:rPr>
              <a:t>Fig. 5 </a:t>
            </a:r>
            <a:r>
              <a:rPr lang="en-US" dirty="0">
                <a:latin typeface="Avenir"/>
              </a:rPr>
              <a:t>Table showing PGx recommendations by drug class. Green boxes denote current drugs the ISS </a:t>
            </a:r>
            <a:r>
              <a:rPr lang="en-US" dirty="0" err="1">
                <a:latin typeface="Avenir"/>
              </a:rPr>
              <a:t>MedKit</a:t>
            </a:r>
            <a:r>
              <a:rPr lang="en-US" dirty="0">
                <a:latin typeface="Avenir"/>
              </a:rPr>
              <a:t>/IMAK positioned in class</a:t>
            </a: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42C063-8FD2-0746-B9AF-10758CBCDF5A}"/>
              </a:ext>
            </a:extLst>
          </p:cNvPr>
          <p:cNvGrpSpPr/>
          <p:nvPr/>
        </p:nvGrpSpPr>
        <p:grpSpPr>
          <a:xfrm>
            <a:off x="24949220" y="8539372"/>
            <a:ext cx="10506522" cy="1754326"/>
            <a:chOff x="24758263" y="11550887"/>
            <a:chExt cx="10506522" cy="1754326"/>
          </a:xfrm>
        </p:grpSpPr>
        <p:sp>
          <p:nvSpPr>
            <p:cNvPr id="68" name="Pentagon 67">
              <a:extLst>
                <a:ext uri="{FF2B5EF4-FFF2-40B4-BE49-F238E27FC236}">
                  <a16:creationId xmlns:a16="http://schemas.microsoft.com/office/drawing/2014/main" id="{A41ED2CD-78D1-0243-88ED-F3CDC81256FD}"/>
                </a:ext>
              </a:extLst>
            </p:cNvPr>
            <p:cNvSpPr/>
            <p:nvPr/>
          </p:nvSpPr>
          <p:spPr>
            <a:xfrm>
              <a:off x="25062503" y="11977415"/>
              <a:ext cx="1828800" cy="101730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"/>
                </a:rPr>
                <a:t>Consent astronaut for PGx testing</a:t>
              </a:r>
            </a:p>
          </p:txBody>
        </p:sp>
        <p:sp>
          <p:nvSpPr>
            <p:cNvPr id="69" name="Chevron 68">
              <a:extLst>
                <a:ext uri="{FF2B5EF4-FFF2-40B4-BE49-F238E27FC236}">
                  <a16:creationId xmlns:a16="http://schemas.microsoft.com/office/drawing/2014/main" id="{DE1D9BE6-5DC2-E945-8234-EC50E46A3C53}"/>
                </a:ext>
              </a:extLst>
            </p:cNvPr>
            <p:cNvSpPr/>
            <p:nvPr/>
          </p:nvSpPr>
          <p:spPr>
            <a:xfrm>
              <a:off x="26746955" y="11977415"/>
              <a:ext cx="3416060" cy="1000048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"/>
                </a:rPr>
                <a:t>Blood or buccal swab sample obtained for send-out analysis</a:t>
              </a:r>
            </a:p>
          </p:txBody>
        </p:sp>
        <p:sp>
          <p:nvSpPr>
            <p:cNvPr id="73" name="Chevron 72">
              <a:extLst>
                <a:ext uri="{FF2B5EF4-FFF2-40B4-BE49-F238E27FC236}">
                  <a16:creationId xmlns:a16="http://schemas.microsoft.com/office/drawing/2014/main" id="{5837C728-E7A8-C643-9B28-240F0ED95040}"/>
                </a:ext>
              </a:extLst>
            </p:cNvPr>
            <p:cNvSpPr/>
            <p:nvPr/>
          </p:nvSpPr>
          <p:spPr>
            <a:xfrm>
              <a:off x="30004729" y="11977415"/>
              <a:ext cx="2562755" cy="1000048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"/>
                </a:rPr>
                <a:t>Integrate PGx report into EHR</a:t>
              </a:r>
            </a:p>
          </p:txBody>
        </p:sp>
        <p:sp>
          <p:nvSpPr>
            <p:cNvPr id="74" name="Chevron 73">
              <a:extLst>
                <a:ext uri="{FF2B5EF4-FFF2-40B4-BE49-F238E27FC236}">
                  <a16:creationId xmlns:a16="http://schemas.microsoft.com/office/drawing/2014/main" id="{EDDB1E8B-EC1C-6F4E-A9BA-8E2E4EB611D5}"/>
                </a:ext>
              </a:extLst>
            </p:cNvPr>
            <p:cNvSpPr/>
            <p:nvPr/>
          </p:nvSpPr>
          <p:spPr>
            <a:xfrm>
              <a:off x="32405427" y="11977415"/>
              <a:ext cx="2562755" cy="1000048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venir"/>
                </a:rPr>
                <a:t>Dose adjust or alternative drug in IMAK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C2C627B-F017-F642-9439-95F96976727D}"/>
                </a:ext>
              </a:extLst>
            </p:cNvPr>
            <p:cNvSpPr txBox="1"/>
            <p:nvPr/>
          </p:nvSpPr>
          <p:spPr>
            <a:xfrm>
              <a:off x="24758263" y="11550887"/>
              <a:ext cx="10506522" cy="1754326"/>
            </a:xfrm>
            <a:prstGeom prst="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"/>
                </a:rPr>
                <a:t>Fig. 6 </a:t>
              </a:r>
              <a:r>
                <a:rPr lang="en-US" dirty="0">
                  <a:latin typeface="Avenir"/>
                </a:rPr>
                <a:t>Proposed workflow for pre-flight terrestrial phenytoin PGx testing</a:t>
              </a: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FC02BDD-BFBD-2C49-9C68-236445272596}"/>
              </a:ext>
            </a:extLst>
          </p:cNvPr>
          <p:cNvGrpSpPr/>
          <p:nvPr/>
        </p:nvGrpSpPr>
        <p:grpSpPr>
          <a:xfrm>
            <a:off x="24949220" y="10604028"/>
            <a:ext cx="5967852" cy="4801314"/>
            <a:chOff x="24966474" y="12357144"/>
            <a:chExt cx="5967852" cy="4801314"/>
          </a:xfrm>
        </p:grpSpPr>
        <p:pic>
          <p:nvPicPr>
            <p:cNvPr id="77" name="Picture 76" descr="Text&#10;&#10;Description automatically generated">
              <a:extLst>
                <a:ext uri="{FF2B5EF4-FFF2-40B4-BE49-F238E27FC236}">
                  <a16:creationId xmlns:a16="http://schemas.microsoft.com/office/drawing/2014/main" id="{19CF2D26-D37F-7B42-97F8-1268833C7DEF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9" t="29574" r="14464" b="2395"/>
            <a:stretch/>
          </p:blipFill>
          <p:spPr bwMode="auto">
            <a:xfrm>
              <a:off x="25156914" y="12779296"/>
              <a:ext cx="5582285" cy="42551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51D3510-2283-C348-AFC4-107F6D2E18DC}"/>
                </a:ext>
              </a:extLst>
            </p:cNvPr>
            <p:cNvSpPr txBox="1"/>
            <p:nvPr/>
          </p:nvSpPr>
          <p:spPr>
            <a:xfrm>
              <a:off x="24966474" y="12357144"/>
              <a:ext cx="5967852" cy="4801314"/>
            </a:xfrm>
            <a:prstGeom prst="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"/>
                </a:rPr>
                <a:t>Fig. 7 </a:t>
              </a:r>
              <a:r>
                <a:rPr lang="en-US" dirty="0">
                  <a:latin typeface="Avenir"/>
                </a:rPr>
                <a:t>Phenytoin PGx algorithm</a:t>
              </a: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r>
                <a:rPr lang="en-US" dirty="0">
                  <a:latin typeface="Avenir"/>
                </a:rPr>
                <a:t>‘</a:t>
              </a: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  <a:p>
              <a:endParaRPr lang="en-US" dirty="0">
                <a:latin typeface="Avenir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CE166AE-EAB4-D749-B004-BCF063DE9FA3}"/>
              </a:ext>
            </a:extLst>
          </p:cNvPr>
          <p:cNvSpPr txBox="1"/>
          <p:nvPr/>
        </p:nvSpPr>
        <p:spPr>
          <a:xfrm>
            <a:off x="31107512" y="10604028"/>
            <a:ext cx="4348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"/>
              </a:rPr>
              <a:t>Clinical interpretation: </a:t>
            </a:r>
            <a:r>
              <a:rPr lang="en-US" sz="2000" dirty="0">
                <a:latin typeface="Avenir"/>
              </a:rPr>
              <a:t>“1 or 2 copies of HLA-B*15:02, they are at increased risk of severe adverse reactions, including SJS/TEN”. Areas for further study: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Evaluate number of subjects with actionable variants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Percent, number and type of PGx guidelines fired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Number of participants taking the drug. Made dose or drug change per genome-guided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"/>
              </a:rPr>
              <a:t>Number of, and reason for, dismissed PGx rules</a:t>
            </a:r>
          </a:p>
          <a:p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C0513F-AFF6-D940-ACAF-1C801677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15" y="16308040"/>
            <a:ext cx="49022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AA8DB40-6CC8-8D47-92D8-6AE801D080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3988" y="17329102"/>
            <a:ext cx="8902700" cy="8750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17063</TotalTime>
  <Words>1033</Words>
  <Application>Microsoft Office PowerPoint</Application>
  <PresentationFormat>Custom</PresentationFormat>
  <Paragraphs>250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Avenir Book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Tang, Alice R. (JSC-SD311)[AEROSPACE MEDICINE RESIDENT/INTERNS/RESEARCH ROTATIONS]</cp:lastModifiedBy>
  <cp:revision>228</cp:revision>
  <dcterms:created xsi:type="dcterms:W3CDTF">2015-06-29T16:44:08Z</dcterms:created>
  <dcterms:modified xsi:type="dcterms:W3CDTF">2021-04-27T13:29:54Z</dcterms:modified>
</cp:coreProperties>
</file>