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23" r:id="rId1"/>
    <p:sldMasterId id="2147483660" r:id="rId2"/>
  </p:sldMasterIdLst>
  <p:notesMasterIdLst>
    <p:notesMasterId r:id="rId9"/>
  </p:notesMasterIdLst>
  <p:sldIdLst>
    <p:sldId id="271" r:id="rId3"/>
    <p:sldId id="293" r:id="rId4"/>
    <p:sldId id="294" r:id="rId5"/>
    <p:sldId id="297" r:id="rId6"/>
    <p:sldId id="295" r:id="rId7"/>
    <p:sldId id="296" r:id="rId8"/>
  </p:sldIdLst>
  <p:sldSz cx="9144000" cy="5143500" type="screen16x9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3429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685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0287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0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E1FEF"/>
    <a:srgbClr val="66FFFF"/>
    <a:srgbClr val="000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286" autoAdjust="0"/>
  </p:normalViewPr>
  <p:slideViewPr>
    <p:cSldViewPr>
      <p:cViewPr varScale="1">
        <p:scale>
          <a:sx n="73" d="100"/>
          <a:sy n="73" d="100"/>
        </p:scale>
        <p:origin x="196" y="40"/>
      </p:cViewPr>
      <p:guideLst>
        <p:guide orient="horz" pos="160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8A16927-1B24-497E-9013-581C8950A2BC}" type="datetimeFigureOut">
              <a:rPr lang="en-US" altLang="en-US"/>
              <a:pPr>
                <a:defRPr/>
              </a:pPr>
              <a:t>4/19/2021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46B2214-7FD8-4099-9996-1A61215EB7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3429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6858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0287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3716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261" y="1189170"/>
            <a:ext cx="8295480" cy="1728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00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917395"/>
            <a:ext cx="6858000" cy="17282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742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3" y="1097282"/>
            <a:ext cx="4230511" cy="3395003"/>
          </a:xfrm>
        </p:spPr>
        <p:txBody>
          <a:bodyPr/>
          <a:lstStyle>
            <a:lvl1pPr marL="162521" marR="0" indent="-162521" algn="l" defTabSz="257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Tx/>
              <a:buSzTx/>
              <a:buFont typeface="Wingdings" charset="2"/>
              <a:buChar char="§"/>
              <a:tabLst/>
              <a:defRPr/>
            </a:lvl1pPr>
            <a:lvl2pPr marL="292001" marR="0" indent="-129481" algn="l" defTabSz="257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Tx/>
              <a:buSzTx/>
              <a:buFont typeface="Lucida Grande"/>
              <a:buChar char="›"/>
              <a:tabLst/>
              <a:defRPr/>
            </a:lvl2pPr>
            <a:lvl3pPr marL="415231" marR="0" indent="-123230" algn="l" defTabSz="257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Tx/>
              <a:buSzTx/>
              <a:buFont typeface="Wingdings" charset="2"/>
              <a:buChar char="§"/>
              <a:tabLst/>
              <a:defRPr/>
            </a:lvl3pPr>
            <a:lvl4pPr marL="545604" marR="0" indent="-130373" algn="l" defTabSz="257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Tx/>
              <a:buSzTx/>
              <a:buFont typeface="Lucida Grande"/>
              <a:buChar char="»"/>
              <a:tabLst/>
              <a:defRPr/>
            </a:lvl4pPr>
          </a:lstStyle>
          <a:p>
            <a:pPr marL="162521" marR="0" lvl="0" indent="-162521" algn="l" defTabSz="257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1125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Click to edit Master text styles</a:t>
            </a:r>
          </a:p>
          <a:p>
            <a:pPr marL="292001" marR="0" lvl="1" indent="-129481" algn="l" defTabSz="257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Tx/>
              <a:buSzTx/>
              <a:buFont typeface="Lucida Grande"/>
              <a:buChar char="›"/>
              <a:tabLst/>
              <a:defRPr/>
            </a:pPr>
            <a:r>
              <a:rPr kumimoji="0" lang="en-US" sz="1013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Second level</a:t>
            </a:r>
          </a:p>
          <a:p>
            <a:pPr marL="415231" marR="0" lvl="2" indent="-123230" algn="l" defTabSz="257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Third level</a:t>
            </a:r>
          </a:p>
          <a:p>
            <a:pPr marL="545604" marR="0" lvl="3" indent="-130373" algn="l" defTabSz="257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Tx/>
              <a:buSzTx/>
              <a:buFont typeface="Lucida Grande"/>
              <a:buChar char="»"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Fourth level</a:t>
            </a:r>
          </a:p>
        </p:txBody>
      </p:sp>
      <p:sp>
        <p:nvSpPr>
          <p:cNvPr id="9" name="Date Placeholder 3"/>
          <p:cNvSpPr txBox="1">
            <a:spLocks/>
          </p:cNvSpPr>
          <p:nvPr/>
        </p:nvSpPr>
        <p:spPr>
          <a:xfrm>
            <a:off x="228601" y="4767264"/>
            <a:ext cx="2661356" cy="273844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75" dirty="0" smtClean="0">
                <a:solidFill>
                  <a:schemeClr val="bg1">
                    <a:lumMod val="50000"/>
                  </a:schemeClr>
                </a:solidFill>
              </a:rPr>
              <a:t>www.nasa.gov</a:t>
            </a:r>
            <a:endParaRPr lang="en-US" sz="675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Content Placeholder 36"/>
          <p:cNvSpPr>
            <a:spLocks noGrp="1"/>
          </p:cNvSpPr>
          <p:nvPr>
            <p:ph sz="quarter" idx="31" hasCustomPrompt="1"/>
          </p:nvPr>
        </p:nvSpPr>
        <p:spPr>
          <a:xfrm>
            <a:off x="4699003" y="3677152"/>
            <a:ext cx="4217987" cy="207749"/>
          </a:xfrm>
        </p:spPr>
        <p:txBody>
          <a:bodyPr/>
          <a:lstStyle>
            <a:lvl1pPr marL="0" indent="0" algn="ctr">
              <a:buFontTx/>
              <a:buNone/>
              <a:defRPr sz="675" b="0" i="0">
                <a:latin typeface="Helvetica Light"/>
                <a:cs typeface="Helvetica Light"/>
              </a:defRPr>
            </a:lvl1pPr>
            <a:lvl2pPr marL="257175" indent="0">
              <a:buFontTx/>
              <a:buNone/>
              <a:defRPr sz="788"/>
            </a:lvl2pPr>
            <a:lvl3pPr marL="514350" indent="0">
              <a:buFontTx/>
              <a:buNone/>
              <a:defRPr sz="788"/>
            </a:lvl3pPr>
            <a:lvl4pPr marL="771525" indent="0">
              <a:buFontTx/>
              <a:buNone/>
              <a:defRPr sz="788"/>
            </a:lvl4pPr>
            <a:lvl5pPr marL="1028700" indent="0">
              <a:buFontTx/>
              <a:buNone/>
              <a:defRPr sz="788"/>
            </a:lvl5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11" name="Picture Placeholder 21"/>
          <p:cNvSpPr>
            <a:spLocks noGrp="1"/>
          </p:cNvSpPr>
          <p:nvPr>
            <p:ph type="pic" sz="quarter" idx="23" hasCustomPrompt="1"/>
          </p:nvPr>
        </p:nvSpPr>
        <p:spPr>
          <a:xfrm>
            <a:off x="4699001" y="1097282"/>
            <a:ext cx="4217988" cy="2408765"/>
          </a:xfrm>
          <a:prstGeom prst="rect">
            <a:avLst/>
          </a:prstGeom>
          <a:ln w="12700" cmpd="sng">
            <a:solidFill>
              <a:schemeClr val="bg1">
                <a:lumMod val="85000"/>
              </a:schemeClr>
            </a:solidFill>
          </a:ln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125">
                <a:effectLst/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37160" y="4767265"/>
            <a:ext cx="911578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1ECC9E0A-02BD-614F-AABB-8EE6037063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71451"/>
            <a:ext cx="8686800" cy="361155"/>
          </a:xfrm>
        </p:spPr>
        <p:txBody>
          <a:bodyPr wrap="square">
            <a:noAutofit/>
          </a:bodyPr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0" y="610758"/>
            <a:ext cx="9144000" cy="20700"/>
          </a:xfrm>
          <a:prstGeom prst="line">
            <a:avLst/>
          </a:prstGeom>
          <a:ln w="3175">
            <a:gradFill flip="none" rotWithShape="1">
              <a:gsLst>
                <a:gs pos="0">
                  <a:schemeClr val="tx1"/>
                </a:gs>
                <a:gs pos="100000">
                  <a:srgbClr val="FFFFFF">
                    <a:alpha val="0"/>
                  </a:srgb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10"/>
          <p:cNvSpPr>
            <a:spLocks noGrp="1"/>
          </p:cNvSpPr>
          <p:nvPr>
            <p:ph sz="quarter" idx="33"/>
          </p:nvPr>
        </p:nvSpPr>
        <p:spPr>
          <a:xfrm>
            <a:off x="228602" y="648785"/>
            <a:ext cx="8688388" cy="356396"/>
          </a:xfrm>
        </p:spPr>
        <p:txBody>
          <a:bodyPr>
            <a:noAutofit/>
          </a:bodyPr>
          <a:lstStyle>
            <a:lvl1pPr marL="0" indent="0">
              <a:buNone/>
              <a:defRPr sz="135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3308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0" y="610758"/>
            <a:ext cx="9144000" cy="20700"/>
          </a:xfrm>
          <a:prstGeom prst="line">
            <a:avLst/>
          </a:prstGeom>
          <a:ln w="3175">
            <a:gradFill flip="none" rotWithShape="1">
              <a:gsLst>
                <a:gs pos="0">
                  <a:schemeClr val="tx1"/>
                </a:gs>
                <a:gs pos="100000">
                  <a:srgbClr val="FFFFFF">
                    <a:alpha val="0"/>
                  </a:srgb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71450"/>
            <a:ext cx="8686800" cy="514350"/>
          </a:xfrm>
        </p:spPr>
        <p:txBody>
          <a:bodyPr wrap="square">
            <a:noAutofit/>
          </a:bodyPr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97281"/>
            <a:ext cx="8686800" cy="3479690"/>
          </a:xfrm>
        </p:spPr>
        <p:txBody>
          <a:bodyPr/>
          <a:lstStyle>
            <a:lvl1pPr marL="162521" marR="0" indent="-162521" algn="l" defTabSz="257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Tx/>
              <a:buSzTx/>
              <a:buFont typeface="Wingdings" charset="2"/>
              <a:buChar char="§"/>
              <a:tabLst/>
              <a:defRPr/>
            </a:lvl1pPr>
            <a:lvl2pPr marL="292001" marR="0" indent="-129481" algn="l" defTabSz="257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Tx/>
              <a:buSzTx/>
              <a:buFont typeface="Lucida Grande"/>
              <a:buChar char="›"/>
              <a:tabLst/>
              <a:defRPr/>
            </a:lvl2pPr>
            <a:lvl3pPr marL="415231" marR="0" indent="-123230" algn="l" defTabSz="257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Tx/>
              <a:buSzTx/>
              <a:buFont typeface="Wingdings" charset="2"/>
              <a:buChar char="§"/>
              <a:tabLst/>
              <a:defRPr/>
            </a:lvl3pPr>
            <a:lvl4pPr marL="545604" marR="0" indent="-130373" algn="l" defTabSz="257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Tx/>
              <a:buSzTx/>
              <a:buFont typeface="Lucida Grande"/>
              <a:buChar char="»"/>
              <a:tabLst/>
              <a:defRPr/>
            </a:lvl4pPr>
          </a:lstStyle>
          <a:p>
            <a:pPr marL="162521" marR="0" lvl="0" indent="-162521" algn="l" defTabSz="257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1125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Click to edit Master text styles</a:t>
            </a:r>
          </a:p>
          <a:p>
            <a:pPr marL="292001" marR="0" lvl="1" indent="-129481" algn="l" defTabSz="257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Tx/>
              <a:buSzTx/>
              <a:buFont typeface="Lucida Grande"/>
              <a:buChar char="›"/>
              <a:tabLst/>
              <a:defRPr/>
            </a:pPr>
            <a:r>
              <a:rPr kumimoji="0" lang="en-US" sz="1013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Second level</a:t>
            </a:r>
          </a:p>
          <a:p>
            <a:pPr marL="415231" marR="0" lvl="2" indent="-123230" algn="l" defTabSz="257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Third level</a:t>
            </a:r>
          </a:p>
          <a:p>
            <a:pPr marL="545604" marR="0" lvl="3" indent="-130373" algn="l" defTabSz="257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Tx/>
              <a:buSzTx/>
              <a:buFont typeface="Lucida Grande"/>
              <a:buChar char="»"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Fourth level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sz="quarter" idx="33"/>
          </p:nvPr>
        </p:nvSpPr>
        <p:spPr>
          <a:xfrm>
            <a:off x="228602" y="648785"/>
            <a:ext cx="8688388" cy="421982"/>
          </a:xfrm>
        </p:spPr>
        <p:txBody>
          <a:bodyPr>
            <a:noAutofit/>
          </a:bodyPr>
          <a:lstStyle>
            <a:lvl1pPr marL="0" indent="0">
              <a:buNone/>
              <a:defRPr sz="135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228601" y="4767264"/>
            <a:ext cx="2661356" cy="273844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75" dirty="0" smtClean="0">
                <a:solidFill>
                  <a:schemeClr val="bg1">
                    <a:lumMod val="50000"/>
                  </a:schemeClr>
                </a:solidFill>
              </a:rPr>
              <a:t>www.nasa.gov</a:t>
            </a:r>
            <a:endParaRPr lang="en-US" sz="675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37160" y="4767265"/>
            <a:ext cx="911578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1ECC9E0A-02BD-614F-AABB-8EE6037063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688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70516" y="4847246"/>
            <a:ext cx="685800" cy="128588"/>
          </a:xfrm>
          <a:prstGeom prst="rect">
            <a:avLst/>
          </a:prstGeom>
          <a:ln/>
        </p:spPr>
        <p:txBody>
          <a:bodyPr/>
          <a:lstStyle>
            <a:lvl1pPr>
              <a:defRPr sz="788"/>
            </a:lvl1pPr>
          </a:lstStyle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042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228600" y="651500"/>
            <a:ext cx="76596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/>
          </a:extLst>
        </p:spPr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785918"/>
            <a:ext cx="8145494" cy="4061329"/>
          </a:xfrm>
          <a:prstGeom prst="rect">
            <a:avLst/>
          </a:prstGeom>
        </p:spPr>
        <p:txBody>
          <a:bodyPr/>
          <a:lstStyle>
            <a:lvl1pPr>
              <a:buClr>
                <a:schemeClr val="accent5">
                  <a:lumMod val="50000"/>
                </a:schemeClr>
              </a:buClr>
              <a:defRPr sz="1800" b="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buClr>
                <a:schemeClr val="accent1"/>
              </a:buClr>
              <a:defRPr sz="15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135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12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1200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Placeholder 8"/>
          <p:cNvSpPr>
            <a:spLocks noGrp="1"/>
          </p:cNvSpPr>
          <p:nvPr>
            <p:ph type="title"/>
          </p:nvPr>
        </p:nvSpPr>
        <p:spPr bwMode="auto">
          <a:xfrm>
            <a:off x="228601" y="122329"/>
            <a:ext cx="7659704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27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70516" y="4847246"/>
            <a:ext cx="685800" cy="128588"/>
          </a:xfrm>
          <a:prstGeom prst="rect">
            <a:avLst/>
          </a:prstGeom>
          <a:ln/>
        </p:spPr>
        <p:txBody>
          <a:bodyPr/>
          <a:lstStyle>
            <a:lvl1pPr>
              <a:defRPr sz="788"/>
            </a:lvl1pPr>
          </a:lstStyle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551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232236" y="526684"/>
            <a:ext cx="7681000" cy="0"/>
          </a:xfrm>
          <a:prstGeom prst="line">
            <a:avLst/>
          </a:prstGeom>
          <a:noFill/>
          <a:ln w="25400">
            <a:solidFill>
              <a:srgbClr val="9933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/>
          </a:extLst>
        </p:spPr>
      </p:cxnSp>
      <p:sp>
        <p:nvSpPr>
          <p:cNvPr id="6" name="Slide Number Placeholder 5"/>
          <p:cNvSpPr txBox="1">
            <a:spLocks/>
          </p:cNvSpPr>
          <p:nvPr/>
        </p:nvSpPr>
        <p:spPr bwMode="auto">
          <a:xfrm>
            <a:off x="6098599" y="4970860"/>
            <a:ext cx="21336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4F469937-DA24-445A-AEAE-5B92C5119800}" type="slidenum">
              <a:rPr lang="en-US" altLang="en-US" sz="75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75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236" y="123431"/>
            <a:ext cx="7681000" cy="479822"/>
          </a:xfrm>
          <a:prstGeom prst="rect">
            <a:avLst/>
          </a:prstGeom>
        </p:spPr>
        <p:txBody>
          <a:bodyPr/>
          <a:lstStyle>
            <a:lvl1pPr>
              <a:defRPr sz="2700">
                <a:solidFill>
                  <a:srgbClr val="00009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616" y="785919"/>
            <a:ext cx="4417185" cy="3808705"/>
          </a:xfrm>
          <a:prstGeom prst="rect">
            <a:avLst/>
          </a:prstGeom>
        </p:spPr>
        <p:txBody>
          <a:bodyPr/>
          <a:lstStyle>
            <a:lvl1pPr>
              <a:buClr>
                <a:schemeClr val="accent2">
                  <a:lumMod val="75000"/>
                </a:schemeClr>
              </a:buClr>
              <a:defRPr sz="1800" b="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785919"/>
            <a:ext cx="4418013" cy="3808705"/>
          </a:xfrm>
          <a:prstGeom prst="rect">
            <a:avLst/>
          </a:prstGeom>
        </p:spPr>
        <p:txBody>
          <a:bodyPr/>
          <a:lstStyle>
            <a:lvl1pPr>
              <a:buClr>
                <a:schemeClr val="accent2">
                  <a:lumMod val="75000"/>
                </a:schemeClr>
              </a:buClr>
              <a:defRPr sz="1800" b="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972050"/>
            <a:ext cx="2895600" cy="1714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238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 bwMode="auto">
          <a:xfrm>
            <a:off x="6098599" y="4970860"/>
            <a:ext cx="21336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51249827-F3E5-4D2E-B12E-91CD33FED760}" type="slidenum">
              <a:rPr lang="en-US" altLang="en-US" sz="75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75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152400" y="497681"/>
            <a:ext cx="77358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/>
          </a:extLst>
        </p:spPr>
      </p:cxnSp>
      <p:sp>
        <p:nvSpPr>
          <p:cNvPr id="7" name="Title Placeholder 8"/>
          <p:cNvSpPr>
            <a:spLocks noGrp="1"/>
          </p:cNvSpPr>
          <p:nvPr>
            <p:ph type="title"/>
          </p:nvPr>
        </p:nvSpPr>
        <p:spPr bwMode="auto">
          <a:xfrm>
            <a:off x="152401" y="125631"/>
            <a:ext cx="7735904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1800">
                <a:solidFill>
                  <a:srgbClr val="000090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008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/>
        </p:nvSpPr>
        <p:spPr bwMode="auto">
          <a:xfrm>
            <a:off x="6098599" y="4970860"/>
            <a:ext cx="21336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DEF3B7A3-EF04-45B7-A3FD-15CB0DCC1290}" type="slidenum">
              <a:rPr lang="en-US" altLang="en-US" sz="75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75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>
                <a:solidFill>
                  <a:srgbClr val="00009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972050"/>
            <a:ext cx="2895600" cy="1714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376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05978"/>
            <a:ext cx="6705600" cy="47982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9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buClr>
                <a:srgbClr val="000090"/>
              </a:buCl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buClr>
                <a:srgbClr val="000090"/>
              </a:buCl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>
            <a:cxnSpLocks noChangeShapeType="1"/>
          </p:cNvCxnSpPr>
          <p:nvPr userDrawn="1"/>
        </p:nvCxnSpPr>
        <p:spPr bwMode="auto">
          <a:xfrm>
            <a:off x="228600" y="651500"/>
            <a:ext cx="76596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/>
          </a:extLst>
        </p:spPr>
      </p:cxn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70516" y="4847246"/>
            <a:ext cx="685800" cy="128588"/>
          </a:xfrm>
          <a:prstGeom prst="rect">
            <a:avLst/>
          </a:prstGeom>
          <a:ln/>
        </p:spPr>
        <p:txBody>
          <a:bodyPr/>
          <a:lstStyle>
            <a:lvl1pPr>
              <a:defRPr sz="788"/>
            </a:lvl1pPr>
          </a:lstStyle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556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381000" y="914400"/>
            <a:ext cx="3124200" cy="0"/>
          </a:xfrm>
          <a:prstGeom prst="line">
            <a:avLst/>
          </a:prstGeom>
          <a:noFill/>
          <a:ln w="25400">
            <a:solidFill>
              <a:srgbClr val="9933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/>
          </a:extLst>
        </p:spPr>
      </p:cxnSp>
      <p:sp>
        <p:nvSpPr>
          <p:cNvPr id="6" name="Slide Number Placeholder 5"/>
          <p:cNvSpPr txBox="1">
            <a:spLocks/>
          </p:cNvSpPr>
          <p:nvPr/>
        </p:nvSpPr>
        <p:spPr bwMode="auto">
          <a:xfrm>
            <a:off x="6098599" y="4970860"/>
            <a:ext cx="21336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BCD15039-814E-49A4-9A11-5B93AD382A16}" type="slidenum">
              <a:rPr lang="en-US" altLang="en-US" sz="75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75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1" y="204787"/>
            <a:ext cx="2322513" cy="595313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solidFill>
                  <a:srgbClr val="00009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401"/>
            <a:ext cx="5111750" cy="3680222"/>
          </a:xfrm>
          <a:prstGeom prst="rect">
            <a:avLst/>
          </a:prstGeom>
        </p:spPr>
        <p:txBody>
          <a:bodyPr/>
          <a:lstStyle>
            <a:lvl1pPr>
              <a:buClr>
                <a:schemeClr val="accent2">
                  <a:lumMod val="75000"/>
                </a:schemeClr>
              </a:buCl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28701"/>
            <a:ext cx="3008313" cy="35659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972050"/>
            <a:ext cx="2895600" cy="1714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229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/>
        </p:nvSpPr>
        <p:spPr bwMode="auto">
          <a:xfrm>
            <a:off x="6098599" y="4970860"/>
            <a:ext cx="21336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1CD547F3-9DAC-4FD2-9013-A03D8EDC6234}" type="slidenum">
              <a:rPr lang="en-US" altLang="en-US" sz="75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75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solidFill>
                  <a:srgbClr val="00009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972050"/>
            <a:ext cx="2895600" cy="1714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187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844" y="0"/>
            <a:ext cx="1962150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 userDrawn="1"/>
        </p:nvSpPr>
        <p:spPr>
          <a:xfrm>
            <a:off x="6847496" y="353861"/>
            <a:ext cx="129616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75" b="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National</a:t>
            </a:r>
            <a:r>
              <a:rPr lang="en-US" sz="675" b="0" baseline="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Aeronautics and Space Administration</a:t>
            </a:r>
            <a:endParaRPr lang="en-US" sz="675" b="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014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4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0"/>
            <a:ext cx="1962150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55425" y="4737861"/>
            <a:ext cx="1329084" cy="253404"/>
          </a:xfrm>
          <a:prstGeom prst="rect">
            <a:avLst/>
          </a:prstGeom>
          <a:ln/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4" r:id="rId1"/>
    <p:sldLayoutId id="2147484315" r:id="rId2"/>
    <p:sldLayoutId id="2147484319" r:id="rId3"/>
    <p:sldLayoutId id="2147484316" r:id="rId4"/>
    <p:sldLayoutId id="2147484318" r:id="rId5"/>
    <p:sldLayoutId id="2147484320" r:id="rId6"/>
    <p:sldLayoutId id="2147484321" r:id="rId7"/>
    <p:sldLayoutId id="2147484322" r:id="rId8"/>
    <p:sldLayoutId id="2147484326" r:id="rId9"/>
    <p:sldLayoutId id="214748432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100" b="1" kern="1200">
          <a:solidFill>
            <a:srgbClr val="0000FF"/>
          </a:solidFill>
          <a:latin typeface="+mj-lt"/>
          <a:ea typeface="ヒラギノ角ゴ Pro W3" pitchFamily="-109" charset="-128"/>
          <a:cs typeface="ヒラギノ角ゴ Pro W3" pitchFamily="-109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0000FF"/>
          </a:solidFill>
          <a:latin typeface="Calibri" pitchFamily="34" charset="0"/>
          <a:ea typeface="ヒラギノ角ゴ Pro W3" pitchFamily="-109" charset="-128"/>
          <a:cs typeface="ヒラギノ角ゴ Pro W3" pitchFamily="-10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0000FF"/>
          </a:solidFill>
          <a:latin typeface="Calibri" pitchFamily="34" charset="0"/>
          <a:ea typeface="ヒラギノ角ゴ Pro W3" pitchFamily="-109" charset="-128"/>
          <a:cs typeface="ヒラギノ角ゴ Pro W3" pitchFamily="-10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0000FF"/>
          </a:solidFill>
          <a:latin typeface="Calibri" pitchFamily="34" charset="0"/>
          <a:ea typeface="ヒラギノ角ゴ Pro W3" pitchFamily="-109" charset="-128"/>
          <a:cs typeface="ヒラギノ角ゴ Pro W3" pitchFamily="-10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0000FF"/>
          </a:solidFill>
          <a:latin typeface="Calibri" pitchFamily="34" charset="0"/>
          <a:ea typeface="ヒラギノ角ゴ Pro W3" pitchFamily="-109" charset="-128"/>
          <a:cs typeface="ヒラギノ角ゴ Pro W3" pitchFamily="-109" charset="-128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Calibri" pitchFamily="34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Calibri" pitchFamily="34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Calibri" pitchFamily="34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anose="05000000000000000000" pitchFamily="2" charset="2"/>
        <a:buChar char="Ø"/>
        <a:defRPr sz="2100" b="1" kern="1200">
          <a:solidFill>
            <a:schemeClr val="tx1"/>
          </a:solidFill>
          <a:latin typeface="+mn-lt"/>
          <a:ea typeface="ヒラギノ角ゴ Pro W3" pitchFamily="-109" charset="-128"/>
          <a:cs typeface="ヒラギノ角ゴ Pro W3" pitchFamily="-109" charset="-128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ヒラギノ角ゴ Pro W3" pitchFamily="-109" charset="-128"/>
          <a:cs typeface="ヒラギノ角ゴ Pro W3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MS PGothic" panose="020B0600070205080204" pitchFamily="34" charset="-128"/>
          <a:cs typeface="ヒラギノ角ゴ Pro W3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ヒラギノ角ゴ Pro W3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261" y="1112360"/>
            <a:ext cx="8295480" cy="1728225"/>
          </a:xfrm>
        </p:spPr>
        <p:txBody>
          <a:bodyPr>
            <a:noAutofit/>
          </a:bodyPr>
          <a:lstStyle/>
          <a:p>
            <a:r>
              <a:rPr lang="en-US" sz="3200" dirty="0"/>
              <a:t/>
            </a:r>
            <a:br>
              <a:rPr lang="en-US" sz="3200" dirty="0"/>
            </a:br>
            <a:r>
              <a:rPr lang="en-US" sz="3200" b="1" dirty="0" smtClean="0"/>
              <a:t>Exploring Methods to</a:t>
            </a:r>
            <a:br>
              <a:rPr lang="en-US" sz="3200" b="1" dirty="0" smtClean="0"/>
            </a:br>
            <a:r>
              <a:rPr lang="en-US" sz="3200" b="1" dirty="0" smtClean="0"/>
              <a:t>Collect and Analyze Data on</a:t>
            </a:r>
            <a:br>
              <a:rPr lang="en-US" sz="3200" b="1" dirty="0" smtClean="0"/>
            </a:br>
            <a:r>
              <a:rPr lang="en-US" sz="3200" b="1" dirty="0" smtClean="0"/>
              <a:t>Human Contributions to Aviation Safety:</a:t>
            </a:r>
            <a:br>
              <a:rPr lang="en-US" sz="3200" b="1" dirty="0" smtClean="0"/>
            </a:br>
            <a:r>
              <a:rPr lang="en-US" sz="3200" b="1" dirty="0" smtClean="0"/>
              <a:t>A Panel Discussion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3525" y="3147825"/>
            <a:ext cx="7296949" cy="1420985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Jon Holbrook, PhD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National Aeronautics and Space Administration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81DCCF-2A77-F249-8B77-2B70CDDAA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20" y="113830"/>
            <a:ext cx="1152150" cy="76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46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The importance of thinking about safety </a:t>
            </a:r>
            <a:r>
              <a:rPr lang="en-US" sz="2400" dirty="0"/>
              <a:t>t</a:t>
            </a:r>
            <a:r>
              <a:rPr lang="en-US" sz="2400" dirty="0" smtClean="0"/>
              <a:t>hinking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1230765" y="1227575"/>
            <a:ext cx="2381110" cy="103752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Safety Thinking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30765" y="3147272"/>
            <a:ext cx="2381110" cy="103752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Data Collection &amp; Analysis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43483" y="3147272"/>
            <a:ext cx="2381110" cy="103752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Learning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542821" y="1227575"/>
            <a:ext cx="2381110" cy="103752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Safety Policies &amp; Decision Making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 rot="5400000">
            <a:off x="1988193" y="2464516"/>
            <a:ext cx="866247" cy="4992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 smtClean="0"/>
              <a:t>Affects</a:t>
            </a:r>
            <a:endParaRPr lang="en-US" sz="1600" dirty="0"/>
          </a:p>
        </p:txBody>
      </p:sp>
      <p:sp>
        <p:nvSpPr>
          <p:cNvPr id="10" name="Right Arrow 9"/>
          <p:cNvSpPr/>
          <p:nvPr/>
        </p:nvSpPr>
        <p:spPr>
          <a:xfrm rot="16200000">
            <a:off x="5326162" y="2464516"/>
            <a:ext cx="866247" cy="4992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 smtClean="0"/>
              <a:t>Affects</a:t>
            </a:r>
            <a:endParaRPr lang="en-US" sz="1600" dirty="0"/>
          </a:p>
        </p:txBody>
      </p:sp>
      <p:sp>
        <p:nvSpPr>
          <p:cNvPr id="11" name="Right Arrow 10"/>
          <p:cNvSpPr/>
          <p:nvPr/>
        </p:nvSpPr>
        <p:spPr>
          <a:xfrm>
            <a:off x="3644555" y="3421467"/>
            <a:ext cx="866247" cy="4992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 smtClean="0"/>
              <a:t>Affects</a:t>
            </a:r>
            <a:endParaRPr lang="en-US" sz="1600" dirty="0"/>
          </a:p>
        </p:txBody>
      </p:sp>
      <p:sp>
        <p:nvSpPr>
          <p:cNvPr id="12" name="Left Arrow 11"/>
          <p:cNvSpPr/>
          <p:nvPr/>
        </p:nvSpPr>
        <p:spPr>
          <a:xfrm>
            <a:off x="3644555" y="1500966"/>
            <a:ext cx="876811" cy="49074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r>
              <a:rPr lang="en-US" sz="1600" dirty="0" smtClean="0"/>
              <a:t>Affects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6633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5425" y="1189170"/>
            <a:ext cx="2951305" cy="3562064"/>
          </a:xfrm>
        </p:spPr>
        <p:txBody>
          <a:bodyPr/>
          <a:lstStyle/>
          <a:p>
            <a:r>
              <a:rPr lang="en-US" sz="1600" dirty="0"/>
              <a:t>Human error has been implicated in </a:t>
            </a:r>
            <a:r>
              <a:rPr lang="en-US" sz="1600" dirty="0" smtClean="0"/>
              <a:t>up </a:t>
            </a:r>
            <a:r>
              <a:rPr lang="en-US" sz="1600" dirty="0"/>
              <a:t>to 80% of accidents in civil and military aviation (</a:t>
            </a:r>
            <a:r>
              <a:rPr lang="en-US" sz="1600" dirty="0" err="1"/>
              <a:t>Weigmann</a:t>
            </a:r>
            <a:r>
              <a:rPr lang="en-US" sz="1600" dirty="0"/>
              <a:t> &amp; </a:t>
            </a:r>
            <a:r>
              <a:rPr lang="en-US" sz="1600" dirty="0" err="1"/>
              <a:t>Shappell</a:t>
            </a:r>
            <a:r>
              <a:rPr lang="en-US" sz="1600" dirty="0"/>
              <a:t>, 2001).</a:t>
            </a:r>
          </a:p>
          <a:p>
            <a:r>
              <a:rPr lang="en-US" sz="1600" dirty="0"/>
              <a:t>Pilots intervene to manage aircraft malfunctions on 20% of normal flights (PARC/CAST, 2013).</a:t>
            </a:r>
          </a:p>
          <a:p>
            <a:r>
              <a:rPr lang="en-US" sz="1600" dirty="0"/>
              <a:t>World-wide jet data from 2007-2016 (Boeing, 2017)</a:t>
            </a:r>
          </a:p>
          <a:p>
            <a:pPr marL="457200" lvl="1"/>
            <a:r>
              <a:rPr lang="en-US" sz="1400" dirty="0"/>
              <a:t>244 million departures</a:t>
            </a:r>
          </a:p>
          <a:p>
            <a:pPr marL="457200" lvl="1"/>
            <a:r>
              <a:rPr lang="en-US" sz="1400" dirty="0"/>
              <a:t>388 accidents</a:t>
            </a:r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1" y="113830"/>
            <a:ext cx="7838254" cy="432057"/>
          </a:xfrm>
        </p:spPr>
        <p:txBody>
          <a:bodyPr/>
          <a:lstStyle/>
          <a:p>
            <a:r>
              <a:rPr lang="en-US" sz="2400" dirty="0"/>
              <a:t>Example: How safety thinking affects safety policies</a:t>
            </a:r>
            <a:endParaRPr lang="en-US" sz="24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2958990" y="1150765"/>
            <a:ext cx="5399957" cy="3359965"/>
            <a:chOff x="1850092" y="1981200"/>
            <a:chExt cx="5399957" cy="3359965"/>
          </a:xfrm>
        </p:grpSpPr>
        <p:grpSp>
          <p:nvGrpSpPr>
            <p:cNvPr id="32" name="Group 31"/>
            <p:cNvGrpSpPr/>
            <p:nvPr/>
          </p:nvGrpSpPr>
          <p:grpSpPr>
            <a:xfrm>
              <a:off x="1961845" y="1981200"/>
              <a:ext cx="5288204" cy="3134349"/>
              <a:chOff x="1961845" y="1981200"/>
              <a:chExt cx="5288204" cy="3134349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57EC8F30-3C89-EE4A-B802-502D06918601}"/>
                  </a:ext>
                </a:extLst>
              </p:cNvPr>
              <p:cNvCxnSpPr/>
              <p:nvPr/>
            </p:nvCxnSpPr>
            <p:spPr>
              <a:xfrm>
                <a:off x="2615529" y="3657600"/>
                <a:ext cx="4572000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01437C8A-A01A-4541-A584-DDC9C39AB625}"/>
                  </a:ext>
                </a:extLst>
              </p:cNvPr>
              <p:cNvCxnSpPr/>
              <p:nvPr/>
            </p:nvCxnSpPr>
            <p:spPr>
              <a:xfrm>
                <a:off x="3161605" y="4441714"/>
                <a:ext cx="4023360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24C3F07F-BB6E-284F-8DC3-5584B99F694F}"/>
                  </a:ext>
                </a:extLst>
              </p:cNvPr>
              <p:cNvCxnSpPr/>
              <p:nvPr/>
            </p:nvCxnSpPr>
            <p:spPr>
              <a:xfrm flipH="1">
                <a:off x="4521900" y="2362200"/>
                <a:ext cx="0" cy="274320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4D13CCCE-0FED-4446-A212-1EE2DE35A449}"/>
                  </a:ext>
                </a:extLst>
              </p:cNvPr>
              <p:cNvCxnSpPr/>
              <p:nvPr/>
            </p:nvCxnSpPr>
            <p:spPr>
              <a:xfrm flipH="1">
                <a:off x="5867400" y="2808767"/>
                <a:ext cx="0" cy="228600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4A8AB9C6-2CC9-AF47-BE79-B4E33215109F}"/>
                  </a:ext>
                </a:extLst>
              </p:cNvPr>
              <p:cNvCxnSpPr/>
              <p:nvPr/>
            </p:nvCxnSpPr>
            <p:spPr>
              <a:xfrm flipH="1">
                <a:off x="3170220" y="2829549"/>
                <a:ext cx="1518" cy="228600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5EB9EF7C-61F2-B849-BBCB-24C2EAD20545}"/>
                  </a:ext>
                </a:extLst>
              </p:cNvPr>
              <p:cNvCxnSpPr/>
              <p:nvPr/>
            </p:nvCxnSpPr>
            <p:spPr>
              <a:xfrm flipH="1">
                <a:off x="3159588" y="2829549"/>
                <a:ext cx="4023360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333282C-3DCB-0B41-AF08-6B9EE44D3414}"/>
                  </a:ext>
                </a:extLst>
              </p:cNvPr>
              <p:cNvSpPr txBox="1"/>
              <p:nvPr/>
            </p:nvSpPr>
            <p:spPr>
              <a:xfrm>
                <a:off x="3939365" y="1981200"/>
                <a:ext cx="11849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</a:rPr>
                  <a:t>Outcome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1AB0D2F-0B7B-F441-85D9-818AC39A6A8B}"/>
                  </a:ext>
                </a:extLst>
              </p:cNvPr>
              <p:cNvSpPr txBox="1"/>
              <p:nvPr/>
            </p:nvSpPr>
            <p:spPr>
              <a:xfrm>
                <a:off x="3110290" y="2396917"/>
                <a:ext cx="14799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</a:rPr>
                  <a:t>Not Accident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B506C52-17E3-5648-85CF-6412F4DD0C9B}"/>
                  </a:ext>
                </a:extLst>
              </p:cNvPr>
              <p:cNvSpPr txBox="1"/>
              <p:nvPr/>
            </p:nvSpPr>
            <p:spPr>
              <a:xfrm>
                <a:off x="4689439" y="2394099"/>
                <a:ext cx="1069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</a:rPr>
                  <a:t>Accident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333DCAB0-2340-2A4A-9482-3D24C11A64FB}"/>
                  </a:ext>
                </a:extLst>
              </p:cNvPr>
              <p:cNvSpPr txBox="1"/>
              <p:nvPr/>
            </p:nvSpPr>
            <p:spPr>
              <a:xfrm rot="16200000">
                <a:off x="1226419" y="3444958"/>
                <a:ext cx="211718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</a:rPr>
                  <a:t>Attributed to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</a:rPr>
                  <a:t>Human Intervention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A4537E1-908F-F843-A500-AEF318F4DA91}"/>
                  </a:ext>
                </a:extLst>
              </p:cNvPr>
              <p:cNvSpPr txBox="1"/>
              <p:nvPr/>
            </p:nvSpPr>
            <p:spPr>
              <a:xfrm>
                <a:off x="2573122" y="3045837"/>
                <a:ext cx="4796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</a:rPr>
                  <a:t>No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7F9E330-70C9-F04F-B3C9-FF4C65379E56}"/>
                  </a:ext>
                </a:extLst>
              </p:cNvPr>
              <p:cNvSpPr txBox="1"/>
              <p:nvPr/>
            </p:nvSpPr>
            <p:spPr>
              <a:xfrm>
                <a:off x="2564244" y="3860401"/>
                <a:ext cx="5610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</a:rPr>
                  <a:t>Yes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20206F6-56A1-4D4E-A4A7-97A8AEFA4D55}"/>
                  </a:ext>
                </a:extLst>
              </p:cNvPr>
              <p:cNvSpPr txBox="1"/>
              <p:nvPr/>
            </p:nvSpPr>
            <p:spPr>
              <a:xfrm>
                <a:off x="4956339" y="4623048"/>
                <a:ext cx="5357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</a:rPr>
                  <a:t>388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55D55FB-6EBD-AA4E-B750-5453670B69A5}"/>
                  </a:ext>
                </a:extLst>
              </p:cNvPr>
              <p:cNvSpPr txBox="1"/>
              <p:nvPr/>
            </p:nvSpPr>
            <p:spPr>
              <a:xfrm>
                <a:off x="4939024" y="3860401"/>
                <a:ext cx="5357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</a:rPr>
                  <a:t>310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A39BE04-17E0-FA4F-B617-1AA325B2A3EB}"/>
                  </a:ext>
                </a:extLst>
              </p:cNvPr>
              <p:cNvSpPr txBox="1"/>
              <p:nvPr/>
            </p:nvSpPr>
            <p:spPr>
              <a:xfrm>
                <a:off x="5007609" y="3045837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</a:rPr>
                  <a:t>78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3A9228F-BE16-EB43-8E5B-0807AFD38296}"/>
                  </a:ext>
                </a:extLst>
              </p:cNvPr>
              <p:cNvSpPr txBox="1"/>
              <p:nvPr/>
            </p:nvSpPr>
            <p:spPr>
              <a:xfrm>
                <a:off x="5896793" y="4629043"/>
                <a:ext cx="13532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</a:rPr>
                  <a:t>244,000,000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C2B52DB-3195-1C4E-9770-354108C16C60}"/>
                  </a:ext>
                </a:extLst>
              </p:cNvPr>
              <p:cNvSpPr txBox="1"/>
              <p:nvPr/>
            </p:nvSpPr>
            <p:spPr>
              <a:xfrm>
                <a:off x="3173641" y="4619755"/>
                <a:ext cx="13532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</a:rPr>
                  <a:t>243,999,612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B11CC34-C525-E74B-BF01-4EB3A92946E1}"/>
                  </a:ext>
                </a:extLst>
              </p:cNvPr>
              <p:cNvSpPr txBox="1"/>
              <p:nvPr/>
            </p:nvSpPr>
            <p:spPr>
              <a:xfrm>
                <a:off x="3183300" y="3048000"/>
                <a:ext cx="13532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</a:rPr>
                  <a:t>195,199,690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5B1B34EC-EBAE-AB49-9748-13577A85EC55}"/>
                  </a:ext>
                </a:extLst>
              </p:cNvPr>
              <p:cNvSpPr txBox="1"/>
              <p:nvPr/>
            </p:nvSpPr>
            <p:spPr>
              <a:xfrm>
                <a:off x="3259564" y="3849470"/>
                <a:ext cx="12362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</a:rPr>
                  <a:t>48,799,922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6D7F182-A709-4548-B36F-8E46150D61C5}"/>
                  </a:ext>
                </a:extLst>
              </p:cNvPr>
              <p:cNvSpPr txBox="1"/>
              <p:nvPr/>
            </p:nvSpPr>
            <p:spPr>
              <a:xfrm>
                <a:off x="5878341" y="3050762"/>
                <a:ext cx="13532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</a:rPr>
                  <a:t>195,199,768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6378CE9B-4251-6541-A794-A1EAC9B194B9}"/>
                  </a:ext>
                </a:extLst>
              </p:cNvPr>
              <p:cNvSpPr txBox="1"/>
              <p:nvPr/>
            </p:nvSpPr>
            <p:spPr>
              <a:xfrm>
                <a:off x="6002764" y="3844591"/>
                <a:ext cx="12362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</a:rPr>
                  <a:t>48,800,232</a:t>
                </a: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3284749" y="3743939"/>
                <a:ext cx="1179152" cy="585620"/>
              </a:xfrm>
              <a:prstGeom prst="ellipse">
                <a:avLst/>
              </a:prstGeom>
              <a:noFill/>
              <a:ln w="19050" cap="flat" cmpd="sng" algn="ctr">
                <a:solidFill>
                  <a:srgbClr val="F79646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774122" y="3756847"/>
                <a:ext cx="864678" cy="585620"/>
              </a:xfrm>
              <a:prstGeom prst="ellipse">
                <a:avLst/>
              </a:prstGeom>
              <a:noFill/>
              <a:ln w="19050" cap="flat" cmpd="sng" algn="ctr">
                <a:solidFill>
                  <a:srgbClr val="0070C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3" name="Rounded Rectangular Callout 32"/>
            <p:cNvSpPr/>
            <p:nvPr/>
          </p:nvSpPr>
          <p:spPr>
            <a:xfrm>
              <a:off x="1850092" y="4787277"/>
              <a:ext cx="1258750" cy="553888"/>
            </a:xfrm>
            <a:prstGeom prst="wedgeRoundRectCallout">
              <a:avLst>
                <a:gd name="adj1" fmla="val 73763"/>
                <a:gd name="adj2" fmla="val -152775"/>
                <a:gd name="adj3" fmla="val 16667"/>
              </a:avLst>
            </a:prstGeom>
            <a:solidFill>
              <a:srgbClr val="F79646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Poorly Understood</a:t>
              </a:r>
            </a:p>
          </p:txBody>
        </p:sp>
        <p:sp>
          <p:nvSpPr>
            <p:cNvPr id="34" name="Rounded Rectangular Callout 33"/>
            <p:cNvSpPr/>
            <p:nvPr/>
          </p:nvSpPr>
          <p:spPr>
            <a:xfrm>
              <a:off x="5812210" y="2229574"/>
              <a:ext cx="1246828" cy="365029"/>
            </a:xfrm>
            <a:prstGeom prst="wedgeRoundRectCallout">
              <a:avLst>
                <a:gd name="adj1" fmla="val -94214"/>
                <a:gd name="adj2" fmla="val 372494"/>
                <a:gd name="adj3" fmla="val 16667"/>
              </a:avLst>
            </a:prstGeom>
            <a:solidFill>
              <a:srgbClr val="66CCFF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Investigated</a:t>
              </a: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555308" y="750655"/>
            <a:ext cx="7108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Humans </a:t>
            </a:r>
            <a:r>
              <a:rPr lang="en-GB" sz="2000" b="1" i="1" dirty="0" smtClean="0"/>
              <a:t>produce</a:t>
            </a:r>
            <a:r>
              <a:rPr lang="en-GB" sz="2000" b="1" dirty="0" smtClean="0"/>
              <a:t> </a:t>
            </a:r>
            <a:r>
              <a:rPr lang="en-GB" sz="2000" b="1" dirty="0"/>
              <a:t>s</a:t>
            </a:r>
            <a:r>
              <a:rPr lang="en-GB" sz="2000" b="1" dirty="0" smtClean="0"/>
              <a:t>afety </a:t>
            </a:r>
            <a:r>
              <a:rPr lang="en-GB" sz="2000" b="1" dirty="0"/>
              <a:t>f</a:t>
            </a:r>
            <a:r>
              <a:rPr lang="en-GB" sz="2000" b="1" dirty="0" smtClean="0"/>
              <a:t>ar </a:t>
            </a:r>
            <a:r>
              <a:rPr lang="en-GB" sz="2000" b="1" dirty="0"/>
              <a:t>m</a:t>
            </a:r>
            <a:r>
              <a:rPr lang="en-GB" sz="2000" b="1" dirty="0" smtClean="0"/>
              <a:t>ore </a:t>
            </a:r>
            <a:r>
              <a:rPr lang="en-GB" sz="2000" b="1" dirty="0"/>
              <a:t>t</a:t>
            </a:r>
            <a:r>
              <a:rPr lang="en-GB" sz="2000" b="1" dirty="0" smtClean="0"/>
              <a:t>han </a:t>
            </a:r>
            <a:r>
              <a:rPr lang="en-GB" sz="2000" b="1" dirty="0"/>
              <a:t>t</a:t>
            </a:r>
            <a:r>
              <a:rPr lang="en-GB" sz="2000" b="1" dirty="0" smtClean="0"/>
              <a:t>hey </a:t>
            </a:r>
            <a:r>
              <a:rPr lang="en-GB" sz="2000" b="1" i="1" dirty="0"/>
              <a:t>r</a:t>
            </a:r>
            <a:r>
              <a:rPr lang="en-GB" sz="2000" b="1" i="1" dirty="0" smtClean="0"/>
              <a:t>educe</a:t>
            </a:r>
            <a:r>
              <a:rPr lang="en-GB" sz="2000" b="1" dirty="0" smtClean="0"/>
              <a:t> </a:t>
            </a:r>
            <a:r>
              <a:rPr lang="en-GB" sz="2000" b="1" dirty="0"/>
              <a:t>s</a:t>
            </a:r>
            <a:r>
              <a:rPr lang="en-GB" sz="2000" b="1" dirty="0" smtClean="0"/>
              <a:t>afety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9041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2235" y="881930"/>
            <a:ext cx="8218670" cy="3600469"/>
          </a:xfrm>
        </p:spPr>
        <p:txBody>
          <a:bodyPr/>
          <a:lstStyle/>
          <a:p>
            <a:pPr marL="349250" indent="-349250"/>
            <a:r>
              <a:rPr lang="en-US" sz="2000" dirty="0" smtClean="0"/>
              <a:t>Expands understanding of what constitutes a safety-relevant occurrence</a:t>
            </a:r>
          </a:p>
          <a:p>
            <a:pPr marL="349250" indent="-349250"/>
            <a:r>
              <a:rPr lang="en-US" sz="2000" dirty="0" smtClean="0"/>
              <a:t>Creates new opportunities for collection and analysis of safety-relevant data</a:t>
            </a:r>
          </a:p>
          <a:p>
            <a:pPr marL="627063" lvl="1" indent="-287338"/>
            <a:r>
              <a:rPr lang="en-US" sz="1800" dirty="0" smtClean="0"/>
              <a:t>Learn from factors that contribute to desired states, not just undesired states</a:t>
            </a:r>
          </a:p>
          <a:p>
            <a:pPr marL="627063" lvl="1" indent="-287338"/>
            <a:r>
              <a:rPr lang="en-US" sz="1800" dirty="0" smtClean="0"/>
              <a:t>Learn from routine performance, not just exceptional performance</a:t>
            </a:r>
          </a:p>
          <a:p>
            <a:pPr marL="349250" indent="-349250"/>
            <a:r>
              <a:rPr lang="en-US" sz="2000" dirty="0" smtClean="0"/>
              <a:t>Potential to increase sample </a:t>
            </a:r>
            <a:r>
              <a:rPr lang="en-US" sz="2000" dirty="0"/>
              <a:t>rate, sensitivity, and timeliness of safety learning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1" y="113830"/>
            <a:ext cx="7838254" cy="432057"/>
          </a:xfrm>
        </p:spPr>
        <p:txBody>
          <a:bodyPr/>
          <a:lstStyle/>
          <a:p>
            <a:r>
              <a:rPr lang="en-US" sz="2400" dirty="0" smtClean="0"/>
              <a:t>Changing our </a:t>
            </a:r>
            <a:r>
              <a:rPr lang="en-US" sz="2400" dirty="0"/>
              <a:t>s</a:t>
            </a:r>
            <a:r>
              <a:rPr lang="en-US" sz="2400" dirty="0" smtClean="0"/>
              <a:t>afety </a:t>
            </a:r>
            <a:r>
              <a:rPr lang="en-US" sz="2400" dirty="0"/>
              <a:t>t</a:t>
            </a:r>
            <a:r>
              <a:rPr lang="en-US" sz="2400" dirty="0" smtClean="0"/>
              <a:t>hinking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6636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2235" y="737911"/>
            <a:ext cx="8103455" cy="3600469"/>
          </a:xfrm>
        </p:spPr>
        <p:txBody>
          <a:bodyPr/>
          <a:lstStyle/>
          <a:p>
            <a:pPr marL="339725" indent="-339725"/>
            <a:r>
              <a:rPr lang="en-US" sz="2000" dirty="0" smtClean="0"/>
              <a:t>Human performance</a:t>
            </a:r>
          </a:p>
          <a:p>
            <a:pPr marL="574675" lvl="1" indent="-227013"/>
            <a:r>
              <a:rPr lang="en-US" sz="1800" dirty="0" smtClean="0"/>
              <a:t>Includes both desired and undesired actions</a:t>
            </a:r>
          </a:p>
          <a:p>
            <a:pPr marL="574675" lvl="1" indent="-234950"/>
            <a:r>
              <a:rPr lang="en-US" sz="1800" dirty="0" smtClean="0"/>
              <a:t>Represents a significant source of aviation safety data</a:t>
            </a:r>
            <a:endParaRPr lang="en-US" sz="2000" dirty="0" smtClean="0"/>
          </a:p>
          <a:p>
            <a:pPr marL="339725" indent="-339725"/>
            <a:r>
              <a:rPr lang="en-US" sz="2000" dirty="0" smtClean="0"/>
              <a:t>Operator-generated </a:t>
            </a:r>
            <a:r>
              <a:rPr lang="en-US" sz="2000" dirty="0"/>
              <a:t>d</a:t>
            </a:r>
            <a:r>
              <a:rPr lang="en-US" sz="2000" dirty="0" smtClean="0"/>
              <a:t>ata</a:t>
            </a:r>
          </a:p>
          <a:p>
            <a:pPr marL="574675" lvl="1" indent="-234950"/>
            <a:r>
              <a:rPr lang="en-US" sz="1800" i="1" dirty="0" smtClean="0"/>
              <a:t>Panelist: Jolene Feldman (NASA)</a:t>
            </a:r>
          </a:p>
          <a:p>
            <a:pPr marL="339725" indent="-339725"/>
            <a:r>
              <a:rPr lang="en-US" sz="2000" dirty="0" smtClean="0"/>
              <a:t>Observer-generated </a:t>
            </a:r>
            <a:r>
              <a:rPr lang="en-US" sz="2000" dirty="0"/>
              <a:t>d</a:t>
            </a:r>
            <a:r>
              <a:rPr lang="en-US" sz="2000" dirty="0" smtClean="0"/>
              <a:t>ata</a:t>
            </a:r>
          </a:p>
          <a:p>
            <a:pPr marL="574675" lvl="1" indent="-234950"/>
            <a:r>
              <a:rPr lang="en-US" sz="1800" i="1" dirty="0" smtClean="0"/>
              <a:t>Panelist: Randy Mumaw (San Jose State Univ. Foundation)</a:t>
            </a:r>
          </a:p>
          <a:p>
            <a:pPr marL="339725" indent="-339725"/>
            <a:r>
              <a:rPr lang="en-US" sz="2000" dirty="0" smtClean="0"/>
              <a:t>System-generated </a:t>
            </a:r>
            <a:r>
              <a:rPr lang="en-US" sz="2000" dirty="0"/>
              <a:t>d</a:t>
            </a:r>
            <a:r>
              <a:rPr lang="en-US" sz="2000" dirty="0" smtClean="0"/>
              <a:t>ata</a:t>
            </a:r>
          </a:p>
          <a:p>
            <a:pPr marL="339725" indent="-339725"/>
            <a:r>
              <a:rPr lang="en-US" sz="2000" dirty="0" smtClean="0"/>
              <a:t>Human-in-the-loop simulations</a:t>
            </a:r>
          </a:p>
          <a:p>
            <a:pPr marL="574675" lvl="1" indent="-234950"/>
            <a:r>
              <a:rPr lang="en-US" sz="1800" i="1" dirty="0" smtClean="0"/>
              <a:t>Panelist: Chad Stephens (NASA)</a:t>
            </a:r>
            <a:endParaRPr lang="en-US" sz="1800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13830"/>
            <a:ext cx="8220475" cy="432057"/>
          </a:xfrm>
        </p:spPr>
        <p:txBody>
          <a:bodyPr/>
          <a:lstStyle/>
          <a:p>
            <a:r>
              <a:rPr lang="en-US" sz="2400" dirty="0" smtClean="0"/>
              <a:t>Collecting/analyzing safety-producing </a:t>
            </a:r>
            <a:r>
              <a:rPr lang="en-US" sz="2400" dirty="0"/>
              <a:t>b</a:t>
            </a:r>
            <a:r>
              <a:rPr lang="en-US" sz="2400" dirty="0" smtClean="0"/>
              <a:t>ehavior </a:t>
            </a:r>
            <a:r>
              <a:rPr lang="en-US" sz="2400" dirty="0"/>
              <a:t>d</a:t>
            </a:r>
            <a:r>
              <a:rPr lang="en-US" sz="2400" dirty="0" smtClean="0"/>
              <a:t>ata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164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2235" y="766715"/>
            <a:ext cx="8103455" cy="3600469"/>
          </a:xfrm>
        </p:spPr>
        <p:txBody>
          <a:bodyPr/>
          <a:lstStyle/>
          <a:p>
            <a:pPr marL="339725" indent="-339725"/>
            <a:r>
              <a:rPr lang="en-US" sz="2000" dirty="0" smtClean="0"/>
              <a:t>When designs are focused </a:t>
            </a:r>
            <a:r>
              <a:rPr lang="en-US" sz="2000" dirty="0"/>
              <a:t>on failure alone </a:t>
            </a:r>
            <a:endParaRPr lang="en-US" sz="2000" dirty="0" smtClean="0"/>
          </a:p>
          <a:p>
            <a:pPr lvl="1"/>
            <a:r>
              <a:rPr lang="en-US" sz="1800" dirty="0" smtClean="0"/>
              <a:t>Improve </a:t>
            </a:r>
            <a:r>
              <a:rPr lang="en-US" sz="1800" dirty="0"/>
              <a:t>safety by minimizing human roles </a:t>
            </a:r>
            <a:endParaRPr lang="en-US" sz="1800" dirty="0" smtClean="0"/>
          </a:p>
          <a:p>
            <a:pPr lvl="1"/>
            <a:r>
              <a:rPr lang="en-US" sz="1800" dirty="0" smtClean="0"/>
              <a:t>Protect </a:t>
            </a:r>
            <a:r>
              <a:rPr lang="en-US" sz="1800" dirty="0"/>
              <a:t>the system from </a:t>
            </a:r>
            <a:r>
              <a:rPr lang="en-US" sz="1800" dirty="0" smtClean="0"/>
              <a:t>“error-prone” humans</a:t>
            </a:r>
          </a:p>
          <a:p>
            <a:pPr marL="339725" indent="-339725"/>
            <a:r>
              <a:rPr lang="en-US" sz="2000" dirty="0" smtClean="0"/>
              <a:t>System designs should</a:t>
            </a:r>
          </a:p>
          <a:p>
            <a:pPr lvl="1"/>
            <a:r>
              <a:rPr lang="en-US" sz="1800" dirty="0" smtClean="0"/>
              <a:t>Acknowledge </a:t>
            </a:r>
            <a:r>
              <a:rPr lang="en-US" sz="1800" dirty="0"/>
              <a:t>human limitations and the consequences of human </a:t>
            </a:r>
            <a:r>
              <a:rPr lang="en-US" sz="1800" dirty="0" smtClean="0"/>
              <a:t>error</a:t>
            </a:r>
          </a:p>
          <a:p>
            <a:pPr lvl="1"/>
            <a:r>
              <a:rPr lang="en-US" sz="1800" b="1" u="sng" dirty="0" smtClean="0"/>
              <a:t>AND</a:t>
            </a:r>
            <a:r>
              <a:rPr lang="en-US" sz="1800" dirty="0" smtClean="0"/>
              <a:t> </a:t>
            </a:r>
            <a:r>
              <a:rPr lang="en-US" sz="1800" dirty="0"/>
              <a:t>leverage the capabilities of humans to create and sustain safe </a:t>
            </a:r>
            <a:r>
              <a:rPr lang="en-US" sz="1800" dirty="0" smtClean="0"/>
              <a:t>operations</a:t>
            </a:r>
          </a:p>
          <a:p>
            <a:pPr marL="339725" indent="-339725"/>
            <a:r>
              <a:rPr lang="en-US" sz="2000" dirty="0" smtClean="0"/>
              <a:t>Challenges </a:t>
            </a:r>
            <a:r>
              <a:rPr lang="en-US" sz="2000" dirty="0"/>
              <a:t>and opportunities for system design that leverage human capabilities and new ways of thinking about safety </a:t>
            </a:r>
            <a:endParaRPr lang="en-US" sz="2000" dirty="0" smtClean="0"/>
          </a:p>
          <a:p>
            <a:pPr lvl="1"/>
            <a:r>
              <a:rPr lang="en-US" sz="1800" i="1" dirty="0" smtClean="0"/>
              <a:t>Panelist: Chris </a:t>
            </a:r>
            <a:r>
              <a:rPr lang="en-US" sz="1800" i="1" dirty="0"/>
              <a:t>Nemeth (Applied Research Associates)</a:t>
            </a:r>
          </a:p>
          <a:p>
            <a:pPr lvl="1"/>
            <a:r>
              <a:rPr lang="en-US" sz="1800" i="1" dirty="0" smtClean="0"/>
              <a:t>Panelist: Joel Lachter (NASA)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1" y="113830"/>
            <a:ext cx="7838254" cy="432057"/>
          </a:xfrm>
        </p:spPr>
        <p:txBody>
          <a:bodyPr/>
          <a:lstStyle/>
          <a:p>
            <a:r>
              <a:rPr lang="en-US" sz="2400" dirty="0" smtClean="0"/>
              <a:t>Implications for system </a:t>
            </a:r>
            <a:r>
              <a:rPr lang="en-US" sz="2400" dirty="0"/>
              <a:t>d</a:t>
            </a:r>
            <a:r>
              <a:rPr lang="en-US" sz="2400" dirty="0" smtClean="0"/>
              <a:t>esign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0059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D PPT Template 7 12 11">
  <a:themeElements>
    <a:clrScheme name="Codex">
      <a:dk1>
        <a:sysClr val="windowText" lastClr="000000"/>
      </a:dk1>
      <a:lt1>
        <a:sysClr val="window" lastClr="FFFFFF"/>
      </a:lt1>
      <a:dk2>
        <a:srgbClr val="59564B"/>
      </a:dk2>
      <a:lt2>
        <a:srgbClr val="DFDAC7"/>
      </a:lt2>
      <a:accent1>
        <a:srgbClr val="990000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EF8E1C"/>
      </a:hlink>
      <a:folHlink>
        <a:srgbClr val="FEC60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35739</TotalTime>
  <Words>341</Words>
  <Application>Microsoft Office PowerPoint</Application>
  <PresentationFormat>On-screen Show (16:9)</PresentationFormat>
  <Paragraphs>64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8" baseType="lpstr">
      <vt:lpstr>ＭＳ Ｐゴシック</vt:lpstr>
      <vt:lpstr>ＭＳ Ｐゴシック</vt:lpstr>
      <vt:lpstr>Arial</vt:lpstr>
      <vt:lpstr>Calibri</vt:lpstr>
      <vt:lpstr>Courier New</vt:lpstr>
      <vt:lpstr>Helvetica</vt:lpstr>
      <vt:lpstr>Helvetica Light</vt:lpstr>
      <vt:lpstr>Lucida Grande</vt:lpstr>
      <vt:lpstr>Wingdings</vt:lpstr>
      <vt:lpstr>ヒラギノ角ゴ Pro W3</vt:lpstr>
      <vt:lpstr>Custom Design</vt:lpstr>
      <vt:lpstr>ED PPT Template 7 12 11</vt:lpstr>
      <vt:lpstr> Exploring Methods to Collect and Analyze Data on Human Contributions to Aviation Safety: A Panel Discussion</vt:lpstr>
      <vt:lpstr>The importance of thinking about safety thinking</vt:lpstr>
      <vt:lpstr>Example: How safety thinking affects safety policies</vt:lpstr>
      <vt:lpstr>Changing our safety thinking</vt:lpstr>
      <vt:lpstr>Collecting/analyzing safety-producing behavior data</vt:lpstr>
      <vt:lpstr>Implications for system design</vt:lpstr>
    </vt:vector>
  </TitlesOfParts>
  <Company>ODIN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 Lines</dc:title>
  <dc:creator>Jon Holbrook</dc:creator>
  <cp:lastModifiedBy>Holbrook, Jon B. (LARC-D318)</cp:lastModifiedBy>
  <cp:revision>531</cp:revision>
  <dcterms:created xsi:type="dcterms:W3CDTF">2012-09-25T21:07:10Z</dcterms:created>
  <dcterms:modified xsi:type="dcterms:W3CDTF">2021-04-22T19:05:05Z</dcterms:modified>
</cp:coreProperties>
</file>