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60" r:id="rId4"/>
    <p:sldMasterId id="2147483672" r:id="rId5"/>
  </p:sldMasterIdLst>
  <p:notesMasterIdLst>
    <p:notesMasterId r:id="rId20"/>
  </p:notesMasterIdLst>
  <p:sldIdLst>
    <p:sldId id="546" r:id="rId6"/>
    <p:sldId id="558" r:id="rId7"/>
    <p:sldId id="550" r:id="rId8"/>
    <p:sldId id="547" r:id="rId9"/>
    <p:sldId id="548" r:id="rId10"/>
    <p:sldId id="559" r:id="rId11"/>
    <p:sldId id="560" r:id="rId12"/>
    <p:sldId id="555" r:id="rId13"/>
    <p:sldId id="556" r:id="rId14"/>
    <p:sldId id="554" r:id="rId15"/>
    <p:sldId id="557" r:id="rId16"/>
    <p:sldId id="551" r:id="rId17"/>
    <p:sldId id="552" r:id="rId18"/>
    <p:sldId id="55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rk, Cheol (LARC-D307)" initials="PC(D" lastIdx="5" clrIdx="0">
    <p:extLst>
      <p:ext uri="{19B8F6BF-5375-455C-9EA6-DF929625EA0E}">
        <p15:presenceInfo xmlns:p15="http://schemas.microsoft.com/office/powerpoint/2012/main" userId="S::cpark2@ndc.nasa.gov::664a4b7f-6270-4695-99fa-9f1e0f39e6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C208"/>
    <a:srgbClr val="3099AE"/>
    <a:srgbClr val="3EA097"/>
    <a:srgbClr val="3763B1"/>
    <a:srgbClr val="AB8100"/>
    <a:srgbClr val="F0EA00"/>
    <a:srgbClr val="0033CC"/>
    <a:srgbClr val="D4EFF8"/>
    <a:srgbClr val="E8D9F3"/>
    <a:srgbClr val="9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11" autoAdjust="0"/>
    <p:restoredTop sz="93792" autoAdjust="0"/>
  </p:normalViewPr>
  <p:slideViewPr>
    <p:cSldViewPr snapToGrid="0">
      <p:cViewPr varScale="1">
        <p:scale>
          <a:sx n="114" d="100"/>
          <a:sy n="114" d="100"/>
        </p:scale>
        <p:origin x="720" y="72"/>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5/3/2021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8</a:t>
            </a:fld>
            <a:endParaRPr lang="en-US"/>
          </a:p>
        </p:txBody>
      </p:sp>
    </p:spTree>
    <p:extLst>
      <p:ext uri="{BB962C8B-B14F-4D97-AF65-F5344CB8AC3E}">
        <p14:creationId xmlns:p14="http://schemas.microsoft.com/office/powerpoint/2010/main" val="2238542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9</a:t>
            </a:fld>
            <a:endParaRPr lang="en-US"/>
          </a:p>
        </p:txBody>
      </p:sp>
    </p:spTree>
    <p:extLst>
      <p:ext uri="{BB962C8B-B14F-4D97-AF65-F5344CB8AC3E}">
        <p14:creationId xmlns:p14="http://schemas.microsoft.com/office/powerpoint/2010/main" val="1768977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10</a:t>
            </a:fld>
            <a:endParaRPr lang="en-US"/>
          </a:p>
        </p:txBody>
      </p:sp>
    </p:spTree>
    <p:extLst>
      <p:ext uri="{BB962C8B-B14F-4D97-AF65-F5344CB8AC3E}">
        <p14:creationId xmlns:p14="http://schemas.microsoft.com/office/powerpoint/2010/main" val="1015179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11</a:t>
            </a:fld>
            <a:endParaRPr lang="en-US"/>
          </a:p>
        </p:txBody>
      </p:sp>
    </p:spTree>
    <p:extLst>
      <p:ext uri="{BB962C8B-B14F-4D97-AF65-F5344CB8AC3E}">
        <p14:creationId xmlns:p14="http://schemas.microsoft.com/office/powerpoint/2010/main" val="31960643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5/3/2021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5/3/2021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53888" y="6615212"/>
            <a:ext cx="1875835" cy="261610"/>
          </a:xfrm>
          <a:prstGeom prst="rect">
            <a:avLst/>
          </a:prstGeom>
          <a:noFill/>
        </p:spPr>
        <p:txBody>
          <a:bodyPr wrap="none" rtlCol="0">
            <a:spAutoFit/>
          </a:bodyPr>
          <a:lstStyle/>
          <a:p>
            <a:pPr algn="ctr"/>
            <a:r>
              <a:rPr lang="en-US" sz="1100" dirty="0"/>
              <a:t>2021 Spring NIFS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5/3/2021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5/3/2021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5/3/2021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5/3/2021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5/3/2021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p:cNvSpPr txBox="1"/>
          <p:nvPr userDrawn="1"/>
        </p:nvSpPr>
        <p:spPr>
          <a:xfrm>
            <a:off x="5251670" y="6615212"/>
            <a:ext cx="1680268" cy="261610"/>
          </a:xfrm>
          <a:prstGeom prst="rect">
            <a:avLst/>
          </a:prstGeom>
          <a:noFill/>
        </p:spPr>
        <p:txBody>
          <a:bodyPr wrap="none" rtlCol="0">
            <a:spAutoFit/>
          </a:bodyPr>
          <a:lstStyle/>
          <a:p>
            <a:pPr algn="ctr"/>
            <a:r>
              <a:rPr lang="en-US" sz="1100" dirty="0"/>
              <a:t>2020 Fall NIFS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5/3/2021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5/3/2021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5/3/2021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5/3/2021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6.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5.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5/3/2021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800" b="1" dirty="0"/>
              <a:t>Optimizing Multilayer Shielding Designs </a:t>
            </a:r>
            <a:br>
              <a:rPr lang="en-US" sz="4800" b="1" dirty="0"/>
            </a:br>
            <a:r>
              <a:rPr lang="en-US" sz="4800" b="1" dirty="0"/>
              <a:t>Using OLTARIS</a:t>
            </a:r>
            <a:br>
              <a:rPr lang="en-US" sz="3600" b="1" dirty="0">
                <a:latin typeface="Calibri" panose="020F0502020204030204" pitchFamily="34" charset="0"/>
                <a:cs typeface="Calibri" panose="020F0502020204030204" pitchFamily="34" charset="0"/>
              </a:rPr>
            </a:br>
            <a:endParaRPr lang="en-US" sz="36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cs typeface="Times New Roman" panose="02020603050405020304" pitchFamily="18" charset="0"/>
              </a:rPr>
              <a:t>Heather Hare</a:t>
            </a:r>
          </a:p>
          <a:p>
            <a:r>
              <a:rPr lang="en-US" sz="2000" dirty="0">
                <a:cs typeface="Times New Roman" panose="02020603050405020304" pitchFamily="18" charset="0"/>
              </a:rPr>
              <a:t>Dr. Cheol Park and Dr. Sang-Hyon Chu</a:t>
            </a:r>
          </a:p>
        </p:txBody>
      </p:sp>
      <p:sp>
        <p:nvSpPr>
          <p:cNvPr id="4" name="TextBox 3"/>
          <p:cNvSpPr txBox="1"/>
          <p:nvPr/>
        </p:nvSpPr>
        <p:spPr>
          <a:xfrm>
            <a:off x="4032574" y="5678323"/>
            <a:ext cx="4126899" cy="369332"/>
          </a:xfrm>
          <a:prstGeom prst="rect">
            <a:avLst/>
          </a:prstGeom>
          <a:noFill/>
        </p:spPr>
        <p:txBody>
          <a:bodyPr wrap="none" rtlCol="0">
            <a:spAutoFit/>
          </a:bodyPr>
          <a:lstStyle/>
          <a:p>
            <a:pPr algn="ctr"/>
            <a:r>
              <a:rPr lang="en-US" dirty="0">
                <a:cs typeface="Times New Roman" panose="02020603050405020304" pitchFamily="18" charset="0"/>
              </a:rPr>
              <a:t>2021 Spring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50" y="102478"/>
            <a:ext cx="10515600" cy="1325563"/>
          </a:xfrm>
        </p:spPr>
        <p:txBody>
          <a:bodyPr/>
          <a:lstStyle/>
          <a:p>
            <a:r>
              <a:rPr lang="en-US" dirty="0"/>
              <a:t>Challenge</a:t>
            </a:r>
          </a:p>
        </p:txBody>
      </p:sp>
      <p:sp>
        <p:nvSpPr>
          <p:cNvPr id="3" name="Content Placeholder 2"/>
          <p:cNvSpPr>
            <a:spLocks noGrp="1"/>
          </p:cNvSpPr>
          <p:nvPr>
            <p:ph idx="1"/>
          </p:nvPr>
        </p:nvSpPr>
        <p:spPr>
          <a:xfrm>
            <a:off x="429378" y="1070768"/>
            <a:ext cx="11244462" cy="5410994"/>
          </a:xfrm>
        </p:spPr>
        <p:txBody>
          <a:bodyPr>
            <a:normAutofit lnSpcReduction="10000"/>
          </a:bodyPr>
          <a:lstStyle/>
          <a:p>
            <a:r>
              <a:rPr lang="en-US" sz="2200" dirty="0"/>
              <a:t>High doses of radiation found in space can be extremely deadly for astronauts if exposure is prolonged and can cause serious issues for astronauts and electronics, so optimizing radiation shielding is of primary concern</a:t>
            </a:r>
          </a:p>
          <a:p>
            <a:r>
              <a:rPr lang="en-US" sz="2200" dirty="0"/>
              <a:t>Sources of radiation in space include:</a:t>
            </a:r>
          </a:p>
          <a:p>
            <a:pPr lvl="1"/>
            <a:r>
              <a:rPr lang="en-US" sz="2000" b="1" dirty="0"/>
              <a:t>Solar Particle Events (SPE) </a:t>
            </a:r>
            <a:r>
              <a:rPr lang="en-US" sz="2000" dirty="0"/>
              <a:t>are charged particle eruptions from the Sun comprised of high energy ions</a:t>
            </a:r>
          </a:p>
          <a:p>
            <a:pPr lvl="1"/>
            <a:endParaRPr lang="en-US" sz="2000" dirty="0"/>
          </a:p>
          <a:p>
            <a:pPr lvl="1"/>
            <a:r>
              <a:rPr lang="en-US" sz="2000" b="1" dirty="0"/>
              <a:t>Galactic Cosmic Ray (GCR) </a:t>
            </a:r>
            <a:r>
              <a:rPr lang="en-US" sz="2000" dirty="0"/>
              <a:t>radiation that comes from outside the solar system and are formed by explosive events such as supernovae, neutron stars, pulsars or other sources inside our own galaxy, composed primarily of fully ionized protons and heavier nuclei</a:t>
            </a:r>
          </a:p>
          <a:p>
            <a:pPr lvl="1"/>
            <a:endParaRPr lang="en-US" sz="2000" dirty="0"/>
          </a:p>
          <a:p>
            <a:pPr lvl="1"/>
            <a:r>
              <a:rPr lang="en-US" sz="2000" b="1" dirty="0"/>
              <a:t>Van Allen Belts </a:t>
            </a:r>
            <a:r>
              <a:rPr lang="en-US" sz="2000" dirty="0"/>
              <a:t>are regions of trapped radiation where the</a:t>
            </a:r>
            <a:r>
              <a:rPr lang="en-US" sz="2000" b="1" dirty="0"/>
              <a:t> </a:t>
            </a:r>
            <a:r>
              <a:rPr lang="en-US" sz="2000" dirty="0"/>
              <a:t>outer belt contains energy particles from the Sun trapped in Earth’s magnetic field and the inner Belt contains interactions of GCR with Earth's atmosphere</a:t>
            </a:r>
          </a:p>
          <a:p>
            <a:pPr lvl="1"/>
            <a:endParaRPr lang="en-US" sz="2000" dirty="0"/>
          </a:p>
          <a:p>
            <a:pPr lvl="1"/>
            <a:r>
              <a:rPr lang="en-US" sz="2000" b="1" dirty="0"/>
              <a:t>Secondary particles </a:t>
            </a:r>
            <a:r>
              <a:rPr lang="en-US" sz="2000" dirty="0"/>
              <a:t>are produced when radiation interacts with matter, and they carry the transferred high energy from the initial incident particle deeper into or entirely through shielding materials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a:p>
        </p:txBody>
      </p:sp>
    </p:spTree>
    <p:extLst>
      <p:ext uri="{BB962C8B-B14F-4D97-AF65-F5344CB8AC3E}">
        <p14:creationId xmlns:p14="http://schemas.microsoft.com/office/powerpoint/2010/main" val="2709185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2450" y="102478"/>
            <a:ext cx="10515600" cy="1325563"/>
          </a:xfrm>
        </p:spPr>
        <p:txBody>
          <a:bodyPr/>
          <a:lstStyle/>
          <a:p>
            <a:r>
              <a:rPr lang="en-US" dirty="0"/>
              <a:t>Challenge</a:t>
            </a:r>
          </a:p>
        </p:txBody>
      </p:sp>
      <p:sp>
        <p:nvSpPr>
          <p:cNvPr id="3" name="Content Placeholder 2"/>
          <p:cNvSpPr>
            <a:spLocks noGrp="1"/>
          </p:cNvSpPr>
          <p:nvPr>
            <p:ph idx="1"/>
          </p:nvPr>
        </p:nvSpPr>
        <p:spPr>
          <a:xfrm>
            <a:off x="883950" y="1150853"/>
            <a:ext cx="10996448" cy="5410994"/>
          </a:xfrm>
        </p:spPr>
        <p:txBody>
          <a:bodyPr>
            <a:normAutofit/>
          </a:bodyPr>
          <a:lstStyle/>
          <a:p>
            <a:r>
              <a:rPr lang="en-US" dirty="0"/>
              <a:t>The challenge this project focused on is what causes some shielding configurations of aluminum (A) and polyethylene (P) to be better than others? (I.e., AAPP vs PPAA, PAPA vs APAP, etc.) </a:t>
            </a:r>
          </a:p>
          <a:p>
            <a:pPr lvl="1"/>
            <a:endParaRPr lang="en-US" dirty="0"/>
          </a:p>
          <a:p>
            <a:pPr lvl="1"/>
            <a:endParaRPr lang="en-US" dirty="0"/>
          </a:p>
          <a:p>
            <a:pPr marL="457200" lvl="1" indent="0">
              <a:buNone/>
            </a:pPr>
            <a:endParaRPr lang="en-US" dirty="0"/>
          </a:p>
          <a:p>
            <a:pPr marL="457200" lvl="1" indent="0">
              <a:buNone/>
            </a:pPr>
            <a:endParaRPr lang="en-US" dirty="0"/>
          </a:p>
          <a:p>
            <a:pPr marL="0" indent="0">
              <a:buNone/>
            </a:pPr>
            <a:endParaRPr lang="en-US" dirty="0"/>
          </a:p>
          <a:p>
            <a:r>
              <a:rPr lang="en-US" dirty="0"/>
              <a:t>Certain configurations with less mass yielded better results than other configurations with more mass</a:t>
            </a:r>
          </a:p>
          <a:p>
            <a:r>
              <a:rPr lang="en-US" dirty="0"/>
              <a:t>To address this challenge in the past, OLTARIS runs and literature reviews have been done to explore why this phenomenon occurs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a:p>
        </p:txBody>
      </p:sp>
      <p:grpSp>
        <p:nvGrpSpPr>
          <p:cNvPr id="5" name="Group 4">
            <a:extLst>
              <a:ext uri="{FF2B5EF4-FFF2-40B4-BE49-F238E27FC236}">
                <a16:creationId xmlns:a16="http://schemas.microsoft.com/office/drawing/2014/main" id="{8DD0EC0A-9272-4A0B-9C67-611DF3AE3046}"/>
              </a:ext>
            </a:extLst>
          </p:cNvPr>
          <p:cNvGrpSpPr/>
          <p:nvPr/>
        </p:nvGrpSpPr>
        <p:grpSpPr>
          <a:xfrm>
            <a:off x="1341696" y="2604401"/>
            <a:ext cx="1821660" cy="1224650"/>
            <a:chOff x="1902520" y="2032000"/>
            <a:chExt cx="1524062" cy="628073"/>
          </a:xfrm>
        </p:grpSpPr>
        <p:sp>
          <p:nvSpPr>
            <p:cNvPr id="6" name="Rounded Rectangle 49">
              <a:extLst>
                <a:ext uri="{FF2B5EF4-FFF2-40B4-BE49-F238E27FC236}">
                  <a16:creationId xmlns:a16="http://schemas.microsoft.com/office/drawing/2014/main" id="{BB086FC8-D08A-48C6-877E-CC80379B5881}"/>
                </a:ext>
              </a:extLst>
            </p:cNvPr>
            <p:cNvSpPr/>
            <p:nvPr/>
          </p:nvSpPr>
          <p:spPr>
            <a:xfrm>
              <a:off x="1902520" y="2032000"/>
              <a:ext cx="788201" cy="628073"/>
            </a:xfrm>
            <a:prstGeom prst="roundRect">
              <a:avLst/>
            </a:prstGeom>
            <a:solidFill>
              <a:srgbClr val="92A9B9"/>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ea typeface="+mn-ea"/>
                  <a:cs typeface="+mn-cs"/>
                </a:rPr>
                <a:t>P</a:t>
              </a:r>
            </a:p>
          </p:txBody>
        </p:sp>
        <p:sp>
          <p:nvSpPr>
            <p:cNvPr id="7" name="Rounded Rectangle 50">
              <a:extLst>
                <a:ext uri="{FF2B5EF4-FFF2-40B4-BE49-F238E27FC236}">
                  <a16:creationId xmlns:a16="http://schemas.microsoft.com/office/drawing/2014/main" id="{D0A3AE37-D40F-42D8-8F94-094E45E935B6}"/>
                </a:ext>
              </a:extLst>
            </p:cNvPr>
            <p:cNvSpPr/>
            <p:nvPr/>
          </p:nvSpPr>
          <p:spPr>
            <a:xfrm>
              <a:off x="2681656" y="2032000"/>
              <a:ext cx="744926" cy="628073"/>
            </a:xfrm>
            <a:prstGeom prst="roundRect">
              <a:avLst/>
            </a:prstGeom>
            <a:solidFill>
              <a:srgbClr val="46464A"/>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ea typeface="+mn-ea"/>
                  <a:cs typeface="+mn-cs"/>
                </a:rPr>
                <a:t>A</a:t>
              </a:r>
            </a:p>
          </p:txBody>
        </p:sp>
      </p:grpSp>
      <p:sp>
        <p:nvSpPr>
          <p:cNvPr id="8" name="Rounded Rectangle 51">
            <a:extLst>
              <a:ext uri="{FF2B5EF4-FFF2-40B4-BE49-F238E27FC236}">
                <a16:creationId xmlns:a16="http://schemas.microsoft.com/office/drawing/2014/main" id="{BEE047EE-4A0F-47D1-84A3-C917A3E08AAE}"/>
              </a:ext>
            </a:extLst>
          </p:cNvPr>
          <p:cNvSpPr/>
          <p:nvPr/>
        </p:nvSpPr>
        <p:spPr>
          <a:xfrm>
            <a:off x="4105469" y="2594003"/>
            <a:ext cx="890385" cy="1224650"/>
          </a:xfrm>
          <a:prstGeom prst="roundRect">
            <a:avLst/>
          </a:prstGeom>
          <a:solidFill>
            <a:srgbClr val="46464A"/>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ea typeface="+mn-ea"/>
                <a:cs typeface="+mn-cs"/>
              </a:rPr>
              <a:t>A</a:t>
            </a:r>
          </a:p>
        </p:txBody>
      </p:sp>
      <p:sp>
        <p:nvSpPr>
          <p:cNvPr id="9" name="Rounded Rectangle 52">
            <a:extLst>
              <a:ext uri="{FF2B5EF4-FFF2-40B4-BE49-F238E27FC236}">
                <a16:creationId xmlns:a16="http://schemas.microsoft.com/office/drawing/2014/main" id="{A6901E31-B3A0-4544-AFF9-9792F2E8333B}"/>
              </a:ext>
            </a:extLst>
          </p:cNvPr>
          <p:cNvSpPr/>
          <p:nvPr/>
        </p:nvSpPr>
        <p:spPr>
          <a:xfrm>
            <a:off x="3163358" y="2588000"/>
            <a:ext cx="942111" cy="1224650"/>
          </a:xfrm>
          <a:prstGeom prst="roundRect">
            <a:avLst/>
          </a:prstGeom>
          <a:solidFill>
            <a:srgbClr val="92A9B9"/>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srgbClr val="FFFFFF"/>
                </a:solidFill>
              </a:rPr>
              <a:t>P</a:t>
            </a:r>
            <a:endParaRPr kumimoji="0" lang="en-US" sz="1800" b="0" i="0" u="none" strike="noStrike" kern="0" cap="none" spc="0" normalizeH="0" baseline="0" noProof="0" dirty="0">
              <a:ln>
                <a:noFill/>
              </a:ln>
              <a:solidFill>
                <a:srgbClr val="FFFFFF"/>
              </a:solidFill>
              <a:effectLst/>
              <a:uLnTx/>
              <a:uFillTx/>
              <a:ea typeface="+mn-ea"/>
              <a:cs typeface="+mn-cs"/>
            </a:endParaRPr>
          </a:p>
        </p:txBody>
      </p:sp>
      <p:grpSp>
        <p:nvGrpSpPr>
          <p:cNvPr id="10" name="Group 9">
            <a:extLst>
              <a:ext uri="{FF2B5EF4-FFF2-40B4-BE49-F238E27FC236}">
                <a16:creationId xmlns:a16="http://schemas.microsoft.com/office/drawing/2014/main" id="{7B71645D-FEC0-4FA7-AC57-AE29510EBFC5}"/>
              </a:ext>
            </a:extLst>
          </p:cNvPr>
          <p:cNvGrpSpPr/>
          <p:nvPr/>
        </p:nvGrpSpPr>
        <p:grpSpPr>
          <a:xfrm>
            <a:off x="6582755" y="2555201"/>
            <a:ext cx="3691090" cy="1236986"/>
            <a:chOff x="6581834" y="4684357"/>
            <a:chExt cx="3691090" cy="1236986"/>
          </a:xfrm>
        </p:grpSpPr>
        <p:sp>
          <p:nvSpPr>
            <p:cNvPr id="11" name="Rounded Rectangle 54">
              <a:extLst>
                <a:ext uri="{FF2B5EF4-FFF2-40B4-BE49-F238E27FC236}">
                  <a16:creationId xmlns:a16="http://schemas.microsoft.com/office/drawing/2014/main" id="{CE5D8F56-E2CC-45FC-A952-412FDECA9A6D}"/>
                </a:ext>
              </a:extLst>
            </p:cNvPr>
            <p:cNvSpPr/>
            <p:nvPr/>
          </p:nvSpPr>
          <p:spPr>
            <a:xfrm>
              <a:off x="6581834" y="4696693"/>
              <a:ext cx="890385" cy="1224650"/>
            </a:xfrm>
            <a:prstGeom prst="roundRect">
              <a:avLst/>
            </a:prstGeom>
            <a:solidFill>
              <a:srgbClr val="46464A"/>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ea typeface="+mn-ea"/>
                  <a:cs typeface="+mn-cs"/>
                </a:rPr>
                <a:t>A</a:t>
              </a:r>
            </a:p>
          </p:txBody>
        </p:sp>
        <p:sp>
          <p:nvSpPr>
            <p:cNvPr id="12" name="Rounded Rectangle 55">
              <a:extLst>
                <a:ext uri="{FF2B5EF4-FFF2-40B4-BE49-F238E27FC236}">
                  <a16:creationId xmlns:a16="http://schemas.microsoft.com/office/drawing/2014/main" id="{7D98785C-6A2C-4F67-BAC2-FC3B338C76CE}"/>
                </a:ext>
              </a:extLst>
            </p:cNvPr>
            <p:cNvSpPr/>
            <p:nvPr/>
          </p:nvSpPr>
          <p:spPr>
            <a:xfrm>
              <a:off x="7472219" y="4696693"/>
              <a:ext cx="942111" cy="1224650"/>
            </a:xfrm>
            <a:prstGeom prst="roundRect">
              <a:avLst/>
            </a:prstGeom>
            <a:solidFill>
              <a:srgbClr val="92A9B9"/>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srgbClr val="FFFFFF"/>
                  </a:solidFill>
                </a:rPr>
                <a:t>P</a:t>
              </a:r>
              <a:endParaRPr kumimoji="0" lang="en-US" sz="1800" b="0" i="0" u="none" strike="noStrike" kern="0" cap="none" spc="0" normalizeH="0" baseline="0" noProof="0" dirty="0">
                <a:ln>
                  <a:noFill/>
                </a:ln>
                <a:solidFill>
                  <a:srgbClr val="FFFFFF"/>
                </a:solidFill>
                <a:effectLst/>
                <a:uLnTx/>
                <a:uFillTx/>
                <a:ea typeface="+mn-ea"/>
                <a:cs typeface="+mn-cs"/>
              </a:endParaRPr>
            </a:p>
          </p:txBody>
        </p:sp>
        <p:sp>
          <p:nvSpPr>
            <p:cNvPr id="13" name="Rounded Rectangle 56">
              <a:extLst>
                <a:ext uri="{FF2B5EF4-FFF2-40B4-BE49-F238E27FC236}">
                  <a16:creationId xmlns:a16="http://schemas.microsoft.com/office/drawing/2014/main" id="{35E011B0-076E-46BE-928B-3B3715EE8EC1}"/>
                </a:ext>
              </a:extLst>
            </p:cNvPr>
            <p:cNvSpPr/>
            <p:nvPr/>
          </p:nvSpPr>
          <p:spPr>
            <a:xfrm>
              <a:off x="9330813" y="4696693"/>
              <a:ext cx="942111" cy="1224650"/>
            </a:xfrm>
            <a:prstGeom prst="roundRect">
              <a:avLst/>
            </a:prstGeom>
            <a:solidFill>
              <a:srgbClr val="92A9B9"/>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srgbClr val="FFFFFF"/>
                  </a:solidFill>
                </a:rPr>
                <a:t>P</a:t>
              </a:r>
              <a:endParaRPr kumimoji="0" lang="en-US" sz="1800" b="0" i="0" u="none" strike="noStrike" kern="0" cap="none" spc="0" normalizeH="0" baseline="0" noProof="0" dirty="0">
                <a:ln>
                  <a:noFill/>
                </a:ln>
                <a:solidFill>
                  <a:srgbClr val="FFFFFF"/>
                </a:solidFill>
                <a:effectLst/>
                <a:uLnTx/>
                <a:uFillTx/>
                <a:ea typeface="+mn-ea"/>
                <a:cs typeface="+mn-cs"/>
              </a:endParaRPr>
            </a:p>
          </p:txBody>
        </p:sp>
        <p:sp>
          <p:nvSpPr>
            <p:cNvPr id="14" name="Rounded Rectangle 57">
              <a:extLst>
                <a:ext uri="{FF2B5EF4-FFF2-40B4-BE49-F238E27FC236}">
                  <a16:creationId xmlns:a16="http://schemas.microsoft.com/office/drawing/2014/main" id="{43F5E625-6434-42CE-8C41-9C9C06482B61}"/>
                </a:ext>
              </a:extLst>
            </p:cNvPr>
            <p:cNvSpPr/>
            <p:nvPr/>
          </p:nvSpPr>
          <p:spPr>
            <a:xfrm>
              <a:off x="8427379" y="4684357"/>
              <a:ext cx="890385" cy="1224650"/>
            </a:xfrm>
            <a:prstGeom prst="roundRect">
              <a:avLst/>
            </a:prstGeom>
            <a:solidFill>
              <a:srgbClr val="46464A"/>
            </a:solidFill>
            <a:ln w="13970" cap="flat" cmpd="sng" algn="ctr">
              <a:solidFill>
                <a:srgbClr val="6F6F7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ea typeface="+mn-ea"/>
                  <a:cs typeface="+mn-cs"/>
                </a:rPr>
                <a:t>A</a:t>
              </a:r>
            </a:p>
          </p:txBody>
        </p:sp>
      </p:grpSp>
      <p:sp>
        <p:nvSpPr>
          <p:cNvPr id="15" name="TextBox 14">
            <a:extLst>
              <a:ext uri="{FF2B5EF4-FFF2-40B4-BE49-F238E27FC236}">
                <a16:creationId xmlns:a16="http://schemas.microsoft.com/office/drawing/2014/main" id="{0827B882-0C9B-42B1-B6B2-2BD2DC57849C}"/>
              </a:ext>
            </a:extLst>
          </p:cNvPr>
          <p:cNvSpPr txBox="1"/>
          <p:nvPr/>
        </p:nvSpPr>
        <p:spPr>
          <a:xfrm>
            <a:off x="1151989" y="3819479"/>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16" name="TextBox 15">
            <a:extLst>
              <a:ext uri="{FF2B5EF4-FFF2-40B4-BE49-F238E27FC236}">
                <a16:creationId xmlns:a16="http://schemas.microsoft.com/office/drawing/2014/main" id="{DBF5A3D3-DC1B-4F19-8FF2-128D10EE529C}"/>
              </a:ext>
            </a:extLst>
          </p:cNvPr>
          <p:cNvSpPr txBox="1"/>
          <p:nvPr/>
        </p:nvSpPr>
        <p:spPr>
          <a:xfrm>
            <a:off x="2968184" y="3871352"/>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17" name="TextBox 16">
            <a:extLst>
              <a:ext uri="{FF2B5EF4-FFF2-40B4-BE49-F238E27FC236}">
                <a16:creationId xmlns:a16="http://schemas.microsoft.com/office/drawing/2014/main" id="{7477325D-A1BA-4D91-9F1C-6DEDBDDBEFD1}"/>
              </a:ext>
            </a:extLst>
          </p:cNvPr>
          <p:cNvSpPr txBox="1"/>
          <p:nvPr/>
        </p:nvSpPr>
        <p:spPr>
          <a:xfrm>
            <a:off x="6488532" y="3856350"/>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18" name="TextBox 17">
            <a:extLst>
              <a:ext uri="{FF2B5EF4-FFF2-40B4-BE49-F238E27FC236}">
                <a16:creationId xmlns:a16="http://schemas.microsoft.com/office/drawing/2014/main" id="{1CC3E887-8B4C-4137-BB74-D1FD8BC07655}"/>
              </a:ext>
            </a:extLst>
          </p:cNvPr>
          <p:cNvSpPr txBox="1"/>
          <p:nvPr/>
        </p:nvSpPr>
        <p:spPr>
          <a:xfrm>
            <a:off x="7441491" y="2217217"/>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19" name="TextBox 18">
            <a:extLst>
              <a:ext uri="{FF2B5EF4-FFF2-40B4-BE49-F238E27FC236}">
                <a16:creationId xmlns:a16="http://schemas.microsoft.com/office/drawing/2014/main" id="{6D80FEF9-29A0-413A-890F-122A5127F155}"/>
              </a:ext>
            </a:extLst>
          </p:cNvPr>
          <p:cNvSpPr txBox="1"/>
          <p:nvPr/>
        </p:nvSpPr>
        <p:spPr>
          <a:xfrm>
            <a:off x="8328152" y="3871352"/>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20" name="TextBox 19">
            <a:extLst>
              <a:ext uri="{FF2B5EF4-FFF2-40B4-BE49-F238E27FC236}">
                <a16:creationId xmlns:a16="http://schemas.microsoft.com/office/drawing/2014/main" id="{FABF6F34-1DC1-4B78-B8B1-8A19D52A23EF}"/>
              </a:ext>
            </a:extLst>
          </p:cNvPr>
          <p:cNvSpPr txBox="1"/>
          <p:nvPr/>
        </p:nvSpPr>
        <p:spPr>
          <a:xfrm>
            <a:off x="2032247" y="2264586"/>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22" name="TextBox 21">
            <a:extLst>
              <a:ext uri="{FF2B5EF4-FFF2-40B4-BE49-F238E27FC236}">
                <a16:creationId xmlns:a16="http://schemas.microsoft.com/office/drawing/2014/main" id="{84FE1BC4-4C76-4D36-856F-971D539440AF}"/>
              </a:ext>
            </a:extLst>
          </p:cNvPr>
          <p:cNvSpPr txBox="1"/>
          <p:nvPr/>
        </p:nvSpPr>
        <p:spPr>
          <a:xfrm>
            <a:off x="3890841" y="2240402"/>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
        <p:nvSpPr>
          <p:cNvPr id="23" name="TextBox 22">
            <a:extLst>
              <a:ext uri="{FF2B5EF4-FFF2-40B4-BE49-F238E27FC236}">
                <a16:creationId xmlns:a16="http://schemas.microsoft.com/office/drawing/2014/main" id="{EAFDCC3F-BA34-4C4E-803D-A0C1EFF8777C}"/>
              </a:ext>
            </a:extLst>
          </p:cNvPr>
          <p:cNvSpPr txBox="1"/>
          <p:nvPr/>
        </p:nvSpPr>
        <p:spPr>
          <a:xfrm>
            <a:off x="9264435" y="2203447"/>
            <a:ext cx="1345739" cy="369332"/>
          </a:xfrm>
          <a:prstGeom prst="rect">
            <a:avLst/>
          </a:prstGeom>
          <a:noFill/>
        </p:spPr>
        <p:txBody>
          <a:bodyPr wrap="square" rtlCol="0">
            <a:spAutoFit/>
          </a:bodyPr>
          <a:lstStyle/>
          <a:p>
            <a:pPr algn="ctr" defTabSz="457200"/>
            <a:r>
              <a:rPr lang="en-US" dirty="0">
                <a:solidFill>
                  <a:srgbClr val="000000"/>
                </a:solidFill>
              </a:rPr>
              <a:t>50 </a:t>
            </a:r>
            <a:r>
              <a:rPr lang="en-US" dirty="0"/>
              <a:t>g/cm</a:t>
            </a:r>
            <a:r>
              <a:rPr lang="en-US" baseline="30000" dirty="0"/>
              <a:t>2</a:t>
            </a:r>
            <a:endParaRPr lang="en-US" dirty="0">
              <a:solidFill>
                <a:srgbClr val="000000"/>
              </a:solidFill>
            </a:endParaRPr>
          </a:p>
        </p:txBody>
      </p:sp>
    </p:spTree>
    <p:extLst>
      <p:ext uri="{BB962C8B-B14F-4D97-AF65-F5344CB8AC3E}">
        <p14:creationId xmlns:p14="http://schemas.microsoft.com/office/powerpoint/2010/main" val="1226043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1828"/>
            <a:ext cx="10515600" cy="1325563"/>
          </a:xfrm>
        </p:spPr>
        <p:txBody>
          <a:bodyPr/>
          <a:lstStyle/>
          <a:p>
            <a:r>
              <a:rPr lang="en-US" dirty="0"/>
              <a:t>Objective</a:t>
            </a:r>
          </a:p>
        </p:txBody>
      </p:sp>
      <p:sp>
        <p:nvSpPr>
          <p:cNvPr id="3" name="Content Placeholder 2"/>
          <p:cNvSpPr>
            <a:spLocks noGrp="1"/>
          </p:cNvSpPr>
          <p:nvPr>
            <p:ph idx="1"/>
          </p:nvPr>
        </p:nvSpPr>
        <p:spPr>
          <a:xfrm>
            <a:off x="838200" y="1253331"/>
            <a:ext cx="10515600" cy="4351338"/>
          </a:xfrm>
        </p:spPr>
        <p:txBody>
          <a:bodyPr>
            <a:normAutofit fontScale="92500" lnSpcReduction="10000"/>
          </a:bodyPr>
          <a:lstStyle/>
          <a:p>
            <a:r>
              <a:rPr lang="en-US" dirty="0"/>
              <a:t>The objective of the </a:t>
            </a:r>
            <a:r>
              <a:rPr lang="en-US" u="sng" dirty="0"/>
              <a:t>entire research project </a:t>
            </a:r>
            <a:r>
              <a:rPr lang="en-US" dirty="0"/>
              <a:t>is lower radiation doses to humans and equipment by finding a multifunctional material and controlling various materials related factors that affect radiation dose</a:t>
            </a:r>
          </a:p>
          <a:p>
            <a:endParaRPr lang="en-US" dirty="0"/>
          </a:p>
          <a:p>
            <a:r>
              <a:rPr lang="en-US" dirty="0"/>
              <a:t>The objective of </a:t>
            </a:r>
            <a:r>
              <a:rPr lang="en-US" u="sng" dirty="0"/>
              <a:t>this portion of the project </a:t>
            </a:r>
            <a:r>
              <a:rPr lang="en-US" dirty="0"/>
              <a:t>is to understand how to ordering of certain materials and the interaction of materials with space radiation impacts radiation doses</a:t>
            </a:r>
          </a:p>
          <a:p>
            <a:endParaRPr lang="en-US" dirty="0"/>
          </a:p>
          <a:p>
            <a:r>
              <a:rPr lang="en-US" dirty="0"/>
              <a:t>Understanding why the ordering causes certain increases and decreases in dose equivalent in a radiation shield can help when it comes to ordering materials in a spacecraft, which is one factor which affects radiation dose </a:t>
            </a:r>
            <a:endParaRPr lang="en-US" sz="4000"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a:p>
        </p:txBody>
      </p:sp>
    </p:spTree>
    <p:extLst>
      <p:ext uri="{BB962C8B-B14F-4D97-AF65-F5344CB8AC3E}">
        <p14:creationId xmlns:p14="http://schemas.microsoft.com/office/powerpoint/2010/main" val="2527404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a:xfrm>
            <a:off x="838200" y="1436742"/>
            <a:ext cx="10515600" cy="4351338"/>
          </a:xfrm>
        </p:spPr>
        <p:txBody>
          <a:bodyPr/>
          <a:lstStyle/>
          <a:p>
            <a:r>
              <a:rPr lang="en-US" dirty="0"/>
              <a:t>Ran analyses to evaluate material layer ordering and thickness effects on radiation dose, and researched trends</a:t>
            </a:r>
          </a:p>
          <a:p>
            <a:r>
              <a:rPr lang="en-US" dirty="0"/>
              <a:t>Used OLTARIS to generate the data and then graphed results to analyze the data and compared it with previous studies on multilayer shielding designs</a:t>
            </a:r>
          </a:p>
          <a:p>
            <a:r>
              <a:rPr lang="en-US" dirty="0"/>
              <a:t>This contributes to research objectives since it helps to understand why the order matters and what else affects dose equivalent, such as thickness, types of incoming radiation, and the energies of incoming radiation (GCR vs SPE)</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spTree>
    <p:extLst>
      <p:ext uri="{BB962C8B-B14F-4D97-AF65-F5344CB8AC3E}">
        <p14:creationId xmlns:p14="http://schemas.microsoft.com/office/powerpoint/2010/main" val="626496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Using OLTARIS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sp>
        <p:nvSpPr>
          <p:cNvPr id="6" name="Content Placeholder 5">
            <a:extLst>
              <a:ext uri="{FF2B5EF4-FFF2-40B4-BE49-F238E27FC236}">
                <a16:creationId xmlns:a16="http://schemas.microsoft.com/office/drawing/2014/main" id="{AE2A4BA4-85A5-4FC4-924F-581BAFD8D4C6}"/>
              </a:ext>
            </a:extLst>
          </p:cNvPr>
          <p:cNvSpPr>
            <a:spLocks noGrp="1"/>
          </p:cNvSpPr>
          <p:nvPr>
            <p:ph idx="1"/>
          </p:nvPr>
        </p:nvSpPr>
        <p:spPr>
          <a:xfrm>
            <a:off x="266701" y="1558925"/>
            <a:ext cx="6682740" cy="4351338"/>
          </a:xfrm>
        </p:spPr>
        <p:txBody>
          <a:bodyPr>
            <a:normAutofit/>
          </a:bodyPr>
          <a:lstStyle/>
          <a:p>
            <a:r>
              <a:rPr lang="en-US" sz="2400" dirty="0"/>
              <a:t>OLTARIS is an online system used for the analysis of in space radiation </a:t>
            </a:r>
          </a:p>
          <a:p>
            <a:r>
              <a:rPr lang="en-US" sz="2400" dirty="0"/>
              <a:t>Transport based on HZETRN (High charge (Z) and Energy TRaNsport) code and the input nuclear physics model NUCFRG2 (NUClear FRaGmentation)</a:t>
            </a:r>
          </a:p>
          <a:p>
            <a:r>
              <a:rPr lang="en-US" sz="2400" dirty="0"/>
              <a:t>For this project, the tool was used to model varying orders of layers for a shielding slab while keeping thickness and the environment constant to compare effectiveness of layering order</a:t>
            </a:r>
          </a:p>
        </p:txBody>
      </p:sp>
      <p:pic>
        <p:nvPicPr>
          <p:cNvPr id="7" name="Picture 6">
            <a:extLst>
              <a:ext uri="{FF2B5EF4-FFF2-40B4-BE49-F238E27FC236}">
                <a16:creationId xmlns:a16="http://schemas.microsoft.com/office/drawing/2014/main" id="{401ACDD2-48B6-4958-94CA-EB7992D184EA}"/>
              </a:ext>
            </a:extLst>
          </p:cNvPr>
          <p:cNvPicPr>
            <a:picLocks noChangeAspect="1"/>
          </p:cNvPicPr>
          <p:nvPr/>
        </p:nvPicPr>
        <p:blipFill>
          <a:blip r:embed="rId2"/>
          <a:stretch>
            <a:fillRect/>
          </a:stretch>
        </p:blipFill>
        <p:spPr>
          <a:xfrm>
            <a:off x="6949441" y="1957864"/>
            <a:ext cx="4911393" cy="2942272"/>
          </a:xfrm>
          <a:prstGeom prst="rect">
            <a:avLst/>
          </a:prstGeom>
        </p:spPr>
      </p:pic>
      <p:sp>
        <p:nvSpPr>
          <p:cNvPr id="8" name="Rectangle 7">
            <a:extLst>
              <a:ext uri="{FF2B5EF4-FFF2-40B4-BE49-F238E27FC236}">
                <a16:creationId xmlns:a16="http://schemas.microsoft.com/office/drawing/2014/main" id="{C5DFE076-20DB-49EB-B270-6BC71AE0DFDD}"/>
              </a:ext>
            </a:extLst>
          </p:cNvPr>
          <p:cNvSpPr/>
          <p:nvPr/>
        </p:nvSpPr>
        <p:spPr>
          <a:xfrm>
            <a:off x="7067550" y="4828758"/>
            <a:ext cx="4793284" cy="523220"/>
          </a:xfrm>
          <a:prstGeom prst="rect">
            <a:avLst/>
          </a:prstGeom>
        </p:spPr>
        <p:txBody>
          <a:bodyPr wrap="square">
            <a:spAutoFit/>
          </a:bodyPr>
          <a:lstStyle/>
          <a:p>
            <a:r>
              <a:rPr lang="en-US" sz="1000" dirty="0">
                <a:solidFill>
                  <a:srgbClr val="333333"/>
                </a:solidFill>
                <a:latin typeface="TimesNewRomanPSMT"/>
              </a:rPr>
              <a:t>Singleterry, Robert. “OLTARIS: On-Line Tool for the Assessment of Radiation In Space.” </a:t>
            </a:r>
            <a:r>
              <a:rPr lang="en-US" sz="1000" i="1" dirty="0">
                <a:solidFill>
                  <a:srgbClr val="333333"/>
                </a:solidFill>
                <a:latin typeface="TimesNewRomanPS-ItalicMT"/>
              </a:rPr>
              <a:t>AIAA SPACE </a:t>
            </a:r>
            <a:r>
              <a:rPr lang="fr-FR" sz="1000" i="1" dirty="0">
                <a:solidFill>
                  <a:srgbClr val="333333"/>
                </a:solidFill>
                <a:latin typeface="TimesNewRomanPS-ItalicMT"/>
              </a:rPr>
              <a:t>2009 Conference &amp; Exposition</a:t>
            </a:r>
            <a:r>
              <a:rPr lang="fr-FR" sz="1000" dirty="0">
                <a:solidFill>
                  <a:srgbClr val="333333"/>
                </a:solidFill>
                <a:latin typeface="TimesNewRomanPSMT"/>
              </a:rPr>
              <a:t>, 2009, doi:10.2514/6.2009-6645</a:t>
            </a:r>
            <a:r>
              <a:rPr lang="fr-FR" dirty="0">
                <a:solidFill>
                  <a:srgbClr val="333333"/>
                </a:solidFill>
                <a:latin typeface="TimesNewRomanPSMT"/>
              </a:rPr>
              <a:t>.</a:t>
            </a:r>
            <a:endParaRPr lang="en-US" dirty="0"/>
          </a:p>
        </p:txBody>
      </p:sp>
    </p:spTree>
    <p:extLst>
      <p:ext uri="{BB962C8B-B14F-4D97-AF65-F5344CB8AC3E}">
        <p14:creationId xmlns:p14="http://schemas.microsoft.com/office/powerpoint/2010/main" val="563830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Literature Review</a:t>
            </a:r>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a:p>
        </p:txBody>
      </p:sp>
      <p:sp>
        <p:nvSpPr>
          <p:cNvPr id="6" name="Content Placeholder 5">
            <a:extLst>
              <a:ext uri="{FF2B5EF4-FFF2-40B4-BE49-F238E27FC236}">
                <a16:creationId xmlns:a16="http://schemas.microsoft.com/office/drawing/2014/main" id="{AE2A4BA4-85A5-4FC4-924F-581BAFD8D4C6}"/>
              </a:ext>
            </a:extLst>
          </p:cNvPr>
          <p:cNvSpPr>
            <a:spLocks noGrp="1"/>
          </p:cNvSpPr>
          <p:nvPr>
            <p:ph idx="1"/>
          </p:nvPr>
        </p:nvSpPr>
        <p:spPr>
          <a:xfrm>
            <a:off x="116595" y="1577260"/>
            <a:ext cx="5810250" cy="4351338"/>
          </a:xfrm>
        </p:spPr>
        <p:txBody>
          <a:bodyPr>
            <a:normAutofit/>
          </a:bodyPr>
          <a:lstStyle/>
          <a:p>
            <a:r>
              <a:rPr lang="en-US" u="sng" dirty="0"/>
              <a:t>Consideration of backscatter in aluminum and polyethylene</a:t>
            </a:r>
          </a:p>
          <a:p>
            <a:pPr lvl="1"/>
            <a:r>
              <a:rPr lang="en-US" dirty="0"/>
              <a:t>More shielding will not always produce a lower dose equivalent</a:t>
            </a:r>
          </a:p>
          <a:p>
            <a:pPr lvl="1"/>
            <a:r>
              <a:rPr lang="en-US" dirty="0"/>
              <a:t>thicker shielding material will generate more backscattered emissions due to forward (straight ahead) scattering of secondary emissions</a:t>
            </a:r>
          </a:p>
          <a:p>
            <a:pPr lvl="1"/>
            <a:r>
              <a:rPr lang="en-US" dirty="0"/>
              <a:t>aluminum produces a larger secondary emission spectrum than polyethylene</a:t>
            </a:r>
          </a:p>
          <a:p>
            <a:pPr marL="457200" lvl="1" indent="0">
              <a:buNone/>
            </a:pPr>
            <a:endParaRPr lang="en-US" dirty="0"/>
          </a:p>
          <a:p>
            <a:endParaRPr lang="en-US" sz="2400" dirty="0"/>
          </a:p>
        </p:txBody>
      </p:sp>
      <p:sp>
        <p:nvSpPr>
          <p:cNvPr id="3" name="Rectangle 2">
            <a:extLst>
              <a:ext uri="{FF2B5EF4-FFF2-40B4-BE49-F238E27FC236}">
                <a16:creationId xmlns:a16="http://schemas.microsoft.com/office/drawing/2014/main" id="{C4D9F835-E66B-442C-9423-9E46B3A0364F}"/>
              </a:ext>
            </a:extLst>
          </p:cNvPr>
          <p:cNvSpPr/>
          <p:nvPr/>
        </p:nvSpPr>
        <p:spPr>
          <a:xfrm>
            <a:off x="1025085" y="6375739"/>
            <a:ext cx="10629899" cy="246221"/>
          </a:xfrm>
          <a:prstGeom prst="rect">
            <a:avLst/>
          </a:prstGeom>
        </p:spPr>
        <p:txBody>
          <a:bodyPr wrap="square">
            <a:spAutoFit/>
          </a:bodyPr>
          <a:lstStyle/>
          <a:p>
            <a:pPr lvl="0"/>
            <a:r>
              <a:rPr lang="en-US" sz="1000" dirty="0">
                <a:solidFill>
                  <a:prstClr val="black"/>
                </a:solidFill>
                <a:latin typeface="Times New Roman" panose="02020603050405020304" pitchFamily="18" charset="0"/>
                <a:cs typeface="Times New Roman" panose="02020603050405020304" pitchFamily="18" charset="0"/>
              </a:rPr>
              <a:t>Warden, D., </a:t>
            </a:r>
            <a:r>
              <a:rPr lang="en-US" sz="1000" dirty="0" err="1">
                <a:solidFill>
                  <a:prstClr val="black"/>
                </a:solidFill>
                <a:latin typeface="Times New Roman" panose="02020603050405020304" pitchFamily="18" charset="0"/>
                <a:cs typeface="Times New Roman" panose="02020603050405020304" pitchFamily="18" charset="0"/>
              </a:rPr>
              <a:t>Bayazitoglu</a:t>
            </a:r>
            <a:r>
              <a:rPr lang="en-US" sz="1000" dirty="0">
                <a:solidFill>
                  <a:prstClr val="black"/>
                </a:solidFill>
                <a:latin typeface="Times New Roman" panose="02020603050405020304" pitchFamily="18" charset="0"/>
                <a:cs typeface="Times New Roman" panose="02020603050405020304" pitchFamily="18" charset="0"/>
              </a:rPr>
              <a:t>, Y. (2021). Consideration of backscatter radiation from galactic cosmic rays in spacecraft shielding design. Journal of </a:t>
            </a:r>
            <a:r>
              <a:rPr lang="en-US" sz="1000" dirty="0" err="1">
                <a:solidFill>
                  <a:prstClr val="black"/>
                </a:solidFill>
                <a:latin typeface="Times New Roman" panose="02020603050405020304" pitchFamily="18" charset="0"/>
                <a:cs typeface="Times New Roman" panose="02020603050405020304" pitchFamily="18" charset="0"/>
              </a:rPr>
              <a:t>Thermophysics</a:t>
            </a:r>
            <a:r>
              <a:rPr lang="en-US" sz="1000" dirty="0">
                <a:solidFill>
                  <a:prstClr val="black"/>
                </a:solidFill>
                <a:latin typeface="Times New Roman" panose="02020603050405020304" pitchFamily="18" charset="0"/>
                <a:cs typeface="Times New Roman" panose="02020603050405020304" pitchFamily="18" charset="0"/>
              </a:rPr>
              <a:t> and Heat Transfer. </a:t>
            </a:r>
            <a:r>
              <a:rPr lang="en-US" sz="1000" dirty="0" err="1">
                <a:solidFill>
                  <a:prstClr val="black"/>
                </a:solidFill>
                <a:latin typeface="Times New Roman" panose="02020603050405020304" pitchFamily="18" charset="0"/>
                <a:cs typeface="Times New Roman" panose="02020603050405020304" pitchFamily="18" charset="0"/>
              </a:rPr>
              <a:t>doi</a:t>
            </a:r>
            <a:r>
              <a:rPr lang="en-US" sz="1000" dirty="0">
                <a:solidFill>
                  <a:prstClr val="black"/>
                </a:solidFill>
                <a:latin typeface="Times New Roman" panose="02020603050405020304" pitchFamily="18" charset="0"/>
                <a:cs typeface="Times New Roman" panose="02020603050405020304" pitchFamily="18" charset="0"/>
              </a:rPr>
              <a:t>: 10.2514/1.T6223</a:t>
            </a:r>
          </a:p>
        </p:txBody>
      </p:sp>
      <p:pic>
        <p:nvPicPr>
          <p:cNvPr id="5" name="Picture 4">
            <a:extLst>
              <a:ext uri="{FF2B5EF4-FFF2-40B4-BE49-F238E27FC236}">
                <a16:creationId xmlns:a16="http://schemas.microsoft.com/office/drawing/2014/main" id="{7B98DB04-EC6B-4971-B88E-CAF586D0FBE5}"/>
              </a:ext>
            </a:extLst>
          </p:cNvPr>
          <p:cNvPicPr>
            <a:picLocks noChangeAspect="1"/>
          </p:cNvPicPr>
          <p:nvPr/>
        </p:nvPicPr>
        <p:blipFill>
          <a:blip r:embed="rId2"/>
          <a:stretch>
            <a:fillRect/>
          </a:stretch>
        </p:blipFill>
        <p:spPr>
          <a:xfrm>
            <a:off x="1123948" y="6095454"/>
            <a:ext cx="10432171" cy="365126"/>
          </a:xfrm>
          <a:prstGeom prst="rect">
            <a:avLst/>
          </a:prstGeom>
        </p:spPr>
      </p:pic>
      <p:sp>
        <p:nvSpPr>
          <p:cNvPr id="9" name="Content Placeholder 5">
            <a:extLst>
              <a:ext uri="{FF2B5EF4-FFF2-40B4-BE49-F238E27FC236}">
                <a16:creationId xmlns:a16="http://schemas.microsoft.com/office/drawing/2014/main" id="{4E61211D-F778-4A5B-8C70-EA46D283CCEA}"/>
              </a:ext>
            </a:extLst>
          </p:cNvPr>
          <p:cNvSpPr txBox="1">
            <a:spLocks/>
          </p:cNvSpPr>
          <p:nvPr/>
        </p:nvSpPr>
        <p:spPr>
          <a:xfrm>
            <a:off x="5926845" y="1173161"/>
            <a:ext cx="5505449"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a:p>
            <a:r>
              <a:rPr lang="en-US" u="sng" dirty="0"/>
              <a:t>Order of materials matters</a:t>
            </a:r>
          </a:p>
          <a:p>
            <a:pPr lvl="1"/>
            <a:r>
              <a:rPr lang="en-US" sz="2600" dirty="0"/>
              <a:t>The first layer shielding material with the higher atomic number absorbs the primary energy of the incident radiation</a:t>
            </a:r>
          </a:p>
          <a:p>
            <a:pPr lvl="1"/>
            <a:r>
              <a:rPr lang="en-US" sz="2600" dirty="0"/>
              <a:t>The next shielding material with the lower atomic number effectively absorbs the residual energy of incident radiation</a:t>
            </a:r>
          </a:p>
          <a:p>
            <a:pPr lvl="1"/>
            <a:r>
              <a:rPr lang="en-US" sz="2600" dirty="0"/>
              <a:t>Reversing this order will cause the dose equivalent to be worse</a:t>
            </a:r>
          </a:p>
          <a:p>
            <a:pPr marL="457200" lvl="1" indent="0">
              <a:buNone/>
            </a:pPr>
            <a:r>
              <a:rPr lang="en-US" dirty="0"/>
              <a:t> </a:t>
            </a:r>
          </a:p>
          <a:p>
            <a:endParaRPr lang="en-US" sz="2400" dirty="0"/>
          </a:p>
        </p:txBody>
      </p:sp>
    </p:spTree>
    <p:extLst>
      <p:ext uri="{BB962C8B-B14F-4D97-AF65-F5344CB8AC3E}">
        <p14:creationId xmlns:p14="http://schemas.microsoft.com/office/powerpoint/2010/main" val="1058193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dirty="0"/>
          </a:p>
        </p:txBody>
      </p:sp>
      <p:pic>
        <p:nvPicPr>
          <p:cNvPr id="5" name="Picture 4">
            <a:extLst>
              <a:ext uri="{FF2B5EF4-FFF2-40B4-BE49-F238E27FC236}">
                <a16:creationId xmlns:a16="http://schemas.microsoft.com/office/drawing/2014/main" id="{59627020-25D9-4522-BAD5-580103B741F3}"/>
              </a:ext>
            </a:extLst>
          </p:cNvPr>
          <p:cNvPicPr>
            <a:picLocks noChangeAspect="1"/>
          </p:cNvPicPr>
          <p:nvPr/>
        </p:nvPicPr>
        <p:blipFill>
          <a:blip r:embed="rId3"/>
          <a:stretch>
            <a:fillRect/>
          </a:stretch>
        </p:blipFill>
        <p:spPr>
          <a:xfrm>
            <a:off x="471497" y="1642317"/>
            <a:ext cx="4444369" cy="3670110"/>
          </a:xfrm>
          <a:prstGeom prst="rect">
            <a:avLst/>
          </a:prstGeom>
        </p:spPr>
      </p:pic>
      <p:pic>
        <p:nvPicPr>
          <p:cNvPr id="6" name="Picture 5">
            <a:extLst>
              <a:ext uri="{FF2B5EF4-FFF2-40B4-BE49-F238E27FC236}">
                <a16:creationId xmlns:a16="http://schemas.microsoft.com/office/drawing/2014/main" id="{A72BD931-1E30-43DD-93D4-A64CAFFFAF9A}"/>
              </a:ext>
            </a:extLst>
          </p:cNvPr>
          <p:cNvPicPr>
            <a:picLocks noChangeAspect="1"/>
          </p:cNvPicPr>
          <p:nvPr/>
        </p:nvPicPr>
        <p:blipFill>
          <a:blip r:embed="rId4"/>
          <a:stretch>
            <a:fillRect/>
          </a:stretch>
        </p:blipFill>
        <p:spPr>
          <a:xfrm>
            <a:off x="4989612" y="1690688"/>
            <a:ext cx="6437934" cy="3573367"/>
          </a:xfrm>
          <a:prstGeom prst="rect">
            <a:avLst/>
          </a:prstGeom>
        </p:spPr>
      </p:pic>
      <p:sp>
        <p:nvSpPr>
          <p:cNvPr id="8" name="Rectangle 7">
            <a:extLst>
              <a:ext uri="{FF2B5EF4-FFF2-40B4-BE49-F238E27FC236}">
                <a16:creationId xmlns:a16="http://schemas.microsoft.com/office/drawing/2014/main" id="{4D2CC571-8EB5-4044-9B31-608B9977060F}"/>
              </a:ext>
            </a:extLst>
          </p:cNvPr>
          <p:cNvSpPr/>
          <p:nvPr/>
        </p:nvSpPr>
        <p:spPr>
          <a:xfrm>
            <a:off x="1466193" y="5458462"/>
            <a:ext cx="9259614" cy="646331"/>
          </a:xfrm>
          <a:prstGeom prst="rect">
            <a:avLst/>
          </a:prstGeom>
        </p:spPr>
        <p:txBody>
          <a:bodyPr wrap="square">
            <a:spAutoFit/>
          </a:bodyPr>
          <a:lstStyle/>
          <a:p>
            <a:pPr marL="285750" indent="-285750">
              <a:buFont typeface="Wingdings" panose="05000000000000000000" pitchFamily="2" charset="2"/>
              <a:buChar char="v"/>
            </a:pPr>
            <a:r>
              <a:rPr lang="en-US" dirty="0"/>
              <a:t>Configurations are ordered in terms of increasing layer thickness (5 g/cm</a:t>
            </a:r>
            <a:r>
              <a:rPr lang="en-US" baseline="30000" dirty="0"/>
              <a:t>2</a:t>
            </a:r>
            <a:r>
              <a:rPr lang="en-US" dirty="0"/>
              <a:t> increments)</a:t>
            </a:r>
          </a:p>
          <a:p>
            <a:pPr marL="285750" indent="-285750">
              <a:buFont typeface="Wingdings" panose="05000000000000000000" pitchFamily="2" charset="2"/>
              <a:buChar char="v"/>
            </a:pPr>
            <a:r>
              <a:rPr lang="en-US" dirty="0"/>
              <a:t>For variations ending in A, the dose equivalent is worse than those ending in P</a:t>
            </a:r>
          </a:p>
        </p:txBody>
      </p:sp>
      <p:pic>
        <p:nvPicPr>
          <p:cNvPr id="9" name="Picture 8">
            <a:extLst>
              <a:ext uri="{FF2B5EF4-FFF2-40B4-BE49-F238E27FC236}">
                <a16:creationId xmlns:a16="http://schemas.microsoft.com/office/drawing/2014/main" id="{964B087B-3DA5-4F94-8277-30C35BD76ABA}"/>
              </a:ext>
            </a:extLst>
          </p:cNvPr>
          <p:cNvPicPr>
            <a:picLocks noChangeAspect="1"/>
          </p:cNvPicPr>
          <p:nvPr/>
        </p:nvPicPr>
        <p:blipFill>
          <a:blip r:embed="rId5"/>
          <a:stretch>
            <a:fillRect/>
          </a:stretch>
        </p:blipFill>
        <p:spPr>
          <a:xfrm>
            <a:off x="1379829" y="1263790"/>
            <a:ext cx="9345978" cy="499915"/>
          </a:xfrm>
          <a:prstGeom prst="rect">
            <a:avLst/>
          </a:prstGeom>
        </p:spPr>
      </p:pic>
      <p:pic>
        <p:nvPicPr>
          <p:cNvPr id="10" name="Picture 9">
            <a:extLst>
              <a:ext uri="{FF2B5EF4-FFF2-40B4-BE49-F238E27FC236}">
                <a16:creationId xmlns:a16="http://schemas.microsoft.com/office/drawing/2014/main" id="{AC68F387-8A88-44D1-ADBB-6BCC0F80CF56}"/>
              </a:ext>
            </a:extLst>
          </p:cNvPr>
          <p:cNvPicPr>
            <a:picLocks noChangeAspect="1"/>
          </p:cNvPicPr>
          <p:nvPr/>
        </p:nvPicPr>
        <p:blipFill>
          <a:blip r:embed="rId6"/>
          <a:stretch>
            <a:fillRect/>
          </a:stretch>
        </p:blipFill>
        <p:spPr>
          <a:xfrm>
            <a:off x="1287353" y="1885095"/>
            <a:ext cx="1182579" cy="514770"/>
          </a:xfrm>
          <a:prstGeom prst="rect">
            <a:avLst/>
          </a:prstGeom>
        </p:spPr>
      </p:pic>
      <p:pic>
        <p:nvPicPr>
          <p:cNvPr id="11" name="Picture 10">
            <a:extLst>
              <a:ext uri="{FF2B5EF4-FFF2-40B4-BE49-F238E27FC236}">
                <a16:creationId xmlns:a16="http://schemas.microsoft.com/office/drawing/2014/main" id="{4A4C2EF4-688E-4A01-B407-4FF1ED16D1D6}"/>
              </a:ext>
            </a:extLst>
          </p:cNvPr>
          <p:cNvPicPr>
            <a:picLocks noChangeAspect="1"/>
          </p:cNvPicPr>
          <p:nvPr/>
        </p:nvPicPr>
        <p:blipFill>
          <a:blip r:embed="rId7"/>
          <a:stretch>
            <a:fillRect/>
          </a:stretch>
        </p:blipFill>
        <p:spPr>
          <a:xfrm>
            <a:off x="5830457" y="1931500"/>
            <a:ext cx="1182727" cy="518205"/>
          </a:xfrm>
          <a:prstGeom prst="rect">
            <a:avLst/>
          </a:prstGeom>
        </p:spPr>
      </p:pic>
    </p:spTree>
    <p:extLst>
      <p:ext uri="{BB962C8B-B14F-4D97-AF65-F5344CB8AC3E}">
        <p14:creationId xmlns:p14="http://schemas.microsoft.com/office/powerpoint/2010/main" val="1989032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167"/>
            <a:ext cx="10515600" cy="1325563"/>
          </a:xfrm>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dirty="0"/>
          </a:p>
        </p:txBody>
      </p:sp>
      <p:sp>
        <p:nvSpPr>
          <p:cNvPr id="5" name="Rectangle 4">
            <a:extLst>
              <a:ext uri="{FF2B5EF4-FFF2-40B4-BE49-F238E27FC236}">
                <a16:creationId xmlns:a16="http://schemas.microsoft.com/office/drawing/2014/main" id="{C0D0ABD7-99AC-4342-87E7-27568DAED94A}"/>
              </a:ext>
            </a:extLst>
          </p:cNvPr>
          <p:cNvSpPr/>
          <p:nvPr/>
        </p:nvSpPr>
        <p:spPr>
          <a:xfrm>
            <a:off x="1277006" y="5375870"/>
            <a:ext cx="10652235" cy="923330"/>
          </a:xfrm>
          <a:prstGeom prst="rect">
            <a:avLst/>
          </a:prstGeom>
        </p:spPr>
        <p:txBody>
          <a:bodyPr wrap="square">
            <a:spAutoFit/>
          </a:bodyPr>
          <a:lstStyle/>
          <a:p>
            <a:pPr marL="285750" indent="-285750">
              <a:buFont typeface="Wingdings" panose="05000000000000000000" pitchFamily="2" charset="2"/>
              <a:buChar char="v"/>
            </a:pPr>
            <a:r>
              <a:rPr lang="en-US" dirty="0"/>
              <a:t>AAPP, which only has four layers, yields a lower dose equivalent than the configurations ending in A with six layers</a:t>
            </a:r>
            <a:r>
              <a:rPr lang="en-US" dirty="0">
                <a:solidFill>
                  <a:srgbClr val="FF0000"/>
                </a:solidFill>
              </a:rPr>
              <a:t> </a:t>
            </a:r>
            <a:r>
              <a:rPr lang="en-US" dirty="0"/>
              <a:t>only for 10 and 15 g/cm</a:t>
            </a:r>
            <a:r>
              <a:rPr lang="en-US" baseline="30000" dirty="0"/>
              <a:t>2</a:t>
            </a:r>
            <a:r>
              <a:rPr lang="en-US" dirty="0"/>
              <a:t> cases</a:t>
            </a:r>
          </a:p>
          <a:p>
            <a:pPr marL="285750" indent="-285750">
              <a:buFont typeface="Wingdings" panose="05000000000000000000" pitchFamily="2" charset="2"/>
              <a:buChar char="v"/>
            </a:pPr>
            <a:r>
              <a:rPr lang="en-US" dirty="0"/>
              <a:t>The 6-layer version of this same configuration (AAAPPP) has the lowest dose equivalent of all configurations</a:t>
            </a:r>
          </a:p>
        </p:txBody>
      </p:sp>
      <p:pic>
        <p:nvPicPr>
          <p:cNvPr id="7" name="Picture 6">
            <a:extLst>
              <a:ext uri="{FF2B5EF4-FFF2-40B4-BE49-F238E27FC236}">
                <a16:creationId xmlns:a16="http://schemas.microsoft.com/office/drawing/2014/main" id="{5C38EA64-F1D6-4717-91DA-83703AA6FA96}"/>
              </a:ext>
            </a:extLst>
          </p:cNvPr>
          <p:cNvPicPr>
            <a:picLocks noChangeAspect="1"/>
          </p:cNvPicPr>
          <p:nvPr/>
        </p:nvPicPr>
        <p:blipFill>
          <a:blip r:embed="rId3"/>
          <a:stretch>
            <a:fillRect/>
          </a:stretch>
        </p:blipFill>
        <p:spPr>
          <a:xfrm>
            <a:off x="1315925" y="974563"/>
            <a:ext cx="9352075" cy="499915"/>
          </a:xfrm>
          <a:prstGeom prst="rect">
            <a:avLst/>
          </a:prstGeom>
        </p:spPr>
      </p:pic>
      <p:pic>
        <p:nvPicPr>
          <p:cNvPr id="9" name="Picture 8">
            <a:extLst>
              <a:ext uri="{FF2B5EF4-FFF2-40B4-BE49-F238E27FC236}">
                <a16:creationId xmlns:a16="http://schemas.microsoft.com/office/drawing/2014/main" id="{FAE0AFE3-F8F4-4BF7-AA65-EB816B5A5FEF}"/>
              </a:ext>
            </a:extLst>
          </p:cNvPr>
          <p:cNvPicPr>
            <a:picLocks noChangeAspect="1"/>
          </p:cNvPicPr>
          <p:nvPr/>
        </p:nvPicPr>
        <p:blipFill>
          <a:blip r:embed="rId4"/>
          <a:stretch>
            <a:fillRect/>
          </a:stretch>
        </p:blipFill>
        <p:spPr>
          <a:xfrm>
            <a:off x="744298" y="1470364"/>
            <a:ext cx="10703403" cy="3842123"/>
          </a:xfrm>
          <a:prstGeom prst="rect">
            <a:avLst/>
          </a:prstGeom>
        </p:spPr>
      </p:pic>
      <p:sp>
        <p:nvSpPr>
          <p:cNvPr id="11" name="Rectangle 10">
            <a:extLst>
              <a:ext uri="{FF2B5EF4-FFF2-40B4-BE49-F238E27FC236}">
                <a16:creationId xmlns:a16="http://schemas.microsoft.com/office/drawing/2014/main" id="{6178437D-F239-46F4-8C44-BF41D5752370}"/>
              </a:ext>
            </a:extLst>
          </p:cNvPr>
          <p:cNvSpPr/>
          <p:nvPr/>
        </p:nvSpPr>
        <p:spPr>
          <a:xfrm rot="20042664">
            <a:off x="6032906" y="4733471"/>
            <a:ext cx="459048" cy="292891"/>
          </a:xfrm>
          <a:prstGeom prst="rect">
            <a:avLst/>
          </a:prstGeom>
          <a:noFill/>
          <a:ln w="28575">
            <a:solidFill>
              <a:srgbClr val="FEC2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0074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0975"/>
            <a:ext cx="10515600" cy="1325563"/>
          </a:xfrm>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dirty="0"/>
          </a:p>
        </p:txBody>
      </p:sp>
      <p:pic>
        <p:nvPicPr>
          <p:cNvPr id="7" name="Picture 6">
            <a:extLst>
              <a:ext uri="{FF2B5EF4-FFF2-40B4-BE49-F238E27FC236}">
                <a16:creationId xmlns:a16="http://schemas.microsoft.com/office/drawing/2014/main" id="{B24C492E-3E0D-4DF5-9DA6-9FD1B2FFD27D}"/>
              </a:ext>
            </a:extLst>
          </p:cNvPr>
          <p:cNvPicPr>
            <a:picLocks noChangeAspect="1"/>
          </p:cNvPicPr>
          <p:nvPr/>
        </p:nvPicPr>
        <p:blipFill>
          <a:blip r:embed="rId3"/>
          <a:stretch>
            <a:fillRect/>
          </a:stretch>
        </p:blipFill>
        <p:spPr>
          <a:xfrm>
            <a:off x="1394581" y="657018"/>
            <a:ext cx="9172435" cy="4094478"/>
          </a:xfrm>
          <a:prstGeom prst="rect">
            <a:avLst/>
          </a:prstGeom>
        </p:spPr>
      </p:pic>
      <p:sp>
        <p:nvSpPr>
          <p:cNvPr id="3" name="TextBox 2">
            <a:extLst>
              <a:ext uri="{FF2B5EF4-FFF2-40B4-BE49-F238E27FC236}">
                <a16:creationId xmlns:a16="http://schemas.microsoft.com/office/drawing/2014/main" id="{7C3C276C-7A9E-4EA6-B711-A5F1791D9297}"/>
              </a:ext>
            </a:extLst>
          </p:cNvPr>
          <p:cNvSpPr txBox="1"/>
          <p:nvPr/>
        </p:nvSpPr>
        <p:spPr>
          <a:xfrm>
            <a:off x="956931" y="4709531"/>
            <a:ext cx="10924037" cy="2031325"/>
          </a:xfrm>
          <a:prstGeom prst="rect">
            <a:avLst/>
          </a:prstGeom>
          <a:noFill/>
        </p:spPr>
        <p:txBody>
          <a:bodyPr wrap="square" rtlCol="0">
            <a:spAutoFit/>
          </a:bodyPr>
          <a:lstStyle/>
          <a:p>
            <a:pPr marL="285750" indent="-285750">
              <a:buFont typeface="Wingdings" panose="05000000000000000000" pitchFamily="2" charset="2"/>
              <a:buChar char="v"/>
            </a:pPr>
            <a:r>
              <a:rPr lang="en-US" dirty="0"/>
              <a:t>When put in the same order with the same environment as the previous graph with 5,10, and 15 g/cm</a:t>
            </a:r>
            <a:r>
              <a:rPr lang="en-US" baseline="30000" dirty="0"/>
              <a:t>2 </a:t>
            </a:r>
            <a:r>
              <a:rPr lang="en-US" dirty="0"/>
              <a:t>thickness, the configurations which no longer follow that order for 20 g/cm</a:t>
            </a:r>
            <a:r>
              <a:rPr lang="en-US" baseline="30000" dirty="0"/>
              <a:t>2</a:t>
            </a:r>
            <a:r>
              <a:rPr lang="en-US" dirty="0"/>
              <a:t> are boxed</a:t>
            </a:r>
          </a:p>
          <a:p>
            <a:pPr marL="285750" indent="-285750">
              <a:buFont typeface="Wingdings" panose="05000000000000000000" pitchFamily="2" charset="2"/>
              <a:buChar char="v"/>
            </a:pPr>
            <a:r>
              <a:rPr lang="en-US" dirty="0"/>
              <a:t>However, when reaching 50 g/cm</a:t>
            </a:r>
            <a:r>
              <a:rPr lang="en-US" baseline="30000" dirty="0"/>
              <a:t>2</a:t>
            </a:r>
            <a:r>
              <a:rPr lang="en-US" dirty="0"/>
              <a:t>, the difference is less noticeable since the distribution appears more uniform for configurations ending in P</a:t>
            </a:r>
          </a:p>
          <a:p>
            <a:pPr marL="285750" indent="-285750">
              <a:buFont typeface="Wingdings" panose="05000000000000000000" pitchFamily="2" charset="2"/>
              <a:buChar char="v"/>
            </a:pPr>
            <a:r>
              <a:rPr lang="en-US" dirty="0"/>
              <a:t>These differences are more noticeable for configurations ending with A, and the trend becomes more apparent since the configurations with more aluminum as the last layers have the higher dose equivalent, except for PAAPPA and PPAAPA cases with 2 internal A layers</a:t>
            </a:r>
          </a:p>
        </p:txBody>
      </p:sp>
      <p:sp>
        <p:nvSpPr>
          <p:cNvPr id="5" name="Rectangle 4">
            <a:extLst>
              <a:ext uri="{FF2B5EF4-FFF2-40B4-BE49-F238E27FC236}">
                <a16:creationId xmlns:a16="http://schemas.microsoft.com/office/drawing/2014/main" id="{A0D68F47-F15E-4F41-96BB-22985F4E9534}"/>
              </a:ext>
            </a:extLst>
          </p:cNvPr>
          <p:cNvSpPr/>
          <p:nvPr/>
        </p:nvSpPr>
        <p:spPr>
          <a:xfrm rot="20042664">
            <a:off x="2937345" y="4380825"/>
            <a:ext cx="675878" cy="211191"/>
          </a:xfrm>
          <a:prstGeom prst="rect">
            <a:avLst/>
          </a:prstGeom>
          <a:noFill/>
          <a:ln w="28575">
            <a:solidFill>
              <a:srgbClr val="3099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676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5167"/>
            <a:ext cx="10515600" cy="1325563"/>
          </a:xfrm>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dirty="0"/>
          </a:p>
        </p:txBody>
      </p:sp>
      <p:sp>
        <p:nvSpPr>
          <p:cNvPr id="5" name="Rectangle 4">
            <a:extLst>
              <a:ext uri="{FF2B5EF4-FFF2-40B4-BE49-F238E27FC236}">
                <a16:creationId xmlns:a16="http://schemas.microsoft.com/office/drawing/2014/main" id="{C0D0ABD7-99AC-4342-87E7-27568DAED94A}"/>
              </a:ext>
            </a:extLst>
          </p:cNvPr>
          <p:cNvSpPr/>
          <p:nvPr/>
        </p:nvSpPr>
        <p:spPr>
          <a:xfrm>
            <a:off x="1277006" y="5375870"/>
            <a:ext cx="10652235" cy="984885"/>
          </a:xfrm>
          <a:prstGeom prst="rect">
            <a:avLst/>
          </a:prstGeom>
        </p:spPr>
        <p:txBody>
          <a:bodyPr wrap="square">
            <a:spAutoFit/>
          </a:bodyPr>
          <a:lstStyle/>
          <a:p>
            <a:pPr marL="285750" indent="-285750">
              <a:buFont typeface="Wingdings" panose="05000000000000000000" pitchFamily="2" charset="2"/>
              <a:buChar char="v"/>
            </a:pPr>
            <a:r>
              <a:rPr lang="en-US" sz="2000" dirty="0"/>
              <a:t>When thickness is increased, the trend is consistent except for APPA and PAPA at 50 </a:t>
            </a:r>
            <a:r>
              <a:rPr lang="en-US" dirty="0"/>
              <a:t>g/cm</a:t>
            </a:r>
            <a:r>
              <a:rPr lang="en-US" baseline="30000" dirty="0"/>
              <a:t>2</a:t>
            </a:r>
            <a:endParaRPr lang="en-US" sz="2000" dirty="0"/>
          </a:p>
          <a:p>
            <a:pPr marL="285750" indent="-285750">
              <a:buFont typeface="Wingdings" panose="05000000000000000000" pitchFamily="2" charset="2"/>
              <a:buChar char="v"/>
            </a:pPr>
            <a:r>
              <a:rPr lang="en-US" sz="2000" dirty="0"/>
              <a:t>Dose equivalent is dependent on not only order of materials, but also thickness</a:t>
            </a:r>
          </a:p>
          <a:p>
            <a:pPr marL="285750" indent="-285750">
              <a:buFont typeface="Wingdings" panose="05000000000000000000" pitchFamily="2" charset="2"/>
              <a:buChar char="v"/>
            </a:pPr>
            <a:endParaRPr lang="en-US" dirty="0"/>
          </a:p>
        </p:txBody>
      </p:sp>
      <p:pic>
        <p:nvPicPr>
          <p:cNvPr id="7" name="Picture 6">
            <a:extLst>
              <a:ext uri="{FF2B5EF4-FFF2-40B4-BE49-F238E27FC236}">
                <a16:creationId xmlns:a16="http://schemas.microsoft.com/office/drawing/2014/main" id="{5C38EA64-F1D6-4717-91DA-83703AA6FA96}"/>
              </a:ext>
            </a:extLst>
          </p:cNvPr>
          <p:cNvPicPr>
            <a:picLocks noChangeAspect="1"/>
          </p:cNvPicPr>
          <p:nvPr/>
        </p:nvPicPr>
        <p:blipFill>
          <a:blip r:embed="rId3"/>
          <a:stretch>
            <a:fillRect/>
          </a:stretch>
        </p:blipFill>
        <p:spPr>
          <a:xfrm>
            <a:off x="1315925" y="974563"/>
            <a:ext cx="9352075" cy="499915"/>
          </a:xfrm>
          <a:prstGeom prst="rect">
            <a:avLst/>
          </a:prstGeom>
        </p:spPr>
      </p:pic>
      <p:pic>
        <p:nvPicPr>
          <p:cNvPr id="3" name="Picture 2">
            <a:extLst>
              <a:ext uri="{FF2B5EF4-FFF2-40B4-BE49-F238E27FC236}">
                <a16:creationId xmlns:a16="http://schemas.microsoft.com/office/drawing/2014/main" id="{8EBD6400-CAB8-48D1-888A-32AA1FE3C999}"/>
              </a:ext>
            </a:extLst>
          </p:cNvPr>
          <p:cNvPicPr>
            <a:picLocks noChangeAspect="1"/>
          </p:cNvPicPr>
          <p:nvPr/>
        </p:nvPicPr>
        <p:blipFill>
          <a:blip r:embed="rId4"/>
          <a:stretch>
            <a:fillRect/>
          </a:stretch>
        </p:blipFill>
        <p:spPr>
          <a:xfrm>
            <a:off x="2176805" y="1440730"/>
            <a:ext cx="7546851" cy="3597794"/>
          </a:xfrm>
          <a:prstGeom prst="rect">
            <a:avLst/>
          </a:prstGeom>
        </p:spPr>
      </p:pic>
      <p:pic>
        <p:nvPicPr>
          <p:cNvPr id="8" name="Picture 7">
            <a:extLst>
              <a:ext uri="{FF2B5EF4-FFF2-40B4-BE49-F238E27FC236}">
                <a16:creationId xmlns:a16="http://schemas.microsoft.com/office/drawing/2014/main" id="{0730BC14-9E6F-46E7-891B-C81DDDE0E6FF}"/>
              </a:ext>
            </a:extLst>
          </p:cNvPr>
          <p:cNvPicPr>
            <a:picLocks noChangeAspect="1"/>
          </p:cNvPicPr>
          <p:nvPr/>
        </p:nvPicPr>
        <p:blipFill>
          <a:blip r:embed="rId5"/>
          <a:stretch>
            <a:fillRect/>
          </a:stretch>
        </p:blipFill>
        <p:spPr>
          <a:xfrm>
            <a:off x="7102731" y="3168502"/>
            <a:ext cx="414429" cy="260498"/>
          </a:xfrm>
          <a:prstGeom prst="rect">
            <a:avLst/>
          </a:prstGeom>
        </p:spPr>
      </p:pic>
      <p:pic>
        <p:nvPicPr>
          <p:cNvPr id="9" name="Picture 8">
            <a:extLst>
              <a:ext uri="{FF2B5EF4-FFF2-40B4-BE49-F238E27FC236}">
                <a16:creationId xmlns:a16="http://schemas.microsoft.com/office/drawing/2014/main" id="{CC07A52A-B5D8-4EE3-81BA-6136F2EB3D9C}"/>
              </a:ext>
            </a:extLst>
          </p:cNvPr>
          <p:cNvPicPr>
            <a:picLocks noChangeAspect="1"/>
          </p:cNvPicPr>
          <p:nvPr/>
        </p:nvPicPr>
        <p:blipFill>
          <a:blip r:embed="rId6"/>
          <a:stretch>
            <a:fillRect/>
          </a:stretch>
        </p:blipFill>
        <p:spPr>
          <a:xfrm>
            <a:off x="8312474" y="3181621"/>
            <a:ext cx="427960" cy="260498"/>
          </a:xfrm>
          <a:prstGeom prst="rect">
            <a:avLst/>
          </a:prstGeom>
        </p:spPr>
      </p:pic>
    </p:spTree>
    <p:extLst>
      <p:ext uri="{BB962C8B-B14F-4D97-AF65-F5344CB8AC3E}">
        <p14:creationId xmlns:p14="http://schemas.microsoft.com/office/powerpoint/2010/main" val="400115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Analysis/Summary</a:t>
            </a:r>
          </a:p>
        </p:txBody>
      </p:sp>
      <p:sp>
        <p:nvSpPr>
          <p:cNvPr id="3" name="Content Placeholder 2"/>
          <p:cNvSpPr>
            <a:spLocks noGrp="1"/>
          </p:cNvSpPr>
          <p:nvPr>
            <p:ph idx="1"/>
          </p:nvPr>
        </p:nvSpPr>
        <p:spPr/>
        <p:txBody>
          <a:bodyPr>
            <a:normAutofit lnSpcReduction="10000"/>
          </a:bodyPr>
          <a:lstStyle/>
          <a:p>
            <a:r>
              <a:rPr lang="en-US" dirty="0"/>
              <a:t>When aluminum is the last layer, the dose equivalent will always be higher since aluminum produces a larger secondary emission spectrum than polyethylene </a:t>
            </a:r>
          </a:p>
          <a:p>
            <a:pPr lvl="1"/>
            <a:r>
              <a:rPr lang="en-US" dirty="0"/>
              <a:t>Worse stopping power of aluminum makes it easier for GCR ions to escape the shield when aluminum is the last layer, and since there are more secondaries produced by aluminum but no hydrogen containing polyethylene to absorb them, dose equivalent is higher</a:t>
            </a:r>
          </a:p>
          <a:p>
            <a:pPr lvl="1"/>
            <a:r>
              <a:rPr lang="en-US" dirty="0"/>
              <a:t>Thicker shielding makes this trend more apparent, as effectiveness decreases with more shielding</a:t>
            </a:r>
          </a:p>
          <a:p>
            <a:r>
              <a:rPr lang="en-US" dirty="0"/>
              <a:t>The results agree with the properties of aluminum and polyethylene, but more work is needed to understand why this varies at different thicknesses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dirty="0"/>
          </a:p>
        </p:txBody>
      </p:sp>
    </p:spTree>
    <p:extLst>
      <p:ext uri="{BB962C8B-B14F-4D97-AF65-F5344CB8AC3E}">
        <p14:creationId xmlns:p14="http://schemas.microsoft.com/office/powerpoint/2010/main" val="1450131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Steps/Outlook/Future Work</a:t>
            </a:r>
          </a:p>
        </p:txBody>
      </p:sp>
      <p:sp>
        <p:nvSpPr>
          <p:cNvPr id="3" name="Content Placeholder 2"/>
          <p:cNvSpPr>
            <a:spLocks noGrp="1"/>
          </p:cNvSpPr>
          <p:nvPr>
            <p:ph idx="1"/>
          </p:nvPr>
        </p:nvSpPr>
        <p:spPr/>
        <p:txBody>
          <a:bodyPr>
            <a:normAutofit lnSpcReduction="10000"/>
          </a:bodyPr>
          <a:lstStyle/>
          <a:p>
            <a:r>
              <a:rPr lang="en-US" dirty="0"/>
              <a:t>Future work may include finding a way to model the interactions of radiation with the material in real time to visualize how secondary emissions cascade and result in a higher dose equivalent in a layer-by-layer cross section of the shield</a:t>
            </a:r>
          </a:p>
          <a:p>
            <a:endParaRPr lang="en-US" dirty="0"/>
          </a:p>
          <a:p>
            <a:r>
              <a:rPr lang="en-US" dirty="0">
                <a:sym typeface="Wingdings" panose="05000000000000000000" pitchFamily="2" charset="2"/>
              </a:rPr>
              <a:t>The future of this work is narrowing since the answer appears to be close and more factors like backscatter and order are considered, but more work is needed to understand what occurs layer by layer in worsening dose equivalent to allow for better optimization of a multilayer shield, and understanding of the free space environment is just scratching the surface</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13</a:t>
            </a:fld>
            <a:endParaRPr lang="en-US"/>
          </a:p>
        </p:txBody>
      </p:sp>
    </p:spTree>
    <p:extLst>
      <p:ext uri="{BB962C8B-B14F-4D97-AF65-F5344CB8AC3E}">
        <p14:creationId xmlns:p14="http://schemas.microsoft.com/office/powerpoint/2010/main" val="1818800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675"/>
            <a:ext cx="10515600" cy="1325563"/>
          </a:xfrm>
        </p:spPr>
        <p:txBody>
          <a:bodyPr/>
          <a:lstStyle/>
          <a:p>
            <a:r>
              <a:rPr lang="en-US" dirty="0"/>
              <a:t>Acknowledgements</a:t>
            </a:r>
          </a:p>
        </p:txBody>
      </p:sp>
      <p:sp>
        <p:nvSpPr>
          <p:cNvPr id="3" name="Content Placeholder 2"/>
          <p:cNvSpPr>
            <a:spLocks noGrp="1"/>
          </p:cNvSpPr>
          <p:nvPr>
            <p:ph idx="1"/>
          </p:nvPr>
        </p:nvSpPr>
        <p:spPr>
          <a:xfrm>
            <a:off x="838200" y="1266825"/>
            <a:ext cx="10515600" cy="5032375"/>
          </a:xfrm>
        </p:spPr>
        <p:txBody>
          <a:bodyPr>
            <a:normAutofit/>
          </a:bodyPr>
          <a:lstStyle/>
          <a:p>
            <a:pPr algn="ctr"/>
            <a:r>
              <a:rPr lang="en-US" sz="2400" dirty="0"/>
              <a:t>NIFS program coordinators:</a:t>
            </a:r>
          </a:p>
          <a:p>
            <a:pPr marL="0" indent="0" algn="ctr">
              <a:buNone/>
            </a:pPr>
            <a:r>
              <a:rPr lang="en-US" sz="2400" dirty="0"/>
              <a:t>Jessica Gangitano, Jalisa Thomas, Patricia Sanchez  </a:t>
            </a:r>
          </a:p>
          <a:p>
            <a:pPr algn="ctr"/>
            <a:endParaRPr lang="en-US" sz="2400" dirty="0"/>
          </a:p>
          <a:p>
            <a:pPr algn="ctr"/>
            <a:r>
              <a:rPr lang="en-US" sz="2400" dirty="0"/>
              <a:t> External interactions:</a:t>
            </a:r>
          </a:p>
          <a:p>
            <a:pPr marL="0" indent="0" algn="ctr">
              <a:buNone/>
            </a:pPr>
            <a:r>
              <a:rPr lang="en-US" sz="2400" dirty="0"/>
              <a:t>Space Grant Recipient</a:t>
            </a:r>
          </a:p>
          <a:p>
            <a:pPr algn="ctr"/>
            <a:endParaRPr lang="en-US" sz="2400" dirty="0"/>
          </a:p>
          <a:p>
            <a:pPr algn="ctr"/>
            <a:r>
              <a:rPr lang="en-US" sz="2400" dirty="0"/>
              <a:t>Group Members:</a:t>
            </a:r>
          </a:p>
          <a:p>
            <a:pPr marL="0" indent="0" algn="ctr">
              <a:buNone/>
            </a:pPr>
            <a:r>
              <a:rPr lang="en-US" sz="2400" dirty="0"/>
              <a:t>Andrew O’Conner, Umar Padela, Eunice Seo</a:t>
            </a:r>
          </a:p>
          <a:p>
            <a:pPr marL="0" indent="0" algn="ctr">
              <a:buNone/>
            </a:pPr>
            <a:endParaRPr lang="en-US" sz="2400" dirty="0"/>
          </a:p>
          <a:p>
            <a:pPr algn="ctr"/>
            <a:r>
              <a:rPr lang="en-US" sz="2400" dirty="0"/>
              <a:t>Special thanks to Chris Sandridge for OLTARIS</a:t>
            </a:r>
          </a:p>
          <a:p>
            <a:pPr algn="ctr"/>
            <a:endParaRPr lang="en-US" dirty="0"/>
          </a:p>
          <a:p>
            <a:pPr algn="ctr"/>
            <a:endParaRPr lang="en-US" dirty="0"/>
          </a:p>
          <a:p>
            <a:pPr algn="ctr"/>
            <a:endParaRPr lang="en-US" dirty="0"/>
          </a:p>
          <a:p>
            <a:pPr algn="ctr"/>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14</a:t>
            </a:fld>
            <a:endParaRPr lang="en-US" dirty="0"/>
          </a:p>
        </p:txBody>
      </p:sp>
    </p:spTree>
    <p:extLst>
      <p:ext uri="{BB962C8B-B14F-4D97-AF65-F5344CB8AC3E}">
        <p14:creationId xmlns:p14="http://schemas.microsoft.com/office/powerpoint/2010/main" val="33959954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2883E6-4E45-469D-A6CD-CBF4B7EC55C4}">
  <ds:schemaRefs>
    <ds:schemaRef ds:uri="http://schemas.openxmlformats.org/package/2006/metadata/core-properties"/>
    <ds:schemaRef ds:uri="3cb15ddf-dbe9-47ea-851d-c70642058130"/>
    <ds:schemaRef ds:uri="http://schemas.microsoft.com/office/2006/documentManagement/types"/>
    <ds:schemaRef ds:uri="http://purl.org/dc/terms/"/>
    <ds:schemaRef ds:uri="http://purl.org/dc/dcmitype/"/>
    <ds:schemaRef ds:uri="http://purl.org/dc/elements/1.1/"/>
    <ds:schemaRef ds:uri="http://schemas.microsoft.com/office/2006/metadata/properties"/>
    <ds:schemaRef ds:uri="http://schemas.microsoft.com/office/infopath/2007/PartnerControls"/>
    <ds:schemaRef ds:uri="4817ca35-7031-43a6-bda2-0d9832ef6347"/>
    <ds:schemaRef ds:uri="http://schemas.microsoft.com/sharepoint/v3"/>
    <ds:schemaRef ds:uri="http://www.w3.org/XML/1998/namespace"/>
  </ds:schemaRefs>
</ds:datastoreItem>
</file>

<file path=customXml/itemProps3.xml><?xml version="1.0" encoding="utf-8"?>
<ds:datastoreItem xmlns:ds="http://schemas.openxmlformats.org/officeDocument/2006/customXml" ds:itemID="{6357579D-3170-4028-9FF6-2B00D8EF8E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31445</TotalTime>
  <Words>1230</Words>
  <Application>Microsoft Office PowerPoint</Application>
  <PresentationFormat>Widescreen</PresentationFormat>
  <Paragraphs>121</Paragraphs>
  <Slides>14</Slides>
  <Notes>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14</vt:i4>
      </vt:variant>
    </vt:vector>
  </HeadingPairs>
  <TitlesOfParts>
    <vt:vector size="26" baseType="lpstr">
      <vt:lpstr>.AppleSystemUIFont</vt:lpstr>
      <vt:lpstr>arial</vt:lpstr>
      <vt:lpstr>arial</vt:lpstr>
      <vt:lpstr>Arial Bold</vt:lpstr>
      <vt:lpstr>Calibri</vt:lpstr>
      <vt:lpstr>Calibri Light</vt:lpstr>
      <vt:lpstr>Times New Roman</vt:lpstr>
      <vt:lpstr>TimesNewRomanPS-ItalicMT</vt:lpstr>
      <vt:lpstr>TimesNewRomanPSMT</vt:lpstr>
      <vt:lpstr>Wingdings</vt:lpstr>
      <vt:lpstr>Office Theme</vt:lpstr>
      <vt:lpstr>2_Office Theme</vt:lpstr>
      <vt:lpstr>Optimizing Multilayer Shielding Designs  Using OLTARIS </vt:lpstr>
      <vt:lpstr>Challenge</vt:lpstr>
      <vt:lpstr>Challenge</vt:lpstr>
      <vt:lpstr>Objective</vt:lpstr>
      <vt:lpstr>Approach</vt:lpstr>
      <vt:lpstr>Approach: Using OLTARIS</vt:lpstr>
      <vt:lpstr>Approach: Literature Review</vt:lpstr>
      <vt:lpstr>Results</vt:lpstr>
      <vt:lpstr>Results</vt:lpstr>
      <vt:lpstr>Results</vt:lpstr>
      <vt:lpstr>Results</vt:lpstr>
      <vt:lpstr>Analysis/Summary</vt:lpstr>
      <vt:lpstr>Next Steps/Outlook/Future Work</vt:lpstr>
      <vt:lpstr>Acknowledgements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Buehrle, Ralph D. (LARC-D3)</cp:lastModifiedBy>
  <cp:revision>487</cp:revision>
  <dcterms:created xsi:type="dcterms:W3CDTF">2016-08-05T18:34:48Z</dcterms:created>
  <dcterms:modified xsi:type="dcterms:W3CDTF">2021-05-03T12:54:00Z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