
<file path=[Content_Types].xml><?xml version="1.0" encoding="utf-8"?>
<Types xmlns="http://schemas.openxmlformats.org/package/2006/content-types">
  <Default Extension="1649" ContentType="image/tif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  <p:sldMasterId id="2147483672" r:id="rId5"/>
  </p:sldMasterIdLst>
  <p:notesMasterIdLst>
    <p:notesMasterId r:id="rId27"/>
  </p:notesMasterIdLst>
  <p:sldIdLst>
    <p:sldId id="546" r:id="rId6"/>
    <p:sldId id="554" r:id="rId7"/>
    <p:sldId id="563" r:id="rId8"/>
    <p:sldId id="550" r:id="rId9"/>
    <p:sldId id="565" r:id="rId10"/>
    <p:sldId id="571" r:id="rId11"/>
    <p:sldId id="547" r:id="rId12"/>
    <p:sldId id="548" r:id="rId13"/>
    <p:sldId id="557" r:id="rId14"/>
    <p:sldId id="558" r:id="rId15"/>
    <p:sldId id="559" r:id="rId16"/>
    <p:sldId id="560" r:id="rId17"/>
    <p:sldId id="561" r:id="rId18"/>
    <p:sldId id="562" r:id="rId19"/>
    <p:sldId id="572" r:id="rId20"/>
    <p:sldId id="556" r:id="rId21"/>
    <p:sldId id="549" r:id="rId22"/>
    <p:sldId id="555" r:id="rId23"/>
    <p:sldId id="564" r:id="rId24"/>
    <p:sldId id="552" r:id="rId25"/>
    <p:sldId id="55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" initials="SC" lastIdx="36" clrIdx="0">
    <p:extLst>
      <p:ext uri="{19B8F6BF-5375-455C-9EA6-DF929625EA0E}">
        <p15:presenceInfo xmlns:p15="http://schemas.microsoft.com/office/powerpoint/2012/main" userId="Chu" providerId="None"/>
      </p:ext>
    </p:extLst>
  </p:cmAuthor>
  <p:cmAuthor id="2" name="Park, Cheol (LARC-D307)" initials="PC(D" lastIdx="9" clrIdx="1">
    <p:extLst>
      <p:ext uri="{19B8F6BF-5375-455C-9EA6-DF929625EA0E}">
        <p15:presenceInfo xmlns:p15="http://schemas.microsoft.com/office/powerpoint/2012/main" userId="S::cpark2@ndc.nasa.gov::664a4b7f-6270-4695-99fa-9f1e0f39e66f" providerId="AD"/>
      </p:ext>
    </p:extLst>
  </p:cmAuthor>
  <p:cmAuthor id="3" name="Padela, Umar (LARC-D307)[UNIVERSITIES SPACE RESEARCH ASSOCIATION]" initials="PU(SRA" lastIdx="2" clrIdx="2">
    <p:extLst>
      <p:ext uri="{19B8F6BF-5375-455C-9EA6-DF929625EA0E}">
        <p15:presenceInfo xmlns:p15="http://schemas.microsoft.com/office/powerpoint/2012/main" userId="S::upadela@ndc.nasa.gov::539716c8-8d81-4ec9-b6c4-c78fc396d7e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208"/>
    <a:srgbClr val="3763B1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01" autoAdjust="0"/>
    <p:restoredTop sz="94719"/>
  </p:normalViewPr>
  <p:slideViewPr>
    <p:cSldViewPr snapToGrid="0">
      <p:cViewPr varScale="1">
        <p:scale>
          <a:sx n="73" d="100"/>
          <a:sy n="73" d="100"/>
        </p:scale>
        <p:origin x="6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asa-my.sharepoint.com/personal/upadela_ndc_nasa_gov/Documents/Documents/Image%20Analysis/Resul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padela\OneDrive%20-%20NASA\Documents\Image%20Analysis\Specimen%20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padela\OneDrive%20-%20NASA\Documents\Image%20Analysis\Specimen%20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padela\OneDrive%20-%20NASA\Documents\Image%20Analysis\Specimen%20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padela\OneDrive%20-%20NASA\Documents\Image%20Analysis\Spec%20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padela\OneDrive%20-%20NASA\Documents\Image%20Analysis\Specimen%20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padela\OneDrive%20-%20NASA\Documents\Image%20Analysis\Specimen%20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padela\OneDrive%20-%20NASA\Documents\Image%20Analysis\Specimen%20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padela\OneDrive%20-%20NASA\Documents\Image%20Analysis\Spec%20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Times New Roman" panose="02020603050405020304" pitchFamily="18" charset="0"/>
              </a:rPr>
              <a:t>Porosity on Composite Overwrap Specimen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(Sheet1!$F$8,Sheet1!$F$19,Sheet1!$F$26,Sheet1!$F$39)</c:f>
              <c:numCache>
                <c:formatCode>General</c:formatCode>
                <c:ptCount val="4"/>
                <c:pt idx="0">
                  <c:v>2.680333333333333</c:v>
                </c:pt>
                <c:pt idx="1">
                  <c:v>1.6903000000000001</c:v>
                </c:pt>
                <c:pt idx="2">
                  <c:v>2.2156666666666665</c:v>
                </c:pt>
                <c:pt idx="3">
                  <c:v>1.4404999999999999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22-4BA8-AC09-02DB46431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4505951"/>
        <c:axId val="909757759"/>
      </c:barChart>
      <c:catAx>
        <c:axId val="91450595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latin typeface="Times New Roman" panose="02020603050405020304" pitchFamily="18" charset="0"/>
                  </a:rPr>
                  <a:t>Specimen Number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9757759"/>
        <c:crosses val="autoZero"/>
        <c:auto val="1"/>
        <c:lblAlgn val="ctr"/>
        <c:lblOffset val="100"/>
        <c:noMultiLvlLbl val="0"/>
      </c:catAx>
      <c:valAx>
        <c:axId val="9097577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latin typeface="Times New Roman" panose="02020603050405020304" pitchFamily="18" charset="0"/>
                  </a:rPr>
                  <a:t>Porosity</a:t>
                </a:r>
                <a:r>
                  <a:rPr lang="en-US" baseline="0" dirty="0">
                    <a:latin typeface="Times New Roman" panose="02020603050405020304" pitchFamily="18" charset="0"/>
                  </a:rPr>
                  <a:t> (%)</a:t>
                </a:r>
                <a:endParaRPr lang="en-US" dirty="0">
                  <a:latin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4505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</a:rPr>
              <a:t>Specimen 1 Void Size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Sheet2!$A$2:$A$42</c:f>
              <c:strCache>
                <c:ptCount val="41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0.07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More</c:v>
                </c:pt>
              </c:strCache>
            </c:strRef>
          </c:cat>
          <c:val>
            <c:numRef>
              <c:f>Sheet2!$B$2:$B$42</c:f>
              <c:numCache>
                <c:formatCode>General</c:formatCode>
                <c:ptCount val="41"/>
                <c:pt idx="0">
                  <c:v>0</c:v>
                </c:pt>
                <c:pt idx="1">
                  <c:v>69</c:v>
                </c:pt>
                <c:pt idx="2">
                  <c:v>98</c:v>
                </c:pt>
                <c:pt idx="3">
                  <c:v>82</c:v>
                </c:pt>
                <c:pt idx="4">
                  <c:v>61</c:v>
                </c:pt>
                <c:pt idx="5">
                  <c:v>52</c:v>
                </c:pt>
                <c:pt idx="6">
                  <c:v>39</c:v>
                </c:pt>
                <c:pt idx="7">
                  <c:v>29</c:v>
                </c:pt>
                <c:pt idx="8">
                  <c:v>44</c:v>
                </c:pt>
                <c:pt idx="9">
                  <c:v>34</c:v>
                </c:pt>
                <c:pt idx="10">
                  <c:v>20</c:v>
                </c:pt>
                <c:pt idx="11">
                  <c:v>12</c:v>
                </c:pt>
                <c:pt idx="12">
                  <c:v>12</c:v>
                </c:pt>
                <c:pt idx="13">
                  <c:v>11</c:v>
                </c:pt>
                <c:pt idx="14">
                  <c:v>10</c:v>
                </c:pt>
                <c:pt idx="15">
                  <c:v>18</c:v>
                </c:pt>
                <c:pt idx="16">
                  <c:v>9</c:v>
                </c:pt>
                <c:pt idx="17">
                  <c:v>6</c:v>
                </c:pt>
                <c:pt idx="18">
                  <c:v>2</c:v>
                </c:pt>
                <c:pt idx="19">
                  <c:v>5</c:v>
                </c:pt>
                <c:pt idx="20">
                  <c:v>4</c:v>
                </c:pt>
                <c:pt idx="21">
                  <c:v>4</c:v>
                </c:pt>
                <c:pt idx="22">
                  <c:v>7</c:v>
                </c:pt>
                <c:pt idx="23">
                  <c:v>4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3</c:v>
                </c:pt>
                <c:pt idx="32">
                  <c:v>0</c:v>
                </c:pt>
                <c:pt idx="33">
                  <c:v>2</c:v>
                </c:pt>
                <c:pt idx="34">
                  <c:v>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A-404A-8B11-FCAA67622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5382911"/>
        <c:axId val="412441839"/>
      </c:barChart>
      <c:catAx>
        <c:axId val="25538291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Void</a:t>
                </a:r>
                <a:r>
                  <a:rPr lang="en-US" baseline="0" dirty="0">
                    <a:latin typeface="Times New Roman" panose="02020603050405020304" pitchFamily="18" charset="0"/>
                  </a:rPr>
                  <a:t> Diameter (mm)</a:t>
                </a:r>
                <a:endParaRPr lang="en-US" dirty="0">
                  <a:latin typeface="Times New Roman" panose="02020603050405020304" pitchFamily="18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12441839"/>
        <c:crosses val="autoZero"/>
        <c:auto val="1"/>
        <c:lblAlgn val="ctr"/>
        <c:lblOffset val="100"/>
        <c:noMultiLvlLbl val="0"/>
      </c:catAx>
      <c:valAx>
        <c:axId val="412441839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55382911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</a:rPr>
              <a:t>Specimen 2 Void Size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Sheet7!$A$2:$A$42</c:f>
              <c:strCache>
                <c:ptCount val="41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0.07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More</c:v>
                </c:pt>
              </c:strCache>
            </c:strRef>
          </c:cat>
          <c:val>
            <c:numRef>
              <c:f>Sheet7!$B$2:$B$42</c:f>
              <c:numCache>
                <c:formatCode>General</c:formatCode>
                <c:ptCount val="41"/>
                <c:pt idx="0">
                  <c:v>21</c:v>
                </c:pt>
                <c:pt idx="1">
                  <c:v>44</c:v>
                </c:pt>
                <c:pt idx="2">
                  <c:v>222</c:v>
                </c:pt>
                <c:pt idx="3">
                  <c:v>169</c:v>
                </c:pt>
                <c:pt idx="4">
                  <c:v>137</c:v>
                </c:pt>
                <c:pt idx="5">
                  <c:v>122</c:v>
                </c:pt>
                <c:pt idx="6">
                  <c:v>69</c:v>
                </c:pt>
                <c:pt idx="7">
                  <c:v>60</c:v>
                </c:pt>
                <c:pt idx="8">
                  <c:v>55</c:v>
                </c:pt>
                <c:pt idx="9">
                  <c:v>39</c:v>
                </c:pt>
                <c:pt idx="10">
                  <c:v>27</c:v>
                </c:pt>
                <c:pt idx="11">
                  <c:v>11</c:v>
                </c:pt>
                <c:pt idx="12">
                  <c:v>20</c:v>
                </c:pt>
                <c:pt idx="13">
                  <c:v>13</c:v>
                </c:pt>
                <c:pt idx="14">
                  <c:v>17</c:v>
                </c:pt>
                <c:pt idx="15">
                  <c:v>10</c:v>
                </c:pt>
                <c:pt idx="16">
                  <c:v>5</c:v>
                </c:pt>
                <c:pt idx="17">
                  <c:v>9</c:v>
                </c:pt>
                <c:pt idx="18">
                  <c:v>6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4</c:v>
                </c:pt>
                <c:pt idx="23">
                  <c:v>1</c:v>
                </c:pt>
                <c:pt idx="24">
                  <c:v>6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78-41FF-BC80-33D309284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3627679"/>
        <c:axId val="10817231"/>
      </c:barChart>
      <c:catAx>
        <c:axId val="403627679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Void Diameter (mm)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817231"/>
        <c:crosses val="autoZero"/>
        <c:auto val="1"/>
        <c:lblAlgn val="ctr"/>
        <c:lblOffset val="100"/>
        <c:noMultiLvlLbl val="0"/>
      </c:catAx>
      <c:valAx>
        <c:axId val="1081723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3627679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</a:rPr>
              <a:t>Specimen 3</a:t>
            </a:r>
            <a:r>
              <a:rPr lang="en-US" baseline="0" dirty="0">
                <a:latin typeface="Times New Roman" panose="02020603050405020304" pitchFamily="18" charset="0"/>
              </a:rPr>
              <a:t> Void Size</a:t>
            </a:r>
            <a:endParaRPr lang="en-US" dirty="0">
              <a:latin typeface="Times New Roman" panose="02020603050405020304" pitchFamily="18" charset="0"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Sheet3!$A$2:$A$42</c:f>
              <c:strCache>
                <c:ptCount val="41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0.07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More</c:v>
                </c:pt>
              </c:strCache>
            </c:strRef>
          </c:cat>
          <c:val>
            <c:numRef>
              <c:f>Sheet3!$B$2:$B$42</c:f>
              <c:numCache>
                <c:formatCode>General</c:formatCode>
                <c:ptCount val="41"/>
                <c:pt idx="0">
                  <c:v>0</c:v>
                </c:pt>
                <c:pt idx="1">
                  <c:v>5</c:v>
                </c:pt>
                <c:pt idx="2">
                  <c:v>69</c:v>
                </c:pt>
                <c:pt idx="3">
                  <c:v>46</c:v>
                </c:pt>
                <c:pt idx="4">
                  <c:v>38</c:v>
                </c:pt>
                <c:pt idx="5">
                  <c:v>22</c:v>
                </c:pt>
                <c:pt idx="6">
                  <c:v>31</c:v>
                </c:pt>
                <c:pt idx="7">
                  <c:v>20</c:v>
                </c:pt>
                <c:pt idx="8">
                  <c:v>29</c:v>
                </c:pt>
                <c:pt idx="9">
                  <c:v>15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11</c:v>
                </c:pt>
                <c:pt idx="14">
                  <c:v>9</c:v>
                </c:pt>
                <c:pt idx="15">
                  <c:v>8</c:v>
                </c:pt>
                <c:pt idx="16">
                  <c:v>11</c:v>
                </c:pt>
                <c:pt idx="17">
                  <c:v>4</c:v>
                </c:pt>
                <c:pt idx="18">
                  <c:v>1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0</c:v>
                </c:pt>
                <c:pt idx="32">
                  <c:v>2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9C-47CA-8DF8-FF55E1DC5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2594928"/>
        <c:axId val="1741433680"/>
      </c:barChart>
      <c:catAx>
        <c:axId val="16525949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Void Diameter (mm)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741433680"/>
        <c:crosses val="autoZero"/>
        <c:auto val="1"/>
        <c:lblAlgn val="ctr"/>
        <c:lblOffset val="100"/>
        <c:noMultiLvlLbl val="0"/>
      </c:catAx>
      <c:valAx>
        <c:axId val="17414336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2594928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</a:rPr>
              <a:t>Specimen</a:t>
            </a:r>
            <a:r>
              <a:rPr lang="en-US" baseline="0" dirty="0">
                <a:latin typeface="Times New Roman" panose="02020603050405020304" pitchFamily="18" charset="0"/>
              </a:rPr>
              <a:t> 4 Void Size</a:t>
            </a:r>
            <a:endParaRPr lang="en-US" dirty="0">
              <a:latin typeface="Times New Roman" panose="02020603050405020304" pitchFamily="18" charset="0"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Sheet3!$A$2:$A$42</c:f>
              <c:strCache>
                <c:ptCount val="41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0.07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More</c:v>
                </c:pt>
              </c:strCache>
            </c:strRef>
          </c:cat>
          <c:val>
            <c:numRef>
              <c:f>Sheet3!$B$2:$B$42</c:f>
              <c:numCache>
                <c:formatCode>General</c:formatCode>
                <c:ptCount val="41"/>
                <c:pt idx="0">
                  <c:v>53</c:v>
                </c:pt>
                <c:pt idx="1">
                  <c:v>154</c:v>
                </c:pt>
                <c:pt idx="2">
                  <c:v>220</c:v>
                </c:pt>
                <c:pt idx="3">
                  <c:v>149</c:v>
                </c:pt>
                <c:pt idx="4">
                  <c:v>114</c:v>
                </c:pt>
                <c:pt idx="5">
                  <c:v>106</c:v>
                </c:pt>
                <c:pt idx="6">
                  <c:v>90</c:v>
                </c:pt>
                <c:pt idx="7">
                  <c:v>65</c:v>
                </c:pt>
                <c:pt idx="8">
                  <c:v>60</c:v>
                </c:pt>
                <c:pt idx="9">
                  <c:v>41</c:v>
                </c:pt>
                <c:pt idx="10">
                  <c:v>57</c:v>
                </c:pt>
                <c:pt idx="11">
                  <c:v>31</c:v>
                </c:pt>
                <c:pt idx="12">
                  <c:v>30</c:v>
                </c:pt>
                <c:pt idx="13">
                  <c:v>21</c:v>
                </c:pt>
                <c:pt idx="14">
                  <c:v>17</c:v>
                </c:pt>
                <c:pt idx="15">
                  <c:v>14</c:v>
                </c:pt>
                <c:pt idx="16">
                  <c:v>15</c:v>
                </c:pt>
                <c:pt idx="17">
                  <c:v>7</c:v>
                </c:pt>
                <c:pt idx="18">
                  <c:v>12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4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20-4AD8-A282-77F8B98FF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9197920"/>
        <c:axId val="1805102320"/>
      </c:barChart>
      <c:catAx>
        <c:axId val="1799197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Void Diameter (mm)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05102320"/>
        <c:crosses val="autoZero"/>
        <c:auto val="1"/>
        <c:lblAlgn val="ctr"/>
        <c:lblOffset val="100"/>
        <c:noMultiLvlLbl val="0"/>
      </c:catAx>
      <c:valAx>
        <c:axId val="180510232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799197920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</a:rPr>
              <a:t>Specimen 1 Void Orientation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Sheet3!$A$2:$A$92</c:f>
              <c:strCache>
                <c:ptCount val="91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  <c:pt idx="25">
                  <c:v>52</c:v>
                </c:pt>
                <c:pt idx="26">
                  <c:v>54</c:v>
                </c:pt>
                <c:pt idx="27">
                  <c:v>56</c:v>
                </c:pt>
                <c:pt idx="28">
                  <c:v>58</c:v>
                </c:pt>
                <c:pt idx="29">
                  <c:v>60</c:v>
                </c:pt>
                <c:pt idx="30">
                  <c:v>62</c:v>
                </c:pt>
                <c:pt idx="31">
                  <c:v>64</c:v>
                </c:pt>
                <c:pt idx="32">
                  <c:v>66</c:v>
                </c:pt>
                <c:pt idx="33">
                  <c:v>68</c:v>
                </c:pt>
                <c:pt idx="34">
                  <c:v>70</c:v>
                </c:pt>
                <c:pt idx="35">
                  <c:v>72</c:v>
                </c:pt>
                <c:pt idx="36">
                  <c:v>74</c:v>
                </c:pt>
                <c:pt idx="37">
                  <c:v>76</c:v>
                </c:pt>
                <c:pt idx="38">
                  <c:v>78</c:v>
                </c:pt>
                <c:pt idx="39">
                  <c:v>80</c:v>
                </c:pt>
                <c:pt idx="40">
                  <c:v>82</c:v>
                </c:pt>
                <c:pt idx="41">
                  <c:v>84</c:v>
                </c:pt>
                <c:pt idx="42">
                  <c:v>86</c:v>
                </c:pt>
                <c:pt idx="43">
                  <c:v>88</c:v>
                </c:pt>
                <c:pt idx="44">
                  <c:v>90</c:v>
                </c:pt>
                <c:pt idx="45">
                  <c:v>92</c:v>
                </c:pt>
                <c:pt idx="46">
                  <c:v>94</c:v>
                </c:pt>
                <c:pt idx="47">
                  <c:v>96</c:v>
                </c:pt>
                <c:pt idx="48">
                  <c:v>98</c:v>
                </c:pt>
                <c:pt idx="49">
                  <c:v>100</c:v>
                </c:pt>
                <c:pt idx="50">
                  <c:v>102</c:v>
                </c:pt>
                <c:pt idx="51">
                  <c:v>104</c:v>
                </c:pt>
                <c:pt idx="52">
                  <c:v>106</c:v>
                </c:pt>
                <c:pt idx="53">
                  <c:v>108</c:v>
                </c:pt>
                <c:pt idx="54">
                  <c:v>110</c:v>
                </c:pt>
                <c:pt idx="55">
                  <c:v>112</c:v>
                </c:pt>
                <c:pt idx="56">
                  <c:v>114</c:v>
                </c:pt>
                <c:pt idx="57">
                  <c:v>116</c:v>
                </c:pt>
                <c:pt idx="58">
                  <c:v>118</c:v>
                </c:pt>
                <c:pt idx="59">
                  <c:v>120</c:v>
                </c:pt>
                <c:pt idx="60">
                  <c:v>122</c:v>
                </c:pt>
                <c:pt idx="61">
                  <c:v>124</c:v>
                </c:pt>
                <c:pt idx="62">
                  <c:v>126</c:v>
                </c:pt>
                <c:pt idx="63">
                  <c:v>128</c:v>
                </c:pt>
                <c:pt idx="64">
                  <c:v>130</c:v>
                </c:pt>
                <c:pt idx="65">
                  <c:v>132</c:v>
                </c:pt>
                <c:pt idx="66">
                  <c:v>134</c:v>
                </c:pt>
                <c:pt idx="67">
                  <c:v>136</c:v>
                </c:pt>
                <c:pt idx="68">
                  <c:v>138</c:v>
                </c:pt>
                <c:pt idx="69">
                  <c:v>140</c:v>
                </c:pt>
                <c:pt idx="70">
                  <c:v>142</c:v>
                </c:pt>
                <c:pt idx="71">
                  <c:v>144</c:v>
                </c:pt>
                <c:pt idx="72">
                  <c:v>146</c:v>
                </c:pt>
                <c:pt idx="73">
                  <c:v>148</c:v>
                </c:pt>
                <c:pt idx="74">
                  <c:v>150</c:v>
                </c:pt>
                <c:pt idx="75">
                  <c:v>152</c:v>
                </c:pt>
                <c:pt idx="76">
                  <c:v>154</c:v>
                </c:pt>
                <c:pt idx="77">
                  <c:v>156</c:v>
                </c:pt>
                <c:pt idx="78">
                  <c:v>158</c:v>
                </c:pt>
                <c:pt idx="79">
                  <c:v>160</c:v>
                </c:pt>
                <c:pt idx="80">
                  <c:v>162</c:v>
                </c:pt>
                <c:pt idx="81">
                  <c:v>164</c:v>
                </c:pt>
                <c:pt idx="82">
                  <c:v>166</c:v>
                </c:pt>
                <c:pt idx="83">
                  <c:v>168</c:v>
                </c:pt>
                <c:pt idx="84">
                  <c:v>170</c:v>
                </c:pt>
                <c:pt idx="85">
                  <c:v>172</c:v>
                </c:pt>
                <c:pt idx="86">
                  <c:v>174</c:v>
                </c:pt>
                <c:pt idx="87">
                  <c:v>176</c:v>
                </c:pt>
                <c:pt idx="88">
                  <c:v>178</c:v>
                </c:pt>
                <c:pt idx="89">
                  <c:v>180</c:v>
                </c:pt>
                <c:pt idx="90">
                  <c:v>More</c:v>
                </c:pt>
              </c:strCache>
            </c:strRef>
          </c:cat>
          <c:val>
            <c:numRef>
              <c:f>Sheet3!$B$2:$B$92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8</c:v>
                </c:pt>
                <c:pt idx="6">
                  <c:v>10</c:v>
                </c:pt>
                <c:pt idx="7">
                  <c:v>18</c:v>
                </c:pt>
                <c:pt idx="8">
                  <c:v>5</c:v>
                </c:pt>
                <c:pt idx="9">
                  <c:v>7</c:v>
                </c:pt>
                <c:pt idx="10">
                  <c:v>15</c:v>
                </c:pt>
                <c:pt idx="11">
                  <c:v>8</c:v>
                </c:pt>
                <c:pt idx="12">
                  <c:v>2</c:v>
                </c:pt>
                <c:pt idx="13">
                  <c:v>15</c:v>
                </c:pt>
                <c:pt idx="14">
                  <c:v>7</c:v>
                </c:pt>
                <c:pt idx="15">
                  <c:v>11</c:v>
                </c:pt>
                <c:pt idx="16">
                  <c:v>18</c:v>
                </c:pt>
                <c:pt idx="17">
                  <c:v>0</c:v>
                </c:pt>
                <c:pt idx="18">
                  <c:v>9</c:v>
                </c:pt>
                <c:pt idx="19">
                  <c:v>9</c:v>
                </c:pt>
                <c:pt idx="20">
                  <c:v>0</c:v>
                </c:pt>
                <c:pt idx="21">
                  <c:v>0</c:v>
                </c:pt>
                <c:pt idx="22">
                  <c:v>24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6</c:v>
                </c:pt>
                <c:pt idx="29">
                  <c:v>1</c:v>
                </c:pt>
                <c:pt idx="30">
                  <c:v>0</c:v>
                </c:pt>
                <c:pt idx="31">
                  <c:v>7</c:v>
                </c:pt>
                <c:pt idx="32">
                  <c:v>0</c:v>
                </c:pt>
                <c:pt idx="33">
                  <c:v>2</c:v>
                </c:pt>
                <c:pt idx="34">
                  <c:v>3</c:v>
                </c:pt>
                <c:pt idx="35">
                  <c:v>3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</c:v>
                </c:pt>
                <c:pt idx="50">
                  <c:v>1</c:v>
                </c:pt>
                <c:pt idx="51">
                  <c:v>0</c:v>
                </c:pt>
                <c:pt idx="52">
                  <c:v>4</c:v>
                </c:pt>
                <c:pt idx="53">
                  <c:v>0</c:v>
                </c:pt>
                <c:pt idx="54">
                  <c:v>19</c:v>
                </c:pt>
                <c:pt idx="55">
                  <c:v>5</c:v>
                </c:pt>
                <c:pt idx="56">
                  <c:v>3</c:v>
                </c:pt>
                <c:pt idx="57">
                  <c:v>0</c:v>
                </c:pt>
                <c:pt idx="58">
                  <c:v>41</c:v>
                </c:pt>
                <c:pt idx="59">
                  <c:v>1</c:v>
                </c:pt>
                <c:pt idx="60">
                  <c:v>6</c:v>
                </c:pt>
                <c:pt idx="61">
                  <c:v>33</c:v>
                </c:pt>
                <c:pt idx="62">
                  <c:v>2</c:v>
                </c:pt>
                <c:pt idx="63">
                  <c:v>16</c:v>
                </c:pt>
                <c:pt idx="64">
                  <c:v>8</c:v>
                </c:pt>
                <c:pt idx="65">
                  <c:v>3</c:v>
                </c:pt>
                <c:pt idx="66">
                  <c:v>0</c:v>
                </c:pt>
                <c:pt idx="67">
                  <c:v>123</c:v>
                </c:pt>
                <c:pt idx="68">
                  <c:v>0</c:v>
                </c:pt>
                <c:pt idx="69">
                  <c:v>3</c:v>
                </c:pt>
                <c:pt idx="70">
                  <c:v>3</c:v>
                </c:pt>
                <c:pt idx="71">
                  <c:v>5</c:v>
                </c:pt>
                <c:pt idx="72">
                  <c:v>3</c:v>
                </c:pt>
                <c:pt idx="73">
                  <c:v>19</c:v>
                </c:pt>
                <c:pt idx="74">
                  <c:v>10</c:v>
                </c:pt>
                <c:pt idx="75">
                  <c:v>6</c:v>
                </c:pt>
                <c:pt idx="76">
                  <c:v>41</c:v>
                </c:pt>
                <c:pt idx="77">
                  <c:v>3</c:v>
                </c:pt>
                <c:pt idx="78">
                  <c:v>11</c:v>
                </c:pt>
                <c:pt idx="79">
                  <c:v>16</c:v>
                </c:pt>
                <c:pt idx="80">
                  <c:v>23</c:v>
                </c:pt>
                <c:pt idx="81">
                  <c:v>4</c:v>
                </c:pt>
                <c:pt idx="82">
                  <c:v>21</c:v>
                </c:pt>
                <c:pt idx="83">
                  <c:v>6</c:v>
                </c:pt>
                <c:pt idx="84">
                  <c:v>8</c:v>
                </c:pt>
                <c:pt idx="85">
                  <c:v>4</c:v>
                </c:pt>
                <c:pt idx="86">
                  <c:v>2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2-4D86-8D89-B510B0EB1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3652879"/>
        <c:axId val="256330367"/>
      </c:barChart>
      <c:catAx>
        <c:axId val="403652879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Void Orientation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56330367"/>
        <c:crosses val="autoZero"/>
        <c:auto val="1"/>
        <c:lblAlgn val="ctr"/>
        <c:lblOffset val="100"/>
        <c:noMultiLvlLbl val="0"/>
      </c:catAx>
      <c:valAx>
        <c:axId val="256330367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3652879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</a:rPr>
              <a:t>Specimen 2 Void Orientation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Sheet9!$A$2:$A$92</c:f>
              <c:strCache>
                <c:ptCount val="91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  <c:pt idx="25">
                  <c:v>52</c:v>
                </c:pt>
                <c:pt idx="26">
                  <c:v>54</c:v>
                </c:pt>
                <c:pt idx="27">
                  <c:v>56</c:v>
                </c:pt>
                <c:pt idx="28">
                  <c:v>58</c:v>
                </c:pt>
                <c:pt idx="29">
                  <c:v>60</c:v>
                </c:pt>
                <c:pt idx="30">
                  <c:v>62</c:v>
                </c:pt>
                <c:pt idx="31">
                  <c:v>64</c:v>
                </c:pt>
                <c:pt idx="32">
                  <c:v>66</c:v>
                </c:pt>
                <c:pt idx="33">
                  <c:v>68</c:v>
                </c:pt>
                <c:pt idx="34">
                  <c:v>70</c:v>
                </c:pt>
                <c:pt idx="35">
                  <c:v>72</c:v>
                </c:pt>
                <c:pt idx="36">
                  <c:v>74</c:v>
                </c:pt>
                <c:pt idx="37">
                  <c:v>76</c:v>
                </c:pt>
                <c:pt idx="38">
                  <c:v>78</c:v>
                </c:pt>
                <c:pt idx="39">
                  <c:v>80</c:v>
                </c:pt>
                <c:pt idx="40">
                  <c:v>82</c:v>
                </c:pt>
                <c:pt idx="41">
                  <c:v>84</c:v>
                </c:pt>
                <c:pt idx="42">
                  <c:v>86</c:v>
                </c:pt>
                <c:pt idx="43">
                  <c:v>88</c:v>
                </c:pt>
                <c:pt idx="44">
                  <c:v>90</c:v>
                </c:pt>
                <c:pt idx="45">
                  <c:v>92</c:v>
                </c:pt>
                <c:pt idx="46">
                  <c:v>94</c:v>
                </c:pt>
                <c:pt idx="47">
                  <c:v>96</c:v>
                </c:pt>
                <c:pt idx="48">
                  <c:v>98</c:v>
                </c:pt>
                <c:pt idx="49">
                  <c:v>100</c:v>
                </c:pt>
                <c:pt idx="50">
                  <c:v>102</c:v>
                </c:pt>
                <c:pt idx="51">
                  <c:v>104</c:v>
                </c:pt>
                <c:pt idx="52">
                  <c:v>106</c:v>
                </c:pt>
                <c:pt idx="53">
                  <c:v>108</c:v>
                </c:pt>
                <c:pt idx="54">
                  <c:v>110</c:v>
                </c:pt>
                <c:pt idx="55">
                  <c:v>112</c:v>
                </c:pt>
                <c:pt idx="56">
                  <c:v>114</c:v>
                </c:pt>
                <c:pt idx="57">
                  <c:v>116</c:v>
                </c:pt>
                <c:pt idx="58">
                  <c:v>118</c:v>
                </c:pt>
                <c:pt idx="59">
                  <c:v>120</c:v>
                </c:pt>
                <c:pt idx="60">
                  <c:v>122</c:v>
                </c:pt>
                <c:pt idx="61">
                  <c:v>124</c:v>
                </c:pt>
                <c:pt idx="62">
                  <c:v>126</c:v>
                </c:pt>
                <c:pt idx="63">
                  <c:v>128</c:v>
                </c:pt>
                <c:pt idx="64">
                  <c:v>130</c:v>
                </c:pt>
                <c:pt idx="65">
                  <c:v>132</c:v>
                </c:pt>
                <c:pt idx="66">
                  <c:v>134</c:v>
                </c:pt>
                <c:pt idx="67">
                  <c:v>136</c:v>
                </c:pt>
                <c:pt idx="68">
                  <c:v>138</c:v>
                </c:pt>
                <c:pt idx="69">
                  <c:v>140</c:v>
                </c:pt>
                <c:pt idx="70">
                  <c:v>142</c:v>
                </c:pt>
                <c:pt idx="71">
                  <c:v>144</c:v>
                </c:pt>
                <c:pt idx="72">
                  <c:v>146</c:v>
                </c:pt>
                <c:pt idx="73">
                  <c:v>148</c:v>
                </c:pt>
                <c:pt idx="74">
                  <c:v>150</c:v>
                </c:pt>
                <c:pt idx="75">
                  <c:v>152</c:v>
                </c:pt>
                <c:pt idx="76">
                  <c:v>154</c:v>
                </c:pt>
                <c:pt idx="77">
                  <c:v>156</c:v>
                </c:pt>
                <c:pt idx="78">
                  <c:v>158</c:v>
                </c:pt>
                <c:pt idx="79">
                  <c:v>160</c:v>
                </c:pt>
                <c:pt idx="80">
                  <c:v>162</c:v>
                </c:pt>
                <c:pt idx="81">
                  <c:v>164</c:v>
                </c:pt>
                <c:pt idx="82">
                  <c:v>166</c:v>
                </c:pt>
                <c:pt idx="83">
                  <c:v>168</c:v>
                </c:pt>
                <c:pt idx="84">
                  <c:v>170</c:v>
                </c:pt>
                <c:pt idx="85">
                  <c:v>172</c:v>
                </c:pt>
                <c:pt idx="86">
                  <c:v>174</c:v>
                </c:pt>
                <c:pt idx="87">
                  <c:v>176</c:v>
                </c:pt>
                <c:pt idx="88">
                  <c:v>178</c:v>
                </c:pt>
                <c:pt idx="89">
                  <c:v>180</c:v>
                </c:pt>
                <c:pt idx="90">
                  <c:v>More</c:v>
                </c:pt>
              </c:strCache>
            </c:strRef>
          </c:cat>
          <c:val>
            <c:numRef>
              <c:f>Sheet9!$B$2:$B$92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12</c:v>
                </c:pt>
                <c:pt idx="7">
                  <c:v>20</c:v>
                </c:pt>
                <c:pt idx="8">
                  <c:v>6</c:v>
                </c:pt>
                <c:pt idx="9">
                  <c:v>14</c:v>
                </c:pt>
                <c:pt idx="10">
                  <c:v>19</c:v>
                </c:pt>
                <c:pt idx="11">
                  <c:v>14</c:v>
                </c:pt>
                <c:pt idx="12">
                  <c:v>3</c:v>
                </c:pt>
                <c:pt idx="13">
                  <c:v>30</c:v>
                </c:pt>
                <c:pt idx="14">
                  <c:v>14</c:v>
                </c:pt>
                <c:pt idx="15">
                  <c:v>23</c:v>
                </c:pt>
                <c:pt idx="16">
                  <c:v>17</c:v>
                </c:pt>
                <c:pt idx="17">
                  <c:v>2</c:v>
                </c:pt>
                <c:pt idx="18">
                  <c:v>18</c:v>
                </c:pt>
                <c:pt idx="19">
                  <c:v>5</c:v>
                </c:pt>
                <c:pt idx="20">
                  <c:v>1</c:v>
                </c:pt>
                <c:pt idx="21">
                  <c:v>1</c:v>
                </c:pt>
                <c:pt idx="22">
                  <c:v>15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10</c:v>
                </c:pt>
                <c:pt idx="29">
                  <c:v>3</c:v>
                </c:pt>
                <c:pt idx="30">
                  <c:v>7</c:v>
                </c:pt>
                <c:pt idx="31">
                  <c:v>9</c:v>
                </c:pt>
                <c:pt idx="32">
                  <c:v>0</c:v>
                </c:pt>
                <c:pt idx="33">
                  <c:v>3</c:v>
                </c:pt>
                <c:pt idx="34">
                  <c:v>8</c:v>
                </c:pt>
                <c:pt idx="35">
                  <c:v>4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5</c:v>
                </c:pt>
                <c:pt idx="50">
                  <c:v>1</c:v>
                </c:pt>
                <c:pt idx="51">
                  <c:v>3</c:v>
                </c:pt>
                <c:pt idx="52">
                  <c:v>18</c:v>
                </c:pt>
                <c:pt idx="53">
                  <c:v>2</c:v>
                </c:pt>
                <c:pt idx="54">
                  <c:v>61</c:v>
                </c:pt>
                <c:pt idx="55">
                  <c:v>29</c:v>
                </c:pt>
                <c:pt idx="56">
                  <c:v>6</c:v>
                </c:pt>
                <c:pt idx="57">
                  <c:v>3</c:v>
                </c:pt>
                <c:pt idx="58">
                  <c:v>132</c:v>
                </c:pt>
                <c:pt idx="59">
                  <c:v>11</c:v>
                </c:pt>
                <c:pt idx="60">
                  <c:v>22</c:v>
                </c:pt>
                <c:pt idx="61">
                  <c:v>72</c:v>
                </c:pt>
                <c:pt idx="62">
                  <c:v>4</c:v>
                </c:pt>
                <c:pt idx="63">
                  <c:v>16</c:v>
                </c:pt>
                <c:pt idx="64">
                  <c:v>3</c:v>
                </c:pt>
                <c:pt idx="65">
                  <c:v>2</c:v>
                </c:pt>
                <c:pt idx="66">
                  <c:v>1</c:v>
                </c:pt>
                <c:pt idx="67">
                  <c:v>80</c:v>
                </c:pt>
                <c:pt idx="68">
                  <c:v>2</c:v>
                </c:pt>
                <c:pt idx="69">
                  <c:v>0</c:v>
                </c:pt>
                <c:pt idx="70">
                  <c:v>1</c:v>
                </c:pt>
                <c:pt idx="71">
                  <c:v>7</c:v>
                </c:pt>
                <c:pt idx="72">
                  <c:v>7</c:v>
                </c:pt>
                <c:pt idx="73">
                  <c:v>26</c:v>
                </c:pt>
                <c:pt idx="74">
                  <c:v>11</c:v>
                </c:pt>
                <c:pt idx="75">
                  <c:v>7</c:v>
                </c:pt>
                <c:pt idx="76">
                  <c:v>51</c:v>
                </c:pt>
                <c:pt idx="77">
                  <c:v>4</c:v>
                </c:pt>
                <c:pt idx="78">
                  <c:v>20</c:v>
                </c:pt>
                <c:pt idx="79">
                  <c:v>52</c:v>
                </c:pt>
                <c:pt idx="80">
                  <c:v>42</c:v>
                </c:pt>
                <c:pt idx="81">
                  <c:v>15</c:v>
                </c:pt>
                <c:pt idx="82">
                  <c:v>32</c:v>
                </c:pt>
                <c:pt idx="83">
                  <c:v>15</c:v>
                </c:pt>
                <c:pt idx="84">
                  <c:v>19</c:v>
                </c:pt>
                <c:pt idx="85">
                  <c:v>8</c:v>
                </c:pt>
                <c:pt idx="86">
                  <c:v>3</c:v>
                </c:pt>
                <c:pt idx="87">
                  <c:v>2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21-4058-87EB-7AA9C606A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0492271"/>
        <c:axId val="165711695"/>
      </c:barChart>
      <c:catAx>
        <c:axId val="204049227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Void Orientation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711695"/>
        <c:crosses val="autoZero"/>
        <c:auto val="1"/>
        <c:lblAlgn val="ctr"/>
        <c:lblOffset val="100"/>
        <c:noMultiLvlLbl val="0"/>
      </c:catAx>
      <c:valAx>
        <c:axId val="165711695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40492271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</a:rPr>
              <a:t>Specimen 3 Void Orientation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Sheet4!$A$2:$A$92</c:f>
              <c:strCache>
                <c:ptCount val="91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  <c:pt idx="25">
                  <c:v>52</c:v>
                </c:pt>
                <c:pt idx="26">
                  <c:v>54</c:v>
                </c:pt>
                <c:pt idx="27">
                  <c:v>56</c:v>
                </c:pt>
                <c:pt idx="28">
                  <c:v>58</c:v>
                </c:pt>
                <c:pt idx="29">
                  <c:v>60</c:v>
                </c:pt>
                <c:pt idx="30">
                  <c:v>62</c:v>
                </c:pt>
                <c:pt idx="31">
                  <c:v>64</c:v>
                </c:pt>
                <c:pt idx="32">
                  <c:v>66</c:v>
                </c:pt>
                <c:pt idx="33">
                  <c:v>68</c:v>
                </c:pt>
                <c:pt idx="34">
                  <c:v>70</c:v>
                </c:pt>
                <c:pt idx="35">
                  <c:v>72</c:v>
                </c:pt>
                <c:pt idx="36">
                  <c:v>74</c:v>
                </c:pt>
                <c:pt idx="37">
                  <c:v>76</c:v>
                </c:pt>
                <c:pt idx="38">
                  <c:v>78</c:v>
                </c:pt>
                <c:pt idx="39">
                  <c:v>80</c:v>
                </c:pt>
                <c:pt idx="40">
                  <c:v>82</c:v>
                </c:pt>
                <c:pt idx="41">
                  <c:v>84</c:v>
                </c:pt>
                <c:pt idx="42">
                  <c:v>86</c:v>
                </c:pt>
                <c:pt idx="43">
                  <c:v>88</c:v>
                </c:pt>
                <c:pt idx="44">
                  <c:v>90</c:v>
                </c:pt>
                <c:pt idx="45">
                  <c:v>92</c:v>
                </c:pt>
                <c:pt idx="46">
                  <c:v>94</c:v>
                </c:pt>
                <c:pt idx="47">
                  <c:v>96</c:v>
                </c:pt>
                <c:pt idx="48">
                  <c:v>98</c:v>
                </c:pt>
                <c:pt idx="49">
                  <c:v>100</c:v>
                </c:pt>
                <c:pt idx="50">
                  <c:v>102</c:v>
                </c:pt>
                <c:pt idx="51">
                  <c:v>104</c:v>
                </c:pt>
                <c:pt idx="52">
                  <c:v>106</c:v>
                </c:pt>
                <c:pt idx="53">
                  <c:v>108</c:v>
                </c:pt>
                <c:pt idx="54">
                  <c:v>110</c:v>
                </c:pt>
                <c:pt idx="55">
                  <c:v>112</c:v>
                </c:pt>
                <c:pt idx="56">
                  <c:v>114</c:v>
                </c:pt>
                <c:pt idx="57">
                  <c:v>116</c:v>
                </c:pt>
                <c:pt idx="58">
                  <c:v>118</c:v>
                </c:pt>
                <c:pt idx="59">
                  <c:v>120</c:v>
                </c:pt>
                <c:pt idx="60">
                  <c:v>122</c:v>
                </c:pt>
                <c:pt idx="61">
                  <c:v>124</c:v>
                </c:pt>
                <c:pt idx="62">
                  <c:v>126</c:v>
                </c:pt>
                <c:pt idx="63">
                  <c:v>128</c:v>
                </c:pt>
                <c:pt idx="64">
                  <c:v>130</c:v>
                </c:pt>
                <c:pt idx="65">
                  <c:v>132</c:v>
                </c:pt>
                <c:pt idx="66">
                  <c:v>134</c:v>
                </c:pt>
                <c:pt idx="67">
                  <c:v>136</c:v>
                </c:pt>
                <c:pt idx="68">
                  <c:v>138</c:v>
                </c:pt>
                <c:pt idx="69">
                  <c:v>140</c:v>
                </c:pt>
                <c:pt idx="70">
                  <c:v>142</c:v>
                </c:pt>
                <c:pt idx="71">
                  <c:v>144</c:v>
                </c:pt>
                <c:pt idx="72">
                  <c:v>146</c:v>
                </c:pt>
                <c:pt idx="73">
                  <c:v>148</c:v>
                </c:pt>
                <c:pt idx="74">
                  <c:v>150</c:v>
                </c:pt>
                <c:pt idx="75">
                  <c:v>152</c:v>
                </c:pt>
                <c:pt idx="76">
                  <c:v>154</c:v>
                </c:pt>
                <c:pt idx="77">
                  <c:v>156</c:v>
                </c:pt>
                <c:pt idx="78">
                  <c:v>158</c:v>
                </c:pt>
                <c:pt idx="79">
                  <c:v>160</c:v>
                </c:pt>
                <c:pt idx="80">
                  <c:v>162</c:v>
                </c:pt>
                <c:pt idx="81">
                  <c:v>164</c:v>
                </c:pt>
                <c:pt idx="82">
                  <c:v>166</c:v>
                </c:pt>
                <c:pt idx="83">
                  <c:v>168</c:v>
                </c:pt>
                <c:pt idx="84">
                  <c:v>170</c:v>
                </c:pt>
                <c:pt idx="85">
                  <c:v>172</c:v>
                </c:pt>
                <c:pt idx="86">
                  <c:v>174</c:v>
                </c:pt>
                <c:pt idx="87">
                  <c:v>176</c:v>
                </c:pt>
                <c:pt idx="88">
                  <c:v>178</c:v>
                </c:pt>
                <c:pt idx="89">
                  <c:v>180</c:v>
                </c:pt>
                <c:pt idx="90">
                  <c:v>More</c:v>
                </c:pt>
              </c:strCache>
            </c:strRef>
          </c:cat>
          <c:val>
            <c:numRef>
              <c:f>Sheet4!$B$2:$B$92</c:f>
              <c:numCache>
                <c:formatCode>General</c:formatCode>
                <c:ptCount val="9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7</c:v>
                </c:pt>
                <c:pt idx="5">
                  <c:v>7</c:v>
                </c:pt>
                <c:pt idx="6">
                  <c:v>5</c:v>
                </c:pt>
                <c:pt idx="7">
                  <c:v>8</c:v>
                </c:pt>
                <c:pt idx="8">
                  <c:v>2</c:v>
                </c:pt>
                <c:pt idx="9">
                  <c:v>7</c:v>
                </c:pt>
                <c:pt idx="10">
                  <c:v>5</c:v>
                </c:pt>
                <c:pt idx="11">
                  <c:v>8</c:v>
                </c:pt>
                <c:pt idx="12">
                  <c:v>2</c:v>
                </c:pt>
                <c:pt idx="13">
                  <c:v>12</c:v>
                </c:pt>
                <c:pt idx="14">
                  <c:v>4</c:v>
                </c:pt>
                <c:pt idx="15">
                  <c:v>7</c:v>
                </c:pt>
                <c:pt idx="16">
                  <c:v>7</c:v>
                </c:pt>
                <c:pt idx="17">
                  <c:v>1</c:v>
                </c:pt>
                <c:pt idx="18">
                  <c:v>6</c:v>
                </c:pt>
                <c:pt idx="19">
                  <c:v>4</c:v>
                </c:pt>
                <c:pt idx="20">
                  <c:v>2</c:v>
                </c:pt>
                <c:pt idx="21">
                  <c:v>0</c:v>
                </c:pt>
                <c:pt idx="22">
                  <c:v>13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  <c:pt idx="31">
                  <c:v>4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13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41</c:v>
                </c:pt>
                <c:pt idx="59">
                  <c:v>2</c:v>
                </c:pt>
                <c:pt idx="60">
                  <c:v>5</c:v>
                </c:pt>
                <c:pt idx="61">
                  <c:v>19</c:v>
                </c:pt>
                <c:pt idx="62">
                  <c:v>2</c:v>
                </c:pt>
                <c:pt idx="63">
                  <c:v>3</c:v>
                </c:pt>
                <c:pt idx="64">
                  <c:v>3</c:v>
                </c:pt>
                <c:pt idx="65">
                  <c:v>2</c:v>
                </c:pt>
                <c:pt idx="66">
                  <c:v>0</c:v>
                </c:pt>
                <c:pt idx="67">
                  <c:v>39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4</c:v>
                </c:pt>
                <c:pt idx="72">
                  <c:v>0</c:v>
                </c:pt>
                <c:pt idx="73">
                  <c:v>10</c:v>
                </c:pt>
                <c:pt idx="74">
                  <c:v>3</c:v>
                </c:pt>
                <c:pt idx="75">
                  <c:v>3</c:v>
                </c:pt>
                <c:pt idx="76">
                  <c:v>21</c:v>
                </c:pt>
                <c:pt idx="77">
                  <c:v>1</c:v>
                </c:pt>
                <c:pt idx="78">
                  <c:v>6</c:v>
                </c:pt>
                <c:pt idx="79">
                  <c:v>12</c:v>
                </c:pt>
                <c:pt idx="80">
                  <c:v>13</c:v>
                </c:pt>
                <c:pt idx="81">
                  <c:v>3</c:v>
                </c:pt>
                <c:pt idx="82">
                  <c:v>16</c:v>
                </c:pt>
                <c:pt idx="83">
                  <c:v>4</c:v>
                </c:pt>
                <c:pt idx="84">
                  <c:v>6</c:v>
                </c:pt>
                <c:pt idx="85">
                  <c:v>8</c:v>
                </c:pt>
                <c:pt idx="86">
                  <c:v>6</c:v>
                </c:pt>
                <c:pt idx="87">
                  <c:v>0</c:v>
                </c:pt>
                <c:pt idx="88">
                  <c:v>3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8-4B2F-BBBA-F7EE7846C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7217952"/>
        <c:axId val="1741421200"/>
      </c:barChart>
      <c:catAx>
        <c:axId val="1837217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Void Orientation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741421200"/>
        <c:crosses val="autoZero"/>
        <c:auto val="1"/>
        <c:lblAlgn val="ctr"/>
        <c:lblOffset val="100"/>
        <c:noMultiLvlLbl val="0"/>
      </c:catAx>
      <c:valAx>
        <c:axId val="174142120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37217952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latin typeface="Times New Roman" panose="02020603050405020304" pitchFamily="18" charset="0"/>
              </a:rPr>
              <a:t>Specimen 4 Void Orientation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Sheet2!$A$2:$A$92</c:f>
              <c:strCache>
                <c:ptCount val="91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  <c:pt idx="12">
                  <c:v>26</c:v>
                </c:pt>
                <c:pt idx="13">
                  <c:v>28</c:v>
                </c:pt>
                <c:pt idx="14">
                  <c:v>30</c:v>
                </c:pt>
                <c:pt idx="15">
                  <c:v>32</c:v>
                </c:pt>
                <c:pt idx="16">
                  <c:v>34</c:v>
                </c:pt>
                <c:pt idx="17">
                  <c:v>36</c:v>
                </c:pt>
                <c:pt idx="18">
                  <c:v>38</c:v>
                </c:pt>
                <c:pt idx="19">
                  <c:v>40</c:v>
                </c:pt>
                <c:pt idx="20">
                  <c:v>42</c:v>
                </c:pt>
                <c:pt idx="21">
                  <c:v>44</c:v>
                </c:pt>
                <c:pt idx="22">
                  <c:v>46</c:v>
                </c:pt>
                <c:pt idx="23">
                  <c:v>48</c:v>
                </c:pt>
                <c:pt idx="24">
                  <c:v>50</c:v>
                </c:pt>
                <c:pt idx="25">
                  <c:v>52</c:v>
                </c:pt>
                <c:pt idx="26">
                  <c:v>54</c:v>
                </c:pt>
                <c:pt idx="27">
                  <c:v>56</c:v>
                </c:pt>
                <c:pt idx="28">
                  <c:v>58</c:v>
                </c:pt>
                <c:pt idx="29">
                  <c:v>60</c:v>
                </c:pt>
                <c:pt idx="30">
                  <c:v>62</c:v>
                </c:pt>
                <c:pt idx="31">
                  <c:v>64</c:v>
                </c:pt>
                <c:pt idx="32">
                  <c:v>66</c:v>
                </c:pt>
                <c:pt idx="33">
                  <c:v>68</c:v>
                </c:pt>
                <c:pt idx="34">
                  <c:v>70</c:v>
                </c:pt>
                <c:pt idx="35">
                  <c:v>72</c:v>
                </c:pt>
                <c:pt idx="36">
                  <c:v>74</c:v>
                </c:pt>
                <c:pt idx="37">
                  <c:v>76</c:v>
                </c:pt>
                <c:pt idx="38">
                  <c:v>78</c:v>
                </c:pt>
                <c:pt idx="39">
                  <c:v>80</c:v>
                </c:pt>
                <c:pt idx="40">
                  <c:v>82</c:v>
                </c:pt>
                <c:pt idx="41">
                  <c:v>84</c:v>
                </c:pt>
                <c:pt idx="42">
                  <c:v>86</c:v>
                </c:pt>
                <c:pt idx="43">
                  <c:v>88</c:v>
                </c:pt>
                <c:pt idx="44">
                  <c:v>90</c:v>
                </c:pt>
                <c:pt idx="45">
                  <c:v>92</c:v>
                </c:pt>
                <c:pt idx="46">
                  <c:v>94</c:v>
                </c:pt>
                <c:pt idx="47">
                  <c:v>96</c:v>
                </c:pt>
                <c:pt idx="48">
                  <c:v>98</c:v>
                </c:pt>
                <c:pt idx="49">
                  <c:v>100</c:v>
                </c:pt>
                <c:pt idx="50">
                  <c:v>102</c:v>
                </c:pt>
                <c:pt idx="51">
                  <c:v>104</c:v>
                </c:pt>
                <c:pt idx="52">
                  <c:v>106</c:v>
                </c:pt>
                <c:pt idx="53">
                  <c:v>108</c:v>
                </c:pt>
                <c:pt idx="54">
                  <c:v>110</c:v>
                </c:pt>
                <c:pt idx="55">
                  <c:v>112</c:v>
                </c:pt>
                <c:pt idx="56">
                  <c:v>114</c:v>
                </c:pt>
                <c:pt idx="57">
                  <c:v>116</c:v>
                </c:pt>
                <c:pt idx="58">
                  <c:v>118</c:v>
                </c:pt>
                <c:pt idx="59">
                  <c:v>120</c:v>
                </c:pt>
                <c:pt idx="60">
                  <c:v>122</c:v>
                </c:pt>
                <c:pt idx="61">
                  <c:v>124</c:v>
                </c:pt>
                <c:pt idx="62">
                  <c:v>126</c:v>
                </c:pt>
                <c:pt idx="63">
                  <c:v>128</c:v>
                </c:pt>
                <c:pt idx="64">
                  <c:v>130</c:v>
                </c:pt>
                <c:pt idx="65">
                  <c:v>132</c:v>
                </c:pt>
                <c:pt idx="66">
                  <c:v>134</c:v>
                </c:pt>
                <c:pt idx="67">
                  <c:v>136</c:v>
                </c:pt>
                <c:pt idx="68">
                  <c:v>138</c:v>
                </c:pt>
                <c:pt idx="69">
                  <c:v>140</c:v>
                </c:pt>
                <c:pt idx="70">
                  <c:v>142</c:v>
                </c:pt>
                <c:pt idx="71">
                  <c:v>144</c:v>
                </c:pt>
                <c:pt idx="72">
                  <c:v>146</c:v>
                </c:pt>
                <c:pt idx="73">
                  <c:v>148</c:v>
                </c:pt>
                <c:pt idx="74">
                  <c:v>150</c:v>
                </c:pt>
                <c:pt idx="75">
                  <c:v>152</c:v>
                </c:pt>
                <c:pt idx="76">
                  <c:v>154</c:v>
                </c:pt>
                <c:pt idx="77">
                  <c:v>156</c:v>
                </c:pt>
                <c:pt idx="78">
                  <c:v>158</c:v>
                </c:pt>
                <c:pt idx="79">
                  <c:v>160</c:v>
                </c:pt>
                <c:pt idx="80">
                  <c:v>162</c:v>
                </c:pt>
                <c:pt idx="81">
                  <c:v>164</c:v>
                </c:pt>
                <c:pt idx="82">
                  <c:v>166</c:v>
                </c:pt>
                <c:pt idx="83">
                  <c:v>168</c:v>
                </c:pt>
                <c:pt idx="84">
                  <c:v>170</c:v>
                </c:pt>
                <c:pt idx="85">
                  <c:v>172</c:v>
                </c:pt>
                <c:pt idx="86">
                  <c:v>174</c:v>
                </c:pt>
                <c:pt idx="87">
                  <c:v>176</c:v>
                </c:pt>
                <c:pt idx="88">
                  <c:v>178</c:v>
                </c:pt>
                <c:pt idx="89">
                  <c:v>180</c:v>
                </c:pt>
                <c:pt idx="90">
                  <c:v>More</c:v>
                </c:pt>
              </c:strCache>
            </c:strRef>
          </c:cat>
          <c:val>
            <c:numRef>
              <c:f>Sheet2!$B$2:$B$92</c:f>
              <c:numCache>
                <c:formatCode>General</c:formatCode>
                <c:ptCount val="91"/>
                <c:pt idx="0">
                  <c:v>0</c:v>
                </c:pt>
                <c:pt idx="1">
                  <c:v>2</c:v>
                </c:pt>
                <c:pt idx="2">
                  <c:v>9</c:v>
                </c:pt>
                <c:pt idx="3">
                  <c:v>10</c:v>
                </c:pt>
                <c:pt idx="4">
                  <c:v>24</c:v>
                </c:pt>
                <c:pt idx="5">
                  <c:v>30</c:v>
                </c:pt>
                <c:pt idx="6">
                  <c:v>28</c:v>
                </c:pt>
                <c:pt idx="7">
                  <c:v>41</c:v>
                </c:pt>
                <c:pt idx="8">
                  <c:v>15</c:v>
                </c:pt>
                <c:pt idx="9">
                  <c:v>42</c:v>
                </c:pt>
                <c:pt idx="10">
                  <c:v>30</c:v>
                </c:pt>
                <c:pt idx="11">
                  <c:v>19</c:v>
                </c:pt>
                <c:pt idx="12">
                  <c:v>5</c:v>
                </c:pt>
                <c:pt idx="13">
                  <c:v>31</c:v>
                </c:pt>
                <c:pt idx="14">
                  <c:v>21</c:v>
                </c:pt>
                <c:pt idx="15">
                  <c:v>22</c:v>
                </c:pt>
                <c:pt idx="16">
                  <c:v>29</c:v>
                </c:pt>
                <c:pt idx="17">
                  <c:v>8</c:v>
                </c:pt>
                <c:pt idx="18">
                  <c:v>28</c:v>
                </c:pt>
                <c:pt idx="19">
                  <c:v>6</c:v>
                </c:pt>
                <c:pt idx="20">
                  <c:v>6</c:v>
                </c:pt>
                <c:pt idx="21">
                  <c:v>0</c:v>
                </c:pt>
                <c:pt idx="22">
                  <c:v>40</c:v>
                </c:pt>
                <c:pt idx="23">
                  <c:v>1</c:v>
                </c:pt>
                <c:pt idx="24">
                  <c:v>0</c:v>
                </c:pt>
                <c:pt idx="25">
                  <c:v>4</c:v>
                </c:pt>
                <c:pt idx="26">
                  <c:v>5</c:v>
                </c:pt>
                <c:pt idx="27">
                  <c:v>1</c:v>
                </c:pt>
                <c:pt idx="28">
                  <c:v>6</c:v>
                </c:pt>
                <c:pt idx="29">
                  <c:v>5</c:v>
                </c:pt>
                <c:pt idx="30">
                  <c:v>2</c:v>
                </c:pt>
                <c:pt idx="31">
                  <c:v>10</c:v>
                </c:pt>
                <c:pt idx="32">
                  <c:v>1</c:v>
                </c:pt>
                <c:pt idx="33">
                  <c:v>4</c:v>
                </c:pt>
                <c:pt idx="34">
                  <c:v>4</c:v>
                </c:pt>
                <c:pt idx="35">
                  <c:v>3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7</c:v>
                </c:pt>
                <c:pt idx="53">
                  <c:v>0</c:v>
                </c:pt>
                <c:pt idx="54">
                  <c:v>28</c:v>
                </c:pt>
                <c:pt idx="55">
                  <c:v>11</c:v>
                </c:pt>
                <c:pt idx="56">
                  <c:v>5</c:v>
                </c:pt>
                <c:pt idx="57">
                  <c:v>0</c:v>
                </c:pt>
                <c:pt idx="58">
                  <c:v>77</c:v>
                </c:pt>
                <c:pt idx="59">
                  <c:v>4</c:v>
                </c:pt>
                <c:pt idx="60">
                  <c:v>19</c:v>
                </c:pt>
                <c:pt idx="61">
                  <c:v>43</c:v>
                </c:pt>
                <c:pt idx="62">
                  <c:v>2</c:v>
                </c:pt>
                <c:pt idx="63">
                  <c:v>10</c:v>
                </c:pt>
                <c:pt idx="64">
                  <c:v>8</c:v>
                </c:pt>
                <c:pt idx="65">
                  <c:v>3</c:v>
                </c:pt>
                <c:pt idx="66">
                  <c:v>0</c:v>
                </c:pt>
                <c:pt idx="67">
                  <c:v>136</c:v>
                </c:pt>
                <c:pt idx="68">
                  <c:v>0</c:v>
                </c:pt>
                <c:pt idx="69">
                  <c:v>5</c:v>
                </c:pt>
                <c:pt idx="70">
                  <c:v>4</c:v>
                </c:pt>
                <c:pt idx="71">
                  <c:v>16</c:v>
                </c:pt>
                <c:pt idx="72">
                  <c:v>4</c:v>
                </c:pt>
                <c:pt idx="73">
                  <c:v>31</c:v>
                </c:pt>
                <c:pt idx="74">
                  <c:v>18</c:v>
                </c:pt>
                <c:pt idx="75">
                  <c:v>10</c:v>
                </c:pt>
                <c:pt idx="76">
                  <c:v>73</c:v>
                </c:pt>
                <c:pt idx="77">
                  <c:v>4</c:v>
                </c:pt>
                <c:pt idx="78">
                  <c:v>23</c:v>
                </c:pt>
                <c:pt idx="79">
                  <c:v>39</c:v>
                </c:pt>
                <c:pt idx="80">
                  <c:v>52</c:v>
                </c:pt>
                <c:pt idx="81">
                  <c:v>14</c:v>
                </c:pt>
                <c:pt idx="82">
                  <c:v>47</c:v>
                </c:pt>
                <c:pt idx="83">
                  <c:v>11</c:v>
                </c:pt>
                <c:pt idx="84">
                  <c:v>25</c:v>
                </c:pt>
                <c:pt idx="85">
                  <c:v>25</c:v>
                </c:pt>
                <c:pt idx="86">
                  <c:v>15</c:v>
                </c:pt>
                <c:pt idx="87">
                  <c:v>11</c:v>
                </c:pt>
                <c:pt idx="88">
                  <c:v>7</c:v>
                </c:pt>
                <c:pt idx="89">
                  <c:v>1</c:v>
                </c:pt>
                <c:pt idx="9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1-4D01-AB63-25F6B1CE3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5302976"/>
        <c:axId val="1805087760"/>
      </c:barChart>
      <c:catAx>
        <c:axId val="18353029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Void Orientation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05087760"/>
        <c:crosses val="autoZero"/>
        <c:auto val="1"/>
        <c:lblAlgn val="ctr"/>
        <c:lblOffset val="100"/>
        <c:noMultiLvlLbl val="0"/>
      </c:catAx>
      <c:valAx>
        <c:axId val="180508776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>
                    <a:latin typeface="Times New Roman" panose="02020603050405020304" pitchFamily="18" charset="0"/>
                  </a:rPr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35302976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23T23:08:53.497" idx="9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E42B0C-496F-42E7-A592-02B361F1BF35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799B72-1378-41B8-869E-595F929A4FDB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Surface Preparation</a:t>
          </a:r>
        </a:p>
      </dgm:t>
    </dgm:pt>
    <dgm:pt modelId="{8E6884E9-DEFD-4236-BB7F-53DC4C72798E}" type="parTrans" cxnId="{48D1D8F0-082D-4522-856C-ED95BF8ABA49}">
      <dgm:prSet/>
      <dgm:spPr/>
      <dgm:t>
        <a:bodyPr/>
        <a:lstStyle/>
        <a:p>
          <a:endParaRPr lang="en-US"/>
        </a:p>
      </dgm:t>
    </dgm:pt>
    <dgm:pt modelId="{809777C9-8DA6-44C2-A1D1-C79C36BB845D}" type="sibTrans" cxnId="{48D1D8F0-082D-4522-856C-ED95BF8ABA49}">
      <dgm:prSet/>
      <dgm:spPr/>
      <dgm:t>
        <a:bodyPr/>
        <a:lstStyle/>
        <a:p>
          <a:endParaRPr lang="en-US"/>
        </a:p>
      </dgm:t>
    </dgm:pt>
    <dgm:pt modelId="{F5BFFAAE-D27F-4902-A65F-DA19CD976B70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Grit blasted, washed in phosphoric acid solution, and rinsed with ethanol</a:t>
          </a:r>
        </a:p>
      </dgm:t>
    </dgm:pt>
    <dgm:pt modelId="{30DBD1C9-3C66-4366-A9DF-1E111CF6D5D1}" type="parTrans" cxnId="{E9C12B98-6CCD-44D3-8073-B261E1246C28}">
      <dgm:prSet/>
      <dgm:spPr/>
      <dgm:t>
        <a:bodyPr/>
        <a:lstStyle/>
        <a:p>
          <a:endParaRPr lang="en-US"/>
        </a:p>
      </dgm:t>
    </dgm:pt>
    <dgm:pt modelId="{06F5C18E-66DC-4E1A-B021-5599D19DE4B5}" type="sibTrans" cxnId="{E9C12B98-6CCD-44D3-8073-B261E1246C28}">
      <dgm:prSet/>
      <dgm:spPr/>
      <dgm:t>
        <a:bodyPr/>
        <a:lstStyle/>
        <a:p>
          <a:endParaRPr lang="en-US"/>
        </a:p>
      </dgm:t>
    </dgm:pt>
    <dgm:pt modelId="{2292FF94-F80C-46F6-9588-FD34F47169D9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Resin Application</a:t>
          </a:r>
        </a:p>
      </dgm:t>
    </dgm:pt>
    <dgm:pt modelId="{81BA7509-850E-4A7D-9BF3-992DC2CA25D5}" type="parTrans" cxnId="{123185CE-AEC0-4BE1-B37C-352A36C604C4}">
      <dgm:prSet/>
      <dgm:spPr/>
      <dgm:t>
        <a:bodyPr/>
        <a:lstStyle/>
        <a:p>
          <a:endParaRPr lang="en-US"/>
        </a:p>
      </dgm:t>
    </dgm:pt>
    <dgm:pt modelId="{E021E057-0844-4EB9-8771-2FE91F25F07D}" type="sibTrans" cxnId="{123185CE-AEC0-4BE1-B37C-352A36C604C4}">
      <dgm:prSet/>
      <dgm:spPr/>
      <dgm:t>
        <a:bodyPr/>
        <a:lstStyle/>
        <a:p>
          <a:endParaRPr lang="en-US"/>
        </a:p>
      </dgm:t>
    </dgm:pt>
    <dgm:pt modelId="{C601B57B-B065-45CC-9D1B-DDFF4B2E0153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To reduce viscosity, resin heated on hot plate and chamber heated with hot-air guns</a:t>
          </a:r>
        </a:p>
      </dgm:t>
    </dgm:pt>
    <dgm:pt modelId="{78262D51-B16F-4571-BBFC-EF0BDB4BEB7B}" type="parTrans" cxnId="{C970E099-C79B-400F-BE71-CD01A0EF2291}">
      <dgm:prSet/>
      <dgm:spPr/>
      <dgm:t>
        <a:bodyPr/>
        <a:lstStyle/>
        <a:p>
          <a:endParaRPr lang="en-US"/>
        </a:p>
      </dgm:t>
    </dgm:pt>
    <dgm:pt modelId="{BF05E7B5-97B8-476A-857F-3DD70D5C56E2}" type="sibTrans" cxnId="{C970E099-C79B-400F-BE71-CD01A0EF2291}">
      <dgm:prSet/>
      <dgm:spPr/>
      <dgm:t>
        <a:bodyPr/>
        <a:lstStyle/>
        <a:p>
          <a:endParaRPr lang="en-US"/>
        </a:p>
      </dgm:t>
    </dgm:pt>
    <dgm:pt modelId="{717D40FF-59BD-42D6-AA39-5F9CC4C942D4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Curing</a:t>
          </a:r>
        </a:p>
      </dgm:t>
    </dgm:pt>
    <dgm:pt modelId="{68F0F794-089C-4DD6-91A0-631F8014A657}" type="parTrans" cxnId="{ABBEDD79-14D4-4FA5-BEBB-BF3A49D9E725}">
      <dgm:prSet/>
      <dgm:spPr/>
      <dgm:t>
        <a:bodyPr/>
        <a:lstStyle/>
        <a:p>
          <a:endParaRPr lang="en-US"/>
        </a:p>
      </dgm:t>
    </dgm:pt>
    <dgm:pt modelId="{E69F6045-D92F-4D58-96E8-D163AFD33E95}" type="sibTrans" cxnId="{ABBEDD79-14D4-4FA5-BEBB-BF3A49D9E725}">
      <dgm:prSet/>
      <dgm:spPr/>
      <dgm:t>
        <a:bodyPr/>
        <a:lstStyle/>
        <a:p>
          <a:endParaRPr lang="en-US"/>
        </a:p>
      </dgm:t>
    </dgm:pt>
    <dgm:pt modelId="{B6330A99-6623-492C-B8D4-61DE7E03E663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Curing process varied at each of the NASA centers based on available facilities</a:t>
          </a:r>
        </a:p>
      </dgm:t>
    </dgm:pt>
    <dgm:pt modelId="{21680D62-63B8-4DB6-B187-B51896474235}" type="parTrans" cxnId="{9AC7B764-077C-4134-8F4F-A61E9166EA59}">
      <dgm:prSet/>
      <dgm:spPr/>
      <dgm:t>
        <a:bodyPr/>
        <a:lstStyle/>
        <a:p>
          <a:endParaRPr lang="en-US"/>
        </a:p>
      </dgm:t>
    </dgm:pt>
    <dgm:pt modelId="{6DCA3F5B-F946-402C-8B10-3AFDB547E1EB}" type="sibTrans" cxnId="{9AC7B764-077C-4134-8F4F-A61E9166EA59}">
      <dgm:prSet/>
      <dgm:spPr/>
      <dgm:t>
        <a:bodyPr/>
        <a:lstStyle/>
        <a:p>
          <a:endParaRPr lang="en-US"/>
        </a:p>
      </dgm:t>
    </dgm:pt>
    <dgm:pt modelId="{5D525BD2-2B0F-4936-8FDF-84AC9E5D1E16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Film adhesives tested</a:t>
          </a:r>
        </a:p>
      </dgm:t>
    </dgm:pt>
    <dgm:pt modelId="{E8585C67-5AA0-4B79-AE08-F85816AB1F28}" type="parTrans" cxnId="{D4904F26-8BD8-4EA6-AFC4-A583684C88FD}">
      <dgm:prSet/>
      <dgm:spPr/>
      <dgm:t>
        <a:bodyPr/>
        <a:lstStyle/>
        <a:p>
          <a:endParaRPr lang="en-US"/>
        </a:p>
      </dgm:t>
    </dgm:pt>
    <dgm:pt modelId="{B5D1CEAC-F393-4F97-A30C-7FFC7347D78E}" type="sibTrans" cxnId="{D4904F26-8BD8-4EA6-AFC4-A583684C88FD}">
      <dgm:prSet/>
      <dgm:spPr/>
      <dgm:t>
        <a:bodyPr/>
        <a:lstStyle/>
        <a:p>
          <a:endParaRPr lang="en-US"/>
        </a:p>
      </dgm:t>
    </dgm:pt>
    <dgm:pt modelId="{07CB2F94-5382-4312-BA04-C340381FF2CB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Filament Winding</a:t>
          </a:r>
        </a:p>
      </dgm:t>
    </dgm:pt>
    <dgm:pt modelId="{D7A9AEF2-FA8A-4AFC-81FF-C4EF68FC7A46}" type="parTrans" cxnId="{ADD742B1-7EA3-441E-8375-A9F32EEC0D84}">
      <dgm:prSet/>
      <dgm:spPr/>
      <dgm:t>
        <a:bodyPr/>
        <a:lstStyle/>
        <a:p>
          <a:endParaRPr lang="en-US"/>
        </a:p>
      </dgm:t>
    </dgm:pt>
    <dgm:pt modelId="{763C4499-D615-4251-96C9-E44CA8F31DE1}" type="sibTrans" cxnId="{ADD742B1-7EA3-441E-8375-A9F32EEC0D84}">
      <dgm:prSet/>
      <dgm:spPr/>
      <dgm:t>
        <a:bodyPr/>
        <a:lstStyle/>
        <a:p>
          <a:endParaRPr lang="en-US"/>
        </a:p>
      </dgm:t>
    </dgm:pt>
    <dgm:pt modelId="{E032B855-6A10-4E01-926F-5B5EC445034B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Helical orientation with 40-degree fiber angle relative to chamber axis</a:t>
          </a:r>
        </a:p>
      </dgm:t>
    </dgm:pt>
    <dgm:pt modelId="{B8FB63D8-0997-45E7-BAD3-0C2D9536D2E7}" type="parTrans" cxnId="{2CEF4052-7419-44E5-BD26-CBB078853BE3}">
      <dgm:prSet/>
      <dgm:spPr/>
      <dgm:t>
        <a:bodyPr/>
        <a:lstStyle/>
        <a:p>
          <a:endParaRPr lang="en-US"/>
        </a:p>
      </dgm:t>
    </dgm:pt>
    <dgm:pt modelId="{9AB370B2-4E0A-4ADA-A548-EB2B91AD7BC9}" type="sibTrans" cxnId="{2CEF4052-7419-44E5-BD26-CBB078853BE3}">
      <dgm:prSet/>
      <dgm:spPr/>
      <dgm:t>
        <a:bodyPr/>
        <a:lstStyle/>
        <a:p>
          <a:endParaRPr lang="en-US"/>
        </a:p>
      </dgm:t>
    </dgm:pt>
    <dgm:pt modelId="{6CB4E177-8604-4C35-8E7E-260B199224CD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Hoop wound over helical and repeated for total of 4 plies</a:t>
          </a:r>
        </a:p>
      </dgm:t>
    </dgm:pt>
    <dgm:pt modelId="{5F0B2A97-2A00-4636-9769-AD6FE7B87E87}" type="parTrans" cxnId="{F51AACEF-CFA2-4A0A-8267-A9AD84B36705}">
      <dgm:prSet/>
      <dgm:spPr/>
      <dgm:t>
        <a:bodyPr/>
        <a:lstStyle/>
        <a:p>
          <a:endParaRPr lang="en-US"/>
        </a:p>
      </dgm:t>
    </dgm:pt>
    <dgm:pt modelId="{8A2441A0-6D4D-451F-9916-2825E8E5B976}" type="sibTrans" cxnId="{F51AACEF-CFA2-4A0A-8267-A9AD84B36705}">
      <dgm:prSet/>
      <dgm:spPr/>
      <dgm:t>
        <a:bodyPr/>
        <a:lstStyle/>
        <a:p>
          <a:endParaRPr lang="en-US"/>
        </a:p>
      </dgm:t>
    </dgm:pt>
    <dgm:pt modelId="{FD6E2EFB-11C6-4C13-9386-392DF3D5AFA8}">
      <dgm:prSet phldrT="[Text]"/>
      <dgm:spPr/>
      <dgm:t>
        <a:bodyPr/>
        <a:lstStyle/>
        <a:p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Bismaleimide (BMI) 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esin evaluated</a:t>
          </a:r>
        </a:p>
      </dgm:t>
    </dgm:pt>
    <dgm:pt modelId="{57EC7853-7F16-40D0-AC16-9E08F6092226}" type="parTrans" cxnId="{57A3E3D6-E7F5-45E8-B9FA-6A6055CF1842}">
      <dgm:prSet/>
      <dgm:spPr/>
      <dgm:t>
        <a:bodyPr/>
        <a:lstStyle/>
        <a:p>
          <a:endParaRPr lang="en-US"/>
        </a:p>
      </dgm:t>
    </dgm:pt>
    <dgm:pt modelId="{35320382-129E-4B85-B20D-DFF0C6C9875F}" type="sibTrans" cxnId="{57A3E3D6-E7F5-45E8-B9FA-6A6055CF1842}">
      <dgm:prSet/>
      <dgm:spPr/>
      <dgm:t>
        <a:bodyPr/>
        <a:lstStyle/>
        <a:p>
          <a:endParaRPr lang="en-US"/>
        </a:p>
      </dgm:t>
    </dgm:pt>
    <dgm:pt modelId="{9500CDFC-D011-4579-8E88-66E9FFE7A559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As an early practice, Glenn Research Center applied shrink-wrap and vacuum bagged and autoclaved part</a:t>
          </a:r>
        </a:p>
      </dgm:t>
    </dgm:pt>
    <dgm:pt modelId="{5B9D5608-EA1A-487E-8A5E-2DC8B467D582}" type="parTrans" cxnId="{8E92A87C-06F4-4E15-9E5C-93F82690509E}">
      <dgm:prSet/>
      <dgm:spPr/>
      <dgm:t>
        <a:bodyPr/>
        <a:lstStyle/>
        <a:p>
          <a:endParaRPr lang="en-US"/>
        </a:p>
      </dgm:t>
    </dgm:pt>
    <dgm:pt modelId="{3C7C21C9-927A-4255-9764-3A41D0B4B61B}" type="sibTrans" cxnId="{8E92A87C-06F4-4E15-9E5C-93F82690509E}">
      <dgm:prSet/>
      <dgm:spPr/>
      <dgm:t>
        <a:bodyPr/>
        <a:lstStyle/>
        <a:p>
          <a:endParaRPr lang="en-US"/>
        </a:p>
      </dgm:t>
    </dgm:pt>
    <dgm:pt modelId="{5737AF53-012A-4B22-93B5-BE2CCBC5ED74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Thermal requirements of resin range from cryogenic to 450°F</a:t>
          </a:r>
        </a:p>
      </dgm:t>
    </dgm:pt>
    <dgm:pt modelId="{C191C220-B775-4098-8B3C-6A383F00DE08}" type="parTrans" cxnId="{91250B11-4B59-4433-8E01-540A7DFABBFC}">
      <dgm:prSet/>
      <dgm:spPr/>
      <dgm:t>
        <a:bodyPr/>
        <a:lstStyle/>
        <a:p>
          <a:endParaRPr lang="en-US"/>
        </a:p>
      </dgm:t>
    </dgm:pt>
    <dgm:pt modelId="{9A75BB2E-EB0C-44D3-A366-3959490AF359}" type="sibTrans" cxnId="{91250B11-4B59-4433-8E01-540A7DFABBFC}">
      <dgm:prSet/>
      <dgm:spPr/>
      <dgm:t>
        <a:bodyPr/>
        <a:lstStyle/>
        <a:p>
          <a:endParaRPr lang="en-US"/>
        </a:p>
      </dgm:t>
    </dgm:pt>
    <dgm:pt modelId="{96B820EA-87A0-4991-A1F4-9429448E33A5}" type="pres">
      <dgm:prSet presAssocID="{94E42B0C-496F-42E7-A592-02B361F1BF35}" presName="linearFlow" presStyleCnt="0">
        <dgm:presLayoutVars>
          <dgm:dir/>
          <dgm:animLvl val="lvl"/>
          <dgm:resizeHandles val="exact"/>
        </dgm:presLayoutVars>
      </dgm:prSet>
      <dgm:spPr/>
    </dgm:pt>
    <dgm:pt modelId="{165464D2-BA40-4F7B-A962-A2B8D19F54FF}" type="pres">
      <dgm:prSet presAssocID="{D9799B72-1378-41B8-869E-595F929A4FDB}" presName="composite" presStyleCnt="0"/>
      <dgm:spPr/>
    </dgm:pt>
    <dgm:pt modelId="{3AE58854-A88D-41CF-B445-4C37BB9F7424}" type="pres">
      <dgm:prSet presAssocID="{D9799B72-1378-41B8-869E-595F929A4FDB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24E9F8C-F39C-4F46-9520-202C87DEA0F0}" type="pres">
      <dgm:prSet presAssocID="{D9799B72-1378-41B8-869E-595F929A4FDB}" presName="parSh" presStyleLbl="node1" presStyleIdx="0" presStyleCnt="4"/>
      <dgm:spPr/>
    </dgm:pt>
    <dgm:pt modelId="{C47542D0-2CA1-434B-A778-90D6D8CBD514}" type="pres">
      <dgm:prSet presAssocID="{D9799B72-1378-41B8-869E-595F929A4FDB}" presName="desTx" presStyleLbl="fgAcc1" presStyleIdx="0" presStyleCnt="4">
        <dgm:presLayoutVars>
          <dgm:bulletEnabled val="1"/>
        </dgm:presLayoutVars>
      </dgm:prSet>
      <dgm:spPr/>
    </dgm:pt>
    <dgm:pt modelId="{5803DE9A-E3D9-49AC-9E23-D7B31030AD28}" type="pres">
      <dgm:prSet presAssocID="{809777C9-8DA6-44C2-A1D1-C79C36BB845D}" presName="sibTrans" presStyleLbl="sibTrans2D1" presStyleIdx="0" presStyleCnt="3"/>
      <dgm:spPr/>
    </dgm:pt>
    <dgm:pt modelId="{E96C784C-A70F-42E6-BA84-7D65027EFAC4}" type="pres">
      <dgm:prSet presAssocID="{809777C9-8DA6-44C2-A1D1-C79C36BB845D}" presName="connTx" presStyleLbl="sibTrans2D1" presStyleIdx="0" presStyleCnt="3"/>
      <dgm:spPr/>
    </dgm:pt>
    <dgm:pt modelId="{A63991CF-5C97-4DF5-9EED-B464FAF1372C}" type="pres">
      <dgm:prSet presAssocID="{2292FF94-F80C-46F6-9588-FD34F47169D9}" presName="composite" presStyleCnt="0"/>
      <dgm:spPr/>
    </dgm:pt>
    <dgm:pt modelId="{BC1CA03B-2848-455E-8403-0083DE106369}" type="pres">
      <dgm:prSet presAssocID="{2292FF94-F80C-46F6-9588-FD34F47169D9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24BB43D-5FAB-4266-9650-E00CF4864BFC}" type="pres">
      <dgm:prSet presAssocID="{2292FF94-F80C-46F6-9588-FD34F47169D9}" presName="parSh" presStyleLbl="node1" presStyleIdx="1" presStyleCnt="4"/>
      <dgm:spPr/>
    </dgm:pt>
    <dgm:pt modelId="{6DC5A7C9-956E-4A81-94FE-22620A7D97F6}" type="pres">
      <dgm:prSet presAssocID="{2292FF94-F80C-46F6-9588-FD34F47169D9}" presName="desTx" presStyleLbl="fgAcc1" presStyleIdx="1" presStyleCnt="4">
        <dgm:presLayoutVars>
          <dgm:bulletEnabled val="1"/>
        </dgm:presLayoutVars>
      </dgm:prSet>
      <dgm:spPr/>
    </dgm:pt>
    <dgm:pt modelId="{8019F44F-841B-4740-9559-6B3748EBA0E8}" type="pres">
      <dgm:prSet presAssocID="{E021E057-0844-4EB9-8771-2FE91F25F07D}" presName="sibTrans" presStyleLbl="sibTrans2D1" presStyleIdx="1" presStyleCnt="3"/>
      <dgm:spPr/>
    </dgm:pt>
    <dgm:pt modelId="{BC45B88E-39C9-4E31-8BAE-6812611F3369}" type="pres">
      <dgm:prSet presAssocID="{E021E057-0844-4EB9-8771-2FE91F25F07D}" presName="connTx" presStyleLbl="sibTrans2D1" presStyleIdx="1" presStyleCnt="3"/>
      <dgm:spPr/>
    </dgm:pt>
    <dgm:pt modelId="{9E90CD13-12A2-4F8E-BE47-E9197A2A2565}" type="pres">
      <dgm:prSet presAssocID="{07CB2F94-5382-4312-BA04-C340381FF2CB}" presName="composite" presStyleCnt="0"/>
      <dgm:spPr/>
    </dgm:pt>
    <dgm:pt modelId="{72368053-76C1-4B9E-AD83-709967DDE6F3}" type="pres">
      <dgm:prSet presAssocID="{07CB2F94-5382-4312-BA04-C340381FF2CB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64AB616-8266-40DA-8657-A9B3E5F64431}" type="pres">
      <dgm:prSet presAssocID="{07CB2F94-5382-4312-BA04-C340381FF2CB}" presName="parSh" presStyleLbl="node1" presStyleIdx="2" presStyleCnt="4"/>
      <dgm:spPr/>
    </dgm:pt>
    <dgm:pt modelId="{809A4E05-ED08-4AD7-90C0-9B34C3DB35E1}" type="pres">
      <dgm:prSet presAssocID="{07CB2F94-5382-4312-BA04-C340381FF2CB}" presName="desTx" presStyleLbl="fgAcc1" presStyleIdx="2" presStyleCnt="4">
        <dgm:presLayoutVars>
          <dgm:bulletEnabled val="1"/>
        </dgm:presLayoutVars>
      </dgm:prSet>
      <dgm:spPr/>
    </dgm:pt>
    <dgm:pt modelId="{CD7661F9-BB68-46C0-B082-F3515B86ACB6}" type="pres">
      <dgm:prSet presAssocID="{763C4499-D615-4251-96C9-E44CA8F31DE1}" presName="sibTrans" presStyleLbl="sibTrans2D1" presStyleIdx="2" presStyleCnt="3"/>
      <dgm:spPr/>
    </dgm:pt>
    <dgm:pt modelId="{7F08255E-95E4-4091-87DE-5A0897908ED3}" type="pres">
      <dgm:prSet presAssocID="{763C4499-D615-4251-96C9-E44CA8F31DE1}" presName="connTx" presStyleLbl="sibTrans2D1" presStyleIdx="2" presStyleCnt="3"/>
      <dgm:spPr/>
    </dgm:pt>
    <dgm:pt modelId="{E7C1DCAE-FF19-4AFC-8147-CB57DAF96857}" type="pres">
      <dgm:prSet presAssocID="{717D40FF-59BD-42D6-AA39-5F9CC4C942D4}" presName="composite" presStyleCnt="0"/>
      <dgm:spPr/>
    </dgm:pt>
    <dgm:pt modelId="{E2EB0C7E-32BE-4FF3-8BEF-EFD1EB927BA5}" type="pres">
      <dgm:prSet presAssocID="{717D40FF-59BD-42D6-AA39-5F9CC4C942D4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5191BB2-5D0F-477F-89E7-DAED26517A96}" type="pres">
      <dgm:prSet presAssocID="{717D40FF-59BD-42D6-AA39-5F9CC4C942D4}" presName="parSh" presStyleLbl="node1" presStyleIdx="3" presStyleCnt="4"/>
      <dgm:spPr/>
    </dgm:pt>
    <dgm:pt modelId="{310254D4-919A-4F8D-832E-E2BA3C1AE88D}" type="pres">
      <dgm:prSet presAssocID="{717D40FF-59BD-42D6-AA39-5F9CC4C942D4}" presName="desTx" presStyleLbl="fgAcc1" presStyleIdx="3" presStyleCnt="4">
        <dgm:presLayoutVars>
          <dgm:bulletEnabled val="1"/>
        </dgm:presLayoutVars>
      </dgm:prSet>
      <dgm:spPr/>
    </dgm:pt>
  </dgm:ptLst>
  <dgm:cxnLst>
    <dgm:cxn modelId="{ABBAA60A-0472-4758-94C4-89A46FF8E1A5}" type="presOf" srcId="{717D40FF-59BD-42D6-AA39-5F9CC4C942D4}" destId="{E2EB0C7E-32BE-4FF3-8BEF-EFD1EB927BA5}" srcOrd="0" destOrd="0" presId="urn:microsoft.com/office/officeart/2005/8/layout/process3"/>
    <dgm:cxn modelId="{4B40A80C-EB3A-4A19-9161-7CB63FA1869E}" type="presOf" srcId="{6CB4E177-8604-4C35-8E7E-260B199224CD}" destId="{809A4E05-ED08-4AD7-90C0-9B34C3DB35E1}" srcOrd="0" destOrd="1" presId="urn:microsoft.com/office/officeart/2005/8/layout/process3"/>
    <dgm:cxn modelId="{91250B11-4B59-4433-8E01-540A7DFABBFC}" srcId="{2292FF94-F80C-46F6-9588-FD34F47169D9}" destId="{5737AF53-012A-4B22-93B5-BE2CCBC5ED74}" srcOrd="1" destOrd="0" parTransId="{C191C220-B775-4098-8B3C-6A383F00DE08}" sibTransId="{9A75BB2E-EB0C-44D3-A366-3959490AF359}"/>
    <dgm:cxn modelId="{BB91A812-2D24-4F49-9D72-9A6A711FB399}" type="presOf" srcId="{763C4499-D615-4251-96C9-E44CA8F31DE1}" destId="{CD7661F9-BB68-46C0-B082-F3515B86ACB6}" srcOrd="0" destOrd="0" presId="urn:microsoft.com/office/officeart/2005/8/layout/process3"/>
    <dgm:cxn modelId="{AD9EE71A-3CA9-4319-B75D-69ADD1FB6AD7}" type="presOf" srcId="{C601B57B-B065-45CC-9D1B-DDFF4B2E0153}" destId="{6DC5A7C9-956E-4A81-94FE-22620A7D97F6}" srcOrd="0" destOrd="0" presId="urn:microsoft.com/office/officeart/2005/8/layout/process3"/>
    <dgm:cxn modelId="{D4904F26-8BD8-4EA6-AFC4-A583684C88FD}" srcId="{D9799B72-1378-41B8-869E-595F929A4FDB}" destId="{5D525BD2-2B0F-4936-8FDF-84AC9E5D1E16}" srcOrd="1" destOrd="0" parTransId="{E8585C67-5AA0-4B79-AE08-F85816AB1F28}" sibTransId="{B5D1CEAC-F393-4F97-A30C-7FFC7347D78E}"/>
    <dgm:cxn modelId="{BEDE7232-53DD-44FE-A896-B823436D6C56}" type="presOf" srcId="{E021E057-0844-4EB9-8771-2FE91F25F07D}" destId="{8019F44F-841B-4740-9559-6B3748EBA0E8}" srcOrd="0" destOrd="0" presId="urn:microsoft.com/office/officeart/2005/8/layout/process3"/>
    <dgm:cxn modelId="{2F6B213E-8722-4B89-8C19-4FE6F323F7AD}" type="presOf" srcId="{07CB2F94-5382-4312-BA04-C340381FF2CB}" destId="{72368053-76C1-4B9E-AD83-709967DDE6F3}" srcOrd="0" destOrd="0" presId="urn:microsoft.com/office/officeart/2005/8/layout/process3"/>
    <dgm:cxn modelId="{D5DDD661-6856-4868-BAE4-5680F14F0B50}" type="presOf" srcId="{B6330A99-6623-492C-B8D4-61DE7E03E663}" destId="{310254D4-919A-4F8D-832E-E2BA3C1AE88D}" srcOrd="0" destOrd="0" presId="urn:microsoft.com/office/officeart/2005/8/layout/process3"/>
    <dgm:cxn modelId="{9AC7B764-077C-4134-8F4F-A61E9166EA59}" srcId="{717D40FF-59BD-42D6-AA39-5F9CC4C942D4}" destId="{B6330A99-6623-492C-B8D4-61DE7E03E663}" srcOrd="0" destOrd="0" parTransId="{21680D62-63B8-4DB6-B187-B51896474235}" sibTransId="{6DCA3F5B-F946-402C-8B10-3AFDB547E1EB}"/>
    <dgm:cxn modelId="{D560D96F-F67A-4B17-BB53-8C5436B2E185}" type="presOf" srcId="{2292FF94-F80C-46F6-9588-FD34F47169D9}" destId="{BC1CA03B-2848-455E-8403-0083DE106369}" srcOrd="0" destOrd="0" presId="urn:microsoft.com/office/officeart/2005/8/layout/process3"/>
    <dgm:cxn modelId="{4B359870-30EC-45B1-A7ED-F465B64B5504}" type="presOf" srcId="{809777C9-8DA6-44C2-A1D1-C79C36BB845D}" destId="{5803DE9A-E3D9-49AC-9E23-D7B31030AD28}" srcOrd="0" destOrd="0" presId="urn:microsoft.com/office/officeart/2005/8/layout/process3"/>
    <dgm:cxn modelId="{7D34FC51-DC27-461B-9E0F-5D591CA47C45}" type="presOf" srcId="{D9799B72-1378-41B8-869E-595F929A4FDB}" destId="{3AE58854-A88D-41CF-B445-4C37BB9F7424}" srcOrd="0" destOrd="0" presId="urn:microsoft.com/office/officeart/2005/8/layout/process3"/>
    <dgm:cxn modelId="{2CEF4052-7419-44E5-BD26-CBB078853BE3}" srcId="{07CB2F94-5382-4312-BA04-C340381FF2CB}" destId="{E032B855-6A10-4E01-926F-5B5EC445034B}" srcOrd="0" destOrd="0" parTransId="{B8FB63D8-0997-45E7-BAD3-0C2D9536D2E7}" sibTransId="{9AB370B2-4E0A-4ADA-A548-EB2B91AD7BC9}"/>
    <dgm:cxn modelId="{ABBEDD79-14D4-4FA5-BEBB-BF3A49D9E725}" srcId="{94E42B0C-496F-42E7-A592-02B361F1BF35}" destId="{717D40FF-59BD-42D6-AA39-5F9CC4C942D4}" srcOrd="3" destOrd="0" parTransId="{68F0F794-089C-4DD6-91A0-631F8014A657}" sibTransId="{E69F6045-D92F-4D58-96E8-D163AFD33E95}"/>
    <dgm:cxn modelId="{8E92A87C-06F4-4E15-9E5C-93F82690509E}" srcId="{717D40FF-59BD-42D6-AA39-5F9CC4C942D4}" destId="{9500CDFC-D011-4579-8E88-66E9FFE7A559}" srcOrd="1" destOrd="0" parTransId="{5B9D5608-EA1A-487E-8A5E-2DC8B467D582}" sibTransId="{3C7C21C9-927A-4255-9764-3A41D0B4B61B}"/>
    <dgm:cxn modelId="{471AC990-56C4-48ED-AFB4-4237EAE6F583}" type="presOf" srcId="{D9799B72-1378-41B8-869E-595F929A4FDB}" destId="{424E9F8C-F39C-4F46-9520-202C87DEA0F0}" srcOrd="1" destOrd="0" presId="urn:microsoft.com/office/officeart/2005/8/layout/process3"/>
    <dgm:cxn modelId="{E9C12B98-6CCD-44D3-8073-B261E1246C28}" srcId="{D9799B72-1378-41B8-869E-595F929A4FDB}" destId="{F5BFFAAE-D27F-4902-A65F-DA19CD976B70}" srcOrd="0" destOrd="0" parTransId="{30DBD1C9-3C66-4366-A9DF-1E111CF6D5D1}" sibTransId="{06F5C18E-66DC-4E1A-B021-5599D19DE4B5}"/>
    <dgm:cxn modelId="{C970E099-C79B-400F-BE71-CD01A0EF2291}" srcId="{2292FF94-F80C-46F6-9588-FD34F47169D9}" destId="{C601B57B-B065-45CC-9D1B-DDFF4B2E0153}" srcOrd="0" destOrd="0" parTransId="{78262D51-B16F-4571-BBFC-EF0BDB4BEB7B}" sibTransId="{BF05E7B5-97B8-476A-857F-3DD70D5C56E2}"/>
    <dgm:cxn modelId="{D4AA7D9A-5867-416E-8709-46AFBE63C904}" type="presOf" srcId="{5737AF53-012A-4B22-93B5-BE2CCBC5ED74}" destId="{6DC5A7C9-956E-4A81-94FE-22620A7D97F6}" srcOrd="0" destOrd="1" presId="urn:microsoft.com/office/officeart/2005/8/layout/process3"/>
    <dgm:cxn modelId="{75C596A0-AD50-4FB8-80AE-BDC6AEEB2EA5}" type="presOf" srcId="{5D525BD2-2B0F-4936-8FDF-84AC9E5D1E16}" destId="{C47542D0-2CA1-434B-A778-90D6D8CBD514}" srcOrd="0" destOrd="1" presId="urn:microsoft.com/office/officeart/2005/8/layout/process3"/>
    <dgm:cxn modelId="{CE5BA0A1-2077-40FA-B96E-CB9D6A8E20DA}" type="presOf" srcId="{9500CDFC-D011-4579-8E88-66E9FFE7A559}" destId="{310254D4-919A-4F8D-832E-E2BA3C1AE88D}" srcOrd="0" destOrd="1" presId="urn:microsoft.com/office/officeart/2005/8/layout/process3"/>
    <dgm:cxn modelId="{7F93F4A2-C935-4A71-BB9A-D8B193149280}" type="presOf" srcId="{809777C9-8DA6-44C2-A1D1-C79C36BB845D}" destId="{E96C784C-A70F-42E6-BA84-7D65027EFAC4}" srcOrd="1" destOrd="0" presId="urn:microsoft.com/office/officeart/2005/8/layout/process3"/>
    <dgm:cxn modelId="{CBC792AA-BB56-49DC-94B5-A29C4D9CBF8E}" type="presOf" srcId="{07CB2F94-5382-4312-BA04-C340381FF2CB}" destId="{664AB616-8266-40DA-8657-A9B3E5F64431}" srcOrd="1" destOrd="0" presId="urn:microsoft.com/office/officeart/2005/8/layout/process3"/>
    <dgm:cxn modelId="{A265E6AF-C703-4A2C-B9AA-44A0FD77BF0C}" type="presOf" srcId="{2292FF94-F80C-46F6-9588-FD34F47169D9}" destId="{224BB43D-5FAB-4266-9650-E00CF4864BFC}" srcOrd="1" destOrd="0" presId="urn:microsoft.com/office/officeart/2005/8/layout/process3"/>
    <dgm:cxn modelId="{ADD742B1-7EA3-441E-8375-A9F32EEC0D84}" srcId="{94E42B0C-496F-42E7-A592-02B361F1BF35}" destId="{07CB2F94-5382-4312-BA04-C340381FF2CB}" srcOrd="2" destOrd="0" parTransId="{D7A9AEF2-FA8A-4AFC-81FF-C4EF68FC7A46}" sibTransId="{763C4499-D615-4251-96C9-E44CA8F31DE1}"/>
    <dgm:cxn modelId="{46F7F6B4-166C-4923-8D8C-E71C8510FB35}" type="presOf" srcId="{763C4499-D615-4251-96C9-E44CA8F31DE1}" destId="{7F08255E-95E4-4091-87DE-5A0897908ED3}" srcOrd="1" destOrd="0" presId="urn:microsoft.com/office/officeart/2005/8/layout/process3"/>
    <dgm:cxn modelId="{B4A9FDB9-D3B2-42AA-91FC-0067724D98D6}" type="presOf" srcId="{F5BFFAAE-D27F-4902-A65F-DA19CD976B70}" destId="{C47542D0-2CA1-434B-A778-90D6D8CBD514}" srcOrd="0" destOrd="0" presId="urn:microsoft.com/office/officeart/2005/8/layout/process3"/>
    <dgm:cxn modelId="{471815CD-A87F-4232-8DF8-F8C7E597AFC5}" type="presOf" srcId="{717D40FF-59BD-42D6-AA39-5F9CC4C942D4}" destId="{E5191BB2-5D0F-477F-89E7-DAED26517A96}" srcOrd="1" destOrd="0" presId="urn:microsoft.com/office/officeart/2005/8/layout/process3"/>
    <dgm:cxn modelId="{123185CE-AEC0-4BE1-B37C-352A36C604C4}" srcId="{94E42B0C-496F-42E7-A592-02B361F1BF35}" destId="{2292FF94-F80C-46F6-9588-FD34F47169D9}" srcOrd="1" destOrd="0" parTransId="{81BA7509-850E-4A7D-9BF3-992DC2CA25D5}" sibTransId="{E021E057-0844-4EB9-8771-2FE91F25F07D}"/>
    <dgm:cxn modelId="{57A3E3D6-E7F5-45E8-B9FA-6A6055CF1842}" srcId="{2292FF94-F80C-46F6-9588-FD34F47169D9}" destId="{FD6E2EFB-11C6-4C13-9386-392DF3D5AFA8}" srcOrd="2" destOrd="0" parTransId="{57EC7853-7F16-40D0-AC16-9E08F6092226}" sibTransId="{35320382-129E-4B85-B20D-DFF0C6C9875F}"/>
    <dgm:cxn modelId="{D9238BDA-161F-42BC-971F-7956FB8688E5}" type="presOf" srcId="{FD6E2EFB-11C6-4C13-9386-392DF3D5AFA8}" destId="{6DC5A7C9-956E-4A81-94FE-22620A7D97F6}" srcOrd="0" destOrd="2" presId="urn:microsoft.com/office/officeart/2005/8/layout/process3"/>
    <dgm:cxn modelId="{67E82DE1-43A7-47B4-B58F-DAF9FCBD886E}" type="presOf" srcId="{94E42B0C-496F-42E7-A592-02B361F1BF35}" destId="{96B820EA-87A0-4991-A1F4-9429448E33A5}" srcOrd="0" destOrd="0" presId="urn:microsoft.com/office/officeart/2005/8/layout/process3"/>
    <dgm:cxn modelId="{6E85EEE4-2BE0-48A9-9F0A-450E89C11C92}" type="presOf" srcId="{E021E057-0844-4EB9-8771-2FE91F25F07D}" destId="{BC45B88E-39C9-4E31-8BAE-6812611F3369}" srcOrd="1" destOrd="0" presId="urn:microsoft.com/office/officeart/2005/8/layout/process3"/>
    <dgm:cxn modelId="{F51AACEF-CFA2-4A0A-8267-A9AD84B36705}" srcId="{07CB2F94-5382-4312-BA04-C340381FF2CB}" destId="{6CB4E177-8604-4C35-8E7E-260B199224CD}" srcOrd="1" destOrd="0" parTransId="{5F0B2A97-2A00-4636-9769-AD6FE7B87E87}" sibTransId="{8A2441A0-6D4D-451F-9916-2825E8E5B976}"/>
    <dgm:cxn modelId="{48D1D8F0-082D-4522-856C-ED95BF8ABA49}" srcId="{94E42B0C-496F-42E7-A592-02B361F1BF35}" destId="{D9799B72-1378-41B8-869E-595F929A4FDB}" srcOrd="0" destOrd="0" parTransId="{8E6884E9-DEFD-4236-BB7F-53DC4C72798E}" sibTransId="{809777C9-8DA6-44C2-A1D1-C79C36BB845D}"/>
    <dgm:cxn modelId="{6983C6FF-1F8A-478A-8A92-3BC1456F974F}" type="presOf" srcId="{E032B855-6A10-4E01-926F-5B5EC445034B}" destId="{809A4E05-ED08-4AD7-90C0-9B34C3DB35E1}" srcOrd="0" destOrd="0" presId="urn:microsoft.com/office/officeart/2005/8/layout/process3"/>
    <dgm:cxn modelId="{EE850C87-AED1-4BCA-B8CF-0D72B73C885A}" type="presParOf" srcId="{96B820EA-87A0-4991-A1F4-9429448E33A5}" destId="{165464D2-BA40-4F7B-A962-A2B8D19F54FF}" srcOrd="0" destOrd="0" presId="urn:microsoft.com/office/officeart/2005/8/layout/process3"/>
    <dgm:cxn modelId="{FFFB8F8C-F2E7-4C7E-8441-CA1FD83C2A16}" type="presParOf" srcId="{165464D2-BA40-4F7B-A962-A2B8D19F54FF}" destId="{3AE58854-A88D-41CF-B445-4C37BB9F7424}" srcOrd="0" destOrd="0" presId="urn:microsoft.com/office/officeart/2005/8/layout/process3"/>
    <dgm:cxn modelId="{C9E07CA9-33F6-4408-A414-0847C22467DB}" type="presParOf" srcId="{165464D2-BA40-4F7B-A962-A2B8D19F54FF}" destId="{424E9F8C-F39C-4F46-9520-202C87DEA0F0}" srcOrd="1" destOrd="0" presId="urn:microsoft.com/office/officeart/2005/8/layout/process3"/>
    <dgm:cxn modelId="{17A8D1AF-742E-4E2A-AF04-F9E51B3C0091}" type="presParOf" srcId="{165464D2-BA40-4F7B-A962-A2B8D19F54FF}" destId="{C47542D0-2CA1-434B-A778-90D6D8CBD514}" srcOrd="2" destOrd="0" presId="urn:microsoft.com/office/officeart/2005/8/layout/process3"/>
    <dgm:cxn modelId="{FDA583A3-6D4D-45FC-B236-52411E369A2E}" type="presParOf" srcId="{96B820EA-87A0-4991-A1F4-9429448E33A5}" destId="{5803DE9A-E3D9-49AC-9E23-D7B31030AD28}" srcOrd="1" destOrd="0" presId="urn:microsoft.com/office/officeart/2005/8/layout/process3"/>
    <dgm:cxn modelId="{E719F6A7-D63C-45C6-BD4D-D0FB8C22EBD5}" type="presParOf" srcId="{5803DE9A-E3D9-49AC-9E23-D7B31030AD28}" destId="{E96C784C-A70F-42E6-BA84-7D65027EFAC4}" srcOrd="0" destOrd="0" presId="urn:microsoft.com/office/officeart/2005/8/layout/process3"/>
    <dgm:cxn modelId="{D0A82F3B-762C-4741-8AA9-D83B58A31231}" type="presParOf" srcId="{96B820EA-87A0-4991-A1F4-9429448E33A5}" destId="{A63991CF-5C97-4DF5-9EED-B464FAF1372C}" srcOrd="2" destOrd="0" presId="urn:microsoft.com/office/officeart/2005/8/layout/process3"/>
    <dgm:cxn modelId="{F417E580-B549-4ECB-A499-EB05D11A3AB2}" type="presParOf" srcId="{A63991CF-5C97-4DF5-9EED-B464FAF1372C}" destId="{BC1CA03B-2848-455E-8403-0083DE106369}" srcOrd="0" destOrd="0" presId="urn:microsoft.com/office/officeart/2005/8/layout/process3"/>
    <dgm:cxn modelId="{3CACBEED-F390-455C-BB34-C36A24BFABDC}" type="presParOf" srcId="{A63991CF-5C97-4DF5-9EED-B464FAF1372C}" destId="{224BB43D-5FAB-4266-9650-E00CF4864BFC}" srcOrd="1" destOrd="0" presId="urn:microsoft.com/office/officeart/2005/8/layout/process3"/>
    <dgm:cxn modelId="{BD9195AD-9F85-462C-BE40-449ADB6F04A0}" type="presParOf" srcId="{A63991CF-5C97-4DF5-9EED-B464FAF1372C}" destId="{6DC5A7C9-956E-4A81-94FE-22620A7D97F6}" srcOrd="2" destOrd="0" presId="urn:microsoft.com/office/officeart/2005/8/layout/process3"/>
    <dgm:cxn modelId="{F7A3FCF9-F00C-438C-B4B8-D94F40CCC519}" type="presParOf" srcId="{96B820EA-87A0-4991-A1F4-9429448E33A5}" destId="{8019F44F-841B-4740-9559-6B3748EBA0E8}" srcOrd="3" destOrd="0" presId="urn:microsoft.com/office/officeart/2005/8/layout/process3"/>
    <dgm:cxn modelId="{28F841C6-44BF-4025-B656-4DA300B361A9}" type="presParOf" srcId="{8019F44F-841B-4740-9559-6B3748EBA0E8}" destId="{BC45B88E-39C9-4E31-8BAE-6812611F3369}" srcOrd="0" destOrd="0" presId="urn:microsoft.com/office/officeart/2005/8/layout/process3"/>
    <dgm:cxn modelId="{6C4333D4-81F1-4292-A273-9742B9BD44DB}" type="presParOf" srcId="{96B820EA-87A0-4991-A1F4-9429448E33A5}" destId="{9E90CD13-12A2-4F8E-BE47-E9197A2A2565}" srcOrd="4" destOrd="0" presId="urn:microsoft.com/office/officeart/2005/8/layout/process3"/>
    <dgm:cxn modelId="{C73D2212-1519-4677-B082-F4F048511EEB}" type="presParOf" srcId="{9E90CD13-12A2-4F8E-BE47-E9197A2A2565}" destId="{72368053-76C1-4B9E-AD83-709967DDE6F3}" srcOrd="0" destOrd="0" presId="urn:microsoft.com/office/officeart/2005/8/layout/process3"/>
    <dgm:cxn modelId="{9A2497EF-F087-436C-9E10-2E28499DCD42}" type="presParOf" srcId="{9E90CD13-12A2-4F8E-BE47-E9197A2A2565}" destId="{664AB616-8266-40DA-8657-A9B3E5F64431}" srcOrd="1" destOrd="0" presId="urn:microsoft.com/office/officeart/2005/8/layout/process3"/>
    <dgm:cxn modelId="{FA8CCBF4-6AD6-438A-A700-D449C71C8C42}" type="presParOf" srcId="{9E90CD13-12A2-4F8E-BE47-E9197A2A2565}" destId="{809A4E05-ED08-4AD7-90C0-9B34C3DB35E1}" srcOrd="2" destOrd="0" presId="urn:microsoft.com/office/officeart/2005/8/layout/process3"/>
    <dgm:cxn modelId="{F583F788-21AD-441E-B4B9-C47E39B5E976}" type="presParOf" srcId="{96B820EA-87A0-4991-A1F4-9429448E33A5}" destId="{CD7661F9-BB68-46C0-B082-F3515B86ACB6}" srcOrd="5" destOrd="0" presId="urn:microsoft.com/office/officeart/2005/8/layout/process3"/>
    <dgm:cxn modelId="{36F23368-EF1F-4354-8A9C-EE458D0BADED}" type="presParOf" srcId="{CD7661F9-BB68-46C0-B082-F3515B86ACB6}" destId="{7F08255E-95E4-4091-87DE-5A0897908ED3}" srcOrd="0" destOrd="0" presId="urn:microsoft.com/office/officeart/2005/8/layout/process3"/>
    <dgm:cxn modelId="{2396AD5D-5E1D-4E55-AEDF-7F532D6F068D}" type="presParOf" srcId="{96B820EA-87A0-4991-A1F4-9429448E33A5}" destId="{E7C1DCAE-FF19-4AFC-8147-CB57DAF96857}" srcOrd="6" destOrd="0" presId="urn:microsoft.com/office/officeart/2005/8/layout/process3"/>
    <dgm:cxn modelId="{B61CBC2C-48F0-4105-9D15-61FEF5CC0E6F}" type="presParOf" srcId="{E7C1DCAE-FF19-4AFC-8147-CB57DAF96857}" destId="{E2EB0C7E-32BE-4FF3-8BEF-EFD1EB927BA5}" srcOrd="0" destOrd="0" presId="urn:microsoft.com/office/officeart/2005/8/layout/process3"/>
    <dgm:cxn modelId="{6FDF7859-95DD-4617-9539-96D15E790CEA}" type="presParOf" srcId="{E7C1DCAE-FF19-4AFC-8147-CB57DAF96857}" destId="{E5191BB2-5D0F-477F-89E7-DAED26517A96}" srcOrd="1" destOrd="0" presId="urn:microsoft.com/office/officeart/2005/8/layout/process3"/>
    <dgm:cxn modelId="{5FDD89D6-22C8-4F52-9CBD-268B70DAFCE9}" type="presParOf" srcId="{E7C1DCAE-FF19-4AFC-8147-CB57DAF96857}" destId="{310254D4-919A-4F8D-832E-E2BA3C1AE88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8502FC-A9F4-4233-AD35-9B8D7C7D00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3A474B-9E04-4813-813F-67F1B3C3D5D7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Density Determination</a:t>
          </a:r>
        </a:p>
      </dgm:t>
    </dgm:pt>
    <dgm:pt modelId="{53BEB10D-21B9-4977-9981-18772B020AE1}" type="parTrans" cxnId="{097B6C86-4826-422F-8FAD-5008FF687669}">
      <dgm:prSet/>
      <dgm:spPr/>
      <dgm:t>
        <a:bodyPr/>
        <a:lstStyle/>
        <a:p>
          <a:endParaRPr lang="en-US"/>
        </a:p>
      </dgm:t>
    </dgm:pt>
    <dgm:pt modelId="{713F6E30-9BD6-425B-A36B-59B8EDACD87D}" type="sibTrans" cxnId="{097B6C86-4826-422F-8FAD-5008FF687669}">
      <dgm:prSet/>
      <dgm:spPr/>
      <dgm:t>
        <a:bodyPr/>
        <a:lstStyle/>
        <a:p>
          <a:endParaRPr lang="en-US"/>
        </a:p>
      </dgm:t>
    </dgm:pt>
    <dgm:pt modelId="{97A30D39-0414-4D77-9DA1-EC189B45C280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Void content obtained by relative difference between theoretical and composite density</a:t>
          </a:r>
        </a:p>
      </dgm:t>
    </dgm:pt>
    <dgm:pt modelId="{E393563C-E3DF-4460-BF82-9DE9EAC223C4}" type="parTrans" cxnId="{DE8628FD-4B03-4601-A4FD-2A20AC7CA60F}">
      <dgm:prSet/>
      <dgm:spPr/>
      <dgm:t>
        <a:bodyPr/>
        <a:lstStyle/>
        <a:p>
          <a:endParaRPr lang="en-US"/>
        </a:p>
      </dgm:t>
    </dgm:pt>
    <dgm:pt modelId="{C9CA88CC-773A-49B4-95FC-D813CB8421C8}" type="sibTrans" cxnId="{DE8628FD-4B03-4601-A4FD-2A20AC7CA60F}">
      <dgm:prSet/>
      <dgm:spPr/>
      <dgm:t>
        <a:bodyPr/>
        <a:lstStyle/>
        <a:p>
          <a:endParaRPr lang="en-US"/>
        </a:p>
      </dgm:t>
    </dgm:pt>
    <dgm:pt modelId="{F8601A4C-76E5-4675-869E-E4A85CC6DC0B}">
      <dgm:prSet/>
      <dgm:spPr/>
      <dgm:t>
        <a:bodyPr/>
        <a:lstStyle/>
        <a:p>
          <a:r>
            <a:rPr lang="en-US" dirty="0"/>
            <a:t>Microscopy</a:t>
          </a:r>
        </a:p>
      </dgm:t>
    </dgm:pt>
    <dgm:pt modelId="{511C4647-19B3-4478-AFE2-E667C5858A69}" type="parTrans" cxnId="{7141AB67-F872-4905-B594-974F8415224D}">
      <dgm:prSet/>
      <dgm:spPr/>
      <dgm:t>
        <a:bodyPr/>
        <a:lstStyle/>
        <a:p>
          <a:endParaRPr lang="en-US"/>
        </a:p>
      </dgm:t>
    </dgm:pt>
    <dgm:pt modelId="{8F369862-79E1-4719-8CF7-71F1705FDFF7}" type="sibTrans" cxnId="{7141AB67-F872-4905-B594-974F8415224D}">
      <dgm:prSet/>
      <dgm:spPr/>
      <dgm:t>
        <a:bodyPr/>
        <a:lstStyle/>
        <a:p>
          <a:endParaRPr lang="en-US"/>
        </a:p>
      </dgm:t>
    </dgm:pt>
    <dgm:pt modelId="{ABE6E132-2CBB-496E-A1A9-603D5FF8EF62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Ultrasonic Testing</a:t>
          </a:r>
        </a:p>
      </dgm:t>
    </dgm:pt>
    <dgm:pt modelId="{9A984004-C645-4EA3-B7B4-499873B65DD2}" type="parTrans" cxnId="{F797B3E6-C0CD-4003-8C2B-E0CE400EC545}">
      <dgm:prSet/>
      <dgm:spPr/>
      <dgm:t>
        <a:bodyPr/>
        <a:lstStyle/>
        <a:p>
          <a:endParaRPr lang="en-US"/>
        </a:p>
      </dgm:t>
    </dgm:pt>
    <dgm:pt modelId="{B4749245-0B09-44A6-B23E-BE99BC1DFD0D}" type="sibTrans" cxnId="{F797B3E6-C0CD-4003-8C2B-E0CE400EC545}">
      <dgm:prSet/>
      <dgm:spPr/>
      <dgm:t>
        <a:bodyPr/>
        <a:lstStyle/>
        <a:p>
          <a:endParaRPr lang="en-US"/>
        </a:p>
      </dgm:t>
    </dgm:pt>
    <dgm:pt modelId="{D6AE8AB1-28A8-410E-B3A0-08FF5A5A1E92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Reveals nothing about other void characteristics like size and shape</a:t>
          </a:r>
        </a:p>
      </dgm:t>
    </dgm:pt>
    <dgm:pt modelId="{9516B4C7-55FE-474E-99E1-CEA59462AA99}" type="parTrans" cxnId="{ABDDCC73-12E5-4897-B485-C5EA9FF444C5}">
      <dgm:prSet/>
      <dgm:spPr/>
      <dgm:t>
        <a:bodyPr/>
        <a:lstStyle/>
        <a:p>
          <a:endParaRPr lang="en-US"/>
        </a:p>
      </dgm:t>
    </dgm:pt>
    <dgm:pt modelId="{32DD3DAF-3830-4489-BF0C-8BBD8FBE7DD0}" type="sibTrans" cxnId="{ABDDCC73-12E5-4897-B485-C5EA9FF444C5}">
      <dgm:prSet/>
      <dgm:spPr/>
      <dgm:t>
        <a:bodyPr/>
        <a:lstStyle/>
        <a:p>
          <a:endParaRPr lang="en-US"/>
        </a:p>
      </dgm:t>
    </dgm:pt>
    <dgm:pt modelId="{51D4DFD8-65D4-43A6-A393-138928B9792C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Destructive</a:t>
          </a:r>
        </a:p>
      </dgm:t>
    </dgm:pt>
    <dgm:pt modelId="{FFA3DFD1-F8BB-407D-B1AD-91B12890D03C}" type="parTrans" cxnId="{F99313C3-43FF-421E-982C-A71FAB74CF4F}">
      <dgm:prSet/>
      <dgm:spPr/>
      <dgm:t>
        <a:bodyPr/>
        <a:lstStyle/>
        <a:p>
          <a:endParaRPr lang="en-US"/>
        </a:p>
      </dgm:t>
    </dgm:pt>
    <dgm:pt modelId="{30D4783F-8BB0-457F-A32B-7675535AEA2E}" type="sibTrans" cxnId="{F99313C3-43FF-421E-982C-A71FAB74CF4F}">
      <dgm:prSet/>
      <dgm:spPr/>
      <dgm:t>
        <a:bodyPr/>
        <a:lstStyle/>
        <a:p>
          <a:endParaRPr lang="en-US"/>
        </a:p>
      </dgm:t>
    </dgm:pt>
    <dgm:pt modelId="{3CCDFBF9-CDF9-4485-A1FB-1721B9919C9E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Applicable to large samples and fast</a:t>
          </a:r>
        </a:p>
      </dgm:t>
    </dgm:pt>
    <dgm:pt modelId="{F63AE93D-B5A1-476D-9432-D9A59C628C5C}" type="parTrans" cxnId="{00FA12AA-D402-4ABD-837F-52C392B0CB21}">
      <dgm:prSet/>
      <dgm:spPr/>
      <dgm:t>
        <a:bodyPr/>
        <a:lstStyle/>
        <a:p>
          <a:endParaRPr lang="en-US"/>
        </a:p>
      </dgm:t>
    </dgm:pt>
    <dgm:pt modelId="{BB164F5A-9007-4FDF-B477-DD23059C2526}" type="sibTrans" cxnId="{00FA12AA-D402-4ABD-837F-52C392B0CB21}">
      <dgm:prSet/>
      <dgm:spPr/>
      <dgm:t>
        <a:bodyPr/>
        <a:lstStyle/>
        <a:p>
          <a:endParaRPr lang="en-US"/>
        </a:p>
      </dgm:t>
    </dgm:pt>
    <dgm:pt modelId="{E557A665-6852-4DB0-8AE8-07481D116096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Velocity and attenuation of ultrasonic pulse traveling through composite depends on void content</a:t>
          </a:r>
        </a:p>
      </dgm:t>
    </dgm:pt>
    <dgm:pt modelId="{A941EA27-92F5-49F8-8246-BECE70CC6371}" type="parTrans" cxnId="{CCC4477A-ABE2-42D4-B89A-FC1960A27933}">
      <dgm:prSet/>
      <dgm:spPr/>
      <dgm:t>
        <a:bodyPr/>
        <a:lstStyle/>
        <a:p>
          <a:endParaRPr lang="en-US"/>
        </a:p>
      </dgm:t>
    </dgm:pt>
    <dgm:pt modelId="{6EF6719B-4FEE-4BD3-9BE9-3EEE66A75F3C}" type="sibTrans" cxnId="{CCC4477A-ABE2-42D4-B89A-FC1960A27933}">
      <dgm:prSet/>
      <dgm:spPr/>
      <dgm:t>
        <a:bodyPr/>
        <a:lstStyle/>
        <a:p>
          <a:endParaRPr lang="en-US"/>
        </a:p>
      </dgm:t>
    </dgm:pt>
    <dgm:pt modelId="{5241BEE2-C1E8-4477-AE0F-EBB46C2A85C6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Need for coupling agent (water or oil) between composite and transducer</a:t>
          </a:r>
        </a:p>
      </dgm:t>
    </dgm:pt>
    <dgm:pt modelId="{6D246FFB-39BD-444C-91F4-C1274BB3A5E6}" type="parTrans" cxnId="{FFEA4640-6FEF-4588-9D5F-D03EFFE9D9FF}">
      <dgm:prSet/>
      <dgm:spPr/>
      <dgm:t>
        <a:bodyPr/>
        <a:lstStyle/>
        <a:p>
          <a:endParaRPr lang="en-US"/>
        </a:p>
      </dgm:t>
    </dgm:pt>
    <dgm:pt modelId="{D074C330-493B-4870-B5B8-A531392B69A3}" type="sibTrans" cxnId="{FFEA4640-6FEF-4588-9D5F-D03EFFE9D9FF}">
      <dgm:prSet/>
      <dgm:spPr/>
      <dgm:t>
        <a:bodyPr/>
        <a:lstStyle/>
        <a:p>
          <a:endParaRPr lang="en-US"/>
        </a:p>
      </dgm:t>
    </dgm:pt>
    <dgm:pt modelId="{4AAE70E9-6041-4B00-BA77-11C20E9E6259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Issue for composites where mechanical properties are sensitive to moisture uptake</a:t>
          </a:r>
        </a:p>
      </dgm:t>
    </dgm:pt>
    <dgm:pt modelId="{224C93B3-B120-46E3-8128-92EF2E267381}" type="parTrans" cxnId="{4DC9F2C9-B742-4D48-9AA2-025C3E0BB29E}">
      <dgm:prSet/>
      <dgm:spPr/>
      <dgm:t>
        <a:bodyPr/>
        <a:lstStyle/>
        <a:p>
          <a:endParaRPr lang="en-US"/>
        </a:p>
      </dgm:t>
    </dgm:pt>
    <dgm:pt modelId="{3880B2AE-4D09-404D-9095-C4EBAA43D9B2}" type="sibTrans" cxnId="{4DC9F2C9-B742-4D48-9AA2-025C3E0BB29E}">
      <dgm:prSet/>
      <dgm:spPr/>
      <dgm:t>
        <a:bodyPr/>
        <a:lstStyle/>
        <a:p>
          <a:endParaRPr lang="en-US"/>
        </a:p>
      </dgm:t>
    </dgm:pt>
    <dgm:pt modelId="{154AFB0D-80C2-4F07-AC37-A7B1DA2658F8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Image analysis method</a:t>
          </a:r>
        </a:p>
      </dgm:t>
    </dgm:pt>
    <dgm:pt modelId="{DC997F31-2959-469F-9ECD-99E16002C3E9}" type="parTrans" cxnId="{22275AFF-C918-4CC9-B2B2-18163873376B}">
      <dgm:prSet/>
      <dgm:spPr/>
      <dgm:t>
        <a:bodyPr/>
        <a:lstStyle/>
        <a:p>
          <a:endParaRPr lang="en-US"/>
        </a:p>
      </dgm:t>
    </dgm:pt>
    <dgm:pt modelId="{DE5B49FE-ABE0-4CD7-B408-9A71A4C4A18D}" type="sibTrans" cxnId="{22275AFF-C918-4CC9-B2B2-18163873376B}">
      <dgm:prSet/>
      <dgm:spPr/>
      <dgm:t>
        <a:bodyPr/>
        <a:lstStyle/>
        <a:p>
          <a:endParaRPr lang="en-US"/>
        </a:p>
      </dgm:t>
    </dgm:pt>
    <dgm:pt modelId="{D2D682FB-1077-4EB4-9C5D-B0FECBAEE244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Allows characterization of void size, shape, and distribution</a:t>
          </a:r>
        </a:p>
      </dgm:t>
    </dgm:pt>
    <dgm:pt modelId="{306EF8AB-EA86-4630-B5B4-FE0644B8A511}" type="parTrans" cxnId="{8229240E-2833-459B-8337-C2A6C1A1A1DB}">
      <dgm:prSet/>
      <dgm:spPr/>
      <dgm:t>
        <a:bodyPr/>
        <a:lstStyle/>
        <a:p>
          <a:endParaRPr lang="en-US"/>
        </a:p>
      </dgm:t>
    </dgm:pt>
    <dgm:pt modelId="{6F2455CE-D34D-4919-842F-6CFC550C45D1}" type="sibTrans" cxnId="{8229240E-2833-459B-8337-C2A6C1A1A1DB}">
      <dgm:prSet/>
      <dgm:spPr/>
      <dgm:t>
        <a:bodyPr/>
        <a:lstStyle/>
        <a:p>
          <a:endParaRPr lang="en-US"/>
        </a:p>
      </dgm:t>
    </dgm:pt>
    <dgm:pt modelId="{DE3906C7-AA41-4085-B9A6-D5FA4E072D4C}">
      <dgm:prSet/>
      <dgm:spPr/>
      <dgm:t>
        <a:bodyPr/>
        <a:lstStyle/>
        <a:p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110AE9-624F-4F18-9A8E-F5D9E750A0D0}" type="parTrans" cxnId="{88DF90C1-138D-46C5-AB09-B8E75BB05ACC}">
      <dgm:prSet/>
      <dgm:spPr/>
      <dgm:t>
        <a:bodyPr/>
        <a:lstStyle/>
        <a:p>
          <a:endParaRPr lang="en-US"/>
        </a:p>
      </dgm:t>
    </dgm:pt>
    <dgm:pt modelId="{33933865-21E4-4E76-B1A3-C133EE1D090C}" type="sibTrans" cxnId="{88DF90C1-138D-46C5-AB09-B8E75BB05ACC}">
      <dgm:prSet/>
      <dgm:spPr/>
      <dgm:t>
        <a:bodyPr/>
        <a:lstStyle/>
        <a:p>
          <a:endParaRPr lang="en-US"/>
        </a:p>
      </dgm:t>
    </dgm:pt>
    <dgm:pt modelId="{3CCBC459-6A99-4F05-8944-00A66416AC3C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Non-destructive</a:t>
          </a:r>
        </a:p>
      </dgm:t>
    </dgm:pt>
    <dgm:pt modelId="{80823B23-8F29-4EBE-87AB-3DE41C9BFE15}" type="parTrans" cxnId="{B2CFE524-E26C-40AE-A472-797FBFD3F76B}">
      <dgm:prSet/>
      <dgm:spPr/>
      <dgm:t>
        <a:bodyPr/>
        <a:lstStyle/>
        <a:p>
          <a:endParaRPr lang="en-US"/>
        </a:p>
      </dgm:t>
    </dgm:pt>
    <dgm:pt modelId="{745EA45F-B653-4323-94FE-E1700CA468BA}" type="sibTrans" cxnId="{B2CFE524-E26C-40AE-A472-797FBFD3F76B}">
      <dgm:prSet/>
      <dgm:spPr/>
      <dgm:t>
        <a:bodyPr/>
        <a:lstStyle/>
        <a:p>
          <a:endParaRPr lang="en-US"/>
        </a:p>
      </dgm:t>
    </dgm:pt>
    <dgm:pt modelId="{A351FDA9-EF76-4625-8B32-75D32164A1A1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Results are section-biased and location-biased</a:t>
          </a:r>
        </a:p>
      </dgm:t>
    </dgm:pt>
    <dgm:pt modelId="{347DB804-2504-4551-88E0-FF992ABCA637}" type="parTrans" cxnId="{4EF5537D-73C5-4C4F-A55B-CF03A1C1A51C}">
      <dgm:prSet/>
      <dgm:spPr/>
      <dgm:t>
        <a:bodyPr/>
        <a:lstStyle/>
        <a:p>
          <a:endParaRPr lang="en-US"/>
        </a:p>
      </dgm:t>
    </dgm:pt>
    <dgm:pt modelId="{38600DAB-3FAF-4B37-A3EC-1052FA76E30C}" type="sibTrans" cxnId="{4EF5537D-73C5-4C4F-A55B-CF03A1C1A51C}">
      <dgm:prSet/>
      <dgm:spPr/>
      <dgm:t>
        <a:bodyPr/>
        <a:lstStyle/>
        <a:p>
          <a:endParaRPr lang="en-US"/>
        </a:p>
      </dgm:t>
    </dgm:pt>
    <dgm:pt modelId="{D9E4B3AF-9A75-4FF0-BEE4-E628404427F0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Destructive</a:t>
          </a:r>
        </a:p>
      </dgm:t>
    </dgm:pt>
    <dgm:pt modelId="{A60750D5-9848-4F7C-A205-81C9763227D3}" type="parTrans" cxnId="{91C5074D-52A7-414C-AE07-26BE7D4238CE}">
      <dgm:prSet/>
      <dgm:spPr/>
      <dgm:t>
        <a:bodyPr/>
        <a:lstStyle/>
        <a:p>
          <a:endParaRPr lang="en-US"/>
        </a:p>
      </dgm:t>
    </dgm:pt>
    <dgm:pt modelId="{E85648E2-2DC2-44BC-8E49-BE3A97A7AC1C}" type="sibTrans" cxnId="{91C5074D-52A7-414C-AE07-26BE7D4238CE}">
      <dgm:prSet/>
      <dgm:spPr/>
      <dgm:t>
        <a:bodyPr/>
        <a:lstStyle/>
        <a:p>
          <a:endParaRPr lang="en-US"/>
        </a:p>
      </dgm:t>
    </dgm:pt>
    <dgm:pt modelId="{580FE0E7-4D2E-47BA-9697-7A954005C42C}" type="pres">
      <dgm:prSet presAssocID="{BE8502FC-A9F4-4233-AD35-9B8D7C7D00E9}" presName="linear" presStyleCnt="0">
        <dgm:presLayoutVars>
          <dgm:animLvl val="lvl"/>
          <dgm:resizeHandles val="exact"/>
        </dgm:presLayoutVars>
      </dgm:prSet>
      <dgm:spPr/>
    </dgm:pt>
    <dgm:pt modelId="{1D12041B-096B-474E-967F-0ADFD305A86F}" type="pres">
      <dgm:prSet presAssocID="{583A474B-9E04-4813-813F-67F1B3C3D5D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D9C035A-764E-4BB3-A823-0A6846895888}" type="pres">
      <dgm:prSet presAssocID="{583A474B-9E04-4813-813F-67F1B3C3D5D7}" presName="childText" presStyleLbl="revTx" presStyleIdx="0" presStyleCnt="3">
        <dgm:presLayoutVars>
          <dgm:bulletEnabled val="1"/>
        </dgm:presLayoutVars>
      </dgm:prSet>
      <dgm:spPr/>
    </dgm:pt>
    <dgm:pt modelId="{46D4C07C-47F5-48DB-9EE3-87FD5027A711}" type="pres">
      <dgm:prSet presAssocID="{ABE6E132-2CBB-496E-A1A9-603D5FF8EF6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FA0588B-976D-4336-ADFF-D5A443DCE078}" type="pres">
      <dgm:prSet presAssocID="{ABE6E132-2CBB-496E-A1A9-603D5FF8EF62}" presName="childText" presStyleLbl="revTx" presStyleIdx="1" presStyleCnt="3">
        <dgm:presLayoutVars>
          <dgm:bulletEnabled val="1"/>
        </dgm:presLayoutVars>
      </dgm:prSet>
      <dgm:spPr/>
    </dgm:pt>
    <dgm:pt modelId="{9F861180-3BBF-4A81-8F41-62FA805E9C03}" type="pres">
      <dgm:prSet presAssocID="{F8601A4C-76E5-4675-869E-E4A85CC6DC0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3E9BA61-8210-4FF4-A951-6EB119DEE5E6}" type="pres">
      <dgm:prSet presAssocID="{F8601A4C-76E5-4675-869E-E4A85CC6DC0B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28E6708-E704-425E-9B6C-780788F2866B}" type="presOf" srcId="{154AFB0D-80C2-4F07-AC37-A7B1DA2658F8}" destId="{03E9BA61-8210-4FF4-A951-6EB119DEE5E6}" srcOrd="0" destOrd="0" presId="urn:microsoft.com/office/officeart/2005/8/layout/vList2"/>
    <dgm:cxn modelId="{8229240E-2833-459B-8337-C2A6C1A1A1DB}" srcId="{F8601A4C-76E5-4675-869E-E4A85CC6DC0B}" destId="{D2D682FB-1077-4EB4-9C5D-B0FECBAEE244}" srcOrd="1" destOrd="0" parTransId="{306EF8AB-EA86-4630-B5B4-FE0644B8A511}" sibTransId="{6F2455CE-D34D-4919-842F-6CFC550C45D1}"/>
    <dgm:cxn modelId="{4652BB1B-24FC-4FF1-8A15-E6D9130671E8}" type="presOf" srcId="{A351FDA9-EF76-4625-8B32-75D32164A1A1}" destId="{03E9BA61-8210-4FF4-A951-6EB119DEE5E6}" srcOrd="0" destOrd="2" presId="urn:microsoft.com/office/officeart/2005/8/layout/vList2"/>
    <dgm:cxn modelId="{C3DA1D22-1829-47D2-80CA-C5F968A4E399}" type="presOf" srcId="{583A474B-9E04-4813-813F-67F1B3C3D5D7}" destId="{1D12041B-096B-474E-967F-0ADFD305A86F}" srcOrd="0" destOrd="0" presId="urn:microsoft.com/office/officeart/2005/8/layout/vList2"/>
    <dgm:cxn modelId="{B2CFE524-E26C-40AE-A472-797FBFD3F76B}" srcId="{ABE6E132-2CBB-496E-A1A9-603D5FF8EF62}" destId="{3CCBC459-6A99-4F05-8944-00A66416AC3C}" srcOrd="3" destOrd="0" parTransId="{80823B23-8F29-4EBE-87AB-3DE41C9BFE15}" sibTransId="{745EA45F-B653-4323-94FE-E1700CA468BA}"/>
    <dgm:cxn modelId="{A13BD432-497B-45ED-A8D1-A2E12DD1299D}" type="presOf" srcId="{BE8502FC-A9F4-4233-AD35-9B8D7C7D00E9}" destId="{580FE0E7-4D2E-47BA-9697-7A954005C42C}" srcOrd="0" destOrd="0" presId="urn:microsoft.com/office/officeart/2005/8/layout/vList2"/>
    <dgm:cxn modelId="{FFEA4640-6FEF-4588-9D5F-D03EFFE9D9FF}" srcId="{ABE6E132-2CBB-496E-A1A9-603D5FF8EF62}" destId="{5241BEE2-C1E8-4477-AE0F-EBB46C2A85C6}" srcOrd="1" destOrd="0" parTransId="{6D246FFB-39BD-444C-91F4-C1274BB3A5E6}" sibTransId="{D074C330-493B-4870-B5B8-A531392B69A3}"/>
    <dgm:cxn modelId="{8A6F8763-6B5A-427C-B607-723D3865BBB5}" type="presOf" srcId="{DE3906C7-AA41-4085-B9A6-D5FA4E072D4C}" destId="{03E9BA61-8210-4FF4-A951-6EB119DEE5E6}" srcOrd="0" destOrd="4" presId="urn:microsoft.com/office/officeart/2005/8/layout/vList2"/>
    <dgm:cxn modelId="{7141AB67-F872-4905-B594-974F8415224D}" srcId="{BE8502FC-A9F4-4233-AD35-9B8D7C7D00E9}" destId="{F8601A4C-76E5-4675-869E-E4A85CC6DC0B}" srcOrd="2" destOrd="0" parTransId="{511C4647-19B3-4478-AFE2-E667C5858A69}" sibTransId="{8F369862-79E1-4719-8CF7-71F1705FDFF7}"/>
    <dgm:cxn modelId="{91C5074D-52A7-414C-AE07-26BE7D4238CE}" srcId="{F8601A4C-76E5-4675-869E-E4A85CC6DC0B}" destId="{D9E4B3AF-9A75-4FF0-BEE4-E628404427F0}" srcOrd="3" destOrd="0" parTransId="{A60750D5-9848-4F7C-A205-81C9763227D3}" sibTransId="{E85648E2-2DC2-44BC-8E49-BE3A97A7AC1C}"/>
    <dgm:cxn modelId="{ABDDCC73-12E5-4897-B485-C5EA9FF444C5}" srcId="{583A474B-9E04-4813-813F-67F1B3C3D5D7}" destId="{D6AE8AB1-28A8-410E-B3A0-08FF5A5A1E92}" srcOrd="1" destOrd="0" parTransId="{9516B4C7-55FE-474E-99E1-CEA59462AA99}" sibTransId="{32DD3DAF-3830-4489-BF0C-8BBD8FBE7DD0}"/>
    <dgm:cxn modelId="{E088D774-A1D0-42AC-82CC-82B613BF3052}" type="presOf" srcId="{F8601A4C-76E5-4675-869E-E4A85CC6DC0B}" destId="{9F861180-3BBF-4A81-8F41-62FA805E9C03}" srcOrd="0" destOrd="0" presId="urn:microsoft.com/office/officeart/2005/8/layout/vList2"/>
    <dgm:cxn modelId="{CCC4477A-ABE2-42D4-B89A-FC1960A27933}" srcId="{ABE6E132-2CBB-496E-A1A9-603D5FF8EF62}" destId="{E557A665-6852-4DB0-8AE8-07481D116096}" srcOrd="0" destOrd="0" parTransId="{A941EA27-92F5-49F8-8246-BECE70CC6371}" sibTransId="{6EF6719B-4FEE-4BD3-9BE9-3EEE66A75F3C}"/>
    <dgm:cxn modelId="{4EF5537D-73C5-4C4F-A55B-CF03A1C1A51C}" srcId="{F8601A4C-76E5-4675-869E-E4A85CC6DC0B}" destId="{A351FDA9-EF76-4625-8B32-75D32164A1A1}" srcOrd="2" destOrd="0" parTransId="{347DB804-2504-4551-88E0-FF992ABCA637}" sibTransId="{38600DAB-3FAF-4B37-A3EC-1052FA76E30C}"/>
    <dgm:cxn modelId="{097B6C86-4826-422F-8FAD-5008FF687669}" srcId="{BE8502FC-A9F4-4233-AD35-9B8D7C7D00E9}" destId="{583A474B-9E04-4813-813F-67F1B3C3D5D7}" srcOrd="0" destOrd="0" parTransId="{53BEB10D-21B9-4977-9981-18772B020AE1}" sibTransId="{713F6E30-9BD6-425B-A36B-59B8EDACD87D}"/>
    <dgm:cxn modelId="{11D43888-8160-431E-8F31-74DBA6E21046}" type="presOf" srcId="{ABE6E132-2CBB-496E-A1A9-603D5FF8EF62}" destId="{46D4C07C-47F5-48DB-9EE3-87FD5027A711}" srcOrd="0" destOrd="0" presId="urn:microsoft.com/office/officeart/2005/8/layout/vList2"/>
    <dgm:cxn modelId="{57D7808B-A916-490B-A43E-019019388092}" type="presOf" srcId="{D6AE8AB1-28A8-410E-B3A0-08FF5A5A1E92}" destId="{9D9C035A-764E-4BB3-A823-0A6846895888}" srcOrd="0" destOrd="1" presId="urn:microsoft.com/office/officeart/2005/8/layout/vList2"/>
    <dgm:cxn modelId="{7F606B93-8607-4D5B-8F42-30CA1AF85169}" type="presOf" srcId="{3CCDFBF9-CDF9-4485-A1FB-1721B9919C9E}" destId="{9D9C035A-764E-4BB3-A823-0A6846895888}" srcOrd="0" destOrd="2" presId="urn:microsoft.com/office/officeart/2005/8/layout/vList2"/>
    <dgm:cxn modelId="{B65ADD9E-B9FA-4C28-9DD2-6F1DBDAC8018}" type="presOf" srcId="{D9E4B3AF-9A75-4FF0-BEE4-E628404427F0}" destId="{03E9BA61-8210-4FF4-A951-6EB119DEE5E6}" srcOrd="0" destOrd="3" presId="urn:microsoft.com/office/officeart/2005/8/layout/vList2"/>
    <dgm:cxn modelId="{00FA12AA-D402-4ABD-837F-52C392B0CB21}" srcId="{583A474B-9E04-4813-813F-67F1B3C3D5D7}" destId="{3CCDFBF9-CDF9-4485-A1FB-1721B9919C9E}" srcOrd="2" destOrd="0" parTransId="{F63AE93D-B5A1-476D-9432-D9A59C628C5C}" sibTransId="{BB164F5A-9007-4FDF-B477-DD23059C2526}"/>
    <dgm:cxn modelId="{F2528FAA-C579-4DE8-AA99-3EA3AFB6E590}" type="presOf" srcId="{5241BEE2-C1E8-4477-AE0F-EBB46C2A85C6}" destId="{2FA0588B-976D-4336-ADFF-D5A443DCE078}" srcOrd="0" destOrd="1" presId="urn:microsoft.com/office/officeart/2005/8/layout/vList2"/>
    <dgm:cxn modelId="{538CE7C0-F227-418E-98DD-9746887D118B}" type="presOf" srcId="{4AAE70E9-6041-4B00-BA77-11C20E9E6259}" destId="{2FA0588B-976D-4336-ADFF-D5A443DCE078}" srcOrd="0" destOrd="2" presId="urn:microsoft.com/office/officeart/2005/8/layout/vList2"/>
    <dgm:cxn modelId="{88DF90C1-138D-46C5-AB09-B8E75BB05ACC}" srcId="{F8601A4C-76E5-4675-869E-E4A85CC6DC0B}" destId="{DE3906C7-AA41-4085-B9A6-D5FA4E072D4C}" srcOrd="4" destOrd="0" parTransId="{A9110AE9-624F-4F18-9A8E-F5D9E750A0D0}" sibTransId="{33933865-21E4-4E76-B1A3-C133EE1D090C}"/>
    <dgm:cxn modelId="{F99313C3-43FF-421E-982C-A71FAB74CF4F}" srcId="{583A474B-9E04-4813-813F-67F1B3C3D5D7}" destId="{51D4DFD8-65D4-43A6-A393-138928B9792C}" srcOrd="3" destOrd="0" parTransId="{FFA3DFD1-F8BB-407D-B1AD-91B12890D03C}" sibTransId="{30D4783F-8BB0-457F-A32B-7675535AEA2E}"/>
    <dgm:cxn modelId="{6354A9C6-CE3A-48C4-A956-D168C26B010F}" type="presOf" srcId="{D2D682FB-1077-4EB4-9C5D-B0FECBAEE244}" destId="{03E9BA61-8210-4FF4-A951-6EB119DEE5E6}" srcOrd="0" destOrd="1" presId="urn:microsoft.com/office/officeart/2005/8/layout/vList2"/>
    <dgm:cxn modelId="{80228AC7-F68A-4E46-B304-DF80023E80A9}" type="presOf" srcId="{97A30D39-0414-4D77-9DA1-EC189B45C280}" destId="{9D9C035A-764E-4BB3-A823-0A6846895888}" srcOrd="0" destOrd="0" presId="urn:microsoft.com/office/officeart/2005/8/layout/vList2"/>
    <dgm:cxn modelId="{4DC9F2C9-B742-4D48-9AA2-025C3E0BB29E}" srcId="{ABE6E132-2CBB-496E-A1A9-603D5FF8EF62}" destId="{4AAE70E9-6041-4B00-BA77-11C20E9E6259}" srcOrd="2" destOrd="0" parTransId="{224C93B3-B120-46E3-8128-92EF2E267381}" sibTransId="{3880B2AE-4D09-404D-9095-C4EBAA43D9B2}"/>
    <dgm:cxn modelId="{6523C6D6-0E7B-4BB7-8BF0-3D323E457A56}" type="presOf" srcId="{E557A665-6852-4DB0-8AE8-07481D116096}" destId="{2FA0588B-976D-4336-ADFF-D5A443DCE078}" srcOrd="0" destOrd="0" presId="urn:microsoft.com/office/officeart/2005/8/layout/vList2"/>
    <dgm:cxn modelId="{59E8D3E2-0654-4885-ADA1-87611B875EA2}" type="presOf" srcId="{51D4DFD8-65D4-43A6-A393-138928B9792C}" destId="{9D9C035A-764E-4BB3-A823-0A6846895888}" srcOrd="0" destOrd="3" presId="urn:microsoft.com/office/officeart/2005/8/layout/vList2"/>
    <dgm:cxn modelId="{5A83A8E4-5D01-4C52-9026-4B4963998998}" type="presOf" srcId="{3CCBC459-6A99-4F05-8944-00A66416AC3C}" destId="{2FA0588B-976D-4336-ADFF-D5A443DCE078}" srcOrd="0" destOrd="3" presId="urn:microsoft.com/office/officeart/2005/8/layout/vList2"/>
    <dgm:cxn modelId="{F797B3E6-C0CD-4003-8C2B-E0CE400EC545}" srcId="{BE8502FC-A9F4-4233-AD35-9B8D7C7D00E9}" destId="{ABE6E132-2CBB-496E-A1A9-603D5FF8EF62}" srcOrd="1" destOrd="0" parTransId="{9A984004-C645-4EA3-B7B4-499873B65DD2}" sibTransId="{B4749245-0B09-44A6-B23E-BE99BC1DFD0D}"/>
    <dgm:cxn modelId="{DE8628FD-4B03-4601-A4FD-2A20AC7CA60F}" srcId="{583A474B-9E04-4813-813F-67F1B3C3D5D7}" destId="{97A30D39-0414-4D77-9DA1-EC189B45C280}" srcOrd="0" destOrd="0" parTransId="{E393563C-E3DF-4460-BF82-9DE9EAC223C4}" sibTransId="{C9CA88CC-773A-49B4-95FC-D813CB8421C8}"/>
    <dgm:cxn modelId="{22275AFF-C918-4CC9-B2B2-18163873376B}" srcId="{F8601A4C-76E5-4675-869E-E4A85CC6DC0B}" destId="{154AFB0D-80C2-4F07-AC37-A7B1DA2658F8}" srcOrd="0" destOrd="0" parTransId="{DC997F31-2959-469F-9ECD-99E16002C3E9}" sibTransId="{DE5B49FE-ABE0-4CD7-B408-9A71A4C4A18D}"/>
    <dgm:cxn modelId="{71317A2E-C909-46B9-BA2B-79D462AEBC27}" type="presParOf" srcId="{580FE0E7-4D2E-47BA-9697-7A954005C42C}" destId="{1D12041B-096B-474E-967F-0ADFD305A86F}" srcOrd="0" destOrd="0" presId="urn:microsoft.com/office/officeart/2005/8/layout/vList2"/>
    <dgm:cxn modelId="{E234A07B-BC20-40EF-8DE7-9061579AA545}" type="presParOf" srcId="{580FE0E7-4D2E-47BA-9697-7A954005C42C}" destId="{9D9C035A-764E-4BB3-A823-0A6846895888}" srcOrd="1" destOrd="0" presId="urn:microsoft.com/office/officeart/2005/8/layout/vList2"/>
    <dgm:cxn modelId="{476A9AEB-4F0A-4D0D-850E-F4CFA54884CC}" type="presParOf" srcId="{580FE0E7-4D2E-47BA-9697-7A954005C42C}" destId="{46D4C07C-47F5-48DB-9EE3-87FD5027A711}" srcOrd="2" destOrd="0" presId="urn:microsoft.com/office/officeart/2005/8/layout/vList2"/>
    <dgm:cxn modelId="{B2E98F51-44ED-4CD0-9857-939D8B08CAF7}" type="presParOf" srcId="{580FE0E7-4D2E-47BA-9697-7A954005C42C}" destId="{2FA0588B-976D-4336-ADFF-D5A443DCE078}" srcOrd="3" destOrd="0" presId="urn:microsoft.com/office/officeart/2005/8/layout/vList2"/>
    <dgm:cxn modelId="{763F15F1-9136-47D5-AE30-22AB655411D2}" type="presParOf" srcId="{580FE0E7-4D2E-47BA-9697-7A954005C42C}" destId="{9F861180-3BBF-4A81-8F41-62FA805E9C03}" srcOrd="4" destOrd="0" presId="urn:microsoft.com/office/officeart/2005/8/layout/vList2"/>
    <dgm:cxn modelId="{C3B90983-9A50-4CC3-911E-D9244B643923}" type="presParOf" srcId="{580FE0E7-4D2E-47BA-9697-7A954005C42C}" destId="{03E9BA61-8210-4FF4-A951-6EB119DEE5E6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E9F8C-F39C-4F46-9520-202C87DEA0F0}">
      <dsp:nvSpPr>
        <dsp:cNvPr id="0" name=""/>
        <dsp:cNvSpPr/>
      </dsp:nvSpPr>
      <dsp:spPr>
        <a:xfrm>
          <a:off x="1503" y="50409"/>
          <a:ext cx="1889012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Surface Preparation</a:t>
          </a:r>
        </a:p>
      </dsp:txBody>
      <dsp:txXfrm>
        <a:off x="1503" y="50409"/>
        <a:ext cx="1889012" cy="316800"/>
      </dsp:txXfrm>
    </dsp:sp>
    <dsp:sp modelId="{C47542D0-2CA1-434B-A778-90D6D8CBD514}">
      <dsp:nvSpPr>
        <dsp:cNvPr id="0" name=""/>
        <dsp:cNvSpPr/>
      </dsp:nvSpPr>
      <dsp:spPr>
        <a:xfrm>
          <a:off x="388409" y="367209"/>
          <a:ext cx="1889012" cy="16235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Grit blasted, washed in phosphoric acid solution, and rinsed with ethanol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Film adhesives tested</a:t>
          </a:r>
        </a:p>
      </dsp:txBody>
      <dsp:txXfrm>
        <a:off x="435963" y="414763"/>
        <a:ext cx="1793904" cy="1528491"/>
      </dsp:txXfrm>
    </dsp:sp>
    <dsp:sp modelId="{5803DE9A-E3D9-49AC-9E23-D7B31030AD28}">
      <dsp:nvSpPr>
        <dsp:cNvPr id="0" name=""/>
        <dsp:cNvSpPr/>
      </dsp:nvSpPr>
      <dsp:spPr>
        <a:xfrm>
          <a:off x="2176883" y="-26345"/>
          <a:ext cx="607099" cy="4703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176883" y="67717"/>
        <a:ext cx="466006" cy="282185"/>
      </dsp:txXfrm>
    </dsp:sp>
    <dsp:sp modelId="{224BB43D-5FAB-4266-9650-E00CF4864BFC}">
      <dsp:nvSpPr>
        <dsp:cNvPr id="0" name=""/>
        <dsp:cNvSpPr/>
      </dsp:nvSpPr>
      <dsp:spPr>
        <a:xfrm>
          <a:off x="3035986" y="50409"/>
          <a:ext cx="1889012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Resin Application</a:t>
          </a:r>
        </a:p>
      </dsp:txBody>
      <dsp:txXfrm>
        <a:off x="3035986" y="50409"/>
        <a:ext cx="1889012" cy="316800"/>
      </dsp:txXfrm>
    </dsp:sp>
    <dsp:sp modelId="{6DC5A7C9-956E-4A81-94FE-22620A7D97F6}">
      <dsp:nvSpPr>
        <dsp:cNvPr id="0" name=""/>
        <dsp:cNvSpPr/>
      </dsp:nvSpPr>
      <dsp:spPr>
        <a:xfrm>
          <a:off x="3422892" y="367209"/>
          <a:ext cx="1889012" cy="16235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 reduce viscosity, resin heated on hot plate and chamber heated with hot-air guns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Thermal requirements of resin range from cryogenic to 450°F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Bismaleimide (BMI) r</a:t>
          </a: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esin evaluated</a:t>
          </a:r>
        </a:p>
      </dsp:txBody>
      <dsp:txXfrm>
        <a:off x="3470446" y="414763"/>
        <a:ext cx="1793904" cy="1528491"/>
      </dsp:txXfrm>
    </dsp:sp>
    <dsp:sp modelId="{8019F44F-841B-4740-9559-6B3748EBA0E8}">
      <dsp:nvSpPr>
        <dsp:cNvPr id="0" name=""/>
        <dsp:cNvSpPr/>
      </dsp:nvSpPr>
      <dsp:spPr>
        <a:xfrm>
          <a:off x="5211366" y="-26345"/>
          <a:ext cx="607099" cy="4703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211366" y="67717"/>
        <a:ext cx="466006" cy="282185"/>
      </dsp:txXfrm>
    </dsp:sp>
    <dsp:sp modelId="{664AB616-8266-40DA-8657-A9B3E5F64431}">
      <dsp:nvSpPr>
        <dsp:cNvPr id="0" name=""/>
        <dsp:cNvSpPr/>
      </dsp:nvSpPr>
      <dsp:spPr>
        <a:xfrm>
          <a:off x="6070469" y="50409"/>
          <a:ext cx="1889012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Filament Winding</a:t>
          </a:r>
        </a:p>
      </dsp:txBody>
      <dsp:txXfrm>
        <a:off x="6070469" y="50409"/>
        <a:ext cx="1889012" cy="316800"/>
      </dsp:txXfrm>
    </dsp:sp>
    <dsp:sp modelId="{809A4E05-ED08-4AD7-90C0-9B34C3DB35E1}">
      <dsp:nvSpPr>
        <dsp:cNvPr id="0" name=""/>
        <dsp:cNvSpPr/>
      </dsp:nvSpPr>
      <dsp:spPr>
        <a:xfrm>
          <a:off x="6457375" y="367209"/>
          <a:ext cx="1889012" cy="16235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Helical orientation with 40-degree fiber angle relative to chamber axis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Hoop wound over helical and repeated for total of 4 plies</a:t>
          </a:r>
        </a:p>
      </dsp:txBody>
      <dsp:txXfrm>
        <a:off x="6504929" y="414763"/>
        <a:ext cx="1793904" cy="1528491"/>
      </dsp:txXfrm>
    </dsp:sp>
    <dsp:sp modelId="{CD7661F9-BB68-46C0-B082-F3515B86ACB6}">
      <dsp:nvSpPr>
        <dsp:cNvPr id="0" name=""/>
        <dsp:cNvSpPr/>
      </dsp:nvSpPr>
      <dsp:spPr>
        <a:xfrm>
          <a:off x="8245849" y="-26345"/>
          <a:ext cx="607099" cy="4703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8245849" y="67717"/>
        <a:ext cx="466006" cy="282185"/>
      </dsp:txXfrm>
    </dsp:sp>
    <dsp:sp modelId="{E5191BB2-5D0F-477F-89E7-DAED26517A96}">
      <dsp:nvSpPr>
        <dsp:cNvPr id="0" name=""/>
        <dsp:cNvSpPr/>
      </dsp:nvSpPr>
      <dsp:spPr>
        <a:xfrm>
          <a:off x="9104952" y="50409"/>
          <a:ext cx="1889012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Curing</a:t>
          </a:r>
        </a:p>
      </dsp:txBody>
      <dsp:txXfrm>
        <a:off x="9104952" y="50409"/>
        <a:ext cx="1889012" cy="316800"/>
      </dsp:txXfrm>
    </dsp:sp>
    <dsp:sp modelId="{310254D4-919A-4F8D-832E-E2BA3C1AE88D}">
      <dsp:nvSpPr>
        <dsp:cNvPr id="0" name=""/>
        <dsp:cNvSpPr/>
      </dsp:nvSpPr>
      <dsp:spPr>
        <a:xfrm>
          <a:off x="9491858" y="367209"/>
          <a:ext cx="1889012" cy="16235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Curing process varied at each of the NASA centers based on available facilities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 an early practice, Glenn Research Center applied shrink-wrap and vacuum bagged and autoclaved part</a:t>
          </a:r>
        </a:p>
      </dsp:txBody>
      <dsp:txXfrm>
        <a:off x="9539412" y="414763"/>
        <a:ext cx="1793904" cy="1528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2041B-096B-474E-967F-0ADFD305A86F}">
      <dsp:nvSpPr>
        <dsp:cNvPr id="0" name=""/>
        <dsp:cNvSpPr/>
      </dsp:nvSpPr>
      <dsp:spPr>
        <a:xfrm>
          <a:off x="0" y="15506"/>
          <a:ext cx="11839575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Density Determination</a:t>
          </a:r>
        </a:p>
      </dsp:txBody>
      <dsp:txXfrm>
        <a:off x="23560" y="39066"/>
        <a:ext cx="11792455" cy="435505"/>
      </dsp:txXfrm>
    </dsp:sp>
    <dsp:sp modelId="{9D9C035A-764E-4BB3-A823-0A6846895888}">
      <dsp:nvSpPr>
        <dsp:cNvPr id="0" name=""/>
        <dsp:cNvSpPr/>
      </dsp:nvSpPr>
      <dsp:spPr>
        <a:xfrm>
          <a:off x="0" y="498131"/>
          <a:ext cx="11839575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590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Void content obtained by relative difference between theoretical and composite density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Reveals nothing about other void characteristics like size and shape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Applicable to large samples and fast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Destructive</a:t>
          </a:r>
        </a:p>
      </dsp:txBody>
      <dsp:txXfrm>
        <a:off x="0" y="498131"/>
        <a:ext cx="11839575" cy="1035000"/>
      </dsp:txXfrm>
    </dsp:sp>
    <dsp:sp modelId="{46D4C07C-47F5-48DB-9EE3-87FD5027A711}">
      <dsp:nvSpPr>
        <dsp:cNvPr id="0" name=""/>
        <dsp:cNvSpPr/>
      </dsp:nvSpPr>
      <dsp:spPr>
        <a:xfrm>
          <a:off x="0" y="1533131"/>
          <a:ext cx="11839575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Ultrasonic Testing</a:t>
          </a:r>
        </a:p>
      </dsp:txBody>
      <dsp:txXfrm>
        <a:off x="23560" y="1556691"/>
        <a:ext cx="11792455" cy="435505"/>
      </dsp:txXfrm>
    </dsp:sp>
    <dsp:sp modelId="{2FA0588B-976D-4336-ADFF-D5A443DCE078}">
      <dsp:nvSpPr>
        <dsp:cNvPr id="0" name=""/>
        <dsp:cNvSpPr/>
      </dsp:nvSpPr>
      <dsp:spPr>
        <a:xfrm>
          <a:off x="0" y="2015756"/>
          <a:ext cx="11839575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590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Velocity and attenuation of ultrasonic pulse traveling through composite depends on void content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Need for coupling agent (water or oil) between composite and transducer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Issue for composites where mechanical properties are sensitive to moisture uptake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Non-destructive</a:t>
          </a:r>
        </a:p>
      </dsp:txBody>
      <dsp:txXfrm>
        <a:off x="0" y="2015756"/>
        <a:ext cx="11839575" cy="1035000"/>
      </dsp:txXfrm>
    </dsp:sp>
    <dsp:sp modelId="{9F861180-3BBF-4A81-8F41-62FA805E9C03}">
      <dsp:nvSpPr>
        <dsp:cNvPr id="0" name=""/>
        <dsp:cNvSpPr/>
      </dsp:nvSpPr>
      <dsp:spPr>
        <a:xfrm>
          <a:off x="0" y="3050756"/>
          <a:ext cx="11839575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Microscopy</a:t>
          </a:r>
        </a:p>
      </dsp:txBody>
      <dsp:txXfrm>
        <a:off x="23560" y="3074316"/>
        <a:ext cx="11792455" cy="435505"/>
      </dsp:txXfrm>
    </dsp:sp>
    <dsp:sp modelId="{03E9BA61-8210-4FF4-A951-6EB119DEE5E6}">
      <dsp:nvSpPr>
        <dsp:cNvPr id="0" name=""/>
        <dsp:cNvSpPr/>
      </dsp:nvSpPr>
      <dsp:spPr>
        <a:xfrm>
          <a:off x="0" y="3533381"/>
          <a:ext cx="11839575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590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Image analysis method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Allows characterization of void size, shape, and distribution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Results are section-biased and location-biased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Destructive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533381"/>
        <a:ext cx="11839575" cy="1304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DEBB2BDF-65BD-40E4-AC32-7140E17DDCC8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D257C9CB-75E8-4897-8DC3-F05D0F144F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22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air entrapment either during impregnation (intra-laminar void) or during laying up (inter-laminar void)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81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84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1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207588" y="6615212"/>
            <a:ext cx="17684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Times New Roman" panose="02020603050405020304" pitchFamily="18" charset="0"/>
              </a:rPr>
              <a:t>2020 Fall NIFS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>
                <a:latin typeface="Times New Roman" panose="02020603050405020304" pitchFamily="18" charset="0"/>
              </a:rPr>
              <a:t>Advanced Materials and Processing</a:t>
            </a:r>
            <a:r>
              <a:rPr lang="en-US" sz="1100" baseline="0" dirty="0">
                <a:latin typeface="Times New Roman" panose="02020603050405020304" pitchFamily="18" charset="0"/>
              </a:rPr>
              <a:t> Branch</a:t>
            </a:r>
            <a:endParaRPr lang="en-US" sz="1100" dirty="0">
              <a:latin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20297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Times New Roman" panose="02020603050405020304" pitchFamily="18" charset="0"/>
              </a:rPr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Times New Roman" panose="02020603050405020304" pitchFamily="18" charset="0"/>
                </a:rPr>
                <a:t>Advanced Materials and Processing</a:t>
              </a:r>
              <a:r>
                <a:rPr lang="en-US" sz="1100" baseline="0" dirty="0">
                  <a:latin typeface="Times New Roman" panose="02020603050405020304" pitchFamily="18" charset="0"/>
                </a:rPr>
                <a:t> Branch</a:t>
              </a:r>
              <a:endParaRPr lang="en-US" sz="1100" dirty="0">
                <a:latin typeface="Times New Roman" panose="02020603050405020304" pitchFamily="18" charset="0"/>
              </a:endParaRPr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20297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latin typeface="Times New Roman" panose="02020603050405020304" pitchFamily="18" charset="0"/>
                </a:rPr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207588" y="6615212"/>
            <a:ext cx="17684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Times New Roman" panose="02020603050405020304" pitchFamily="18" charset="0"/>
              </a:rPr>
              <a:t>2020 Fall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Times New Roman" panose="02020603050405020304" pitchFamily="18" charset="0"/>
                </a:rPr>
                <a:t>Advanced Materials and Processing</a:t>
              </a:r>
              <a:r>
                <a:rPr lang="en-US" sz="1100" baseline="0" dirty="0">
                  <a:latin typeface="Times New Roman" panose="02020603050405020304" pitchFamily="18" charset="0"/>
                </a:rPr>
                <a:t> Branch</a:t>
              </a:r>
              <a:endParaRPr lang="en-US" sz="1100" dirty="0">
                <a:latin typeface="Times New Roman" panose="02020603050405020304" pitchFamily="18" charset="0"/>
              </a:endParaRP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20297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latin typeface="Times New Roman" panose="02020603050405020304" pitchFamily="18" charset="0"/>
                </a:rPr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5207588" y="6615212"/>
            <a:ext cx="17684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Times New Roman" panose="02020603050405020304" pitchFamily="18" charset="0"/>
              </a:rPr>
              <a:t>2020 Fall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Times New Roman" panose="02020603050405020304" pitchFamily="18" charset="0"/>
                </a:rPr>
                <a:t>Advanced Materials and Processing</a:t>
              </a:r>
              <a:r>
                <a:rPr lang="en-US" sz="1100" baseline="0" dirty="0">
                  <a:latin typeface="Times New Roman" panose="02020603050405020304" pitchFamily="18" charset="0"/>
                </a:rPr>
                <a:t> Branch</a:t>
              </a:r>
              <a:endParaRPr lang="en-US" sz="1100" dirty="0">
                <a:latin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20297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latin typeface="Times New Roman" panose="02020603050405020304" pitchFamily="18" charset="0"/>
                </a:rPr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207588" y="6615212"/>
            <a:ext cx="17684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Times New Roman" panose="02020603050405020304" pitchFamily="18" charset="0"/>
              </a:rPr>
              <a:t>2020 Fall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>
                  <a:latin typeface="Times New Roman" panose="02020603050405020304" pitchFamily="18" charset="0"/>
                </a:rPr>
                <a:t>Advanced Materials and Processing</a:t>
              </a:r>
              <a:r>
                <a:rPr lang="en-US" sz="1100" baseline="0" dirty="0">
                  <a:latin typeface="Times New Roman" panose="02020603050405020304" pitchFamily="18" charset="0"/>
                </a:rPr>
                <a:t> Branch</a:t>
              </a:r>
              <a:endParaRPr lang="en-US" sz="1100" dirty="0">
                <a:latin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20297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latin typeface="Times New Roman" panose="02020603050405020304" pitchFamily="18" charset="0"/>
                </a:rPr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5207588" y="6615212"/>
            <a:ext cx="17684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Times New Roman" panose="02020603050405020304" pitchFamily="18" charset="0"/>
              </a:rPr>
              <a:t>2020 Fall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22 Existing Project – New Content  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Times New Roman" panose="02020603050405020304" pitchFamily="18" charset="0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22 Existing Project – New Content  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>
              <a:defRPr sz="18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>
              <a:defRPr sz="18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>
              <a:defRPr sz="18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>
              <a:defRPr sz="18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Times New Roman" panose="02020603050405020304" pitchFamily="18" charset="0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Times New Roman" panose="02020603050405020304" pitchFamily="18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uk-UA" sz="1200" dirty="0">
              <a:latin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22 Existing Project – New Content  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>
              <a:defRPr sz="180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>
              <a:defRPr sz="16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>
              <a:defRPr sz="16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>
              <a:defRPr sz="180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>
              <a:defRPr sz="16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>
              <a:defRPr sz="16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Times New Roman" panose="02020603050405020304" pitchFamily="18" charset="0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Times New Roman" panose="02020603050405020304" pitchFamily="18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uk-UA" sz="1200" dirty="0">
              <a:latin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22 Existing Project – New Content  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Times New Roman" panose="02020603050405020304" pitchFamily="18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Mid Year Review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uk-UA" sz="1200" dirty="0">
              <a:latin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22 Existing Project – New Content  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>
              <a:defRPr sz="28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Times New Roman" panose="02020603050405020304" pitchFamily="18" charset="0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22 Existing Project – New Content  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uk-UA" sz="1200" dirty="0">
              <a:latin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22 Existing Project – New Content  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uk-UA" sz="1200" dirty="0">
              <a:latin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Times New Roman" panose="02020603050405020304" pitchFamily="18" charset="0"/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 22 Existing Project – New Content  </a:t>
            </a:r>
            <a:endParaRPr lang="en-US" sz="8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D838BD33-461B-4688-8AB9-170C7688F2F3}" type="datetime1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1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image" Target="../media/image13.tif"/><Relationship Id="rId7" Type="http://schemas.openxmlformats.org/officeDocument/2006/relationships/image" Target="../media/image1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1649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"/><Relationship Id="rId3" Type="http://schemas.openxmlformats.org/officeDocument/2006/relationships/image" Target="../media/image25.tif"/><Relationship Id="rId7" Type="http://schemas.openxmlformats.org/officeDocument/2006/relationships/image" Target="../media/image29.t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tiff"/><Relationship Id="rId5" Type="http://schemas.openxmlformats.org/officeDocument/2006/relationships/image" Target="../media/image27.tiff"/><Relationship Id="rId10" Type="http://schemas.openxmlformats.org/officeDocument/2006/relationships/image" Target="../media/image32.tiff"/><Relationship Id="rId4" Type="http://schemas.openxmlformats.org/officeDocument/2006/relationships/image" Target="../media/image26.tif"/><Relationship Id="rId9" Type="http://schemas.openxmlformats.org/officeDocument/2006/relationships/image" Target="../media/image31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0.tif"/><Relationship Id="rId4" Type="http://schemas.openxmlformats.org/officeDocument/2006/relationships/image" Target="../media/image28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chart" Target="../charts/chart3.xml"/><Relationship Id="rId7" Type="http://schemas.openxmlformats.org/officeDocument/2006/relationships/image" Target="../media/image34.tif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9" Type="http://schemas.openxmlformats.org/officeDocument/2006/relationships/image" Target="../media/image36.tif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chart" Target="../charts/chart7.xml"/><Relationship Id="rId7" Type="http://schemas.openxmlformats.org/officeDocument/2006/relationships/image" Target="../media/image34.tif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openxmlformats.org/officeDocument/2006/relationships/chart" Target="../charts/chart9.xml"/><Relationship Id="rId4" Type="http://schemas.openxmlformats.org/officeDocument/2006/relationships/chart" Target="../charts/chart8.xml"/><Relationship Id="rId9" Type="http://schemas.openxmlformats.org/officeDocument/2006/relationships/image" Target="../media/image36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14438"/>
            <a:ext cx="12284766" cy="2387600"/>
          </a:xfrm>
        </p:spPr>
        <p:txBody>
          <a:bodyPr>
            <a:normAutofit/>
          </a:bodyPr>
          <a:lstStyle/>
          <a:p>
            <a:r>
              <a:rPr lang="en-US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 of Void Defects in Composite Overwraps for 3D Printed Rocket Engines</a:t>
            </a:r>
            <a:b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8"/>
            <a:ext cx="9144000" cy="627062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Umar Padela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Dr. Cheol Park &amp; Dr. Sang-Hyon Chu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2574" y="5678323"/>
            <a:ext cx="4126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Spring Student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5D26F-2EEB-4E29-9B8F-EBCB79538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RAMPT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AF1BB-116D-4BB6-9C06-DB2021144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9572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Rapid Analysis and Manufacturing Propulsion Technology (RAMPT)</a:t>
            </a:r>
          </a:p>
          <a:p>
            <a:r>
              <a:rPr lang="en-US" dirty="0"/>
              <a:t>Combustion chamber and nozzle 3D printed</a:t>
            </a:r>
          </a:p>
          <a:p>
            <a:r>
              <a:rPr lang="en-US" dirty="0"/>
              <a:t>Bimetallic joints fuse combustion chamber directly onto nozzle</a:t>
            </a:r>
          </a:p>
          <a:p>
            <a:r>
              <a:rPr lang="en-US" dirty="0"/>
              <a:t>Composite overwrap provides structural support </a:t>
            </a:r>
          </a:p>
          <a:p>
            <a:r>
              <a:rPr lang="en-US" dirty="0"/>
              <a:t>Improved performance and reduced production costs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507D9-F7CF-4B43-9F6E-0852D5B6F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RAMPT">
            <a:extLst>
              <a:ext uri="{FF2B5EF4-FFF2-40B4-BE49-F238E27FC236}">
                <a16:creationId xmlns:a16="http://schemas.microsoft.com/office/drawing/2014/main" id="{BF5942C0-1F01-4600-A4B8-5E1B5B061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79880"/>
            <a:ext cx="4511040" cy="451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1FC24F-83C2-4A54-B8E3-81D87240885B}"/>
              </a:ext>
            </a:extLst>
          </p:cNvPr>
          <p:cNvSpPr txBox="1"/>
          <p:nvPr/>
        </p:nvSpPr>
        <p:spPr>
          <a:xfrm>
            <a:off x="8453120" y="6112430"/>
            <a:ext cx="337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102479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305DD-254A-4AB8-98B0-BF2A75916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Overwrap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349F0-E80E-431A-AD2D-8E5D21871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126"/>
            <a:ext cx="10515600" cy="1562100"/>
          </a:xfrm>
        </p:spPr>
        <p:txBody>
          <a:bodyPr/>
          <a:lstStyle/>
          <a:p>
            <a:r>
              <a:rPr lang="en-US" dirty="0"/>
              <a:t>Reduced weight compared to traditional metal jacket</a:t>
            </a:r>
          </a:p>
          <a:p>
            <a:r>
              <a:rPr lang="en-US" dirty="0"/>
              <a:t>Reduced distortions from bimetallic cladding</a:t>
            </a:r>
          </a:p>
          <a:p>
            <a:r>
              <a:rPr lang="en-US" dirty="0"/>
              <a:t>Reduced cost and fabrication schedule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7662E-16E2-4498-A109-EF74021F7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1B0ABE7-4D85-4096-89AA-67043A8E15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8499581"/>
              </p:ext>
            </p:extLst>
          </p:nvPr>
        </p:nvGraphicFramePr>
        <p:xfrm>
          <a:off x="404812" y="2892423"/>
          <a:ext cx="11382375" cy="2041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1E9813ED-CBA8-4CCF-BE71-9156DEA7A3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3228" y="4949928"/>
            <a:ext cx="2287532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A43391-9798-43FE-A6DD-BAB9956D81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2079" y="4956381"/>
            <a:ext cx="1819551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30897F-C451-4935-8C47-1250E68E26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7243" y="4956381"/>
            <a:ext cx="1871189" cy="1371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B12367-2179-4EB2-B6CA-E81E3F879B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8432" y="4949928"/>
            <a:ext cx="1830299" cy="1371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E68B20-14F1-4F00-8FC4-247F6E7EAC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8136" y="4956381"/>
            <a:ext cx="2583283" cy="1371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4EBCB10-F92F-4EC0-AE8D-A9125A23B37C}"/>
              </a:ext>
            </a:extLst>
          </p:cNvPr>
          <p:cNvSpPr txBox="1"/>
          <p:nvPr/>
        </p:nvSpPr>
        <p:spPr>
          <a:xfrm>
            <a:off x="1113227" y="6344266"/>
            <a:ext cx="105984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Gradl, P., Protz, C., </a:t>
            </a:r>
            <a:r>
              <a:rPr lang="en-US" sz="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Fikes</a:t>
            </a:r>
            <a:r>
              <a:rPr lang="en-US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Clark, A., Evans, L., Miller, S., Ellis, D., and Hudson, T. Lightweight Thrust Chamber Assemblies using Multi-Alloy Additive Manufacturing and Composite Overwrap. AIAA Propulsion and Energy Forum. 2020-3787 (2020) </a:t>
            </a:r>
          </a:p>
        </p:txBody>
      </p:sp>
    </p:spTree>
    <p:extLst>
      <p:ext uri="{BB962C8B-B14F-4D97-AF65-F5344CB8AC3E}">
        <p14:creationId xmlns:p14="http://schemas.microsoft.com/office/powerpoint/2010/main" val="104304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stone&#10;&#10;Description automatically generated">
            <a:extLst>
              <a:ext uri="{FF2B5EF4-FFF2-40B4-BE49-F238E27FC236}">
                <a16:creationId xmlns:a16="http://schemas.microsoft.com/office/drawing/2014/main" id="{6901B7A1-8A76-4297-823E-05313783C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616" y="1243299"/>
            <a:ext cx="3200400" cy="24081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4"/>
            <a:ext cx="7611416" cy="425005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Voids are the most common defects induced by the composite manufacturing</a:t>
            </a:r>
          </a:p>
          <a:p>
            <a:r>
              <a:rPr lang="en-US" dirty="0"/>
              <a:t>Voids form due to air entrapment during impregnation or during laying up, volatiles arising from resin during cure, and moisture dissolved in resin</a:t>
            </a:r>
          </a:p>
          <a:p>
            <a:r>
              <a:rPr lang="en-US" dirty="0"/>
              <a:t>Analysis must account for void content, shape, size, and location</a:t>
            </a:r>
          </a:p>
          <a:p>
            <a:r>
              <a:rPr lang="en-US" dirty="0"/>
              <a:t>Voids impact mechanical properties such as interlaminar shear strength, longitudinal compressive strength, and transverse tensile strength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7" descr="A picture containing outdoor&#10;&#10;Description automatically generated">
            <a:extLst>
              <a:ext uri="{FF2B5EF4-FFF2-40B4-BE49-F238E27FC236}">
                <a16:creationId xmlns:a16="http://schemas.microsoft.com/office/drawing/2014/main" id="{9E87026F-7FDC-4692-B03D-E20E459E7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616" y="3771249"/>
            <a:ext cx="3200400" cy="24081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3D73D2-98FF-4BAB-9C9A-33A2C6DA71F6}"/>
              </a:ext>
            </a:extLst>
          </p:cNvPr>
          <p:cNvSpPr txBox="1"/>
          <p:nvPr/>
        </p:nvSpPr>
        <p:spPr>
          <a:xfrm>
            <a:off x="8178622" y="894639"/>
            <a:ext cx="374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</a:rPr>
              <a:t>Optical Microscopy (OM) images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showing</a:t>
            </a:r>
            <a:r>
              <a:rPr lang="en-US" sz="1400" dirty="0">
                <a:latin typeface="Times New Roman" panose="02020603050405020304" pitchFamily="18" charset="0"/>
              </a:rPr>
              <a:t> voids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810C44-E316-43E7-8EA8-29129C69FFC1}"/>
              </a:ext>
            </a:extLst>
          </p:cNvPr>
          <p:cNvSpPr txBox="1"/>
          <p:nvPr/>
        </p:nvSpPr>
        <p:spPr>
          <a:xfrm>
            <a:off x="8449615" y="6185098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</a:rPr>
              <a:t>Image credit: NASA Marshall Space Flight Center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18095A-CD32-48AE-BE69-8EFC2193F194}"/>
              </a:ext>
            </a:extLst>
          </p:cNvPr>
          <p:cNvCxnSpPr/>
          <p:nvPr/>
        </p:nvCxnSpPr>
        <p:spPr>
          <a:xfrm>
            <a:off x="11027652" y="3263898"/>
            <a:ext cx="301752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4303F1B-BE98-44A8-AAFF-A82B41283BC9}"/>
              </a:ext>
            </a:extLst>
          </p:cNvPr>
          <p:cNvSpPr txBox="1"/>
          <p:nvPr/>
        </p:nvSpPr>
        <p:spPr>
          <a:xfrm>
            <a:off x="10707040" y="3293060"/>
            <a:ext cx="94297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0.5 mm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0A527B6-C4A4-394E-9615-95D8071F935A}"/>
              </a:ext>
            </a:extLst>
          </p:cNvPr>
          <p:cNvCxnSpPr/>
          <p:nvPr/>
        </p:nvCxnSpPr>
        <p:spPr>
          <a:xfrm>
            <a:off x="11093387" y="5788256"/>
            <a:ext cx="301752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F3C403A-2041-784C-B5E8-E92635230819}"/>
              </a:ext>
            </a:extLst>
          </p:cNvPr>
          <p:cNvSpPr txBox="1"/>
          <p:nvPr/>
        </p:nvSpPr>
        <p:spPr>
          <a:xfrm>
            <a:off x="10772775" y="5817418"/>
            <a:ext cx="94297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0.5 mm</a:t>
            </a:r>
          </a:p>
        </p:txBody>
      </p:sp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1A5A4-AED1-4C54-95D8-3A6DB451D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Void Characterization Methods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01AFD19-35C8-4D91-9279-F969EC1DF5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167340"/>
              </p:ext>
            </p:extLst>
          </p:nvPr>
        </p:nvGraphicFramePr>
        <p:xfrm>
          <a:off x="200025" y="1323975"/>
          <a:ext cx="11839575" cy="4852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E23F3-0FA2-4953-B7E8-A6B99B65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7EFBC5-A22A-443C-AD33-83B8D8BFBE60}"/>
              </a:ext>
            </a:extLst>
          </p:cNvPr>
          <p:cNvSpPr txBox="1"/>
          <p:nvPr/>
        </p:nvSpPr>
        <p:spPr>
          <a:xfrm>
            <a:off x="1266824" y="6176963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latin typeface="Times New Roman" panose="02020603050405020304" pitchFamily="18" charset="0"/>
              </a:rPr>
              <a:t>Mehdikhani</a:t>
            </a:r>
            <a:r>
              <a:rPr lang="en-US" sz="1200" i="1" dirty="0">
                <a:latin typeface="Times New Roman" panose="02020603050405020304" pitchFamily="18" charset="0"/>
              </a:rPr>
              <a:t>, M., </a:t>
            </a:r>
            <a:r>
              <a:rPr lang="en-US" sz="1200" i="1" dirty="0" err="1">
                <a:latin typeface="Times New Roman" panose="02020603050405020304" pitchFamily="18" charset="0"/>
              </a:rPr>
              <a:t>Gorbatikh</a:t>
            </a:r>
            <a:r>
              <a:rPr lang="en-US" sz="1200" i="1" dirty="0">
                <a:latin typeface="Times New Roman" panose="02020603050405020304" pitchFamily="18" charset="0"/>
              </a:rPr>
              <a:t>, L., </a:t>
            </a:r>
            <a:r>
              <a:rPr lang="en-US" sz="1200" i="1" dirty="0" err="1">
                <a:latin typeface="Times New Roman" panose="02020603050405020304" pitchFamily="18" charset="0"/>
              </a:rPr>
              <a:t>Verpoest</a:t>
            </a:r>
            <a:r>
              <a:rPr lang="en-US" sz="1200" i="1" dirty="0">
                <a:latin typeface="Times New Roman" panose="02020603050405020304" pitchFamily="18" charset="0"/>
              </a:rPr>
              <a:t>, I., </a:t>
            </a:r>
            <a:r>
              <a:rPr lang="en-US" sz="1200" i="1" dirty="0" err="1">
                <a:latin typeface="Times New Roman" panose="02020603050405020304" pitchFamily="18" charset="0"/>
              </a:rPr>
              <a:t>Lomov</a:t>
            </a:r>
            <a:r>
              <a:rPr lang="en-US" sz="1200" i="1" dirty="0">
                <a:latin typeface="Times New Roman" panose="02020603050405020304" pitchFamily="18" charset="0"/>
              </a:rPr>
              <a:t>, S. Voids in Fiber-reinforced Poly Composites: A Review on their Formation, Characteristics, and Effects on Mechanical Performance </a:t>
            </a:r>
            <a:r>
              <a:rPr lang="en-US" sz="1200" dirty="0">
                <a:latin typeface="Times New Roman" panose="02020603050405020304" pitchFamily="18" charset="0"/>
              </a:rPr>
              <a:t>(</a:t>
            </a:r>
            <a:r>
              <a:rPr lang="en-US" sz="1200" i="1" dirty="0">
                <a:latin typeface="Times New Roman" panose="02020603050405020304" pitchFamily="18" charset="0"/>
              </a:rPr>
              <a:t>J. Comp. Mater. </a:t>
            </a:r>
            <a:r>
              <a:rPr lang="en-US" sz="1200" b="1" dirty="0">
                <a:latin typeface="Times New Roman" panose="02020603050405020304" pitchFamily="18" charset="0"/>
              </a:rPr>
              <a:t>53</a:t>
            </a:r>
            <a:r>
              <a:rPr lang="en-US" sz="1200" dirty="0">
                <a:latin typeface="Times New Roman" panose="02020603050405020304" pitchFamily="18" charset="0"/>
              </a:rPr>
              <a:t> 1579 (2019)</a:t>
            </a:r>
          </a:p>
        </p:txBody>
      </p:sp>
    </p:spTree>
    <p:extLst>
      <p:ext uri="{BB962C8B-B14F-4D97-AF65-F5344CB8AC3E}">
        <p14:creationId xmlns:p14="http://schemas.microsoft.com/office/powerpoint/2010/main" val="341436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728E1-B543-4908-B46B-825E8597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AD4A5-C602-4605-AF2E-53F82E52B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Zhang et al., voids increase moisture absorption into composites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De Almeida and </a:t>
            </a:r>
            <a:r>
              <a:rPr lang="en-US" dirty="0" err="1"/>
              <a:t>Neto</a:t>
            </a:r>
            <a:r>
              <a:rPr lang="en-US" dirty="0"/>
              <a:t> suggest that voids have strong detrimental effect on composites if void content is above a critical value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Lie et al. found 6% reduction in interlaminar shear strength, 7% decrease in flexural strength, and 4% decrease in tensile strength with each 1% increase in void content</a:t>
            </a:r>
            <a:r>
              <a:rPr lang="en-US" baseline="30000" dirty="0"/>
              <a:t>3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50FC2-D644-4976-A626-BEB9FE24F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F309E-852C-44D6-A3A5-917A9AEF241E}"/>
              </a:ext>
            </a:extLst>
          </p:cNvPr>
          <p:cNvSpPr txBox="1"/>
          <p:nvPr/>
        </p:nvSpPr>
        <p:spPr>
          <a:xfrm>
            <a:off x="1034144" y="4992072"/>
            <a:ext cx="9829800" cy="167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 Zhang, D. Li, H. Lu, D. Zhang. Qualitative separation of the effect of voids on the bending fatigue performance of hygrothermal conditioned carbon/epoxy composites. Materials and Design, 32 (10) (2011), pp. 4803-4809.</a:t>
            </a:r>
          </a:p>
          <a:p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S.F.M de Almeida, Z.S.N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Effect of Void Content on the Strength of Composite Laminates. Composite Structures, 28 (1994) pp. 139-148.</a:t>
            </a:r>
          </a:p>
          <a:p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 L, Zhang B-M, Wang D-F, et al. Effects of cure cycles on void content and mechanical properties of composite laminates. Compos Struct 2006; 73: 303–309.</a:t>
            </a:r>
          </a:p>
          <a:p>
            <a:endParaRPr lang="en-US" sz="1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8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To conduct literature review to learn about effects of voids on mechanical properties of composites</a:t>
            </a:r>
          </a:p>
          <a:p>
            <a:r>
              <a:rPr lang="en-US" dirty="0"/>
              <a:t> To develop and test methods to identify voids from OM and SEM images of composite overwrap using ImageJ</a:t>
            </a:r>
          </a:p>
          <a:p>
            <a:r>
              <a:rPr lang="en-US" dirty="0"/>
              <a:t> To quantify and characterize voids</a:t>
            </a:r>
          </a:p>
          <a:p>
            <a:pPr lvl="1"/>
            <a:r>
              <a:rPr lang="en-US" dirty="0"/>
              <a:t>Shape</a:t>
            </a:r>
          </a:p>
          <a:p>
            <a:pPr lvl="1"/>
            <a:r>
              <a:rPr lang="en-US" dirty="0"/>
              <a:t>Size</a:t>
            </a:r>
          </a:p>
          <a:p>
            <a:pPr lvl="1"/>
            <a:r>
              <a:rPr lang="en-US" dirty="0"/>
              <a:t>Orientation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905FC21-438C-4CD8-8A60-C6A0DBB3E2E3}"/>
              </a:ext>
            </a:extLst>
          </p:cNvPr>
          <p:cNvGrpSpPr/>
          <p:nvPr/>
        </p:nvGrpSpPr>
        <p:grpSpPr>
          <a:xfrm>
            <a:off x="214851" y="1814088"/>
            <a:ext cx="8657148" cy="2779562"/>
            <a:chOff x="1075700" y="2605383"/>
            <a:chExt cx="8657148" cy="2779562"/>
          </a:xfrm>
        </p:grpSpPr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1804BD16-CFFA-4BA8-9259-5E9C77923693}"/>
                </a:ext>
              </a:extLst>
            </p:cNvPr>
            <p:cNvSpPr/>
            <p:nvPr/>
          </p:nvSpPr>
          <p:spPr>
            <a:xfrm>
              <a:off x="3666707" y="3401419"/>
              <a:ext cx="381000" cy="264160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76BB158A-5AF2-465D-A3E0-81D27BAECF58}"/>
                </a:ext>
              </a:extLst>
            </p:cNvPr>
            <p:cNvSpPr/>
            <p:nvPr/>
          </p:nvSpPr>
          <p:spPr>
            <a:xfrm>
              <a:off x="6760841" y="3401419"/>
              <a:ext cx="381000" cy="264160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A988ED8-A4C9-49F8-B06B-7FC156E490F5}"/>
                </a:ext>
              </a:extLst>
            </p:cNvPr>
            <p:cNvSpPr txBox="1"/>
            <p:nvPr/>
          </p:nvSpPr>
          <p:spPr>
            <a:xfrm>
              <a:off x="1075700" y="4461615"/>
              <a:ext cx="2468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Original Image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471DD4-EBF5-4B35-8795-4684C0CAD77D}"/>
                </a:ext>
              </a:extLst>
            </p:cNvPr>
            <p:cNvSpPr txBox="1"/>
            <p:nvPr/>
          </p:nvSpPr>
          <p:spPr>
            <a:xfrm>
              <a:off x="4169832" y="4425511"/>
              <a:ext cx="24688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Gaussian Blur,</a:t>
              </a:r>
            </a:p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Sigma = 2 pixels</a:t>
              </a:r>
            </a:p>
          </p:txBody>
        </p:sp>
        <p:pic>
          <p:nvPicPr>
            <p:cNvPr id="21" name="Picture 20" descr="A picture containing outdoor, stone&#10;&#10;Description automatically generated">
              <a:extLst>
                <a:ext uri="{FF2B5EF4-FFF2-40B4-BE49-F238E27FC236}">
                  <a16:creationId xmlns:a16="http://schemas.microsoft.com/office/drawing/2014/main" id="{26BEC5F8-69FA-4E27-A7E9-8F2787F8CA28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700" y="2605383"/>
              <a:ext cx="2468880" cy="18562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Picture 21" descr="A picture containing outdoor, field&#10;&#10;Description automatically generated">
              <a:extLst>
                <a:ext uri="{FF2B5EF4-FFF2-40B4-BE49-F238E27FC236}">
                  <a16:creationId xmlns:a16="http://schemas.microsoft.com/office/drawing/2014/main" id="{ECA66367-4AF0-43FC-A15A-DE16C07CA762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9834" y="2605383"/>
              <a:ext cx="2468880" cy="18562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3" name="Picture 22" descr="A picture containing grass, outdoor, field&#10;&#10;Description automatically generated">
              <a:extLst>
                <a:ext uri="{FF2B5EF4-FFF2-40B4-BE49-F238E27FC236}">
                  <a16:creationId xmlns:a16="http://schemas.microsoft.com/office/drawing/2014/main" id="{70224F7D-08F7-416B-B727-924D5FC6CAA8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3968" y="2605383"/>
              <a:ext cx="2468880" cy="18562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889081-20E7-49EF-8A65-99E4BB040191}"/>
                </a:ext>
              </a:extLst>
            </p:cNvPr>
            <p:cNvSpPr txBox="1"/>
            <p:nvPr/>
          </p:nvSpPr>
          <p:spPr>
            <a:xfrm>
              <a:off x="7227570" y="4461615"/>
              <a:ext cx="24688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Enhance Contrast,</a:t>
              </a:r>
            </a:p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Saturated Pixels = 0.3%,</a:t>
              </a:r>
            </a:p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Normalize</a:t>
              </a:r>
            </a:p>
          </p:txBody>
        </p:sp>
      </p:grp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481E352-689D-483C-A3C9-9C10C39A8EF9}"/>
              </a:ext>
            </a:extLst>
          </p:cNvPr>
          <p:cNvSpPr/>
          <p:nvPr/>
        </p:nvSpPr>
        <p:spPr>
          <a:xfrm>
            <a:off x="8994126" y="2610124"/>
            <a:ext cx="381000" cy="2641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26" name="Picture 25" descr="A picture containing flying, flock, outdoor, nature&#10;&#10;Description automatically generated">
            <a:extLst>
              <a:ext uri="{FF2B5EF4-FFF2-40B4-BE49-F238E27FC236}">
                <a16:creationId xmlns:a16="http://schemas.microsoft.com/office/drawing/2014/main" id="{4EC65D4B-235D-4BBA-A632-3E79EEE0DED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253" y="1814088"/>
            <a:ext cx="2468880" cy="1856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D21AA2B-3F0C-4EEE-8B84-AEAE367A9811}"/>
              </a:ext>
            </a:extLst>
          </p:cNvPr>
          <p:cNvSpPr txBox="1"/>
          <p:nvPr/>
        </p:nvSpPr>
        <p:spPr>
          <a:xfrm>
            <a:off x="9497252" y="3670320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Threshold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30DEF5A1-C567-4521-8BD4-2B84CB37BEE4}"/>
              </a:ext>
            </a:extLst>
          </p:cNvPr>
          <p:cNvSpPr/>
          <p:nvPr/>
        </p:nvSpPr>
        <p:spPr>
          <a:xfrm rot="5400000">
            <a:off x="10541192" y="4098072"/>
            <a:ext cx="381000" cy="2641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C89167D-C867-4A66-9F77-9DD806D9A01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252" y="4509643"/>
            <a:ext cx="2468880" cy="1856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9A58479-0DD7-4B9D-B630-D5CCACFF820E}"/>
              </a:ext>
            </a:extLst>
          </p:cNvPr>
          <p:cNvSpPr txBox="1"/>
          <p:nvPr/>
        </p:nvSpPr>
        <p:spPr>
          <a:xfrm>
            <a:off x="9497252" y="6308209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Watershed Separation</a:t>
            </a:r>
          </a:p>
        </p:txBody>
      </p:sp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694DBD74-CAC3-4904-B53C-1648033542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119" y="4508164"/>
            <a:ext cx="2468880" cy="18577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2" name="Arrow: Right 31">
            <a:extLst>
              <a:ext uri="{FF2B5EF4-FFF2-40B4-BE49-F238E27FC236}">
                <a16:creationId xmlns:a16="http://schemas.microsoft.com/office/drawing/2014/main" id="{9B7EDF86-1925-4B8A-94C0-739AAC677428}"/>
              </a:ext>
            </a:extLst>
          </p:cNvPr>
          <p:cNvSpPr/>
          <p:nvPr/>
        </p:nvSpPr>
        <p:spPr>
          <a:xfrm rot="10800000">
            <a:off x="8994126" y="5304939"/>
            <a:ext cx="381000" cy="2641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C2FAF31-B659-453C-9968-E5CFB55A05B9}"/>
              </a:ext>
            </a:extLst>
          </p:cNvPr>
          <p:cNvSpPr txBox="1"/>
          <p:nvPr/>
        </p:nvSpPr>
        <p:spPr>
          <a:xfrm>
            <a:off x="6403119" y="6308209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Despeckle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55B5E400-8EEC-4DDC-B4A6-435F59917C7A}"/>
              </a:ext>
            </a:extLst>
          </p:cNvPr>
          <p:cNvSpPr/>
          <p:nvPr/>
        </p:nvSpPr>
        <p:spPr>
          <a:xfrm rot="10800000">
            <a:off x="5899992" y="5304939"/>
            <a:ext cx="381000" cy="2641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7AE6792-C501-4F8B-AF1D-E6B046701D7D}"/>
              </a:ext>
            </a:extLst>
          </p:cNvPr>
          <p:cNvSpPr txBox="1"/>
          <p:nvPr/>
        </p:nvSpPr>
        <p:spPr>
          <a:xfrm>
            <a:off x="3308982" y="4491952"/>
            <a:ext cx="2468879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Area fraction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Centroid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Feret’s diameter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Fit Ellipse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Aspect Ratio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3483AC-3A3C-4FD8-A6D7-C483CCD7F49A}"/>
              </a:ext>
            </a:extLst>
          </p:cNvPr>
          <p:cNvSpPr txBox="1"/>
          <p:nvPr/>
        </p:nvSpPr>
        <p:spPr>
          <a:xfrm>
            <a:off x="3308981" y="6308209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Measurements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FB0DCD5A-13E5-4830-B506-DE776174B191}"/>
              </a:ext>
            </a:extLst>
          </p:cNvPr>
          <p:cNvSpPr/>
          <p:nvPr/>
        </p:nvSpPr>
        <p:spPr>
          <a:xfrm rot="10800000">
            <a:off x="2805852" y="5287988"/>
            <a:ext cx="381000" cy="2641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31D469F-F8B3-4D8E-865C-44BEF8817D67}"/>
              </a:ext>
            </a:extLst>
          </p:cNvPr>
          <p:cNvSpPr txBox="1"/>
          <p:nvPr/>
        </p:nvSpPr>
        <p:spPr>
          <a:xfrm>
            <a:off x="214842" y="4508163"/>
            <a:ext cx="24688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Void Fraction = 6.51%</a:t>
            </a:r>
          </a:p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FAF1F5-CEE5-47B1-B615-DFC1B38C2B41}"/>
              </a:ext>
            </a:extLst>
          </p:cNvPr>
          <p:cNvSpPr txBox="1"/>
          <p:nvPr/>
        </p:nvSpPr>
        <p:spPr>
          <a:xfrm>
            <a:off x="214841" y="6308209"/>
            <a:ext cx="246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62649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3DC3-BA7E-4AB3-91FC-3AD8B353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FE285-5CCF-4BDC-AFCA-64A3E765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37DCAD-BE06-4F62-BF00-5FD5DC2A544C}"/>
              </a:ext>
            </a:extLst>
          </p:cNvPr>
          <p:cNvSpPr/>
          <p:nvPr/>
        </p:nvSpPr>
        <p:spPr>
          <a:xfrm>
            <a:off x="2105025" y="1781175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8C6B9F9-608D-4ABA-B297-FD83D874BCCD}"/>
              </a:ext>
            </a:extLst>
          </p:cNvPr>
          <p:cNvSpPr/>
          <p:nvPr/>
        </p:nvSpPr>
        <p:spPr>
          <a:xfrm>
            <a:off x="5857875" y="160020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2F915F9-A997-433E-AD76-ADADC1A3308A}"/>
              </a:ext>
            </a:extLst>
          </p:cNvPr>
          <p:cNvSpPr/>
          <p:nvPr/>
        </p:nvSpPr>
        <p:spPr>
          <a:xfrm>
            <a:off x="5057775" y="3886201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2D2811-FC47-4889-B972-32ABD84D964E}"/>
              </a:ext>
            </a:extLst>
          </p:cNvPr>
          <p:cNvSpPr/>
          <p:nvPr/>
        </p:nvSpPr>
        <p:spPr>
          <a:xfrm>
            <a:off x="8534400" y="314325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2FBDA7-8E61-4459-8AF3-1DA3E965EF78}"/>
              </a:ext>
            </a:extLst>
          </p:cNvPr>
          <p:cNvSpPr/>
          <p:nvPr/>
        </p:nvSpPr>
        <p:spPr>
          <a:xfrm>
            <a:off x="2105025" y="3705226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274353-27D8-4FCB-B793-0BF07324C978}"/>
              </a:ext>
            </a:extLst>
          </p:cNvPr>
          <p:cNvSpPr/>
          <p:nvPr/>
        </p:nvSpPr>
        <p:spPr>
          <a:xfrm>
            <a:off x="8696325" y="866775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AEAD103-A0A1-4EE2-9A43-78C13B6507E9}"/>
              </a:ext>
            </a:extLst>
          </p:cNvPr>
          <p:cNvSpPr/>
          <p:nvPr/>
        </p:nvSpPr>
        <p:spPr>
          <a:xfrm>
            <a:off x="8077200" y="5076825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E6EC036-A8C6-44B0-A05B-C4A9758461C8}"/>
              </a:ext>
            </a:extLst>
          </p:cNvPr>
          <p:cNvSpPr/>
          <p:nvPr/>
        </p:nvSpPr>
        <p:spPr>
          <a:xfrm>
            <a:off x="771525" y="68580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7D8D84-AB81-4C06-8C8A-29BAFF8E2429}"/>
              </a:ext>
            </a:extLst>
          </p:cNvPr>
          <p:cNvSpPr txBox="1"/>
          <p:nvPr/>
        </p:nvSpPr>
        <p:spPr>
          <a:xfrm>
            <a:off x="1375063" y="5652869"/>
            <a:ext cx="8559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starting 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that ImageJ functions properly for simple images</a:t>
            </a:r>
          </a:p>
        </p:txBody>
      </p:sp>
    </p:spTree>
    <p:extLst>
      <p:ext uri="{BB962C8B-B14F-4D97-AF65-F5344CB8AC3E}">
        <p14:creationId xmlns:p14="http://schemas.microsoft.com/office/powerpoint/2010/main" val="2009499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10EBA6B-004B-4E12-85D6-2B56115293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5" t="5324" r="19765" b="12084"/>
          <a:stretch/>
        </p:blipFill>
        <p:spPr>
          <a:xfrm>
            <a:off x="1162050" y="365125"/>
            <a:ext cx="9048750" cy="56642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D11A4D-BE31-47EB-A3CB-CE9871167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B0E6A-A72D-4F8E-A4E6-3F04F2F47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609D8-A6F1-487D-94C7-AF6CBC671A13}"/>
              </a:ext>
            </a:extLst>
          </p:cNvPr>
          <p:cNvSpPr txBox="1"/>
          <p:nvPr/>
        </p:nvSpPr>
        <p:spPr>
          <a:xfrm>
            <a:off x="1548533" y="5517932"/>
            <a:ext cx="5185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Area Fraction: 0.0628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ImageJ Area Fraction: 0.0624</a:t>
            </a:r>
          </a:p>
        </p:txBody>
      </p:sp>
    </p:spTree>
    <p:extLst>
      <p:ext uri="{BB962C8B-B14F-4D97-AF65-F5344CB8AC3E}">
        <p14:creationId xmlns:p14="http://schemas.microsoft.com/office/powerpoint/2010/main" val="3529159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416F7-E818-46BC-85C0-D60BBF09A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4DB3E-6B8C-4800-B281-18009663D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97472EB-99F0-4A96-AAD9-C800EBECFFAB}"/>
              </a:ext>
            </a:extLst>
          </p:cNvPr>
          <p:cNvSpPr/>
          <p:nvPr/>
        </p:nvSpPr>
        <p:spPr>
          <a:xfrm>
            <a:off x="5857875" y="160020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42B56D9-F557-4337-83B1-D2DF21D97E4B}"/>
              </a:ext>
            </a:extLst>
          </p:cNvPr>
          <p:cNvSpPr/>
          <p:nvPr/>
        </p:nvSpPr>
        <p:spPr>
          <a:xfrm>
            <a:off x="1909330" y="297180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4908C4F-A28D-46B4-924F-F71D398045C9}"/>
              </a:ext>
            </a:extLst>
          </p:cNvPr>
          <p:cNvSpPr/>
          <p:nvPr/>
        </p:nvSpPr>
        <p:spPr>
          <a:xfrm>
            <a:off x="5181600" y="3719945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AC7F97-CC1D-4E11-89FE-EA7CCDB41E4F}"/>
              </a:ext>
            </a:extLst>
          </p:cNvPr>
          <p:cNvSpPr/>
          <p:nvPr/>
        </p:nvSpPr>
        <p:spPr>
          <a:xfrm>
            <a:off x="3137766" y="1530928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07240B-5209-4134-96CF-C8893CF1156C}"/>
              </a:ext>
            </a:extLst>
          </p:cNvPr>
          <p:cNvSpPr/>
          <p:nvPr/>
        </p:nvSpPr>
        <p:spPr>
          <a:xfrm>
            <a:off x="292966" y="685800"/>
            <a:ext cx="1828800" cy="18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22092D6-9C6E-4D73-ACC5-54C1CF343858}"/>
              </a:ext>
            </a:extLst>
          </p:cNvPr>
          <p:cNvSpPr/>
          <p:nvPr/>
        </p:nvSpPr>
        <p:spPr>
          <a:xfrm>
            <a:off x="8804275" y="930563"/>
            <a:ext cx="1828800" cy="18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145058C-385C-4133-BCFB-FFEC3F453978}"/>
              </a:ext>
            </a:extLst>
          </p:cNvPr>
          <p:cNvSpPr/>
          <p:nvPr/>
        </p:nvSpPr>
        <p:spPr>
          <a:xfrm>
            <a:off x="9007475" y="4357254"/>
            <a:ext cx="1828800" cy="18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4678A10-5416-4416-8E40-3C98EC8A8526}"/>
              </a:ext>
            </a:extLst>
          </p:cNvPr>
          <p:cNvSpPr/>
          <p:nvPr/>
        </p:nvSpPr>
        <p:spPr>
          <a:xfrm>
            <a:off x="6772275" y="2805545"/>
            <a:ext cx="1828800" cy="18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6967AFE-BE24-40D8-80E0-A77B91F50F39}"/>
              </a:ext>
            </a:extLst>
          </p:cNvPr>
          <p:cNvSpPr/>
          <p:nvPr/>
        </p:nvSpPr>
        <p:spPr>
          <a:xfrm>
            <a:off x="3426402" y="2971800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22F981B-4AA4-472C-8FCD-449E77E86727}"/>
              </a:ext>
            </a:extLst>
          </p:cNvPr>
          <p:cNvSpPr/>
          <p:nvPr/>
        </p:nvSpPr>
        <p:spPr>
          <a:xfrm>
            <a:off x="5095730" y="3041073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658D4B1-6273-4537-9718-FCDEF6B5011A}"/>
              </a:ext>
            </a:extLst>
          </p:cNvPr>
          <p:cNvSpPr/>
          <p:nvPr/>
        </p:nvSpPr>
        <p:spPr>
          <a:xfrm>
            <a:off x="7686675" y="2057400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09118BF-F76E-449D-B337-F70DE3DA1257}"/>
              </a:ext>
            </a:extLst>
          </p:cNvPr>
          <p:cNvSpPr/>
          <p:nvPr/>
        </p:nvSpPr>
        <p:spPr>
          <a:xfrm>
            <a:off x="9048750" y="3329708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61F563-21C9-4FB0-91EC-1FF1FB09FD54}"/>
              </a:ext>
            </a:extLst>
          </p:cNvPr>
          <p:cNvSpPr txBox="1"/>
          <p:nvPr/>
        </p:nvSpPr>
        <p:spPr>
          <a:xfrm>
            <a:off x="1207366" y="5650765"/>
            <a:ext cx="704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small, 3 medium, and 3 large circles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analysis recognizes different sizes correctly</a:t>
            </a:r>
          </a:p>
        </p:txBody>
      </p:sp>
    </p:spTree>
    <p:extLst>
      <p:ext uri="{BB962C8B-B14F-4D97-AF65-F5344CB8AC3E}">
        <p14:creationId xmlns:p14="http://schemas.microsoft.com/office/powerpoint/2010/main" val="1284391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hape, circle&#10;&#10;Description automatically generated">
            <a:extLst>
              <a:ext uri="{FF2B5EF4-FFF2-40B4-BE49-F238E27FC236}">
                <a16:creationId xmlns:a16="http://schemas.microsoft.com/office/drawing/2014/main" id="{A65E4806-E15B-4085-B9E4-541A872BDB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" t="10008" r="10432" b="8998"/>
          <a:stretch/>
        </p:blipFill>
        <p:spPr>
          <a:xfrm>
            <a:off x="1163782" y="1010165"/>
            <a:ext cx="10515600" cy="54715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280F22-2F57-46D2-B663-985984A0E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5D0C9-5D7D-42B0-B190-F7E907AF1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B262EC4C-6957-4D3A-B671-B445BCFB38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9" r="3617"/>
          <a:stretch/>
        </p:blipFill>
        <p:spPr>
          <a:xfrm>
            <a:off x="247650" y="3368498"/>
            <a:ext cx="2419350" cy="21130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A46B4F-D954-4C67-81C5-B4F9DA4749F2}"/>
              </a:ext>
            </a:extLst>
          </p:cNvPr>
          <p:cNvSpPr txBox="1"/>
          <p:nvPr/>
        </p:nvSpPr>
        <p:spPr>
          <a:xfrm>
            <a:off x="1625127" y="5566171"/>
            <a:ext cx="4708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Area Fraction: 0.1649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ImageJ Area Fraction: 0.16455</a:t>
            </a:r>
          </a:p>
        </p:txBody>
      </p:sp>
    </p:spTree>
    <p:extLst>
      <p:ext uri="{BB962C8B-B14F-4D97-AF65-F5344CB8AC3E}">
        <p14:creationId xmlns:p14="http://schemas.microsoft.com/office/powerpoint/2010/main" val="3437525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16E9-5775-46A8-85D9-16F9F6D19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2A1B4-7921-4D3C-BFF6-4274F549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C641211-8F90-477B-BAE1-79452D5192B4}"/>
              </a:ext>
            </a:extLst>
          </p:cNvPr>
          <p:cNvSpPr/>
          <p:nvPr/>
        </p:nvSpPr>
        <p:spPr>
          <a:xfrm>
            <a:off x="5857875" y="160020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3030529-1BAA-4056-9906-DD7E0B880B6C}"/>
              </a:ext>
            </a:extLst>
          </p:cNvPr>
          <p:cNvSpPr/>
          <p:nvPr/>
        </p:nvSpPr>
        <p:spPr>
          <a:xfrm>
            <a:off x="1909330" y="297180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97FFD2B-FB3B-4AC9-B90D-D0EE5EDFE86D}"/>
              </a:ext>
            </a:extLst>
          </p:cNvPr>
          <p:cNvSpPr/>
          <p:nvPr/>
        </p:nvSpPr>
        <p:spPr>
          <a:xfrm>
            <a:off x="1448738" y="297180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292FA36-9E4F-4C3C-BE5E-B1A7138B31CB}"/>
              </a:ext>
            </a:extLst>
          </p:cNvPr>
          <p:cNvSpPr/>
          <p:nvPr/>
        </p:nvSpPr>
        <p:spPr>
          <a:xfrm>
            <a:off x="5400675" y="1600200"/>
            <a:ext cx="914400" cy="914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5AB1AB4-F06F-4F9A-82A0-112CEAFA5A7B}"/>
              </a:ext>
            </a:extLst>
          </p:cNvPr>
          <p:cNvSpPr/>
          <p:nvPr/>
        </p:nvSpPr>
        <p:spPr>
          <a:xfrm>
            <a:off x="716196" y="751789"/>
            <a:ext cx="1828800" cy="18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29069CF-B1E8-4A0D-A681-4A5D88E20C0A}"/>
              </a:ext>
            </a:extLst>
          </p:cNvPr>
          <p:cNvSpPr/>
          <p:nvPr/>
        </p:nvSpPr>
        <p:spPr>
          <a:xfrm>
            <a:off x="9285827" y="2785287"/>
            <a:ext cx="1828800" cy="18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556CA53-A818-47C2-A490-5BA3EE877E47}"/>
              </a:ext>
            </a:extLst>
          </p:cNvPr>
          <p:cNvSpPr/>
          <p:nvPr/>
        </p:nvSpPr>
        <p:spPr>
          <a:xfrm>
            <a:off x="8402228" y="2816258"/>
            <a:ext cx="1828800" cy="18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D6F23E-A56B-4F0E-ABE9-B631F7D07B20}"/>
              </a:ext>
            </a:extLst>
          </p:cNvPr>
          <p:cNvSpPr/>
          <p:nvPr/>
        </p:nvSpPr>
        <p:spPr>
          <a:xfrm>
            <a:off x="1630596" y="751789"/>
            <a:ext cx="1828800" cy="182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6C09D91-F4D1-421D-AA9D-F4F64FF46D33}"/>
              </a:ext>
            </a:extLst>
          </p:cNvPr>
          <p:cNvSpPr/>
          <p:nvPr/>
        </p:nvSpPr>
        <p:spPr>
          <a:xfrm>
            <a:off x="4867130" y="3041073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3307CF-17AD-4B5F-8605-CB0548204480}"/>
              </a:ext>
            </a:extLst>
          </p:cNvPr>
          <p:cNvSpPr/>
          <p:nvPr/>
        </p:nvSpPr>
        <p:spPr>
          <a:xfrm>
            <a:off x="5095730" y="3041073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1847F0C-1A18-43BA-B461-49153F9644AD}"/>
              </a:ext>
            </a:extLst>
          </p:cNvPr>
          <p:cNvSpPr/>
          <p:nvPr/>
        </p:nvSpPr>
        <p:spPr>
          <a:xfrm>
            <a:off x="7686675" y="2057400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CAE016-F593-4335-8948-2A2567E5B9E4}"/>
              </a:ext>
            </a:extLst>
          </p:cNvPr>
          <p:cNvSpPr/>
          <p:nvPr/>
        </p:nvSpPr>
        <p:spPr>
          <a:xfrm>
            <a:off x="7915275" y="2057400"/>
            <a:ext cx="4572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95FFE6-BA67-48C8-B558-BD10DBE5EF77}"/>
              </a:ext>
            </a:extLst>
          </p:cNvPr>
          <p:cNvSpPr txBox="1"/>
          <p:nvPr/>
        </p:nvSpPr>
        <p:spPr>
          <a:xfrm>
            <a:off x="1279814" y="5459880"/>
            <a:ext cx="6292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Overlapping circles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Checking watershed separation method</a:t>
            </a:r>
          </a:p>
        </p:txBody>
      </p:sp>
    </p:spTree>
    <p:extLst>
      <p:ext uri="{BB962C8B-B14F-4D97-AF65-F5344CB8AC3E}">
        <p14:creationId xmlns:p14="http://schemas.microsoft.com/office/powerpoint/2010/main" val="1224385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AB90885-E971-445D-85AA-41BD98F34F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10389" r="8393" b="30389"/>
          <a:stretch/>
        </p:blipFill>
        <p:spPr>
          <a:xfrm>
            <a:off x="653142" y="712518"/>
            <a:ext cx="10515601" cy="40613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88491C-03F0-4630-9E1A-5DDF2F6D1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BBF86-303A-499D-B2E7-DFC9FD195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42A31-EB97-4297-98EB-E80F7C03AFA3}"/>
              </a:ext>
            </a:extLst>
          </p:cNvPr>
          <p:cNvSpPr txBox="1"/>
          <p:nvPr/>
        </p:nvSpPr>
        <p:spPr>
          <a:xfrm>
            <a:off x="1532310" y="4184551"/>
            <a:ext cx="70416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Area Fraction: 0.1327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ImageJ Area Fraction: 0.13131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Watershed separation method inserts lines between particles that the algorithm predicts to be overlapped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Separation working as intended</a:t>
            </a:r>
          </a:p>
        </p:txBody>
      </p:sp>
    </p:spTree>
    <p:extLst>
      <p:ext uri="{BB962C8B-B14F-4D97-AF65-F5344CB8AC3E}">
        <p14:creationId xmlns:p14="http://schemas.microsoft.com/office/powerpoint/2010/main" val="306924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F685A820-D88D-444D-9044-14802B659F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79" t="27285" r="7781" b="5241"/>
          <a:stretch/>
        </p:blipFill>
        <p:spPr>
          <a:xfrm>
            <a:off x="3862775" y="2882181"/>
            <a:ext cx="4606673" cy="17000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C7E6F9-9B21-45F8-AB56-7037BB4D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1564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E5781-EEAE-4B3C-B2FA-5711E113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08E042-DAC3-EB45-A2A6-B1C3CC19E2EB}"/>
              </a:ext>
            </a:extLst>
          </p:cNvPr>
          <p:cNvGrpSpPr/>
          <p:nvPr/>
        </p:nvGrpSpPr>
        <p:grpSpPr>
          <a:xfrm>
            <a:off x="499911" y="1226690"/>
            <a:ext cx="4225834" cy="1744806"/>
            <a:chOff x="183210" y="1358930"/>
            <a:chExt cx="4225834" cy="1744806"/>
          </a:xfrm>
        </p:grpSpPr>
        <p:pic>
          <p:nvPicPr>
            <p:cNvPr id="9" name="Picture 8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DE4D1507-8201-4C8C-A9FF-DD2DDFC21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969" y="1358930"/>
              <a:ext cx="1827311" cy="137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Picture 10" descr="A picture containing text, sky, flying, flock&#10;&#10;Description automatically generated">
              <a:extLst>
                <a:ext uri="{FF2B5EF4-FFF2-40B4-BE49-F238E27FC236}">
                  <a16:creationId xmlns:a16="http://schemas.microsoft.com/office/drawing/2014/main" id="{5A6309B0-A35D-46A2-B3FB-4CA3F16E0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1733" y="1358930"/>
              <a:ext cx="1827311" cy="137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A4E4C7-8415-4CE9-8E18-447EC01FE7A8}"/>
                </a:ext>
              </a:extLst>
            </p:cNvPr>
            <p:cNvSpPr txBox="1"/>
            <p:nvPr/>
          </p:nvSpPr>
          <p:spPr>
            <a:xfrm>
              <a:off x="183210" y="2765182"/>
              <a:ext cx="42258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Specimen 1 (axial)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19E9908-AF88-4377-9C3B-136C5C500A70}"/>
                </a:ext>
              </a:extLst>
            </p:cNvPr>
            <p:cNvCxnSpPr>
              <a:stCxn id="9" idx="3"/>
              <a:endCxn id="11" idx="1"/>
            </p:cNvCxnSpPr>
            <p:nvPr/>
          </p:nvCxnSpPr>
          <p:spPr>
            <a:xfrm>
              <a:off x="2017280" y="2044730"/>
              <a:ext cx="56445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3E5B93-E622-7540-B739-8D77705E0141}"/>
              </a:ext>
            </a:extLst>
          </p:cNvPr>
          <p:cNvGrpSpPr/>
          <p:nvPr/>
        </p:nvGrpSpPr>
        <p:grpSpPr>
          <a:xfrm>
            <a:off x="7459497" y="1222503"/>
            <a:ext cx="4225833" cy="1787733"/>
            <a:chOff x="4641136" y="1346951"/>
            <a:chExt cx="4225833" cy="1787733"/>
          </a:xfrm>
        </p:grpSpPr>
        <p:pic>
          <p:nvPicPr>
            <p:cNvPr id="13" name="Picture 12" descr="A picture containing outdoor, plaque&#10;&#10;Description automatically generated">
              <a:extLst>
                <a:ext uri="{FF2B5EF4-FFF2-40B4-BE49-F238E27FC236}">
                  <a16:creationId xmlns:a16="http://schemas.microsoft.com/office/drawing/2014/main" id="{92A696E8-DFCD-4E7A-9B40-0FF358045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1136" y="1346951"/>
              <a:ext cx="1827849" cy="137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F15C2A7-FCC6-4DB6-A839-657315122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00" y="1346951"/>
              <a:ext cx="1827849" cy="137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E8C6684-A10D-48F6-8A54-003752064BF3}"/>
                </a:ext>
              </a:extLst>
            </p:cNvPr>
            <p:cNvCxnSpPr>
              <a:cxnSpLocks/>
              <a:stCxn id="13" idx="3"/>
              <a:endCxn id="15" idx="1"/>
            </p:cNvCxnSpPr>
            <p:nvPr/>
          </p:nvCxnSpPr>
          <p:spPr>
            <a:xfrm>
              <a:off x="6468985" y="2032751"/>
              <a:ext cx="56391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F10951F-686B-443D-8AE6-525775F3BD2D}"/>
                </a:ext>
              </a:extLst>
            </p:cNvPr>
            <p:cNvSpPr txBox="1"/>
            <p:nvPr/>
          </p:nvSpPr>
          <p:spPr>
            <a:xfrm>
              <a:off x="4641136" y="2796130"/>
              <a:ext cx="42258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Specimen 2 (axial)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FC2F7C-2C14-D84F-BC11-365E0E9E6730}"/>
              </a:ext>
            </a:extLst>
          </p:cNvPr>
          <p:cNvGrpSpPr/>
          <p:nvPr/>
        </p:nvGrpSpPr>
        <p:grpSpPr>
          <a:xfrm>
            <a:off x="7477690" y="4870567"/>
            <a:ext cx="4225833" cy="1743163"/>
            <a:chOff x="176434" y="3181315"/>
            <a:chExt cx="4225833" cy="1743163"/>
          </a:xfrm>
        </p:grpSpPr>
        <p:pic>
          <p:nvPicPr>
            <p:cNvPr id="27" name="Picture 26" descr="A picture containing outdoor, building material, stone&#10;&#10;Description automatically generated">
              <a:extLst>
                <a:ext uri="{FF2B5EF4-FFF2-40B4-BE49-F238E27FC236}">
                  <a16:creationId xmlns:a16="http://schemas.microsoft.com/office/drawing/2014/main" id="{E5CC8B9A-6748-469C-A533-262A304FD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208" y="3204981"/>
              <a:ext cx="1827296" cy="137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9" name="Picture 28" descr="Chart, scatter chart&#10;&#10;Description automatically generated">
              <a:extLst>
                <a:ext uri="{FF2B5EF4-FFF2-40B4-BE49-F238E27FC236}">
                  <a16:creationId xmlns:a16="http://schemas.microsoft.com/office/drawing/2014/main" id="{9F60046A-9B9E-46F2-A476-7F4A2600B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4971" y="3181315"/>
              <a:ext cx="1827296" cy="137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53DC51C-80E6-4624-A9A3-4FEC1D826141}"/>
                </a:ext>
              </a:extLst>
            </p:cNvPr>
            <p:cNvCxnSpPr/>
            <p:nvPr/>
          </p:nvCxnSpPr>
          <p:spPr>
            <a:xfrm>
              <a:off x="2007123" y="3867115"/>
              <a:ext cx="56445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FC4422-17C4-4346-A364-30201647623D}"/>
                </a:ext>
              </a:extLst>
            </p:cNvPr>
            <p:cNvSpPr txBox="1"/>
            <p:nvPr/>
          </p:nvSpPr>
          <p:spPr>
            <a:xfrm>
              <a:off x="176434" y="4585924"/>
              <a:ext cx="42258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Specimen 3 (hoop)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1438AC6-E2D9-5B48-AE01-2F942D4ED176}"/>
              </a:ext>
            </a:extLst>
          </p:cNvPr>
          <p:cNvGrpSpPr/>
          <p:nvPr/>
        </p:nvGrpSpPr>
        <p:grpSpPr>
          <a:xfrm>
            <a:off x="488477" y="4870567"/>
            <a:ext cx="4237268" cy="1759610"/>
            <a:chOff x="4618635" y="3181315"/>
            <a:chExt cx="4237268" cy="1759610"/>
          </a:xfrm>
        </p:grpSpPr>
        <p:pic>
          <p:nvPicPr>
            <p:cNvPr id="34" name="Picture 33" descr="A picture containing outdoor, ground, building material, blacktop&#10;&#10;Description automatically generated">
              <a:extLst>
                <a:ext uri="{FF2B5EF4-FFF2-40B4-BE49-F238E27FC236}">
                  <a16:creationId xmlns:a16="http://schemas.microsoft.com/office/drawing/2014/main" id="{2FA47AC8-36C3-4A34-80BC-2AE663F70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8635" y="3181315"/>
              <a:ext cx="1829779" cy="137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7D8448D-C1E7-41EA-84E1-2FFB7788B2A4}"/>
                </a:ext>
              </a:extLst>
            </p:cNvPr>
            <p:cNvCxnSpPr>
              <a:cxnSpLocks/>
            </p:cNvCxnSpPr>
            <p:nvPr/>
          </p:nvCxnSpPr>
          <p:spPr>
            <a:xfrm>
              <a:off x="6448414" y="3890781"/>
              <a:ext cx="56391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CA48107-0443-4A7A-94EE-A428ADAEF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6124" y="3181315"/>
              <a:ext cx="1829779" cy="137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8181B8D-BE09-42BF-B9D2-6219523D8ADF}"/>
                </a:ext>
              </a:extLst>
            </p:cNvPr>
            <p:cNvSpPr txBox="1"/>
            <p:nvPr/>
          </p:nvSpPr>
          <p:spPr>
            <a:xfrm>
              <a:off x="4618635" y="4602371"/>
              <a:ext cx="42258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Specimen 4 (hoop)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5612C90-D860-41AA-89B3-5A15C04247D6}"/>
              </a:ext>
            </a:extLst>
          </p:cNvPr>
          <p:cNvSpPr txBox="1"/>
          <p:nvPr/>
        </p:nvSpPr>
        <p:spPr>
          <a:xfrm>
            <a:off x="5067896" y="4601845"/>
            <a:ext cx="2056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Specimen on Composite Overwrap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A1EB783-927A-4148-8089-25007E168394}"/>
              </a:ext>
            </a:extLst>
          </p:cNvPr>
          <p:cNvSpPr txBox="1"/>
          <p:nvPr/>
        </p:nvSpPr>
        <p:spPr>
          <a:xfrm>
            <a:off x="8469448" y="4140180"/>
            <a:ext cx="251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NASA Marshall 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4056289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31AF3-4277-49E5-848D-76416F06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67536-6AD0-4D19-A6C5-18CF10154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969221E-AFA0-42DD-B1EF-0BA80C27DF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2645268"/>
              </p:ext>
            </p:extLst>
          </p:nvPr>
        </p:nvGraphicFramePr>
        <p:xfrm>
          <a:off x="220645" y="1277372"/>
          <a:ext cx="5875355" cy="3747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89AF83-A1A2-4E5A-AAE5-1F73B121236D}"/>
              </a:ext>
            </a:extLst>
          </p:cNvPr>
          <p:cNvSpPr txBox="1"/>
          <p:nvPr/>
        </p:nvSpPr>
        <p:spPr>
          <a:xfrm>
            <a:off x="6240676" y="1367415"/>
            <a:ext cx="49684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Specimen 1 and 3 have higher porosity than specimen 2 and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small range of porosity values obtained from all specimen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literature review, reductions in shear strength, flexural strength, and tensile strength can be expected based on these porosity values</a:t>
            </a:r>
          </a:p>
        </p:txBody>
      </p:sp>
      <p:pic>
        <p:nvPicPr>
          <p:cNvPr id="9" name="Picture 8" descr="A picture containing text, sky, flying, flock&#10;&#10;Description automatically generated">
            <a:extLst>
              <a:ext uri="{FF2B5EF4-FFF2-40B4-BE49-F238E27FC236}">
                <a16:creationId xmlns:a16="http://schemas.microsoft.com/office/drawing/2014/main" id="{1991AC41-11F3-46BA-BCA9-DA820CDB9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011" y="5024871"/>
            <a:ext cx="1827311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BBD611-4FD4-4892-A1FF-87DAE10A76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409" y="5024871"/>
            <a:ext cx="1827849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37327771-4519-4F05-ADCF-20833E53F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718" y="5024871"/>
            <a:ext cx="1827296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690DC5-3D18-41A0-98E5-C1DB6525A1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724" y="5024871"/>
            <a:ext cx="1829779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FA1DF4-510F-4B2E-AC98-BE2652F0E5DF}"/>
              </a:ext>
            </a:extLst>
          </p:cNvPr>
          <p:cNvSpPr txBox="1"/>
          <p:nvPr/>
        </p:nvSpPr>
        <p:spPr>
          <a:xfrm>
            <a:off x="1331011" y="6356548"/>
            <a:ext cx="1821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Specimen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090EDC-ACF3-4AEB-BEBC-902D9E09202E}"/>
              </a:ext>
            </a:extLst>
          </p:cNvPr>
          <p:cNvSpPr txBox="1"/>
          <p:nvPr/>
        </p:nvSpPr>
        <p:spPr>
          <a:xfrm>
            <a:off x="3803786" y="6356548"/>
            <a:ext cx="1821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Specimen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E1AEC0-6458-47E3-8245-359BF7668D30}"/>
              </a:ext>
            </a:extLst>
          </p:cNvPr>
          <p:cNvSpPr txBox="1"/>
          <p:nvPr/>
        </p:nvSpPr>
        <p:spPr>
          <a:xfrm>
            <a:off x="6298326" y="6396471"/>
            <a:ext cx="1821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Specimen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C25BFF-D66C-4062-B84A-EFA55D5F441F}"/>
              </a:ext>
            </a:extLst>
          </p:cNvPr>
          <p:cNvSpPr txBox="1"/>
          <p:nvPr/>
        </p:nvSpPr>
        <p:spPr>
          <a:xfrm>
            <a:off x="8780769" y="6364584"/>
            <a:ext cx="1821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Specimen 4</a:t>
            </a:r>
          </a:p>
        </p:txBody>
      </p:sp>
    </p:spTree>
    <p:extLst>
      <p:ext uri="{BB962C8B-B14F-4D97-AF65-F5344CB8AC3E}">
        <p14:creationId xmlns:p14="http://schemas.microsoft.com/office/powerpoint/2010/main" val="456914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18978" y="6310312"/>
            <a:ext cx="2743200" cy="365125"/>
          </a:xfrm>
        </p:spPr>
        <p:txBody>
          <a:bodyPr/>
          <a:lstStyle/>
          <a:p>
            <a:fld id="{224C0C37-3CEC-4CB4-B902-37F94E20E969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979F1DE-971D-44B7-A269-481C4FC9F4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016286"/>
              </p:ext>
            </p:extLst>
          </p:nvPr>
        </p:nvGraphicFramePr>
        <p:xfrm>
          <a:off x="0" y="11398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F47D354-44AA-4467-A37F-57C0C96588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6048228"/>
              </p:ext>
            </p:extLst>
          </p:nvPr>
        </p:nvGraphicFramePr>
        <p:xfrm>
          <a:off x="3991751" y="113981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488DBEF-54D3-45A7-B8D6-C3D08AA37C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741691"/>
              </p:ext>
            </p:extLst>
          </p:nvPr>
        </p:nvGraphicFramePr>
        <p:xfrm>
          <a:off x="0" y="37496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2C90197-F5A5-4E61-A1E3-CFF8571D25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3218921"/>
              </p:ext>
            </p:extLst>
          </p:nvPr>
        </p:nvGraphicFramePr>
        <p:xfrm>
          <a:off x="3991751" y="373856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E34E5C-A68F-4A37-9DBE-BB3B4CE5291A}"/>
              </a:ext>
            </a:extLst>
          </p:cNvPr>
          <p:cNvSpPr txBox="1"/>
          <p:nvPr/>
        </p:nvSpPr>
        <p:spPr>
          <a:xfrm>
            <a:off x="8676640" y="1297855"/>
            <a:ext cx="29870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Specimen 1 and 3 have more large voids, while specimen 2 and 4 have more small voids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Previous results showed that specimen 1 and 3 had higher overall porosity, while specimen 2 and 4 had lower porosity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Suggests correlation between overall porosity and void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10" name="Picture 9" descr="A picture containing text, sky, flying, flock&#10;&#10;Description automatically generated">
            <a:extLst>
              <a:ext uri="{FF2B5EF4-FFF2-40B4-BE49-F238E27FC236}">
                <a16:creationId xmlns:a16="http://schemas.microsoft.com/office/drawing/2014/main" id="{09AF2705-D679-440F-B541-FCF6B62883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924" y="1643849"/>
            <a:ext cx="1522759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D61D6B-6A49-41EB-9743-7DC161DCC7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373" y="1643849"/>
            <a:ext cx="1523208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Chart, scatter chart&#10;&#10;Description automatically generated">
            <a:extLst>
              <a:ext uri="{FF2B5EF4-FFF2-40B4-BE49-F238E27FC236}">
                <a16:creationId xmlns:a16="http://schemas.microsoft.com/office/drawing/2014/main" id="{9D1E70AD-D7D4-4D5E-94D9-E0AB696628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924" y="4253714"/>
            <a:ext cx="1522747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14A48-1A3C-4B94-BC83-701B432FD4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765" y="4253714"/>
            <a:ext cx="1524816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D5897-7B2B-4680-9242-A600C9AAE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D95D0-A578-4DC8-9F06-0A06CF96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2D1F30D-CF1E-4950-86A1-937852C54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149875"/>
              </p:ext>
            </p:extLst>
          </p:nvPr>
        </p:nvGraphicFramePr>
        <p:xfrm>
          <a:off x="0" y="12517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1DA67D6-A306-47CA-B002-7BF28C2DBD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1648306"/>
              </p:ext>
            </p:extLst>
          </p:nvPr>
        </p:nvGraphicFramePr>
        <p:xfrm>
          <a:off x="4095635" y="12517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F9A6DC4-ABA3-440A-8C3A-D81040A167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3275507"/>
              </p:ext>
            </p:extLst>
          </p:nvPr>
        </p:nvGraphicFramePr>
        <p:xfrm>
          <a:off x="0" y="373856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453E085-C544-49CD-B28B-AEAFCF2E9F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094711"/>
              </p:ext>
            </p:extLst>
          </p:nvPr>
        </p:nvGraphicFramePr>
        <p:xfrm>
          <a:off x="4095635" y="37496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B21BC95-F962-495E-8BEF-2D4CA2A5919A}"/>
              </a:ext>
            </a:extLst>
          </p:cNvPr>
          <p:cNvSpPr txBox="1"/>
          <p:nvPr/>
        </p:nvSpPr>
        <p:spPr>
          <a:xfrm>
            <a:off x="8667635" y="1438275"/>
            <a:ext cx="30576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Specimen 1 and 4 have largest peak around 138 degrees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Specimen 2 and 3 have largest peak around 116 degrees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None of the specimen have voids with orientation of 75-98 degrees</a:t>
            </a:r>
          </a:p>
        </p:txBody>
      </p:sp>
      <p:pic>
        <p:nvPicPr>
          <p:cNvPr id="9" name="Picture 8" descr="A picture containing text, sky, flying, flock&#10;&#10;Description automatically generated">
            <a:extLst>
              <a:ext uri="{FF2B5EF4-FFF2-40B4-BE49-F238E27FC236}">
                <a16:creationId xmlns:a16="http://schemas.microsoft.com/office/drawing/2014/main" id="{503190BE-D903-4A05-A928-A6E08D7643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95" y="1701801"/>
            <a:ext cx="1522759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D5B641-AE9D-460E-AF4E-D2AEC18A0E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44" y="1701801"/>
            <a:ext cx="1523208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C38157C7-DD01-43EC-8B7E-CB42C5B71C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68" y="4177506"/>
            <a:ext cx="1522747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76632F-20BA-40C7-8E82-73AC22C2867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001" y="4177506"/>
            <a:ext cx="1524816" cy="1143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9275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D98E2-4933-450D-92C6-7A609C0EC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Analysis/Summary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4B1E0-A396-4B7E-9DE0-C8E5EAFC9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Specimen 1 and 3 higher porosity and larger voids</a:t>
            </a:r>
          </a:p>
          <a:p>
            <a:r>
              <a:rPr lang="en-US" dirty="0"/>
              <a:t>Specimen 2 and 4 lower porosity and smaller voids</a:t>
            </a:r>
          </a:p>
          <a:p>
            <a:r>
              <a:rPr lang="en-US" dirty="0"/>
              <a:t>Correlation between overall porosity and void size</a:t>
            </a:r>
          </a:p>
          <a:p>
            <a:r>
              <a:rPr lang="en-US" dirty="0"/>
              <a:t>Small overall range in porosity between specimen</a:t>
            </a:r>
          </a:p>
          <a:p>
            <a:r>
              <a:rPr lang="en-US" dirty="0"/>
              <a:t>Based on literature review, reductions in shear strength, flexural strength, and tensile strength can be expected based on these porosity values</a:t>
            </a:r>
          </a:p>
          <a:p>
            <a:r>
              <a:rPr lang="en-US" dirty="0"/>
              <a:t>Void formation can potentially be reduced by varying cure pressure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C35D1-56B6-40FF-B6C9-3E2B6520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2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Steps/Outlook/Future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Automate image analysis using ImageJ macro</a:t>
            </a:r>
          </a:p>
          <a:p>
            <a:pPr lvl="1"/>
            <a:r>
              <a:rPr lang="en-US" dirty="0"/>
              <a:t>Explore automated segmentation</a:t>
            </a:r>
          </a:p>
          <a:p>
            <a:pPr lvl="1"/>
            <a:r>
              <a:rPr lang="en-US" dirty="0"/>
              <a:t>Test macro to verify accuracy</a:t>
            </a:r>
          </a:p>
          <a:p>
            <a:r>
              <a:rPr lang="en-US" dirty="0"/>
              <a:t>Explore X-ray Computed Tomography for 3D visualization of voids and better understanding of void characteristics</a:t>
            </a:r>
          </a:p>
          <a:p>
            <a:r>
              <a:rPr lang="en-US" dirty="0"/>
              <a:t>Determine acceptable level of porosity for composite overwrap</a:t>
            </a:r>
          </a:p>
          <a:p>
            <a:pPr lvl="1"/>
            <a:r>
              <a:rPr lang="en-US" dirty="0"/>
              <a:t>Literature does not agree on one value for acceptable level of porosity</a:t>
            </a:r>
          </a:p>
          <a:p>
            <a:pPr lvl="1"/>
            <a:r>
              <a:rPr lang="en-US" dirty="0"/>
              <a:t>Evaluate effects of porosity on mechanical properties to determine value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Research Group</a:t>
            </a:r>
          </a:p>
          <a:p>
            <a:pPr lvl="1"/>
            <a:r>
              <a:rPr lang="en-US" dirty="0"/>
              <a:t>Andrew O’Connor</a:t>
            </a:r>
          </a:p>
          <a:p>
            <a:pPr lvl="1"/>
            <a:r>
              <a:rPr lang="en-US" dirty="0"/>
              <a:t>Heather Hare</a:t>
            </a:r>
          </a:p>
          <a:p>
            <a:pPr lvl="1"/>
            <a:r>
              <a:rPr lang="en-US" dirty="0"/>
              <a:t>Eunice Seo</a:t>
            </a:r>
          </a:p>
          <a:p>
            <a:r>
              <a:rPr lang="en-US" dirty="0"/>
              <a:t>Intern Coordinators</a:t>
            </a:r>
          </a:p>
          <a:p>
            <a:pPr lvl="1"/>
            <a:r>
              <a:rPr lang="en-US" dirty="0"/>
              <a:t>Valerie Ellis</a:t>
            </a:r>
          </a:p>
          <a:p>
            <a:pPr lvl="1"/>
            <a:r>
              <a:rPr lang="en-US" dirty="0"/>
              <a:t>Patricia Sanchez</a:t>
            </a:r>
          </a:p>
          <a:p>
            <a:pPr lvl="1"/>
            <a:r>
              <a:rPr lang="en-US" dirty="0"/>
              <a:t>Jalisa Thomas</a:t>
            </a:r>
          </a:p>
          <a:p>
            <a:pPr lvl="1"/>
            <a:r>
              <a:rPr lang="en-US" dirty="0"/>
              <a:t>Jessica Gangitano</a:t>
            </a:r>
          </a:p>
          <a:p>
            <a:r>
              <a:rPr lang="en-US" dirty="0"/>
              <a:t>Massachusetts Space Grant Consortium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2883E6-4E45-469D-A6CD-CBF4B7EC55C4}">
  <ds:schemaRefs>
    <ds:schemaRef ds:uri="http://schemas.openxmlformats.org/package/2006/metadata/core-properties"/>
    <ds:schemaRef ds:uri="3cb15ddf-dbe9-47ea-851d-c70642058130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4817ca35-7031-43a6-bda2-0d9832ef6347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19502</TotalTime>
  <Words>1285</Words>
  <Application>Microsoft Office PowerPoint</Application>
  <PresentationFormat>Widescreen</PresentationFormat>
  <Paragraphs>209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.AppleSystemUIFont</vt:lpstr>
      <vt:lpstr>Arial</vt:lpstr>
      <vt:lpstr>Calibri</vt:lpstr>
      <vt:lpstr>Times New Roman</vt:lpstr>
      <vt:lpstr>Wingdings</vt:lpstr>
      <vt:lpstr>Office Theme</vt:lpstr>
      <vt:lpstr>2_Office Theme</vt:lpstr>
      <vt:lpstr>Quantification of Void Defects in Composite Overwraps for 3D Printed Rocket Engines </vt:lpstr>
      <vt:lpstr>RAMPT Overview</vt:lpstr>
      <vt:lpstr>Composite Overwrap</vt:lpstr>
      <vt:lpstr>Challenge</vt:lpstr>
      <vt:lpstr>Void Characterization Methods</vt:lpstr>
      <vt:lpstr>Literature Review</vt:lpstr>
      <vt:lpstr>Objective</vt:lpstr>
      <vt:lpstr>Approach</vt:lpstr>
      <vt:lpstr>Verification</vt:lpstr>
      <vt:lpstr>Verification</vt:lpstr>
      <vt:lpstr>Verification</vt:lpstr>
      <vt:lpstr>Verification</vt:lpstr>
      <vt:lpstr>Verification</vt:lpstr>
      <vt:lpstr>Verification</vt:lpstr>
      <vt:lpstr>Results</vt:lpstr>
      <vt:lpstr>Results</vt:lpstr>
      <vt:lpstr>Results</vt:lpstr>
      <vt:lpstr>Results</vt:lpstr>
      <vt:lpstr>Analysis/Summary</vt:lpstr>
      <vt:lpstr>Next Steps/Outlook/Future Work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Holley, Sherri (LARC-D307)[LAMPS 2]</cp:lastModifiedBy>
  <cp:revision>508</cp:revision>
  <dcterms:created xsi:type="dcterms:W3CDTF">2016-08-05T18:34:48Z</dcterms:created>
  <dcterms:modified xsi:type="dcterms:W3CDTF">2021-04-29T12:29:06Z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