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0"/>
  </p:notesMasterIdLst>
  <p:sldIdLst>
    <p:sldId id="256" r:id="rId2"/>
    <p:sldId id="257" r:id="rId3"/>
    <p:sldId id="367" r:id="rId4"/>
    <p:sldId id="267" r:id="rId5"/>
    <p:sldId id="351" r:id="rId6"/>
    <p:sldId id="366" r:id="rId7"/>
    <p:sldId id="260" r:id="rId8"/>
    <p:sldId id="261" r:id="rId9"/>
    <p:sldId id="258" r:id="rId10"/>
    <p:sldId id="259" r:id="rId11"/>
    <p:sldId id="295" r:id="rId12"/>
    <p:sldId id="352" r:id="rId13"/>
    <p:sldId id="371" r:id="rId14"/>
    <p:sldId id="372" r:id="rId15"/>
    <p:sldId id="373" r:id="rId16"/>
    <p:sldId id="374" r:id="rId17"/>
    <p:sldId id="357" r:id="rId18"/>
    <p:sldId id="353" r:id="rId19"/>
    <p:sldId id="358" r:id="rId20"/>
    <p:sldId id="370" r:id="rId21"/>
    <p:sldId id="361" r:id="rId22"/>
    <p:sldId id="368" r:id="rId23"/>
    <p:sldId id="308" r:id="rId24"/>
    <p:sldId id="363" r:id="rId25"/>
    <p:sldId id="364" r:id="rId26"/>
    <p:sldId id="369" r:id="rId27"/>
    <p:sldId id="365" r:id="rId28"/>
    <p:sldId id="37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941651"/>
    <a:srgbClr val="FF2F92"/>
    <a:srgbClr val="1A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00"/>
    <p:restoredTop sz="80362"/>
  </p:normalViewPr>
  <p:slideViewPr>
    <p:cSldViewPr snapToGrid="0" snapToObjects="1" showGuides="1">
      <p:cViewPr varScale="1">
        <p:scale>
          <a:sx n="103" d="100"/>
          <a:sy n="103" d="100"/>
        </p:scale>
        <p:origin x="120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472525-F614-0D40-9280-ED927C88DF3A}" type="doc">
      <dgm:prSet loTypeId="urn:microsoft.com/office/officeart/2005/8/layout/venn3" loCatId="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2980A30C-5B27-B048-BECD-806D3E99FF9F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Science research</a:t>
          </a:r>
        </a:p>
      </dgm:t>
    </dgm:pt>
    <dgm:pt modelId="{0BF5A237-4EDC-A445-899B-752944A90B94}" type="par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F3E20CB-8781-AD4E-86C6-33C9CEFBEFBE}" type="sib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0F77378B-A5CA-2644-96F6-1761F4F91F55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/</a:t>
          </a:r>
          <a:br>
            <a:rPr lang="en-US" sz="3600" dirty="0">
              <a:latin typeface="Avenir Next" panose="020B0503020202020204" pitchFamily="34" charset="0"/>
            </a:rPr>
          </a:br>
          <a:r>
            <a:rPr lang="en-US" sz="3600" dirty="0">
              <a:latin typeface="Avenir Next" panose="020B0503020202020204" pitchFamily="34" charset="0"/>
            </a:rPr>
            <a:t>ASDC</a:t>
          </a:r>
        </a:p>
      </dgm:t>
    </dgm:pt>
    <dgm:pt modelId="{3BDF2880-B90B-D546-B6E6-816A5B7CCB9B}" type="par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9BFD1AB5-4871-5D45-A84C-E5E847365834}" type="sib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62DB1B2-2115-F149-A3F4-66E7B63086F5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User community</a:t>
          </a:r>
        </a:p>
      </dgm:t>
    </dgm:pt>
    <dgm:pt modelId="{D056190F-5EA5-5247-B865-9DEAE42857A2}" type="par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1AD98015-A48D-D54F-8936-D8C9B544E89F}" type="sib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A5DCF984-99F6-A24C-A564-B8AFACB5DFEF}" type="pres">
      <dgm:prSet presAssocID="{D6472525-F614-0D40-9280-ED927C88DF3A}" presName="Name0" presStyleCnt="0">
        <dgm:presLayoutVars>
          <dgm:dir/>
          <dgm:resizeHandles val="exact"/>
        </dgm:presLayoutVars>
      </dgm:prSet>
      <dgm:spPr/>
    </dgm:pt>
    <dgm:pt modelId="{7E8CC687-D04A-A641-9A8C-6E6C45591A7F}" type="pres">
      <dgm:prSet presAssocID="{2980A30C-5B27-B048-BECD-806D3E99FF9F}" presName="Name5" presStyleLbl="vennNode1" presStyleIdx="0" presStyleCnt="3">
        <dgm:presLayoutVars>
          <dgm:bulletEnabled val="1"/>
        </dgm:presLayoutVars>
      </dgm:prSet>
      <dgm:spPr/>
    </dgm:pt>
    <dgm:pt modelId="{EB713457-4A20-F84F-91FA-16D7DFA72F88}" type="pres">
      <dgm:prSet presAssocID="{FF3E20CB-8781-AD4E-86C6-33C9CEFBEFBE}" presName="space" presStyleCnt="0"/>
      <dgm:spPr/>
    </dgm:pt>
    <dgm:pt modelId="{49DD1790-E2D9-184E-B304-D9C26A49C483}" type="pres">
      <dgm:prSet presAssocID="{0F77378B-A5CA-2644-96F6-1761F4F91F55}" presName="Name5" presStyleLbl="vennNode1" presStyleIdx="1" presStyleCnt="3">
        <dgm:presLayoutVars>
          <dgm:bulletEnabled val="1"/>
        </dgm:presLayoutVars>
      </dgm:prSet>
      <dgm:spPr/>
    </dgm:pt>
    <dgm:pt modelId="{6ECE84E1-E901-3543-895E-EBEE909453CE}" type="pres">
      <dgm:prSet presAssocID="{9BFD1AB5-4871-5D45-A84C-E5E847365834}" presName="space" presStyleCnt="0"/>
      <dgm:spPr/>
    </dgm:pt>
    <dgm:pt modelId="{DE46D34D-681B-D440-AA10-4DA40E1A09B3}" type="pres">
      <dgm:prSet presAssocID="{F62DB1B2-2115-F149-A3F4-66E7B63086F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CF089C17-2FD3-6344-9D06-FB516559E485}" srcId="{D6472525-F614-0D40-9280-ED927C88DF3A}" destId="{F62DB1B2-2115-F149-A3F4-66E7B63086F5}" srcOrd="2" destOrd="0" parTransId="{D056190F-5EA5-5247-B865-9DEAE42857A2}" sibTransId="{1AD98015-A48D-D54F-8936-D8C9B544E89F}"/>
    <dgm:cxn modelId="{CBC9B55A-D863-C04B-9E07-F9954E8F4D6B}" srcId="{D6472525-F614-0D40-9280-ED927C88DF3A}" destId="{2980A30C-5B27-B048-BECD-806D3E99FF9F}" srcOrd="0" destOrd="0" parTransId="{0BF5A237-4EDC-A445-899B-752944A90B94}" sibTransId="{FF3E20CB-8781-AD4E-86C6-33C9CEFBEFBE}"/>
    <dgm:cxn modelId="{167D249B-6FAF-4B4C-9E73-763E61C8FF60}" type="presOf" srcId="{D6472525-F614-0D40-9280-ED927C88DF3A}" destId="{A5DCF984-99F6-A24C-A564-B8AFACB5DFEF}" srcOrd="0" destOrd="0" presId="urn:microsoft.com/office/officeart/2005/8/layout/venn3"/>
    <dgm:cxn modelId="{20D857BF-8ECF-2840-93B8-AADAB54768CF}" srcId="{D6472525-F614-0D40-9280-ED927C88DF3A}" destId="{0F77378B-A5CA-2644-96F6-1761F4F91F55}" srcOrd="1" destOrd="0" parTransId="{3BDF2880-B90B-D546-B6E6-816A5B7CCB9B}" sibTransId="{9BFD1AB5-4871-5D45-A84C-E5E847365834}"/>
    <dgm:cxn modelId="{8845FDDA-EC50-FD4A-8C37-A87BE6E4A7BA}" type="presOf" srcId="{2980A30C-5B27-B048-BECD-806D3E99FF9F}" destId="{7E8CC687-D04A-A641-9A8C-6E6C45591A7F}" srcOrd="0" destOrd="0" presId="urn:microsoft.com/office/officeart/2005/8/layout/venn3"/>
    <dgm:cxn modelId="{533891EE-4E9D-4044-82FD-676E7FBB22BE}" type="presOf" srcId="{0F77378B-A5CA-2644-96F6-1761F4F91F55}" destId="{49DD1790-E2D9-184E-B304-D9C26A49C483}" srcOrd="0" destOrd="0" presId="urn:microsoft.com/office/officeart/2005/8/layout/venn3"/>
    <dgm:cxn modelId="{B24EB3F7-F9C8-9746-AAB6-A106F793EFA3}" type="presOf" srcId="{F62DB1B2-2115-F149-A3F4-66E7B63086F5}" destId="{DE46D34D-681B-D440-AA10-4DA40E1A09B3}" srcOrd="0" destOrd="0" presId="urn:microsoft.com/office/officeart/2005/8/layout/venn3"/>
    <dgm:cxn modelId="{5E76E880-EFD0-C44F-A916-E163D9E78526}" type="presParOf" srcId="{A5DCF984-99F6-A24C-A564-B8AFACB5DFEF}" destId="{7E8CC687-D04A-A641-9A8C-6E6C45591A7F}" srcOrd="0" destOrd="0" presId="urn:microsoft.com/office/officeart/2005/8/layout/venn3"/>
    <dgm:cxn modelId="{1859FA60-37F7-F544-9DF0-0D24390DE3F8}" type="presParOf" srcId="{A5DCF984-99F6-A24C-A564-B8AFACB5DFEF}" destId="{EB713457-4A20-F84F-91FA-16D7DFA72F88}" srcOrd="1" destOrd="0" presId="urn:microsoft.com/office/officeart/2005/8/layout/venn3"/>
    <dgm:cxn modelId="{35A4D824-B0B8-8645-8370-554C932FC5AF}" type="presParOf" srcId="{A5DCF984-99F6-A24C-A564-B8AFACB5DFEF}" destId="{49DD1790-E2D9-184E-B304-D9C26A49C483}" srcOrd="2" destOrd="0" presId="urn:microsoft.com/office/officeart/2005/8/layout/venn3"/>
    <dgm:cxn modelId="{5DD6BC00-891C-ED4F-9196-5CC90A67D671}" type="presParOf" srcId="{A5DCF984-99F6-A24C-A564-B8AFACB5DFEF}" destId="{6ECE84E1-E901-3543-895E-EBEE909453CE}" srcOrd="3" destOrd="0" presId="urn:microsoft.com/office/officeart/2005/8/layout/venn3"/>
    <dgm:cxn modelId="{96685CB8-078E-7948-B65B-28455B303475}" type="presParOf" srcId="{A5DCF984-99F6-A24C-A564-B8AFACB5DFEF}" destId="{DE46D34D-681B-D440-AA10-4DA40E1A09B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40AA6C-808E-C843-BDBC-3A97BC00FAC2}" type="doc">
      <dgm:prSet loTypeId="urn:microsoft.com/office/officeart/2005/8/layout/cycle5" loCatId="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5061CA78-91F6-FD45-899A-24FA95696FE3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</a:rPr>
            <a:t>CERES-produced </a:t>
          </a:r>
          <a:r>
            <a:rPr lang="en-US" dirty="0" err="1">
              <a:latin typeface="Avenir Next" panose="020B0503020202020204" pitchFamily="34" charset="0"/>
            </a:rPr>
            <a:t>subsetting</a:t>
          </a:r>
          <a:r>
            <a:rPr lang="en-US" dirty="0">
              <a:latin typeface="Avenir Next" panose="020B0503020202020204" pitchFamily="34" charset="0"/>
            </a:rPr>
            <a:t> code</a:t>
          </a:r>
        </a:p>
      </dgm:t>
    </dgm:pt>
    <dgm:pt modelId="{B6A6E338-06EF-7848-9593-E8875D36F1D8}" type="parTrans" cxnId="{299F69FC-1DB7-7E4B-9F1A-67EA90A7D4C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E8367A20-E5DC-7D49-883B-471339EFCCB8}" type="sibTrans" cxnId="{299F69FC-1DB7-7E4B-9F1A-67EA90A7D4C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9077D680-5A65-A349-AD67-7BA74523B0E3}">
      <dgm:prSet phldrT="[Text]"/>
      <dgm:spPr/>
      <dgm:t>
        <a:bodyPr/>
        <a:lstStyle/>
        <a:p>
          <a:r>
            <a:rPr lang="en-US" dirty="0" err="1">
              <a:latin typeface="Avenir Next" panose="020B0503020202020204" pitchFamily="34" charset="0"/>
            </a:rPr>
            <a:t>LandSIPS</a:t>
          </a:r>
          <a:r>
            <a:rPr lang="en-US" dirty="0">
              <a:latin typeface="Avenir Next" panose="020B0503020202020204" pitchFamily="34" charset="0"/>
            </a:rPr>
            <a:t> runs </a:t>
          </a:r>
          <a:r>
            <a:rPr lang="en-US" dirty="0" err="1">
              <a:latin typeface="Avenir Next" panose="020B0503020202020204" pitchFamily="34" charset="0"/>
            </a:rPr>
            <a:t>subsetter</a:t>
          </a:r>
          <a:endParaRPr lang="en-US" dirty="0">
            <a:latin typeface="Avenir Next" panose="020B0503020202020204" pitchFamily="34" charset="0"/>
          </a:endParaRPr>
        </a:p>
      </dgm:t>
    </dgm:pt>
    <dgm:pt modelId="{62BF923D-A174-5742-A0A1-E6E2B8FC66D5}" type="parTrans" cxnId="{22F5045E-C824-4A4D-8FFB-301866D44C58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ECFFD871-FB32-9845-9346-F1DEA9C4CBB6}" type="sibTrans" cxnId="{22F5045E-C824-4A4D-8FFB-301866D44C58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5D8EB538-CE5D-D849-B709-61A7BE853980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</a:rPr>
            <a:t>ASDC pulls </a:t>
          </a:r>
          <a:r>
            <a:rPr lang="en-US" dirty="0" err="1">
              <a:latin typeface="Avenir Next" panose="020B0503020202020204" pitchFamily="34" charset="0"/>
            </a:rPr>
            <a:t>subsetted</a:t>
          </a:r>
          <a:r>
            <a:rPr lang="en-US" dirty="0">
              <a:latin typeface="Avenir Next" panose="020B0503020202020204" pitchFamily="34" charset="0"/>
            </a:rPr>
            <a:t> data</a:t>
          </a:r>
        </a:p>
      </dgm:t>
    </dgm:pt>
    <dgm:pt modelId="{C6B41D46-8CC4-554E-9B7E-56874547FC98}" type="parTrans" cxnId="{43EDB01C-2E08-5547-BE3A-8175AADDBCD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4F172DCA-9972-DD41-9F1E-081044C1A84E}" type="sibTrans" cxnId="{43EDB01C-2E08-5547-BE3A-8175AADDBCD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01BBEF9C-4739-A34C-AF62-77B510E4301D}" type="pres">
      <dgm:prSet presAssocID="{3140AA6C-808E-C843-BDBC-3A97BC00FAC2}" presName="cycle" presStyleCnt="0">
        <dgm:presLayoutVars>
          <dgm:dir/>
          <dgm:resizeHandles val="exact"/>
        </dgm:presLayoutVars>
      </dgm:prSet>
      <dgm:spPr/>
    </dgm:pt>
    <dgm:pt modelId="{B1A1DC23-2D6A-C34B-AB77-08A2726DCC6F}" type="pres">
      <dgm:prSet presAssocID="{5061CA78-91F6-FD45-899A-24FA95696FE3}" presName="node" presStyleLbl="node1" presStyleIdx="0" presStyleCnt="3">
        <dgm:presLayoutVars>
          <dgm:bulletEnabled val="1"/>
        </dgm:presLayoutVars>
      </dgm:prSet>
      <dgm:spPr/>
    </dgm:pt>
    <dgm:pt modelId="{F6F0DC2C-F113-B049-A7DA-F714431ED4B2}" type="pres">
      <dgm:prSet presAssocID="{5061CA78-91F6-FD45-899A-24FA95696FE3}" presName="spNode" presStyleCnt="0"/>
      <dgm:spPr/>
    </dgm:pt>
    <dgm:pt modelId="{F4CB3207-03AC-DB42-91F2-A6D5BA515E7E}" type="pres">
      <dgm:prSet presAssocID="{E8367A20-E5DC-7D49-883B-471339EFCCB8}" presName="sibTrans" presStyleLbl="sibTrans1D1" presStyleIdx="0" presStyleCnt="3"/>
      <dgm:spPr/>
    </dgm:pt>
    <dgm:pt modelId="{6D232F4F-B51A-6E4D-8D54-0950C55D5FD4}" type="pres">
      <dgm:prSet presAssocID="{9077D680-5A65-A349-AD67-7BA74523B0E3}" presName="node" presStyleLbl="node1" presStyleIdx="1" presStyleCnt="3">
        <dgm:presLayoutVars>
          <dgm:bulletEnabled val="1"/>
        </dgm:presLayoutVars>
      </dgm:prSet>
      <dgm:spPr/>
    </dgm:pt>
    <dgm:pt modelId="{C30E1153-20FD-E741-A562-A1D782E087AD}" type="pres">
      <dgm:prSet presAssocID="{9077D680-5A65-A349-AD67-7BA74523B0E3}" presName="spNode" presStyleCnt="0"/>
      <dgm:spPr/>
    </dgm:pt>
    <dgm:pt modelId="{6FBEA6E9-F0E2-1749-A4B6-50A3DED1F2F8}" type="pres">
      <dgm:prSet presAssocID="{ECFFD871-FB32-9845-9346-F1DEA9C4CBB6}" presName="sibTrans" presStyleLbl="sibTrans1D1" presStyleIdx="1" presStyleCnt="3"/>
      <dgm:spPr/>
    </dgm:pt>
    <dgm:pt modelId="{E4A766F3-8AE4-6040-9806-C2DFB6C6D089}" type="pres">
      <dgm:prSet presAssocID="{5D8EB538-CE5D-D849-B709-61A7BE853980}" presName="node" presStyleLbl="node1" presStyleIdx="2" presStyleCnt="3">
        <dgm:presLayoutVars>
          <dgm:bulletEnabled val="1"/>
        </dgm:presLayoutVars>
      </dgm:prSet>
      <dgm:spPr/>
    </dgm:pt>
    <dgm:pt modelId="{DF1C180E-5F5D-D646-B452-25FE806B0E90}" type="pres">
      <dgm:prSet presAssocID="{5D8EB538-CE5D-D849-B709-61A7BE853980}" presName="spNode" presStyleCnt="0"/>
      <dgm:spPr/>
    </dgm:pt>
    <dgm:pt modelId="{9396718D-4BE7-7B4E-A32B-DFECEB29C370}" type="pres">
      <dgm:prSet presAssocID="{4F172DCA-9972-DD41-9F1E-081044C1A84E}" presName="sibTrans" presStyleLbl="sibTrans1D1" presStyleIdx="2" presStyleCnt="3"/>
      <dgm:spPr/>
    </dgm:pt>
  </dgm:ptLst>
  <dgm:cxnLst>
    <dgm:cxn modelId="{43EDB01C-2E08-5547-BE3A-8175AADDBCD7}" srcId="{3140AA6C-808E-C843-BDBC-3A97BC00FAC2}" destId="{5D8EB538-CE5D-D849-B709-61A7BE853980}" srcOrd="2" destOrd="0" parTransId="{C6B41D46-8CC4-554E-9B7E-56874547FC98}" sibTransId="{4F172DCA-9972-DD41-9F1E-081044C1A84E}"/>
    <dgm:cxn modelId="{F5EF3B1F-7AA9-534A-9830-DB2D87C204C6}" type="presOf" srcId="{5061CA78-91F6-FD45-899A-24FA95696FE3}" destId="{B1A1DC23-2D6A-C34B-AB77-08A2726DCC6F}" srcOrd="0" destOrd="0" presId="urn:microsoft.com/office/officeart/2005/8/layout/cycle5"/>
    <dgm:cxn modelId="{7752EC46-246E-734C-83A0-0F454FD7AC89}" type="presOf" srcId="{9077D680-5A65-A349-AD67-7BA74523B0E3}" destId="{6D232F4F-B51A-6E4D-8D54-0950C55D5FD4}" srcOrd="0" destOrd="0" presId="urn:microsoft.com/office/officeart/2005/8/layout/cycle5"/>
    <dgm:cxn modelId="{22F5045E-C824-4A4D-8FFB-301866D44C58}" srcId="{3140AA6C-808E-C843-BDBC-3A97BC00FAC2}" destId="{9077D680-5A65-A349-AD67-7BA74523B0E3}" srcOrd="1" destOrd="0" parTransId="{62BF923D-A174-5742-A0A1-E6E2B8FC66D5}" sibTransId="{ECFFD871-FB32-9845-9346-F1DEA9C4CBB6}"/>
    <dgm:cxn modelId="{7E82A56B-5828-9B41-A8C7-6CA6F9716F2D}" type="presOf" srcId="{5D8EB538-CE5D-D849-B709-61A7BE853980}" destId="{E4A766F3-8AE4-6040-9806-C2DFB6C6D089}" srcOrd="0" destOrd="0" presId="urn:microsoft.com/office/officeart/2005/8/layout/cycle5"/>
    <dgm:cxn modelId="{C453C377-7A96-9245-ACCC-B42C577924BD}" type="presOf" srcId="{E8367A20-E5DC-7D49-883B-471339EFCCB8}" destId="{F4CB3207-03AC-DB42-91F2-A6D5BA515E7E}" srcOrd="0" destOrd="0" presId="urn:microsoft.com/office/officeart/2005/8/layout/cycle5"/>
    <dgm:cxn modelId="{644A7E8B-6EF6-EE49-B9FF-A5CB4C91DB8B}" type="presOf" srcId="{4F172DCA-9972-DD41-9F1E-081044C1A84E}" destId="{9396718D-4BE7-7B4E-A32B-DFECEB29C370}" srcOrd="0" destOrd="0" presId="urn:microsoft.com/office/officeart/2005/8/layout/cycle5"/>
    <dgm:cxn modelId="{209ED190-7BA0-0E4F-83CE-89201B91A978}" type="presOf" srcId="{3140AA6C-808E-C843-BDBC-3A97BC00FAC2}" destId="{01BBEF9C-4739-A34C-AF62-77B510E4301D}" srcOrd="0" destOrd="0" presId="urn:microsoft.com/office/officeart/2005/8/layout/cycle5"/>
    <dgm:cxn modelId="{E1C84AAD-8164-6745-86A9-9BB618DA6F32}" type="presOf" srcId="{ECFFD871-FB32-9845-9346-F1DEA9C4CBB6}" destId="{6FBEA6E9-F0E2-1749-A4B6-50A3DED1F2F8}" srcOrd="0" destOrd="0" presId="urn:microsoft.com/office/officeart/2005/8/layout/cycle5"/>
    <dgm:cxn modelId="{299F69FC-1DB7-7E4B-9F1A-67EA90A7D4C7}" srcId="{3140AA6C-808E-C843-BDBC-3A97BC00FAC2}" destId="{5061CA78-91F6-FD45-899A-24FA95696FE3}" srcOrd="0" destOrd="0" parTransId="{B6A6E338-06EF-7848-9593-E8875D36F1D8}" sibTransId="{E8367A20-E5DC-7D49-883B-471339EFCCB8}"/>
    <dgm:cxn modelId="{91E91206-3E62-EB4B-8F2A-3980F4CB67F1}" type="presParOf" srcId="{01BBEF9C-4739-A34C-AF62-77B510E4301D}" destId="{B1A1DC23-2D6A-C34B-AB77-08A2726DCC6F}" srcOrd="0" destOrd="0" presId="urn:microsoft.com/office/officeart/2005/8/layout/cycle5"/>
    <dgm:cxn modelId="{70969179-0154-2A43-BE57-ADABFB1DF17B}" type="presParOf" srcId="{01BBEF9C-4739-A34C-AF62-77B510E4301D}" destId="{F6F0DC2C-F113-B049-A7DA-F714431ED4B2}" srcOrd="1" destOrd="0" presId="urn:microsoft.com/office/officeart/2005/8/layout/cycle5"/>
    <dgm:cxn modelId="{D5CF45E2-9435-944F-AA23-ACAB21E4C73F}" type="presParOf" srcId="{01BBEF9C-4739-A34C-AF62-77B510E4301D}" destId="{F4CB3207-03AC-DB42-91F2-A6D5BA515E7E}" srcOrd="2" destOrd="0" presId="urn:microsoft.com/office/officeart/2005/8/layout/cycle5"/>
    <dgm:cxn modelId="{C3AA40E0-86DA-8B4F-8B76-304D3527FC90}" type="presParOf" srcId="{01BBEF9C-4739-A34C-AF62-77B510E4301D}" destId="{6D232F4F-B51A-6E4D-8D54-0950C55D5FD4}" srcOrd="3" destOrd="0" presId="urn:microsoft.com/office/officeart/2005/8/layout/cycle5"/>
    <dgm:cxn modelId="{9495BD5B-1FF4-574B-8C25-04DF03EAE19E}" type="presParOf" srcId="{01BBEF9C-4739-A34C-AF62-77B510E4301D}" destId="{C30E1153-20FD-E741-A562-A1D782E087AD}" srcOrd="4" destOrd="0" presId="urn:microsoft.com/office/officeart/2005/8/layout/cycle5"/>
    <dgm:cxn modelId="{AE8D92F5-2755-A843-9FAB-A26FE697F09A}" type="presParOf" srcId="{01BBEF9C-4739-A34C-AF62-77B510E4301D}" destId="{6FBEA6E9-F0E2-1749-A4B6-50A3DED1F2F8}" srcOrd="5" destOrd="0" presId="urn:microsoft.com/office/officeart/2005/8/layout/cycle5"/>
    <dgm:cxn modelId="{27172433-F100-F244-9465-4F27D6FC0D54}" type="presParOf" srcId="{01BBEF9C-4739-A34C-AF62-77B510E4301D}" destId="{E4A766F3-8AE4-6040-9806-C2DFB6C6D089}" srcOrd="6" destOrd="0" presId="urn:microsoft.com/office/officeart/2005/8/layout/cycle5"/>
    <dgm:cxn modelId="{766E96EE-AB66-E947-80E3-A3D2E3B130D2}" type="presParOf" srcId="{01BBEF9C-4739-A34C-AF62-77B510E4301D}" destId="{DF1C180E-5F5D-D646-B452-25FE806B0E90}" srcOrd="7" destOrd="0" presId="urn:microsoft.com/office/officeart/2005/8/layout/cycle5"/>
    <dgm:cxn modelId="{B5F9ECD7-C8CD-AC4A-9297-3A289F38CB0F}" type="presParOf" srcId="{01BBEF9C-4739-A34C-AF62-77B510E4301D}" destId="{9396718D-4BE7-7B4E-A32B-DFECEB29C370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40AA6C-808E-C843-BDBC-3A97BC00FAC2}" type="doc">
      <dgm:prSet loTypeId="urn:microsoft.com/office/officeart/2005/8/layout/cycle5" loCatId="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5061CA78-91F6-FD45-899A-24FA95696FE3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</a:rPr>
            <a:t>CERES-produced </a:t>
          </a:r>
          <a:r>
            <a:rPr lang="en-US" dirty="0" err="1">
              <a:latin typeface="Avenir Next" panose="020B0503020202020204" pitchFamily="34" charset="0"/>
            </a:rPr>
            <a:t>subsetting</a:t>
          </a:r>
          <a:r>
            <a:rPr lang="en-US" dirty="0">
              <a:latin typeface="Avenir Next" panose="020B0503020202020204" pitchFamily="34" charset="0"/>
            </a:rPr>
            <a:t> code</a:t>
          </a:r>
        </a:p>
      </dgm:t>
    </dgm:pt>
    <dgm:pt modelId="{B6A6E338-06EF-7848-9593-E8875D36F1D8}" type="parTrans" cxnId="{299F69FC-1DB7-7E4B-9F1A-67EA90A7D4C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E8367A20-E5DC-7D49-883B-471339EFCCB8}" type="sibTrans" cxnId="{299F69FC-1DB7-7E4B-9F1A-67EA90A7D4C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9077D680-5A65-A349-AD67-7BA74523B0E3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</a:rPr>
            <a:t>Atmosphere SIPS runs </a:t>
          </a:r>
          <a:r>
            <a:rPr lang="en-US" dirty="0" err="1">
              <a:latin typeface="Avenir Next" panose="020B0503020202020204" pitchFamily="34" charset="0"/>
            </a:rPr>
            <a:t>subsetter</a:t>
          </a:r>
          <a:endParaRPr lang="en-US" dirty="0">
            <a:latin typeface="Avenir Next" panose="020B0503020202020204" pitchFamily="34" charset="0"/>
          </a:endParaRPr>
        </a:p>
      </dgm:t>
    </dgm:pt>
    <dgm:pt modelId="{62BF923D-A174-5742-A0A1-E6E2B8FC66D5}" type="parTrans" cxnId="{22F5045E-C824-4A4D-8FFB-301866D44C58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ECFFD871-FB32-9845-9346-F1DEA9C4CBB6}" type="sibTrans" cxnId="{22F5045E-C824-4A4D-8FFB-301866D44C58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5D8EB538-CE5D-D849-B709-61A7BE853980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</a:rPr>
            <a:t>ASDC pulls </a:t>
          </a:r>
          <a:r>
            <a:rPr lang="en-US" dirty="0" err="1">
              <a:latin typeface="Avenir Next" panose="020B0503020202020204" pitchFamily="34" charset="0"/>
            </a:rPr>
            <a:t>subsetted</a:t>
          </a:r>
          <a:r>
            <a:rPr lang="en-US" dirty="0">
              <a:latin typeface="Avenir Next" panose="020B0503020202020204" pitchFamily="34" charset="0"/>
            </a:rPr>
            <a:t> data</a:t>
          </a:r>
        </a:p>
      </dgm:t>
    </dgm:pt>
    <dgm:pt modelId="{C6B41D46-8CC4-554E-9B7E-56874547FC98}" type="parTrans" cxnId="{43EDB01C-2E08-5547-BE3A-8175AADDBCD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4F172DCA-9972-DD41-9F1E-081044C1A84E}" type="sibTrans" cxnId="{43EDB01C-2E08-5547-BE3A-8175AADDBCD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01BBEF9C-4739-A34C-AF62-77B510E4301D}" type="pres">
      <dgm:prSet presAssocID="{3140AA6C-808E-C843-BDBC-3A97BC00FAC2}" presName="cycle" presStyleCnt="0">
        <dgm:presLayoutVars>
          <dgm:dir/>
          <dgm:resizeHandles val="exact"/>
        </dgm:presLayoutVars>
      </dgm:prSet>
      <dgm:spPr/>
    </dgm:pt>
    <dgm:pt modelId="{B1A1DC23-2D6A-C34B-AB77-08A2726DCC6F}" type="pres">
      <dgm:prSet presAssocID="{5061CA78-91F6-FD45-899A-24FA95696FE3}" presName="node" presStyleLbl="node1" presStyleIdx="0" presStyleCnt="3">
        <dgm:presLayoutVars>
          <dgm:bulletEnabled val="1"/>
        </dgm:presLayoutVars>
      </dgm:prSet>
      <dgm:spPr/>
    </dgm:pt>
    <dgm:pt modelId="{F6F0DC2C-F113-B049-A7DA-F714431ED4B2}" type="pres">
      <dgm:prSet presAssocID="{5061CA78-91F6-FD45-899A-24FA95696FE3}" presName="spNode" presStyleCnt="0"/>
      <dgm:spPr/>
    </dgm:pt>
    <dgm:pt modelId="{F4CB3207-03AC-DB42-91F2-A6D5BA515E7E}" type="pres">
      <dgm:prSet presAssocID="{E8367A20-E5DC-7D49-883B-471339EFCCB8}" presName="sibTrans" presStyleLbl="sibTrans1D1" presStyleIdx="0" presStyleCnt="3"/>
      <dgm:spPr/>
    </dgm:pt>
    <dgm:pt modelId="{6D232F4F-B51A-6E4D-8D54-0950C55D5FD4}" type="pres">
      <dgm:prSet presAssocID="{9077D680-5A65-A349-AD67-7BA74523B0E3}" presName="node" presStyleLbl="node1" presStyleIdx="1" presStyleCnt="3">
        <dgm:presLayoutVars>
          <dgm:bulletEnabled val="1"/>
        </dgm:presLayoutVars>
      </dgm:prSet>
      <dgm:spPr/>
    </dgm:pt>
    <dgm:pt modelId="{C30E1153-20FD-E741-A562-A1D782E087AD}" type="pres">
      <dgm:prSet presAssocID="{9077D680-5A65-A349-AD67-7BA74523B0E3}" presName="spNode" presStyleCnt="0"/>
      <dgm:spPr/>
    </dgm:pt>
    <dgm:pt modelId="{6FBEA6E9-F0E2-1749-A4B6-50A3DED1F2F8}" type="pres">
      <dgm:prSet presAssocID="{ECFFD871-FB32-9845-9346-F1DEA9C4CBB6}" presName="sibTrans" presStyleLbl="sibTrans1D1" presStyleIdx="1" presStyleCnt="3"/>
      <dgm:spPr/>
    </dgm:pt>
    <dgm:pt modelId="{E4A766F3-8AE4-6040-9806-C2DFB6C6D089}" type="pres">
      <dgm:prSet presAssocID="{5D8EB538-CE5D-D849-B709-61A7BE853980}" presName="node" presStyleLbl="node1" presStyleIdx="2" presStyleCnt="3">
        <dgm:presLayoutVars>
          <dgm:bulletEnabled val="1"/>
        </dgm:presLayoutVars>
      </dgm:prSet>
      <dgm:spPr/>
    </dgm:pt>
    <dgm:pt modelId="{DF1C180E-5F5D-D646-B452-25FE806B0E90}" type="pres">
      <dgm:prSet presAssocID="{5D8EB538-CE5D-D849-B709-61A7BE853980}" presName="spNode" presStyleCnt="0"/>
      <dgm:spPr/>
    </dgm:pt>
    <dgm:pt modelId="{9396718D-4BE7-7B4E-A32B-DFECEB29C370}" type="pres">
      <dgm:prSet presAssocID="{4F172DCA-9972-DD41-9F1E-081044C1A84E}" presName="sibTrans" presStyleLbl="sibTrans1D1" presStyleIdx="2" presStyleCnt="3"/>
      <dgm:spPr/>
    </dgm:pt>
  </dgm:ptLst>
  <dgm:cxnLst>
    <dgm:cxn modelId="{43EDB01C-2E08-5547-BE3A-8175AADDBCD7}" srcId="{3140AA6C-808E-C843-BDBC-3A97BC00FAC2}" destId="{5D8EB538-CE5D-D849-B709-61A7BE853980}" srcOrd="2" destOrd="0" parTransId="{C6B41D46-8CC4-554E-9B7E-56874547FC98}" sibTransId="{4F172DCA-9972-DD41-9F1E-081044C1A84E}"/>
    <dgm:cxn modelId="{F5EF3B1F-7AA9-534A-9830-DB2D87C204C6}" type="presOf" srcId="{5061CA78-91F6-FD45-899A-24FA95696FE3}" destId="{B1A1DC23-2D6A-C34B-AB77-08A2726DCC6F}" srcOrd="0" destOrd="0" presId="urn:microsoft.com/office/officeart/2005/8/layout/cycle5"/>
    <dgm:cxn modelId="{7752EC46-246E-734C-83A0-0F454FD7AC89}" type="presOf" srcId="{9077D680-5A65-A349-AD67-7BA74523B0E3}" destId="{6D232F4F-B51A-6E4D-8D54-0950C55D5FD4}" srcOrd="0" destOrd="0" presId="urn:microsoft.com/office/officeart/2005/8/layout/cycle5"/>
    <dgm:cxn modelId="{22F5045E-C824-4A4D-8FFB-301866D44C58}" srcId="{3140AA6C-808E-C843-BDBC-3A97BC00FAC2}" destId="{9077D680-5A65-A349-AD67-7BA74523B0E3}" srcOrd="1" destOrd="0" parTransId="{62BF923D-A174-5742-A0A1-E6E2B8FC66D5}" sibTransId="{ECFFD871-FB32-9845-9346-F1DEA9C4CBB6}"/>
    <dgm:cxn modelId="{7E82A56B-5828-9B41-A8C7-6CA6F9716F2D}" type="presOf" srcId="{5D8EB538-CE5D-D849-B709-61A7BE853980}" destId="{E4A766F3-8AE4-6040-9806-C2DFB6C6D089}" srcOrd="0" destOrd="0" presId="urn:microsoft.com/office/officeart/2005/8/layout/cycle5"/>
    <dgm:cxn modelId="{C453C377-7A96-9245-ACCC-B42C577924BD}" type="presOf" srcId="{E8367A20-E5DC-7D49-883B-471339EFCCB8}" destId="{F4CB3207-03AC-DB42-91F2-A6D5BA515E7E}" srcOrd="0" destOrd="0" presId="urn:microsoft.com/office/officeart/2005/8/layout/cycle5"/>
    <dgm:cxn modelId="{644A7E8B-6EF6-EE49-B9FF-A5CB4C91DB8B}" type="presOf" srcId="{4F172DCA-9972-DD41-9F1E-081044C1A84E}" destId="{9396718D-4BE7-7B4E-A32B-DFECEB29C370}" srcOrd="0" destOrd="0" presId="urn:microsoft.com/office/officeart/2005/8/layout/cycle5"/>
    <dgm:cxn modelId="{209ED190-7BA0-0E4F-83CE-89201B91A978}" type="presOf" srcId="{3140AA6C-808E-C843-BDBC-3A97BC00FAC2}" destId="{01BBEF9C-4739-A34C-AF62-77B510E4301D}" srcOrd="0" destOrd="0" presId="urn:microsoft.com/office/officeart/2005/8/layout/cycle5"/>
    <dgm:cxn modelId="{E1C84AAD-8164-6745-86A9-9BB618DA6F32}" type="presOf" srcId="{ECFFD871-FB32-9845-9346-F1DEA9C4CBB6}" destId="{6FBEA6E9-F0E2-1749-A4B6-50A3DED1F2F8}" srcOrd="0" destOrd="0" presId="urn:microsoft.com/office/officeart/2005/8/layout/cycle5"/>
    <dgm:cxn modelId="{299F69FC-1DB7-7E4B-9F1A-67EA90A7D4C7}" srcId="{3140AA6C-808E-C843-BDBC-3A97BC00FAC2}" destId="{5061CA78-91F6-FD45-899A-24FA95696FE3}" srcOrd="0" destOrd="0" parTransId="{B6A6E338-06EF-7848-9593-E8875D36F1D8}" sibTransId="{E8367A20-E5DC-7D49-883B-471339EFCCB8}"/>
    <dgm:cxn modelId="{91E91206-3E62-EB4B-8F2A-3980F4CB67F1}" type="presParOf" srcId="{01BBEF9C-4739-A34C-AF62-77B510E4301D}" destId="{B1A1DC23-2D6A-C34B-AB77-08A2726DCC6F}" srcOrd="0" destOrd="0" presId="urn:microsoft.com/office/officeart/2005/8/layout/cycle5"/>
    <dgm:cxn modelId="{70969179-0154-2A43-BE57-ADABFB1DF17B}" type="presParOf" srcId="{01BBEF9C-4739-A34C-AF62-77B510E4301D}" destId="{F6F0DC2C-F113-B049-A7DA-F714431ED4B2}" srcOrd="1" destOrd="0" presId="urn:microsoft.com/office/officeart/2005/8/layout/cycle5"/>
    <dgm:cxn modelId="{D5CF45E2-9435-944F-AA23-ACAB21E4C73F}" type="presParOf" srcId="{01BBEF9C-4739-A34C-AF62-77B510E4301D}" destId="{F4CB3207-03AC-DB42-91F2-A6D5BA515E7E}" srcOrd="2" destOrd="0" presId="urn:microsoft.com/office/officeart/2005/8/layout/cycle5"/>
    <dgm:cxn modelId="{C3AA40E0-86DA-8B4F-8B76-304D3527FC90}" type="presParOf" srcId="{01BBEF9C-4739-A34C-AF62-77B510E4301D}" destId="{6D232F4F-B51A-6E4D-8D54-0950C55D5FD4}" srcOrd="3" destOrd="0" presId="urn:microsoft.com/office/officeart/2005/8/layout/cycle5"/>
    <dgm:cxn modelId="{9495BD5B-1FF4-574B-8C25-04DF03EAE19E}" type="presParOf" srcId="{01BBEF9C-4739-A34C-AF62-77B510E4301D}" destId="{C30E1153-20FD-E741-A562-A1D782E087AD}" srcOrd="4" destOrd="0" presId="urn:microsoft.com/office/officeart/2005/8/layout/cycle5"/>
    <dgm:cxn modelId="{AE8D92F5-2755-A843-9FAB-A26FE697F09A}" type="presParOf" srcId="{01BBEF9C-4739-A34C-AF62-77B510E4301D}" destId="{6FBEA6E9-F0E2-1749-A4B6-50A3DED1F2F8}" srcOrd="5" destOrd="0" presId="urn:microsoft.com/office/officeart/2005/8/layout/cycle5"/>
    <dgm:cxn modelId="{27172433-F100-F244-9465-4F27D6FC0D54}" type="presParOf" srcId="{01BBEF9C-4739-A34C-AF62-77B510E4301D}" destId="{E4A766F3-8AE4-6040-9806-C2DFB6C6D089}" srcOrd="6" destOrd="0" presId="urn:microsoft.com/office/officeart/2005/8/layout/cycle5"/>
    <dgm:cxn modelId="{766E96EE-AB66-E947-80E3-A3D2E3B130D2}" type="presParOf" srcId="{01BBEF9C-4739-A34C-AF62-77B510E4301D}" destId="{DF1C180E-5F5D-D646-B452-25FE806B0E90}" srcOrd="7" destOrd="0" presId="urn:microsoft.com/office/officeart/2005/8/layout/cycle5"/>
    <dgm:cxn modelId="{B5F9ECD7-C8CD-AC4A-9297-3A289F38CB0F}" type="presParOf" srcId="{01BBEF9C-4739-A34C-AF62-77B510E4301D}" destId="{9396718D-4BE7-7B4E-A32B-DFECEB29C370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CC687-D04A-A641-9A8C-6E6C45591A7F}">
      <dsp:nvSpPr>
        <dsp:cNvPr id="0" name=""/>
        <dsp:cNvSpPr/>
      </dsp:nvSpPr>
      <dsp:spPr>
        <a:xfrm>
          <a:off x="4469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Science research</a:t>
          </a:r>
        </a:p>
      </dsp:txBody>
      <dsp:txXfrm>
        <a:off x="576786" y="1133889"/>
        <a:ext cx="2763390" cy="2763390"/>
      </dsp:txXfrm>
    </dsp:sp>
    <dsp:sp modelId="{49DD1790-E2D9-184E-B304-D9C26A49C483}">
      <dsp:nvSpPr>
        <dsp:cNvPr id="0" name=""/>
        <dsp:cNvSpPr/>
      </dsp:nvSpPr>
      <dsp:spPr>
        <a:xfrm>
          <a:off x="3130888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7"/>
            <a:satOff val="1521"/>
            <a:lumOff val="2542"/>
            <a:alphaOff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/</a:t>
          </a:r>
          <a:br>
            <a:rPr lang="en-US" sz="3600" kern="1200" dirty="0">
              <a:latin typeface="Avenir Next" panose="020B0503020202020204" pitchFamily="34" charset="0"/>
            </a:rPr>
          </a:br>
          <a:r>
            <a:rPr lang="en-US" sz="3600" kern="1200" dirty="0">
              <a:latin typeface="Avenir Next" panose="020B0503020202020204" pitchFamily="34" charset="0"/>
            </a:rPr>
            <a:t>ASDC</a:t>
          </a:r>
        </a:p>
      </dsp:txBody>
      <dsp:txXfrm>
        <a:off x="3703205" y="1133889"/>
        <a:ext cx="2763390" cy="2763390"/>
      </dsp:txXfrm>
    </dsp:sp>
    <dsp:sp modelId="{DE46D34D-681B-D440-AA10-4DA40E1A09B3}">
      <dsp:nvSpPr>
        <dsp:cNvPr id="0" name=""/>
        <dsp:cNvSpPr/>
      </dsp:nvSpPr>
      <dsp:spPr>
        <a:xfrm>
          <a:off x="6257308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15"/>
            <a:satOff val="3042"/>
            <a:lumOff val="5084"/>
            <a:alphaOff val="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User community</a:t>
          </a:r>
        </a:p>
      </dsp:txBody>
      <dsp:txXfrm>
        <a:off x="6829625" y="1133889"/>
        <a:ext cx="2763390" cy="27633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1DC23-2D6A-C34B-AB77-08A2726DCC6F}">
      <dsp:nvSpPr>
        <dsp:cNvPr id="0" name=""/>
        <dsp:cNvSpPr/>
      </dsp:nvSpPr>
      <dsp:spPr>
        <a:xfrm>
          <a:off x="2123719" y="1462"/>
          <a:ext cx="2037789" cy="1324562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</a:rPr>
            <a:t>CERES-produced </a:t>
          </a:r>
          <a:r>
            <a:rPr lang="en-US" sz="1800" kern="1200" dirty="0" err="1">
              <a:latin typeface="Avenir Next" panose="020B0503020202020204" pitchFamily="34" charset="0"/>
            </a:rPr>
            <a:t>subsetting</a:t>
          </a:r>
          <a:r>
            <a:rPr lang="en-US" sz="1800" kern="1200" dirty="0">
              <a:latin typeface="Avenir Next" panose="020B0503020202020204" pitchFamily="34" charset="0"/>
            </a:rPr>
            <a:t> code</a:t>
          </a:r>
        </a:p>
      </dsp:txBody>
      <dsp:txXfrm>
        <a:off x="2188379" y="66122"/>
        <a:ext cx="1908469" cy="1195242"/>
      </dsp:txXfrm>
    </dsp:sp>
    <dsp:sp modelId="{F4CB3207-03AC-DB42-91F2-A6D5BA515E7E}">
      <dsp:nvSpPr>
        <dsp:cNvPr id="0" name=""/>
        <dsp:cNvSpPr/>
      </dsp:nvSpPr>
      <dsp:spPr>
        <a:xfrm>
          <a:off x="1373830" y="663743"/>
          <a:ext cx="3537567" cy="3537567"/>
        </a:xfrm>
        <a:custGeom>
          <a:avLst/>
          <a:gdLst/>
          <a:ahLst/>
          <a:cxnLst/>
          <a:rect l="0" t="0" r="0" b="0"/>
          <a:pathLst>
            <a:path>
              <a:moveTo>
                <a:pt x="3062043" y="562104"/>
              </a:moveTo>
              <a:arcTo wR="1768783" hR="1768783" stAng="19019011" swAng="2305166"/>
            </a:path>
          </a:pathLst>
        </a:custGeom>
        <a:noFill/>
        <a:ln w="6350" cap="flat" cmpd="sng" algn="ctr">
          <a:solidFill>
            <a:schemeClr val="accent6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232F4F-B51A-6E4D-8D54-0950C55D5FD4}">
      <dsp:nvSpPr>
        <dsp:cNvPr id="0" name=""/>
        <dsp:cNvSpPr/>
      </dsp:nvSpPr>
      <dsp:spPr>
        <a:xfrm>
          <a:off x="3655531" y="2654638"/>
          <a:ext cx="2037789" cy="1324562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Avenir Next" panose="020B0503020202020204" pitchFamily="34" charset="0"/>
            </a:rPr>
            <a:t>LandSIPS</a:t>
          </a:r>
          <a:r>
            <a:rPr lang="en-US" sz="1800" kern="1200" dirty="0">
              <a:latin typeface="Avenir Next" panose="020B0503020202020204" pitchFamily="34" charset="0"/>
            </a:rPr>
            <a:t> runs </a:t>
          </a:r>
          <a:r>
            <a:rPr lang="en-US" sz="1800" kern="1200" dirty="0" err="1">
              <a:latin typeface="Avenir Next" panose="020B0503020202020204" pitchFamily="34" charset="0"/>
            </a:rPr>
            <a:t>subsetter</a:t>
          </a:r>
          <a:endParaRPr lang="en-US" sz="1800" kern="1200" dirty="0">
            <a:latin typeface="Avenir Next" panose="020B0503020202020204" pitchFamily="34" charset="0"/>
          </a:endParaRPr>
        </a:p>
      </dsp:txBody>
      <dsp:txXfrm>
        <a:off x="3720191" y="2719298"/>
        <a:ext cx="1908469" cy="1195242"/>
      </dsp:txXfrm>
    </dsp:sp>
    <dsp:sp modelId="{6FBEA6E9-F0E2-1749-A4B6-50A3DED1F2F8}">
      <dsp:nvSpPr>
        <dsp:cNvPr id="0" name=""/>
        <dsp:cNvSpPr/>
      </dsp:nvSpPr>
      <dsp:spPr>
        <a:xfrm>
          <a:off x="1373830" y="663743"/>
          <a:ext cx="3537567" cy="3537567"/>
        </a:xfrm>
        <a:custGeom>
          <a:avLst/>
          <a:gdLst/>
          <a:ahLst/>
          <a:cxnLst/>
          <a:rect l="0" t="0" r="0" b="0"/>
          <a:pathLst>
            <a:path>
              <a:moveTo>
                <a:pt x="2312541" y="3451913"/>
              </a:moveTo>
              <a:arcTo wR="1768783" hR="1768783" stAng="4325775" swAng="2148449"/>
            </a:path>
          </a:pathLst>
        </a:custGeom>
        <a:noFill/>
        <a:ln w="6350" cap="flat" cmpd="sng" algn="ctr">
          <a:solidFill>
            <a:schemeClr val="accent6">
              <a:shade val="90000"/>
              <a:hueOff val="189935"/>
              <a:satOff val="-7587"/>
              <a:lumOff val="1759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766F3-8AE4-6040-9806-C2DFB6C6D089}">
      <dsp:nvSpPr>
        <dsp:cNvPr id="0" name=""/>
        <dsp:cNvSpPr/>
      </dsp:nvSpPr>
      <dsp:spPr>
        <a:xfrm>
          <a:off x="591908" y="2654638"/>
          <a:ext cx="2037789" cy="1324562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</a:rPr>
            <a:t>ASDC pulls </a:t>
          </a:r>
          <a:r>
            <a:rPr lang="en-US" sz="1800" kern="1200" dirty="0" err="1">
              <a:latin typeface="Avenir Next" panose="020B0503020202020204" pitchFamily="34" charset="0"/>
            </a:rPr>
            <a:t>subsetted</a:t>
          </a:r>
          <a:r>
            <a:rPr lang="en-US" sz="1800" kern="1200" dirty="0">
              <a:latin typeface="Avenir Next" panose="020B0503020202020204" pitchFamily="34" charset="0"/>
            </a:rPr>
            <a:t> data</a:t>
          </a:r>
        </a:p>
      </dsp:txBody>
      <dsp:txXfrm>
        <a:off x="656568" y="2719298"/>
        <a:ext cx="1908469" cy="1195242"/>
      </dsp:txXfrm>
    </dsp:sp>
    <dsp:sp modelId="{9396718D-4BE7-7B4E-A32B-DFECEB29C370}">
      <dsp:nvSpPr>
        <dsp:cNvPr id="0" name=""/>
        <dsp:cNvSpPr/>
      </dsp:nvSpPr>
      <dsp:spPr>
        <a:xfrm>
          <a:off x="1373830" y="663743"/>
          <a:ext cx="3537567" cy="3537567"/>
        </a:xfrm>
        <a:custGeom>
          <a:avLst/>
          <a:gdLst/>
          <a:ahLst/>
          <a:cxnLst/>
          <a:rect l="0" t="0" r="0" b="0"/>
          <a:pathLst>
            <a:path>
              <a:moveTo>
                <a:pt x="5690" y="1627020"/>
              </a:moveTo>
              <a:arcTo wR="1768783" hR="1768783" stAng="11075823" swAng="2305166"/>
            </a:path>
          </a:pathLst>
        </a:custGeom>
        <a:noFill/>
        <a:ln w="6350" cap="flat" cmpd="sng" algn="ctr">
          <a:solidFill>
            <a:schemeClr val="accent6">
              <a:shade val="90000"/>
              <a:hueOff val="379870"/>
              <a:satOff val="-15173"/>
              <a:lumOff val="3519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1DC23-2D6A-C34B-AB77-08A2726DCC6F}">
      <dsp:nvSpPr>
        <dsp:cNvPr id="0" name=""/>
        <dsp:cNvSpPr/>
      </dsp:nvSpPr>
      <dsp:spPr>
        <a:xfrm>
          <a:off x="2123719" y="1462"/>
          <a:ext cx="2037789" cy="132456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</a:rPr>
            <a:t>CERES-produced </a:t>
          </a:r>
          <a:r>
            <a:rPr lang="en-US" sz="1800" kern="1200" dirty="0" err="1">
              <a:latin typeface="Avenir Next" panose="020B0503020202020204" pitchFamily="34" charset="0"/>
            </a:rPr>
            <a:t>subsetting</a:t>
          </a:r>
          <a:r>
            <a:rPr lang="en-US" sz="1800" kern="1200" dirty="0">
              <a:latin typeface="Avenir Next" panose="020B0503020202020204" pitchFamily="34" charset="0"/>
            </a:rPr>
            <a:t> code</a:t>
          </a:r>
        </a:p>
      </dsp:txBody>
      <dsp:txXfrm>
        <a:off x="2188379" y="66122"/>
        <a:ext cx="1908469" cy="1195242"/>
      </dsp:txXfrm>
    </dsp:sp>
    <dsp:sp modelId="{F4CB3207-03AC-DB42-91F2-A6D5BA515E7E}">
      <dsp:nvSpPr>
        <dsp:cNvPr id="0" name=""/>
        <dsp:cNvSpPr/>
      </dsp:nvSpPr>
      <dsp:spPr>
        <a:xfrm>
          <a:off x="1373830" y="663743"/>
          <a:ext cx="3537567" cy="3537567"/>
        </a:xfrm>
        <a:custGeom>
          <a:avLst/>
          <a:gdLst/>
          <a:ahLst/>
          <a:cxnLst/>
          <a:rect l="0" t="0" r="0" b="0"/>
          <a:pathLst>
            <a:path>
              <a:moveTo>
                <a:pt x="3062043" y="562104"/>
              </a:moveTo>
              <a:arcTo wR="1768783" hR="1768783" stAng="19019011" swAng="2305166"/>
            </a:path>
          </a:pathLst>
        </a:custGeom>
        <a:noFill/>
        <a:ln w="6350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232F4F-B51A-6E4D-8D54-0950C55D5FD4}">
      <dsp:nvSpPr>
        <dsp:cNvPr id="0" name=""/>
        <dsp:cNvSpPr/>
      </dsp:nvSpPr>
      <dsp:spPr>
        <a:xfrm>
          <a:off x="3655531" y="2654638"/>
          <a:ext cx="2037789" cy="132456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</a:rPr>
            <a:t>Atmosphere SIPS runs </a:t>
          </a:r>
          <a:r>
            <a:rPr lang="en-US" sz="1800" kern="1200" dirty="0" err="1">
              <a:latin typeface="Avenir Next" panose="020B0503020202020204" pitchFamily="34" charset="0"/>
            </a:rPr>
            <a:t>subsetter</a:t>
          </a:r>
          <a:endParaRPr lang="en-US" sz="1800" kern="1200" dirty="0">
            <a:latin typeface="Avenir Next" panose="020B0503020202020204" pitchFamily="34" charset="0"/>
          </a:endParaRPr>
        </a:p>
      </dsp:txBody>
      <dsp:txXfrm>
        <a:off x="3720191" y="2719298"/>
        <a:ext cx="1908469" cy="1195242"/>
      </dsp:txXfrm>
    </dsp:sp>
    <dsp:sp modelId="{6FBEA6E9-F0E2-1749-A4B6-50A3DED1F2F8}">
      <dsp:nvSpPr>
        <dsp:cNvPr id="0" name=""/>
        <dsp:cNvSpPr/>
      </dsp:nvSpPr>
      <dsp:spPr>
        <a:xfrm>
          <a:off x="1373830" y="663743"/>
          <a:ext cx="3537567" cy="3537567"/>
        </a:xfrm>
        <a:custGeom>
          <a:avLst/>
          <a:gdLst/>
          <a:ahLst/>
          <a:cxnLst/>
          <a:rect l="0" t="0" r="0" b="0"/>
          <a:pathLst>
            <a:path>
              <a:moveTo>
                <a:pt x="2312541" y="3451913"/>
              </a:moveTo>
              <a:arcTo wR="1768783" hR="1768783" stAng="4325775" swAng="2148449"/>
            </a:path>
          </a:pathLst>
        </a:custGeom>
        <a:noFill/>
        <a:ln w="6350" cap="flat" cmpd="sng" algn="ctr">
          <a:solidFill>
            <a:schemeClr val="accent1">
              <a:shade val="90000"/>
              <a:hueOff val="207713"/>
              <a:satOff val="-4436"/>
              <a:lumOff val="1655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766F3-8AE4-6040-9806-C2DFB6C6D089}">
      <dsp:nvSpPr>
        <dsp:cNvPr id="0" name=""/>
        <dsp:cNvSpPr/>
      </dsp:nvSpPr>
      <dsp:spPr>
        <a:xfrm>
          <a:off x="591908" y="2654638"/>
          <a:ext cx="2037789" cy="132456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</a:rPr>
            <a:t>ASDC pulls </a:t>
          </a:r>
          <a:r>
            <a:rPr lang="en-US" sz="1800" kern="1200" dirty="0" err="1">
              <a:latin typeface="Avenir Next" panose="020B0503020202020204" pitchFamily="34" charset="0"/>
            </a:rPr>
            <a:t>subsetted</a:t>
          </a:r>
          <a:r>
            <a:rPr lang="en-US" sz="1800" kern="1200" dirty="0">
              <a:latin typeface="Avenir Next" panose="020B0503020202020204" pitchFamily="34" charset="0"/>
            </a:rPr>
            <a:t> data</a:t>
          </a:r>
        </a:p>
      </dsp:txBody>
      <dsp:txXfrm>
        <a:off x="656568" y="2719298"/>
        <a:ext cx="1908469" cy="1195242"/>
      </dsp:txXfrm>
    </dsp:sp>
    <dsp:sp modelId="{9396718D-4BE7-7B4E-A32B-DFECEB29C370}">
      <dsp:nvSpPr>
        <dsp:cNvPr id="0" name=""/>
        <dsp:cNvSpPr/>
      </dsp:nvSpPr>
      <dsp:spPr>
        <a:xfrm>
          <a:off x="1373830" y="663743"/>
          <a:ext cx="3537567" cy="3537567"/>
        </a:xfrm>
        <a:custGeom>
          <a:avLst/>
          <a:gdLst/>
          <a:ahLst/>
          <a:cxnLst/>
          <a:rect l="0" t="0" r="0" b="0"/>
          <a:pathLst>
            <a:path>
              <a:moveTo>
                <a:pt x="5690" y="1627020"/>
              </a:moveTo>
              <a:arcTo wR="1768783" hR="1768783" stAng="11075823" swAng="2305166"/>
            </a:path>
          </a:pathLst>
        </a:custGeom>
        <a:noFill/>
        <a:ln w="6350" cap="flat" cmpd="sng" algn="ctr">
          <a:solidFill>
            <a:schemeClr val="accent1">
              <a:shade val="90000"/>
              <a:hueOff val="415426"/>
              <a:satOff val="-8871"/>
              <a:lumOff val="3310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9493A-52D9-0543-AA74-BEF4D1E86781}" type="datetimeFigureOut">
              <a:rPr lang="en-US" smtClean="0"/>
              <a:t>4/28/21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4ABC2-D404-C546-8887-BFEF17082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88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CERES has a 20 km footprint at nadir.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3EA4A3-746F-AF4E-B4B9-C93C5DE4F6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9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4ABC2-D404-C546-8887-BFEF17082F1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41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had attempted to test data </a:t>
            </a:r>
            <a:r>
              <a:rPr lang="en-US" dirty="0" err="1"/>
              <a:t>subsetting</a:t>
            </a:r>
            <a:r>
              <a:rPr lang="en-US" dirty="0"/>
              <a:t> and download using </a:t>
            </a:r>
            <a:r>
              <a:rPr lang="en-US" dirty="0" err="1"/>
              <a:t>OPeNDAP</a:t>
            </a:r>
            <a:r>
              <a:rPr lang="en-US" dirty="0"/>
              <a:t> service from MODAPS but discovered a bug with all </a:t>
            </a:r>
            <a:r>
              <a:rPr lang="en-US" dirty="0" err="1"/>
              <a:t>netCDF</a:t>
            </a:r>
            <a:r>
              <a:rPr lang="en-US" dirty="0"/>
              <a:t> data there. Sunny reached out to Atm. SIPS for an alternate means of getting this data quickly. (Expediency is key; HQ looking for FM6 results.) In the meantime, MODAPS fixed the </a:t>
            </a:r>
            <a:r>
              <a:rPr lang="en-US" dirty="0" err="1"/>
              <a:t>netCDF</a:t>
            </a:r>
            <a:r>
              <a:rPr lang="en-US" dirty="0"/>
              <a:t> </a:t>
            </a:r>
            <a:r>
              <a:rPr lang="en-US" dirty="0" err="1"/>
              <a:t>OPeNDAP</a:t>
            </a:r>
            <a:r>
              <a:rPr lang="en-US" dirty="0"/>
              <a:t> bug. This may be a means towards data acquisition in the future.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4ABC2-D404-C546-8887-BFEF17082F1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87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65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VIMD is the radiance subset file.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VNP… is the aerosol file.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discontinue these when we have all the version 002 data.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VNP04 only comes in for daytime granules, so they are naturally “patchy” in the DPO.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27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85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66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44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37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4ABC2-D404-C546-8887-BFEF17082F1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65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4ABC2-D404-C546-8887-BFEF17082F1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94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4ABC2-D404-C546-8887-BFEF17082F1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54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4ABC2-D404-C546-8887-BFEF17082F1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28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 2 S-NPP: Need VIIRS data; assuming our test data is good enough that production can start immediately, will take two months of just Clouds processing. Gains and SRFs have been delivered through May 2020.</a:t>
            </a:r>
          </a:p>
          <a:p>
            <a:endParaRPr lang="en-US" dirty="0"/>
          </a:p>
          <a:p>
            <a:r>
              <a:rPr lang="en-US" dirty="0"/>
              <a:t>Ed 1 NOAA-20: Record starts from May 2018. Gains and SRFs have been delivered through July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90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 2 S-NPP: Need VIIRS data; assuming our test data is good enough that production can start immediately, will take two months of just Clouds processing. Gains and SRFs have been delivered through May 2020.</a:t>
            </a:r>
          </a:p>
          <a:p>
            <a:endParaRPr lang="en-US" dirty="0"/>
          </a:p>
          <a:p>
            <a:r>
              <a:rPr lang="en-US" dirty="0"/>
              <a:t>Ed 1 NOAA-20: Record starts from May 2018. Gains and SRFs have been delivered through July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9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  <a:spcBef>
                <a:spcPts val="576"/>
              </a:spcBef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All core products produced:</a:t>
            </a:r>
          </a:p>
          <a:p>
            <a:pPr lvl="1">
              <a:lnSpc>
                <a:spcPct val="95000"/>
              </a:lnSpc>
              <a:spcBef>
                <a:spcPts val="576"/>
              </a:spcBef>
            </a:pPr>
            <a:r>
              <a:rPr lang="en-US" sz="3600" b="1" dirty="0">
                <a:solidFill>
                  <a:schemeClr val="bg1"/>
                </a:solidFill>
                <a:latin typeface="Avenir Next" panose="020B0503020202020204" pitchFamily="34" charset="0"/>
              </a:rPr>
              <a:t>Footprint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 Terra, Aqua SSFs (within 4 days)</a:t>
            </a:r>
          </a:p>
          <a:p>
            <a:pPr lvl="1">
              <a:lnSpc>
                <a:spcPct val="95000"/>
              </a:lnSpc>
              <a:spcBef>
                <a:spcPts val="576"/>
              </a:spcBef>
            </a:pPr>
            <a:r>
              <a:rPr lang="en-US" sz="3600" b="1" dirty="0">
                <a:solidFill>
                  <a:schemeClr val="bg1"/>
                </a:solidFill>
                <a:latin typeface="Avenir Next" panose="020B0503020202020204" pitchFamily="34" charset="0"/>
              </a:rPr>
              <a:t>Gridded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 Time- and space-averaged (within 7 days)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venir Next" panose="020B0503020202020204" pitchFamily="34" charset="0"/>
              </a:rPr>
              <a:t>Superseded by CERES edition product when available, then removed from public access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00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051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514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72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42BEA-163D-0B45-B87C-E8800E961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4B8A03-9FB0-8448-BFA3-5572E1A9B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venir Next" panose="020B05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85903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B3CF9-6366-BF45-BE0D-93CCEC12C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57603-D2B7-6F4C-A172-2110D5294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447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0499-E5C7-BF42-B11D-FFDF696F0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02527-AF05-D449-8E34-CCF06AAE6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448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B13D6-1BA8-E544-9C9C-AF6EE52E8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4006C-07A7-3F4B-8096-1905956BA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2BFBDF-6CC2-584C-953D-A07980FA6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164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70605-8D64-484F-9125-72E6066C1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92799-5BD1-E047-9AF3-7F92ECE89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5AC94-5C91-E64B-9958-90342B303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6D8154-01D2-DE4A-9A95-8F94019B1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C49FD1-1E63-B341-A5A1-F40B47DE0C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3033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EC693-8B9C-2747-AE27-8D0DFE84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621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2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2F8F-2982-C949-B513-FD8F04C0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AE2FB-2CA1-3C46-812E-46C044AA2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E2A04-515E-FA40-9C0A-67AB0C70F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8051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F77A6-7761-3C47-A5CE-7BD28F6F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638296-EA3B-FB40-B4B0-E23014784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C1A17-0F79-204A-94BF-DD3A192D0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149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020A2-66EE-3B45-A608-D2896B97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E5BEF4-07A1-C44A-BF0F-5CE65A9EC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5842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47BA7-3F73-7743-B6BF-5891B9456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69E5E-FC1E-6E45-B966-ED55A5D83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957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B54480-3F55-0C4D-A344-81ABD25A1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61360-E62D-9142-9EF4-5739693DF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8908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venir Next" panose="020B05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3094F187-31A4-ED47-8F92-F9FB2ECEAA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38" t="9091" r="4253" b="-3"/>
          <a:stretch/>
        </p:blipFill>
        <p:spPr>
          <a:xfrm>
            <a:off x="6473364" y="584908"/>
            <a:ext cx="5718636" cy="5509675"/>
          </a:xfrm>
          <a:custGeom>
            <a:avLst/>
            <a:gdLst/>
            <a:ahLst/>
            <a:cxnLst/>
            <a:rect l="l" t="t" r="r" b="b"/>
            <a:pathLst>
              <a:path w="5718636" h="5509675">
                <a:moveTo>
                  <a:pt x="3045815" y="0"/>
                </a:moveTo>
                <a:lnTo>
                  <a:pt x="5718636" y="0"/>
                </a:lnTo>
                <a:lnTo>
                  <a:pt x="5718636" y="5509036"/>
                </a:lnTo>
                <a:lnTo>
                  <a:pt x="5215794" y="5509036"/>
                </a:lnTo>
                <a:lnTo>
                  <a:pt x="5215794" y="5509675"/>
                </a:lnTo>
                <a:lnTo>
                  <a:pt x="0" y="5509675"/>
                </a:lnTo>
                <a:lnTo>
                  <a:pt x="2542974" y="639"/>
                </a:lnTo>
                <a:lnTo>
                  <a:pt x="3045520" y="639"/>
                </a:lnTo>
                <a:close/>
              </a:path>
            </a:pathLst>
          </a:cu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7CDB40A-75BB-4498-A20B-59C3984A3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5526"/>
            <a:ext cx="8349381" cy="5509038"/>
          </a:xfrm>
          <a:custGeom>
            <a:avLst/>
            <a:gdLst>
              <a:gd name="connsiteX0" fmla="*/ 0 w 8349381"/>
              <a:gd name="connsiteY0" fmla="*/ 0 h 5509038"/>
              <a:gd name="connsiteX1" fmla="*/ 8349381 w 8349381"/>
              <a:gd name="connsiteY1" fmla="*/ 0 h 5509038"/>
              <a:gd name="connsiteX2" fmla="*/ 5806407 w 8349381"/>
              <a:gd name="connsiteY2" fmla="*/ 5509038 h 5509038"/>
              <a:gd name="connsiteX3" fmla="*/ 0 w 8349381"/>
              <a:gd name="connsiteY3" fmla="*/ 5509038 h 550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9381" h="5509038">
                <a:moveTo>
                  <a:pt x="0" y="0"/>
                </a:moveTo>
                <a:lnTo>
                  <a:pt x="8349381" y="0"/>
                </a:lnTo>
                <a:lnTo>
                  <a:pt x="5806407" y="5509038"/>
                </a:lnTo>
                <a:lnTo>
                  <a:pt x="0" y="550903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4F7A4-D581-0145-92ED-79985A653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9" y="3651047"/>
            <a:ext cx="5254752" cy="1146584"/>
          </a:xfrm>
        </p:spPr>
        <p:txBody>
          <a:bodyPr>
            <a:noAutofit/>
          </a:bodyPr>
          <a:lstStyle/>
          <a:p>
            <a:pPr algn="l"/>
            <a:r>
              <a:rPr lang="en-US" sz="2000" dirty="0">
                <a:solidFill>
                  <a:srgbClr val="FFFFFF"/>
                </a:solidFill>
              </a:rPr>
              <a:t>Katie Dejwakh</a:t>
            </a:r>
          </a:p>
          <a:p>
            <a:pPr algn="l"/>
            <a:r>
              <a:rPr lang="en-US" sz="2000" dirty="0">
                <a:solidFill>
                  <a:srgbClr val="FFFFFF"/>
                </a:solidFill>
              </a:rPr>
              <a:t>SIPS Workshop</a:t>
            </a:r>
          </a:p>
          <a:p>
            <a:pPr algn="l"/>
            <a:r>
              <a:rPr lang="en-US" sz="2000" dirty="0">
                <a:solidFill>
                  <a:srgbClr val="FFFFFF"/>
                </a:solidFill>
              </a:rPr>
              <a:t>May 6,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3A76F-0C57-3147-B7A3-B4C73782A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1408814"/>
            <a:ext cx="5729673" cy="2235277"/>
          </a:xfrm>
        </p:spPr>
        <p:txBody>
          <a:bodyPr>
            <a:normAutofit/>
          </a:bodyPr>
          <a:lstStyle/>
          <a:p>
            <a:pPr algn="l"/>
            <a:r>
              <a:rPr lang="en-US" sz="5400">
                <a:solidFill>
                  <a:srgbClr val="FFFFFF"/>
                </a:solidFill>
              </a:rPr>
              <a:t>CERES Data Production Status</a:t>
            </a:r>
          </a:p>
        </p:txBody>
      </p:sp>
    </p:spTree>
    <p:extLst>
      <p:ext uri="{BB962C8B-B14F-4D97-AF65-F5344CB8AC3E}">
        <p14:creationId xmlns:p14="http://schemas.microsoft.com/office/powerpoint/2010/main" val="3797774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7667-8C8D-4E49-BED7-20A821CB8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2BC8CD-C5E8-7847-B99A-C281136F0CBE}"/>
              </a:ext>
            </a:extLst>
          </p:cNvPr>
          <p:cNvSpPr txBox="1"/>
          <p:nvPr/>
        </p:nvSpPr>
        <p:spPr>
          <a:xfrm>
            <a:off x="973777" y="2149434"/>
            <a:ext cx="104502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Brief overview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Changes since last workshop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Recommendations for improvements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Issues, challenges &amp; concerns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798A30-4868-6744-895B-3ECB39C5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0C1C-2F6B-834A-9F83-52AED08AF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Overview</a:t>
            </a:r>
          </a:p>
        </p:txBody>
      </p:sp>
    </p:spTree>
    <p:extLst>
      <p:ext uri="{BB962C8B-B14F-4D97-AF65-F5344CB8AC3E}">
        <p14:creationId xmlns:p14="http://schemas.microsoft.com/office/powerpoint/2010/main" val="3237910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eres_monthly_200003">
            <a:extLst>
              <a:ext uri="{FF2B5EF4-FFF2-40B4-BE49-F238E27FC236}">
                <a16:creationId xmlns:a16="http://schemas.microsoft.com/office/drawing/2014/main" id="{6B63FA67-E040-BB45-AA02-3655749BA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b="49318"/>
          <a:stretch/>
        </p:blipFill>
        <p:spPr bwMode="auto">
          <a:xfrm>
            <a:off x="0" y="2259107"/>
            <a:ext cx="6126955" cy="3715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ceres_monthly_200003">
            <a:extLst>
              <a:ext uri="{FF2B5EF4-FFF2-40B4-BE49-F238E27FC236}">
                <a16:creationId xmlns:a16="http://schemas.microsoft.com/office/drawing/2014/main" id="{ABD03615-0200-F140-8E76-CB04FDF14F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49061"/>
          <a:stretch/>
        </p:blipFill>
        <p:spPr bwMode="auto">
          <a:xfrm>
            <a:off x="6096000" y="2259106"/>
            <a:ext cx="6096000" cy="3715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0FC2CE-1A5E-0249-BC0C-84B0E56ED6D3}"/>
              </a:ext>
            </a:extLst>
          </p:cNvPr>
          <p:cNvSpPr txBox="1"/>
          <p:nvPr/>
        </p:nvSpPr>
        <p:spPr>
          <a:xfrm>
            <a:off x="1636479" y="6130246"/>
            <a:ext cx="2853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Shortwave Flux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206DFD-DE6D-6A42-BD3C-AEF34848BCE0}"/>
              </a:ext>
            </a:extLst>
          </p:cNvPr>
          <p:cNvSpPr txBox="1"/>
          <p:nvPr/>
        </p:nvSpPr>
        <p:spPr>
          <a:xfrm>
            <a:off x="7717002" y="6130244"/>
            <a:ext cx="2853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Longwave Flux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B7E785-700D-DE48-8363-AEC7E1E80BA4}"/>
              </a:ext>
            </a:extLst>
          </p:cNvPr>
          <p:cNvSpPr txBox="1"/>
          <p:nvPr/>
        </p:nvSpPr>
        <p:spPr>
          <a:xfrm>
            <a:off x="3904173" y="1451677"/>
            <a:ext cx="4383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Radiances (SW, LW, WN)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34D9A3-69AD-AB4D-BF1A-7A24EB0E4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56CD58FC-42BC-F645-92D2-FA4A5102F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Measurements</a:t>
            </a:r>
          </a:p>
        </p:txBody>
      </p:sp>
    </p:spTree>
    <p:extLst>
      <p:ext uri="{BB962C8B-B14F-4D97-AF65-F5344CB8AC3E}">
        <p14:creationId xmlns:p14="http://schemas.microsoft.com/office/powerpoint/2010/main" val="280444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9BAC-1F68-9142-A027-4379145EF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			CERES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C538D0-FDD6-D542-9C45-8BD946FD9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3388" y="-499914"/>
            <a:ext cx="4119677" cy="4779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CF0A10-D6C9-3646-8882-BA89BC518C29}"/>
              </a:ext>
            </a:extLst>
          </p:cNvPr>
          <p:cNvSpPr txBox="1"/>
          <p:nvPr/>
        </p:nvSpPr>
        <p:spPr>
          <a:xfrm>
            <a:off x="3173506" y="1690688"/>
            <a:ext cx="873162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Produce a long-term record of 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</a:b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Earth’s </a:t>
            </a:r>
            <a:r>
              <a:rPr lang="en-US" sz="3600" b="1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radiation budget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 from: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  <a:ea typeface="+mj-ea"/>
              <a:cs typeface="+mj-cs"/>
            </a:endParaRPr>
          </a:p>
          <a:p>
            <a:pPr marL="285750" lvl="0" indent="-285750" defTabSz="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Top-of-atmosphere (</a:t>
            </a:r>
            <a:r>
              <a:rPr lang="en-US" sz="3600" dirty="0" err="1">
                <a:solidFill>
                  <a:schemeClr val="bg1"/>
                </a:solidFill>
                <a:latin typeface="Avenir Next" panose="020B0503020202020204" pitchFamily="34" charset="0"/>
              </a:rPr>
              <a:t>ToA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)</a:t>
            </a:r>
          </a:p>
          <a:p>
            <a:pPr marL="285750" lvl="0" indent="-285750" defTabSz="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Within atmosphere</a:t>
            </a:r>
          </a:p>
          <a:p>
            <a:pPr marL="285750" lvl="0" indent="-285750" defTabSz="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At Earth’s surface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lvl="0" defTabSz="457200"/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with </a:t>
            </a:r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consistent cloud and aerosol properties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at climate accuracy</a:t>
            </a:r>
          </a:p>
          <a:p>
            <a:endParaRPr lang="en-US" dirty="0">
              <a:latin typeface="Avenir Next" panose="020B0503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88BA88-6819-FC46-A20F-15C54858B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7100" y="257048"/>
            <a:ext cx="965200" cy="965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C7863A-B6FE-A041-931B-C9CD8E379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0" y="26974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36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F0215A8-2198-8642-AB60-4BD7702810C1}"/>
              </a:ext>
            </a:extLst>
          </p:cNvPr>
          <p:cNvGraphicFramePr/>
          <p:nvPr/>
        </p:nvGraphicFramePr>
        <p:xfrm>
          <a:off x="1037603" y="1557083"/>
          <a:ext cx="10169802" cy="503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907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E8CC687-D04A-A641-9A8C-6E6C45591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9DD1790-E2D9-184E-B304-D9C26A49C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E46D34D-681B-D440-AA10-4DA40E1A0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0C1C-2F6B-834A-9F83-52AED08AF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Since Last Workshop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F9176-A852-F94D-B23F-4DAD79F49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44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0405-2E67-7847-8CE5-E7551B066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10515600" cy="1325563"/>
          </a:xfrm>
        </p:spPr>
        <p:txBody>
          <a:bodyPr/>
          <a:lstStyle/>
          <a:p>
            <a:r>
              <a:rPr lang="en-US" dirty="0"/>
              <a:t>Interface Change – </a:t>
            </a:r>
            <a:br>
              <a:rPr lang="en-US" dirty="0"/>
            </a:br>
            <a:r>
              <a:rPr lang="en-US" dirty="0"/>
              <a:t>Compressed S-NPP VIIRS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317625-7636-F94A-A6F0-B679529E7518}"/>
              </a:ext>
            </a:extLst>
          </p:cNvPr>
          <p:cNvSpPr txBox="1"/>
          <p:nvPr/>
        </p:nvSpPr>
        <p:spPr>
          <a:xfrm>
            <a:off x="973777" y="2856016"/>
            <a:ext cx="10450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Land SIPS – MODIS &amp; VIIRS L1B radiance subset files for CERES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Using HDF compression on VIIRS subsets prior to product 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Reduces file size by ~66%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468 MB 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 154 MB per granule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F7B68A-2D12-6945-90F7-A6F4AF01B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7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0405-2E67-7847-8CE5-E7551B06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Change – </a:t>
            </a:r>
            <a:r>
              <a:rPr lang="en-US" dirty="0" err="1"/>
              <a:t>CrIS</a:t>
            </a:r>
            <a:r>
              <a:rPr lang="en-US" dirty="0"/>
              <a:t> Fusion Subset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32D20E-5F09-B042-A2F7-D29669E80FD1}"/>
              </a:ext>
            </a:extLst>
          </p:cNvPr>
          <p:cNvSpPr/>
          <p:nvPr/>
        </p:nvSpPr>
        <p:spPr>
          <a:xfrm>
            <a:off x="1764477" y="2766654"/>
            <a:ext cx="32350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Similar to VIIRS L1B radiance subsets arrangement with Land SIPS:</a:t>
            </a:r>
            <a:endParaRPr lang="en-US"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0F9CC50-9A73-684A-91C2-5AADFAD986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4194791"/>
              </p:ext>
            </p:extLst>
          </p:nvPr>
        </p:nvGraphicFramePr>
        <p:xfrm>
          <a:off x="4721103" y="1743329"/>
          <a:ext cx="6285229" cy="4447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0FBF73D-59F7-5747-9B8E-652BC5B708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47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0405-2E67-7847-8CE5-E7551B06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Change – </a:t>
            </a:r>
            <a:r>
              <a:rPr lang="en-US" dirty="0" err="1"/>
              <a:t>CrIS</a:t>
            </a:r>
            <a:r>
              <a:rPr lang="en-US" dirty="0"/>
              <a:t> Fusion Subset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32D20E-5F09-B042-A2F7-D29669E80FD1}"/>
              </a:ext>
            </a:extLst>
          </p:cNvPr>
          <p:cNvSpPr/>
          <p:nvPr/>
        </p:nvSpPr>
        <p:spPr>
          <a:xfrm>
            <a:off x="1764477" y="2208847"/>
            <a:ext cx="32350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Arrangement with Atmosphere SIPS: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creating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</a:rPr>
              <a:t>CrIS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Fusion subsets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MOU creation in progress</a:t>
            </a:r>
            <a:endParaRPr lang="en-US"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0F9CC50-9A73-684A-91C2-5AADFAD986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2284814"/>
              </p:ext>
            </p:extLst>
          </p:nvPr>
        </p:nvGraphicFramePr>
        <p:xfrm>
          <a:off x="4721103" y="1743329"/>
          <a:ext cx="6285229" cy="4447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D1D363B-A597-E949-8E04-D90DBF7498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02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EC6BC5F0-1704-0448-BDBA-8A06146720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1139536"/>
              </p:ext>
            </p:extLst>
          </p:nvPr>
        </p:nvGraphicFramePr>
        <p:xfrm>
          <a:off x="0" y="1304925"/>
          <a:ext cx="12191999" cy="5501645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4978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0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1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4425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Product</a:t>
                      </a:r>
                    </a:p>
                  </a:txBody>
                  <a:tcPr marL="107443" marR="107443" marT="53721" marB="53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Granule Size (MB)</a:t>
                      </a:r>
                    </a:p>
                  </a:txBody>
                  <a:tcPr marL="107443" marR="107443" marT="53721" marB="53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Number of Granules Per Day</a:t>
                      </a:r>
                    </a:p>
                  </a:txBody>
                  <a:tcPr marL="107443" marR="107443" marT="53721" marB="53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Average Volume per Month (MB)</a:t>
                      </a:r>
                    </a:p>
                  </a:txBody>
                  <a:tcPr marL="107443" marR="107443" marT="53721" marB="537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Terra Level 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88.00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 (FM1 and FM2)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5,354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Terra Ephemeris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0.46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168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Terra Attitude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0.88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321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Aqua Level 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88.00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aseline="0" dirty="0">
                          <a:solidFill>
                            <a:schemeClr val="bg1"/>
                          </a:solidFill>
                        </a:rPr>
                        <a:t>8 (FM3 and FM4)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5,354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Aqua Ephemeris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5.30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161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Aqua Attitude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0.46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168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NPP Level 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88.00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2,677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NPP Ephemeris and Attitude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0.50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178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3518143967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JPSS-1 Level 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88.00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2,677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242502138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JPSS-1 Ephemeris and Attitude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0.50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178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69AD62D-15BF-4A48-86B9-6BE67B44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Instrument Data from EDOS</a:t>
            </a:r>
          </a:p>
        </p:txBody>
      </p:sp>
    </p:spTree>
    <p:extLst>
      <p:ext uri="{BB962C8B-B14F-4D97-AF65-F5344CB8AC3E}">
        <p14:creationId xmlns:p14="http://schemas.microsoft.com/office/powerpoint/2010/main" val="3614467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8E92A14-F15D-1A47-99D5-F3C502FE26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4506284"/>
              </p:ext>
            </p:extLst>
          </p:nvPr>
        </p:nvGraphicFramePr>
        <p:xfrm>
          <a:off x="0" y="1048687"/>
          <a:ext cx="12191999" cy="57912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805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9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Product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Granule Size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Number of Granules Per Day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Average Volume per Month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MOD02_SS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MYD02_SS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VIMD_SS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160 - 360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2,141,000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VNP04E_L2.A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7,000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kern="1200" dirty="0">
                          <a:solidFill>
                            <a:schemeClr val="bg1"/>
                          </a:solidFill>
                        </a:rPr>
                        <a:t>VNP0203IMD_SS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330 - 470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2,736,000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59,280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MODIS &amp; VIIRS Data</a:t>
            </a:r>
          </a:p>
        </p:txBody>
      </p:sp>
    </p:spTree>
    <p:extLst>
      <p:ext uri="{BB962C8B-B14F-4D97-AF65-F5344CB8AC3E}">
        <p14:creationId xmlns:p14="http://schemas.microsoft.com/office/powerpoint/2010/main" val="2568997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8E92A14-F15D-1A47-99D5-F3C502FE26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831025"/>
              </p:ext>
            </p:extLst>
          </p:nvPr>
        </p:nvGraphicFramePr>
        <p:xfrm>
          <a:off x="0" y="1048687"/>
          <a:ext cx="12191999" cy="57912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805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9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Product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Granule Size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Number of Granules Per Day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Average Volume per Month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MOD02_SS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MYD02_SS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VIMD_SS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160 - 360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2,141,000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VNP04E_L2.A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7,000</a:t>
                      </a:r>
                    </a:p>
                  </a:txBody>
                  <a:tcPr>
                    <a:solidFill>
                      <a:srgbClr val="9416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kern="1200" dirty="0">
                          <a:solidFill>
                            <a:schemeClr val="bg1"/>
                          </a:solidFill>
                        </a:rPr>
                        <a:t>VNP0203IMD_SS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330 - 470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2,736,000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59,280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MODIS &amp; VIIRS Data</a:t>
            </a:r>
          </a:p>
        </p:txBody>
      </p:sp>
    </p:spTree>
    <p:extLst>
      <p:ext uri="{BB962C8B-B14F-4D97-AF65-F5344CB8AC3E}">
        <p14:creationId xmlns:p14="http://schemas.microsoft.com/office/powerpoint/2010/main" val="1863009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8E92A14-F15D-1A47-99D5-F3C502FE269B}"/>
              </a:ext>
            </a:extLst>
          </p:cNvPr>
          <p:cNvGraphicFramePr>
            <a:graphicFrameLocks/>
          </p:cNvGraphicFramePr>
          <p:nvPr/>
        </p:nvGraphicFramePr>
        <p:xfrm>
          <a:off x="0" y="1048687"/>
          <a:ext cx="12191999" cy="57912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805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9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Product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Granule Size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Number of Granules Per Day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Average Volume per Month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MOD02_SS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MYD02_SS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VIMD_SS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160 - 360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2,141,000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VNP04E_L2.A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7,000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kern="1200" dirty="0">
                          <a:solidFill>
                            <a:schemeClr val="bg1"/>
                          </a:solidFill>
                        </a:rPr>
                        <a:t>VNP0203IMD_SS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330 - 470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2,736,000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59,280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MODIS &amp; VIIRS Data</a:t>
            </a:r>
          </a:p>
        </p:txBody>
      </p:sp>
    </p:spTree>
    <p:extLst>
      <p:ext uri="{BB962C8B-B14F-4D97-AF65-F5344CB8AC3E}">
        <p14:creationId xmlns:p14="http://schemas.microsoft.com/office/powerpoint/2010/main" val="3025384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8E92A14-F15D-1A47-99D5-F3C502FE26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907679"/>
              </p:ext>
            </p:extLst>
          </p:nvPr>
        </p:nvGraphicFramePr>
        <p:xfrm>
          <a:off x="0" y="1048687"/>
          <a:ext cx="12191999" cy="57912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805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9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Product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Granule Size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Number of Granules Per Day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Average Volume per Month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MOD02_SS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MYD02_SS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VIMD_SS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160 - 360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2,141,000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VNP04E_L2.A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7,000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>
                    <a:solidFill>
                      <a:srgbClr val="9411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kern="1200" dirty="0">
                          <a:solidFill>
                            <a:schemeClr val="bg1"/>
                          </a:solidFill>
                        </a:rPr>
                        <a:t>VNP0203IMD_SS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411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330 - 470</a:t>
                      </a:r>
                    </a:p>
                  </a:txBody>
                  <a:tcPr>
                    <a:solidFill>
                      <a:srgbClr val="9411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>
                    <a:solidFill>
                      <a:srgbClr val="9411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2,736,000</a:t>
                      </a:r>
                    </a:p>
                  </a:txBody>
                  <a:tcPr>
                    <a:solidFill>
                      <a:srgbClr val="9411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59,280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MODIS &amp; VIIRS Data</a:t>
            </a:r>
          </a:p>
        </p:txBody>
      </p:sp>
    </p:spTree>
    <p:extLst>
      <p:ext uri="{BB962C8B-B14F-4D97-AF65-F5344CB8AC3E}">
        <p14:creationId xmlns:p14="http://schemas.microsoft.com/office/powerpoint/2010/main" val="2880313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8E92A14-F15D-1A47-99D5-F3C502FE269B}"/>
              </a:ext>
            </a:extLst>
          </p:cNvPr>
          <p:cNvGraphicFramePr>
            <a:graphicFrameLocks/>
          </p:cNvGraphicFramePr>
          <p:nvPr/>
        </p:nvGraphicFramePr>
        <p:xfrm>
          <a:off x="0" y="1048687"/>
          <a:ext cx="12191999" cy="57912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805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9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Product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Granule Size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Number of Granules Per Day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Average Volume per Month (MB)</a:t>
                      </a:r>
                      <a:endParaRPr lang="en-US" sz="22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MOD02_SS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MYD02_SS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VIMD_SS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160 - 360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2,141,000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VNP04E_L2.A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7,000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kern="1200" dirty="0">
                          <a:solidFill>
                            <a:schemeClr val="bg1"/>
                          </a:solidFill>
                        </a:rPr>
                        <a:t>VNP0203IMD_SS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330 - 470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2,736,000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Atmosphere SIPS (pulled from LAADS)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59,280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MODIS &amp; VIIRS Data</a:t>
            </a:r>
          </a:p>
        </p:txBody>
      </p:sp>
    </p:spTree>
    <p:extLst>
      <p:ext uri="{BB962C8B-B14F-4D97-AF65-F5344CB8AC3E}">
        <p14:creationId xmlns:p14="http://schemas.microsoft.com/office/powerpoint/2010/main" val="364654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8E92A14-F15D-1A47-99D5-F3C502FE26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047321"/>
              </p:ext>
            </p:extLst>
          </p:nvPr>
        </p:nvGraphicFramePr>
        <p:xfrm>
          <a:off x="0" y="1048687"/>
          <a:ext cx="12191999" cy="1524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822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7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Product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Granule Size (MB)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Number of Granules Per Day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Average Volume per Month (MB)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Atmosphere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FSNRAD_*_SS_NOAA-20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375,000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MODIS &amp; VIIRS 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90A89A-667D-2447-A422-6B4CD2A1AD85}"/>
              </a:ext>
            </a:extLst>
          </p:cNvPr>
          <p:cNvSpPr/>
          <p:nvPr/>
        </p:nvSpPr>
        <p:spPr>
          <a:xfrm>
            <a:off x="1453738" y="3198167"/>
            <a:ext cx="92845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Will be receiving this Version 1.1 data any day now…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4817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Other Ancillary Data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66FA8EAC-40D0-B041-AC8C-DA54B2E8F7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6876504"/>
              </p:ext>
            </p:extLst>
          </p:nvPr>
        </p:nvGraphicFramePr>
        <p:xfrm>
          <a:off x="965834" y="1318260"/>
          <a:ext cx="10260331" cy="511235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82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4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2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2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86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991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Granule Size (MB)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Number of Granules Per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Average Volume per Month (MB)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91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NSIDC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709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1/8</a:t>
                      </a:r>
                      <a:r>
                        <a:rPr lang="en-US" sz="1800" baseline="300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th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mesh Snow/Ice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(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DMSP EDR)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8 (NH and SH)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2,335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103">
                <a:tc>
                  <a:txBody>
                    <a:bodyPr/>
                    <a:lstStyle/>
                    <a:p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557 WW</a:t>
                      </a:r>
                      <a:b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</a:b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(Air Force)</a:t>
                      </a:r>
                      <a:endParaRPr lang="en-US" sz="1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1/16</a:t>
                      </a:r>
                      <a:r>
                        <a:rPr lang="en-US" sz="1800" baseline="300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th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mesh Snow/Ice (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SNODEP)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 (NH and SH)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106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GMAO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GEOS 5.4.1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Met-Reanalysis</a:t>
                      </a:r>
                      <a:endParaRPr lang="en-US" sz="1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varies</a:t>
                      </a:r>
                      <a:endParaRPr lang="en-US" sz="1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8 files / day</a:t>
                      </a:r>
                      <a:endParaRPr lang="en-US" sz="1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~83,000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4709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U.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of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Wisc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SSEC</a:t>
                      </a:r>
                      <a:endParaRPr lang="en-US" sz="1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Geostationary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Weather Satellite (a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rea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files)</a:t>
                      </a:r>
                      <a:endParaRPr lang="en-US" sz="1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5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– 37</a:t>
                      </a:r>
                      <a:endParaRPr lang="en-US" sz="1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120 (5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GEO)</a:t>
                      </a:r>
                      <a:endParaRPr lang="en-US" sz="1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~84,000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5103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SSAI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MATCH Model Aerosols from MODIS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varies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files / day</a:t>
                      </a:r>
                      <a:endParaRPr lang="en-US" sz="1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472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0405-2E67-7847-8CE5-E7551B06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Change – Libera Interactions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FBF73D-59F7-5747-9B8E-652BC5B70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F2E1DB-54DC-B64A-A71A-80E27F98DA96}"/>
              </a:ext>
            </a:extLst>
          </p:cNvPr>
          <p:cNvSpPr txBox="1"/>
          <p:nvPr/>
        </p:nvSpPr>
        <p:spPr>
          <a:xfrm>
            <a:off x="903515" y="1536174"/>
            <a:ext cx="104502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Libera – follow-on to CERES for Earth Radiation Budget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Will fly on JPSS-3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Formed a Data Management Working Group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L1B data format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CERES processing paradigm – long-term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ASDC selected – DAAC of record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PLR baselined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Two upcoming ICDs by November: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ASDC ↔︎ Libera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ASDC ↔︎ CERES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A8989E-352C-5649-993E-6EF53D7C02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74" b="90000" l="4683" r="99415">
                        <a14:foregroundMark x1="4780" y1="41957" x2="4780" y2="41957"/>
                        <a14:foregroundMark x1="13659" y1="41957" x2="13659" y2="41957"/>
                        <a14:foregroundMark x1="13561" y1="25217" x2="13561" y2="25217"/>
                        <a14:foregroundMark x1="20585" y1="23478" x2="20585" y2="23478"/>
                        <a14:foregroundMark x1="40585" y1="40870" x2="40585" y2="40870"/>
                        <a14:foregroundMark x1="47512" y1="38913" x2="47512" y2="38913"/>
                        <a14:foregroundMark x1="60585" y1="40217" x2="60585" y2="40217"/>
                        <a14:foregroundMark x1="74341" y1="60435" x2="74341" y2="60435"/>
                        <a14:foregroundMark x1="73366" y1="47826" x2="73366" y2="47826"/>
                        <a14:foregroundMark x1="72195" y1="48696" x2="72195" y2="48696"/>
                        <a14:foregroundMark x1="72390" y1="48913" x2="72390" y2="48913"/>
                        <a14:foregroundMark x1="72780" y1="48696" x2="72780" y2="48696"/>
                        <a14:foregroundMark x1="72780" y1="48478" x2="72780" y2="48478"/>
                        <a14:foregroundMark x1="72976" y1="48043" x2="72976" y2="48043"/>
                        <a14:foregroundMark x1="73561" y1="47826" x2="73561" y2="47826"/>
                        <a14:foregroundMark x1="73756" y1="48043" x2="73756" y2="48043"/>
                        <a14:foregroundMark x1="74146" y1="48043" x2="74146" y2="48043"/>
                        <a14:foregroundMark x1="71415" y1="49565" x2="71415" y2="49565"/>
                        <a14:foregroundMark x1="70634" y1="50435" x2="70634" y2="50435"/>
                        <a14:foregroundMark x1="70829" y1="50435" x2="70829" y2="50435"/>
                        <a14:foregroundMark x1="71024" y1="50000" x2="71024" y2="50000"/>
                        <a14:foregroundMark x1="70049" y1="50870" x2="70049" y2="50870"/>
                        <a14:foregroundMark x1="69659" y1="51522" x2="69659" y2="51522"/>
                        <a14:foregroundMark x1="74049" y1="59565" x2="74049" y2="59565"/>
                        <a14:foregroundMark x1="70049" y1="36522" x2="70049" y2="36522"/>
                        <a14:foregroundMark x1="73756" y1="26087" x2="73756" y2="26087"/>
                        <a14:foregroundMark x1="72683" y1="25870" x2="72683" y2="25870"/>
                        <a14:foregroundMark x1="72000" y1="25217" x2="72000" y2="25217"/>
                        <a14:foregroundMark x1="71317" y1="24348" x2="71317" y2="24348"/>
                        <a14:foregroundMark x1="70732" y1="23696" x2="70732" y2="23696"/>
                        <a14:foregroundMark x1="70537" y1="23261" x2="70537" y2="23261"/>
                        <a14:foregroundMark x1="71902" y1="24130" x2="71902" y2="24130"/>
                        <a14:foregroundMark x1="73951" y1="25217" x2="73951" y2="25217"/>
                        <a14:foregroundMark x1="70244" y1="22826" x2="70244" y2="22826"/>
                        <a14:foregroundMark x1="69854" y1="22609" x2="69854" y2="22609"/>
                        <a14:foregroundMark x1="74634" y1="13261" x2="74634" y2="13261"/>
                        <a14:foregroundMark x1="78927" y1="5000" x2="78927" y2="5000"/>
                        <a14:foregroundMark x1="79220" y1="6957" x2="79220" y2="6957"/>
                        <a14:foregroundMark x1="79707" y1="10870" x2="79707" y2="10870"/>
                        <a14:foregroundMark x1="80585" y1="11739" x2="80585" y2="11739"/>
                        <a14:foregroundMark x1="80000" y1="8913" x2="80000" y2="8913"/>
                        <a14:foregroundMark x1="79415" y1="7609" x2="79415" y2="7609"/>
                        <a14:foregroundMark x1="79024" y1="5870" x2="79024" y2="5870"/>
                        <a14:foregroundMark x1="78732" y1="3913" x2="78732" y2="3913"/>
                        <a14:foregroundMark x1="78537" y1="3043" x2="78537" y2="3043"/>
                        <a14:foregroundMark x1="78341" y1="2174" x2="78341" y2="2174"/>
                        <a14:foregroundMark x1="84780" y1="3696" x2="84780" y2="3696"/>
                        <a14:foregroundMark x1="89073" y1="10435" x2="89073" y2="10435"/>
                        <a14:foregroundMark x1="89366" y1="8913" x2="89366" y2="8913"/>
                        <a14:foregroundMark x1="89756" y1="7609" x2="89756" y2="7609"/>
                        <a14:foregroundMark x1="89951" y1="6522" x2="89951" y2="6522"/>
                        <a14:foregroundMark x1="89951" y1="6087" x2="89951" y2="6087"/>
                        <a14:foregroundMark x1="90146" y1="5652" x2="90146" y2="5652"/>
                        <a14:foregroundMark x1="90244" y1="5000" x2="90244" y2="5000"/>
                        <a14:foregroundMark x1="91610" y1="22609" x2="91610" y2="22609"/>
                        <a14:foregroundMark x1="95220" y1="36304" x2="95220" y2="36304"/>
                        <a14:foregroundMark x1="88780" y1="12174" x2="88780" y2="12174"/>
                        <a14:foregroundMark x1="90341" y1="4348" x2="90341" y2="4348"/>
                        <a14:foregroundMark x1="90341" y1="3478" x2="90341" y2="3478"/>
                        <a14:foregroundMark x1="90634" y1="2609" x2="90634" y2="2609"/>
                        <a14:foregroundMark x1="90634" y1="2174" x2="90634" y2="2174"/>
                        <a14:foregroundMark x1="94049" y1="13478" x2="94049" y2="13478"/>
                        <a14:foregroundMark x1="95902" y1="26739" x2="95902" y2="26739"/>
                        <a14:foregroundMark x1="98341" y1="37174" x2="98341" y2="37174"/>
                        <a14:foregroundMark x1="96780" y1="25000" x2="96780" y2="25000"/>
                        <a14:foregroundMark x1="98244" y1="23696" x2="98244" y2="23696"/>
                        <a14:foregroundMark x1="99122" y1="22826" x2="99122" y2="22826"/>
                        <a14:foregroundMark x1="97463" y1="24348" x2="97463" y2="24348"/>
                        <a14:foregroundMark x1="95707" y1="25652" x2="95707" y2="25652"/>
                        <a14:foregroundMark x1="95122" y1="26087" x2="95122" y2="26087"/>
                        <a14:foregroundMark x1="97561" y1="24130" x2="97561" y2="24130"/>
                        <a14:foregroundMark x1="98537" y1="23478" x2="98537" y2="23478"/>
                        <a14:foregroundMark x1="98634" y1="23261" x2="98634" y2="23261"/>
                        <a14:foregroundMark x1="98732" y1="23261" x2="98732" y2="23261"/>
                        <a14:foregroundMark x1="99317" y1="22609" x2="99317" y2="22609"/>
                        <a14:foregroundMark x1="95512" y1="47609" x2="95512" y2="47609"/>
                        <a14:foregroundMark x1="95415" y1="47174" x2="95415" y2="47174"/>
                        <a14:foregroundMark x1="95220" y1="46957" x2="95220" y2="46957"/>
                        <a14:foregroundMark x1="96780" y1="48696" x2="96780" y2="48696"/>
                        <a14:foregroundMark x1="98439" y1="50217" x2="98439" y2="50217"/>
                        <a14:foregroundMark x1="98537" y1="50652" x2="98537" y2="50652"/>
                        <a14:foregroundMark x1="97366" y1="49348" x2="97366" y2="49348"/>
                        <a14:foregroundMark x1="97756" y1="50217" x2="97756" y2="50217"/>
                        <a14:foregroundMark x1="99024" y1="51087" x2="99024" y2="51087"/>
                        <a14:foregroundMark x1="99317" y1="51304" x2="99317" y2="51304"/>
                        <a14:foregroundMark x1="99415" y1="51739" x2="99415" y2="51739"/>
                        <a14:foregroundMark x1="95317" y1="60870" x2="95317" y2="60870"/>
                        <a14:foregroundMark x1="89171" y1="63696" x2="89171" y2="63696"/>
                        <a14:foregroundMark x1="89366" y1="65435" x2="89366" y2="65435"/>
                        <a14:foregroundMark x1="90146" y1="69348" x2="90146" y2="69348"/>
                        <a14:foregroundMark x1="90049" y1="67174" x2="90049" y2="67174"/>
                        <a14:foregroundMark x1="89756" y1="65217" x2="89756" y2="65217"/>
                        <a14:foregroundMark x1="89268" y1="62609" x2="89268" y2="62609"/>
                        <a14:foregroundMark x1="89171" y1="61522" x2="89171" y2="61522"/>
                        <a14:foregroundMark x1="89561" y1="67174" x2="89561" y2="67174"/>
                        <a14:foregroundMark x1="90244" y1="69565" x2="90244" y2="69565"/>
                        <a14:foregroundMark x1="90146" y1="68478" x2="90146" y2="68478"/>
                        <a14:foregroundMark x1="90439" y1="70435" x2="90439" y2="70435"/>
                        <a14:foregroundMark x1="90634" y1="71304" x2="90634" y2="71304"/>
                        <a14:foregroundMark x1="84780" y1="71739" x2="84780" y2="71739"/>
                        <a14:foregroundMark x1="79024" y1="66304" x2="79024" y2="66304"/>
                        <a14:foregroundMark x1="78927" y1="68261" x2="78927" y2="68261"/>
                        <a14:foregroundMark x1="79512" y1="66087" x2="79512" y2="66087"/>
                        <a14:foregroundMark x1="79902" y1="63696" x2="79902" y2="63696"/>
                        <a14:foregroundMark x1="80390" y1="62391" x2="80390" y2="62391"/>
                        <a14:foregroundMark x1="79122" y1="67826" x2="79122" y2="67826"/>
                        <a14:foregroundMark x1="78732" y1="70000" x2="78732" y2="70000"/>
                        <a14:foregroundMark x1="78439" y1="71304" x2="78439" y2="71304"/>
                        <a14:foregroundMark x1="78244" y1="72174" x2="78244" y2="72174"/>
                        <a14:foregroundMark x1="78537" y1="70870" x2="78537" y2="70870"/>
                        <a14:foregroundMark x1="78732" y1="69783" x2="78732" y2="69783"/>
                        <a14:foregroundMark x1="61073" y1="76522" x2="61073" y2="76522"/>
                        <a14:foregroundMark x1="60683" y1="76304" x2="60683" y2="76304"/>
                        <a14:backgroundMark x1="60293" y1="40435" x2="60293" y2="40435"/>
                        <a14:backgroundMark x1="60390" y1="40217" x2="60390" y2="40217"/>
                        <a14:backgroundMark x1="60390" y1="40435" x2="60390" y2="40435"/>
                        <a14:backgroundMark x1="60390" y1="40435" x2="60390" y2="40435"/>
                        <a14:backgroundMark x1="40293" y1="41304" x2="40293" y2="41304"/>
                        <a14:backgroundMark x1="60293" y1="40435" x2="60293" y2="40435"/>
                        <a14:backgroundMark x1="60390" y1="40435" x2="60390" y2="40435"/>
                        <a14:backgroundMark x1="60390" y1="40217" x2="60390" y2="40217"/>
                        <a14:backgroundMark x1="60683" y1="77174" x2="60683" y2="77174"/>
                        <a14:backgroundMark x1="60780" y1="76739" x2="60780" y2="76739"/>
                        <a14:backgroundMark x1="60488" y1="76522" x2="60488" y2="76522"/>
                        <a14:backgroundMark x1="61171" y1="76522" x2="61171" y2="76522"/>
                        <a14:backgroundMark x1="60683" y1="76304" x2="60683" y2="76304"/>
                        <a14:backgroundMark x1="60780" y1="76957" x2="60780" y2="76957"/>
                        <a14:backgroundMark x1="60780" y1="77174" x2="60780" y2="77174"/>
                        <a14:backgroundMark x1="60780" y1="76957" x2="60780" y2="76957"/>
                        <a14:backgroundMark x1="60780" y1="76739" x2="60780" y2="76739"/>
                        <a14:backgroundMark x1="60878" y1="76739" x2="60878" y2="76739"/>
                        <a14:backgroundMark x1="60878" y1="76739" x2="60878" y2="76739"/>
                        <a14:backgroundMark x1="60976" y1="76739" x2="60976" y2="767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5418323"/>
            <a:ext cx="3107409" cy="1393732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A9B6C5F-0888-B047-B446-A6D11CC5E0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8570" y="5418323"/>
            <a:ext cx="1279432" cy="127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8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0405-2E67-7847-8CE5-E7551B06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CERES Code Re-Architecture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FBF73D-59F7-5747-9B8E-652BC5B70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F2E1DB-54DC-B64A-A71A-80E27F98DA96}"/>
              </a:ext>
            </a:extLst>
          </p:cNvPr>
          <p:cNvSpPr txBox="1"/>
          <p:nvPr/>
        </p:nvSpPr>
        <p:spPr>
          <a:xfrm>
            <a:off x="903515" y="1949355"/>
            <a:ext cx="104502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Avenir Next" panose="020B0503020202020204" pitchFamily="34" charset="0"/>
              </a:rPr>
              <a:t>CERESlib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– internal library used in production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Cleaned, tightened 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Candidate “useful algorithms” for inclusion in updated version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Avenir Next" panose="020B0503020202020204" pitchFamily="34" charset="0"/>
                <a:sym typeface="Wingdings" pitchFamily="2" charset="2"/>
              </a:rPr>
              <a:t>Clouds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 –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Diagrammed entire cloud retrieval and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footprinting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 in Magic Draw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Created hook into C with C++ code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Avenir Next" panose="020B0503020202020204" pitchFamily="34" charset="0"/>
                <a:sym typeface="Wingdings" pitchFamily="2" charset="2"/>
              </a:rPr>
              <a:t>TISA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 –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Preliminary end-to-end, re-architected code in place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Largely object-oriented, Fortran and C++</a:t>
            </a:r>
          </a:p>
        </p:txBody>
      </p:sp>
    </p:spTree>
    <p:extLst>
      <p:ext uri="{BB962C8B-B14F-4D97-AF65-F5344CB8AC3E}">
        <p14:creationId xmlns:p14="http://schemas.microsoft.com/office/powerpoint/2010/main" val="301417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0405-2E67-7847-8CE5-E7551B06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Changes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FBF73D-59F7-5747-9B8E-652BC5B70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F2E1DB-54DC-B64A-A71A-80E27F98DA96}"/>
              </a:ext>
            </a:extLst>
          </p:cNvPr>
          <p:cNvSpPr txBox="1"/>
          <p:nvPr/>
        </p:nvSpPr>
        <p:spPr>
          <a:xfrm>
            <a:off x="1001487" y="2274125"/>
            <a:ext cx="70223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OS Upgrades: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RHEL7 –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</a:rPr>
              <a:t>ANGe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(Ingest system at ASDC)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RHEL8 – AMI-P (CERES production system)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“Offline” Storage: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Science work storage – aged, insecure posture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Refreshed with HPE Scale-Out NAS storage w/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Qumulo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  <a:sym typeface="Wingdings" pitchFamily="2" charset="2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2BF193-9E38-7F4D-B600-F9BC6D4BD212}"/>
              </a:ext>
            </a:extLst>
          </p:cNvPr>
          <p:cNvGrpSpPr/>
          <p:nvPr/>
        </p:nvGrpSpPr>
        <p:grpSpPr>
          <a:xfrm>
            <a:off x="8182325" y="-1723952"/>
            <a:ext cx="2393717" cy="8581952"/>
            <a:chOff x="7978956" y="-3156155"/>
            <a:chExt cx="2822394" cy="1011883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64AD620-8AA6-D64D-AB19-40520FF8A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061" b="96429" l="9963" r="89991">
                          <a14:foregroundMark x1="58156" y1="70044" x2="58156" y2="70044"/>
                          <a14:foregroundMark x1="57970" y1="68950" x2="57970" y2="68950"/>
                          <a14:foregroundMark x1="41520" y1="69388" x2="41520" y2="69388"/>
                          <a14:foregroundMark x1="41844" y1="4592" x2="41844" y2="4592"/>
                          <a14:foregroundMark x1="43559" y1="3644" x2="43559" y2="3644"/>
                          <a14:foregroundMark x1="45690" y1="3644" x2="45690" y2="3644"/>
                          <a14:foregroundMark x1="47637" y1="3644" x2="47637" y2="3644"/>
                          <a14:foregroundMark x1="41705" y1="10714" x2="41705" y2="10714"/>
                          <a14:foregroundMark x1="42030" y1="10350" x2="42030" y2="10350"/>
                          <a14:foregroundMark x1="41427" y1="13703" x2="41427" y2="13703"/>
                          <a14:foregroundMark x1="41937" y1="21210" x2="41937" y2="21210"/>
                          <a14:foregroundMark x1="50324" y1="3863" x2="50324" y2="3863"/>
                          <a14:foregroundMark x1="53383" y1="3717" x2="53383" y2="3717"/>
                          <a14:foregroundMark x1="42076" y1="96429" x2="42076" y2="96429"/>
                          <a14:foregroundMark x1="41381" y1="52915" x2="41381" y2="52915"/>
                          <a14:foregroundMark x1="41381" y1="50729" x2="41381" y2="50729"/>
                          <a14:foregroundMark x1="41335" y1="46210" x2="41335" y2="46210"/>
                          <a14:foregroundMark x1="41427" y1="48469" x2="41427" y2="48469"/>
                          <a14:foregroundMark x1="41288" y1="37682" x2="41288" y2="37682"/>
                          <a14:foregroundMark x1="41335" y1="39213" x2="41335" y2="39213"/>
                          <a14:foregroundMark x1="41288" y1="41327" x2="41288" y2="41327"/>
                          <a14:foregroundMark x1="41335" y1="30102" x2="41335" y2="30102"/>
                          <a14:foregroundMark x1="41427" y1="31706" x2="41427" y2="31706"/>
                          <a14:foregroundMark x1="41381" y1="34111" x2="41381" y2="34111"/>
                          <a14:foregroundMark x1="41381" y1="36006" x2="41381" y2="36006"/>
                          <a14:foregroundMark x1="41335" y1="32872" x2="41335" y2="32872"/>
                          <a14:foregroundMark x1="45088" y1="37026" x2="45088" y2="37026"/>
                          <a14:foregroundMark x1="47637" y1="36443" x2="47637" y2="36443"/>
                          <a14:foregroundMark x1="49351" y1="36006" x2="49351" y2="36006"/>
                          <a14:foregroundMark x1="50602" y1="35714" x2="50602" y2="35714"/>
                          <a14:foregroundMark x1="51019" y1="35641" x2="51019" y2="35641"/>
                          <a14:foregroundMark x1="51437" y1="35714" x2="51437" y2="35714"/>
                          <a14:foregroundMark x1="52085" y1="35714" x2="52085" y2="35714"/>
                          <a14:foregroundMark x1="52780" y1="35714" x2="52780" y2="35714"/>
                          <a14:foregroundMark x1="54124" y1="35714" x2="54124" y2="35714"/>
                          <a14:foregroundMark x1="54680" y1="35714" x2="54680" y2="35714"/>
                          <a14:foregroundMark x1="55190" y1="35714" x2="55190" y2="35714"/>
                          <a14:foregroundMark x1="55839" y1="35641" x2="55839" y2="35641"/>
                          <a14:foregroundMark x1="46664" y1="35787" x2="46664" y2="35787"/>
                          <a14:foregroundMark x1="46710" y1="35714" x2="46710" y2="35714"/>
                          <a14:foregroundMark x1="46571" y1="35933" x2="46571" y2="35933"/>
                          <a14:foregroundMark x1="46710" y1="35787" x2="46710" y2="35787"/>
                          <a14:foregroundMark x1="46664" y1="35787" x2="46664" y2="35787"/>
                          <a14:foregroundMark x1="46571" y1="35787" x2="46571" y2="35787"/>
                          <a14:foregroundMark x1="46571" y1="35714" x2="46571" y2="35714"/>
                          <a14:foregroundMark x1="46664" y1="35569" x2="46664" y2="35569"/>
                          <a14:foregroundMark x1="46803" y1="35860" x2="46803" y2="35860"/>
                          <a14:foregroundMark x1="46710" y1="35787" x2="46710" y2="35787"/>
                          <a14:foregroundMark x1="52827" y1="35714" x2="52827" y2="35714"/>
                          <a14:foregroundMark x1="53151" y1="35787" x2="53151" y2="35787"/>
                          <a14:foregroundMark x1="53290" y1="35714" x2="53290" y2="35714"/>
                          <a14:foregroundMark x1="53383" y1="35787" x2="53383" y2="35787"/>
                          <a14:foregroundMark x1="53522" y1="35714" x2="53522" y2="35714"/>
                          <a14:foregroundMark x1="56024" y1="35496" x2="56024" y2="35496"/>
                          <a14:foregroundMark x1="56766" y1="35496" x2="56766" y2="35496"/>
                          <a14:foregroundMark x1="57183" y1="35496" x2="57183" y2="35496"/>
                          <a14:foregroundMark x1="47081" y1="35496" x2="47081" y2="35496"/>
                          <a14:foregroundMark x1="47220" y1="35496" x2="47220" y2="35496"/>
                          <a14:foregroundMark x1="46525" y1="35496" x2="46525" y2="35496"/>
                          <a14:foregroundMark x1="46015" y1="35496" x2="46015" y2="35496"/>
                          <a14:foregroundMark x1="45134" y1="35496" x2="45134" y2="35496"/>
                          <a14:foregroundMark x1="44347" y1="35496" x2="44347" y2="35496"/>
                          <a14:foregroundMark x1="57322" y1="29082" x2="57322" y2="29082"/>
                          <a14:foregroundMark x1="57275" y1="25437" x2="57275" y2="25437"/>
                          <a14:foregroundMark x1="57275" y1="16837" x2="57275" y2="16837"/>
                          <a14:foregroundMark x1="57553" y1="9913" x2="57553" y2="9913"/>
                          <a14:foregroundMark x1="57229" y1="11370" x2="57229" y2="11370"/>
                          <a14:foregroundMark x1="56858" y1="14942" x2="56858" y2="14942"/>
                          <a14:foregroundMark x1="56812" y1="20335" x2="56812" y2="20335"/>
                          <a14:foregroundMark x1="44625" y1="3061" x2="44625" y2="3061"/>
                          <a14:foregroundMark x1="41381" y1="3499" x2="41381" y2="3499"/>
                          <a14:foregroundMark x1="41335" y1="5904" x2="41335" y2="5904"/>
                          <a14:foregroundMark x1="48749" y1="73615" x2="48749" y2="73615"/>
                          <a14:foregroundMark x1="46710" y1="71429" x2="46710" y2="71429"/>
                          <a14:backgroundMark x1="69184" y1="29592" x2="69184" y2="29592"/>
                          <a14:backgroundMark x1="66821" y1="19825" x2="67006" y2="51895"/>
                          <a14:backgroundMark x1="65802" y1="21356" x2="61214" y2="71429"/>
                          <a14:backgroundMark x1="46432" y1="1020" x2="46432" y2="1020"/>
                          <a14:backgroundMark x1="50185" y1="18950" x2="50185" y2="18950"/>
                          <a14:backgroundMark x1="50324" y1="60496" x2="50324" y2="60496"/>
                          <a14:backgroundMark x1="50880" y1="20117" x2="50880" y2="20117"/>
                          <a14:backgroundMark x1="46571" y1="20845" x2="46571" y2="20845"/>
                          <a14:backgroundMark x1="45134" y1="34402" x2="45134" y2="34402"/>
                          <a14:backgroundMark x1="46895" y1="35641" x2="46895" y2="35641"/>
                          <a14:backgroundMark x1="48610" y1="34475" x2="48610" y2="34475"/>
                          <a14:backgroundMark x1="47637" y1="35204" x2="47637" y2="35204"/>
                          <a14:backgroundMark x1="50417" y1="32653" x2="50417" y2="32653"/>
                          <a14:backgroundMark x1="50185" y1="34257" x2="50185" y2="34257"/>
                          <a14:backgroundMark x1="44393" y1="35058" x2="44393" y2="35058"/>
                          <a14:backgroundMark x1="46617" y1="34985" x2="46617" y2="34985"/>
                          <a14:backgroundMark x1="55051" y1="34111" x2="55051" y2="34111"/>
                          <a14:backgroundMark x1="40871" y1="36297" x2="40871" y2="36297"/>
                          <a14:backgroundMark x1="40918" y1="37318" x2="40918" y2="37318"/>
                          <a14:backgroundMark x1="40593" y1="41181" x2="40593" y2="41181"/>
                          <a14:backgroundMark x1="40871" y1="39942" x2="40871" y2="39942"/>
                          <a14:backgroundMark x1="40825" y1="38776" x2="40825" y2="38776"/>
                          <a14:backgroundMark x1="41057" y1="37828" x2="41057" y2="37828"/>
                          <a14:backgroundMark x1="41103" y1="37828" x2="41103" y2="37828"/>
                          <a14:backgroundMark x1="41149" y1="37682" x2="41149" y2="37682"/>
                          <a14:backgroundMark x1="41196" y1="37755" x2="41196" y2="37755"/>
                          <a14:backgroundMark x1="40918" y1="50802" x2="40918" y2="50802"/>
                          <a14:backgroundMark x1="41057" y1="49636" x2="41057" y2="49636"/>
                          <a14:backgroundMark x1="40918" y1="47886" x2="40918" y2="47886"/>
                          <a14:backgroundMark x1="41196" y1="46501" x2="41196" y2="46501"/>
                          <a14:backgroundMark x1="41149" y1="48688" x2="41149" y2="48688"/>
                          <a14:backgroundMark x1="41196" y1="50948" x2="41196" y2="50948"/>
                          <a14:backgroundMark x1="41196" y1="53061" x2="41196" y2="53061"/>
                          <a14:backgroundMark x1="45134" y1="1093" x2="45134" y2="1093"/>
                          <a14:backgroundMark x1="47220" y1="34985" x2="47220" y2="349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48" t="2674" r="41084"/>
            <a:stretch/>
          </p:blipFill>
          <p:spPr>
            <a:xfrm>
              <a:off x="7978956" y="-3156155"/>
              <a:ext cx="2822394" cy="1011883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5BA69C-3C43-C143-9ADD-25C55E3FB020}"/>
                </a:ext>
              </a:extLst>
            </p:cNvPr>
            <p:cNvSpPr/>
            <p:nvPr/>
          </p:nvSpPr>
          <p:spPr>
            <a:xfrm>
              <a:off x="8317282" y="2325667"/>
              <a:ext cx="2158652" cy="1620032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4D46A77-A83D-2C40-9464-C33B780740F7}"/>
              </a:ext>
            </a:extLst>
          </p:cNvPr>
          <p:cNvSpPr/>
          <p:nvPr/>
        </p:nvSpPr>
        <p:spPr>
          <a:xfrm>
            <a:off x="8515989" y="891540"/>
            <a:ext cx="1706241" cy="286983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5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latin typeface="Avenir Next" panose="020B0503020202020204" pitchFamily="34" charset="0"/>
              </a:rPr>
              <a:t>Current Processing Status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1595311"/>
            <a:ext cx="9926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Avenir Next" panose="020B0503020202020204" pitchFamily="34" charset="0"/>
              </a:rPr>
              <a:t>Edition 4 Terra/Aqua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Nominal, produced through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Avenir Next" panose="020B0503020202020204" pitchFamily="34" charset="0"/>
              </a:rPr>
              <a:t>February 2021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Mitigated August Aqua anomaly by substituting NOAA-20 data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Edition 1 S-NPP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Nominal, produced through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Avenir Next" panose="020B0503020202020204" pitchFamily="34" charset="0"/>
              </a:rPr>
              <a:t>March 2021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No L3 products from 9/2019 onward, 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while S-NPP in biaxial mode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lvl="0" defTabSz="914400">
              <a:defRPr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Avenir Next" panose="020B0503020202020204" pitchFamily="34" charset="0"/>
              </a:rPr>
              <a:t>Edition 1-CV NOAA-20 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Nominal, produced through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Avenir Next" panose="020B0503020202020204" pitchFamily="34" charset="0"/>
              </a:rPr>
              <a:t>March 2021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First edition of all standard products coming this Summer</a:t>
            </a:r>
          </a:p>
        </p:txBody>
      </p:sp>
    </p:spTree>
    <p:extLst>
      <p:ext uri="{BB962C8B-B14F-4D97-AF65-F5344CB8AC3E}">
        <p14:creationId xmlns:p14="http://schemas.microsoft.com/office/powerpoint/2010/main" val="310210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latin typeface="Avenir Next" panose="020B0503020202020204" pitchFamily="34" charset="0"/>
              </a:rPr>
              <a:t>Forthcoming Data Product Editions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2081439"/>
            <a:ext cx="99267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Edition 2 S-NPP (delayed)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Reprocessed first two years: 2012-2014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Available Summer 2021?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Pace of C2 VIIRS data receipt driving schedule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No L3 products from 9/2019 onward, 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while S-NPP in biaxial mode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lvl="0" defTabSz="914400">
              <a:defRPr/>
            </a:pP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Edition 1 NOAA-20 (delayed)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Available late Summer 2021? – improved Clouds!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Will use Version 1.1 or 1.2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</a:rPr>
              <a:t>CrIS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Fusion data for water vapor info.</a:t>
            </a:r>
          </a:p>
        </p:txBody>
      </p:sp>
    </p:spTree>
    <p:extLst>
      <p:ext uri="{BB962C8B-B14F-4D97-AF65-F5344CB8AC3E}">
        <p14:creationId xmlns:p14="http://schemas.microsoft.com/office/powerpoint/2010/main" val="24622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C4AEC8-8195-614B-A4AA-A3EA118D8294}"/>
              </a:ext>
            </a:extLst>
          </p:cNvPr>
          <p:cNvSpPr txBox="1"/>
          <p:nvPr/>
        </p:nvSpPr>
        <p:spPr>
          <a:xfrm>
            <a:off x="1013584" y="1595311"/>
            <a:ext cx="10164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DCF79-4A0F-D14B-9C08-9FCD702F1F15}"/>
              </a:ext>
            </a:extLst>
          </p:cNvPr>
          <p:cNvSpPr txBox="1"/>
          <p:nvPr/>
        </p:nvSpPr>
        <p:spPr>
          <a:xfrm>
            <a:off x="1132646" y="1690688"/>
            <a:ext cx="9926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CERES’ near-real time stream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Footprint (SSF): ~4 days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Gridded data (TISA): ~7 days</a:t>
            </a:r>
          </a:p>
          <a:p>
            <a:pPr lvl="1" defTabSz="914400"/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Needs CERES + imager data within 2 days of real time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Edition 4A operational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1-2-year plan: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Terra, then Aqua drifts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Develop NOAA-20 + GEO configuration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2F92"/>
                </a:solidFill>
                <a:latin typeface="Avenir Next" panose="020B0503020202020204" pitchFamily="34" charset="0"/>
              </a:rPr>
              <a:t>INCORPORATING INTO CERES PRODUCTION – FALL 2021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19ACB01-877F-CE4D-AD1F-95A53643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err="1"/>
              <a:t>FLASHFlux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62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0C1C-2F6B-834A-9F83-52AED08AF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Issues, Challenges, Concerns</a:t>
            </a:r>
          </a:p>
        </p:txBody>
      </p:sp>
    </p:spTree>
    <p:extLst>
      <p:ext uri="{BB962C8B-B14F-4D97-AF65-F5344CB8AC3E}">
        <p14:creationId xmlns:p14="http://schemas.microsoft.com/office/powerpoint/2010/main" val="2547185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C4AEC8-8195-614B-A4AA-A3EA118D8294}"/>
              </a:ext>
            </a:extLst>
          </p:cNvPr>
          <p:cNvSpPr txBox="1"/>
          <p:nvPr/>
        </p:nvSpPr>
        <p:spPr>
          <a:xfrm>
            <a:off x="1013584" y="1595311"/>
            <a:ext cx="10164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DCF79-4A0F-D14B-9C08-9FCD702F1F15}"/>
              </a:ext>
            </a:extLst>
          </p:cNvPr>
          <p:cNvSpPr txBox="1"/>
          <p:nvPr/>
        </p:nvSpPr>
        <p:spPr>
          <a:xfrm>
            <a:off x="1132646" y="2103450"/>
            <a:ext cx="9926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Missing real-time (~5 days back from current) 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VIIRS L1B radiance files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Collection1 S-NPP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Collection 2 NOAA-20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entire data days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many granules from individual data days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Missing reprocessed data (Collection 2 S-NPP)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ASDC investigating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Impacts forward/re-processing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19ACB01-877F-CE4D-AD1F-95A53643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003"/>
            <a:ext cx="10515600" cy="1325563"/>
          </a:xfrm>
        </p:spPr>
        <p:txBody>
          <a:bodyPr/>
          <a:lstStyle/>
          <a:p>
            <a:r>
              <a:rPr lang="en-US" dirty="0"/>
              <a:t>Availability of</a:t>
            </a:r>
            <a:br>
              <a:rPr lang="en-US" dirty="0"/>
            </a:br>
            <a:r>
              <a:rPr lang="en-US" dirty="0"/>
              <a:t>S-NPP/NOAA-20 VIIRS Radiance Files </a:t>
            </a:r>
          </a:p>
        </p:txBody>
      </p:sp>
    </p:spTree>
    <p:extLst>
      <p:ext uri="{BB962C8B-B14F-4D97-AF65-F5344CB8AC3E}">
        <p14:creationId xmlns:p14="http://schemas.microsoft.com/office/powerpoint/2010/main" val="364617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C4AEC8-8195-614B-A4AA-A3EA118D8294}"/>
              </a:ext>
            </a:extLst>
          </p:cNvPr>
          <p:cNvSpPr txBox="1"/>
          <p:nvPr/>
        </p:nvSpPr>
        <p:spPr>
          <a:xfrm>
            <a:off x="1013584" y="1595311"/>
            <a:ext cx="10164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DCF79-4A0F-D14B-9C08-9FCD702F1F15}"/>
              </a:ext>
            </a:extLst>
          </p:cNvPr>
          <p:cNvSpPr txBox="1"/>
          <p:nvPr/>
        </p:nvSpPr>
        <p:spPr>
          <a:xfrm>
            <a:off x="1132646" y="1690688"/>
            <a:ext cx="992670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CERES PGEs have successfully been containerized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Docker – 100%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OpenShift/Kubernetes – 0%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AMI-P != ASDC OpenShift environment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Algorithms probably quicker to the cloud than our ancillary data needs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Hefty data: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MODIS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VIIRS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GEO satellites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19ACB01-877F-CE4D-AD1F-95A53643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“Cloud-ready” Posture</a:t>
            </a:r>
          </a:p>
        </p:txBody>
      </p:sp>
    </p:spTree>
    <p:extLst>
      <p:ext uri="{BB962C8B-B14F-4D97-AF65-F5344CB8AC3E}">
        <p14:creationId xmlns:p14="http://schemas.microsoft.com/office/powerpoint/2010/main" val="243135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C4AEC8-8195-614B-A4AA-A3EA118D8294}"/>
              </a:ext>
            </a:extLst>
          </p:cNvPr>
          <p:cNvSpPr txBox="1"/>
          <p:nvPr/>
        </p:nvSpPr>
        <p:spPr>
          <a:xfrm>
            <a:off x="1013584" y="1595311"/>
            <a:ext cx="10164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DCF79-4A0F-D14B-9C08-9FCD702F1F15}"/>
              </a:ext>
            </a:extLst>
          </p:cNvPr>
          <p:cNvSpPr txBox="1"/>
          <p:nvPr/>
        </p:nvSpPr>
        <p:spPr>
          <a:xfrm>
            <a:off x="1132646" y="1690688"/>
            <a:ext cx="9926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Schedule will partially determine our Edition 5 schedule</a:t>
            </a: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Update </a:t>
            </a:r>
            <a:r>
              <a:rPr lang="en-US" sz="2400">
                <a:solidFill>
                  <a:schemeClr val="bg1"/>
                </a:solidFill>
                <a:latin typeface="Avenir Next" panose="020B0503020202020204" pitchFamily="34" charset="0"/>
              </a:rPr>
              <a:t>on timeline?</a:t>
            </a: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19ACB01-877F-CE4D-AD1F-95A53643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MODIS C7</a:t>
            </a:r>
          </a:p>
        </p:txBody>
      </p:sp>
    </p:spTree>
    <p:extLst>
      <p:ext uri="{BB962C8B-B14F-4D97-AF65-F5344CB8AC3E}">
        <p14:creationId xmlns:p14="http://schemas.microsoft.com/office/powerpoint/2010/main" val="41223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2096</TotalTime>
  <Words>1791</Words>
  <Application>Microsoft Macintosh PowerPoint</Application>
  <PresentationFormat>Widescreen</PresentationFormat>
  <Paragraphs>561</Paragraphs>
  <Slides>28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Avenir Next</vt:lpstr>
      <vt:lpstr>Calibri</vt:lpstr>
      <vt:lpstr>Office Theme</vt:lpstr>
      <vt:lpstr>CERES Data Production Status</vt:lpstr>
      <vt:lpstr>Outline</vt:lpstr>
      <vt:lpstr>Brief Overview</vt:lpstr>
      <vt:lpstr>CERES Measurements</vt:lpstr>
      <vt:lpstr>   CERES Overview</vt:lpstr>
      <vt:lpstr>Data Management Team (DMT)</vt:lpstr>
      <vt:lpstr>Changes Since Last Workshop</vt:lpstr>
      <vt:lpstr>Interface Change –  Compressed S-NPP VIIRS Data</vt:lpstr>
      <vt:lpstr>Interface Change – CrIS Fusion Subset</vt:lpstr>
      <vt:lpstr>Interface Change – CrIS Fusion Subset</vt:lpstr>
      <vt:lpstr>CERES Instrument Data from EDOS</vt:lpstr>
      <vt:lpstr>MODIS &amp; VIIRS Data</vt:lpstr>
      <vt:lpstr>MODIS &amp; VIIRS Data</vt:lpstr>
      <vt:lpstr>MODIS &amp; VIIRS Data</vt:lpstr>
      <vt:lpstr>MODIS &amp; VIIRS Data</vt:lpstr>
      <vt:lpstr>MODIS &amp; VIIRS Data</vt:lpstr>
      <vt:lpstr>MODIS &amp; VIIRS Data</vt:lpstr>
      <vt:lpstr>Other Ancillary Data</vt:lpstr>
      <vt:lpstr>Interface Change – Libera Interactions</vt:lpstr>
      <vt:lpstr>CERES Code Re-Architecture</vt:lpstr>
      <vt:lpstr>System Changes</vt:lpstr>
      <vt:lpstr>Current Processing Status</vt:lpstr>
      <vt:lpstr>Forthcoming Data Product Editions</vt:lpstr>
      <vt:lpstr>FLASHFlux</vt:lpstr>
      <vt:lpstr>Issues, Challenges, Concerns</vt:lpstr>
      <vt:lpstr>Availability of S-NPP/NOAA-20 VIIRS Radiance Files </vt:lpstr>
      <vt:lpstr>“Cloud-ready” Posture</vt:lpstr>
      <vt:lpstr>MODIS C7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CERES Data Production Status</dc:title>
  <dc:creator>Dejwakh, Kathleen (LARC-E302)</dc:creator>
  <cp:lastModifiedBy>Dejwakh, Kathleen (LARC-E302)</cp:lastModifiedBy>
  <cp:revision>64</cp:revision>
  <dcterms:created xsi:type="dcterms:W3CDTF">2021-04-26T20:33:00Z</dcterms:created>
  <dcterms:modified xsi:type="dcterms:W3CDTF">2021-04-29T13:15:06Z</dcterms:modified>
</cp:coreProperties>
</file>