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56" r:id="rId2"/>
    <p:sldId id="472" r:id="rId3"/>
    <p:sldId id="413" r:id="rId4"/>
    <p:sldId id="415" r:id="rId5"/>
    <p:sldId id="417" r:id="rId6"/>
    <p:sldId id="461" r:id="rId7"/>
    <p:sldId id="428" r:id="rId8"/>
    <p:sldId id="429" r:id="rId9"/>
    <p:sldId id="431" r:id="rId10"/>
    <p:sldId id="434" r:id="rId11"/>
    <p:sldId id="471" r:id="rId12"/>
    <p:sldId id="470" r:id="rId13"/>
    <p:sldId id="457" r:id="rId14"/>
    <p:sldId id="473" r:id="rId15"/>
    <p:sldId id="474" r:id="rId16"/>
    <p:sldId id="475" r:id="rId17"/>
    <p:sldId id="476" r:id="rId18"/>
    <p:sldId id="477" r:id="rId19"/>
    <p:sldId id="478" r:id="rId20"/>
    <p:sldId id="4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04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8AC7A-41E6-4119-AF09-558A2936343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138D3-3235-41C5-9E20-2E1722F33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5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8AE7-FC3C-49CE-8C61-E94DABA3161D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1" y="183914"/>
            <a:ext cx="905478" cy="752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052" y="106533"/>
            <a:ext cx="883328" cy="8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6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8E4-1EEB-49D3-9483-C53147D48EF7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EAF-CF70-426D-AB16-CCDFA0256E2F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8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AF52-D7DF-4968-BCBD-8F9499390BBB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1" y="183914"/>
            <a:ext cx="905478" cy="752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052" y="106533"/>
            <a:ext cx="883328" cy="8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1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B9EF-D920-4B50-8CD7-177ACC91A3F6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3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E7DD-7C0D-4198-8977-6A94E3F58486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8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BC7-441F-40AD-BF7D-5433B4D8D059}" type="datetime1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55B-FA12-4B75-80CB-3E0D5F9A49C8}" type="datetime1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7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1DB8-CA35-4452-8E33-ED9B634BBBB1}" type="datetime1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9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5B81-9E61-478E-A8F7-BD753BE9F2F6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4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2E9-1427-48C9-AF0B-A43DBDD91C39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0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2817-9282-4E1E-8880-272DC7B89B7C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4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8971" y="4817806"/>
            <a:ext cx="9144000" cy="624534"/>
          </a:xfrm>
        </p:spPr>
        <p:txBody>
          <a:bodyPr>
            <a:noAutofit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NASA-STD-6030 Qualified Material Process Requirements for Joint </a:t>
            </a:r>
            <a:r>
              <a:rPr lang="en-US" sz="3600" b="1" dirty="0"/>
              <a:t>Non-Metallic </a:t>
            </a:r>
            <a:r>
              <a:rPr lang="en-US" sz="3600" b="1" dirty="0" err="1"/>
              <a:t>SDO</a:t>
            </a:r>
            <a:r>
              <a:rPr lang="en-US" sz="3600" b="1" dirty="0"/>
              <a:t> </a:t>
            </a:r>
            <a:r>
              <a:rPr lang="en-US" sz="3600" b="1" dirty="0" smtClean="0"/>
              <a:t>Forum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000" b="1" dirty="0" smtClean="0"/>
              <a:t>Sam Cordner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April </a:t>
            </a:r>
            <a:r>
              <a:rPr lang="en-US" sz="2000" b="1" dirty="0" smtClean="0"/>
              <a:t>27, </a:t>
            </a:r>
            <a:r>
              <a:rPr lang="en-US" sz="2000" b="1" dirty="0"/>
              <a:t>2021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7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957769"/>
          </a:xfrm>
        </p:spPr>
        <p:txBody>
          <a:bodyPr/>
          <a:lstStyle/>
          <a:p>
            <a:r>
              <a:rPr lang="en-US" b="1" dirty="0"/>
              <a:t>Qualified Material Process (QMP)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03" y="912337"/>
            <a:ext cx="523876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alibri (body)"/>
              </a:rPr>
              <a:t>Begins as a C</a:t>
            </a:r>
            <a:r>
              <a:rPr lang="en-US" sz="2400" u="sng" dirty="0">
                <a:solidFill>
                  <a:prstClr val="black"/>
                </a:solidFill>
                <a:latin typeface="Calibri (body)"/>
              </a:rPr>
              <a:t>andidate</a:t>
            </a:r>
            <a:r>
              <a:rPr lang="en-US" sz="2400" dirty="0">
                <a:solidFill>
                  <a:prstClr val="black"/>
                </a:solidFill>
                <a:latin typeface="Calibri (body)"/>
              </a:rPr>
              <a:t> QMP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Calibri (body)"/>
              </a:rPr>
              <a:t>Defines aspects of the basic, </a:t>
            </a:r>
            <a:r>
              <a:rPr lang="en-US" sz="2400" i="1" u="sng" dirty="0">
                <a:solidFill>
                  <a:prstClr val="black"/>
                </a:solidFill>
                <a:latin typeface="Calibri (body)"/>
              </a:rPr>
              <a:t>part agnostic</a:t>
            </a:r>
            <a:r>
              <a:rPr lang="en-US" sz="2400" dirty="0">
                <a:solidFill>
                  <a:prstClr val="black"/>
                </a:solidFill>
                <a:latin typeface="Calibri (body)"/>
              </a:rPr>
              <a:t>, fixed AM process:</a:t>
            </a:r>
          </a:p>
          <a:p>
            <a:pPr marL="461963" lvl="1" indent="-227013"/>
            <a:r>
              <a:rPr lang="en-US" dirty="0">
                <a:solidFill>
                  <a:prstClr val="black"/>
                </a:solidFill>
                <a:latin typeface="Calibri (body)"/>
              </a:rPr>
              <a:t>Feedstock</a:t>
            </a:r>
          </a:p>
          <a:p>
            <a:pPr marL="461963" lvl="1" indent="-227013"/>
            <a:r>
              <a:rPr lang="en-US" dirty="0">
                <a:solidFill>
                  <a:prstClr val="black"/>
                </a:solidFill>
                <a:latin typeface="Calibri (body)"/>
              </a:rPr>
              <a:t>Fusion Process</a:t>
            </a:r>
          </a:p>
          <a:p>
            <a:pPr marL="461963" lvl="1" indent="-227013"/>
            <a:r>
              <a:rPr lang="en-US" dirty="0">
                <a:solidFill>
                  <a:prstClr val="black"/>
                </a:solidFill>
                <a:latin typeface="Calibri (body)"/>
              </a:rPr>
              <a:t>Thermal Process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Calibri (body)"/>
              </a:rPr>
              <a:t>Enabling Concept</a:t>
            </a:r>
          </a:p>
          <a:p>
            <a:pPr marL="461963" lvl="1" indent="-227013"/>
            <a:r>
              <a:rPr lang="en-US" sz="2200" dirty="0">
                <a:solidFill>
                  <a:prstClr val="black"/>
                </a:solidFill>
                <a:latin typeface="Calibri (body)"/>
              </a:rPr>
              <a:t>Machine qualification and re-qualification,  </a:t>
            </a:r>
            <a:r>
              <a:rPr lang="en-US" sz="2200" i="1" dirty="0">
                <a:solidFill>
                  <a:prstClr val="black"/>
                </a:solidFill>
                <a:latin typeface="Calibri (body)"/>
              </a:rPr>
              <a:t>monitored by…</a:t>
            </a:r>
          </a:p>
          <a:p>
            <a:pPr marL="461963" lvl="1" indent="-227013"/>
            <a:r>
              <a:rPr lang="en-US" sz="2200" dirty="0">
                <a:solidFill>
                  <a:prstClr val="black"/>
                </a:solidFill>
                <a:latin typeface="Calibri (body)"/>
              </a:rPr>
              <a:t>Process control metrics, SPC, </a:t>
            </a:r>
            <a:r>
              <a:rPr lang="en-US" sz="2200" i="1" dirty="0">
                <a:solidFill>
                  <a:prstClr val="black"/>
                </a:solidFill>
                <a:latin typeface="Calibri (body)"/>
              </a:rPr>
              <a:t>all feeding into…</a:t>
            </a:r>
          </a:p>
          <a:p>
            <a:pPr marL="461963" lvl="1" indent="-227013"/>
            <a:r>
              <a:rPr lang="en-US" sz="2200" dirty="0">
                <a:solidFill>
                  <a:prstClr val="black"/>
                </a:solidFill>
                <a:latin typeface="Calibri (body)"/>
              </a:rPr>
              <a:t>Design values</a:t>
            </a:r>
          </a:p>
          <a:p>
            <a:pPr marL="461963" lvl="1" indent="-227013"/>
            <a:endParaRPr lang="en-US" dirty="0">
              <a:solidFill>
                <a:prstClr val="black"/>
              </a:solidFill>
              <a:latin typeface="Calibri (body)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10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E57F01-40AB-46CE-BDA9-4FC2EF3EA13B}"/>
              </a:ext>
            </a:extLst>
          </p:cNvPr>
          <p:cNvGrpSpPr/>
          <p:nvPr/>
        </p:nvGrpSpPr>
        <p:grpSpPr>
          <a:xfrm>
            <a:off x="4835571" y="1448899"/>
            <a:ext cx="6213166" cy="4907451"/>
            <a:chOff x="231487" y="642310"/>
            <a:chExt cx="6213166" cy="49074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F1CD584-F072-44C0-B4AF-1FC94BE1DC38}"/>
                </a:ext>
              </a:extLst>
            </p:cNvPr>
            <p:cNvGrpSpPr/>
            <p:nvPr/>
          </p:nvGrpSpPr>
          <p:grpSpPr>
            <a:xfrm>
              <a:off x="231487" y="773307"/>
              <a:ext cx="6213166" cy="4776454"/>
              <a:chOff x="231487" y="773307"/>
              <a:chExt cx="6213166" cy="477645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94A69D7-F6A5-4F52-A76D-CBB03EAB84A7}"/>
                  </a:ext>
                </a:extLst>
              </p:cNvPr>
              <p:cNvCxnSpPr/>
              <p:nvPr/>
            </p:nvCxnSpPr>
            <p:spPr>
              <a:xfrm flipV="1">
                <a:off x="231487" y="4741427"/>
                <a:ext cx="6213166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lowchart: Document 23">
                <a:extLst>
                  <a:ext uri="{FF2B5EF4-FFF2-40B4-BE49-F238E27FC236}">
                    <a16:creationId xmlns:a16="http://schemas.microsoft.com/office/drawing/2014/main" id="{EE586066-1BF8-4705-85DC-6A86B89139F5}"/>
                  </a:ext>
                </a:extLst>
              </p:cNvPr>
              <p:cNvSpPr/>
              <p:nvPr/>
            </p:nvSpPr>
            <p:spPr>
              <a:xfrm>
                <a:off x="4912667" y="2862446"/>
                <a:ext cx="1004689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25" name="Flowchart: Document 24">
                <a:extLst>
                  <a:ext uri="{FF2B5EF4-FFF2-40B4-BE49-F238E27FC236}">
                    <a16:creationId xmlns:a16="http://schemas.microsoft.com/office/drawing/2014/main" id="{ED3A8C21-272C-4A77-A695-1D05B1C25A38}"/>
                  </a:ext>
                </a:extLst>
              </p:cNvPr>
              <p:cNvSpPr/>
              <p:nvPr/>
            </p:nvSpPr>
            <p:spPr>
              <a:xfrm>
                <a:off x="3559896" y="2863616"/>
                <a:ext cx="1004689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26" name="Flowchart: Document 25">
                <a:extLst>
                  <a:ext uri="{FF2B5EF4-FFF2-40B4-BE49-F238E27FC236}">
                    <a16:creationId xmlns:a16="http://schemas.microsoft.com/office/drawing/2014/main" id="{1AE173FC-67A2-485A-A334-6EF2AC75168F}"/>
                  </a:ext>
                </a:extLst>
              </p:cNvPr>
              <p:cNvSpPr/>
              <p:nvPr/>
            </p:nvSpPr>
            <p:spPr>
              <a:xfrm>
                <a:off x="2455466" y="2864895"/>
                <a:ext cx="979527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8A30C1-115F-4E9B-9294-950E344F457B}"/>
                  </a:ext>
                </a:extLst>
              </p:cNvPr>
              <p:cNvSpPr txBox="1"/>
              <p:nvPr/>
            </p:nvSpPr>
            <p:spPr>
              <a:xfrm rot="16200000">
                <a:off x="-652925" y="2434607"/>
                <a:ext cx="27024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Foundational Process Controls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0A6F964-DA11-477F-83D0-95F7FD177B0A}"/>
                  </a:ext>
                </a:extLst>
              </p:cNvPr>
              <p:cNvGrpSpPr/>
              <p:nvPr/>
            </p:nvGrpSpPr>
            <p:grpSpPr>
              <a:xfrm>
                <a:off x="1495686" y="3527351"/>
                <a:ext cx="3713643" cy="1388509"/>
                <a:chOff x="1520038" y="3928820"/>
                <a:chExt cx="3713643" cy="1388509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506FCC7A-B540-4163-B90F-6901158269F8}"/>
                    </a:ext>
                  </a:extLst>
                </p:cNvPr>
                <p:cNvCxnSpPr/>
                <p:nvPr/>
              </p:nvCxnSpPr>
              <p:spPr>
                <a:xfrm>
                  <a:off x="2773788" y="5064141"/>
                  <a:ext cx="0" cy="2531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2528EC-D235-4F52-BC2F-B1A6A7790C4F}"/>
                    </a:ext>
                  </a:extLst>
                </p:cNvPr>
                <p:cNvCxnSpPr/>
                <p:nvPr/>
              </p:nvCxnSpPr>
              <p:spPr>
                <a:xfrm>
                  <a:off x="5230678" y="3928820"/>
                  <a:ext cx="3003" cy="136677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69FC1FEC-6751-409C-A337-B3E46509095C}"/>
                    </a:ext>
                  </a:extLst>
                </p:cNvPr>
                <p:cNvCxnSpPr/>
                <p:nvPr/>
              </p:nvCxnSpPr>
              <p:spPr>
                <a:xfrm flipV="1">
                  <a:off x="4417959" y="4194789"/>
                  <a:ext cx="813091" cy="139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Flowchart: Multidocument 82">
                  <a:extLst>
                    <a:ext uri="{FF2B5EF4-FFF2-40B4-BE49-F238E27FC236}">
                      <a16:creationId xmlns:a16="http://schemas.microsoft.com/office/drawing/2014/main" id="{C07C47D7-91E2-416C-AF40-0D6F24637A8A}"/>
                    </a:ext>
                  </a:extLst>
                </p:cNvPr>
                <p:cNvSpPr/>
                <p:nvPr/>
              </p:nvSpPr>
              <p:spPr>
                <a:xfrm>
                  <a:off x="1520038" y="4152449"/>
                  <a:ext cx="713824" cy="816088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MPS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8D088F16-3530-460A-A00D-CF82BE809F33}"/>
                    </a:ext>
                  </a:extLst>
                </p:cNvPr>
                <p:cNvCxnSpPr/>
                <p:nvPr/>
              </p:nvCxnSpPr>
              <p:spPr>
                <a:xfrm>
                  <a:off x="3267214" y="4208830"/>
                  <a:ext cx="31431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2DE41328-5214-4CCF-818E-A846363A1555}"/>
                    </a:ext>
                  </a:extLst>
                </p:cNvPr>
                <p:cNvCxnSpPr/>
                <p:nvPr/>
              </p:nvCxnSpPr>
              <p:spPr>
                <a:xfrm>
                  <a:off x="2233863" y="4366968"/>
                  <a:ext cx="325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77DC3510-19F8-4090-A4BA-494F7D2850A9}"/>
                    </a:ext>
                  </a:extLst>
                </p:cNvPr>
                <p:cNvGrpSpPr/>
                <p:nvPr/>
              </p:nvGrpSpPr>
              <p:grpSpPr>
                <a:xfrm>
                  <a:off x="3581528" y="3951390"/>
                  <a:ext cx="906100" cy="484822"/>
                  <a:chOff x="3918313" y="4497967"/>
                  <a:chExt cx="1057057" cy="547789"/>
                </a:xfrm>
              </p:grpSpPr>
              <p:sp>
                <p:nvSpPr>
                  <p:cNvPr id="90" name="Flowchart: Document 89">
                    <a:extLst>
                      <a:ext uri="{FF2B5EF4-FFF2-40B4-BE49-F238E27FC236}">
                        <a16:creationId xmlns:a16="http://schemas.microsoft.com/office/drawing/2014/main" id="{47D4290E-16F8-40DA-AFA3-3869709B361F}"/>
                      </a:ext>
                    </a:extLst>
                  </p:cNvPr>
                  <p:cNvSpPr/>
                  <p:nvPr/>
                </p:nvSpPr>
                <p:spPr>
                  <a:xfrm>
                    <a:off x="3918313" y="4587090"/>
                    <a:ext cx="975780" cy="458666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SPC Criteria</a:t>
                    </a:r>
                  </a:p>
                </p:txBody>
              </p:sp>
              <p:sp>
                <p:nvSpPr>
                  <p:cNvPr id="91" name="Isosceles Triangle 90">
                    <a:extLst>
                      <a:ext uri="{FF2B5EF4-FFF2-40B4-BE49-F238E27FC236}">
                        <a16:creationId xmlns:a16="http://schemas.microsoft.com/office/drawing/2014/main" id="{3A28BDB8-4423-49D6-83E9-20D03A675FB3}"/>
                      </a:ext>
                    </a:extLst>
                  </p:cNvPr>
                  <p:cNvSpPr/>
                  <p:nvPr/>
                </p:nvSpPr>
                <p:spPr>
                  <a:xfrm>
                    <a:off x="4794724" y="4497967"/>
                    <a:ext cx="180646" cy="155729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7" name="Flowchart: Multidocument 86">
                  <a:extLst>
                    <a:ext uri="{FF2B5EF4-FFF2-40B4-BE49-F238E27FC236}">
                      <a16:creationId xmlns:a16="http://schemas.microsoft.com/office/drawing/2014/main" id="{1A20937D-E076-491E-86DF-F0BAD554C330}"/>
                    </a:ext>
                  </a:extLst>
                </p:cNvPr>
                <p:cNvSpPr/>
                <p:nvPr/>
              </p:nvSpPr>
              <p:spPr>
                <a:xfrm>
                  <a:off x="2559441" y="4031950"/>
                  <a:ext cx="707773" cy="510489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PCRD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</a:p>
              </p:txBody>
            </p:sp>
            <p:sp>
              <p:nvSpPr>
                <p:cNvPr id="88" name="Flowchart: Document 87">
                  <a:extLst>
                    <a:ext uri="{FF2B5EF4-FFF2-40B4-BE49-F238E27FC236}">
                      <a16:creationId xmlns:a16="http://schemas.microsoft.com/office/drawing/2014/main" id="{6B55CBD9-441E-4372-81E2-BC2FEBDCABD6}"/>
                    </a:ext>
                  </a:extLst>
                </p:cNvPr>
                <p:cNvSpPr/>
                <p:nvPr/>
              </p:nvSpPr>
              <p:spPr>
                <a:xfrm>
                  <a:off x="2559442" y="4606686"/>
                  <a:ext cx="707773" cy="458666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Design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Properties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BDA025D8-036B-42FD-9779-9352E8D83DB2}"/>
                    </a:ext>
                  </a:extLst>
                </p:cNvPr>
                <p:cNvCxnSpPr/>
                <p:nvPr/>
              </p:nvCxnSpPr>
              <p:spPr>
                <a:xfrm>
                  <a:off x="2233863" y="4655469"/>
                  <a:ext cx="325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lowchart: Document 28">
                <a:extLst>
                  <a:ext uri="{FF2B5EF4-FFF2-40B4-BE49-F238E27FC236}">
                    <a16:creationId xmlns:a16="http://schemas.microsoft.com/office/drawing/2014/main" id="{48CCC548-424F-4831-AA66-5CE1629F6D96}"/>
                  </a:ext>
                </a:extLst>
              </p:cNvPr>
              <p:cNvSpPr/>
              <p:nvPr/>
            </p:nvSpPr>
            <p:spPr>
              <a:xfrm>
                <a:off x="4835774" y="4941208"/>
                <a:ext cx="720310" cy="520290"/>
              </a:xfrm>
              <a:prstGeom prst="flowChartDocumen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PPP</a:t>
                </a:r>
              </a:p>
            </p:txBody>
          </p:sp>
          <p:sp>
            <p:nvSpPr>
              <p:cNvPr id="30" name="Flowchart: Document 29">
                <a:extLst>
                  <a:ext uri="{FF2B5EF4-FFF2-40B4-BE49-F238E27FC236}">
                    <a16:creationId xmlns:a16="http://schemas.microsoft.com/office/drawing/2014/main" id="{037948A0-2283-419D-A678-72249F189855}"/>
                  </a:ext>
                </a:extLst>
              </p:cNvPr>
              <p:cNvSpPr/>
              <p:nvPr/>
            </p:nvSpPr>
            <p:spPr>
              <a:xfrm>
                <a:off x="4806536" y="4919472"/>
                <a:ext cx="778786" cy="578967"/>
              </a:xfrm>
              <a:prstGeom prst="flowChartDocumen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lowchart: Document 30">
                <a:extLst>
                  <a:ext uri="{FF2B5EF4-FFF2-40B4-BE49-F238E27FC236}">
                    <a16:creationId xmlns:a16="http://schemas.microsoft.com/office/drawing/2014/main" id="{103806EC-F1DF-40A8-9CC1-DBC374D06DC8}"/>
                  </a:ext>
                </a:extLst>
              </p:cNvPr>
              <p:cNvSpPr/>
              <p:nvPr/>
            </p:nvSpPr>
            <p:spPr>
              <a:xfrm>
                <a:off x="1952845" y="4953823"/>
                <a:ext cx="875027" cy="595938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 Process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F429EBE-033E-4CD8-B5E0-AF1278D4418D}"/>
                  </a:ext>
                </a:extLst>
              </p:cNvPr>
              <p:cNvGrpSpPr/>
              <p:nvPr/>
            </p:nvGrpSpPr>
            <p:grpSpPr>
              <a:xfrm>
                <a:off x="1255645" y="843945"/>
                <a:ext cx="4718794" cy="2747513"/>
                <a:chOff x="1315429" y="1363865"/>
                <a:chExt cx="4718794" cy="2747513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23963685-9910-45E2-9C56-C7FC4072DA25}"/>
                    </a:ext>
                  </a:extLst>
                </p:cNvPr>
                <p:cNvGrpSpPr/>
                <p:nvPr/>
              </p:nvGrpSpPr>
              <p:grpSpPr>
                <a:xfrm>
                  <a:off x="4067088" y="1630583"/>
                  <a:ext cx="1699901" cy="1271710"/>
                  <a:chOff x="4067088" y="1630583"/>
                  <a:chExt cx="1699901" cy="1271710"/>
                </a:xfrm>
              </p:grpSpPr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52F4F6B4-A232-4270-BFFA-737BF53BDD2F}"/>
                      </a:ext>
                    </a:extLst>
                  </p:cNvPr>
                  <p:cNvGrpSpPr/>
                  <p:nvPr/>
                </p:nvGrpSpPr>
                <p:grpSpPr>
                  <a:xfrm>
                    <a:off x="4067088" y="1630583"/>
                    <a:ext cx="1699901" cy="572331"/>
                    <a:chOff x="4067088" y="1630583"/>
                    <a:chExt cx="1699901" cy="572331"/>
                  </a:xfrm>
                </p:grpSpPr>
                <p:sp>
                  <p:nvSpPr>
                    <p:cNvPr id="77" name="Flowchart: Document 76">
                      <a:extLst>
                        <a:ext uri="{FF2B5EF4-FFF2-40B4-BE49-F238E27FC236}">
                          <a16:creationId xmlns:a16="http://schemas.microsoft.com/office/drawing/2014/main" id="{33B94608-6898-4DD8-BBAA-986A0AA62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088" y="1680533"/>
                      <a:ext cx="513389" cy="265938"/>
                    </a:xfrm>
                    <a:prstGeom prst="flowChartDocumen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ECP</a:t>
                      </a:r>
                    </a:p>
                  </p:txBody>
                </p:sp>
                <p:sp>
                  <p:nvSpPr>
                    <p:cNvPr id="78" name="Flowchart: Alternate Process 77">
                      <a:extLst>
                        <a:ext uri="{FF2B5EF4-FFF2-40B4-BE49-F238E27FC236}">
                          <a16:creationId xmlns:a16="http://schemas.microsoft.com/office/drawing/2014/main" id="{50F1394C-DF19-4D65-95D2-56DBB75341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7736" y="1630583"/>
                      <a:ext cx="969253" cy="572331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Qualification Maintenance Calibration</a:t>
                      </a:r>
                    </a:p>
                  </p:txBody>
                </p: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2E753ADD-68A3-4B87-A4F3-63A82FD57950}"/>
                        </a:ext>
                      </a:extLst>
                    </p:cNvPr>
                    <p:cNvCxnSpPr>
                      <a:stCxn id="77" idx="3"/>
                    </p:cNvCxnSpPr>
                    <p:nvPr/>
                  </p:nvCxnSpPr>
                  <p:spPr>
                    <a:xfrm flipV="1">
                      <a:off x="4580477" y="1803909"/>
                      <a:ext cx="217259" cy="959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37FDD770-B019-4898-B2EE-33EEA2E93B81}"/>
                      </a:ext>
                    </a:extLst>
                  </p:cNvPr>
                  <p:cNvGrpSpPr/>
                  <p:nvPr/>
                </p:nvGrpSpPr>
                <p:grpSpPr>
                  <a:xfrm>
                    <a:off x="4067088" y="2356161"/>
                    <a:ext cx="1695665" cy="546132"/>
                    <a:chOff x="4067088" y="2293406"/>
                    <a:chExt cx="1695665" cy="546132"/>
                  </a:xfrm>
                </p:grpSpPr>
                <p:sp>
                  <p:nvSpPr>
                    <p:cNvPr id="73" name="Flowchart: Document 72">
                      <a:extLst>
                        <a:ext uri="{FF2B5EF4-FFF2-40B4-BE49-F238E27FC236}">
                          <a16:creationId xmlns:a16="http://schemas.microsoft.com/office/drawing/2014/main" id="{F6E853E0-98DA-4968-9DF0-1A9DC1234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088" y="2349467"/>
                      <a:ext cx="730648" cy="490071"/>
                    </a:xfrm>
                    <a:prstGeom prst="flowChartDocumen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Plan</a:t>
                      </a:r>
                    </a:p>
                  </p:txBody>
                </p:sp>
                <p:sp>
                  <p:nvSpPr>
                    <p:cNvPr id="74" name="Flowchart: Alternate Process 73">
                      <a:extLst>
                        <a:ext uri="{FF2B5EF4-FFF2-40B4-BE49-F238E27FC236}">
                          <a16:creationId xmlns:a16="http://schemas.microsoft.com/office/drawing/2014/main" id="{AEEC73B7-2F08-4292-BDC6-B7A84F0AD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3404" y="2364294"/>
                      <a:ext cx="679741" cy="238568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</a:p>
                  </p:txBody>
                </p: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E65F36FB-56A8-4978-B027-A68D69E2EE9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797736" y="2479984"/>
                      <a:ext cx="244982" cy="10816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Isosceles Triangle 75">
                      <a:extLst>
                        <a:ext uri="{FF2B5EF4-FFF2-40B4-BE49-F238E27FC236}">
                          <a16:creationId xmlns:a16="http://schemas.microsoft.com/office/drawing/2014/main" id="{16B95C74-BCE9-45FC-B48D-59DA77DC9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5059" y="2293406"/>
                      <a:ext cx="147694" cy="127322"/>
                    </a:xfrm>
                    <a:prstGeom prst="triangl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9F19D5D1-03CC-45C2-8DBE-33241D778691}"/>
                    </a:ext>
                  </a:extLst>
                </p:cNvPr>
                <p:cNvSpPr/>
                <p:nvPr/>
              </p:nvSpPr>
              <p:spPr>
                <a:xfrm>
                  <a:off x="5666450" y="1562701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Flowchart: Document 44">
                  <a:extLst>
                    <a:ext uri="{FF2B5EF4-FFF2-40B4-BE49-F238E27FC236}">
                      <a16:creationId xmlns:a16="http://schemas.microsoft.com/office/drawing/2014/main" id="{335A6961-E81B-4533-8939-CA0D0C96B85E}"/>
                    </a:ext>
                  </a:extLst>
                </p:cNvPr>
                <p:cNvSpPr/>
                <p:nvPr/>
              </p:nvSpPr>
              <p:spPr>
                <a:xfrm>
                  <a:off x="2631217" y="1651529"/>
                  <a:ext cx="912064" cy="607618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Definition of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Material Process</a:t>
                  </a:r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99973EC-37D1-481C-B41D-C440BB539E10}"/>
                    </a:ext>
                  </a:extLst>
                </p:cNvPr>
                <p:cNvGrpSpPr/>
                <p:nvPr/>
              </p:nvGrpSpPr>
              <p:grpSpPr>
                <a:xfrm>
                  <a:off x="2682779" y="3195925"/>
                  <a:ext cx="3159276" cy="376267"/>
                  <a:chOff x="2251673" y="3058706"/>
                  <a:chExt cx="3159276" cy="376267"/>
                </a:xfrm>
              </p:grpSpPr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4B461698-B9E7-4E4C-B791-7B3616BEA4C1}"/>
                      </a:ext>
                    </a:extLst>
                  </p:cNvPr>
                  <p:cNvSpPr txBox="1"/>
                  <p:nvPr/>
                </p:nvSpPr>
                <p:spPr>
                  <a:xfrm>
                    <a:off x="2251673" y="3060640"/>
                    <a:ext cx="61908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2</a:t>
                    </a: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5434C437-56BF-4647-BFB0-1F6C414D66C3}"/>
                      </a:ext>
                    </a:extLst>
                  </p:cNvPr>
                  <p:cNvSpPr txBox="1"/>
                  <p:nvPr/>
                </p:nvSpPr>
                <p:spPr>
                  <a:xfrm>
                    <a:off x="3397071" y="3062499"/>
                    <a:ext cx="61908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3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9F9D160E-4177-4680-AE7C-EB07D284592B}"/>
                      </a:ext>
                    </a:extLst>
                  </p:cNvPr>
                  <p:cNvSpPr txBox="1"/>
                  <p:nvPr/>
                </p:nvSpPr>
                <p:spPr>
                  <a:xfrm>
                    <a:off x="4698895" y="3058706"/>
                    <a:ext cx="71205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“n”</a:t>
                    </a:r>
                  </a:p>
                </p:txBody>
              </p: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C58CDC0B-34C2-4434-917F-0EC01B3D8307}"/>
                      </a:ext>
                    </a:extLst>
                  </p:cNvPr>
                  <p:cNvGrpSpPr/>
                  <p:nvPr/>
                </p:nvGrpSpPr>
                <p:grpSpPr>
                  <a:xfrm>
                    <a:off x="4244662" y="3384369"/>
                    <a:ext cx="198898" cy="50604"/>
                    <a:chOff x="4246130" y="3536769"/>
                    <a:chExt cx="198898" cy="50604"/>
                  </a:xfrm>
                </p:grpSpPr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840B6F1D-5733-4D10-BFF1-2BA8651827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46130" y="3536769"/>
                      <a:ext cx="45719" cy="5060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9D360574-78E2-4F0E-A92A-818CC32749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9309" y="3536769"/>
                      <a:ext cx="45719" cy="5060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47" name="Rounded Rectangle 86">
                  <a:extLst>
                    <a:ext uri="{FF2B5EF4-FFF2-40B4-BE49-F238E27FC236}">
                      <a16:creationId xmlns:a16="http://schemas.microsoft.com/office/drawing/2014/main" id="{484F64C3-58D7-477E-936D-AFD24D1E443C}"/>
                    </a:ext>
                  </a:extLst>
                </p:cNvPr>
                <p:cNvSpPr/>
                <p:nvPr/>
              </p:nvSpPr>
              <p:spPr>
                <a:xfrm flipV="1">
                  <a:off x="5109957" y="4038954"/>
                  <a:ext cx="574662" cy="72424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Flowchart: Decision 47">
                  <a:extLst>
                    <a:ext uri="{FF2B5EF4-FFF2-40B4-BE49-F238E27FC236}">
                      <a16:creationId xmlns:a16="http://schemas.microsoft.com/office/drawing/2014/main" id="{A3C2430D-7C43-4D76-97A5-BD0582C8CA94}"/>
                    </a:ext>
                  </a:extLst>
                </p:cNvPr>
                <p:cNvSpPr/>
                <p:nvPr/>
              </p:nvSpPr>
              <p:spPr>
                <a:xfrm>
                  <a:off x="2439118" y="2404327"/>
                  <a:ext cx="1304496" cy="642091"/>
                </a:xfrm>
                <a:prstGeom prst="flowChartDecision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Qual. of Material Process </a:t>
                  </a:r>
                </a:p>
              </p:txBody>
            </p:sp>
            <p:sp>
              <p:nvSpPr>
                <p:cNvPr id="49" name="Isosceles Triangle 48">
                  <a:extLst>
                    <a:ext uri="{FF2B5EF4-FFF2-40B4-BE49-F238E27FC236}">
                      <a16:creationId xmlns:a16="http://schemas.microsoft.com/office/drawing/2014/main" id="{AB1D7F47-BD95-44D9-BCDF-24C693C6F29B}"/>
                    </a:ext>
                  </a:extLst>
                </p:cNvPr>
                <p:cNvSpPr/>
                <p:nvPr/>
              </p:nvSpPr>
              <p:spPr>
                <a:xfrm>
                  <a:off x="4540720" y="3270880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Isosceles Triangle 49">
                  <a:extLst>
                    <a:ext uri="{FF2B5EF4-FFF2-40B4-BE49-F238E27FC236}">
                      <a16:creationId xmlns:a16="http://schemas.microsoft.com/office/drawing/2014/main" id="{4451F9F7-2F18-439E-8DF2-FF0984E45447}"/>
                    </a:ext>
                  </a:extLst>
                </p:cNvPr>
                <p:cNvSpPr/>
                <p:nvPr/>
              </p:nvSpPr>
              <p:spPr>
                <a:xfrm>
                  <a:off x="5886529" y="3272118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CEEC12F0-8074-42C1-B80A-82CE74445E88}"/>
                    </a:ext>
                  </a:extLst>
                </p:cNvPr>
                <p:cNvGrpSpPr/>
                <p:nvPr/>
              </p:nvGrpSpPr>
              <p:grpSpPr>
                <a:xfrm>
                  <a:off x="1406479" y="1363865"/>
                  <a:ext cx="1224738" cy="1199163"/>
                  <a:chOff x="1507082" y="1464514"/>
                  <a:chExt cx="1224738" cy="1199163"/>
                </a:xfrm>
              </p:grpSpPr>
              <p:sp>
                <p:nvSpPr>
                  <p:cNvPr id="60" name="Flowchart: Document 59">
                    <a:extLst>
                      <a:ext uri="{FF2B5EF4-FFF2-40B4-BE49-F238E27FC236}">
                        <a16:creationId xmlns:a16="http://schemas.microsoft.com/office/drawing/2014/main" id="{FCF88B6D-1EE8-4429-A776-4663CA7C493D}"/>
                      </a:ext>
                    </a:extLst>
                  </p:cNvPr>
                  <p:cNvSpPr/>
                  <p:nvPr/>
                </p:nvSpPr>
                <p:spPr>
                  <a:xfrm>
                    <a:off x="1514270" y="1464514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Feedstock</a:t>
                    </a:r>
                  </a:p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Specification</a:t>
                    </a:r>
                  </a:p>
                </p:txBody>
              </p:sp>
              <p:sp>
                <p:nvSpPr>
                  <p:cNvPr id="61" name="Flowchart: Document 60">
                    <a:extLst>
                      <a:ext uri="{FF2B5EF4-FFF2-40B4-BE49-F238E27FC236}">
                        <a16:creationId xmlns:a16="http://schemas.microsoft.com/office/drawing/2014/main" id="{BF27D359-CD49-4B1D-A036-6DA5A091B565}"/>
                      </a:ext>
                    </a:extLst>
                  </p:cNvPr>
                  <p:cNvSpPr/>
                  <p:nvPr/>
                </p:nvSpPr>
                <p:spPr>
                  <a:xfrm>
                    <a:off x="1512381" y="1873889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AM Process</a:t>
                    </a:r>
                  </a:p>
                </p:txBody>
              </p:sp>
              <p:sp>
                <p:nvSpPr>
                  <p:cNvPr id="62" name="Flowchart: Document 61">
                    <a:extLst>
                      <a:ext uri="{FF2B5EF4-FFF2-40B4-BE49-F238E27FC236}">
                        <a16:creationId xmlns:a16="http://schemas.microsoft.com/office/drawing/2014/main" id="{354B3CDA-E318-40C0-8BB3-B0594D496E35}"/>
                      </a:ext>
                    </a:extLst>
                  </p:cNvPr>
                  <p:cNvSpPr/>
                  <p:nvPr/>
                </p:nvSpPr>
                <p:spPr>
                  <a:xfrm>
                    <a:off x="1507082" y="2294584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Post-AM Process</a:t>
                    </a:r>
                  </a:p>
                </p:txBody>
              </p:sp>
              <p:cxnSp>
                <p:nvCxnSpPr>
                  <p:cNvPr id="63" name="Elbow Connector 20">
                    <a:extLst>
                      <a:ext uri="{FF2B5EF4-FFF2-40B4-BE49-F238E27FC236}">
                        <a16:creationId xmlns:a16="http://schemas.microsoft.com/office/drawing/2014/main" id="{5CD747DD-73A5-489C-96E6-E140434D4C73}"/>
                      </a:ext>
                    </a:extLst>
                  </p:cNvPr>
                  <p:cNvCxnSpPr>
                    <a:stCxn id="62" idx="3"/>
                    <a:endCxn id="60" idx="3"/>
                  </p:cNvCxnSpPr>
                  <p:nvPr/>
                </p:nvCxnSpPr>
                <p:spPr>
                  <a:xfrm flipV="1">
                    <a:off x="2306003" y="1649061"/>
                    <a:ext cx="7188" cy="830070"/>
                  </a:xfrm>
                  <a:prstGeom prst="bentConnector3">
                    <a:avLst>
                      <a:gd name="adj1" fmla="val 1937507"/>
                    </a:avLst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275B94BB-8591-4FE2-9D29-02CF5B56E627}"/>
                      </a:ext>
                    </a:extLst>
                  </p:cNvPr>
                  <p:cNvCxnSpPr>
                    <a:stCxn id="61" idx="3"/>
                    <a:endCxn id="45" idx="1"/>
                  </p:cNvCxnSpPr>
                  <p:nvPr/>
                </p:nvCxnSpPr>
                <p:spPr>
                  <a:xfrm flipV="1">
                    <a:off x="2311302" y="2055987"/>
                    <a:ext cx="420518" cy="244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6842FBF-11E1-46E7-8269-FAAE3BBAE88E}"/>
                    </a:ext>
                  </a:extLst>
                </p:cNvPr>
                <p:cNvGrpSpPr/>
                <p:nvPr/>
              </p:nvGrpSpPr>
              <p:grpSpPr>
                <a:xfrm>
                  <a:off x="1315429" y="2744199"/>
                  <a:ext cx="1058388" cy="585096"/>
                  <a:chOff x="1315429" y="2810239"/>
                  <a:chExt cx="1058388" cy="585096"/>
                </a:xfrm>
              </p:grpSpPr>
              <p:sp>
                <p:nvSpPr>
                  <p:cNvPr id="57" name="Flowchart: Document 56">
                    <a:extLst>
                      <a:ext uri="{FF2B5EF4-FFF2-40B4-BE49-F238E27FC236}">
                        <a16:creationId xmlns:a16="http://schemas.microsoft.com/office/drawing/2014/main" id="{982A79FB-4502-45D8-B684-5F013D3F8311}"/>
                      </a:ext>
                    </a:extLst>
                  </p:cNvPr>
                  <p:cNvSpPr/>
                  <p:nvPr/>
                </p:nvSpPr>
                <p:spPr>
                  <a:xfrm>
                    <a:off x="1315429" y="3000775"/>
                    <a:ext cx="1004689" cy="394560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QMP-A, B or C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2DEE1AC-7B44-4D7D-8D06-D71C9E095B26}"/>
                      </a:ext>
                    </a:extLst>
                  </p:cNvPr>
                  <p:cNvSpPr txBox="1"/>
                  <p:nvPr/>
                </p:nvSpPr>
                <p:spPr>
                  <a:xfrm>
                    <a:off x="1485277" y="2810239"/>
                    <a:ext cx="623889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1</a:t>
                    </a:r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8B1FC951-3BAF-489D-9B59-F002988BD5BB}"/>
                      </a:ext>
                    </a:extLst>
                  </p:cNvPr>
                  <p:cNvSpPr/>
                  <p:nvPr/>
                </p:nvSpPr>
                <p:spPr>
                  <a:xfrm>
                    <a:off x="2226123" y="2959787"/>
                    <a:ext cx="147694" cy="127322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C85ABCA4-6425-40F0-B9DD-BA99CC8DFFC7}"/>
                    </a:ext>
                  </a:extLst>
                </p:cNvPr>
                <p:cNvCxnSpPr>
                  <a:stCxn id="45" idx="2"/>
                  <a:endCxn id="48" idx="0"/>
                </p:cNvCxnSpPr>
                <p:nvPr/>
              </p:nvCxnSpPr>
              <p:spPr>
                <a:xfrm>
                  <a:off x="3087249" y="2218977"/>
                  <a:ext cx="4117" cy="185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87">
                  <a:extLst>
                    <a:ext uri="{FF2B5EF4-FFF2-40B4-BE49-F238E27FC236}">
                      <a16:creationId xmlns:a16="http://schemas.microsoft.com/office/drawing/2014/main" id="{CE16581C-1C78-45F9-B09F-B5CF827D687B}"/>
                    </a:ext>
                  </a:extLst>
                </p:cNvPr>
                <p:cNvCxnSpPr>
                  <a:stCxn id="48" idx="2"/>
                  <a:endCxn id="57" idx="3"/>
                </p:cNvCxnSpPr>
                <p:nvPr/>
              </p:nvCxnSpPr>
              <p:spPr>
                <a:xfrm rot="5400000">
                  <a:off x="2662944" y="2703592"/>
                  <a:ext cx="85597" cy="771248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93">
                  <a:extLst>
                    <a:ext uri="{FF2B5EF4-FFF2-40B4-BE49-F238E27FC236}">
                      <a16:creationId xmlns:a16="http://schemas.microsoft.com/office/drawing/2014/main" id="{CFF29453-3145-472D-A5DA-2168A13BC87E}"/>
                    </a:ext>
                  </a:extLst>
                </p:cNvPr>
                <p:cNvCxnSpPr>
                  <a:stCxn id="57" idx="2"/>
                </p:cNvCxnSpPr>
                <p:nvPr/>
              </p:nvCxnSpPr>
              <p:spPr>
                <a:xfrm rot="16200000" flipH="1">
                  <a:off x="2032504" y="3088480"/>
                  <a:ext cx="264597" cy="694056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A583B48F-53EA-4411-B417-013EE4E99E68}"/>
                    </a:ext>
                  </a:extLst>
                </p:cNvPr>
                <p:cNvSpPr/>
                <p:nvPr/>
              </p:nvSpPr>
              <p:spPr>
                <a:xfrm>
                  <a:off x="3411166" y="3272118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" name="Flowchart: Alternate Process 32">
                <a:extLst>
                  <a:ext uri="{FF2B5EF4-FFF2-40B4-BE49-F238E27FC236}">
                    <a16:creationId xmlns:a16="http://schemas.microsoft.com/office/drawing/2014/main" id="{FE3D5779-25E8-4619-8440-1BC4B77107B4}"/>
                  </a:ext>
                </a:extLst>
              </p:cNvPr>
              <p:cNvSpPr/>
              <p:nvPr/>
            </p:nvSpPr>
            <p:spPr>
              <a:xfrm>
                <a:off x="1258787" y="3110666"/>
                <a:ext cx="862853" cy="328723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Registration</a:t>
                </a:r>
              </a:p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or B)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CD66677-DA63-4081-A9ED-E6C430C0B3A3}"/>
                  </a:ext>
                </a:extLst>
              </p:cNvPr>
              <p:cNvCxnSpPr/>
              <p:nvPr/>
            </p:nvCxnSpPr>
            <p:spPr>
              <a:xfrm>
                <a:off x="1512571" y="2794440"/>
                <a:ext cx="0" cy="3027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FCDAA269-E8A2-42D8-A414-FAAF35F723B1}"/>
                  </a:ext>
                </a:extLst>
              </p:cNvPr>
              <p:cNvCxnSpPr>
                <a:stCxn id="33" idx="2"/>
              </p:cNvCxnSpPr>
              <p:nvPr/>
            </p:nvCxnSpPr>
            <p:spPr>
              <a:xfrm flipH="1">
                <a:off x="1681328" y="3439389"/>
                <a:ext cx="8886" cy="442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ounded Rectangle 145">
                <a:extLst>
                  <a:ext uri="{FF2B5EF4-FFF2-40B4-BE49-F238E27FC236}">
                    <a16:creationId xmlns:a16="http://schemas.microsoft.com/office/drawing/2014/main" id="{FF858240-87B3-42B7-AD41-8BB543A0446C}"/>
                  </a:ext>
                </a:extLst>
              </p:cNvPr>
              <p:cNvSpPr/>
              <p:nvPr/>
            </p:nvSpPr>
            <p:spPr>
              <a:xfrm>
                <a:off x="3854545" y="999421"/>
                <a:ext cx="2008371" cy="14883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FE5DC4F-9807-435D-A369-A68BC1BDD22C}"/>
                  </a:ext>
                </a:extLst>
              </p:cNvPr>
              <p:cNvSpPr txBox="1"/>
              <p:nvPr/>
            </p:nvSpPr>
            <p:spPr>
              <a:xfrm>
                <a:off x="4130527" y="773307"/>
                <a:ext cx="1301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NASA-STD-6033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0F5D1F3F-E62F-40F4-B0F5-68A342AC9752}"/>
                  </a:ext>
                </a:extLst>
              </p:cNvPr>
              <p:cNvCxnSpPr/>
              <p:nvPr/>
            </p:nvCxnSpPr>
            <p:spPr>
              <a:xfrm flipH="1">
                <a:off x="2119932" y="3343900"/>
                <a:ext cx="3083174" cy="212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763E473-7B6E-485A-A65E-9CD66E147123}"/>
                  </a:ext>
                </a:extLst>
              </p:cNvPr>
              <p:cNvCxnSpPr/>
              <p:nvPr/>
            </p:nvCxnSpPr>
            <p:spPr>
              <a:xfrm flipV="1">
                <a:off x="5207648" y="323989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F59A1EA-F782-4C63-9C5F-2391EC9470CF}"/>
                  </a:ext>
                </a:extLst>
              </p:cNvPr>
              <p:cNvCxnSpPr/>
              <p:nvPr/>
            </p:nvCxnSpPr>
            <p:spPr>
              <a:xfrm flipV="1">
                <a:off x="3764261" y="323989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A7A91CE-396B-48BE-9D3E-92D606B09706}"/>
                  </a:ext>
                </a:extLst>
              </p:cNvPr>
              <p:cNvCxnSpPr/>
              <p:nvPr/>
            </p:nvCxnSpPr>
            <p:spPr>
              <a:xfrm flipV="1">
                <a:off x="2649973" y="326111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lowchart: Alternate Process 41">
                <a:extLst>
                  <a:ext uri="{FF2B5EF4-FFF2-40B4-BE49-F238E27FC236}">
                    <a16:creationId xmlns:a16="http://schemas.microsoft.com/office/drawing/2014/main" id="{B09F857A-8413-4FC4-A896-5BD22CE19760}"/>
                  </a:ext>
                </a:extLst>
              </p:cNvPr>
              <p:cNvSpPr/>
              <p:nvPr/>
            </p:nvSpPr>
            <p:spPr>
              <a:xfrm>
                <a:off x="1024810" y="816742"/>
                <a:ext cx="5126825" cy="2740375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29D756-BD2E-4E57-AAF2-A84A40BD2CB2}"/>
                </a:ext>
              </a:extLst>
            </p:cNvPr>
            <p:cNvCxnSpPr>
              <a:cxnSpLocks/>
            </p:cNvCxnSpPr>
            <p:nvPr/>
          </p:nvCxnSpPr>
          <p:spPr>
            <a:xfrm>
              <a:off x="942972" y="642310"/>
              <a:ext cx="0" cy="31377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DECD190-8429-495C-ADE5-36A0D844C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2" y="3748492"/>
              <a:ext cx="5161361" cy="457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19C42E-86C6-4BD2-9EAC-1501DD3F5E4A}"/>
                </a:ext>
              </a:extLst>
            </p:cNvPr>
            <p:cNvCxnSpPr>
              <a:cxnSpLocks/>
            </p:cNvCxnSpPr>
            <p:nvPr/>
          </p:nvCxnSpPr>
          <p:spPr>
            <a:xfrm>
              <a:off x="942972" y="642310"/>
              <a:ext cx="2821289" cy="81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E345C3-E681-4E17-8FF0-339412B223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2011" y="642310"/>
              <a:ext cx="12250" cy="20332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9D73B12-9A7F-4232-9D56-1739032EC490}"/>
                </a:ext>
              </a:extLst>
            </p:cNvPr>
            <p:cNvCxnSpPr/>
            <p:nvPr/>
          </p:nvCxnSpPr>
          <p:spPr>
            <a:xfrm flipV="1">
              <a:off x="6104333" y="2690530"/>
              <a:ext cx="0" cy="10715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2B234F0-70CC-41CD-9C87-444B36DFB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4748" y="2690530"/>
              <a:ext cx="238136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C8BAFC-0C7B-4987-A0EE-C0CB54C0F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78" y="5056586"/>
            <a:ext cx="3675569" cy="16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5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03" y="116866"/>
            <a:ext cx="9869690" cy="66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3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5BF8-9DB2-4B5E-AD18-D16AB705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QMP becomes the Foundation!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D537F-20BD-442F-8D54-D697542D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4AEA2-BE9A-496A-8955-4D5EF36EA8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24" y="1809172"/>
            <a:ext cx="5634751" cy="4354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10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70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altLang="en-US" sz="2400" kern="0" dirty="0" smtClean="0"/>
              <a:t>NASA 6030 is for all additive manufacturing. There are some specifics to applicability.</a:t>
            </a:r>
            <a:endParaRPr lang="en-US" altLang="en-US" sz="2000" kern="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en-US" sz="2400" kern="0" dirty="0" smtClean="0"/>
              <a:t>Process control is what defines a good process. This control comes from several places including an </a:t>
            </a:r>
            <a:r>
              <a:rPr lang="en-US" altLang="en-US" sz="2400" kern="0" dirty="0" err="1" smtClean="0"/>
              <a:t>AMCP</a:t>
            </a:r>
            <a:r>
              <a:rPr lang="en-US" altLang="en-US" sz="2400" kern="0" dirty="0" smtClean="0"/>
              <a:t>, QMS, and </a:t>
            </a:r>
            <a:r>
              <a:rPr lang="en-US" altLang="en-US" sz="2400" kern="0" dirty="0" err="1" smtClean="0"/>
              <a:t>QMP</a:t>
            </a:r>
            <a:r>
              <a:rPr lang="en-US" altLang="en-US" sz="2400" kern="0" dirty="0" smtClean="0"/>
              <a:t>.</a:t>
            </a:r>
            <a:endParaRPr lang="en-US" altLang="en-US" sz="2400" kern="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en-US" sz="2400" kern="0" dirty="0" smtClean="0"/>
              <a:t>A test matrix to evaluate </a:t>
            </a:r>
            <a:r>
              <a:rPr lang="en-US" altLang="en-US" sz="2400" kern="0" dirty="0" err="1" smtClean="0"/>
              <a:t>QMP</a:t>
            </a:r>
            <a:r>
              <a:rPr lang="en-US" altLang="en-US" sz="2400" kern="0" dirty="0" smtClean="0"/>
              <a:t> has been presented. </a:t>
            </a:r>
            <a:endParaRPr lang="en-US" altLang="en-US" sz="2400" kern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56482" y="5771575"/>
            <a:ext cx="7479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Control what you do::Evaluate what you get</a:t>
            </a:r>
          </a:p>
        </p:txBody>
      </p:sp>
    </p:spTree>
    <p:extLst>
      <p:ext uri="{BB962C8B-B14F-4D97-AF65-F5344CB8AC3E}">
        <p14:creationId xmlns:p14="http://schemas.microsoft.com/office/powerpoint/2010/main" val="25443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26" y="1866507"/>
            <a:ext cx="10515600" cy="1325563"/>
          </a:xfrm>
        </p:spPr>
        <p:txBody>
          <a:bodyPr/>
          <a:lstStyle/>
          <a:p>
            <a:r>
              <a:rPr lang="en-US" dirty="0"/>
              <a:t>Additional for the </a:t>
            </a:r>
            <a:r>
              <a:rPr lang="en-US" dirty="0" err="1"/>
              <a:t>M&amp;P</a:t>
            </a:r>
            <a:r>
              <a:rPr lang="en-US" dirty="0"/>
              <a:t>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6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522" y="70664"/>
            <a:ext cx="6449960" cy="67323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7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241" y="294968"/>
            <a:ext cx="8193998" cy="65526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940" y="452284"/>
            <a:ext cx="9785678" cy="65442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1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976" y="235974"/>
            <a:ext cx="6801843" cy="64509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051" y="48914"/>
            <a:ext cx="8349497" cy="66725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1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NASA 6030 Principals (6030 to be published soon)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Applicability (Human Spaceflight and critically levels)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Qualified Material Process (the basics)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There is much, much more to NASA 6030, but this is a quick look at only one of the principals.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9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7329" y="55404"/>
            <a:ext cx="5102942" cy="66925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1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646"/>
            <a:ext cx="10515600" cy="1325563"/>
          </a:xfrm>
        </p:spPr>
        <p:txBody>
          <a:bodyPr/>
          <a:lstStyle/>
          <a:p>
            <a:r>
              <a:rPr lang="en-US" b="1" dirty="0"/>
              <a:t>AM Certification:  Governing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3255" y="1197536"/>
            <a:ext cx="68072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i="1" u="sng" dirty="0">
                <a:latin typeface="Calibri" panose="020F0502020204030204" pitchFamily="34" charset="0"/>
                <a:cs typeface="Levenim MT" panose="02010502060101010101" pitchFamily="2" charset="-79"/>
              </a:rPr>
              <a:t>Understanding</a:t>
            </a:r>
            <a:r>
              <a:rPr lang="en-US" altLang="en-US" sz="2000" dirty="0">
                <a:latin typeface="Calibri" panose="020F0502020204030204" pitchFamily="34" charset="0"/>
                <a:cs typeface="Levenim MT" panose="02010502060101010101" pitchFamily="2" charset="-79"/>
              </a:rPr>
              <a:t> and </a:t>
            </a:r>
            <a:r>
              <a:rPr lang="en-US" altLang="en-US" sz="2000" i="1" u="sng" dirty="0">
                <a:latin typeface="Calibri" panose="020F0502020204030204" pitchFamily="34" charset="0"/>
                <a:cs typeface="Levenim MT" panose="02010502060101010101" pitchFamily="2" charset="-79"/>
              </a:rPr>
              <a:t>Appreciation</a:t>
            </a:r>
            <a:r>
              <a:rPr lang="en-US" altLang="en-US" sz="2000" dirty="0">
                <a:latin typeface="Calibri" panose="020F0502020204030204" pitchFamily="34" charset="0"/>
                <a:cs typeface="Levenim MT" panose="02010502060101010101" pitchFamily="2" charset="-79"/>
              </a:rPr>
              <a:t> of the AM process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i="1" u="sng" dirty="0">
                <a:latin typeface="Calibri" panose="020F0502020204030204" pitchFamily="34" charset="0"/>
                <a:cs typeface="Levenim MT" panose="02010502060101010101" pitchFamily="2" charset="-79"/>
              </a:rPr>
              <a:t>Integration</a:t>
            </a:r>
            <a:r>
              <a:rPr lang="en-US" altLang="en-US" sz="2000" dirty="0">
                <a:latin typeface="Calibri" panose="020F0502020204030204" pitchFamily="34" charset="0"/>
                <a:cs typeface="Levenim MT" panose="02010502060101010101" pitchFamily="2" charset="-79"/>
              </a:rPr>
              <a:t> across disciplines and throughout the process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i="1" u="sng" dirty="0">
                <a:latin typeface="Calibri" panose="020F0502020204030204" pitchFamily="34" charset="0"/>
                <a:cs typeface="Levenim MT" panose="02010502060101010101" pitchFamily="2" charset="-79"/>
              </a:rPr>
              <a:t>Discipline</a:t>
            </a:r>
            <a:r>
              <a:rPr lang="en-US" altLang="en-US" sz="2000" dirty="0">
                <a:latin typeface="Calibri" panose="020F0502020204030204" pitchFamily="34" charset="0"/>
                <a:cs typeface="Levenim MT" panose="02010502060101010101" pitchFamily="2" charset="-79"/>
              </a:rPr>
              <a:t> to define and follow the plan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8392" y="2627874"/>
            <a:ext cx="10956925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Levenim MT" panose="02010502060101010101" pitchFamily="2" charset="-79"/>
              </a:rPr>
              <a:t>Have a plan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Levenim MT" panose="02010502060101010101" pitchFamily="2" charset="-79"/>
              </a:rPr>
              <a:t>Integrate a Quality Management System (QMS)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Levenim MT" panose="02010502060101010101" pitchFamily="2" charset="-79"/>
              </a:rPr>
              <a:t>Build a foundation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cs typeface="Levenim MT" panose="02010502060101010101" pitchFamily="2" charset="-79"/>
              </a:rPr>
              <a:t>Equipment and Facility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cs typeface="Levenim MT" panose="02010502060101010101" pitchFamily="2" charset="-79"/>
              </a:rPr>
              <a:t>Training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cs typeface="Levenim MT" panose="02010502060101010101" pitchFamily="2" charset="-79"/>
              </a:rPr>
              <a:t>Process and machine qualification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cs typeface="Levenim MT" panose="02010502060101010101" pitchFamily="2" charset="-79"/>
              </a:rPr>
              <a:t>Material Properties / SPC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Levenim MT" panose="02010502060101010101" pitchFamily="2" charset="-79"/>
              </a:rPr>
              <a:t>Plan each Part </a:t>
            </a:r>
          </a:p>
          <a:p>
            <a:pPr marL="690563" indent="-233363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cs typeface="Levenim MT" panose="02010502060101010101" pitchFamily="2" charset="-79"/>
              </a:rPr>
              <a:t>Design, classification, Pre-production articles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cs typeface="Levenim MT" panose="02010502060101010101" pitchFamily="2" charset="-79"/>
              </a:rPr>
              <a:t>Qualify and lock the part production process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Levenim MT" panose="02010502060101010101" pitchFamily="2" charset="-79"/>
              </a:rPr>
              <a:t>Produce to the plan – Stick to the plan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324" y="3054899"/>
            <a:ext cx="6462551" cy="28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2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NASA approvals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NASA-STD-6030 requires the following deliverables: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Additive Manufacturing Control Plan (AMCP)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MUA to approve the Material Property Suite (MPS)</a:t>
            </a:r>
          </a:p>
          <a:p>
            <a:pPr lvl="2"/>
            <a:r>
              <a:rPr lang="en-US" sz="2800" dirty="0"/>
              <a:t>Class A and B parts only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Part Production Plan (PPP)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9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Applicability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42219" y="4904057"/>
            <a:ext cx="10107562" cy="1452293"/>
          </a:xfrm>
          <a:ln w="5715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Adaptive technologies</a:t>
            </a:r>
            <a:r>
              <a:rPr lang="en-US" dirty="0"/>
              <a:t>—where process parameters change based on active feedback during the manufacturing process—are not allowed without a tailored, point-design methodology.</a:t>
            </a:r>
          </a:p>
          <a:p>
            <a:pPr lvl="1"/>
            <a:r>
              <a:rPr lang="en-US" dirty="0"/>
              <a:t>e.g. Electron beam powder bed fusion (E-PBF)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26" y="1195393"/>
            <a:ext cx="6998033" cy="34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7F662-8A8F-406B-AAB1-DE0D8301E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92" y="1241552"/>
            <a:ext cx="9150096" cy="5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1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18" y="1065904"/>
            <a:ext cx="4723151" cy="2231933"/>
          </a:xfrm>
        </p:spPr>
        <p:txBody>
          <a:bodyPr/>
          <a:lstStyle/>
          <a:p>
            <a:r>
              <a:rPr lang="en-US" dirty="0"/>
              <a:t>Summary of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EFB9E-DF21-49D7-B5AF-DF8988D9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535" y="0"/>
            <a:ext cx="4969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1325563"/>
          </a:xfrm>
        </p:spPr>
        <p:txBody>
          <a:bodyPr/>
          <a:lstStyle/>
          <a:p>
            <a:r>
              <a:rPr lang="en-US" b="1" dirty="0"/>
              <a:t>General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04" y="1404599"/>
            <a:ext cx="5160139" cy="435133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Additive Manufacturing Control Plan (AMCP) </a:t>
            </a:r>
          </a:p>
          <a:p>
            <a:pPr lvl="1"/>
            <a:r>
              <a:rPr lang="en-US"/>
              <a:t>Critical to define implementation policies for program or project</a:t>
            </a:r>
          </a:p>
          <a:p>
            <a:pPr lvl="1"/>
            <a:r>
              <a:rPr lang="en-US"/>
              <a:t>Describes implementation of all requirements</a:t>
            </a:r>
          </a:p>
          <a:p>
            <a:pPr lvl="2"/>
            <a:r>
              <a:rPr lang="en-US" sz="2400"/>
              <a:t>Includes tailoring of requirements</a:t>
            </a:r>
          </a:p>
          <a:p>
            <a:pPr lvl="1"/>
            <a:r>
              <a:rPr lang="en-US"/>
              <a:t>Becomes governing document in place of standards</a:t>
            </a:r>
          </a:p>
          <a:p>
            <a:r>
              <a:rPr lang="en-US"/>
              <a:t>Quality Management System (QMS)</a:t>
            </a:r>
          </a:p>
          <a:p>
            <a:pPr marL="687388" lvl="1" indent="-230188"/>
            <a:r>
              <a:rPr lang="en-US">
                <a:solidFill>
                  <a:prstClr val="black"/>
                </a:solidFill>
                <a:latin typeface="Calibri Light" panose="020F0302020204030204"/>
              </a:rPr>
              <a:t>Critical to maintain consistent implementation policy</a:t>
            </a:r>
          </a:p>
          <a:p>
            <a:pPr lvl="1"/>
            <a:r>
              <a:rPr lang="en-US">
                <a:solidFill>
                  <a:prstClr val="black"/>
                </a:solidFill>
                <a:latin typeface="Calibri Light" panose="020F0302020204030204"/>
              </a:rPr>
              <a:t>Ensures you stick to your plan and tailoring</a:t>
            </a:r>
          </a:p>
          <a:p>
            <a:pPr lvl="1"/>
            <a:r>
              <a:rPr lang="en-US">
                <a:solidFill>
                  <a:prstClr val="black"/>
                </a:solidFill>
                <a:latin typeface="Calibri Light" panose="020F0302020204030204"/>
              </a:rPr>
              <a:t>Ensures consistent training, processes and procedures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ACF1BEE-6F89-438A-890D-386550F99E2E}" type="slidenum">
              <a:rPr lang="en-US" smtClean="0"/>
              <a:t>8</a:t>
            </a:fld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B9D0CBA-5718-4348-99E1-78C6ACDDE06E}"/>
              </a:ext>
            </a:extLst>
          </p:cNvPr>
          <p:cNvGrpSpPr/>
          <p:nvPr/>
        </p:nvGrpSpPr>
        <p:grpSpPr>
          <a:xfrm>
            <a:off x="5424622" y="1099030"/>
            <a:ext cx="6371955" cy="5652437"/>
            <a:chOff x="231487" y="62563"/>
            <a:chExt cx="6371955" cy="5652437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6F18567-7828-4078-A848-3E4368D9A846}"/>
                </a:ext>
              </a:extLst>
            </p:cNvPr>
            <p:cNvGrpSpPr/>
            <p:nvPr/>
          </p:nvGrpSpPr>
          <p:grpSpPr>
            <a:xfrm>
              <a:off x="231487" y="134504"/>
              <a:ext cx="6300939" cy="5580496"/>
              <a:chOff x="231487" y="134504"/>
              <a:chExt cx="6300939" cy="5580496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C6E08B0-9CBB-4BD8-9C60-5F26B33A8944}"/>
                  </a:ext>
                </a:extLst>
              </p:cNvPr>
              <p:cNvCxnSpPr/>
              <p:nvPr/>
            </p:nvCxnSpPr>
            <p:spPr>
              <a:xfrm flipV="1">
                <a:off x="231487" y="4741427"/>
                <a:ext cx="6213166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Flowchart: Document 94">
                <a:extLst>
                  <a:ext uri="{FF2B5EF4-FFF2-40B4-BE49-F238E27FC236}">
                    <a16:creationId xmlns:a16="http://schemas.microsoft.com/office/drawing/2014/main" id="{1CCB7617-0DD3-45CD-A4B1-3FA811FD1A35}"/>
                  </a:ext>
                </a:extLst>
              </p:cNvPr>
              <p:cNvSpPr/>
              <p:nvPr/>
            </p:nvSpPr>
            <p:spPr>
              <a:xfrm>
                <a:off x="4912667" y="2862446"/>
                <a:ext cx="1004689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96" name="Flowchart: Document 95">
                <a:extLst>
                  <a:ext uri="{FF2B5EF4-FFF2-40B4-BE49-F238E27FC236}">
                    <a16:creationId xmlns:a16="http://schemas.microsoft.com/office/drawing/2014/main" id="{4079E8A1-BD09-443D-B49D-8CA56A964F08}"/>
                  </a:ext>
                </a:extLst>
              </p:cNvPr>
              <p:cNvSpPr/>
              <p:nvPr/>
            </p:nvSpPr>
            <p:spPr>
              <a:xfrm>
                <a:off x="3559896" y="2863616"/>
                <a:ext cx="1004689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97" name="Flowchart: Document 96">
                <a:extLst>
                  <a:ext uri="{FF2B5EF4-FFF2-40B4-BE49-F238E27FC236}">
                    <a16:creationId xmlns:a16="http://schemas.microsoft.com/office/drawing/2014/main" id="{39AC69E1-11FA-4FF0-89EC-CF8C1CE1812A}"/>
                  </a:ext>
                </a:extLst>
              </p:cNvPr>
              <p:cNvSpPr/>
              <p:nvPr/>
            </p:nvSpPr>
            <p:spPr>
              <a:xfrm>
                <a:off x="2455466" y="2864895"/>
                <a:ext cx="979527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4DFE2BC-FCD6-4946-A51A-4392526D9E4E}"/>
                  </a:ext>
                </a:extLst>
              </p:cNvPr>
              <p:cNvGrpSpPr/>
              <p:nvPr/>
            </p:nvGrpSpPr>
            <p:grpSpPr>
              <a:xfrm>
                <a:off x="540854" y="315853"/>
                <a:ext cx="890523" cy="606830"/>
                <a:chOff x="566283" y="336806"/>
                <a:chExt cx="890523" cy="606830"/>
              </a:xfrm>
            </p:grpSpPr>
            <p:sp>
              <p:nvSpPr>
                <p:cNvPr id="253" name="Flowchart: Document 252">
                  <a:extLst>
                    <a:ext uri="{FF2B5EF4-FFF2-40B4-BE49-F238E27FC236}">
                      <a16:creationId xmlns:a16="http://schemas.microsoft.com/office/drawing/2014/main" id="{111E7B3F-0BB6-416F-9DA8-2C39806FEA55}"/>
                    </a:ext>
                  </a:extLst>
                </p:cNvPr>
                <p:cNvSpPr/>
                <p:nvPr/>
              </p:nvSpPr>
              <p:spPr>
                <a:xfrm>
                  <a:off x="598432" y="361706"/>
                  <a:ext cx="823657" cy="545329"/>
                </a:xfrm>
                <a:prstGeom prst="flowChartDocumen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AMCP</a:t>
                  </a:r>
                </a:p>
              </p:txBody>
            </p:sp>
            <p:sp>
              <p:nvSpPr>
                <p:cNvPr id="254" name="Flowchart: Document 253">
                  <a:extLst>
                    <a:ext uri="{FF2B5EF4-FFF2-40B4-BE49-F238E27FC236}">
                      <a16:creationId xmlns:a16="http://schemas.microsoft.com/office/drawing/2014/main" id="{0BD90217-4938-48D4-A9E7-4EDC4E92488B}"/>
                    </a:ext>
                  </a:extLst>
                </p:cNvPr>
                <p:cNvSpPr/>
                <p:nvPr/>
              </p:nvSpPr>
              <p:spPr>
                <a:xfrm>
                  <a:off x="566283" y="336806"/>
                  <a:ext cx="890523" cy="606830"/>
                </a:xfrm>
                <a:prstGeom prst="flowChartDocumen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37E714E-E226-4FFF-8CAD-9AEC56A14256}"/>
                  </a:ext>
                </a:extLst>
              </p:cNvPr>
              <p:cNvSpPr txBox="1"/>
              <p:nvPr/>
            </p:nvSpPr>
            <p:spPr>
              <a:xfrm rot="16200000">
                <a:off x="-843784" y="2455495"/>
                <a:ext cx="27024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Foundational Process Controls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6515E62-9670-418E-89B7-A0B2BDC9B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4811" y="922683"/>
                <a:ext cx="106" cy="47923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ADF78645-ECB4-466E-9C7C-3C1B92B6E6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8237" y="675500"/>
                <a:ext cx="2398" cy="5039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CAD8C668-C77E-4A48-BD1A-90E889DEF38E}"/>
                  </a:ext>
                </a:extLst>
              </p:cNvPr>
              <p:cNvGrpSpPr/>
              <p:nvPr/>
            </p:nvGrpSpPr>
            <p:grpSpPr>
              <a:xfrm>
                <a:off x="5380239" y="279833"/>
                <a:ext cx="1152187" cy="395667"/>
                <a:chOff x="5403705" y="408149"/>
                <a:chExt cx="1152187" cy="395667"/>
              </a:xfrm>
            </p:grpSpPr>
            <p:sp>
              <p:nvSpPr>
                <p:cNvPr id="251" name="Flowchart: Alternate Process 250">
                  <a:extLst>
                    <a:ext uri="{FF2B5EF4-FFF2-40B4-BE49-F238E27FC236}">
                      <a16:creationId xmlns:a16="http://schemas.microsoft.com/office/drawing/2014/main" id="{B993B388-7760-47E0-B6C8-90638016C711}"/>
                    </a:ext>
                  </a:extLst>
                </p:cNvPr>
                <p:cNvSpPr/>
                <p:nvPr/>
              </p:nvSpPr>
              <p:spPr>
                <a:xfrm>
                  <a:off x="5403705" y="497370"/>
                  <a:ext cx="1078340" cy="306446"/>
                </a:xfrm>
                <a:prstGeom prst="flowChartAlternate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QMS</a:t>
                  </a:r>
                </a:p>
              </p:txBody>
            </p:sp>
            <p:sp>
              <p:nvSpPr>
                <p:cNvPr id="252" name="Isosceles Triangle 251">
                  <a:extLst>
                    <a:ext uri="{FF2B5EF4-FFF2-40B4-BE49-F238E27FC236}">
                      <a16:creationId xmlns:a16="http://schemas.microsoft.com/office/drawing/2014/main" id="{2D7E5D57-0DC3-497D-8905-B67627D42721}"/>
                    </a:ext>
                  </a:extLst>
                </p:cNvPr>
                <p:cNvSpPr/>
                <p:nvPr/>
              </p:nvSpPr>
              <p:spPr>
                <a:xfrm>
                  <a:off x="6408198" y="408149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33C3A2AC-10BB-491B-B89E-61C135550A67}"/>
                  </a:ext>
                </a:extLst>
              </p:cNvPr>
              <p:cNvGrpSpPr/>
              <p:nvPr/>
            </p:nvGrpSpPr>
            <p:grpSpPr>
              <a:xfrm>
                <a:off x="1495686" y="3527351"/>
                <a:ext cx="3713643" cy="1388509"/>
                <a:chOff x="1520038" y="3928820"/>
                <a:chExt cx="3713643" cy="1388509"/>
              </a:xfrm>
            </p:grpSpPr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44130553-53CD-4089-8B19-CE15CACE3966}"/>
                    </a:ext>
                  </a:extLst>
                </p:cNvPr>
                <p:cNvCxnSpPr/>
                <p:nvPr/>
              </p:nvCxnSpPr>
              <p:spPr>
                <a:xfrm>
                  <a:off x="2773788" y="5064141"/>
                  <a:ext cx="0" cy="2531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C8E8F082-9B60-425D-9224-FBD1F2746FCA}"/>
                    </a:ext>
                  </a:extLst>
                </p:cNvPr>
                <p:cNvCxnSpPr/>
                <p:nvPr/>
              </p:nvCxnSpPr>
              <p:spPr>
                <a:xfrm>
                  <a:off x="5230678" y="3928820"/>
                  <a:ext cx="3003" cy="136677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B996457C-A540-4AE5-8E8D-602BF57FD048}"/>
                    </a:ext>
                  </a:extLst>
                </p:cNvPr>
                <p:cNvCxnSpPr/>
                <p:nvPr/>
              </p:nvCxnSpPr>
              <p:spPr>
                <a:xfrm flipV="1">
                  <a:off x="4417959" y="4194789"/>
                  <a:ext cx="813091" cy="139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Flowchart: Multidocument 241">
                  <a:extLst>
                    <a:ext uri="{FF2B5EF4-FFF2-40B4-BE49-F238E27FC236}">
                      <a16:creationId xmlns:a16="http://schemas.microsoft.com/office/drawing/2014/main" id="{261FA7FF-4B03-49AC-A34A-66535716FE71}"/>
                    </a:ext>
                  </a:extLst>
                </p:cNvPr>
                <p:cNvSpPr/>
                <p:nvPr/>
              </p:nvSpPr>
              <p:spPr>
                <a:xfrm>
                  <a:off x="1520038" y="4152449"/>
                  <a:ext cx="713824" cy="816088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MPS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</a:p>
              </p:txBody>
            </p: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7B337F54-F72C-48E3-926D-E287600FD361}"/>
                    </a:ext>
                  </a:extLst>
                </p:cNvPr>
                <p:cNvCxnSpPr/>
                <p:nvPr/>
              </p:nvCxnSpPr>
              <p:spPr>
                <a:xfrm>
                  <a:off x="3267214" y="4208830"/>
                  <a:ext cx="31431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CEDFBC9D-1DE9-4EED-A7B5-E5422B447D3C}"/>
                    </a:ext>
                  </a:extLst>
                </p:cNvPr>
                <p:cNvCxnSpPr/>
                <p:nvPr/>
              </p:nvCxnSpPr>
              <p:spPr>
                <a:xfrm>
                  <a:off x="2233863" y="4366968"/>
                  <a:ext cx="325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3304CE76-0C6B-47A9-BB71-B38FB1BB6098}"/>
                    </a:ext>
                  </a:extLst>
                </p:cNvPr>
                <p:cNvGrpSpPr/>
                <p:nvPr/>
              </p:nvGrpSpPr>
              <p:grpSpPr>
                <a:xfrm>
                  <a:off x="3581528" y="3951390"/>
                  <a:ext cx="906100" cy="484822"/>
                  <a:chOff x="3918313" y="4497967"/>
                  <a:chExt cx="1057057" cy="547789"/>
                </a:xfrm>
              </p:grpSpPr>
              <p:sp>
                <p:nvSpPr>
                  <p:cNvPr id="249" name="Flowchart: Document 248">
                    <a:extLst>
                      <a:ext uri="{FF2B5EF4-FFF2-40B4-BE49-F238E27FC236}">
                        <a16:creationId xmlns:a16="http://schemas.microsoft.com/office/drawing/2014/main" id="{900CC432-6979-4CB3-B4E5-81214B0A182C}"/>
                      </a:ext>
                    </a:extLst>
                  </p:cNvPr>
                  <p:cNvSpPr/>
                  <p:nvPr/>
                </p:nvSpPr>
                <p:spPr>
                  <a:xfrm>
                    <a:off x="3918313" y="4587090"/>
                    <a:ext cx="975780" cy="458666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SPC Criteria</a:t>
                    </a:r>
                  </a:p>
                </p:txBody>
              </p:sp>
              <p:sp>
                <p:nvSpPr>
                  <p:cNvPr id="250" name="Isosceles Triangle 249">
                    <a:extLst>
                      <a:ext uri="{FF2B5EF4-FFF2-40B4-BE49-F238E27FC236}">
                        <a16:creationId xmlns:a16="http://schemas.microsoft.com/office/drawing/2014/main" id="{88865C27-52A9-4E8F-96C3-C23A8EFF9016}"/>
                      </a:ext>
                    </a:extLst>
                  </p:cNvPr>
                  <p:cNvSpPr/>
                  <p:nvPr/>
                </p:nvSpPr>
                <p:spPr>
                  <a:xfrm>
                    <a:off x="4794724" y="4497967"/>
                    <a:ext cx="180646" cy="155729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46" name="Flowchart: Multidocument 245">
                  <a:extLst>
                    <a:ext uri="{FF2B5EF4-FFF2-40B4-BE49-F238E27FC236}">
                      <a16:creationId xmlns:a16="http://schemas.microsoft.com/office/drawing/2014/main" id="{F84C6B3B-85D3-4A51-A9CA-F9FF19DB7F12}"/>
                    </a:ext>
                  </a:extLst>
                </p:cNvPr>
                <p:cNvSpPr/>
                <p:nvPr/>
              </p:nvSpPr>
              <p:spPr>
                <a:xfrm>
                  <a:off x="2559441" y="4031950"/>
                  <a:ext cx="707773" cy="510489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PCRD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</a:p>
              </p:txBody>
            </p:sp>
            <p:sp>
              <p:nvSpPr>
                <p:cNvPr id="247" name="Flowchart: Document 246">
                  <a:extLst>
                    <a:ext uri="{FF2B5EF4-FFF2-40B4-BE49-F238E27FC236}">
                      <a16:creationId xmlns:a16="http://schemas.microsoft.com/office/drawing/2014/main" id="{46BE26AD-6AD3-4FE5-8E6C-D99CA5DD2FAE}"/>
                    </a:ext>
                  </a:extLst>
                </p:cNvPr>
                <p:cNvSpPr/>
                <p:nvPr/>
              </p:nvSpPr>
              <p:spPr>
                <a:xfrm>
                  <a:off x="2559442" y="4606686"/>
                  <a:ext cx="707773" cy="458666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Design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Properties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8C487BD1-9CAC-4FC8-8053-9A5C7CFE5E3B}"/>
                    </a:ext>
                  </a:extLst>
                </p:cNvPr>
                <p:cNvCxnSpPr/>
                <p:nvPr/>
              </p:nvCxnSpPr>
              <p:spPr>
                <a:xfrm>
                  <a:off x="2233863" y="4655469"/>
                  <a:ext cx="325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DF04387C-B447-41A8-AD5F-FA2B82229150}"/>
                  </a:ext>
                </a:extLst>
              </p:cNvPr>
              <p:cNvSpPr txBox="1"/>
              <p:nvPr/>
            </p:nvSpPr>
            <p:spPr>
              <a:xfrm>
                <a:off x="2519569" y="134504"/>
                <a:ext cx="20297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Requirements</a:t>
                </a:r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892EAB40-7EA5-4A62-A67A-9BC59858094E}"/>
                  </a:ext>
                </a:extLst>
              </p:cNvPr>
              <p:cNvCxnSpPr>
                <a:endCxn id="251" idx="1"/>
              </p:cNvCxnSpPr>
              <p:nvPr/>
            </p:nvCxnSpPr>
            <p:spPr>
              <a:xfrm>
                <a:off x="1434245" y="498487"/>
                <a:ext cx="3945994" cy="2379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Flowchart: Document 187">
                <a:extLst>
                  <a:ext uri="{FF2B5EF4-FFF2-40B4-BE49-F238E27FC236}">
                    <a16:creationId xmlns:a16="http://schemas.microsoft.com/office/drawing/2014/main" id="{AF225199-B305-45B2-BCBE-70ED0088498F}"/>
                  </a:ext>
                </a:extLst>
              </p:cNvPr>
              <p:cNvSpPr/>
              <p:nvPr/>
            </p:nvSpPr>
            <p:spPr>
              <a:xfrm>
                <a:off x="4835774" y="4941208"/>
                <a:ext cx="720310" cy="520290"/>
              </a:xfrm>
              <a:prstGeom prst="flowChartDocumen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PPP</a:t>
                </a:r>
              </a:p>
            </p:txBody>
          </p:sp>
          <p:sp>
            <p:nvSpPr>
              <p:cNvPr id="189" name="Flowchart: Document 188">
                <a:extLst>
                  <a:ext uri="{FF2B5EF4-FFF2-40B4-BE49-F238E27FC236}">
                    <a16:creationId xmlns:a16="http://schemas.microsoft.com/office/drawing/2014/main" id="{FA562D2E-DE46-4072-A819-44C41FE83A5B}"/>
                  </a:ext>
                </a:extLst>
              </p:cNvPr>
              <p:cNvSpPr/>
              <p:nvPr/>
            </p:nvSpPr>
            <p:spPr>
              <a:xfrm>
                <a:off x="4806536" y="4919472"/>
                <a:ext cx="778786" cy="578967"/>
              </a:xfrm>
              <a:prstGeom prst="flowChartDocumen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Flowchart: Document 189">
                <a:extLst>
                  <a:ext uri="{FF2B5EF4-FFF2-40B4-BE49-F238E27FC236}">
                    <a16:creationId xmlns:a16="http://schemas.microsoft.com/office/drawing/2014/main" id="{26128718-F236-4AA5-8178-210B0E976E59}"/>
                  </a:ext>
                </a:extLst>
              </p:cNvPr>
              <p:cNvSpPr/>
              <p:nvPr/>
            </p:nvSpPr>
            <p:spPr>
              <a:xfrm>
                <a:off x="1952845" y="4953823"/>
                <a:ext cx="875027" cy="595938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 Process</a:t>
                </a:r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C2C6E88C-7086-447B-A52E-C608B97FF856}"/>
                  </a:ext>
                </a:extLst>
              </p:cNvPr>
              <p:cNvGrpSpPr/>
              <p:nvPr/>
            </p:nvGrpSpPr>
            <p:grpSpPr>
              <a:xfrm>
                <a:off x="1255645" y="843945"/>
                <a:ext cx="4718794" cy="2747513"/>
                <a:chOff x="1315429" y="1363865"/>
                <a:chExt cx="4718794" cy="2747513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526E672B-8026-4E43-90A3-83F86BA81AF1}"/>
                    </a:ext>
                  </a:extLst>
                </p:cNvPr>
                <p:cNvGrpSpPr/>
                <p:nvPr/>
              </p:nvGrpSpPr>
              <p:grpSpPr>
                <a:xfrm>
                  <a:off x="4067088" y="1630583"/>
                  <a:ext cx="1699901" cy="1271710"/>
                  <a:chOff x="4067088" y="1630583"/>
                  <a:chExt cx="1699901" cy="1271710"/>
                </a:xfrm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AF2A2E30-1322-4CFD-926A-09D6F0C790EC}"/>
                      </a:ext>
                    </a:extLst>
                  </p:cNvPr>
                  <p:cNvGrpSpPr/>
                  <p:nvPr/>
                </p:nvGrpSpPr>
                <p:grpSpPr>
                  <a:xfrm>
                    <a:off x="4067088" y="1630583"/>
                    <a:ext cx="1699901" cy="572331"/>
                    <a:chOff x="4067088" y="1630583"/>
                    <a:chExt cx="1699901" cy="572331"/>
                  </a:xfrm>
                </p:grpSpPr>
                <p:sp>
                  <p:nvSpPr>
                    <p:cNvPr id="236" name="Flowchart: Document 235">
                      <a:extLst>
                        <a:ext uri="{FF2B5EF4-FFF2-40B4-BE49-F238E27FC236}">
                          <a16:creationId xmlns:a16="http://schemas.microsoft.com/office/drawing/2014/main" id="{EAB7E46E-9377-4545-87A3-819B063E26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088" y="1680533"/>
                      <a:ext cx="513389" cy="265938"/>
                    </a:xfrm>
                    <a:prstGeom prst="flowChartDocumen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ECP</a:t>
                      </a:r>
                    </a:p>
                  </p:txBody>
                </p:sp>
                <p:sp>
                  <p:nvSpPr>
                    <p:cNvPr id="237" name="Flowchart: Alternate Process 236">
                      <a:extLst>
                        <a:ext uri="{FF2B5EF4-FFF2-40B4-BE49-F238E27FC236}">
                          <a16:creationId xmlns:a16="http://schemas.microsoft.com/office/drawing/2014/main" id="{314DDE9B-5177-4271-B07C-A59AF8CDAC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7736" y="1630583"/>
                      <a:ext cx="969253" cy="572331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Qualification Maintenance Calibration</a:t>
                      </a:r>
                    </a:p>
                  </p:txBody>
                </p:sp>
                <p:cxnSp>
                  <p:nvCxnSpPr>
                    <p:cNvPr id="238" name="Straight Connector 237">
                      <a:extLst>
                        <a:ext uri="{FF2B5EF4-FFF2-40B4-BE49-F238E27FC236}">
                          <a16:creationId xmlns:a16="http://schemas.microsoft.com/office/drawing/2014/main" id="{77B505FD-BEA3-4A62-9826-6CC75597148B}"/>
                        </a:ext>
                      </a:extLst>
                    </p:cNvPr>
                    <p:cNvCxnSpPr>
                      <a:stCxn id="236" idx="3"/>
                    </p:cNvCxnSpPr>
                    <p:nvPr/>
                  </p:nvCxnSpPr>
                  <p:spPr>
                    <a:xfrm flipV="1">
                      <a:off x="4580477" y="1803909"/>
                      <a:ext cx="217259" cy="959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2EADB62C-3C4D-498A-B7AC-D0BEA5013ACD}"/>
                      </a:ext>
                    </a:extLst>
                  </p:cNvPr>
                  <p:cNvGrpSpPr/>
                  <p:nvPr/>
                </p:nvGrpSpPr>
                <p:grpSpPr>
                  <a:xfrm>
                    <a:off x="4067088" y="2356161"/>
                    <a:ext cx="1695665" cy="546132"/>
                    <a:chOff x="4067088" y="2293406"/>
                    <a:chExt cx="1695665" cy="546132"/>
                  </a:xfrm>
                </p:grpSpPr>
                <p:sp>
                  <p:nvSpPr>
                    <p:cNvPr id="232" name="Flowchart: Document 231">
                      <a:extLst>
                        <a:ext uri="{FF2B5EF4-FFF2-40B4-BE49-F238E27FC236}">
                          <a16:creationId xmlns:a16="http://schemas.microsoft.com/office/drawing/2014/main" id="{2ABBDF7D-9708-4425-9844-18BA22F366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088" y="2349467"/>
                      <a:ext cx="730648" cy="490071"/>
                    </a:xfrm>
                    <a:prstGeom prst="flowChartDocumen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Plan</a:t>
                      </a:r>
                    </a:p>
                  </p:txBody>
                </p:sp>
                <p:sp>
                  <p:nvSpPr>
                    <p:cNvPr id="233" name="Flowchart: Alternate Process 232">
                      <a:extLst>
                        <a:ext uri="{FF2B5EF4-FFF2-40B4-BE49-F238E27FC236}">
                          <a16:creationId xmlns:a16="http://schemas.microsoft.com/office/drawing/2014/main" id="{FDFD12A8-16EE-4B9E-89D1-ACF4D6B431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3404" y="2364294"/>
                      <a:ext cx="679741" cy="238568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</a:p>
                  </p:txBody>
                </p:sp>
                <p:cxnSp>
                  <p:nvCxnSpPr>
                    <p:cNvPr id="234" name="Straight Connector 233">
                      <a:extLst>
                        <a:ext uri="{FF2B5EF4-FFF2-40B4-BE49-F238E27FC236}">
                          <a16:creationId xmlns:a16="http://schemas.microsoft.com/office/drawing/2014/main" id="{48E3DE32-B7C9-47CD-AFBC-56D524B4040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797736" y="2479984"/>
                      <a:ext cx="244982" cy="10816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5" name="Isosceles Triangle 234">
                      <a:extLst>
                        <a:ext uri="{FF2B5EF4-FFF2-40B4-BE49-F238E27FC236}">
                          <a16:creationId xmlns:a16="http://schemas.microsoft.com/office/drawing/2014/main" id="{79B53B61-97BE-4815-A714-8F9F0DD2E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5059" y="2293406"/>
                      <a:ext cx="147694" cy="127322"/>
                    </a:xfrm>
                    <a:prstGeom prst="triangl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03" name="Isosceles Triangle 202">
                  <a:extLst>
                    <a:ext uri="{FF2B5EF4-FFF2-40B4-BE49-F238E27FC236}">
                      <a16:creationId xmlns:a16="http://schemas.microsoft.com/office/drawing/2014/main" id="{1BEEA3AB-6038-4499-88A1-4EF4F5BDDDB7}"/>
                    </a:ext>
                  </a:extLst>
                </p:cNvPr>
                <p:cNvSpPr/>
                <p:nvPr/>
              </p:nvSpPr>
              <p:spPr>
                <a:xfrm>
                  <a:off x="5666450" y="1562701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4" name="Flowchart: Document 203">
                  <a:extLst>
                    <a:ext uri="{FF2B5EF4-FFF2-40B4-BE49-F238E27FC236}">
                      <a16:creationId xmlns:a16="http://schemas.microsoft.com/office/drawing/2014/main" id="{4AECAB2E-CCE8-4F09-ACDC-313BA3A256C6}"/>
                    </a:ext>
                  </a:extLst>
                </p:cNvPr>
                <p:cNvSpPr/>
                <p:nvPr/>
              </p:nvSpPr>
              <p:spPr>
                <a:xfrm>
                  <a:off x="2631217" y="1651529"/>
                  <a:ext cx="912064" cy="607618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Definition of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Material Process</a:t>
                  </a:r>
                </a:p>
              </p:txBody>
            </p: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7B80EDEC-1A8C-4460-B249-23FE0F77D2EA}"/>
                    </a:ext>
                  </a:extLst>
                </p:cNvPr>
                <p:cNvGrpSpPr/>
                <p:nvPr/>
              </p:nvGrpSpPr>
              <p:grpSpPr>
                <a:xfrm>
                  <a:off x="2682779" y="3195925"/>
                  <a:ext cx="3159276" cy="376267"/>
                  <a:chOff x="2251673" y="3058706"/>
                  <a:chExt cx="3159276" cy="376267"/>
                </a:xfrm>
              </p:grpSpPr>
              <p:sp>
                <p:nvSpPr>
                  <p:cNvPr id="224" name="TextBox 223">
                    <a:extLst>
                      <a:ext uri="{FF2B5EF4-FFF2-40B4-BE49-F238E27FC236}">
                        <a16:creationId xmlns:a16="http://schemas.microsoft.com/office/drawing/2014/main" id="{E9BA3888-7232-4047-A5BA-8E0D49F08383}"/>
                      </a:ext>
                    </a:extLst>
                  </p:cNvPr>
                  <p:cNvSpPr txBox="1"/>
                  <p:nvPr/>
                </p:nvSpPr>
                <p:spPr>
                  <a:xfrm>
                    <a:off x="2251673" y="3060640"/>
                    <a:ext cx="61908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2</a:t>
                    </a:r>
                  </a:p>
                </p:txBody>
              </p:sp>
              <p:sp>
                <p:nvSpPr>
                  <p:cNvPr id="225" name="TextBox 224">
                    <a:extLst>
                      <a:ext uri="{FF2B5EF4-FFF2-40B4-BE49-F238E27FC236}">
                        <a16:creationId xmlns:a16="http://schemas.microsoft.com/office/drawing/2014/main" id="{D943888F-0688-4F65-A01C-5AC773A9F60F}"/>
                      </a:ext>
                    </a:extLst>
                  </p:cNvPr>
                  <p:cNvSpPr txBox="1"/>
                  <p:nvPr/>
                </p:nvSpPr>
                <p:spPr>
                  <a:xfrm>
                    <a:off x="3397071" y="3062499"/>
                    <a:ext cx="61908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3</a:t>
                    </a:r>
                  </a:p>
                </p:txBody>
              </p:sp>
              <p:sp>
                <p:nvSpPr>
                  <p:cNvPr id="226" name="TextBox 225">
                    <a:extLst>
                      <a:ext uri="{FF2B5EF4-FFF2-40B4-BE49-F238E27FC236}">
                        <a16:creationId xmlns:a16="http://schemas.microsoft.com/office/drawing/2014/main" id="{04F5DF90-B1A0-4786-8575-93E496838207}"/>
                      </a:ext>
                    </a:extLst>
                  </p:cNvPr>
                  <p:cNvSpPr txBox="1"/>
                  <p:nvPr/>
                </p:nvSpPr>
                <p:spPr>
                  <a:xfrm>
                    <a:off x="4698895" y="3058706"/>
                    <a:ext cx="71205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“n”</a:t>
                    </a:r>
                  </a:p>
                </p:txBody>
              </p:sp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A4787B3F-10B1-4A20-B4BC-BCF16F2D5212}"/>
                      </a:ext>
                    </a:extLst>
                  </p:cNvPr>
                  <p:cNvGrpSpPr/>
                  <p:nvPr/>
                </p:nvGrpSpPr>
                <p:grpSpPr>
                  <a:xfrm>
                    <a:off x="4244662" y="3384369"/>
                    <a:ext cx="198898" cy="50604"/>
                    <a:chOff x="4246130" y="3536769"/>
                    <a:chExt cx="198898" cy="50604"/>
                  </a:xfrm>
                </p:grpSpPr>
                <p:sp>
                  <p:nvSpPr>
                    <p:cNvPr id="228" name="Oval 227">
                      <a:extLst>
                        <a:ext uri="{FF2B5EF4-FFF2-40B4-BE49-F238E27FC236}">
                          <a16:creationId xmlns:a16="http://schemas.microsoft.com/office/drawing/2014/main" id="{52A2A768-5E3D-45C2-A9EA-614E5E44FA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46130" y="3536769"/>
                      <a:ext cx="45719" cy="5060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Oval 228">
                      <a:extLst>
                        <a:ext uri="{FF2B5EF4-FFF2-40B4-BE49-F238E27FC236}">
                          <a16:creationId xmlns:a16="http://schemas.microsoft.com/office/drawing/2014/main" id="{1FD851D4-DCFA-4802-9C4B-C43E6A69D5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9309" y="3536769"/>
                      <a:ext cx="45719" cy="5060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206" name="Rounded Rectangle 86">
                  <a:extLst>
                    <a:ext uri="{FF2B5EF4-FFF2-40B4-BE49-F238E27FC236}">
                      <a16:creationId xmlns:a16="http://schemas.microsoft.com/office/drawing/2014/main" id="{B836C406-BA5C-4D91-B3CE-9CA79C16B38B}"/>
                    </a:ext>
                  </a:extLst>
                </p:cNvPr>
                <p:cNvSpPr/>
                <p:nvPr/>
              </p:nvSpPr>
              <p:spPr>
                <a:xfrm flipV="1">
                  <a:off x="5109957" y="4038954"/>
                  <a:ext cx="574662" cy="72424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Flowchart: Decision 206">
                  <a:extLst>
                    <a:ext uri="{FF2B5EF4-FFF2-40B4-BE49-F238E27FC236}">
                      <a16:creationId xmlns:a16="http://schemas.microsoft.com/office/drawing/2014/main" id="{A582D37D-A9E9-47CB-A002-EC5E53FDFF5C}"/>
                    </a:ext>
                  </a:extLst>
                </p:cNvPr>
                <p:cNvSpPr/>
                <p:nvPr/>
              </p:nvSpPr>
              <p:spPr>
                <a:xfrm>
                  <a:off x="2439118" y="2404327"/>
                  <a:ext cx="1304496" cy="642091"/>
                </a:xfrm>
                <a:prstGeom prst="flowChartDecision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Qual. of Material Process </a:t>
                  </a:r>
                </a:p>
              </p:txBody>
            </p:sp>
            <p:sp>
              <p:nvSpPr>
                <p:cNvPr id="208" name="Isosceles Triangle 207">
                  <a:extLst>
                    <a:ext uri="{FF2B5EF4-FFF2-40B4-BE49-F238E27FC236}">
                      <a16:creationId xmlns:a16="http://schemas.microsoft.com/office/drawing/2014/main" id="{D6AC0F65-67C3-49FB-AE72-FB08A3712AE7}"/>
                    </a:ext>
                  </a:extLst>
                </p:cNvPr>
                <p:cNvSpPr/>
                <p:nvPr/>
              </p:nvSpPr>
              <p:spPr>
                <a:xfrm>
                  <a:off x="4540720" y="3270880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Isosceles Triangle 208">
                  <a:extLst>
                    <a:ext uri="{FF2B5EF4-FFF2-40B4-BE49-F238E27FC236}">
                      <a16:creationId xmlns:a16="http://schemas.microsoft.com/office/drawing/2014/main" id="{361AB169-1AD3-4CB4-9FEC-4A7D8DFCA74F}"/>
                    </a:ext>
                  </a:extLst>
                </p:cNvPr>
                <p:cNvSpPr/>
                <p:nvPr/>
              </p:nvSpPr>
              <p:spPr>
                <a:xfrm>
                  <a:off x="5886529" y="3272118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0E80EFEE-47FF-457E-BF49-26952FD5666B}"/>
                    </a:ext>
                  </a:extLst>
                </p:cNvPr>
                <p:cNvGrpSpPr/>
                <p:nvPr/>
              </p:nvGrpSpPr>
              <p:grpSpPr>
                <a:xfrm>
                  <a:off x="1406479" y="1363865"/>
                  <a:ext cx="1224738" cy="1199163"/>
                  <a:chOff x="1507082" y="1464514"/>
                  <a:chExt cx="1224738" cy="1199163"/>
                </a:xfrm>
              </p:grpSpPr>
              <p:sp>
                <p:nvSpPr>
                  <p:cNvPr id="219" name="Flowchart: Document 218">
                    <a:extLst>
                      <a:ext uri="{FF2B5EF4-FFF2-40B4-BE49-F238E27FC236}">
                        <a16:creationId xmlns:a16="http://schemas.microsoft.com/office/drawing/2014/main" id="{C160655D-C2BA-4E9D-8232-9856B9D95EBE}"/>
                      </a:ext>
                    </a:extLst>
                  </p:cNvPr>
                  <p:cNvSpPr/>
                  <p:nvPr/>
                </p:nvSpPr>
                <p:spPr>
                  <a:xfrm>
                    <a:off x="1514270" y="1464514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Feedstock</a:t>
                    </a:r>
                  </a:p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Specification</a:t>
                    </a:r>
                  </a:p>
                </p:txBody>
              </p:sp>
              <p:sp>
                <p:nvSpPr>
                  <p:cNvPr id="220" name="Flowchart: Document 219">
                    <a:extLst>
                      <a:ext uri="{FF2B5EF4-FFF2-40B4-BE49-F238E27FC236}">
                        <a16:creationId xmlns:a16="http://schemas.microsoft.com/office/drawing/2014/main" id="{796E3332-E5AC-45A2-9580-6F5403A2C840}"/>
                      </a:ext>
                    </a:extLst>
                  </p:cNvPr>
                  <p:cNvSpPr/>
                  <p:nvPr/>
                </p:nvSpPr>
                <p:spPr>
                  <a:xfrm>
                    <a:off x="1512381" y="1873889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AM Process</a:t>
                    </a:r>
                  </a:p>
                </p:txBody>
              </p:sp>
              <p:sp>
                <p:nvSpPr>
                  <p:cNvPr id="221" name="Flowchart: Document 220">
                    <a:extLst>
                      <a:ext uri="{FF2B5EF4-FFF2-40B4-BE49-F238E27FC236}">
                        <a16:creationId xmlns:a16="http://schemas.microsoft.com/office/drawing/2014/main" id="{51AADA36-92EB-4C40-B5C4-9FA514252AED}"/>
                      </a:ext>
                    </a:extLst>
                  </p:cNvPr>
                  <p:cNvSpPr/>
                  <p:nvPr/>
                </p:nvSpPr>
                <p:spPr>
                  <a:xfrm>
                    <a:off x="1507082" y="2294584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Post-AM Process</a:t>
                    </a:r>
                  </a:p>
                </p:txBody>
              </p:sp>
              <p:cxnSp>
                <p:nvCxnSpPr>
                  <p:cNvPr id="222" name="Elbow Connector 20">
                    <a:extLst>
                      <a:ext uri="{FF2B5EF4-FFF2-40B4-BE49-F238E27FC236}">
                        <a16:creationId xmlns:a16="http://schemas.microsoft.com/office/drawing/2014/main" id="{CD60139D-5BCE-4F41-8356-C583ED1CC78B}"/>
                      </a:ext>
                    </a:extLst>
                  </p:cNvPr>
                  <p:cNvCxnSpPr>
                    <a:stCxn id="221" idx="3"/>
                    <a:endCxn id="219" idx="3"/>
                  </p:cNvCxnSpPr>
                  <p:nvPr/>
                </p:nvCxnSpPr>
                <p:spPr>
                  <a:xfrm flipV="1">
                    <a:off x="2306003" y="1649061"/>
                    <a:ext cx="7188" cy="830070"/>
                  </a:xfrm>
                  <a:prstGeom prst="bentConnector3">
                    <a:avLst>
                      <a:gd name="adj1" fmla="val 1937507"/>
                    </a:avLst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F86268E6-AB37-404C-BA3F-214DB54615DF}"/>
                      </a:ext>
                    </a:extLst>
                  </p:cNvPr>
                  <p:cNvCxnSpPr>
                    <a:stCxn id="220" idx="3"/>
                    <a:endCxn id="204" idx="1"/>
                  </p:cNvCxnSpPr>
                  <p:nvPr/>
                </p:nvCxnSpPr>
                <p:spPr>
                  <a:xfrm flipV="1">
                    <a:off x="2311302" y="2055987"/>
                    <a:ext cx="420518" cy="244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6B1B83A5-8DBE-436A-B106-F48E2C940B7A}"/>
                    </a:ext>
                  </a:extLst>
                </p:cNvPr>
                <p:cNvGrpSpPr/>
                <p:nvPr/>
              </p:nvGrpSpPr>
              <p:grpSpPr>
                <a:xfrm>
                  <a:off x="1315429" y="2744199"/>
                  <a:ext cx="1058388" cy="585096"/>
                  <a:chOff x="1315429" y="2810239"/>
                  <a:chExt cx="1058388" cy="585096"/>
                </a:xfrm>
              </p:grpSpPr>
              <p:sp>
                <p:nvSpPr>
                  <p:cNvPr id="216" name="Flowchart: Document 215">
                    <a:extLst>
                      <a:ext uri="{FF2B5EF4-FFF2-40B4-BE49-F238E27FC236}">
                        <a16:creationId xmlns:a16="http://schemas.microsoft.com/office/drawing/2014/main" id="{FD74E8DC-D4B4-4DC9-98B6-45E7E694D74A}"/>
                      </a:ext>
                    </a:extLst>
                  </p:cNvPr>
                  <p:cNvSpPr/>
                  <p:nvPr/>
                </p:nvSpPr>
                <p:spPr>
                  <a:xfrm>
                    <a:off x="1315429" y="3000775"/>
                    <a:ext cx="1004689" cy="394560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QMP-A, B or C</a:t>
                    </a:r>
                  </a:p>
                </p:txBody>
              </p:sp>
              <p:sp>
                <p:nvSpPr>
                  <p:cNvPr id="217" name="TextBox 216">
                    <a:extLst>
                      <a:ext uri="{FF2B5EF4-FFF2-40B4-BE49-F238E27FC236}">
                        <a16:creationId xmlns:a16="http://schemas.microsoft.com/office/drawing/2014/main" id="{744524C6-D6F2-4713-B124-1BEED9D0BAEF}"/>
                      </a:ext>
                    </a:extLst>
                  </p:cNvPr>
                  <p:cNvSpPr txBox="1"/>
                  <p:nvPr/>
                </p:nvSpPr>
                <p:spPr>
                  <a:xfrm>
                    <a:off x="1485277" y="2810239"/>
                    <a:ext cx="623889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1</a:t>
                    </a:r>
                  </a:p>
                </p:txBody>
              </p:sp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AEC3DAA1-76F8-4622-B7D8-F39ACF7F626F}"/>
                      </a:ext>
                    </a:extLst>
                  </p:cNvPr>
                  <p:cNvSpPr/>
                  <p:nvPr/>
                </p:nvSpPr>
                <p:spPr>
                  <a:xfrm>
                    <a:off x="2226123" y="2959787"/>
                    <a:ext cx="147694" cy="127322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212" name="Straight Arrow Connector 211">
                  <a:extLst>
                    <a:ext uri="{FF2B5EF4-FFF2-40B4-BE49-F238E27FC236}">
                      <a16:creationId xmlns:a16="http://schemas.microsoft.com/office/drawing/2014/main" id="{E13D231E-284B-4199-B40A-9C8487F77510}"/>
                    </a:ext>
                  </a:extLst>
                </p:cNvPr>
                <p:cNvCxnSpPr>
                  <a:stCxn id="204" idx="2"/>
                  <a:endCxn id="207" idx="0"/>
                </p:cNvCxnSpPr>
                <p:nvPr/>
              </p:nvCxnSpPr>
              <p:spPr>
                <a:xfrm>
                  <a:off x="3087249" y="2218977"/>
                  <a:ext cx="4117" cy="185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Elbow Connector 87">
                  <a:extLst>
                    <a:ext uri="{FF2B5EF4-FFF2-40B4-BE49-F238E27FC236}">
                      <a16:creationId xmlns:a16="http://schemas.microsoft.com/office/drawing/2014/main" id="{418A4967-B367-432E-90E5-C7184EF5CBEC}"/>
                    </a:ext>
                  </a:extLst>
                </p:cNvPr>
                <p:cNvCxnSpPr>
                  <a:stCxn id="207" idx="2"/>
                  <a:endCxn id="216" idx="3"/>
                </p:cNvCxnSpPr>
                <p:nvPr/>
              </p:nvCxnSpPr>
              <p:spPr>
                <a:xfrm rot="5400000">
                  <a:off x="2662944" y="2703592"/>
                  <a:ext cx="85597" cy="771248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Elbow Connector 93">
                  <a:extLst>
                    <a:ext uri="{FF2B5EF4-FFF2-40B4-BE49-F238E27FC236}">
                      <a16:creationId xmlns:a16="http://schemas.microsoft.com/office/drawing/2014/main" id="{3CB69C77-5210-4F59-9118-07A85D1B1BB9}"/>
                    </a:ext>
                  </a:extLst>
                </p:cNvPr>
                <p:cNvCxnSpPr>
                  <a:stCxn id="216" idx="2"/>
                </p:cNvCxnSpPr>
                <p:nvPr/>
              </p:nvCxnSpPr>
              <p:spPr>
                <a:xfrm rot="16200000" flipH="1">
                  <a:off x="2032504" y="3088480"/>
                  <a:ext cx="264597" cy="694056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Isosceles Triangle 214">
                  <a:extLst>
                    <a:ext uri="{FF2B5EF4-FFF2-40B4-BE49-F238E27FC236}">
                      <a16:creationId xmlns:a16="http://schemas.microsoft.com/office/drawing/2014/main" id="{C9CB5CA9-2663-4313-B02A-F60983DEEF03}"/>
                    </a:ext>
                  </a:extLst>
                </p:cNvPr>
                <p:cNvSpPr/>
                <p:nvPr/>
              </p:nvSpPr>
              <p:spPr>
                <a:xfrm>
                  <a:off x="3411166" y="3272118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2" name="Flowchart: Alternate Process 191">
                <a:extLst>
                  <a:ext uri="{FF2B5EF4-FFF2-40B4-BE49-F238E27FC236}">
                    <a16:creationId xmlns:a16="http://schemas.microsoft.com/office/drawing/2014/main" id="{8EC69C39-926E-4403-A342-ADD24288AAFC}"/>
                  </a:ext>
                </a:extLst>
              </p:cNvPr>
              <p:cNvSpPr/>
              <p:nvPr/>
            </p:nvSpPr>
            <p:spPr>
              <a:xfrm>
                <a:off x="1258787" y="3110666"/>
                <a:ext cx="862853" cy="328723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Registration</a:t>
                </a:r>
              </a:p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or B)</a:t>
                </a:r>
              </a:p>
            </p:txBody>
          </p: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09002C60-E0A1-493C-AFFD-88745B706531}"/>
                  </a:ext>
                </a:extLst>
              </p:cNvPr>
              <p:cNvCxnSpPr/>
              <p:nvPr/>
            </p:nvCxnSpPr>
            <p:spPr>
              <a:xfrm>
                <a:off x="1512571" y="2794440"/>
                <a:ext cx="0" cy="3027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>
                <a:extLst>
                  <a:ext uri="{FF2B5EF4-FFF2-40B4-BE49-F238E27FC236}">
                    <a16:creationId xmlns:a16="http://schemas.microsoft.com/office/drawing/2014/main" id="{86C7FAC2-B43F-46AC-9A34-C1C34246F443}"/>
                  </a:ext>
                </a:extLst>
              </p:cNvPr>
              <p:cNvCxnSpPr>
                <a:stCxn id="192" idx="2"/>
              </p:cNvCxnSpPr>
              <p:nvPr/>
            </p:nvCxnSpPr>
            <p:spPr>
              <a:xfrm flipH="1">
                <a:off x="1681328" y="3439389"/>
                <a:ext cx="8886" cy="442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ounded Rectangle 145">
                <a:extLst>
                  <a:ext uri="{FF2B5EF4-FFF2-40B4-BE49-F238E27FC236}">
                    <a16:creationId xmlns:a16="http://schemas.microsoft.com/office/drawing/2014/main" id="{E049ABD6-EE6A-4E15-B801-0686951ABF83}"/>
                  </a:ext>
                </a:extLst>
              </p:cNvPr>
              <p:cNvSpPr/>
              <p:nvPr/>
            </p:nvSpPr>
            <p:spPr>
              <a:xfrm>
                <a:off x="3854545" y="999421"/>
                <a:ext cx="2008371" cy="14883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C1DCB677-5332-4F47-8819-ACDC794DA49A}"/>
                  </a:ext>
                </a:extLst>
              </p:cNvPr>
              <p:cNvSpPr txBox="1"/>
              <p:nvPr/>
            </p:nvSpPr>
            <p:spPr>
              <a:xfrm>
                <a:off x="4130527" y="773307"/>
                <a:ext cx="1301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NASA-STD-6033</a:t>
                </a:r>
              </a:p>
            </p:txBody>
          </p:sp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4964A766-AF2C-4C42-A310-C3B94E16A973}"/>
                  </a:ext>
                </a:extLst>
              </p:cNvPr>
              <p:cNvCxnSpPr/>
              <p:nvPr/>
            </p:nvCxnSpPr>
            <p:spPr>
              <a:xfrm flipH="1">
                <a:off x="2119932" y="3343900"/>
                <a:ext cx="3083174" cy="212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FB32C32-9CF8-430C-AC77-1964D53CC56A}"/>
                  </a:ext>
                </a:extLst>
              </p:cNvPr>
              <p:cNvCxnSpPr/>
              <p:nvPr/>
            </p:nvCxnSpPr>
            <p:spPr>
              <a:xfrm flipV="1">
                <a:off x="5207648" y="323989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DFB7B051-8AE2-4601-BB6A-34579CA9C2B5}"/>
                  </a:ext>
                </a:extLst>
              </p:cNvPr>
              <p:cNvCxnSpPr/>
              <p:nvPr/>
            </p:nvCxnSpPr>
            <p:spPr>
              <a:xfrm flipV="1">
                <a:off x="3764261" y="323989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28C6216A-1850-4AE9-8929-FCFDC6F03058}"/>
                  </a:ext>
                </a:extLst>
              </p:cNvPr>
              <p:cNvCxnSpPr/>
              <p:nvPr/>
            </p:nvCxnSpPr>
            <p:spPr>
              <a:xfrm flipV="1">
                <a:off x="2649973" y="326111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Flowchart: Alternate Process 200">
                <a:extLst>
                  <a:ext uri="{FF2B5EF4-FFF2-40B4-BE49-F238E27FC236}">
                    <a16:creationId xmlns:a16="http://schemas.microsoft.com/office/drawing/2014/main" id="{6704B968-38F0-4479-87A1-203834B88980}"/>
                  </a:ext>
                </a:extLst>
              </p:cNvPr>
              <p:cNvSpPr/>
              <p:nvPr/>
            </p:nvSpPr>
            <p:spPr>
              <a:xfrm>
                <a:off x="1024810" y="816742"/>
                <a:ext cx="5126825" cy="2740375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99095F4-6D69-4963-98E1-C7823AF1A027}"/>
                </a:ext>
              </a:extLst>
            </p:cNvPr>
            <p:cNvSpPr/>
            <p:nvPr/>
          </p:nvSpPr>
          <p:spPr>
            <a:xfrm>
              <a:off x="5270328" y="62563"/>
              <a:ext cx="1333114" cy="8607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231665A-FE1A-43CA-A592-B4E15F19ABB3}"/>
                </a:ext>
              </a:extLst>
            </p:cNvPr>
            <p:cNvSpPr/>
            <p:nvPr/>
          </p:nvSpPr>
          <p:spPr>
            <a:xfrm>
              <a:off x="290713" y="139137"/>
              <a:ext cx="1333114" cy="8607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485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a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95" y="1718554"/>
            <a:ext cx="6557681" cy="43513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Planning for AM certification does NOT start with a part</a:t>
            </a:r>
          </a:p>
          <a:p>
            <a:pPr marL="342900" indent="-342900"/>
            <a:r>
              <a:rPr lang="en-US" sz="2400" dirty="0"/>
              <a:t>AM Control Plan should define how the foundation for certification is structured and how it operates</a:t>
            </a:r>
          </a:p>
          <a:p>
            <a:pPr marL="800100" lvl="1" indent="-342900"/>
            <a:r>
              <a:rPr lang="en-US" dirty="0"/>
              <a:t>Equipment and Facility Controls</a:t>
            </a:r>
          </a:p>
          <a:p>
            <a:pPr marL="800100" lvl="1" indent="-342900"/>
            <a:r>
              <a:rPr lang="en-US" dirty="0"/>
              <a:t>Personnel Training</a:t>
            </a:r>
          </a:p>
          <a:p>
            <a:pPr marL="800100" lvl="1" indent="-342900"/>
            <a:r>
              <a:rPr lang="en-US" dirty="0"/>
              <a:t>Process/Machine Qualification</a:t>
            </a:r>
          </a:p>
          <a:p>
            <a:pPr marL="800100" lvl="1" indent="-342900"/>
            <a:r>
              <a:rPr lang="en-US" dirty="0"/>
              <a:t>Material Properties</a:t>
            </a:r>
          </a:p>
          <a:p>
            <a:pPr marL="800100" lvl="1" indent="-342900"/>
            <a:r>
              <a:rPr lang="en-US" dirty="0"/>
              <a:t>Statistical Process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965576" y="1716966"/>
            <a:ext cx="4941001" cy="4352926"/>
            <a:chOff x="6406267" y="2417124"/>
            <a:chExt cx="4941001" cy="43529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267" y="2417124"/>
              <a:ext cx="2027903" cy="1524000"/>
            </a:xfrm>
            <a:prstGeom prst="rect">
              <a:avLst/>
            </a:prstGeom>
            <a:ln>
              <a:solidFill>
                <a:srgbClr val="321E0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3" t="6331" r="12746" b="1531"/>
            <a:stretch/>
          </p:blipFill>
          <p:spPr>
            <a:xfrm>
              <a:off x="9149466" y="2417125"/>
              <a:ext cx="2197802" cy="1532641"/>
            </a:xfrm>
            <a:prstGeom prst="rect">
              <a:avLst/>
            </a:prstGeom>
            <a:ln>
              <a:solidFill>
                <a:srgbClr val="321E00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267" y="4017325"/>
              <a:ext cx="2486025" cy="2752725"/>
            </a:xfrm>
            <a:prstGeom prst="rect">
              <a:avLst/>
            </a:prstGeom>
          </p:spPr>
        </p:pic>
        <p:sp>
          <p:nvSpPr>
            <p:cNvPr id="9" name="&quot;No&quot; Symbol 8"/>
            <p:cNvSpPr/>
            <p:nvPr/>
          </p:nvSpPr>
          <p:spPr bwMode="auto">
            <a:xfrm>
              <a:off x="8539866" y="2950524"/>
              <a:ext cx="457200" cy="457200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rgbClr val="321E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US" sz="2800" b="1" baseline="-2500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866" y="5007924"/>
              <a:ext cx="979714" cy="979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34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618</Words>
  <Application>Microsoft Office PowerPoint</Application>
  <PresentationFormat>Widescreen</PresentationFormat>
  <Paragraphs>155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(body)</vt:lpstr>
      <vt:lpstr>Calibri Light</vt:lpstr>
      <vt:lpstr>Levenim MT</vt:lpstr>
      <vt:lpstr>Times New Roman</vt:lpstr>
      <vt:lpstr>Office Theme</vt:lpstr>
      <vt:lpstr> NASA-STD-6030 Qualified Material Process Requirements for Joint Non-Metallic SDO Forum    Sam Cordner April 27, 2021</vt:lpstr>
      <vt:lpstr>Quick Look</vt:lpstr>
      <vt:lpstr>AM Certification:  Governing Principles</vt:lpstr>
      <vt:lpstr>NASA approvals required</vt:lpstr>
      <vt:lpstr>Applicability</vt:lpstr>
      <vt:lpstr>Classification</vt:lpstr>
      <vt:lpstr>Summary of Methodology</vt:lpstr>
      <vt:lpstr>General Requirements</vt:lpstr>
      <vt:lpstr>Building a Foundation</vt:lpstr>
      <vt:lpstr>Qualified Material Process (QMP)</vt:lpstr>
      <vt:lpstr>PowerPoint Presentation</vt:lpstr>
      <vt:lpstr>The QMP becomes the Foundation!</vt:lpstr>
      <vt:lpstr>Conclusions</vt:lpstr>
      <vt:lpstr>Additional for the M&amp;P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Technical Discipline Team Face-to-Face</dc:title>
  <dc:creator>Cordner, Samuel M. (MSFC-EM21)</dc:creator>
  <cp:lastModifiedBy>Skinner, Stacy M. (MSFC-EE04)[Hanks Hanks and Associates LLC]</cp:lastModifiedBy>
  <cp:revision>193</cp:revision>
  <dcterms:created xsi:type="dcterms:W3CDTF">2016-09-23T16:35:51Z</dcterms:created>
  <dcterms:modified xsi:type="dcterms:W3CDTF">2021-04-29T14:49:48Z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