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12"/>
  </p:notesMasterIdLst>
  <p:handoutMasterIdLst>
    <p:handoutMasterId r:id="rId13"/>
  </p:handoutMasterIdLst>
  <p:sldIdLst>
    <p:sldId id="1025" r:id="rId2"/>
    <p:sldId id="1030" r:id="rId3"/>
    <p:sldId id="1034" r:id="rId4"/>
    <p:sldId id="1027" r:id="rId5"/>
    <p:sldId id="1028" r:id="rId6"/>
    <p:sldId id="1031" r:id="rId7"/>
    <p:sldId id="1033" r:id="rId8"/>
    <p:sldId id="1026" r:id="rId9"/>
    <p:sldId id="1032" r:id="rId10"/>
    <p:sldId id="1035" r:id="rId11"/>
  </p:sldIdLst>
  <p:sldSz cx="9144000" cy="6858000" type="letter"/>
  <p:notesSz cx="6997700" cy="9271000"/>
  <p:defaultTextStyle>
    <a:defPPr>
      <a:defRPr lang="en-US"/>
    </a:defPPr>
    <a:lvl1pPr algn="l" rtl="0" eaLnBrk="0" fontAlgn="base" hangingPunct="0">
      <a:spcBef>
        <a:spcPct val="0"/>
      </a:spcBef>
      <a:spcAft>
        <a:spcPct val="0"/>
      </a:spcAft>
      <a:defRPr sz="1300" kern="1200">
        <a:solidFill>
          <a:schemeClr val="tx1"/>
        </a:solidFill>
        <a:latin typeface="Times New Roman" charset="0"/>
        <a:ea typeface="ＭＳ Ｐゴシック" charset="0"/>
        <a:cs typeface="ＭＳ Ｐゴシック" charset="0"/>
      </a:defRPr>
    </a:lvl1pPr>
    <a:lvl2pPr marL="489844" algn="l" rtl="0" eaLnBrk="0" fontAlgn="base" hangingPunct="0">
      <a:spcBef>
        <a:spcPct val="0"/>
      </a:spcBef>
      <a:spcAft>
        <a:spcPct val="0"/>
      </a:spcAft>
      <a:defRPr sz="1300" kern="1200">
        <a:solidFill>
          <a:schemeClr val="tx1"/>
        </a:solidFill>
        <a:latin typeface="Times New Roman" charset="0"/>
        <a:ea typeface="ＭＳ Ｐゴシック" charset="0"/>
        <a:cs typeface="ＭＳ Ｐゴシック" charset="0"/>
      </a:defRPr>
    </a:lvl2pPr>
    <a:lvl3pPr marL="979688" algn="l" rtl="0" eaLnBrk="0" fontAlgn="base" hangingPunct="0">
      <a:spcBef>
        <a:spcPct val="0"/>
      </a:spcBef>
      <a:spcAft>
        <a:spcPct val="0"/>
      </a:spcAft>
      <a:defRPr sz="1300" kern="1200">
        <a:solidFill>
          <a:schemeClr val="tx1"/>
        </a:solidFill>
        <a:latin typeface="Times New Roman" charset="0"/>
        <a:ea typeface="ＭＳ Ｐゴシック" charset="0"/>
        <a:cs typeface="ＭＳ Ｐゴシック" charset="0"/>
      </a:defRPr>
    </a:lvl3pPr>
    <a:lvl4pPr marL="1469532" algn="l" rtl="0" eaLnBrk="0" fontAlgn="base" hangingPunct="0">
      <a:spcBef>
        <a:spcPct val="0"/>
      </a:spcBef>
      <a:spcAft>
        <a:spcPct val="0"/>
      </a:spcAft>
      <a:defRPr sz="1300" kern="1200">
        <a:solidFill>
          <a:schemeClr val="tx1"/>
        </a:solidFill>
        <a:latin typeface="Times New Roman" charset="0"/>
        <a:ea typeface="ＭＳ Ｐゴシック" charset="0"/>
        <a:cs typeface="ＭＳ Ｐゴシック" charset="0"/>
      </a:defRPr>
    </a:lvl4pPr>
    <a:lvl5pPr marL="1959376" algn="l" rtl="0" eaLnBrk="0" fontAlgn="base" hangingPunct="0">
      <a:spcBef>
        <a:spcPct val="0"/>
      </a:spcBef>
      <a:spcAft>
        <a:spcPct val="0"/>
      </a:spcAft>
      <a:defRPr sz="1300" kern="1200">
        <a:solidFill>
          <a:schemeClr val="tx1"/>
        </a:solidFill>
        <a:latin typeface="Times New Roman" charset="0"/>
        <a:ea typeface="ＭＳ Ｐゴシック" charset="0"/>
        <a:cs typeface="ＭＳ Ｐゴシック" charset="0"/>
      </a:defRPr>
    </a:lvl5pPr>
    <a:lvl6pPr marL="2449220" algn="l" defTabSz="489844" rtl="0" eaLnBrk="1" latinLnBrk="0" hangingPunct="1">
      <a:defRPr sz="1300" kern="1200">
        <a:solidFill>
          <a:schemeClr val="tx1"/>
        </a:solidFill>
        <a:latin typeface="Times New Roman" charset="0"/>
        <a:ea typeface="ＭＳ Ｐゴシック" charset="0"/>
        <a:cs typeface="ＭＳ Ｐゴシック" charset="0"/>
      </a:defRPr>
    </a:lvl6pPr>
    <a:lvl7pPr marL="2939064" algn="l" defTabSz="489844" rtl="0" eaLnBrk="1" latinLnBrk="0" hangingPunct="1">
      <a:defRPr sz="1300" kern="1200">
        <a:solidFill>
          <a:schemeClr val="tx1"/>
        </a:solidFill>
        <a:latin typeface="Times New Roman" charset="0"/>
        <a:ea typeface="ＭＳ Ｐゴシック" charset="0"/>
        <a:cs typeface="ＭＳ Ｐゴシック" charset="0"/>
      </a:defRPr>
    </a:lvl7pPr>
    <a:lvl8pPr marL="3428909" algn="l" defTabSz="489844" rtl="0" eaLnBrk="1" latinLnBrk="0" hangingPunct="1">
      <a:defRPr sz="1300" kern="1200">
        <a:solidFill>
          <a:schemeClr val="tx1"/>
        </a:solidFill>
        <a:latin typeface="Times New Roman" charset="0"/>
        <a:ea typeface="ＭＳ Ｐゴシック" charset="0"/>
        <a:cs typeface="ＭＳ Ｐゴシック" charset="0"/>
      </a:defRPr>
    </a:lvl8pPr>
    <a:lvl9pPr marL="3918753" algn="l" defTabSz="489844" rtl="0" eaLnBrk="1" latinLnBrk="0" hangingPunct="1">
      <a:defRPr sz="1300" kern="1200">
        <a:solidFill>
          <a:schemeClr val="tx1"/>
        </a:solidFill>
        <a:latin typeface="Times New Roman"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016" userDrawn="1">
          <p15:clr>
            <a:srgbClr val="A4A3A4"/>
          </p15:clr>
        </p15:guide>
        <p15:guide id="2" pos="2688" userDrawn="1">
          <p15:clr>
            <a:srgbClr val="A4A3A4"/>
          </p15:clr>
        </p15:guide>
        <p15:guide id="3" orient="horz" pos="2160">
          <p15:clr>
            <a:srgbClr val="A4A3A4"/>
          </p15:clr>
        </p15:guide>
        <p15:guide id="4"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92DFF"/>
    <a:srgbClr val="0099FF"/>
    <a:srgbClr val="F583FF"/>
    <a:srgbClr val="4C4C4C"/>
    <a:srgbClr val="FFFF00"/>
    <a:srgbClr val="336600"/>
    <a:srgbClr val="00FF00"/>
    <a:srgbClr val="DDDDDD"/>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86410" autoAdjust="0"/>
  </p:normalViewPr>
  <p:slideViewPr>
    <p:cSldViewPr>
      <p:cViewPr varScale="1">
        <p:scale>
          <a:sx n="56" d="100"/>
          <a:sy n="56" d="100"/>
        </p:scale>
        <p:origin x="1516" y="52"/>
      </p:cViewPr>
      <p:guideLst>
        <p:guide orient="horz" pos="2016"/>
        <p:guide pos="2688"/>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75" d="100"/>
        <a:sy n="75" d="100"/>
      </p:scale>
      <p:origin x="0" y="0"/>
    </p:cViewPr>
  </p:sorterViewPr>
  <p:notesViewPr>
    <p:cSldViewPr>
      <p:cViewPr varScale="1">
        <p:scale>
          <a:sx n="60" d="100"/>
          <a:sy n="60" d="100"/>
        </p:scale>
        <p:origin x="2472" y="6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54838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343025" y="776288"/>
            <a:ext cx="4318000" cy="3238500"/>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051" name="Rectangle 3"/>
          <p:cNvSpPr>
            <a:spLocks noGrp="1" noChangeArrowheads="1"/>
          </p:cNvSpPr>
          <p:nvPr>
            <p:ph type="body" sz="quarter" idx="3"/>
          </p:nvPr>
        </p:nvSpPr>
        <p:spPr bwMode="auto">
          <a:xfrm>
            <a:off x="922338" y="4433888"/>
            <a:ext cx="5143500" cy="4122737"/>
          </a:xfrm>
          <a:prstGeom prst="rect">
            <a:avLst/>
          </a:prstGeom>
          <a:noFill/>
          <a:ln>
            <a:noFill/>
          </a:ln>
          <a:effectLst/>
        </p:spPr>
        <p:txBody>
          <a:bodyPr vert="horz" wrap="square" lIns="93600" tIns="45187" rIns="93600" bIns="4518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07534066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300" kern="1200">
        <a:solidFill>
          <a:schemeClr val="tx1"/>
        </a:solidFill>
        <a:latin typeface="Times New Roman" charset="0"/>
        <a:ea typeface="ＭＳ Ｐゴシック" charset="0"/>
        <a:cs typeface="MS PGothic" charset="0"/>
      </a:defRPr>
    </a:lvl1pPr>
    <a:lvl2pPr marL="489844" algn="l" rtl="0" eaLnBrk="0" fontAlgn="base" hangingPunct="0">
      <a:spcBef>
        <a:spcPct val="30000"/>
      </a:spcBef>
      <a:spcAft>
        <a:spcPct val="0"/>
      </a:spcAft>
      <a:defRPr sz="1300" kern="1200">
        <a:solidFill>
          <a:schemeClr val="tx1"/>
        </a:solidFill>
        <a:latin typeface="Times New Roman" charset="0"/>
        <a:ea typeface="MS PGothic" pitchFamily="34" charset="-128"/>
        <a:cs typeface="MS PGothic" charset="0"/>
      </a:defRPr>
    </a:lvl2pPr>
    <a:lvl3pPr marL="979688" algn="l" rtl="0" eaLnBrk="0" fontAlgn="base" hangingPunct="0">
      <a:spcBef>
        <a:spcPct val="30000"/>
      </a:spcBef>
      <a:spcAft>
        <a:spcPct val="0"/>
      </a:spcAft>
      <a:defRPr sz="1300" kern="1200">
        <a:solidFill>
          <a:schemeClr val="tx1"/>
        </a:solidFill>
        <a:latin typeface="Times New Roman" charset="0"/>
        <a:ea typeface="MS PGothic" pitchFamily="34" charset="-128"/>
        <a:cs typeface="MS PGothic" charset="0"/>
      </a:defRPr>
    </a:lvl3pPr>
    <a:lvl4pPr marL="1469532" algn="l" rtl="0" eaLnBrk="0" fontAlgn="base" hangingPunct="0">
      <a:spcBef>
        <a:spcPct val="30000"/>
      </a:spcBef>
      <a:spcAft>
        <a:spcPct val="0"/>
      </a:spcAft>
      <a:defRPr sz="1300" kern="1200">
        <a:solidFill>
          <a:schemeClr val="tx1"/>
        </a:solidFill>
        <a:latin typeface="Times New Roman" charset="0"/>
        <a:ea typeface="MS PGothic" pitchFamily="34" charset="-128"/>
        <a:cs typeface="MS PGothic" charset="0"/>
      </a:defRPr>
    </a:lvl4pPr>
    <a:lvl5pPr marL="1959376" algn="l" rtl="0" eaLnBrk="0" fontAlgn="base" hangingPunct="0">
      <a:spcBef>
        <a:spcPct val="30000"/>
      </a:spcBef>
      <a:spcAft>
        <a:spcPct val="0"/>
      </a:spcAft>
      <a:defRPr sz="1300" kern="1200">
        <a:solidFill>
          <a:schemeClr val="tx1"/>
        </a:solidFill>
        <a:latin typeface="Times New Roman" charset="0"/>
        <a:ea typeface="MS PGothic" pitchFamily="34" charset="-128"/>
        <a:cs typeface="MS PGothic" charset="0"/>
      </a:defRPr>
    </a:lvl5pPr>
    <a:lvl6pPr marL="2449220" algn="l" defTabSz="489844" rtl="0" eaLnBrk="1" latinLnBrk="0" hangingPunct="1">
      <a:defRPr sz="1300" kern="1200">
        <a:solidFill>
          <a:schemeClr val="tx1"/>
        </a:solidFill>
        <a:latin typeface="+mn-lt"/>
        <a:ea typeface="+mn-ea"/>
        <a:cs typeface="+mn-cs"/>
      </a:defRPr>
    </a:lvl6pPr>
    <a:lvl7pPr marL="2939064" algn="l" defTabSz="489844" rtl="0" eaLnBrk="1" latinLnBrk="0" hangingPunct="1">
      <a:defRPr sz="1300" kern="1200">
        <a:solidFill>
          <a:schemeClr val="tx1"/>
        </a:solidFill>
        <a:latin typeface="+mn-lt"/>
        <a:ea typeface="+mn-ea"/>
        <a:cs typeface="+mn-cs"/>
      </a:defRPr>
    </a:lvl7pPr>
    <a:lvl8pPr marL="3428909" algn="l" defTabSz="489844" rtl="0" eaLnBrk="1" latinLnBrk="0" hangingPunct="1">
      <a:defRPr sz="1300" kern="1200">
        <a:solidFill>
          <a:schemeClr val="tx1"/>
        </a:solidFill>
        <a:latin typeface="+mn-lt"/>
        <a:ea typeface="+mn-ea"/>
        <a:cs typeface="+mn-cs"/>
      </a:defRPr>
    </a:lvl8pPr>
    <a:lvl9pPr marL="3918753" algn="l" defTabSz="489844"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ChangeArrowheads="1"/>
          </p:cNvSpPr>
          <p:nvPr/>
        </p:nvSpPr>
        <p:spPr bwMode="auto">
          <a:xfrm>
            <a:off x="3992563" y="0"/>
            <a:ext cx="2998787"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17410" name="Rectangle 3"/>
          <p:cNvSpPr>
            <a:spLocks noChangeArrowheads="1"/>
          </p:cNvSpPr>
          <p:nvPr/>
        </p:nvSpPr>
        <p:spPr bwMode="auto">
          <a:xfrm>
            <a:off x="3992563" y="8785225"/>
            <a:ext cx="2998787"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375" tIns="45079" rIns="93375" bIns="45079" anchor="b"/>
          <a:lstStyle/>
          <a:p>
            <a:pPr algn="r" defTabSz="942975"/>
            <a:r>
              <a:rPr lang="en-US"/>
              <a:t>4</a:t>
            </a:r>
          </a:p>
        </p:txBody>
      </p:sp>
      <p:sp>
        <p:nvSpPr>
          <p:cNvPr id="17411" name="Rectangle 4"/>
          <p:cNvSpPr>
            <a:spLocks noChangeArrowheads="1"/>
          </p:cNvSpPr>
          <p:nvPr/>
        </p:nvSpPr>
        <p:spPr bwMode="auto">
          <a:xfrm>
            <a:off x="0" y="8785225"/>
            <a:ext cx="2995613" cy="471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17412" name="Rectangle 5"/>
          <p:cNvSpPr>
            <a:spLocks noChangeArrowheads="1"/>
          </p:cNvSpPr>
          <p:nvPr/>
        </p:nvSpPr>
        <p:spPr bwMode="auto">
          <a:xfrm>
            <a:off x="0" y="0"/>
            <a:ext cx="29956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17413" name="Rectangle 6"/>
          <p:cNvSpPr>
            <a:spLocks noGrp="1" noRot="1" noChangeAspect="1" noChangeArrowheads="1" noTextEdit="1"/>
          </p:cNvSpPr>
          <p:nvPr>
            <p:ph type="sldImg"/>
          </p:nvPr>
        </p:nvSpPr>
        <p:spPr>
          <a:xfrm>
            <a:off x="1343025" y="776288"/>
            <a:ext cx="4319588" cy="3238500"/>
          </a:xfrm>
          <a:solidFill>
            <a:srgbClr val="FFFFFF"/>
          </a:solidFill>
          <a:ln cap="flat"/>
        </p:spPr>
      </p:sp>
      <p:sp>
        <p:nvSpPr>
          <p:cNvPr id="17414" name="Rectangle 7"/>
          <p:cNvSpPr>
            <a:spLocks noGrp="1" noChangeArrowheads="1"/>
          </p:cNvSpPr>
          <p:nvPr>
            <p:ph type="body" idx="1"/>
          </p:nvPr>
        </p:nvSpPr>
        <p:spPr>
          <a:xfrm>
            <a:off x="922338" y="4432300"/>
            <a:ext cx="5143500" cy="4122738"/>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lIns="93375" tIns="45079" rIns="93375" bIns="45079"/>
          <a:lstStyle/>
          <a:p>
            <a:endParaRPr lang="en-US"/>
          </a:p>
        </p:txBody>
      </p:sp>
    </p:spTree>
    <p:extLst>
      <p:ext uri="{BB962C8B-B14F-4D97-AF65-F5344CB8AC3E}">
        <p14:creationId xmlns:p14="http://schemas.microsoft.com/office/powerpoint/2010/main" val="3566044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63841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Rectangle 11"/>
          <p:cNvSpPr>
            <a:spLocks noGrp="1" noChangeArrowheads="1"/>
          </p:cNvSpPr>
          <p:nvPr>
            <p:ph type="sldNum" sz="quarter" idx="12"/>
          </p:nvPr>
        </p:nvSpPr>
        <p:spPr>
          <a:xfrm>
            <a:off x="8662737" y="6526976"/>
            <a:ext cx="481263" cy="326571"/>
          </a:xfrm>
          <a:ln/>
        </p:spPr>
        <p:txBody>
          <a:bodyPr/>
          <a:lstStyle>
            <a:lvl1pPr>
              <a:defRPr>
                <a:solidFill>
                  <a:schemeClr val="tx1"/>
                </a:solidFill>
              </a:defRPr>
            </a:lvl1pPr>
          </a:lstStyle>
          <a:p>
            <a:pPr>
              <a:defRPr/>
            </a:pPr>
            <a:fld id="{C1E48722-9181-F240-B5F7-2116578427F5}" type="slidenum">
              <a:rPr lang="en-US" smtClean="0"/>
              <a:pPr>
                <a:defRPr/>
              </a:pPr>
              <a:t>‹#›</a:t>
            </a:fld>
            <a:endParaRPr lang="en-US" dirty="0"/>
          </a:p>
        </p:txBody>
      </p:sp>
      <p:sp>
        <p:nvSpPr>
          <p:cNvPr id="5" name="Rectangle 8"/>
          <p:cNvSpPr>
            <a:spLocks noGrp="1" noChangeArrowheads="1"/>
          </p:cNvSpPr>
          <p:nvPr>
            <p:ph idx="1"/>
          </p:nvPr>
        </p:nvSpPr>
        <p:spPr bwMode="auto">
          <a:xfrm>
            <a:off x="240633" y="1143000"/>
            <a:ext cx="8662737" cy="50618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7969" tIns="48984" rIns="97969" bIns="4898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8051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9994C-5881-4446-96FE-509CCDCBD4BF}"/>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63BB5B4-A9E0-4CB5-B655-3138757F98A5}"/>
              </a:ext>
            </a:extLst>
          </p:cNvPr>
          <p:cNvSpPr>
            <a:spLocks noGrp="1"/>
          </p:cNvSpPr>
          <p:nvPr>
            <p:ph type="sldNum" sz="quarter" idx="10"/>
          </p:nvPr>
        </p:nvSpPr>
        <p:spPr/>
        <p:txBody>
          <a:bodyPr/>
          <a:lstStyle/>
          <a:p>
            <a:pPr>
              <a:defRPr/>
            </a:pPr>
            <a:fld id="{840AAC9F-208B-B346-AFFD-65BC474F6881}" type="slidenum">
              <a:rPr lang="en-US" smtClean="0"/>
              <a:pPr>
                <a:defRPr/>
              </a:pPr>
              <a:t>‹#›</a:t>
            </a:fld>
            <a:endParaRPr lang="en-US" dirty="0"/>
          </a:p>
        </p:txBody>
      </p:sp>
    </p:spTree>
    <p:extLst>
      <p:ext uri="{BB962C8B-B14F-4D97-AF65-F5344CB8AC3E}">
        <p14:creationId xmlns:p14="http://schemas.microsoft.com/office/powerpoint/2010/main" val="9224842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gif"/><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8"/>
          <p:cNvSpPr>
            <a:spLocks noGrp="1" noChangeArrowheads="1"/>
          </p:cNvSpPr>
          <p:nvPr>
            <p:ph type="body" idx="1"/>
          </p:nvPr>
        </p:nvSpPr>
        <p:spPr bwMode="auto">
          <a:xfrm>
            <a:off x="240633" y="1143000"/>
            <a:ext cx="8662737" cy="50618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7969" tIns="48984" rIns="97969" bIns="48984"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5" name="Rectangle 11"/>
          <p:cNvSpPr>
            <a:spLocks noGrp="1" noChangeArrowheads="1"/>
          </p:cNvSpPr>
          <p:nvPr>
            <p:ph type="sldNum" sz="quarter" idx="4"/>
          </p:nvPr>
        </p:nvSpPr>
        <p:spPr bwMode="auto">
          <a:xfrm>
            <a:off x="8582526" y="6590053"/>
            <a:ext cx="561474" cy="244929"/>
          </a:xfrm>
          <a:prstGeom prst="rect">
            <a:avLst/>
          </a:prstGeom>
          <a:noFill/>
          <a:ln>
            <a:noFill/>
          </a:ln>
          <a:effectLst/>
        </p:spPr>
        <p:txBody>
          <a:bodyPr vert="horz" wrap="square" lIns="97969" tIns="48984" rIns="97969" bIns="48984" numCol="1" anchor="t" anchorCtr="0" compatLnSpc="1">
            <a:prstTxWarp prst="textNoShape">
              <a:avLst/>
            </a:prstTxWarp>
          </a:bodyPr>
          <a:lstStyle>
            <a:lvl1pPr>
              <a:defRPr sz="1500" smtClean="0">
                <a:cs typeface="MS PGothic" charset="0"/>
              </a:defRPr>
            </a:lvl1pPr>
          </a:lstStyle>
          <a:p>
            <a:pPr>
              <a:defRPr/>
            </a:pPr>
            <a:fld id="{840AAC9F-208B-B346-AFFD-65BC474F6881}" type="slidenum">
              <a:rPr lang="en-US"/>
              <a:pPr>
                <a:defRPr/>
              </a:pPr>
              <a:t>‹#›</a:t>
            </a:fld>
            <a:endParaRPr lang="en-US" dirty="0"/>
          </a:p>
        </p:txBody>
      </p:sp>
      <p:pic>
        <p:nvPicPr>
          <p:cNvPr id="16" name="Picture 32" descr="NASA Insignia"/>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0" y="60960"/>
            <a:ext cx="651366" cy="548640"/>
          </a:xfrm>
          <a:prstGeom prst="rect">
            <a:avLst/>
          </a:prstGeom>
          <a:noFill/>
          <a:ln w="9525">
            <a:noFill/>
            <a:miter lim="800000"/>
            <a:headEnd/>
            <a:tailEnd/>
          </a:ln>
        </p:spPr>
      </p:pic>
      <p:pic>
        <p:nvPicPr>
          <p:cNvPr id="17" name="Picture 16" descr="p4355_eeca90ce69796a9266649e574943a805Logo-CNES-horizontal.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7578" y="142467"/>
            <a:ext cx="962526" cy="314733"/>
          </a:xfrm>
          <a:prstGeom prst="rect">
            <a:avLst/>
          </a:prstGeom>
        </p:spPr>
      </p:pic>
      <p:pic>
        <p:nvPicPr>
          <p:cNvPr id="18" name="Picture 17" descr="jaxa_logo.gif"/>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73684" y="163286"/>
            <a:ext cx="731520" cy="449397"/>
          </a:xfrm>
          <a:prstGeom prst="rect">
            <a:avLst/>
          </a:prstGeom>
        </p:spPr>
      </p:pic>
      <p:cxnSp>
        <p:nvCxnSpPr>
          <p:cNvPr id="19" name="Straight Connector 18"/>
          <p:cNvCxnSpPr/>
          <p:nvPr userDrawn="1"/>
        </p:nvCxnSpPr>
        <p:spPr>
          <a:xfrm>
            <a:off x="117577" y="661302"/>
            <a:ext cx="1822918" cy="1701"/>
          </a:xfrm>
          <a:prstGeom prst="line">
            <a:avLst/>
          </a:prstGeom>
          <a:ln w="57150" cap="flat" cmpd="thickThin"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userDrawn="1"/>
        </p:nvCxnSpPr>
        <p:spPr>
          <a:xfrm>
            <a:off x="284683" y="715731"/>
            <a:ext cx="1655813" cy="1701"/>
          </a:xfrm>
          <a:prstGeom prst="line">
            <a:avLst/>
          </a:prstGeom>
          <a:ln w="28575"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userDrawn="1"/>
        </p:nvCxnSpPr>
        <p:spPr>
          <a:xfrm>
            <a:off x="7138737" y="661302"/>
            <a:ext cx="1822918" cy="1701"/>
          </a:xfrm>
          <a:prstGeom prst="line">
            <a:avLst/>
          </a:prstGeom>
          <a:ln w="57150" cap="flat" cmpd="thickThin"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a:off x="7138737" y="715731"/>
            <a:ext cx="1655813" cy="1701"/>
          </a:xfrm>
          <a:prstGeom prst="line">
            <a:avLst/>
          </a:prstGeom>
          <a:ln w="28575"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userDrawn="1"/>
        </p:nvSpPr>
        <p:spPr>
          <a:xfrm>
            <a:off x="2005265" y="1"/>
            <a:ext cx="5164771" cy="692498"/>
          </a:xfrm>
          <a:prstGeom prst="rect">
            <a:avLst/>
          </a:prstGeom>
          <a:noFill/>
        </p:spPr>
        <p:txBody>
          <a:bodyPr wrap="square" lIns="97969" tIns="48984" rIns="97969" bIns="48984" rtlCol="0">
            <a:spAutoFit/>
          </a:bodyPr>
          <a:lstStyle/>
          <a:p>
            <a:pPr algn="ctr"/>
            <a:r>
              <a:rPr lang="en-US" sz="2100" b="1" dirty="0">
                <a:latin typeface="Times New Roman"/>
                <a:cs typeface="Times New Roman"/>
              </a:rPr>
              <a:t>Mission Operations Working Group</a:t>
            </a:r>
          </a:p>
          <a:p>
            <a:pPr algn="ctr"/>
            <a:r>
              <a:rPr lang="en-US" sz="1700" b="1" dirty="0">
                <a:latin typeface="Times New Roman"/>
                <a:cs typeface="Times New Roman"/>
              </a:rPr>
              <a:t>May 17 – May 20, 2021</a:t>
            </a:r>
            <a:endParaRPr lang="en-US" sz="1500" b="1" dirty="0">
              <a:latin typeface="Times New Roman"/>
              <a:cs typeface="Times New Roman"/>
            </a:endParaRPr>
          </a:p>
        </p:txBody>
      </p:sp>
      <p:pic>
        <p:nvPicPr>
          <p:cNvPr id="1026" name="Picture 2" descr="http://quake.geo.berkeley.edu/NCEDC_template_images/USGS_logo.png"/>
          <p:cNvPicPr>
            <a:picLocks noChangeAspect="1" noChangeArrowheads="1"/>
          </p:cNvPicPr>
          <p:nvPr userDrawn="1"/>
        </p:nvPicPr>
        <p:blipFill rotWithShape="1">
          <a:blip r:embed="rId7">
            <a:extLst>
              <a:ext uri="{28A0092B-C50C-407E-A947-70E740481C1C}">
                <a14:useLocalDpi xmlns:a14="http://schemas.microsoft.com/office/drawing/2010/main" val="0"/>
              </a:ext>
            </a:extLst>
          </a:blip>
          <a:srcRect/>
          <a:stretch/>
        </p:blipFill>
        <p:spPr bwMode="auto">
          <a:xfrm>
            <a:off x="7370064" y="223714"/>
            <a:ext cx="859536" cy="233486"/>
          </a:xfrm>
          <a:prstGeom prst="rect">
            <a:avLst/>
          </a:prstGeom>
          <a:noFill/>
          <a:extLst>
            <a:ext uri="{909E8E84-426E-40dd-AFC4-6F175D3DCCD1}">
              <a14:hiddenFill xmlns:a14="http://schemas.microsoft.com/office/drawing/2010/main" xmlns="">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4100" r:id="rId1"/>
    <p:sldLayoutId id="2147484101" r:id="rId2"/>
  </p:sldLayoutIdLst>
  <p:hf hdr="0" ftr="0" dt="0"/>
  <p:txStyles>
    <p:titleStyle>
      <a:lvl1pPr algn="ctr" defTabSz="907399" rtl="0" eaLnBrk="0" fontAlgn="base" hangingPunct="0">
        <a:spcBef>
          <a:spcPct val="0"/>
        </a:spcBef>
        <a:spcAft>
          <a:spcPct val="0"/>
        </a:spcAft>
        <a:defRPr sz="2300">
          <a:solidFill>
            <a:schemeClr val="tx2"/>
          </a:solidFill>
          <a:latin typeface="+mj-lt"/>
          <a:ea typeface="ＭＳ Ｐゴシック" charset="0"/>
          <a:cs typeface="MS PGothic" charset="0"/>
        </a:defRPr>
      </a:lvl1pPr>
      <a:lvl2pPr algn="ctr" defTabSz="907399" rtl="0" eaLnBrk="0" fontAlgn="base" hangingPunct="0">
        <a:spcBef>
          <a:spcPct val="0"/>
        </a:spcBef>
        <a:spcAft>
          <a:spcPct val="0"/>
        </a:spcAft>
        <a:defRPr sz="2300">
          <a:solidFill>
            <a:schemeClr val="tx2"/>
          </a:solidFill>
          <a:latin typeface="Times New Roman" charset="0"/>
          <a:ea typeface="ＭＳ Ｐゴシック" charset="0"/>
          <a:cs typeface="MS PGothic" charset="0"/>
        </a:defRPr>
      </a:lvl2pPr>
      <a:lvl3pPr algn="ctr" defTabSz="907399" rtl="0" eaLnBrk="0" fontAlgn="base" hangingPunct="0">
        <a:spcBef>
          <a:spcPct val="0"/>
        </a:spcBef>
        <a:spcAft>
          <a:spcPct val="0"/>
        </a:spcAft>
        <a:defRPr sz="2300">
          <a:solidFill>
            <a:schemeClr val="tx2"/>
          </a:solidFill>
          <a:latin typeface="Times New Roman" charset="0"/>
          <a:ea typeface="ＭＳ Ｐゴシック" charset="0"/>
          <a:cs typeface="MS PGothic" charset="0"/>
        </a:defRPr>
      </a:lvl3pPr>
      <a:lvl4pPr algn="ctr" defTabSz="907399" rtl="0" eaLnBrk="0" fontAlgn="base" hangingPunct="0">
        <a:spcBef>
          <a:spcPct val="0"/>
        </a:spcBef>
        <a:spcAft>
          <a:spcPct val="0"/>
        </a:spcAft>
        <a:defRPr sz="2300">
          <a:solidFill>
            <a:schemeClr val="tx2"/>
          </a:solidFill>
          <a:latin typeface="Times New Roman" charset="0"/>
          <a:ea typeface="ＭＳ Ｐゴシック" charset="0"/>
          <a:cs typeface="MS PGothic" charset="0"/>
        </a:defRPr>
      </a:lvl4pPr>
      <a:lvl5pPr algn="ctr" defTabSz="907399" rtl="0" eaLnBrk="0" fontAlgn="base" hangingPunct="0">
        <a:spcBef>
          <a:spcPct val="0"/>
        </a:spcBef>
        <a:spcAft>
          <a:spcPct val="0"/>
        </a:spcAft>
        <a:defRPr sz="2300">
          <a:solidFill>
            <a:schemeClr val="tx2"/>
          </a:solidFill>
          <a:latin typeface="Times New Roman" charset="0"/>
          <a:ea typeface="ＭＳ Ｐゴシック" charset="0"/>
          <a:cs typeface="MS PGothic" charset="0"/>
        </a:defRPr>
      </a:lvl5pPr>
      <a:lvl6pPr marL="481272" algn="ctr" defTabSz="907399" rtl="0" eaLnBrk="0" fontAlgn="base" hangingPunct="0">
        <a:spcBef>
          <a:spcPct val="0"/>
        </a:spcBef>
        <a:spcAft>
          <a:spcPct val="0"/>
        </a:spcAft>
        <a:defRPr sz="2300">
          <a:solidFill>
            <a:schemeClr val="tx2"/>
          </a:solidFill>
          <a:latin typeface="Times New Roman" charset="0"/>
          <a:ea typeface="ＭＳ Ｐゴシック" charset="0"/>
        </a:defRPr>
      </a:lvl6pPr>
      <a:lvl7pPr marL="962544" algn="ctr" defTabSz="907399" rtl="0" eaLnBrk="0" fontAlgn="base" hangingPunct="0">
        <a:spcBef>
          <a:spcPct val="0"/>
        </a:spcBef>
        <a:spcAft>
          <a:spcPct val="0"/>
        </a:spcAft>
        <a:defRPr sz="2300">
          <a:solidFill>
            <a:schemeClr val="tx2"/>
          </a:solidFill>
          <a:latin typeface="Times New Roman" charset="0"/>
          <a:ea typeface="ＭＳ Ｐゴシック" charset="0"/>
        </a:defRPr>
      </a:lvl7pPr>
      <a:lvl8pPr marL="1443815" algn="ctr" defTabSz="907399" rtl="0" eaLnBrk="0" fontAlgn="base" hangingPunct="0">
        <a:spcBef>
          <a:spcPct val="0"/>
        </a:spcBef>
        <a:spcAft>
          <a:spcPct val="0"/>
        </a:spcAft>
        <a:defRPr sz="2300">
          <a:solidFill>
            <a:schemeClr val="tx2"/>
          </a:solidFill>
          <a:latin typeface="Times New Roman" charset="0"/>
          <a:ea typeface="ＭＳ Ｐゴシック" charset="0"/>
        </a:defRPr>
      </a:lvl8pPr>
      <a:lvl9pPr marL="1925087" algn="ctr" defTabSz="907399" rtl="0" eaLnBrk="0" fontAlgn="base" hangingPunct="0">
        <a:spcBef>
          <a:spcPct val="0"/>
        </a:spcBef>
        <a:spcAft>
          <a:spcPct val="0"/>
        </a:spcAft>
        <a:defRPr sz="2300">
          <a:solidFill>
            <a:schemeClr val="tx2"/>
          </a:solidFill>
          <a:latin typeface="Times New Roman" charset="0"/>
          <a:ea typeface="ＭＳ Ｐゴシック" charset="0"/>
        </a:defRPr>
      </a:lvl9pPr>
    </p:titleStyle>
    <p:bodyStyle>
      <a:lvl1pPr marL="340901" indent="-340901" algn="l" defTabSz="907399" rtl="0" eaLnBrk="0" fontAlgn="base" hangingPunct="0">
        <a:spcBef>
          <a:spcPct val="20000"/>
        </a:spcBef>
        <a:spcAft>
          <a:spcPct val="0"/>
        </a:spcAft>
        <a:buSzPct val="100000"/>
        <a:buChar char="•"/>
        <a:defRPr sz="2300">
          <a:solidFill>
            <a:schemeClr val="tx1"/>
          </a:solidFill>
          <a:latin typeface="+mn-lt"/>
          <a:ea typeface="ＭＳ Ｐゴシック" charset="0"/>
          <a:cs typeface="MS PGothic" charset="0"/>
        </a:defRPr>
      </a:lvl1pPr>
      <a:lvl2pPr marL="736947" indent="-255676" algn="l" defTabSz="907399" rtl="0" eaLnBrk="0" fontAlgn="base" hangingPunct="0">
        <a:spcBef>
          <a:spcPct val="20000"/>
        </a:spcBef>
        <a:spcAft>
          <a:spcPct val="0"/>
        </a:spcAft>
        <a:buSzPct val="100000"/>
        <a:buChar char="–"/>
        <a:defRPr sz="2100">
          <a:solidFill>
            <a:schemeClr val="tx1"/>
          </a:solidFill>
          <a:latin typeface="+mn-lt"/>
          <a:ea typeface="MS PGothic" pitchFamily="34" charset="-128"/>
          <a:cs typeface="MS PGothic" charset="0"/>
        </a:defRPr>
      </a:lvl2pPr>
      <a:lvl3pPr marL="1134666" indent="-227268" algn="l" defTabSz="907399" rtl="0" eaLnBrk="0" fontAlgn="base" hangingPunct="0">
        <a:spcBef>
          <a:spcPct val="20000"/>
        </a:spcBef>
        <a:spcAft>
          <a:spcPct val="0"/>
        </a:spcAft>
        <a:buSzPct val="100000"/>
        <a:buChar char="•"/>
        <a:defRPr sz="2000">
          <a:solidFill>
            <a:schemeClr val="tx1"/>
          </a:solidFill>
          <a:latin typeface="+mn-lt"/>
          <a:ea typeface="MS PGothic" pitchFamily="34" charset="-128"/>
          <a:cs typeface="MS PGothic" charset="0"/>
        </a:defRPr>
      </a:lvl3pPr>
      <a:lvl4pPr marL="1587529" indent="-225597" algn="l" defTabSz="907399" rtl="0" eaLnBrk="0" fontAlgn="base" hangingPunct="0">
        <a:spcBef>
          <a:spcPct val="20000"/>
        </a:spcBef>
        <a:spcAft>
          <a:spcPct val="0"/>
        </a:spcAft>
        <a:buSzPct val="100000"/>
        <a:buChar char="–"/>
        <a:defRPr sz="1600">
          <a:solidFill>
            <a:schemeClr val="tx1"/>
          </a:solidFill>
          <a:latin typeface="+mn-lt"/>
          <a:ea typeface="MS PGothic" pitchFamily="34" charset="-128"/>
          <a:cs typeface="MS PGothic" charset="0"/>
        </a:defRPr>
      </a:lvl4pPr>
      <a:lvl5pPr marL="2042063" indent="-227268" algn="l" defTabSz="907399" rtl="0" eaLnBrk="0" fontAlgn="base" hangingPunct="0">
        <a:spcBef>
          <a:spcPct val="20000"/>
        </a:spcBef>
        <a:spcAft>
          <a:spcPct val="0"/>
        </a:spcAft>
        <a:buSzPct val="100000"/>
        <a:buChar char="»"/>
        <a:defRPr sz="1600">
          <a:solidFill>
            <a:schemeClr val="tx1"/>
          </a:solidFill>
          <a:latin typeface="+mn-lt"/>
          <a:ea typeface="MS PGothic" pitchFamily="34" charset="-128"/>
          <a:cs typeface="MS PGothic" charset="0"/>
        </a:defRPr>
      </a:lvl5pPr>
      <a:lvl6pPr marL="2523334" indent="-227268" algn="l" defTabSz="907399" rtl="0" eaLnBrk="0" fontAlgn="base" hangingPunct="0">
        <a:spcBef>
          <a:spcPct val="20000"/>
        </a:spcBef>
        <a:spcAft>
          <a:spcPct val="0"/>
        </a:spcAft>
        <a:buSzPct val="100000"/>
        <a:buChar char="»"/>
        <a:defRPr sz="1600">
          <a:solidFill>
            <a:schemeClr val="tx1"/>
          </a:solidFill>
          <a:latin typeface="+mn-lt"/>
          <a:ea typeface="+mn-ea"/>
        </a:defRPr>
      </a:lvl6pPr>
      <a:lvl7pPr marL="3004606" indent="-227268" algn="l" defTabSz="907399" rtl="0" eaLnBrk="0" fontAlgn="base" hangingPunct="0">
        <a:spcBef>
          <a:spcPct val="20000"/>
        </a:spcBef>
        <a:spcAft>
          <a:spcPct val="0"/>
        </a:spcAft>
        <a:buSzPct val="100000"/>
        <a:buChar char="»"/>
        <a:defRPr sz="1600">
          <a:solidFill>
            <a:schemeClr val="tx1"/>
          </a:solidFill>
          <a:latin typeface="+mn-lt"/>
          <a:ea typeface="+mn-ea"/>
        </a:defRPr>
      </a:lvl7pPr>
      <a:lvl8pPr marL="3485878" indent="-227268" algn="l" defTabSz="907399" rtl="0" eaLnBrk="0" fontAlgn="base" hangingPunct="0">
        <a:spcBef>
          <a:spcPct val="20000"/>
        </a:spcBef>
        <a:spcAft>
          <a:spcPct val="0"/>
        </a:spcAft>
        <a:buSzPct val="100000"/>
        <a:buChar char="»"/>
        <a:defRPr sz="1600">
          <a:solidFill>
            <a:schemeClr val="tx1"/>
          </a:solidFill>
          <a:latin typeface="+mn-lt"/>
          <a:ea typeface="+mn-ea"/>
        </a:defRPr>
      </a:lvl8pPr>
      <a:lvl9pPr marL="3967150" indent="-227268" algn="l" defTabSz="907399" rtl="0" eaLnBrk="0" fontAlgn="base" hangingPunct="0">
        <a:spcBef>
          <a:spcPct val="20000"/>
        </a:spcBef>
        <a:spcAft>
          <a:spcPct val="0"/>
        </a:spcAft>
        <a:buSzPct val="100000"/>
        <a:buChar char="»"/>
        <a:defRPr sz="1600">
          <a:solidFill>
            <a:schemeClr val="tx1"/>
          </a:solidFill>
          <a:latin typeface="+mn-lt"/>
          <a:ea typeface="+mn-ea"/>
        </a:defRPr>
      </a:lvl9pPr>
    </p:bodyStyle>
    <p:otherStyle>
      <a:defPPr>
        <a:defRPr lang="en-US"/>
      </a:defPPr>
      <a:lvl1pPr marL="0" algn="l" defTabSz="481272" rtl="0" eaLnBrk="1" latinLnBrk="0" hangingPunct="1">
        <a:defRPr sz="1900" kern="1200">
          <a:solidFill>
            <a:schemeClr val="tx1"/>
          </a:solidFill>
          <a:latin typeface="+mn-lt"/>
          <a:ea typeface="+mn-ea"/>
          <a:cs typeface="+mn-cs"/>
        </a:defRPr>
      </a:lvl1pPr>
      <a:lvl2pPr marL="481272" algn="l" defTabSz="481272" rtl="0" eaLnBrk="1" latinLnBrk="0" hangingPunct="1">
        <a:defRPr sz="1900" kern="1200">
          <a:solidFill>
            <a:schemeClr val="tx1"/>
          </a:solidFill>
          <a:latin typeface="+mn-lt"/>
          <a:ea typeface="+mn-ea"/>
          <a:cs typeface="+mn-cs"/>
        </a:defRPr>
      </a:lvl2pPr>
      <a:lvl3pPr marL="962544" algn="l" defTabSz="481272" rtl="0" eaLnBrk="1" latinLnBrk="0" hangingPunct="1">
        <a:defRPr sz="1900" kern="1200">
          <a:solidFill>
            <a:schemeClr val="tx1"/>
          </a:solidFill>
          <a:latin typeface="+mn-lt"/>
          <a:ea typeface="+mn-ea"/>
          <a:cs typeface="+mn-cs"/>
        </a:defRPr>
      </a:lvl3pPr>
      <a:lvl4pPr marL="1443815" algn="l" defTabSz="481272" rtl="0" eaLnBrk="1" latinLnBrk="0" hangingPunct="1">
        <a:defRPr sz="1900" kern="1200">
          <a:solidFill>
            <a:schemeClr val="tx1"/>
          </a:solidFill>
          <a:latin typeface="+mn-lt"/>
          <a:ea typeface="+mn-ea"/>
          <a:cs typeface="+mn-cs"/>
        </a:defRPr>
      </a:lvl4pPr>
      <a:lvl5pPr marL="1925087" algn="l" defTabSz="481272" rtl="0" eaLnBrk="1" latinLnBrk="0" hangingPunct="1">
        <a:defRPr sz="1900" kern="1200">
          <a:solidFill>
            <a:schemeClr val="tx1"/>
          </a:solidFill>
          <a:latin typeface="+mn-lt"/>
          <a:ea typeface="+mn-ea"/>
          <a:cs typeface="+mn-cs"/>
        </a:defRPr>
      </a:lvl5pPr>
      <a:lvl6pPr marL="2406359" algn="l" defTabSz="481272" rtl="0" eaLnBrk="1" latinLnBrk="0" hangingPunct="1">
        <a:defRPr sz="1900" kern="1200">
          <a:solidFill>
            <a:schemeClr val="tx1"/>
          </a:solidFill>
          <a:latin typeface="+mn-lt"/>
          <a:ea typeface="+mn-ea"/>
          <a:cs typeface="+mn-cs"/>
        </a:defRPr>
      </a:lvl6pPr>
      <a:lvl7pPr marL="2887631" algn="l" defTabSz="481272" rtl="0" eaLnBrk="1" latinLnBrk="0" hangingPunct="1">
        <a:defRPr sz="1900" kern="1200">
          <a:solidFill>
            <a:schemeClr val="tx1"/>
          </a:solidFill>
          <a:latin typeface="+mn-lt"/>
          <a:ea typeface="+mn-ea"/>
          <a:cs typeface="+mn-cs"/>
        </a:defRPr>
      </a:lvl7pPr>
      <a:lvl8pPr marL="3368903" algn="l" defTabSz="481272" rtl="0" eaLnBrk="1" latinLnBrk="0" hangingPunct="1">
        <a:defRPr sz="1900" kern="1200">
          <a:solidFill>
            <a:schemeClr val="tx1"/>
          </a:solidFill>
          <a:latin typeface="+mn-lt"/>
          <a:ea typeface="+mn-ea"/>
          <a:cs typeface="+mn-cs"/>
        </a:defRPr>
      </a:lvl8pPr>
      <a:lvl9pPr marL="3850174" algn="l" defTabSz="481272"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ChangeArrowheads="1"/>
          </p:cNvSpPr>
          <p:nvPr/>
        </p:nvSpPr>
        <p:spPr bwMode="auto">
          <a:xfrm>
            <a:off x="0" y="1985212"/>
            <a:ext cx="9144000" cy="33723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5242" tIns="46785" rIns="95242" bIns="46785">
            <a:spAutoFit/>
          </a:bodyPr>
          <a:lstStyle/>
          <a:p>
            <a:pPr algn="ctr"/>
            <a:r>
              <a:rPr lang="en-US" sz="3800" b="1" dirty="0">
                <a:solidFill>
                  <a:srgbClr val="000090"/>
                </a:solidFill>
              </a:rPr>
              <a:t>A-Train Cornerstone Mission Discussion</a:t>
            </a:r>
          </a:p>
          <a:p>
            <a:pPr algn="ctr"/>
            <a:endParaRPr lang="en-US" sz="2500" dirty="0">
              <a:solidFill>
                <a:srgbClr val="000090"/>
              </a:solidFill>
            </a:endParaRPr>
          </a:p>
          <a:p>
            <a:pPr algn="ctr"/>
            <a:r>
              <a:rPr lang="en-US" sz="2500" dirty="0">
                <a:solidFill>
                  <a:srgbClr val="000090"/>
                </a:solidFill>
              </a:rPr>
              <a:t>May 19, 2021</a:t>
            </a:r>
          </a:p>
          <a:p>
            <a:pPr algn="ctr">
              <a:defRPr/>
            </a:pPr>
            <a:endParaRPr lang="en-US" sz="2500" dirty="0">
              <a:solidFill>
                <a:srgbClr val="000090"/>
              </a:solidFill>
            </a:endParaRPr>
          </a:p>
          <a:p>
            <a:pPr algn="ctr">
              <a:defRPr/>
            </a:pPr>
            <a:r>
              <a:rPr lang="en-US" sz="2500" dirty="0">
                <a:solidFill>
                  <a:srgbClr val="000090"/>
                </a:solidFill>
              </a:rPr>
              <a:t>Discussion facilitated by Michael Machado</a:t>
            </a:r>
          </a:p>
          <a:p>
            <a:pPr algn="ctr">
              <a:defRPr/>
            </a:pPr>
            <a:r>
              <a:rPr lang="en-US" sz="2500" dirty="0">
                <a:solidFill>
                  <a:srgbClr val="000090"/>
                </a:solidFill>
              </a:rPr>
              <a:t>NASA GSFC Code 584.0</a:t>
            </a:r>
          </a:p>
          <a:p>
            <a:pPr algn="ctr">
              <a:defRPr/>
            </a:pPr>
            <a:r>
              <a:rPr lang="en-US" sz="2500" dirty="0">
                <a:solidFill>
                  <a:srgbClr val="000090"/>
                </a:solidFill>
              </a:rPr>
              <a:t>Earth Science Constellation Mission Operations Manager</a:t>
            </a:r>
          </a:p>
          <a:p>
            <a:pPr algn="ctr">
              <a:defRPr/>
            </a:pPr>
            <a:r>
              <a:rPr lang="en-US" sz="2500" dirty="0">
                <a:solidFill>
                  <a:srgbClr val="000090"/>
                </a:solidFill>
              </a:rPr>
              <a:t>301-974-7668 (mobile)</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143000"/>
            <a:ext cx="8458200" cy="5608125"/>
          </a:xfrm>
          <a:prstGeom prst="rect">
            <a:avLst/>
          </a:prstGeom>
          <a:noFill/>
        </p:spPr>
        <p:txBody>
          <a:bodyPr wrap="square" lIns="97969" tIns="48984" rIns="97969" bIns="48984" rtlCol="0">
            <a:spAutoFit/>
          </a:bodyPr>
          <a:lstStyle/>
          <a:p>
            <a:pPr marL="180477" indent="-180477">
              <a:spcAft>
                <a:spcPts val="1200"/>
              </a:spcAft>
              <a:buFont typeface="Arial" panose="020B0604020202020204" pitchFamily="34" charset="0"/>
              <a:buChar char="•"/>
            </a:pPr>
            <a:r>
              <a:rPr lang="en-US" sz="2400" dirty="0"/>
              <a:t>A-Train orbital safety has been maintained through the implementation and use of a Phasing Control Box as well as other tools in the Constellation Coordination System (CCS). </a:t>
            </a:r>
          </a:p>
          <a:p>
            <a:pPr marL="180477" indent="-180477">
              <a:spcAft>
                <a:spcPts val="1200"/>
              </a:spcAft>
              <a:buFont typeface="Arial" panose="020B0604020202020204" pitchFamily="34" charset="0"/>
              <a:buChar char="•"/>
            </a:pPr>
            <a:r>
              <a:rPr lang="en-US" sz="2400" dirty="0"/>
              <a:t>The CCS was built and is being maintained under ESMO funding to meet MOWG requirements. </a:t>
            </a:r>
          </a:p>
          <a:p>
            <a:pPr marL="180477" indent="-180477">
              <a:spcAft>
                <a:spcPts val="1200"/>
              </a:spcAft>
              <a:buFont typeface="Arial" panose="020B0604020202020204" pitchFamily="34" charset="0"/>
              <a:buChar char="•"/>
            </a:pPr>
            <a:r>
              <a:rPr lang="en-US" sz="2400" dirty="0"/>
              <a:t>The Constellation Operations Coordination Plan document describes the Phasing Control Box:</a:t>
            </a:r>
          </a:p>
          <a:p>
            <a:pPr marL="670321" lvl="1" indent="-180477">
              <a:spcAft>
                <a:spcPts val="1200"/>
              </a:spcAft>
              <a:buFont typeface="Arial" panose="020B0604020202020204" pitchFamily="34" charset="0"/>
              <a:buChar char="•"/>
            </a:pPr>
            <a:r>
              <a:rPr lang="en-US" sz="2000" dirty="0"/>
              <a:t>The Phasing Control Box is centered on the mission’s Reference Virtual Satellite and has an agreed upon tolerance in terms of Relative Equator Crossing Time (also known as Phasing) with respect to the anchor satellite. The anchor satellite for the Afternoon Constellation is Aqua. Although it is called a “box”, the only dimension of consequence is in the along-track direction. The CCS uses the Phasing Control Box to determine whether a satellite is “in or out of its box.” There is a Buffer between the Phasing Control Boxes of two adjacent satellites.</a:t>
            </a:r>
          </a:p>
        </p:txBody>
      </p:sp>
      <p:sp>
        <p:nvSpPr>
          <p:cNvPr id="4" name="Rectangle 3"/>
          <p:cNvSpPr/>
          <p:nvPr/>
        </p:nvSpPr>
        <p:spPr>
          <a:xfrm>
            <a:off x="1925053" y="621632"/>
            <a:ext cx="5213684" cy="550758"/>
          </a:xfrm>
          <a:prstGeom prst="rect">
            <a:avLst/>
          </a:prstGeom>
        </p:spPr>
        <p:txBody>
          <a:bodyPr wrap="square" lIns="97969" tIns="48984" rIns="97969" bIns="48984">
            <a:spAutoFit/>
          </a:bodyPr>
          <a:lstStyle/>
          <a:p>
            <a:pPr algn="ctr"/>
            <a:r>
              <a:rPr lang="en-US" sz="2900" b="1" dirty="0">
                <a:solidFill>
                  <a:srgbClr val="0099FF"/>
                </a:solidFill>
              </a:rPr>
              <a:t>Background</a:t>
            </a:r>
          </a:p>
        </p:txBody>
      </p:sp>
      <p:sp>
        <p:nvSpPr>
          <p:cNvPr id="7" name="Slide Number Placeholder 6">
            <a:extLst>
              <a:ext uri="{FF2B5EF4-FFF2-40B4-BE49-F238E27FC236}">
                <a16:creationId xmlns:a16="http://schemas.microsoft.com/office/drawing/2014/main" id="{54012C28-F0CA-444B-A4D7-3B5EF6C0389C}"/>
              </a:ext>
            </a:extLst>
          </p:cNvPr>
          <p:cNvSpPr>
            <a:spLocks noGrp="1"/>
          </p:cNvSpPr>
          <p:nvPr>
            <p:ph type="sldNum" sz="quarter" idx="12"/>
          </p:nvPr>
        </p:nvSpPr>
        <p:spPr/>
        <p:txBody>
          <a:bodyPr/>
          <a:lstStyle/>
          <a:p>
            <a:pPr>
              <a:defRPr/>
            </a:pPr>
            <a:fld id="{C1E48722-9181-F240-B5F7-2116578427F5}" type="slidenum">
              <a:rPr lang="en-US" smtClean="0"/>
              <a:pPr>
                <a:defRPr/>
              </a:pPr>
              <a:t>2</a:t>
            </a:fld>
            <a:endParaRPr lang="en-US" dirty="0"/>
          </a:p>
        </p:txBody>
      </p:sp>
    </p:spTree>
    <p:extLst>
      <p:ext uri="{BB962C8B-B14F-4D97-AF65-F5344CB8AC3E}">
        <p14:creationId xmlns:p14="http://schemas.microsoft.com/office/powerpoint/2010/main" val="137143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143000"/>
            <a:ext cx="8458200" cy="837588"/>
          </a:xfrm>
          <a:prstGeom prst="rect">
            <a:avLst/>
          </a:prstGeom>
          <a:noFill/>
        </p:spPr>
        <p:txBody>
          <a:bodyPr wrap="square" lIns="97969" tIns="48984" rIns="97969" bIns="48984" rtlCol="0">
            <a:spAutoFit/>
          </a:bodyPr>
          <a:lstStyle/>
          <a:p>
            <a:pPr marL="180477" indent="-180477">
              <a:spcAft>
                <a:spcPts val="1200"/>
              </a:spcAft>
              <a:buFont typeface="Arial" panose="020B0604020202020204" pitchFamily="34" charset="0"/>
              <a:buChar char="•"/>
            </a:pPr>
            <a:r>
              <a:rPr lang="en-US" sz="2400" dirty="0"/>
              <a:t>CCS has several automated analyses that utilize Aqua as the reference (i.e. Control Box With Crossings Visualization)</a:t>
            </a:r>
          </a:p>
        </p:txBody>
      </p:sp>
      <p:sp>
        <p:nvSpPr>
          <p:cNvPr id="4" name="Rectangle 3"/>
          <p:cNvSpPr/>
          <p:nvPr/>
        </p:nvSpPr>
        <p:spPr>
          <a:xfrm>
            <a:off x="1925053" y="621632"/>
            <a:ext cx="5213684" cy="550758"/>
          </a:xfrm>
          <a:prstGeom prst="rect">
            <a:avLst/>
          </a:prstGeom>
        </p:spPr>
        <p:txBody>
          <a:bodyPr wrap="square" lIns="97969" tIns="48984" rIns="97969" bIns="48984">
            <a:spAutoFit/>
          </a:bodyPr>
          <a:lstStyle/>
          <a:p>
            <a:pPr algn="ctr"/>
            <a:r>
              <a:rPr lang="en-US" sz="2900" b="1" dirty="0">
                <a:solidFill>
                  <a:srgbClr val="0099FF"/>
                </a:solidFill>
              </a:rPr>
              <a:t>Background cont’d</a:t>
            </a:r>
          </a:p>
        </p:txBody>
      </p:sp>
      <p:pic>
        <p:nvPicPr>
          <p:cNvPr id="2" name="Picture 1">
            <a:extLst>
              <a:ext uri="{FF2B5EF4-FFF2-40B4-BE49-F238E27FC236}">
                <a16:creationId xmlns:a16="http://schemas.microsoft.com/office/drawing/2014/main" id="{B3CC4D4B-5BE0-4B73-8D51-CDA1EBBC2EA9}"/>
              </a:ext>
            </a:extLst>
          </p:cNvPr>
          <p:cNvPicPr>
            <a:picLocks noChangeAspect="1"/>
          </p:cNvPicPr>
          <p:nvPr/>
        </p:nvPicPr>
        <p:blipFill rotWithShape="1">
          <a:blip r:embed="rId2"/>
          <a:srcRect l="57040" t="20741" r="9627" b="14074"/>
          <a:stretch/>
        </p:blipFill>
        <p:spPr>
          <a:xfrm>
            <a:off x="609600" y="2251711"/>
            <a:ext cx="8001000" cy="4400549"/>
          </a:xfrm>
          <a:prstGeom prst="rect">
            <a:avLst/>
          </a:prstGeom>
        </p:spPr>
      </p:pic>
      <p:sp>
        <p:nvSpPr>
          <p:cNvPr id="5" name="TextBox 4">
            <a:extLst>
              <a:ext uri="{FF2B5EF4-FFF2-40B4-BE49-F238E27FC236}">
                <a16:creationId xmlns:a16="http://schemas.microsoft.com/office/drawing/2014/main" id="{F7407685-EDCF-4E6E-83CC-48C7088C0299}"/>
              </a:ext>
            </a:extLst>
          </p:cNvPr>
          <p:cNvSpPr txBox="1"/>
          <p:nvPr/>
        </p:nvSpPr>
        <p:spPr>
          <a:xfrm>
            <a:off x="6070264" y="6217975"/>
            <a:ext cx="2464136" cy="292388"/>
          </a:xfrm>
          <a:prstGeom prst="rect">
            <a:avLst/>
          </a:prstGeom>
          <a:noFill/>
        </p:spPr>
        <p:txBody>
          <a:bodyPr wrap="none" rtlCol="0">
            <a:spAutoFit/>
          </a:bodyPr>
          <a:lstStyle/>
          <a:p>
            <a:r>
              <a:rPr lang="en-US" dirty="0"/>
              <a:t>https://ccs.esmo.nasa.gov/#/Home</a:t>
            </a:r>
          </a:p>
        </p:txBody>
      </p:sp>
      <p:sp>
        <p:nvSpPr>
          <p:cNvPr id="7" name="Slide Number Placeholder 6">
            <a:extLst>
              <a:ext uri="{FF2B5EF4-FFF2-40B4-BE49-F238E27FC236}">
                <a16:creationId xmlns:a16="http://schemas.microsoft.com/office/drawing/2014/main" id="{54012C28-F0CA-444B-A4D7-3B5EF6C0389C}"/>
              </a:ext>
            </a:extLst>
          </p:cNvPr>
          <p:cNvSpPr>
            <a:spLocks noGrp="1"/>
          </p:cNvSpPr>
          <p:nvPr>
            <p:ph type="sldNum" sz="quarter" idx="12"/>
          </p:nvPr>
        </p:nvSpPr>
        <p:spPr/>
        <p:txBody>
          <a:bodyPr/>
          <a:lstStyle/>
          <a:p>
            <a:pPr>
              <a:defRPr/>
            </a:pPr>
            <a:fld id="{C1E48722-9181-F240-B5F7-2116578427F5}" type="slidenum">
              <a:rPr lang="en-US" smtClean="0"/>
              <a:pPr>
                <a:defRPr/>
              </a:pPr>
              <a:t>3</a:t>
            </a:fld>
            <a:endParaRPr lang="en-US" dirty="0"/>
          </a:p>
        </p:txBody>
      </p:sp>
    </p:spTree>
    <p:extLst>
      <p:ext uri="{BB962C8B-B14F-4D97-AF65-F5344CB8AC3E}">
        <p14:creationId xmlns:p14="http://schemas.microsoft.com/office/powerpoint/2010/main" val="2244428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066800"/>
            <a:ext cx="8458200" cy="5762013"/>
          </a:xfrm>
          <a:prstGeom prst="rect">
            <a:avLst/>
          </a:prstGeom>
          <a:noFill/>
        </p:spPr>
        <p:txBody>
          <a:bodyPr wrap="square" lIns="97969" tIns="48984" rIns="97969" bIns="48984" rtlCol="0">
            <a:spAutoFit/>
          </a:bodyPr>
          <a:lstStyle/>
          <a:p>
            <a:pPr marL="180477" indent="-180477">
              <a:spcAft>
                <a:spcPts val="1200"/>
              </a:spcAft>
              <a:buFont typeface="Arial" panose="020B0604020202020204" pitchFamily="34" charset="0"/>
              <a:buChar char="•"/>
            </a:pPr>
            <a:r>
              <a:rPr lang="en-US" sz="2400" dirty="0"/>
              <a:t>Aqua performed the final IAMs for the mission in Spring 2021 </a:t>
            </a:r>
          </a:p>
          <a:p>
            <a:pPr marL="180477" indent="-180477">
              <a:spcAft>
                <a:spcPts val="1200"/>
              </a:spcAft>
              <a:buFont typeface="Arial" panose="020B0604020202020204" pitchFamily="34" charset="0"/>
              <a:buChar char="•"/>
            </a:pPr>
            <a:r>
              <a:rPr lang="en-US" sz="2400" dirty="0"/>
              <a:t>Approved End Of Mission (EOM) Plan has Aqua exiting the Constellation in January 2022</a:t>
            </a:r>
          </a:p>
          <a:p>
            <a:pPr marL="180477" indent="-180477">
              <a:spcAft>
                <a:spcPts val="1200"/>
              </a:spcAft>
              <a:buFont typeface="Arial" panose="020B0604020202020204" pitchFamily="34" charset="0"/>
              <a:buChar char="•"/>
            </a:pPr>
            <a:r>
              <a:rPr lang="en-US" sz="2400" dirty="0"/>
              <a:t>With Aqua exiting, is there still a need for a cornerstone mission?</a:t>
            </a:r>
          </a:p>
          <a:p>
            <a:pPr marL="180477" indent="-180477">
              <a:spcAft>
                <a:spcPts val="1200"/>
              </a:spcAft>
              <a:buFont typeface="Arial" panose="020B0604020202020204" pitchFamily="34" charset="0"/>
              <a:buChar char="•"/>
            </a:pPr>
            <a:endParaRPr lang="en-US" sz="2400" dirty="0"/>
          </a:p>
          <a:p>
            <a:pPr marL="180477" indent="-180477">
              <a:spcAft>
                <a:spcPts val="1200"/>
              </a:spcAft>
              <a:buFont typeface="Arial" panose="020B0604020202020204" pitchFamily="34" charset="0"/>
              <a:buChar char="•"/>
            </a:pPr>
            <a:endParaRPr lang="en-US" sz="2400" dirty="0"/>
          </a:p>
          <a:p>
            <a:pPr>
              <a:spcAft>
                <a:spcPts val="1200"/>
              </a:spcAft>
            </a:pPr>
            <a:endParaRPr lang="en-US" sz="2400" dirty="0"/>
          </a:p>
          <a:p>
            <a:pPr>
              <a:spcAft>
                <a:spcPts val="1200"/>
              </a:spcAft>
            </a:pPr>
            <a:endParaRPr lang="en-US" sz="2400" dirty="0"/>
          </a:p>
          <a:p>
            <a:pPr marL="180477" indent="-180477">
              <a:spcAft>
                <a:spcPts val="1200"/>
              </a:spcAft>
              <a:buFont typeface="Arial" panose="020B0604020202020204" pitchFamily="34" charset="0"/>
              <a:buChar char="•"/>
            </a:pPr>
            <a:r>
              <a:rPr lang="en-US" sz="2400" dirty="0"/>
              <a:t> Remaining A-Train missions (Aura, GCOM-W1 and OCO-2)</a:t>
            </a:r>
          </a:p>
          <a:p>
            <a:pPr marL="180477" indent="-180477">
              <a:spcAft>
                <a:spcPts val="1200"/>
              </a:spcAft>
              <a:buFont typeface="Arial" panose="020B0604020202020204" pitchFamily="34" charset="0"/>
              <a:buChar char="•"/>
            </a:pPr>
            <a:r>
              <a:rPr lang="en-US" sz="2400" b="1" dirty="0"/>
              <a:t>Action Item: What are the impacts to each mission if CCS is no longer maintained or goes away after Aqua and Aura exit the Constellation?</a:t>
            </a:r>
          </a:p>
        </p:txBody>
      </p:sp>
      <p:sp>
        <p:nvSpPr>
          <p:cNvPr id="4" name="Rectangle 3"/>
          <p:cNvSpPr/>
          <p:nvPr/>
        </p:nvSpPr>
        <p:spPr>
          <a:xfrm>
            <a:off x="1925053" y="621632"/>
            <a:ext cx="5213684" cy="550758"/>
          </a:xfrm>
          <a:prstGeom prst="rect">
            <a:avLst/>
          </a:prstGeom>
        </p:spPr>
        <p:txBody>
          <a:bodyPr wrap="square" lIns="97969" tIns="48984" rIns="97969" bIns="48984">
            <a:spAutoFit/>
          </a:bodyPr>
          <a:lstStyle/>
          <a:p>
            <a:pPr algn="ctr"/>
            <a:r>
              <a:rPr lang="en-US" sz="2900" b="1" dirty="0">
                <a:solidFill>
                  <a:srgbClr val="0099FF"/>
                </a:solidFill>
              </a:rPr>
              <a:t>Background cont’d</a:t>
            </a:r>
          </a:p>
        </p:txBody>
      </p:sp>
      <p:sp>
        <p:nvSpPr>
          <p:cNvPr id="5" name="Slide Number Placeholder 4">
            <a:extLst>
              <a:ext uri="{FF2B5EF4-FFF2-40B4-BE49-F238E27FC236}">
                <a16:creationId xmlns:a16="http://schemas.microsoft.com/office/drawing/2014/main" id="{0EB70597-7255-4B10-A882-4154CA3B0FF5}"/>
              </a:ext>
            </a:extLst>
          </p:cNvPr>
          <p:cNvSpPr>
            <a:spLocks noGrp="1"/>
          </p:cNvSpPr>
          <p:nvPr>
            <p:ph type="sldNum" sz="quarter" idx="12"/>
          </p:nvPr>
        </p:nvSpPr>
        <p:spPr/>
        <p:txBody>
          <a:bodyPr/>
          <a:lstStyle/>
          <a:p>
            <a:pPr>
              <a:defRPr/>
            </a:pPr>
            <a:fld id="{C1E48722-9181-F240-B5F7-2116578427F5}" type="slidenum">
              <a:rPr lang="en-US" smtClean="0"/>
              <a:pPr>
                <a:defRPr/>
              </a:pPr>
              <a:t>4</a:t>
            </a:fld>
            <a:endParaRPr lang="en-US" dirty="0"/>
          </a:p>
        </p:txBody>
      </p:sp>
      <p:pic>
        <p:nvPicPr>
          <p:cNvPr id="2" name="Picture 1">
            <a:extLst>
              <a:ext uri="{FF2B5EF4-FFF2-40B4-BE49-F238E27FC236}">
                <a16:creationId xmlns:a16="http://schemas.microsoft.com/office/drawing/2014/main" id="{693007FA-BE64-4B95-8C0E-A3BC16486AC0}"/>
              </a:ext>
            </a:extLst>
          </p:cNvPr>
          <p:cNvPicPr>
            <a:picLocks noChangeAspect="1"/>
          </p:cNvPicPr>
          <p:nvPr/>
        </p:nvPicPr>
        <p:blipFill>
          <a:blip r:embed="rId2"/>
          <a:stretch>
            <a:fillRect/>
          </a:stretch>
        </p:blipFill>
        <p:spPr>
          <a:xfrm>
            <a:off x="17893" y="3063803"/>
            <a:ext cx="9108213" cy="1920406"/>
          </a:xfrm>
          <a:prstGeom prst="rect">
            <a:avLst/>
          </a:prstGeom>
        </p:spPr>
      </p:pic>
      <p:cxnSp>
        <p:nvCxnSpPr>
          <p:cNvPr id="7" name="Straight Arrow Connector 6">
            <a:extLst>
              <a:ext uri="{FF2B5EF4-FFF2-40B4-BE49-F238E27FC236}">
                <a16:creationId xmlns:a16="http://schemas.microsoft.com/office/drawing/2014/main" id="{23F9140A-4EBB-4AB4-9953-A4DC83564C52}"/>
              </a:ext>
            </a:extLst>
          </p:cNvPr>
          <p:cNvCxnSpPr/>
          <p:nvPr/>
        </p:nvCxnSpPr>
        <p:spPr bwMode="auto">
          <a:xfrm>
            <a:off x="4419600" y="4343400"/>
            <a:ext cx="0" cy="457200"/>
          </a:xfrm>
          <a:prstGeom prst="straightConnector1">
            <a:avLst/>
          </a:prstGeom>
          <a:solidFill>
            <a:schemeClr val="accent1"/>
          </a:solidFill>
          <a:ln w="50800" cap="flat" cmpd="sng" algn="ctr">
            <a:solidFill>
              <a:srgbClr val="092DFF"/>
            </a:solidFill>
            <a:prstDash val="solid"/>
            <a:round/>
            <a:headEnd type="none" w="med" len="med"/>
            <a:tailEnd type="triangle" w="lg"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196996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81000" y="1524000"/>
            <a:ext cx="8458200" cy="4577074"/>
          </a:xfrm>
          <a:prstGeom prst="rect">
            <a:avLst/>
          </a:prstGeom>
          <a:noFill/>
        </p:spPr>
        <p:txBody>
          <a:bodyPr wrap="square" lIns="97969" tIns="48984" rIns="97969" bIns="48984" rtlCol="0">
            <a:spAutoFit/>
          </a:bodyPr>
          <a:lstStyle/>
          <a:p>
            <a:pPr marL="180477" indent="-180477">
              <a:spcAft>
                <a:spcPts val="1800"/>
              </a:spcAft>
              <a:buFont typeface="Arial" panose="020B0604020202020204" pitchFamily="34" charset="0"/>
              <a:buChar char="•"/>
            </a:pPr>
            <a:r>
              <a:rPr lang="en-US" sz="2400" dirty="0"/>
              <a:t>Planned events (such as IAMs) may affect a decision </a:t>
            </a:r>
          </a:p>
          <a:p>
            <a:pPr marL="180477" indent="-180477">
              <a:spcAft>
                <a:spcPts val="1800"/>
              </a:spcAft>
              <a:buFont typeface="Arial" panose="020B0604020202020204" pitchFamily="34" charset="0"/>
              <a:buChar char="•"/>
            </a:pPr>
            <a:r>
              <a:rPr lang="en-US" sz="2400" dirty="0"/>
              <a:t>Aura plans to conduct it’s last series of IAMs in Fall 2021  to maximize it’s ability to stay in the A-Train (until ~mid 2024)</a:t>
            </a:r>
          </a:p>
          <a:p>
            <a:pPr marL="180477" indent="-180477">
              <a:spcAft>
                <a:spcPts val="1800"/>
              </a:spcAft>
              <a:buFont typeface="Arial" panose="020B0604020202020204" pitchFamily="34" charset="0"/>
              <a:buChar char="•"/>
            </a:pPr>
            <a:r>
              <a:rPr lang="en-US" sz="2400" dirty="0"/>
              <a:t>GCOM-W1 &amp; OCO-2 do not plan to perform Fall 2021 IAMs</a:t>
            </a:r>
          </a:p>
          <a:p>
            <a:pPr marL="180477" indent="-180477">
              <a:spcAft>
                <a:spcPts val="1800"/>
              </a:spcAft>
              <a:buFont typeface="Arial" panose="020B0604020202020204" pitchFamily="34" charset="0"/>
              <a:buChar char="•"/>
            </a:pPr>
            <a:r>
              <a:rPr lang="en-US" sz="2400" dirty="0"/>
              <a:t>OCO-2 is considering IAMs in January 2022 (Aqua exit)</a:t>
            </a:r>
          </a:p>
          <a:p>
            <a:pPr marL="180477" indent="-180477">
              <a:spcAft>
                <a:spcPts val="1800"/>
              </a:spcAft>
              <a:buFont typeface="Arial" panose="020B0604020202020204" pitchFamily="34" charset="0"/>
              <a:buChar char="•"/>
            </a:pPr>
            <a:r>
              <a:rPr lang="en-US" sz="2400" dirty="0"/>
              <a:t>Decisions are largely driven by science goals (coordinated science vs individual mission science) as well as orbital safety</a:t>
            </a:r>
          </a:p>
          <a:p>
            <a:pPr marL="180477" indent="-180477">
              <a:spcAft>
                <a:spcPts val="1800"/>
              </a:spcAft>
              <a:buFont typeface="Arial" panose="020B0604020202020204" pitchFamily="34" charset="0"/>
              <a:buChar char="•"/>
            </a:pPr>
            <a:r>
              <a:rPr lang="en-US" sz="2400" dirty="0"/>
              <a:t>At this stage of the NASA Senior Review cycle, NASA missions have already proposed their plans for the next several years</a:t>
            </a:r>
          </a:p>
        </p:txBody>
      </p:sp>
      <p:sp>
        <p:nvSpPr>
          <p:cNvPr id="4" name="Rectangle 3"/>
          <p:cNvSpPr/>
          <p:nvPr/>
        </p:nvSpPr>
        <p:spPr>
          <a:xfrm>
            <a:off x="1925053" y="621632"/>
            <a:ext cx="5213684" cy="991477"/>
          </a:xfrm>
          <a:prstGeom prst="rect">
            <a:avLst/>
          </a:prstGeom>
        </p:spPr>
        <p:txBody>
          <a:bodyPr wrap="square" lIns="97969" tIns="48984" rIns="97969" bIns="48984">
            <a:spAutoFit/>
          </a:bodyPr>
          <a:lstStyle/>
          <a:p>
            <a:pPr algn="ctr"/>
            <a:r>
              <a:rPr lang="en-US" sz="2900" b="1" dirty="0">
                <a:solidFill>
                  <a:srgbClr val="0099FF"/>
                </a:solidFill>
              </a:rPr>
              <a:t>Timeline for choosing the next A-Train cornerstone mission</a:t>
            </a:r>
          </a:p>
        </p:txBody>
      </p:sp>
      <p:sp>
        <p:nvSpPr>
          <p:cNvPr id="5" name="Slide Number Placeholder 4">
            <a:extLst>
              <a:ext uri="{FF2B5EF4-FFF2-40B4-BE49-F238E27FC236}">
                <a16:creationId xmlns:a16="http://schemas.microsoft.com/office/drawing/2014/main" id="{8DE22A47-1E21-4206-A730-48DA07F96E5F}"/>
              </a:ext>
            </a:extLst>
          </p:cNvPr>
          <p:cNvSpPr>
            <a:spLocks noGrp="1"/>
          </p:cNvSpPr>
          <p:nvPr>
            <p:ph type="sldNum" sz="quarter" idx="12"/>
          </p:nvPr>
        </p:nvSpPr>
        <p:spPr/>
        <p:txBody>
          <a:bodyPr/>
          <a:lstStyle/>
          <a:p>
            <a:pPr>
              <a:defRPr/>
            </a:pPr>
            <a:fld id="{C1E48722-9181-F240-B5F7-2116578427F5}" type="slidenum">
              <a:rPr lang="en-US" smtClean="0"/>
              <a:pPr>
                <a:defRPr/>
              </a:pPr>
              <a:t>5</a:t>
            </a:fld>
            <a:endParaRPr lang="en-US" dirty="0"/>
          </a:p>
        </p:txBody>
      </p:sp>
    </p:spTree>
    <p:extLst>
      <p:ext uri="{BB962C8B-B14F-4D97-AF65-F5344CB8AC3E}">
        <p14:creationId xmlns:p14="http://schemas.microsoft.com/office/powerpoint/2010/main" val="968701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800" y="1004398"/>
            <a:ext cx="8610600" cy="5777402"/>
          </a:xfrm>
          <a:prstGeom prst="rect">
            <a:avLst/>
          </a:prstGeom>
          <a:noFill/>
        </p:spPr>
        <p:txBody>
          <a:bodyPr wrap="square" lIns="97969" tIns="48984" rIns="97969" bIns="48984" rtlCol="0">
            <a:spAutoFit/>
          </a:bodyPr>
          <a:lstStyle/>
          <a:p>
            <a:pPr marL="180477" indent="-180477">
              <a:spcAft>
                <a:spcPts val="600"/>
              </a:spcAft>
              <a:buFont typeface="Arial" panose="020B0604020202020204" pitchFamily="34" charset="0"/>
              <a:buChar char="•"/>
            </a:pPr>
            <a:r>
              <a:rPr lang="en-US" sz="2500" dirty="0"/>
              <a:t>Aura performs IAM series in Fall 2021, Aqua Exits Constellation in Jan 2022, OCO-2 performs IAM series in January 2022 (TBC), GCOM-W1 performs IAM series TBD</a:t>
            </a:r>
          </a:p>
          <a:p>
            <a:pPr marL="670321" lvl="1" indent="-180477">
              <a:spcAft>
                <a:spcPts val="600"/>
              </a:spcAft>
              <a:buFont typeface="Arial" panose="020B0604020202020204" pitchFamily="34" charset="0"/>
              <a:buChar char="•"/>
            </a:pPr>
            <a:r>
              <a:rPr lang="en-US" sz="2000" dirty="0"/>
              <a:t>Each mission does what is needed to maximize mission science and mission lifetime (some perform IAMs, some do not, or IAMs performed at different seasons – will need to monitor for orbital safety)</a:t>
            </a:r>
          </a:p>
          <a:p>
            <a:pPr marL="670321" lvl="1" indent="-180477">
              <a:spcAft>
                <a:spcPts val="600"/>
              </a:spcAft>
              <a:buFont typeface="Arial" panose="020B0604020202020204" pitchFamily="34" charset="0"/>
              <a:buChar char="•"/>
            </a:pPr>
            <a:r>
              <a:rPr lang="en-US" sz="2000" dirty="0"/>
              <a:t>Regardless of which mission is chosen as the next cornerstone mission, can a phasing control box be accurately implemented for safety and situational awareness if the A-Train missions do not match Inclination and MLT?</a:t>
            </a:r>
          </a:p>
          <a:p>
            <a:pPr marL="670321" lvl="1" indent="-180477">
              <a:spcAft>
                <a:spcPts val="600"/>
              </a:spcAft>
              <a:buFont typeface="Arial" panose="020B0604020202020204" pitchFamily="34" charset="0"/>
              <a:buChar char="•"/>
            </a:pPr>
            <a:r>
              <a:rPr lang="en-US" sz="2000" dirty="0"/>
              <a:t>OCO-2 would like to maintain the Mission Goal MLT (14:00:45 +/- 30s) </a:t>
            </a:r>
          </a:p>
          <a:p>
            <a:pPr marL="670321" lvl="1" indent="-180477">
              <a:spcAft>
                <a:spcPts val="600"/>
              </a:spcAft>
              <a:buFont typeface="Arial" panose="020B0604020202020204" pitchFamily="34" charset="0"/>
              <a:buChar char="•"/>
            </a:pPr>
            <a:r>
              <a:rPr lang="en-US" sz="2000" dirty="0"/>
              <a:t>ESMO recommends Aura be the next cornerstone mission lasting until Aura exits the A-Train (mid 2024). After that, CCS will be decommissioned unless other funding is determined. However, Aura can no longer maintain MLT after the Fall 2021 IAMs are performed.</a:t>
            </a:r>
          </a:p>
          <a:p>
            <a:pPr marL="670321" lvl="1" indent="-180477">
              <a:spcAft>
                <a:spcPts val="600"/>
              </a:spcAft>
              <a:buFont typeface="Arial" panose="020B0604020202020204" pitchFamily="34" charset="0"/>
              <a:buChar char="•"/>
            </a:pPr>
            <a:r>
              <a:rPr lang="en-US" sz="2000" dirty="0"/>
              <a:t>Does the cornerstone mission need to maintain MLT?</a:t>
            </a:r>
          </a:p>
          <a:p>
            <a:pPr marL="180477" indent="-180477">
              <a:spcAft>
                <a:spcPts val="600"/>
              </a:spcAft>
              <a:buFont typeface="Arial" panose="020B0604020202020204" pitchFamily="34" charset="0"/>
              <a:buChar char="•"/>
            </a:pPr>
            <a:r>
              <a:rPr lang="en-US" sz="2400" dirty="0"/>
              <a:t>Discussion</a:t>
            </a:r>
            <a:endParaRPr lang="en-US" sz="2000" dirty="0"/>
          </a:p>
        </p:txBody>
      </p:sp>
      <p:sp>
        <p:nvSpPr>
          <p:cNvPr id="4" name="Rectangle 3"/>
          <p:cNvSpPr/>
          <p:nvPr/>
        </p:nvSpPr>
        <p:spPr>
          <a:xfrm>
            <a:off x="1925053" y="621632"/>
            <a:ext cx="5213684" cy="545201"/>
          </a:xfrm>
          <a:prstGeom prst="rect">
            <a:avLst/>
          </a:prstGeom>
        </p:spPr>
        <p:txBody>
          <a:bodyPr wrap="square" lIns="97969" tIns="48984" rIns="97969" bIns="48984">
            <a:spAutoFit/>
          </a:bodyPr>
          <a:lstStyle/>
          <a:p>
            <a:pPr algn="ctr"/>
            <a:r>
              <a:rPr lang="en-US" sz="2900" b="1" dirty="0">
                <a:solidFill>
                  <a:srgbClr val="0099FF"/>
                </a:solidFill>
              </a:rPr>
              <a:t>Current A-Train Scenario</a:t>
            </a:r>
          </a:p>
        </p:txBody>
      </p:sp>
      <p:sp>
        <p:nvSpPr>
          <p:cNvPr id="5" name="Slide Number Placeholder 4">
            <a:extLst>
              <a:ext uri="{FF2B5EF4-FFF2-40B4-BE49-F238E27FC236}">
                <a16:creationId xmlns:a16="http://schemas.microsoft.com/office/drawing/2014/main" id="{7B6F13C2-35CC-4052-89FF-25AD1445ABB5}"/>
              </a:ext>
            </a:extLst>
          </p:cNvPr>
          <p:cNvSpPr>
            <a:spLocks noGrp="1"/>
          </p:cNvSpPr>
          <p:nvPr>
            <p:ph type="sldNum" sz="quarter" idx="12"/>
          </p:nvPr>
        </p:nvSpPr>
        <p:spPr/>
        <p:txBody>
          <a:bodyPr/>
          <a:lstStyle/>
          <a:p>
            <a:pPr>
              <a:defRPr/>
            </a:pPr>
            <a:fld id="{C1E48722-9181-F240-B5F7-2116578427F5}" type="slidenum">
              <a:rPr lang="en-US" smtClean="0"/>
              <a:pPr>
                <a:defRPr/>
              </a:pPr>
              <a:t>6</a:t>
            </a:fld>
            <a:endParaRPr lang="en-US" dirty="0"/>
          </a:p>
        </p:txBody>
      </p:sp>
    </p:spTree>
    <p:extLst>
      <p:ext uri="{BB962C8B-B14F-4D97-AF65-F5344CB8AC3E}">
        <p14:creationId xmlns:p14="http://schemas.microsoft.com/office/powerpoint/2010/main" val="1713952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138" y="2871706"/>
            <a:ext cx="8763000" cy="1114587"/>
          </a:xfrm>
          <a:prstGeom prst="rect">
            <a:avLst/>
          </a:prstGeom>
          <a:noFill/>
        </p:spPr>
        <p:txBody>
          <a:bodyPr wrap="square" lIns="97969" tIns="48984" rIns="97969" bIns="48984" rtlCol="0">
            <a:spAutoFit/>
          </a:bodyPr>
          <a:lstStyle/>
          <a:p>
            <a:pPr algn="ctr"/>
            <a:r>
              <a:rPr lang="en-US" sz="6600" dirty="0"/>
              <a:t>Backup</a:t>
            </a:r>
            <a:endParaRPr lang="en-US" sz="2500" dirty="0"/>
          </a:p>
        </p:txBody>
      </p:sp>
      <p:sp>
        <p:nvSpPr>
          <p:cNvPr id="4" name="Slide Number Placeholder 3">
            <a:extLst>
              <a:ext uri="{FF2B5EF4-FFF2-40B4-BE49-F238E27FC236}">
                <a16:creationId xmlns:a16="http://schemas.microsoft.com/office/drawing/2014/main" id="{5BD5FF5B-4A71-4C38-AFEA-6431D5DA735E}"/>
              </a:ext>
            </a:extLst>
          </p:cNvPr>
          <p:cNvSpPr>
            <a:spLocks noGrp="1"/>
          </p:cNvSpPr>
          <p:nvPr>
            <p:ph type="sldNum" sz="quarter" idx="12"/>
          </p:nvPr>
        </p:nvSpPr>
        <p:spPr/>
        <p:txBody>
          <a:bodyPr/>
          <a:lstStyle/>
          <a:p>
            <a:pPr>
              <a:defRPr/>
            </a:pPr>
            <a:fld id="{C1E48722-9181-F240-B5F7-2116578427F5}" type="slidenum">
              <a:rPr lang="en-US" smtClean="0"/>
              <a:pPr>
                <a:defRPr/>
              </a:pPr>
              <a:t>7</a:t>
            </a:fld>
            <a:endParaRPr lang="en-US" dirty="0"/>
          </a:p>
        </p:txBody>
      </p:sp>
    </p:spTree>
    <p:extLst>
      <p:ext uri="{BB962C8B-B14F-4D97-AF65-F5344CB8AC3E}">
        <p14:creationId xmlns:p14="http://schemas.microsoft.com/office/powerpoint/2010/main" val="3307007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1529106"/>
            <a:ext cx="8763000" cy="3607578"/>
          </a:xfrm>
          <a:prstGeom prst="rect">
            <a:avLst/>
          </a:prstGeom>
          <a:noFill/>
        </p:spPr>
        <p:txBody>
          <a:bodyPr wrap="square" lIns="97969" tIns="48984" rIns="97969" bIns="48984" rtlCol="0">
            <a:spAutoFit/>
          </a:bodyPr>
          <a:lstStyle/>
          <a:p>
            <a:pPr marL="457200" indent="-457200">
              <a:spcAft>
                <a:spcPts val="1800"/>
              </a:spcAft>
              <a:buFont typeface="+mj-lt"/>
              <a:buAutoNum type="arabicPeriod"/>
            </a:pPr>
            <a:r>
              <a:rPr lang="en-US" sz="2400" dirty="0"/>
              <a:t>How much does it cost to maintain CCS?</a:t>
            </a:r>
          </a:p>
          <a:p>
            <a:pPr marL="457200" indent="-457200">
              <a:spcAft>
                <a:spcPts val="1800"/>
              </a:spcAft>
              <a:buFont typeface="+mj-lt"/>
              <a:buAutoNum type="arabicPeriod"/>
            </a:pPr>
            <a:r>
              <a:rPr lang="en-US" sz="2400" dirty="0"/>
              <a:t>What is best from an overall science perspective? </a:t>
            </a:r>
          </a:p>
          <a:p>
            <a:pPr marL="457200" indent="-457200">
              <a:spcAft>
                <a:spcPts val="1800"/>
              </a:spcAft>
              <a:buFont typeface="+mj-lt"/>
              <a:buAutoNum type="arabicPeriod"/>
            </a:pPr>
            <a:r>
              <a:rPr lang="en-US" sz="2400" dirty="0"/>
              <a:t>Does best overall science cause a negative impact to an individual mission (i.e. significantly shorter mission life)?</a:t>
            </a:r>
          </a:p>
          <a:p>
            <a:pPr marL="457200" indent="-457200">
              <a:spcAft>
                <a:spcPts val="1800"/>
              </a:spcAft>
              <a:buFont typeface="+mj-lt"/>
              <a:buAutoNum type="arabicPeriod" startAt="4"/>
            </a:pPr>
            <a:r>
              <a:rPr lang="en-US" sz="2400" dirty="0"/>
              <a:t>Any coordinated science with OCO-2 , GCOM-W1 and Aura? </a:t>
            </a:r>
          </a:p>
          <a:p>
            <a:pPr marL="457200" indent="-457200">
              <a:spcAft>
                <a:spcPts val="1800"/>
              </a:spcAft>
              <a:buFont typeface="+mj-lt"/>
              <a:buAutoNum type="arabicPeriod" startAt="5"/>
            </a:pPr>
            <a:r>
              <a:rPr lang="en-US" sz="2400" dirty="0"/>
              <a:t>Are there any other future missions coming to the A-Train that would benefit from coordinated science?</a:t>
            </a:r>
          </a:p>
        </p:txBody>
      </p:sp>
      <p:sp>
        <p:nvSpPr>
          <p:cNvPr id="4" name="Rectangle 3"/>
          <p:cNvSpPr/>
          <p:nvPr/>
        </p:nvSpPr>
        <p:spPr>
          <a:xfrm>
            <a:off x="1925053" y="608723"/>
            <a:ext cx="5213684" cy="991477"/>
          </a:xfrm>
          <a:prstGeom prst="rect">
            <a:avLst/>
          </a:prstGeom>
        </p:spPr>
        <p:txBody>
          <a:bodyPr wrap="square" lIns="97969" tIns="48984" rIns="97969" bIns="48984">
            <a:spAutoFit/>
          </a:bodyPr>
          <a:lstStyle/>
          <a:p>
            <a:pPr algn="ctr"/>
            <a:r>
              <a:rPr lang="en-US" sz="2900" b="1" dirty="0">
                <a:solidFill>
                  <a:srgbClr val="0099FF"/>
                </a:solidFill>
              </a:rPr>
              <a:t>Questions that may drive cornerstone decision</a:t>
            </a:r>
          </a:p>
        </p:txBody>
      </p:sp>
      <p:sp>
        <p:nvSpPr>
          <p:cNvPr id="5" name="Slide Number Placeholder 4">
            <a:extLst>
              <a:ext uri="{FF2B5EF4-FFF2-40B4-BE49-F238E27FC236}">
                <a16:creationId xmlns:a16="http://schemas.microsoft.com/office/drawing/2014/main" id="{F75DB20B-5B6C-4DE5-BD4C-C8EA4BCCE9A5}"/>
              </a:ext>
            </a:extLst>
          </p:cNvPr>
          <p:cNvSpPr>
            <a:spLocks noGrp="1"/>
          </p:cNvSpPr>
          <p:nvPr>
            <p:ph type="sldNum" sz="quarter" idx="12"/>
          </p:nvPr>
        </p:nvSpPr>
        <p:spPr/>
        <p:txBody>
          <a:bodyPr/>
          <a:lstStyle/>
          <a:p>
            <a:pPr>
              <a:defRPr/>
            </a:pPr>
            <a:fld id="{C1E48722-9181-F240-B5F7-2116578427F5}" type="slidenum">
              <a:rPr lang="en-US" smtClean="0"/>
              <a:pPr>
                <a:defRPr/>
              </a:pPr>
              <a:t>8</a:t>
            </a:fld>
            <a:endParaRPr lang="en-US" dirty="0"/>
          </a:p>
        </p:txBody>
      </p:sp>
    </p:spTree>
    <p:extLst>
      <p:ext uri="{BB962C8B-B14F-4D97-AF65-F5344CB8AC3E}">
        <p14:creationId xmlns:p14="http://schemas.microsoft.com/office/powerpoint/2010/main" val="2768801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5333A18E-1852-464D-9DDE-6C3858D5D80F}"/>
              </a:ext>
            </a:extLst>
          </p:cNvPr>
          <p:cNvPicPr>
            <a:picLocks noGrp="1" noChangeAspect="1"/>
          </p:cNvPicPr>
          <p:nvPr>
            <p:ph idx="1"/>
          </p:nvPr>
        </p:nvPicPr>
        <p:blipFill rotWithShape="1">
          <a:blip r:embed="rId2"/>
          <a:srcRect l="58797" t="18035" r="10411" b="10019"/>
          <a:stretch/>
        </p:blipFill>
        <p:spPr>
          <a:xfrm>
            <a:off x="457200" y="990599"/>
            <a:ext cx="8305800" cy="5458097"/>
          </a:xfrm>
          <a:prstGeom prst="rect">
            <a:avLst/>
          </a:prstGeom>
        </p:spPr>
      </p:pic>
      <p:sp>
        <p:nvSpPr>
          <p:cNvPr id="4" name="Slide Number Placeholder 3">
            <a:extLst>
              <a:ext uri="{FF2B5EF4-FFF2-40B4-BE49-F238E27FC236}">
                <a16:creationId xmlns:a16="http://schemas.microsoft.com/office/drawing/2014/main" id="{DB75641D-7071-43F2-84AC-4343B32915FA}"/>
              </a:ext>
            </a:extLst>
          </p:cNvPr>
          <p:cNvSpPr>
            <a:spLocks noGrp="1"/>
          </p:cNvSpPr>
          <p:nvPr>
            <p:ph type="sldNum" sz="quarter" idx="12"/>
          </p:nvPr>
        </p:nvSpPr>
        <p:spPr/>
        <p:txBody>
          <a:bodyPr/>
          <a:lstStyle/>
          <a:p>
            <a:pPr>
              <a:defRPr/>
            </a:pPr>
            <a:fld id="{C1E48722-9181-F240-B5F7-2116578427F5}" type="slidenum">
              <a:rPr lang="en-US" smtClean="0"/>
              <a:pPr>
                <a:defRPr/>
              </a:pPr>
              <a:t>9</a:t>
            </a:fld>
            <a:endParaRPr lang="en-US" dirty="0"/>
          </a:p>
        </p:txBody>
      </p:sp>
    </p:spTree>
    <p:extLst>
      <p:ext uri="{BB962C8B-B14F-4D97-AF65-F5344CB8AC3E}">
        <p14:creationId xmlns:p14="http://schemas.microsoft.com/office/powerpoint/2010/main" val="2990275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A5EE4-2DC1-4C12-B48A-8D3C39931396}"/>
              </a:ext>
            </a:extLst>
          </p:cNvPr>
          <p:cNvSpPr>
            <a:spLocks noGrp="1"/>
          </p:cNvSpPr>
          <p:nvPr>
            <p:ph type="title"/>
          </p:nvPr>
        </p:nvSpPr>
        <p:spPr>
          <a:xfrm>
            <a:off x="628650" y="819468"/>
            <a:ext cx="7886700" cy="856932"/>
          </a:xfrm>
        </p:spPr>
        <p:txBody>
          <a:bodyPr/>
          <a:lstStyle/>
          <a:p>
            <a:r>
              <a:rPr lang="en-US" sz="2800" dirty="0"/>
              <a:t>Aqua orbit before and after exit from constellation and </a:t>
            </a:r>
            <a:r>
              <a:rPr lang="en-US" sz="2800" dirty="0" err="1"/>
              <a:t>CloudSat</a:t>
            </a:r>
            <a:r>
              <a:rPr lang="en-US" sz="2800" dirty="0"/>
              <a:t> / CALIPSO orbits</a:t>
            </a:r>
          </a:p>
        </p:txBody>
      </p:sp>
      <p:sp>
        <p:nvSpPr>
          <p:cNvPr id="3" name="Slide Number Placeholder 2">
            <a:extLst>
              <a:ext uri="{FF2B5EF4-FFF2-40B4-BE49-F238E27FC236}">
                <a16:creationId xmlns:a16="http://schemas.microsoft.com/office/drawing/2014/main" id="{35B811E3-587C-4B81-A79F-C70D1FF24FF1}"/>
              </a:ext>
            </a:extLst>
          </p:cNvPr>
          <p:cNvSpPr>
            <a:spLocks noGrp="1"/>
          </p:cNvSpPr>
          <p:nvPr>
            <p:ph type="sldNum" sz="quarter" idx="10"/>
          </p:nvPr>
        </p:nvSpPr>
        <p:spPr/>
        <p:txBody>
          <a:bodyPr/>
          <a:lstStyle/>
          <a:p>
            <a:pPr>
              <a:defRPr/>
            </a:pPr>
            <a:fld id="{840AAC9F-208B-B346-AFFD-65BC474F6881}" type="slidenum">
              <a:rPr lang="en-US" smtClean="0"/>
              <a:pPr>
                <a:defRPr/>
              </a:pPr>
              <a:t>10</a:t>
            </a:fld>
            <a:endParaRPr lang="en-US" dirty="0"/>
          </a:p>
        </p:txBody>
      </p:sp>
      <p:pic>
        <p:nvPicPr>
          <p:cNvPr id="4" name="Picture 3">
            <a:extLst>
              <a:ext uri="{FF2B5EF4-FFF2-40B4-BE49-F238E27FC236}">
                <a16:creationId xmlns:a16="http://schemas.microsoft.com/office/drawing/2014/main" id="{78D40568-F9B5-4C04-9C7B-40133DABC4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024" y="1964001"/>
            <a:ext cx="8743951" cy="3886200"/>
          </a:xfrm>
          <a:prstGeom prst="rect">
            <a:avLst/>
          </a:prstGeom>
        </p:spPr>
      </p:pic>
    </p:spTree>
    <p:extLst>
      <p:ext uri="{BB962C8B-B14F-4D97-AF65-F5344CB8AC3E}">
        <p14:creationId xmlns:p14="http://schemas.microsoft.com/office/powerpoint/2010/main" val="2911972233"/>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2080533883</TotalTime>
  <Words>677</Words>
  <Application>Microsoft Office PowerPoint</Application>
  <PresentationFormat>Letter Paper (8.5x11 in)</PresentationFormat>
  <Paragraphs>59</Paragraphs>
  <Slides>10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ＭＳ Ｐゴシック</vt:lpstr>
      <vt:lpstr>ＭＳ Ｐゴシック</vt:lpstr>
      <vt:lpstr>Arial</vt:lpstr>
      <vt:lpstr>Times New Roman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Aqua orbit before and after exit from constellation and CloudSat / CALIPSO orbits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michael.j.machado@nasa.gov</dc:creator>
  <cp:lastModifiedBy>Annadale, Selene R. (GSFC-428.0)[ASRC FEDERAL SYSTEM SOLUTIONS]</cp:lastModifiedBy>
  <cp:revision>1389</cp:revision>
  <cp:lastPrinted>2014-03-31T19:30:39Z</cp:lastPrinted>
  <dcterms:modified xsi:type="dcterms:W3CDTF">2021-05-03T20:41:10Z</dcterms:modified>
</cp:coreProperties>
</file>