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</p:sldMasterIdLst>
  <p:notesMasterIdLst>
    <p:notesMasterId r:id="rId10"/>
  </p:notesMasterIdLst>
  <p:handoutMasterIdLst>
    <p:handoutMasterId r:id="rId11"/>
  </p:handoutMasterIdLst>
  <p:sldIdLst>
    <p:sldId id="1264" r:id="rId2"/>
    <p:sldId id="1265" r:id="rId3"/>
    <p:sldId id="1266" r:id="rId4"/>
    <p:sldId id="1271" r:id="rId5"/>
    <p:sldId id="1273" r:id="rId6"/>
    <p:sldId id="1275" r:id="rId7"/>
    <p:sldId id="1274" r:id="rId8"/>
    <p:sldId id="1276" r:id="rId9"/>
  </p:sldIdLst>
  <p:sldSz cx="9144000" cy="5143500" type="screen16x9"/>
  <p:notesSz cx="6985000" cy="9283700"/>
  <p:defaultTextStyle>
    <a:defPPr>
      <a:defRPr lang="en-US"/>
    </a:defPPr>
    <a:lvl1pPr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56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28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00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72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087" userDrawn="1">
          <p15:clr>
            <a:srgbClr val="A4A3A4"/>
          </p15:clr>
        </p15:guide>
        <p15:guide id="4" orient="horz" pos="17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6115"/>
    <a:srgbClr val="FFFFFF"/>
    <a:srgbClr val="D14B12"/>
    <a:srgbClr val="342D25"/>
    <a:srgbClr val="CE4B1C"/>
    <a:srgbClr val="362F25"/>
    <a:srgbClr val="484037"/>
    <a:srgbClr val="3A3226"/>
    <a:srgbClr val="FC00E9"/>
    <a:srgbClr val="D1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4" autoAdjust="0"/>
    <p:restoredTop sz="94422" autoAdjust="0"/>
  </p:normalViewPr>
  <p:slideViewPr>
    <p:cSldViewPr snapToGrid="0">
      <p:cViewPr varScale="1">
        <p:scale>
          <a:sx n="161" d="100"/>
          <a:sy n="161" d="100"/>
        </p:scale>
        <p:origin x="632" y="192"/>
      </p:cViewPr>
      <p:guideLst>
        <p:guide orient="horz" pos="1620"/>
        <p:guide pos="2880"/>
        <p:guide orient="horz" pos="2087"/>
        <p:guide orient="horz" pos="17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1" d="100"/>
        <a:sy n="201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52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27466" cy="464503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 defTabSz="911877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5953" y="0"/>
            <a:ext cx="3027466" cy="464503"/>
          </a:xfrm>
          <a:prstGeom prst="rect">
            <a:avLst/>
          </a:prstGeom>
        </p:spPr>
        <p:txBody>
          <a:bodyPr vert="horz" wrap="square" lIns="92953" tIns="46477" rIns="92953" bIns="4647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2C7921DD-AAE5-4092-8349-EACC69FDEFDB}" type="datetimeFigureOut">
              <a:rPr lang="en-US" altLang="en-US"/>
              <a:pPr/>
              <a:t>5/3/21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17612"/>
            <a:ext cx="3027466" cy="464503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 defTabSz="911877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5953" y="8817612"/>
            <a:ext cx="3027466" cy="464503"/>
          </a:xfrm>
          <a:prstGeom prst="rect">
            <a:avLst/>
          </a:prstGeom>
        </p:spPr>
        <p:txBody>
          <a:bodyPr vert="horz" wrap="square" lIns="92953" tIns="46477" rIns="92953" bIns="4647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F29E17E4-00F5-479B-BD26-147F041D5C1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44419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27466" cy="464503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 defTabSz="911877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5953" y="0"/>
            <a:ext cx="3027466" cy="464503"/>
          </a:xfrm>
          <a:prstGeom prst="rect">
            <a:avLst/>
          </a:prstGeom>
        </p:spPr>
        <p:txBody>
          <a:bodyPr vert="horz" wrap="square" lIns="92953" tIns="46477" rIns="92953" bIns="4647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EA0C338-0A8D-42BD-B66C-CF13AD5FC728}" type="datetimeFigureOut">
              <a:rPr lang="en-US" altLang="en-US"/>
              <a:pPr/>
              <a:t>5/3/21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3" tIns="46477" rIns="92953" bIns="46477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9133" y="4410392"/>
            <a:ext cx="5586735" cy="4177348"/>
          </a:xfrm>
          <a:prstGeom prst="rect">
            <a:avLst/>
          </a:prstGeom>
        </p:spPr>
        <p:txBody>
          <a:bodyPr vert="horz" lIns="92953" tIns="46477" rIns="92953" bIns="46477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17612"/>
            <a:ext cx="3027466" cy="464503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 defTabSz="911877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5953" y="8817612"/>
            <a:ext cx="3027466" cy="464503"/>
          </a:xfrm>
          <a:prstGeom prst="rect">
            <a:avLst/>
          </a:prstGeom>
        </p:spPr>
        <p:txBody>
          <a:bodyPr vert="horz" wrap="square" lIns="92953" tIns="46477" rIns="92953" bIns="4647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EA0D56B-D0D4-43EF-9403-963A0EE0895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6969533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56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1pPr>
    <a:lvl2pPr marL="455613" algn="l" defTabSz="4556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2813" algn="l" defTabSz="4556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0013" algn="l" defTabSz="4556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7213" algn="l" defTabSz="45561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5181" algn="l" defTabSz="4570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219" algn="l" defTabSz="4570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52" algn="l" defTabSz="4570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291" algn="l" defTabSz="4570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0D56B-D0D4-43EF-9403-963A0EE0895A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26921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0D56B-D0D4-43EF-9403-963A0EE0895A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7900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0D56B-D0D4-43EF-9403-963A0EE0895A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23352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0D56B-D0D4-43EF-9403-963A0EE0895A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0737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0D56B-D0D4-43EF-9403-963A0EE0895A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800359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0D56B-D0D4-43EF-9403-963A0EE0895A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67074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0D56B-D0D4-43EF-9403-963A0EE0895A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782651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0D56B-D0D4-43EF-9403-963A0EE0895A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87088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SLS Slide Master Aug 20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5" name="TextBox 7"/>
          <p:cNvSpPr txBox="1">
            <a:spLocks noChangeArrowheads="1"/>
          </p:cNvSpPr>
          <p:nvPr/>
        </p:nvSpPr>
        <p:spPr bwMode="auto">
          <a:xfrm>
            <a:off x="1178620" y="2136637"/>
            <a:ext cx="7863043" cy="791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SPACE LAUNCH SYSTEM</a:t>
            </a:r>
          </a:p>
        </p:txBody>
      </p:sp>
      <p:sp>
        <p:nvSpPr>
          <p:cNvPr id="41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634592" y="3330358"/>
            <a:ext cx="4377668" cy="371084"/>
          </a:xfrm>
          <a:prstGeom prst="rect">
            <a:avLst/>
          </a:prstGeom>
        </p:spPr>
        <p:txBody>
          <a:bodyPr vert="horz" anchor="ctr"/>
          <a:lstStyle>
            <a:lvl1pPr marL="0" indent="0" algn="r">
              <a:lnSpc>
                <a:spcPct val="100000"/>
              </a:lnSpc>
              <a:buNone/>
              <a:defRPr sz="2200" b="1" i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charset="0"/>
                <a:ea typeface="Century Gothic" charset="0"/>
                <a:cs typeface="Century Gothic" charset="0"/>
              </a:defRPr>
            </a:lvl1pPr>
            <a:lvl2pPr marL="338018" indent="0">
              <a:buNone/>
              <a:defRPr/>
            </a:lvl2pPr>
            <a:lvl3pPr marL="566534" indent="0">
              <a:buNone/>
              <a:defRPr/>
            </a:lvl3pPr>
            <a:lvl4pPr marL="739512" indent="0">
              <a:buNone/>
              <a:defRPr/>
            </a:lvl4pPr>
            <a:lvl5pPr marL="922009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2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4441357" y="3803008"/>
            <a:ext cx="4563311" cy="954107"/>
          </a:xfrm>
          <a:prstGeom prst="rect">
            <a:avLst/>
          </a:prstGeom>
        </p:spPr>
        <p:txBody>
          <a:bodyPr vert="horz" wrap="square" anchor="b">
            <a:spAutoFit/>
          </a:bodyPr>
          <a:lstStyle>
            <a:lvl1pPr marL="0" indent="0" algn="r">
              <a:buFontTx/>
              <a:buNone/>
              <a:defRPr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charset="0"/>
                <a:ea typeface="Century Gothic" charset="0"/>
                <a:cs typeface="Century Gothic" charset="0"/>
              </a:defRPr>
            </a:lvl1pPr>
            <a:lvl2pPr marL="338137" indent="0" algn="r">
              <a:buNone/>
              <a:defRPr sz="1600" i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charset="0"/>
                <a:ea typeface="Century Gothic" charset="0"/>
                <a:cs typeface="Century Gothic" charset="0"/>
              </a:defRPr>
            </a:lvl2pPr>
          </a:lstStyle>
          <a:p>
            <a:pPr lvl="0"/>
            <a:r>
              <a:rPr lang="en-US" dirty="0"/>
              <a:t>Click to edit Name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r>
              <a:rPr lang="en-US" dirty="0"/>
              <a:t>Third level</a:t>
            </a:r>
          </a:p>
        </p:txBody>
      </p:sp>
      <p:sp>
        <p:nvSpPr>
          <p:cNvPr id="43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5862579" y="2893105"/>
            <a:ext cx="314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 algn="r">
              <a:buFontTx/>
              <a:buNone/>
              <a:defRPr lang="en-US" sz="1400" kern="12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charset="0"/>
                <a:ea typeface="Century Gothic" charset="0"/>
                <a:cs typeface="Century Gothic" charset="0"/>
              </a:defRPr>
            </a:lvl1pPr>
            <a:lvl2pPr>
              <a:defRPr lang="en-US" sz="1800" kern="1200" smtClean="0">
                <a:solidFill>
                  <a:schemeClr val="tx1"/>
                </a:solidFill>
                <a:ea typeface="+mn-ea"/>
                <a:cs typeface="+mn-cs"/>
              </a:defRPr>
            </a:lvl2pPr>
            <a:lvl3pPr>
              <a:defRPr lang="en-US" sz="1800" kern="1200" smtClean="0">
                <a:solidFill>
                  <a:schemeClr val="tx1"/>
                </a:solidFill>
                <a:ea typeface="+mn-ea"/>
                <a:cs typeface="+mn-cs"/>
              </a:defRPr>
            </a:lvl3pPr>
            <a:lvl4pPr>
              <a:defRPr lang="en-US" sz="1800" kern="1200" smtClean="0">
                <a:solidFill>
                  <a:schemeClr val="tx1"/>
                </a:solidFill>
                <a:ea typeface="+mn-ea"/>
                <a:cs typeface="+mn-cs"/>
              </a:defRPr>
            </a:lvl4pPr>
            <a:lvl5pPr>
              <a:defRPr lang="en-US" sz="1800" kern="1200">
                <a:solidFill>
                  <a:schemeClr val="tx1"/>
                </a:solidFill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221115" y="176656"/>
            <a:ext cx="774192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8"/>
          <p:cNvSpPr>
            <a:spLocks noChangeArrowheads="1"/>
          </p:cNvSpPr>
          <p:nvPr userDrawn="1"/>
        </p:nvSpPr>
        <p:spPr bwMode="auto">
          <a:xfrm>
            <a:off x="117475" y="360313"/>
            <a:ext cx="2205038" cy="153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5697" rIns="91395" bIns="0">
            <a:spAutoFit/>
          </a:bodyPr>
          <a:lstStyle/>
          <a:p>
            <a:r>
              <a:rPr lang="en-US" sz="700" dirty="0">
                <a:solidFill>
                  <a:srgbClr val="F8F8F8"/>
                </a:solidFill>
              </a:rPr>
              <a:t>National Aeronautics and Space Administration </a:t>
            </a:r>
            <a:endParaRPr lang="en-US" dirty="0">
              <a:solidFill>
                <a:srgbClr val="F8F8F8"/>
              </a:solidFill>
            </a:endParaRPr>
          </a:p>
        </p:txBody>
      </p:sp>
      <p:sp>
        <p:nvSpPr>
          <p:cNvPr id="19" name="Rectangle 8"/>
          <p:cNvSpPr>
            <a:spLocks noChangeArrowheads="1"/>
          </p:cNvSpPr>
          <p:nvPr userDrawn="1"/>
        </p:nvSpPr>
        <p:spPr bwMode="auto">
          <a:xfrm>
            <a:off x="1370220" y="4992932"/>
            <a:ext cx="815975" cy="153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5697" rIns="91395" bIns="0">
            <a:spAutoFit/>
          </a:bodyPr>
          <a:lstStyle/>
          <a:p>
            <a:pPr algn="ctr"/>
            <a:r>
              <a:rPr lang="en-US" sz="700" dirty="0" err="1">
                <a:solidFill>
                  <a:srgbClr val="F8F8F8"/>
                </a:solidFill>
              </a:rPr>
              <a:t>www.nasa.gov</a:t>
            </a:r>
            <a:r>
              <a:rPr lang="en-US" sz="700" dirty="0">
                <a:solidFill>
                  <a:srgbClr val="F8F8F8"/>
                </a:solidFill>
              </a:rPr>
              <a:t>/</a:t>
            </a:r>
            <a:r>
              <a:rPr lang="en-US" sz="700" dirty="0" err="1">
                <a:solidFill>
                  <a:srgbClr val="F8F8F8"/>
                </a:solidFill>
              </a:rPr>
              <a:t>sls</a:t>
            </a:r>
            <a:endParaRPr lang="en-US" dirty="0">
              <a:solidFill>
                <a:srgbClr val="F8F8F8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1918" y="4757115"/>
            <a:ext cx="498475" cy="371475"/>
          </a:xfrm>
          <a:prstGeom prst="rect">
            <a:avLst/>
          </a:prstGeom>
        </p:spPr>
      </p:pic>
      <p:sp>
        <p:nvSpPr>
          <p:cNvPr id="18" name="TextBox 14"/>
          <p:cNvSpPr txBox="1">
            <a:spLocks noChangeArrowheads="1"/>
          </p:cNvSpPr>
          <p:nvPr userDrawn="1"/>
        </p:nvSpPr>
        <p:spPr bwMode="auto">
          <a:xfrm>
            <a:off x="7391400" y="2118100"/>
            <a:ext cx="173637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000" dirty="0">
                <a:solidFill>
                  <a:srgbClr val="FFFFFF"/>
                </a:solidFill>
              </a:rPr>
              <a:t>5 . . . 4 . . . 3 . . . 2 . . . 1 . . .</a:t>
            </a:r>
          </a:p>
        </p:txBody>
      </p:sp>
    </p:spTree>
    <p:extLst>
      <p:ext uri="{BB962C8B-B14F-4D97-AF65-F5344CB8AC3E}">
        <p14:creationId xmlns:p14="http://schemas.microsoft.com/office/powerpoint/2010/main" val="19891070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3" orient="horz" pos="288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pos="561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SLS Slide Master Aug20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48846" y="20319"/>
            <a:ext cx="8295154" cy="61629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128" y="5028916"/>
            <a:ext cx="1597492" cy="153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697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sz="700" smtClean="0">
                <a:solidFill>
                  <a:schemeClr val="bg2"/>
                </a:solidFill>
                <a:latin typeface="+mj-lt"/>
                <a:cs typeface="Arial" charset="0"/>
              </a:defRPr>
            </a:lvl1pPr>
          </a:lstStyle>
          <a:p>
            <a:r>
              <a:rPr lang="en-US" altLang="en-US" dirty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‹#›</a:t>
            </a:fld>
            <a:endParaRPr lang="en-US" altLang="en-US" dirty="0"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93713" y="789385"/>
            <a:ext cx="8253412" cy="4054078"/>
          </a:xfrm>
          <a:prstGeom prst="rect">
            <a:avLst/>
          </a:prstGeom>
        </p:spPr>
        <p:txBody>
          <a:bodyPr/>
          <a:lstStyle>
            <a:lvl1pPr marL="173038" indent="-173038">
              <a:buClr>
                <a:srgbClr val="DC6115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</a:defRPr>
            </a:lvl1pPr>
            <a:lvl2pPr marL="511175" indent="-173038">
              <a:buClr>
                <a:srgbClr val="DC6115"/>
              </a:buClr>
              <a:buFont typeface="LucidaGrande" charset="0"/>
              <a:buChar char="–"/>
              <a:defRPr>
                <a:latin typeface="Century Gothic" panose="020B0502020202020204" pitchFamily="34" charset="0"/>
              </a:defRPr>
            </a:lvl2pPr>
            <a:lvl3pPr marL="690563" indent="-11906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>
                <a:latin typeface="Century Gothic" panose="020B0502020202020204" pitchFamily="34" charset="0"/>
              </a:defRPr>
            </a:lvl3pPr>
            <a:lvl4pPr marL="858838" indent="-119063">
              <a:buClr>
                <a:srgbClr val="DC6115"/>
              </a:buClr>
              <a:buFont typeface="LucidaGrande" charset="0"/>
              <a:buChar char="–"/>
              <a:tabLst/>
              <a:defRPr>
                <a:latin typeface="Century Gothic" panose="020B0502020202020204" pitchFamily="34" charset="0"/>
              </a:defRPr>
            </a:lvl4pPr>
            <a:lvl5pPr marL="1089025" indent="-11271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752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Blank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48846" y="27093"/>
            <a:ext cx="8295154" cy="60952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128" y="5028916"/>
            <a:ext cx="1597492" cy="153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697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sz="700" smtClean="0">
                <a:solidFill>
                  <a:schemeClr val="bg2"/>
                </a:solidFill>
                <a:latin typeface="+mj-lt"/>
                <a:cs typeface="Arial" charset="0"/>
              </a:defRPr>
            </a:lvl1pPr>
          </a:lstStyle>
          <a:p>
            <a:r>
              <a:rPr lang="en-US" altLang="en-US" dirty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‹#›</a:t>
            </a:fld>
            <a:endParaRPr lang="en-US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1103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icture under tit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8846" y="20320"/>
            <a:ext cx="8295154" cy="6162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128" y="5028916"/>
            <a:ext cx="1597492" cy="153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697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sz="700" smtClean="0">
                <a:solidFill>
                  <a:schemeClr val="bg2"/>
                </a:solidFill>
                <a:latin typeface="+mj-lt"/>
                <a:cs typeface="Arial" charset="0"/>
              </a:defRPr>
            </a:lvl1pPr>
          </a:lstStyle>
          <a:p>
            <a:r>
              <a:rPr lang="en-US" altLang="en-US" dirty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‹#›</a:t>
            </a:fld>
            <a:endParaRPr lang="en-US" altLang="en-US" dirty="0">
              <a:cs typeface="+mn-cs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636985"/>
            <a:ext cx="9144000" cy="423624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124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- SLS Aug20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128" y="5028916"/>
            <a:ext cx="1597492" cy="153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697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sz="700" smtClean="0">
                <a:solidFill>
                  <a:schemeClr val="bg2"/>
                </a:solidFill>
                <a:latin typeface="+mj-lt"/>
                <a:cs typeface="Arial" charset="0"/>
              </a:defRPr>
            </a:lvl1pPr>
          </a:lstStyle>
          <a:p>
            <a:r>
              <a:rPr lang="en-US" altLang="en-US" dirty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‹#›</a:t>
            </a:fld>
            <a:endParaRPr lang="en-US" altLang="en-US" dirty="0">
              <a:cs typeface="+mn-cs"/>
            </a:endParaRPr>
          </a:p>
        </p:txBody>
      </p:sp>
      <p:cxnSp>
        <p:nvCxnSpPr>
          <p:cNvPr id="4" name="Straight Connector 3"/>
          <p:cNvCxnSpPr/>
          <p:nvPr userDrawn="1"/>
        </p:nvCxnSpPr>
        <p:spPr bwMode="auto">
          <a:xfrm>
            <a:off x="4572000" y="720098"/>
            <a:ext cx="8092" cy="4232234"/>
          </a:xfrm>
          <a:prstGeom prst="line">
            <a:avLst/>
          </a:prstGeom>
          <a:solidFill>
            <a:srgbClr val="F3F5DD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/>
          <p:cNvCxnSpPr/>
          <p:nvPr userDrawn="1"/>
        </p:nvCxnSpPr>
        <p:spPr bwMode="auto">
          <a:xfrm flipV="1">
            <a:off x="-1" y="2749276"/>
            <a:ext cx="9144000" cy="12138"/>
          </a:xfrm>
          <a:prstGeom prst="line">
            <a:avLst/>
          </a:prstGeom>
          <a:solidFill>
            <a:srgbClr val="F3F5DD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98714" y="745332"/>
            <a:ext cx="4181567" cy="1826419"/>
          </a:xfrm>
          <a:prstGeom prst="rect">
            <a:avLst/>
          </a:prstGeom>
        </p:spPr>
        <p:txBody>
          <a:bodyPr vert="horz"/>
          <a:lstStyle>
            <a:lvl1pPr marL="112713" indent="-112713">
              <a:buClr>
                <a:srgbClr val="DC6115"/>
              </a:buClr>
              <a:buFont typeface="Arial"/>
              <a:buChar char="•"/>
              <a:defRPr/>
            </a:lvl1pPr>
            <a:lvl2pPr marL="404813" indent="-119063">
              <a:buClr>
                <a:srgbClr val="DC6115"/>
              </a:buClr>
              <a:buFont typeface="Lucida Grande"/>
              <a:buChar char="–"/>
              <a:tabLst/>
              <a:defRPr/>
            </a:lvl2pPr>
            <a:lvl3pPr marL="627063" indent="-111125">
              <a:buClr>
                <a:srgbClr val="DC6115"/>
              </a:buClr>
              <a:buFont typeface="Arial"/>
              <a:buChar char="•"/>
              <a:defRPr/>
            </a:lvl3pPr>
            <a:lvl4pPr marL="852183" indent="-112671">
              <a:buClr>
                <a:srgbClr val="DC6115"/>
              </a:buClr>
              <a:buFont typeface="Lucida Grande"/>
              <a:buChar char="–"/>
              <a:defRPr/>
            </a:lvl4pPr>
            <a:lvl5pPr marL="1039442" indent="-117433"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774619" y="745332"/>
            <a:ext cx="4181567" cy="1826419"/>
          </a:xfrm>
          <a:prstGeom prst="rect">
            <a:avLst/>
          </a:prstGeom>
        </p:spPr>
        <p:txBody>
          <a:bodyPr vert="horz"/>
          <a:lstStyle>
            <a:lvl1pPr marL="112713" indent="-112713">
              <a:buClr>
                <a:srgbClr val="DC6115"/>
              </a:buClr>
              <a:buFont typeface="Arial"/>
              <a:buChar char="•"/>
              <a:defRPr/>
            </a:lvl1pPr>
            <a:lvl2pPr marL="396875" indent="-111125">
              <a:buClr>
                <a:srgbClr val="DC6115"/>
              </a:buClr>
              <a:buFont typeface="Lucida Grande"/>
              <a:buChar char="–"/>
              <a:defRPr/>
            </a:lvl2pPr>
            <a:lvl3pPr marL="627063" indent="-111125">
              <a:buClr>
                <a:srgbClr val="DC6115"/>
              </a:buClr>
              <a:buFont typeface="Arial"/>
              <a:buChar char="•"/>
              <a:defRPr/>
            </a:lvl3pPr>
            <a:lvl4pPr marL="852183" indent="-112671">
              <a:buClr>
                <a:srgbClr val="DC6115"/>
              </a:buClr>
              <a:buFont typeface="Lucida Grande"/>
              <a:buChar char="–"/>
              <a:defRPr/>
            </a:lvl4pPr>
            <a:lvl5pPr marL="1039442" indent="-117433">
              <a:buFont typeface="Arial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198714" y="2890212"/>
            <a:ext cx="4181567" cy="1826419"/>
          </a:xfrm>
          <a:prstGeom prst="rect">
            <a:avLst/>
          </a:prstGeom>
        </p:spPr>
        <p:txBody>
          <a:bodyPr vert="horz"/>
          <a:lstStyle>
            <a:lvl1pPr marL="112713" indent="-112713">
              <a:buClr>
                <a:srgbClr val="DC6115"/>
              </a:buClr>
              <a:buFont typeface="Arial"/>
              <a:buChar char="•"/>
              <a:defRPr/>
            </a:lvl1pPr>
            <a:lvl2pPr marL="396875" indent="-111125">
              <a:buClr>
                <a:srgbClr val="DC6115"/>
              </a:buClr>
              <a:buFont typeface="Lucida Grande"/>
              <a:buChar char="–"/>
              <a:defRPr/>
            </a:lvl2pPr>
            <a:lvl3pPr marL="627063" indent="-111125">
              <a:buClr>
                <a:srgbClr val="DC6115"/>
              </a:buClr>
              <a:buFont typeface="Arial"/>
              <a:buChar char="•"/>
              <a:defRPr/>
            </a:lvl3pPr>
            <a:lvl4pPr marL="852183" indent="-112671">
              <a:buClr>
                <a:srgbClr val="DC6115"/>
              </a:buClr>
              <a:buFont typeface="Lucida Grande"/>
              <a:buChar char="–"/>
              <a:defRPr/>
            </a:lvl4pPr>
            <a:lvl5pPr marL="1039442" indent="-117433">
              <a:buFont typeface="Arial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774619" y="2890212"/>
            <a:ext cx="4181567" cy="1826419"/>
          </a:xfrm>
          <a:prstGeom prst="rect">
            <a:avLst/>
          </a:prstGeom>
        </p:spPr>
        <p:txBody>
          <a:bodyPr vert="horz"/>
          <a:lstStyle>
            <a:lvl1pPr marL="112713" indent="-112713">
              <a:buClr>
                <a:srgbClr val="DC6115"/>
              </a:buClr>
              <a:buFont typeface="Arial"/>
              <a:buChar char="•"/>
              <a:defRPr/>
            </a:lvl1pPr>
            <a:lvl2pPr marL="396875" indent="-111125">
              <a:buClr>
                <a:srgbClr val="DC6115"/>
              </a:buClr>
              <a:buFont typeface="Lucida Grande"/>
              <a:buChar char="–"/>
              <a:defRPr/>
            </a:lvl2pPr>
            <a:lvl3pPr marL="627063" indent="-111125">
              <a:buClr>
                <a:srgbClr val="DC6115"/>
              </a:buClr>
              <a:buFont typeface="Arial"/>
              <a:buChar char="•"/>
              <a:defRPr/>
            </a:lvl3pPr>
            <a:lvl4pPr marL="852183" indent="-112671">
              <a:buClr>
                <a:srgbClr val="DC6115"/>
              </a:buClr>
              <a:buFont typeface="Lucida Grande"/>
              <a:buChar char="–"/>
              <a:defRPr/>
            </a:lvl4pPr>
            <a:lvl5pPr marL="1039442" indent="-117433">
              <a:buFont typeface="Arial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144439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anner TakeAway SLS Aug 20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128" y="5028916"/>
            <a:ext cx="1597492" cy="153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697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sz="700" smtClean="0">
                <a:solidFill>
                  <a:schemeClr val="bg2"/>
                </a:solidFill>
                <a:latin typeface="+mj-lt"/>
                <a:cs typeface="Arial" charset="0"/>
              </a:defRPr>
            </a:lvl1pPr>
          </a:lstStyle>
          <a:p>
            <a:r>
              <a:rPr lang="en-US" altLang="en-US" dirty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‹#›</a:t>
            </a:fld>
            <a:endParaRPr lang="en-US" altLang="en-US" dirty="0">
              <a:cs typeface="+mn-cs"/>
            </a:endParaRP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0" y="4634642"/>
            <a:ext cx="9144000" cy="430887"/>
          </a:xfrm>
          <a:prstGeom prst="rect">
            <a:avLst/>
          </a:prstGeom>
        </p:spPr>
        <p:txBody>
          <a:bodyPr vert="horz" anchor="ctr">
            <a:spAutoFit/>
          </a:bodyPr>
          <a:lstStyle>
            <a:lvl1pPr marL="0" indent="0" algn="ctr">
              <a:buNone/>
              <a:defRPr sz="2200" i="1">
                <a:solidFill>
                  <a:srgbClr val="DC6115"/>
                </a:solidFill>
              </a:defRPr>
            </a:lvl1pPr>
            <a:lvl2pPr marL="338137" indent="0">
              <a:buNone/>
              <a:defRPr>
                <a:solidFill>
                  <a:srgbClr val="FFFFFF"/>
                </a:solidFill>
              </a:defRPr>
            </a:lvl2pPr>
            <a:lvl3pPr marL="566738" indent="0">
              <a:buNone/>
              <a:defRPr>
                <a:solidFill>
                  <a:srgbClr val="FFFFFF"/>
                </a:solidFill>
              </a:defRPr>
            </a:lvl3pPr>
            <a:lvl4pPr marL="739775" indent="0">
              <a:buNone/>
              <a:defRPr>
                <a:solidFill>
                  <a:srgbClr val="FFFFFF"/>
                </a:solidFill>
              </a:defRPr>
            </a:lvl4pPr>
            <a:lvl5pPr marL="922337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1"/>
          </p:nvPr>
        </p:nvSpPr>
        <p:spPr>
          <a:xfrm>
            <a:off x="493713" y="789385"/>
            <a:ext cx="8253412" cy="3886647"/>
          </a:xfrm>
          <a:prstGeom prst="rect">
            <a:avLst/>
          </a:prstGeom>
        </p:spPr>
        <p:txBody>
          <a:bodyPr/>
          <a:lstStyle>
            <a:lvl1pPr marL="173038" indent="-173038">
              <a:buClr>
                <a:srgbClr val="DC6115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</a:defRPr>
            </a:lvl1pPr>
            <a:lvl2pPr marL="511175" indent="-173038">
              <a:buClr>
                <a:srgbClr val="DC6115"/>
              </a:buClr>
              <a:buFont typeface="LucidaGrande" charset="0"/>
              <a:buChar char="–"/>
              <a:defRPr>
                <a:latin typeface="Century Gothic" panose="020B0502020202020204" pitchFamily="34" charset="0"/>
              </a:defRPr>
            </a:lvl2pPr>
            <a:lvl3pPr marL="679205" indent="-112671">
              <a:buClr>
                <a:srgbClr val="DC6115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</a:defRPr>
            </a:lvl3pPr>
            <a:lvl4pPr marL="858838" indent="-119063">
              <a:buClr>
                <a:srgbClr val="DC6115"/>
              </a:buClr>
              <a:buFont typeface="Century Gothic" panose="020B0502020202020204" pitchFamily="34" charset="0"/>
              <a:buChar char="–"/>
              <a:tabLst/>
              <a:defRPr>
                <a:latin typeface="Century Gothic" panose="020B0502020202020204" pitchFamily="34" charset="0"/>
              </a:defRPr>
            </a:lvl4pPr>
            <a:lvl5pPr marL="1089025" indent="-112713">
              <a:buClr>
                <a:srgbClr val="DC6115"/>
              </a:buClr>
              <a:buFont typeface="Arial" panose="020B0604020202020204" pitchFamily="34" charset="0"/>
              <a:buChar char="•"/>
              <a:tabLst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54312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vie Black Background SLS Aug 2017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417555" y="4980379"/>
            <a:ext cx="1726445" cy="163122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r" defTabSz="914071" fontAlgn="auto">
              <a:spcBef>
                <a:spcPts val="0"/>
              </a:spcBef>
              <a:spcAft>
                <a:spcPts val="0"/>
              </a:spcAft>
              <a:defRPr sz="700">
                <a:solidFill>
                  <a:srgbClr val="F8F9EB"/>
                </a:solidFill>
                <a:latin typeface="+mn-lt"/>
                <a:ea typeface="+mn-ea"/>
                <a:cs typeface="Arial"/>
              </a:defRPr>
            </a:lvl1pPr>
          </a:lstStyle>
          <a:p>
            <a:r>
              <a:rPr lang="en-US" altLang="en-US" dirty="0"/>
              <a:t>.</a:t>
            </a:r>
            <a:fld id="{AE408AF3-908C-4E41-B625-5FB9A0611A40}" type="slidenum">
              <a:rPr lang="en-US" altLang="en-US" smtClean="0">
                <a:cs typeface="+mn-cs"/>
              </a:rPr>
              <a:pPr/>
              <a:t>‹#›</a:t>
            </a:fld>
            <a:endParaRPr lang="en-US" altLang="en-US" dirty="0">
              <a:cs typeface="+mn-cs"/>
            </a:endParaRPr>
          </a:p>
        </p:txBody>
      </p:sp>
      <p:sp>
        <p:nvSpPr>
          <p:cNvPr id="4" name="Media Placeholder 3"/>
          <p:cNvSpPr>
            <a:spLocks noGrp="1"/>
          </p:cNvSpPr>
          <p:nvPr>
            <p:ph type="media" sz="quarter" idx="10" hasCustomPrompt="1"/>
          </p:nvPr>
        </p:nvSpPr>
        <p:spPr>
          <a:xfrm>
            <a:off x="-1" y="461742"/>
            <a:ext cx="9144000" cy="395644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on icon to insert movie/media</a:t>
            </a:r>
          </a:p>
        </p:txBody>
      </p:sp>
    </p:spTree>
    <p:extLst>
      <p:ext uri="{BB962C8B-B14F-4D97-AF65-F5344CB8AC3E}">
        <p14:creationId xmlns:p14="http://schemas.microsoft.com/office/powerpoint/2010/main" val="3264574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nternal No Bot Bar Slide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44"/>
            <a:ext cx="9144000" cy="514235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357" y="4775825"/>
            <a:ext cx="471099" cy="343083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48846" y="20319"/>
            <a:ext cx="8295154" cy="61629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39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128" y="5028916"/>
            <a:ext cx="1597492" cy="153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697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sz="700" smtClean="0">
                <a:solidFill>
                  <a:schemeClr val="bg2"/>
                </a:solidFill>
                <a:latin typeface="+mj-lt"/>
                <a:cs typeface="Arial" charset="0"/>
              </a:defRPr>
            </a:lvl1pPr>
          </a:lstStyle>
          <a:p>
            <a:r>
              <a:rPr lang="en-US" altLang="en-US" dirty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‹#›</a:t>
            </a:fld>
            <a:endParaRPr lang="en-US" altLang="en-US" dirty="0">
              <a:cs typeface="+mn-cs"/>
            </a:endParaRPr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1896172" y="4992932"/>
            <a:ext cx="815975" cy="153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5697" rIns="91395" bIns="0">
            <a:spAutoFit/>
          </a:bodyPr>
          <a:lstStyle/>
          <a:p>
            <a:pPr algn="ctr"/>
            <a:r>
              <a:rPr lang="en-US" sz="700" dirty="0" err="1">
                <a:solidFill>
                  <a:schemeClr val="bg1"/>
                </a:solidFill>
              </a:rPr>
              <a:t>www.nasa.gov</a:t>
            </a:r>
            <a:r>
              <a:rPr lang="en-US" sz="700" dirty="0">
                <a:solidFill>
                  <a:schemeClr val="bg1"/>
                </a:solidFill>
              </a:rPr>
              <a:t>/</a:t>
            </a:r>
            <a:r>
              <a:rPr lang="en-US" sz="700" dirty="0" err="1">
                <a:solidFill>
                  <a:schemeClr val="bg1"/>
                </a:solidFill>
              </a:rPr>
              <a:t>sls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8182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84" r:id="rId3"/>
    <p:sldLayoutId id="2147483767" r:id="rId4"/>
    <p:sldLayoutId id="2147483782" r:id="rId5"/>
    <p:sldLayoutId id="2147483778" r:id="rId6"/>
    <p:sldLayoutId id="2147483783" r:id="rId7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FFFFFF"/>
          </a:solidFill>
          <a:effectLst/>
          <a:latin typeface="Century Gothic" panose="020B0502020202020204" pitchFamily="34" charset="0"/>
          <a:ea typeface="ＭＳ Ｐゴシック" pitchFamily="-108" charset="-128"/>
          <a:cs typeface="Century Gothic" panose="020B0502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AEAEA"/>
          </a:solidFill>
          <a:latin typeface="Arial Narrow" charset="0"/>
          <a:ea typeface="ＭＳ Ｐゴシック" pitchFamily="-108" charset="-128"/>
          <a:cs typeface="ＭＳ Ｐゴシック" pitchFamily="-10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AEAEA"/>
          </a:solidFill>
          <a:latin typeface="Arial Narrow" charset="0"/>
          <a:ea typeface="ＭＳ Ｐゴシック" pitchFamily="-108" charset="-128"/>
          <a:cs typeface="ＭＳ Ｐゴシック" pitchFamily="-10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AEAEA"/>
          </a:solidFill>
          <a:latin typeface="Arial Narrow" charset="0"/>
          <a:ea typeface="ＭＳ Ｐゴシック" pitchFamily="-108" charset="-128"/>
          <a:cs typeface="ＭＳ Ｐゴシック" pitchFamily="-10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AEAEA"/>
          </a:solidFill>
          <a:latin typeface="Arial Narrow" charset="0"/>
          <a:ea typeface="ＭＳ Ｐゴシック" pitchFamily="-108" charset="-128"/>
          <a:cs typeface="ＭＳ Ｐゴシック" pitchFamily="-108" charset="-128"/>
        </a:defRPr>
      </a:lvl5pPr>
      <a:lvl6pPr marL="410144" algn="l" defTabSz="914279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08" charset="0"/>
        </a:defRPr>
      </a:lvl6pPr>
      <a:lvl7pPr marL="820289" algn="l" defTabSz="914279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08" charset="0"/>
        </a:defRPr>
      </a:lvl7pPr>
      <a:lvl8pPr marL="1230433" algn="l" defTabSz="914279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08" charset="0"/>
        </a:defRPr>
      </a:lvl8pPr>
      <a:lvl9pPr marL="1640577" algn="l" defTabSz="914279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08" charset="0"/>
        </a:defRPr>
      </a:lvl9pPr>
    </p:titleStyle>
    <p:bodyStyle>
      <a:lvl1pPr marL="338017" indent="-338017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SzPct val="100000"/>
        <a:buFont typeface="Wingdings" charset="2"/>
        <a:buChar char="u"/>
        <a:tabLst/>
        <a:defRPr sz="2000" b="1">
          <a:solidFill>
            <a:schemeClr val="bg2"/>
          </a:solidFill>
          <a:latin typeface="+mn-lt"/>
          <a:ea typeface="ＭＳ Ｐゴシック" pitchFamily="-108" charset="-128"/>
          <a:cs typeface="ＭＳ Ｐゴシック" charset="-128"/>
        </a:defRPr>
      </a:lvl1pPr>
      <a:lvl2pPr marL="455451" indent="-117433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Font typeface="Arial" charset="0"/>
        <a:buChar char="•"/>
        <a:defRPr b="0">
          <a:solidFill>
            <a:schemeClr val="bg2"/>
          </a:solidFill>
          <a:latin typeface="+mn-lt"/>
          <a:ea typeface="ＭＳ Ｐゴシック" charset="0"/>
          <a:cs typeface="Arial Narrow"/>
        </a:defRPr>
      </a:lvl2pPr>
      <a:lvl3pPr marL="679205" indent="-112671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SzPct val="90000"/>
        <a:buFont typeface="Lucida Grande"/>
        <a:buChar char="‒"/>
        <a:tabLst/>
        <a:defRPr sz="1600">
          <a:solidFill>
            <a:schemeClr val="bg2"/>
          </a:solidFill>
          <a:latin typeface="+mn-lt"/>
          <a:ea typeface="Arial Narrow" pitchFamily="-112" charset="0"/>
          <a:cs typeface="Arial Narrow"/>
        </a:defRPr>
      </a:lvl3pPr>
      <a:lvl4pPr marL="852183" indent="-112671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Font typeface="Arial" charset="0"/>
        <a:buChar char="•"/>
        <a:defRPr sz="1400">
          <a:solidFill>
            <a:schemeClr val="bg2"/>
          </a:solidFill>
          <a:latin typeface="+mn-lt"/>
          <a:ea typeface="Arial Narrow" pitchFamily="-112" charset="0"/>
          <a:cs typeface="Arial Narrow"/>
        </a:defRPr>
      </a:lvl4pPr>
      <a:lvl5pPr marL="1039442" indent="-117433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Font typeface="Lucida Grande"/>
        <a:buChar char="‒"/>
        <a:defRPr sz="1200">
          <a:solidFill>
            <a:schemeClr val="bg2"/>
          </a:solidFill>
          <a:latin typeface="+mn-lt"/>
          <a:ea typeface="Arial Narrow" pitchFamily="-112" charset="0"/>
          <a:cs typeface="Arial Narrow"/>
        </a:defRPr>
      </a:lvl5pPr>
      <a:lvl6pPr marL="2466564" indent="-227856" algn="l" defTabSz="914279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08" charset="-128"/>
        </a:defRPr>
      </a:lvl6pPr>
      <a:lvl7pPr marL="2876707" indent="-227856" algn="l" defTabSz="914279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08" charset="-128"/>
        </a:defRPr>
      </a:lvl7pPr>
      <a:lvl8pPr marL="3286853" indent="-227856" algn="l" defTabSz="914279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08" charset="-128"/>
        </a:defRPr>
      </a:lvl8pPr>
      <a:lvl9pPr marL="3696997" indent="-227856" algn="l" defTabSz="914279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08" charset="-128"/>
        </a:defRPr>
      </a:lvl9pPr>
    </p:bodyStyle>
    <p:otherStyle>
      <a:defPPr>
        <a:defRPr lang="en-US"/>
      </a:defPPr>
      <a:lvl1pPr marL="0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0144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0289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0433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0577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0721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0866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1010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81154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634592" y="3197189"/>
            <a:ext cx="4377668" cy="371084"/>
          </a:xfrm>
        </p:spPr>
        <p:txBody>
          <a:bodyPr/>
          <a:lstStyle/>
          <a:p>
            <a:pPr algn="l"/>
            <a:r>
              <a:rPr lang="en-US" dirty="0"/>
              <a:t>Ground Elevation and Wind Profiles at Pad 39B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346532" y="3679897"/>
            <a:ext cx="4563311" cy="1077218"/>
          </a:xfrm>
        </p:spPr>
        <p:txBody>
          <a:bodyPr/>
          <a:lstStyle/>
          <a:p>
            <a:r>
              <a:rPr lang="en-US" sz="1600" dirty="0"/>
              <a:t>Frank Leahy</a:t>
            </a:r>
          </a:p>
          <a:p>
            <a:r>
              <a:rPr lang="en-US" sz="1600" dirty="0"/>
              <a:t>Nathan Curtis</a:t>
            </a:r>
          </a:p>
          <a:p>
            <a:r>
              <a:rPr lang="en-US" sz="1600" dirty="0"/>
              <a:t>MSFC/EV44/Natural Environments Branch</a:t>
            </a:r>
          </a:p>
          <a:p>
            <a:r>
              <a:rPr lang="en-US" sz="1600" dirty="0"/>
              <a:t>NE DOLWG, May 12, 2021</a:t>
            </a:r>
          </a:p>
        </p:txBody>
      </p:sp>
    </p:spTree>
    <p:extLst>
      <p:ext uri="{BB962C8B-B14F-4D97-AF65-F5344CB8AC3E}">
        <p14:creationId xmlns:p14="http://schemas.microsoft.com/office/powerpoint/2010/main" val="1988597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en-US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2</a:t>
            </a:fld>
            <a:endParaRPr lang="en-US" altLang="en-US" dirty="0">
              <a:cs typeface="+mn-cs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2B48D70-13DB-7048-B15A-CDD1ABAAC9A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Ground winds</a:t>
            </a:r>
          </a:p>
          <a:p>
            <a:r>
              <a:rPr lang="en-US" dirty="0"/>
              <a:t>Vertical datum (NAVD 88)</a:t>
            </a:r>
          </a:p>
          <a:p>
            <a:r>
              <a:rPr lang="en-US" dirty="0"/>
              <a:t>Ground height relative to vertical datum</a:t>
            </a:r>
          </a:p>
          <a:p>
            <a:r>
              <a:rPr lang="en-US" dirty="0"/>
              <a:t>Impacts</a:t>
            </a:r>
          </a:p>
          <a:p>
            <a:r>
              <a:rPr lang="en-US" dirty="0"/>
              <a:t>Forward work</a:t>
            </a:r>
          </a:p>
        </p:txBody>
      </p:sp>
    </p:spTree>
    <p:extLst>
      <p:ext uri="{BB962C8B-B14F-4D97-AF65-F5344CB8AC3E}">
        <p14:creationId xmlns:p14="http://schemas.microsoft.com/office/powerpoint/2010/main" val="1637234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 Winds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en-US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3</a:t>
            </a:fld>
            <a:endParaRPr lang="en-US" altLang="en-US" dirty="0">
              <a:cs typeface="+mn-cs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2B48D70-13DB-7048-B15A-CDD1ABAAC9A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3713" y="789385"/>
            <a:ext cx="4421187" cy="4054078"/>
          </a:xfrm>
        </p:spPr>
        <p:txBody>
          <a:bodyPr/>
          <a:lstStyle/>
          <a:p>
            <a:r>
              <a:rPr lang="en-US" sz="1600" dirty="0"/>
              <a:t>All ground winds for design assessments are relative to height above ground level (AGL)</a:t>
            </a:r>
          </a:p>
          <a:p>
            <a:pPr lvl="1"/>
            <a:r>
              <a:rPr lang="en-US" sz="1400" dirty="0"/>
              <a:t>This includes all ground wind design values provided in SLS-SPEC-159 and SLS-SPEC-044-07</a:t>
            </a:r>
          </a:p>
          <a:p>
            <a:r>
              <a:rPr lang="en-US" sz="1600" dirty="0"/>
              <a:t>In engineering assessments, it is important to apply the appropriate wind at the desired height on the vehicle/ML</a:t>
            </a:r>
          </a:p>
          <a:p>
            <a:r>
              <a:rPr lang="en-US" sz="1600" dirty="0"/>
              <a:t>For Exploration Systems Development (ESD), heights on the vehicle/ML are relative to the NAVD 88 vertical datum</a:t>
            </a:r>
          </a:p>
          <a:p>
            <a:r>
              <a:rPr lang="en-US" sz="1600" dirty="0"/>
              <a:t>Since wind profiles are AGL, the ground height relative to the NAVD 88 must be known</a:t>
            </a:r>
          </a:p>
          <a:p>
            <a:endParaRPr lang="en-US" sz="1600" dirty="0"/>
          </a:p>
        </p:txBody>
      </p:sp>
      <p:pic>
        <p:nvPicPr>
          <p:cNvPr id="6" name="Content Placeholder 12">
            <a:extLst>
              <a:ext uri="{FF2B5EF4-FFF2-40B4-BE49-F238E27FC236}">
                <a16:creationId xmlns:a16="http://schemas.microsoft.com/office/drawing/2014/main" id="{95EDF1CA-067C-A04E-BB49-73EC744EA9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712" b="1625"/>
          <a:stretch/>
        </p:blipFill>
        <p:spPr>
          <a:xfrm>
            <a:off x="5836258" y="748062"/>
            <a:ext cx="3307742" cy="42876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BFC829-245F-174C-843D-C47B6489F6A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366011" y="1470991"/>
            <a:ext cx="432356" cy="237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826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NAVD 88/Ground Elevation Offset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en-US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4</a:t>
            </a:fld>
            <a:endParaRPr lang="en-US" altLang="en-US" dirty="0"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D0B58F-0372-1849-A267-34BD9B043A3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1800" dirty="0"/>
              <a:t>Original ground elevation assessment:</a:t>
            </a:r>
          </a:p>
          <a:p>
            <a:pPr lvl="1"/>
            <a:r>
              <a:rPr lang="en-US" sz="1600" dirty="0"/>
              <a:t>KSC drawing 79K38780 (CX 39 Area Benchmark Site Control) showed NAVD 88 elevations at benchmarks around the perimeter of Pad 39B are between 16.5 and 17 ft</a:t>
            </a:r>
          </a:p>
          <a:p>
            <a:pPr lvl="1"/>
            <a:r>
              <a:rPr lang="en-US" sz="1600" dirty="0"/>
              <a:t>Clarification was added to both SLS-SPEC-159 and SLS-SPEC-044-07 that all wind profile heights need to add 16 ft to the AGL heights to represent heights relative to the NAVD 88</a:t>
            </a:r>
          </a:p>
          <a:p>
            <a:pPr lvl="1"/>
            <a:r>
              <a:rPr lang="en-US" sz="1600" dirty="0"/>
              <a:t>It was later learned that the benchmarks were on 10 ft posts</a:t>
            </a:r>
          </a:p>
          <a:p>
            <a:pPr lvl="1"/>
            <a:r>
              <a:rPr lang="en-US" sz="1600" dirty="0"/>
              <a:t>Therefore, the stated NAVD 88 offset of 16 ft is 10 ft too high</a:t>
            </a:r>
          </a:p>
          <a:p>
            <a:endParaRPr lang="en-US" sz="1800" dirty="0"/>
          </a:p>
          <a:p>
            <a:r>
              <a:rPr lang="en-US" sz="1800" dirty="0"/>
              <a:t>KSC Drawing 79K36769 shows the ground height around the lightning towers ranges from 5 to 8 ft above the NAVD 88</a:t>
            </a:r>
          </a:p>
          <a:p>
            <a:pPr lvl="1"/>
            <a:r>
              <a:rPr lang="en-US" sz="1600" dirty="0"/>
              <a:t>Average of 5.8 ft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15430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Lightning Tower Heights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en-US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5</a:t>
            </a:fld>
            <a:endParaRPr lang="en-US" altLang="en-US" dirty="0"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D0B58F-0372-1849-A267-34BD9B043A3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Reported heights on the lightning towers are relative to NAVD 88</a:t>
            </a:r>
          </a:p>
          <a:p>
            <a:pPr lvl="1"/>
            <a:r>
              <a:rPr lang="en-US" dirty="0"/>
              <a:t>132.5 ft</a:t>
            </a:r>
          </a:p>
          <a:p>
            <a:pPr lvl="1"/>
            <a:r>
              <a:rPr lang="en-US" dirty="0"/>
              <a:t>257.5 ft</a:t>
            </a:r>
          </a:p>
          <a:p>
            <a:pPr lvl="1"/>
            <a:r>
              <a:rPr lang="en-US" dirty="0"/>
              <a:t>382.5 ft</a:t>
            </a:r>
          </a:p>
          <a:p>
            <a:pPr lvl="1"/>
            <a:r>
              <a:rPr lang="en-US" dirty="0"/>
              <a:t>457.5 ft</a:t>
            </a:r>
          </a:p>
          <a:p>
            <a:pPr lvl="1"/>
            <a:endParaRPr lang="en-US" dirty="0"/>
          </a:p>
          <a:p>
            <a:r>
              <a:rPr lang="en-US" dirty="0"/>
              <a:t>Assumption has been these heights are relative to the ground</a:t>
            </a:r>
          </a:p>
          <a:p>
            <a:endParaRPr lang="en-US" dirty="0"/>
          </a:p>
          <a:p>
            <a:r>
              <a:rPr lang="en-US" dirty="0"/>
              <a:t>Reported heights on the lightning towers need to be ~6 ft lower to be relative to ground level</a:t>
            </a:r>
          </a:p>
        </p:txBody>
      </p:sp>
    </p:spTree>
    <p:extLst>
      <p:ext uri="{BB962C8B-B14F-4D97-AF65-F5344CB8AC3E}">
        <p14:creationId xmlns:p14="http://schemas.microsoft.com/office/powerpoint/2010/main" val="1367338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Lightning Tower Heights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en-US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6</a:t>
            </a:fld>
            <a:endParaRPr lang="en-US" altLang="en-US" dirty="0">
              <a:cs typeface="+mn-cs"/>
            </a:endParaRPr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3C4CA987-B21B-E847-A265-9D13BAD2BEA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623" y="788988"/>
            <a:ext cx="7267592" cy="405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747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en-US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7</a:t>
            </a:fld>
            <a:endParaRPr lang="en-US" altLang="en-US" dirty="0"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D0B58F-0372-1849-A267-34BD9B043A3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1800" dirty="0"/>
              <a:t>Ground wind profiles are mostly used for structural loads and liftoff assessments</a:t>
            </a:r>
          </a:p>
          <a:p>
            <a:r>
              <a:rPr lang="en-US" sz="1800" dirty="0"/>
              <a:t>SLS analyses show height discrepancy has a small impact</a:t>
            </a:r>
          </a:p>
          <a:p>
            <a:endParaRPr lang="en-US" sz="1800" dirty="0"/>
          </a:p>
          <a:p>
            <a:r>
              <a:rPr lang="en-US" sz="1800" dirty="0"/>
              <a:t>Wind related LCCs and OMRs are based on design profiles, and therefore relative to ground level</a:t>
            </a:r>
          </a:p>
          <a:p>
            <a:r>
              <a:rPr lang="en-US" sz="1800" dirty="0"/>
              <a:t>The Pad 39B towers are used to evaluate the following LCCs/OMRs:</a:t>
            </a:r>
          </a:p>
          <a:p>
            <a:pPr lvl="1"/>
            <a:r>
              <a:rPr lang="en-US" sz="1600" dirty="0"/>
              <a:t>WIND-001 (LCC 386): uses all 4 heights</a:t>
            </a:r>
          </a:p>
          <a:p>
            <a:pPr lvl="1"/>
            <a:r>
              <a:rPr lang="en-US" sz="1600" dirty="0"/>
              <a:t>ML/CT Wind Limits for Transfer Operations (OMRS 7345): uses 132 ft level</a:t>
            </a:r>
          </a:p>
          <a:p>
            <a:pPr lvl="1"/>
            <a:r>
              <a:rPr lang="en-US" sz="1600" dirty="0"/>
              <a:t>SLS/MPCV Wind Constraints for Tanking (OMRS 4472): uses 132 ft level</a:t>
            </a:r>
          </a:p>
          <a:p>
            <a:pPr lvl="1"/>
            <a:r>
              <a:rPr lang="en-US" sz="1600" dirty="0"/>
              <a:t>Collect loads data during SLS liftoff (OMRS 5486): uses all 4 heights</a:t>
            </a:r>
          </a:p>
          <a:p>
            <a:pPr lvl="1"/>
            <a:r>
              <a:rPr lang="en-US" sz="1600" dirty="0"/>
              <a:t>Collect loads data while vehicle is on the pad (OMRS 5487): uses all 4 heights</a:t>
            </a:r>
          </a:p>
          <a:p>
            <a:pPr lvl="1"/>
            <a:r>
              <a:rPr lang="en-US" sz="1600" dirty="0"/>
              <a:t>Collect loads data during rollout/rollback (OMRS 5488): uses 132 ft level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18895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Work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en-US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8</a:t>
            </a:fld>
            <a:endParaRPr lang="en-US" altLang="en-US" dirty="0"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D0B58F-0372-1849-A267-34BD9B043A3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1800" dirty="0"/>
              <a:t>For SLS, determine if additional sensitivity assessments need to be done</a:t>
            </a:r>
          </a:p>
          <a:p>
            <a:endParaRPr lang="en-US" sz="1800" dirty="0"/>
          </a:p>
          <a:p>
            <a:r>
              <a:rPr lang="en-US" sz="1800" dirty="0"/>
              <a:t>What to do about LCCs/OMRs? Update heights (subtract 6 ft)?</a:t>
            </a:r>
          </a:p>
          <a:p>
            <a:endParaRPr lang="en-US" sz="1800" dirty="0"/>
          </a:p>
          <a:p>
            <a:r>
              <a:rPr lang="en-US" sz="1800" dirty="0"/>
              <a:t>Any other documentation that is impacted? PRD, </a:t>
            </a:r>
            <a:r>
              <a:rPr lang="en-US" sz="1800" dirty="0" err="1"/>
              <a:t>etc</a:t>
            </a:r>
            <a:r>
              <a:rPr lang="en-US" sz="1800" dirty="0"/>
              <a:t>?</a:t>
            </a:r>
          </a:p>
          <a:p>
            <a:endParaRPr lang="en-US" sz="1800" dirty="0"/>
          </a:p>
          <a:p>
            <a:r>
              <a:rPr lang="en-US" sz="1800" dirty="0"/>
              <a:t>Update SLS-SPEC-159 and SLS-SPEC-044-07 to change height offset from 16 ft to 6 ft</a:t>
            </a:r>
          </a:p>
        </p:txBody>
      </p:sp>
    </p:spTree>
    <p:extLst>
      <p:ext uri="{BB962C8B-B14F-4D97-AF65-F5344CB8AC3E}">
        <p14:creationId xmlns:p14="http://schemas.microsoft.com/office/powerpoint/2010/main" val="2360266083"/>
      </p:ext>
    </p:extLst>
  </p:cSld>
  <p:clrMapOvr>
    <a:masterClrMapping/>
  </p:clrMapOvr>
</p:sld>
</file>

<file path=ppt/theme/theme1.xml><?xml version="1.0" encoding="utf-8"?>
<a:theme xmlns:a="http://schemas.openxmlformats.org/drawingml/2006/main" name="SLS_Internal_PPT Template_NOV 2015">
  <a:themeElements>
    <a:clrScheme name="October 2015">
      <a:dk1>
        <a:srgbClr val="000000"/>
      </a:dk1>
      <a:lt1>
        <a:srgbClr val="000000"/>
      </a:lt1>
      <a:dk2>
        <a:srgbClr val="000000"/>
      </a:dk2>
      <a:lt2>
        <a:srgbClr val="000000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>
            <a:ln>
              <a:noFill/>
            </a:ln>
            <a:solidFill>
              <a:srgbClr val="666666"/>
            </a:solidFill>
            <a:effectLst/>
            <a:latin typeface="55 Helvetica Roma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>
            <a:ln>
              <a:noFill/>
            </a:ln>
            <a:solidFill>
              <a:srgbClr val="666666"/>
            </a:solidFill>
            <a:effectLst/>
            <a:latin typeface="55 Helvetica Roman" pitchFamily="1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4D4D4D"/>
        </a:dk1>
        <a:lt1>
          <a:srgbClr val="FFFFD9"/>
        </a:lt1>
        <a:dk2>
          <a:srgbClr val="000000"/>
        </a:dk2>
        <a:lt2>
          <a:srgbClr val="7F7F7D"/>
        </a:lt2>
        <a:accent1>
          <a:srgbClr val="DEDACF"/>
        </a:accent1>
        <a:accent2>
          <a:srgbClr val="536D89"/>
        </a:accent2>
        <a:accent3>
          <a:srgbClr val="FFFFE9"/>
        </a:accent3>
        <a:accent4>
          <a:srgbClr val="404040"/>
        </a:accent4>
        <a:accent5>
          <a:srgbClr val="ECEAE4"/>
        </a:accent5>
        <a:accent6>
          <a:srgbClr val="4A627C"/>
        </a:accent6>
        <a:hlink>
          <a:srgbClr val="943C35"/>
        </a:hlink>
        <a:folHlink>
          <a:srgbClr val="63406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E1EAED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EEF3F4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85B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666666"/>
        </a:dk1>
        <a:lt1>
          <a:srgbClr val="FFFFFF"/>
        </a:lt1>
        <a:dk2>
          <a:srgbClr val="000000"/>
        </a:dk2>
        <a:lt2>
          <a:srgbClr val="333333"/>
        </a:lt2>
        <a:accent1>
          <a:srgbClr val="D7DCC8"/>
        </a:accent1>
        <a:accent2>
          <a:srgbClr val="8DC6FF"/>
        </a:accent2>
        <a:accent3>
          <a:srgbClr val="FFFFFF"/>
        </a:accent3>
        <a:accent4>
          <a:srgbClr val="565656"/>
        </a:accent4>
        <a:accent5>
          <a:srgbClr val="E8EBE0"/>
        </a:accent5>
        <a:accent6>
          <a:srgbClr val="7FB3E7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58572B"/>
        </a:dk1>
        <a:lt1>
          <a:srgbClr val="FFFFFF"/>
        </a:lt1>
        <a:dk2>
          <a:srgbClr val="808000"/>
        </a:dk2>
        <a:lt2>
          <a:srgbClr val="333333"/>
        </a:lt2>
        <a:accent1>
          <a:srgbClr val="CCCC99"/>
        </a:accent1>
        <a:accent2>
          <a:srgbClr val="FFFFCC"/>
        </a:accent2>
        <a:accent3>
          <a:srgbClr val="FFFFFF"/>
        </a:accent3>
        <a:accent4>
          <a:srgbClr val="4A4923"/>
        </a:accent4>
        <a:accent5>
          <a:srgbClr val="E2E2CA"/>
        </a:accent5>
        <a:accent6>
          <a:srgbClr val="E7E7B9"/>
        </a:accent6>
        <a:hlink>
          <a:srgbClr val="9900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666633"/>
        </a:dk1>
        <a:lt1>
          <a:srgbClr val="008080"/>
        </a:lt1>
        <a:dk2>
          <a:srgbClr val="808000"/>
        </a:dk2>
        <a:lt2>
          <a:srgbClr val="005A58"/>
        </a:lt2>
        <a:accent1>
          <a:srgbClr val="B5C6B3"/>
        </a:accent1>
        <a:accent2>
          <a:srgbClr val="FFA962"/>
        </a:accent2>
        <a:accent3>
          <a:srgbClr val="AAC0C0"/>
        </a:accent3>
        <a:accent4>
          <a:srgbClr val="56562A"/>
        </a:accent4>
        <a:accent5>
          <a:srgbClr val="D7DFD6"/>
        </a:accent5>
        <a:accent6>
          <a:srgbClr val="E79958"/>
        </a:accent6>
        <a:hlink>
          <a:srgbClr val="FFEFCE"/>
        </a:hlink>
        <a:folHlink>
          <a:srgbClr val="A741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003366"/>
        </a:dk1>
        <a:lt1>
          <a:srgbClr val="A28E73"/>
        </a:lt1>
        <a:dk2>
          <a:srgbClr val="000099"/>
        </a:dk2>
        <a:lt2>
          <a:srgbClr val="D2C368"/>
        </a:lt2>
        <a:accent1>
          <a:srgbClr val="D1EBEA"/>
        </a:accent1>
        <a:accent2>
          <a:srgbClr val="CEC975"/>
        </a:accent2>
        <a:accent3>
          <a:srgbClr val="AAAACA"/>
        </a:accent3>
        <a:accent4>
          <a:srgbClr val="8A7861"/>
        </a:accent4>
        <a:accent5>
          <a:srgbClr val="E5F3F3"/>
        </a:accent5>
        <a:accent6>
          <a:srgbClr val="BAB669"/>
        </a:accent6>
        <a:hlink>
          <a:srgbClr val="7EBA93"/>
        </a:hlink>
        <a:folHlink>
          <a:srgbClr val="F09D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36699"/>
        </a:dk1>
        <a:lt1>
          <a:srgbClr val="969696"/>
        </a:lt1>
        <a:dk2>
          <a:srgbClr val="000000"/>
        </a:dk2>
        <a:lt2>
          <a:srgbClr val="517FA1"/>
        </a:lt2>
        <a:accent1>
          <a:srgbClr val="F3F5DD"/>
        </a:accent1>
        <a:accent2>
          <a:srgbClr val="CB4B0A"/>
        </a:accent2>
        <a:accent3>
          <a:srgbClr val="AAAAAA"/>
        </a:accent3>
        <a:accent4>
          <a:srgbClr val="7F7F7F"/>
        </a:accent4>
        <a:accent5>
          <a:srgbClr val="F8F9EB"/>
        </a:accent5>
        <a:accent6>
          <a:srgbClr val="B84308"/>
        </a:accent6>
        <a:hlink>
          <a:srgbClr val="D4B224"/>
        </a:hlink>
        <a:folHlink>
          <a:srgbClr val="D58E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5C1F00"/>
        </a:dk1>
        <a:lt1>
          <a:srgbClr val="8FA418"/>
        </a:lt1>
        <a:dk2>
          <a:srgbClr val="800000"/>
        </a:dk2>
        <a:lt2>
          <a:srgbClr val="A89546"/>
        </a:lt2>
        <a:accent1>
          <a:srgbClr val="EDF6BE"/>
        </a:accent1>
        <a:accent2>
          <a:srgbClr val="ADBC00"/>
        </a:accent2>
        <a:accent3>
          <a:srgbClr val="C0AAAA"/>
        </a:accent3>
        <a:accent4>
          <a:srgbClr val="798B13"/>
        </a:accent4>
        <a:accent5>
          <a:srgbClr val="F4FADB"/>
        </a:accent5>
        <a:accent6>
          <a:srgbClr val="9CAA00"/>
        </a:accent6>
        <a:hlink>
          <a:srgbClr val="FF7500"/>
        </a:hlink>
        <a:folHlink>
          <a:srgbClr val="3E5E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LS Internal Aug2017.potx" id="{8FF999BE-7285-4880-B10B-DB8DBBB72F74}" vid="{EA2B29C6-6498-4B13-BA9A-1EEEE13B07A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SLS Internal Aug2017</Template>
  <TotalTime>78739</TotalTime>
  <Words>524</Words>
  <Application>Microsoft Macintosh PowerPoint</Application>
  <PresentationFormat>On-screen Show (16:9)</PresentationFormat>
  <Paragraphs>72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Arial Narrow</vt:lpstr>
      <vt:lpstr>Calibri</vt:lpstr>
      <vt:lpstr>Century Gothic</vt:lpstr>
      <vt:lpstr>Lucida Grande</vt:lpstr>
      <vt:lpstr>LucidaGrande</vt:lpstr>
      <vt:lpstr>Wingdings</vt:lpstr>
      <vt:lpstr>SLS_Internal_PPT Template_NOV 2015</vt:lpstr>
      <vt:lpstr>PowerPoint Presentation</vt:lpstr>
      <vt:lpstr>Agenda</vt:lpstr>
      <vt:lpstr>Ground Winds</vt:lpstr>
      <vt:lpstr>NAVD 88/Ground Elevation Offset</vt:lpstr>
      <vt:lpstr>Lightning Tower Heights</vt:lpstr>
      <vt:lpstr>Lightning Tower Heights</vt:lpstr>
      <vt:lpstr>Impacts</vt:lpstr>
      <vt:lpstr>Forward Work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>Approved October 29th by NASA HQ PAO</dc:description>
  <cp:lastModifiedBy>Leahy, Frank B. (MSFC-EV44)</cp:lastModifiedBy>
  <cp:revision>133</cp:revision>
  <cp:lastPrinted>2015-09-30T12:39:13Z</cp:lastPrinted>
  <dcterms:created xsi:type="dcterms:W3CDTF">2017-08-29T20:27:30Z</dcterms:created>
  <dcterms:modified xsi:type="dcterms:W3CDTF">2021-05-06T16:58:55Z</dcterms:modified>
  <cp:category/>
</cp:coreProperties>
</file>