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4"/>
    <p:sldMasterId id="2147483725" r:id="rId5"/>
  </p:sldMasterIdLst>
  <p:notesMasterIdLst>
    <p:notesMasterId r:id="rId28"/>
  </p:notesMasterIdLst>
  <p:sldIdLst>
    <p:sldId id="333" r:id="rId6"/>
    <p:sldId id="372" r:id="rId7"/>
    <p:sldId id="262" r:id="rId8"/>
    <p:sldId id="257" r:id="rId9"/>
    <p:sldId id="373" r:id="rId10"/>
    <p:sldId id="264" r:id="rId11"/>
    <p:sldId id="374" r:id="rId12"/>
    <p:sldId id="375" r:id="rId13"/>
    <p:sldId id="310" r:id="rId14"/>
    <p:sldId id="370" r:id="rId15"/>
    <p:sldId id="270" r:id="rId16"/>
    <p:sldId id="271" r:id="rId17"/>
    <p:sldId id="311" r:id="rId18"/>
    <p:sldId id="273" r:id="rId19"/>
    <p:sldId id="274" r:id="rId20"/>
    <p:sldId id="275" r:id="rId21"/>
    <p:sldId id="278" r:id="rId22"/>
    <p:sldId id="377" r:id="rId23"/>
    <p:sldId id="365" r:id="rId24"/>
    <p:sldId id="357" r:id="rId25"/>
    <p:sldId id="376" r:id="rId26"/>
    <p:sldId id="3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8C"/>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25563-B408-4C9A-A194-D7C09436DC71}" v="4" dt="2021-06-03T22:22:18.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3" d="100"/>
          <a:sy n="63" d="100"/>
        </p:scale>
        <p:origin x="72" y="134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berg, Aaron B. (JSC-XI211)" userId="28929ad5-cf56-4d24-8116-8e00c548811c" providerId="ADAL" clId="{7731FC18-BF0A-4499-B4DA-504428A6E8B3}"/>
    <pc:docChg chg="custSel addSld modSld">
      <pc:chgData name="Regberg, Aaron B. (JSC-XI211)" userId="28929ad5-cf56-4d24-8116-8e00c548811c" providerId="ADAL" clId="{7731FC18-BF0A-4499-B4DA-504428A6E8B3}" dt="2021-06-03T22:22:18.067" v="8" actId="207"/>
      <pc:docMkLst>
        <pc:docMk/>
      </pc:docMkLst>
      <pc:sldChg chg="modSp">
        <pc:chgData name="Regberg, Aaron B. (JSC-XI211)" userId="28929ad5-cf56-4d24-8116-8e00c548811c" providerId="ADAL" clId="{7731FC18-BF0A-4499-B4DA-504428A6E8B3}" dt="2021-06-03T22:16:45.099" v="0" actId="6549"/>
        <pc:sldMkLst>
          <pc:docMk/>
          <pc:sldMk cId="940620680" sldId="333"/>
        </pc:sldMkLst>
        <pc:spChg chg="mod">
          <ac:chgData name="Regberg, Aaron B. (JSC-XI211)" userId="28929ad5-cf56-4d24-8116-8e00c548811c" providerId="ADAL" clId="{7731FC18-BF0A-4499-B4DA-504428A6E8B3}" dt="2021-06-03T22:16:45.099" v="0" actId="6549"/>
          <ac:spMkLst>
            <pc:docMk/>
            <pc:sldMk cId="940620680" sldId="333"/>
            <ac:spMk id="4" creationId="{16B9266B-D6A7-4550-836C-AA02C00DE9DB}"/>
          </ac:spMkLst>
        </pc:spChg>
      </pc:sldChg>
      <pc:sldChg chg="addSp delSp modSp">
        <pc:chgData name="Regberg, Aaron B. (JSC-XI211)" userId="28929ad5-cf56-4d24-8116-8e00c548811c" providerId="ADAL" clId="{7731FC18-BF0A-4499-B4DA-504428A6E8B3}" dt="2021-06-03T22:20:41.395" v="4" actId="478"/>
        <pc:sldMkLst>
          <pc:docMk/>
          <pc:sldMk cId="955404374" sldId="376"/>
        </pc:sldMkLst>
        <pc:spChg chg="add del mod">
          <ac:chgData name="Regberg, Aaron B. (JSC-XI211)" userId="28929ad5-cf56-4d24-8116-8e00c548811c" providerId="ADAL" clId="{7731FC18-BF0A-4499-B4DA-504428A6E8B3}" dt="2021-06-03T22:20:35.521" v="2" actId="478"/>
          <ac:spMkLst>
            <pc:docMk/>
            <pc:sldMk cId="955404374" sldId="376"/>
            <ac:spMk id="3" creationId="{D3451250-0A75-477C-AD97-C3976339703D}"/>
          </ac:spMkLst>
        </pc:spChg>
        <pc:spChg chg="del">
          <ac:chgData name="Regberg, Aaron B. (JSC-XI211)" userId="28929ad5-cf56-4d24-8116-8e00c548811c" providerId="ADAL" clId="{7731FC18-BF0A-4499-B4DA-504428A6E8B3}" dt="2021-06-03T22:20:41.395" v="4" actId="478"/>
          <ac:spMkLst>
            <pc:docMk/>
            <pc:sldMk cId="955404374" sldId="376"/>
            <ac:spMk id="10" creationId="{A7770C50-ABC4-43D5-A12D-C9542AF5D3FF}"/>
          </ac:spMkLst>
        </pc:spChg>
        <pc:spChg chg="del">
          <ac:chgData name="Regberg, Aaron B. (JSC-XI211)" userId="28929ad5-cf56-4d24-8116-8e00c548811c" providerId="ADAL" clId="{7731FC18-BF0A-4499-B4DA-504428A6E8B3}" dt="2021-06-03T22:20:37.810" v="3" actId="478"/>
          <ac:spMkLst>
            <pc:docMk/>
            <pc:sldMk cId="955404374" sldId="376"/>
            <ac:spMk id="11" creationId="{F6997893-6B5E-4034-97DF-DD5114956ADD}"/>
          </ac:spMkLst>
        </pc:spChg>
        <pc:picChg chg="del">
          <ac:chgData name="Regberg, Aaron B. (JSC-XI211)" userId="28929ad5-cf56-4d24-8116-8e00c548811c" providerId="ADAL" clId="{7731FC18-BF0A-4499-B4DA-504428A6E8B3}" dt="2021-06-03T22:20:15.736" v="1" actId="478"/>
          <ac:picMkLst>
            <pc:docMk/>
            <pc:sldMk cId="955404374" sldId="376"/>
            <ac:picMk id="9" creationId="{3CFD1E73-B970-45AD-9D03-80FDAED42C24}"/>
          </ac:picMkLst>
        </pc:picChg>
      </pc:sldChg>
      <pc:sldChg chg="addSp delSp modSp add">
        <pc:chgData name="Regberg, Aaron B. (JSC-XI211)" userId="28929ad5-cf56-4d24-8116-8e00c548811c" providerId="ADAL" clId="{7731FC18-BF0A-4499-B4DA-504428A6E8B3}" dt="2021-06-03T22:22:18.067" v="8" actId="207"/>
        <pc:sldMkLst>
          <pc:docMk/>
          <pc:sldMk cId="4179489426" sldId="378"/>
        </pc:sldMkLst>
        <pc:spChg chg="del">
          <ac:chgData name="Regberg, Aaron B. (JSC-XI211)" userId="28929ad5-cf56-4d24-8116-8e00c548811c" providerId="ADAL" clId="{7731FC18-BF0A-4499-B4DA-504428A6E8B3}" dt="2021-06-03T22:22:10.983" v="6"/>
          <ac:spMkLst>
            <pc:docMk/>
            <pc:sldMk cId="4179489426" sldId="378"/>
            <ac:spMk id="2" creationId="{8060BB16-0F13-4DF5-B53F-1E8A38119743}"/>
          </ac:spMkLst>
        </pc:spChg>
        <pc:spChg chg="del">
          <ac:chgData name="Regberg, Aaron B. (JSC-XI211)" userId="28929ad5-cf56-4d24-8116-8e00c548811c" providerId="ADAL" clId="{7731FC18-BF0A-4499-B4DA-504428A6E8B3}" dt="2021-06-03T22:22:10.983" v="6"/>
          <ac:spMkLst>
            <pc:docMk/>
            <pc:sldMk cId="4179489426" sldId="378"/>
            <ac:spMk id="3" creationId="{9DC1B8AA-E9BA-4D16-A04D-369E6EBD55C2}"/>
          </ac:spMkLst>
        </pc:spChg>
        <pc:spChg chg="del">
          <ac:chgData name="Regberg, Aaron B. (JSC-XI211)" userId="28929ad5-cf56-4d24-8116-8e00c548811c" providerId="ADAL" clId="{7731FC18-BF0A-4499-B4DA-504428A6E8B3}" dt="2021-06-03T22:22:10.983" v="6"/>
          <ac:spMkLst>
            <pc:docMk/>
            <pc:sldMk cId="4179489426" sldId="378"/>
            <ac:spMk id="4" creationId="{6D4DDA3F-DBAF-42C4-904F-845048667A20}"/>
          </ac:spMkLst>
        </pc:spChg>
        <pc:spChg chg="add mod">
          <ac:chgData name="Regberg, Aaron B. (JSC-XI211)" userId="28929ad5-cf56-4d24-8116-8e00c548811c" providerId="ADAL" clId="{7731FC18-BF0A-4499-B4DA-504428A6E8B3}" dt="2021-06-03T22:22:18.067" v="8" actId="207"/>
          <ac:spMkLst>
            <pc:docMk/>
            <pc:sldMk cId="4179489426" sldId="378"/>
            <ac:spMk id="7" creationId="{AF5277B4-FD45-48AC-9276-D895720E1D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6C78A-E800-4F7F-A310-F0A5BF463308}" type="datetimeFigureOut">
              <a:rPr lang="en-US" smtClean="0"/>
              <a:t>6/3/2021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232A-7F6C-4199-AF67-81C7D80200FB}" type="slidenum">
              <a:rPr lang="en-US" smtClean="0"/>
              <a:t>‹#›</a:t>
            </a:fld>
            <a:endParaRPr lang="en-US"/>
          </a:p>
        </p:txBody>
      </p:sp>
    </p:spTree>
    <p:extLst>
      <p:ext uri="{BB962C8B-B14F-4D97-AF65-F5344CB8AC3E}">
        <p14:creationId xmlns:p14="http://schemas.microsoft.com/office/powerpoint/2010/main" val="394301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020156"/>
            <a:ext cx="7315200" cy="1828800"/>
          </a:xfrm>
        </p:spPr>
        <p:txBody>
          <a:bodyPr anchor="ctr">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3657600" y="2848956"/>
            <a:ext cx="7315200" cy="1371600"/>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2994" y="5120640"/>
            <a:ext cx="1428751" cy="1371600"/>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891" t="6899" r="8351" b="5028"/>
          <a:stretch/>
        </p:blipFill>
        <p:spPr>
          <a:xfrm>
            <a:off x="9509760" y="822960"/>
            <a:ext cx="457200" cy="457200"/>
          </a:xfrm>
          <a:prstGeom prst="ellipse">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8328" y="210312"/>
            <a:ext cx="3200400" cy="3221137"/>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21575" b="25845"/>
          <a:stretch/>
        </p:blipFill>
        <p:spPr>
          <a:xfrm>
            <a:off x="-14514" y="3657600"/>
            <a:ext cx="10251020" cy="3265714"/>
          </a:xfrm>
          <a:prstGeom prst="rect">
            <a:avLst/>
          </a:prstGeom>
        </p:spPr>
      </p:pic>
    </p:spTree>
    <p:extLst>
      <p:ext uri="{BB962C8B-B14F-4D97-AF65-F5344CB8AC3E}">
        <p14:creationId xmlns:p14="http://schemas.microsoft.com/office/powerpoint/2010/main" val="22477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1TopLeft"/>
          <p:cNvSpPr>
            <a:spLocks noGrp="1"/>
          </p:cNvSpPr>
          <p:nvPr>
            <p:ph sz="half" idx="1"/>
          </p:nvPr>
        </p:nvSpPr>
        <p:spPr>
          <a:xfrm>
            <a:off x="457200"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2TopRight"/>
          <p:cNvSpPr>
            <a:spLocks noGrp="1"/>
          </p:cNvSpPr>
          <p:nvPr>
            <p:ph sz="half" idx="2"/>
          </p:nvPr>
        </p:nvSpPr>
        <p:spPr>
          <a:xfrm>
            <a:off x="6153912"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3BottomLeft"/>
          <p:cNvSpPr>
            <a:spLocks noGrp="1"/>
          </p:cNvSpPr>
          <p:nvPr>
            <p:ph sz="quarter" idx="13"/>
          </p:nvPr>
        </p:nvSpPr>
        <p:spPr>
          <a:xfrm>
            <a:off x="457200"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4BottomRight"/>
          <p:cNvSpPr>
            <a:spLocks noGrp="1"/>
          </p:cNvSpPr>
          <p:nvPr>
            <p:ph sz="quarter" idx="14"/>
          </p:nvPr>
        </p:nvSpPr>
        <p:spPr>
          <a:xfrm>
            <a:off x="6153912"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5"/>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p:cNvSpPr>
            <a:spLocks noGrp="1"/>
          </p:cNvSpPr>
          <p:nvPr>
            <p:ph type="sldNum" sz="quarter" idx="16"/>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64051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1440" y="1322226"/>
            <a:ext cx="4389120" cy="4213555"/>
          </a:xfrm>
          <a:prstGeom prst="rect">
            <a:avLst/>
          </a:prstGeom>
        </p:spPr>
      </p:pic>
      <p:sp>
        <p:nvSpPr>
          <p:cNvPr id="3" name="Footer Placeholder 2"/>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4" name="Slide Number Placeholder 3"/>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53775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7273" y="1417320"/>
            <a:ext cx="3997459" cy="4023360"/>
          </a:xfrm>
          <a:prstGeom prst="rect">
            <a:avLst/>
          </a:prstGeom>
        </p:spPr>
      </p:pic>
      <p:sp>
        <p:nvSpPr>
          <p:cNvPr id="4" name="Footer Placeholder 3"/>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1993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280160"/>
            <a:ext cx="7315200" cy="1828800"/>
          </a:xfrm>
        </p:spPr>
        <p:txBody>
          <a:bodyPr anchor="ctr">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3657600" y="3108960"/>
            <a:ext cx="7315200" cy="1371600"/>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2994" y="5120640"/>
            <a:ext cx="1428751" cy="1371600"/>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891" t="6899" r="8351" b="5028"/>
          <a:stretch/>
        </p:blipFill>
        <p:spPr>
          <a:xfrm>
            <a:off x="9509760" y="822960"/>
            <a:ext cx="457200" cy="457200"/>
          </a:xfrm>
          <a:prstGeom prst="ellipse">
            <a:avLst/>
          </a:prstGeom>
        </p:spPr>
      </p:pic>
      <p:pic>
        <p:nvPicPr>
          <p:cNvPr id="16" name="Pictur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l="21464" b="25845"/>
          <a:stretch/>
        </p:blipFill>
        <p:spPr>
          <a:xfrm>
            <a:off x="-29028" y="3657600"/>
            <a:ext cx="10265535" cy="3265714"/>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8328" y="210312"/>
            <a:ext cx="3200400" cy="3221137"/>
          </a:xfrm>
          <a:prstGeom prst="rect">
            <a:avLst/>
          </a:prstGeom>
        </p:spPr>
      </p:pic>
    </p:spTree>
    <p:extLst>
      <p:ext uri="{BB962C8B-B14F-4D97-AF65-F5344CB8AC3E}">
        <p14:creationId xmlns:p14="http://schemas.microsoft.com/office/powerpoint/2010/main" val="77224020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9" name="Slide Number Placeholder 8"/>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765049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11365992" cy="1828800"/>
          </a:xfrm>
        </p:spPr>
        <p:txBody>
          <a:bodyPr anchor="b">
            <a:normAutofit/>
          </a:bodyPr>
          <a:lstStyle>
            <a:lvl1pPr algn="ctr">
              <a:defRPr sz="3600"/>
            </a:lvl1pPr>
          </a:lstStyle>
          <a:p>
            <a:r>
              <a:rPr lang="en-US"/>
              <a:t>Click to edit Master title style</a:t>
            </a:r>
          </a:p>
        </p:txBody>
      </p:sp>
      <p:sp>
        <p:nvSpPr>
          <p:cNvPr id="3" name="Text Placeholder 2"/>
          <p:cNvSpPr>
            <a:spLocks noGrp="1"/>
          </p:cNvSpPr>
          <p:nvPr>
            <p:ph type="body" idx="1"/>
          </p:nvPr>
        </p:nvSpPr>
        <p:spPr>
          <a:xfrm>
            <a:off x="457200" y="4023360"/>
            <a:ext cx="11365992" cy="1828800"/>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Footer Placeholder 6"/>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8" name="Slide Number Placeholder 7"/>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146873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3912"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9" name="Slide Number Placeholder 8"/>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400622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53912"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3912"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8" name="Slide Number Placeholder 7"/>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98396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4" name="Slide Number Placeholder 3"/>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2574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4" name="Slide Number Placeholder 3"/>
          <p:cNvSpPr>
            <a:spLocks noGrp="1"/>
          </p:cNvSpPr>
          <p:nvPr>
            <p:ph type="sldNum" sz="quarter" idx="12"/>
          </p:nvPr>
        </p:nvSpPr>
        <p:spPr/>
        <p:txBody>
          <a:bodyPr/>
          <a:lstStyle/>
          <a:p>
            <a:fld id="{C3F5E514-38EB-4262-A95F-03E9BD4E668F}" type="slidenum">
              <a:rPr lang="en-US" smtClean="0"/>
              <a:pPr/>
              <a:t>‹#›</a:t>
            </a:fld>
            <a:endParaRPr lang="en-US"/>
          </a:p>
        </p:txBody>
      </p:sp>
      <p:cxnSp>
        <p:nvCxnSpPr>
          <p:cNvPr id="8" name="Straight Connector 7"/>
          <p:cNvCxnSpPr/>
          <p:nvPr userDrawn="1"/>
        </p:nvCxnSpPr>
        <p:spPr>
          <a:xfrm>
            <a:off x="411480" y="1051560"/>
            <a:ext cx="1042416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85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568770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88720"/>
            <a:ext cx="7251192"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188720"/>
            <a:ext cx="4114800" cy="5486400"/>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68673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p:cNvSpPr>
            <a:spLocks noGrp="1"/>
          </p:cNvSpPr>
          <p:nvPr>
            <p:ph type="title"/>
          </p:nvPr>
        </p:nvSpPr>
        <p:spPr/>
        <p:txBody>
          <a:bodyPr/>
          <a:lstStyle/>
          <a:p>
            <a:r>
              <a:rPr lang="en-US"/>
              <a:t>Click to edit Master title style</a:t>
            </a:r>
          </a:p>
        </p:txBody>
      </p:sp>
      <p:sp>
        <p:nvSpPr>
          <p:cNvPr id="5" name="Content1Top"/>
          <p:cNvSpPr>
            <a:spLocks noGrp="1"/>
          </p:cNvSpPr>
          <p:nvPr>
            <p:ph sz="quarter" idx="12"/>
          </p:nvPr>
        </p:nvSpPr>
        <p:spPr>
          <a:xfrm>
            <a:off x="457200" y="1188720"/>
            <a:ext cx="11363325"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2Left"/>
          <p:cNvSpPr>
            <a:spLocks noGrp="1"/>
          </p:cNvSpPr>
          <p:nvPr>
            <p:ph sz="half" idx="2"/>
          </p:nvPr>
        </p:nvSpPr>
        <p:spPr>
          <a:xfrm>
            <a:off x="457200" y="2103120"/>
            <a:ext cx="6373368"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3Right"/>
          <p:cNvSpPr>
            <a:spLocks noGrp="1"/>
          </p:cNvSpPr>
          <p:nvPr>
            <p:ph sz="quarter" idx="4"/>
          </p:nvPr>
        </p:nvSpPr>
        <p:spPr>
          <a:xfrm>
            <a:off x="6858000" y="2103120"/>
            <a:ext cx="4962525"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5"/>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7634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a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1TopLeft"/>
          <p:cNvSpPr>
            <a:spLocks noGrp="1"/>
          </p:cNvSpPr>
          <p:nvPr>
            <p:ph sz="half" idx="1"/>
          </p:nvPr>
        </p:nvSpPr>
        <p:spPr>
          <a:xfrm>
            <a:off x="457200"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2TopRight"/>
          <p:cNvSpPr>
            <a:spLocks noGrp="1"/>
          </p:cNvSpPr>
          <p:nvPr>
            <p:ph sz="half" idx="2"/>
          </p:nvPr>
        </p:nvSpPr>
        <p:spPr>
          <a:xfrm>
            <a:off x="6153912"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3BottomLeft"/>
          <p:cNvSpPr>
            <a:spLocks noGrp="1"/>
          </p:cNvSpPr>
          <p:nvPr>
            <p:ph sz="quarter" idx="13"/>
          </p:nvPr>
        </p:nvSpPr>
        <p:spPr>
          <a:xfrm>
            <a:off x="457200"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4BottomRight"/>
          <p:cNvSpPr>
            <a:spLocks noGrp="1"/>
          </p:cNvSpPr>
          <p:nvPr>
            <p:ph sz="quarter" idx="14"/>
          </p:nvPr>
        </p:nvSpPr>
        <p:spPr>
          <a:xfrm>
            <a:off x="6153912"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7"/>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538447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1440" y="1322226"/>
            <a:ext cx="4389120" cy="4213555"/>
          </a:xfrm>
          <a:prstGeom prst="rect">
            <a:avLst/>
          </a:prstGeom>
        </p:spPr>
      </p:pic>
      <p:sp>
        <p:nvSpPr>
          <p:cNvPr id="4" name="Footer Placeholder 3"/>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376507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393376"/>
            <a:ext cx="4572000" cy="4071248"/>
          </a:xfrm>
          <a:prstGeom prst="rect">
            <a:avLst/>
          </a:prstGeom>
        </p:spPr>
      </p:pic>
      <p:sp>
        <p:nvSpPr>
          <p:cNvPr id="4" name="Footer Placeholder 3"/>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70783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11365992" cy="1828800"/>
          </a:xfrm>
        </p:spPr>
        <p:txBody>
          <a:bodyPr anchor="b">
            <a:normAutofit/>
          </a:bodyPr>
          <a:lstStyle>
            <a:lvl1pPr algn="ctr">
              <a:defRPr sz="3600"/>
            </a:lvl1pPr>
          </a:lstStyle>
          <a:p>
            <a:r>
              <a:rPr lang="en-US"/>
              <a:t>Click to edit Master title style</a:t>
            </a:r>
          </a:p>
        </p:txBody>
      </p:sp>
      <p:sp>
        <p:nvSpPr>
          <p:cNvPr id="3" name="Text Placeholder 2"/>
          <p:cNvSpPr>
            <a:spLocks noGrp="1"/>
          </p:cNvSpPr>
          <p:nvPr>
            <p:ph type="body" idx="1"/>
          </p:nvPr>
        </p:nvSpPr>
        <p:spPr>
          <a:xfrm>
            <a:off x="457200" y="4023360"/>
            <a:ext cx="11365992" cy="1828800"/>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87478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3912"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8" name="Slide Number Placeholder 7"/>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80405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3912"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3912"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35803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3" name="Slide Number Placeholder 2"/>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81069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3" name="Slide Number Placeholder 2"/>
          <p:cNvSpPr>
            <a:spLocks noGrp="1"/>
          </p:cNvSpPr>
          <p:nvPr>
            <p:ph type="sldNum" sz="quarter" idx="11"/>
          </p:nvPr>
        </p:nvSpPr>
        <p:spPr/>
        <p:txBody>
          <a:bodyPr/>
          <a:lstStyle/>
          <a:p>
            <a:fld id="{C3F5E514-38EB-4262-A95F-03E9BD4E668F}" type="slidenum">
              <a:rPr lang="en-US" smtClean="0"/>
              <a:pPr/>
              <a:t>‹#›</a:t>
            </a:fld>
            <a:endParaRPr lang="en-US"/>
          </a:p>
        </p:txBody>
      </p:sp>
      <p:cxnSp>
        <p:nvCxnSpPr>
          <p:cNvPr id="7" name="Straight Connector 6"/>
          <p:cNvCxnSpPr/>
          <p:nvPr userDrawn="1"/>
        </p:nvCxnSpPr>
        <p:spPr>
          <a:xfrm>
            <a:off x="457200" y="1051560"/>
            <a:ext cx="10332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29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88720"/>
            <a:ext cx="7251192"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188720"/>
            <a:ext cx="4114800" cy="5486400"/>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46941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p:cNvSpPr>
            <a:spLocks noGrp="1"/>
          </p:cNvSpPr>
          <p:nvPr>
            <p:ph type="title"/>
          </p:nvPr>
        </p:nvSpPr>
        <p:spPr/>
        <p:txBody>
          <a:bodyPr/>
          <a:lstStyle/>
          <a:p>
            <a:r>
              <a:rPr lang="en-US"/>
              <a:t>Click to edit Master title style</a:t>
            </a:r>
          </a:p>
        </p:txBody>
      </p:sp>
      <p:sp>
        <p:nvSpPr>
          <p:cNvPr id="5" name="Content1Top"/>
          <p:cNvSpPr>
            <a:spLocks noGrp="1"/>
          </p:cNvSpPr>
          <p:nvPr>
            <p:ph sz="quarter" idx="12"/>
          </p:nvPr>
        </p:nvSpPr>
        <p:spPr>
          <a:xfrm>
            <a:off x="457200" y="1188720"/>
            <a:ext cx="11363325"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2Left"/>
          <p:cNvSpPr>
            <a:spLocks noGrp="1"/>
          </p:cNvSpPr>
          <p:nvPr>
            <p:ph sz="half" idx="2"/>
          </p:nvPr>
        </p:nvSpPr>
        <p:spPr>
          <a:xfrm>
            <a:off x="457200" y="2103120"/>
            <a:ext cx="6373368"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3Right"/>
          <p:cNvSpPr>
            <a:spLocks noGrp="1"/>
          </p:cNvSpPr>
          <p:nvPr>
            <p:ph sz="quarter" idx="4"/>
          </p:nvPr>
        </p:nvSpPr>
        <p:spPr>
          <a:xfrm>
            <a:off x="6858000" y="2103120"/>
            <a:ext cx="4962525"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3"/>
          </p:nvPr>
        </p:nvSpPr>
        <p:spPr/>
        <p:txBody>
          <a:bodyPr/>
          <a:lstStyle/>
          <a:p>
            <a:r>
              <a:rPr lang="en-US" i="1"/>
              <a:t>Unify</a:t>
            </a:r>
            <a:r>
              <a:rPr lang="en-US"/>
              <a:t>  |  </a:t>
            </a:r>
            <a:r>
              <a:rPr lang="en-US" i="1"/>
              <a:t>Explore</a:t>
            </a:r>
            <a:r>
              <a:rPr lang="en-US"/>
              <a:t>  |  </a:t>
            </a:r>
            <a:r>
              <a:rPr lang="en-US" i="1"/>
              <a:t>Discover</a:t>
            </a:r>
            <a:endParaRPr lang="en-US" i="1" dirty="0"/>
          </a:p>
        </p:txBody>
      </p:sp>
      <p:sp>
        <p:nvSpPr>
          <p:cNvPr id="3" name="Slide Number Placeholder 2"/>
          <p:cNvSpPr>
            <a:spLocks noGrp="1"/>
          </p:cNvSpPr>
          <p:nvPr>
            <p:ph type="sldNum" sz="quarter" idx="14"/>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41663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2880"/>
            <a:ext cx="10332720" cy="7315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188720"/>
            <a:ext cx="11365992" cy="5394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583680"/>
            <a:ext cx="4114800" cy="182880"/>
          </a:xfrm>
          <a:prstGeom prst="rect">
            <a:avLst/>
          </a:prstGeom>
        </p:spPr>
        <p:txBody>
          <a:bodyPr vert="horz" lIns="91440" tIns="45720" rIns="91440" bIns="45720" rtlCol="0" anchor="ctr"/>
          <a:lstStyle>
            <a:lvl1pPr algn="ctr">
              <a:defRPr sz="900">
                <a:solidFill>
                  <a:schemeClr val="bg2">
                    <a:lumMod val="20000"/>
                    <a:lumOff val="80000"/>
                  </a:schemeClr>
                </a:solidFill>
                <a:latin typeface="Arial" panose="020B0604020202020204" pitchFamily="34" charset="0"/>
                <a:cs typeface="Arial" panose="020B0604020202020204" pitchFamily="34" charset="0"/>
              </a:defRPr>
            </a:lvl1pPr>
          </a:lstStyle>
          <a:p>
            <a:r>
              <a:rPr lang="en-US" i="1"/>
              <a:t>Unify</a:t>
            </a:r>
            <a:r>
              <a:rPr lang="en-US"/>
              <a:t>  |  </a:t>
            </a:r>
            <a:r>
              <a:rPr lang="en-US" i="1"/>
              <a:t>Explore</a:t>
            </a:r>
            <a:r>
              <a:rPr lang="en-US"/>
              <a:t>  |  </a:t>
            </a:r>
            <a:r>
              <a:rPr lang="en-US" i="1"/>
              <a:t>Discover</a:t>
            </a:r>
            <a:endParaRPr lang="en-US" i="1" dirty="0"/>
          </a:p>
        </p:txBody>
      </p:sp>
      <p:sp>
        <p:nvSpPr>
          <p:cNvPr id="6" name="Slide Number Placeholder 5"/>
          <p:cNvSpPr>
            <a:spLocks noGrp="1"/>
          </p:cNvSpPr>
          <p:nvPr>
            <p:ph type="sldNum" sz="quarter" idx="4"/>
          </p:nvPr>
        </p:nvSpPr>
        <p:spPr>
          <a:xfrm>
            <a:off x="9217152" y="6583680"/>
            <a:ext cx="2743200" cy="182880"/>
          </a:xfrm>
          <a:prstGeom prst="rect">
            <a:avLst/>
          </a:prstGeom>
        </p:spPr>
        <p:txBody>
          <a:bodyPr vert="horz" lIns="91440" tIns="45720" rIns="91440" bIns="45720" rtlCol="0" anchor="ctr"/>
          <a:lstStyle>
            <a:lvl1pPr algn="r">
              <a:defRPr sz="900">
                <a:solidFill>
                  <a:schemeClr val="bg2">
                    <a:lumMod val="20000"/>
                    <a:lumOff val="80000"/>
                  </a:schemeClr>
                </a:solidFill>
                <a:latin typeface="Arial" panose="020B0604020202020204" pitchFamily="34" charset="0"/>
                <a:cs typeface="Arial" panose="020B0604020202020204" pitchFamily="34" charset="0"/>
              </a:defRPr>
            </a:lvl1pPr>
          </a:lstStyle>
          <a:p>
            <a:fld id="{C3F5E514-38EB-4262-A95F-03E9BD4E668F}" type="slidenum">
              <a:rPr lang="en-US" smtClean="0"/>
              <a:pPr/>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442" y="5897880"/>
            <a:ext cx="1047751" cy="1005840"/>
          </a:xfrm>
          <a:prstGeom prst="rect">
            <a:avLst/>
          </a:prstGeom>
        </p:spPr>
      </p:pic>
      <p:cxnSp>
        <p:nvCxnSpPr>
          <p:cNvPr id="10" name="Straight Connector 9"/>
          <p:cNvCxnSpPr/>
          <p:nvPr userDrawn="1"/>
        </p:nvCxnSpPr>
        <p:spPr>
          <a:xfrm>
            <a:off x="457200" y="1051560"/>
            <a:ext cx="10332720" cy="0"/>
          </a:xfrm>
          <a:prstGeom prst="line">
            <a:avLst/>
          </a:prstGeom>
          <a:ln>
            <a:solidFill>
              <a:srgbClr val="00328C"/>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97280" y="6492240"/>
            <a:ext cx="10881360" cy="0"/>
          </a:xfrm>
          <a:prstGeom prst="line">
            <a:avLst/>
          </a:prstGeom>
          <a:ln>
            <a:solidFill>
              <a:srgbClr val="FA0000"/>
            </a:solidFill>
          </a:ln>
          <a:effec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72800" y="27432"/>
            <a:ext cx="1097280" cy="1104390"/>
          </a:xfrm>
          <a:prstGeom prst="rect">
            <a:avLst/>
          </a:prstGeom>
        </p:spPr>
      </p:pic>
      <p:sp>
        <p:nvSpPr>
          <p:cNvPr id="9" name="Date Placeholder 8"/>
          <p:cNvSpPr>
            <a:spLocks noGrp="1"/>
          </p:cNvSpPr>
          <p:nvPr>
            <p:ph type="dt" sz="half" idx="2"/>
          </p:nvPr>
        </p:nvSpPr>
        <p:spPr>
          <a:xfrm>
            <a:off x="838200" y="6583680"/>
            <a:ext cx="2743200" cy="182880"/>
          </a:xfrm>
          <a:prstGeom prst="rect">
            <a:avLst/>
          </a:prstGeom>
        </p:spPr>
        <p:txBody>
          <a:bodyPr vert="horz" lIns="91440" tIns="45720" rIns="91440" bIns="45720" rtlCol="0" anchor="ctr"/>
          <a:lstStyle>
            <a:lvl1pPr algn="l">
              <a:defRPr lang="en-US" sz="900" smtClean="0">
                <a:solidFill>
                  <a:schemeClr val="bg2">
                    <a:lumMod val="20000"/>
                    <a:lumOff val="80000"/>
                  </a:schemeClr>
                </a:solidFill>
                <a:latin typeface="Arial" panose="020B0604020202020204" pitchFamily="34" charset="0"/>
                <a:cs typeface="Arial" panose="020B0604020202020204" pitchFamily="34" charset="0"/>
              </a:defRPr>
            </a:lvl1pPr>
          </a:lstStyle>
          <a:p>
            <a:fld id="{59FE32D7-4D96-4764-8A21-AA79604789AC}" type="datetimeFigureOut">
              <a:rPr lang="en-US" smtClean="0"/>
              <a:pPr/>
              <a:t>6/3/2021</a:t>
            </a:fld>
            <a:endParaRPr lang="en-US"/>
          </a:p>
        </p:txBody>
      </p:sp>
    </p:spTree>
    <p:extLst>
      <p:ext uri="{BB962C8B-B14F-4D97-AF65-F5344CB8AC3E}">
        <p14:creationId xmlns:p14="http://schemas.microsoft.com/office/powerpoint/2010/main" val="218804983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l" defTabSz="914377" rtl="0" eaLnBrk="1" latinLnBrk="0" hangingPunct="1">
        <a:lnSpc>
          <a:spcPct val="90000"/>
        </a:lnSpc>
        <a:spcBef>
          <a:spcPct val="0"/>
        </a:spcBef>
        <a:buNone/>
        <a:defRPr sz="3600" kern="1200" cap="small" baseline="0">
          <a:solidFill>
            <a:schemeClr val="bg2">
              <a:lumMod val="20000"/>
              <a:lumOff val="80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1951" indent="-234945" algn="l" defTabSz="914377"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6873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377" indent="-228594" algn="l" defTabSz="914377"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914377" indent="-228594" algn="l" defTabSz="914377"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2880"/>
            <a:ext cx="10332720" cy="7315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188720"/>
            <a:ext cx="11365992" cy="53949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583680"/>
            <a:ext cx="4114800" cy="182880"/>
          </a:xfrm>
          <a:prstGeom prst="rect">
            <a:avLst/>
          </a:prstGeom>
        </p:spPr>
        <p:txBody>
          <a:bodyPr vert="horz" lIns="91440" tIns="45720" rIns="91440" bIns="45720" rtlCol="0" anchor="ctr"/>
          <a:lstStyle>
            <a:lvl1pPr algn="ctr">
              <a:defRPr sz="900">
                <a:solidFill>
                  <a:srgbClr val="00328C"/>
                </a:solidFill>
                <a:latin typeface="Arial" panose="020B0604020202020204" pitchFamily="34" charset="0"/>
                <a:cs typeface="Arial" panose="020B0604020202020204" pitchFamily="34" charset="0"/>
              </a:defRPr>
            </a:lvl1pPr>
          </a:lstStyle>
          <a:p>
            <a:r>
              <a:rPr lang="en-US" i="1" dirty="0"/>
              <a:t>Unify</a:t>
            </a:r>
            <a:r>
              <a:rPr lang="en-US" dirty="0"/>
              <a:t>  |  </a:t>
            </a:r>
            <a:r>
              <a:rPr lang="en-US" i="1" dirty="0"/>
              <a:t>Explore</a:t>
            </a:r>
            <a:r>
              <a:rPr lang="en-US" dirty="0"/>
              <a:t>  |  </a:t>
            </a:r>
            <a:r>
              <a:rPr lang="en-US" i="1" dirty="0"/>
              <a:t>Discover</a:t>
            </a:r>
          </a:p>
        </p:txBody>
      </p:sp>
      <p:sp>
        <p:nvSpPr>
          <p:cNvPr id="6" name="Slide Number Placeholder 5"/>
          <p:cNvSpPr>
            <a:spLocks noGrp="1"/>
          </p:cNvSpPr>
          <p:nvPr>
            <p:ph type="sldNum" sz="quarter" idx="4"/>
          </p:nvPr>
        </p:nvSpPr>
        <p:spPr>
          <a:xfrm>
            <a:off x="9217152" y="6583680"/>
            <a:ext cx="2743200" cy="182880"/>
          </a:xfrm>
          <a:prstGeom prst="rect">
            <a:avLst/>
          </a:prstGeom>
        </p:spPr>
        <p:txBody>
          <a:bodyPr vert="horz" lIns="91440" tIns="45720" rIns="91440" bIns="45720" rtlCol="0" anchor="ctr"/>
          <a:lstStyle>
            <a:lvl1pPr algn="r">
              <a:defRPr sz="900">
                <a:solidFill>
                  <a:srgbClr val="00328C"/>
                </a:solidFill>
                <a:latin typeface="Arial" panose="020B0604020202020204" pitchFamily="34" charset="0"/>
                <a:cs typeface="Arial" panose="020B0604020202020204" pitchFamily="34" charset="0"/>
              </a:defRPr>
            </a:lvl1pPr>
          </a:lstStyle>
          <a:p>
            <a:fld id="{C3F5E514-38EB-4262-A95F-03E9BD4E668F}" type="slidenum">
              <a:rPr lang="en-US" smtClean="0"/>
              <a:pPr/>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72218" y="-82296"/>
            <a:ext cx="1334929" cy="1188720"/>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1442" y="5897880"/>
            <a:ext cx="1047751" cy="1005840"/>
          </a:xfrm>
          <a:prstGeom prst="rect">
            <a:avLst/>
          </a:prstGeom>
        </p:spPr>
      </p:pic>
      <p:cxnSp>
        <p:nvCxnSpPr>
          <p:cNvPr id="10" name="Straight Connector 9"/>
          <p:cNvCxnSpPr/>
          <p:nvPr userDrawn="1"/>
        </p:nvCxnSpPr>
        <p:spPr>
          <a:xfrm>
            <a:off x="457200" y="1051560"/>
            <a:ext cx="10332720" cy="0"/>
          </a:xfrm>
          <a:prstGeom prst="line">
            <a:avLst/>
          </a:prstGeom>
          <a:ln>
            <a:solidFill>
              <a:srgbClr val="0032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97280" y="6492240"/>
            <a:ext cx="10881360" cy="0"/>
          </a:xfrm>
          <a:prstGeom prst="line">
            <a:avLst/>
          </a:prstGeom>
          <a:ln>
            <a:solidFill>
              <a:srgbClr val="FA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838200" y="6583680"/>
            <a:ext cx="2743200" cy="182880"/>
          </a:xfrm>
          <a:prstGeom prst="rect">
            <a:avLst/>
          </a:prstGeom>
        </p:spPr>
        <p:txBody>
          <a:bodyPr vert="horz" lIns="91440" tIns="45720" rIns="91440" bIns="45720" rtlCol="0" anchor="ctr"/>
          <a:lstStyle>
            <a:lvl1pPr algn="l">
              <a:defRPr lang="en-US" sz="900" i="1" smtClean="0">
                <a:solidFill>
                  <a:srgbClr val="00328C"/>
                </a:solidFill>
                <a:latin typeface="Arial" panose="020B0604020202020204" pitchFamily="34" charset="0"/>
                <a:cs typeface="Arial" panose="020B0604020202020204" pitchFamily="34" charset="0"/>
              </a:defRPr>
            </a:lvl1pPr>
          </a:lstStyle>
          <a:p>
            <a:fld id="{73959E39-AC22-44D6-92C0-39A4DFA50D89}" type="datetime1">
              <a:rPr lang="en-US" smtClean="0"/>
              <a:t>6/3/2021</a:t>
            </a:fld>
            <a:endParaRPr lang="en-US"/>
          </a:p>
        </p:txBody>
      </p:sp>
    </p:spTree>
    <p:extLst>
      <p:ext uri="{BB962C8B-B14F-4D97-AF65-F5344CB8AC3E}">
        <p14:creationId xmlns:p14="http://schemas.microsoft.com/office/powerpoint/2010/main" val="5910442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dt="0"/>
  <p:txStyles>
    <p:titleStyle>
      <a:lvl1pPr algn="l" defTabSz="914377" rtl="0" eaLnBrk="1" latinLnBrk="0" hangingPunct="1">
        <a:lnSpc>
          <a:spcPct val="90000"/>
        </a:lnSpc>
        <a:spcBef>
          <a:spcPct val="0"/>
        </a:spcBef>
        <a:buNone/>
        <a:defRPr sz="3600" kern="1200" cap="small" baseline="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1951" indent="-234945" algn="l" defTabSz="914377"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6873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377" indent="-228594" algn="l" defTabSz="914377"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914377" indent="-228594" algn="l" defTabSz="914377"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9121-E55A-49A0-A09A-386C59C950E5}"/>
              </a:ext>
            </a:extLst>
          </p:cNvPr>
          <p:cNvSpPr>
            <a:spLocks noGrp="1"/>
          </p:cNvSpPr>
          <p:nvPr>
            <p:ph type="title"/>
          </p:nvPr>
        </p:nvSpPr>
        <p:spPr>
          <a:xfrm>
            <a:off x="457200" y="629195"/>
            <a:ext cx="10332720" cy="731520"/>
          </a:xfrm>
        </p:spPr>
        <p:txBody>
          <a:bodyPr>
            <a:normAutofit fontScale="90000"/>
          </a:bodyPr>
          <a:lstStyle/>
          <a:p>
            <a:r>
              <a:rPr lang="en-US" dirty="0">
                <a:solidFill>
                  <a:schemeClr val="tx1"/>
                </a:solidFill>
              </a:rPr>
              <a:t>EVA Swab Project: A Tool to Collect Microbiological Samples from the Outside of the International Space Station</a:t>
            </a:r>
            <a:br>
              <a:rPr lang="en-US" dirty="0">
                <a:solidFill>
                  <a:schemeClr val="tx1"/>
                </a:solidFill>
              </a:rPr>
            </a:br>
            <a:br>
              <a:rPr lang="en-US" dirty="0">
                <a:solidFill>
                  <a:schemeClr val="tx1"/>
                </a:solidFill>
              </a:rPr>
            </a:br>
            <a:r>
              <a:rPr lang="en-US" dirty="0">
                <a:solidFill>
                  <a:schemeClr val="tx1"/>
                </a:solidFill>
              </a:rPr>
              <a:t>LPI/OU Symposium 5/11/2021</a:t>
            </a:r>
          </a:p>
        </p:txBody>
      </p:sp>
      <p:pic>
        <p:nvPicPr>
          <p:cNvPr id="2050" name="Picture 2" descr="Image result for international space station png">
            <a:extLst>
              <a:ext uri="{FF2B5EF4-FFF2-40B4-BE49-F238E27FC236}">
                <a16:creationId xmlns:a16="http://schemas.microsoft.com/office/drawing/2014/main" id="{7DD52680-B3EE-41D0-A9F5-16B1092180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8222">
                        <a14:foregroundMark x1="18556" y1="48571" x2="18556" y2="48571"/>
                        <a14:foregroundMark x1="63333" y1="8393" x2="63333" y2="8393"/>
                        <a14:foregroundMark x1="79000" y1="24821" x2="79000" y2="24821"/>
                        <a14:foregroundMark x1="73222" y1="19286" x2="73222" y2="19286"/>
                        <a14:foregroundMark x1="30111" y1="60893" x2="30111" y2="60893"/>
                      </a14:backgroundRemoval>
                    </a14:imgEffect>
                  </a14:imgLayer>
                </a14:imgProps>
              </a:ext>
              <a:ext uri="{28A0092B-C50C-407E-A947-70E740481C1C}">
                <a14:useLocalDpi xmlns:a14="http://schemas.microsoft.com/office/drawing/2010/main" val="0"/>
              </a:ext>
            </a:extLst>
          </a:blip>
          <a:srcRect/>
          <a:stretch>
            <a:fillRect/>
          </a:stretch>
        </p:blipFill>
        <p:spPr bwMode="auto">
          <a:xfrm>
            <a:off x="3328308" y="1027906"/>
            <a:ext cx="85725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icrobe png">
            <a:extLst>
              <a:ext uri="{FF2B5EF4-FFF2-40B4-BE49-F238E27FC236}">
                <a16:creationId xmlns:a16="http://schemas.microsoft.com/office/drawing/2014/main" id="{22366F36-D173-4D62-89FD-1E0B73F18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79930">
            <a:off x="1115726" y="1545375"/>
            <a:ext cx="3135880" cy="3135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microbe png">
            <a:extLst>
              <a:ext uri="{FF2B5EF4-FFF2-40B4-BE49-F238E27FC236}">
                <a16:creationId xmlns:a16="http://schemas.microsoft.com/office/drawing/2014/main" id="{7807D704-1E9F-44A6-BCD1-141FBBBC0D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33881">
            <a:off x="2942049" y="4370110"/>
            <a:ext cx="1919780" cy="1919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microbe png">
            <a:extLst>
              <a:ext uri="{FF2B5EF4-FFF2-40B4-BE49-F238E27FC236}">
                <a16:creationId xmlns:a16="http://schemas.microsoft.com/office/drawing/2014/main" id="{D468A90B-2A5A-40D4-AEFE-5A67C1BEE6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59522">
            <a:off x="5979735" y="4790586"/>
            <a:ext cx="921456" cy="921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microbe png">
            <a:extLst>
              <a:ext uri="{FF2B5EF4-FFF2-40B4-BE49-F238E27FC236}">
                <a16:creationId xmlns:a16="http://schemas.microsoft.com/office/drawing/2014/main" id="{87EFDD1D-3C48-4802-9CE9-5424F6F66D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822771">
            <a:off x="6970041" y="3806278"/>
            <a:ext cx="478807" cy="4788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91B95A-DC8E-40E2-A11B-60A7621B9B27}"/>
              </a:ext>
            </a:extLst>
          </p:cNvPr>
          <p:cNvSpPr txBox="1"/>
          <p:nvPr/>
        </p:nvSpPr>
        <p:spPr>
          <a:xfrm>
            <a:off x="3983659" y="6118780"/>
            <a:ext cx="3826565" cy="369332"/>
          </a:xfrm>
          <a:prstGeom prst="rect">
            <a:avLst/>
          </a:prstGeom>
          <a:noFill/>
        </p:spPr>
        <p:txBody>
          <a:bodyPr wrap="square" rtlCol="0">
            <a:spAutoFit/>
          </a:bodyPr>
          <a:lstStyle/>
          <a:p>
            <a:r>
              <a:rPr lang="en-US" dirty="0"/>
              <a:t>Figure Courtesy Julie Mitchell PhD</a:t>
            </a:r>
          </a:p>
        </p:txBody>
      </p:sp>
      <p:sp>
        <p:nvSpPr>
          <p:cNvPr id="4" name="TextBox 3">
            <a:extLst>
              <a:ext uri="{FF2B5EF4-FFF2-40B4-BE49-F238E27FC236}">
                <a16:creationId xmlns:a16="http://schemas.microsoft.com/office/drawing/2014/main" id="{16B9266B-D6A7-4550-836C-AA02C00DE9DB}"/>
              </a:ext>
            </a:extLst>
          </p:cNvPr>
          <p:cNvSpPr txBox="1"/>
          <p:nvPr/>
        </p:nvSpPr>
        <p:spPr>
          <a:xfrm>
            <a:off x="9232633" y="3499584"/>
            <a:ext cx="3909848" cy="923330"/>
          </a:xfrm>
          <a:prstGeom prst="rect">
            <a:avLst/>
          </a:prstGeom>
          <a:noFill/>
        </p:spPr>
        <p:txBody>
          <a:bodyPr wrap="square" rtlCol="0">
            <a:spAutoFit/>
          </a:bodyPr>
          <a:lstStyle/>
          <a:p>
            <a:r>
              <a:rPr lang="en-US" dirty="0"/>
              <a:t>Aaron B. Regberg PhD</a:t>
            </a:r>
          </a:p>
          <a:p>
            <a:r>
              <a:rPr lang="en-US" dirty="0"/>
              <a:t>Mary Sue Bell PhD</a:t>
            </a:r>
          </a:p>
          <a:p>
            <a:r>
              <a:rPr lang="en-US" dirty="0"/>
              <a:t>Michelle Rucker</a:t>
            </a:r>
          </a:p>
        </p:txBody>
      </p:sp>
    </p:spTree>
    <p:extLst>
      <p:ext uri="{BB962C8B-B14F-4D97-AF65-F5344CB8AC3E}">
        <p14:creationId xmlns:p14="http://schemas.microsoft.com/office/powerpoint/2010/main" val="94062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052"/>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6"/>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7"/>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EADF-C369-4C53-A8CC-AEB603631766}"/>
              </a:ext>
            </a:extLst>
          </p:cNvPr>
          <p:cNvSpPr>
            <a:spLocks noGrp="1"/>
          </p:cNvSpPr>
          <p:nvPr>
            <p:ph type="title"/>
          </p:nvPr>
        </p:nvSpPr>
        <p:spPr/>
        <p:txBody>
          <a:bodyPr>
            <a:normAutofit fontScale="90000"/>
          </a:bodyPr>
          <a:lstStyle/>
          <a:p>
            <a:r>
              <a:rPr lang="en-US" dirty="0"/>
              <a:t>Ground test results demonstrate that microbes are on external suit surfaces and can survive several hours at vacuum</a:t>
            </a:r>
          </a:p>
        </p:txBody>
      </p:sp>
      <p:pic>
        <p:nvPicPr>
          <p:cNvPr id="3" name="Picture 2">
            <a:extLst>
              <a:ext uri="{FF2B5EF4-FFF2-40B4-BE49-F238E27FC236}">
                <a16:creationId xmlns:a16="http://schemas.microsoft.com/office/drawing/2014/main" id="{900AA07E-1C44-44DF-848C-F28A190C2052}"/>
              </a:ext>
            </a:extLst>
          </p:cNvPr>
          <p:cNvPicPr>
            <a:picLocks noChangeAspect="1"/>
          </p:cNvPicPr>
          <p:nvPr/>
        </p:nvPicPr>
        <p:blipFill>
          <a:blip r:embed="rId2"/>
          <a:stretch>
            <a:fillRect/>
          </a:stretch>
        </p:blipFill>
        <p:spPr>
          <a:xfrm>
            <a:off x="0" y="1319650"/>
            <a:ext cx="7983850" cy="4495933"/>
          </a:xfrm>
          <a:prstGeom prst="rect">
            <a:avLst/>
          </a:prstGeom>
        </p:spPr>
      </p:pic>
      <p:pic>
        <p:nvPicPr>
          <p:cNvPr id="4" name="Picture 3">
            <a:extLst>
              <a:ext uri="{FF2B5EF4-FFF2-40B4-BE49-F238E27FC236}">
                <a16:creationId xmlns:a16="http://schemas.microsoft.com/office/drawing/2014/main" id="{AA290B3B-EF3E-41B0-998E-A503AC3B4E1F}"/>
              </a:ext>
            </a:extLst>
          </p:cNvPr>
          <p:cNvPicPr>
            <a:picLocks noChangeAspect="1"/>
          </p:cNvPicPr>
          <p:nvPr/>
        </p:nvPicPr>
        <p:blipFill>
          <a:blip r:embed="rId3"/>
          <a:stretch>
            <a:fillRect/>
          </a:stretch>
        </p:blipFill>
        <p:spPr>
          <a:xfrm>
            <a:off x="8808999" y="1986431"/>
            <a:ext cx="2099651" cy="2164624"/>
          </a:xfrm>
          <a:prstGeom prst="rect">
            <a:avLst/>
          </a:prstGeom>
        </p:spPr>
      </p:pic>
      <p:pic>
        <p:nvPicPr>
          <p:cNvPr id="5" name="Picture 4">
            <a:extLst>
              <a:ext uri="{FF2B5EF4-FFF2-40B4-BE49-F238E27FC236}">
                <a16:creationId xmlns:a16="http://schemas.microsoft.com/office/drawing/2014/main" id="{66B6BAE6-D6BA-495B-ABDB-DE2F2FF9C222}"/>
              </a:ext>
            </a:extLst>
          </p:cNvPr>
          <p:cNvPicPr>
            <a:picLocks noChangeAspect="1"/>
          </p:cNvPicPr>
          <p:nvPr/>
        </p:nvPicPr>
        <p:blipFill>
          <a:blip r:embed="rId4"/>
          <a:stretch>
            <a:fillRect/>
          </a:stretch>
        </p:blipFill>
        <p:spPr>
          <a:xfrm>
            <a:off x="6795871" y="1049984"/>
            <a:ext cx="2118998" cy="2122506"/>
          </a:xfrm>
          <a:prstGeom prst="rect">
            <a:avLst/>
          </a:prstGeom>
        </p:spPr>
      </p:pic>
      <p:pic>
        <p:nvPicPr>
          <p:cNvPr id="6" name="Picture 5">
            <a:extLst>
              <a:ext uri="{FF2B5EF4-FFF2-40B4-BE49-F238E27FC236}">
                <a16:creationId xmlns:a16="http://schemas.microsoft.com/office/drawing/2014/main" id="{11103323-0854-46F8-A3E5-56190FB2A827}"/>
              </a:ext>
            </a:extLst>
          </p:cNvPr>
          <p:cNvPicPr>
            <a:picLocks noChangeAspect="1"/>
          </p:cNvPicPr>
          <p:nvPr/>
        </p:nvPicPr>
        <p:blipFill>
          <a:blip r:embed="rId5"/>
          <a:stretch>
            <a:fillRect/>
          </a:stretch>
        </p:blipFill>
        <p:spPr>
          <a:xfrm>
            <a:off x="9858825" y="4151055"/>
            <a:ext cx="2250176" cy="2143957"/>
          </a:xfrm>
          <a:prstGeom prst="rect">
            <a:avLst/>
          </a:prstGeom>
        </p:spPr>
      </p:pic>
    </p:spTree>
    <p:extLst>
      <p:ext uri="{BB962C8B-B14F-4D97-AF65-F5344CB8AC3E}">
        <p14:creationId xmlns:p14="http://schemas.microsoft.com/office/powerpoint/2010/main" val="271915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 dangerous organisms identified during pressurized suit tests: 24 organisms identified</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3026"/>
          <a:stretch/>
        </p:blipFill>
        <p:spPr>
          <a:xfrm>
            <a:off x="0" y="1130710"/>
            <a:ext cx="9396274" cy="5727290"/>
          </a:xfrm>
          <a:prstGeom prst="rect">
            <a:avLst/>
          </a:prstGeom>
        </p:spPr>
      </p:pic>
      <p:pic>
        <p:nvPicPr>
          <p:cNvPr id="11" name="Picture 10"/>
          <p:cNvPicPr>
            <a:picLocks noChangeAspect="1"/>
          </p:cNvPicPr>
          <p:nvPr/>
        </p:nvPicPr>
        <p:blipFill>
          <a:blip r:embed="rId3"/>
          <a:stretch>
            <a:fillRect/>
          </a:stretch>
        </p:blipFill>
        <p:spPr>
          <a:xfrm>
            <a:off x="9726254" y="1967834"/>
            <a:ext cx="713781" cy="1190840"/>
          </a:xfrm>
          <a:prstGeom prst="rect">
            <a:avLst/>
          </a:prstGeom>
        </p:spPr>
      </p:pic>
      <p:pic>
        <p:nvPicPr>
          <p:cNvPr id="12" name="Picture 11"/>
          <p:cNvPicPr>
            <a:picLocks noChangeAspect="1"/>
          </p:cNvPicPr>
          <p:nvPr/>
        </p:nvPicPr>
        <p:blipFill>
          <a:blip r:embed="rId4"/>
          <a:stretch>
            <a:fillRect/>
          </a:stretch>
        </p:blipFill>
        <p:spPr>
          <a:xfrm rot="10800000">
            <a:off x="9700761" y="3421913"/>
            <a:ext cx="764765" cy="793894"/>
          </a:xfrm>
          <a:prstGeom prst="rect">
            <a:avLst/>
          </a:prstGeom>
        </p:spPr>
      </p:pic>
      <p:sp>
        <p:nvSpPr>
          <p:cNvPr id="14" name="TextBox 13"/>
          <p:cNvSpPr txBox="1"/>
          <p:nvPr/>
        </p:nvSpPr>
        <p:spPr>
          <a:xfrm>
            <a:off x="10457468" y="1967834"/>
            <a:ext cx="689612" cy="369332"/>
          </a:xfrm>
          <a:prstGeom prst="rect">
            <a:avLst/>
          </a:prstGeom>
          <a:noFill/>
        </p:spPr>
        <p:txBody>
          <a:bodyPr wrap="none" rtlCol="0">
            <a:spAutoFit/>
          </a:bodyPr>
          <a:lstStyle/>
          <a:p>
            <a:r>
              <a:rPr lang="en-US" dirty="0"/>
              <a:t>OCCS</a:t>
            </a:r>
          </a:p>
        </p:txBody>
      </p:sp>
      <p:sp>
        <p:nvSpPr>
          <p:cNvPr id="15" name="TextBox 14"/>
          <p:cNvSpPr txBox="1"/>
          <p:nvPr/>
        </p:nvSpPr>
        <p:spPr>
          <a:xfrm>
            <a:off x="10427971" y="2396159"/>
            <a:ext cx="852413" cy="369332"/>
          </a:xfrm>
          <a:prstGeom prst="rect">
            <a:avLst/>
          </a:prstGeom>
          <a:noFill/>
        </p:spPr>
        <p:txBody>
          <a:bodyPr wrap="none" rtlCol="0">
            <a:spAutoFit/>
          </a:bodyPr>
          <a:lstStyle/>
          <a:p>
            <a:r>
              <a:rPr lang="en-US" dirty="0"/>
              <a:t>MACES</a:t>
            </a:r>
          </a:p>
        </p:txBody>
      </p:sp>
      <p:sp>
        <p:nvSpPr>
          <p:cNvPr id="16" name="TextBox 15"/>
          <p:cNvSpPr txBox="1"/>
          <p:nvPr/>
        </p:nvSpPr>
        <p:spPr>
          <a:xfrm>
            <a:off x="10437801" y="2828669"/>
            <a:ext cx="641522" cy="369332"/>
          </a:xfrm>
          <a:prstGeom prst="rect">
            <a:avLst/>
          </a:prstGeom>
          <a:noFill/>
        </p:spPr>
        <p:txBody>
          <a:bodyPr wrap="none" rtlCol="0">
            <a:spAutoFit/>
          </a:bodyPr>
          <a:lstStyle/>
          <a:p>
            <a:r>
              <a:rPr lang="en-US" dirty="0"/>
              <a:t>EMU</a:t>
            </a:r>
          </a:p>
        </p:txBody>
      </p:sp>
      <p:sp>
        <p:nvSpPr>
          <p:cNvPr id="17" name="TextBox 16"/>
          <p:cNvSpPr txBox="1"/>
          <p:nvPr/>
        </p:nvSpPr>
        <p:spPr>
          <a:xfrm>
            <a:off x="10465526" y="3259013"/>
            <a:ext cx="1566173" cy="646331"/>
          </a:xfrm>
          <a:prstGeom prst="rect">
            <a:avLst/>
          </a:prstGeom>
          <a:noFill/>
        </p:spPr>
        <p:txBody>
          <a:bodyPr wrap="square" rtlCol="0">
            <a:spAutoFit/>
          </a:bodyPr>
          <a:lstStyle/>
          <a:p>
            <a:r>
              <a:rPr lang="en-US" dirty="0"/>
              <a:t>Pre-Test Chamber</a:t>
            </a:r>
          </a:p>
        </p:txBody>
      </p:sp>
      <p:sp>
        <p:nvSpPr>
          <p:cNvPr id="18" name="TextBox 17"/>
          <p:cNvSpPr txBox="1"/>
          <p:nvPr/>
        </p:nvSpPr>
        <p:spPr>
          <a:xfrm>
            <a:off x="10441859" y="3845416"/>
            <a:ext cx="1750141" cy="646331"/>
          </a:xfrm>
          <a:prstGeom prst="rect">
            <a:avLst/>
          </a:prstGeom>
          <a:noFill/>
        </p:spPr>
        <p:txBody>
          <a:bodyPr wrap="square" rtlCol="0">
            <a:spAutoFit/>
          </a:bodyPr>
          <a:lstStyle/>
          <a:p>
            <a:r>
              <a:rPr lang="en-US" dirty="0"/>
              <a:t>Post-Test Chamber</a:t>
            </a:r>
          </a:p>
        </p:txBody>
      </p:sp>
      <p:sp>
        <p:nvSpPr>
          <p:cNvPr id="3" name="TextBox 2"/>
          <p:cNvSpPr txBox="1"/>
          <p:nvPr/>
        </p:nvSpPr>
        <p:spPr>
          <a:xfrm rot="16200000">
            <a:off x="-106045" y="5754264"/>
            <a:ext cx="779381" cy="369332"/>
          </a:xfrm>
          <a:prstGeom prst="rect">
            <a:avLst/>
          </a:prstGeom>
          <a:noFill/>
        </p:spPr>
        <p:txBody>
          <a:bodyPr wrap="none" rtlCol="0">
            <a:spAutoFit/>
          </a:bodyPr>
          <a:lstStyle/>
          <a:p>
            <a:r>
              <a:rPr lang="en-US" b="1" dirty="0"/>
              <a:t>Genus</a:t>
            </a:r>
          </a:p>
        </p:txBody>
      </p:sp>
      <p:sp>
        <p:nvSpPr>
          <p:cNvPr id="19" name="TextBox 18"/>
          <p:cNvSpPr txBox="1"/>
          <p:nvPr/>
        </p:nvSpPr>
        <p:spPr>
          <a:xfrm rot="16200000">
            <a:off x="-162149" y="1738262"/>
            <a:ext cx="891591" cy="369332"/>
          </a:xfrm>
          <a:prstGeom prst="rect">
            <a:avLst/>
          </a:prstGeom>
          <a:noFill/>
        </p:spPr>
        <p:txBody>
          <a:bodyPr wrap="none" rtlCol="0">
            <a:spAutoFit/>
          </a:bodyPr>
          <a:lstStyle/>
          <a:p>
            <a:r>
              <a:rPr lang="en-US" b="1" dirty="0"/>
              <a:t>Species</a:t>
            </a:r>
          </a:p>
        </p:txBody>
      </p:sp>
      <p:sp>
        <p:nvSpPr>
          <p:cNvPr id="4" name="TextBox 3"/>
          <p:cNvSpPr txBox="1"/>
          <p:nvPr/>
        </p:nvSpPr>
        <p:spPr>
          <a:xfrm>
            <a:off x="9692654" y="5078150"/>
            <a:ext cx="2131816"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i="1" dirty="0"/>
              <a:t>Typical human habitat and soil bacteria found</a:t>
            </a:r>
          </a:p>
        </p:txBody>
      </p:sp>
    </p:spTree>
    <p:extLst>
      <p:ext uri="{BB962C8B-B14F-4D97-AF65-F5344CB8AC3E}">
        <p14:creationId xmlns:p14="http://schemas.microsoft.com/office/powerpoint/2010/main" val="302341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Non-spore-forming bacteria (10 species) can survive at least 4 hours of vacuum</a:t>
            </a:r>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22993"/>
          <a:stretch/>
        </p:blipFill>
        <p:spPr>
          <a:xfrm>
            <a:off x="0" y="1026829"/>
            <a:ext cx="9311148" cy="5831171"/>
          </a:xfrm>
        </p:spPr>
      </p:pic>
      <p:pic>
        <p:nvPicPr>
          <p:cNvPr id="6" name="Picture 5"/>
          <p:cNvPicPr>
            <a:picLocks noChangeAspect="1"/>
          </p:cNvPicPr>
          <p:nvPr/>
        </p:nvPicPr>
        <p:blipFill rotWithShape="1">
          <a:blip r:embed="rId3"/>
          <a:srcRect b="34889"/>
          <a:stretch/>
        </p:blipFill>
        <p:spPr>
          <a:xfrm>
            <a:off x="9726254" y="1967834"/>
            <a:ext cx="713781" cy="775366"/>
          </a:xfrm>
          <a:prstGeom prst="rect">
            <a:avLst/>
          </a:prstGeom>
        </p:spPr>
      </p:pic>
      <p:pic>
        <p:nvPicPr>
          <p:cNvPr id="7" name="Picture 6"/>
          <p:cNvPicPr>
            <a:picLocks noChangeAspect="1"/>
          </p:cNvPicPr>
          <p:nvPr/>
        </p:nvPicPr>
        <p:blipFill>
          <a:blip r:embed="rId4"/>
          <a:stretch>
            <a:fillRect/>
          </a:stretch>
        </p:blipFill>
        <p:spPr>
          <a:xfrm rot="10800000">
            <a:off x="9730978" y="3069683"/>
            <a:ext cx="764765" cy="793894"/>
          </a:xfrm>
          <a:prstGeom prst="rect">
            <a:avLst/>
          </a:prstGeom>
        </p:spPr>
      </p:pic>
      <p:sp>
        <p:nvSpPr>
          <p:cNvPr id="8" name="TextBox 7"/>
          <p:cNvSpPr txBox="1"/>
          <p:nvPr/>
        </p:nvSpPr>
        <p:spPr>
          <a:xfrm>
            <a:off x="10457468" y="1967834"/>
            <a:ext cx="689612" cy="369332"/>
          </a:xfrm>
          <a:prstGeom prst="rect">
            <a:avLst/>
          </a:prstGeom>
          <a:noFill/>
        </p:spPr>
        <p:txBody>
          <a:bodyPr wrap="none" rtlCol="0">
            <a:spAutoFit/>
          </a:bodyPr>
          <a:lstStyle/>
          <a:p>
            <a:r>
              <a:rPr lang="en-US" dirty="0"/>
              <a:t>OCCS</a:t>
            </a:r>
          </a:p>
        </p:txBody>
      </p:sp>
      <p:sp>
        <p:nvSpPr>
          <p:cNvPr id="9" name="TextBox 8"/>
          <p:cNvSpPr txBox="1"/>
          <p:nvPr/>
        </p:nvSpPr>
        <p:spPr>
          <a:xfrm>
            <a:off x="10427971" y="2396159"/>
            <a:ext cx="852413" cy="369332"/>
          </a:xfrm>
          <a:prstGeom prst="rect">
            <a:avLst/>
          </a:prstGeom>
          <a:noFill/>
        </p:spPr>
        <p:txBody>
          <a:bodyPr wrap="none" rtlCol="0">
            <a:spAutoFit/>
          </a:bodyPr>
          <a:lstStyle/>
          <a:p>
            <a:r>
              <a:rPr lang="en-US" dirty="0"/>
              <a:t>MACES</a:t>
            </a:r>
          </a:p>
        </p:txBody>
      </p:sp>
      <p:sp>
        <p:nvSpPr>
          <p:cNvPr id="13" name="TextBox 12"/>
          <p:cNvSpPr txBox="1"/>
          <p:nvPr/>
        </p:nvSpPr>
        <p:spPr>
          <a:xfrm>
            <a:off x="10497297" y="2792895"/>
            <a:ext cx="1566173" cy="646331"/>
          </a:xfrm>
          <a:prstGeom prst="rect">
            <a:avLst/>
          </a:prstGeom>
          <a:noFill/>
        </p:spPr>
        <p:txBody>
          <a:bodyPr wrap="square" rtlCol="0">
            <a:spAutoFit/>
          </a:bodyPr>
          <a:lstStyle/>
          <a:p>
            <a:r>
              <a:rPr lang="en-US" dirty="0"/>
              <a:t>Pre-Test Chamber</a:t>
            </a:r>
          </a:p>
        </p:txBody>
      </p:sp>
      <p:sp>
        <p:nvSpPr>
          <p:cNvPr id="14" name="TextBox 13"/>
          <p:cNvSpPr txBox="1"/>
          <p:nvPr/>
        </p:nvSpPr>
        <p:spPr>
          <a:xfrm>
            <a:off x="10491019" y="3401449"/>
            <a:ext cx="1750141" cy="646331"/>
          </a:xfrm>
          <a:prstGeom prst="rect">
            <a:avLst/>
          </a:prstGeom>
          <a:noFill/>
        </p:spPr>
        <p:txBody>
          <a:bodyPr wrap="square" rtlCol="0">
            <a:spAutoFit/>
          </a:bodyPr>
          <a:lstStyle/>
          <a:p>
            <a:r>
              <a:rPr lang="en-US" dirty="0"/>
              <a:t>Post-Test Chamber</a:t>
            </a:r>
          </a:p>
        </p:txBody>
      </p:sp>
      <p:sp>
        <p:nvSpPr>
          <p:cNvPr id="11" name="TextBox 10"/>
          <p:cNvSpPr txBox="1"/>
          <p:nvPr/>
        </p:nvSpPr>
        <p:spPr>
          <a:xfrm rot="16200000">
            <a:off x="-106045" y="5754264"/>
            <a:ext cx="779381" cy="369332"/>
          </a:xfrm>
          <a:prstGeom prst="rect">
            <a:avLst/>
          </a:prstGeom>
          <a:noFill/>
        </p:spPr>
        <p:txBody>
          <a:bodyPr wrap="none" rtlCol="0">
            <a:spAutoFit/>
          </a:bodyPr>
          <a:lstStyle/>
          <a:p>
            <a:r>
              <a:rPr lang="en-US" b="1" dirty="0"/>
              <a:t>Genus</a:t>
            </a:r>
          </a:p>
        </p:txBody>
      </p:sp>
      <p:sp>
        <p:nvSpPr>
          <p:cNvPr id="15" name="TextBox 14"/>
          <p:cNvSpPr txBox="1"/>
          <p:nvPr/>
        </p:nvSpPr>
        <p:spPr>
          <a:xfrm rot="16200000">
            <a:off x="-162149" y="1738262"/>
            <a:ext cx="891591" cy="369332"/>
          </a:xfrm>
          <a:prstGeom prst="rect">
            <a:avLst/>
          </a:prstGeom>
          <a:noFill/>
        </p:spPr>
        <p:txBody>
          <a:bodyPr wrap="none" rtlCol="0">
            <a:spAutoFit/>
          </a:bodyPr>
          <a:lstStyle/>
          <a:p>
            <a:r>
              <a:rPr lang="en-US" b="1" dirty="0"/>
              <a:t>Species</a:t>
            </a:r>
          </a:p>
        </p:txBody>
      </p:sp>
    </p:spTree>
    <p:extLst>
      <p:ext uri="{BB962C8B-B14F-4D97-AF65-F5344CB8AC3E}">
        <p14:creationId xmlns:p14="http://schemas.microsoft.com/office/powerpoint/2010/main" val="327229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5F67-81DC-4C41-96D2-726E2ADD0E09}"/>
              </a:ext>
            </a:extLst>
          </p:cNvPr>
          <p:cNvSpPr>
            <a:spLocks noGrp="1"/>
          </p:cNvSpPr>
          <p:nvPr>
            <p:ph type="title"/>
          </p:nvPr>
        </p:nvSpPr>
        <p:spPr/>
        <p:txBody>
          <a:bodyPr>
            <a:normAutofit fontScale="90000"/>
          </a:bodyPr>
          <a:lstStyle/>
          <a:p>
            <a:r>
              <a:rPr lang="en-US" dirty="0"/>
              <a:t> Culture Independent Workflow Allows us to identify Organisms we can’t currently grow</a:t>
            </a:r>
          </a:p>
        </p:txBody>
      </p:sp>
      <p:pic>
        <p:nvPicPr>
          <p:cNvPr id="7" name="Content Placeholder 6" descr="Diagram, schematic showing culture independent DNA sequencing workflow.&#10;&#10;Description automatically generated">
            <a:extLst>
              <a:ext uri="{FF2B5EF4-FFF2-40B4-BE49-F238E27FC236}">
                <a16:creationId xmlns:a16="http://schemas.microsoft.com/office/drawing/2014/main" id="{B6707F38-6935-4F5B-AC9D-71613CEED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5598" y="1023218"/>
            <a:ext cx="8515923" cy="5834782"/>
          </a:xfrm>
        </p:spPr>
      </p:pic>
      <p:sp>
        <p:nvSpPr>
          <p:cNvPr id="4" name="Footer Placeholder 3">
            <a:extLst>
              <a:ext uri="{FF2B5EF4-FFF2-40B4-BE49-F238E27FC236}">
                <a16:creationId xmlns:a16="http://schemas.microsoft.com/office/drawing/2014/main" id="{4DBB9D3C-3423-4EC5-8A05-4F183EE4FE83}"/>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FC9DD2D4-A935-4C65-AB05-78807054B83C}"/>
              </a:ext>
            </a:extLst>
          </p:cNvPr>
          <p:cNvSpPr>
            <a:spLocks noGrp="1"/>
          </p:cNvSpPr>
          <p:nvPr>
            <p:ph type="sldNum" sz="quarter" idx="11"/>
          </p:nvPr>
        </p:nvSpPr>
        <p:spPr/>
        <p:txBody>
          <a:bodyPr/>
          <a:lstStyle/>
          <a:p>
            <a:fld id="{C3F5E514-38EB-4262-A95F-03E9BD4E668F}" type="slidenum">
              <a:rPr lang="en-US" smtClean="0"/>
              <a:pPr/>
              <a:t>13</a:t>
            </a:fld>
            <a:endParaRPr lang="en-US"/>
          </a:p>
        </p:txBody>
      </p:sp>
    </p:spTree>
    <p:extLst>
      <p:ext uri="{BB962C8B-B14F-4D97-AF65-F5344CB8AC3E}">
        <p14:creationId xmlns:p14="http://schemas.microsoft.com/office/powerpoint/2010/main" val="30384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22238"/>
            <a:ext cx="9945194" cy="1325563"/>
          </a:xfrm>
        </p:spPr>
        <p:txBody>
          <a:bodyPr/>
          <a:lstStyle/>
          <a:p>
            <a:r>
              <a:rPr lang="en-US" dirty="0"/>
              <a:t>DNA from 2,464 different bacteria was identified</a:t>
            </a: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b="24876"/>
          <a:stretch/>
        </p:blipFill>
        <p:spPr>
          <a:xfrm>
            <a:off x="0" y="1203325"/>
            <a:ext cx="9891252" cy="3561988"/>
          </a:xfrm>
        </p:spPr>
      </p:pic>
      <p:sp>
        <p:nvSpPr>
          <p:cNvPr id="9" name="TextBox 8"/>
          <p:cNvSpPr txBox="1"/>
          <p:nvPr/>
        </p:nvSpPr>
        <p:spPr>
          <a:xfrm>
            <a:off x="849049" y="4892983"/>
            <a:ext cx="2988983" cy="369332"/>
          </a:xfrm>
          <a:prstGeom prst="rect">
            <a:avLst/>
          </a:prstGeom>
          <a:noFill/>
        </p:spPr>
        <p:txBody>
          <a:bodyPr wrap="square" rtlCol="0">
            <a:spAutoFit/>
          </a:bodyPr>
          <a:lstStyle/>
          <a:p>
            <a:r>
              <a:rPr lang="en-US" dirty="0"/>
              <a:t>Pre-Test Chamber Samples</a:t>
            </a:r>
          </a:p>
        </p:txBody>
      </p:sp>
      <p:sp>
        <p:nvSpPr>
          <p:cNvPr id="10" name="TextBox 9"/>
          <p:cNvSpPr txBox="1"/>
          <p:nvPr/>
        </p:nvSpPr>
        <p:spPr>
          <a:xfrm>
            <a:off x="4528988" y="4888162"/>
            <a:ext cx="2988983" cy="369332"/>
          </a:xfrm>
          <a:prstGeom prst="rect">
            <a:avLst/>
          </a:prstGeom>
          <a:noFill/>
        </p:spPr>
        <p:txBody>
          <a:bodyPr wrap="square" rtlCol="0">
            <a:spAutoFit/>
          </a:bodyPr>
          <a:lstStyle/>
          <a:p>
            <a:r>
              <a:rPr lang="en-US" dirty="0"/>
              <a:t>Suit Samples</a:t>
            </a:r>
          </a:p>
        </p:txBody>
      </p:sp>
      <p:sp>
        <p:nvSpPr>
          <p:cNvPr id="11" name="TextBox 10"/>
          <p:cNvSpPr txBox="1"/>
          <p:nvPr/>
        </p:nvSpPr>
        <p:spPr>
          <a:xfrm>
            <a:off x="6535912" y="4846633"/>
            <a:ext cx="2988983" cy="369332"/>
          </a:xfrm>
          <a:prstGeom prst="rect">
            <a:avLst/>
          </a:prstGeom>
          <a:noFill/>
        </p:spPr>
        <p:txBody>
          <a:bodyPr wrap="square" rtlCol="0">
            <a:spAutoFit/>
          </a:bodyPr>
          <a:lstStyle/>
          <a:p>
            <a:r>
              <a:rPr lang="en-US" dirty="0"/>
              <a:t>Post-Test Chamber Samples</a:t>
            </a:r>
          </a:p>
        </p:txBody>
      </p:sp>
      <p:sp>
        <p:nvSpPr>
          <p:cNvPr id="12" name="TextBox 11"/>
          <p:cNvSpPr txBox="1"/>
          <p:nvPr/>
        </p:nvSpPr>
        <p:spPr>
          <a:xfrm>
            <a:off x="9261094" y="4888162"/>
            <a:ext cx="2988983" cy="369332"/>
          </a:xfrm>
          <a:prstGeom prst="rect">
            <a:avLst/>
          </a:prstGeom>
          <a:noFill/>
        </p:spPr>
        <p:txBody>
          <a:bodyPr wrap="square" rtlCol="0">
            <a:spAutoFit/>
          </a:bodyPr>
          <a:lstStyle/>
          <a:p>
            <a:r>
              <a:rPr lang="en-US" dirty="0"/>
              <a:t>Blanks</a:t>
            </a:r>
          </a:p>
        </p:txBody>
      </p:sp>
      <p:cxnSp>
        <p:nvCxnSpPr>
          <p:cNvPr id="16" name="Straight Connector 15"/>
          <p:cNvCxnSpPr/>
          <p:nvPr/>
        </p:nvCxnSpPr>
        <p:spPr>
          <a:xfrm>
            <a:off x="796413" y="4839021"/>
            <a:ext cx="309425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9653" y="4839021"/>
            <a:ext cx="2499973"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82381" y="4839021"/>
            <a:ext cx="2728767"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339502" y="4839021"/>
            <a:ext cx="551750" cy="7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340" y="1533832"/>
            <a:ext cx="2212645" cy="3996247"/>
          </a:xfrm>
          <a:prstGeom prst="rect">
            <a:avLst/>
          </a:prstGeom>
        </p:spPr>
      </p:pic>
    </p:spTree>
    <p:extLst>
      <p:ext uri="{BB962C8B-B14F-4D97-AF65-F5344CB8AC3E}">
        <p14:creationId xmlns:p14="http://schemas.microsoft.com/office/powerpoint/2010/main" val="38942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22238"/>
            <a:ext cx="9945194" cy="1325563"/>
          </a:xfrm>
        </p:spPr>
        <p:txBody>
          <a:bodyPr/>
          <a:lstStyle/>
          <a:p>
            <a:r>
              <a:rPr lang="en-US" dirty="0"/>
              <a:t>Staphylococcus is the most abundant organism on the suits</a:t>
            </a: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b="24876"/>
          <a:stretch/>
        </p:blipFill>
        <p:spPr>
          <a:xfrm>
            <a:off x="0" y="1203325"/>
            <a:ext cx="9891252" cy="3561988"/>
          </a:xfrm>
        </p:spPr>
      </p:pic>
      <p:sp>
        <p:nvSpPr>
          <p:cNvPr id="9" name="TextBox 8"/>
          <p:cNvSpPr txBox="1"/>
          <p:nvPr/>
        </p:nvSpPr>
        <p:spPr>
          <a:xfrm>
            <a:off x="849049" y="4892983"/>
            <a:ext cx="2988983" cy="369332"/>
          </a:xfrm>
          <a:prstGeom prst="rect">
            <a:avLst/>
          </a:prstGeom>
          <a:noFill/>
        </p:spPr>
        <p:txBody>
          <a:bodyPr wrap="square" rtlCol="0">
            <a:spAutoFit/>
          </a:bodyPr>
          <a:lstStyle/>
          <a:p>
            <a:r>
              <a:rPr lang="en-US" dirty="0"/>
              <a:t>Pre-Test Chamber Samples</a:t>
            </a:r>
          </a:p>
        </p:txBody>
      </p:sp>
      <p:sp>
        <p:nvSpPr>
          <p:cNvPr id="10" name="TextBox 9"/>
          <p:cNvSpPr txBox="1"/>
          <p:nvPr/>
        </p:nvSpPr>
        <p:spPr>
          <a:xfrm>
            <a:off x="4528988" y="4888162"/>
            <a:ext cx="2988983" cy="369332"/>
          </a:xfrm>
          <a:prstGeom prst="rect">
            <a:avLst/>
          </a:prstGeom>
          <a:noFill/>
        </p:spPr>
        <p:txBody>
          <a:bodyPr wrap="square" rtlCol="0">
            <a:spAutoFit/>
          </a:bodyPr>
          <a:lstStyle/>
          <a:p>
            <a:r>
              <a:rPr lang="en-US" dirty="0"/>
              <a:t>Suit Samples</a:t>
            </a:r>
          </a:p>
        </p:txBody>
      </p:sp>
      <p:sp>
        <p:nvSpPr>
          <p:cNvPr id="11" name="TextBox 10"/>
          <p:cNvSpPr txBox="1"/>
          <p:nvPr/>
        </p:nvSpPr>
        <p:spPr>
          <a:xfrm>
            <a:off x="6535912" y="4846633"/>
            <a:ext cx="2988983" cy="369332"/>
          </a:xfrm>
          <a:prstGeom prst="rect">
            <a:avLst/>
          </a:prstGeom>
          <a:noFill/>
        </p:spPr>
        <p:txBody>
          <a:bodyPr wrap="square" rtlCol="0">
            <a:spAutoFit/>
          </a:bodyPr>
          <a:lstStyle/>
          <a:p>
            <a:r>
              <a:rPr lang="en-US" dirty="0"/>
              <a:t>Post-Test Chamber Samples</a:t>
            </a:r>
          </a:p>
        </p:txBody>
      </p:sp>
      <p:sp>
        <p:nvSpPr>
          <p:cNvPr id="12" name="TextBox 11"/>
          <p:cNvSpPr txBox="1"/>
          <p:nvPr/>
        </p:nvSpPr>
        <p:spPr>
          <a:xfrm>
            <a:off x="9261094" y="4888162"/>
            <a:ext cx="2988983" cy="369332"/>
          </a:xfrm>
          <a:prstGeom prst="rect">
            <a:avLst/>
          </a:prstGeom>
          <a:noFill/>
        </p:spPr>
        <p:txBody>
          <a:bodyPr wrap="square" rtlCol="0">
            <a:spAutoFit/>
          </a:bodyPr>
          <a:lstStyle/>
          <a:p>
            <a:r>
              <a:rPr lang="en-US" dirty="0"/>
              <a:t>Blanks</a:t>
            </a:r>
          </a:p>
        </p:txBody>
      </p:sp>
      <p:cxnSp>
        <p:nvCxnSpPr>
          <p:cNvPr id="16" name="Straight Connector 15"/>
          <p:cNvCxnSpPr/>
          <p:nvPr/>
        </p:nvCxnSpPr>
        <p:spPr>
          <a:xfrm>
            <a:off x="796413" y="4839021"/>
            <a:ext cx="309425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9653" y="4839021"/>
            <a:ext cx="2499973"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82381" y="4839021"/>
            <a:ext cx="2728767"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339502" y="4839021"/>
            <a:ext cx="551750" cy="7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340" y="1533832"/>
            <a:ext cx="2212645" cy="3996247"/>
          </a:xfrm>
          <a:prstGeom prst="rect">
            <a:avLst/>
          </a:prstGeom>
        </p:spPr>
      </p:pic>
      <p:sp>
        <p:nvSpPr>
          <p:cNvPr id="3" name="Rectangle 2"/>
          <p:cNvSpPr/>
          <p:nvPr/>
        </p:nvSpPr>
        <p:spPr>
          <a:xfrm>
            <a:off x="9951340" y="1651819"/>
            <a:ext cx="1729383" cy="1376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68313" y="5417574"/>
            <a:ext cx="3932102" cy="369332"/>
          </a:xfrm>
          <a:prstGeom prst="rect">
            <a:avLst/>
          </a:prstGeom>
          <a:noFill/>
        </p:spPr>
        <p:txBody>
          <a:bodyPr wrap="none" rtlCol="0">
            <a:spAutoFit/>
          </a:bodyPr>
          <a:lstStyle/>
          <a:p>
            <a:pPr marL="285750" indent="-285750">
              <a:buFont typeface="Arial" panose="020B0604020202020204" pitchFamily="34" charset="0"/>
              <a:buChar char="•"/>
            </a:pPr>
            <a:r>
              <a:rPr lang="en-US" dirty="0"/>
              <a:t>Consistent with culture based results</a:t>
            </a:r>
          </a:p>
        </p:txBody>
      </p:sp>
      <p:sp>
        <p:nvSpPr>
          <p:cNvPr id="4" name="TextBox 3"/>
          <p:cNvSpPr txBox="1"/>
          <p:nvPr/>
        </p:nvSpPr>
        <p:spPr>
          <a:xfrm>
            <a:off x="1538300" y="907701"/>
            <a:ext cx="229973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i="1" dirty="0"/>
              <a:t>Common Skin Bacteria</a:t>
            </a:r>
          </a:p>
        </p:txBody>
      </p:sp>
    </p:spTree>
    <p:extLst>
      <p:ext uri="{BB962C8B-B14F-4D97-AF65-F5344CB8AC3E}">
        <p14:creationId xmlns:p14="http://schemas.microsoft.com/office/powerpoint/2010/main" val="150591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22238"/>
            <a:ext cx="9945194" cy="1325563"/>
          </a:xfrm>
        </p:spPr>
        <p:txBody>
          <a:bodyPr/>
          <a:lstStyle/>
          <a:p>
            <a:r>
              <a:rPr lang="en-US" dirty="0"/>
              <a:t>Ralstonia is abundant on the suits and in the chambers</a:t>
            </a: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b="24876"/>
          <a:stretch/>
        </p:blipFill>
        <p:spPr>
          <a:xfrm>
            <a:off x="0" y="1203325"/>
            <a:ext cx="9891252" cy="3561988"/>
          </a:xfrm>
        </p:spPr>
      </p:pic>
      <p:sp>
        <p:nvSpPr>
          <p:cNvPr id="9" name="TextBox 8"/>
          <p:cNvSpPr txBox="1"/>
          <p:nvPr/>
        </p:nvSpPr>
        <p:spPr>
          <a:xfrm>
            <a:off x="849049" y="4892983"/>
            <a:ext cx="2988983" cy="369332"/>
          </a:xfrm>
          <a:prstGeom prst="rect">
            <a:avLst/>
          </a:prstGeom>
          <a:noFill/>
        </p:spPr>
        <p:txBody>
          <a:bodyPr wrap="square" rtlCol="0">
            <a:spAutoFit/>
          </a:bodyPr>
          <a:lstStyle/>
          <a:p>
            <a:r>
              <a:rPr lang="en-US" dirty="0"/>
              <a:t>Pre-Test Chamber Samples</a:t>
            </a:r>
          </a:p>
        </p:txBody>
      </p:sp>
      <p:sp>
        <p:nvSpPr>
          <p:cNvPr id="10" name="TextBox 9"/>
          <p:cNvSpPr txBox="1"/>
          <p:nvPr/>
        </p:nvSpPr>
        <p:spPr>
          <a:xfrm>
            <a:off x="4528988" y="4888162"/>
            <a:ext cx="2988983" cy="369332"/>
          </a:xfrm>
          <a:prstGeom prst="rect">
            <a:avLst/>
          </a:prstGeom>
          <a:noFill/>
        </p:spPr>
        <p:txBody>
          <a:bodyPr wrap="square" rtlCol="0">
            <a:spAutoFit/>
          </a:bodyPr>
          <a:lstStyle/>
          <a:p>
            <a:r>
              <a:rPr lang="en-US" dirty="0"/>
              <a:t>Suit Samples</a:t>
            </a:r>
          </a:p>
        </p:txBody>
      </p:sp>
      <p:sp>
        <p:nvSpPr>
          <p:cNvPr id="11" name="TextBox 10"/>
          <p:cNvSpPr txBox="1"/>
          <p:nvPr/>
        </p:nvSpPr>
        <p:spPr>
          <a:xfrm>
            <a:off x="6535912" y="4846633"/>
            <a:ext cx="2988983" cy="369332"/>
          </a:xfrm>
          <a:prstGeom prst="rect">
            <a:avLst/>
          </a:prstGeom>
          <a:noFill/>
        </p:spPr>
        <p:txBody>
          <a:bodyPr wrap="square" rtlCol="0">
            <a:spAutoFit/>
          </a:bodyPr>
          <a:lstStyle/>
          <a:p>
            <a:r>
              <a:rPr lang="en-US" dirty="0"/>
              <a:t>Post-Test Chamber Samples</a:t>
            </a:r>
          </a:p>
        </p:txBody>
      </p:sp>
      <p:sp>
        <p:nvSpPr>
          <p:cNvPr id="12" name="TextBox 11"/>
          <p:cNvSpPr txBox="1"/>
          <p:nvPr/>
        </p:nvSpPr>
        <p:spPr>
          <a:xfrm>
            <a:off x="9261094" y="4888162"/>
            <a:ext cx="2988983" cy="369332"/>
          </a:xfrm>
          <a:prstGeom prst="rect">
            <a:avLst/>
          </a:prstGeom>
          <a:noFill/>
        </p:spPr>
        <p:txBody>
          <a:bodyPr wrap="square" rtlCol="0">
            <a:spAutoFit/>
          </a:bodyPr>
          <a:lstStyle/>
          <a:p>
            <a:r>
              <a:rPr lang="en-US" dirty="0"/>
              <a:t>Blanks</a:t>
            </a:r>
          </a:p>
        </p:txBody>
      </p:sp>
      <p:cxnSp>
        <p:nvCxnSpPr>
          <p:cNvPr id="16" name="Straight Connector 15"/>
          <p:cNvCxnSpPr/>
          <p:nvPr/>
        </p:nvCxnSpPr>
        <p:spPr>
          <a:xfrm>
            <a:off x="796413" y="4839021"/>
            <a:ext cx="309425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9653" y="4839021"/>
            <a:ext cx="2499973"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82381" y="4839021"/>
            <a:ext cx="2728767"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339502" y="4839021"/>
            <a:ext cx="551750" cy="7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340" y="1533832"/>
            <a:ext cx="2212645" cy="3996247"/>
          </a:xfrm>
          <a:prstGeom prst="rect">
            <a:avLst/>
          </a:prstGeom>
        </p:spPr>
      </p:pic>
      <p:sp>
        <p:nvSpPr>
          <p:cNvPr id="3" name="Rectangle 2"/>
          <p:cNvSpPr/>
          <p:nvPr/>
        </p:nvSpPr>
        <p:spPr>
          <a:xfrm>
            <a:off x="9941508" y="1779641"/>
            <a:ext cx="1729383" cy="1376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68313" y="5417574"/>
            <a:ext cx="9184630" cy="646331"/>
          </a:xfrm>
          <a:prstGeom prst="rect">
            <a:avLst/>
          </a:prstGeom>
          <a:noFill/>
        </p:spPr>
        <p:txBody>
          <a:bodyPr wrap="none" rtlCol="0">
            <a:spAutoFit/>
          </a:bodyPr>
          <a:lstStyle/>
          <a:p>
            <a:pPr marL="285750" indent="-285750">
              <a:buFont typeface="Arial" panose="020B0604020202020204" pitchFamily="34" charset="0"/>
              <a:buChar char="•"/>
            </a:pPr>
            <a:r>
              <a:rPr lang="en-US" dirty="0"/>
              <a:t>Ralstonia was there, but we were not able to culture it—only found through DNA sequencing</a:t>
            </a:r>
          </a:p>
          <a:p>
            <a:pPr marL="285750" indent="-285750">
              <a:buFont typeface="Arial" panose="020B0604020202020204" pitchFamily="34" charset="0"/>
              <a:buChar char="•"/>
            </a:pPr>
            <a:r>
              <a:rPr lang="en-US" dirty="0"/>
              <a:t>Ralstonia has also been identified in the EMU water lines</a:t>
            </a:r>
          </a:p>
        </p:txBody>
      </p:sp>
    </p:spTree>
    <p:extLst>
      <p:ext uri="{BB962C8B-B14F-4D97-AF65-F5344CB8AC3E}">
        <p14:creationId xmlns:p14="http://schemas.microsoft.com/office/powerpoint/2010/main" val="1766307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Test Conclusions to Date</a:t>
            </a:r>
          </a:p>
        </p:txBody>
      </p:sp>
      <p:sp>
        <p:nvSpPr>
          <p:cNvPr id="5" name="Content Placeholder 4"/>
          <p:cNvSpPr>
            <a:spLocks noGrp="1"/>
          </p:cNvSpPr>
          <p:nvPr>
            <p:ph idx="1"/>
          </p:nvPr>
        </p:nvSpPr>
        <p:spPr>
          <a:xfrm>
            <a:off x="468312" y="872197"/>
            <a:ext cx="11531430" cy="5561941"/>
          </a:xfrm>
        </p:spPr>
        <p:txBody>
          <a:bodyPr>
            <a:normAutofit/>
          </a:bodyPr>
          <a:lstStyle/>
          <a:p>
            <a:r>
              <a:rPr lang="en-US" dirty="0"/>
              <a:t>Current cleaning procedures keep the suits relatively clean and free of     potentially hazardous microorganisms</a:t>
            </a:r>
          </a:p>
          <a:p>
            <a:pPr lvl="1"/>
            <a:r>
              <a:rPr lang="en-US" dirty="0"/>
              <a:t>Surprisingly few fungi detected</a:t>
            </a:r>
          </a:p>
          <a:p>
            <a:r>
              <a:rPr lang="en-US" dirty="0"/>
              <a:t>Current cleaning/handling procedures do not allow us to distinguish microbes leaking from the suits vs. microbes present in the test chambers or from suit technicians handling the suits</a:t>
            </a:r>
          </a:p>
          <a:p>
            <a:pPr lvl="1"/>
            <a:r>
              <a:rPr lang="en-US" dirty="0"/>
              <a:t>If we can tweak processes, we may be able to determine whether microbes are coming from inside the suits or during pre-test handling, or whether gauntlets help mitigate contamination</a:t>
            </a:r>
          </a:p>
          <a:p>
            <a:pPr lvl="1"/>
            <a:r>
              <a:rPr lang="en-US" dirty="0"/>
              <a:t>Clean suit joints/gauntlets prior to test, Techs wear gloves during suit donning, etc.</a:t>
            </a:r>
          </a:p>
          <a:p>
            <a:r>
              <a:rPr lang="en-US" b="1" dirty="0"/>
              <a:t>Lots of organisms can survive exposure to vacuum</a:t>
            </a:r>
          </a:p>
          <a:p>
            <a:pPr lvl="1"/>
            <a:r>
              <a:rPr lang="en-US" b="1" dirty="0"/>
              <a:t>We cannot rely on vacuum to sterilize suit surfaces</a:t>
            </a:r>
          </a:p>
        </p:txBody>
      </p:sp>
    </p:spTree>
    <p:extLst>
      <p:ext uri="{BB962C8B-B14F-4D97-AF65-F5344CB8AC3E}">
        <p14:creationId xmlns:p14="http://schemas.microsoft.com/office/powerpoint/2010/main" val="1022183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21E-E731-4CA2-AD1E-674DE6214FC3}"/>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C8295E63-A455-43F1-B238-644D19DFE39D}"/>
              </a:ext>
            </a:extLst>
          </p:cNvPr>
          <p:cNvSpPr>
            <a:spLocks noGrp="1"/>
          </p:cNvSpPr>
          <p:nvPr>
            <p:ph sz="half" idx="1"/>
          </p:nvPr>
        </p:nvSpPr>
        <p:spPr/>
        <p:txBody>
          <a:bodyPr/>
          <a:lstStyle/>
          <a:p>
            <a:r>
              <a:rPr lang="en-US" dirty="0"/>
              <a:t>Project Objectives / Research Questions</a:t>
            </a:r>
          </a:p>
          <a:p>
            <a:r>
              <a:rPr lang="en-US" dirty="0"/>
              <a:t>Previous Testing</a:t>
            </a:r>
          </a:p>
          <a:p>
            <a:r>
              <a:rPr lang="en-US" dirty="0"/>
              <a:t>Scientific Results &amp; </a:t>
            </a:r>
            <a:r>
              <a:rPr lang="en-US" b="1" dirty="0"/>
              <a:t>Recently Published Russian Results</a:t>
            </a:r>
          </a:p>
          <a:p>
            <a:r>
              <a:rPr lang="en-US" dirty="0"/>
              <a:t>Notional Sampling Objectives</a:t>
            </a:r>
          </a:p>
        </p:txBody>
      </p:sp>
      <p:pic>
        <p:nvPicPr>
          <p:cNvPr id="10" name="Content Placeholder 9">
            <a:extLst>
              <a:ext uri="{FF2B5EF4-FFF2-40B4-BE49-F238E27FC236}">
                <a16:creationId xmlns:a16="http://schemas.microsoft.com/office/drawing/2014/main" id="{FBB717EF-3BBA-4A85-8DEF-74C4CC75F2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0120" y="868680"/>
            <a:ext cx="7202424" cy="5483663"/>
          </a:xfrm>
        </p:spPr>
      </p:pic>
      <p:sp>
        <p:nvSpPr>
          <p:cNvPr id="6" name="Slide Number Placeholder 5">
            <a:extLst>
              <a:ext uri="{FF2B5EF4-FFF2-40B4-BE49-F238E27FC236}">
                <a16:creationId xmlns:a16="http://schemas.microsoft.com/office/drawing/2014/main" id="{30D6A2AC-D2E3-4803-8D5D-6F3D9505A1CC}"/>
              </a:ext>
            </a:extLst>
          </p:cNvPr>
          <p:cNvSpPr>
            <a:spLocks noGrp="1"/>
          </p:cNvSpPr>
          <p:nvPr>
            <p:ph type="sldNum" sz="quarter" idx="4294967295"/>
          </p:nvPr>
        </p:nvSpPr>
        <p:spPr>
          <a:xfrm>
            <a:off x="10820400" y="6675438"/>
            <a:ext cx="1371600" cy="182562"/>
          </a:xfrm>
        </p:spPr>
        <p:txBody>
          <a:bodyPr/>
          <a:lstStyle/>
          <a:p>
            <a:fld id="{228E64DC-C91B-4598-8D16-455A9CC29BD0}" type="slidenum">
              <a:rPr lang="en-US" smtClean="0"/>
              <a:t>18</a:t>
            </a:fld>
            <a:endParaRPr lang="en-US" dirty="0"/>
          </a:p>
        </p:txBody>
      </p:sp>
    </p:spTree>
    <p:extLst>
      <p:ext uri="{BB962C8B-B14F-4D97-AF65-F5344CB8AC3E}">
        <p14:creationId xmlns:p14="http://schemas.microsoft.com/office/powerpoint/2010/main" val="581948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E6B8-55D8-466D-9FCA-A72A2D0C554A}"/>
              </a:ext>
            </a:extLst>
          </p:cNvPr>
          <p:cNvSpPr>
            <a:spLocks noGrp="1"/>
          </p:cNvSpPr>
          <p:nvPr>
            <p:ph type="title"/>
          </p:nvPr>
        </p:nvSpPr>
        <p:spPr>
          <a:xfrm>
            <a:off x="0" y="0"/>
            <a:ext cx="10332720" cy="731520"/>
          </a:xfrm>
        </p:spPr>
        <p:txBody>
          <a:bodyPr/>
          <a:lstStyle/>
          <a:p>
            <a:r>
              <a:rPr lang="en-US" dirty="0"/>
              <a:t>Cosmonauts Have Sampled Russian Segments of ISS </a:t>
            </a:r>
          </a:p>
        </p:txBody>
      </p:sp>
      <p:pic>
        <p:nvPicPr>
          <p:cNvPr id="5" name="Picture 4">
            <a:extLst>
              <a:ext uri="{FF2B5EF4-FFF2-40B4-BE49-F238E27FC236}">
                <a16:creationId xmlns:a16="http://schemas.microsoft.com/office/drawing/2014/main" id="{C092C831-A5BE-494B-8576-5853C6DBFECE}"/>
              </a:ext>
            </a:extLst>
          </p:cNvPr>
          <p:cNvPicPr>
            <a:picLocks noChangeAspect="1"/>
          </p:cNvPicPr>
          <p:nvPr/>
        </p:nvPicPr>
        <p:blipFill>
          <a:blip r:embed="rId2"/>
          <a:stretch>
            <a:fillRect/>
          </a:stretch>
        </p:blipFill>
        <p:spPr>
          <a:xfrm>
            <a:off x="0" y="764699"/>
            <a:ext cx="5049078" cy="1722810"/>
          </a:xfrm>
          <a:prstGeom prst="rect">
            <a:avLst/>
          </a:prstGeom>
        </p:spPr>
      </p:pic>
      <p:pic>
        <p:nvPicPr>
          <p:cNvPr id="6" name="Picture 5">
            <a:extLst>
              <a:ext uri="{FF2B5EF4-FFF2-40B4-BE49-F238E27FC236}">
                <a16:creationId xmlns:a16="http://schemas.microsoft.com/office/drawing/2014/main" id="{C210ABF7-AB8E-48C4-BC8B-3EC848D7D182}"/>
              </a:ext>
            </a:extLst>
          </p:cNvPr>
          <p:cNvPicPr>
            <a:picLocks noChangeAspect="1"/>
          </p:cNvPicPr>
          <p:nvPr/>
        </p:nvPicPr>
        <p:blipFill>
          <a:blip r:embed="rId3"/>
          <a:stretch>
            <a:fillRect/>
          </a:stretch>
        </p:blipFill>
        <p:spPr>
          <a:xfrm>
            <a:off x="5049078" y="590606"/>
            <a:ext cx="6738193" cy="1754501"/>
          </a:xfrm>
          <a:prstGeom prst="rect">
            <a:avLst/>
          </a:prstGeom>
        </p:spPr>
      </p:pic>
      <p:pic>
        <p:nvPicPr>
          <p:cNvPr id="7" name="Picture 6">
            <a:extLst>
              <a:ext uri="{FF2B5EF4-FFF2-40B4-BE49-F238E27FC236}">
                <a16:creationId xmlns:a16="http://schemas.microsoft.com/office/drawing/2014/main" id="{B59DFE2B-46EF-424E-BA66-2E76CE334FC2}"/>
              </a:ext>
            </a:extLst>
          </p:cNvPr>
          <p:cNvPicPr>
            <a:picLocks noChangeAspect="1"/>
          </p:cNvPicPr>
          <p:nvPr/>
        </p:nvPicPr>
        <p:blipFill>
          <a:blip r:embed="rId4"/>
          <a:stretch>
            <a:fillRect/>
          </a:stretch>
        </p:blipFill>
        <p:spPr>
          <a:xfrm>
            <a:off x="0" y="2345107"/>
            <a:ext cx="6769340" cy="4512893"/>
          </a:xfrm>
          <a:prstGeom prst="rect">
            <a:avLst/>
          </a:prstGeom>
        </p:spPr>
      </p:pic>
      <p:sp>
        <p:nvSpPr>
          <p:cNvPr id="13" name="TextBox 12">
            <a:extLst>
              <a:ext uri="{FF2B5EF4-FFF2-40B4-BE49-F238E27FC236}">
                <a16:creationId xmlns:a16="http://schemas.microsoft.com/office/drawing/2014/main" id="{F72DF8CC-CAD1-4200-A15A-5C30B6142258}"/>
              </a:ext>
            </a:extLst>
          </p:cNvPr>
          <p:cNvSpPr txBox="1"/>
          <p:nvPr/>
        </p:nvSpPr>
        <p:spPr>
          <a:xfrm>
            <a:off x="6769340" y="5019923"/>
            <a:ext cx="522122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All identified organisms also found inside ISS</a:t>
            </a:r>
          </a:p>
          <a:p>
            <a:pPr marL="285750" indent="-285750">
              <a:buFont typeface="Arial" panose="020B0604020202020204" pitchFamily="34" charset="0"/>
              <a:buChar char="•"/>
            </a:pPr>
            <a:r>
              <a:rPr lang="en-US" dirty="0"/>
              <a:t>Only able to culture organisms from stained samples </a:t>
            </a:r>
          </a:p>
          <a:p>
            <a:pPr marL="285750" indent="-285750">
              <a:buFont typeface="Arial" panose="020B0604020202020204" pitchFamily="34" charset="0"/>
              <a:buChar char="•"/>
            </a:pPr>
            <a:r>
              <a:rPr lang="en-US" dirty="0"/>
              <a:t>Not able to cultivate microorganisms from beneath thermal blankets</a:t>
            </a:r>
          </a:p>
        </p:txBody>
      </p:sp>
      <p:pic>
        <p:nvPicPr>
          <p:cNvPr id="8" name="Content Placeholder 6">
            <a:extLst>
              <a:ext uri="{FF2B5EF4-FFF2-40B4-BE49-F238E27FC236}">
                <a16:creationId xmlns:a16="http://schemas.microsoft.com/office/drawing/2014/main" id="{A517222E-CC23-487A-A1BD-7927B6AF7E9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895655" y="2263318"/>
            <a:ext cx="4620437" cy="2651796"/>
          </a:xfrm>
        </p:spPr>
      </p:pic>
      <p:sp>
        <p:nvSpPr>
          <p:cNvPr id="9" name="Oval 8">
            <a:extLst>
              <a:ext uri="{FF2B5EF4-FFF2-40B4-BE49-F238E27FC236}">
                <a16:creationId xmlns:a16="http://schemas.microsoft.com/office/drawing/2014/main" id="{49142F5A-A65C-4555-AB4E-CC282B12AD93}"/>
              </a:ext>
            </a:extLst>
          </p:cNvPr>
          <p:cNvSpPr/>
          <p:nvPr/>
        </p:nvSpPr>
        <p:spPr>
          <a:xfrm>
            <a:off x="7680533" y="3199696"/>
            <a:ext cx="2592887" cy="1073367"/>
          </a:xfrm>
          <a:prstGeom prst="ellipse">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17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21E-E731-4CA2-AD1E-674DE6214FC3}"/>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C8295E63-A455-43F1-B238-644D19DFE39D}"/>
              </a:ext>
            </a:extLst>
          </p:cNvPr>
          <p:cNvSpPr>
            <a:spLocks noGrp="1"/>
          </p:cNvSpPr>
          <p:nvPr>
            <p:ph sz="half" idx="1"/>
          </p:nvPr>
        </p:nvSpPr>
        <p:spPr/>
        <p:txBody>
          <a:bodyPr/>
          <a:lstStyle/>
          <a:p>
            <a:r>
              <a:rPr lang="en-US" b="1" dirty="0"/>
              <a:t>Project Objectives / Research Questions</a:t>
            </a:r>
          </a:p>
          <a:p>
            <a:r>
              <a:rPr lang="en-US" dirty="0"/>
              <a:t>Previous Testing</a:t>
            </a:r>
          </a:p>
          <a:p>
            <a:r>
              <a:rPr lang="en-US" dirty="0"/>
              <a:t>Scientific Results &amp; Recently Published Russian Results</a:t>
            </a:r>
          </a:p>
          <a:p>
            <a:r>
              <a:rPr lang="en-US" dirty="0"/>
              <a:t>Notional Sampling Objectives</a:t>
            </a:r>
          </a:p>
        </p:txBody>
      </p:sp>
      <p:pic>
        <p:nvPicPr>
          <p:cNvPr id="10" name="Content Placeholder 9">
            <a:extLst>
              <a:ext uri="{FF2B5EF4-FFF2-40B4-BE49-F238E27FC236}">
                <a16:creationId xmlns:a16="http://schemas.microsoft.com/office/drawing/2014/main" id="{FBB717EF-3BBA-4A85-8DEF-74C4CC75F2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0120" y="868680"/>
            <a:ext cx="7202424" cy="5483663"/>
          </a:xfrm>
        </p:spPr>
      </p:pic>
      <p:sp>
        <p:nvSpPr>
          <p:cNvPr id="6" name="Slide Number Placeholder 5">
            <a:extLst>
              <a:ext uri="{FF2B5EF4-FFF2-40B4-BE49-F238E27FC236}">
                <a16:creationId xmlns:a16="http://schemas.microsoft.com/office/drawing/2014/main" id="{30D6A2AC-D2E3-4803-8D5D-6F3D9505A1CC}"/>
              </a:ext>
            </a:extLst>
          </p:cNvPr>
          <p:cNvSpPr>
            <a:spLocks noGrp="1"/>
          </p:cNvSpPr>
          <p:nvPr>
            <p:ph type="sldNum" sz="quarter" idx="4294967295"/>
          </p:nvPr>
        </p:nvSpPr>
        <p:spPr>
          <a:xfrm>
            <a:off x="10820400" y="6675438"/>
            <a:ext cx="1371600" cy="182562"/>
          </a:xfrm>
        </p:spPr>
        <p:txBody>
          <a:bodyPr/>
          <a:lstStyle/>
          <a:p>
            <a:fld id="{228E64DC-C91B-4598-8D16-455A9CC29BD0}" type="slidenum">
              <a:rPr lang="en-US" smtClean="0"/>
              <a:t>2</a:t>
            </a:fld>
            <a:endParaRPr lang="en-US" dirty="0"/>
          </a:p>
        </p:txBody>
      </p:sp>
    </p:spTree>
    <p:extLst>
      <p:ext uri="{BB962C8B-B14F-4D97-AF65-F5344CB8AC3E}">
        <p14:creationId xmlns:p14="http://schemas.microsoft.com/office/powerpoint/2010/main" val="624636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Next Steps: Sample ISS external surfaces</a:t>
            </a:r>
          </a:p>
        </p:txBody>
      </p:sp>
      <p:sp>
        <p:nvSpPr>
          <p:cNvPr id="3" name="Content Placeholder 2"/>
          <p:cNvSpPr>
            <a:spLocks noGrp="1"/>
          </p:cNvSpPr>
          <p:nvPr>
            <p:ph idx="1"/>
          </p:nvPr>
        </p:nvSpPr>
        <p:spPr>
          <a:xfrm>
            <a:off x="457199" y="986339"/>
            <a:ext cx="10515599" cy="1819553"/>
          </a:xfrm>
        </p:spPr>
        <p:txBody>
          <a:bodyPr>
            <a:noAutofit/>
          </a:bodyPr>
          <a:lstStyle/>
          <a:p>
            <a:pPr>
              <a:lnSpc>
                <a:spcPct val="100000"/>
              </a:lnSpc>
              <a:spcBef>
                <a:spcPts val="300"/>
              </a:spcBef>
            </a:pPr>
            <a:r>
              <a:rPr lang="en-US" dirty="0"/>
              <a:t>Piggyback onto planned EVA(s)</a:t>
            </a:r>
          </a:p>
          <a:p>
            <a:pPr>
              <a:lnSpc>
                <a:spcPct val="100000"/>
              </a:lnSpc>
              <a:spcBef>
                <a:spcPts val="300"/>
              </a:spcBef>
            </a:pPr>
            <a:r>
              <a:rPr lang="en-US" dirty="0"/>
              <a:t>Sample ISS hull, handrails, hatches along translation path</a:t>
            </a:r>
          </a:p>
          <a:p>
            <a:pPr lvl="1">
              <a:lnSpc>
                <a:spcPct val="100000"/>
              </a:lnSpc>
              <a:spcBef>
                <a:spcPts val="300"/>
              </a:spcBef>
            </a:pPr>
            <a:r>
              <a:rPr lang="en-US" dirty="0"/>
              <a:t>Areas near ECLS Non-Propulsive Vents (NPVs) are of particular interest</a:t>
            </a:r>
          </a:p>
          <a:p>
            <a:pPr marL="223837">
              <a:lnSpc>
                <a:spcPct val="100000"/>
              </a:lnSpc>
              <a:spcBef>
                <a:spcPts val="300"/>
              </a:spcBef>
            </a:pPr>
            <a:r>
              <a:rPr lang="en-US" sz="2200" dirty="0"/>
              <a:t>Optional: EVA suit wrist gauntlets (outer surface) – to compare w/ground tests</a:t>
            </a:r>
          </a:p>
          <a:p>
            <a:pPr marL="223837">
              <a:lnSpc>
                <a:spcPct val="100000"/>
              </a:lnSpc>
              <a:spcBef>
                <a:spcPts val="300"/>
              </a:spcBef>
            </a:pPr>
            <a:r>
              <a:rPr lang="en-US" sz="2200" dirty="0"/>
              <a:t>Samples will be returned at -80˚C for DNA sequencing</a:t>
            </a:r>
          </a:p>
        </p:txBody>
      </p:sp>
      <p:sp>
        <p:nvSpPr>
          <p:cNvPr id="5" name="Slide Number Placeholder 4"/>
          <p:cNvSpPr>
            <a:spLocks noGrp="1"/>
          </p:cNvSpPr>
          <p:nvPr>
            <p:ph type="sldNum" sz="quarter" idx="12"/>
          </p:nvPr>
        </p:nvSpPr>
        <p:spPr>
          <a:xfrm>
            <a:off x="9813661" y="6675120"/>
            <a:ext cx="1371600" cy="18288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8E64DC-C91B-4598-8D16-455A9CC29BD0}" type="slidenum">
              <a:rPr lang="en-US" smtClean="0"/>
              <a:pPr/>
              <a:t>20</a:t>
            </a:fld>
            <a:endParaRPr lang="en-US" dirty="0"/>
          </a:p>
        </p:txBody>
      </p:sp>
      <p:pic>
        <p:nvPicPr>
          <p:cNvPr id="7" name="Picture 6"/>
          <p:cNvPicPr>
            <a:picLocks noChangeAspect="1"/>
          </p:cNvPicPr>
          <p:nvPr/>
        </p:nvPicPr>
        <p:blipFill>
          <a:blip r:embed="rId2"/>
          <a:stretch>
            <a:fillRect/>
          </a:stretch>
        </p:blipFill>
        <p:spPr>
          <a:xfrm>
            <a:off x="314068" y="3429000"/>
            <a:ext cx="4112174" cy="2921638"/>
          </a:xfrm>
          <a:prstGeom prst="rect">
            <a:avLst/>
          </a:prstGeom>
        </p:spPr>
      </p:pic>
      <p:pic>
        <p:nvPicPr>
          <p:cNvPr id="8" name="Content Placeholder 4">
            <a:extLst>
              <a:ext uri="{FF2B5EF4-FFF2-40B4-BE49-F238E27FC236}">
                <a16:creationId xmlns:a16="http://schemas.microsoft.com/office/drawing/2014/main" id="{11646E8A-3B1F-47AD-AC91-3DF30872E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178" y="3284326"/>
            <a:ext cx="4248742" cy="2801514"/>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5913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9BA1AD-C49F-4033-9A7A-668D7A9A488E}"/>
              </a:ext>
            </a:extLst>
          </p:cNvPr>
          <p:cNvSpPr>
            <a:spLocks noGrp="1"/>
          </p:cNvSpPr>
          <p:nvPr>
            <p:ph type="title"/>
          </p:nvPr>
        </p:nvSpPr>
        <p:spPr/>
        <p:txBody>
          <a:bodyPr/>
          <a:lstStyle/>
          <a:p>
            <a:r>
              <a:rPr lang="en-US" dirty="0"/>
              <a:t>What Else Could we Sample?</a:t>
            </a:r>
          </a:p>
        </p:txBody>
      </p:sp>
      <p:sp>
        <p:nvSpPr>
          <p:cNvPr id="8" name="Content Placeholder 7">
            <a:extLst>
              <a:ext uri="{FF2B5EF4-FFF2-40B4-BE49-F238E27FC236}">
                <a16:creationId xmlns:a16="http://schemas.microsoft.com/office/drawing/2014/main" id="{A17CE6E1-8794-4BFC-A7A5-EFB1E5FAD9FD}"/>
              </a:ext>
            </a:extLst>
          </p:cNvPr>
          <p:cNvSpPr>
            <a:spLocks noGrp="1"/>
          </p:cNvSpPr>
          <p:nvPr>
            <p:ph sz="half" idx="2"/>
          </p:nvPr>
        </p:nvSpPr>
        <p:spPr/>
        <p:txBody>
          <a:bodyPr>
            <a:normAutofit/>
          </a:bodyPr>
          <a:lstStyle/>
          <a:p>
            <a:r>
              <a:rPr lang="en-US" sz="4400" dirty="0"/>
              <a:t>Astronauts and robots could use this tool on the Moon, Mars and other locations?</a:t>
            </a:r>
          </a:p>
        </p:txBody>
      </p:sp>
      <p:sp>
        <p:nvSpPr>
          <p:cNvPr id="4" name="Footer Placeholder 3">
            <a:extLst>
              <a:ext uri="{FF2B5EF4-FFF2-40B4-BE49-F238E27FC236}">
                <a16:creationId xmlns:a16="http://schemas.microsoft.com/office/drawing/2014/main" id="{60FC2597-E3BB-49E0-949D-63EA7F9CBE2F}"/>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A69E9A44-0DBB-432B-A08D-E29B37987889}"/>
              </a:ext>
            </a:extLst>
          </p:cNvPr>
          <p:cNvSpPr>
            <a:spLocks noGrp="1"/>
          </p:cNvSpPr>
          <p:nvPr>
            <p:ph type="sldNum" sz="quarter" idx="11"/>
          </p:nvPr>
        </p:nvSpPr>
        <p:spPr/>
        <p:txBody>
          <a:bodyPr/>
          <a:lstStyle/>
          <a:p>
            <a:fld id="{C3F5E514-38EB-4262-A95F-03E9BD4E668F}" type="slidenum">
              <a:rPr lang="en-US" smtClean="0"/>
              <a:pPr/>
              <a:t>21</a:t>
            </a:fld>
            <a:endParaRPr lang="en-US"/>
          </a:p>
        </p:txBody>
      </p:sp>
    </p:spTree>
    <p:extLst>
      <p:ext uri="{BB962C8B-B14F-4D97-AF65-F5344CB8AC3E}">
        <p14:creationId xmlns:p14="http://schemas.microsoft.com/office/powerpoint/2010/main" val="955404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A03C63-DF7F-467D-97E5-D1370D8CFC30}"/>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a:extLst>
              <a:ext uri="{FF2B5EF4-FFF2-40B4-BE49-F238E27FC236}">
                <a16:creationId xmlns:a16="http://schemas.microsoft.com/office/drawing/2014/main" id="{A83C2684-74EA-4DB5-8AC3-2A25B16FE28A}"/>
              </a:ext>
            </a:extLst>
          </p:cNvPr>
          <p:cNvSpPr>
            <a:spLocks noGrp="1"/>
          </p:cNvSpPr>
          <p:nvPr>
            <p:ph type="sldNum" sz="quarter" idx="11"/>
          </p:nvPr>
        </p:nvSpPr>
        <p:spPr/>
        <p:txBody>
          <a:bodyPr/>
          <a:lstStyle/>
          <a:p>
            <a:fld id="{C3F5E514-38EB-4262-A95F-03E9BD4E668F}" type="slidenum">
              <a:rPr lang="en-US" smtClean="0"/>
              <a:pPr/>
              <a:t>22</a:t>
            </a:fld>
            <a:endParaRPr lang="en-US"/>
          </a:p>
        </p:txBody>
      </p:sp>
      <p:sp>
        <p:nvSpPr>
          <p:cNvPr id="7" name="Rectangle 6">
            <a:extLst>
              <a:ext uri="{FF2B5EF4-FFF2-40B4-BE49-F238E27FC236}">
                <a16:creationId xmlns:a16="http://schemas.microsoft.com/office/drawing/2014/main" id="{AF5277B4-FD45-48AC-9276-D895720E1D27}"/>
              </a:ext>
            </a:extLst>
          </p:cNvPr>
          <p:cNvSpPr/>
          <p:nvPr/>
        </p:nvSpPr>
        <p:spPr>
          <a:xfrm>
            <a:off x="3048000" y="2828836"/>
            <a:ext cx="6096000" cy="1200329"/>
          </a:xfrm>
          <a:prstGeom prst="rect">
            <a:avLst/>
          </a:prstGeom>
        </p:spPr>
        <p:txBody>
          <a:bodyPr>
            <a:spAutoFit/>
          </a:bodyPr>
          <a:lstStyle/>
          <a:p>
            <a:r>
              <a:rPr lang="en-US" dirty="0">
                <a:latin typeface="Roboto"/>
              </a:rPr>
              <a:t>Trade names and trademarks are used in this report for identification only. Their usage does not constitute an official endorsement, either expressed or implied, by the National Aeronautics and Space Administration.</a:t>
            </a:r>
            <a:endParaRPr lang="en-US" dirty="0"/>
          </a:p>
        </p:txBody>
      </p:sp>
    </p:spTree>
    <p:extLst>
      <p:ext uri="{BB962C8B-B14F-4D97-AF65-F5344CB8AC3E}">
        <p14:creationId xmlns:p14="http://schemas.microsoft.com/office/powerpoint/2010/main" val="417948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Investigation Objectives</a:t>
            </a:r>
            <a:br>
              <a:rPr lang="en-US" dirty="0"/>
            </a:br>
            <a:endParaRPr lang="en-US" dirty="0"/>
          </a:p>
        </p:txBody>
      </p:sp>
      <p:sp>
        <p:nvSpPr>
          <p:cNvPr id="15" name="Content Placeholder 1"/>
          <p:cNvSpPr txBox="1">
            <a:spLocks/>
          </p:cNvSpPr>
          <p:nvPr/>
        </p:nvSpPr>
        <p:spPr>
          <a:xfrm>
            <a:off x="1541" y="914010"/>
            <a:ext cx="4563621" cy="5173639"/>
          </a:xfrm>
          <a:prstGeom prst="rect">
            <a:avLst/>
          </a:prstGeom>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Clr>
                <a:schemeClr val="accent2">
                  <a:lumMod val="75000"/>
                </a:schemeClr>
              </a:buClr>
              <a:buSzPct val="150000"/>
              <a:buFont typeface="Symbol" pitchFamily="18" charset="2"/>
              <a:buChar char="·"/>
              <a:defRPr sz="2000" b="1" kern="1200">
                <a:solidFill>
                  <a:schemeClr val="tx1"/>
                </a:solidFill>
                <a:latin typeface="+mn-lt"/>
                <a:ea typeface="+mn-ea"/>
                <a:cs typeface="+mn-cs"/>
              </a:defRPr>
            </a:lvl1pPr>
            <a:lvl2pPr marL="742950" indent="-285750" algn="l" defTabSz="914400" rtl="0" eaLnBrk="1" latinLnBrk="0" hangingPunct="1">
              <a:spcBef>
                <a:spcPct val="20000"/>
              </a:spcBef>
              <a:buSzPct val="100000"/>
              <a:buFont typeface="Calibri"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SzPct val="100000"/>
              <a:buFont typeface="Symbol" pitchFamily="18"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SzPct val="75000"/>
              <a:buFont typeface="Calibri"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D7D31">
                  <a:lumMod val="75000"/>
                </a:srgbClr>
              </a:buClr>
              <a:buSzPct val="150000"/>
              <a:buFont typeface="Symbol" pitchFamily="18" charset="2"/>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BACKGROUND</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ED7D31">
                  <a:lumMod val="75000"/>
                </a:srgbClr>
              </a:buClr>
              <a:buSzPct val="150000"/>
              <a:buFont typeface="Symbol" pitchFamily="18" charset="2"/>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Some organisms can survive exposure to space!</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642" y="3377045"/>
            <a:ext cx="2467298" cy="2014388"/>
          </a:xfrm>
          <a:prstGeom prst="rect">
            <a:avLst/>
          </a:prstGeom>
          <a:ln>
            <a:solidFill>
              <a:schemeClr val="bg1"/>
            </a:solidFill>
          </a:ln>
          <a:effectLst>
            <a:outerShdw blurRad="50800" dist="38100" dir="2700000" algn="tl" rotWithShape="0">
              <a:prstClr val="black">
                <a:alpha val="40000"/>
              </a:prstClr>
            </a:outerShdw>
          </a:effectLst>
        </p:spPr>
      </p:pic>
      <p:pic>
        <p:nvPicPr>
          <p:cNvPr id="17" name="Picture 2" descr="http://images.spaceref.com/news/2014/tn_oscill_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5430" t="2707" r="7473" b="8447"/>
          <a:stretch/>
        </p:blipFill>
        <p:spPr bwMode="auto">
          <a:xfrm>
            <a:off x="147220" y="1842224"/>
            <a:ext cx="1975795" cy="1446758"/>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1953" y="5668621"/>
            <a:ext cx="3430303" cy="486287"/>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We also know that all crewed, pressurized volumes will leak or vent </a:t>
            </a:r>
          </a:p>
        </p:txBody>
      </p:sp>
      <p:sp>
        <p:nvSpPr>
          <p:cNvPr id="19" name="Rectangle 18"/>
          <p:cNvSpPr/>
          <p:nvPr/>
        </p:nvSpPr>
        <p:spPr>
          <a:xfrm>
            <a:off x="2092345" y="2366924"/>
            <a:ext cx="1647390" cy="683264"/>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Cyano-bacteria survived 500+ days outside ISS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9398" y="3839748"/>
            <a:ext cx="1212244" cy="1471172"/>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Tardigrades survived extended ISS exposure…</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and then reproduced</a:t>
            </a:r>
          </a:p>
        </p:txBody>
      </p:sp>
      <p:sp>
        <p:nvSpPr>
          <p:cNvPr id="21" name="Content Placeholder 1"/>
          <p:cNvSpPr txBox="1">
            <a:spLocks/>
          </p:cNvSpPr>
          <p:nvPr/>
        </p:nvSpPr>
        <p:spPr>
          <a:xfrm>
            <a:off x="4690402" y="977856"/>
            <a:ext cx="5925865" cy="5018853"/>
          </a:xfrm>
          <a:prstGeom prst="rect">
            <a:avLst/>
          </a:prstGeom>
          <a:ln/>
        </p:spPr>
        <p:style>
          <a:lnRef idx="0">
            <a:schemeClr val="accent4"/>
          </a:lnRef>
          <a:fillRef idx="3">
            <a:schemeClr val="accent4"/>
          </a:fillRef>
          <a:effectRef idx="3">
            <a:schemeClr val="accent4"/>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ISSUE</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But we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don’t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know what’s actually leaking/venting from our current systems, how long those organisms could survive,  or how far they may travel under destination conditions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7169892" y="2310282"/>
            <a:ext cx="2495559" cy="491160"/>
          </a:xfrm>
          <a:prstGeom prst="rect">
            <a:avLst/>
          </a:prstGeom>
        </p:spPr>
        <p:txBody>
          <a:bodyPr wrap="square">
            <a:spAutoFit/>
          </a:bodyPr>
          <a:lstStyle/>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Does proximity to a warm spacecraft matter?</a:t>
            </a:r>
          </a:p>
        </p:txBody>
      </p:sp>
      <p:sp>
        <p:nvSpPr>
          <p:cNvPr id="23" name="Rectangle 22"/>
          <p:cNvSpPr/>
          <p:nvPr/>
        </p:nvSpPr>
        <p:spPr>
          <a:xfrm>
            <a:off x="5183293" y="5344987"/>
            <a:ext cx="5189627" cy="688137"/>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The answers will drive element design (i.e. closed vs. open ECLS), where we place elements, and who/how we collect science samples</a:t>
            </a:r>
          </a:p>
        </p:txBody>
      </p:sp>
      <p:sp>
        <p:nvSpPr>
          <p:cNvPr id="24" name="Rectangle 23"/>
          <p:cNvSpPr/>
          <p:nvPr/>
        </p:nvSpPr>
        <p:spPr>
          <a:xfrm>
            <a:off x="6338353" y="4362169"/>
            <a:ext cx="2336986" cy="683264"/>
          </a:xfrm>
          <a:prstGeom prst="rect">
            <a:avLst/>
          </a:prstGeom>
        </p:spPr>
        <p:txBody>
          <a:bodyPr wrap="square">
            <a:spAutoFit/>
          </a:bodyPr>
          <a:lstStyle/>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How close can crew get without compromising science? </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6821" y="3546343"/>
            <a:ext cx="1978841" cy="1358520"/>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6897" y="2265793"/>
            <a:ext cx="2022995" cy="1454028"/>
          </a:xfrm>
          <a:prstGeom prst="rect">
            <a:avLst/>
          </a:prstGeom>
          <a:effectLst>
            <a:outerShdw blurRad="50800" dist="38100" dir="2700000" algn="tl" rotWithShape="0">
              <a:prstClr val="black">
                <a:alpha val="40000"/>
              </a:prstClr>
            </a:outerShdw>
          </a:effectLst>
        </p:spPr>
      </p:pic>
      <p:sp>
        <p:nvSpPr>
          <p:cNvPr id="27" name="Rectangle 26"/>
          <p:cNvSpPr/>
          <p:nvPr/>
        </p:nvSpPr>
        <p:spPr>
          <a:xfrm>
            <a:off x="8549042" y="4882481"/>
            <a:ext cx="1949117" cy="491160"/>
          </a:xfrm>
          <a:prstGeom prst="rect">
            <a:avLst/>
          </a:prstGeom>
        </p:spPr>
        <p:txBody>
          <a:bodyPr wrap="square">
            <a:spAutoFit/>
          </a:bodyPr>
          <a:lstStyle/>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How far could our hitchhikers spread?</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877" y="2827129"/>
            <a:ext cx="2034266" cy="14940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204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Research Questions</a:t>
            </a:r>
          </a:p>
        </p:txBody>
      </p:sp>
      <p:sp>
        <p:nvSpPr>
          <p:cNvPr id="6" name="Content Placeholder 5"/>
          <p:cNvSpPr>
            <a:spLocks noGrp="1"/>
          </p:cNvSpPr>
          <p:nvPr>
            <p:ph idx="1"/>
          </p:nvPr>
        </p:nvSpPr>
        <p:spPr>
          <a:xfrm>
            <a:off x="468313" y="1100138"/>
            <a:ext cx="5395592" cy="4841875"/>
          </a:xfrm>
        </p:spPr>
        <p:txBody>
          <a:bodyPr>
            <a:normAutofit/>
          </a:bodyPr>
          <a:lstStyle/>
          <a:p>
            <a:endParaRPr lang="en-US" dirty="0"/>
          </a:p>
          <a:p>
            <a:r>
              <a:rPr lang="en-US" dirty="0"/>
              <a:t>Can we collect an uncontaminated sample during EVA?</a:t>
            </a:r>
          </a:p>
          <a:p>
            <a:r>
              <a:rPr lang="en-US" dirty="0"/>
              <a:t>What if any ecosystems exist outside ISS?</a:t>
            </a:r>
          </a:p>
          <a:p>
            <a:r>
              <a:rPr lang="en-US" dirty="0"/>
              <a:t>Are microbes outside ISS evolving?</a:t>
            </a:r>
          </a:p>
          <a:p>
            <a:r>
              <a:rPr lang="en-US" dirty="0"/>
              <a:t>Are these evolved microbes being carried back into ISS?</a:t>
            </a:r>
          </a:p>
          <a:p>
            <a:endParaRPr lang="en-US" dirty="0"/>
          </a:p>
          <a:p>
            <a:endParaRPr lang="en-US" dirty="0"/>
          </a:p>
        </p:txBody>
      </p:sp>
      <p:pic>
        <p:nvPicPr>
          <p:cNvPr id="8" name="Content Placeholder 7"/>
          <p:cNvPicPr>
            <a:picLocks noGrp="1" noChangeAspect="1"/>
          </p:cNvPicPr>
          <p:nvPr>
            <p:ph sz="half" idx="4294967295"/>
          </p:nvPr>
        </p:nvPicPr>
        <p:blipFill>
          <a:blip r:embed="rId2"/>
          <a:stretch>
            <a:fillRect/>
          </a:stretch>
        </p:blipFill>
        <p:spPr>
          <a:xfrm>
            <a:off x="6048375" y="1773238"/>
            <a:ext cx="6143625" cy="3473450"/>
          </a:xfrm>
          <a:prstGeom prst="rect">
            <a:avLst/>
          </a:prstGeom>
        </p:spPr>
      </p:pic>
    </p:spTree>
    <p:extLst>
      <p:ext uri="{BB962C8B-B14F-4D97-AF65-F5344CB8AC3E}">
        <p14:creationId xmlns:p14="http://schemas.microsoft.com/office/powerpoint/2010/main" val="342314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21E-E731-4CA2-AD1E-674DE6214FC3}"/>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C8295E63-A455-43F1-B238-644D19DFE39D}"/>
              </a:ext>
            </a:extLst>
          </p:cNvPr>
          <p:cNvSpPr>
            <a:spLocks noGrp="1"/>
          </p:cNvSpPr>
          <p:nvPr>
            <p:ph sz="half" idx="1"/>
          </p:nvPr>
        </p:nvSpPr>
        <p:spPr/>
        <p:txBody>
          <a:bodyPr/>
          <a:lstStyle/>
          <a:p>
            <a:r>
              <a:rPr lang="en-US" dirty="0"/>
              <a:t>Project Objectives / Research Questions</a:t>
            </a:r>
          </a:p>
          <a:p>
            <a:r>
              <a:rPr lang="en-US" b="1" dirty="0"/>
              <a:t>Previous Testing</a:t>
            </a:r>
          </a:p>
          <a:p>
            <a:r>
              <a:rPr lang="en-US" dirty="0"/>
              <a:t>Scientific Results &amp; Recently Published Russian Results</a:t>
            </a:r>
          </a:p>
          <a:p>
            <a:r>
              <a:rPr lang="en-US" dirty="0"/>
              <a:t>Notional Sampling Objectives</a:t>
            </a:r>
          </a:p>
        </p:txBody>
      </p:sp>
      <p:pic>
        <p:nvPicPr>
          <p:cNvPr id="10" name="Content Placeholder 9">
            <a:extLst>
              <a:ext uri="{FF2B5EF4-FFF2-40B4-BE49-F238E27FC236}">
                <a16:creationId xmlns:a16="http://schemas.microsoft.com/office/drawing/2014/main" id="{FBB717EF-3BBA-4A85-8DEF-74C4CC75F2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0120" y="868680"/>
            <a:ext cx="7202424" cy="5483663"/>
          </a:xfrm>
        </p:spPr>
      </p:pic>
      <p:sp>
        <p:nvSpPr>
          <p:cNvPr id="6" name="Slide Number Placeholder 5">
            <a:extLst>
              <a:ext uri="{FF2B5EF4-FFF2-40B4-BE49-F238E27FC236}">
                <a16:creationId xmlns:a16="http://schemas.microsoft.com/office/drawing/2014/main" id="{30D6A2AC-D2E3-4803-8D5D-6F3D9505A1CC}"/>
              </a:ext>
            </a:extLst>
          </p:cNvPr>
          <p:cNvSpPr>
            <a:spLocks noGrp="1"/>
          </p:cNvSpPr>
          <p:nvPr>
            <p:ph type="sldNum" sz="quarter" idx="4294967295"/>
          </p:nvPr>
        </p:nvSpPr>
        <p:spPr>
          <a:xfrm>
            <a:off x="10820400" y="6675438"/>
            <a:ext cx="1371600" cy="182562"/>
          </a:xfrm>
        </p:spPr>
        <p:txBody>
          <a:bodyPr/>
          <a:lstStyle/>
          <a:p>
            <a:fld id="{228E64DC-C91B-4598-8D16-455A9CC29BD0}" type="slidenum">
              <a:rPr lang="en-US" smtClean="0"/>
              <a:t>5</a:t>
            </a:fld>
            <a:endParaRPr lang="en-US" dirty="0"/>
          </a:p>
        </p:txBody>
      </p:sp>
    </p:spTree>
    <p:extLst>
      <p:ext uri="{BB962C8B-B14F-4D97-AF65-F5344CB8AC3E}">
        <p14:creationId xmlns:p14="http://schemas.microsoft.com/office/powerpoint/2010/main" val="282527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Payload Overview</a:t>
            </a:r>
            <a:br>
              <a:rPr lang="en-US" b="1" dirty="0"/>
            </a:br>
            <a:r>
              <a:rPr lang="en-US" b="0" dirty="0"/>
              <a:t>8-Sample EVA Swab Kit</a:t>
            </a:r>
          </a:p>
        </p:txBody>
      </p:sp>
      <p:sp>
        <p:nvSpPr>
          <p:cNvPr id="3" name="Content Placeholder 2"/>
          <p:cNvSpPr>
            <a:spLocks noGrp="1"/>
          </p:cNvSpPr>
          <p:nvPr>
            <p:ph idx="1"/>
          </p:nvPr>
        </p:nvSpPr>
        <p:spPr>
          <a:xfrm>
            <a:off x="257329" y="1122952"/>
            <a:ext cx="4212195" cy="2153071"/>
          </a:xfrm>
        </p:spPr>
        <p:txBody>
          <a:bodyPr>
            <a:noAutofit/>
          </a:bodyPr>
          <a:lstStyle/>
          <a:p>
            <a:pPr>
              <a:lnSpc>
                <a:spcPct val="95000"/>
              </a:lnSpc>
              <a:spcBef>
                <a:spcPts val="0"/>
              </a:spcBef>
              <a:buFont typeface="Wingdings" panose="05000000000000000000" pitchFamily="2" charset="2"/>
              <a:buChar char="§"/>
            </a:pPr>
            <a:r>
              <a:rPr lang="en-US" sz="1600" dirty="0"/>
              <a:t>6 on top, 2 on bottom (not shown)</a:t>
            </a:r>
          </a:p>
          <a:p>
            <a:pPr>
              <a:lnSpc>
                <a:spcPct val="95000"/>
              </a:lnSpc>
              <a:spcBef>
                <a:spcPts val="0"/>
              </a:spcBef>
            </a:pPr>
            <a:r>
              <a:rPr lang="en-US" sz="1600" dirty="0"/>
              <a:t>0.22 micron pore Microbial filter in bottom of each container to accommodate pressure changes </a:t>
            </a:r>
          </a:p>
        </p:txBody>
      </p:sp>
      <p:sp>
        <p:nvSpPr>
          <p:cNvPr id="5" name="Slide Number Placeholder 4"/>
          <p:cNvSpPr>
            <a:spLocks noGrp="1"/>
          </p:cNvSpPr>
          <p:nvPr>
            <p:ph type="sldNum" sz="quarter" idx="12"/>
          </p:nvPr>
        </p:nvSpPr>
        <p:spPr>
          <a:xfrm>
            <a:off x="9813661" y="6675120"/>
            <a:ext cx="1371600" cy="18288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28E64DC-C91B-4598-8D16-455A9CC29BD0}" type="slidenum">
              <a:rPr lang="en-US" smtClean="0"/>
              <a:pPr/>
              <a:t>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6724" r="12981" b="6085"/>
          <a:stretch/>
        </p:blipFill>
        <p:spPr>
          <a:xfrm>
            <a:off x="719949" y="2351991"/>
            <a:ext cx="1392630" cy="317629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427" y="623653"/>
            <a:ext cx="5681377" cy="399471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3138266" y="3972041"/>
            <a:ext cx="2268057" cy="646331"/>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CAUTION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Functional Sharp Edge</a:t>
            </a:r>
          </a:p>
        </p:txBody>
      </p:sp>
      <p:sp>
        <p:nvSpPr>
          <p:cNvPr id="11" name="Oval 10"/>
          <p:cNvSpPr/>
          <p:nvPr/>
        </p:nvSpPr>
        <p:spPr>
          <a:xfrm>
            <a:off x="5337553" y="3517592"/>
            <a:ext cx="514708" cy="521813"/>
          </a:xfrm>
          <a:prstGeom prst="ellipse">
            <a:avLst/>
          </a:prstGeom>
          <a:noFill/>
          <a:ln w="28575">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148" y="3871165"/>
            <a:ext cx="477394" cy="460141"/>
          </a:xfrm>
          <a:prstGeom prst="rect">
            <a:avLst/>
          </a:prstGeom>
        </p:spPr>
      </p:pic>
      <p:pic>
        <p:nvPicPr>
          <p:cNvPr id="8" name="Picture 7"/>
          <p:cNvPicPr>
            <a:picLocks noChangeAspect="1"/>
          </p:cNvPicPr>
          <p:nvPr/>
        </p:nvPicPr>
        <p:blipFill>
          <a:blip r:embed="rId5"/>
          <a:stretch>
            <a:fillRect/>
          </a:stretch>
        </p:blipFill>
        <p:spPr>
          <a:xfrm>
            <a:off x="4022499" y="4719247"/>
            <a:ext cx="6156461" cy="1484483"/>
          </a:xfrm>
          <a:prstGeom prst="rect">
            <a:avLst/>
          </a:prstGeom>
        </p:spPr>
      </p:pic>
      <p:sp>
        <p:nvSpPr>
          <p:cNvPr id="13" name="TextBox 12"/>
          <p:cNvSpPr txBox="1"/>
          <p:nvPr/>
        </p:nvSpPr>
        <p:spPr>
          <a:xfrm>
            <a:off x="8268598" y="4457638"/>
            <a:ext cx="2025291"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Repurposed Shuttle tile repair handle</a:t>
            </a:r>
          </a:p>
        </p:txBody>
      </p:sp>
      <p:sp>
        <p:nvSpPr>
          <p:cNvPr id="10" name="Rectangle 9">
            <a:extLst>
              <a:ext uri="{FF2B5EF4-FFF2-40B4-BE49-F238E27FC236}">
                <a16:creationId xmlns:a16="http://schemas.microsoft.com/office/drawing/2014/main" id="{89E6FA4D-8D07-4A4D-A471-BD1654830399}"/>
              </a:ext>
            </a:extLst>
          </p:cNvPr>
          <p:cNvSpPr/>
          <p:nvPr/>
        </p:nvSpPr>
        <p:spPr>
          <a:xfrm>
            <a:off x="1055914" y="6131640"/>
            <a:ext cx="11136086" cy="461665"/>
          </a:xfrm>
          <a:prstGeom prst="rect">
            <a:avLst/>
          </a:prstGeom>
        </p:spPr>
        <p:txBody>
          <a:bodyPr wrap="square">
            <a:spAutoFit/>
          </a:bodyPr>
          <a:lstStyle/>
          <a:p>
            <a:r>
              <a:rPr lang="en-US" sz="1200" dirty="0"/>
              <a:t>Rucker, Michelle A., Drew Hood, Mary Walker, Kasthuri J. Venkateswaran, and Andrew C. </a:t>
            </a:r>
            <a:r>
              <a:rPr lang="en-US" sz="1200" dirty="0" err="1"/>
              <a:t>Schuerger</a:t>
            </a:r>
            <a:r>
              <a:rPr lang="en-US" sz="1200" dirty="0"/>
              <a:t>. 2018. “EVA Swab Tool to Support Planetary Protection and Astrobiology Evaluations.” In 2018 IEEE Aerospace Conference, 1–9. IEEE. https://doi.org/10.1109/AERO.2018.8396381.</a:t>
            </a:r>
          </a:p>
        </p:txBody>
      </p:sp>
    </p:spTree>
    <p:extLst>
      <p:ext uri="{BB962C8B-B14F-4D97-AF65-F5344CB8AC3E}">
        <p14:creationId xmlns:p14="http://schemas.microsoft.com/office/powerpoint/2010/main" val="614996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9D86-F32B-42BB-BC77-DF4579E78F1F}"/>
              </a:ext>
            </a:extLst>
          </p:cNvPr>
          <p:cNvSpPr>
            <a:spLocks noGrp="1"/>
          </p:cNvSpPr>
          <p:nvPr>
            <p:ph type="title"/>
          </p:nvPr>
        </p:nvSpPr>
        <p:spPr/>
        <p:txBody>
          <a:bodyPr>
            <a:normAutofit fontScale="90000"/>
          </a:bodyPr>
          <a:lstStyle/>
          <a:p>
            <a:r>
              <a:rPr lang="en-US" dirty="0"/>
              <a:t>Tested the tool at Vacuum by piggybacking on Engineering Tests and Training Operations</a:t>
            </a:r>
          </a:p>
        </p:txBody>
      </p:sp>
      <p:sp>
        <p:nvSpPr>
          <p:cNvPr id="4" name="Footer Placeholder 3">
            <a:extLst>
              <a:ext uri="{FF2B5EF4-FFF2-40B4-BE49-F238E27FC236}">
                <a16:creationId xmlns:a16="http://schemas.microsoft.com/office/drawing/2014/main" id="{6BC57503-F024-4B48-B328-3546192631BB}"/>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71FA7233-1EE5-4605-90ED-C54F50EEF299}"/>
              </a:ext>
            </a:extLst>
          </p:cNvPr>
          <p:cNvSpPr>
            <a:spLocks noGrp="1"/>
          </p:cNvSpPr>
          <p:nvPr>
            <p:ph type="sldNum" sz="quarter" idx="11"/>
          </p:nvPr>
        </p:nvSpPr>
        <p:spPr/>
        <p:txBody>
          <a:bodyPr/>
          <a:lstStyle/>
          <a:p>
            <a:fld id="{C3F5E514-38EB-4262-A95F-03E9BD4E668F}" type="slidenum">
              <a:rPr lang="en-US" smtClean="0"/>
              <a:pPr/>
              <a:t>7</a:t>
            </a:fld>
            <a:endParaRPr lang="en-US"/>
          </a:p>
        </p:txBody>
      </p:sp>
      <p:pic>
        <p:nvPicPr>
          <p:cNvPr id="12" name="Content Placeholder 11">
            <a:extLst>
              <a:ext uri="{FF2B5EF4-FFF2-40B4-BE49-F238E27FC236}">
                <a16:creationId xmlns:a16="http://schemas.microsoft.com/office/drawing/2014/main" id="{B458EF60-9A2A-4CEA-AA0F-E0EBC24F760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9630" y="1280280"/>
            <a:ext cx="4988428" cy="3325618"/>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17166147-3205-4B09-A81F-3B17C8F761E0}"/>
              </a:ext>
            </a:extLst>
          </p:cNvPr>
          <p:cNvGrpSpPr/>
          <p:nvPr/>
        </p:nvGrpSpPr>
        <p:grpSpPr>
          <a:xfrm>
            <a:off x="6096000" y="1482088"/>
            <a:ext cx="4602833" cy="3893824"/>
            <a:chOff x="0" y="0"/>
            <a:chExt cx="3053715" cy="2591435"/>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9CC655E8-D95F-4E82-BE54-9626AEA699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53715" cy="2591435"/>
            </a:xfrm>
            <a:prstGeom prst="rect">
              <a:avLst/>
            </a:prstGeom>
            <a:noFill/>
            <a:ln>
              <a:noFill/>
            </a:ln>
          </p:spPr>
        </p:pic>
        <p:sp>
          <p:nvSpPr>
            <p:cNvPr id="15" name="TextBox 74">
              <a:extLst>
                <a:ext uri="{FF2B5EF4-FFF2-40B4-BE49-F238E27FC236}">
                  <a16:creationId xmlns:a16="http://schemas.microsoft.com/office/drawing/2014/main" id="{142BE811-C3B0-4A79-800F-BBE408FC0F8B}"/>
                </a:ext>
              </a:extLst>
            </p:cNvPr>
            <p:cNvSpPr txBox="1"/>
            <p:nvPr/>
          </p:nvSpPr>
          <p:spPr>
            <a:xfrm>
              <a:off x="1093319" y="2278483"/>
              <a:ext cx="701617" cy="3129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oAutofit/>
            </a:bodyPr>
            <a:lstStyle/>
            <a:p>
              <a:pPr algn="ctr">
                <a:lnSpc>
                  <a:spcPct val="80000"/>
                </a:lnSpc>
              </a:pPr>
              <a:r>
                <a:rPr lang="en-US" sz="1400" dirty="0">
                  <a:solidFill>
                    <a:schemeClr val="bg1"/>
                  </a:solidFill>
                  <a:ea typeface="Times New Roman" panose="02020603050405020304" pitchFamily="18" charset="0"/>
                </a:rPr>
                <a:t>Sample Caddy</a:t>
              </a:r>
            </a:p>
          </p:txBody>
        </p:sp>
        <p:cxnSp>
          <p:nvCxnSpPr>
            <p:cNvPr id="16" name="Straight Arrow Connector 15">
              <a:extLst>
                <a:ext uri="{FF2B5EF4-FFF2-40B4-BE49-F238E27FC236}">
                  <a16:creationId xmlns:a16="http://schemas.microsoft.com/office/drawing/2014/main" id="{4A7C6501-B157-493E-86E4-7923B0B3824D}"/>
                </a:ext>
              </a:extLst>
            </p:cNvPr>
            <p:cNvCxnSpPr>
              <a:stCxn id="15" idx="1"/>
            </p:cNvCxnSpPr>
            <p:nvPr/>
          </p:nvCxnSpPr>
          <p:spPr>
            <a:xfrm flipH="1" flipV="1">
              <a:off x="452225" y="2124660"/>
              <a:ext cx="641094" cy="310298"/>
            </a:xfrm>
            <a:prstGeom prst="straightConnector1">
              <a:avLst/>
            </a:prstGeom>
            <a:noFill/>
            <a:ln w="19050" cap="flat" cmpd="sng" algn="ctr">
              <a:solidFill>
                <a:sysClr val="windowText" lastClr="000000"/>
              </a:solidFill>
              <a:prstDash val="solid"/>
              <a:miter lim="800000"/>
              <a:tailEnd type="triangle"/>
            </a:ln>
            <a:effectLst/>
          </p:spPr>
        </p:cxnSp>
        <p:sp>
          <p:nvSpPr>
            <p:cNvPr id="17" name="TextBox 82">
              <a:extLst>
                <a:ext uri="{FF2B5EF4-FFF2-40B4-BE49-F238E27FC236}">
                  <a16:creationId xmlns:a16="http://schemas.microsoft.com/office/drawing/2014/main" id="{F07A7A98-4C9F-4F6C-9F8B-D63BABADD3AF}"/>
                </a:ext>
              </a:extLst>
            </p:cNvPr>
            <p:cNvSpPr txBox="1"/>
            <p:nvPr/>
          </p:nvSpPr>
          <p:spPr>
            <a:xfrm>
              <a:off x="47770" y="619769"/>
              <a:ext cx="744220" cy="148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oAutofit/>
            </a:bodyPr>
            <a:lstStyle/>
            <a:p>
              <a:pPr algn="just">
                <a:lnSpc>
                  <a:spcPct val="80000"/>
                </a:lnSpc>
              </a:pPr>
              <a:r>
                <a:rPr lang="en-US" sz="1400" dirty="0">
                  <a:solidFill>
                    <a:srgbClr val="000000"/>
                  </a:solidFill>
                  <a:latin typeface="Trebuchet MS" panose="020B0603020202020204" pitchFamily="34" charset="0"/>
                  <a:ea typeface="Times New Roman" panose="02020603050405020304" pitchFamily="18" charset="0"/>
                </a:rPr>
                <a:t>Swab Tool</a:t>
              </a:r>
              <a:endParaRPr lang="en-US" sz="1400" dirty="0">
                <a:latin typeface="Trebuchet MS" panose="020B0603020202020204" pitchFamily="34" charset="0"/>
                <a:ea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CB4CB238-AAF2-4823-BE47-4E992FDC91B4}"/>
                </a:ext>
              </a:extLst>
            </p:cNvPr>
            <p:cNvCxnSpPr>
              <a:stCxn id="17" idx="3"/>
            </p:cNvCxnSpPr>
            <p:nvPr/>
          </p:nvCxnSpPr>
          <p:spPr>
            <a:xfrm>
              <a:off x="791990" y="694268"/>
              <a:ext cx="215711" cy="54519"/>
            </a:xfrm>
            <a:prstGeom prst="straightConnector1">
              <a:avLst/>
            </a:prstGeom>
            <a:noFill/>
            <a:ln w="19050" cap="flat" cmpd="sng" algn="ctr">
              <a:solidFill>
                <a:sysClr val="windowText" lastClr="000000"/>
              </a:solidFill>
              <a:prstDash val="solid"/>
              <a:miter lim="800000"/>
              <a:tailEnd type="triangle"/>
            </a:ln>
            <a:effectLst/>
          </p:spPr>
        </p:cxnSp>
      </p:grpSp>
      <p:sp>
        <p:nvSpPr>
          <p:cNvPr id="19" name="Rounded Rectangle 16">
            <a:extLst>
              <a:ext uri="{FF2B5EF4-FFF2-40B4-BE49-F238E27FC236}">
                <a16:creationId xmlns:a16="http://schemas.microsoft.com/office/drawing/2014/main" id="{886266D9-CA17-4FEB-9A8B-7D56CD5D6B0C}"/>
              </a:ext>
            </a:extLst>
          </p:cNvPr>
          <p:cNvSpPr/>
          <p:nvPr/>
        </p:nvSpPr>
        <p:spPr>
          <a:xfrm>
            <a:off x="9902643" y="1672284"/>
            <a:ext cx="875922" cy="408623"/>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a:solidFill>
                  <a:schemeClr val="bg1"/>
                </a:solidFill>
              </a:rPr>
              <a:t>OCSS</a:t>
            </a:r>
          </a:p>
        </p:txBody>
      </p:sp>
      <p:sp>
        <p:nvSpPr>
          <p:cNvPr id="20" name="TextBox 19">
            <a:extLst>
              <a:ext uri="{FF2B5EF4-FFF2-40B4-BE49-F238E27FC236}">
                <a16:creationId xmlns:a16="http://schemas.microsoft.com/office/drawing/2014/main" id="{A391F665-7A82-4990-89A4-CD78FE82947B}"/>
              </a:ext>
            </a:extLst>
          </p:cNvPr>
          <p:cNvSpPr txBox="1"/>
          <p:nvPr/>
        </p:nvSpPr>
        <p:spPr>
          <a:xfrm>
            <a:off x="10784416" y="1703226"/>
            <a:ext cx="1322604" cy="923330"/>
          </a:xfrm>
          <a:prstGeom prst="rect">
            <a:avLst/>
          </a:prstGeom>
          <a:noFill/>
        </p:spPr>
        <p:txBody>
          <a:bodyPr wrap="square" rtlCol="0">
            <a:spAutoFit/>
          </a:bodyPr>
          <a:lstStyle/>
          <a:p>
            <a:pPr marL="0" lvl="1"/>
            <a:r>
              <a:rPr lang="en-US" dirty="0"/>
              <a:t>Orion Crew Survival System  </a:t>
            </a:r>
          </a:p>
        </p:txBody>
      </p:sp>
      <p:sp>
        <p:nvSpPr>
          <p:cNvPr id="21" name="TextBox 20">
            <a:extLst>
              <a:ext uri="{FF2B5EF4-FFF2-40B4-BE49-F238E27FC236}">
                <a16:creationId xmlns:a16="http://schemas.microsoft.com/office/drawing/2014/main" id="{8DD73E9E-ED79-41F4-9283-95F13C068995}"/>
              </a:ext>
            </a:extLst>
          </p:cNvPr>
          <p:cNvSpPr txBox="1"/>
          <p:nvPr/>
        </p:nvSpPr>
        <p:spPr>
          <a:xfrm>
            <a:off x="8034582" y="5841572"/>
            <a:ext cx="360745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i="1" dirty="0">
                <a:solidFill>
                  <a:sysClr val="windowText" lastClr="000000"/>
                </a:solidFill>
              </a:rPr>
              <a:t>Some microbes were still viable after ~6 hrs vacuum exposure</a:t>
            </a:r>
          </a:p>
        </p:txBody>
      </p:sp>
      <p:sp>
        <p:nvSpPr>
          <p:cNvPr id="22" name="TextBox 21">
            <a:extLst>
              <a:ext uri="{FF2B5EF4-FFF2-40B4-BE49-F238E27FC236}">
                <a16:creationId xmlns:a16="http://schemas.microsoft.com/office/drawing/2014/main" id="{BEBDBC4B-A935-4AF5-A1EF-AF277F4E8350}"/>
              </a:ext>
            </a:extLst>
          </p:cNvPr>
          <p:cNvSpPr txBox="1"/>
          <p:nvPr/>
        </p:nvSpPr>
        <p:spPr>
          <a:xfrm>
            <a:off x="149629" y="4674548"/>
            <a:ext cx="4703499" cy="830997"/>
          </a:xfrm>
          <a:prstGeom prst="rect">
            <a:avLst/>
          </a:prstGeom>
          <a:noFill/>
        </p:spPr>
        <p:txBody>
          <a:bodyPr wrap="square" rtlCol="0">
            <a:spAutoFit/>
          </a:bodyPr>
          <a:lstStyle/>
          <a:p>
            <a:r>
              <a:rPr lang="en-US" sz="2400" dirty="0"/>
              <a:t>EMU sampling during pre-breathe while the astronaut acclimatizes</a:t>
            </a:r>
          </a:p>
        </p:txBody>
      </p:sp>
      <p:sp>
        <p:nvSpPr>
          <p:cNvPr id="23" name="TextBox 22">
            <a:extLst>
              <a:ext uri="{FF2B5EF4-FFF2-40B4-BE49-F238E27FC236}">
                <a16:creationId xmlns:a16="http://schemas.microsoft.com/office/drawing/2014/main" id="{86F402A9-A5B9-4D6F-9F2B-461069B92B99}"/>
              </a:ext>
            </a:extLst>
          </p:cNvPr>
          <p:cNvSpPr txBox="1"/>
          <p:nvPr/>
        </p:nvSpPr>
        <p:spPr>
          <a:xfrm>
            <a:off x="6245629" y="5461646"/>
            <a:ext cx="4703499" cy="461665"/>
          </a:xfrm>
          <a:prstGeom prst="rect">
            <a:avLst/>
          </a:prstGeom>
          <a:noFill/>
        </p:spPr>
        <p:txBody>
          <a:bodyPr wrap="square" rtlCol="0">
            <a:spAutoFit/>
          </a:bodyPr>
          <a:lstStyle/>
          <a:p>
            <a:r>
              <a:rPr lang="en-US" sz="2400" dirty="0"/>
              <a:t>OCCS sampling at vacuum</a:t>
            </a:r>
          </a:p>
        </p:txBody>
      </p:sp>
    </p:spTree>
    <p:extLst>
      <p:ext uri="{BB962C8B-B14F-4D97-AF65-F5344CB8AC3E}">
        <p14:creationId xmlns:p14="http://schemas.microsoft.com/office/powerpoint/2010/main" val="171222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21E-E731-4CA2-AD1E-674DE6214FC3}"/>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C8295E63-A455-43F1-B238-644D19DFE39D}"/>
              </a:ext>
            </a:extLst>
          </p:cNvPr>
          <p:cNvSpPr>
            <a:spLocks noGrp="1"/>
          </p:cNvSpPr>
          <p:nvPr>
            <p:ph sz="half" idx="1"/>
          </p:nvPr>
        </p:nvSpPr>
        <p:spPr/>
        <p:txBody>
          <a:bodyPr/>
          <a:lstStyle/>
          <a:p>
            <a:r>
              <a:rPr lang="en-US" dirty="0"/>
              <a:t>Project Objectives / Research Questions</a:t>
            </a:r>
          </a:p>
          <a:p>
            <a:r>
              <a:rPr lang="en-US" dirty="0"/>
              <a:t>Previous Testing</a:t>
            </a:r>
          </a:p>
          <a:p>
            <a:r>
              <a:rPr lang="en-US" b="1" dirty="0"/>
              <a:t>Scientific Results &amp; Recently Published Russian Results</a:t>
            </a:r>
          </a:p>
          <a:p>
            <a:r>
              <a:rPr lang="en-US" dirty="0"/>
              <a:t>Notional Sampling Objectives</a:t>
            </a:r>
          </a:p>
        </p:txBody>
      </p:sp>
      <p:pic>
        <p:nvPicPr>
          <p:cNvPr id="10" name="Content Placeholder 9">
            <a:extLst>
              <a:ext uri="{FF2B5EF4-FFF2-40B4-BE49-F238E27FC236}">
                <a16:creationId xmlns:a16="http://schemas.microsoft.com/office/drawing/2014/main" id="{FBB717EF-3BBA-4A85-8DEF-74C4CC75F2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0120" y="868680"/>
            <a:ext cx="7202424" cy="5483663"/>
          </a:xfrm>
        </p:spPr>
      </p:pic>
      <p:sp>
        <p:nvSpPr>
          <p:cNvPr id="6" name="Slide Number Placeholder 5">
            <a:extLst>
              <a:ext uri="{FF2B5EF4-FFF2-40B4-BE49-F238E27FC236}">
                <a16:creationId xmlns:a16="http://schemas.microsoft.com/office/drawing/2014/main" id="{30D6A2AC-D2E3-4803-8D5D-6F3D9505A1CC}"/>
              </a:ext>
            </a:extLst>
          </p:cNvPr>
          <p:cNvSpPr>
            <a:spLocks noGrp="1"/>
          </p:cNvSpPr>
          <p:nvPr>
            <p:ph type="sldNum" sz="quarter" idx="4294967295"/>
          </p:nvPr>
        </p:nvSpPr>
        <p:spPr>
          <a:xfrm>
            <a:off x="10820400" y="6675438"/>
            <a:ext cx="1371600" cy="182562"/>
          </a:xfrm>
        </p:spPr>
        <p:txBody>
          <a:bodyPr/>
          <a:lstStyle/>
          <a:p>
            <a:fld id="{228E64DC-C91B-4598-8D16-455A9CC29BD0}" type="slidenum">
              <a:rPr lang="en-US" smtClean="0"/>
              <a:t>8</a:t>
            </a:fld>
            <a:endParaRPr lang="en-US" dirty="0"/>
          </a:p>
        </p:txBody>
      </p:sp>
    </p:spTree>
    <p:extLst>
      <p:ext uri="{BB962C8B-B14F-4D97-AF65-F5344CB8AC3E}">
        <p14:creationId xmlns:p14="http://schemas.microsoft.com/office/powerpoint/2010/main" val="323776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3A08-E381-4ABB-9FB1-E8DD2B1A20D4}"/>
              </a:ext>
            </a:extLst>
          </p:cNvPr>
          <p:cNvSpPr>
            <a:spLocks noGrp="1"/>
          </p:cNvSpPr>
          <p:nvPr>
            <p:ph type="title"/>
          </p:nvPr>
        </p:nvSpPr>
        <p:spPr/>
        <p:txBody>
          <a:bodyPr/>
          <a:lstStyle/>
          <a:p>
            <a:r>
              <a:rPr lang="en-US" dirty="0"/>
              <a:t>Culture Based Identification</a:t>
            </a:r>
          </a:p>
        </p:txBody>
      </p:sp>
      <p:pic>
        <p:nvPicPr>
          <p:cNvPr id="9" name="Content Placeholder 8" descr="Diagram depicted a culture based identification workflow&#10;&#10;Description automatically generated">
            <a:extLst>
              <a:ext uri="{FF2B5EF4-FFF2-40B4-BE49-F238E27FC236}">
                <a16:creationId xmlns:a16="http://schemas.microsoft.com/office/drawing/2014/main" id="{8D35FBD4-E821-4594-B80B-860885CB92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5608" y="1189038"/>
            <a:ext cx="9869684" cy="5394325"/>
          </a:xfrm>
        </p:spPr>
      </p:pic>
      <p:sp>
        <p:nvSpPr>
          <p:cNvPr id="5" name="Footer Placeholder 4">
            <a:extLst>
              <a:ext uri="{FF2B5EF4-FFF2-40B4-BE49-F238E27FC236}">
                <a16:creationId xmlns:a16="http://schemas.microsoft.com/office/drawing/2014/main" id="{EFC35AC5-73BD-42E0-87FA-78BD3201BC8A}"/>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a:extLst>
              <a:ext uri="{FF2B5EF4-FFF2-40B4-BE49-F238E27FC236}">
                <a16:creationId xmlns:a16="http://schemas.microsoft.com/office/drawing/2014/main" id="{2E0F3BBD-36F1-4F05-9714-605B2BA4D188}"/>
              </a:ext>
            </a:extLst>
          </p:cNvPr>
          <p:cNvSpPr>
            <a:spLocks noGrp="1"/>
          </p:cNvSpPr>
          <p:nvPr>
            <p:ph type="sldNum" sz="quarter" idx="11"/>
          </p:nvPr>
        </p:nvSpPr>
        <p:spPr/>
        <p:txBody>
          <a:bodyPr/>
          <a:lstStyle/>
          <a:p>
            <a:fld id="{C3F5E514-38EB-4262-A95F-03E9BD4E668F}" type="slidenum">
              <a:rPr lang="en-US" smtClean="0"/>
              <a:pPr/>
              <a:t>9</a:t>
            </a:fld>
            <a:endParaRPr lang="en-US"/>
          </a:p>
        </p:txBody>
      </p:sp>
    </p:spTree>
    <p:extLst>
      <p:ext uri="{BB962C8B-B14F-4D97-AF65-F5344CB8AC3E}">
        <p14:creationId xmlns:p14="http://schemas.microsoft.com/office/powerpoint/2010/main" val="587503363"/>
      </p:ext>
    </p:extLst>
  </p:cSld>
  <p:clrMapOvr>
    <a:masterClrMapping/>
  </p:clrMapOvr>
</p:sld>
</file>

<file path=ppt/theme/theme1.xml><?xml version="1.0" encoding="utf-8"?>
<a:theme xmlns:a="http://schemas.openxmlformats.org/drawingml/2006/main" name="Dark_noWatermark_Theme">
  <a:themeElements>
    <a:clrScheme name="EISDcolors">
      <a:dk1>
        <a:sysClr val="windowText" lastClr="000000"/>
      </a:dk1>
      <a:lt1>
        <a:sysClr val="window" lastClr="FFFFFF"/>
      </a:lt1>
      <a:dk2>
        <a:srgbClr val="1E4B7D"/>
      </a:dk2>
      <a:lt2>
        <a:srgbClr val="C0C0C0"/>
      </a:lt2>
      <a:accent1>
        <a:srgbClr val="5082BE"/>
      </a:accent1>
      <a:accent2>
        <a:srgbClr val="BE0000"/>
      </a:accent2>
      <a:accent3>
        <a:srgbClr val="00AF50"/>
      </a:accent3>
      <a:accent4>
        <a:srgbClr val="8264A0"/>
      </a:accent4>
      <a:accent5>
        <a:srgbClr val="FFFF00"/>
      </a:accent5>
      <a:accent6>
        <a:srgbClr val="FA9646"/>
      </a:accent6>
      <a:hlink>
        <a:srgbClr val="0000FF"/>
      </a:hlink>
      <a:folHlink>
        <a:srgbClr val="82008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SD_Widescreen_Template_For Presenting  -  Read-Only" id="{4E8AD530-FC84-4FF5-A485-0A8DA3B95D22}" vid="{1A46FECC-CA9C-4C58-9534-03BCAEE73888}"/>
    </a:ext>
  </a:extLst>
</a:theme>
</file>

<file path=ppt/theme/theme2.xml><?xml version="1.0" encoding="utf-8"?>
<a:theme xmlns:a="http://schemas.openxmlformats.org/drawingml/2006/main" name="1_Light_noWatermark_Theme">
  <a:themeElements>
    <a:clrScheme name="EISDcolors">
      <a:dk1>
        <a:sysClr val="windowText" lastClr="000000"/>
      </a:dk1>
      <a:lt1>
        <a:sysClr val="window" lastClr="FFFFFF"/>
      </a:lt1>
      <a:dk2>
        <a:srgbClr val="1E4B7D"/>
      </a:dk2>
      <a:lt2>
        <a:srgbClr val="C0C0C0"/>
      </a:lt2>
      <a:accent1>
        <a:srgbClr val="5082BE"/>
      </a:accent1>
      <a:accent2>
        <a:srgbClr val="BE0000"/>
      </a:accent2>
      <a:accent3>
        <a:srgbClr val="00AF50"/>
      </a:accent3>
      <a:accent4>
        <a:srgbClr val="8264A0"/>
      </a:accent4>
      <a:accent5>
        <a:srgbClr val="FFFF00"/>
      </a:accent5>
      <a:accent6>
        <a:srgbClr val="FA9646"/>
      </a:accent6>
      <a:hlink>
        <a:srgbClr val="0000FF"/>
      </a:hlink>
      <a:folHlink>
        <a:srgbClr val="82008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SD_Widescreen_Template_For Presenting  -  Read-Only" id="{4E8AD530-FC84-4FF5-A485-0A8DA3B95D22}" vid="{3C53CD01-29B4-4553-8C6E-ADE866F911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739F1CB2FA344389136699D59AC7BD" ma:contentTypeVersion="11" ma:contentTypeDescription="Create a new document." ma:contentTypeScope="" ma:versionID="ce687eb1bb37fe52e66907946fa6625b">
  <xsd:schema xmlns:xsd="http://www.w3.org/2001/XMLSchema" xmlns:xs="http://www.w3.org/2001/XMLSchema" xmlns:p="http://schemas.microsoft.com/office/2006/metadata/properties" xmlns:ns3="df54972e-07dd-4eb6-b877-72869d8f4ab0" xmlns:ns4="a59c3368-fa6d-441d-901e-be154c2ac1a7" targetNamespace="http://schemas.microsoft.com/office/2006/metadata/properties" ma:root="true" ma:fieldsID="1e905c4900a45547c17dc08cbc452cb0" ns3:_="" ns4:_="">
    <xsd:import namespace="df54972e-07dd-4eb6-b877-72869d8f4ab0"/>
    <xsd:import namespace="a59c3368-fa6d-441d-901e-be154c2ac1a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4972e-07dd-4eb6-b877-72869d8f4a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9c3368-fa6d-441d-901e-be154c2ac1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265302-1ED0-47A6-8F6D-182C7361B1BD}">
  <ds:schemaRefs>
    <ds:schemaRef ds:uri="http://schemas.microsoft.com/sharepoint/v3/contenttype/forms"/>
  </ds:schemaRefs>
</ds:datastoreItem>
</file>

<file path=customXml/itemProps2.xml><?xml version="1.0" encoding="utf-8"?>
<ds:datastoreItem xmlns:ds="http://schemas.openxmlformats.org/officeDocument/2006/customXml" ds:itemID="{9569E3C1-AFD4-4641-A8BF-C6F99EAEB5F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9E9DE98-BCD3-491D-A5E9-B5A3AED50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4972e-07dd-4eb6-b877-72869d8f4ab0"/>
    <ds:schemaRef ds:uri="a59c3368-fa6d-441d-901e-be154c2ac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EISD_Widescreen_Template_For Presenting</Template>
  <TotalTime>1003</TotalTime>
  <Words>900</Words>
  <Application>Microsoft Office PowerPoint</Application>
  <PresentationFormat>Widescreen</PresentationFormat>
  <Paragraphs>133</Paragraphs>
  <Slides>22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Roboto</vt:lpstr>
      <vt:lpstr>Symbol</vt:lpstr>
      <vt:lpstr>Trebuchet MS</vt:lpstr>
      <vt:lpstr>Wingdings</vt:lpstr>
      <vt:lpstr>Dark_noWatermark_Theme</vt:lpstr>
      <vt:lpstr>1_Light_noWatermark_Theme</vt:lpstr>
      <vt:lpstr>EVA Swab Project: A Tool to Collect Microbiological Samples from the Outside of the International Space Station  LPI/OU Symposium 5/11/2021</vt:lpstr>
      <vt:lpstr>Outline</vt:lpstr>
      <vt:lpstr>Investigation Objectives </vt:lpstr>
      <vt:lpstr>Research Questions</vt:lpstr>
      <vt:lpstr>Outline</vt:lpstr>
      <vt:lpstr>Payload Overview 8-Sample EVA Swab Kit</vt:lpstr>
      <vt:lpstr>Tested the tool at Vacuum by piggybacking on Engineering Tests and Training Operations</vt:lpstr>
      <vt:lpstr>Outline</vt:lpstr>
      <vt:lpstr>Culture Based Identification</vt:lpstr>
      <vt:lpstr>Ground test results demonstrate that microbes are on external suit surfaces and can survive several hours at vacuum</vt:lpstr>
      <vt:lpstr>No dangerous organisms identified during pressurized suit tests: 24 organisms identified</vt:lpstr>
      <vt:lpstr>Non-spore-forming bacteria (10 species) can survive at least 4 hours of vacuum</vt:lpstr>
      <vt:lpstr> Culture Independent Workflow Allows us to identify Organisms we can’t currently grow</vt:lpstr>
      <vt:lpstr>DNA from 2,464 different bacteria was identified</vt:lpstr>
      <vt:lpstr>Staphylococcus is the most abundant organism on the suits</vt:lpstr>
      <vt:lpstr>Ralstonia is abundant on the suits and in the chambers</vt:lpstr>
      <vt:lpstr>Ground Test Conclusions to Date</vt:lpstr>
      <vt:lpstr>Outline</vt:lpstr>
      <vt:lpstr>Cosmonauts Have Sampled Russian Segments of ISS </vt:lpstr>
      <vt:lpstr>Next Steps: Sample ISS external surfaces</vt:lpstr>
      <vt:lpstr>What Else Could we Sample?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 Swab Project: A Tool to Collect Microbiological Samples from the Outside of the International Space Station  LPI/OU Symposium 5/11/2021</dc:title>
  <dc:creator>Regberg, Aaron B. (JSC-XI211)</dc:creator>
  <cp:lastModifiedBy>Regberg, Aaron B. (JSC-XI211)</cp:lastModifiedBy>
  <cp:revision>1</cp:revision>
  <dcterms:created xsi:type="dcterms:W3CDTF">2021-05-10T16:22:52Z</dcterms:created>
  <dcterms:modified xsi:type="dcterms:W3CDTF">2021-06-03T22:22:19Z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Purpose">
    <vt:lpwstr>188;#Informational|60d934ef-6393-47a7-b9be-d97426c0767a</vt:lpwstr>
  </property>
  <property fmtid="{D5CDD505-2E9C-101B-9397-08002B2CF9AE}" pid="3" name="TaxKeyword">
    <vt:lpwstr/>
  </property>
  <property fmtid="{D5CDD505-2E9C-101B-9397-08002B2CF9AE}" pid="4" name="Functional">
    <vt:lpwstr>171;#Activity Reports|2365c403-7907-4a53-82d2-f48d0525b361;#63;#Training|1d62b121-6f24-4d45-9c1e-9b167a50b695;#55;#Travel|2f698c51-71f8-4949-a0dc-a58c29b6241f</vt:lpwstr>
  </property>
  <property fmtid="{D5CDD505-2E9C-101B-9397-08002B2CF9AE}" pid="5" name="ContentTypeId">
    <vt:lpwstr>0x0101003D739F1CB2FA344389136699D59AC7BD</vt:lpwstr>
  </property>
  <property fmtid="{D5CDD505-2E9C-101B-9397-08002B2CF9AE}" pid="6" name="Location">
    <vt:lpwstr/>
  </property>
  <property fmtid="{D5CDD505-2E9C-101B-9397-08002B2CF9AE}" pid="7" name="Boards &amp; Meetings">
    <vt:lpwstr/>
  </property>
  <property fmtid="{D5CDD505-2E9C-101B-9397-08002B2CF9AE}" pid="8" name="TCSR">
    <vt:lpwstr/>
  </property>
  <property fmtid="{D5CDD505-2E9C-101B-9397-08002B2CF9AE}" pid="9" name="Job Title">
    <vt:lpwstr/>
  </property>
  <property fmtid="{D5CDD505-2E9C-101B-9397-08002B2CF9AE}" pid="10" name="_dlc_DocIdItemGuid">
    <vt:lpwstr>2ed61643-0d79-4f66-bd2f-d519150a34ed</vt:lpwstr>
  </property>
  <property fmtid="{D5CDD505-2E9C-101B-9397-08002B2CF9AE}" pid="11" name="FunctionalRole">
    <vt:lpwstr/>
  </property>
  <property fmtid="{D5CDD505-2E9C-101B-9397-08002B2CF9AE}" pid="12" name="Division">
    <vt:lpwstr/>
  </property>
</Properties>
</file>