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16"/>
  </p:notesMasterIdLst>
  <p:handoutMasterIdLst>
    <p:handoutMasterId r:id="rId17"/>
  </p:handoutMasterIdLst>
  <p:sldIdLst>
    <p:sldId id="344" r:id="rId2"/>
    <p:sldId id="354" r:id="rId3"/>
    <p:sldId id="407" r:id="rId4"/>
    <p:sldId id="409" r:id="rId5"/>
    <p:sldId id="400" r:id="rId6"/>
    <p:sldId id="345" r:id="rId7"/>
    <p:sldId id="258" r:id="rId8"/>
    <p:sldId id="349" r:id="rId9"/>
    <p:sldId id="346" r:id="rId10"/>
    <p:sldId id="288" r:id="rId11"/>
    <p:sldId id="263" r:id="rId12"/>
    <p:sldId id="279" r:id="rId13"/>
    <p:sldId id="350" r:id="rId14"/>
    <p:sldId id="259" r:id="rId15"/>
  </p:sldIdLst>
  <p:sldSz cx="12192000" cy="6858000"/>
  <p:notesSz cx="6746875" cy="9913938"/>
  <p:kinsoku lang="ja-JP" invalStChars="、。，．・：；？！゛゜ヽヾゝゞ々ー’”）〕］｝〉》」』】°‰′″℃￠％ぁぃぅぇぉっゃゅょゎァィゥェォッャュョヮヵヶ!%),.:;?]}｡｣､･ｧｨｩｪｫｬｭｮｯｰﾞﾟ" invalEndChars="‘“（〔［｛〈《「『【￥＄$([\{｢￡"/>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14FFB"/>
    <a:srgbClr val="FFFF00"/>
    <a:srgbClr val="CC9900"/>
    <a:srgbClr val="FF9900"/>
    <a:srgbClr val="FF3300"/>
    <a:srgbClr val="9234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4744" autoAdjust="0"/>
  </p:normalViewPr>
  <p:slideViewPr>
    <p:cSldViewPr>
      <p:cViewPr>
        <p:scale>
          <a:sx n="96" d="100"/>
          <a:sy n="96" d="100"/>
        </p:scale>
        <p:origin x="1116" y="28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3FA651C-130D-41A4-B3A5-EBF99596E6A4}"/>
              </a:ext>
            </a:extLst>
          </p:cNvPr>
          <p:cNvSpPr>
            <a:spLocks noGrp="1" noRot="1" noChangeAspect="1" noChangeArrowheads="1" noTextEdit="1"/>
          </p:cNvSpPr>
          <p:nvPr>
            <p:ph type="sldImg" idx="2"/>
          </p:nvPr>
        </p:nvSpPr>
        <p:spPr bwMode="auto">
          <a:xfrm>
            <a:off x="284163" y="862013"/>
            <a:ext cx="6183312" cy="347980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a:extLst>
              <a:ext uri="{FF2B5EF4-FFF2-40B4-BE49-F238E27FC236}">
                <a16:creationId xmlns:a16="http://schemas.microsoft.com/office/drawing/2014/main" id="{EA6BA8D3-F143-4E99-97E0-A552754DB4D0}"/>
              </a:ext>
            </a:extLst>
          </p:cNvPr>
          <p:cNvSpPr>
            <a:spLocks noGrp="1" noChangeArrowheads="1"/>
          </p:cNvSpPr>
          <p:nvPr>
            <p:ph type="body" sz="quarter" idx="3"/>
          </p:nvPr>
        </p:nvSpPr>
        <p:spPr bwMode="auto">
          <a:xfrm>
            <a:off x="898525" y="4710113"/>
            <a:ext cx="4948238" cy="391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6578" rIns="94762" bIns="46578" numCol="1" anchor="t" anchorCtr="0" compatLnSpc="1">
            <a:prstTxWarp prst="textNoShape">
              <a:avLst/>
            </a:prstTxWarp>
          </a:bodyPr>
          <a:lstStyle/>
          <a:p>
            <a:pPr lvl="0"/>
            <a:r>
              <a:rPr lang="fr-FR" altLang="en-US" noProof="0"/>
              <a:t>Click to edit Master text styles</a:t>
            </a:r>
          </a:p>
          <a:p>
            <a:pPr lvl="1"/>
            <a:r>
              <a:rPr lang="fr-FR" altLang="en-US" noProof="0"/>
              <a:t>Second level</a:t>
            </a:r>
          </a:p>
          <a:p>
            <a:pPr lvl="2"/>
            <a:r>
              <a:rPr lang="fr-FR" altLang="en-US" noProof="0"/>
              <a:t>Third level</a:t>
            </a:r>
          </a:p>
          <a:p>
            <a:pPr lvl="3"/>
            <a:r>
              <a:rPr lang="fr-FR" altLang="en-US" noProof="0"/>
              <a:t>Fourth level</a:t>
            </a:r>
          </a:p>
          <a:p>
            <a:pPr lvl="4"/>
            <a:r>
              <a:rPr lang="fr-FR" altLang="en-US" noProof="0"/>
              <a:t>Fifth level</a:t>
            </a:r>
          </a:p>
        </p:txBody>
      </p:sp>
    </p:spTree>
  </p:cSld>
  <p:clrMap bg1="lt1" tx1="dk1" bg2="lt2" tx2="dk2" accent1="accent1" accent2="accent2" accent3="accent3" accent4="accent4" accent5="accent5" accent6="accent6" hlink="hlink" folHlink="folHlink"/>
  <p:notesStyle>
    <a:lvl1pPr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61963"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22338"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84300"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46263"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6764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43613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4005064"/>
            <a:ext cx="9144000" cy="125273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1"/>
                </a:solidFill>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11947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5654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607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11026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8274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Comic Sans MS" panose="030F0702030302020204" pitchFamily="66" charset="0"/>
              </a:defRPr>
            </a:lvl1pPr>
          </a:lstStyle>
          <a:p>
            <a:r>
              <a:rPr lang="en-US" dirty="0"/>
              <a:t>CALIPSO JSG15,  10 May 2021</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8574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7106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1117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7506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00761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47018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7214"/>
            <a:ext cx="10515600" cy="75099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362077"/>
            <a:ext cx="10515600" cy="481488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
        <p:nvSpPr>
          <p:cNvPr id="7" name="Rectangle 20">
            <a:extLst>
              <a:ext uri="{FF2B5EF4-FFF2-40B4-BE49-F238E27FC236}">
                <a16:creationId xmlns:a16="http://schemas.microsoft.com/office/drawing/2014/main" id="{0B162731-8D51-405B-B55A-9CCB1908B46C}"/>
              </a:ext>
            </a:extLst>
          </p:cNvPr>
          <p:cNvSpPr>
            <a:spLocks noChangeArrowheads="1"/>
          </p:cNvSpPr>
          <p:nvPr userDrawn="1"/>
        </p:nvSpPr>
        <p:spPr bwMode="auto">
          <a:xfrm>
            <a:off x="2" y="2779071"/>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ltLang="en-US" sz="2400"/>
          </a:p>
        </p:txBody>
      </p:sp>
      <p:graphicFrame>
        <p:nvGraphicFramePr>
          <p:cNvPr id="8" name="Object 19">
            <a:extLst>
              <a:ext uri="{FF2B5EF4-FFF2-40B4-BE49-F238E27FC236}">
                <a16:creationId xmlns:a16="http://schemas.microsoft.com/office/drawing/2014/main" id="{65BD0B51-1DB0-4AAC-A6AA-5A75EAE62915}"/>
              </a:ext>
            </a:extLst>
          </p:cNvPr>
          <p:cNvGraphicFramePr>
            <a:graphicFrameLocks noChangeAspect="1"/>
          </p:cNvGraphicFramePr>
          <p:nvPr userDrawn="1">
            <p:extLst>
              <p:ext uri="{D42A27DB-BD31-4B8C-83A1-F6EECF244321}">
                <p14:modId xmlns:p14="http://schemas.microsoft.com/office/powerpoint/2010/main" val="2770102615"/>
              </p:ext>
            </p:extLst>
          </p:nvPr>
        </p:nvGraphicFramePr>
        <p:xfrm>
          <a:off x="10992544" y="174628"/>
          <a:ext cx="854442" cy="663575"/>
        </p:xfrm>
        <a:graphic>
          <a:graphicData uri="http://schemas.openxmlformats.org/presentationml/2006/ole">
            <mc:AlternateContent xmlns:mc="http://schemas.openxmlformats.org/markup-compatibility/2006">
              <mc:Choice xmlns:v="urn:schemas-microsoft-com:vml" Requires="v">
                <p:oleObj spid="_x0000_s2076" name="Image" r:id="rId14" imgW="1380744" imgH="1143000" progId="Word.Picture.8">
                  <p:embed/>
                </p:oleObj>
              </mc:Choice>
              <mc:Fallback>
                <p:oleObj name="Image" r:id="rId14" imgW="1380744" imgH="1143000" progId="Word.Picture.8">
                  <p:embed/>
                  <p:pic>
                    <p:nvPicPr>
                      <p:cNvPr id="1032" name="Object 19">
                        <a:extLst>
                          <a:ext uri="{FF2B5EF4-FFF2-40B4-BE49-F238E27FC236}">
                            <a16:creationId xmlns:a16="http://schemas.microsoft.com/office/drawing/2014/main" id="{77289704-E4F4-4ECF-A2BB-DD720369D62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992544" y="174628"/>
                        <a:ext cx="854442" cy="663575"/>
                      </a:xfrm>
                      <a:prstGeom prst="rect">
                        <a:avLst/>
                      </a:prstGeom>
                      <a:noFill/>
                      <a:ln>
                        <a:noFill/>
                      </a:ln>
                    </p:spPr>
                  </p:pic>
                </p:oleObj>
              </mc:Fallback>
            </mc:AlternateContent>
          </a:graphicData>
        </a:graphic>
      </p:graphicFrame>
      <p:pic>
        <p:nvPicPr>
          <p:cNvPr id="9" name="Picture 22">
            <a:extLst>
              <a:ext uri="{FF2B5EF4-FFF2-40B4-BE49-F238E27FC236}">
                <a16:creationId xmlns:a16="http://schemas.microsoft.com/office/drawing/2014/main" id="{FFD67197-AB68-4005-8166-3BBFE614DB31}"/>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39186" y="1"/>
            <a:ext cx="1896374"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5" descr="logoCNES_nom_ centré">
            <a:extLst>
              <a:ext uri="{FF2B5EF4-FFF2-40B4-BE49-F238E27FC236}">
                <a16:creationId xmlns:a16="http://schemas.microsoft.com/office/drawing/2014/main" id="{7B01B711-C69B-44D8-A49D-F5CF30EA1E8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510287" y="72107"/>
            <a:ext cx="1122217"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6" descr="paint">
            <a:extLst>
              <a:ext uri="{FF2B5EF4-FFF2-40B4-BE49-F238E27FC236}">
                <a16:creationId xmlns:a16="http://schemas.microsoft.com/office/drawing/2014/main" id="{606B8CD3-C0C7-4F41-A777-02CCA21E4BA7}"/>
              </a:ext>
            </a:extLst>
          </p:cNvPr>
          <p:cNvPicPr>
            <a:picLocks noChangeAspect="1" noChangeArrowheads="1"/>
          </p:cNvPicPr>
          <p:nvPr userDrawn="1"/>
        </p:nvPicPr>
        <p:blipFill>
          <a:blip r:embed="rId18">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527051" y="908053"/>
            <a:ext cx="109728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9891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400" kern="1200">
          <a:solidFill>
            <a:srgbClr val="114FFB"/>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g"/><Relationship Id="rId10" Type="http://schemas.openxmlformats.org/officeDocument/2006/relationships/image" Target="../media/image12.png"/><Relationship Id="rId4" Type="http://schemas.openxmlformats.org/officeDocument/2006/relationships/image" Target="../media/image6.emf"/><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a:extLst>
              <a:ext uri="{FF2B5EF4-FFF2-40B4-BE49-F238E27FC236}">
                <a16:creationId xmlns:a16="http://schemas.microsoft.com/office/drawing/2014/main" id="{987B8871-2DB3-4B1F-9EAF-8A2B3D160068}"/>
              </a:ext>
            </a:extLst>
          </p:cNvPr>
          <p:cNvSpPr>
            <a:spLocks noChangeArrowheads="1"/>
          </p:cNvSpPr>
          <p:nvPr/>
        </p:nvSpPr>
        <p:spPr bwMode="auto">
          <a:xfrm>
            <a:off x="1751013" y="1136650"/>
            <a:ext cx="8528050"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ct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algn="ctr"/>
            <a:endParaRPr lang="en-US" altLang="en-US">
              <a:solidFill>
                <a:srgbClr val="114FFB"/>
              </a:solidFill>
            </a:endParaRPr>
          </a:p>
        </p:txBody>
      </p:sp>
      <p:sp>
        <p:nvSpPr>
          <p:cNvPr id="3076" name="Rectangle 7">
            <a:extLst>
              <a:ext uri="{FF2B5EF4-FFF2-40B4-BE49-F238E27FC236}">
                <a16:creationId xmlns:a16="http://schemas.microsoft.com/office/drawing/2014/main" id="{6A168A99-CBE5-474B-A3E6-D66BA8877E63}"/>
              </a:ext>
            </a:extLst>
          </p:cNvPr>
          <p:cNvSpPr>
            <a:spLocks noGrp="1" noChangeArrowheads="1"/>
          </p:cNvSpPr>
          <p:nvPr>
            <p:ph type="ctrTitle"/>
          </p:nvPr>
        </p:nvSpPr>
        <p:spPr>
          <a:xfrm>
            <a:off x="2667000" y="1122363"/>
            <a:ext cx="6858000" cy="2522662"/>
          </a:xfrm>
        </p:spPr>
        <p:txBody>
          <a:bodyPr/>
          <a:lstStyle/>
          <a:p>
            <a:r>
              <a:rPr lang="fr-FR" altLang="en-US" sz="3200" dirty="0"/>
              <a:t>Science Highlights</a:t>
            </a:r>
            <a:br>
              <a:rPr lang="fr-FR" altLang="en-US" sz="3200" dirty="0"/>
            </a:br>
            <a:endParaRPr lang="fr-FR" altLang="en-US" sz="3200" dirty="0"/>
          </a:p>
        </p:txBody>
      </p:sp>
      <p:sp>
        <p:nvSpPr>
          <p:cNvPr id="2" name="Subtitle 1">
            <a:extLst>
              <a:ext uri="{FF2B5EF4-FFF2-40B4-BE49-F238E27FC236}">
                <a16:creationId xmlns:a16="http://schemas.microsoft.com/office/drawing/2014/main" id="{27B542F2-1D58-411E-B0EB-A87D259475EA}"/>
              </a:ext>
            </a:extLst>
          </p:cNvPr>
          <p:cNvSpPr>
            <a:spLocks noGrp="1"/>
          </p:cNvSpPr>
          <p:nvPr>
            <p:ph type="subTitle" idx="1"/>
          </p:nvPr>
        </p:nvSpPr>
        <p:spPr>
          <a:xfrm>
            <a:off x="2586038" y="5339804"/>
            <a:ext cx="6858000" cy="791666"/>
          </a:xfrm>
        </p:spPr>
        <p:txBody>
          <a:bodyPr>
            <a:normAutofit/>
          </a:bodyPr>
          <a:lstStyle/>
          <a:p>
            <a:r>
              <a:rPr lang="en-US" sz="2800" dirty="0"/>
              <a:t>Dave Winker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84F57FD-A15E-47DE-AA71-4BDD9B35B00B}"/>
              </a:ext>
            </a:extLst>
          </p:cNvPr>
          <p:cNvSpPr/>
          <p:nvPr/>
        </p:nvSpPr>
        <p:spPr bwMode="auto">
          <a:xfrm>
            <a:off x="0" y="-2433"/>
            <a:ext cx="12216680" cy="6858000"/>
          </a:xfrm>
          <a:prstGeom prst="rect">
            <a:avLst/>
          </a:prstGeom>
          <a:solidFill>
            <a:schemeClr val="bg1"/>
          </a:solidFill>
          <a:ln w="12700" cap="flat" cmpd="sng" algn="ctr">
            <a:noFill/>
            <a:prstDash val="dash"/>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dirty="0"/>
          </a:p>
        </p:txBody>
      </p:sp>
      <p:pic>
        <p:nvPicPr>
          <p:cNvPr id="5" name="Picture 4">
            <a:extLst>
              <a:ext uri="{FF2B5EF4-FFF2-40B4-BE49-F238E27FC236}">
                <a16:creationId xmlns:a16="http://schemas.microsoft.com/office/drawing/2014/main" id="{977B344C-7BF6-44EA-BCF8-5B9F6D34A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1949" y="1528315"/>
            <a:ext cx="2996560" cy="152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E57AF5D8-ACF6-434A-9806-C9011200AB9E}"/>
              </a:ext>
            </a:extLst>
          </p:cNvPr>
          <p:cNvPicPr>
            <a:picLocks noChangeAspect="1"/>
          </p:cNvPicPr>
          <p:nvPr/>
        </p:nvPicPr>
        <p:blipFill>
          <a:blip r:embed="rId4"/>
          <a:stretch>
            <a:fillRect/>
          </a:stretch>
        </p:blipFill>
        <p:spPr>
          <a:xfrm>
            <a:off x="7388444" y="2996952"/>
            <a:ext cx="3672408" cy="1436180"/>
          </a:xfrm>
          <a:prstGeom prst="rect">
            <a:avLst/>
          </a:prstGeom>
        </p:spPr>
      </p:pic>
      <p:sp>
        <p:nvSpPr>
          <p:cNvPr id="17" name="TextBox 16">
            <a:extLst>
              <a:ext uri="{FF2B5EF4-FFF2-40B4-BE49-F238E27FC236}">
                <a16:creationId xmlns:a16="http://schemas.microsoft.com/office/drawing/2014/main" id="{AFC18754-DDFC-4AAF-823E-22183AB68C21}"/>
              </a:ext>
            </a:extLst>
          </p:cNvPr>
          <p:cNvSpPr txBox="1"/>
          <p:nvPr/>
        </p:nvSpPr>
        <p:spPr>
          <a:xfrm>
            <a:off x="9768408" y="4343054"/>
            <a:ext cx="2134073" cy="276999"/>
          </a:xfrm>
          <a:prstGeom prst="rect">
            <a:avLst/>
          </a:prstGeom>
          <a:noFill/>
        </p:spPr>
        <p:txBody>
          <a:bodyPr wrap="square" rtlCol="0">
            <a:spAutoFit/>
          </a:bodyPr>
          <a:lstStyle/>
          <a:p>
            <a:r>
              <a:rPr lang="en-US" sz="1200" dirty="0"/>
              <a:t>(Vaillant de Guelis et al., 2019)</a:t>
            </a:r>
          </a:p>
        </p:txBody>
      </p:sp>
      <p:pic>
        <p:nvPicPr>
          <p:cNvPr id="18" name="Picture 17" descr="Diagram&#10;&#10;Description automatically generated">
            <a:extLst>
              <a:ext uri="{FF2B5EF4-FFF2-40B4-BE49-F238E27FC236}">
                <a16:creationId xmlns:a16="http://schemas.microsoft.com/office/drawing/2014/main" id="{3B0C7CFB-A2CD-4CC1-A48E-25F00CB79642}"/>
              </a:ext>
            </a:extLst>
          </p:cNvPr>
          <p:cNvPicPr>
            <a:picLocks noChangeAspect="1"/>
          </p:cNvPicPr>
          <p:nvPr/>
        </p:nvPicPr>
        <p:blipFill rotWithShape="1">
          <a:blip r:embed="rId5">
            <a:extLst>
              <a:ext uri="{28A0092B-C50C-407E-A947-70E740481C1C}">
                <a14:useLocalDpi xmlns:a14="http://schemas.microsoft.com/office/drawing/2010/main" val="0"/>
              </a:ext>
            </a:extLst>
          </a:blip>
          <a:srcRect t="68243" r="49746" b="10093"/>
          <a:stretch/>
        </p:blipFill>
        <p:spPr>
          <a:xfrm>
            <a:off x="8067673" y="168341"/>
            <a:ext cx="2970700" cy="1359365"/>
          </a:xfrm>
          <a:prstGeom prst="rect">
            <a:avLst/>
          </a:prstGeom>
        </p:spPr>
      </p:pic>
      <p:pic>
        <p:nvPicPr>
          <p:cNvPr id="19" name="Picture 5">
            <a:extLst>
              <a:ext uri="{FF2B5EF4-FFF2-40B4-BE49-F238E27FC236}">
                <a16:creationId xmlns:a16="http://schemas.microsoft.com/office/drawing/2014/main" id="{FAE970D8-9B60-4437-ADA7-63EA5F59AB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5580" r="33749" b="3820"/>
          <a:stretch/>
        </p:blipFill>
        <p:spPr bwMode="auto">
          <a:xfrm>
            <a:off x="433535" y="3705445"/>
            <a:ext cx="3390800" cy="136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 name="Picture 2">
            <a:extLst>
              <a:ext uri="{FF2B5EF4-FFF2-40B4-BE49-F238E27FC236}">
                <a16:creationId xmlns:a16="http://schemas.microsoft.com/office/drawing/2014/main" id="{43D6D656-A760-4A79-AF7E-CE78DF1B3E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4080"/>
          <a:stretch>
            <a:fillRect/>
          </a:stretch>
        </p:blipFill>
        <p:spPr bwMode="auto">
          <a:xfrm>
            <a:off x="407368" y="5138525"/>
            <a:ext cx="3518560" cy="145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2" name="Picture 2">
            <a:extLst>
              <a:ext uri="{FF2B5EF4-FFF2-40B4-BE49-F238E27FC236}">
                <a16:creationId xmlns:a16="http://schemas.microsoft.com/office/drawing/2014/main" id="{E813C337-3667-4EEA-91AC-E7B36C4C12DB}"/>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754" b="-5445"/>
          <a:stretch/>
        </p:blipFill>
        <p:spPr bwMode="auto">
          <a:xfrm>
            <a:off x="7558843" y="4725144"/>
            <a:ext cx="2209565" cy="20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6">
            <a:extLst>
              <a:ext uri="{FF2B5EF4-FFF2-40B4-BE49-F238E27FC236}">
                <a16:creationId xmlns:a16="http://schemas.microsoft.com/office/drawing/2014/main" id="{C46B26D0-25F2-4ABA-B37A-BE0C95681CF7}"/>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059" b="1336"/>
          <a:stretch/>
        </p:blipFill>
        <p:spPr bwMode="auto">
          <a:xfrm>
            <a:off x="9870238" y="4722395"/>
            <a:ext cx="2202425" cy="20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Arrow: Right 33">
            <a:extLst>
              <a:ext uri="{FF2B5EF4-FFF2-40B4-BE49-F238E27FC236}">
                <a16:creationId xmlns:a16="http://schemas.microsoft.com/office/drawing/2014/main" id="{39196F95-86FF-4637-9042-D4C1D6D9892F}"/>
              </a:ext>
            </a:extLst>
          </p:cNvPr>
          <p:cNvSpPr/>
          <p:nvPr/>
        </p:nvSpPr>
        <p:spPr>
          <a:xfrm>
            <a:off x="4560033" y="4980082"/>
            <a:ext cx="2112031" cy="3168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2FC4BED-ECFA-40FF-8B48-E60314AD2BD7}"/>
              </a:ext>
            </a:extLst>
          </p:cNvPr>
          <p:cNvSpPr txBox="1"/>
          <p:nvPr/>
        </p:nvSpPr>
        <p:spPr>
          <a:xfrm>
            <a:off x="10801515" y="1414935"/>
            <a:ext cx="846707" cy="276999"/>
          </a:xfrm>
          <a:prstGeom prst="rect">
            <a:avLst/>
          </a:prstGeom>
          <a:noFill/>
        </p:spPr>
        <p:txBody>
          <a:bodyPr wrap="none" rtlCol="0">
            <a:spAutoFit/>
          </a:bodyPr>
          <a:lstStyle/>
          <a:p>
            <a:r>
              <a:rPr lang="en-US" sz="1200" dirty="0"/>
              <a:t>(IPCC AR5)</a:t>
            </a:r>
          </a:p>
        </p:txBody>
      </p:sp>
      <p:sp>
        <p:nvSpPr>
          <p:cNvPr id="37" name="TextBox 36">
            <a:extLst>
              <a:ext uri="{FF2B5EF4-FFF2-40B4-BE49-F238E27FC236}">
                <a16:creationId xmlns:a16="http://schemas.microsoft.com/office/drawing/2014/main" id="{E29FEFBB-96F1-41D3-A518-46C2A6B5EA4B}"/>
              </a:ext>
            </a:extLst>
          </p:cNvPr>
          <p:cNvSpPr txBox="1"/>
          <p:nvPr/>
        </p:nvSpPr>
        <p:spPr>
          <a:xfrm>
            <a:off x="5256766" y="435431"/>
            <a:ext cx="2483746" cy="707886"/>
          </a:xfrm>
          <a:prstGeom prst="rect">
            <a:avLst/>
          </a:prstGeom>
          <a:noFill/>
        </p:spPr>
        <p:txBody>
          <a:bodyPr wrap="square" rtlCol="0">
            <a:spAutoFit/>
          </a:bodyPr>
          <a:lstStyle/>
          <a:p>
            <a:r>
              <a:rPr lang="en-US" sz="2000" dirty="0">
                <a:solidFill>
                  <a:srgbClr val="114FFB"/>
                </a:solidFill>
              </a:rPr>
              <a:t>Vertically-resolved aerosol climatology</a:t>
            </a:r>
          </a:p>
        </p:txBody>
      </p:sp>
      <p:sp>
        <p:nvSpPr>
          <p:cNvPr id="38" name="TextBox 37">
            <a:extLst>
              <a:ext uri="{FF2B5EF4-FFF2-40B4-BE49-F238E27FC236}">
                <a16:creationId xmlns:a16="http://schemas.microsoft.com/office/drawing/2014/main" id="{5C05F482-57A4-45C5-BA15-CE0A13AEA947}"/>
              </a:ext>
            </a:extLst>
          </p:cNvPr>
          <p:cNvSpPr txBox="1"/>
          <p:nvPr/>
        </p:nvSpPr>
        <p:spPr>
          <a:xfrm>
            <a:off x="5256766" y="1933814"/>
            <a:ext cx="2017180" cy="707886"/>
          </a:xfrm>
          <a:prstGeom prst="rect">
            <a:avLst/>
          </a:prstGeom>
          <a:noFill/>
        </p:spPr>
        <p:txBody>
          <a:bodyPr wrap="square" rtlCol="0">
            <a:spAutoFit/>
          </a:bodyPr>
          <a:lstStyle/>
          <a:p>
            <a:r>
              <a:rPr lang="en-US" sz="2000" dirty="0">
                <a:solidFill>
                  <a:srgbClr val="114FFB"/>
                </a:solidFill>
              </a:rPr>
              <a:t>All-sky aerosol radiative effects</a:t>
            </a:r>
          </a:p>
        </p:txBody>
      </p:sp>
      <p:sp>
        <p:nvSpPr>
          <p:cNvPr id="39" name="TextBox 38">
            <a:extLst>
              <a:ext uri="{FF2B5EF4-FFF2-40B4-BE49-F238E27FC236}">
                <a16:creationId xmlns:a16="http://schemas.microsoft.com/office/drawing/2014/main" id="{7363890D-BBD0-4546-90BB-6611CB6A1559}"/>
              </a:ext>
            </a:extLst>
          </p:cNvPr>
          <p:cNvSpPr txBox="1"/>
          <p:nvPr/>
        </p:nvSpPr>
        <p:spPr>
          <a:xfrm>
            <a:off x="5265623" y="3100870"/>
            <a:ext cx="2222017" cy="707886"/>
          </a:xfrm>
          <a:prstGeom prst="rect">
            <a:avLst/>
          </a:prstGeom>
          <a:noFill/>
        </p:spPr>
        <p:txBody>
          <a:bodyPr wrap="square" rtlCol="0">
            <a:spAutoFit/>
          </a:bodyPr>
          <a:lstStyle/>
          <a:p>
            <a:r>
              <a:rPr lang="en-US" sz="2000" dirty="0">
                <a:solidFill>
                  <a:srgbClr val="114FFB"/>
                </a:solidFill>
              </a:rPr>
              <a:t>LW Cloud Radiative Feedbacks</a:t>
            </a:r>
          </a:p>
        </p:txBody>
      </p:sp>
      <p:sp>
        <p:nvSpPr>
          <p:cNvPr id="40" name="TextBox 39">
            <a:extLst>
              <a:ext uri="{FF2B5EF4-FFF2-40B4-BE49-F238E27FC236}">
                <a16:creationId xmlns:a16="http://schemas.microsoft.com/office/drawing/2014/main" id="{595BFD8E-BA3A-437F-9C52-E92C90C14E35}"/>
              </a:ext>
            </a:extLst>
          </p:cNvPr>
          <p:cNvSpPr txBox="1"/>
          <p:nvPr/>
        </p:nvSpPr>
        <p:spPr>
          <a:xfrm>
            <a:off x="4151784" y="4620884"/>
            <a:ext cx="2855142" cy="1015663"/>
          </a:xfrm>
          <a:prstGeom prst="rect">
            <a:avLst/>
          </a:prstGeom>
          <a:noFill/>
        </p:spPr>
        <p:txBody>
          <a:bodyPr wrap="none" rtlCol="0">
            <a:spAutoFit/>
          </a:bodyPr>
          <a:lstStyle/>
          <a:p>
            <a:pPr algn="ctr"/>
            <a:r>
              <a:rPr lang="en-US" sz="2000" dirty="0">
                <a:solidFill>
                  <a:srgbClr val="114FFB"/>
                </a:solidFill>
              </a:rPr>
              <a:t>Cloud Climatology &amp;</a:t>
            </a:r>
          </a:p>
          <a:p>
            <a:pPr algn="ctr"/>
            <a:endParaRPr lang="en-US" sz="2000" dirty="0">
              <a:solidFill>
                <a:srgbClr val="114FFB"/>
              </a:solidFill>
            </a:endParaRPr>
          </a:p>
          <a:p>
            <a:pPr algn="ctr"/>
            <a:r>
              <a:rPr lang="en-US" sz="2000" dirty="0">
                <a:solidFill>
                  <a:srgbClr val="114FFB"/>
                </a:solidFill>
              </a:rPr>
              <a:t>Radiative Heating Profiles</a:t>
            </a:r>
          </a:p>
        </p:txBody>
      </p:sp>
      <p:sp>
        <p:nvSpPr>
          <p:cNvPr id="41" name="Right Brace 40">
            <a:extLst>
              <a:ext uri="{FF2B5EF4-FFF2-40B4-BE49-F238E27FC236}">
                <a16:creationId xmlns:a16="http://schemas.microsoft.com/office/drawing/2014/main" id="{87C69474-D08C-4D6C-AED4-61609CC19D10}"/>
              </a:ext>
            </a:extLst>
          </p:cNvPr>
          <p:cNvSpPr/>
          <p:nvPr/>
        </p:nvSpPr>
        <p:spPr>
          <a:xfrm rot="10800000">
            <a:off x="3787198" y="674070"/>
            <a:ext cx="529208" cy="272617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Right Brace 41">
            <a:extLst>
              <a:ext uri="{FF2B5EF4-FFF2-40B4-BE49-F238E27FC236}">
                <a16:creationId xmlns:a16="http://schemas.microsoft.com/office/drawing/2014/main" id="{AE320665-56B2-49BB-8D41-1D773C9CEEEB}"/>
              </a:ext>
            </a:extLst>
          </p:cNvPr>
          <p:cNvSpPr/>
          <p:nvPr/>
        </p:nvSpPr>
        <p:spPr>
          <a:xfrm>
            <a:off x="3935760" y="3775435"/>
            <a:ext cx="529208" cy="272617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TextBox 42">
            <a:extLst>
              <a:ext uri="{FF2B5EF4-FFF2-40B4-BE49-F238E27FC236}">
                <a16:creationId xmlns:a16="http://schemas.microsoft.com/office/drawing/2014/main" id="{CB42CD36-6C5D-4EBF-BEE1-A43F2F1A91F2}"/>
              </a:ext>
            </a:extLst>
          </p:cNvPr>
          <p:cNvSpPr txBox="1"/>
          <p:nvPr/>
        </p:nvSpPr>
        <p:spPr>
          <a:xfrm>
            <a:off x="6379927" y="6404216"/>
            <a:ext cx="1253998" cy="276999"/>
          </a:xfrm>
          <a:prstGeom prst="rect">
            <a:avLst/>
          </a:prstGeom>
          <a:noFill/>
        </p:spPr>
        <p:txBody>
          <a:bodyPr wrap="none" rtlCol="0">
            <a:spAutoFit/>
          </a:bodyPr>
          <a:lstStyle/>
          <a:p>
            <a:r>
              <a:rPr lang="en-US" sz="1200" dirty="0"/>
              <a:t>(Kato et al, 2019)</a:t>
            </a:r>
          </a:p>
        </p:txBody>
      </p:sp>
      <p:pic>
        <p:nvPicPr>
          <p:cNvPr id="44" name="Picture 43">
            <a:extLst>
              <a:ext uri="{FF2B5EF4-FFF2-40B4-BE49-F238E27FC236}">
                <a16:creationId xmlns:a16="http://schemas.microsoft.com/office/drawing/2014/main" id="{87AE778A-0C56-4031-BB72-130B6514F66C}"/>
              </a:ext>
            </a:extLst>
          </p:cNvPr>
          <p:cNvPicPr>
            <a:picLocks noChangeAspect="1"/>
          </p:cNvPicPr>
          <p:nvPr/>
        </p:nvPicPr>
        <p:blipFill rotWithShape="1">
          <a:blip r:embed="rId10"/>
          <a:srcRect l="4877" r="19004"/>
          <a:stretch/>
        </p:blipFill>
        <p:spPr>
          <a:xfrm>
            <a:off x="244916" y="1294225"/>
            <a:ext cx="3295727" cy="1726875"/>
          </a:xfrm>
          <a:prstGeom prst="rect">
            <a:avLst/>
          </a:prstGeom>
        </p:spPr>
      </p:pic>
      <p:sp>
        <p:nvSpPr>
          <p:cNvPr id="46" name="TextBox 45">
            <a:extLst>
              <a:ext uri="{FF2B5EF4-FFF2-40B4-BE49-F238E27FC236}">
                <a16:creationId xmlns:a16="http://schemas.microsoft.com/office/drawing/2014/main" id="{4BE1C7A9-9DBC-442D-A8DC-5A3991C4D68F}"/>
              </a:ext>
            </a:extLst>
          </p:cNvPr>
          <p:cNvSpPr txBox="1"/>
          <p:nvPr/>
        </p:nvSpPr>
        <p:spPr>
          <a:xfrm>
            <a:off x="412495" y="403234"/>
            <a:ext cx="2861681" cy="461665"/>
          </a:xfrm>
          <a:prstGeom prst="rect">
            <a:avLst/>
          </a:prstGeom>
          <a:noFill/>
        </p:spPr>
        <p:txBody>
          <a:bodyPr wrap="none" rtlCol="0">
            <a:spAutoFit/>
          </a:bodyPr>
          <a:lstStyle/>
          <a:p>
            <a:r>
              <a:rPr lang="en-US" sz="2400" dirty="0">
                <a:solidFill>
                  <a:srgbClr val="114FFB"/>
                </a:solidFill>
                <a:latin typeface="Comic Sans MS" panose="030F0702030302020204" pitchFamily="66" charset="0"/>
              </a:rPr>
              <a:t>Science Highlights</a:t>
            </a:r>
          </a:p>
        </p:txBody>
      </p:sp>
    </p:spTree>
    <p:extLst>
      <p:ext uri="{BB962C8B-B14F-4D97-AF65-F5344CB8AC3E}">
        <p14:creationId xmlns:p14="http://schemas.microsoft.com/office/powerpoint/2010/main" val="354453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5B09B-8243-4C50-A2D9-40B55A08352D}"/>
              </a:ext>
            </a:extLst>
          </p:cNvPr>
          <p:cNvSpPr>
            <a:spLocks noGrp="1"/>
          </p:cNvSpPr>
          <p:nvPr>
            <p:ph type="title"/>
          </p:nvPr>
        </p:nvSpPr>
        <p:spPr>
          <a:xfrm>
            <a:off x="2766462" y="63082"/>
            <a:ext cx="5734834" cy="908050"/>
          </a:xfrm>
        </p:spPr>
        <p:txBody>
          <a:bodyPr>
            <a:normAutofit/>
          </a:bodyPr>
          <a:lstStyle/>
          <a:p>
            <a:r>
              <a:rPr lang="en-US" dirty="0"/>
              <a:t>Cloud-Climate Coupling from CALIPSO-</a:t>
            </a:r>
            <a:r>
              <a:rPr lang="en-US" dirty="0" err="1"/>
              <a:t>CloudSat</a:t>
            </a:r>
            <a:r>
              <a:rPr lang="en-US" dirty="0"/>
              <a:t> </a:t>
            </a:r>
          </a:p>
        </p:txBody>
      </p:sp>
      <p:pic>
        <p:nvPicPr>
          <p:cNvPr id="4" name="Picture 3">
            <a:extLst>
              <a:ext uri="{FF2B5EF4-FFF2-40B4-BE49-F238E27FC236}">
                <a16:creationId xmlns:a16="http://schemas.microsoft.com/office/drawing/2014/main" id="{E977106D-707D-46A3-B348-F5599DF8C7ED}"/>
              </a:ext>
            </a:extLst>
          </p:cNvPr>
          <p:cNvPicPr>
            <a:picLocks noChangeAspect="1"/>
          </p:cNvPicPr>
          <p:nvPr/>
        </p:nvPicPr>
        <p:blipFill>
          <a:blip r:embed="rId2"/>
          <a:stretch>
            <a:fillRect/>
          </a:stretch>
        </p:blipFill>
        <p:spPr>
          <a:xfrm>
            <a:off x="8762083" y="44624"/>
            <a:ext cx="3281317" cy="5476362"/>
          </a:xfrm>
          <a:prstGeom prst="rect">
            <a:avLst/>
          </a:prstGeom>
        </p:spPr>
      </p:pic>
      <p:pic>
        <p:nvPicPr>
          <p:cNvPr id="5" name="Picture 4">
            <a:extLst>
              <a:ext uri="{FF2B5EF4-FFF2-40B4-BE49-F238E27FC236}">
                <a16:creationId xmlns:a16="http://schemas.microsoft.com/office/drawing/2014/main" id="{A725CB15-6E9B-4C55-9D17-64B9D8626FF9}"/>
              </a:ext>
            </a:extLst>
          </p:cNvPr>
          <p:cNvPicPr>
            <a:picLocks noChangeAspect="1"/>
          </p:cNvPicPr>
          <p:nvPr/>
        </p:nvPicPr>
        <p:blipFill>
          <a:blip r:embed="rId3"/>
          <a:stretch>
            <a:fillRect/>
          </a:stretch>
        </p:blipFill>
        <p:spPr>
          <a:xfrm>
            <a:off x="388708" y="2538564"/>
            <a:ext cx="2981490" cy="4034400"/>
          </a:xfrm>
          <a:prstGeom prst="rect">
            <a:avLst/>
          </a:prstGeom>
        </p:spPr>
      </p:pic>
      <p:sp>
        <p:nvSpPr>
          <p:cNvPr id="6" name="TextBox 5">
            <a:extLst>
              <a:ext uri="{FF2B5EF4-FFF2-40B4-BE49-F238E27FC236}">
                <a16:creationId xmlns:a16="http://schemas.microsoft.com/office/drawing/2014/main" id="{19A72CDA-7F9A-406F-A0DD-F6E0A9C6C2CB}"/>
              </a:ext>
            </a:extLst>
          </p:cNvPr>
          <p:cNvSpPr txBox="1"/>
          <p:nvPr/>
        </p:nvSpPr>
        <p:spPr>
          <a:xfrm>
            <a:off x="8572319" y="5713326"/>
            <a:ext cx="3483313" cy="956034"/>
          </a:xfrm>
          <a:prstGeom prst="rect">
            <a:avLst/>
          </a:prstGeom>
          <a:noFill/>
        </p:spPr>
        <p:txBody>
          <a:bodyPr wrap="square" rtlCol="0">
            <a:spAutoFit/>
          </a:bodyPr>
          <a:lstStyle/>
          <a:p>
            <a:pPr algn="ctr"/>
            <a:r>
              <a:rPr lang="en-US" dirty="0"/>
              <a:t>Modelled cloud-induced change in atmospheric heating</a:t>
            </a:r>
          </a:p>
          <a:p>
            <a:pPr algn="ctr"/>
            <a:r>
              <a:rPr lang="en-US" dirty="0"/>
              <a:t>in four climate models</a:t>
            </a:r>
          </a:p>
        </p:txBody>
      </p:sp>
      <p:pic>
        <p:nvPicPr>
          <p:cNvPr id="7" name="Picture 6">
            <a:extLst>
              <a:ext uri="{FF2B5EF4-FFF2-40B4-BE49-F238E27FC236}">
                <a16:creationId xmlns:a16="http://schemas.microsoft.com/office/drawing/2014/main" id="{F4A0DD75-3CE8-434F-A023-EB09006B0C3B}"/>
              </a:ext>
            </a:extLst>
          </p:cNvPr>
          <p:cNvPicPr>
            <a:picLocks noChangeAspect="1"/>
          </p:cNvPicPr>
          <p:nvPr/>
        </p:nvPicPr>
        <p:blipFill rotWithShape="1">
          <a:blip r:embed="rId4"/>
          <a:srcRect t="38789" b="-1"/>
          <a:stretch/>
        </p:blipFill>
        <p:spPr>
          <a:xfrm>
            <a:off x="148600" y="1196752"/>
            <a:ext cx="5515352" cy="1243999"/>
          </a:xfrm>
          <a:prstGeom prst="rect">
            <a:avLst/>
          </a:prstGeom>
        </p:spPr>
      </p:pic>
      <p:sp>
        <p:nvSpPr>
          <p:cNvPr id="8" name="TextBox 7">
            <a:extLst>
              <a:ext uri="{FF2B5EF4-FFF2-40B4-BE49-F238E27FC236}">
                <a16:creationId xmlns:a16="http://schemas.microsoft.com/office/drawing/2014/main" id="{0D7E79FA-1E50-4D30-8DFF-AF49D6AE5A63}"/>
              </a:ext>
            </a:extLst>
          </p:cNvPr>
          <p:cNvSpPr txBox="1"/>
          <p:nvPr/>
        </p:nvSpPr>
        <p:spPr>
          <a:xfrm>
            <a:off x="3215680" y="5649634"/>
            <a:ext cx="3528392" cy="646331"/>
          </a:xfrm>
          <a:prstGeom prst="rect">
            <a:avLst/>
          </a:prstGeom>
          <a:noFill/>
        </p:spPr>
        <p:txBody>
          <a:bodyPr wrap="square" rtlCol="0">
            <a:spAutoFit/>
          </a:bodyPr>
          <a:lstStyle/>
          <a:p>
            <a:r>
              <a:rPr lang="en-US" dirty="0"/>
              <a:t>Diagnosis of cloud radiative impacts on zonal circulation in MPI-ESM</a:t>
            </a:r>
          </a:p>
        </p:txBody>
      </p:sp>
      <p:sp>
        <p:nvSpPr>
          <p:cNvPr id="9" name="TextBox 8">
            <a:extLst>
              <a:ext uri="{FF2B5EF4-FFF2-40B4-BE49-F238E27FC236}">
                <a16:creationId xmlns:a16="http://schemas.microsoft.com/office/drawing/2014/main" id="{3D0ACD3F-0457-4C44-8082-B255A85D57AC}"/>
              </a:ext>
            </a:extLst>
          </p:cNvPr>
          <p:cNvSpPr txBox="1"/>
          <p:nvPr/>
        </p:nvSpPr>
        <p:spPr>
          <a:xfrm>
            <a:off x="2993429" y="6295965"/>
            <a:ext cx="1344792"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(Voigt et al 2020)</a:t>
            </a:r>
          </a:p>
        </p:txBody>
      </p:sp>
      <p:sp>
        <p:nvSpPr>
          <p:cNvPr id="10" name="TextBox 9">
            <a:extLst>
              <a:ext uri="{FF2B5EF4-FFF2-40B4-BE49-F238E27FC236}">
                <a16:creationId xmlns:a16="http://schemas.microsoft.com/office/drawing/2014/main" id="{BD309AE7-B76A-4456-95A1-36741CD2288A}"/>
              </a:ext>
            </a:extLst>
          </p:cNvPr>
          <p:cNvSpPr txBox="1"/>
          <p:nvPr/>
        </p:nvSpPr>
        <p:spPr>
          <a:xfrm>
            <a:off x="3503712" y="2538564"/>
            <a:ext cx="4824536" cy="2308324"/>
          </a:xfrm>
          <a:prstGeom prst="rect">
            <a:avLst/>
          </a:prstGeom>
          <a:noFill/>
        </p:spPr>
        <p:txBody>
          <a:bodyPr wrap="square" rtlCol="0">
            <a:spAutoFit/>
          </a:bodyPr>
          <a:lstStyle/>
          <a:p>
            <a:r>
              <a:rPr lang="en-US" dirty="0"/>
              <a:t>Vertically resolved heating profiles are necessary to diagnose the coupling of clouds and the large-scale circulation of the atmosphere, which determines regional responses to climate change.</a:t>
            </a:r>
          </a:p>
          <a:p>
            <a:endParaRPr lang="en-US" dirty="0"/>
          </a:p>
          <a:p>
            <a:r>
              <a:rPr lang="en-US" dirty="0"/>
              <a:t>Joint CALIPSO-</a:t>
            </a:r>
            <a:r>
              <a:rPr lang="en-US" dirty="0" err="1"/>
              <a:t>CloudSat</a:t>
            </a:r>
            <a:r>
              <a:rPr lang="en-US" dirty="0"/>
              <a:t> observations provide the first observational constraints on cloud impacts on the general circulation.</a:t>
            </a:r>
          </a:p>
        </p:txBody>
      </p:sp>
      <p:sp>
        <p:nvSpPr>
          <p:cNvPr id="11" name="TextBox 10">
            <a:extLst>
              <a:ext uri="{FF2B5EF4-FFF2-40B4-BE49-F238E27FC236}">
                <a16:creationId xmlns:a16="http://schemas.microsoft.com/office/drawing/2014/main" id="{882F1FCF-303D-4AE4-8556-C80306622429}"/>
              </a:ext>
            </a:extLst>
          </p:cNvPr>
          <p:cNvSpPr txBox="1"/>
          <p:nvPr/>
        </p:nvSpPr>
        <p:spPr>
          <a:xfrm>
            <a:off x="10735451" y="5409781"/>
            <a:ext cx="1344792"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(Voigt et al 2020)</a:t>
            </a:r>
          </a:p>
        </p:txBody>
      </p:sp>
    </p:spTree>
    <p:extLst>
      <p:ext uri="{BB962C8B-B14F-4D97-AF65-F5344CB8AC3E}">
        <p14:creationId xmlns:p14="http://schemas.microsoft.com/office/powerpoint/2010/main" val="1265926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CA81EF-50CC-4FDA-A5A1-C9C170A3F1EA}"/>
              </a:ext>
            </a:extLst>
          </p:cNvPr>
          <p:cNvPicPr>
            <a:picLocks noChangeAspect="1"/>
          </p:cNvPicPr>
          <p:nvPr/>
        </p:nvPicPr>
        <p:blipFill rotWithShape="1">
          <a:blip r:embed="rId3"/>
          <a:srcRect b="31790"/>
          <a:stretch/>
        </p:blipFill>
        <p:spPr>
          <a:xfrm>
            <a:off x="5879976" y="908720"/>
            <a:ext cx="6151563" cy="3600400"/>
          </a:xfrm>
          <a:prstGeom prst="rect">
            <a:avLst/>
          </a:prstGeom>
        </p:spPr>
      </p:pic>
      <p:sp>
        <p:nvSpPr>
          <p:cNvPr id="4" name="TextBox 3">
            <a:extLst>
              <a:ext uri="{FF2B5EF4-FFF2-40B4-BE49-F238E27FC236}">
                <a16:creationId xmlns:a16="http://schemas.microsoft.com/office/drawing/2014/main" id="{993C21A0-D9D7-4758-AEE2-5C3DA00A133D}"/>
              </a:ext>
            </a:extLst>
          </p:cNvPr>
          <p:cNvSpPr txBox="1"/>
          <p:nvPr/>
        </p:nvSpPr>
        <p:spPr>
          <a:xfrm>
            <a:off x="9336360" y="4581128"/>
            <a:ext cx="2695179"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a:t>
            </a:r>
            <a:r>
              <a:rPr lang="en-US" sz="1200" dirty="0" err="1">
                <a:latin typeface="Arial" panose="020B0604020202020204" pitchFamily="34" charset="0"/>
                <a:cs typeface="Arial" panose="020B0604020202020204" pitchFamily="34" charset="0"/>
              </a:rPr>
              <a:t>Hamzeh</a:t>
            </a:r>
            <a:r>
              <a:rPr lang="en-US" sz="1200" dirty="0">
                <a:latin typeface="Arial" panose="020B0604020202020204" pitchFamily="34" charset="0"/>
                <a:cs typeface="Arial" panose="020B0604020202020204" pitchFamily="34" charset="0"/>
              </a:rPr>
              <a:t> et al., Atmosphere, 2021)</a:t>
            </a:r>
          </a:p>
        </p:txBody>
      </p:sp>
      <p:sp>
        <p:nvSpPr>
          <p:cNvPr id="6" name="TextBox 5">
            <a:extLst>
              <a:ext uri="{FF2B5EF4-FFF2-40B4-BE49-F238E27FC236}">
                <a16:creationId xmlns:a16="http://schemas.microsoft.com/office/drawing/2014/main" id="{93BF6411-C94C-46DC-9DA0-EAEE1907FF18}"/>
              </a:ext>
            </a:extLst>
          </p:cNvPr>
          <p:cNvSpPr txBox="1"/>
          <p:nvPr/>
        </p:nvSpPr>
        <p:spPr>
          <a:xfrm>
            <a:off x="5828160" y="4949554"/>
            <a:ext cx="6028480" cy="1477328"/>
          </a:xfrm>
          <a:prstGeom prst="rect">
            <a:avLst/>
          </a:prstGeom>
          <a:noFill/>
        </p:spPr>
        <p:txBody>
          <a:bodyPr wrap="square" rtlCol="0">
            <a:spAutoFit/>
          </a:bodyPr>
          <a:lstStyle/>
          <a:p>
            <a:r>
              <a:rPr lang="en-US" dirty="0"/>
              <a:t>None of the models were able to accurately simulate the distribution and magnitude of dust.  Problems were due to the parameterization of dust mobilization and the models’ ability to represent the local meteorology in complex terrain, especially the strong near-surface winds triggering the storms</a:t>
            </a:r>
            <a:endParaRPr lang="en-US" sz="1800" dirty="0"/>
          </a:p>
        </p:txBody>
      </p:sp>
      <p:sp>
        <p:nvSpPr>
          <p:cNvPr id="2" name="TextBox 1">
            <a:extLst>
              <a:ext uri="{FF2B5EF4-FFF2-40B4-BE49-F238E27FC236}">
                <a16:creationId xmlns:a16="http://schemas.microsoft.com/office/drawing/2014/main" id="{DB6D3B39-9FA4-477A-A41A-7E6907A8C5E1}"/>
              </a:ext>
            </a:extLst>
          </p:cNvPr>
          <p:cNvSpPr txBox="1"/>
          <p:nvPr/>
        </p:nvSpPr>
        <p:spPr>
          <a:xfrm>
            <a:off x="246423" y="2348880"/>
            <a:ext cx="5256584" cy="4201150"/>
          </a:xfrm>
          <a:prstGeom prst="rect">
            <a:avLst/>
          </a:prstGeom>
          <a:noFill/>
        </p:spPr>
        <p:txBody>
          <a:bodyPr wrap="square" rtlCol="0">
            <a:spAutoFit/>
          </a:bodyPr>
          <a:lstStyle/>
          <a:p>
            <a:pPr>
              <a:spcAft>
                <a:spcPts val="600"/>
              </a:spcAft>
            </a:pPr>
            <a:r>
              <a:rPr lang="en-US" dirty="0"/>
              <a:t>Dust storms are natural hazards which affect the formation of hurricanes, monsoon circulations, and human health.</a:t>
            </a:r>
          </a:p>
          <a:p>
            <a:pPr>
              <a:spcAft>
                <a:spcPts val="600"/>
              </a:spcAft>
            </a:pPr>
            <a:r>
              <a:rPr lang="en-US" dirty="0"/>
              <a:t>“The modelling of dust storms can be challenging due to complex terrain, uncertain dust sources and soil characteristics, and complex meteorology”</a:t>
            </a:r>
          </a:p>
          <a:p>
            <a:pPr>
              <a:spcAft>
                <a:spcPts val="600"/>
              </a:spcAft>
            </a:pPr>
            <a:r>
              <a:rPr lang="en-US" dirty="0"/>
              <a:t>This paper examines the atmospheric dynamics which trigger wintertime dust storms in the Middle East and uses CALIOP and MODIS to evaluate the ability of several models to simulate these storms.</a:t>
            </a:r>
          </a:p>
          <a:p>
            <a:pPr>
              <a:spcAft>
                <a:spcPts val="600"/>
              </a:spcAft>
            </a:pPr>
            <a:r>
              <a:rPr lang="en-US" dirty="0"/>
              <a:t>They find the mechanisms triggering winter dust storms are different from spring and summer storms:  winter storms tend to be very shallow (&lt; 2 km) while spring and summer storms are much deeper (6-8km).</a:t>
            </a:r>
          </a:p>
        </p:txBody>
      </p:sp>
      <p:pic>
        <p:nvPicPr>
          <p:cNvPr id="8" name="Picture 7">
            <a:extLst>
              <a:ext uri="{FF2B5EF4-FFF2-40B4-BE49-F238E27FC236}">
                <a16:creationId xmlns:a16="http://schemas.microsoft.com/office/drawing/2014/main" id="{2358791B-895E-48FA-979F-A1FB721D13BC}"/>
              </a:ext>
            </a:extLst>
          </p:cNvPr>
          <p:cNvPicPr>
            <a:picLocks noChangeAspect="1"/>
          </p:cNvPicPr>
          <p:nvPr/>
        </p:nvPicPr>
        <p:blipFill>
          <a:blip r:embed="rId4"/>
          <a:stretch>
            <a:fillRect/>
          </a:stretch>
        </p:blipFill>
        <p:spPr>
          <a:xfrm>
            <a:off x="157486" y="44624"/>
            <a:ext cx="5782935" cy="1885909"/>
          </a:xfrm>
          <a:prstGeom prst="rect">
            <a:avLst/>
          </a:prstGeom>
        </p:spPr>
      </p:pic>
    </p:spTree>
    <p:extLst>
      <p:ext uri="{BB962C8B-B14F-4D97-AF65-F5344CB8AC3E}">
        <p14:creationId xmlns:p14="http://schemas.microsoft.com/office/powerpoint/2010/main" val="2846350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3BFED6-1010-4A3B-A9CB-72988F67EB5D}"/>
              </a:ext>
            </a:extLst>
          </p:cNvPr>
          <p:cNvSpPr>
            <a:spLocks noGrp="1"/>
          </p:cNvSpPr>
          <p:nvPr>
            <p:ph type="title"/>
          </p:nvPr>
        </p:nvSpPr>
        <p:spPr>
          <a:xfrm>
            <a:off x="2423592" y="173009"/>
            <a:ext cx="6696744" cy="814555"/>
          </a:xfrm>
        </p:spPr>
        <p:txBody>
          <a:bodyPr>
            <a:normAutofit/>
          </a:bodyPr>
          <a:lstStyle/>
          <a:p>
            <a:r>
              <a:rPr lang="en-US" dirty="0"/>
              <a:t>CALIOP tracks Australian smoke plume 1000’s km downwind </a:t>
            </a:r>
          </a:p>
        </p:txBody>
      </p:sp>
      <p:pic>
        <p:nvPicPr>
          <p:cNvPr id="3" name="Picture 2" descr="Graphical user interface, application&#10;&#10;Description automatically generated">
            <a:extLst>
              <a:ext uri="{FF2B5EF4-FFF2-40B4-BE49-F238E27FC236}">
                <a16:creationId xmlns:a16="http://schemas.microsoft.com/office/drawing/2014/main" id="{8C654984-96EE-41CE-8F31-7EE5DA97E0CF}"/>
              </a:ext>
            </a:extLst>
          </p:cNvPr>
          <p:cNvPicPr>
            <a:picLocks noChangeAspect="1"/>
          </p:cNvPicPr>
          <p:nvPr/>
        </p:nvPicPr>
        <p:blipFill rotWithShape="1">
          <a:blip r:embed="rId2">
            <a:extLst>
              <a:ext uri="{28A0092B-C50C-407E-A947-70E740481C1C}">
                <a14:useLocalDpi xmlns:a14="http://schemas.microsoft.com/office/drawing/2010/main" val="0"/>
              </a:ext>
            </a:extLst>
          </a:blip>
          <a:srcRect b="35966"/>
          <a:stretch/>
        </p:blipFill>
        <p:spPr>
          <a:xfrm>
            <a:off x="7212605" y="4012336"/>
            <a:ext cx="4791066" cy="2362159"/>
          </a:xfrm>
          <a:prstGeom prst="rect">
            <a:avLst/>
          </a:prstGeom>
        </p:spPr>
      </p:pic>
      <p:sp>
        <p:nvSpPr>
          <p:cNvPr id="14" name="TextBox 13">
            <a:extLst>
              <a:ext uri="{FF2B5EF4-FFF2-40B4-BE49-F238E27FC236}">
                <a16:creationId xmlns:a16="http://schemas.microsoft.com/office/drawing/2014/main" id="{A1F3C60C-FC37-4905-88D0-E2155B471299}"/>
              </a:ext>
            </a:extLst>
          </p:cNvPr>
          <p:cNvSpPr txBox="1"/>
          <p:nvPr/>
        </p:nvSpPr>
        <p:spPr>
          <a:xfrm>
            <a:off x="9408368" y="6339137"/>
            <a:ext cx="2541080" cy="246221"/>
          </a:xfrm>
          <a:prstGeom prst="rect">
            <a:avLst/>
          </a:prstGeom>
          <a:solidFill>
            <a:schemeClr val="bg1"/>
          </a:solidFill>
        </p:spPr>
        <p:txBody>
          <a:bodyPr wrap="none" rtlCol="0">
            <a:spAutoFit/>
          </a:bodyPr>
          <a:lstStyle/>
          <a:p>
            <a:r>
              <a:rPr lang="en-US" sz="1000" i="1" dirty="0">
                <a:latin typeface="Arial" panose="020B0604020202020204" pitchFamily="34" charset="0"/>
                <a:cs typeface="Arial" panose="020B0604020202020204" pitchFamily="34" charset="0"/>
              </a:rPr>
              <a:t>(courtesy Jean-Paul Vernier, </a:t>
            </a:r>
            <a:r>
              <a:rPr lang="en-US" sz="1000" i="1" dirty="0" err="1">
                <a:latin typeface="Arial" panose="020B0604020202020204" pitchFamily="34" charset="0"/>
                <a:cs typeface="Arial" panose="020B0604020202020204" pitchFamily="34" charset="0"/>
              </a:rPr>
              <a:t>LaRC</a:t>
            </a:r>
            <a:r>
              <a:rPr lang="en-US" sz="1000" i="1" dirty="0">
                <a:latin typeface="Arial" panose="020B0604020202020204" pitchFamily="34" charset="0"/>
                <a:cs typeface="Arial" panose="020B0604020202020204" pitchFamily="34" charset="0"/>
              </a:rPr>
              <a:t>/SAIC)</a:t>
            </a:r>
          </a:p>
        </p:txBody>
      </p:sp>
      <p:sp>
        <p:nvSpPr>
          <p:cNvPr id="10" name="TextBox 9">
            <a:extLst>
              <a:ext uri="{FF2B5EF4-FFF2-40B4-BE49-F238E27FC236}">
                <a16:creationId xmlns:a16="http://schemas.microsoft.com/office/drawing/2014/main" id="{6706BD78-562E-4397-B2D4-0B212D5888EE}"/>
              </a:ext>
            </a:extLst>
          </p:cNvPr>
          <p:cNvSpPr txBox="1"/>
          <p:nvPr/>
        </p:nvSpPr>
        <p:spPr>
          <a:xfrm>
            <a:off x="8196033" y="3716745"/>
            <a:ext cx="3478773" cy="307777"/>
          </a:xfrm>
          <a:prstGeom prst="rect">
            <a:avLst/>
          </a:prstGeom>
          <a:noFill/>
        </p:spPr>
        <p:txBody>
          <a:bodyPr wrap="none" rtlCol="0">
            <a:spAutoFit/>
          </a:bodyPr>
          <a:lstStyle/>
          <a:p>
            <a:r>
              <a:rPr lang="en-US" sz="1400" b="1" dirty="0"/>
              <a:t>CALIOP profiles averaged over 3-12 Jan 2020</a:t>
            </a:r>
          </a:p>
        </p:txBody>
      </p:sp>
      <p:sp>
        <p:nvSpPr>
          <p:cNvPr id="13" name="TextBox 12">
            <a:extLst>
              <a:ext uri="{FF2B5EF4-FFF2-40B4-BE49-F238E27FC236}">
                <a16:creationId xmlns:a16="http://schemas.microsoft.com/office/drawing/2014/main" id="{F08BFC51-C14D-4867-BD30-6701EB14B743}"/>
              </a:ext>
            </a:extLst>
          </p:cNvPr>
          <p:cNvSpPr txBox="1"/>
          <p:nvPr/>
        </p:nvSpPr>
        <p:spPr>
          <a:xfrm>
            <a:off x="3197704" y="6165304"/>
            <a:ext cx="2754280" cy="246221"/>
          </a:xfrm>
          <a:prstGeom prst="rect">
            <a:avLst/>
          </a:prstGeom>
          <a:noFill/>
        </p:spPr>
        <p:txBody>
          <a:bodyPr wrap="none" rtlCol="0">
            <a:spAutoFit/>
          </a:bodyPr>
          <a:lstStyle/>
          <a:p>
            <a:r>
              <a:rPr lang="en-US" sz="1000" i="1" dirty="0">
                <a:latin typeface="Arial" panose="020B0604020202020204" pitchFamily="34" charset="0"/>
                <a:cs typeface="Arial" panose="020B0604020202020204" pitchFamily="34" charset="0"/>
              </a:rPr>
              <a:t>(Visualization by Roman Kowch, </a:t>
            </a:r>
            <a:r>
              <a:rPr lang="en-US" sz="1000" i="1" dirty="0" err="1">
                <a:latin typeface="Arial" panose="020B0604020202020204" pitchFamily="34" charset="0"/>
                <a:cs typeface="Arial" panose="020B0604020202020204" pitchFamily="34" charset="0"/>
              </a:rPr>
              <a:t>LaRC</a:t>
            </a:r>
            <a:r>
              <a:rPr lang="en-US" sz="1000" i="1" dirty="0">
                <a:latin typeface="Arial" panose="020B0604020202020204" pitchFamily="34" charset="0"/>
                <a:cs typeface="Arial" panose="020B0604020202020204" pitchFamily="34" charset="0"/>
              </a:rPr>
              <a:t>/SAIC)</a:t>
            </a:r>
          </a:p>
        </p:txBody>
      </p:sp>
      <p:pic>
        <p:nvPicPr>
          <p:cNvPr id="20" name="Picture 19">
            <a:extLst>
              <a:ext uri="{FF2B5EF4-FFF2-40B4-BE49-F238E27FC236}">
                <a16:creationId xmlns:a16="http://schemas.microsoft.com/office/drawing/2014/main" id="{E14343C3-B15C-42B9-927A-58790B2EE61B}"/>
              </a:ext>
            </a:extLst>
          </p:cNvPr>
          <p:cNvPicPr>
            <a:picLocks noChangeAspect="1"/>
          </p:cNvPicPr>
          <p:nvPr/>
        </p:nvPicPr>
        <p:blipFill>
          <a:blip r:embed="rId3"/>
          <a:stretch>
            <a:fillRect/>
          </a:stretch>
        </p:blipFill>
        <p:spPr>
          <a:xfrm flipH="1">
            <a:off x="188329" y="2180038"/>
            <a:ext cx="2983609" cy="2261535"/>
          </a:xfrm>
          <a:prstGeom prst="rect">
            <a:avLst/>
          </a:prstGeom>
        </p:spPr>
      </p:pic>
      <p:pic>
        <p:nvPicPr>
          <p:cNvPr id="17" name="Picture 16" descr="A picture containing outdoor, person, snow, surfing&#10;&#10;Description automatically generated">
            <a:extLst>
              <a:ext uri="{FF2B5EF4-FFF2-40B4-BE49-F238E27FC236}">
                <a16:creationId xmlns:a16="http://schemas.microsoft.com/office/drawing/2014/main" id="{7669DF51-4BA5-4213-B4C3-E15F5C320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793" y="1175107"/>
            <a:ext cx="5647495" cy="2109878"/>
          </a:xfrm>
          <a:prstGeom prst="rect">
            <a:avLst/>
          </a:prstGeom>
          <a:ln w="38100">
            <a:solidFill>
              <a:schemeClr val="accent1"/>
            </a:solidFill>
          </a:ln>
        </p:spPr>
      </p:pic>
      <p:pic>
        <p:nvPicPr>
          <p:cNvPr id="9" name="Picture 8" descr="A picture containing snow, outdoor, jumping, person&#10;&#10;Description automatically generated">
            <a:extLst>
              <a:ext uri="{FF2B5EF4-FFF2-40B4-BE49-F238E27FC236}">
                <a16:creationId xmlns:a16="http://schemas.microsoft.com/office/drawing/2014/main" id="{B5AD82A2-4A5B-4883-B2ED-E62FFEF0F32E}"/>
              </a:ext>
            </a:extLst>
          </p:cNvPr>
          <p:cNvPicPr>
            <a:picLocks noChangeAspect="1"/>
          </p:cNvPicPr>
          <p:nvPr/>
        </p:nvPicPr>
        <p:blipFill rotWithShape="1">
          <a:blip r:embed="rId5">
            <a:extLst>
              <a:ext uri="{28A0092B-C50C-407E-A947-70E740481C1C}">
                <a14:useLocalDpi xmlns:a14="http://schemas.microsoft.com/office/drawing/2010/main" val="0"/>
              </a:ext>
            </a:extLst>
          </a:blip>
          <a:srcRect r="11198"/>
          <a:stretch/>
        </p:blipFill>
        <p:spPr>
          <a:xfrm>
            <a:off x="3207412" y="3371192"/>
            <a:ext cx="4246497" cy="2771344"/>
          </a:xfrm>
          <a:prstGeom prst="rect">
            <a:avLst/>
          </a:prstGeom>
        </p:spPr>
      </p:pic>
      <p:sp>
        <p:nvSpPr>
          <p:cNvPr id="2" name="TextBox 1">
            <a:extLst>
              <a:ext uri="{FF2B5EF4-FFF2-40B4-BE49-F238E27FC236}">
                <a16:creationId xmlns:a16="http://schemas.microsoft.com/office/drawing/2014/main" id="{79D71839-3DD2-4E53-9106-81BF9C56A5D8}"/>
              </a:ext>
            </a:extLst>
          </p:cNvPr>
          <p:cNvSpPr txBox="1"/>
          <p:nvPr/>
        </p:nvSpPr>
        <p:spPr>
          <a:xfrm>
            <a:off x="110239" y="4964975"/>
            <a:ext cx="3231949" cy="1200329"/>
          </a:xfrm>
          <a:prstGeom prst="rect">
            <a:avLst/>
          </a:prstGeom>
          <a:noFill/>
        </p:spPr>
        <p:txBody>
          <a:bodyPr wrap="square" rtlCol="0">
            <a:spAutoFit/>
          </a:bodyPr>
          <a:lstStyle/>
          <a:p>
            <a:r>
              <a:rPr lang="en-US" dirty="0"/>
              <a:t>Australian bush fires in January 2020 initiated </a:t>
            </a:r>
            <a:r>
              <a:rPr lang="en-US" dirty="0" err="1"/>
              <a:t>pyrocumulus</a:t>
            </a:r>
            <a:r>
              <a:rPr lang="en-US" dirty="0"/>
              <a:t>, which injected smoke into the upper troposphere</a:t>
            </a:r>
          </a:p>
        </p:txBody>
      </p:sp>
    </p:spTree>
    <p:extLst>
      <p:ext uri="{BB962C8B-B14F-4D97-AF65-F5344CB8AC3E}">
        <p14:creationId xmlns:p14="http://schemas.microsoft.com/office/powerpoint/2010/main" val="741671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907978-D577-49FF-B4DD-5099F2521DE0}"/>
              </a:ext>
            </a:extLst>
          </p:cNvPr>
          <p:cNvSpPr>
            <a:spLocks noGrp="1"/>
          </p:cNvSpPr>
          <p:nvPr>
            <p:ph type="ctrTitle"/>
          </p:nvPr>
        </p:nvSpPr>
        <p:spPr/>
        <p:txBody>
          <a:bodyPr/>
          <a:lstStyle/>
          <a:p>
            <a:r>
              <a:rPr lang="en-US" sz="3200" dirty="0"/>
              <a:t>Mitigation of Low Energy Laser Pulses</a:t>
            </a:r>
          </a:p>
        </p:txBody>
      </p:sp>
      <p:sp>
        <p:nvSpPr>
          <p:cNvPr id="6" name="Subtitle 5">
            <a:extLst>
              <a:ext uri="{FF2B5EF4-FFF2-40B4-BE49-F238E27FC236}">
                <a16:creationId xmlns:a16="http://schemas.microsoft.com/office/drawing/2014/main" id="{756D72F9-FB55-4658-8A32-833AC9EBE999}"/>
              </a:ext>
            </a:extLst>
          </p:cNvPr>
          <p:cNvSpPr>
            <a:spLocks noGrp="1"/>
          </p:cNvSpPr>
          <p:nvPr>
            <p:ph type="subTitle" idx="1"/>
          </p:nvPr>
        </p:nvSpPr>
        <p:spPr/>
        <p:txBody>
          <a:bodyPr>
            <a:normAutofit lnSpcReduction="10000"/>
          </a:bodyPr>
          <a:lstStyle/>
          <a:p>
            <a:r>
              <a:rPr lang="en-US" dirty="0"/>
              <a:t>Dave Winker, Jason Tackett, Xia Cai, </a:t>
            </a:r>
          </a:p>
          <a:p>
            <a:r>
              <a:rPr lang="en-US" dirty="0"/>
              <a:t>and </a:t>
            </a:r>
          </a:p>
          <a:p>
            <a:r>
              <a:rPr lang="en-US" dirty="0"/>
              <a:t>the CALIOP algorithm development team</a:t>
            </a:r>
          </a:p>
        </p:txBody>
      </p:sp>
    </p:spTree>
    <p:extLst>
      <p:ext uri="{BB962C8B-B14F-4D97-AF65-F5344CB8AC3E}">
        <p14:creationId xmlns:p14="http://schemas.microsoft.com/office/powerpoint/2010/main" val="578580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C3818D-D2A9-40E0-AF4D-2FEB5586270C}"/>
              </a:ext>
            </a:extLst>
          </p:cNvPr>
          <p:cNvPicPr>
            <a:picLocks noChangeAspect="1"/>
          </p:cNvPicPr>
          <p:nvPr/>
        </p:nvPicPr>
        <p:blipFill rotWithShape="1">
          <a:blip r:embed="rId2"/>
          <a:srcRect t="7539" r="5812" b="15687"/>
          <a:stretch/>
        </p:blipFill>
        <p:spPr>
          <a:xfrm>
            <a:off x="3003385" y="3034079"/>
            <a:ext cx="2912870" cy="1421606"/>
          </a:xfrm>
          <a:prstGeom prst="rect">
            <a:avLst/>
          </a:prstGeom>
        </p:spPr>
      </p:pic>
      <p:pic>
        <p:nvPicPr>
          <p:cNvPr id="5" name="Picture 4" descr="Diagram&#10;&#10;Description automatically generated">
            <a:extLst>
              <a:ext uri="{FF2B5EF4-FFF2-40B4-BE49-F238E27FC236}">
                <a16:creationId xmlns:a16="http://schemas.microsoft.com/office/drawing/2014/main" id="{9F9B2AAF-F4A3-4135-959E-8A2FADD1E096}"/>
              </a:ext>
            </a:extLst>
          </p:cNvPr>
          <p:cNvPicPr>
            <a:picLocks noChangeAspect="1"/>
          </p:cNvPicPr>
          <p:nvPr/>
        </p:nvPicPr>
        <p:blipFill rotWithShape="1">
          <a:blip r:embed="rId3"/>
          <a:srcRect l="5812" t="9080" b="16490"/>
          <a:stretch/>
        </p:blipFill>
        <p:spPr>
          <a:xfrm>
            <a:off x="5974558" y="1520856"/>
            <a:ext cx="2912870" cy="1378173"/>
          </a:xfrm>
          <a:prstGeom prst="rect">
            <a:avLst/>
          </a:prstGeom>
        </p:spPr>
      </p:pic>
      <p:pic>
        <p:nvPicPr>
          <p:cNvPr id="7" name="Picture 6" descr="Diagram&#10;&#10;Description automatically generated">
            <a:extLst>
              <a:ext uri="{FF2B5EF4-FFF2-40B4-BE49-F238E27FC236}">
                <a16:creationId xmlns:a16="http://schemas.microsoft.com/office/drawing/2014/main" id="{D7D2BAD8-E7A2-46C9-A498-DDF898417F80}"/>
              </a:ext>
            </a:extLst>
          </p:cNvPr>
          <p:cNvPicPr>
            <a:picLocks noChangeAspect="1"/>
          </p:cNvPicPr>
          <p:nvPr/>
        </p:nvPicPr>
        <p:blipFill rotWithShape="1">
          <a:blip r:embed="rId4"/>
          <a:srcRect t="8591" r="5812" b="16979"/>
          <a:stretch/>
        </p:blipFill>
        <p:spPr>
          <a:xfrm>
            <a:off x="3003385" y="1513713"/>
            <a:ext cx="2912870" cy="1378173"/>
          </a:xfrm>
          <a:prstGeom prst="rect">
            <a:avLst/>
          </a:prstGeom>
        </p:spPr>
      </p:pic>
      <p:pic>
        <p:nvPicPr>
          <p:cNvPr id="9" name="Picture 8" descr="Diagram&#10;&#10;Description automatically generated">
            <a:extLst>
              <a:ext uri="{FF2B5EF4-FFF2-40B4-BE49-F238E27FC236}">
                <a16:creationId xmlns:a16="http://schemas.microsoft.com/office/drawing/2014/main" id="{B92FF4EE-56E3-4117-9C23-7534289FED3F}"/>
              </a:ext>
            </a:extLst>
          </p:cNvPr>
          <p:cNvPicPr>
            <a:picLocks noChangeAspect="1"/>
          </p:cNvPicPr>
          <p:nvPr/>
        </p:nvPicPr>
        <p:blipFill rotWithShape="1">
          <a:blip r:embed="rId5"/>
          <a:srcRect l="7601" t="8310" b="17616"/>
          <a:stretch/>
        </p:blipFill>
        <p:spPr>
          <a:xfrm>
            <a:off x="6096003" y="4572878"/>
            <a:ext cx="2857537" cy="1371600"/>
          </a:xfrm>
          <a:prstGeom prst="rect">
            <a:avLst/>
          </a:prstGeom>
        </p:spPr>
      </p:pic>
      <p:pic>
        <p:nvPicPr>
          <p:cNvPr id="11" name="Picture 10">
            <a:extLst>
              <a:ext uri="{FF2B5EF4-FFF2-40B4-BE49-F238E27FC236}">
                <a16:creationId xmlns:a16="http://schemas.microsoft.com/office/drawing/2014/main" id="{4AB03447-11F4-4DAD-8EAA-2B5E6C19DA07}"/>
              </a:ext>
            </a:extLst>
          </p:cNvPr>
          <p:cNvPicPr>
            <a:picLocks noChangeAspect="1"/>
          </p:cNvPicPr>
          <p:nvPr/>
        </p:nvPicPr>
        <p:blipFill rotWithShape="1">
          <a:blip r:embed="rId6"/>
          <a:srcRect t="7539" r="5812" b="15687"/>
          <a:stretch/>
        </p:blipFill>
        <p:spPr>
          <a:xfrm>
            <a:off x="3003385" y="4558305"/>
            <a:ext cx="2912870" cy="1421606"/>
          </a:xfrm>
          <a:prstGeom prst="rect">
            <a:avLst/>
          </a:prstGeom>
        </p:spPr>
      </p:pic>
      <p:pic>
        <p:nvPicPr>
          <p:cNvPr id="13" name="Picture 12">
            <a:extLst>
              <a:ext uri="{FF2B5EF4-FFF2-40B4-BE49-F238E27FC236}">
                <a16:creationId xmlns:a16="http://schemas.microsoft.com/office/drawing/2014/main" id="{501992A3-E686-4A3E-9B01-469DCE3B8A9C}"/>
              </a:ext>
            </a:extLst>
          </p:cNvPr>
          <p:cNvPicPr>
            <a:picLocks noChangeAspect="1"/>
          </p:cNvPicPr>
          <p:nvPr/>
        </p:nvPicPr>
        <p:blipFill rotWithShape="1">
          <a:blip r:embed="rId7"/>
          <a:srcRect l="5812" t="7361" b="15864"/>
          <a:stretch/>
        </p:blipFill>
        <p:spPr>
          <a:xfrm>
            <a:off x="6040668" y="3030507"/>
            <a:ext cx="2912870" cy="1421606"/>
          </a:xfrm>
          <a:prstGeom prst="rect">
            <a:avLst/>
          </a:prstGeom>
        </p:spPr>
      </p:pic>
      <p:sp>
        <p:nvSpPr>
          <p:cNvPr id="14" name="TextBox 13">
            <a:extLst>
              <a:ext uri="{FF2B5EF4-FFF2-40B4-BE49-F238E27FC236}">
                <a16:creationId xmlns:a16="http://schemas.microsoft.com/office/drawing/2014/main" id="{772E9960-9CBB-4CDB-A648-9D91613133A8}"/>
              </a:ext>
            </a:extLst>
          </p:cNvPr>
          <p:cNvSpPr txBox="1"/>
          <p:nvPr/>
        </p:nvSpPr>
        <p:spPr>
          <a:xfrm>
            <a:off x="3426006" y="1279612"/>
            <a:ext cx="2183732" cy="265457"/>
          </a:xfrm>
          <a:prstGeom prst="rect">
            <a:avLst/>
          </a:prstGeom>
          <a:noFill/>
        </p:spPr>
        <p:txBody>
          <a:bodyPr wrap="square" rtlCol="0">
            <a:spAutoFit/>
          </a:bodyPr>
          <a:lstStyle/>
          <a:p>
            <a:pPr algn="ctr"/>
            <a:r>
              <a:rPr lang="en-US" sz="1125" b="1" dirty="0"/>
              <a:t>Jan-Mar 2016</a:t>
            </a:r>
          </a:p>
        </p:txBody>
      </p:sp>
      <p:sp>
        <p:nvSpPr>
          <p:cNvPr id="15" name="TextBox 14">
            <a:extLst>
              <a:ext uri="{FF2B5EF4-FFF2-40B4-BE49-F238E27FC236}">
                <a16:creationId xmlns:a16="http://schemas.microsoft.com/office/drawing/2014/main" id="{42BF28E6-1886-437C-A9E7-4F8176BFB3C0}"/>
              </a:ext>
            </a:extLst>
          </p:cNvPr>
          <p:cNvSpPr txBox="1"/>
          <p:nvPr/>
        </p:nvSpPr>
        <p:spPr>
          <a:xfrm>
            <a:off x="3446297" y="2848303"/>
            <a:ext cx="2183732" cy="265457"/>
          </a:xfrm>
          <a:prstGeom prst="rect">
            <a:avLst/>
          </a:prstGeom>
          <a:noFill/>
        </p:spPr>
        <p:txBody>
          <a:bodyPr wrap="square" rtlCol="0">
            <a:spAutoFit/>
          </a:bodyPr>
          <a:lstStyle/>
          <a:p>
            <a:pPr algn="ctr"/>
            <a:r>
              <a:rPr lang="en-US" sz="1125" b="1" dirty="0"/>
              <a:t>Jan-Mar 2018</a:t>
            </a:r>
          </a:p>
        </p:txBody>
      </p:sp>
      <p:sp>
        <p:nvSpPr>
          <p:cNvPr id="16" name="TextBox 15">
            <a:extLst>
              <a:ext uri="{FF2B5EF4-FFF2-40B4-BE49-F238E27FC236}">
                <a16:creationId xmlns:a16="http://schemas.microsoft.com/office/drawing/2014/main" id="{50185955-D9A3-498C-8A39-47550F3B7EE7}"/>
              </a:ext>
            </a:extLst>
          </p:cNvPr>
          <p:cNvSpPr txBox="1"/>
          <p:nvPr/>
        </p:nvSpPr>
        <p:spPr>
          <a:xfrm>
            <a:off x="6338875" y="1279612"/>
            <a:ext cx="2183732" cy="265457"/>
          </a:xfrm>
          <a:prstGeom prst="rect">
            <a:avLst/>
          </a:prstGeom>
          <a:noFill/>
        </p:spPr>
        <p:txBody>
          <a:bodyPr wrap="square" rtlCol="0">
            <a:spAutoFit/>
          </a:bodyPr>
          <a:lstStyle/>
          <a:p>
            <a:pPr algn="ctr"/>
            <a:r>
              <a:rPr lang="en-US" sz="1125" b="1" dirty="0"/>
              <a:t>Jan-Mar 2017</a:t>
            </a:r>
          </a:p>
        </p:txBody>
      </p:sp>
      <p:sp>
        <p:nvSpPr>
          <p:cNvPr id="17" name="TextBox 16">
            <a:extLst>
              <a:ext uri="{FF2B5EF4-FFF2-40B4-BE49-F238E27FC236}">
                <a16:creationId xmlns:a16="http://schemas.microsoft.com/office/drawing/2014/main" id="{4D0D2ACB-F8CD-4361-880C-9AE080200DF6}"/>
              </a:ext>
            </a:extLst>
          </p:cNvPr>
          <p:cNvSpPr txBox="1"/>
          <p:nvPr/>
        </p:nvSpPr>
        <p:spPr>
          <a:xfrm>
            <a:off x="6338875" y="2836439"/>
            <a:ext cx="2183732" cy="265457"/>
          </a:xfrm>
          <a:prstGeom prst="rect">
            <a:avLst/>
          </a:prstGeom>
          <a:noFill/>
        </p:spPr>
        <p:txBody>
          <a:bodyPr wrap="square" rtlCol="0">
            <a:spAutoFit/>
          </a:bodyPr>
          <a:lstStyle/>
          <a:p>
            <a:pPr algn="ctr"/>
            <a:r>
              <a:rPr lang="en-US" sz="1125" b="1" dirty="0"/>
              <a:t>Jan-Mar 2019</a:t>
            </a:r>
          </a:p>
        </p:txBody>
      </p:sp>
      <p:sp>
        <p:nvSpPr>
          <p:cNvPr id="18" name="TextBox 17">
            <a:extLst>
              <a:ext uri="{FF2B5EF4-FFF2-40B4-BE49-F238E27FC236}">
                <a16:creationId xmlns:a16="http://schemas.microsoft.com/office/drawing/2014/main" id="{650002D3-2B1C-4870-A0C4-AD5E39E54996}"/>
              </a:ext>
            </a:extLst>
          </p:cNvPr>
          <p:cNvSpPr txBox="1"/>
          <p:nvPr/>
        </p:nvSpPr>
        <p:spPr>
          <a:xfrm>
            <a:off x="3495639" y="4393266"/>
            <a:ext cx="2183732" cy="265457"/>
          </a:xfrm>
          <a:prstGeom prst="rect">
            <a:avLst/>
          </a:prstGeom>
          <a:noFill/>
        </p:spPr>
        <p:txBody>
          <a:bodyPr wrap="square" rtlCol="0">
            <a:spAutoFit/>
          </a:bodyPr>
          <a:lstStyle/>
          <a:p>
            <a:pPr algn="ctr"/>
            <a:r>
              <a:rPr lang="en-US" sz="1125" b="1" dirty="0"/>
              <a:t>Jan-Mar 2020</a:t>
            </a:r>
          </a:p>
        </p:txBody>
      </p:sp>
      <p:sp>
        <p:nvSpPr>
          <p:cNvPr id="19" name="TextBox 18">
            <a:extLst>
              <a:ext uri="{FF2B5EF4-FFF2-40B4-BE49-F238E27FC236}">
                <a16:creationId xmlns:a16="http://schemas.microsoft.com/office/drawing/2014/main" id="{DA479838-CA5A-4986-B4B1-15AA859DB017}"/>
              </a:ext>
            </a:extLst>
          </p:cNvPr>
          <p:cNvSpPr txBox="1"/>
          <p:nvPr/>
        </p:nvSpPr>
        <p:spPr>
          <a:xfrm>
            <a:off x="6388217" y="4381402"/>
            <a:ext cx="2183732" cy="265457"/>
          </a:xfrm>
          <a:prstGeom prst="rect">
            <a:avLst/>
          </a:prstGeom>
          <a:noFill/>
        </p:spPr>
        <p:txBody>
          <a:bodyPr wrap="square" rtlCol="0">
            <a:spAutoFit/>
          </a:bodyPr>
          <a:lstStyle/>
          <a:p>
            <a:pPr algn="ctr"/>
            <a:r>
              <a:rPr lang="en-US" sz="1125" b="1" dirty="0"/>
              <a:t>Jan-Mar 2021</a:t>
            </a:r>
          </a:p>
        </p:txBody>
      </p:sp>
      <p:pic>
        <p:nvPicPr>
          <p:cNvPr id="20" name="Picture 19" descr="Diagram&#10;&#10;Description automatically generated">
            <a:extLst>
              <a:ext uri="{FF2B5EF4-FFF2-40B4-BE49-F238E27FC236}">
                <a16:creationId xmlns:a16="http://schemas.microsoft.com/office/drawing/2014/main" id="{CC0D9988-6BEC-487B-94B0-FEC800DA549D}"/>
              </a:ext>
            </a:extLst>
          </p:cNvPr>
          <p:cNvPicPr>
            <a:picLocks noChangeAspect="1"/>
          </p:cNvPicPr>
          <p:nvPr/>
        </p:nvPicPr>
        <p:blipFill rotWithShape="1">
          <a:blip r:embed="rId6"/>
          <a:srcRect l="29881" t="86409" r="26701" b="2188"/>
          <a:stretch/>
        </p:blipFill>
        <p:spPr>
          <a:xfrm>
            <a:off x="5042188" y="5942989"/>
            <a:ext cx="1927880" cy="303170"/>
          </a:xfrm>
          <a:prstGeom prst="rect">
            <a:avLst/>
          </a:prstGeom>
        </p:spPr>
      </p:pic>
      <p:sp>
        <p:nvSpPr>
          <p:cNvPr id="21" name="TextBox 20">
            <a:extLst>
              <a:ext uri="{FF2B5EF4-FFF2-40B4-BE49-F238E27FC236}">
                <a16:creationId xmlns:a16="http://schemas.microsoft.com/office/drawing/2014/main" id="{EFDC0528-FF5E-4270-BC27-E7279D920B29}"/>
              </a:ext>
            </a:extLst>
          </p:cNvPr>
          <p:cNvSpPr txBox="1"/>
          <p:nvPr/>
        </p:nvSpPr>
        <p:spPr>
          <a:xfrm>
            <a:off x="4948802" y="6187882"/>
            <a:ext cx="2183732" cy="265457"/>
          </a:xfrm>
          <a:prstGeom prst="rect">
            <a:avLst/>
          </a:prstGeom>
          <a:noFill/>
        </p:spPr>
        <p:txBody>
          <a:bodyPr wrap="square" rtlCol="0">
            <a:spAutoFit/>
          </a:bodyPr>
          <a:lstStyle/>
          <a:p>
            <a:pPr algn="ctr"/>
            <a:r>
              <a:rPr lang="en-US" sz="1125" b="1" dirty="0"/>
              <a:t>Frequency (%)</a:t>
            </a:r>
          </a:p>
        </p:txBody>
      </p:sp>
      <p:sp>
        <p:nvSpPr>
          <p:cNvPr id="22" name="TextBox 21">
            <a:extLst>
              <a:ext uri="{FF2B5EF4-FFF2-40B4-BE49-F238E27FC236}">
                <a16:creationId xmlns:a16="http://schemas.microsoft.com/office/drawing/2014/main" id="{10B90C08-90C4-492B-9CD0-E15E68664739}"/>
              </a:ext>
            </a:extLst>
          </p:cNvPr>
          <p:cNvSpPr txBox="1"/>
          <p:nvPr/>
        </p:nvSpPr>
        <p:spPr>
          <a:xfrm>
            <a:off x="6949550" y="5939876"/>
            <a:ext cx="2183732" cy="219291"/>
          </a:xfrm>
          <a:prstGeom prst="rect">
            <a:avLst/>
          </a:prstGeom>
          <a:noFill/>
        </p:spPr>
        <p:txBody>
          <a:bodyPr wrap="square" rtlCol="0">
            <a:spAutoFit/>
          </a:bodyPr>
          <a:lstStyle/>
          <a:p>
            <a:r>
              <a:rPr lang="en-US" sz="825" i="1" dirty="0"/>
              <a:t>frequencies &lt; 0.1% are white</a:t>
            </a:r>
          </a:p>
        </p:txBody>
      </p:sp>
      <p:sp>
        <p:nvSpPr>
          <p:cNvPr id="2" name="Title 1">
            <a:extLst>
              <a:ext uri="{FF2B5EF4-FFF2-40B4-BE49-F238E27FC236}">
                <a16:creationId xmlns:a16="http://schemas.microsoft.com/office/drawing/2014/main" id="{0DC7B716-D9F0-48DA-92E1-AF32A172F3F2}"/>
              </a:ext>
            </a:extLst>
          </p:cNvPr>
          <p:cNvSpPr>
            <a:spLocks noGrp="1"/>
          </p:cNvSpPr>
          <p:nvPr>
            <p:ph type="title"/>
          </p:nvPr>
        </p:nvSpPr>
        <p:spPr>
          <a:xfrm>
            <a:off x="2428937" y="80149"/>
            <a:ext cx="6768752" cy="908050"/>
          </a:xfrm>
        </p:spPr>
        <p:txBody>
          <a:bodyPr>
            <a:normAutofit/>
          </a:bodyPr>
          <a:lstStyle/>
          <a:p>
            <a:r>
              <a:rPr lang="en-US" dirty="0"/>
              <a:t>Evolution of Low Energy (&lt; 10 </a:t>
            </a:r>
            <a:r>
              <a:rPr lang="en-US" dirty="0" err="1"/>
              <a:t>mJ</a:t>
            </a:r>
            <a:r>
              <a:rPr lang="en-US" dirty="0"/>
              <a:t>) Laser Shots</a:t>
            </a:r>
          </a:p>
        </p:txBody>
      </p:sp>
    </p:spTree>
    <p:extLst>
      <p:ext uri="{BB962C8B-B14F-4D97-AF65-F5344CB8AC3E}">
        <p14:creationId xmlns:p14="http://schemas.microsoft.com/office/powerpoint/2010/main" val="1959671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AB5CBFC2-9309-4E86-9323-15F4AFEB6DE8}"/>
              </a:ext>
            </a:extLst>
          </p:cNvPr>
          <p:cNvPicPr>
            <a:picLocks noChangeAspect="1"/>
          </p:cNvPicPr>
          <p:nvPr/>
        </p:nvPicPr>
        <p:blipFill>
          <a:blip r:embed="rId2"/>
          <a:stretch>
            <a:fillRect/>
          </a:stretch>
        </p:blipFill>
        <p:spPr>
          <a:xfrm>
            <a:off x="2402921" y="3904653"/>
            <a:ext cx="7629085" cy="1970847"/>
          </a:xfrm>
          <a:prstGeom prst="rect">
            <a:avLst/>
          </a:prstGeom>
        </p:spPr>
      </p:pic>
      <p:pic>
        <p:nvPicPr>
          <p:cNvPr id="11" name="Picture 10" descr="Chart, line chart&#10;&#10;Description automatically generated">
            <a:extLst>
              <a:ext uri="{FF2B5EF4-FFF2-40B4-BE49-F238E27FC236}">
                <a16:creationId xmlns:a16="http://schemas.microsoft.com/office/drawing/2014/main" id="{7560EE57-1796-4C53-BF63-96B97A56C90A}"/>
              </a:ext>
            </a:extLst>
          </p:cNvPr>
          <p:cNvPicPr>
            <a:picLocks noChangeAspect="1"/>
          </p:cNvPicPr>
          <p:nvPr/>
        </p:nvPicPr>
        <p:blipFill>
          <a:blip r:embed="rId3"/>
          <a:stretch>
            <a:fillRect/>
          </a:stretch>
        </p:blipFill>
        <p:spPr>
          <a:xfrm>
            <a:off x="2402921" y="1556795"/>
            <a:ext cx="7629085" cy="1970847"/>
          </a:xfrm>
          <a:prstGeom prst="rect">
            <a:avLst/>
          </a:prstGeom>
        </p:spPr>
      </p:pic>
      <p:sp>
        <p:nvSpPr>
          <p:cNvPr id="20" name="Rectangle 19">
            <a:extLst>
              <a:ext uri="{FF2B5EF4-FFF2-40B4-BE49-F238E27FC236}">
                <a16:creationId xmlns:a16="http://schemas.microsoft.com/office/drawing/2014/main" id="{9B122003-71E9-426C-A480-00DD7B5C341A}"/>
              </a:ext>
            </a:extLst>
          </p:cNvPr>
          <p:cNvSpPr/>
          <p:nvPr/>
        </p:nvSpPr>
        <p:spPr>
          <a:xfrm>
            <a:off x="2160000" y="3173380"/>
            <a:ext cx="324853"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Box 26">
            <a:extLst>
              <a:ext uri="{FF2B5EF4-FFF2-40B4-BE49-F238E27FC236}">
                <a16:creationId xmlns:a16="http://schemas.microsoft.com/office/drawing/2014/main" id="{B516A28D-51E9-43BA-B462-A8246C9A6301}"/>
              </a:ext>
            </a:extLst>
          </p:cNvPr>
          <p:cNvSpPr txBox="1"/>
          <p:nvPr/>
        </p:nvSpPr>
        <p:spPr>
          <a:xfrm>
            <a:off x="7947537" y="4281664"/>
            <a:ext cx="1295233" cy="461665"/>
          </a:xfrm>
          <a:prstGeom prst="rect">
            <a:avLst/>
          </a:prstGeom>
          <a:noFill/>
        </p:spPr>
        <p:txBody>
          <a:bodyPr wrap="square" rtlCol="0">
            <a:spAutoFit/>
          </a:bodyPr>
          <a:lstStyle/>
          <a:p>
            <a:pPr algn="r"/>
            <a:r>
              <a:rPr lang="en-US" sz="1200" dirty="0"/>
              <a:t>Avg. ≈ 0.8 %</a:t>
            </a:r>
          </a:p>
          <a:p>
            <a:pPr algn="r"/>
            <a:r>
              <a:rPr lang="en-US" sz="1200" i="1" dirty="0"/>
              <a:t>Last 6 months</a:t>
            </a:r>
          </a:p>
        </p:txBody>
      </p:sp>
      <p:sp>
        <p:nvSpPr>
          <p:cNvPr id="28" name="TextBox 27">
            <a:extLst>
              <a:ext uri="{FF2B5EF4-FFF2-40B4-BE49-F238E27FC236}">
                <a16:creationId xmlns:a16="http://schemas.microsoft.com/office/drawing/2014/main" id="{924F5D09-AF06-45D0-99A8-74E628E6BB99}"/>
              </a:ext>
            </a:extLst>
          </p:cNvPr>
          <p:cNvSpPr txBox="1"/>
          <p:nvPr/>
        </p:nvSpPr>
        <p:spPr>
          <a:xfrm>
            <a:off x="7731513" y="2688397"/>
            <a:ext cx="1312181" cy="461665"/>
          </a:xfrm>
          <a:prstGeom prst="rect">
            <a:avLst/>
          </a:prstGeom>
          <a:noFill/>
        </p:spPr>
        <p:txBody>
          <a:bodyPr wrap="square" rtlCol="0">
            <a:spAutoFit/>
          </a:bodyPr>
          <a:lstStyle/>
          <a:p>
            <a:pPr algn="r"/>
            <a:r>
              <a:rPr lang="en-US" sz="1200" dirty="0"/>
              <a:t>Avg. ≈ 38.9 %</a:t>
            </a:r>
          </a:p>
          <a:p>
            <a:pPr algn="r"/>
            <a:r>
              <a:rPr lang="en-US" sz="1200" i="1" dirty="0"/>
              <a:t>Last 6 months</a:t>
            </a:r>
          </a:p>
        </p:txBody>
      </p:sp>
      <p:sp>
        <p:nvSpPr>
          <p:cNvPr id="4" name="Title 3">
            <a:extLst>
              <a:ext uri="{FF2B5EF4-FFF2-40B4-BE49-F238E27FC236}">
                <a16:creationId xmlns:a16="http://schemas.microsoft.com/office/drawing/2014/main" id="{69FB21E4-CB89-47FB-B94D-7A59D505BD57}"/>
              </a:ext>
            </a:extLst>
          </p:cNvPr>
          <p:cNvSpPr>
            <a:spLocks noGrp="1"/>
          </p:cNvSpPr>
          <p:nvPr>
            <p:ph type="title"/>
          </p:nvPr>
        </p:nvSpPr>
        <p:spPr/>
        <p:txBody>
          <a:bodyPr/>
          <a:lstStyle/>
          <a:p>
            <a:r>
              <a:rPr lang="en-US" dirty="0"/>
              <a:t>Trends in Low Energy Shots</a:t>
            </a:r>
          </a:p>
        </p:txBody>
      </p:sp>
      <p:grpSp>
        <p:nvGrpSpPr>
          <p:cNvPr id="2" name="Group 1">
            <a:extLst>
              <a:ext uri="{FF2B5EF4-FFF2-40B4-BE49-F238E27FC236}">
                <a16:creationId xmlns:a16="http://schemas.microsoft.com/office/drawing/2014/main" id="{B661C213-284A-42C4-8B60-C2ECC853BED2}"/>
              </a:ext>
            </a:extLst>
          </p:cNvPr>
          <p:cNvGrpSpPr/>
          <p:nvPr/>
        </p:nvGrpSpPr>
        <p:grpSpPr>
          <a:xfrm>
            <a:off x="3719736" y="2519120"/>
            <a:ext cx="3598892" cy="2782085"/>
            <a:chOff x="3719736" y="2519120"/>
            <a:chExt cx="3598892" cy="2782085"/>
          </a:xfrm>
        </p:grpSpPr>
        <p:sp>
          <p:nvSpPr>
            <p:cNvPr id="8" name="TextBox 7">
              <a:extLst>
                <a:ext uri="{FF2B5EF4-FFF2-40B4-BE49-F238E27FC236}">
                  <a16:creationId xmlns:a16="http://schemas.microsoft.com/office/drawing/2014/main" id="{8C90EE52-1B96-4EA3-B945-91973DD2EA2B}"/>
                </a:ext>
              </a:extLst>
            </p:cNvPr>
            <p:cNvSpPr txBox="1"/>
            <p:nvPr/>
          </p:nvSpPr>
          <p:spPr>
            <a:xfrm>
              <a:off x="3719736" y="2519120"/>
              <a:ext cx="3598892" cy="338554"/>
            </a:xfrm>
            <a:prstGeom prst="rect">
              <a:avLst/>
            </a:prstGeom>
            <a:noFill/>
          </p:spPr>
          <p:txBody>
            <a:bodyPr wrap="square" rtlCol="0">
              <a:spAutoFit/>
            </a:bodyPr>
            <a:lstStyle/>
            <a:p>
              <a:r>
                <a:rPr lang="en-US" sz="1600" dirty="0">
                  <a:solidFill>
                    <a:srgbClr val="CC9900"/>
                  </a:solidFill>
                </a:rPr>
                <a:t>(frequency becomes &gt; 5% in late 2017)</a:t>
              </a:r>
            </a:p>
          </p:txBody>
        </p:sp>
        <p:sp>
          <p:nvSpPr>
            <p:cNvPr id="9" name="TextBox 8">
              <a:extLst>
                <a:ext uri="{FF2B5EF4-FFF2-40B4-BE49-F238E27FC236}">
                  <a16:creationId xmlns:a16="http://schemas.microsoft.com/office/drawing/2014/main" id="{A62CB726-43FA-4378-8527-3AB68EDABA51}"/>
                </a:ext>
              </a:extLst>
            </p:cNvPr>
            <p:cNvSpPr txBox="1"/>
            <p:nvPr/>
          </p:nvSpPr>
          <p:spPr>
            <a:xfrm>
              <a:off x="3719736" y="4962651"/>
              <a:ext cx="3598892" cy="338554"/>
            </a:xfrm>
            <a:prstGeom prst="rect">
              <a:avLst/>
            </a:prstGeom>
            <a:noFill/>
          </p:spPr>
          <p:txBody>
            <a:bodyPr wrap="square" rtlCol="0">
              <a:spAutoFit/>
            </a:bodyPr>
            <a:lstStyle/>
            <a:p>
              <a:r>
                <a:rPr lang="en-US" sz="1600" dirty="0">
                  <a:solidFill>
                    <a:srgbClr val="CC9900"/>
                  </a:solidFill>
                </a:rPr>
                <a:t>(frequency mostly &lt; 1% so far)</a:t>
              </a:r>
            </a:p>
          </p:txBody>
        </p:sp>
      </p:grpSp>
    </p:spTree>
    <p:extLst>
      <p:ext uri="{BB962C8B-B14F-4D97-AF65-F5344CB8AC3E}">
        <p14:creationId xmlns:p14="http://schemas.microsoft.com/office/powerpoint/2010/main" val="3192228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Chart&#10;&#10;Description automatically generated">
            <a:extLst>
              <a:ext uri="{FF2B5EF4-FFF2-40B4-BE49-F238E27FC236}">
                <a16:creationId xmlns:a16="http://schemas.microsoft.com/office/drawing/2014/main" id="{8922F38E-26B6-4BE6-8A02-ABDB23754315}"/>
              </a:ext>
            </a:extLst>
          </p:cNvPr>
          <p:cNvPicPr>
            <a:picLocks noChangeAspect="1"/>
          </p:cNvPicPr>
          <p:nvPr/>
        </p:nvPicPr>
        <p:blipFill rotWithShape="1">
          <a:blip r:embed="rId2">
            <a:extLst>
              <a:ext uri="{28A0092B-C50C-407E-A947-70E740481C1C}">
                <a14:useLocalDpi xmlns:a14="http://schemas.microsoft.com/office/drawing/2010/main" val="0"/>
              </a:ext>
            </a:extLst>
          </a:blip>
          <a:srcRect l="7200" t="12222" r="11293" b="40307"/>
          <a:stretch/>
        </p:blipFill>
        <p:spPr>
          <a:xfrm>
            <a:off x="5659082" y="4889038"/>
            <a:ext cx="4836211" cy="1780322"/>
          </a:xfrm>
          <a:prstGeom prst="rect">
            <a:avLst/>
          </a:prstGeom>
        </p:spPr>
      </p:pic>
      <p:pic>
        <p:nvPicPr>
          <p:cNvPr id="20" name="Picture 19" descr="Chart&#10;&#10;Description automatically generated">
            <a:extLst>
              <a:ext uri="{FF2B5EF4-FFF2-40B4-BE49-F238E27FC236}">
                <a16:creationId xmlns:a16="http://schemas.microsoft.com/office/drawing/2014/main" id="{9E3BA0D0-0584-4BFF-BDEC-79516E43B912}"/>
              </a:ext>
            </a:extLst>
          </p:cNvPr>
          <p:cNvPicPr>
            <a:picLocks noChangeAspect="1"/>
          </p:cNvPicPr>
          <p:nvPr/>
        </p:nvPicPr>
        <p:blipFill rotWithShape="1">
          <a:blip r:embed="rId3">
            <a:extLst>
              <a:ext uri="{28A0092B-C50C-407E-A947-70E740481C1C}">
                <a14:useLocalDpi xmlns:a14="http://schemas.microsoft.com/office/drawing/2010/main" val="0"/>
              </a:ext>
            </a:extLst>
          </a:blip>
          <a:srcRect l="6998" t="13250" r="11056" b="41160"/>
          <a:stretch/>
        </p:blipFill>
        <p:spPr>
          <a:xfrm>
            <a:off x="5632986" y="3092021"/>
            <a:ext cx="4862307" cy="1709733"/>
          </a:xfrm>
          <a:prstGeom prst="rect">
            <a:avLst/>
          </a:prstGeom>
        </p:spPr>
      </p:pic>
      <p:pic>
        <p:nvPicPr>
          <p:cNvPr id="13" name="Picture 12" descr="Chart&#10;&#10;Description automatically generated">
            <a:extLst>
              <a:ext uri="{FF2B5EF4-FFF2-40B4-BE49-F238E27FC236}">
                <a16:creationId xmlns:a16="http://schemas.microsoft.com/office/drawing/2014/main" id="{A83EE5BF-B55D-47F1-9796-8752DFB8176F}"/>
              </a:ext>
            </a:extLst>
          </p:cNvPr>
          <p:cNvPicPr>
            <a:picLocks noChangeAspect="1"/>
          </p:cNvPicPr>
          <p:nvPr/>
        </p:nvPicPr>
        <p:blipFill rotWithShape="1">
          <a:blip r:embed="rId4">
            <a:extLst>
              <a:ext uri="{28A0092B-C50C-407E-A947-70E740481C1C}">
                <a14:useLocalDpi xmlns:a14="http://schemas.microsoft.com/office/drawing/2010/main" val="0"/>
              </a:ext>
            </a:extLst>
          </a:blip>
          <a:srcRect l="7810" t="12222" r="12678" b="45560"/>
          <a:stretch/>
        </p:blipFill>
        <p:spPr>
          <a:xfrm>
            <a:off x="5632986" y="1367887"/>
            <a:ext cx="4717882" cy="1583285"/>
          </a:xfrm>
          <a:prstGeom prst="rect">
            <a:avLst/>
          </a:prstGeom>
        </p:spPr>
      </p:pic>
      <p:sp>
        <p:nvSpPr>
          <p:cNvPr id="4" name="Title 3">
            <a:extLst>
              <a:ext uri="{FF2B5EF4-FFF2-40B4-BE49-F238E27FC236}">
                <a16:creationId xmlns:a16="http://schemas.microsoft.com/office/drawing/2014/main" id="{7C6213B0-75A4-439E-83F3-497EC20FBCEF}"/>
              </a:ext>
            </a:extLst>
          </p:cNvPr>
          <p:cNvSpPr>
            <a:spLocks noGrp="1"/>
          </p:cNvSpPr>
          <p:nvPr>
            <p:ph type="title"/>
          </p:nvPr>
        </p:nvSpPr>
        <p:spPr/>
        <p:txBody>
          <a:bodyPr/>
          <a:lstStyle/>
          <a:p>
            <a:r>
              <a:rPr lang="en-US" dirty="0"/>
              <a:t>Impacts on Monthly Regional Cloud Amount</a:t>
            </a:r>
          </a:p>
        </p:txBody>
      </p:sp>
      <p:pic>
        <p:nvPicPr>
          <p:cNvPr id="10" name="Picture 9" descr="Diagram, engineering drawing&#10;&#10;Description automatically generated">
            <a:extLst>
              <a:ext uri="{FF2B5EF4-FFF2-40B4-BE49-F238E27FC236}">
                <a16:creationId xmlns:a16="http://schemas.microsoft.com/office/drawing/2014/main" id="{35052D7B-2C41-41BD-9686-021922405CCC}"/>
              </a:ext>
            </a:extLst>
          </p:cNvPr>
          <p:cNvPicPr>
            <a:picLocks noChangeAspect="1"/>
          </p:cNvPicPr>
          <p:nvPr/>
        </p:nvPicPr>
        <p:blipFill rotWithShape="1">
          <a:blip r:embed="rId5">
            <a:extLst>
              <a:ext uri="{28A0092B-C50C-407E-A947-70E740481C1C}">
                <a14:useLocalDpi xmlns:a14="http://schemas.microsoft.com/office/drawing/2010/main" val="0"/>
              </a:ext>
            </a:extLst>
          </a:blip>
          <a:srcRect l="9860" t="11150" r="7810" b="4851"/>
          <a:stretch/>
        </p:blipFill>
        <p:spPr>
          <a:xfrm>
            <a:off x="1804546" y="2348883"/>
            <a:ext cx="3672408" cy="2895303"/>
          </a:xfrm>
          <a:prstGeom prst="rect">
            <a:avLst/>
          </a:prstGeom>
        </p:spPr>
      </p:pic>
      <p:sp>
        <p:nvSpPr>
          <p:cNvPr id="17" name="TextBox 16">
            <a:extLst>
              <a:ext uri="{FF2B5EF4-FFF2-40B4-BE49-F238E27FC236}">
                <a16:creationId xmlns:a16="http://schemas.microsoft.com/office/drawing/2014/main" id="{99A8AFB2-2A9E-49B5-A75F-35B0902005F0}"/>
              </a:ext>
            </a:extLst>
          </p:cNvPr>
          <p:cNvSpPr txBox="1"/>
          <p:nvPr/>
        </p:nvSpPr>
        <p:spPr>
          <a:xfrm>
            <a:off x="6456040" y="3162454"/>
            <a:ext cx="628698" cy="338554"/>
          </a:xfrm>
          <a:prstGeom prst="rect">
            <a:avLst/>
          </a:prstGeom>
          <a:noFill/>
          <a:ln w="15875">
            <a:solidFill>
              <a:srgbClr val="FF9900"/>
            </a:solidFill>
          </a:ln>
        </p:spPr>
        <p:txBody>
          <a:bodyPr wrap="none" rtlCol="0">
            <a:spAutoFit/>
          </a:bodyPr>
          <a:lstStyle/>
          <a:p>
            <a:r>
              <a:rPr lang="en-US" sz="1600" b="1" dirty="0">
                <a:solidFill>
                  <a:srgbClr val="FF9900"/>
                </a:solidFill>
              </a:rPr>
              <a:t>SAA</a:t>
            </a:r>
          </a:p>
        </p:txBody>
      </p:sp>
      <p:sp>
        <p:nvSpPr>
          <p:cNvPr id="18" name="TextBox 17">
            <a:extLst>
              <a:ext uri="{FF2B5EF4-FFF2-40B4-BE49-F238E27FC236}">
                <a16:creationId xmlns:a16="http://schemas.microsoft.com/office/drawing/2014/main" id="{18A5432E-A893-45EA-8C26-C10A70405B4B}"/>
              </a:ext>
            </a:extLst>
          </p:cNvPr>
          <p:cNvSpPr txBox="1"/>
          <p:nvPr/>
        </p:nvSpPr>
        <p:spPr>
          <a:xfrm>
            <a:off x="6431628" y="1484784"/>
            <a:ext cx="960519" cy="338554"/>
          </a:xfrm>
          <a:prstGeom prst="rect">
            <a:avLst/>
          </a:prstGeom>
          <a:noFill/>
          <a:ln w="15875">
            <a:solidFill>
              <a:srgbClr val="7030A0"/>
            </a:solidFill>
          </a:ln>
        </p:spPr>
        <p:txBody>
          <a:bodyPr wrap="none" rtlCol="0">
            <a:spAutoFit/>
          </a:bodyPr>
          <a:lstStyle/>
          <a:p>
            <a:r>
              <a:rPr lang="en-US" sz="1600" dirty="0">
                <a:solidFill>
                  <a:srgbClr val="7030A0"/>
                </a:solidFill>
              </a:rPr>
              <a:t>Region 1</a:t>
            </a:r>
          </a:p>
        </p:txBody>
      </p:sp>
      <p:sp>
        <p:nvSpPr>
          <p:cNvPr id="19" name="TextBox 18">
            <a:extLst>
              <a:ext uri="{FF2B5EF4-FFF2-40B4-BE49-F238E27FC236}">
                <a16:creationId xmlns:a16="http://schemas.microsoft.com/office/drawing/2014/main" id="{BD3272A9-CE27-4427-A361-F57B8A16A127}"/>
              </a:ext>
            </a:extLst>
          </p:cNvPr>
          <p:cNvSpPr txBox="1"/>
          <p:nvPr/>
        </p:nvSpPr>
        <p:spPr>
          <a:xfrm>
            <a:off x="6493886" y="5013176"/>
            <a:ext cx="992579" cy="338554"/>
          </a:xfrm>
          <a:prstGeom prst="rect">
            <a:avLst/>
          </a:prstGeom>
          <a:noFill/>
          <a:ln w="15875">
            <a:solidFill>
              <a:srgbClr val="7030A0"/>
            </a:solidFill>
          </a:ln>
        </p:spPr>
        <p:txBody>
          <a:bodyPr wrap="none" rtlCol="0">
            <a:spAutoFit/>
          </a:bodyPr>
          <a:lstStyle/>
          <a:p>
            <a:r>
              <a:rPr lang="en-US" sz="1600" dirty="0">
                <a:solidFill>
                  <a:srgbClr val="7030A0"/>
                </a:solidFill>
              </a:rPr>
              <a:t>Region 3</a:t>
            </a:r>
          </a:p>
        </p:txBody>
      </p:sp>
      <p:cxnSp>
        <p:nvCxnSpPr>
          <p:cNvPr id="21" name="Straight Arrow Connector 20">
            <a:extLst>
              <a:ext uri="{FF2B5EF4-FFF2-40B4-BE49-F238E27FC236}">
                <a16:creationId xmlns:a16="http://schemas.microsoft.com/office/drawing/2014/main" id="{166AB74D-C58D-4C0F-96CF-13047613C398}"/>
              </a:ext>
            </a:extLst>
          </p:cNvPr>
          <p:cNvCxnSpPr/>
          <p:nvPr/>
        </p:nvCxnSpPr>
        <p:spPr bwMode="auto">
          <a:xfrm flipV="1">
            <a:off x="3432175" y="2060848"/>
            <a:ext cx="2226908" cy="994194"/>
          </a:xfrm>
          <a:prstGeom prst="straightConnector1">
            <a:avLst/>
          </a:prstGeom>
          <a:solidFill>
            <a:schemeClr val="accent1"/>
          </a:solidFill>
          <a:ln w="15875" cap="flat" cmpd="sng" algn="ctr">
            <a:solidFill>
              <a:srgbClr val="7030A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Arrow Connector 21">
            <a:extLst>
              <a:ext uri="{FF2B5EF4-FFF2-40B4-BE49-F238E27FC236}">
                <a16:creationId xmlns:a16="http://schemas.microsoft.com/office/drawing/2014/main" id="{22A22F20-BD1B-46A2-A62E-CA2C4C2F37C5}"/>
              </a:ext>
            </a:extLst>
          </p:cNvPr>
          <p:cNvCxnSpPr/>
          <p:nvPr/>
        </p:nvCxnSpPr>
        <p:spPr bwMode="auto">
          <a:xfrm>
            <a:off x="4655843" y="4293096"/>
            <a:ext cx="873771" cy="1058634"/>
          </a:xfrm>
          <a:prstGeom prst="straightConnector1">
            <a:avLst/>
          </a:prstGeom>
          <a:solidFill>
            <a:schemeClr val="accent1"/>
          </a:solidFill>
          <a:ln w="15875" cap="flat" cmpd="sng" algn="ctr">
            <a:solidFill>
              <a:srgbClr val="7030A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a:extLst>
              <a:ext uri="{FF2B5EF4-FFF2-40B4-BE49-F238E27FC236}">
                <a16:creationId xmlns:a16="http://schemas.microsoft.com/office/drawing/2014/main" id="{355DEAA5-1A80-4582-BB13-BFE236BA9D1B}"/>
              </a:ext>
            </a:extLst>
          </p:cNvPr>
          <p:cNvSpPr txBox="1"/>
          <p:nvPr/>
        </p:nvSpPr>
        <p:spPr>
          <a:xfrm>
            <a:off x="911424" y="1556792"/>
            <a:ext cx="3803034" cy="584775"/>
          </a:xfrm>
          <a:prstGeom prst="rect">
            <a:avLst/>
          </a:prstGeom>
          <a:noFill/>
        </p:spPr>
        <p:txBody>
          <a:bodyPr wrap="square" rtlCol="0">
            <a:spAutoFit/>
          </a:bodyPr>
          <a:lstStyle/>
          <a:p>
            <a:r>
              <a:rPr lang="en-US" sz="1600" b="1" dirty="0">
                <a:solidFill>
                  <a:srgbClr val="114FFB"/>
                </a:solidFill>
              </a:rPr>
              <a:t>Within SAA: impacts since mid-2017</a:t>
            </a:r>
          </a:p>
          <a:p>
            <a:r>
              <a:rPr lang="en-US" sz="1600" b="1" dirty="0">
                <a:solidFill>
                  <a:srgbClr val="114FFB"/>
                </a:solidFill>
              </a:rPr>
              <a:t>Outside SAA: no impacts thru 2020</a:t>
            </a:r>
          </a:p>
        </p:txBody>
      </p:sp>
    </p:spTree>
    <p:extLst>
      <p:ext uri="{BB962C8B-B14F-4D97-AF65-F5344CB8AC3E}">
        <p14:creationId xmlns:p14="http://schemas.microsoft.com/office/powerpoint/2010/main" val="300763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8C6FC4CB-9DF9-4716-A261-91B1BDF87BCE}"/>
              </a:ext>
            </a:extLst>
          </p:cNvPr>
          <p:cNvSpPr txBox="1"/>
          <p:nvPr/>
        </p:nvSpPr>
        <p:spPr>
          <a:xfrm>
            <a:off x="2056856" y="3445262"/>
            <a:ext cx="4001514" cy="646331"/>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One low-energy shot can potentially corrupt an entire 80-km chunk</a:t>
            </a:r>
          </a:p>
        </p:txBody>
      </p:sp>
      <p:graphicFrame>
        <p:nvGraphicFramePr>
          <p:cNvPr id="4" name="Table 3">
            <a:extLst>
              <a:ext uri="{FF2B5EF4-FFF2-40B4-BE49-F238E27FC236}">
                <a16:creationId xmlns:a16="http://schemas.microsoft.com/office/drawing/2014/main" id="{21294ACF-AD5D-444E-BBAE-4ADBA4BEC690}"/>
              </a:ext>
            </a:extLst>
          </p:cNvPr>
          <p:cNvGraphicFramePr>
            <a:graphicFrameLocks noGrp="1"/>
          </p:cNvGraphicFramePr>
          <p:nvPr>
            <p:extLst>
              <p:ext uri="{D42A27DB-BD31-4B8C-83A1-F6EECF244321}">
                <p14:modId xmlns:p14="http://schemas.microsoft.com/office/powerpoint/2010/main" val="3779037765"/>
              </p:ext>
            </p:extLst>
          </p:nvPr>
        </p:nvGraphicFramePr>
        <p:xfrm>
          <a:off x="2267641" y="4602420"/>
          <a:ext cx="1737810" cy="1713452"/>
        </p:xfrm>
        <a:graphic>
          <a:graphicData uri="http://schemas.openxmlformats.org/drawingml/2006/table">
            <a:tbl>
              <a:tblPr firstRow="1" bandRow="1">
                <a:tableStyleId>{5C22544A-7EE6-4342-B048-85BDC9FD1C3A}</a:tableStyleId>
              </a:tblPr>
              <a:tblGrid>
                <a:gridCol w="115854">
                  <a:extLst>
                    <a:ext uri="{9D8B030D-6E8A-4147-A177-3AD203B41FA5}">
                      <a16:colId xmlns:a16="http://schemas.microsoft.com/office/drawing/2014/main" val="1551583149"/>
                    </a:ext>
                  </a:extLst>
                </a:gridCol>
                <a:gridCol w="115854">
                  <a:extLst>
                    <a:ext uri="{9D8B030D-6E8A-4147-A177-3AD203B41FA5}">
                      <a16:colId xmlns:a16="http://schemas.microsoft.com/office/drawing/2014/main" val="1324202565"/>
                    </a:ext>
                  </a:extLst>
                </a:gridCol>
                <a:gridCol w="115854">
                  <a:extLst>
                    <a:ext uri="{9D8B030D-6E8A-4147-A177-3AD203B41FA5}">
                      <a16:colId xmlns:a16="http://schemas.microsoft.com/office/drawing/2014/main" val="2264549540"/>
                    </a:ext>
                  </a:extLst>
                </a:gridCol>
                <a:gridCol w="115854">
                  <a:extLst>
                    <a:ext uri="{9D8B030D-6E8A-4147-A177-3AD203B41FA5}">
                      <a16:colId xmlns:a16="http://schemas.microsoft.com/office/drawing/2014/main" val="2616104364"/>
                    </a:ext>
                  </a:extLst>
                </a:gridCol>
                <a:gridCol w="115854">
                  <a:extLst>
                    <a:ext uri="{9D8B030D-6E8A-4147-A177-3AD203B41FA5}">
                      <a16:colId xmlns:a16="http://schemas.microsoft.com/office/drawing/2014/main" val="3511458951"/>
                    </a:ext>
                  </a:extLst>
                </a:gridCol>
                <a:gridCol w="115854">
                  <a:extLst>
                    <a:ext uri="{9D8B030D-6E8A-4147-A177-3AD203B41FA5}">
                      <a16:colId xmlns:a16="http://schemas.microsoft.com/office/drawing/2014/main" val="129769161"/>
                    </a:ext>
                  </a:extLst>
                </a:gridCol>
                <a:gridCol w="115854">
                  <a:extLst>
                    <a:ext uri="{9D8B030D-6E8A-4147-A177-3AD203B41FA5}">
                      <a16:colId xmlns:a16="http://schemas.microsoft.com/office/drawing/2014/main" val="1979071080"/>
                    </a:ext>
                  </a:extLst>
                </a:gridCol>
                <a:gridCol w="115854">
                  <a:extLst>
                    <a:ext uri="{9D8B030D-6E8A-4147-A177-3AD203B41FA5}">
                      <a16:colId xmlns:a16="http://schemas.microsoft.com/office/drawing/2014/main" val="2750489329"/>
                    </a:ext>
                  </a:extLst>
                </a:gridCol>
                <a:gridCol w="115854">
                  <a:extLst>
                    <a:ext uri="{9D8B030D-6E8A-4147-A177-3AD203B41FA5}">
                      <a16:colId xmlns:a16="http://schemas.microsoft.com/office/drawing/2014/main" val="4196233718"/>
                    </a:ext>
                  </a:extLst>
                </a:gridCol>
                <a:gridCol w="115854">
                  <a:extLst>
                    <a:ext uri="{9D8B030D-6E8A-4147-A177-3AD203B41FA5}">
                      <a16:colId xmlns:a16="http://schemas.microsoft.com/office/drawing/2014/main" val="4137993906"/>
                    </a:ext>
                  </a:extLst>
                </a:gridCol>
                <a:gridCol w="115854">
                  <a:extLst>
                    <a:ext uri="{9D8B030D-6E8A-4147-A177-3AD203B41FA5}">
                      <a16:colId xmlns:a16="http://schemas.microsoft.com/office/drawing/2014/main" val="2697621066"/>
                    </a:ext>
                  </a:extLst>
                </a:gridCol>
                <a:gridCol w="115854">
                  <a:extLst>
                    <a:ext uri="{9D8B030D-6E8A-4147-A177-3AD203B41FA5}">
                      <a16:colId xmlns:a16="http://schemas.microsoft.com/office/drawing/2014/main" val="2775139519"/>
                    </a:ext>
                  </a:extLst>
                </a:gridCol>
                <a:gridCol w="115854">
                  <a:extLst>
                    <a:ext uri="{9D8B030D-6E8A-4147-A177-3AD203B41FA5}">
                      <a16:colId xmlns:a16="http://schemas.microsoft.com/office/drawing/2014/main" val="1939838362"/>
                    </a:ext>
                  </a:extLst>
                </a:gridCol>
                <a:gridCol w="115854">
                  <a:extLst>
                    <a:ext uri="{9D8B030D-6E8A-4147-A177-3AD203B41FA5}">
                      <a16:colId xmlns:a16="http://schemas.microsoft.com/office/drawing/2014/main" val="205210724"/>
                    </a:ext>
                  </a:extLst>
                </a:gridCol>
                <a:gridCol w="115854">
                  <a:extLst>
                    <a:ext uri="{9D8B030D-6E8A-4147-A177-3AD203B41FA5}">
                      <a16:colId xmlns:a16="http://schemas.microsoft.com/office/drawing/2014/main" val="1379626095"/>
                    </a:ext>
                  </a:extLst>
                </a:gridCol>
              </a:tblGrid>
              <a:tr h="222817">
                <a:tc gridSpan="1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extLst>
                  <a:ext uri="{0D108BD9-81ED-4DB2-BD59-A6C34878D82A}">
                    <a16:rowId xmlns:a16="http://schemas.microsoft.com/office/drawing/2014/main" val="1623821107"/>
                  </a:ext>
                </a:extLst>
              </a:tr>
              <a:tr h="222817">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extLst>
                  <a:ext uri="{0D108BD9-81ED-4DB2-BD59-A6C34878D82A}">
                    <a16:rowId xmlns:a16="http://schemas.microsoft.com/office/drawing/2014/main" val="1646830860"/>
                  </a:ext>
                </a:extLst>
              </a:tr>
              <a:tr h="231089">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pPr algn="ctr"/>
                      <a:endParaRPr lang="en-US" sz="1100" dirty="0"/>
                    </a:p>
                  </a:txBody>
                  <a:tcPr>
                    <a:solidFill>
                      <a:schemeClr val="accent6">
                        <a:lumMod val="75000"/>
                      </a:schemeClr>
                    </a:solidFill>
                  </a:tcPr>
                </a:tc>
                <a:tc hMerge="1">
                  <a:txBody>
                    <a:bodyPr/>
                    <a:lstStyle/>
                    <a:p>
                      <a:pPr algn="ctr"/>
                      <a:endParaRPr lang="en-US" sz="1100" dirty="0"/>
                    </a:p>
                  </a:txBody>
                  <a:tcPr>
                    <a:solidFill>
                      <a:schemeClr val="accent6">
                        <a:lumMod val="75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pPr algn="ctr"/>
                      <a:endParaRPr lang="en-US" sz="1100" dirty="0"/>
                    </a:p>
                  </a:txBody>
                  <a:tcPr>
                    <a:solidFill>
                      <a:schemeClr val="accent6">
                        <a:lumMod val="50000"/>
                      </a:schemeClr>
                    </a:solidFill>
                  </a:tcPr>
                </a:tc>
                <a:tc hMerge="1">
                  <a:txBody>
                    <a:bodyPr/>
                    <a:lstStyle/>
                    <a:p>
                      <a:pPr algn="ctr"/>
                      <a:endParaRPr lang="en-US" sz="1100" dirty="0"/>
                    </a:p>
                  </a:txBody>
                  <a:tcPr>
                    <a:solidFill>
                      <a:schemeClr val="accent6">
                        <a:lumMod val="50000"/>
                      </a:schemeClr>
                    </a:solidFill>
                  </a:tcPr>
                </a:tc>
                <a:extLst>
                  <a:ext uri="{0D108BD9-81ED-4DB2-BD59-A6C34878D82A}">
                    <a16:rowId xmlns:a16="http://schemas.microsoft.com/office/drawing/2014/main" val="224412361"/>
                  </a:ext>
                </a:extLst>
              </a:tr>
              <a:tr h="1036729">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570395"/>
                  </a:ext>
                </a:extLst>
              </a:tr>
            </a:tbl>
          </a:graphicData>
        </a:graphic>
      </p:graphicFrame>
      <p:sp>
        <p:nvSpPr>
          <p:cNvPr id="11" name="TextBox 10">
            <a:extLst>
              <a:ext uri="{FF2B5EF4-FFF2-40B4-BE49-F238E27FC236}">
                <a16:creationId xmlns:a16="http://schemas.microsoft.com/office/drawing/2014/main" id="{79A8DCB4-0F5A-4D67-A249-24991F56C234}"/>
              </a:ext>
            </a:extLst>
          </p:cNvPr>
          <p:cNvSpPr txBox="1"/>
          <p:nvPr/>
        </p:nvSpPr>
        <p:spPr>
          <a:xfrm>
            <a:off x="2673541" y="4024820"/>
            <a:ext cx="6139445" cy="369332"/>
          </a:xfrm>
          <a:prstGeom prst="rect">
            <a:avLst/>
          </a:prstGeom>
          <a:noFill/>
        </p:spPr>
        <p:txBody>
          <a:bodyPr wrap="square" rtlCol="0">
            <a:spAutoFit/>
          </a:bodyPr>
          <a:lstStyle/>
          <a:p>
            <a:pPr algn="ctr"/>
            <a:r>
              <a:rPr lang="en-US" sz="1800" b="1" dirty="0">
                <a:latin typeface="Helvetica" panose="020B0604020202020204" pitchFamily="34" charset="0"/>
                <a:cs typeface="Helvetica" panose="020B0604020202020204" pitchFamily="34" charset="0"/>
              </a:rPr>
              <a:t>An 80 km ‘chunk’ is composed of 16 5-km frames</a:t>
            </a:r>
          </a:p>
        </p:txBody>
      </p:sp>
      <p:sp>
        <p:nvSpPr>
          <p:cNvPr id="10" name="Title 9">
            <a:extLst>
              <a:ext uri="{FF2B5EF4-FFF2-40B4-BE49-F238E27FC236}">
                <a16:creationId xmlns:a16="http://schemas.microsoft.com/office/drawing/2014/main" id="{25894E81-3D6E-44A0-868F-6B36A277A676}"/>
              </a:ext>
            </a:extLst>
          </p:cNvPr>
          <p:cNvSpPr>
            <a:spLocks noGrp="1"/>
          </p:cNvSpPr>
          <p:nvPr>
            <p:ph type="title"/>
          </p:nvPr>
        </p:nvSpPr>
        <p:spPr>
          <a:xfrm>
            <a:off x="3287691" y="125522"/>
            <a:ext cx="6048669" cy="741290"/>
          </a:xfrm>
        </p:spPr>
        <p:txBody>
          <a:bodyPr>
            <a:normAutofit/>
          </a:bodyPr>
          <a:lstStyle/>
          <a:p>
            <a:r>
              <a:rPr lang="en-US" dirty="0">
                <a:cs typeface="Helvetica" panose="020B0604020202020204" pitchFamily="34" charset="0"/>
              </a:rPr>
              <a:t>CALIOP Data Processing Fundamentals</a:t>
            </a:r>
            <a:endParaRPr lang="en-US" dirty="0"/>
          </a:p>
        </p:txBody>
      </p:sp>
      <p:graphicFrame>
        <p:nvGraphicFramePr>
          <p:cNvPr id="24" name="Table 23">
            <a:extLst>
              <a:ext uri="{FF2B5EF4-FFF2-40B4-BE49-F238E27FC236}">
                <a16:creationId xmlns:a16="http://schemas.microsoft.com/office/drawing/2014/main" id="{38F6E1E0-0CD8-4260-8639-63FC649E38C0}"/>
              </a:ext>
            </a:extLst>
          </p:cNvPr>
          <p:cNvGraphicFramePr>
            <a:graphicFrameLocks noGrp="1"/>
          </p:cNvGraphicFramePr>
          <p:nvPr>
            <p:extLst>
              <p:ext uri="{D42A27DB-BD31-4B8C-83A1-F6EECF244321}">
                <p14:modId xmlns:p14="http://schemas.microsoft.com/office/powerpoint/2010/main" val="4153385187"/>
              </p:ext>
            </p:extLst>
          </p:nvPr>
        </p:nvGraphicFramePr>
        <p:xfrm>
          <a:off x="4005451" y="4602420"/>
          <a:ext cx="1737810" cy="1713452"/>
        </p:xfrm>
        <a:graphic>
          <a:graphicData uri="http://schemas.openxmlformats.org/drawingml/2006/table">
            <a:tbl>
              <a:tblPr firstRow="1" bandRow="1">
                <a:tableStyleId>{5C22544A-7EE6-4342-B048-85BDC9FD1C3A}</a:tableStyleId>
              </a:tblPr>
              <a:tblGrid>
                <a:gridCol w="115854">
                  <a:extLst>
                    <a:ext uri="{9D8B030D-6E8A-4147-A177-3AD203B41FA5}">
                      <a16:colId xmlns:a16="http://schemas.microsoft.com/office/drawing/2014/main" val="1551583149"/>
                    </a:ext>
                  </a:extLst>
                </a:gridCol>
                <a:gridCol w="115854">
                  <a:extLst>
                    <a:ext uri="{9D8B030D-6E8A-4147-A177-3AD203B41FA5}">
                      <a16:colId xmlns:a16="http://schemas.microsoft.com/office/drawing/2014/main" val="1324202565"/>
                    </a:ext>
                  </a:extLst>
                </a:gridCol>
                <a:gridCol w="115854">
                  <a:extLst>
                    <a:ext uri="{9D8B030D-6E8A-4147-A177-3AD203B41FA5}">
                      <a16:colId xmlns:a16="http://schemas.microsoft.com/office/drawing/2014/main" val="2264549540"/>
                    </a:ext>
                  </a:extLst>
                </a:gridCol>
                <a:gridCol w="115854">
                  <a:extLst>
                    <a:ext uri="{9D8B030D-6E8A-4147-A177-3AD203B41FA5}">
                      <a16:colId xmlns:a16="http://schemas.microsoft.com/office/drawing/2014/main" val="2616104364"/>
                    </a:ext>
                  </a:extLst>
                </a:gridCol>
                <a:gridCol w="115854">
                  <a:extLst>
                    <a:ext uri="{9D8B030D-6E8A-4147-A177-3AD203B41FA5}">
                      <a16:colId xmlns:a16="http://schemas.microsoft.com/office/drawing/2014/main" val="3511458951"/>
                    </a:ext>
                  </a:extLst>
                </a:gridCol>
                <a:gridCol w="115854">
                  <a:extLst>
                    <a:ext uri="{9D8B030D-6E8A-4147-A177-3AD203B41FA5}">
                      <a16:colId xmlns:a16="http://schemas.microsoft.com/office/drawing/2014/main" val="129769161"/>
                    </a:ext>
                  </a:extLst>
                </a:gridCol>
                <a:gridCol w="115854">
                  <a:extLst>
                    <a:ext uri="{9D8B030D-6E8A-4147-A177-3AD203B41FA5}">
                      <a16:colId xmlns:a16="http://schemas.microsoft.com/office/drawing/2014/main" val="1979071080"/>
                    </a:ext>
                  </a:extLst>
                </a:gridCol>
                <a:gridCol w="115854">
                  <a:extLst>
                    <a:ext uri="{9D8B030D-6E8A-4147-A177-3AD203B41FA5}">
                      <a16:colId xmlns:a16="http://schemas.microsoft.com/office/drawing/2014/main" val="2750489329"/>
                    </a:ext>
                  </a:extLst>
                </a:gridCol>
                <a:gridCol w="115854">
                  <a:extLst>
                    <a:ext uri="{9D8B030D-6E8A-4147-A177-3AD203B41FA5}">
                      <a16:colId xmlns:a16="http://schemas.microsoft.com/office/drawing/2014/main" val="4196233718"/>
                    </a:ext>
                  </a:extLst>
                </a:gridCol>
                <a:gridCol w="115854">
                  <a:extLst>
                    <a:ext uri="{9D8B030D-6E8A-4147-A177-3AD203B41FA5}">
                      <a16:colId xmlns:a16="http://schemas.microsoft.com/office/drawing/2014/main" val="4137993906"/>
                    </a:ext>
                  </a:extLst>
                </a:gridCol>
                <a:gridCol w="115854">
                  <a:extLst>
                    <a:ext uri="{9D8B030D-6E8A-4147-A177-3AD203B41FA5}">
                      <a16:colId xmlns:a16="http://schemas.microsoft.com/office/drawing/2014/main" val="2697621066"/>
                    </a:ext>
                  </a:extLst>
                </a:gridCol>
                <a:gridCol w="115854">
                  <a:extLst>
                    <a:ext uri="{9D8B030D-6E8A-4147-A177-3AD203B41FA5}">
                      <a16:colId xmlns:a16="http://schemas.microsoft.com/office/drawing/2014/main" val="2775139519"/>
                    </a:ext>
                  </a:extLst>
                </a:gridCol>
                <a:gridCol w="115854">
                  <a:extLst>
                    <a:ext uri="{9D8B030D-6E8A-4147-A177-3AD203B41FA5}">
                      <a16:colId xmlns:a16="http://schemas.microsoft.com/office/drawing/2014/main" val="1939838362"/>
                    </a:ext>
                  </a:extLst>
                </a:gridCol>
                <a:gridCol w="115854">
                  <a:extLst>
                    <a:ext uri="{9D8B030D-6E8A-4147-A177-3AD203B41FA5}">
                      <a16:colId xmlns:a16="http://schemas.microsoft.com/office/drawing/2014/main" val="205210724"/>
                    </a:ext>
                  </a:extLst>
                </a:gridCol>
                <a:gridCol w="115854">
                  <a:extLst>
                    <a:ext uri="{9D8B030D-6E8A-4147-A177-3AD203B41FA5}">
                      <a16:colId xmlns:a16="http://schemas.microsoft.com/office/drawing/2014/main" val="1379626095"/>
                    </a:ext>
                  </a:extLst>
                </a:gridCol>
              </a:tblGrid>
              <a:tr h="222817">
                <a:tc gridSpan="1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extLst>
                  <a:ext uri="{0D108BD9-81ED-4DB2-BD59-A6C34878D82A}">
                    <a16:rowId xmlns:a16="http://schemas.microsoft.com/office/drawing/2014/main" val="1623821107"/>
                  </a:ext>
                </a:extLst>
              </a:tr>
              <a:tr h="222817">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extLst>
                  <a:ext uri="{0D108BD9-81ED-4DB2-BD59-A6C34878D82A}">
                    <a16:rowId xmlns:a16="http://schemas.microsoft.com/office/drawing/2014/main" val="1646830860"/>
                  </a:ext>
                </a:extLst>
              </a:tr>
              <a:tr h="231089">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pPr algn="ctr"/>
                      <a:endParaRPr lang="en-US" sz="1100" dirty="0"/>
                    </a:p>
                  </a:txBody>
                  <a:tcPr>
                    <a:solidFill>
                      <a:schemeClr val="accent6">
                        <a:lumMod val="75000"/>
                      </a:schemeClr>
                    </a:solidFill>
                  </a:tcPr>
                </a:tc>
                <a:tc hMerge="1">
                  <a:txBody>
                    <a:bodyPr/>
                    <a:lstStyle/>
                    <a:p>
                      <a:pPr algn="ctr"/>
                      <a:endParaRPr lang="en-US" sz="1100" dirty="0"/>
                    </a:p>
                  </a:txBody>
                  <a:tcPr>
                    <a:solidFill>
                      <a:schemeClr val="accent6">
                        <a:lumMod val="75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pPr algn="ctr"/>
                      <a:endParaRPr lang="en-US" sz="1100" dirty="0"/>
                    </a:p>
                  </a:txBody>
                  <a:tcPr>
                    <a:solidFill>
                      <a:schemeClr val="accent6">
                        <a:lumMod val="50000"/>
                      </a:schemeClr>
                    </a:solidFill>
                  </a:tcPr>
                </a:tc>
                <a:tc hMerge="1">
                  <a:txBody>
                    <a:bodyPr/>
                    <a:lstStyle/>
                    <a:p>
                      <a:pPr algn="ctr"/>
                      <a:endParaRPr lang="en-US" sz="1100" dirty="0"/>
                    </a:p>
                  </a:txBody>
                  <a:tcPr>
                    <a:solidFill>
                      <a:schemeClr val="accent6">
                        <a:lumMod val="50000"/>
                      </a:schemeClr>
                    </a:solidFill>
                  </a:tcPr>
                </a:tc>
                <a:extLst>
                  <a:ext uri="{0D108BD9-81ED-4DB2-BD59-A6C34878D82A}">
                    <a16:rowId xmlns:a16="http://schemas.microsoft.com/office/drawing/2014/main" val="224412361"/>
                  </a:ext>
                </a:extLst>
              </a:tr>
              <a:tr h="1036729">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570395"/>
                  </a:ext>
                </a:extLst>
              </a:tr>
            </a:tbl>
          </a:graphicData>
        </a:graphic>
      </p:graphicFrame>
      <p:graphicFrame>
        <p:nvGraphicFramePr>
          <p:cNvPr id="25" name="Table 24">
            <a:extLst>
              <a:ext uri="{FF2B5EF4-FFF2-40B4-BE49-F238E27FC236}">
                <a16:creationId xmlns:a16="http://schemas.microsoft.com/office/drawing/2014/main" id="{C898EA58-7AF9-427E-9F51-9B19C8065A21}"/>
              </a:ext>
            </a:extLst>
          </p:cNvPr>
          <p:cNvGraphicFramePr>
            <a:graphicFrameLocks noGrp="1"/>
          </p:cNvGraphicFramePr>
          <p:nvPr>
            <p:extLst>
              <p:ext uri="{D42A27DB-BD31-4B8C-83A1-F6EECF244321}">
                <p14:modId xmlns:p14="http://schemas.microsoft.com/office/powerpoint/2010/main" val="3029322352"/>
              </p:ext>
            </p:extLst>
          </p:nvPr>
        </p:nvGraphicFramePr>
        <p:xfrm>
          <a:off x="5743261" y="4602420"/>
          <a:ext cx="1737810" cy="1713452"/>
        </p:xfrm>
        <a:graphic>
          <a:graphicData uri="http://schemas.openxmlformats.org/drawingml/2006/table">
            <a:tbl>
              <a:tblPr firstRow="1" bandRow="1">
                <a:tableStyleId>{5C22544A-7EE6-4342-B048-85BDC9FD1C3A}</a:tableStyleId>
              </a:tblPr>
              <a:tblGrid>
                <a:gridCol w="115854">
                  <a:extLst>
                    <a:ext uri="{9D8B030D-6E8A-4147-A177-3AD203B41FA5}">
                      <a16:colId xmlns:a16="http://schemas.microsoft.com/office/drawing/2014/main" val="1551583149"/>
                    </a:ext>
                  </a:extLst>
                </a:gridCol>
                <a:gridCol w="115854">
                  <a:extLst>
                    <a:ext uri="{9D8B030D-6E8A-4147-A177-3AD203B41FA5}">
                      <a16:colId xmlns:a16="http://schemas.microsoft.com/office/drawing/2014/main" val="1324202565"/>
                    </a:ext>
                  </a:extLst>
                </a:gridCol>
                <a:gridCol w="115854">
                  <a:extLst>
                    <a:ext uri="{9D8B030D-6E8A-4147-A177-3AD203B41FA5}">
                      <a16:colId xmlns:a16="http://schemas.microsoft.com/office/drawing/2014/main" val="2264549540"/>
                    </a:ext>
                  </a:extLst>
                </a:gridCol>
                <a:gridCol w="115854">
                  <a:extLst>
                    <a:ext uri="{9D8B030D-6E8A-4147-A177-3AD203B41FA5}">
                      <a16:colId xmlns:a16="http://schemas.microsoft.com/office/drawing/2014/main" val="2616104364"/>
                    </a:ext>
                  </a:extLst>
                </a:gridCol>
                <a:gridCol w="115854">
                  <a:extLst>
                    <a:ext uri="{9D8B030D-6E8A-4147-A177-3AD203B41FA5}">
                      <a16:colId xmlns:a16="http://schemas.microsoft.com/office/drawing/2014/main" val="3511458951"/>
                    </a:ext>
                  </a:extLst>
                </a:gridCol>
                <a:gridCol w="115854">
                  <a:extLst>
                    <a:ext uri="{9D8B030D-6E8A-4147-A177-3AD203B41FA5}">
                      <a16:colId xmlns:a16="http://schemas.microsoft.com/office/drawing/2014/main" val="129769161"/>
                    </a:ext>
                  </a:extLst>
                </a:gridCol>
                <a:gridCol w="115854">
                  <a:extLst>
                    <a:ext uri="{9D8B030D-6E8A-4147-A177-3AD203B41FA5}">
                      <a16:colId xmlns:a16="http://schemas.microsoft.com/office/drawing/2014/main" val="1979071080"/>
                    </a:ext>
                  </a:extLst>
                </a:gridCol>
                <a:gridCol w="115854">
                  <a:extLst>
                    <a:ext uri="{9D8B030D-6E8A-4147-A177-3AD203B41FA5}">
                      <a16:colId xmlns:a16="http://schemas.microsoft.com/office/drawing/2014/main" val="2750489329"/>
                    </a:ext>
                  </a:extLst>
                </a:gridCol>
                <a:gridCol w="115854">
                  <a:extLst>
                    <a:ext uri="{9D8B030D-6E8A-4147-A177-3AD203B41FA5}">
                      <a16:colId xmlns:a16="http://schemas.microsoft.com/office/drawing/2014/main" val="4196233718"/>
                    </a:ext>
                  </a:extLst>
                </a:gridCol>
                <a:gridCol w="115854">
                  <a:extLst>
                    <a:ext uri="{9D8B030D-6E8A-4147-A177-3AD203B41FA5}">
                      <a16:colId xmlns:a16="http://schemas.microsoft.com/office/drawing/2014/main" val="4137993906"/>
                    </a:ext>
                  </a:extLst>
                </a:gridCol>
                <a:gridCol w="115854">
                  <a:extLst>
                    <a:ext uri="{9D8B030D-6E8A-4147-A177-3AD203B41FA5}">
                      <a16:colId xmlns:a16="http://schemas.microsoft.com/office/drawing/2014/main" val="2697621066"/>
                    </a:ext>
                  </a:extLst>
                </a:gridCol>
                <a:gridCol w="115854">
                  <a:extLst>
                    <a:ext uri="{9D8B030D-6E8A-4147-A177-3AD203B41FA5}">
                      <a16:colId xmlns:a16="http://schemas.microsoft.com/office/drawing/2014/main" val="2775139519"/>
                    </a:ext>
                  </a:extLst>
                </a:gridCol>
                <a:gridCol w="115854">
                  <a:extLst>
                    <a:ext uri="{9D8B030D-6E8A-4147-A177-3AD203B41FA5}">
                      <a16:colId xmlns:a16="http://schemas.microsoft.com/office/drawing/2014/main" val="1939838362"/>
                    </a:ext>
                  </a:extLst>
                </a:gridCol>
                <a:gridCol w="115854">
                  <a:extLst>
                    <a:ext uri="{9D8B030D-6E8A-4147-A177-3AD203B41FA5}">
                      <a16:colId xmlns:a16="http://schemas.microsoft.com/office/drawing/2014/main" val="205210724"/>
                    </a:ext>
                  </a:extLst>
                </a:gridCol>
                <a:gridCol w="115854">
                  <a:extLst>
                    <a:ext uri="{9D8B030D-6E8A-4147-A177-3AD203B41FA5}">
                      <a16:colId xmlns:a16="http://schemas.microsoft.com/office/drawing/2014/main" val="1379626095"/>
                    </a:ext>
                  </a:extLst>
                </a:gridCol>
              </a:tblGrid>
              <a:tr h="222817">
                <a:tc gridSpan="1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extLst>
                  <a:ext uri="{0D108BD9-81ED-4DB2-BD59-A6C34878D82A}">
                    <a16:rowId xmlns:a16="http://schemas.microsoft.com/office/drawing/2014/main" val="1623821107"/>
                  </a:ext>
                </a:extLst>
              </a:tr>
              <a:tr h="222817">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extLst>
                  <a:ext uri="{0D108BD9-81ED-4DB2-BD59-A6C34878D82A}">
                    <a16:rowId xmlns:a16="http://schemas.microsoft.com/office/drawing/2014/main" val="1646830860"/>
                  </a:ext>
                </a:extLst>
              </a:tr>
              <a:tr h="231089">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pPr algn="ctr"/>
                      <a:endParaRPr lang="en-US" sz="1100" dirty="0"/>
                    </a:p>
                  </a:txBody>
                  <a:tcPr>
                    <a:solidFill>
                      <a:schemeClr val="accent6">
                        <a:lumMod val="75000"/>
                      </a:schemeClr>
                    </a:solidFill>
                  </a:tcPr>
                </a:tc>
                <a:tc hMerge="1">
                  <a:txBody>
                    <a:bodyPr/>
                    <a:lstStyle/>
                    <a:p>
                      <a:pPr algn="ctr"/>
                      <a:endParaRPr lang="en-US" sz="1100" dirty="0"/>
                    </a:p>
                  </a:txBody>
                  <a:tcPr>
                    <a:solidFill>
                      <a:schemeClr val="accent6">
                        <a:lumMod val="75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pPr algn="ctr"/>
                      <a:endParaRPr lang="en-US" sz="1100" dirty="0"/>
                    </a:p>
                  </a:txBody>
                  <a:tcPr>
                    <a:solidFill>
                      <a:schemeClr val="accent6">
                        <a:lumMod val="50000"/>
                      </a:schemeClr>
                    </a:solidFill>
                  </a:tcPr>
                </a:tc>
                <a:tc hMerge="1">
                  <a:txBody>
                    <a:bodyPr/>
                    <a:lstStyle/>
                    <a:p>
                      <a:pPr algn="ctr"/>
                      <a:endParaRPr lang="en-US" sz="1100" dirty="0"/>
                    </a:p>
                  </a:txBody>
                  <a:tcPr>
                    <a:solidFill>
                      <a:schemeClr val="accent6">
                        <a:lumMod val="50000"/>
                      </a:schemeClr>
                    </a:solidFill>
                  </a:tcPr>
                </a:tc>
                <a:extLst>
                  <a:ext uri="{0D108BD9-81ED-4DB2-BD59-A6C34878D82A}">
                    <a16:rowId xmlns:a16="http://schemas.microsoft.com/office/drawing/2014/main" val="224412361"/>
                  </a:ext>
                </a:extLst>
              </a:tr>
              <a:tr h="1036729">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570395"/>
                  </a:ext>
                </a:extLst>
              </a:tr>
            </a:tbl>
          </a:graphicData>
        </a:graphic>
      </p:graphicFrame>
      <p:graphicFrame>
        <p:nvGraphicFramePr>
          <p:cNvPr id="26" name="Table 25">
            <a:extLst>
              <a:ext uri="{FF2B5EF4-FFF2-40B4-BE49-F238E27FC236}">
                <a16:creationId xmlns:a16="http://schemas.microsoft.com/office/drawing/2014/main" id="{9F7EF305-9F56-49BD-94D5-43106BD92277}"/>
              </a:ext>
            </a:extLst>
          </p:cNvPr>
          <p:cNvGraphicFramePr>
            <a:graphicFrameLocks noGrp="1"/>
          </p:cNvGraphicFramePr>
          <p:nvPr>
            <p:extLst>
              <p:ext uri="{D42A27DB-BD31-4B8C-83A1-F6EECF244321}">
                <p14:modId xmlns:p14="http://schemas.microsoft.com/office/powerpoint/2010/main" val="183089855"/>
              </p:ext>
            </p:extLst>
          </p:nvPr>
        </p:nvGraphicFramePr>
        <p:xfrm>
          <a:off x="7481071" y="4602420"/>
          <a:ext cx="1737810" cy="1713452"/>
        </p:xfrm>
        <a:graphic>
          <a:graphicData uri="http://schemas.openxmlformats.org/drawingml/2006/table">
            <a:tbl>
              <a:tblPr firstRow="1" bandRow="1">
                <a:tableStyleId>{5C22544A-7EE6-4342-B048-85BDC9FD1C3A}</a:tableStyleId>
              </a:tblPr>
              <a:tblGrid>
                <a:gridCol w="115854">
                  <a:extLst>
                    <a:ext uri="{9D8B030D-6E8A-4147-A177-3AD203B41FA5}">
                      <a16:colId xmlns:a16="http://schemas.microsoft.com/office/drawing/2014/main" val="1551583149"/>
                    </a:ext>
                  </a:extLst>
                </a:gridCol>
                <a:gridCol w="115854">
                  <a:extLst>
                    <a:ext uri="{9D8B030D-6E8A-4147-A177-3AD203B41FA5}">
                      <a16:colId xmlns:a16="http://schemas.microsoft.com/office/drawing/2014/main" val="1324202565"/>
                    </a:ext>
                  </a:extLst>
                </a:gridCol>
                <a:gridCol w="115854">
                  <a:extLst>
                    <a:ext uri="{9D8B030D-6E8A-4147-A177-3AD203B41FA5}">
                      <a16:colId xmlns:a16="http://schemas.microsoft.com/office/drawing/2014/main" val="2264549540"/>
                    </a:ext>
                  </a:extLst>
                </a:gridCol>
                <a:gridCol w="115854">
                  <a:extLst>
                    <a:ext uri="{9D8B030D-6E8A-4147-A177-3AD203B41FA5}">
                      <a16:colId xmlns:a16="http://schemas.microsoft.com/office/drawing/2014/main" val="2616104364"/>
                    </a:ext>
                  </a:extLst>
                </a:gridCol>
                <a:gridCol w="115854">
                  <a:extLst>
                    <a:ext uri="{9D8B030D-6E8A-4147-A177-3AD203B41FA5}">
                      <a16:colId xmlns:a16="http://schemas.microsoft.com/office/drawing/2014/main" val="3511458951"/>
                    </a:ext>
                  </a:extLst>
                </a:gridCol>
                <a:gridCol w="115854">
                  <a:extLst>
                    <a:ext uri="{9D8B030D-6E8A-4147-A177-3AD203B41FA5}">
                      <a16:colId xmlns:a16="http://schemas.microsoft.com/office/drawing/2014/main" val="129769161"/>
                    </a:ext>
                  </a:extLst>
                </a:gridCol>
                <a:gridCol w="115854">
                  <a:extLst>
                    <a:ext uri="{9D8B030D-6E8A-4147-A177-3AD203B41FA5}">
                      <a16:colId xmlns:a16="http://schemas.microsoft.com/office/drawing/2014/main" val="1979071080"/>
                    </a:ext>
                  </a:extLst>
                </a:gridCol>
                <a:gridCol w="115854">
                  <a:extLst>
                    <a:ext uri="{9D8B030D-6E8A-4147-A177-3AD203B41FA5}">
                      <a16:colId xmlns:a16="http://schemas.microsoft.com/office/drawing/2014/main" val="2750489329"/>
                    </a:ext>
                  </a:extLst>
                </a:gridCol>
                <a:gridCol w="115854">
                  <a:extLst>
                    <a:ext uri="{9D8B030D-6E8A-4147-A177-3AD203B41FA5}">
                      <a16:colId xmlns:a16="http://schemas.microsoft.com/office/drawing/2014/main" val="4196233718"/>
                    </a:ext>
                  </a:extLst>
                </a:gridCol>
                <a:gridCol w="115854">
                  <a:extLst>
                    <a:ext uri="{9D8B030D-6E8A-4147-A177-3AD203B41FA5}">
                      <a16:colId xmlns:a16="http://schemas.microsoft.com/office/drawing/2014/main" val="4137993906"/>
                    </a:ext>
                  </a:extLst>
                </a:gridCol>
                <a:gridCol w="115854">
                  <a:extLst>
                    <a:ext uri="{9D8B030D-6E8A-4147-A177-3AD203B41FA5}">
                      <a16:colId xmlns:a16="http://schemas.microsoft.com/office/drawing/2014/main" val="2697621066"/>
                    </a:ext>
                  </a:extLst>
                </a:gridCol>
                <a:gridCol w="115854">
                  <a:extLst>
                    <a:ext uri="{9D8B030D-6E8A-4147-A177-3AD203B41FA5}">
                      <a16:colId xmlns:a16="http://schemas.microsoft.com/office/drawing/2014/main" val="2775139519"/>
                    </a:ext>
                  </a:extLst>
                </a:gridCol>
                <a:gridCol w="115854">
                  <a:extLst>
                    <a:ext uri="{9D8B030D-6E8A-4147-A177-3AD203B41FA5}">
                      <a16:colId xmlns:a16="http://schemas.microsoft.com/office/drawing/2014/main" val="1939838362"/>
                    </a:ext>
                  </a:extLst>
                </a:gridCol>
                <a:gridCol w="115854">
                  <a:extLst>
                    <a:ext uri="{9D8B030D-6E8A-4147-A177-3AD203B41FA5}">
                      <a16:colId xmlns:a16="http://schemas.microsoft.com/office/drawing/2014/main" val="205210724"/>
                    </a:ext>
                  </a:extLst>
                </a:gridCol>
                <a:gridCol w="115854">
                  <a:extLst>
                    <a:ext uri="{9D8B030D-6E8A-4147-A177-3AD203B41FA5}">
                      <a16:colId xmlns:a16="http://schemas.microsoft.com/office/drawing/2014/main" val="1379626095"/>
                    </a:ext>
                  </a:extLst>
                </a:gridCol>
              </a:tblGrid>
              <a:tr h="222817">
                <a:tc gridSpan="1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extLst>
                  <a:ext uri="{0D108BD9-81ED-4DB2-BD59-A6C34878D82A}">
                    <a16:rowId xmlns:a16="http://schemas.microsoft.com/office/drawing/2014/main" val="1623821107"/>
                  </a:ext>
                </a:extLst>
              </a:tr>
              <a:tr h="222817">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extLst>
                  <a:ext uri="{0D108BD9-81ED-4DB2-BD59-A6C34878D82A}">
                    <a16:rowId xmlns:a16="http://schemas.microsoft.com/office/drawing/2014/main" val="1646830860"/>
                  </a:ext>
                </a:extLst>
              </a:tr>
              <a:tr h="231089">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pPr algn="ctr"/>
                      <a:endParaRPr lang="en-US" sz="1100" dirty="0"/>
                    </a:p>
                  </a:txBody>
                  <a:tcPr>
                    <a:solidFill>
                      <a:schemeClr val="accent6">
                        <a:lumMod val="75000"/>
                      </a:schemeClr>
                    </a:solidFill>
                  </a:tcPr>
                </a:tc>
                <a:tc hMerge="1">
                  <a:txBody>
                    <a:bodyPr/>
                    <a:lstStyle/>
                    <a:p>
                      <a:pPr algn="ctr"/>
                      <a:endParaRPr lang="en-US" sz="1100" dirty="0"/>
                    </a:p>
                  </a:txBody>
                  <a:tcPr>
                    <a:solidFill>
                      <a:schemeClr val="accent6">
                        <a:lumMod val="75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pPr algn="ctr"/>
                      <a:endParaRPr lang="en-US" sz="1100" dirty="0"/>
                    </a:p>
                  </a:txBody>
                  <a:tcPr>
                    <a:solidFill>
                      <a:schemeClr val="accent6">
                        <a:lumMod val="50000"/>
                      </a:schemeClr>
                    </a:solidFill>
                  </a:tcPr>
                </a:tc>
                <a:tc hMerge="1">
                  <a:txBody>
                    <a:bodyPr/>
                    <a:lstStyle/>
                    <a:p>
                      <a:pPr algn="ctr"/>
                      <a:endParaRPr lang="en-US" sz="1100" dirty="0"/>
                    </a:p>
                  </a:txBody>
                  <a:tcPr>
                    <a:solidFill>
                      <a:schemeClr val="accent6">
                        <a:lumMod val="50000"/>
                      </a:schemeClr>
                    </a:solidFill>
                  </a:tcPr>
                </a:tc>
                <a:extLst>
                  <a:ext uri="{0D108BD9-81ED-4DB2-BD59-A6C34878D82A}">
                    <a16:rowId xmlns:a16="http://schemas.microsoft.com/office/drawing/2014/main" val="224412361"/>
                  </a:ext>
                </a:extLst>
              </a:tr>
              <a:tr h="1036729">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570395"/>
                  </a:ext>
                </a:extLst>
              </a:tr>
            </a:tbl>
          </a:graphicData>
        </a:graphic>
      </p:graphicFrame>
      <p:grpSp>
        <p:nvGrpSpPr>
          <p:cNvPr id="12" name="Group 11">
            <a:extLst>
              <a:ext uri="{FF2B5EF4-FFF2-40B4-BE49-F238E27FC236}">
                <a16:creationId xmlns:a16="http://schemas.microsoft.com/office/drawing/2014/main" id="{B9B10E5F-005D-47BD-BB2D-51ED776A24EE}"/>
              </a:ext>
            </a:extLst>
          </p:cNvPr>
          <p:cNvGrpSpPr/>
          <p:nvPr/>
        </p:nvGrpSpPr>
        <p:grpSpPr>
          <a:xfrm>
            <a:off x="1673139" y="4498467"/>
            <a:ext cx="561304" cy="1944365"/>
            <a:chOff x="221149" y="4204607"/>
            <a:chExt cx="561304" cy="1944365"/>
          </a:xfrm>
        </p:grpSpPr>
        <p:sp>
          <p:nvSpPr>
            <p:cNvPr id="5" name="TextBox 4">
              <a:extLst>
                <a:ext uri="{FF2B5EF4-FFF2-40B4-BE49-F238E27FC236}">
                  <a16:creationId xmlns:a16="http://schemas.microsoft.com/office/drawing/2014/main" id="{571DA545-C20C-4E06-81C8-222EB7E426C5}"/>
                </a:ext>
              </a:extLst>
            </p:cNvPr>
            <p:cNvSpPr txBox="1"/>
            <p:nvPr/>
          </p:nvSpPr>
          <p:spPr>
            <a:xfrm>
              <a:off x="268541" y="5918140"/>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-0.5</a:t>
              </a:r>
            </a:p>
          </p:txBody>
        </p:sp>
        <p:sp>
          <p:nvSpPr>
            <p:cNvPr id="6" name="TextBox 5">
              <a:extLst>
                <a:ext uri="{FF2B5EF4-FFF2-40B4-BE49-F238E27FC236}">
                  <a16:creationId xmlns:a16="http://schemas.microsoft.com/office/drawing/2014/main" id="{D83D945A-919C-49B8-B9F0-6B57358C833B}"/>
                </a:ext>
              </a:extLst>
            </p:cNvPr>
            <p:cNvSpPr txBox="1"/>
            <p:nvPr/>
          </p:nvSpPr>
          <p:spPr>
            <a:xfrm>
              <a:off x="268541" y="4871460"/>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8.2</a:t>
              </a:r>
            </a:p>
          </p:txBody>
        </p:sp>
        <p:sp>
          <p:nvSpPr>
            <p:cNvPr id="7" name="TextBox 6">
              <a:extLst>
                <a:ext uri="{FF2B5EF4-FFF2-40B4-BE49-F238E27FC236}">
                  <a16:creationId xmlns:a16="http://schemas.microsoft.com/office/drawing/2014/main" id="{A3F86CEA-6E20-4507-97F0-37D8F65876A5}"/>
                </a:ext>
              </a:extLst>
            </p:cNvPr>
            <p:cNvSpPr txBox="1"/>
            <p:nvPr/>
          </p:nvSpPr>
          <p:spPr>
            <a:xfrm>
              <a:off x="268541" y="4637285"/>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20</a:t>
              </a:r>
            </a:p>
          </p:txBody>
        </p:sp>
        <p:sp>
          <p:nvSpPr>
            <p:cNvPr id="8" name="TextBox 7">
              <a:extLst>
                <a:ext uri="{FF2B5EF4-FFF2-40B4-BE49-F238E27FC236}">
                  <a16:creationId xmlns:a16="http://schemas.microsoft.com/office/drawing/2014/main" id="{09B09D3B-3BB6-46C2-80CE-65F0EE0C80D1}"/>
                </a:ext>
              </a:extLst>
            </p:cNvPr>
            <p:cNvSpPr txBox="1"/>
            <p:nvPr/>
          </p:nvSpPr>
          <p:spPr>
            <a:xfrm>
              <a:off x="268541" y="4438782"/>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30</a:t>
              </a:r>
            </a:p>
          </p:txBody>
        </p:sp>
        <p:sp>
          <p:nvSpPr>
            <p:cNvPr id="9" name="TextBox 8">
              <a:extLst>
                <a:ext uri="{FF2B5EF4-FFF2-40B4-BE49-F238E27FC236}">
                  <a16:creationId xmlns:a16="http://schemas.microsoft.com/office/drawing/2014/main" id="{254E09C2-0627-4797-BBF3-978DEB76D075}"/>
                </a:ext>
              </a:extLst>
            </p:cNvPr>
            <p:cNvSpPr txBox="1"/>
            <p:nvPr/>
          </p:nvSpPr>
          <p:spPr>
            <a:xfrm>
              <a:off x="268541" y="4204607"/>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40</a:t>
              </a:r>
            </a:p>
          </p:txBody>
        </p:sp>
        <p:sp>
          <p:nvSpPr>
            <p:cNvPr id="14" name="TextBox 13">
              <a:extLst>
                <a:ext uri="{FF2B5EF4-FFF2-40B4-BE49-F238E27FC236}">
                  <a16:creationId xmlns:a16="http://schemas.microsoft.com/office/drawing/2014/main" id="{91985F3C-269A-4E2E-BD22-12597060CAC4}"/>
                </a:ext>
              </a:extLst>
            </p:cNvPr>
            <p:cNvSpPr txBox="1"/>
            <p:nvPr/>
          </p:nvSpPr>
          <p:spPr>
            <a:xfrm rot="16200000">
              <a:off x="-226425" y="5141642"/>
              <a:ext cx="1114440" cy="219291"/>
            </a:xfrm>
            <a:prstGeom prst="rect">
              <a:avLst/>
            </a:prstGeom>
            <a:noFill/>
          </p:spPr>
          <p:txBody>
            <a:bodyPr wrap="square" rtlCol="0">
              <a:spAutoFit/>
            </a:bodyPr>
            <a:lstStyle/>
            <a:p>
              <a:pPr algn="ctr"/>
              <a:r>
                <a:rPr lang="en-US" sz="825" dirty="0"/>
                <a:t>Altitude (km)</a:t>
              </a:r>
            </a:p>
          </p:txBody>
        </p:sp>
      </p:grpSp>
      <p:sp>
        <p:nvSpPr>
          <p:cNvPr id="30" name="TextBox 29">
            <a:extLst>
              <a:ext uri="{FF2B5EF4-FFF2-40B4-BE49-F238E27FC236}">
                <a16:creationId xmlns:a16="http://schemas.microsoft.com/office/drawing/2014/main" id="{30FB5F30-E2F5-49F0-A2BE-9AF66DC3AFF0}"/>
              </a:ext>
            </a:extLst>
          </p:cNvPr>
          <p:cNvSpPr txBox="1"/>
          <p:nvPr/>
        </p:nvSpPr>
        <p:spPr>
          <a:xfrm>
            <a:off x="2619547" y="4352861"/>
            <a:ext cx="1000807" cy="230832"/>
          </a:xfrm>
          <a:prstGeom prst="rect">
            <a:avLst/>
          </a:prstGeom>
          <a:noFill/>
        </p:spPr>
        <p:txBody>
          <a:bodyPr wrap="square" rtlCol="0">
            <a:spAutoFit/>
          </a:bodyPr>
          <a:lstStyle/>
          <a:p>
            <a:pPr algn="ctr"/>
            <a:r>
              <a:rPr lang="en-US" sz="900" dirty="0">
                <a:latin typeface="Helvetica" panose="020B0604020202020204" pitchFamily="34" charset="0"/>
                <a:cs typeface="Helvetica" panose="020B0604020202020204" pitchFamily="34" charset="0"/>
              </a:rPr>
              <a:t>Frame 1</a:t>
            </a:r>
          </a:p>
        </p:txBody>
      </p:sp>
      <p:sp>
        <p:nvSpPr>
          <p:cNvPr id="38" name="TextBox 37">
            <a:extLst>
              <a:ext uri="{FF2B5EF4-FFF2-40B4-BE49-F238E27FC236}">
                <a16:creationId xmlns:a16="http://schemas.microsoft.com/office/drawing/2014/main" id="{6C486B11-D30D-4C4C-83FD-65913F5899C1}"/>
              </a:ext>
            </a:extLst>
          </p:cNvPr>
          <p:cNvSpPr txBox="1"/>
          <p:nvPr/>
        </p:nvSpPr>
        <p:spPr>
          <a:xfrm>
            <a:off x="4369852" y="4352863"/>
            <a:ext cx="1000807" cy="230832"/>
          </a:xfrm>
          <a:prstGeom prst="rect">
            <a:avLst/>
          </a:prstGeom>
          <a:noFill/>
        </p:spPr>
        <p:txBody>
          <a:bodyPr wrap="square" rtlCol="0">
            <a:spAutoFit/>
          </a:bodyPr>
          <a:lstStyle/>
          <a:p>
            <a:pPr algn="ctr"/>
            <a:r>
              <a:rPr lang="en-US" sz="900" dirty="0">
                <a:latin typeface="Helvetica" panose="020B0604020202020204" pitchFamily="34" charset="0"/>
                <a:cs typeface="Helvetica" panose="020B0604020202020204" pitchFamily="34" charset="0"/>
              </a:rPr>
              <a:t>Frame 2</a:t>
            </a:r>
          </a:p>
        </p:txBody>
      </p:sp>
      <p:sp>
        <p:nvSpPr>
          <p:cNvPr id="39" name="TextBox 38">
            <a:extLst>
              <a:ext uri="{FF2B5EF4-FFF2-40B4-BE49-F238E27FC236}">
                <a16:creationId xmlns:a16="http://schemas.microsoft.com/office/drawing/2014/main" id="{9C5C0F5D-63EB-475D-9511-A2222FCD08A5}"/>
              </a:ext>
            </a:extLst>
          </p:cNvPr>
          <p:cNvSpPr txBox="1"/>
          <p:nvPr/>
        </p:nvSpPr>
        <p:spPr>
          <a:xfrm>
            <a:off x="6065067" y="4352862"/>
            <a:ext cx="1000807" cy="230832"/>
          </a:xfrm>
          <a:prstGeom prst="rect">
            <a:avLst/>
          </a:prstGeom>
          <a:noFill/>
        </p:spPr>
        <p:txBody>
          <a:bodyPr wrap="square" rtlCol="0">
            <a:spAutoFit/>
          </a:bodyPr>
          <a:lstStyle/>
          <a:p>
            <a:pPr algn="ctr"/>
            <a:r>
              <a:rPr lang="en-US" sz="900" dirty="0">
                <a:latin typeface="Helvetica" panose="020B0604020202020204" pitchFamily="34" charset="0"/>
                <a:cs typeface="Helvetica" panose="020B0604020202020204" pitchFamily="34" charset="0"/>
              </a:rPr>
              <a:t>Frame 3</a:t>
            </a:r>
          </a:p>
        </p:txBody>
      </p:sp>
      <p:sp>
        <p:nvSpPr>
          <p:cNvPr id="40" name="TextBox 39">
            <a:extLst>
              <a:ext uri="{FF2B5EF4-FFF2-40B4-BE49-F238E27FC236}">
                <a16:creationId xmlns:a16="http://schemas.microsoft.com/office/drawing/2014/main" id="{F3722379-982B-4F8F-B411-F28170D25FBD}"/>
              </a:ext>
            </a:extLst>
          </p:cNvPr>
          <p:cNvSpPr txBox="1"/>
          <p:nvPr/>
        </p:nvSpPr>
        <p:spPr>
          <a:xfrm>
            <a:off x="7792069" y="4356512"/>
            <a:ext cx="1000807" cy="230832"/>
          </a:xfrm>
          <a:prstGeom prst="rect">
            <a:avLst/>
          </a:prstGeom>
          <a:noFill/>
        </p:spPr>
        <p:txBody>
          <a:bodyPr wrap="square" rtlCol="0">
            <a:spAutoFit/>
          </a:bodyPr>
          <a:lstStyle/>
          <a:p>
            <a:pPr algn="ctr"/>
            <a:r>
              <a:rPr lang="en-US" sz="900" dirty="0">
                <a:latin typeface="Helvetica" panose="020B0604020202020204" pitchFamily="34" charset="0"/>
                <a:cs typeface="Helvetica" panose="020B0604020202020204" pitchFamily="34" charset="0"/>
              </a:rPr>
              <a:t>Frame 4  </a:t>
            </a:r>
          </a:p>
        </p:txBody>
      </p:sp>
      <p:sp>
        <p:nvSpPr>
          <p:cNvPr id="28" name="TextBox 27">
            <a:extLst>
              <a:ext uri="{FF2B5EF4-FFF2-40B4-BE49-F238E27FC236}">
                <a16:creationId xmlns:a16="http://schemas.microsoft.com/office/drawing/2014/main" id="{A3306760-EE9D-4616-9F57-077BD9DEE0C9}"/>
              </a:ext>
            </a:extLst>
          </p:cNvPr>
          <p:cNvSpPr txBox="1"/>
          <p:nvPr/>
        </p:nvSpPr>
        <p:spPr>
          <a:xfrm>
            <a:off x="8966180" y="4444995"/>
            <a:ext cx="892491" cy="261610"/>
          </a:xfrm>
          <a:prstGeom prst="rect">
            <a:avLst/>
          </a:prstGeom>
          <a:noFill/>
        </p:spPr>
        <p:txBody>
          <a:bodyPr wrap="square" rtlCol="0">
            <a:spAutoFit/>
          </a:bodyPr>
          <a:lstStyle/>
          <a:p>
            <a:pPr algn="ctr"/>
            <a:r>
              <a:rPr lang="en-US" sz="1100" b="1" dirty="0">
                <a:latin typeface="Helvetica" panose="020B0604020202020204" pitchFamily="34" charset="0"/>
                <a:cs typeface="Helvetica" panose="020B0604020202020204" pitchFamily="34" charset="0"/>
              </a:rPr>
              <a:t>…</a:t>
            </a:r>
          </a:p>
        </p:txBody>
      </p:sp>
      <p:sp>
        <p:nvSpPr>
          <p:cNvPr id="32" name="TextBox 31">
            <a:extLst>
              <a:ext uri="{FF2B5EF4-FFF2-40B4-BE49-F238E27FC236}">
                <a16:creationId xmlns:a16="http://schemas.microsoft.com/office/drawing/2014/main" id="{D6C9A33D-AE6E-4D41-A4CE-5CD397F8CF2A}"/>
              </a:ext>
            </a:extLst>
          </p:cNvPr>
          <p:cNvSpPr txBox="1"/>
          <p:nvPr/>
        </p:nvSpPr>
        <p:spPr>
          <a:xfrm>
            <a:off x="8993380" y="6112829"/>
            <a:ext cx="892491" cy="261610"/>
          </a:xfrm>
          <a:prstGeom prst="rect">
            <a:avLst/>
          </a:prstGeom>
          <a:noFill/>
        </p:spPr>
        <p:txBody>
          <a:bodyPr wrap="square" rtlCol="0">
            <a:spAutoFit/>
          </a:bodyPr>
          <a:lstStyle/>
          <a:p>
            <a:pPr algn="ctr"/>
            <a:r>
              <a:rPr lang="en-US" sz="1100" b="1" dirty="0">
                <a:latin typeface="Helvetica" panose="020B0604020202020204" pitchFamily="34" charset="0"/>
                <a:cs typeface="Helvetica" panose="020B0604020202020204" pitchFamily="34" charset="0"/>
              </a:rPr>
              <a:t>…</a:t>
            </a:r>
          </a:p>
        </p:txBody>
      </p:sp>
      <p:sp>
        <p:nvSpPr>
          <p:cNvPr id="13" name="TextBox 12">
            <a:extLst>
              <a:ext uri="{FF2B5EF4-FFF2-40B4-BE49-F238E27FC236}">
                <a16:creationId xmlns:a16="http://schemas.microsoft.com/office/drawing/2014/main" id="{FF824F4B-1616-43C9-9549-8D246359920E}"/>
              </a:ext>
            </a:extLst>
          </p:cNvPr>
          <p:cNvSpPr txBox="1"/>
          <p:nvPr/>
        </p:nvSpPr>
        <p:spPr>
          <a:xfrm>
            <a:off x="9477290" y="5327402"/>
            <a:ext cx="577402" cy="461665"/>
          </a:xfrm>
          <a:prstGeom prst="rect">
            <a:avLst/>
          </a:prstGeom>
          <a:noFill/>
        </p:spPr>
        <p:txBody>
          <a:bodyPr wrap="none" rtlCol="0">
            <a:spAutoFit/>
          </a:bodyPr>
          <a:lstStyle/>
          <a:p>
            <a:r>
              <a:rPr lang="en-US" dirty="0">
                <a:sym typeface="Wingdings" panose="05000000000000000000" pitchFamily="2" charset="2"/>
              </a:rPr>
              <a:t> </a:t>
            </a:r>
            <a:endParaRPr lang="en-US" dirty="0"/>
          </a:p>
        </p:txBody>
      </p:sp>
      <p:graphicFrame>
        <p:nvGraphicFramePr>
          <p:cNvPr id="46" name="Table 45">
            <a:extLst>
              <a:ext uri="{FF2B5EF4-FFF2-40B4-BE49-F238E27FC236}">
                <a16:creationId xmlns:a16="http://schemas.microsoft.com/office/drawing/2014/main" id="{36EE8435-5F80-4237-936A-5FBEC9D28E02}"/>
              </a:ext>
            </a:extLst>
          </p:cNvPr>
          <p:cNvGraphicFramePr>
            <a:graphicFrameLocks noGrp="1"/>
          </p:cNvGraphicFramePr>
          <p:nvPr>
            <p:extLst>
              <p:ext uri="{D42A27DB-BD31-4B8C-83A1-F6EECF244321}">
                <p14:modId xmlns:p14="http://schemas.microsoft.com/office/powerpoint/2010/main" val="1661505395"/>
              </p:ext>
            </p:extLst>
          </p:nvPr>
        </p:nvGraphicFramePr>
        <p:xfrm>
          <a:off x="6816080" y="1588318"/>
          <a:ext cx="1737810" cy="1713452"/>
        </p:xfrm>
        <a:graphic>
          <a:graphicData uri="http://schemas.openxmlformats.org/drawingml/2006/table">
            <a:tbl>
              <a:tblPr firstRow="1" bandRow="1">
                <a:tableStyleId>{5C22544A-7EE6-4342-B048-85BDC9FD1C3A}</a:tableStyleId>
              </a:tblPr>
              <a:tblGrid>
                <a:gridCol w="115854">
                  <a:extLst>
                    <a:ext uri="{9D8B030D-6E8A-4147-A177-3AD203B41FA5}">
                      <a16:colId xmlns:a16="http://schemas.microsoft.com/office/drawing/2014/main" val="1551583149"/>
                    </a:ext>
                  </a:extLst>
                </a:gridCol>
                <a:gridCol w="115854">
                  <a:extLst>
                    <a:ext uri="{9D8B030D-6E8A-4147-A177-3AD203B41FA5}">
                      <a16:colId xmlns:a16="http://schemas.microsoft.com/office/drawing/2014/main" val="1324202565"/>
                    </a:ext>
                  </a:extLst>
                </a:gridCol>
                <a:gridCol w="115854">
                  <a:extLst>
                    <a:ext uri="{9D8B030D-6E8A-4147-A177-3AD203B41FA5}">
                      <a16:colId xmlns:a16="http://schemas.microsoft.com/office/drawing/2014/main" val="2264549540"/>
                    </a:ext>
                  </a:extLst>
                </a:gridCol>
                <a:gridCol w="115854">
                  <a:extLst>
                    <a:ext uri="{9D8B030D-6E8A-4147-A177-3AD203B41FA5}">
                      <a16:colId xmlns:a16="http://schemas.microsoft.com/office/drawing/2014/main" val="2616104364"/>
                    </a:ext>
                  </a:extLst>
                </a:gridCol>
                <a:gridCol w="115854">
                  <a:extLst>
                    <a:ext uri="{9D8B030D-6E8A-4147-A177-3AD203B41FA5}">
                      <a16:colId xmlns:a16="http://schemas.microsoft.com/office/drawing/2014/main" val="3511458951"/>
                    </a:ext>
                  </a:extLst>
                </a:gridCol>
                <a:gridCol w="115854">
                  <a:extLst>
                    <a:ext uri="{9D8B030D-6E8A-4147-A177-3AD203B41FA5}">
                      <a16:colId xmlns:a16="http://schemas.microsoft.com/office/drawing/2014/main" val="129769161"/>
                    </a:ext>
                  </a:extLst>
                </a:gridCol>
                <a:gridCol w="115854">
                  <a:extLst>
                    <a:ext uri="{9D8B030D-6E8A-4147-A177-3AD203B41FA5}">
                      <a16:colId xmlns:a16="http://schemas.microsoft.com/office/drawing/2014/main" val="1979071080"/>
                    </a:ext>
                  </a:extLst>
                </a:gridCol>
                <a:gridCol w="115854">
                  <a:extLst>
                    <a:ext uri="{9D8B030D-6E8A-4147-A177-3AD203B41FA5}">
                      <a16:colId xmlns:a16="http://schemas.microsoft.com/office/drawing/2014/main" val="2750489329"/>
                    </a:ext>
                  </a:extLst>
                </a:gridCol>
                <a:gridCol w="115854">
                  <a:extLst>
                    <a:ext uri="{9D8B030D-6E8A-4147-A177-3AD203B41FA5}">
                      <a16:colId xmlns:a16="http://schemas.microsoft.com/office/drawing/2014/main" val="4196233718"/>
                    </a:ext>
                  </a:extLst>
                </a:gridCol>
                <a:gridCol w="115854">
                  <a:extLst>
                    <a:ext uri="{9D8B030D-6E8A-4147-A177-3AD203B41FA5}">
                      <a16:colId xmlns:a16="http://schemas.microsoft.com/office/drawing/2014/main" val="4137993906"/>
                    </a:ext>
                  </a:extLst>
                </a:gridCol>
                <a:gridCol w="115854">
                  <a:extLst>
                    <a:ext uri="{9D8B030D-6E8A-4147-A177-3AD203B41FA5}">
                      <a16:colId xmlns:a16="http://schemas.microsoft.com/office/drawing/2014/main" val="2697621066"/>
                    </a:ext>
                  </a:extLst>
                </a:gridCol>
                <a:gridCol w="115854">
                  <a:extLst>
                    <a:ext uri="{9D8B030D-6E8A-4147-A177-3AD203B41FA5}">
                      <a16:colId xmlns:a16="http://schemas.microsoft.com/office/drawing/2014/main" val="2775139519"/>
                    </a:ext>
                  </a:extLst>
                </a:gridCol>
                <a:gridCol w="115854">
                  <a:extLst>
                    <a:ext uri="{9D8B030D-6E8A-4147-A177-3AD203B41FA5}">
                      <a16:colId xmlns:a16="http://schemas.microsoft.com/office/drawing/2014/main" val="1939838362"/>
                    </a:ext>
                  </a:extLst>
                </a:gridCol>
                <a:gridCol w="115854">
                  <a:extLst>
                    <a:ext uri="{9D8B030D-6E8A-4147-A177-3AD203B41FA5}">
                      <a16:colId xmlns:a16="http://schemas.microsoft.com/office/drawing/2014/main" val="205210724"/>
                    </a:ext>
                  </a:extLst>
                </a:gridCol>
                <a:gridCol w="115854">
                  <a:extLst>
                    <a:ext uri="{9D8B030D-6E8A-4147-A177-3AD203B41FA5}">
                      <a16:colId xmlns:a16="http://schemas.microsoft.com/office/drawing/2014/main" val="1379626095"/>
                    </a:ext>
                  </a:extLst>
                </a:gridCol>
              </a:tblGrid>
              <a:tr h="222817">
                <a:tc gridSpan="1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extLst>
                  <a:ext uri="{0D108BD9-81ED-4DB2-BD59-A6C34878D82A}">
                    <a16:rowId xmlns:a16="http://schemas.microsoft.com/office/drawing/2014/main" val="1623821107"/>
                  </a:ext>
                </a:extLst>
              </a:tr>
              <a:tr h="222817">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gridSpan="5">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extLst>
                  <a:ext uri="{0D108BD9-81ED-4DB2-BD59-A6C34878D82A}">
                    <a16:rowId xmlns:a16="http://schemas.microsoft.com/office/drawing/2014/main" val="1646830860"/>
                  </a:ext>
                </a:extLst>
              </a:tr>
              <a:tr h="231089">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pPr algn="ctr"/>
                      <a:endParaRPr lang="en-US" sz="1100" dirty="0"/>
                    </a:p>
                  </a:txBody>
                  <a:tcPr>
                    <a:solidFill>
                      <a:schemeClr val="accent6">
                        <a:lumMod val="75000"/>
                      </a:schemeClr>
                    </a:solidFill>
                  </a:tcPr>
                </a:tc>
                <a:tc hMerge="1">
                  <a:txBody>
                    <a:bodyPr/>
                    <a:lstStyle/>
                    <a:p>
                      <a:pPr algn="ctr"/>
                      <a:endParaRPr lang="en-US" sz="1100" dirty="0"/>
                    </a:p>
                  </a:txBody>
                  <a:tcPr>
                    <a:solidFill>
                      <a:schemeClr val="accent6">
                        <a:lumMod val="75000"/>
                      </a:schemeClr>
                    </a:solidFill>
                  </a:tcPr>
                </a:tc>
                <a:tc gridSpan="3">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pPr algn="ctr"/>
                      <a:endParaRPr lang="en-US" sz="1100" dirty="0"/>
                    </a:p>
                  </a:txBody>
                  <a:tcPr>
                    <a:solidFill>
                      <a:schemeClr val="accent6">
                        <a:lumMod val="50000"/>
                      </a:schemeClr>
                    </a:solidFill>
                  </a:tcPr>
                </a:tc>
                <a:tc hMerge="1">
                  <a:txBody>
                    <a:bodyPr/>
                    <a:lstStyle/>
                    <a:p>
                      <a:pPr algn="ctr"/>
                      <a:endParaRPr lang="en-US" sz="1100" dirty="0"/>
                    </a:p>
                  </a:txBody>
                  <a:tcPr>
                    <a:solidFill>
                      <a:schemeClr val="accent6">
                        <a:lumMod val="50000"/>
                      </a:schemeClr>
                    </a:solidFill>
                  </a:tcPr>
                </a:tc>
                <a:extLst>
                  <a:ext uri="{0D108BD9-81ED-4DB2-BD59-A6C34878D82A}">
                    <a16:rowId xmlns:a16="http://schemas.microsoft.com/office/drawing/2014/main" val="224412361"/>
                  </a:ext>
                </a:extLst>
              </a:tr>
              <a:tr h="1036729">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570395"/>
                  </a:ext>
                </a:extLst>
              </a:tr>
            </a:tbl>
          </a:graphicData>
        </a:graphic>
      </p:graphicFrame>
      <p:sp>
        <p:nvSpPr>
          <p:cNvPr id="2" name="TextBox 1">
            <a:extLst>
              <a:ext uri="{FF2B5EF4-FFF2-40B4-BE49-F238E27FC236}">
                <a16:creationId xmlns:a16="http://schemas.microsoft.com/office/drawing/2014/main" id="{B539B3AD-A067-4348-93A2-FB7D8836FAA7}"/>
              </a:ext>
            </a:extLst>
          </p:cNvPr>
          <p:cNvSpPr txBox="1"/>
          <p:nvPr/>
        </p:nvSpPr>
        <p:spPr>
          <a:xfrm>
            <a:off x="814974" y="1363749"/>
            <a:ext cx="3768858" cy="1315745"/>
          </a:xfrm>
          <a:prstGeom prst="rect">
            <a:avLst/>
          </a:prstGeom>
          <a:noFill/>
        </p:spPr>
        <p:txBody>
          <a:bodyPr wrap="square" rtlCol="0">
            <a:spAutoFit/>
          </a:bodyPr>
          <a:lstStyle/>
          <a:p>
            <a:r>
              <a:rPr lang="en-US" sz="1800" dirty="0">
                <a:latin typeface="Helvetica" panose="020B0604020202020204" pitchFamily="34" charset="0"/>
                <a:cs typeface="Helvetica" panose="020B0604020202020204" pitchFamily="34" charset="0"/>
              </a:rPr>
              <a:t>The basic data unit for Level 2 processing is a 15-shot “frame”</a:t>
            </a:r>
          </a:p>
          <a:p>
            <a:pPr marL="214313" indent="-214313">
              <a:spcBef>
                <a:spcPts val="900"/>
              </a:spcBef>
              <a:spcAft>
                <a:spcPts val="450"/>
              </a:spcAft>
              <a:buFontTx/>
              <a:buChar char="-"/>
            </a:pPr>
            <a:r>
              <a:rPr lang="en-US" dirty="0">
                <a:latin typeface="Helvetica" panose="020B0604020202020204" pitchFamily="34" charset="0"/>
                <a:cs typeface="Helvetica" panose="020B0604020202020204" pitchFamily="34" charset="0"/>
              </a:rPr>
              <a:t>Profiles above 8.2 km altitude are averaged before downlinking </a:t>
            </a:r>
            <a:r>
              <a:rPr lang="en-US" sz="1800" dirty="0">
                <a:latin typeface="Helvetica" panose="020B0604020202020204" pitchFamily="34" charset="0"/>
                <a:cs typeface="Helvetica" panose="020B0604020202020204" pitchFamily="34" charset="0"/>
              </a:rPr>
              <a:t> </a:t>
            </a:r>
          </a:p>
        </p:txBody>
      </p:sp>
      <p:sp>
        <p:nvSpPr>
          <p:cNvPr id="49" name="TextBox 48">
            <a:extLst>
              <a:ext uri="{FF2B5EF4-FFF2-40B4-BE49-F238E27FC236}">
                <a16:creationId xmlns:a16="http://schemas.microsoft.com/office/drawing/2014/main" id="{2F173977-2788-4E92-9EB4-4FAC5211F070}"/>
              </a:ext>
            </a:extLst>
          </p:cNvPr>
          <p:cNvSpPr txBox="1"/>
          <p:nvPr/>
        </p:nvSpPr>
        <p:spPr>
          <a:xfrm>
            <a:off x="6703497" y="1196752"/>
            <a:ext cx="1962981" cy="369332"/>
          </a:xfrm>
          <a:prstGeom prst="rect">
            <a:avLst/>
          </a:prstGeom>
          <a:noFill/>
        </p:spPr>
        <p:txBody>
          <a:bodyPr wrap="square" rtlCol="0">
            <a:spAutoFit/>
          </a:bodyPr>
          <a:lstStyle/>
          <a:p>
            <a:pPr algn="ctr"/>
            <a:r>
              <a:rPr lang="en-US" sz="1800" b="1" dirty="0">
                <a:latin typeface="Helvetica" panose="020B0604020202020204" pitchFamily="34" charset="0"/>
                <a:cs typeface="Helvetica" panose="020B0604020202020204" pitchFamily="34" charset="0"/>
              </a:rPr>
              <a:t>One 5-km frame</a:t>
            </a:r>
          </a:p>
        </p:txBody>
      </p:sp>
      <p:grpSp>
        <p:nvGrpSpPr>
          <p:cNvPr id="50" name="Group 49">
            <a:extLst>
              <a:ext uri="{FF2B5EF4-FFF2-40B4-BE49-F238E27FC236}">
                <a16:creationId xmlns:a16="http://schemas.microsoft.com/office/drawing/2014/main" id="{944995A0-577E-41D3-BC46-F186FD779996}"/>
              </a:ext>
            </a:extLst>
          </p:cNvPr>
          <p:cNvGrpSpPr/>
          <p:nvPr/>
        </p:nvGrpSpPr>
        <p:grpSpPr>
          <a:xfrm>
            <a:off x="6220747" y="1508418"/>
            <a:ext cx="590158" cy="1944365"/>
            <a:chOff x="192295" y="4204607"/>
            <a:chExt cx="590158" cy="1944365"/>
          </a:xfrm>
        </p:grpSpPr>
        <p:sp>
          <p:nvSpPr>
            <p:cNvPr id="51" name="TextBox 50">
              <a:extLst>
                <a:ext uri="{FF2B5EF4-FFF2-40B4-BE49-F238E27FC236}">
                  <a16:creationId xmlns:a16="http://schemas.microsoft.com/office/drawing/2014/main" id="{519358CE-ADE7-4799-80AD-444DFA9CDB14}"/>
                </a:ext>
              </a:extLst>
            </p:cNvPr>
            <p:cNvSpPr txBox="1"/>
            <p:nvPr/>
          </p:nvSpPr>
          <p:spPr>
            <a:xfrm>
              <a:off x="268541" y="5918140"/>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-0.5</a:t>
              </a:r>
            </a:p>
          </p:txBody>
        </p:sp>
        <p:sp>
          <p:nvSpPr>
            <p:cNvPr id="52" name="TextBox 51">
              <a:extLst>
                <a:ext uri="{FF2B5EF4-FFF2-40B4-BE49-F238E27FC236}">
                  <a16:creationId xmlns:a16="http://schemas.microsoft.com/office/drawing/2014/main" id="{6BF77AED-402E-478C-9EE9-7C8F55587420}"/>
                </a:ext>
              </a:extLst>
            </p:cNvPr>
            <p:cNvSpPr txBox="1"/>
            <p:nvPr/>
          </p:nvSpPr>
          <p:spPr>
            <a:xfrm>
              <a:off x="268541" y="4871460"/>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8.2</a:t>
              </a:r>
            </a:p>
          </p:txBody>
        </p:sp>
        <p:sp>
          <p:nvSpPr>
            <p:cNvPr id="53" name="TextBox 52">
              <a:extLst>
                <a:ext uri="{FF2B5EF4-FFF2-40B4-BE49-F238E27FC236}">
                  <a16:creationId xmlns:a16="http://schemas.microsoft.com/office/drawing/2014/main" id="{874554C8-8DBA-48BA-A345-1635A6BD6684}"/>
                </a:ext>
              </a:extLst>
            </p:cNvPr>
            <p:cNvSpPr txBox="1"/>
            <p:nvPr/>
          </p:nvSpPr>
          <p:spPr>
            <a:xfrm>
              <a:off x="268541" y="4637285"/>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20</a:t>
              </a:r>
            </a:p>
          </p:txBody>
        </p:sp>
        <p:sp>
          <p:nvSpPr>
            <p:cNvPr id="54" name="TextBox 53">
              <a:extLst>
                <a:ext uri="{FF2B5EF4-FFF2-40B4-BE49-F238E27FC236}">
                  <a16:creationId xmlns:a16="http://schemas.microsoft.com/office/drawing/2014/main" id="{8E9527A5-F443-458F-84F0-F5AE27C6D109}"/>
                </a:ext>
              </a:extLst>
            </p:cNvPr>
            <p:cNvSpPr txBox="1"/>
            <p:nvPr/>
          </p:nvSpPr>
          <p:spPr>
            <a:xfrm>
              <a:off x="268541" y="4438782"/>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30</a:t>
              </a:r>
            </a:p>
          </p:txBody>
        </p:sp>
        <p:sp>
          <p:nvSpPr>
            <p:cNvPr id="55" name="TextBox 54">
              <a:extLst>
                <a:ext uri="{FF2B5EF4-FFF2-40B4-BE49-F238E27FC236}">
                  <a16:creationId xmlns:a16="http://schemas.microsoft.com/office/drawing/2014/main" id="{98222926-EECE-4321-B50F-62579CB7EFB2}"/>
                </a:ext>
              </a:extLst>
            </p:cNvPr>
            <p:cNvSpPr txBox="1"/>
            <p:nvPr/>
          </p:nvSpPr>
          <p:spPr>
            <a:xfrm>
              <a:off x="268541" y="4204607"/>
              <a:ext cx="513912" cy="230832"/>
            </a:xfrm>
            <a:prstGeom prst="rect">
              <a:avLst/>
            </a:prstGeom>
            <a:noFill/>
          </p:spPr>
          <p:txBody>
            <a:bodyPr wrap="square" rtlCol="0">
              <a:spAutoFit/>
            </a:bodyPr>
            <a:lstStyle/>
            <a:p>
              <a:pPr algn="r"/>
              <a:r>
                <a:rPr lang="en-US" sz="900" dirty="0">
                  <a:latin typeface="Helvetica" panose="020B0604020202020204" pitchFamily="34" charset="0"/>
                  <a:cs typeface="Helvetica" panose="020B0604020202020204" pitchFamily="34" charset="0"/>
                </a:rPr>
                <a:t>40</a:t>
              </a:r>
            </a:p>
          </p:txBody>
        </p:sp>
        <p:sp>
          <p:nvSpPr>
            <p:cNvPr id="56" name="TextBox 55">
              <a:extLst>
                <a:ext uri="{FF2B5EF4-FFF2-40B4-BE49-F238E27FC236}">
                  <a16:creationId xmlns:a16="http://schemas.microsoft.com/office/drawing/2014/main" id="{0BF4F39C-11CD-4359-80B8-9708BC0410B6}"/>
                </a:ext>
              </a:extLst>
            </p:cNvPr>
            <p:cNvSpPr txBox="1"/>
            <p:nvPr/>
          </p:nvSpPr>
          <p:spPr>
            <a:xfrm rot="16200000">
              <a:off x="-221343" y="4954652"/>
              <a:ext cx="1104276" cy="276999"/>
            </a:xfrm>
            <a:prstGeom prst="rect">
              <a:avLst/>
            </a:prstGeom>
            <a:noFill/>
          </p:spPr>
          <p:txBody>
            <a:bodyPr wrap="square" rtlCol="0">
              <a:spAutoFit/>
            </a:bodyPr>
            <a:lstStyle/>
            <a:p>
              <a:pPr algn="ctr"/>
              <a:r>
                <a:rPr lang="en-US" sz="1200" dirty="0"/>
                <a:t>Altitude (km)</a:t>
              </a:r>
            </a:p>
          </p:txBody>
        </p:sp>
      </p:grpSp>
      <p:sp>
        <p:nvSpPr>
          <p:cNvPr id="15" name="Rectangle 14">
            <a:extLst>
              <a:ext uri="{FF2B5EF4-FFF2-40B4-BE49-F238E27FC236}">
                <a16:creationId xmlns:a16="http://schemas.microsoft.com/office/drawing/2014/main" id="{1214939B-C5F2-41FB-A472-A2E78B4BF320}"/>
              </a:ext>
            </a:extLst>
          </p:cNvPr>
          <p:cNvSpPr/>
          <p:nvPr/>
        </p:nvSpPr>
        <p:spPr bwMode="auto">
          <a:xfrm>
            <a:off x="1720531" y="3457728"/>
            <a:ext cx="8495198" cy="3053643"/>
          </a:xfrm>
          <a:prstGeom prst="rect">
            <a:avLst/>
          </a:prstGeom>
          <a:solidFill>
            <a:schemeClr val="bg1"/>
          </a:solidFill>
          <a:ln w="12700" cap="flat" cmpd="sng" algn="ctr">
            <a:noFill/>
            <a:prstDash val="dash"/>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13391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E36824-F2FF-4D47-A592-8171B485C738}"/>
              </a:ext>
            </a:extLst>
          </p:cNvPr>
          <p:cNvPicPr>
            <a:picLocks noChangeAspect="1"/>
          </p:cNvPicPr>
          <p:nvPr/>
        </p:nvPicPr>
        <p:blipFill rotWithShape="1">
          <a:blip r:embed="rId2"/>
          <a:srcRect t="7936" b="9143"/>
          <a:stretch/>
        </p:blipFill>
        <p:spPr>
          <a:xfrm>
            <a:off x="1638937" y="2900080"/>
            <a:ext cx="5548597" cy="1525984"/>
          </a:xfrm>
          <a:prstGeom prst="rect">
            <a:avLst/>
          </a:prstGeom>
        </p:spPr>
      </p:pic>
      <p:pic>
        <p:nvPicPr>
          <p:cNvPr id="8" name="Picture 7">
            <a:extLst>
              <a:ext uri="{FF2B5EF4-FFF2-40B4-BE49-F238E27FC236}">
                <a16:creationId xmlns:a16="http://schemas.microsoft.com/office/drawing/2014/main" id="{869B5A21-6507-4AF7-BBCC-433E4B512482}"/>
              </a:ext>
            </a:extLst>
          </p:cNvPr>
          <p:cNvPicPr>
            <a:picLocks noChangeAspect="1"/>
          </p:cNvPicPr>
          <p:nvPr/>
        </p:nvPicPr>
        <p:blipFill rotWithShape="1">
          <a:blip r:embed="rId3"/>
          <a:srcRect t="7924" b="9287"/>
          <a:stretch/>
        </p:blipFill>
        <p:spPr>
          <a:xfrm>
            <a:off x="1631507" y="4509120"/>
            <a:ext cx="5557395" cy="1525984"/>
          </a:xfrm>
          <a:prstGeom prst="rect">
            <a:avLst/>
          </a:prstGeom>
        </p:spPr>
      </p:pic>
      <p:pic>
        <p:nvPicPr>
          <p:cNvPr id="9" name="Picture 8" descr="Chart&#10;&#10;Description automatically generated">
            <a:extLst>
              <a:ext uri="{FF2B5EF4-FFF2-40B4-BE49-F238E27FC236}">
                <a16:creationId xmlns:a16="http://schemas.microsoft.com/office/drawing/2014/main" id="{5E418DFB-5778-493E-99DA-D9FCE56E56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08168" y="1578113"/>
            <a:ext cx="2464820" cy="1655052"/>
          </a:xfrm>
          <a:prstGeom prst="rect">
            <a:avLst/>
          </a:prstGeom>
        </p:spPr>
      </p:pic>
      <p:sp>
        <p:nvSpPr>
          <p:cNvPr id="2" name="Title 1">
            <a:extLst>
              <a:ext uri="{FF2B5EF4-FFF2-40B4-BE49-F238E27FC236}">
                <a16:creationId xmlns:a16="http://schemas.microsoft.com/office/drawing/2014/main" id="{AF84D70D-8E27-472A-8145-1428C75FAB1E}"/>
              </a:ext>
            </a:extLst>
          </p:cNvPr>
          <p:cNvSpPr>
            <a:spLocks noGrp="1"/>
          </p:cNvSpPr>
          <p:nvPr>
            <p:ph type="title"/>
          </p:nvPr>
        </p:nvSpPr>
        <p:spPr/>
        <p:txBody>
          <a:bodyPr/>
          <a:lstStyle/>
          <a:p>
            <a:r>
              <a:rPr lang="en-US" dirty="0"/>
              <a:t>Low Energy Shots in L1 Data</a:t>
            </a:r>
          </a:p>
        </p:txBody>
      </p:sp>
      <p:sp>
        <p:nvSpPr>
          <p:cNvPr id="3" name="TextBox 2">
            <a:extLst>
              <a:ext uri="{FF2B5EF4-FFF2-40B4-BE49-F238E27FC236}">
                <a16:creationId xmlns:a16="http://schemas.microsoft.com/office/drawing/2014/main" id="{3ED1AAEE-251C-4456-8FC7-D60263BDBB6F}"/>
              </a:ext>
            </a:extLst>
          </p:cNvPr>
          <p:cNvSpPr txBox="1"/>
          <p:nvPr/>
        </p:nvSpPr>
        <p:spPr>
          <a:xfrm>
            <a:off x="4727851" y="6061136"/>
            <a:ext cx="1633781" cy="307777"/>
          </a:xfrm>
          <a:prstGeom prst="rect">
            <a:avLst/>
          </a:prstGeom>
          <a:noFill/>
        </p:spPr>
        <p:txBody>
          <a:bodyPr wrap="none" rtlCol="0">
            <a:spAutoFit/>
          </a:bodyPr>
          <a:lstStyle/>
          <a:p>
            <a:r>
              <a:rPr lang="en-US" sz="1400" dirty="0"/>
              <a:t>January 17, 2020</a:t>
            </a:r>
          </a:p>
        </p:txBody>
      </p:sp>
      <p:sp>
        <p:nvSpPr>
          <p:cNvPr id="4" name="TextBox 3">
            <a:extLst>
              <a:ext uri="{FF2B5EF4-FFF2-40B4-BE49-F238E27FC236}">
                <a16:creationId xmlns:a16="http://schemas.microsoft.com/office/drawing/2014/main" id="{42176646-EBE7-4FB1-9568-299865CB6A88}"/>
              </a:ext>
            </a:extLst>
          </p:cNvPr>
          <p:cNvSpPr txBox="1"/>
          <p:nvPr/>
        </p:nvSpPr>
        <p:spPr>
          <a:xfrm>
            <a:off x="2567608" y="2977210"/>
            <a:ext cx="1111202" cy="307777"/>
          </a:xfrm>
          <a:prstGeom prst="rect">
            <a:avLst/>
          </a:prstGeom>
          <a:noFill/>
        </p:spPr>
        <p:txBody>
          <a:bodyPr wrap="none" rtlCol="0">
            <a:spAutoFit/>
          </a:bodyPr>
          <a:lstStyle/>
          <a:p>
            <a:r>
              <a:rPr lang="en-US" sz="1400" b="1" dirty="0">
                <a:solidFill>
                  <a:srgbClr val="FFFF00"/>
                </a:solidFill>
              </a:rPr>
              <a:t>L1 532 nm</a:t>
            </a:r>
          </a:p>
        </p:txBody>
      </p:sp>
      <p:sp>
        <p:nvSpPr>
          <p:cNvPr id="5" name="TextBox 4">
            <a:extLst>
              <a:ext uri="{FF2B5EF4-FFF2-40B4-BE49-F238E27FC236}">
                <a16:creationId xmlns:a16="http://schemas.microsoft.com/office/drawing/2014/main" id="{735BE8D6-233B-40EB-BE74-6D38A141DF37}"/>
              </a:ext>
            </a:extLst>
          </p:cNvPr>
          <p:cNvSpPr txBox="1"/>
          <p:nvPr/>
        </p:nvSpPr>
        <p:spPr>
          <a:xfrm>
            <a:off x="7160479" y="3391329"/>
            <a:ext cx="2762012" cy="584775"/>
          </a:xfrm>
          <a:prstGeom prst="rect">
            <a:avLst/>
          </a:prstGeom>
          <a:noFill/>
        </p:spPr>
        <p:txBody>
          <a:bodyPr wrap="square" rtlCol="0">
            <a:spAutoFit/>
          </a:bodyPr>
          <a:lstStyle/>
          <a:p>
            <a:r>
              <a:rPr lang="en-US" sz="1600" dirty="0"/>
              <a:t>Black streaks are regions with low-energy pulses</a:t>
            </a:r>
          </a:p>
        </p:txBody>
      </p:sp>
      <p:sp>
        <p:nvSpPr>
          <p:cNvPr id="7" name="TextBox 6">
            <a:extLst>
              <a:ext uri="{FF2B5EF4-FFF2-40B4-BE49-F238E27FC236}">
                <a16:creationId xmlns:a16="http://schemas.microsoft.com/office/drawing/2014/main" id="{9B65E0EB-3C60-4D34-8BD4-61C88EDD65B1}"/>
              </a:ext>
            </a:extLst>
          </p:cNvPr>
          <p:cNvSpPr txBox="1"/>
          <p:nvPr/>
        </p:nvSpPr>
        <p:spPr>
          <a:xfrm>
            <a:off x="7187534" y="4770982"/>
            <a:ext cx="3372965" cy="584775"/>
          </a:xfrm>
          <a:prstGeom prst="rect">
            <a:avLst/>
          </a:prstGeom>
          <a:noFill/>
        </p:spPr>
        <p:txBody>
          <a:bodyPr wrap="square" rtlCol="0">
            <a:spAutoFit/>
          </a:bodyPr>
          <a:lstStyle/>
          <a:p>
            <a:r>
              <a:rPr lang="en-US" sz="1600" dirty="0"/>
              <a:t>80 km ‘chunks’ containing ≥ 1 low energy shot masked out</a:t>
            </a:r>
          </a:p>
        </p:txBody>
      </p:sp>
      <p:sp>
        <p:nvSpPr>
          <p:cNvPr id="10" name="Right Brace 9">
            <a:extLst>
              <a:ext uri="{FF2B5EF4-FFF2-40B4-BE49-F238E27FC236}">
                <a16:creationId xmlns:a16="http://schemas.microsoft.com/office/drawing/2014/main" id="{467F8846-C762-4DCE-83DD-3853E886809C}"/>
              </a:ext>
            </a:extLst>
          </p:cNvPr>
          <p:cNvSpPr/>
          <p:nvPr/>
        </p:nvSpPr>
        <p:spPr bwMode="auto">
          <a:xfrm rot="16200000">
            <a:off x="4117815" y="732666"/>
            <a:ext cx="584777" cy="3096344"/>
          </a:xfrm>
          <a:prstGeom prst="rightBrace">
            <a:avLst>
              <a:gd name="adj1" fmla="val 8333"/>
              <a:gd name="adj2" fmla="val 49888"/>
            </a:avLst>
          </a:prstGeom>
          <a:noFill/>
          <a:ln w="12700"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p>
        </p:txBody>
      </p:sp>
      <p:sp>
        <p:nvSpPr>
          <p:cNvPr id="11" name="TextBox 10">
            <a:extLst>
              <a:ext uri="{FF2B5EF4-FFF2-40B4-BE49-F238E27FC236}">
                <a16:creationId xmlns:a16="http://schemas.microsoft.com/office/drawing/2014/main" id="{14D9C9A8-8938-4B4D-B1B9-BD195E15CBD7}"/>
              </a:ext>
            </a:extLst>
          </p:cNvPr>
          <p:cNvSpPr txBox="1"/>
          <p:nvPr/>
        </p:nvSpPr>
        <p:spPr>
          <a:xfrm>
            <a:off x="4025160" y="1643537"/>
            <a:ext cx="846707" cy="461665"/>
          </a:xfrm>
          <a:prstGeom prst="rect">
            <a:avLst/>
          </a:prstGeom>
          <a:noFill/>
        </p:spPr>
        <p:txBody>
          <a:bodyPr wrap="none" rtlCol="0">
            <a:spAutoFit/>
          </a:bodyPr>
          <a:lstStyle/>
          <a:p>
            <a:r>
              <a:rPr lang="en-US" dirty="0"/>
              <a:t>SAA</a:t>
            </a:r>
          </a:p>
        </p:txBody>
      </p:sp>
    </p:spTree>
    <p:extLst>
      <p:ext uri="{BB962C8B-B14F-4D97-AF65-F5344CB8AC3E}">
        <p14:creationId xmlns:p14="http://schemas.microsoft.com/office/powerpoint/2010/main" val="222858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1294ACF-AD5D-444E-BBAE-4ADBA4BEC690}"/>
              </a:ext>
            </a:extLst>
          </p:cNvPr>
          <p:cNvGraphicFramePr>
            <a:graphicFrameLocks noGrp="1"/>
          </p:cNvGraphicFramePr>
          <p:nvPr/>
        </p:nvGraphicFramePr>
        <p:xfrm>
          <a:off x="6760807" y="1923308"/>
          <a:ext cx="3545854" cy="2808145"/>
        </p:xfrm>
        <a:graphic>
          <a:graphicData uri="http://schemas.openxmlformats.org/drawingml/2006/table">
            <a:tbl>
              <a:tblPr firstRow="1" bandRow="1">
                <a:tableStyleId>{5C22544A-7EE6-4342-B048-85BDC9FD1C3A}</a:tableStyleId>
              </a:tblPr>
              <a:tblGrid>
                <a:gridCol w="311664">
                  <a:extLst>
                    <a:ext uri="{9D8B030D-6E8A-4147-A177-3AD203B41FA5}">
                      <a16:colId xmlns:a16="http://schemas.microsoft.com/office/drawing/2014/main" val="1902962243"/>
                    </a:ext>
                  </a:extLst>
                </a:gridCol>
                <a:gridCol w="421345">
                  <a:extLst>
                    <a:ext uri="{9D8B030D-6E8A-4147-A177-3AD203B41FA5}">
                      <a16:colId xmlns:a16="http://schemas.microsoft.com/office/drawing/2014/main" val="2993893993"/>
                    </a:ext>
                  </a:extLst>
                </a:gridCol>
                <a:gridCol w="187523">
                  <a:extLst>
                    <a:ext uri="{9D8B030D-6E8A-4147-A177-3AD203B41FA5}">
                      <a16:colId xmlns:a16="http://schemas.microsoft.com/office/drawing/2014/main" val="1551583149"/>
                    </a:ext>
                  </a:extLst>
                </a:gridCol>
                <a:gridCol w="187523">
                  <a:extLst>
                    <a:ext uri="{9D8B030D-6E8A-4147-A177-3AD203B41FA5}">
                      <a16:colId xmlns:a16="http://schemas.microsoft.com/office/drawing/2014/main" val="1324202565"/>
                    </a:ext>
                  </a:extLst>
                </a:gridCol>
                <a:gridCol w="187523">
                  <a:extLst>
                    <a:ext uri="{9D8B030D-6E8A-4147-A177-3AD203B41FA5}">
                      <a16:colId xmlns:a16="http://schemas.microsoft.com/office/drawing/2014/main" val="2264549540"/>
                    </a:ext>
                  </a:extLst>
                </a:gridCol>
                <a:gridCol w="187523">
                  <a:extLst>
                    <a:ext uri="{9D8B030D-6E8A-4147-A177-3AD203B41FA5}">
                      <a16:colId xmlns:a16="http://schemas.microsoft.com/office/drawing/2014/main" val="2616104364"/>
                    </a:ext>
                  </a:extLst>
                </a:gridCol>
                <a:gridCol w="187523">
                  <a:extLst>
                    <a:ext uri="{9D8B030D-6E8A-4147-A177-3AD203B41FA5}">
                      <a16:colId xmlns:a16="http://schemas.microsoft.com/office/drawing/2014/main" val="3511458951"/>
                    </a:ext>
                  </a:extLst>
                </a:gridCol>
                <a:gridCol w="187523">
                  <a:extLst>
                    <a:ext uri="{9D8B030D-6E8A-4147-A177-3AD203B41FA5}">
                      <a16:colId xmlns:a16="http://schemas.microsoft.com/office/drawing/2014/main" val="129769161"/>
                    </a:ext>
                  </a:extLst>
                </a:gridCol>
                <a:gridCol w="187523">
                  <a:extLst>
                    <a:ext uri="{9D8B030D-6E8A-4147-A177-3AD203B41FA5}">
                      <a16:colId xmlns:a16="http://schemas.microsoft.com/office/drawing/2014/main" val="1979071080"/>
                    </a:ext>
                  </a:extLst>
                </a:gridCol>
                <a:gridCol w="187523">
                  <a:extLst>
                    <a:ext uri="{9D8B030D-6E8A-4147-A177-3AD203B41FA5}">
                      <a16:colId xmlns:a16="http://schemas.microsoft.com/office/drawing/2014/main" val="2750489329"/>
                    </a:ext>
                  </a:extLst>
                </a:gridCol>
                <a:gridCol w="187523">
                  <a:extLst>
                    <a:ext uri="{9D8B030D-6E8A-4147-A177-3AD203B41FA5}">
                      <a16:colId xmlns:a16="http://schemas.microsoft.com/office/drawing/2014/main" val="4196233718"/>
                    </a:ext>
                  </a:extLst>
                </a:gridCol>
                <a:gridCol w="187523">
                  <a:extLst>
                    <a:ext uri="{9D8B030D-6E8A-4147-A177-3AD203B41FA5}">
                      <a16:colId xmlns:a16="http://schemas.microsoft.com/office/drawing/2014/main" val="4137993906"/>
                    </a:ext>
                  </a:extLst>
                </a:gridCol>
                <a:gridCol w="187523">
                  <a:extLst>
                    <a:ext uri="{9D8B030D-6E8A-4147-A177-3AD203B41FA5}">
                      <a16:colId xmlns:a16="http://schemas.microsoft.com/office/drawing/2014/main" val="2697621066"/>
                    </a:ext>
                  </a:extLst>
                </a:gridCol>
                <a:gridCol w="187523">
                  <a:extLst>
                    <a:ext uri="{9D8B030D-6E8A-4147-A177-3AD203B41FA5}">
                      <a16:colId xmlns:a16="http://schemas.microsoft.com/office/drawing/2014/main" val="2775139519"/>
                    </a:ext>
                  </a:extLst>
                </a:gridCol>
                <a:gridCol w="187523">
                  <a:extLst>
                    <a:ext uri="{9D8B030D-6E8A-4147-A177-3AD203B41FA5}">
                      <a16:colId xmlns:a16="http://schemas.microsoft.com/office/drawing/2014/main" val="1939838362"/>
                    </a:ext>
                  </a:extLst>
                </a:gridCol>
                <a:gridCol w="187523">
                  <a:extLst>
                    <a:ext uri="{9D8B030D-6E8A-4147-A177-3AD203B41FA5}">
                      <a16:colId xmlns:a16="http://schemas.microsoft.com/office/drawing/2014/main" val="205210724"/>
                    </a:ext>
                  </a:extLst>
                </a:gridCol>
                <a:gridCol w="187523">
                  <a:extLst>
                    <a:ext uri="{9D8B030D-6E8A-4147-A177-3AD203B41FA5}">
                      <a16:colId xmlns:a16="http://schemas.microsoft.com/office/drawing/2014/main" val="1379626095"/>
                    </a:ext>
                  </a:extLst>
                </a:gridCol>
              </a:tblGrid>
              <a:tr h="238193">
                <a:tc>
                  <a:txBody>
                    <a:bodyPr/>
                    <a:lstStyle/>
                    <a:p>
                      <a:pPr algn="ctr"/>
                      <a:endParaRPr lang="en-US" sz="800" dirty="0">
                        <a:solidFill>
                          <a:schemeClr val="tx1"/>
                        </a:solidFill>
                      </a:endParaRPr>
                    </a:p>
                  </a:txBody>
                  <a:tcPr marL="68580" marR="68580" marT="34290" marB="34290">
                    <a:solidFill>
                      <a:schemeClr val="bg1"/>
                    </a:solidFill>
                  </a:tcPr>
                </a:tc>
                <a:tc>
                  <a:txBody>
                    <a:bodyPr/>
                    <a:lstStyle/>
                    <a:p>
                      <a:pPr algn="ctr"/>
                      <a:endParaRPr lang="en-US" sz="800" dirty="0">
                        <a:solidFill>
                          <a:schemeClr val="tx1"/>
                        </a:solidFill>
                      </a:endParaRPr>
                    </a:p>
                  </a:txBody>
                  <a:tcPr marL="68580" marR="68580" marT="34290" marB="34290">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solidFill>
                          <a:schemeClr val="tx1"/>
                        </a:solidFill>
                      </a:endParaRPr>
                    </a:p>
                  </a:txBody>
                  <a:tcPr marL="68580" marR="68580" marT="34290" marB="34290">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2225790"/>
                  </a:ext>
                </a:extLst>
              </a:tr>
              <a:tr h="288947">
                <a:tc rowSpan="4">
                  <a:txBody>
                    <a:bodyPr/>
                    <a:lstStyle/>
                    <a:p>
                      <a:pPr algn="ctr"/>
                      <a:r>
                        <a:rPr lang="en-US" sz="1400" dirty="0"/>
                        <a:t>Altitude (km)</a:t>
                      </a:r>
                    </a:p>
                  </a:txBody>
                  <a:tcPr marL="68580" marR="68580" marT="34290" marB="34290" vert="vert270" anchor="b">
                    <a:solidFill>
                      <a:schemeClr val="bg1"/>
                    </a:solidFill>
                  </a:tcPr>
                </a:tc>
                <a:tc>
                  <a:txBody>
                    <a:bodyPr/>
                    <a:lstStyle/>
                    <a:p>
                      <a:pPr algn="ctr"/>
                      <a:endParaRPr lang="en-US" sz="800" dirty="0"/>
                    </a:p>
                  </a:txBody>
                  <a:tcPr marL="68580" marR="68580" marT="34290" marB="34290">
                    <a:lnR w="12700" cap="flat" cmpd="sng" algn="ctr">
                      <a:solidFill>
                        <a:schemeClr val="tx1"/>
                      </a:solidFill>
                      <a:prstDash val="solid"/>
                      <a:round/>
                      <a:headEnd type="none" w="med" len="med"/>
                      <a:tailEnd type="none" w="med" len="med"/>
                    </a:lnR>
                    <a:solidFill>
                      <a:schemeClr val="bg1"/>
                    </a:solidFill>
                  </a:tcPr>
                </a:tc>
                <a:tc gridSpan="15">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tc hMerge="1">
                  <a:txBody>
                    <a:bodyPr/>
                    <a:lstStyle/>
                    <a:p>
                      <a:pPr algn="ctr"/>
                      <a:endParaRPr lang="en-US" sz="1100" dirty="0"/>
                    </a:p>
                  </a:txBody>
                  <a:tcPr>
                    <a:solidFill>
                      <a:schemeClr val="bg1">
                        <a:lumMod val="95000"/>
                      </a:schemeClr>
                    </a:solidFill>
                  </a:tcPr>
                </a:tc>
                <a:extLst>
                  <a:ext uri="{0D108BD9-81ED-4DB2-BD59-A6C34878D82A}">
                    <a16:rowId xmlns:a16="http://schemas.microsoft.com/office/drawing/2014/main" val="1623821107"/>
                  </a:ext>
                </a:extLst>
              </a:tr>
              <a:tr h="317580">
                <a:tc vMerge="1">
                  <a:txBody>
                    <a:bodyPr/>
                    <a:lstStyle/>
                    <a:p>
                      <a:pPr algn="ctr"/>
                      <a:endParaRPr lang="en-US" sz="1100" dirty="0"/>
                    </a:p>
                  </a:txBody>
                  <a:tcPr>
                    <a:solidFill>
                      <a:schemeClr val="bg1"/>
                    </a:solidFill>
                  </a:tcPr>
                </a:tc>
                <a:tc>
                  <a:txBody>
                    <a:bodyPr/>
                    <a:lstStyle/>
                    <a:p>
                      <a:pPr algn="ctr"/>
                      <a:endParaRPr lang="en-US" sz="800" dirty="0"/>
                    </a:p>
                  </a:txBody>
                  <a:tcPr marL="68580" marR="68580" marT="34290" marB="34290">
                    <a:lnR w="12700" cap="flat" cmpd="sng" algn="ctr">
                      <a:solidFill>
                        <a:schemeClr val="tx1"/>
                      </a:solidFill>
                      <a:prstDash val="solid"/>
                      <a:round/>
                      <a:headEnd type="none" w="med" len="med"/>
                      <a:tailEnd type="none" w="med" len="med"/>
                    </a:lnR>
                    <a:solidFill>
                      <a:schemeClr val="bg1"/>
                    </a:solidFill>
                  </a:tcPr>
                </a:tc>
                <a:tc gridSpan="5">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hMerge="1">
                  <a:txBody>
                    <a:bodyPr/>
                    <a:lstStyle/>
                    <a:p>
                      <a:pPr algn="ctr"/>
                      <a:endParaRPr lang="en-US" sz="1100" dirty="0"/>
                    </a:p>
                  </a:txBody>
                  <a:tcPr>
                    <a:solidFill>
                      <a:schemeClr val="accent2">
                        <a:lumMod val="40000"/>
                        <a:lumOff val="60000"/>
                      </a:schemeClr>
                    </a:solidFill>
                  </a:tcPr>
                </a:tc>
                <a:tc gridSpan="5">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hMerge="1">
                  <a:txBody>
                    <a:bodyPr/>
                    <a:lstStyle/>
                    <a:p>
                      <a:pPr algn="ctr"/>
                      <a:endParaRPr lang="en-US" sz="1100" dirty="0"/>
                    </a:p>
                  </a:txBody>
                  <a:tcPr>
                    <a:solidFill>
                      <a:schemeClr val="accent2">
                        <a:lumMod val="60000"/>
                        <a:lumOff val="40000"/>
                      </a:schemeClr>
                    </a:solidFill>
                  </a:tcPr>
                </a:tc>
                <a:tc gridSpan="5">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tc hMerge="1">
                  <a:txBody>
                    <a:bodyPr/>
                    <a:lstStyle/>
                    <a:p>
                      <a:pPr algn="ctr"/>
                      <a:endParaRPr lang="en-US" sz="1100" dirty="0"/>
                    </a:p>
                  </a:txBody>
                  <a:tcPr>
                    <a:solidFill>
                      <a:schemeClr val="accent2">
                        <a:lumMod val="75000"/>
                      </a:schemeClr>
                    </a:solidFill>
                  </a:tcPr>
                </a:tc>
                <a:extLst>
                  <a:ext uri="{0D108BD9-81ED-4DB2-BD59-A6C34878D82A}">
                    <a16:rowId xmlns:a16="http://schemas.microsoft.com/office/drawing/2014/main" val="1646830860"/>
                  </a:ext>
                </a:extLst>
              </a:tr>
              <a:tr h="357880">
                <a:tc vMerge="1">
                  <a:txBody>
                    <a:bodyPr/>
                    <a:lstStyle/>
                    <a:p>
                      <a:pPr algn="ctr"/>
                      <a:endParaRPr lang="en-US" sz="1100" dirty="0"/>
                    </a:p>
                  </a:txBody>
                  <a:tcPr>
                    <a:solidFill>
                      <a:schemeClr val="bg1"/>
                    </a:solidFill>
                  </a:tcPr>
                </a:tc>
                <a:tc>
                  <a:txBody>
                    <a:bodyPr/>
                    <a:lstStyle/>
                    <a:p>
                      <a:pPr algn="ctr"/>
                      <a:endParaRPr lang="en-US" sz="800" dirty="0"/>
                    </a:p>
                  </a:txBody>
                  <a:tcPr marL="68580" marR="68580" marT="34290" marB="34290">
                    <a:lnR w="12700" cap="flat" cmpd="sng" algn="ctr">
                      <a:solidFill>
                        <a:schemeClr val="tx1"/>
                      </a:solidFill>
                      <a:prstDash val="solid"/>
                      <a:round/>
                      <a:headEnd type="none" w="med" len="med"/>
                      <a:tailEnd type="none" w="med" len="med"/>
                    </a:lnR>
                    <a:solidFill>
                      <a:schemeClr val="bg1"/>
                    </a:solidFill>
                  </a:tcPr>
                </a:tc>
                <a:tc gridSpan="3">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hMerge="1">
                  <a:txBody>
                    <a:bodyPr/>
                    <a:lstStyle/>
                    <a:p>
                      <a:pPr algn="ctr"/>
                      <a:endParaRPr lang="en-US" sz="1100" dirty="0"/>
                    </a:p>
                  </a:txBody>
                  <a:tcPr>
                    <a:solidFill>
                      <a:schemeClr val="accent6">
                        <a:lumMod val="20000"/>
                        <a:lumOff val="80000"/>
                      </a:schemeClr>
                    </a:solidFill>
                  </a:tcPr>
                </a:tc>
                <a:tc gridSpan="3">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hMerge="1">
                  <a:txBody>
                    <a:bodyPr/>
                    <a:lstStyle/>
                    <a:p>
                      <a:pPr algn="ctr"/>
                      <a:endParaRPr lang="en-US" sz="1100" dirty="0"/>
                    </a:p>
                  </a:txBody>
                  <a:tcPr>
                    <a:solidFill>
                      <a:schemeClr val="accent6">
                        <a:lumMod val="40000"/>
                        <a:lumOff val="60000"/>
                      </a:schemeClr>
                    </a:solidFill>
                  </a:tcPr>
                </a:tc>
                <a:tc gridSpan="3">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hMerge="1">
                  <a:txBody>
                    <a:bodyPr/>
                    <a:lstStyle/>
                    <a:p>
                      <a:pPr algn="ctr"/>
                      <a:endParaRPr lang="en-US" sz="1100" dirty="0"/>
                    </a:p>
                  </a:txBody>
                  <a:tcPr>
                    <a:solidFill>
                      <a:schemeClr val="accent6">
                        <a:lumMod val="60000"/>
                        <a:lumOff val="40000"/>
                      </a:schemeClr>
                    </a:solidFill>
                  </a:tcPr>
                </a:tc>
                <a:tc gridSpan="3">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pPr algn="ctr"/>
                      <a:endParaRPr lang="en-US" sz="1100" dirty="0"/>
                    </a:p>
                  </a:txBody>
                  <a:tcPr>
                    <a:solidFill>
                      <a:schemeClr val="accent6">
                        <a:lumMod val="75000"/>
                      </a:schemeClr>
                    </a:solidFill>
                  </a:tcPr>
                </a:tc>
                <a:tc hMerge="1">
                  <a:txBody>
                    <a:bodyPr/>
                    <a:lstStyle/>
                    <a:p>
                      <a:pPr algn="ctr"/>
                      <a:endParaRPr lang="en-US" sz="1100" dirty="0"/>
                    </a:p>
                  </a:txBody>
                  <a:tcPr>
                    <a:solidFill>
                      <a:schemeClr val="accent6">
                        <a:lumMod val="75000"/>
                      </a:schemeClr>
                    </a:solidFill>
                  </a:tcPr>
                </a:tc>
                <a:tc gridSpan="3">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hMerge="1">
                  <a:txBody>
                    <a:bodyPr/>
                    <a:lstStyle/>
                    <a:p>
                      <a:pPr algn="ctr"/>
                      <a:endParaRPr lang="en-US" sz="1100" dirty="0"/>
                    </a:p>
                  </a:txBody>
                  <a:tcPr>
                    <a:solidFill>
                      <a:schemeClr val="accent6">
                        <a:lumMod val="50000"/>
                      </a:schemeClr>
                    </a:solidFill>
                  </a:tcPr>
                </a:tc>
                <a:tc hMerge="1">
                  <a:txBody>
                    <a:bodyPr/>
                    <a:lstStyle/>
                    <a:p>
                      <a:pPr algn="ctr"/>
                      <a:endParaRPr lang="en-US" sz="1100" dirty="0"/>
                    </a:p>
                  </a:txBody>
                  <a:tcPr>
                    <a:solidFill>
                      <a:schemeClr val="accent6">
                        <a:lumMod val="50000"/>
                      </a:schemeClr>
                    </a:solidFill>
                  </a:tcPr>
                </a:tc>
                <a:extLst>
                  <a:ext uri="{0D108BD9-81ED-4DB2-BD59-A6C34878D82A}">
                    <a16:rowId xmlns:a16="http://schemas.microsoft.com/office/drawing/2014/main" val="224412361"/>
                  </a:ext>
                </a:extLst>
              </a:tr>
              <a:tr h="1605545">
                <a:tc vMerge="1">
                  <a:txBody>
                    <a:bodyPr/>
                    <a:lstStyle/>
                    <a:p>
                      <a:pPr algn="ctr"/>
                      <a:endParaRPr lang="en-US" sz="1100" dirty="0"/>
                    </a:p>
                  </a:txBody>
                  <a:tcPr>
                    <a:solidFill>
                      <a:schemeClr val="bg1"/>
                    </a:solidFill>
                  </a:tcPr>
                </a:tc>
                <a:tc>
                  <a:txBody>
                    <a:bodyPr/>
                    <a:lstStyle/>
                    <a:p>
                      <a:pPr algn="ctr"/>
                      <a:endParaRPr lang="en-US" sz="800" dirty="0"/>
                    </a:p>
                  </a:txBody>
                  <a:tcPr marL="68580" marR="68580" marT="34290" marB="34290">
                    <a:lnR w="12700" cap="flat" cmpd="sng" algn="ctr">
                      <a:solidFill>
                        <a:schemeClr val="tx1"/>
                      </a:solidFill>
                      <a:prstDash val="solid"/>
                      <a:round/>
                      <a:headEnd type="none" w="med" len="med"/>
                      <a:tailEnd type="none" w="med" len="med"/>
                    </a:lnR>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8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41570395"/>
                  </a:ext>
                </a:extLst>
              </a:tr>
            </a:tbl>
          </a:graphicData>
        </a:graphic>
      </p:graphicFrame>
      <p:sp>
        <p:nvSpPr>
          <p:cNvPr id="5" name="TextBox 4">
            <a:extLst>
              <a:ext uri="{FF2B5EF4-FFF2-40B4-BE49-F238E27FC236}">
                <a16:creationId xmlns:a16="http://schemas.microsoft.com/office/drawing/2014/main" id="{571DA545-C20C-4E06-81C8-222EB7E426C5}"/>
              </a:ext>
            </a:extLst>
          </p:cNvPr>
          <p:cNvSpPr txBox="1"/>
          <p:nvPr/>
        </p:nvSpPr>
        <p:spPr>
          <a:xfrm>
            <a:off x="6932257" y="4592953"/>
            <a:ext cx="513912" cy="307777"/>
          </a:xfrm>
          <a:prstGeom prst="rect">
            <a:avLst/>
          </a:prstGeom>
          <a:noFill/>
        </p:spPr>
        <p:txBody>
          <a:bodyPr wrap="square" rtlCol="0">
            <a:spAutoFit/>
          </a:bodyPr>
          <a:lstStyle/>
          <a:p>
            <a:pPr algn="r"/>
            <a:r>
              <a:rPr lang="en-US" sz="1400" dirty="0">
                <a:latin typeface="Helvetica" panose="020B0604020202020204" pitchFamily="34" charset="0"/>
                <a:cs typeface="Helvetica" panose="020B0604020202020204" pitchFamily="34" charset="0"/>
              </a:rPr>
              <a:t>-0.5</a:t>
            </a:r>
          </a:p>
        </p:txBody>
      </p:sp>
      <p:sp>
        <p:nvSpPr>
          <p:cNvPr id="6" name="TextBox 5">
            <a:extLst>
              <a:ext uri="{FF2B5EF4-FFF2-40B4-BE49-F238E27FC236}">
                <a16:creationId xmlns:a16="http://schemas.microsoft.com/office/drawing/2014/main" id="{D83D945A-919C-49B8-B9F0-6B57358C833B}"/>
              </a:ext>
            </a:extLst>
          </p:cNvPr>
          <p:cNvSpPr txBox="1"/>
          <p:nvPr/>
        </p:nvSpPr>
        <p:spPr>
          <a:xfrm>
            <a:off x="6932257" y="3019742"/>
            <a:ext cx="513912" cy="307777"/>
          </a:xfrm>
          <a:prstGeom prst="rect">
            <a:avLst/>
          </a:prstGeom>
          <a:noFill/>
        </p:spPr>
        <p:txBody>
          <a:bodyPr wrap="square" rtlCol="0">
            <a:spAutoFit/>
          </a:bodyPr>
          <a:lstStyle/>
          <a:p>
            <a:pPr algn="r"/>
            <a:r>
              <a:rPr lang="en-US" sz="1400" dirty="0">
                <a:latin typeface="Helvetica" panose="020B0604020202020204" pitchFamily="34" charset="0"/>
                <a:cs typeface="Helvetica" panose="020B0604020202020204" pitchFamily="34" charset="0"/>
              </a:rPr>
              <a:t>8.2</a:t>
            </a:r>
          </a:p>
        </p:txBody>
      </p:sp>
      <p:sp>
        <p:nvSpPr>
          <p:cNvPr id="7" name="TextBox 6">
            <a:extLst>
              <a:ext uri="{FF2B5EF4-FFF2-40B4-BE49-F238E27FC236}">
                <a16:creationId xmlns:a16="http://schemas.microsoft.com/office/drawing/2014/main" id="{A3F86CEA-6E20-4507-97F0-37D8F65876A5}"/>
              </a:ext>
            </a:extLst>
          </p:cNvPr>
          <p:cNvSpPr txBox="1"/>
          <p:nvPr/>
        </p:nvSpPr>
        <p:spPr>
          <a:xfrm>
            <a:off x="6932257" y="2682622"/>
            <a:ext cx="513912" cy="307777"/>
          </a:xfrm>
          <a:prstGeom prst="rect">
            <a:avLst/>
          </a:prstGeom>
          <a:noFill/>
        </p:spPr>
        <p:txBody>
          <a:bodyPr wrap="square" rtlCol="0">
            <a:spAutoFit/>
          </a:bodyPr>
          <a:lstStyle/>
          <a:p>
            <a:pPr algn="r"/>
            <a:r>
              <a:rPr lang="en-US" sz="1400" dirty="0">
                <a:latin typeface="Helvetica" panose="020B0604020202020204" pitchFamily="34" charset="0"/>
                <a:cs typeface="Helvetica" panose="020B0604020202020204" pitchFamily="34" charset="0"/>
              </a:rPr>
              <a:t>20</a:t>
            </a:r>
          </a:p>
        </p:txBody>
      </p:sp>
      <p:sp>
        <p:nvSpPr>
          <p:cNvPr id="8" name="TextBox 7">
            <a:extLst>
              <a:ext uri="{FF2B5EF4-FFF2-40B4-BE49-F238E27FC236}">
                <a16:creationId xmlns:a16="http://schemas.microsoft.com/office/drawing/2014/main" id="{09B09D3B-3BB6-46C2-80CE-65F0EE0C80D1}"/>
              </a:ext>
            </a:extLst>
          </p:cNvPr>
          <p:cNvSpPr txBox="1"/>
          <p:nvPr/>
        </p:nvSpPr>
        <p:spPr>
          <a:xfrm>
            <a:off x="6932257" y="2334367"/>
            <a:ext cx="513912" cy="307777"/>
          </a:xfrm>
          <a:prstGeom prst="rect">
            <a:avLst/>
          </a:prstGeom>
          <a:noFill/>
        </p:spPr>
        <p:txBody>
          <a:bodyPr wrap="square" rtlCol="0">
            <a:spAutoFit/>
          </a:bodyPr>
          <a:lstStyle/>
          <a:p>
            <a:pPr algn="r"/>
            <a:r>
              <a:rPr lang="en-US" sz="1400" dirty="0">
                <a:latin typeface="Helvetica" panose="020B0604020202020204" pitchFamily="34" charset="0"/>
                <a:cs typeface="Helvetica" panose="020B0604020202020204" pitchFamily="34" charset="0"/>
              </a:rPr>
              <a:t>30</a:t>
            </a:r>
          </a:p>
        </p:txBody>
      </p:sp>
      <p:sp>
        <p:nvSpPr>
          <p:cNvPr id="9" name="TextBox 8">
            <a:extLst>
              <a:ext uri="{FF2B5EF4-FFF2-40B4-BE49-F238E27FC236}">
                <a16:creationId xmlns:a16="http://schemas.microsoft.com/office/drawing/2014/main" id="{254E09C2-0627-4797-BBF3-978DEB76D075}"/>
              </a:ext>
            </a:extLst>
          </p:cNvPr>
          <p:cNvSpPr txBox="1"/>
          <p:nvPr/>
        </p:nvSpPr>
        <p:spPr>
          <a:xfrm>
            <a:off x="6932257" y="2021552"/>
            <a:ext cx="513912" cy="307777"/>
          </a:xfrm>
          <a:prstGeom prst="rect">
            <a:avLst/>
          </a:prstGeom>
          <a:noFill/>
        </p:spPr>
        <p:txBody>
          <a:bodyPr wrap="square" rtlCol="0">
            <a:spAutoFit/>
          </a:bodyPr>
          <a:lstStyle/>
          <a:p>
            <a:pPr algn="r"/>
            <a:r>
              <a:rPr lang="en-US" sz="1400" dirty="0">
                <a:latin typeface="Helvetica" panose="020B0604020202020204" pitchFamily="34" charset="0"/>
                <a:cs typeface="Helvetica" panose="020B0604020202020204" pitchFamily="34" charset="0"/>
              </a:rPr>
              <a:t>40</a:t>
            </a:r>
          </a:p>
        </p:txBody>
      </p:sp>
      <p:sp>
        <p:nvSpPr>
          <p:cNvPr id="11" name="TextBox 10">
            <a:extLst>
              <a:ext uri="{FF2B5EF4-FFF2-40B4-BE49-F238E27FC236}">
                <a16:creationId xmlns:a16="http://schemas.microsoft.com/office/drawing/2014/main" id="{79A8DCB4-0F5A-4D67-A249-24991F56C234}"/>
              </a:ext>
            </a:extLst>
          </p:cNvPr>
          <p:cNvSpPr txBox="1"/>
          <p:nvPr/>
        </p:nvSpPr>
        <p:spPr>
          <a:xfrm>
            <a:off x="7292708" y="1818542"/>
            <a:ext cx="3217429" cy="307777"/>
          </a:xfrm>
          <a:prstGeom prst="rect">
            <a:avLst/>
          </a:prstGeom>
          <a:noFill/>
        </p:spPr>
        <p:txBody>
          <a:bodyPr wrap="square" rtlCol="0">
            <a:spAutoFit/>
          </a:bodyPr>
          <a:lstStyle/>
          <a:p>
            <a:pPr algn="ctr"/>
            <a:r>
              <a:rPr lang="en-US" sz="1400" b="1" dirty="0">
                <a:latin typeface="Helvetica" panose="020B0604020202020204" pitchFamily="34" charset="0"/>
                <a:cs typeface="Helvetica" panose="020B0604020202020204" pitchFamily="34" charset="0"/>
              </a:rPr>
              <a:t>Schematic of 15 shot frame (5 km)</a:t>
            </a:r>
          </a:p>
        </p:txBody>
      </p:sp>
      <p:sp>
        <p:nvSpPr>
          <p:cNvPr id="22" name="Rectangle 21">
            <a:extLst>
              <a:ext uri="{FF2B5EF4-FFF2-40B4-BE49-F238E27FC236}">
                <a16:creationId xmlns:a16="http://schemas.microsoft.com/office/drawing/2014/main" id="{1B125F52-911D-4365-A0C1-B2B670966237}"/>
              </a:ext>
            </a:extLst>
          </p:cNvPr>
          <p:cNvSpPr/>
          <p:nvPr/>
        </p:nvSpPr>
        <p:spPr>
          <a:xfrm>
            <a:off x="7496176" y="2757488"/>
            <a:ext cx="564356" cy="1973962"/>
          </a:xfrm>
          <a:prstGeom prst="rect">
            <a:avLst/>
          </a:prstGeom>
          <a:solidFill>
            <a:srgbClr val="FF0000">
              <a:alpha val="20000"/>
            </a:srgb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extBox 22">
            <a:extLst>
              <a:ext uri="{FF2B5EF4-FFF2-40B4-BE49-F238E27FC236}">
                <a16:creationId xmlns:a16="http://schemas.microsoft.com/office/drawing/2014/main" id="{C68719A7-033C-4983-8D6B-3DC1EFB34232}"/>
              </a:ext>
            </a:extLst>
          </p:cNvPr>
          <p:cNvSpPr txBox="1"/>
          <p:nvPr/>
        </p:nvSpPr>
        <p:spPr>
          <a:xfrm>
            <a:off x="6953691" y="5092831"/>
            <a:ext cx="1619915" cy="646331"/>
          </a:xfrm>
          <a:prstGeom prst="rect">
            <a:avLst/>
          </a:prstGeom>
          <a:noFill/>
        </p:spPr>
        <p:txBody>
          <a:bodyPr wrap="square" rtlCol="0">
            <a:spAutoFit/>
          </a:bodyPr>
          <a:lstStyle/>
          <a:p>
            <a:pPr algn="ctr"/>
            <a:r>
              <a:rPr lang="en-US" sz="1800" dirty="0">
                <a:solidFill>
                  <a:srgbClr val="C00000"/>
                </a:solidFill>
                <a:latin typeface="Helvetica" panose="020B0604020202020204" pitchFamily="34" charset="0"/>
                <a:cs typeface="Helvetica" panose="020B0604020202020204" pitchFamily="34" charset="0"/>
              </a:rPr>
              <a:t>1 low energy shot</a:t>
            </a:r>
          </a:p>
        </p:txBody>
      </p:sp>
      <p:cxnSp>
        <p:nvCxnSpPr>
          <p:cNvPr id="31" name="Straight Arrow Connector 30">
            <a:extLst>
              <a:ext uri="{FF2B5EF4-FFF2-40B4-BE49-F238E27FC236}">
                <a16:creationId xmlns:a16="http://schemas.microsoft.com/office/drawing/2014/main" id="{C1261F9A-344B-49CE-9AFB-D14A152ADC44}"/>
              </a:ext>
            </a:extLst>
          </p:cNvPr>
          <p:cNvCxnSpPr>
            <a:cxnSpLocks/>
            <a:stCxn id="23" idx="0"/>
          </p:cNvCxnSpPr>
          <p:nvPr/>
        </p:nvCxnSpPr>
        <p:spPr>
          <a:xfrm flipH="1" flipV="1">
            <a:off x="7763648" y="4752596"/>
            <a:ext cx="1" cy="340232"/>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1CC7F84-9621-4A07-880D-A6949BD4D3E5}"/>
              </a:ext>
            </a:extLst>
          </p:cNvPr>
          <p:cNvSpPr txBox="1"/>
          <p:nvPr/>
        </p:nvSpPr>
        <p:spPr>
          <a:xfrm>
            <a:off x="906229" y="1345651"/>
            <a:ext cx="3937928" cy="3059812"/>
          </a:xfrm>
          <a:prstGeom prst="rect">
            <a:avLst/>
          </a:prstGeom>
          <a:noFill/>
        </p:spPr>
        <p:txBody>
          <a:bodyPr wrap="square" rtlCol="0">
            <a:spAutoFit/>
          </a:bodyPr>
          <a:lstStyle/>
          <a:p>
            <a:r>
              <a:rPr lang="en-US" sz="1800" b="1" dirty="0">
                <a:latin typeface="Helvetica" panose="020B0604020202020204" pitchFamily="34" charset="0"/>
                <a:cs typeface="Helvetica" panose="020B0604020202020204" pitchFamily="34" charset="0"/>
              </a:rPr>
              <a:t>Example: One low energy shot</a:t>
            </a:r>
          </a:p>
          <a:p>
            <a:pPr marL="214313" indent="-214313">
              <a:spcBef>
                <a:spcPts val="900"/>
              </a:spcBef>
              <a:spcAft>
                <a:spcPts val="450"/>
              </a:spcAft>
              <a:buFontTx/>
              <a:buChar char="-"/>
            </a:pPr>
            <a:r>
              <a:rPr lang="en-US" dirty="0">
                <a:latin typeface="Helvetica" panose="020B0604020202020204" pitchFamily="34" charset="0"/>
                <a:cs typeface="Helvetica" panose="020B0604020202020204" pitchFamily="34" charset="0"/>
              </a:rPr>
              <a:t>Profile retrievals are linked by the 5-km average at 30-40 km altitude</a:t>
            </a:r>
          </a:p>
          <a:p>
            <a:pPr marL="214313" indent="-214313">
              <a:spcBef>
                <a:spcPts val="900"/>
              </a:spcBef>
              <a:spcAft>
                <a:spcPts val="450"/>
              </a:spcAft>
              <a:buFontTx/>
              <a:buChar char="-"/>
            </a:pPr>
            <a:r>
              <a:rPr lang="en-US" sz="1800" dirty="0">
                <a:latin typeface="Helvetica" panose="020B0604020202020204" pitchFamily="34" charset="0"/>
                <a:cs typeface="Helvetica" panose="020B0604020202020204" pitchFamily="34" charset="0"/>
              </a:rPr>
              <a:t>A single low-energy shot can impact retrievals from other shots in the frame</a:t>
            </a:r>
          </a:p>
          <a:p>
            <a:pPr marL="214313" indent="-214313">
              <a:spcBef>
                <a:spcPts val="900"/>
              </a:spcBef>
              <a:spcAft>
                <a:spcPts val="450"/>
              </a:spcAft>
              <a:buFontTx/>
              <a:buChar char="-"/>
            </a:pPr>
            <a:r>
              <a:rPr lang="en-US" sz="1800" dirty="0">
                <a:latin typeface="Helvetica" panose="020B0604020202020204" pitchFamily="34" charset="0"/>
                <a:cs typeface="Helvetica" panose="020B0604020202020204" pitchFamily="34" charset="0"/>
              </a:rPr>
              <a:t>But nominal shots can be recovered by rescaling signals above 20 km</a:t>
            </a:r>
          </a:p>
        </p:txBody>
      </p:sp>
      <p:sp>
        <p:nvSpPr>
          <p:cNvPr id="35" name="TextBox 34">
            <a:extLst>
              <a:ext uri="{FF2B5EF4-FFF2-40B4-BE49-F238E27FC236}">
                <a16:creationId xmlns:a16="http://schemas.microsoft.com/office/drawing/2014/main" id="{5C226CA0-BEDA-4B00-BEB5-01AF25F7C6E1}"/>
              </a:ext>
            </a:extLst>
          </p:cNvPr>
          <p:cNvSpPr txBox="1"/>
          <p:nvPr/>
        </p:nvSpPr>
        <p:spPr>
          <a:xfrm>
            <a:off x="5408585" y="1997303"/>
            <a:ext cx="1429925" cy="646331"/>
          </a:xfrm>
          <a:prstGeom prst="rect">
            <a:avLst/>
          </a:prstGeom>
          <a:noFill/>
        </p:spPr>
        <p:txBody>
          <a:bodyPr wrap="square" rtlCol="0">
            <a:spAutoFit/>
          </a:bodyPr>
          <a:lstStyle/>
          <a:p>
            <a:pPr algn="r"/>
            <a:r>
              <a:rPr lang="en-US" sz="1800" dirty="0">
                <a:solidFill>
                  <a:srgbClr val="C00000"/>
                </a:solidFill>
                <a:latin typeface="Helvetica" panose="020B0604020202020204" pitchFamily="34" charset="0"/>
                <a:cs typeface="Helvetica" panose="020B0604020202020204" pitchFamily="34" charset="0"/>
              </a:rPr>
              <a:t>Backscatter rescaled</a:t>
            </a:r>
          </a:p>
        </p:txBody>
      </p:sp>
      <p:sp>
        <p:nvSpPr>
          <p:cNvPr id="47" name="Rectangle 46">
            <a:extLst>
              <a:ext uri="{FF2B5EF4-FFF2-40B4-BE49-F238E27FC236}">
                <a16:creationId xmlns:a16="http://schemas.microsoft.com/office/drawing/2014/main" id="{5E567A85-F1B5-4077-9D3B-91879CCC287B}"/>
              </a:ext>
            </a:extLst>
          </p:cNvPr>
          <p:cNvSpPr/>
          <p:nvPr/>
        </p:nvSpPr>
        <p:spPr>
          <a:xfrm>
            <a:off x="7496179" y="2185987"/>
            <a:ext cx="2810489" cy="246460"/>
          </a:xfrm>
          <a:prstGeom prst="rect">
            <a:avLst/>
          </a:prstGeom>
          <a:pattFill prst="pct10">
            <a:fgClr>
              <a:schemeClr val="tx1"/>
            </a:fgClr>
            <a:bgClr>
              <a:srgbClr val="F2F2F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8" name="Rectangle 47">
            <a:extLst>
              <a:ext uri="{FF2B5EF4-FFF2-40B4-BE49-F238E27FC236}">
                <a16:creationId xmlns:a16="http://schemas.microsoft.com/office/drawing/2014/main" id="{D492337C-8A55-458B-AB2F-FB8C91E95A43}"/>
              </a:ext>
            </a:extLst>
          </p:cNvPr>
          <p:cNvSpPr/>
          <p:nvPr/>
        </p:nvSpPr>
        <p:spPr>
          <a:xfrm>
            <a:off x="7515532" y="2459343"/>
            <a:ext cx="907256" cy="287696"/>
          </a:xfrm>
          <a:prstGeom prst="rect">
            <a:avLst/>
          </a:prstGeom>
          <a:pattFill prst="pct10">
            <a:fgClr>
              <a:schemeClr val="tx1"/>
            </a:fgClr>
            <a:bgClr>
              <a:srgbClr val="F8CBAD"/>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37" name="Straight Arrow Connector 36">
            <a:extLst>
              <a:ext uri="{FF2B5EF4-FFF2-40B4-BE49-F238E27FC236}">
                <a16:creationId xmlns:a16="http://schemas.microsoft.com/office/drawing/2014/main" id="{6FD931FE-C9DF-4F80-B3A7-F73FE371BB07}"/>
              </a:ext>
            </a:extLst>
          </p:cNvPr>
          <p:cNvCxnSpPr>
            <a:cxnSpLocks/>
          </p:cNvCxnSpPr>
          <p:nvPr/>
        </p:nvCxnSpPr>
        <p:spPr>
          <a:xfrm>
            <a:off x="6838510" y="2239674"/>
            <a:ext cx="1100581" cy="76516"/>
          </a:xfrm>
          <a:prstGeom prst="straightConnector1">
            <a:avLst/>
          </a:prstGeom>
          <a:ln w="19050">
            <a:solidFill>
              <a:srgbClr val="C0000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B44A75E-E23F-42B1-A27F-AB54CD77FC3A}"/>
              </a:ext>
            </a:extLst>
          </p:cNvPr>
          <p:cNvCxnSpPr>
            <a:cxnSpLocks/>
            <a:stCxn id="35" idx="3"/>
          </p:cNvCxnSpPr>
          <p:nvPr/>
        </p:nvCxnSpPr>
        <p:spPr>
          <a:xfrm>
            <a:off x="6838510" y="2320466"/>
            <a:ext cx="824665" cy="208450"/>
          </a:xfrm>
          <a:prstGeom prst="straightConnector1">
            <a:avLst/>
          </a:prstGeom>
          <a:ln w="19050">
            <a:solidFill>
              <a:srgbClr val="C00000"/>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5DD89376-BB56-43E0-88DD-EEEDA51771CC}"/>
              </a:ext>
            </a:extLst>
          </p:cNvPr>
          <p:cNvSpPr>
            <a:spLocks noGrp="1"/>
          </p:cNvSpPr>
          <p:nvPr>
            <p:ph type="title"/>
          </p:nvPr>
        </p:nvSpPr>
        <p:spPr/>
        <p:txBody>
          <a:bodyPr/>
          <a:lstStyle/>
          <a:p>
            <a:r>
              <a:rPr lang="en-US" dirty="0"/>
              <a:t>Level 2 Processing</a:t>
            </a:r>
          </a:p>
        </p:txBody>
      </p:sp>
      <p:sp>
        <p:nvSpPr>
          <p:cNvPr id="3" name="Slide Number Placeholder 2">
            <a:extLst>
              <a:ext uri="{FF2B5EF4-FFF2-40B4-BE49-F238E27FC236}">
                <a16:creationId xmlns:a16="http://schemas.microsoft.com/office/drawing/2014/main" id="{CE931944-EB76-4609-95C5-4ED603550891}"/>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926476-C628-4884-AFD7-E2CA165233B1}" type="slidenum">
              <a:rPr lang="en-US" smtClean="0"/>
              <a:pPr/>
              <a:t>12</a:t>
            </a:fld>
            <a:endParaRPr lang="en-US"/>
          </a:p>
        </p:txBody>
      </p:sp>
      <p:sp>
        <p:nvSpPr>
          <p:cNvPr id="21" name="TextBox 20">
            <a:extLst>
              <a:ext uri="{FF2B5EF4-FFF2-40B4-BE49-F238E27FC236}">
                <a16:creationId xmlns:a16="http://schemas.microsoft.com/office/drawing/2014/main" id="{285BAE3C-306D-45C4-9B51-1970E045F603}"/>
              </a:ext>
            </a:extLst>
          </p:cNvPr>
          <p:cNvSpPr txBox="1"/>
          <p:nvPr/>
        </p:nvSpPr>
        <p:spPr>
          <a:xfrm>
            <a:off x="550548" y="5686429"/>
            <a:ext cx="6624736" cy="738664"/>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1600" dirty="0">
                <a:solidFill>
                  <a:srgbClr val="C00000"/>
                </a:solidFill>
                <a:latin typeface="Helvetica" panose="020B0604020202020204" pitchFamily="34" charset="0"/>
                <a:cs typeface="Helvetica" panose="020B0604020202020204" pitchFamily="34" charset="0"/>
              </a:rPr>
              <a:t>Subframes with E</a:t>
            </a:r>
            <a:r>
              <a:rPr lang="en-US" sz="1600" baseline="-25000" dirty="0">
                <a:solidFill>
                  <a:srgbClr val="C00000"/>
                </a:solidFill>
                <a:latin typeface="Helvetica" panose="020B0604020202020204" pitchFamily="34" charset="0"/>
                <a:cs typeface="Helvetica" panose="020B0604020202020204" pitchFamily="34" charset="0"/>
              </a:rPr>
              <a:t>532</a:t>
            </a:r>
            <a:r>
              <a:rPr lang="en-US" sz="1600" dirty="0">
                <a:solidFill>
                  <a:srgbClr val="C00000"/>
                </a:solidFill>
                <a:latin typeface="Helvetica" panose="020B0604020202020204" pitchFamily="34" charset="0"/>
                <a:cs typeface="Helvetica" panose="020B0604020202020204" pitchFamily="34" charset="0"/>
              </a:rPr>
              <a:t> &gt; 60 </a:t>
            </a:r>
            <a:r>
              <a:rPr lang="en-US" sz="1600" dirty="0" err="1">
                <a:solidFill>
                  <a:srgbClr val="C00000"/>
                </a:solidFill>
                <a:latin typeface="Helvetica" panose="020B0604020202020204" pitchFamily="34" charset="0"/>
                <a:cs typeface="Helvetica" panose="020B0604020202020204" pitchFamily="34" charset="0"/>
              </a:rPr>
              <a:t>mJ</a:t>
            </a:r>
            <a:r>
              <a:rPr lang="en-US" sz="1600" dirty="0">
                <a:solidFill>
                  <a:srgbClr val="C00000"/>
                </a:solidFill>
                <a:latin typeface="Helvetica" panose="020B0604020202020204" pitchFamily="34" charset="0"/>
                <a:cs typeface="Helvetica" panose="020B0604020202020204" pitchFamily="34" charset="0"/>
              </a:rPr>
              <a:t> have sufficient SNR to be </a:t>
            </a:r>
            <a:r>
              <a:rPr lang="en-US" sz="1600" u="sng" dirty="0">
                <a:solidFill>
                  <a:srgbClr val="C00000"/>
                </a:solidFill>
                <a:latin typeface="Helvetica" panose="020B0604020202020204" pitchFamily="34" charset="0"/>
                <a:cs typeface="Helvetica" panose="020B0604020202020204" pitchFamily="34" charset="0"/>
              </a:rPr>
              <a:t>recovered</a:t>
            </a:r>
            <a:endParaRPr lang="en-US" sz="1600" dirty="0">
              <a:solidFill>
                <a:srgbClr val="C00000"/>
              </a:solidFill>
              <a:latin typeface="Helvetica" panose="020B0604020202020204" pitchFamily="34" charset="0"/>
              <a:cs typeface="Helvetica" panose="020B0604020202020204" pitchFamily="34" charset="0"/>
            </a:endParaRPr>
          </a:p>
          <a:p>
            <a:pPr marL="285750" indent="-285750">
              <a:spcAft>
                <a:spcPts val="1200"/>
              </a:spcAft>
              <a:buFont typeface="Wingdings" panose="05000000000000000000" pitchFamily="2" charset="2"/>
              <a:buChar char="Ø"/>
            </a:pPr>
            <a:r>
              <a:rPr lang="en-US" sz="1600" dirty="0">
                <a:solidFill>
                  <a:srgbClr val="C00000"/>
                </a:solidFill>
                <a:latin typeface="Helvetica" panose="020B0604020202020204" pitchFamily="34" charset="0"/>
                <a:cs typeface="Helvetica" panose="020B0604020202020204" pitchFamily="34" charset="0"/>
              </a:rPr>
              <a:t>Subframes with E</a:t>
            </a:r>
            <a:r>
              <a:rPr lang="en-US" sz="1600" baseline="-25000" dirty="0">
                <a:solidFill>
                  <a:srgbClr val="C00000"/>
                </a:solidFill>
                <a:latin typeface="Helvetica" panose="020B0604020202020204" pitchFamily="34" charset="0"/>
                <a:cs typeface="Helvetica" panose="020B0604020202020204" pitchFamily="34" charset="0"/>
              </a:rPr>
              <a:t>532</a:t>
            </a:r>
            <a:r>
              <a:rPr lang="en-US" sz="1600" dirty="0">
                <a:solidFill>
                  <a:srgbClr val="C00000"/>
                </a:solidFill>
                <a:latin typeface="Helvetica" panose="020B0604020202020204" pitchFamily="34" charset="0"/>
                <a:cs typeface="Helvetica" panose="020B0604020202020204" pitchFamily="34" charset="0"/>
              </a:rPr>
              <a:t> &lt; 60 </a:t>
            </a:r>
            <a:r>
              <a:rPr lang="en-US" sz="1600" dirty="0" err="1">
                <a:solidFill>
                  <a:srgbClr val="C00000"/>
                </a:solidFill>
                <a:latin typeface="Helvetica" panose="020B0604020202020204" pitchFamily="34" charset="0"/>
                <a:cs typeface="Helvetica" panose="020B0604020202020204" pitchFamily="34" charset="0"/>
              </a:rPr>
              <a:t>mJ</a:t>
            </a:r>
            <a:r>
              <a:rPr lang="en-US" sz="1600" dirty="0">
                <a:solidFill>
                  <a:srgbClr val="C00000"/>
                </a:solidFill>
                <a:latin typeface="Helvetica" panose="020B0604020202020204" pitchFamily="34" charset="0"/>
                <a:cs typeface="Helvetica" panose="020B0604020202020204" pitchFamily="34" charset="0"/>
              </a:rPr>
              <a:t> must be </a:t>
            </a:r>
            <a:r>
              <a:rPr lang="en-US" sz="1600" u="sng" dirty="0">
                <a:solidFill>
                  <a:srgbClr val="C00000"/>
                </a:solidFill>
                <a:latin typeface="Helvetica" panose="020B0604020202020204" pitchFamily="34" charset="0"/>
                <a:cs typeface="Helvetica" panose="020B0604020202020204" pitchFamily="34" charset="0"/>
              </a:rPr>
              <a:t>excluded</a:t>
            </a:r>
            <a:endParaRPr lang="en-US" sz="1600" dirty="0">
              <a:solidFill>
                <a:srgbClr val="C0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07860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E36824-F2FF-4D47-A592-8171B485C738}"/>
              </a:ext>
            </a:extLst>
          </p:cNvPr>
          <p:cNvPicPr>
            <a:picLocks noChangeAspect="1"/>
          </p:cNvPicPr>
          <p:nvPr/>
        </p:nvPicPr>
        <p:blipFill rotWithShape="1">
          <a:blip r:embed="rId2"/>
          <a:srcRect t="8687" b="9144"/>
          <a:stretch/>
        </p:blipFill>
        <p:spPr>
          <a:xfrm>
            <a:off x="1638937" y="1700808"/>
            <a:ext cx="5548597" cy="1512167"/>
          </a:xfrm>
          <a:prstGeom prst="rect">
            <a:avLst/>
          </a:prstGeom>
        </p:spPr>
      </p:pic>
      <p:pic>
        <p:nvPicPr>
          <p:cNvPr id="8" name="Picture 7">
            <a:extLst>
              <a:ext uri="{FF2B5EF4-FFF2-40B4-BE49-F238E27FC236}">
                <a16:creationId xmlns:a16="http://schemas.microsoft.com/office/drawing/2014/main" id="{869B5A21-6507-4AF7-BBCC-433E4B512482}"/>
              </a:ext>
            </a:extLst>
          </p:cNvPr>
          <p:cNvPicPr>
            <a:picLocks noChangeAspect="1"/>
          </p:cNvPicPr>
          <p:nvPr/>
        </p:nvPicPr>
        <p:blipFill rotWithShape="1">
          <a:blip r:embed="rId3"/>
          <a:srcRect t="7189" b="9287"/>
          <a:stretch/>
        </p:blipFill>
        <p:spPr>
          <a:xfrm>
            <a:off x="1631507" y="3284984"/>
            <a:ext cx="5557395" cy="1539525"/>
          </a:xfrm>
          <a:prstGeom prst="rect">
            <a:avLst/>
          </a:prstGeom>
        </p:spPr>
      </p:pic>
      <p:pic>
        <p:nvPicPr>
          <p:cNvPr id="5" name="Picture 4">
            <a:extLst>
              <a:ext uri="{FF2B5EF4-FFF2-40B4-BE49-F238E27FC236}">
                <a16:creationId xmlns:a16="http://schemas.microsoft.com/office/drawing/2014/main" id="{10F65DDD-7E84-4E55-A773-7FEB4B27178F}"/>
              </a:ext>
            </a:extLst>
          </p:cNvPr>
          <p:cNvPicPr>
            <a:picLocks noChangeAspect="1"/>
          </p:cNvPicPr>
          <p:nvPr/>
        </p:nvPicPr>
        <p:blipFill rotWithShape="1">
          <a:blip r:embed="rId4"/>
          <a:srcRect t="7201"/>
          <a:stretch/>
        </p:blipFill>
        <p:spPr>
          <a:xfrm>
            <a:off x="1638937" y="4841800"/>
            <a:ext cx="5548597" cy="1707785"/>
          </a:xfrm>
          <a:prstGeom prst="rect">
            <a:avLst/>
          </a:prstGeom>
        </p:spPr>
      </p:pic>
      <p:sp>
        <p:nvSpPr>
          <p:cNvPr id="2" name="Title 1">
            <a:extLst>
              <a:ext uri="{FF2B5EF4-FFF2-40B4-BE49-F238E27FC236}">
                <a16:creationId xmlns:a16="http://schemas.microsoft.com/office/drawing/2014/main" id="{AF84D70D-8E27-472A-8145-1428C75FAB1E}"/>
              </a:ext>
            </a:extLst>
          </p:cNvPr>
          <p:cNvSpPr>
            <a:spLocks noGrp="1"/>
          </p:cNvSpPr>
          <p:nvPr>
            <p:ph type="title"/>
          </p:nvPr>
        </p:nvSpPr>
        <p:spPr>
          <a:xfrm>
            <a:off x="3071664" y="200263"/>
            <a:ext cx="5400600" cy="646922"/>
          </a:xfrm>
        </p:spPr>
        <p:txBody>
          <a:bodyPr>
            <a:normAutofit/>
          </a:bodyPr>
          <a:lstStyle/>
          <a:p>
            <a:r>
              <a:rPr lang="en-US" dirty="0"/>
              <a:t>Mitigation Algorithm Applied</a:t>
            </a:r>
          </a:p>
        </p:txBody>
      </p:sp>
      <p:sp>
        <p:nvSpPr>
          <p:cNvPr id="10" name="TextBox 9">
            <a:extLst>
              <a:ext uri="{FF2B5EF4-FFF2-40B4-BE49-F238E27FC236}">
                <a16:creationId xmlns:a16="http://schemas.microsoft.com/office/drawing/2014/main" id="{FB812E46-3935-4B1A-9AB8-09BEA33069E9}"/>
              </a:ext>
            </a:extLst>
          </p:cNvPr>
          <p:cNvSpPr txBox="1"/>
          <p:nvPr/>
        </p:nvSpPr>
        <p:spPr>
          <a:xfrm>
            <a:off x="7032104" y="2344653"/>
            <a:ext cx="2762012" cy="584775"/>
          </a:xfrm>
          <a:prstGeom prst="rect">
            <a:avLst/>
          </a:prstGeom>
          <a:noFill/>
        </p:spPr>
        <p:txBody>
          <a:bodyPr wrap="square" rtlCol="0">
            <a:spAutoFit/>
          </a:bodyPr>
          <a:lstStyle/>
          <a:p>
            <a:r>
              <a:rPr lang="en-US" sz="1600" dirty="0"/>
              <a:t>Black streaks are regions with low-energy pulses</a:t>
            </a:r>
          </a:p>
        </p:txBody>
      </p:sp>
      <p:sp>
        <p:nvSpPr>
          <p:cNvPr id="11" name="TextBox 10">
            <a:extLst>
              <a:ext uri="{FF2B5EF4-FFF2-40B4-BE49-F238E27FC236}">
                <a16:creationId xmlns:a16="http://schemas.microsoft.com/office/drawing/2014/main" id="{B7F3AD60-8D01-475A-B9EE-23D2F35B70AF}"/>
              </a:ext>
            </a:extLst>
          </p:cNvPr>
          <p:cNvSpPr txBox="1"/>
          <p:nvPr/>
        </p:nvSpPr>
        <p:spPr>
          <a:xfrm>
            <a:off x="7059159" y="3724306"/>
            <a:ext cx="3372965" cy="584775"/>
          </a:xfrm>
          <a:prstGeom prst="rect">
            <a:avLst/>
          </a:prstGeom>
          <a:noFill/>
        </p:spPr>
        <p:txBody>
          <a:bodyPr wrap="square" rtlCol="0">
            <a:spAutoFit/>
          </a:bodyPr>
          <a:lstStyle/>
          <a:p>
            <a:r>
              <a:rPr lang="en-US" sz="1600" dirty="0"/>
              <a:t>After masking out 80 km ‘chunks’ containing ≥ 1 low energy shot</a:t>
            </a:r>
          </a:p>
        </p:txBody>
      </p:sp>
      <p:sp>
        <p:nvSpPr>
          <p:cNvPr id="13" name="TextBox 12">
            <a:extLst>
              <a:ext uri="{FF2B5EF4-FFF2-40B4-BE49-F238E27FC236}">
                <a16:creationId xmlns:a16="http://schemas.microsoft.com/office/drawing/2014/main" id="{D3A53A54-F38E-4E96-A8A6-7336299B0736}"/>
              </a:ext>
            </a:extLst>
          </p:cNvPr>
          <p:cNvSpPr txBox="1"/>
          <p:nvPr/>
        </p:nvSpPr>
        <p:spPr>
          <a:xfrm>
            <a:off x="5542342" y="6406889"/>
            <a:ext cx="1633781" cy="307777"/>
          </a:xfrm>
          <a:prstGeom prst="rect">
            <a:avLst/>
          </a:prstGeom>
          <a:noFill/>
        </p:spPr>
        <p:txBody>
          <a:bodyPr wrap="none" rtlCol="0">
            <a:spAutoFit/>
          </a:bodyPr>
          <a:lstStyle/>
          <a:p>
            <a:r>
              <a:rPr lang="en-US" sz="1400" dirty="0"/>
              <a:t>January 17, 2020</a:t>
            </a:r>
          </a:p>
        </p:txBody>
      </p:sp>
      <p:sp>
        <p:nvSpPr>
          <p:cNvPr id="14" name="TextBox 13">
            <a:extLst>
              <a:ext uri="{FF2B5EF4-FFF2-40B4-BE49-F238E27FC236}">
                <a16:creationId xmlns:a16="http://schemas.microsoft.com/office/drawing/2014/main" id="{ADB72F77-F2AA-49EB-9B25-6A1CE5F7E573}"/>
              </a:ext>
            </a:extLst>
          </p:cNvPr>
          <p:cNvSpPr txBox="1"/>
          <p:nvPr/>
        </p:nvSpPr>
        <p:spPr>
          <a:xfrm>
            <a:off x="7127187" y="5053250"/>
            <a:ext cx="3372965" cy="584775"/>
          </a:xfrm>
          <a:prstGeom prst="rect">
            <a:avLst/>
          </a:prstGeom>
          <a:noFill/>
        </p:spPr>
        <p:txBody>
          <a:bodyPr wrap="square" rtlCol="0">
            <a:spAutoFit/>
          </a:bodyPr>
          <a:lstStyle/>
          <a:p>
            <a:r>
              <a:rPr lang="en-US" sz="1600" dirty="0"/>
              <a:t>After recovery of recoverable frames</a:t>
            </a:r>
          </a:p>
        </p:txBody>
      </p:sp>
      <p:sp>
        <p:nvSpPr>
          <p:cNvPr id="15" name="TextBox 14">
            <a:extLst>
              <a:ext uri="{FF2B5EF4-FFF2-40B4-BE49-F238E27FC236}">
                <a16:creationId xmlns:a16="http://schemas.microsoft.com/office/drawing/2014/main" id="{9A30C4E7-A83F-4A19-8EE5-50824947569F}"/>
              </a:ext>
            </a:extLst>
          </p:cNvPr>
          <p:cNvSpPr txBox="1"/>
          <p:nvPr/>
        </p:nvSpPr>
        <p:spPr>
          <a:xfrm>
            <a:off x="2423592" y="1812861"/>
            <a:ext cx="1111202" cy="307777"/>
          </a:xfrm>
          <a:prstGeom prst="rect">
            <a:avLst/>
          </a:prstGeom>
          <a:noFill/>
        </p:spPr>
        <p:txBody>
          <a:bodyPr wrap="none" rtlCol="0">
            <a:spAutoFit/>
          </a:bodyPr>
          <a:lstStyle/>
          <a:p>
            <a:r>
              <a:rPr lang="en-US" sz="1400" b="1" dirty="0">
                <a:solidFill>
                  <a:srgbClr val="FFFF00"/>
                </a:solidFill>
              </a:rPr>
              <a:t>L1 532 nm</a:t>
            </a:r>
          </a:p>
        </p:txBody>
      </p:sp>
    </p:spTree>
    <p:extLst>
      <p:ext uri="{BB962C8B-B14F-4D97-AF65-F5344CB8AC3E}">
        <p14:creationId xmlns:p14="http://schemas.microsoft.com/office/powerpoint/2010/main" val="2970547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8B128D-BB0F-4B1B-9694-1B473C5A7E2F}"/>
              </a:ext>
            </a:extLst>
          </p:cNvPr>
          <p:cNvPicPr>
            <a:picLocks noChangeAspect="1"/>
          </p:cNvPicPr>
          <p:nvPr/>
        </p:nvPicPr>
        <p:blipFill rotWithShape="1">
          <a:blip r:embed="rId2"/>
          <a:srcRect l="50116"/>
          <a:stretch/>
        </p:blipFill>
        <p:spPr>
          <a:xfrm>
            <a:off x="6096000" y="1664305"/>
            <a:ext cx="4443760" cy="4893469"/>
          </a:xfrm>
          <a:prstGeom prst="rect">
            <a:avLst/>
          </a:prstGeom>
        </p:spPr>
      </p:pic>
      <p:sp>
        <p:nvSpPr>
          <p:cNvPr id="3" name="TextBox 2">
            <a:extLst>
              <a:ext uri="{FF2B5EF4-FFF2-40B4-BE49-F238E27FC236}">
                <a16:creationId xmlns:a16="http://schemas.microsoft.com/office/drawing/2014/main" id="{CDA8BAF8-11E1-4B18-B348-D221594D3D5B}"/>
              </a:ext>
            </a:extLst>
          </p:cNvPr>
          <p:cNvSpPr txBox="1"/>
          <p:nvPr/>
        </p:nvSpPr>
        <p:spPr>
          <a:xfrm>
            <a:off x="6312027" y="1300865"/>
            <a:ext cx="4937570" cy="369332"/>
          </a:xfrm>
          <a:prstGeom prst="rect">
            <a:avLst/>
          </a:prstGeom>
          <a:noFill/>
        </p:spPr>
        <p:txBody>
          <a:bodyPr wrap="none" rtlCol="0">
            <a:spAutoFit/>
          </a:bodyPr>
          <a:lstStyle/>
          <a:p>
            <a:r>
              <a:rPr lang="en-US" sz="1800" dirty="0"/>
              <a:t>Contaminated (red) vs Unrecoverable (blue)</a:t>
            </a:r>
          </a:p>
        </p:txBody>
      </p:sp>
      <p:sp>
        <p:nvSpPr>
          <p:cNvPr id="4" name="Title 3">
            <a:extLst>
              <a:ext uri="{FF2B5EF4-FFF2-40B4-BE49-F238E27FC236}">
                <a16:creationId xmlns:a16="http://schemas.microsoft.com/office/drawing/2014/main" id="{58D5C07D-D766-4F08-8E7D-38F3AF7CCCAB}"/>
              </a:ext>
            </a:extLst>
          </p:cNvPr>
          <p:cNvSpPr>
            <a:spLocks noGrp="1"/>
          </p:cNvSpPr>
          <p:nvPr>
            <p:ph type="title"/>
          </p:nvPr>
        </p:nvSpPr>
        <p:spPr/>
        <p:txBody>
          <a:bodyPr/>
          <a:lstStyle/>
          <a:p>
            <a:r>
              <a:rPr lang="en-US" dirty="0"/>
              <a:t>Many frames are recoverable</a:t>
            </a:r>
          </a:p>
        </p:txBody>
      </p:sp>
      <p:sp>
        <p:nvSpPr>
          <p:cNvPr id="5" name="TextBox 4">
            <a:extLst>
              <a:ext uri="{FF2B5EF4-FFF2-40B4-BE49-F238E27FC236}">
                <a16:creationId xmlns:a16="http://schemas.microsoft.com/office/drawing/2014/main" id="{E21F81F1-AC15-4C1B-8F1F-FFCF158D173D}"/>
              </a:ext>
            </a:extLst>
          </p:cNvPr>
          <p:cNvSpPr txBox="1"/>
          <p:nvPr/>
        </p:nvSpPr>
        <p:spPr>
          <a:xfrm>
            <a:off x="1775300" y="2132859"/>
            <a:ext cx="4536727" cy="2031325"/>
          </a:xfrm>
          <a:prstGeom prst="rect">
            <a:avLst/>
          </a:prstGeom>
          <a:noFill/>
        </p:spPr>
        <p:txBody>
          <a:bodyPr wrap="square" rtlCol="0">
            <a:spAutoFit/>
          </a:bodyPr>
          <a:lstStyle/>
          <a:p>
            <a:pPr marL="285750" indent="-285750">
              <a:buFont typeface="Arial" panose="020B0604020202020204" pitchFamily="34" charset="0"/>
              <a:buChar char="•"/>
            </a:pPr>
            <a:r>
              <a:rPr lang="en-US" sz="1800" dirty="0"/>
              <a:t>Red bars: fraction of frames lost if contaminated 80-km chunks are rejected (current recommendation)</a:t>
            </a:r>
          </a:p>
          <a:p>
            <a:endParaRPr lang="en-US" sz="1800" dirty="0"/>
          </a:p>
          <a:p>
            <a:pPr marL="285750" indent="-285750">
              <a:buFont typeface="Arial" panose="020B0604020202020204" pitchFamily="34" charset="0"/>
              <a:buChar char="•"/>
            </a:pPr>
            <a:r>
              <a:rPr lang="en-US" sz="1800" dirty="0"/>
              <a:t>Blue bars: fraction of frames not recoverable by low energy mitigation algorithm</a:t>
            </a:r>
          </a:p>
        </p:txBody>
      </p:sp>
      <p:pic>
        <p:nvPicPr>
          <p:cNvPr id="8" name="Picture 7">
            <a:extLst>
              <a:ext uri="{FF2B5EF4-FFF2-40B4-BE49-F238E27FC236}">
                <a16:creationId xmlns:a16="http://schemas.microsoft.com/office/drawing/2014/main" id="{796CE815-72A6-49D0-AB72-E885D41243BC}"/>
              </a:ext>
            </a:extLst>
          </p:cNvPr>
          <p:cNvPicPr>
            <a:picLocks noChangeAspect="1"/>
          </p:cNvPicPr>
          <p:nvPr/>
        </p:nvPicPr>
        <p:blipFill rotWithShape="1">
          <a:blip r:embed="rId3"/>
          <a:srcRect l="5989" r="7929"/>
          <a:stretch/>
        </p:blipFill>
        <p:spPr>
          <a:xfrm>
            <a:off x="1883311" y="4393848"/>
            <a:ext cx="4320703" cy="1599700"/>
          </a:xfrm>
          <a:prstGeom prst="rect">
            <a:avLst/>
          </a:prstGeom>
        </p:spPr>
      </p:pic>
    </p:spTree>
    <p:extLst>
      <p:ext uri="{BB962C8B-B14F-4D97-AF65-F5344CB8AC3E}">
        <p14:creationId xmlns:p14="http://schemas.microsoft.com/office/powerpoint/2010/main" val="1586148631"/>
      </p:ext>
    </p:extLst>
  </p:cSld>
  <p:clrMapOvr>
    <a:masterClrMapping/>
  </p:clrMapOvr>
</p:sld>
</file>

<file path=ppt/theme/theme1.xml><?xml version="1.0" encoding="utf-8"?>
<a:theme xmlns:a="http://schemas.openxmlformats.org/drawingml/2006/main" name="JPL Generic">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1470056812</TotalTime>
  <Pages>22</Pages>
  <Words>748</Words>
  <Application>Microsoft Office PowerPoint</Application>
  <PresentationFormat>Widescreen</PresentationFormat>
  <Paragraphs>117</Paragraphs>
  <Slides>14</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22" baseType="lpstr">
      <vt:lpstr>Arial</vt:lpstr>
      <vt:lpstr>Calibri</vt:lpstr>
      <vt:lpstr>Comic Sans MS</vt:lpstr>
      <vt:lpstr>Helvetica</vt:lpstr>
      <vt:lpstr>Times New Roman</vt:lpstr>
      <vt:lpstr>Wingdings</vt:lpstr>
      <vt:lpstr>JPL Generic</vt:lpstr>
      <vt:lpstr>Image</vt:lpstr>
      <vt:lpstr>Science Highlights </vt:lpstr>
      <vt:lpstr>PowerPoint Presentation</vt:lpstr>
      <vt:lpstr>Cloud-Climate Coupling from CALIPSO-CloudSat </vt:lpstr>
      <vt:lpstr>PowerPoint Presentation</vt:lpstr>
      <vt:lpstr>CALIOP tracks Australian smoke plume 1000’s km downwind </vt:lpstr>
      <vt:lpstr>Mitigation of Low Energy Laser Pulses</vt:lpstr>
      <vt:lpstr>Evolution of Low Energy (&lt; 10 mJ) Laser Shots</vt:lpstr>
      <vt:lpstr>Trends in Low Energy Shots</vt:lpstr>
      <vt:lpstr>Impacts on Monthly Regional Cloud Amount</vt:lpstr>
      <vt:lpstr>CALIOP Data Processing Fundamentals</vt:lpstr>
      <vt:lpstr>Low Energy Shots in L1 Data</vt:lpstr>
      <vt:lpstr>Level 2 Processing</vt:lpstr>
      <vt:lpstr>Mitigation Algorithm Applied</vt:lpstr>
      <vt:lpstr>Many frames are recoverable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
  <dc:creator>Don Royer</dc:creator>
  <cp:keywords/>
  <dc:description/>
  <cp:lastModifiedBy>Winker, David M. (LARC-E304)</cp:lastModifiedBy>
  <cp:revision>427</cp:revision>
  <cp:lastPrinted>2004-03-12T12:28:07Z</cp:lastPrinted>
  <dcterms:created xsi:type="dcterms:W3CDTF">1997-06-02T11:43:56Z</dcterms:created>
  <dcterms:modified xsi:type="dcterms:W3CDTF">2021-05-07T16:54:07Z</dcterms:modified>
</cp:coreProperties>
</file>