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307" r:id="rId4"/>
    <p:sldId id="284" r:id="rId5"/>
    <p:sldId id="287" r:id="rId6"/>
    <p:sldId id="285" r:id="rId7"/>
    <p:sldId id="286" r:id="rId8"/>
    <p:sldId id="288" r:id="rId9"/>
    <p:sldId id="289" r:id="rId10"/>
    <p:sldId id="258" r:id="rId11"/>
    <p:sldId id="264" r:id="rId12"/>
    <p:sldId id="290" r:id="rId13"/>
    <p:sldId id="292" r:id="rId14"/>
    <p:sldId id="294" r:id="rId15"/>
    <p:sldId id="295" r:id="rId16"/>
    <p:sldId id="296" r:id="rId17"/>
    <p:sldId id="293" r:id="rId18"/>
    <p:sldId id="297" r:id="rId19"/>
    <p:sldId id="299" r:id="rId20"/>
    <p:sldId id="298" r:id="rId21"/>
    <p:sldId id="303" r:id="rId22"/>
    <p:sldId id="300" r:id="rId23"/>
    <p:sldId id="301" r:id="rId24"/>
    <p:sldId id="302" r:id="rId25"/>
    <p:sldId id="304" r:id="rId26"/>
    <p:sldId id="305" r:id="rId27"/>
    <p:sldId id="282"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00"/>
    <a:srgbClr val="00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97DC-2B94-7344-9FBB-2A9CCF85D32E}" type="datetimeFigureOut">
              <a:rPr lang="en-US" smtClean="0"/>
              <a:t>5/3/21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7C610-ADAA-D143-8832-B0CB4B961DE7}" type="slidenum">
              <a:rPr lang="en-US" smtClean="0"/>
              <a:t>‹#›</a:t>
            </a:fld>
            <a:endParaRPr lang="en-US"/>
          </a:p>
        </p:txBody>
      </p:sp>
    </p:spTree>
    <p:extLst>
      <p:ext uri="{BB962C8B-B14F-4D97-AF65-F5344CB8AC3E}">
        <p14:creationId xmlns:p14="http://schemas.microsoft.com/office/powerpoint/2010/main" val="197288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B780-27A0-0043-BD38-A225AD886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CF3ACA-AB2D-B342-8B21-37FB7BD6D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82BBD2-272F-2549-99F3-0E35C92E0671}"/>
              </a:ext>
            </a:extLst>
          </p:cNvPr>
          <p:cNvSpPr>
            <a:spLocks noGrp="1"/>
          </p:cNvSpPr>
          <p:nvPr>
            <p:ph type="dt" sz="half" idx="10"/>
          </p:nvPr>
        </p:nvSpPr>
        <p:spPr/>
        <p:txBody>
          <a:bodyPr/>
          <a:lstStyle/>
          <a:p>
            <a:fld id="{D9E52D8E-052B-CA47-BFF2-31C7AC741A60}" type="datetime1">
              <a:rPr lang="en-US" smtClean="0"/>
              <a:t>5/3/21</a:t>
            </a:fld>
            <a:endParaRPr lang="en-US"/>
          </a:p>
        </p:txBody>
      </p:sp>
      <p:sp>
        <p:nvSpPr>
          <p:cNvPr id="5" name="Footer Placeholder 4">
            <a:extLst>
              <a:ext uri="{FF2B5EF4-FFF2-40B4-BE49-F238E27FC236}">
                <a16:creationId xmlns:a16="http://schemas.microsoft.com/office/drawing/2014/main" id="{2209EAC5-C7B2-814E-9B71-EF52AE21D568}"/>
              </a:ext>
            </a:extLst>
          </p:cNvPr>
          <p:cNvSpPr>
            <a:spLocks noGrp="1"/>
          </p:cNvSpPr>
          <p:nvPr>
            <p:ph type="ftr" sz="quarter" idx="11"/>
          </p:nvPr>
        </p:nvSpPr>
        <p:spPr/>
        <p:txBody>
          <a:bodyPr/>
          <a:lstStyle/>
          <a:p>
            <a:r>
              <a:rPr lang="en-US"/>
              <a:t>STO-MP-AVT-338, paper 10, May 24-27, 2021</a:t>
            </a:r>
          </a:p>
        </p:txBody>
      </p:sp>
      <p:sp>
        <p:nvSpPr>
          <p:cNvPr id="6" name="Slide Number Placeholder 5">
            <a:extLst>
              <a:ext uri="{FF2B5EF4-FFF2-40B4-BE49-F238E27FC236}">
                <a16:creationId xmlns:a16="http://schemas.microsoft.com/office/drawing/2014/main" id="{6578CEA0-E306-BB40-B279-46174501485C}"/>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270185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10D6-E99D-5848-91BE-26E3EDC42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C2008E-880D-0048-9165-D5EBD35D8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E383B-6048-1447-B85C-8513C954B6D9}"/>
              </a:ext>
            </a:extLst>
          </p:cNvPr>
          <p:cNvSpPr>
            <a:spLocks noGrp="1"/>
          </p:cNvSpPr>
          <p:nvPr>
            <p:ph type="dt" sz="half" idx="10"/>
          </p:nvPr>
        </p:nvSpPr>
        <p:spPr/>
        <p:txBody>
          <a:bodyPr/>
          <a:lstStyle/>
          <a:p>
            <a:fld id="{DE74C8EA-062D-B443-9219-D37690B580C8}" type="datetime1">
              <a:rPr lang="en-US" smtClean="0"/>
              <a:t>5/3/21</a:t>
            </a:fld>
            <a:endParaRPr lang="en-US"/>
          </a:p>
        </p:txBody>
      </p:sp>
      <p:sp>
        <p:nvSpPr>
          <p:cNvPr id="5" name="Footer Placeholder 4">
            <a:extLst>
              <a:ext uri="{FF2B5EF4-FFF2-40B4-BE49-F238E27FC236}">
                <a16:creationId xmlns:a16="http://schemas.microsoft.com/office/drawing/2014/main" id="{2C572030-9C92-CF4A-8487-F35A6DB08942}"/>
              </a:ext>
            </a:extLst>
          </p:cNvPr>
          <p:cNvSpPr>
            <a:spLocks noGrp="1"/>
          </p:cNvSpPr>
          <p:nvPr>
            <p:ph type="ftr" sz="quarter" idx="11"/>
          </p:nvPr>
        </p:nvSpPr>
        <p:spPr/>
        <p:txBody>
          <a:bodyPr/>
          <a:lstStyle/>
          <a:p>
            <a:r>
              <a:rPr lang="en-US"/>
              <a:t>STO-MP-AVT-338, paper 10, May 24-27, 2021</a:t>
            </a:r>
          </a:p>
        </p:txBody>
      </p:sp>
      <p:sp>
        <p:nvSpPr>
          <p:cNvPr id="6" name="Slide Number Placeholder 5">
            <a:extLst>
              <a:ext uri="{FF2B5EF4-FFF2-40B4-BE49-F238E27FC236}">
                <a16:creationId xmlns:a16="http://schemas.microsoft.com/office/drawing/2014/main" id="{CB7C5A50-0A43-2C43-9C02-D7E54166A3F9}"/>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286267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771E1E-93DA-E141-B861-B1DBBB9BA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1D9813-FCF8-3B4E-AE19-C2A2CD72D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A0394-D1BA-8945-B3DE-9452EC35100B}"/>
              </a:ext>
            </a:extLst>
          </p:cNvPr>
          <p:cNvSpPr>
            <a:spLocks noGrp="1"/>
          </p:cNvSpPr>
          <p:nvPr>
            <p:ph type="dt" sz="half" idx="10"/>
          </p:nvPr>
        </p:nvSpPr>
        <p:spPr/>
        <p:txBody>
          <a:bodyPr/>
          <a:lstStyle/>
          <a:p>
            <a:fld id="{C849F7B7-908B-414A-9DAB-F5CBD8926F55}" type="datetime1">
              <a:rPr lang="en-US" smtClean="0"/>
              <a:t>5/3/21</a:t>
            </a:fld>
            <a:endParaRPr lang="en-US"/>
          </a:p>
        </p:txBody>
      </p:sp>
      <p:sp>
        <p:nvSpPr>
          <p:cNvPr id="5" name="Footer Placeholder 4">
            <a:extLst>
              <a:ext uri="{FF2B5EF4-FFF2-40B4-BE49-F238E27FC236}">
                <a16:creationId xmlns:a16="http://schemas.microsoft.com/office/drawing/2014/main" id="{4C97BCD6-3FC1-1740-8BDB-3998B085AD00}"/>
              </a:ext>
            </a:extLst>
          </p:cNvPr>
          <p:cNvSpPr>
            <a:spLocks noGrp="1"/>
          </p:cNvSpPr>
          <p:nvPr>
            <p:ph type="ftr" sz="quarter" idx="11"/>
          </p:nvPr>
        </p:nvSpPr>
        <p:spPr/>
        <p:txBody>
          <a:bodyPr/>
          <a:lstStyle/>
          <a:p>
            <a:r>
              <a:rPr lang="en-US"/>
              <a:t>STO-MP-AVT-338, paper 10, May 24-27, 2021</a:t>
            </a:r>
          </a:p>
        </p:txBody>
      </p:sp>
      <p:sp>
        <p:nvSpPr>
          <p:cNvPr id="6" name="Slide Number Placeholder 5">
            <a:extLst>
              <a:ext uri="{FF2B5EF4-FFF2-40B4-BE49-F238E27FC236}">
                <a16:creationId xmlns:a16="http://schemas.microsoft.com/office/drawing/2014/main" id="{9015082D-AC44-D440-831F-6F97E753D229}"/>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416967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D0A3-8F61-9B4D-B645-1C07CADDEF94}"/>
              </a:ext>
            </a:extLst>
          </p:cNvPr>
          <p:cNvSpPr>
            <a:spLocks noGrp="1"/>
          </p:cNvSpPr>
          <p:nvPr>
            <p:ph type="title"/>
          </p:nvPr>
        </p:nvSpPr>
        <p:spPr>
          <a:xfrm>
            <a:off x="838200" y="365125"/>
            <a:ext cx="10515600" cy="5492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3874B29-2ADA-504A-AA71-05D0EC6F43FE}"/>
              </a:ext>
            </a:extLst>
          </p:cNvPr>
          <p:cNvSpPr>
            <a:spLocks noGrp="1"/>
          </p:cNvSpPr>
          <p:nvPr>
            <p:ph idx="1"/>
          </p:nvPr>
        </p:nvSpPr>
        <p:spPr>
          <a:xfrm>
            <a:off x="838200" y="1153886"/>
            <a:ext cx="10515600" cy="5023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D5F24-A31E-964C-A4C9-BA1C64CD5457}"/>
              </a:ext>
            </a:extLst>
          </p:cNvPr>
          <p:cNvSpPr>
            <a:spLocks noGrp="1"/>
          </p:cNvSpPr>
          <p:nvPr>
            <p:ph type="dt" sz="half" idx="10"/>
          </p:nvPr>
        </p:nvSpPr>
        <p:spPr/>
        <p:txBody>
          <a:bodyPr/>
          <a:lstStyle/>
          <a:p>
            <a:fld id="{32D8FF24-BD26-054F-A3CF-C99FFDEA3E31}" type="datetime1">
              <a:rPr lang="en-US" smtClean="0"/>
              <a:t>5/3/21</a:t>
            </a:fld>
            <a:endParaRPr lang="en-US"/>
          </a:p>
        </p:txBody>
      </p:sp>
      <p:sp>
        <p:nvSpPr>
          <p:cNvPr id="5" name="Footer Placeholder 4">
            <a:extLst>
              <a:ext uri="{FF2B5EF4-FFF2-40B4-BE49-F238E27FC236}">
                <a16:creationId xmlns:a16="http://schemas.microsoft.com/office/drawing/2014/main" id="{2822EFC5-3133-9C4D-836A-E0EEFFF5DD8C}"/>
              </a:ext>
            </a:extLst>
          </p:cNvPr>
          <p:cNvSpPr>
            <a:spLocks noGrp="1"/>
          </p:cNvSpPr>
          <p:nvPr>
            <p:ph type="ftr" sz="quarter" idx="11"/>
          </p:nvPr>
        </p:nvSpPr>
        <p:spPr/>
        <p:txBody>
          <a:bodyPr/>
          <a:lstStyle/>
          <a:p>
            <a:r>
              <a:rPr lang="en-US"/>
              <a:t>STO-MP-AVT-338, paper 10, May 24-27, 2021</a:t>
            </a:r>
          </a:p>
        </p:txBody>
      </p:sp>
      <p:sp>
        <p:nvSpPr>
          <p:cNvPr id="6" name="Slide Number Placeholder 5">
            <a:extLst>
              <a:ext uri="{FF2B5EF4-FFF2-40B4-BE49-F238E27FC236}">
                <a16:creationId xmlns:a16="http://schemas.microsoft.com/office/drawing/2014/main" id="{59307D4E-FC7B-5345-BEAC-9958A6EF1558}"/>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19854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D73-3C94-2F40-98E6-39111EA48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CF4532-C5BC-2B45-80C7-011D412C8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DFD6A-250A-CA4C-83E3-5BB0C8D91FA7}"/>
              </a:ext>
            </a:extLst>
          </p:cNvPr>
          <p:cNvSpPr>
            <a:spLocks noGrp="1"/>
          </p:cNvSpPr>
          <p:nvPr>
            <p:ph type="dt" sz="half" idx="10"/>
          </p:nvPr>
        </p:nvSpPr>
        <p:spPr/>
        <p:txBody>
          <a:bodyPr/>
          <a:lstStyle/>
          <a:p>
            <a:fld id="{6DEEE61C-251C-1647-B386-B49BC53BC6C1}" type="datetime1">
              <a:rPr lang="en-US" smtClean="0"/>
              <a:t>5/3/21</a:t>
            </a:fld>
            <a:endParaRPr lang="en-US"/>
          </a:p>
        </p:txBody>
      </p:sp>
      <p:sp>
        <p:nvSpPr>
          <p:cNvPr id="5" name="Footer Placeholder 4">
            <a:extLst>
              <a:ext uri="{FF2B5EF4-FFF2-40B4-BE49-F238E27FC236}">
                <a16:creationId xmlns:a16="http://schemas.microsoft.com/office/drawing/2014/main" id="{B51D5546-3B68-CD47-80A4-FFEA86C99D36}"/>
              </a:ext>
            </a:extLst>
          </p:cNvPr>
          <p:cNvSpPr>
            <a:spLocks noGrp="1"/>
          </p:cNvSpPr>
          <p:nvPr>
            <p:ph type="ftr" sz="quarter" idx="11"/>
          </p:nvPr>
        </p:nvSpPr>
        <p:spPr/>
        <p:txBody>
          <a:bodyPr/>
          <a:lstStyle/>
          <a:p>
            <a:r>
              <a:rPr lang="en-US"/>
              <a:t>STO-MP-AVT-338, paper 10, May 24-27, 2021</a:t>
            </a:r>
          </a:p>
        </p:txBody>
      </p:sp>
      <p:sp>
        <p:nvSpPr>
          <p:cNvPr id="6" name="Slide Number Placeholder 5">
            <a:extLst>
              <a:ext uri="{FF2B5EF4-FFF2-40B4-BE49-F238E27FC236}">
                <a16:creationId xmlns:a16="http://schemas.microsoft.com/office/drawing/2014/main" id="{954D80E5-1F87-A74C-B28C-FBC72E31156E}"/>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410443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ABB5-600E-C040-9401-9D28FF241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D51D7-AE80-8C41-BB26-556476B46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835741-6A0B-A348-8174-BA4830506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0ADE91-40ED-1143-83F4-7B444DCC1FD3}"/>
              </a:ext>
            </a:extLst>
          </p:cNvPr>
          <p:cNvSpPr>
            <a:spLocks noGrp="1"/>
          </p:cNvSpPr>
          <p:nvPr>
            <p:ph type="dt" sz="half" idx="10"/>
          </p:nvPr>
        </p:nvSpPr>
        <p:spPr/>
        <p:txBody>
          <a:bodyPr/>
          <a:lstStyle/>
          <a:p>
            <a:fld id="{2D135232-35A1-D745-B837-36A0BCD75EC5}" type="datetime1">
              <a:rPr lang="en-US" smtClean="0"/>
              <a:t>5/3/21</a:t>
            </a:fld>
            <a:endParaRPr lang="en-US"/>
          </a:p>
        </p:txBody>
      </p:sp>
      <p:sp>
        <p:nvSpPr>
          <p:cNvPr id="6" name="Footer Placeholder 5">
            <a:extLst>
              <a:ext uri="{FF2B5EF4-FFF2-40B4-BE49-F238E27FC236}">
                <a16:creationId xmlns:a16="http://schemas.microsoft.com/office/drawing/2014/main" id="{974F443E-6CDD-E542-8FBA-120EDBE927A8}"/>
              </a:ext>
            </a:extLst>
          </p:cNvPr>
          <p:cNvSpPr>
            <a:spLocks noGrp="1"/>
          </p:cNvSpPr>
          <p:nvPr>
            <p:ph type="ftr" sz="quarter" idx="11"/>
          </p:nvPr>
        </p:nvSpPr>
        <p:spPr/>
        <p:txBody>
          <a:bodyPr/>
          <a:lstStyle/>
          <a:p>
            <a:r>
              <a:rPr lang="en-US"/>
              <a:t>STO-MP-AVT-338, paper 10, May 24-27, 2021</a:t>
            </a:r>
          </a:p>
        </p:txBody>
      </p:sp>
      <p:sp>
        <p:nvSpPr>
          <p:cNvPr id="7" name="Slide Number Placeholder 6">
            <a:extLst>
              <a:ext uri="{FF2B5EF4-FFF2-40B4-BE49-F238E27FC236}">
                <a16:creationId xmlns:a16="http://schemas.microsoft.com/office/drawing/2014/main" id="{A59B31EF-4ACB-0349-8ED5-5CC232C0BB4C}"/>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250455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15B6-550E-3E47-91CA-6123864AF9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97BF50-0F65-1548-A7F8-3FE6C0819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72B39-F978-BA41-BDCA-73EDB7B89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4907C-E128-F24F-8A17-4CDA48323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18053A-A4FB-CF46-B2F2-0A1FA09097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74D93-B9D6-3146-A2D7-61C5C8540870}"/>
              </a:ext>
            </a:extLst>
          </p:cNvPr>
          <p:cNvSpPr>
            <a:spLocks noGrp="1"/>
          </p:cNvSpPr>
          <p:nvPr>
            <p:ph type="dt" sz="half" idx="10"/>
          </p:nvPr>
        </p:nvSpPr>
        <p:spPr/>
        <p:txBody>
          <a:bodyPr/>
          <a:lstStyle/>
          <a:p>
            <a:fld id="{BDFEA7C6-5C85-9C4F-9CAD-7EF9A409CAF9}" type="datetime1">
              <a:rPr lang="en-US" smtClean="0"/>
              <a:t>5/3/21</a:t>
            </a:fld>
            <a:endParaRPr lang="en-US"/>
          </a:p>
        </p:txBody>
      </p:sp>
      <p:sp>
        <p:nvSpPr>
          <p:cNvPr id="8" name="Footer Placeholder 7">
            <a:extLst>
              <a:ext uri="{FF2B5EF4-FFF2-40B4-BE49-F238E27FC236}">
                <a16:creationId xmlns:a16="http://schemas.microsoft.com/office/drawing/2014/main" id="{D2DA5FAB-6AF6-3843-8C75-2D9EBAC47225}"/>
              </a:ext>
            </a:extLst>
          </p:cNvPr>
          <p:cNvSpPr>
            <a:spLocks noGrp="1"/>
          </p:cNvSpPr>
          <p:nvPr>
            <p:ph type="ftr" sz="quarter" idx="11"/>
          </p:nvPr>
        </p:nvSpPr>
        <p:spPr/>
        <p:txBody>
          <a:bodyPr/>
          <a:lstStyle/>
          <a:p>
            <a:r>
              <a:rPr lang="en-US"/>
              <a:t>STO-MP-AVT-338, paper 10, May 24-27, 2021</a:t>
            </a:r>
          </a:p>
        </p:txBody>
      </p:sp>
      <p:sp>
        <p:nvSpPr>
          <p:cNvPr id="9" name="Slide Number Placeholder 8">
            <a:extLst>
              <a:ext uri="{FF2B5EF4-FFF2-40B4-BE49-F238E27FC236}">
                <a16:creationId xmlns:a16="http://schemas.microsoft.com/office/drawing/2014/main" id="{8F4385F2-1802-9E41-8F47-8BFD338D66D3}"/>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5337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E35-2466-5B4B-9653-6915CAACE4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35CA40-D636-C046-A7C3-DA81A4D75C0D}"/>
              </a:ext>
            </a:extLst>
          </p:cNvPr>
          <p:cNvSpPr>
            <a:spLocks noGrp="1"/>
          </p:cNvSpPr>
          <p:nvPr>
            <p:ph type="dt" sz="half" idx="10"/>
          </p:nvPr>
        </p:nvSpPr>
        <p:spPr/>
        <p:txBody>
          <a:bodyPr/>
          <a:lstStyle/>
          <a:p>
            <a:fld id="{2D5AF986-F17F-E844-80C8-468B1B9DCACA}" type="datetime1">
              <a:rPr lang="en-US" smtClean="0"/>
              <a:t>5/3/21</a:t>
            </a:fld>
            <a:endParaRPr lang="en-US"/>
          </a:p>
        </p:txBody>
      </p:sp>
      <p:sp>
        <p:nvSpPr>
          <p:cNvPr id="4" name="Footer Placeholder 3">
            <a:extLst>
              <a:ext uri="{FF2B5EF4-FFF2-40B4-BE49-F238E27FC236}">
                <a16:creationId xmlns:a16="http://schemas.microsoft.com/office/drawing/2014/main" id="{CEC0CBC7-25E1-6645-91BA-D6063BBC9188}"/>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A1924B63-2ABD-9847-B573-F2CC482EEFD7}"/>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386544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9B24C-6255-4544-A3FB-A4767CE1F09C}"/>
              </a:ext>
            </a:extLst>
          </p:cNvPr>
          <p:cNvSpPr>
            <a:spLocks noGrp="1"/>
          </p:cNvSpPr>
          <p:nvPr>
            <p:ph type="dt" sz="half" idx="10"/>
          </p:nvPr>
        </p:nvSpPr>
        <p:spPr/>
        <p:txBody>
          <a:bodyPr/>
          <a:lstStyle/>
          <a:p>
            <a:fld id="{BA6ED0F5-193C-EF41-9046-CFEA74A7977B}" type="datetime1">
              <a:rPr lang="en-US" smtClean="0"/>
              <a:t>5/3/21</a:t>
            </a:fld>
            <a:endParaRPr lang="en-US"/>
          </a:p>
        </p:txBody>
      </p:sp>
      <p:sp>
        <p:nvSpPr>
          <p:cNvPr id="3" name="Footer Placeholder 2">
            <a:extLst>
              <a:ext uri="{FF2B5EF4-FFF2-40B4-BE49-F238E27FC236}">
                <a16:creationId xmlns:a16="http://schemas.microsoft.com/office/drawing/2014/main" id="{D119E04B-3ACC-2D4C-BDA4-345142F1EB2C}"/>
              </a:ext>
            </a:extLst>
          </p:cNvPr>
          <p:cNvSpPr>
            <a:spLocks noGrp="1"/>
          </p:cNvSpPr>
          <p:nvPr>
            <p:ph type="ftr" sz="quarter" idx="11"/>
          </p:nvPr>
        </p:nvSpPr>
        <p:spPr/>
        <p:txBody>
          <a:bodyPr/>
          <a:lstStyle/>
          <a:p>
            <a:r>
              <a:rPr lang="en-US"/>
              <a:t>STO-MP-AVT-338, paper 10, May 24-27, 2021</a:t>
            </a:r>
          </a:p>
        </p:txBody>
      </p:sp>
      <p:sp>
        <p:nvSpPr>
          <p:cNvPr id="4" name="Slide Number Placeholder 3">
            <a:extLst>
              <a:ext uri="{FF2B5EF4-FFF2-40B4-BE49-F238E27FC236}">
                <a16:creationId xmlns:a16="http://schemas.microsoft.com/office/drawing/2014/main" id="{B4237430-7BE5-5B42-9814-4D25A7F184FF}"/>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410911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EEF6-913B-964A-BDB6-4EA21EED0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E4DD50-3E21-A349-B95E-D5D093F95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78B14-8DE3-9640-B485-9D1948928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40A7E-C297-BC44-8819-45169A2F8533}"/>
              </a:ext>
            </a:extLst>
          </p:cNvPr>
          <p:cNvSpPr>
            <a:spLocks noGrp="1"/>
          </p:cNvSpPr>
          <p:nvPr>
            <p:ph type="dt" sz="half" idx="10"/>
          </p:nvPr>
        </p:nvSpPr>
        <p:spPr/>
        <p:txBody>
          <a:bodyPr/>
          <a:lstStyle/>
          <a:p>
            <a:fld id="{40785C8C-959A-8E42-953A-DC821AF41003}" type="datetime1">
              <a:rPr lang="en-US" smtClean="0"/>
              <a:t>5/3/21</a:t>
            </a:fld>
            <a:endParaRPr lang="en-US"/>
          </a:p>
        </p:txBody>
      </p:sp>
      <p:sp>
        <p:nvSpPr>
          <p:cNvPr id="6" name="Footer Placeholder 5">
            <a:extLst>
              <a:ext uri="{FF2B5EF4-FFF2-40B4-BE49-F238E27FC236}">
                <a16:creationId xmlns:a16="http://schemas.microsoft.com/office/drawing/2014/main" id="{40C262CA-297D-0847-A8B5-9A3930576374}"/>
              </a:ext>
            </a:extLst>
          </p:cNvPr>
          <p:cNvSpPr>
            <a:spLocks noGrp="1"/>
          </p:cNvSpPr>
          <p:nvPr>
            <p:ph type="ftr" sz="quarter" idx="11"/>
          </p:nvPr>
        </p:nvSpPr>
        <p:spPr/>
        <p:txBody>
          <a:bodyPr/>
          <a:lstStyle/>
          <a:p>
            <a:r>
              <a:rPr lang="en-US"/>
              <a:t>STO-MP-AVT-338, paper 10, May 24-27, 2021</a:t>
            </a:r>
          </a:p>
        </p:txBody>
      </p:sp>
      <p:sp>
        <p:nvSpPr>
          <p:cNvPr id="7" name="Slide Number Placeholder 6">
            <a:extLst>
              <a:ext uri="{FF2B5EF4-FFF2-40B4-BE49-F238E27FC236}">
                <a16:creationId xmlns:a16="http://schemas.microsoft.com/office/drawing/2014/main" id="{7F94BB71-41BD-2D4B-91C2-305804A8F65B}"/>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381494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C60E-049D-244F-84C9-ADC548F23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060D47-729C-C04D-8F49-6199C444E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7F188C-6EED-F648-B84C-AADA0F4C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A6864-29A8-F746-9B2C-8499740177D7}"/>
              </a:ext>
            </a:extLst>
          </p:cNvPr>
          <p:cNvSpPr>
            <a:spLocks noGrp="1"/>
          </p:cNvSpPr>
          <p:nvPr>
            <p:ph type="dt" sz="half" idx="10"/>
          </p:nvPr>
        </p:nvSpPr>
        <p:spPr/>
        <p:txBody>
          <a:bodyPr/>
          <a:lstStyle/>
          <a:p>
            <a:fld id="{B771143B-DAA3-6F46-92C4-5161A3CA7A3F}" type="datetime1">
              <a:rPr lang="en-US" smtClean="0"/>
              <a:t>5/3/21</a:t>
            </a:fld>
            <a:endParaRPr lang="en-US"/>
          </a:p>
        </p:txBody>
      </p:sp>
      <p:sp>
        <p:nvSpPr>
          <p:cNvPr id="6" name="Footer Placeholder 5">
            <a:extLst>
              <a:ext uri="{FF2B5EF4-FFF2-40B4-BE49-F238E27FC236}">
                <a16:creationId xmlns:a16="http://schemas.microsoft.com/office/drawing/2014/main" id="{27DAE8BA-29BE-3748-9B22-2324DB94198C}"/>
              </a:ext>
            </a:extLst>
          </p:cNvPr>
          <p:cNvSpPr>
            <a:spLocks noGrp="1"/>
          </p:cNvSpPr>
          <p:nvPr>
            <p:ph type="ftr" sz="quarter" idx="11"/>
          </p:nvPr>
        </p:nvSpPr>
        <p:spPr/>
        <p:txBody>
          <a:bodyPr/>
          <a:lstStyle/>
          <a:p>
            <a:r>
              <a:rPr lang="en-US"/>
              <a:t>STO-MP-AVT-338, paper 10, May 24-27, 2021</a:t>
            </a:r>
          </a:p>
        </p:txBody>
      </p:sp>
      <p:sp>
        <p:nvSpPr>
          <p:cNvPr id="7" name="Slide Number Placeholder 6">
            <a:extLst>
              <a:ext uri="{FF2B5EF4-FFF2-40B4-BE49-F238E27FC236}">
                <a16:creationId xmlns:a16="http://schemas.microsoft.com/office/drawing/2014/main" id="{29B68E02-B639-384A-8C00-4F436F9853CF}"/>
              </a:ext>
            </a:extLst>
          </p:cNvPr>
          <p:cNvSpPr>
            <a:spLocks noGrp="1"/>
          </p:cNvSpPr>
          <p:nvPr>
            <p:ph type="sldNum" sz="quarter" idx="12"/>
          </p:nvPr>
        </p:nvSpPr>
        <p:spPr/>
        <p:txBody>
          <a:bodyPr/>
          <a:lstStyle/>
          <a:p>
            <a:fld id="{0FA09243-1AD2-6A4E-AFBA-5B57F2F3C38A}" type="slidenum">
              <a:rPr lang="en-US" smtClean="0"/>
              <a:t>‹#›</a:t>
            </a:fld>
            <a:endParaRPr lang="en-US"/>
          </a:p>
        </p:txBody>
      </p:sp>
    </p:spTree>
    <p:extLst>
      <p:ext uri="{BB962C8B-B14F-4D97-AF65-F5344CB8AC3E}">
        <p14:creationId xmlns:p14="http://schemas.microsoft.com/office/powerpoint/2010/main" val="20279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6E674-44C4-4242-A388-A6CF30904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4D87E-1377-544A-AF91-AB2CB9C7C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984AD-0521-EA4D-873D-18A051201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F694C-434A-124D-B331-E46A0B4DFA2E}" type="datetime1">
              <a:rPr lang="en-US" smtClean="0"/>
              <a:t>5/3/21</a:t>
            </a:fld>
            <a:endParaRPr lang="en-US"/>
          </a:p>
        </p:txBody>
      </p:sp>
      <p:sp>
        <p:nvSpPr>
          <p:cNvPr id="5" name="Footer Placeholder 4">
            <a:extLst>
              <a:ext uri="{FF2B5EF4-FFF2-40B4-BE49-F238E27FC236}">
                <a16:creationId xmlns:a16="http://schemas.microsoft.com/office/drawing/2014/main" id="{5351EFF2-C1EA-7F4C-8DD0-A75373E37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STO-MP-AVT-338, paper 10, May 24-27, 2021</a:t>
            </a:r>
          </a:p>
        </p:txBody>
      </p:sp>
      <p:sp>
        <p:nvSpPr>
          <p:cNvPr id="6" name="Slide Number Placeholder 5">
            <a:extLst>
              <a:ext uri="{FF2B5EF4-FFF2-40B4-BE49-F238E27FC236}">
                <a16:creationId xmlns:a16="http://schemas.microsoft.com/office/drawing/2014/main" id="{6FB58ABB-3698-A444-9F92-4BB44E7BD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09243-1AD2-6A4E-AFBA-5B57F2F3C38A}" type="slidenum">
              <a:rPr lang="en-US" smtClean="0"/>
              <a:t>‹#›</a:t>
            </a:fld>
            <a:endParaRPr lang="en-US"/>
          </a:p>
        </p:txBody>
      </p:sp>
    </p:spTree>
    <p:extLst>
      <p:ext uri="{BB962C8B-B14F-4D97-AF65-F5344CB8AC3E}">
        <p14:creationId xmlns:p14="http://schemas.microsoft.com/office/powerpoint/2010/main" val="1809342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BF86-7EF3-F346-BDCA-3DA288590717}"/>
              </a:ext>
            </a:extLst>
          </p:cNvPr>
          <p:cNvSpPr>
            <a:spLocks noGrp="1"/>
          </p:cNvSpPr>
          <p:nvPr>
            <p:ph type="ctrTitle"/>
          </p:nvPr>
        </p:nvSpPr>
        <p:spPr/>
        <p:txBody>
          <a:bodyPr>
            <a:normAutofit fontScale="90000"/>
          </a:bodyPr>
          <a:lstStyle/>
          <a:p>
            <a:r>
              <a:rPr lang="en-US" b="1" dirty="0"/>
              <a:t>Insights and Lessons Learned from the NASA Juncture Flow Experiment</a:t>
            </a:r>
          </a:p>
        </p:txBody>
      </p:sp>
      <p:sp>
        <p:nvSpPr>
          <p:cNvPr id="3" name="Subtitle 2">
            <a:extLst>
              <a:ext uri="{FF2B5EF4-FFF2-40B4-BE49-F238E27FC236}">
                <a16:creationId xmlns:a16="http://schemas.microsoft.com/office/drawing/2014/main" id="{812FFD1F-DA20-4542-ADD2-A0D4E456433E}"/>
              </a:ext>
            </a:extLst>
          </p:cNvPr>
          <p:cNvSpPr>
            <a:spLocks noGrp="1"/>
          </p:cNvSpPr>
          <p:nvPr>
            <p:ph type="subTitle" idx="1"/>
          </p:nvPr>
        </p:nvSpPr>
        <p:spPr>
          <a:xfrm>
            <a:off x="1500554" y="4059238"/>
            <a:ext cx="9144000" cy="1655762"/>
          </a:xfrm>
        </p:spPr>
        <p:txBody>
          <a:bodyPr/>
          <a:lstStyle/>
          <a:p>
            <a:r>
              <a:rPr lang="en-US" dirty="0"/>
              <a:t>Chris Rumsey</a:t>
            </a:r>
          </a:p>
          <a:p>
            <a:r>
              <a:rPr lang="en-US" dirty="0"/>
              <a:t>NASA Langley Research Center</a:t>
            </a:r>
          </a:p>
        </p:txBody>
      </p:sp>
      <p:sp>
        <p:nvSpPr>
          <p:cNvPr id="4" name="Slide Number Placeholder 3">
            <a:extLst>
              <a:ext uri="{FF2B5EF4-FFF2-40B4-BE49-F238E27FC236}">
                <a16:creationId xmlns:a16="http://schemas.microsoft.com/office/drawing/2014/main" id="{ACC67955-8F08-174F-BF6F-852705E03C1E}"/>
              </a:ext>
            </a:extLst>
          </p:cNvPr>
          <p:cNvSpPr>
            <a:spLocks noGrp="1"/>
          </p:cNvSpPr>
          <p:nvPr>
            <p:ph type="sldNum" sz="quarter" idx="12"/>
          </p:nvPr>
        </p:nvSpPr>
        <p:spPr/>
        <p:txBody>
          <a:bodyPr/>
          <a:lstStyle/>
          <a:p>
            <a:fld id="{0FA09243-1AD2-6A4E-AFBA-5B57F2F3C38A}" type="slidenum">
              <a:rPr lang="en-US" smtClean="0"/>
              <a:t>1</a:t>
            </a:fld>
            <a:endParaRPr lang="en-US"/>
          </a:p>
        </p:txBody>
      </p:sp>
      <p:sp>
        <p:nvSpPr>
          <p:cNvPr id="5" name="Footer Placeholder 4">
            <a:extLst>
              <a:ext uri="{FF2B5EF4-FFF2-40B4-BE49-F238E27FC236}">
                <a16:creationId xmlns:a16="http://schemas.microsoft.com/office/drawing/2014/main" id="{5F286DC9-9ED9-3C49-9BE8-613A3A125024}"/>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145328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2DF2-E0DD-2646-A85B-7AA6F369C70B}"/>
              </a:ext>
            </a:extLst>
          </p:cNvPr>
          <p:cNvSpPr>
            <a:spLocks noGrp="1"/>
          </p:cNvSpPr>
          <p:nvPr>
            <p:ph type="title"/>
          </p:nvPr>
        </p:nvSpPr>
        <p:spPr/>
        <p:txBody>
          <a:bodyPr>
            <a:normAutofit fontScale="90000"/>
          </a:bodyPr>
          <a:lstStyle/>
          <a:p>
            <a:r>
              <a:rPr lang="en-US" dirty="0"/>
              <a:t>JF test article in the Langley 14x22 wind tunnel</a:t>
            </a:r>
          </a:p>
        </p:txBody>
      </p:sp>
      <p:sp>
        <p:nvSpPr>
          <p:cNvPr id="3" name="Slide Number Placeholder 2">
            <a:extLst>
              <a:ext uri="{FF2B5EF4-FFF2-40B4-BE49-F238E27FC236}">
                <a16:creationId xmlns:a16="http://schemas.microsoft.com/office/drawing/2014/main" id="{8B2207BA-EA1B-0F43-8DC6-78EE020B3D02}"/>
              </a:ext>
            </a:extLst>
          </p:cNvPr>
          <p:cNvSpPr>
            <a:spLocks noGrp="1"/>
          </p:cNvSpPr>
          <p:nvPr>
            <p:ph type="sldNum" sz="quarter" idx="12"/>
          </p:nvPr>
        </p:nvSpPr>
        <p:spPr/>
        <p:txBody>
          <a:bodyPr/>
          <a:lstStyle/>
          <a:p>
            <a:fld id="{0FA09243-1AD2-6A4E-AFBA-5B57F2F3C38A}" type="slidenum">
              <a:rPr lang="en-US" smtClean="0"/>
              <a:t>10</a:t>
            </a:fld>
            <a:endParaRPr lang="en-US"/>
          </a:p>
        </p:txBody>
      </p:sp>
      <p:sp>
        <p:nvSpPr>
          <p:cNvPr id="6" name="Footer Placeholder 5">
            <a:extLst>
              <a:ext uri="{FF2B5EF4-FFF2-40B4-BE49-F238E27FC236}">
                <a16:creationId xmlns:a16="http://schemas.microsoft.com/office/drawing/2014/main" id="{1FF5F733-520C-8742-B03C-2F39728FAE9F}"/>
              </a:ext>
            </a:extLst>
          </p:cNvPr>
          <p:cNvSpPr>
            <a:spLocks noGrp="1"/>
          </p:cNvSpPr>
          <p:nvPr>
            <p:ph type="ftr" sz="quarter" idx="11"/>
          </p:nvPr>
        </p:nvSpPr>
        <p:spPr/>
        <p:txBody>
          <a:bodyPr/>
          <a:lstStyle/>
          <a:p>
            <a:r>
              <a:rPr lang="en-US"/>
              <a:t>STO-MP-AVT-338, paper 10, May 24-27, 2021</a:t>
            </a:r>
          </a:p>
        </p:txBody>
      </p:sp>
      <p:pic>
        <p:nvPicPr>
          <p:cNvPr id="10" name="Picture 9">
            <a:extLst>
              <a:ext uri="{FF2B5EF4-FFF2-40B4-BE49-F238E27FC236}">
                <a16:creationId xmlns:a16="http://schemas.microsoft.com/office/drawing/2014/main" id="{E44C8597-BE7B-D648-B24A-E5B761DBBEE5}"/>
              </a:ext>
            </a:extLst>
          </p:cNvPr>
          <p:cNvPicPr/>
          <p:nvPr/>
        </p:nvPicPr>
        <p:blipFill rotWithShape="1">
          <a:blip r:embed="rId2">
            <a:extLst>
              <a:ext uri="{28A0092B-C50C-407E-A947-70E740481C1C}">
                <a14:useLocalDpi xmlns:a14="http://schemas.microsoft.com/office/drawing/2010/main" val="0"/>
              </a:ext>
            </a:extLst>
          </a:blip>
          <a:srcRect l="148" t="581" r="148" b="581"/>
          <a:stretch/>
        </p:blipFill>
        <p:spPr bwMode="auto">
          <a:xfrm>
            <a:off x="383969" y="2739930"/>
            <a:ext cx="6135370" cy="1773555"/>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5BC1622-E529-384E-BD56-75E989DC8DD4}"/>
              </a:ext>
            </a:extLst>
          </p:cNvPr>
          <p:cNvPicPr/>
          <p:nvPr/>
        </p:nvPicPr>
        <p:blipFill rotWithShape="1">
          <a:blip r:embed="rId3" cstate="print">
            <a:extLst>
              <a:ext uri="{28A0092B-C50C-407E-A947-70E740481C1C}">
                <a14:useLocalDpi xmlns:a14="http://schemas.microsoft.com/office/drawing/2010/main" val="0"/>
              </a:ext>
            </a:extLst>
          </a:blip>
          <a:srcRect l="1035" t="416" r="1035" b="416"/>
          <a:stretch/>
        </p:blipFill>
        <p:spPr bwMode="auto">
          <a:xfrm>
            <a:off x="6959763" y="1470455"/>
            <a:ext cx="3926540" cy="1995744"/>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A004636-2EDE-A748-AD4C-1400D52C7E03}"/>
              </a:ext>
            </a:extLst>
          </p:cNvPr>
          <p:cNvPicPr/>
          <p:nvPr/>
        </p:nvPicPr>
        <p:blipFill rotWithShape="1">
          <a:blip r:embed="rId4" cstate="print">
            <a:extLst>
              <a:ext uri="{28A0092B-C50C-407E-A947-70E740481C1C}">
                <a14:useLocalDpi xmlns:a14="http://schemas.microsoft.com/office/drawing/2010/main" val="0"/>
              </a:ext>
            </a:extLst>
          </a:blip>
          <a:srcRect t="588" b="588"/>
          <a:stretch/>
        </p:blipFill>
        <p:spPr bwMode="auto">
          <a:xfrm>
            <a:off x="6959737" y="3638267"/>
            <a:ext cx="3931920" cy="259651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0149891-FB7A-1B41-8263-4671982669B6}"/>
              </a:ext>
            </a:extLst>
          </p:cNvPr>
          <p:cNvSpPr txBox="1"/>
          <p:nvPr/>
        </p:nvSpPr>
        <p:spPr>
          <a:xfrm>
            <a:off x="1371600" y="4176584"/>
            <a:ext cx="1285288" cy="369332"/>
          </a:xfrm>
          <a:prstGeom prst="rect">
            <a:avLst/>
          </a:prstGeom>
          <a:noFill/>
        </p:spPr>
        <p:txBody>
          <a:bodyPr wrap="none" rtlCol="0">
            <a:spAutoFit/>
          </a:bodyPr>
          <a:lstStyle/>
          <a:p>
            <a:r>
              <a:rPr lang="en-US" dirty="0">
                <a:solidFill>
                  <a:srgbClr val="FF0000"/>
                </a:solidFill>
              </a:rPr>
              <a:t>Test section</a:t>
            </a:r>
          </a:p>
        </p:txBody>
      </p:sp>
      <p:cxnSp>
        <p:nvCxnSpPr>
          <p:cNvPr id="14" name="Straight Arrow Connector 13">
            <a:extLst>
              <a:ext uri="{FF2B5EF4-FFF2-40B4-BE49-F238E27FC236}">
                <a16:creationId xmlns:a16="http://schemas.microsoft.com/office/drawing/2014/main" id="{816F308D-04DB-734E-9047-DB29F1EBA8CA}"/>
              </a:ext>
            </a:extLst>
          </p:cNvPr>
          <p:cNvCxnSpPr>
            <a:cxnSpLocks/>
          </p:cNvCxnSpPr>
          <p:nvPr/>
        </p:nvCxnSpPr>
        <p:spPr>
          <a:xfrm>
            <a:off x="518984" y="2804984"/>
            <a:ext cx="11121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26ACDA-16F6-3F4B-AF92-FE9BFA8198D1}"/>
              </a:ext>
            </a:extLst>
          </p:cNvPr>
          <p:cNvSpPr txBox="1"/>
          <p:nvPr/>
        </p:nvSpPr>
        <p:spPr>
          <a:xfrm>
            <a:off x="469557" y="2335427"/>
            <a:ext cx="1256306" cy="369332"/>
          </a:xfrm>
          <a:prstGeom prst="rect">
            <a:avLst/>
          </a:prstGeom>
          <a:noFill/>
        </p:spPr>
        <p:txBody>
          <a:bodyPr wrap="none" rtlCol="0">
            <a:spAutoFit/>
          </a:bodyPr>
          <a:lstStyle/>
          <a:p>
            <a:r>
              <a:rPr lang="en-US" dirty="0"/>
              <a:t>contraction</a:t>
            </a:r>
          </a:p>
        </p:txBody>
      </p:sp>
      <p:cxnSp>
        <p:nvCxnSpPr>
          <p:cNvPr id="18" name="Straight Arrow Connector 17">
            <a:extLst>
              <a:ext uri="{FF2B5EF4-FFF2-40B4-BE49-F238E27FC236}">
                <a16:creationId xmlns:a16="http://schemas.microsoft.com/office/drawing/2014/main" id="{C59B0236-C853-AE41-905F-C24E983878DD}"/>
              </a:ext>
            </a:extLst>
          </p:cNvPr>
          <p:cNvCxnSpPr>
            <a:cxnSpLocks/>
          </p:cNvCxnSpPr>
          <p:nvPr/>
        </p:nvCxnSpPr>
        <p:spPr>
          <a:xfrm>
            <a:off x="2434281" y="2796746"/>
            <a:ext cx="234778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E68C502-D673-684A-9CCF-FA20C3FF584E}"/>
              </a:ext>
            </a:extLst>
          </p:cNvPr>
          <p:cNvSpPr txBox="1"/>
          <p:nvPr/>
        </p:nvSpPr>
        <p:spPr>
          <a:xfrm>
            <a:off x="3142735" y="2339546"/>
            <a:ext cx="905376" cy="369332"/>
          </a:xfrm>
          <a:prstGeom prst="rect">
            <a:avLst/>
          </a:prstGeom>
          <a:noFill/>
        </p:spPr>
        <p:txBody>
          <a:bodyPr wrap="none" rtlCol="0">
            <a:spAutoFit/>
          </a:bodyPr>
          <a:lstStyle/>
          <a:p>
            <a:r>
              <a:rPr lang="en-US" dirty="0"/>
              <a:t>diffuser</a:t>
            </a:r>
          </a:p>
        </p:txBody>
      </p:sp>
      <p:sp>
        <p:nvSpPr>
          <p:cNvPr id="21" name="TextBox 20">
            <a:extLst>
              <a:ext uri="{FF2B5EF4-FFF2-40B4-BE49-F238E27FC236}">
                <a16:creationId xmlns:a16="http://schemas.microsoft.com/office/drawing/2014/main" id="{56813E46-1384-B141-A574-81DA96620679}"/>
              </a:ext>
            </a:extLst>
          </p:cNvPr>
          <p:cNvSpPr txBox="1"/>
          <p:nvPr/>
        </p:nvSpPr>
        <p:spPr>
          <a:xfrm>
            <a:off x="2990336" y="4942703"/>
            <a:ext cx="3225114" cy="369332"/>
          </a:xfrm>
          <a:prstGeom prst="rect">
            <a:avLst/>
          </a:prstGeom>
          <a:noFill/>
        </p:spPr>
        <p:txBody>
          <a:bodyPr wrap="square" rtlCol="0">
            <a:spAutoFit/>
          </a:bodyPr>
          <a:lstStyle/>
          <a:p>
            <a:r>
              <a:rPr lang="en-US" dirty="0"/>
              <a:t>Extension added to aid CFD run</a:t>
            </a:r>
          </a:p>
        </p:txBody>
      </p:sp>
      <p:cxnSp>
        <p:nvCxnSpPr>
          <p:cNvPr id="24" name="Straight Connector 23">
            <a:extLst>
              <a:ext uri="{FF2B5EF4-FFF2-40B4-BE49-F238E27FC236}">
                <a16:creationId xmlns:a16="http://schemas.microsoft.com/office/drawing/2014/main" id="{1B856B25-3067-4847-977B-FDB45AFEE7B6}"/>
              </a:ext>
            </a:extLst>
          </p:cNvPr>
          <p:cNvCxnSpPr>
            <a:cxnSpLocks/>
          </p:cNvCxnSpPr>
          <p:nvPr/>
        </p:nvCxnSpPr>
        <p:spPr>
          <a:xfrm flipV="1">
            <a:off x="4324865" y="4040659"/>
            <a:ext cx="1248032" cy="92675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F6A83F6-9579-044E-AF45-DAE05A296DDF}"/>
              </a:ext>
            </a:extLst>
          </p:cNvPr>
          <p:cNvSpPr txBox="1"/>
          <p:nvPr/>
        </p:nvSpPr>
        <p:spPr>
          <a:xfrm>
            <a:off x="407773" y="5721178"/>
            <a:ext cx="5274073" cy="646331"/>
          </a:xfrm>
          <a:prstGeom prst="rect">
            <a:avLst/>
          </a:prstGeom>
          <a:noFill/>
        </p:spPr>
        <p:txBody>
          <a:bodyPr wrap="none" rtlCol="0">
            <a:spAutoFit/>
          </a:bodyPr>
          <a:lstStyle/>
          <a:p>
            <a:r>
              <a:rPr lang="en-US" dirty="0"/>
              <a:t>Special fuselage with flat sides (with windows for LDV)</a:t>
            </a:r>
          </a:p>
          <a:p>
            <a:r>
              <a:rPr lang="en-US" dirty="0"/>
              <a:t>Truncated DLR-F6 wings</a:t>
            </a:r>
          </a:p>
        </p:txBody>
      </p:sp>
      <p:cxnSp>
        <p:nvCxnSpPr>
          <p:cNvPr id="27" name="Straight Connector 26">
            <a:extLst>
              <a:ext uri="{FF2B5EF4-FFF2-40B4-BE49-F238E27FC236}">
                <a16:creationId xmlns:a16="http://schemas.microsoft.com/office/drawing/2014/main" id="{F60490B4-77BC-5C4F-855D-3D2DF795FFD9}"/>
              </a:ext>
            </a:extLst>
          </p:cNvPr>
          <p:cNvCxnSpPr>
            <a:cxnSpLocks/>
          </p:cNvCxnSpPr>
          <p:nvPr/>
        </p:nvCxnSpPr>
        <p:spPr>
          <a:xfrm flipV="1">
            <a:off x="5647038" y="5115698"/>
            <a:ext cx="1989438" cy="71669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64BAB8B-05E5-C348-9655-1135B5B4323A}"/>
              </a:ext>
            </a:extLst>
          </p:cNvPr>
          <p:cNvSpPr txBox="1"/>
          <p:nvPr/>
        </p:nvSpPr>
        <p:spPr>
          <a:xfrm>
            <a:off x="9440563" y="2261286"/>
            <a:ext cx="632545" cy="369332"/>
          </a:xfrm>
          <a:prstGeom prst="rect">
            <a:avLst/>
          </a:prstGeom>
          <a:noFill/>
        </p:spPr>
        <p:txBody>
          <a:bodyPr wrap="none" rtlCol="0">
            <a:spAutoFit/>
          </a:bodyPr>
          <a:lstStyle/>
          <a:p>
            <a:r>
              <a:rPr lang="en-US" dirty="0"/>
              <a:t>sting</a:t>
            </a:r>
          </a:p>
        </p:txBody>
      </p:sp>
      <p:sp>
        <p:nvSpPr>
          <p:cNvPr id="31" name="TextBox 30">
            <a:extLst>
              <a:ext uri="{FF2B5EF4-FFF2-40B4-BE49-F238E27FC236}">
                <a16:creationId xmlns:a16="http://schemas.microsoft.com/office/drawing/2014/main" id="{CD87653E-D1DB-A74A-ACE4-7EE9E4159412}"/>
              </a:ext>
            </a:extLst>
          </p:cNvPr>
          <p:cNvSpPr txBox="1"/>
          <p:nvPr/>
        </p:nvSpPr>
        <p:spPr>
          <a:xfrm>
            <a:off x="9860693" y="2990335"/>
            <a:ext cx="643766" cy="369332"/>
          </a:xfrm>
          <a:prstGeom prst="rect">
            <a:avLst/>
          </a:prstGeom>
          <a:noFill/>
        </p:spPr>
        <p:txBody>
          <a:bodyPr wrap="none" rtlCol="0">
            <a:spAutoFit/>
          </a:bodyPr>
          <a:lstStyle/>
          <a:p>
            <a:r>
              <a:rPr lang="en-US" dirty="0"/>
              <a:t>mast</a:t>
            </a:r>
          </a:p>
        </p:txBody>
      </p:sp>
    </p:spTree>
    <p:extLst>
      <p:ext uri="{BB962C8B-B14F-4D97-AF65-F5344CB8AC3E}">
        <p14:creationId xmlns:p14="http://schemas.microsoft.com/office/powerpoint/2010/main" val="343430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E6D4-D9E6-F34E-8596-A6B981848447}"/>
              </a:ext>
            </a:extLst>
          </p:cNvPr>
          <p:cNvSpPr>
            <a:spLocks noGrp="1"/>
          </p:cNvSpPr>
          <p:nvPr>
            <p:ph type="title"/>
          </p:nvPr>
        </p:nvSpPr>
        <p:spPr/>
        <p:txBody>
          <a:bodyPr>
            <a:normAutofit fontScale="90000"/>
          </a:bodyPr>
          <a:lstStyle/>
          <a:p>
            <a:r>
              <a:rPr lang="en-US" dirty="0"/>
              <a:t>Wind tunnel characterization - inflow</a:t>
            </a:r>
          </a:p>
        </p:txBody>
      </p:sp>
      <p:sp>
        <p:nvSpPr>
          <p:cNvPr id="4" name="Slide Number Placeholder 3">
            <a:extLst>
              <a:ext uri="{FF2B5EF4-FFF2-40B4-BE49-F238E27FC236}">
                <a16:creationId xmlns:a16="http://schemas.microsoft.com/office/drawing/2014/main" id="{21A91D80-20AE-1F4A-9B39-3D70BE1A6A16}"/>
              </a:ext>
            </a:extLst>
          </p:cNvPr>
          <p:cNvSpPr>
            <a:spLocks noGrp="1"/>
          </p:cNvSpPr>
          <p:nvPr>
            <p:ph type="sldNum" sz="quarter" idx="12"/>
          </p:nvPr>
        </p:nvSpPr>
        <p:spPr/>
        <p:txBody>
          <a:bodyPr/>
          <a:lstStyle/>
          <a:p>
            <a:fld id="{0FA09243-1AD2-6A4E-AFBA-5B57F2F3C38A}" type="slidenum">
              <a:rPr lang="en-US" smtClean="0"/>
              <a:t>11</a:t>
            </a:fld>
            <a:endParaRPr lang="en-US"/>
          </a:p>
        </p:txBody>
      </p:sp>
      <p:pic>
        <p:nvPicPr>
          <p:cNvPr id="6" name="Picture 5">
            <a:extLst>
              <a:ext uri="{FF2B5EF4-FFF2-40B4-BE49-F238E27FC236}">
                <a16:creationId xmlns:a16="http://schemas.microsoft.com/office/drawing/2014/main" id="{CB13FE54-A296-3347-B6EB-925DF0EDC130}"/>
              </a:ext>
            </a:extLst>
          </p:cNvPr>
          <p:cNvPicPr>
            <a:picLocks noChangeAspect="1"/>
          </p:cNvPicPr>
          <p:nvPr/>
        </p:nvPicPr>
        <p:blipFill>
          <a:blip r:embed="rId2"/>
          <a:srcRect/>
          <a:stretch/>
        </p:blipFill>
        <p:spPr>
          <a:xfrm>
            <a:off x="654180" y="1383323"/>
            <a:ext cx="4834531" cy="4689231"/>
          </a:xfrm>
          <a:prstGeom prst="rect">
            <a:avLst/>
          </a:prstGeom>
        </p:spPr>
      </p:pic>
      <p:sp>
        <p:nvSpPr>
          <p:cNvPr id="3" name="Footer Placeholder 2">
            <a:extLst>
              <a:ext uri="{FF2B5EF4-FFF2-40B4-BE49-F238E27FC236}">
                <a16:creationId xmlns:a16="http://schemas.microsoft.com/office/drawing/2014/main" id="{ACA6060B-C246-3442-889B-D11797749E17}"/>
              </a:ext>
            </a:extLst>
          </p:cNvPr>
          <p:cNvSpPr>
            <a:spLocks noGrp="1"/>
          </p:cNvSpPr>
          <p:nvPr>
            <p:ph type="ftr" sz="quarter" idx="11"/>
          </p:nvPr>
        </p:nvSpPr>
        <p:spPr/>
        <p:txBody>
          <a:bodyPr/>
          <a:lstStyle/>
          <a:p>
            <a:r>
              <a:rPr lang="en-US"/>
              <a:t>STO-MP-AVT-338, paper 10, May 24-27, 2021</a:t>
            </a:r>
            <a:endParaRPr lang="en-US" dirty="0"/>
          </a:p>
        </p:txBody>
      </p:sp>
      <p:pic>
        <p:nvPicPr>
          <p:cNvPr id="9" name="Picture 8">
            <a:extLst>
              <a:ext uri="{FF2B5EF4-FFF2-40B4-BE49-F238E27FC236}">
                <a16:creationId xmlns:a16="http://schemas.microsoft.com/office/drawing/2014/main" id="{305DC99E-F478-804E-84DE-87431F72747F}"/>
              </a:ext>
            </a:extLst>
          </p:cNvPr>
          <p:cNvPicPr/>
          <p:nvPr/>
        </p:nvPicPr>
        <p:blipFill rotWithShape="1">
          <a:blip r:embed="rId3" cstate="print">
            <a:extLst>
              <a:ext uri="{28A0092B-C50C-407E-A947-70E740481C1C}">
                <a14:useLocalDpi xmlns:a14="http://schemas.microsoft.com/office/drawing/2010/main" val="0"/>
              </a:ext>
            </a:extLst>
          </a:blip>
          <a:srcRect l="-1" t="714" r="858" b="714"/>
          <a:stretch/>
        </p:blipFill>
        <p:spPr bwMode="auto">
          <a:xfrm>
            <a:off x="6289143" y="1117050"/>
            <a:ext cx="5190284" cy="338080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9F5E396-53AE-F04F-906F-ED85DBDA7F40}"/>
              </a:ext>
            </a:extLst>
          </p:cNvPr>
          <p:cNvSpPr txBox="1"/>
          <p:nvPr/>
        </p:nvSpPr>
        <p:spPr>
          <a:xfrm>
            <a:off x="7834184" y="1136821"/>
            <a:ext cx="2617191" cy="369332"/>
          </a:xfrm>
          <a:prstGeom prst="rect">
            <a:avLst/>
          </a:prstGeom>
          <a:noFill/>
        </p:spPr>
        <p:txBody>
          <a:bodyPr wrap="none" rtlCol="0">
            <a:spAutoFit/>
          </a:bodyPr>
          <a:lstStyle/>
          <a:p>
            <a:r>
              <a:rPr lang="en-US" dirty="0"/>
              <a:t>(near start of test section)</a:t>
            </a:r>
          </a:p>
        </p:txBody>
      </p:sp>
      <p:sp>
        <p:nvSpPr>
          <p:cNvPr id="10" name="TextBox 9">
            <a:extLst>
              <a:ext uri="{FF2B5EF4-FFF2-40B4-BE49-F238E27FC236}">
                <a16:creationId xmlns:a16="http://schemas.microsoft.com/office/drawing/2014/main" id="{B61476E0-FE14-414D-B300-BFBE0B0512C3}"/>
              </a:ext>
            </a:extLst>
          </p:cNvPr>
          <p:cNvSpPr txBox="1"/>
          <p:nvPr/>
        </p:nvSpPr>
        <p:spPr>
          <a:xfrm>
            <a:off x="753762" y="5993027"/>
            <a:ext cx="4932441" cy="369332"/>
          </a:xfrm>
          <a:prstGeom prst="rect">
            <a:avLst/>
          </a:prstGeom>
          <a:noFill/>
        </p:spPr>
        <p:txBody>
          <a:bodyPr wrap="none" rtlCol="0">
            <a:spAutoFit/>
          </a:bodyPr>
          <a:lstStyle/>
          <a:p>
            <a:r>
              <a:rPr lang="en-US" dirty="0"/>
              <a:t>Boeing’s </a:t>
            </a:r>
            <a:r>
              <a:rPr lang="en-GB" dirty="0"/>
              <a:t>Quantitative Wake Survey System (</a:t>
            </a:r>
            <a:r>
              <a:rPr lang="en-US" dirty="0"/>
              <a:t>QWSS)</a:t>
            </a:r>
          </a:p>
        </p:txBody>
      </p:sp>
      <p:sp>
        <p:nvSpPr>
          <p:cNvPr id="11" name="TextBox 10">
            <a:extLst>
              <a:ext uri="{FF2B5EF4-FFF2-40B4-BE49-F238E27FC236}">
                <a16:creationId xmlns:a16="http://schemas.microsoft.com/office/drawing/2014/main" id="{5A910C82-DEB6-8D44-BC6A-B4209484DC30}"/>
              </a:ext>
            </a:extLst>
          </p:cNvPr>
          <p:cNvSpPr txBox="1"/>
          <p:nvPr/>
        </p:nvSpPr>
        <p:spPr>
          <a:xfrm>
            <a:off x="7080422" y="1631092"/>
            <a:ext cx="2630015" cy="369332"/>
          </a:xfrm>
          <a:prstGeom prst="rect">
            <a:avLst/>
          </a:prstGeom>
          <a:noFill/>
        </p:spPr>
        <p:txBody>
          <a:bodyPr wrap="none" rtlCol="0">
            <a:spAutoFit/>
          </a:bodyPr>
          <a:lstStyle/>
          <a:p>
            <a:r>
              <a:rPr lang="en-US" dirty="0"/>
              <a:t>Total Pressure Deficit (</a:t>
            </a:r>
            <a:r>
              <a:rPr lang="en-US" dirty="0" err="1"/>
              <a:t>psf</a:t>
            </a:r>
            <a:r>
              <a:rPr lang="en-US" dirty="0"/>
              <a:t>)</a:t>
            </a:r>
          </a:p>
        </p:txBody>
      </p:sp>
      <p:pic>
        <p:nvPicPr>
          <p:cNvPr id="13" name="Picture 12">
            <a:extLst>
              <a:ext uri="{FF2B5EF4-FFF2-40B4-BE49-F238E27FC236}">
                <a16:creationId xmlns:a16="http://schemas.microsoft.com/office/drawing/2014/main" id="{EC28A1F2-9BF6-3B46-8BBF-874F3B761B75}"/>
              </a:ext>
            </a:extLst>
          </p:cNvPr>
          <p:cNvPicPr>
            <a:picLocks noChangeAspect="1"/>
          </p:cNvPicPr>
          <p:nvPr/>
        </p:nvPicPr>
        <p:blipFill>
          <a:blip r:embed="rId4"/>
          <a:stretch>
            <a:fillRect/>
          </a:stretch>
        </p:blipFill>
        <p:spPr>
          <a:xfrm>
            <a:off x="8452021" y="4515530"/>
            <a:ext cx="2631989" cy="2342470"/>
          </a:xfrm>
          <a:prstGeom prst="rect">
            <a:avLst/>
          </a:prstGeom>
        </p:spPr>
      </p:pic>
      <p:sp>
        <p:nvSpPr>
          <p:cNvPr id="14" name="TextBox 13">
            <a:extLst>
              <a:ext uri="{FF2B5EF4-FFF2-40B4-BE49-F238E27FC236}">
                <a16:creationId xmlns:a16="http://schemas.microsoft.com/office/drawing/2014/main" id="{21855925-8241-524E-AA8A-FD813F3A26E7}"/>
              </a:ext>
            </a:extLst>
          </p:cNvPr>
          <p:cNvSpPr txBox="1"/>
          <p:nvPr/>
        </p:nvSpPr>
        <p:spPr>
          <a:xfrm>
            <a:off x="6487297" y="5029200"/>
            <a:ext cx="2421925" cy="1200329"/>
          </a:xfrm>
          <a:prstGeom prst="rect">
            <a:avLst/>
          </a:prstGeom>
          <a:noFill/>
        </p:spPr>
        <p:txBody>
          <a:bodyPr wrap="square" rtlCol="0">
            <a:spAutoFit/>
          </a:bodyPr>
          <a:lstStyle/>
          <a:p>
            <a:r>
              <a:rPr lang="en-US" dirty="0"/>
              <a:t>Accuracy of flow angularity measurements still under investigation</a:t>
            </a:r>
          </a:p>
        </p:txBody>
      </p:sp>
      <p:sp>
        <p:nvSpPr>
          <p:cNvPr id="15" name="TextBox 14">
            <a:extLst>
              <a:ext uri="{FF2B5EF4-FFF2-40B4-BE49-F238E27FC236}">
                <a16:creationId xmlns:a16="http://schemas.microsoft.com/office/drawing/2014/main" id="{786A154D-1E05-9F41-8FF2-BEF253EC7593}"/>
              </a:ext>
            </a:extLst>
          </p:cNvPr>
          <p:cNvSpPr txBox="1"/>
          <p:nvPr/>
        </p:nvSpPr>
        <p:spPr>
          <a:xfrm>
            <a:off x="3731740" y="1458097"/>
            <a:ext cx="2520779" cy="1200329"/>
          </a:xfrm>
          <a:prstGeom prst="rect">
            <a:avLst/>
          </a:prstGeom>
          <a:noFill/>
        </p:spPr>
        <p:txBody>
          <a:bodyPr wrap="square" rtlCol="0">
            <a:spAutoFit/>
          </a:bodyPr>
          <a:lstStyle/>
          <a:p>
            <a:r>
              <a:rPr lang="en-US" dirty="0">
                <a:solidFill>
                  <a:srgbClr val="7030A0"/>
                </a:solidFill>
              </a:rPr>
              <a:t>Initial attempts made to model this P</a:t>
            </a:r>
            <a:r>
              <a:rPr lang="en-US" baseline="-25000" dirty="0">
                <a:solidFill>
                  <a:srgbClr val="7030A0"/>
                </a:solidFill>
              </a:rPr>
              <a:t>t</a:t>
            </a:r>
            <a:r>
              <a:rPr lang="en-US" dirty="0">
                <a:solidFill>
                  <a:srgbClr val="7030A0"/>
                </a:solidFill>
              </a:rPr>
              <a:t> behavior in the CFD, but not carried into production runs yet</a:t>
            </a:r>
          </a:p>
        </p:txBody>
      </p:sp>
    </p:spTree>
    <p:extLst>
      <p:ext uri="{BB962C8B-B14F-4D97-AF65-F5344CB8AC3E}">
        <p14:creationId xmlns:p14="http://schemas.microsoft.com/office/powerpoint/2010/main" val="27754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E6D4-D9E6-F34E-8596-A6B981848447}"/>
              </a:ext>
            </a:extLst>
          </p:cNvPr>
          <p:cNvSpPr>
            <a:spLocks noGrp="1"/>
          </p:cNvSpPr>
          <p:nvPr>
            <p:ph type="title"/>
          </p:nvPr>
        </p:nvSpPr>
        <p:spPr>
          <a:xfrm>
            <a:off x="605481" y="365125"/>
            <a:ext cx="10748319" cy="549275"/>
          </a:xfrm>
        </p:spPr>
        <p:txBody>
          <a:bodyPr>
            <a:normAutofit fontScale="90000"/>
          </a:bodyPr>
          <a:lstStyle/>
          <a:p>
            <a:r>
              <a:rPr lang="en-US" dirty="0"/>
              <a:t>Wind tunnel characterization – side walls &amp; outflow</a:t>
            </a:r>
          </a:p>
        </p:txBody>
      </p:sp>
      <p:sp>
        <p:nvSpPr>
          <p:cNvPr id="4" name="Slide Number Placeholder 3">
            <a:extLst>
              <a:ext uri="{FF2B5EF4-FFF2-40B4-BE49-F238E27FC236}">
                <a16:creationId xmlns:a16="http://schemas.microsoft.com/office/drawing/2014/main" id="{21A91D80-20AE-1F4A-9B39-3D70BE1A6A16}"/>
              </a:ext>
            </a:extLst>
          </p:cNvPr>
          <p:cNvSpPr>
            <a:spLocks noGrp="1"/>
          </p:cNvSpPr>
          <p:nvPr>
            <p:ph type="sldNum" sz="quarter" idx="12"/>
          </p:nvPr>
        </p:nvSpPr>
        <p:spPr/>
        <p:txBody>
          <a:bodyPr/>
          <a:lstStyle/>
          <a:p>
            <a:fld id="{0FA09243-1AD2-6A4E-AFBA-5B57F2F3C38A}" type="slidenum">
              <a:rPr lang="en-US" smtClean="0"/>
              <a:t>12</a:t>
            </a:fld>
            <a:endParaRPr lang="en-US"/>
          </a:p>
        </p:txBody>
      </p:sp>
      <p:sp>
        <p:nvSpPr>
          <p:cNvPr id="3" name="Footer Placeholder 2">
            <a:extLst>
              <a:ext uri="{FF2B5EF4-FFF2-40B4-BE49-F238E27FC236}">
                <a16:creationId xmlns:a16="http://schemas.microsoft.com/office/drawing/2014/main" id="{ACA6060B-C246-3442-889B-D11797749E17}"/>
              </a:ext>
            </a:extLst>
          </p:cNvPr>
          <p:cNvSpPr>
            <a:spLocks noGrp="1"/>
          </p:cNvSpPr>
          <p:nvPr>
            <p:ph type="ftr" sz="quarter" idx="11"/>
          </p:nvPr>
        </p:nvSpPr>
        <p:spPr/>
        <p:txBody>
          <a:bodyPr/>
          <a:lstStyle/>
          <a:p>
            <a:r>
              <a:rPr lang="en-US"/>
              <a:t>STO-MP-AVT-338, paper 10, May 24-27, 2021</a:t>
            </a:r>
            <a:endParaRPr lang="en-US" dirty="0"/>
          </a:p>
        </p:txBody>
      </p:sp>
      <p:pic>
        <p:nvPicPr>
          <p:cNvPr id="12" name="Picture 11" descr="A picture containing text, clock&#10;&#10;Description automatically generated">
            <a:extLst>
              <a:ext uri="{FF2B5EF4-FFF2-40B4-BE49-F238E27FC236}">
                <a16:creationId xmlns:a16="http://schemas.microsoft.com/office/drawing/2014/main" id="{3C72A542-3473-3B43-9C95-F73C6C4B87E4}"/>
              </a:ext>
            </a:extLst>
          </p:cNvPr>
          <p:cNvPicPr/>
          <p:nvPr/>
        </p:nvPicPr>
        <p:blipFill rotWithShape="1">
          <a:blip r:embed="rId2"/>
          <a:srcRect/>
          <a:stretch/>
        </p:blipFill>
        <p:spPr>
          <a:xfrm>
            <a:off x="1712260" y="1204784"/>
            <a:ext cx="2687955" cy="1828800"/>
          </a:xfrm>
          <a:prstGeom prst="rect">
            <a:avLst/>
          </a:prstGeom>
        </p:spPr>
      </p:pic>
      <p:pic>
        <p:nvPicPr>
          <p:cNvPr id="15" name="Picture 14">
            <a:extLst>
              <a:ext uri="{FF2B5EF4-FFF2-40B4-BE49-F238E27FC236}">
                <a16:creationId xmlns:a16="http://schemas.microsoft.com/office/drawing/2014/main" id="{EB749DE0-8BD7-5D48-81B9-D4DBC3809B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 r="355" b="343"/>
          <a:stretch/>
        </p:blipFill>
        <p:spPr bwMode="auto">
          <a:xfrm>
            <a:off x="1112108" y="2940909"/>
            <a:ext cx="3781168" cy="337444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010406B-D157-9548-90FB-51C96C92D35B}"/>
              </a:ext>
            </a:extLst>
          </p:cNvPr>
          <p:cNvSpPr txBox="1"/>
          <p:nvPr/>
        </p:nvSpPr>
        <p:spPr>
          <a:xfrm>
            <a:off x="5276335" y="902043"/>
            <a:ext cx="1655646" cy="369332"/>
          </a:xfrm>
          <a:prstGeom prst="rect">
            <a:avLst/>
          </a:prstGeom>
          <a:noFill/>
        </p:spPr>
        <p:txBody>
          <a:bodyPr wrap="none" rtlCol="0">
            <a:spAutoFit/>
          </a:bodyPr>
          <a:lstStyle/>
          <a:p>
            <a:r>
              <a:rPr lang="en-US" dirty="0"/>
              <a:t>(wall pressures)</a:t>
            </a:r>
          </a:p>
        </p:txBody>
      </p:sp>
      <p:sp>
        <p:nvSpPr>
          <p:cNvPr id="8" name="TextBox 7">
            <a:extLst>
              <a:ext uri="{FF2B5EF4-FFF2-40B4-BE49-F238E27FC236}">
                <a16:creationId xmlns:a16="http://schemas.microsoft.com/office/drawing/2014/main" id="{D8724D1B-DCD8-6A46-84BA-EB7FEAF3AB40}"/>
              </a:ext>
            </a:extLst>
          </p:cNvPr>
          <p:cNvSpPr txBox="1"/>
          <p:nvPr/>
        </p:nvSpPr>
        <p:spPr>
          <a:xfrm>
            <a:off x="5918887" y="1594022"/>
            <a:ext cx="573353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Side wall measurements </a:t>
            </a:r>
            <a:r>
              <a:rPr lang="en-GB" dirty="0"/>
              <a:t>provide a check on the character and quality of the CFD wind tunnel simulations</a:t>
            </a:r>
            <a:endParaRPr lang="en-US" dirty="0"/>
          </a:p>
          <a:p>
            <a:pPr marL="742950" lvl="1" indent="-285750">
              <a:buFont typeface="Arial" panose="020B0604020202020204" pitchFamily="34" charset="0"/>
              <a:buChar char="•"/>
            </a:pPr>
            <a:r>
              <a:rPr lang="en-US" dirty="0"/>
              <a:t>CFD shows similar trends, but C</a:t>
            </a:r>
            <a:r>
              <a:rPr lang="en-US" baseline="-25000" dirty="0"/>
              <a:t>p</a:t>
            </a:r>
            <a:r>
              <a:rPr lang="en-US" dirty="0"/>
              <a:t> slightly high</a:t>
            </a:r>
          </a:p>
          <a:p>
            <a:pPr marL="742950" lvl="1" indent="-285750">
              <a:buFont typeface="Arial" panose="020B0604020202020204" pitchFamily="34" charset="0"/>
              <a:buChar char="•"/>
            </a:pPr>
            <a:r>
              <a:rPr lang="en-US" dirty="0"/>
              <a:t>Difference may be due to tunnel’s 1 </a:t>
            </a:r>
            <a:r>
              <a:rPr lang="en-US" dirty="0" err="1"/>
              <a:t>psf</a:t>
            </a:r>
            <a:r>
              <a:rPr lang="en-US" dirty="0"/>
              <a:t> total pressure deficit at these conditions (not currently accounted for in the CFD)</a:t>
            </a:r>
          </a:p>
          <a:p>
            <a:pPr marL="285750" indent="-285750">
              <a:buFont typeface="Arial" panose="020B0604020202020204" pitchFamily="34" charset="0"/>
              <a:buChar char="•"/>
            </a:pPr>
            <a:r>
              <a:rPr lang="en-US" dirty="0"/>
              <a:t>Measured back pressure not as useful for CFD, because CFD </a:t>
            </a:r>
            <a:r>
              <a:rPr lang="en-GB" dirty="0"/>
              <a:t>sets its own back pressure in order to obtain flow conditions in the test section that are consistent with the experiment</a:t>
            </a:r>
            <a:endParaRPr lang="en-US" dirty="0"/>
          </a:p>
          <a:p>
            <a:pPr marL="285750" indent="-285750">
              <a:buFont typeface="Arial" panose="020B0604020202020204" pitchFamily="34" charset="0"/>
              <a:buChar char="•"/>
            </a:pPr>
            <a:r>
              <a:rPr lang="en-US" dirty="0"/>
              <a:t>Spurious separation in diffuser often occurs in the CFD, which alters the required back pressure to achieve desired flow conditions</a:t>
            </a:r>
          </a:p>
        </p:txBody>
      </p:sp>
    </p:spTree>
    <p:extLst>
      <p:ext uri="{BB962C8B-B14F-4D97-AF65-F5344CB8AC3E}">
        <p14:creationId xmlns:p14="http://schemas.microsoft.com/office/powerpoint/2010/main" val="31340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83CA-3D6D-F346-A93F-238C3F452262}"/>
              </a:ext>
            </a:extLst>
          </p:cNvPr>
          <p:cNvSpPr>
            <a:spLocks noGrp="1"/>
          </p:cNvSpPr>
          <p:nvPr>
            <p:ph type="title"/>
          </p:nvPr>
        </p:nvSpPr>
        <p:spPr/>
        <p:txBody>
          <a:bodyPr>
            <a:normAutofit fontScale="90000"/>
          </a:bodyPr>
          <a:lstStyle/>
          <a:p>
            <a:r>
              <a:rPr lang="en-US" dirty="0"/>
              <a:t>Wind tunnel characterization - geometry</a:t>
            </a:r>
          </a:p>
        </p:txBody>
      </p:sp>
      <p:sp>
        <p:nvSpPr>
          <p:cNvPr id="3" name="Content Placeholder 2">
            <a:extLst>
              <a:ext uri="{FF2B5EF4-FFF2-40B4-BE49-F238E27FC236}">
                <a16:creationId xmlns:a16="http://schemas.microsoft.com/office/drawing/2014/main" id="{DFDE67CA-DDA5-064E-B450-FF553765D506}"/>
              </a:ext>
            </a:extLst>
          </p:cNvPr>
          <p:cNvSpPr>
            <a:spLocks noGrp="1"/>
          </p:cNvSpPr>
          <p:nvPr>
            <p:ph idx="1"/>
          </p:nvPr>
        </p:nvSpPr>
        <p:spPr/>
        <p:txBody>
          <a:bodyPr>
            <a:normAutofit fontScale="85000" lnSpcReduction="20000"/>
          </a:bodyPr>
          <a:lstStyle/>
          <a:p>
            <a:r>
              <a:rPr lang="en-GB" dirty="0"/>
              <a:t>Shape of the 14x22 high-speed leg extracted from laser scan data</a:t>
            </a:r>
            <a:endParaRPr lang="en-US" dirty="0"/>
          </a:p>
          <a:p>
            <a:pPr lvl="1"/>
            <a:r>
              <a:rPr lang="en-GB" dirty="0"/>
              <a:t>Simplified to some degree: notches, grooves, windows, and other relatively small deviations in the tunnel walls were smoothed over</a:t>
            </a:r>
            <a:endParaRPr lang="en-US" dirty="0"/>
          </a:p>
          <a:p>
            <a:pPr lvl="1"/>
            <a:r>
              <a:rPr lang="en-US" dirty="0"/>
              <a:t>Demonstrated in AIAA-2015-2022 to </a:t>
            </a:r>
            <a:r>
              <a:rPr lang="en-GB" dirty="0"/>
              <a:t>predict upwash angles in the test section</a:t>
            </a:r>
            <a:r>
              <a:rPr lang="en-US" dirty="0"/>
              <a:t> better than as-designed geometry</a:t>
            </a:r>
          </a:p>
          <a:p>
            <a:r>
              <a:rPr lang="en-US" dirty="0"/>
              <a:t>In situ laser scans of JF test article</a:t>
            </a:r>
          </a:p>
          <a:p>
            <a:pPr lvl="1"/>
            <a:r>
              <a:rPr lang="en-US" dirty="0"/>
              <a:t>Not entirely helpful to date</a:t>
            </a:r>
          </a:p>
          <a:p>
            <a:pPr lvl="1"/>
            <a:r>
              <a:rPr lang="en-US" dirty="0"/>
              <a:t>RMS deviation compared to as-designed shape:</a:t>
            </a:r>
          </a:p>
          <a:p>
            <a:pPr lvl="2"/>
            <a:r>
              <a:rPr lang="en-US" dirty="0"/>
              <a:t>0.472 mm in 2018 scan</a:t>
            </a:r>
          </a:p>
          <a:p>
            <a:pPr lvl="2"/>
            <a:r>
              <a:rPr lang="en-US" dirty="0"/>
              <a:t>0.597 mm in 2020 scan</a:t>
            </a:r>
          </a:p>
          <a:p>
            <a:pPr lvl="1"/>
            <a:r>
              <a:rPr lang="en-US" dirty="0"/>
              <a:t>Paint thickness only 0.254-0.356 mm</a:t>
            </a:r>
          </a:p>
          <a:p>
            <a:pPr lvl="1"/>
            <a:r>
              <a:rPr lang="en-US" dirty="0"/>
              <a:t>Claimed accuracy of scan: 0.1 mm</a:t>
            </a:r>
          </a:p>
          <a:p>
            <a:pPr lvl="1"/>
            <a:r>
              <a:rPr lang="en-US" dirty="0"/>
              <a:t>Have not yet been able to use laser scan data to create a usable CAD surface</a:t>
            </a:r>
          </a:p>
          <a:p>
            <a:pPr lvl="1"/>
            <a:r>
              <a:rPr lang="en-US" dirty="0"/>
              <a:t>Scans HAVE helped characterize precise locations of trip dot placement</a:t>
            </a:r>
          </a:p>
          <a:p>
            <a:r>
              <a:rPr lang="en-US" dirty="0"/>
              <a:t>Aeroelastic wing deflections measured</a:t>
            </a:r>
          </a:p>
          <a:p>
            <a:r>
              <a:rPr lang="en-US" dirty="0"/>
              <a:t>GIS laser scans have been very useful for determining precise positioning of the test article in the wind tunnel</a:t>
            </a:r>
          </a:p>
        </p:txBody>
      </p:sp>
      <p:sp>
        <p:nvSpPr>
          <p:cNvPr id="4" name="Footer Placeholder 3">
            <a:extLst>
              <a:ext uri="{FF2B5EF4-FFF2-40B4-BE49-F238E27FC236}">
                <a16:creationId xmlns:a16="http://schemas.microsoft.com/office/drawing/2014/main" id="{26812B8F-8D72-B54C-A87B-2EB2921D8B1C}"/>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7E9186EA-9F8B-B04B-AF31-C781CFB840A4}"/>
              </a:ext>
            </a:extLst>
          </p:cNvPr>
          <p:cNvSpPr>
            <a:spLocks noGrp="1"/>
          </p:cNvSpPr>
          <p:nvPr>
            <p:ph type="sldNum" sz="quarter" idx="12"/>
          </p:nvPr>
        </p:nvSpPr>
        <p:spPr/>
        <p:txBody>
          <a:bodyPr/>
          <a:lstStyle/>
          <a:p>
            <a:fld id="{0FA09243-1AD2-6A4E-AFBA-5B57F2F3C38A}" type="slidenum">
              <a:rPr lang="en-US" smtClean="0"/>
              <a:t>13</a:t>
            </a:fld>
            <a:endParaRPr lang="en-US"/>
          </a:p>
        </p:txBody>
      </p:sp>
    </p:spTree>
    <p:extLst>
      <p:ext uri="{BB962C8B-B14F-4D97-AF65-F5344CB8AC3E}">
        <p14:creationId xmlns:p14="http://schemas.microsoft.com/office/powerpoint/2010/main" val="419163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4959-8850-B044-9A38-3D5B9371A178}"/>
              </a:ext>
            </a:extLst>
          </p:cNvPr>
          <p:cNvSpPr>
            <a:spLocks noGrp="1"/>
          </p:cNvSpPr>
          <p:nvPr>
            <p:ph type="title"/>
          </p:nvPr>
        </p:nvSpPr>
        <p:spPr/>
        <p:txBody>
          <a:bodyPr>
            <a:normAutofit fontScale="90000"/>
          </a:bodyPr>
          <a:lstStyle/>
          <a:p>
            <a:r>
              <a:rPr lang="en-US" dirty="0"/>
              <a:t>CFD: Strategies for wind tunnel simulations</a:t>
            </a:r>
          </a:p>
        </p:txBody>
      </p:sp>
      <p:sp>
        <p:nvSpPr>
          <p:cNvPr id="3" name="Content Placeholder 2">
            <a:extLst>
              <a:ext uri="{FF2B5EF4-FFF2-40B4-BE49-F238E27FC236}">
                <a16:creationId xmlns:a16="http://schemas.microsoft.com/office/drawing/2014/main" id="{F764C11E-BE2D-7141-A81A-4D5EB6FC14BF}"/>
              </a:ext>
            </a:extLst>
          </p:cNvPr>
          <p:cNvSpPr>
            <a:spLocks noGrp="1"/>
          </p:cNvSpPr>
          <p:nvPr>
            <p:ph idx="1"/>
          </p:nvPr>
        </p:nvSpPr>
        <p:spPr/>
        <p:txBody>
          <a:bodyPr>
            <a:normAutofit lnSpcReduction="10000"/>
          </a:bodyPr>
          <a:lstStyle/>
          <a:p>
            <a:pPr marL="0" indent="0">
              <a:buNone/>
            </a:pPr>
            <a:r>
              <a:rPr lang="en-US" dirty="0"/>
              <a:t>(Run both with and without mast/sting)</a:t>
            </a:r>
          </a:p>
          <a:p>
            <a:pPr marL="514350" indent="-514350">
              <a:buFont typeface="+mj-lt"/>
              <a:buAutoNum type="arabicPeriod"/>
            </a:pPr>
            <a:r>
              <a:rPr lang="en-GB" dirty="0"/>
              <a:t>Add a constant-area extension to the downstream exit of the diffuser (this “contains” any diffuser separation, keeping it from the outflow boundary of the CFD domain)</a:t>
            </a:r>
            <a:r>
              <a:rPr lang="en-US" dirty="0"/>
              <a:t> </a:t>
            </a:r>
          </a:p>
          <a:p>
            <a:pPr marL="514350" indent="-514350">
              <a:buFont typeface="+mj-lt"/>
              <a:buAutoNum type="arabicPeriod"/>
            </a:pPr>
            <a:r>
              <a:rPr lang="en-GB" dirty="0"/>
              <a:t>Remove the diffuser altogether, leaving only the contraction and test section</a:t>
            </a:r>
            <a:r>
              <a:rPr lang="en-US" dirty="0"/>
              <a:t> </a:t>
            </a:r>
          </a:p>
          <a:p>
            <a:pPr marL="514350" indent="-514350">
              <a:buFont typeface="+mj-lt"/>
              <a:buAutoNum type="arabicPeriod"/>
            </a:pPr>
            <a:r>
              <a:rPr lang="en-GB" dirty="0"/>
              <a:t>Remove the diffuser and extend the test section (making it longer)</a:t>
            </a:r>
          </a:p>
          <a:p>
            <a:pPr marL="514350" indent="-514350">
              <a:buFont typeface="+mj-lt"/>
              <a:buAutoNum type="arabicPeriod"/>
            </a:pPr>
            <a:r>
              <a:rPr lang="en-GB" dirty="0"/>
              <a:t>Employ inviscid walls in the diffuser section only</a:t>
            </a:r>
            <a:endParaRPr lang="en-US" dirty="0"/>
          </a:p>
          <a:p>
            <a:pPr marL="0" indent="0">
              <a:buNone/>
            </a:pPr>
            <a:endParaRPr lang="en-US" dirty="0"/>
          </a:p>
          <a:p>
            <a:pPr marL="0" indent="0">
              <a:buNone/>
            </a:pPr>
            <a:r>
              <a:rPr lang="en-US" dirty="0">
                <a:solidFill>
                  <a:srgbClr val="FF0000"/>
                </a:solidFill>
              </a:rPr>
              <a:t>To date, no clear difference for the JF quantities of interest, but 2 and 3 </a:t>
            </a:r>
            <a:r>
              <a:rPr lang="en-GB" dirty="0">
                <a:solidFill>
                  <a:srgbClr val="FF0000"/>
                </a:solidFill>
              </a:rPr>
              <a:t>cause the computed tunnel wall pressures to differ significantly from the measured results over the rear half of the test section</a:t>
            </a:r>
            <a:r>
              <a:rPr lang="en-US" dirty="0">
                <a:solidFill>
                  <a:srgbClr val="FF0000"/>
                </a:solidFill>
              </a:rPr>
              <a:t> </a:t>
            </a:r>
          </a:p>
        </p:txBody>
      </p:sp>
      <p:sp>
        <p:nvSpPr>
          <p:cNvPr id="4" name="Footer Placeholder 3">
            <a:extLst>
              <a:ext uri="{FF2B5EF4-FFF2-40B4-BE49-F238E27FC236}">
                <a16:creationId xmlns:a16="http://schemas.microsoft.com/office/drawing/2014/main" id="{960B827D-C52A-1948-9EF4-B12EECFA0B76}"/>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A8058B33-9151-944D-BC24-C6AF8E98BA14}"/>
              </a:ext>
            </a:extLst>
          </p:cNvPr>
          <p:cNvSpPr>
            <a:spLocks noGrp="1"/>
          </p:cNvSpPr>
          <p:nvPr>
            <p:ph type="sldNum" sz="quarter" idx="12"/>
          </p:nvPr>
        </p:nvSpPr>
        <p:spPr/>
        <p:txBody>
          <a:bodyPr/>
          <a:lstStyle/>
          <a:p>
            <a:fld id="{0FA09243-1AD2-6A4E-AFBA-5B57F2F3C38A}" type="slidenum">
              <a:rPr lang="en-US" smtClean="0"/>
              <a:t>14</a:t>
            </a:fld>
            <a:endParaRPr lang="en-US"/>
          </a:p>
        </p:txBody>
      </p:sp>
    </p:spTree>
    <p:extLst>
      <p:ext uri="{BB962C8B-B14F-4D97-AF65-F5344CB8AC3E}">
        <p14:creationId xmlns:p14="http://schemas.microsoft.com/office/powerpoint/2010/main" val="223812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4959-8850-B044-9A38-3D5B9371A178}"/>
              </a:ext>
            </a:extLst>
          </p:cNvPr>
          <p:cNvSpPr>
            <a:spLocks noGrp="1"/>
          </p:cNvSpPr>
          <p:nvPr>
            <p:ph type="title"/>
          </p:nvPr>
        </p:nvSpPr>
        <p:spPr>
          <a:xfrm>
            <a:off x="716692" y="365125"/>
            <a:ext cx="10637108" cy="549275"/>
          </a:xfrm>
        </p:spPr>
        <p:txBody>
          <a:bodyPr>
            <a:normAutofit fontScale="90000"/>
          </a:bodyPr>
          <a:lstStyle/>
          <a:p>
            <a:r>
              <a:rPr lang="en-US" dirty="0"/>
              <a:t>CFD: Strategies for wind tunnel simulations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64C11E-BE2D-7141-A81A-4D5EB6FC14BF}"/>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t>Set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𝑟𝑒𝑓</m:t>
                        </m:r>
                      </m:sub>
                    </m:sSub>
                  </m:oMath>
                </a14:m>
                <a:r>
                  <a:rPr lang="en-GB" dirty="0"/>
                  <a:t> and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𝑟𝑒𝑓</m:t>
                        </m:r>
                      </m:sub>
                    </m:sSub>
                  </m:oMath>
                </a14:m>
                <a:r>
                  <a:rPr lang="en-GB" dirty="0"/>
                  <a:t> at the tunnel inlet</a:t>
                </a:r>
                <a:r>
                  <a:rPr lang="en-US" dirty="0"/>
                  <a:t>, based on Mach number and isentropic thermodynamic relations</a:t>
                </a:r>
                <a:endParaRPr lang="en-US" dirty="0">
                  <a:effectLst/>
                </a:endParaRPr>
              </a:p>
              <a:p>
                <a:pPr marL="514350" indent="-514350">
                  <a:buFont typeface="+mj-lt"/>
                  <a:buAutoNum type="arabicPeriod"/>
                </a:pPr>
                <a:r>
                  <a:rPr lang="en-US" dirty="0"/>
                  <a:t>Set initial back pressure at outlet</a:t>
                </a:r>
              </a:p>
              <a:p>
                <a:pPr marL="514350" indent="-514350">
                  <a:buFont typeface="+mj-lt"/>
                  <a:buAutoNum type="arabicPeriod"/>
                </a:pPr>
                <a:r>
                  <a:rPr lang="en-US" dirty="0"/>
                  <a:t>Run CFD and obtain “converged” solution</a:t>
                </a:r>
              </a:p>
              <a:p>
                <a:pPr marL="514350" indent="-514350">
                  <a:buFont typeface="+mj-lt"/>
                  <a:buAutoNum type="arabicPeriod"/>
                </a:pPr>
                <a:r>
                  <a:rPr lang="en-GB" dirty="0"/>
                  <a:t>Use computed values of total pressure, static pressure, and total temperature at specific probe locations in conjunction with the 14x22 wind tunnel calibration equations to obtain the attained reference conditions</a:t>
                </a:r>
                <a:r>
                  <a:rPr lang="en-US" dirty="0"/>
                  <a:t> </a:t>
                </a:r>
              </a:p>
              <a:p>
                <a:pPr marL="514350" indent="-514350">
                  <a:buFont typeface="+mj-lt"/>
                  <a:buAutoNum type="arabicPeriod"/>
                </a:pPr>
                <a:r>
                  <a:rPr lang="en-GB" dirty="0"/>
                  <a:t>Compare with desired reference conditions; update back pressure as needed and go back to step 3</a:t>
                </a:r>
              </a:p>
              <a:p>
                <a:pPr marL="514350" indent="-514350">
                  <a:buFont typeface="+mj-lt"/>
                  <a:buAutoNum type="arabicPeriod"/>
                </a:pPr>
                <a:r>
                  <a:rPr lang="en-US" dirty="0"/>
                  <a:t>Stop when desired reference conditions have been reached</a:t>
                </a:r>
              </a:p>
              <a:p>
                <a:pPr marL="0" indent="0">
                  <a:buNone/>
                </a:pPr>
                <a:endParaRPr lang="en-US" dirty="0"/>
              </a:p>
              <a:p>
                <a:pPr marL="0" indent="0">
                  <a:buNone/>
                </a:pPr>
                <a:r>
                  <a:rPr lang="en-US" dirty="0"/>
                  <a:t>This process can be automated (see, e.g., NASA/TM-2018-219812)</a:t>
                </a:r>
              </a:p>
            </p:txBody>
          </p:sp>
        </mc:Choice>
        <mc:Fallback xmlns="">
          <p:sp>
            <p:nvSpPr>
              <p:cNvPr id="3" name="Content Placeholder 2">
                <a:extLst>
                  <a:ext uri="{FF2B5EF4-FFF2-40B4-BE49-F238E27FC236}">
                    <a16:creationId xmlns:a16="http://schemas.microsoft.com/office/drawing/2014/main" id="{F764C11E-BE2D-7141-A81A-4D5EB6FC14BF}"/>
                  </a:ext>
                </a:extLst>
              </p:cNvPr>
              <p:cNvSpPr>
                <a:spLocks noGrp="1" noRot="1" noChangeAspect="1" noMove="1" noResize="1" noEditPoints="1" noAdjustHandles="1" noChangeArrowheads="1" noChangeShapeType="1" noTextEdit="1"/>
              </p:cNvSpPr>
              <p:nvPr>
                <p:ph idx="1"/>
              </p:nvPr>
            </p:nvSpPr>
            <p:spPr>
              <a:blipFill>
                <a:blip r:embed="rId2"/>
                <a:stretch>
                  <a:fillRect l="-1086" t="-302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60B827D-C52A-1948-9EF4-B12EECFA0B76}"/>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A8058B33-9151-944D-BC24-C6AF8E98BA14}"/>
              </a:ext>
            </a:extLst>
          </p:cNvPr>
          <p:cNvSpPr>
            <a:spLocks noGrp="1"/>
          </p:cNvSpPr>
          <p:nvPr>
            <p:ph type="sldNum" sz="quarter" idx="12"/>
          </p:nvPr>
        </p:nvSpPr>
        <p:spPr/>
        <p:txBody>
          <a:bodyPr/>
          <a:lstStyle/>
          <a:p>
            <a:fld id="{0FA09243-1AD2-6A4E-AFBA-5B57F2F3C38A}" type="slidenum">
              <a:rPr lang="en-US" smtClean="0"/>
              <a:t>15</a:t>
            </a:fld>
            <a:endParaRPr lang="en-US"/>
          </a:p>
        </p:txBody>
      </p:sp>
    </p:spTree>
    <p:extLst>
      <p:ext uri="{BB962C8B-B14F-4D97-AF65-F5344CB8AC3E}">
        <p14:creationId xmlns:p14="http://schemas.microsoft.com/office/powerpoint/2010/main" val="346289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4959-8850-B044-9A38-3D5B9371A178}"/>
              </a:ext>
            </a:extLst>
          </p:cNvPr>
          <p:cNvSpPr>
            <a:spLocks noGrp="1"/>
          </p:cNvSpPr>
          <p:nvPr>
            <p:ph type="title"/>
          </p:nvPr>
        </p:nvSpPr>
        <p:spPr>
          <a:xfrm>
            <a:off x="716692" y="365125"/>
            <a:ext cx="10637108" cy="549275"/>
          </a:xfrm>
        </p:spPr>
        <p:txBody>
          <a:bodyPr>
            <a:normAutofit fontScale="90000"/>
          </a:bodyPr>
          <a:lstStyle/>
          <a:p>
            <a:r>
              <a:rPr lang="en-US" dirty="0"/>
              <a:t>CFD: Strategies for wind tunnel simulations (cont’d)</a:t>
            </a:r>
          </a:p>
        </p:txBody>
      </p:sp>
      <p:sp>
        <p:nvSpPr>
          <p:cNvPr id="3" name="Content Placeholder 2">
            <a:extLst>
              <a:ext uri="{FF2B5EF4-FFF2-40B4-BE49-F238E27FC236}">
                <a16:creationId xmlns:a16="http://schemas.microsoft.com/office/drawing/2014/main" id="{F764C11E-BE2D-7141-A81A-4D5EB6FC14BF}"/>
              </a:ext>
            </a:extLst>
          </p:cNvPr>
          <p:cNvSpPr>
            <a:spLocks noGrp="1"/>
          </p:cNvSpPr>
          <p:nvPr>
            <p:ph idx="1"/>
          </p:nvPr>
        </p:nvSpPr>
        <p:spPr/>
        <p:txBody>
          <a:bodyPr>
            <a:normAutofit/>
          </a:bodyPr>
          <a:lstStyle/>
          <a:p>
            <a:pPr marL="0" indent="0">
              <a:buNone/>
            </a:pPr>
            <a:r>
              <a:rPr lang="en-US" dirty="0"/>
              <a:t>Problems associated with in-tunnel CFD runs:</a:t>
            </a:r>
          </a:p>
          <a:p>
            <a:pPr lvl="1"/>
            <a:r>
              <a:rPr lang="en-GB" dirty="0"/>
              <a:t>Lack of consistency:  different CFD codes may perform this iterative procedure differently, yielding different results (even with the same turbulence model)</a:t>
            </a:r>
          </a:p>
          <a:p>
            <a:pPr lvl="1"/>
            <a:r>
              <a:rPr lang="en-GB" dirty="0"/>
              <a:t>Programming this nontrivial procedure in different CFD codes may introduce errors or differences</a:t>
            </a:r>
          </a:p>
          <a:p>
            <a:pPr lvl="1"/>
            <a:r>
              <a:rPr lang="en-GB" dirty="0"/>
              <a:t>It is more difficult to iteratively converge in-tunnel CFD computations, compared with free-air computations, especially when including the support hardware (sting and mast)</a:t>
            </a:r>
            <a:endParaRPr lang="en-US" dirty="0"/>
          </a:p>
          <a:p>
            <a:pPr lvl="1"/>
            <a:endParaRPr lang="en-US" dirty="0"/>
          </a:p>
        </p:txBody>
      </p:sp>
      <p:sp>
        <p:nvSpPr>
          <p:cNvPr id="4" name="Footer Placeholder 3">
            <a:extLst>
              <a:ext uri="{FF2B5EF4-FFF2-40B4-BE49-F238E27FC236}">
                <a16:creationId xmlns:a16="http://schemas.microsoft.com/office/drawing/2014/main" id="{960B827D-C52A-1948-9EF4-B12EECFA0B76}"/>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A8058B33-9151-944D-BC24-C6AF8E98BA14}"/>
              </a:ext>
            </a:extLst>
          </p:cNvPr>
          <p:cNvSpPr>
            <a:spLocks noGrp="1"/>
          </p:cNvSpPr>
          <p:nvPr>
            <p:ph type="sldNum" sz="quarter" idx="12"/>
          </p:nvPr>
        </p:nvSpPr>
        <p:spPr/>
        <p:txBody>
          <a:bodyPr/>
          <a:lstStyle/>
          <a:p>
            <a:fld id="{0FA09243-1AD2-6A4E-AFBA-5B57F2F3C38A}" type="slidenum">
              <a:rPr lang="en-US" smtClean="0"/>
              <a:t>16</a:t>
            </a:fld>
            <a:endParaRPr lang="en-US"/>
          </a:p>
        </p:txBody>
      </p:sp>
    </p:spTree>
    <p:extLst>
      <p:ext uri="{BB962C8B-B14F-4D97-AF65-F5344CB8AC3E}">
        <p14:creationId xmlns:p14="http://schemas.microsoft.com/office/powerpoint/2010/main" val="3259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4959-8850-B044-9A38-3D5B9371A178}"/>
              </a:ext>
            </a:extLst>
          </p:cNvPr>
          <p:cNvSpPr>
            <a:spLocks noGrp="1"/>
          </p:cNvSpPr>
          <p:nvPr>
            <p:ph type="title"/>
          </p:nvPr>
        </p:nvSpPr>
        <p:spPr/>
        <p:txBody>
          <a:bodyPr>
            <a:normAutofit fontScale="90000"/>
          </a:bodyPr>
          <a:lstStyle/>
          <a:p>
            <a:r>
              <a:rPr lang="en-US" dirty="0"/>
              <a:t>CFD: Influence of wind tunnel walls</a:t>
            </a:r>
          </a:p>
        </p:txBody>
      </p:sp>
      <p:sp>
        <p:nvSpPr>
          <p:cNvPr id="3" name="Content Placeholder 2">
            <a:extLst>
              <a:ext uri="{FF2B5EF4-FFF2-40B4-BE49-F238E27FC236}">
                <a16:creationId xmlns:a16="http://schemas.microsoft.com/office/drawing/2014/main" id="{F764C11E-BE2D-7141-A81A-4D5EB6FC14BF}"/>
              </a:ext>
            </a:extLst>
          </p:cNvPr>
          <p:cNvSpPr>
            <a:spLocks noGrp="1"/>
          </p:cNvSpPr>
          <p:nvPr>
            <p:ph idx="1"/>
          </p:nvPr>
        </p:nvSpPr>
        <p:spPr/>
        <p:txBody>
          <a:bodyPr/>
          <a:lstStyle/>
          <a:p>
            <a:r>
              <a:rPr lang="en-US" dirty="0"/>
              <a:t>A primary question for the JF team was: “Are the errors associated with free-air CFD small enough for our quantities of interest, so that we can still confidently use it to validate and improve our turbulence models?”</a:t>
            </a:r>
          </a:p>
          <a:p>
            <a:endParaRPr lang="en-US" dirty="0"/>
          </a:p>
          <a:p>
            <a:r>
              <a:rPr lang="en-US" dirty="0"/>
              <a:t>Main influence of WT walls:</a:t>
            </a:r>
          </a:p>
          <a:p>
            <a:pPr lvl="1"/>
            <a:r>
              <a:rPr lang="en-GB" dirty="0"/>
              <a:t>Slightly more pronounced suction peaks near the wing leading edge</a:t>
            </a:r>
            <a:endParaRPr lang="en-US" dirty="0"/>
          </a:p>
          <a:p>
            <a:pPr lvl="1"/>
            <a:r>
              <a:rPr lang="en-GB" dirty="0"/>
              <a:t>The </a:t>
            </a:r>
            <a:r>
              <a:rPr lang="en-GB" i="1" dirty="0"/>
              <a:t>w</a:t>
            </a:r>
            <a:r>
              <a:rPr lang="en-GB" dirty="0"/>
              <a:t> component of edge velocity near the test article is sometimes shifted a very small amount</a:t>
            </a:r>
            <a:r>
              <a:rPr lang="en-US" dirty="0"/>
              <a:t> </a:t>
            </a:r>
          </a:p>
          <a:p>
            <a:pPr lvl="1"/>
            <a:r>
              <a:rPr lang="en-GB" dirty="0"/>
              <a:t>Main quantities of interest for us in the junction region – the separation bubble size and general </a:t>
            </a:r>
            <a:r>
              <a:rPr lang="en-GB" dirty="0" err="1"/>
              <a:t>flowfield</a:t>
            </a:r>
            <a:r>
              <a:rPr lang="en-GB" dirty="0"/>
              <a:t> details such as mean flow and Reynolds stress components – are not affected too significantly</a:t>
            </a:r>
            <a:r>
              <a:rPr lang="en-US" dirty="0"/>
              <a:t> </a:t>
            </a:r>
          </a:p>
        </p:txBody>
      </p:sp>
      <p:sp>
        <p:nvSpPr>
          <p:cNvPr id="4" name="Footer Placeholder 3">
            <a:extLst>
              <a:ext uri="{FF2B5EF4-FFF2-40B4-BE49-F238E27FC236}">
                <a16:creationId xmlns:a16="http://schemas.microsoft.com/office/drawing/2014/main" id="{960B827D-C52A-1948-9EF4-B12EECFA0B76}"/>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A8058B33-9151-944D-BC24-C6AF8E98BA14}"/>
              </a:ext>
            </a:extLst>
          </p:cNvPr>
          <p:cNvSpPr>
            <a:spLocks noGrp="1"/>
          </p:cNvSpPr>
          <p:nvPr>
            <p:ph type="sldNum" sz="quarter" idx="12"/>
          </p:nvPr>
        </p:nvSpPr>
        <p:spPr/>
        <p:txBody>
          <a:bodyPr/>
          <a:lstStyle/>
          <a:p>
            <a:fld id="{0FA09243-1AD2-6A4E-AFBA-5B57F2F3C38A}" type="slidenum">
              <a:rPr lang="en-US" smtClean="0"/>
              <a:t>17</a:t>
            </a:fld>
            <a:endParaRPr lang="en-US"/>
          </a:p>
        </p:txBody>
      </p:sp>
    </p:spTree>
    <p:extLst>
      <p:ext uri="{BB962C8B-B14F-4D97-AF65-F5344CB8AC3E}">
        <p14:creationId xmlns:p14="http://schemas.microsoft.com/office/powerpoint/2010/main" val="93409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63D3-494D-B441-AC98-4AF4B10153EB}"/>
              </a:ext>
            </a:extLst>
          </p:cNvPr>
          <p:cNvSpPr>
            <a:spLocks noGrp="1"/>
          </p:cNvSpPr>
          <p:nvPr>
            <p:ph type="title"/>
          </p:nvPr>
        </p:nvSpPr>
        <p:spPr/>
        <p:txBody>
          <a:bodyPr>
            <a:normAutofit fontScale="90000"/>
          </a:bodyPr>
          <a:lstStyle/>
          <a:p>
            <a:r>
              <a:rPr lang="en-US" dirty="0"/>
              <a:t>CFD: Influence of wind tunnel walls</a:t>
            </a:r>
          </a:p>
        </p:txBody>
      </p:sp>
      <p:sp>
        <p:nvSpPr>
          <p:cNvPr id="4" name="Footer Placeholder 3">
            <a:extLst>
              <a:ext uri="{FF2B5EF4-FFF2-40B4-BE49-F238E27FC236}">
                <a16:creationId xmlns:a16="http://schemas.microsoft.com/office/drawing/2014/main" id="{12C604BF-F875-5749-AA5F-810766B766E0}"/>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E8FAA601-DE0F-BB4C-89C2-3F808F713C33}"/>
              </a:ext>
            </a:extLst>
          </p:cNvPr>
          <p:cNvSpPr>
            <a:spLocks noGrp="1"/>
          </p:cNvSpPr>
          <p:nvPr>
            <p:ph type="sldNum" sz="quarter" idx="12"/>
          </p:nvPr>
        </p:nvSpPr>
        <p:spPr/>
        <p:txBody>
          <a:bodyPr/>
          <a:lstStyle/>
          <a:p>
            <a:fld id="{0FA09243-1AD2-6A4E-AFBA-5B57F2F3C38A}" type="slidenum">
              <a:rPr lang="en-US" smtClean="0"/>
              <a:t>18</a:t>
            </a:fld>
            <a:endParaRPr lang="en-US"/>
          </a:p>
        </p:txBody>
      </p:sp>
      <p:pic>
        <p:nvPicPr>
          <p:cNvPr id="6" name="Picture 5" descr="Chart&#10;&#10;Description automatically generated">
            <a:extLst>
              <a:ext uri="{FF2B5EF4-FFF2-40B4-BE49-F238E27FC236}">
                <a16:creationId xmlns:a16="http://schemas.microsoft.com/office/drawing/2014/main" id="{3C9BE145-F935-614F-B3D8-3C3EAB7F405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04620" y="157549"/>
            <a:ext cx="2830195" cy="2514600"/>
          </a:xfrm>
          <a:prstGeom prst="rect">
            <a:avLst/>
          </a:prstGeom>
        </p:spPr>
      </p:pic>
      <p:pic>
        <p:nvPicPr>
          <p:cNvPr id="7" name="Picture 6">
            <a:extLst>
              <a:ext uri="{FF2B5EF4-FFF2-40B4-BE49-F238E27FC236}">
                <a16:creationId xmlns:a16="http://schemas.microsoft.com/office/drawing/2014/main" id="{4ABBBE12-F8E6-1A49-BBCD-19EBE77A2502}"/>
              </a:ext>
            </a:extLst>
          </p:cNvPr>
          <p:cNvPicPr>
            <a:picLocks noChangeAspect="1"/>
          </p:cNvPicPr>
          <p:nvPr/>
        </p:nvPicPr>
        <p:blipFill rotWithShape="1">
          <a:blip r:embed="rId3"/>
          <a:srcRect l="26" r="367" b="496"/>
          <a:stretch/>
        </p:blipFill>
        <p:spPr bwMode="auto">
          <a:xfrm>
            <a:off x="0" y="2704655"/>
            <a:ext cx="4142232" cy="3675887"/>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03EA2AF-0D76-8241-BCA3-E1572FE47A99}"/>
              </a:ext>
            </a:extLst>
          </p:cNvPr>
          <p:cNvPicPr>
            <a:picLocks noChangeAspect="1"/>
          </p:cNvPicPr>
          <p:nvPr/>
        </p:nvPicPr>
        <p:blipFill rotWithShape="1">
          <a:blip r:embed="rId4"/>
          <a:srcRect l="26" r="367" b="496"/>
          <a:stretch/>
        </p:blipFill>
        <p:spPr bwMode="auto">
          <a:xfrm>
            <a:off x="4005117" y="2717010"/>
            <a:ext cx="4142232" cy="367588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FF333B0-BFF9-254B-9CA9-6A925C9AE64E}"/>
              </a:ext>
            </a:extLst>
          </p:cNvPr>
          <p:cNvPicPr/>
          <p:nvPr/>
        </p:nvPicPr>
        <p:blipFill rotWithShape="1">
          <a:blip r:embed="rId5"/>
          <a:srcRect l="472" r="472" b="548"/>
          <a:stretch/>
        </p:blipFill>
        <p:spPr bwMode="auto">
          <a:xfrm>
            <a:off x="7834184" y="2704654"/>
            <a:ext cx="4121510" cy="36758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3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860265"/>
          </a:xfrm>
        </p:spPr>
        <p:txBody>
          <a:bodyPr>
            <a:normAutofit fontScale="92500" lnSpcReduction="20000"/>
          </a:bodyPr>
          <a:lstStyle/>
          <a:p>
            <a:r>
              <a:rPr lang="en-US" dirty="0"/>
              <a:t>A key enabler is capturing the stress-induced vorticity near the corner</a:t>
            </a:r>
          </a:p>
          <a:p>
            <a:r>
              <a:rPr lang="en-US" dirty="0"/>
              <a:t>This vorticity helps the flow to resist the corner separation </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19</a:t>
            </a:fld>
            <a:endParaRPr lang="en-US"/>
          </a:p>
        </p:txBody>
      </p:sp>
      <p:pic>
        <p:nvPicPr>
          <p:cNvPr id="6" name="Picture 5">
            <a:extLst>
              <a:ext uri="{FF2B5EF4-FFF2-40B4-BE49-F238E27FC236}">
                <a16:creationId xmlns:a16="http://schemas.microsoft.com/office/drawing/2014/main" id="{9AE7931B-B059-F847-87EF-66625F7E41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 t="-173" r="423" b="558"/>
          <a:stretch/>
        </p:blipFill>
        <p:spPr bwMode="auto">
          <a:xfrm>
            <a:off x="1676473" y="2037389"/>
            <a:ext cx="3976996" cy="3535508"/>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E600964-CCE4-8B4C-8616-8A18B2E4EE2B}"/>
              </a:ext>
            </a:extLst>
          </p:cNvPr>
          <p:cNvPicPr>
            <a:picLocks noChangeAspect="1"/>
          </p:cNvPicPr>
          <p:nvPr/>
        </p:nvPicPr>
        <p:blipFill>
          <a:blip r:embed="rId3" cstate="print">
            <a:extLst>
              <a:ext uri="{28A0092B-C50C-407E-A947-70E740481C1C}">
                <a14:useLocalDpi xmlns:a14="http://schemas.microsoft.com/office/drawing/2010/main" val="0"/>
              </a:ext>
            </a:extLst>
          </a:blip>
          <a:srcRect l="61" r="61"/>
          <a:stretch>
            <a:fillRect/>
          </a:stretch>
        </p:blipFill>
        <p:spPr bwMode="auto">
          <a:xfrm>
            <a:off x="6607629" y="2019952"/>
            <a:ext cx="4711160" cy="4190066"/>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31C8037-DE6F-374B-A84E-2C5E14392ADD}"/>
              </a:ext>
            </a:extLst>
          </p:cNvPr>
          <p:cNvSpPr txBox="1"/>
          <p:nvPr/>
        </p:nvSpPr>
        <p:spPr>
          <a:xfrm>
            <a:off x="6783859" y="2236573"/>
            <a:ext cx="2511457" cy="369332"/>
          </a:xfrm>
          <a:prstGeom prst="rect">
            <a:avLst/>
          </a:prstGeom>
          <a:solidFill>
            <a:schemeClr val="bg1"/>
          </a:solidFill>
          <a:ln>
            <a:solidFill>
              <a:srgbClr val="FF0000"/>
            </a:solidFill>
          </a:ln>
        </p:spPr>
        <p:txBody>
          <a:bodyPr wrap="none" rtlCol="0">
            <a:spAutoFit/>
          </a:bodyPr>
          <a:lstStyle/>
          <a:p>
            <a:r>
              <a:rPr lang="en-US" dirty="0" err="1"/>
              <a:t>Isocontour</a:t>
            </a:r>
            <a:r>
              <a:rPr lang="en-US" dirty="0"/>
              <a:t> of Q-criterion</a:t>
            </a:r>
          </a:p>
        </p:txBody>
      </p:sp>
      <p:sp>
        <p:nvSpPr>
          <p:cNvPr id="9" name="TextBox 8">
            <a:extLst>
              <a:ext uri="{FF2B5EF4-FFF2-40B4-BE49-F238E27FC236}">
                <a16:creationId xmlns:a16="http://schemas.microsoft.com/office/drawing/2014/main" id="{37A089E7-5BD3-064D-B58C-6F2F884A7C53}"/>
              </a:ext>
            </a:extLst>
          </p:cNvPr>
          <p:cNvSpPr txBox="1"/>
          <p:nvPr/>
        </p:nvSpPr>
        <p:spPr>
          <a:xfrm>
            <a:off x="1161535" y="2150076"/>
            <a:ext cx="5186420" cy="369332"/>
          </a:xfrm>
          <a:prstGeom prst="rect">
            <a:avLst/>
          </a:prstGeom>
          <a:noFill/>
        </p:spPr>
        <p:txBody>
          <a:bodyPr wrap="none" rtlCol="0">
            <a:spAutoFit/>
          </a:bodyPr>
          <a:lstStyle/>
          <a:p>
            <a:r>
              <a:rPr lang="en-US" dirty="0"/>
              <a:t>Vortical flow near corner well upstream of separation</a:t>
            </a:r>
          </a:p>
        </p:txBody>
      </p:sp>
      <p:sp>
        <p:nvSpPr>
          <p:cNvPr id="10" name="TextBox 9">
            <a:extLst>
              <a:ext uri="{FF2B5EF4-FFF2-40B4-BE49-F238E27FC236}">
                <a16:creationId xmlns:a16="http://schemas.microsoft.com/office/drawing/2014/main" id="{DF28EC5C-86F8-6C45-B6AC-C94A0315CD69}"/>
              </a:ext>
            </a:extLst>
          </p:cNvPr>
          <p:cNvSpPr txBox="1"/>
          <p:nvPr/>
        </p:nvSpPr>
        <p:spPr>
          <a:xfrm>
            <a:off x="222422" y="5857102"/>
            <a:ext cx="6030098" cy="646331"/>
          </a:xfrm>
          <a:prstGeom prst="rect">
            <a:avLst/>
          </a:prstGeom>
          <a:noFill/>
        </p:spPr>
        <p:txBody>
          <a:bodyPr wrap="square" rtlCol="0">
            <a:spAutoFit/>
          </a:bodyPr>
          <a:lstStyle/>
          <a:p>
            <a:r>
              <a:rPr lang="en-US" dirty="0">
                <a:solidFill>
                  <a:srgbClr val="FF0000"/>
                </a:solidFill>
              </a:rPr>
              <a:t>This </a:t>
            </a:r>
            <a:r>
              <a:rPr lang="en-US" dirty="0" err="1">
                <a:solidFill>
                  <a:srgbClr val="FF0000"/>
                </a:solidFill>
              </a:rPr>
              <a:t>flowfield</a:t>
            </a:r>
            <a:r>
              <a:rPr lang="en-US" dirty="0">
                <a:solidFill>
                  <a:srgbClr val="FF0000"/>
                </a:solidFill>
              </a:rPr>
              <a:t> characteristic upstream of separation is also clearly visible in the NASA JF LDV data!</a:t>
            </a:r>
          </a:p>
        </p:txBody>
      </p:sp>
    </p:spTree>
    <p:extLst>
      <p:ext uri="{BB962C8B-B14F-4D97-AF65-F5344CB8AC3E}">
        <p14:creationId xmlns:p14="http://schemas.microsoft.com/office/powerpoint/2010/main" val="249476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2B0C-6D34-5247-86E6-F5A2DE2A064E}"/>
              </a:ext>
            </a:extLst>
          </p:cNvPr>
          <p:cNvSpPr>
            <a:spLocks noGrp="1"/>
          </p:cNvSpPr>
          <p:nvPr>
            <p:ph type="title"/>
          </p:nvPr>
        </p:nvSpPr>
        <p:spPr/>
        <p:txBody>
          <a:bodyPr>
            <a:normAutofit fontScale="90000"/>
          </a:bodyPr>
          <a:lstStyle/>
          <a:p>
            <a:r>
              <a:rPr lang="en-US" dirty="0"/>
              <a:t>Acknowledgments</a:t>
            </a:r>
          </a:p>
        </p:txBody>
      </p:sp>
      <p:sp>
        <p:nvSpPr>
          <p:cNvPr id="3" name="Content Placeholder 2">
            <a:extLst>
              <a:ext uri="{FF2B5EF4-FFF2-40B4-BE49-F238E27FC236}">
                <a16:creationId xmlns:a16="http://schemas.microsoft.com/office/drawing/2014/main" id="{F63B0C62-D3D8-1A44-A0BC-1D5EF7BD3C80}"/>
              </a:ext>
            </a:extLst>
          </p:cNvPr>
          <p:cNvSpPr>
            <a:spLocks noGrp="1"/>
          </p:cNvSpPr>
          <p:nvPr>
            <p:ph idx="1"/>
          </p:nvPr>
        </p:nvSpPr>
        <p:spPr>
          <a:xfrm>
            <a:off x="492369" y="989763"/>
            <a:ext cx="10849708" cy="5493099"/>
          </a:xfrm>
        </p:spPr>
        <p:txBody>
          <a:bodyPr>
            <a:normAutofit fontScale="70000" lnSpcReduction="20000"/>
          </a:bodyPr>
          <a:lstStyle/>
          <a:p>
            <a:r>
              <a:rPr lang="en-US" b="1" dirty="0"/>
              <a:t>Thank you to the many Juncture Flow Team members, past and present</a:t>
            </a:r>
          </a:p>
          <a:p>
            <a:r>
              <a:rPr lang="en-US" dirty="0"/>
              <a:t>NASA Langley:</a:t>
            </a:r>
          </a:p>
          <a:p>
            <a:pPr lvl="1"/>
            <a:r>
              <a:rPr lang="en-US" dirty="0"/>
              <a:t>Mike </a:t>
            </a:r>
            <a:r>
              <a:rPr lang="en-US" dirty="0" err="1"/>
              <a:t>Kegerise</a:t>
            </a:r>
            <a:r>
              <a:rPr lang="en-US" dirty="0"/>
              <a:t>, Dan </a:t>
            </a:r>
            <a:r>
              <a:rPr lang="en-US" dirty="0" err="1"/>
              <a:t>Neuhart</a:t>
            </a:r>
            <a:r>
              <a:rPr lang="en-US" dirty="0"/>
              <a:t>, Judi Hannon, Nashat Ahmad, Jan Carlson, Luther Jenkins, C.-S. Yao, P. </a:t>
            </a:r>
            <a:r>
              <a:rPr lang="en-US" dirty="0" err="1"/>
              <a:t>Balakumar</a:t>
            </a:r>
            <a:r>
              <a:rPr lang="en-US" dirty="0"/>
              <a:t>, Sam Gildersleeve, Scott Bartram, Cathy McGinley, Mujeeb Malik, Joe Morrison, </a:t>
            </a:r>
            <a:r>
              <a:rPr lang="en-US" dirty="0" err="1"/>
              <a:t>Bil</a:t>
            </a:r>
            <a:r>
              <a:rPr lang="en-US" dirty="0"/>
              <a:t> </a:t>
            </a:r>
            <a:r>
              <a:rPr lang="en-US" dirty="0" err="1"/>
              <a:t>Kleb</a:t>
            </a:r>
            <a:r>
              <a:rPr lang="en-US" dirty="0"/>
              <a:t>, Andrew Leidy,           Shelly Sadowski, Balaji </a:t>
            </a:r>
            <a:r>
              <a:rPr lang="en-US" dirty="0" err="1"/>
              <a:t>Venkatachari</a:t>
            </a:r>
            <a:r>
              <a:rPr lang="en-US" dirty="0"/>
              <a:t>, Sandy Webb, Mark Cagle, Kevin </a:t>
            </a:r>
            <a:r>
              <a:rPr lang="en-US" dirty="0" err="1"/>
              <a:t>Disotell</a:t>
            </a:r>
            <a:r>
              <a:rPr lang="en-US" dirty="0"/>
              <a:t>, Brian Mahan, Mark Fletcher,       Dick Campbell</a:t>
            </a:r>
          </a:p>
          <a:p>
            <a:r>
              <a:rPr lang="en-US" dirty="0"/>
              <a:t>NASA Ames:</a:t>
            </a:r>
          </a:p>
          <a:p>
            <a:pPr lvl="1"/>
            <a:r>
              <a:rPr lang="en-US" dirty="0"/>
              <a:t>Tom Pulliam, Henry Lee, Mike Olsen, James Bell, Greg </a:t>
            </a:r>
            <a:r>
              <a:rPr lang="en-US" dirty="0" err="1"/>
              <a:t>Zilliac</a:t>
            </a:r>
            <a:r>
              <a:rPr lang="en-US" dirty="0"/>
              <a:t>, Nettie </a:t>
            </a:r>
            <a:r>
              <a:rPr lang="en-US" dirty="0" err="1"/>
              <a:t>Roozenboom</a:t>
            </a:r>
            <a:r>
              <a:rPr lang="en-US" dirty="0"/>
              <a:t>, Laura </a:t>
            </a:r>
            <a:r>
              <a:rPr lang="en-US" dirty="0" err="1"/>
              <a:t>Simurda</a:t>
            </a:r>
            <a:endParaRPr lang="en-US" dirty="0"/>
          </a:p>
          <a:p>
            <a:r>
              <a:rPr lang="en-US" dirty="0"/>
              <a:t>Boeing:</a:t>
            </a:r>
          </a:p>
          <a:p>
            <a:pPr lvl="1"/>
            <a:r>
              <a:rPr lang="en-US" dirty="0"/>
              <a:t>Philippe </a:t>
            </a:r>
            <a:r>
              <a:rPr lang="en-US" dirty="0" err="1"/>
              <a:t>Spalart</a:t>
            </a:r>
            <a:r>
              <a:rPr lang="en-US" dirty="0"/>
              <a:t>, Ashley Jones, Tony </a:t>
            </a:r>
            <a:r>
              <a:rPr lang="en-US" dirty="0" err="1"/>
              <a:t>Sclafani</a:t>
            </a:r>
            <a:r>
              <a:rPr lang="en-US" dirty="0"/>
              <a:t>, Mike Beyer, John </a:t>
            </a:r>
            <a:r>
              <a:rPr lang="en-US" dirty="0" err="1"/>
              <a:t>Vassberg</a:t>
            </a:r>
            <a:r>
              <a:rPr lang="en-US" dirty="0"/>
              <a:t>, Abdi </a:t>
            </a:r>
            <a:r>
              <a:rPr lang="en-US" dirty="0" err="1"/>
              <a:t>Khodadoust</a:t>
            </a:r>
            <a:r>
              <a:rPr lang="en-US" dirty="0"/>
              <a:t>, Peter </a:t>
            </a:r>
            <a:r>
              <a:rPr lang="en-US" dirty="0" err="1"/>
              <a:t>Hartwich</a:t>
            </a:r>
            <a:r>
              <a:rPr lang="en-US" dirty="0"/>
              <a:t>,      Neal Harrison</a:t>
            </a:r>
          </a:p>
          <a:p>
            <a:r>
              <a:rPr lang="en-US" dirty="0"/>
              <a:t>AUR:</a:t>
            </a:r>
          </a:p>
          <a:p>
            <a:pPr lvl="1"/>
            <a:r>
              <a:rPr lang="en-US" dirty="0"/>
              <a:t>Roger Simpson, </a:t>
            </a:r>
            <a:r>
              <a:rPr lang="en-US" dirty="0" err="1"/>
              <a:t>Gwibo</a:t>
            </a:r>
            <a:r>
              <a:rPr lang="en-US" dirty="0"/>
              <a:t> Byun</a:t>
            </a:r>
          </a:p>
          <a:p>
            <a:r>
              <a:rPr lang="en-US" dirty="0"/>
              <a:t>U </a:t>
            </a:r>
            <a:r>
              <a:rPr lang="en-US" dirty="0" err="1"/>
              <a:t>Tenn</a:t>
            </a:r>
            <a:r>
              <a:rPr lang="en-US" dirty="0"/>
              <a:t> Knoxville:</a:t>
            </a:r>
          </a:p>
          <a:p>
            <a:pPr lvl="1"/>
            <a:r>
              <a:rPr lang="en-US" dirty="0"/>
              <a:t>Jim Coder</a:t>
            </a:r>
          </a:p>
          <a:p>
            <a:r>
              <a:rPr lang="en-US" dirty="0" err="1"/>
              <a:t>Va</a:t>
            </a:r>
            <a:r>
              <a:rPr lang="en-US" dirty="0"/>
              <a:t> Tech:</a:t>
            </a:r>
          </a:p>
          <a:p>
            <a:pPr lvl="1"/>
            <a:r>
              <a:rPr lang="en-US" dirty="0" err="1"/>
              <a:t>Aurelien</a:t>
            </a:r>
            <a:r>
              <a:rPr lang="en-US" dirty="0"/>
              <a:t> </a:t>
            </a:r>
            <a:r>
              <a:rPr lang="en-US" dirty="0" err="1"/>
              <a:t>Borgoltz</a:t>
            </a:r>
            <a:r>
              <a:rPr lang="en-US" dirty="0"/>
              <a:t>, Todd Lowe, Matt Kuester, William </a:t>
            </a:r>
            <a:r>
              <a:rPr lang="en-US" dirty="0" err="1"/>
              <a:t>Devenport</a:t>
            </a:r>
            <a:endParaRPr lang="en-US" dirty="0"/>
          </a:p>
          <a:p>
            <a:r>
              <a:rPr lang="en-US" dirty="0"/>
              <a:t>WLO Consulting:</a:t>
            </a:r>
          </a:p>
          <a:p>
            <a:pPr lvl="1"/>
            <a:r>
              <a:rPr lang="en-US" dirty="0"/>
              <a:t>Bill Oberkampf</a:t>
            </a:r>
          </a:p>
          <a:p>
            <a:pPr marL="914400" lvl="1" indent="-457200">
              <a:buFont typeface="+mj-lt"/>
              <a:buAutoNum type="arabicPeriod"/>
            </a:pPr>
            <a:endParaRPr lang="en-US" dirty="0"/>
          </a:p>
          <a:p>
            <a:pPr lvl="1"/>
            <a:endParaRPr lang="en-US" dirty="0"/>
          </a:p>
        </p:txBody>
      </p:sp>
      <p:sp>
        <p:nvSpPr>
          <p:cNvPr id="4" name="Slide Number Placeholder 3">
            <a:extLst>
              <a:ext uri="{FF2B5EF4-FFF2-40B4-BE49-F238E27FC236}">
                <a16:creationId xmlns:a16="http://schemas.microsoft.com/office/drawing/2014/main" id="{BFBDD942-340E-BF45-B7E3-569B96241EFC}"/>
              </a:ext>
            </a:extLst>
          </p:cNvPr>
          <p:cNvSpPr>
            <a:spLocks noGrp="1"/>
          </p:cNvSpPr>
          <p:nvPr>
            <p:ph type="sldNum" sz="quarter" idx="12"/>
          </p:nvPr>
        </p:nvSpPr>
        <p:spPr/>
        <p:txBody>
          <a:bodyPr/>
          <a:lstStyle/>
          <a:p>
            <a:fld id="{0FA09243-1AD2-6A4E-AFBA-5B57F2F3C38A}" type="slidenum">
              <a:rPr lang="en-US" smtClean="0"/>
              <a:t>2</a:t>
            </a:fld>
            <a:endParaRPr lang="en-US"/>
          </a:p>
        </p:txBody>
      </p:sp>
      <p:sp>
        <p:nvSpPr>
          <p:cNvPr id="5" name="Footer Placeholder 4">
            <a:extLst>
              <a:ext uri="{FF2B5EF4-FFF2-40B4-BE49-F238E27FC236}">
                <a16:creationId xmlns:a16="http://schemas.microsoft.com/office/drawing/2014/main" id="{F3B30BF3-050D-2744-8DEC-5EAD5482E199}"/>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226916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2614925"/>
          </a:xfrm>
        </p:spPr>
        <p:txBody>
          <a:bodyPr>
            <a:normAutofit fontScale="92500" lnSpcReduction="20000"/>
          </a:bodyPr>
          <a:lstStyle/>
          <a:p>
            <a:r>
              <a:rPr lang="en-US" dirty="0"/>
              <a:t>Normal stress differences are a driver of the corner stress-induced vorticity (Perkins, JFM Vol. 44, Part 4, 1970, pp. 721–740)</a:t>
            </a:r>
          </a:p>
          <a:p>
            <a:r>
              <a:rPr lang="en-US" dirty="0"/>
              <a:t>It is well known that linear eddy viscosity RANS cannot predict normal stress differences (see also </a:t>
            </a:r>
            <a:r>
              <a:rPr lang="en-US" dirty="0" err="1"/>
              <a:t>Bordji</a:t>
            </a:r>
            <a:r>
              <a:rPr lang="en-US" dirty="0"/>
              <a:t> et al., </a:t>
            </a:r>
            <a:r>
              <a:rPr lang="en-US" i="1" dirty="0"/>
              <a:t>AIAA Journal</a:t>
            </a:r>
            <a:r>
              <a:rPr lang="en-US" dirty="0"/>
              <a:t>, Vol. 54, No. 2, 2016, pp. 386–398)</a:t>
            </a:r>
          </a:p>
          <a:p>
            <a:r>
              <a:rPr lang="en-US" dirty="0"/>
              <a:t>Nonlinear modeling is required</a:t>
            </a:r>
          </a:p>
          <a:p>
            <a:pPr lvl="1"/>
            <a:r>
              <a:rPr lang="en-US" dirty="0"/>
              <a:t>E.g., Reynolds Stress Transport (RST), Quadratic Constitutive Relation (QCR), or other nonlinear constitutive relation </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20</a:t>
            </a:fld>
            <a:endParaRPr lang="en-US" dirty="0"/>
          </a:p>
        </p:txBody>
      </p:sp>
      <p:pic>
        <p:nvPicPr>
          <p:cNvPr id="6" name="Picture 5">
            <a:extLst>
              <a:ext uri="{FF2B5EF4-FFF2-40B4-BE49-F238E27FC236}">
                <a16:creationId xmlns:a16="http://schemas.microsoft.com/office/drawing/2014/main" id="{E50ADF74-28FB-B846-A921-DD24667579B5}"/>
              </a:ext>
            </a:extLst>
          </p:cNvPr>
          <p:cNvPicPr/>
          <p:nvPr/>
        </p:nvPicPr>
        <p:blipFill rotWithShape="1">
          <a:blip r:embed="rId2" cstate="print">
            <a:extLst>
              <a:ext uri="{28A0092B-C50C-407E-A947-70E740481C1C}">
                <a14:useLocalDpi xmlns:a14="http://schemas.microsoft.com/office/drawing/2010/main" val="0"/>
              </a:ext>
            </a:extLst>
          </a:blip>
          <a:srcRect l="226" t="205" r="226" b="205"/>
          <a:stretch/>
        </p:blipFill>
        <p:spPr bwMode="auto">
          <a:xfrm>
            <a:off x="6141309" y="3719384"/>
            <a:ext cx="3188042" cy="271996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913C884-A585-754E-A29D-173E8E51F38A}"/>
              </a:ext>
            </a:extLst>
          </p:cNvPr>
          <p:cNvPicPr/>
          <p:nvPr/>
        </p:nvPicPr>
        <p:blipFill rotWithShape="1">
          <a:blip r:embed="rId3"/>
          <a:srcRect l="193" t="258" r="193" b="258"/>
          <a:stretch/>
        </p:blipFill>
        <p:spPr bwMode="auto">
          <a:xfrm>
            <a:off x="2907792" y="3698789"/>
            <a:ext cx="3188042" cy="271996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17A594-6D14-BB45-9009-D27C6DD88FE9}"/>
              </a:ext>
            </a:extLst>
          </p:cNvPr>
          <p:cNvSpPr txBox="1"/>
          <p:nvPr/>
        </p:nvSpPr>
        <p:spPr>
          <a:xfrm>
            <a:off x="3830595" y="3731741"/>
            <a:ext cx="1425390" cy="369332"/>
          </a:xfrm>
          <a:prstGeom prst="rect">
            <a:avLst/>
          </a:prstGeom>
          <a:solidFill>
            <a:schemeClr val="bg1"/>
          </a:solidFill>
          <a:ln>
            <a:solidFill>
              <a:srgbClr val="FF0000"/>
            </a:solidFill>
          </a:ln>
        </p:spPr>
        <p:txBody>
          <a:bodyPr wrap="none" rtlCol="0">
            <a:spAutoFit/>
          </a:bodyPr>
          <a:lstStyle/>
          <a:p>
            <a:r>
              <a:rPr lang="en-US" dirty="0"/>
              <a:t>Linear Model</a:t>
            </a:r>
          </a:p>
        </p:txBody>
      </p:sp>
      <p:sp>
        <p:nvSpPr>
          <p:cNvPr id="9" name="TextBox 8">
            <a:extLst>
              <a:ext uri="{FF2B5EF4-FFF2-40B4-BE49-F238E27FC236}">
                <a16:creationId xmlns:a16="http://schemas.microsoft.com/office/drawing/2014/main" id="{61F9F70B-B9C7-3844-B2C1-7C90AC89E8D6}"/>
              </a:ext>
            </a:extLst>
          </p:cNvPr>
          <p:cNvSpPr txBox="1"/>
          <p:nvPr/>
        </p:nvSpPr>
        <p:spPr>
          <a:xfrm>
            <a:off x="6590271" y="3735860"/>
            <a:ext cx="2371162" cy="369332"/>
          </a:xfrm>
          <a:prstGeom prst="rect">
            <a:avLst/>
          </a:prstGeom>
          <a:solidFill>
            <a:schemeClr val="bg1"/>
          </a:solidFill>
          <a:ln>
            <a:solidFill>
              <a:srgbClr val="FF0000"/>
            </a:solidFill>
          </a:ln>
        </p:spPr>
        <p:txBody>
          <a:bodyPr wrap="none" rtlCol="0">
            <a:spAutoFit/>
          </a:bodyPr>
          <a:lstStyle/>
          <a:p>
            <a:r>
              <a:rPr lang="en-US" dirty="0"/>
              <a:t>Nonlinear Model (QCR)</a:t>
            </a:r>
          </a:p>
        </p:txBody>
      </p:sp>
      <p:sp>
        <p:nvSpPr>
          <p:cNvPr id="10" name="TextBox 9">
            <a:extLst>
              <a:ext uri="{FF2B5EF4-FFF2-40B4-BE49-F238E27FC236}">
                <a16:creationId xmlns:a16="http://schemas.microsoft.com/office/drawing/2014/main" id="{B9309D5D-0E0C-0D40-A775-70D10CE2A768}"/>
              </a:ext>
            </a:extLst>
          </p:cNvPr>
          <p:cNvSpPr txBox="1"/>
          <p:nvPr/>
        </p:nvSpPr>
        <p:spPr>
          <a:xfrm>
            <a:off x="9830648" y="4201298"/>
            <a:ext cx="2361352" cy="369332"/>
          </a:xfrm>
          <a:prstGeom prst="rect">
            <a:avLst/>
          </a:prstGeom>
          <a:noFill/>
        </p:spPr>
        <p:txBody>
          <a:bodyPr wrap="none" rtlCol="0">
            <a:spAutoFit/>
          </a:bodyPr>
          <a:lstStyle/>
          <a:p>
            <a:r>
              <a:rPr lang="en-US" dirty="0"/>
              <a:t>(examples using SA-RC)</a:t>
            </a:r>
          </a:p>
        </p:txBody>
      </p:sp>
    </p:spTree>
    <p:extLst>
      <p:ext uri="{BB962C8B-B14F-4D97-AF65-F5344CB8AC3E}">
        <p14:creationId xmlns:p14="http://schemas.microsoft.com/office/powerpoint/2010/main" val="319283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2614925"/>
          </a:xfrm>
        </p:spPr>
        <p:txBody>
          <a:bodyPr>
            <a:normAutofit fontScale="92500" lnSpcReduction="20000"/>
          </a:bodyPr>
          <a:lstStyle/>
          <a:p>
            <a:r>
              <a:rPr lang="en-US" dirty="0"/>
              <a:t>Normal stress differences are a driver of the corner stress-induced vorticity (Perkins, JFM Vol. 44, Part 4, 1970, pp. 721–740)</a:t>
            </a:r>
          </a:p>
          <a:p>
            <a:r>
              <a:rPr lang="en-US" dirty="0"/>
              <a:t>It is well known that linear eddy viscosity RANS cannot predict normal stress differences (see also </a:t>
            </a:r>
            <a:r>
              <a:rPr lang="en-US" dirty="0" err="1"/>
              <a:t>Bordji</a:t>
            </a:r>
            <a:r>
              <a:rPr lang="en-US" dirty="0"/>
              <a:t> et al., </a:t>
            </a:r>
            <a:r>
              <a:rPr lang="en-US" i="1" dirty="0"/>
              <a:t>AIAA Journal</a:t>
            </a:r>
            <a:r>
              <a:rPr lang="en-US" dirty="0"/>
              <a:t>, Vol. 54, No. 2, 2016, pp. 386–398)</a:t>
            </a:r>
          </a:p>
          <a:p>
            <a:r>
              <a:rPr lang="en-US" dirty="0"/>
              <a:t>Nonlinear modeling is required</a:t>
            </a:r>
          </a:p>
          <a:p>
            <a:pPr lvl="1"/>
            <a:r>
              <a:rPr lang="en-US" dirty="0"/>
              <a:t>E.g., Reynolds Stress Transport (RST), Quadratic Constitutive Relation (QCR), or other nonlinear constitutive relation </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21</a:t>
            </a:fld>
            <a:endParaRPr lang="en-US"/>
          </a:p>
        </p:txBody>
      </p:sp>
      <p:pic>
        <p:nvPicPr>
          <p:cNvPr id="6" name="Picture 5">
            <a:extLst>
              <a:ext uri="{FF2B5EF4-FFF2-40B4-BE49-F238E27FC236}">
                <a16:creationId xmlns:a16="http://schemas.microsoft.com/office/drawing/2014/main" id="{E50ADF74-28FB-B846-A921-DD24667579B5}"/>
              </a:ext>
            </a:extLst>
          </p:cNvPr>
          <p:cNvPicPr/>
          <p:nvPr/>
        </p:nvPicPr>
        <p:blipFill rotWithShape="1">
          <a:blip r:embed="rId2" cstate="print">
            <a:extLst>
              <a:ext uri="{28A0092B-C50C-407E-A947-70E740481C1C}">
                <a14:useLocalDpi xmlns:a14="http://schemas.microsoft.com/office/drawing/2010/main" val="0"/>
              </a:ext>
            </a:extLst>
          </a:blip>
          <a:srcRect l="226" t="205" r="226" b="205"/>
          <a:stretch/>
        </p:blipFill>
        <p:spPr bwMode="auto">
          <a:xfrm>
            <a:off x="6141309" y="3719384"/>
            <a:ext cx="3188042" cy="271996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913C884-A585-754E-A29D-173E8E51F38A}"/>
              </a:ext>
            </a:extLst>
          </p:cNvPr>
          <p:cNvPicPr/>
          <p:nvPr/>
        </p:nvPicPr>
        <p:blipFill rotWithShape="1">
          <a:blip r:embed="rId3"/>
          <a:srcRect l="193" t="258" r="193" b="258"/>
          <a:stretch/>
        </p:blipFill>
        <p:spPr bwMode="auto">
          <a:xfrm>
            <a:off x="2907792" y="3698789"/>
            <a:ext cx="3188042" cy="271996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17A594-6D14-BB45-9009-D27C6DD88FE9}"/>
              </a:ext>
            </a:extLst>
          </p:cNvPr>
          <p:cNvSpPr txBox="1"/>
          <p:nvPr/>
        </p:nvSpPr>
        <p:spPr>
          <a:xfrm>
            <a:off x="3830595" y="3731741"/>
            <a:ext cx="1425390" cy="369332"/>
          </a:xfrm>
          <a:prstGeom prst="rect">
            <a:avLst/>
          </a:prstGeom>
          <a:solidFill>
            <a:schemeClr val="bg1"/>
          </a:solidFill>
          <a:ln>
            <a:solidFill>
              <a:srgbClr val="FF0000"/>
            </a:solidFill>
          </a:ln>
        </p:spPr>
        <p:txBody>
          <a:bodyPr wrap="none" rtlCol="0">
            <a:spAutoFit/>
          </a:bodyPr>
          <a:lstStyle/>
          <a:p>
            <a:r>
              <a:rPr lang="en-US" dirty="0"/>
              <a:t>Linear Model</a:t>
            </a:r>
          </a:p>
        </p:txBody>
      </p:sp>
      <p:sp>
        <p:nvSpPr>
          <p:cNvPr id="9" name="TextBox 8">
            <a:extLst>
              <a:ext uri="{FF2B5EF4-FFF2-40B4-BE49-F238E27FC236}">
                <a16:creationId xmlns:a16="http://schemas.microsoft.com/office/drawing/2014/main" id="{61F9F70B-B9C7-3844-B2C1-7C90AC89E8D6}"/>
              </a:ext>
            </a:extLst>
          </p:cNvPr>
          <p:cNvSpPr txBox="1"/>
          <p:nvPr/>
        </p:nvSpPr>
        <p:spPr>
          <a:xfrm>
            <a:off x="6590271" y="3735860"/>
            <a:ext cx="2371162" cy="369332"/>
          </a:xfrm>
          <a:prstGeom prst="rect">
            <a:avLst/>
          </a:prstGeom>
          <a:solidFill>
            <a:schemeClr val="bg1"/>
          </a:solidFill>
          <a:ln>
            <a:solidFill>
              <a:srgbClr val="FF0000"/>
            </a:solidFill>
          </a:ln>
        </p:spPr>
        <p:txBody>
          <a:bodyPr wrap="none" rtlCol="0">
            <a:spAutoFit/>
          </a:bodyPr>
          <a:lstStyle/>
          <a:p>
            <a:r>
              <a:rPr lang="en-US" dirty="0"/>
              <a:t>Nonlinear Model (QCR)</a:t>
            </a:r>
          </a:p>
        </p:txBody>
      </p:sp>
      <p:sp>
        <p:nvSpPr>
          <p:cNvPr id="10" name="TextBox 9">
            <a:extLst>
              <a:ext uri="{FF2B5EF4-FFF2-40B4-BE49-F238E27FC236}">
                <a16:creationId xmlns:a16="http://schemas.microsoft.com/office/drawing/2014/main" id="{E4047066-AFDF-CB42-BF6D-5E7421432EB3}"/>
              </a:ext>
            </a:extLst>
          </p:cNvPr>
          <p:cNvSpPr txBox="1"/>
          <p:nvPr/>
        </p:nvSpPr>
        <p:spPr>
          <a:xfrm>
            <a:off x="284205" y="5263978"/>
            <a:ext cx="2520779" cy="1200329"/>
          </a:xfrm>
          <a:prstGeom prst="rect">
            <a:avLst/>
          </a:prstGeom>
          <a:noFill/>
        </p:spPr>
        <p:txBody>
          <a:bodyPr wrap="square" rtlCol="0">
            <a:spAutoFit/>
          </a:bodyPr>
          <a:lstStyle/>
          <a:p>
            <a:r>
              <a:rPr lang="en-US" b="1" dirty="0">
                <a:solidFill>
                  <a:srgbClr val="00B050"/>
                </a:solidFill>
              </a:rPr>
              <a:t>Predicted JF separation sizes too large by as much as 100% using this method</a:t>
            </a:r>
          </a:p>
        </p:txBody>
      </p:sp>
      <p:cxnSp>
        <p:nvCxnSpPr>
          <p:cNvPr id="12" name="Straight Arrow Connector 11">
            <a:extLst>
              <a:ext uri="{FF2B5EF4-FFF2-40B4-BE49-F238E27FC236}">
                <a16:creationId xmlns:a16="http://schemas.microsoft.com/office/drawing/2014/main" id="{F9B7257E-32D4-8840-B70D-9C58F734A19A}"/>
              </a:ext>
            </a:extLst>
          </p:cNvPr>
          <p:cNvCxnSpPr>
            <a:cxnSpLocks/>
          </p:cNvCxnSpPr>
          <p:nvPr/>
        </p:nvCxnSpPr>
        <p:spPr>
          <a:xfrm flipV="1">
            <a:off x="2471351" y="5449330"/>
            <a:ext cx="556054" cy="172994"/>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FB134A-94F9-3340-9D69-C6E43C34D205}"/>
              </a:ext>
            </a:extLst>
          </p:cNvPr>
          <p:cNvSpPr txBox="1"/>
          <p:nvPr/>
        </p:nvSpPr>
        <p:spPr>
          <a:xfrm>
            <a:off x="9494108" y="5144530"/>
            <a:ext cx="2520779" cy="1477328"/>
          </a:xfrm>
          <a:prstGeom prst="rect">
            <a:avLst/>
          </a:prstGeom>
          <a:noFill/>
        </p:spPr>
        <p:txBody>
          <a:bodyPr wrap="square" rtlCol="0">
            <a:spAutoFit/>
          </a:bodyPr>
          <a:lstStyle/>
          <a:p>
            <a:r>
              <a:rPr lang="en-US" b="1" dirty="0">
                <a:solidFill>
                  <a:srgbClr val="00B050"/>
                </a:solidFill>
              </a:rPr>
              <a:t>Predicted JF separation sizes much better using this method (although still too large by as much as 30%)</a:t>
            </a:r>
          </a:p>
        </p:txBody>
      </p:sp>
      <p:cxnSp>
        <p:nvCxnSpPr>
          <p:cNvPr id="15" name="Straight Arrow Connector 14">
            <a:extLst>
              <a:ext uri="{FF2B5EF4-FFF2-40B4-BE49-F238E27FC236}">
                <a16:creationId xmlns:a16="http://schemas.microsoft.com/office/drawing/2014/main" id="{E445A0E8-9041-AD4F-9257-E059DB5F7128}"/>
              </a:ext>
            </a:extLst>
          </p:cNvPr>
          <p:cNvCxnSpPr>
            <a:cxnSpLocks/>
          </p:cNvCxnSpPr>
          <p:nvPr/>
        </p:nvCxnSpPr>
        <p:spPr>
          <a:xfrm flipH="1" flipV="1">
            <a:off x="8995719" y="5474043"/>
            <a:ext cx="448962" cy="140043"/>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D4E415-F3AB-B34D-A335-59D10EB4D267}"/>
              </a:ext>
            </a:extLst>
          </p:cNvPr>
          <p:cNvSpPr txBox="1"/>
          <p:nvPr/>
        </p:nvSpPr>
        <p:spPr>
          <a:xfrm>
            <a:off x="9830648" y="4201298"/>
            <a:ext cx="2361352" cy="369332"/>
          </a:xfrm>
          <a:prstGeom prst="rect">
            <a:avLst/>
          </a:prstGeom>
          <a:noFill/>
        </p:spPr>
        <p:txBody>
          <a:bodyPr wrap="none" rtlCol="0">
            <a:spAutoFit/>
          </a:bodyPr>
          <a:lstStyle/>
          <a:p>
            <a:r>
              <a:rPr lang="en-US" dirty="0"/>
              <a:t>(examples using SA-RC)</a:t>
            </a:r>
          </a:p>
        </p:txBody>
      </p:sp>
    </p:spTree>
    <p:extLst>
      <p:ext uri="{BB962C8B-B14F-4D97-AF65-F5344CB8AC3E}">
        <p14:creationId xmlns:p14="http://schemas.microsoft.com/office/powerpoint/2010/main" val="213390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2614925"/>
          </a:xfrm>
        </p:spPr>
        <p:txBody>
          <a:bodyPr>
            <a:normAutofit/>
          </a:bodyPr>
          <a:lstStyle/>
          <a:p>
            <a:r>
              <a:rPr lang="en-US" dirty="0"/>
              <a:t>NASA JF data directly led to an improved version of QCR (Rumsey et al., </a:t>
            </a:r>
            <a:r>
              <a:rPr lang="en-US" i="1" dirty="0"/>
              <a:t>AIAA Journal</a:t>
            </a:r>
            <a:r>
              <a:rPr lang="en-US" dirty="0"/>
              <a:t>, Vol. 58, No. 10, 2020, pp. 4374-4384)</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22</a:t>
            </a:fld>
            <a:endParaRPr lang="en-US"/>
          </a:p>
        </p:txBody>
      </p:sp>
      <p:pic>
        <p:nvPicPr>
          <p:cNvPr id="6" name="Picture 5">
            <a:extLst>
              <a:ext uri="{FF2B5EF4-FFF2-40B4-BE49-F238E27FC236}">
                <a16:creationId xmlns:a16="http://schemas.microsoft.com/office/drawing/2014/main" id="{E50ADF74-28FB-B846-A921-DD24667579B5}"/>
              </a:ext>
            </a:extLst>
          </p:cNvPr>
          <p:cNvPicPr/>
          <p:nvPr/>
        </p:nvPicPr>
        <p:blipFill rotWithShape="1">
          <a:blip r:embed="rId2" cstate="print">
            <a:extLst>
              <a:ext uri="{28A0092B-C50C-407E-A947-70E740481C1C}">
                <a14:useLocalDpi xmlns:a14="http://schemas.microsoft.com/office/drawing/2010/main" val="0"/>
              </a:ext>
            </a:extLst>
          </a:blip>
          <a:srcRect l="226" t="205" r="226" b="205"/>
          <a:stretch/>
        </p:blipFill>
        <p:spPr bwMode="auto">
          <a:xfrm>
            <a:off x="1149179" y="2224216"/>
            <a:ext cx="4893275" cy="395416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7B0C651-42AF-D748-8B78-CB9BBCC5F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 t="192" r="459" b="192"/>
          <a:stretch/>
        </p:blipFill>
        <p:spPr bwMode="auto">
          <a:xfrm>
            <a:off x="6513538" y="2222740"/>
            <a:ext cx="4444488" cy="395020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4B7B9516-95E2-D949-ACD3-4FFAE8C0DA17}"/>
              </a:ext>
            </a:extLst>
          </p:cNvPr>
          <p:cNvSpPr/>
          <p:nvPr/>
        </p:nvSpPr>
        <p:spPr>
          <a:xfrm>
            <a:off x="8618199" y="2393517"/>
            <a:ext cx="840259" cy="296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68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2614925"/>
          </a:xfrm>
        </p:spPr>
        <p:txBody>
          <a:bodyPr>
            <a:normAutofit/>
          </a:bodyPr>
          <a:lstStyle/>
          <a:p>
            <a:r>
              <a:rPr lang="en-US" dirty="0"/>
              <a:t>NASA JF data directly led to an improved version of QCR (Rumsey et al., </a:t>
            </a:r>
            <a:r>
              <a:rPr lang="en-US" i="1" dirty="0"/>
              <a:t>AIAA Journal</a:t>
            </a:r>
            <a:r>
              <a:rPr lang="en-US" dirty="0"/>
              <a:t>, Vol. 58, No. 10, 2020, pp. 4374-4384)</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23</a:t>
            </a:fld>
            <a:endParaRPr lang="en-US"/>
          </a:p>
        </p:txBody>
      </p:sp>
      <p:pic>
        <p:nvPicPr>
          <p:cNvPr id="6" name="Picture 5">
            <a:extLst>
              <a:ext uri="{FF2B5EF4-FFF2-40B4-BE49-F238E27FC236}">
                <a16:creationId xmlns:a16="http://schemas.microsoft.com/office/drawing/2014/main" id="{E50ADF74-28FB-B846-A921-DD24667579B5}"/>
              </a:ext>
            </a:extLst>
          </p:cNvPr>
          <p:cNvPicPr/>
          <p:nvPr/>
        </p:nvPicPr>
        <p:blipFill rotWithShape="1">
          <a:blip r:embed="rId2" cstate="print">
            <a:extLst>
              <a:ext uri="{28A0092B-C50C-407E-A947-70E740481C1C}">
                <a14:useLocalDpi xmlns:a14="http://schemas.microsoft.com/office/drawing/2010/main" val="0"/>
              </a:ext>
            </a:extLst>
          </a:blip>
          <a:srcRect l="226" t="205" r="226" b="205"/>
          <a:stretch/>
        </p:blipFill>
        <p:spPr bwMode="auto">
          <a:xfrm>
            <a:off x="1149179" y="2224216"/>
            <a:ext cx="4893275" cy="395416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7B0C651-42AF-D748-8B78-CB9BBCC5F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 t="192" r="459" b="192"/>
          <a:stretch/>
        </p:blipFill>
        <p:spPr bwMode="auto">
          <a:xfrm>
            <a:off x="6513538" y="2222740"/>
            <a:ext cx="4444488" cy="395020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4B7B9516-95E2-D949-ACD3-4FFAE8C0DA17}"/>
              </a:ext>
            </a:extLst>
          </p:cNvPr>
          <p:cNvSpPr/>
          <p:nvPr/>
        </p:nvSpPr>
        <p:spPr>
          <a:xfrm>
            <a:off x="8618199" y="2393517"/>
            <a:ext cx="840259" cy="296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2C74992-468D-BD48-9F86-B247C07B0BB0}"/>
              </a:ext>
            </a:extLst>
          </p:cNvPr>
          <p:cNvCxnSpPr>
            <a:cxnSpLocks/>
          </p:cNvCxnSpPr>
          <p:nvPr/>
        </p:nvCxnSpPr>
        <p:spPr>
          <a:xfrm>
            <a:off x="7704083" y="5412828"/>
            <a:ext cx="378372" cy="0"/>
          </a:xfrm>
          <a:prstGeom prst="straightConnector1">
            <a:avLst/>
          </a:prstGeom>
          <a:ln w="444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CDC109-147E-7B4B-9397-56C01E317784}"/>
              </a:ext>
            </a:extLst>
          </p:cNvPr>
          <p:cNvSpPr txBox="1"/>
          <p:nvPr/>
        </p:nvSpPr>
        <p:spPr>
          <a:xfrm>
            <a:off x="6227805" y="6091881"/>
            <a:ext cx="2364173" cy="369332"/>
          </a:xfrm>
          <a:prstGeom prst="rect">
            <a:avLst/>
          </a:prstGeom>
          <a:noFill/>
        </p:spPr>
        <p:txBody>
          <a:bodyPr wrap="none" rtlCol="0">
            <a:spAutoFit/>
          </a:bodyPr>
          <a:lstStyle/>
          <a:p>
            <a:r>
              <a:rPr lang="en-US" b="1" dirty="0">
                <a:solidFill>
                  <a:srgbClr val="00B050"/>
                </a:solidFill>
              </a:rPr>
              <a:t>Key improvement here</a:t>
            </a:r>
          </a:p>
        </p:txBody>
      </p:sp>
      <p:cxnSp>
        <p:nvCxnSpPr>
          <p:cNvPr id="18" name="Straight Connector 17">
            <a:extLst>
              <a:ext uri="{FF2B5EF4-FFF2-40B4-BE49-F238E27FC236}">
                <a16:creationId xmlns:a16="http://schemas.microsoft.com/office/drawing/2014/main" id="{E070FA70-1609-C54F-B342-5C248BB4BCFF}"/>
              </a:ext>
            </a:extLst>
          </p:cNvPr>
          <p:cNvCxnSpPr>
            <a:cxnSpLocks/>
            <a:stCxn id="13" idx="0"/>
          </p:cNvCxnSpPr>
          <p:nvPr/>
        </p:nvCxnSpPr>
        <p:spPr>
          <a:xfrm flipV="1">
            <a:off x="7409892" y="5486400"/>
            <a:ext cx="461362" cy="605481"/>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5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3" name="Content Placeholder 2">
            <a:extLst>
              <a:ext uri="{FF2B5EF4-FFF2-40B4-BE49-F238E27FC236}">
                <a16:creationId xmlns:a16="http://schemas.microsoft.com/office/drawing/2014/main" id="{C3323FA6-C471-5C4E-AB6C-AE6C05FA7630}"/>
              </a:ext>
            </a:extLst>
          </p:cNvPr>
          <p:cNvSpPr>
            <a:spLocks noGrp="1"/>
          </p:cNvSpPr>
          <p:nvPr>
            <p:ph idx="1"/>
          </p:nvPr>
        </p:nvSpPr>
        <p:spPr>
          <a:xfrm>
            <a:off x="838200" y="1153886"/>
            <a:ext cx="10515600" cy="2614925"/>
          </a:xfrm>
        </p:spPr>
        <p:txBody>
          <a:bodyPr>
            <a:normAutofit/>
          </a:bodyPr>
          <a:lstStyle/>
          <a:p>
            <a:r>
              <a:rPr lang="en-US" dirty="0"/>
              <a:t>NASA JF data directly led to an improved version of QCR (Rumsey et al., </a:t>
            </a:r>
            <a:r>
              <a:rPr lang="en-US" i="1" dirty="0"/>
              <a:t>AIAA Journal</a:t>
            </a:r>
            <a:r>
              <a:rPr lang="en-US" dirty="0"/>
              <a:t>, Vol. 58, No. 10, 2020, pp. 4374-4384)</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24</a:t>
            </a:fld>
            <a:endParaRPr lang="en-US"/>
          </a:p>
        </p:txBody>
      </p:sp>
      <p:pic>
        <p:nvPicPr>
          <p:cNvPr id="6" name="Picture 5">
            <a:extLst>
              <a:ext uri="{FF2B5EF4-FFF2-40B4-BE49-F238E27FC236}">
                <a16:creationId xmlns:a16="http://schemas.microsoft.com/office/drawing/2014/main" id="{E50ADF74-28FB-B846-A921-DD24667579B5}"/>
              </a:ext>
            </a:extLst>
          </p:cNvPr>
          <p:cNvPicPr/>
          <p:nvPr/>
        </p:nvPicPr>
        <p:blipFill rotWithShape="1">
          <a:blip r:embed="rId2" cstate="print">
            <a:extLst>
              <a:ext uri="{28A0092B-C50C-407E-A947-70E740481C1C}">
                <a14:useLocalDpi xmlns:a14="http://schemas.microsoft.com/office/drawing/2010/main" val="0"/>
              </a:ext>
            </a:extLst>
          </a:blip>
          <a:srcRect l="226" t="205" r="226" b="205"/>
          <a:stretch/>
        </p:blipFill>
        <p:spPr bwMode="auto">
          <a:xfrm>
            <a:off x="1149179" y="2224216"/>
            <a:ext cx="4893275" cy="3954161"/>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7B0C651-42AF-D748-8B78-CB9BBCC5F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 t="192" r="459" b="192"/>
          <a:stretch/>
        </p:blipFill>
        <p:spPr bwMode="auto">
          <a:xfrm>
            <a:off x="6513538" y="2222740"/>
            <a:ext cx="4444488" cy="395020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4B7B9516-95E2-D949-ACD3-4FFAE8C0DA17}"/>
              </a:ext>
            </a:extLst>
          </p:cNvPr>
          <p:cNvSpPr/>
          <p:nvPr/>
        </p:nvSpPr>
        <p:spPr>
          <a:xfrm>
            <a:off x="8618199" y="2393517"/>
            <a:ext cx="840259" cy="296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CDC109-147E-7B4B-9397-56C01E317784}"/>
              </a:ext>
            </a:extLst>
          </p:cNvPr>
          <p:cNvSpPr txBox="1"/>
          <p:nvPr/>
        </p:nvSpPr>
        <p:spPr>
          <a:xfrm>
            <a:off x="6227805" y="6091881"/>
            <a:ext cx="2554802" cy="369332"/>
          </a:xfrm>
          <a:prstGeom prst="rect">
            <a:avLst/>
          </a:prstGeom>
          <a:noFill/>
        </p:spPr>
        <p:txBody>
          <a:bodyPr wrap="none" rtlCol="0">
            <a:spAutoFit/>
          </a:bodyPr>
          <a:lstStyle/>
          <a:p>
            <a:r>
              <a:rPr lang="en-US" b="1" dirty="0">
                <a:solidFill>
                  <a:srgbClr val="00B050"/>
                </a:solidFill>
              </a:rPr>
              <a:t>Some improvement here</a:t>
            </a:r>
          </a:p>
        </p:txBody>
      </p:sp>
      <p:cxnSp>
        <p:nvCxnSpPr>
          <p:cNvPr id="18" name="Straight Connector 17">
            <a:extLst>
              <a:ext uri="{FF2B5EF4-FFF2-40B4-BE49-F238E27FC236}">
                <a16:creationId xmlns:a16="http://schemas.microsoft.com/office/drawing/2014/main" id="{E070FA70-1609-C54F-B342-5C248BB4BCFF}"/>
              </a:ext>
            </a:extLst>
          </p:cNvPr>
          <p:cNvCxnSpPr>
            <a:cxnSpLocks/>
            <a:stCxn id="13" idx="0"/>
          </p:cNvCxnSpPr>
          <p:nvPr/>
        </p:nvCxnSpPr>
        <p:spPr>
          <a:xfrm flipV="1">
            <a:off x="7505206" y="5461686"/>
            <a:ext cx="897389" cy="63019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1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B80-3F36-7746-B606-85A9C1EEAB9B}"/>
              </a:ext>
            </a:extLst>
          </p:cNvPr>
          <p:cNvSpPr>
            <a:spLocks noGrp="1"/>
          </p:cNvSpPr>
          <p:nvPr>
            <p:ph type="title"/>
          </p:nvPr>
        </p:nvSpPr>
        <p:spPr/>
        <p:txBody>
          <a:bodyPr>
            <a:normAutofit fontScale="90000"/>
          </a:bodyPr>
          <a:lstStyle/>
          <a:p>
            <a:r>
              <a:rPr lang="en-US" dirty="0"/>
              <a:t>CFD’s Capability to Accurately Predict JF (RANS)</a:t>
            </a:r>
          </a:p>
        </p:txBody>
      </p:sp>
      <p:sp>
        <p:nvSpPr>
          <p:cNvPr id="4" name="Footer Placeholder 3">
            <a:extLst>
              <a:ext uri="{FF2B5EF4-FFF2-40B4-BE49-F238E27FC236}">
                <a16:creationId xmlns:a16="http://schemas.microsoft.com/office/drawing/2014/main" id="{DE667FB9-8EFF-2247-A067-047732BDE2F5}"/>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37E621D4-634E-9040-AA57-E0FA7BFD54DB}"/>
              </a:ext>
            </a:extLst>
          </p:cNvPr>
          <p:cNvSpPr>
            <a:spLocks noGrp="1"/>
          </p:cNvSpPr>
          <p:nvPr>
            <p:ph type="sldNum" sz="quarter" idx="12"/>
          </p:nvPr>
        </p:nvSpPr>
        <p:spPr/>
        <p:txBody>
          <a:bodyPr/>
          <a:lstStyle/>
          <a:p>
            <a:fld id="{0FA09243-1AD2-6A4E-AFBA-5B57F2F3C38A}" type="slidenum">
              <a:rPr lang="en-US" smtClean="0"/>
              <a:t>25</a:t>
            </a:fld>
            <a:endParaRPr lang="en-US"/>
          </a:p>
        </p:txBody>
      </p:sp>
      <p:pic>
        <p:nvPicPr>
          <p:cNvPr id="22" name="Picture 21">
            <a:extLst>
              <a:ext uri="{FF2B5EF4-FFF2-40B4-BE49-F238E27FC236}">
                <a16:creationId xmlns:a16="http://schemas.microsoft.com/office/drawing/2014/main" id="{766CF79C-B860-E84D-B8EF-BE1464EC51A5}"/>
              </a:ext>
            </a:extLst>
          </p:cNvPr>
          <p:cNvPicPr/>
          <p:nvPr/>
        </p:nvPicPr>
        <p:blipFill rotWithShape="1">
          <a:blip r:embed="rId2" cstate="print">
            <a:extLst>
              <a:ext uri="{28A0092B-C50C-407E-A947-70E740481C1C}">
                <a14:useLocalDpi xmlns:a14="http://schemas.microsoft.com/office/drawing/2010/main" val="0"/>
              </a:ext>
            </a:extLst>
          </a:blip>
          <a:srcRect l="62" t="314" r="62" b="314"/>
          <a:stretch/>
        </p:blipFill>
        <p:spPr bwMode="auto">
          <a:xfrm>
            <a:off x="2589091" y="1299870"/>
            <a:ext cx="2861945" cy="149034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D88C891-DB1E-C044-9FDA-D9016FB5CAA5}"/>
              </a:ext>
            </a:extLst>
          </p:cNvPr>
          <p:cNvPicPr/>
          <p:nvPr/>
        </p:nvPicPr>
        <p:blipFill rotWithShape="1">
          <a:blip r:embed="rId3" cstate="print">
            <a:extLst>
              <a:ext uri="{28A0092B-C50C-407E-A947-70E740481C1C}">
                <a14:useLocalDpi xmlns:a14="http://schemas.microsoft.com/office/drawing/2010/main" val="0"/>
              </a:ext>
            </a:extLst>
          </a:blip>
          <a:srcRect l="155" t="299" r="155" b="299"/>
          <a:stretch/>
        </p:blipFill>
        <p:spPr bwMode="auto">
          <a:xfrm>
            <a:off x="2589091" y="2968032"/>
            <a:ext cx="2861945" cy="1490345"/>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594F4053-6830-3945-95DF-40348E8742B1}"/>
              </a:ext>
            </a:extLst>
          </p:cNvPr>
          <p:cNvPicPr/>
          <p:nvPr/>
        </p:nvPicPr>
        <p:blipFill rotWithShape="1">
          <a:blip r:embed="rId4" cstate="print">
            <a:extLst>
              <a:ext uri="{28A0092B-C50C-407E-A947-70E740481C1C}">
                <a14:useLocalDpi xmlns:a14="http://schemas.microsoft.com/office/drawing/2010/main" val="0"/>
              </a:ext>
            </a:extLst>
          </a:blip>
          <a:srcRect l="145" r="145" b="585"/>
          <a:stretch/>
        </p:blipFill>
        <p:spPr bwMode="auto">
          <a:xfrm>
            <a:off x="2589091" y="4660909"/>
            <a:ext cx="2861945" cy="1490345"/>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06DA44ED-DB5B-614C-99E2-3C19A73922B0}"/>
              </a:ext>
            </a:extLst>
          </p:cNvPr>
          <p:cNvPicPr/>
          <p:nvPr/>
        </p:nvPicPr>
        <p:blipFill rotWithShape="1">
          <a:blip r:embed="rId5" cstate="print">
            <a:extLst>
              <a:ext uri="{28A0092B-C50C-407E-A947-70E740481C1C}">
                <a14:useLocalDpi xmlns:a14="http://schemas.microsoft.com/office/drawing/2010/main" val="0"/>
              </a:ext>
            </a:extLst>
          </a:blip>
          <a:srcRect l="147" t="314" r="147" b="314"/>
          <a:stretch/>
        </p:blipFill>
        <p:spPr bwMode="auto">
          <a:xfrm>
            <a:off x="6852173" y="1299870"/>
            <a:ext cx="2861945" cy="1490345"/>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2A12E4D6-5E6F-2B4A-AEF7-DA28E938C705}"/>
              </a:ext>
            </a:extLst>
          </p:cNvPr>
          <p:cNvPicPr/>
          <p:nvPr/>
        </p:nvPicPr>
        <p:blipFill rotWithShape="1">
          <a:blip r:embed="rId6" cstate="print">
            <a:extLst>
              <a:ext uri="{28A0092B-C50C-407E-A947-70E740481C1C}">
                <a14:useLocalDpi xmlns:a14="http://schemas.microsoft.com/office/drawing/2010/main" val="0"/>
              </a:ext>
            </a:extLst>
          </a:blip>
          <a:srcRect l="145" r="145" b="585"/>
          <a:stretch/>
        </p:blipFill>
        <p:spPr bwMode="auto">
          <a:xfrm>
            <a:off x="6852172" y="3005103"/>
            <a:ext cx="2861945" cy="1490345"/>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90D0091D-6AC5-8046-AE70-C9EAABD82B07}"/>
              </a:ext>
            </a:extLst>
          </p:cNvPr>
          <p:cNvPicPr/>
          <p:nvPr/>
        </p:nvPicPr>
        <p:blipFill rotWithShape="1">
          <a:blip r:embed="rId7" cstate="print">
            <a:extLst>
              <a:ext uri="{28A0092B-C50C-407E-A947-70E740481C1C}">
                <a14:useLocalDpi xmlns:a14="http://schemas.microsoft.com/office/drawing/2010/main" val="0"/>
              </a:ext>
            </a:extLst>
          </a:blip>
          <a:srcRect l="145" r="145" b="585"/>
          <a:stretch/>
        </p:blipFill>
        <p:spPr bwMode="auto">
          <a:xfrm>
            <a:off x="6852172" y="4685621"/>
            <a:ext cx="2861945" cy="1490345"/>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B7C5D530-056C-6748-A448-F24041E98C00}"/>
              </a:ext>
            </a:extLst>
          </p:cNvPr>
          <p:cNvSpPr txBox="1"/>
          <p:nvPr/>
        </p:nvSpPr>
        <p:spPr>
          <a:xfrm>
            <a:off x="3373395" y="914400"/>
            <a:ext cx="1258678" cy="369332"/>
          </a:xfrm>
          <a:prstGeom prst="rect">
            <a:avLst/>
          </a:prstGeom>
          <a:noFill/>
        </p:spPr>
        <p:txBody>
          <a:bodyPr wrap="none" rtlCol="0">
            <a:spAutoFit/>
          </a:bodyPr>
          <a:lstStyle/>
          <a:p>
            <a:r>
              <a:rPr lang="en-US" b="1" dirty="0">
                <a:solidFill>
                  <a:srgbClr val="FF0000"/>
                </a:solidFill>
              </a:rPr>
              <a:t>QCR2013-V</a:t>
            </a:r>
          </a:p>
        </p:txBody>
      </p:sp>
      <p:sp>
        <p:nvSpPr>
          <p:cNvPr id="29" name="TextBox 28">
            <a:extLst>
              <a:ext uri="{FF2B5EF4-FFF2-40B4-BE49-F238E27FC236}">
                <a16:creationId xmlns:a16="http://schemas.microsoft.com/office/drawing/2014/main" id="{C541413F-2D6F-E24A-8980-EA23922F4E73}"/>
              </a:ext>
            </a:extLst>
          </p:cNvPr>
          <p:cNvSpPr txBox="1"/>
          <p:nvPr/>
        </p:nvSpPr>
        <p:spPr>
          <a:xfrm>
            <a:off x="7776520" y="906162"/>
            <a:ext cx="1063112" cy="369332"/>
          </a:xfrm>
          <a:prstGeom prst="rect">
            <a:avLst/>
          </a:prstGeom>
          <a:noFill/>
        </p:spPr>
        <p:txBody>
          <a:bodyPr wrap="none" rtlCol="0">
            <a:spAutoFit/>
          </a:bodyPr>
          <a:lstStyle/>
          <a:p>
            <a:r>
              <a:rPr lang="en-US" b="1" dirty="0">
                <a:solidFill>
                  <a:srgbClr val="FF0000"/>
                </a:solidFill>
              </a:rPr>
              <a:t>QCR2020</a:t>
            </a:r>
          </a:p>
        </p:txBody>
      </p:sp>
      <p:sp>
        <p:nvSpPr>
          <p:cNvPr id="16" name="TextBox 15">
            <a:extLst>
              <a:ext uri="{FF2B5EF4-FFF2-40B4-BE49-F238E27FC236}">
                <a16:creationId xmlns:a16="http://schemas.microsoft.com/office/drawing/2014/main" id="{8E2A41D8-86B1-5B48-BEF3-D2FF62FE3158}"/>
              </a:ext>
            </a:extLst>
          </p:cNvPr>
          <p:cNvSpPr txBox="1"/>
          <p:nvPr/>
        </p:nvSpPr>
        <p:spPr>
          <a:xfrm>
            <a:off x="9811266" y="5189838"/>
            <a:ext cx="2273642" cy="1200329"/>
          </a:xfrm>
          <a:prstGeom prst="rect">
            <a:avLst/>
          </a:prstGeom>
          <a:noFill/>
        </p:spPr>
        <p:txBody>
          <a:bodyPr wrap="square" rtlCol="0">
            <a:spAutoFit/>
          </a:bodyPr>
          <a:lstStyle/>
          <a:p>
            <a:r>
              <a:rPr lang="en-US" dirty="0"/>
              <a:t>(QCR2020 also improved results for an independent square duct test case)</a:t>
            </a:r>
          </a:p>
        </p:txBody>
      </p:sp>
      <p:sp>
        <p:nvSpPr>
          <p:cNvPr id="3" name="TextBox 2">
            <a:extLst>
              <a:ext uri="{FF2B5EF4-FFF2-40B4-BE49-F238E27FC236}">
                <a16:creationId xmlns:a16="http://schemas.microsoft.com/office/drawing/2014/main" id="{7A38DF67-0F64-524D-837C-39D3FDD862BB}"/>
              </a:ext>
            </a:extLst>
          </p:cNvPr>
          <p:cNvSpPr txBox="1"/>
          <p:nvPr/>
        </p:nvSpPr>
        <p:spPr>
          <a:xfrm>
            <a:off x="168166" y="6327227"/>
            <a:ext cx="2617255" cy="369332"/>
          </a:xfrm>
          <a:prstGeom prst="rect">
            <a:avLst/>
          </a:prstGeom>
          <a:noFill/>
        </p:spPr>
        <p:txBody>
          <a:bodyPr wrap="none" rtlCol="0">
            <a:spAutoFit/>
          </a:bodyPr>
          <a:lstStyle/>
          <a:p>
            <a:r>
              <a:rPr lang="en-US" dirty="0"/>
              <a:t>See, e.g., AIAA-2021-1427</a:t>
            </a:r>
          </a:p>
        </p:txBody>
      </p:sp>
      <p:sp>
        <p:nvSpPr>
          <p:cNvPr id="6" name="TextBox 5">
            <a:extLst>
              <a:ext uri="{FF2B5EF4-FFF2-40B4-BE49-F238E27FC236}">
                <a16:creationId xmlns:a16="http://schemas.microsoft.com/office/drawing/2014/main" id="{124E4B3F-EB69-1741-BCF5-F3D1E9DCC5CF}"/>
              </a:ext>
            </a:extLst>
          </p:cNvPr>
          <p:cNvSpPr txBox="1"/>
          <p:nvPr/>
        </p:nvSpPr>
        <p:spPr>
          <a:xfrm>
            <a:off x="178676" y="4340773"/>
            <a:ext cx="2312276" cy="1754326"/>
          </a:xfrm>
          <a:prstGeom prst="rect">
            <a:avLst/>
          </a:prstGeom>
          <a:noFill/>
        </p:spPr>
        <p:txBody>
          <a:bodyPr wrap="square" rtlCol="0">
            <a:spAutoFit/>
          </a:bodyPr>
          <a:lstStyle/>
          <a:p>
            <a:r>
              <a:rPr lang="en-US" dirty="0"/>
              <a:t>Note: other diagnostic measures – including  Cp, velocities, and Reynolds stresses – are shown in other papers</a:t>
            </a:r>
          </a:p>
        </p:txBody>
      </p:sp>
    </p:spTree>
    <p:extLst>
      <p:ext uri="{BB962C8B-B14F-4D97-AF65-F5344CB8AC3E}">
        <p14:creationId xmlns:p14="http://schemas.microsoft.com/office/powerpoint/2010/main" val="250422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207D-A0DA-C14E-B450-8EDB036E68BA}"/>
              </a:ext>
            </a:extLst>
          </p:cNvPr>
          <p:cNvSpPr>
            <a:spLocks noGrp="1"/>
          </p:cNvSpPr>
          <p:nvPr>
            <p:ph type="title"/>
          </p:nvPr>
        </p:nvSpPr>
        <p:spPr/>
        <p:txBody>
          <a:bodyPr>
            <a:normAutofit fontScale="90000"/>
          </a:bodyPr>
          <a:lstStyle/>
          <a:p>
            <a:r>
              <a:rPr lang="en-US" dirty="0"/>
              <a:t>CFD’s Capability to Accurately Predict JF</a:t>
            </a:r>
          </a:p>
        </p:txBody>
      </p:sp>
      <p:sp>
        <p:nvSpPr>
          <p:cNvPr id="3" name="Content Placeholder 2">
            <a:extLst>
              <a:ext uri="{FF2B5EF4-FFF2-40B4-BE49-F238E27FC236}">
                <a16:creationId xmlns:a16="http://schemas.microsoft.com/office/drawing/2014/main" id="{E44A5780-8E60-A542-A0A3-DF405A10F348}"/>
              </a:ext>
            </a:extLst>
          </p:cNvPr>
          <p:cNvSpPr>
            <a:spLocks noGrp="1"/>
          </p:cNvSpPr>
          <p:nvPr>
            <p:ph idx="1"/>
          </p:nvPr>
        </p:nvSpPr>
        <p:spPr/>
        <p:txBody>
          <a:bodyPr>
            <a:normAutofit fontScale="92500" lnSpcReduction="20000"/>
          </a:bodyPr>
          <a:lstStyle/>
          <a:p>
            <a:r>
              <a:rPr lang="en-US" dirty="0"/>
              <a:t>Other independent CFD efforts have been conducted (particularly in AIAA Special Sessions in 2020)</a:t>
            </a:r>
          </a:p>
          <a:p>
            <a:r>
              <a:rPr lang="en-US" dirty="0"/>
              <a:t>RANS:</a:t>
            </a:r>
          </a:p>
          <a:p>
            <a:pPr lvl="1"/>
            <a:r>
              <a:rPr lang="en-US" dirty="0"/>
              <a:t>RST can predict separation well, although some details missed</a:t>
            </a:r>
          </a:p>
          <a:p>
            <a:pPr lvl="1"/>
            <a:r>
              <a:rPr lang="en-US" dirty="0"/>
              <a:t>Different brands of RST models yielded very different results</a:t>
            </a:r>
          </a:p>
          <a:p>
            <a:pPr lvl="1"/>
            <a:r>
              <a:rPr lang="en-US" dirty="0"/>
              <a:t>Linear RANS models tend to predict separation far too early</a:t>
            </a:r>
          </a:p>
          <a:p>
            <a:pPr lvl="1"/>
            <a:r>
              <a:rPr lang="en-US" dirty="0"/>
              <a:t>Most nonlinear RANS models (with exception of QCR2020) tend to predict separation somewhat too early</a:t>
            </a:r>
          </a:p>
          <a:p>
            <a:pPr lvl="1"/>
            <a:r>
              <a:rPr lang="en-US" dirty="0"/>
              <a:t>Some RANS results were inconsistent (lack of verification?)</a:t>
            </a:r>
          </a:p>
          <a:p>
            <a:pPr lvl="1"/>
            <a:r>
              <a:rPr lang="en-US" dirty="0"/>
              <a:t>Tendency to severely underpredict near-wall &lt;</a:t>
            </a:r>
            <a:r>
              <a:rPr lang="en-US" dirty="0" err="1"/>
              <a:t>u’u</a:t>
            </a:r>
            <a:r>
              <a:rPr lang="en-US" dirty="0"/>
              <a:t>’&gt;</a:t>
            </a:r>
          </a:p>
          <a:p>
            <a:pPr lvl="1"/>
            <a:r>
              <a:rPr lang="en-US" dirty="0"/>
              <a:t>Tendency to predict excess streamwise momentum (u-velocity component) in corner</a:t>
            </a:r>
          </a:p>
          <a:p>
            <a:r>
              <a:rPr lang="en-US" dirty="0"/>
              <a:t>Scale Resolving (WMLES, hybrid RANS-LES, LB):</a:t>
            </a:r>
          </a:p>
          <a:p>
            <a:pPr lvl="1"/>
            <a:r>
              <a:rPr lang="en-US" dirty="0"/>
              <a:t>Tendency to predict separation too late</a:t>
            </a:r>
          </a:p>
          <a:p>
            <a:pPr lvl="1"/>
            <a:r>
              <a:rPr lang="en-US" dirty="0"/>
              <a:t>Because of expense, difficulty demonstrating grid convergence</a:t>
            </a:r>
          </a:p>
          <a:p>
            <a:pPr lvl="1"/>
            <a:r>
              <a:rPr lang="en-US" dirty="0"/>
              <a:t>A strategy for boundary layer tripping is typically required</a:t>
            </a:r>
          </a:p>
          <a:p>
            <a:pPr lvl="1"/>
            <a:r>
              <a:rPr lang="en-US" dirty="0"/>
              <a:t>Captures the unsteady, chaotic nature of the flow separation</a:t>
            </a:r>
          </a:p>
        </p:txBody>
      </p:sp>
      <p:sp>
        <p:nvSpPr>
          <p:cNvPr id="4" name="Footer Placeholder 3">
            <a:extLst>
              <a:ext uri="{FF2B5EF4-FFF2-40B4-BE49-F238E27FC236}">
                <a16:creationId xmlns:a16="http://schemas.microsoft.com/office/drawing/2014/main" id="{2D8B3711-D61C-294A-8EA2-D15B2D8E5E72}"/>
              </a:ext>
            </a:extLst>
          </p:cNvPr>
          <p:cNvSpPr>
            <a:spLocks noGrp="1"/>
          </p:cNvSpPr>
          <p:nvPr>
            <p:ph type="ftr" sz="quarter" idx="11"/>
          </p:nvPr>
        </p:nvSpPr>
        <p:spPr/>
        <p:txBody>
          <a:bodyPr/>
          <a:lstStyle/>
          <a:p>
            <a:r>
              <a:rPr lang="en-US"/>
              <a:t>STO-MP-AVT-338, paper 10, May 24-27, 2021</a:t>
            </a:r>
          </a:p>
        </p:txBody>
      </p:sp>
      <p:sp>
        <p:nvSpPr>
          <p:cNvPr id="5" name="Slide Number Placeholder 4">
            <a:extLst>
              <a:ext uri="{FF2B5EF4-FFF2-40B4-BE49-F238E27FC236}">
                <a16:creationId xmlns:a16="http://schemas.microsoft.com/office/drawing/2014/main" id="{8DFB8579-5835-1B48-ACFF-6BF2648794E0}"/>
              </a:ext>
            </a:extLst>
          </p:cNvPr>
          <p:cNvSpPr>
            <a:spLocks noGrp="1"/>
          </p:cNvSpPr>
          <p:nvPr>
            <p:ph type="sldNum" sz="quarter" idx="12"/>
          </p:nvPr>
        </p:nvSpPr>
        <p:spPr/>
        <p:txBody>
          <a:bodyPr/>
          <a:lstStyle/>
          <a:p>
            <a:fld id="{0FA09243-1AD2-6A4E-AFBA-5B57F2F3C38A}" type="slidenum">
              <a:rPr lang="en-US" smtClean="0"/>
              <a:t>26</a:t>
            </a:fld>
            <a:endParaRPr lang="en-US"/>
          </a:p>
        </p:txBody>
      </p:sp>
    </p:spTree>
    <p:extLst>
      <p:ext uri="{BB962C8B-B14F-4D97-AF65-F5344CB8AC3E}">
        <p14:creationId xmlns:p14="http://schemas.microsoft.com/office/powerpoint/2010/main" val="62743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17D8-6BCE-6C44-A0FB-4C1B5016944B}"/>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DA99D164-39C1-5848-954A-067173140D39}"/>
              </a:ext>
            </a:extLst>
          </p:cNvPr>
          <p:cNvSpPr>
            <a:spLocks noGrp="1"/>
          </p:cNvSpPr>
          <p:nvPr>
            <p:ph idx="1"/>
          </p:nvPr>
        </p:nvSpPr>
        <p:spPr>
          <a:xfrm>
            <a:off x="838200" y="1153886"/>
            <a:ext cx="10515600" cy="5407552"/>
          </a:xfrm>
        </p:spPr>
        <p:txBody>
          <a:bodyPr>
            <a:normAutofit fontScale="85000" lnSpcReduction="20000"/>
          </a:bodyPr>
          <a:lstStyle/>
          <a:p>
            <a:r>
              <a:rPr lang="en-US" dirty="0"/>
              <a:t>CFD validation experiment = CFD and measurement experts working hand-in-hand</a:t>
            </a:r>
          </a:p>
          <a:p>
            <a:pPr lvl="1"/>
            <a:r>
              <a:rPr lang="en-US" dirty="0"/>
              <a:t>CFD is a key component of the “experiment”</a:t>
            </a:r>
          </a:p>
          <a:p>
            <a:r>
              <a:rPr lang="en-US" dirty="0"/>
              <a:t>In any CFD validation experiment, it is crucial that CFD and wind tunnel measurements are “comparing apples with apples,” in the sense that all boundary conditions and geometric details are as identical as possible</a:t>
            </a:r>
          </a:p>
          <a:p>
            <a:pPr lvl="1"/>
            <a:r>
              <a:rPr lang="en-US" dirty="0"/>
              <a:t>Expending a significant effort on wind tunnel characterization (including test article characterization) is a necessary component of a well-run CFD validation experiment </a:t>
            </a:r>
          </a:p>
          <a:p>
            <a:pPr lvl="1"/>
            <a:r>
              <a:rPr lang="en-GB" dirty="0"/>
              <a:t>Inflow wind tunnel characterization is not always easy or possible</a:t>
            </a:r>
          </a:p>
          <a:p>
            <a:pPr lvl="1"/>
            <a:r>
              <a:rPr lang="en-US" dirty="0"/>
              <a:t>Even if it was, nonuniform CFD inflow BCs are not always readily or consistently available </a:t>
            </a:r>
          </a:p>
          <a:p>
            <a:r>
              <a:rPr lang="en-GB" dirty="0"/>
              <a:t>Running CFD with wind tunnel walls is the best way to try to closely match wind tunnel measurement conditions</a:t>
            </a:r>
            <a:endParaRPr lang="en-US" dirty="0"/>
          </a:p>
          <a:p>
            <a:pPr lvl="1"/>
            <a:r>
              <a:rPr lang="en-US" dirty="0"/>
              <a:t>But running “free air” CFD is currently far easier and more consistent (code to code)</a:t>
            </a:r>
          </a:p>
          <a:p>
            <a:pPr lvl="1"/>
            <a:r>
              <a:rPr lang="en-US" dirty="0"/>
              <a:t>If free-air runs can be demonstrated to be “close enough” to in-tunnel runs, then free-air runs are by far the best method for learning/exploring how to improve CFD models</a:t>
            </a:r>
          </a:p>
          <a:p>
            <a:r>
              <a:rPr lang="en-US" dirty="0"/>
              <a:t>State-of-the-art CFD capability to predict JF separation was summarized</a:t>
            </a:r>
          </a:p>
          <a:p>
            <a:pPr lvl="1"/>
            <a:r>
              <a:rPr lang="en-US" dirty="0"/>
              <a:t>No method is ideal</a:t>
            </a:r>
          </a:p>
        </p:txBody>
      </p:sp>
      <p:sp>
        <p:nvSpPr>
          <p:cNvPr id="4" name="Slide Number Placeholder 3">
            <a:extLst>
              <a:ext uri="{FF2B5EF4-FFF2-40B4-BE49-F238E27FC236}">
                <a16:creationId xmlns:a16="http://schemas.microsoft.com/office/drawing/2014/main" id="{A749CE9E-2F4B-8248-9ED7-5C46B2B6D449}"/>
              </a:ext>
            </a:extLst>
          </p:cNvPr>
          <p:cNvSpPr>
            <a:spLocks noGrp="1"/>
          </p:cNvSpPr>
          <p:nvPr>
            <p:ph type="sldNum" sz="quarter" idx="12"/>
          </p:nvPr>
        </p:nvSpPr>
        <p:spPr/>
        <p:txBody>
          <a:bodyPr/>
          <a:lstStyle/>
          <a:p>
            <a:fld id="{0FA09243-1AD2-6A4E-AFBA-5B57F2F3C38A}" type="slidenum">
              <a:rPr lang="en-US" smtClean="0"/>
              <a:t>27</a:t>
            </a:fld>
            <a:endParaRPr lang="en-US"/>
          </a:p>
        </p:txBody>
      </p:sp>
      <p:sp>
        <p:nvSpPr>
          <p:cNvPr id="5" name="Footer Placeholder 4">
            <a:extLst>
              <a:ext uri="{FF2B5EF4-FFF2-40B4-BE49-F238E27FC236}">
                <a16:creationId xmlns:a16="http://schemas.microsoft.com/office/drawing/2014/main" id="{826E52CD-D7BA-E74A-9F8C-8D7E48EFBE5F}"/>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118176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17D8-6BCE-6C44-A0FB-4C1B5016944B}"/>
              </a:ext>
            </a:extLst>
          </p:cNvPr>
          <p:cNvSpPr>
            <a:spLocks noGrp="1"/>
          </p:cNvSpPr>
          <p:nvPr>
            <p:ph type="title"/>
          </p:nvPr>
        </p:nvSpPr>
        <p:spPr/>
        <p:txBody>
          <a:bodyPr>
            <a:normAutofit fontScale="90000"/>
          </a:bodyPr>
          <a:lstStyle/>
          <a:p>
            <a:r>
              <a:rPr lang="en-US" dirty="0"/>
              <a:t>Future directions</a:t>
            </a:r>
          </a:p>
        </p:txBody>
      </p:sp>
      <p:sp>
        <p:nvSpPr>
          <p:cNvPr id="3" name="Content Placeholder 2">
            <a:extLst>
              <a:ext uri="{FF2B5EF4-FFF2-40B4-BE49-F238E27FC236}">
                <a16:creationId xmlns:a16="http://schemas.microsoft.com/office/drawing/2014/main" id="{DA99D164-39C1-5848-954A-067173140D39}"/>
              </a:ext>
            </a:extLst>
          </p:cNvPr>
          <p:cNvSpPr>
            <a:spLocks noGrp="1"/>
          </p:cNvSpPr>
          <p:nvPr>
            <p:ph idx="1"/>
          </p:nvPr>
        </p:nvSpPr>
        <p:spPr>
          <a:xfrm>
            <a:off x="838200" y="1153886"/>
            <a:ext cx="10515600" cy="5407552"/>
          </a:xfrm>
        </p:spPr>
        <p:txBody>
          <a:bodyPr>
            <a:normAutofit/>
          </a:bodyPr>
          <a:lstStyle/>
          <a:p>
            <a:r>
              <a:rPr lang="en-US" dirty="0"/>
              <a:t>Continue the strong </a:t>
            </a:r>
            <a:r>
              <a:rPr lang="en-US" b="1" dirty="0"/>
              <a:t>validation dialog </a:t>
            </a:r>
            <a:r>
              <a:rPr lang="en-US" dirty="0"/>
              <a:t>between CFD and measurement experts on JF Team</a:t>
            </a:r>
          </a:p>
          <a:p>
            <a:r>
              <a:rPr lang="en-US" dirty="0"/>
              <a:t>Different wing shape (0015-based) to be tested December 2021 – February 2022 in 14x22</a:t>
            </a:r>
          </a:p>
          <a:p>
            <a:pPr lvl="1"/>
            <a:r>
              <a:rPr lang="en-US" dirty="0"/>
              <a:t>Attached flow -&gt; incipient separation will further challenge CFD</a:t>
            </a:r>
          </a:p>
          <a:p>
            <a:pPr lvl="1"/>
            <a:r>
              <a:rPr lang="en-US" dirty="0"/>
              <a:t>CFD has already been run using our “best” model:  SA-RC-QCR2020 </a:t>
            </a:r>
            <a:r>
              <a:rPr lang="en-US" dirty="0">
                <a:solidFill>
                  <a:srgbClr val="FF0000"/>
                </a:solidFill>
              </a:rPr>
              <a:t>(blind evaluation)</a:t>
            </a:r>
          </a:p>
        </p:txBody>
      </p:sp>
      <p:sp>
        <p:nvSpPr>
          <p:cNvPr id="4" name="Slide Number Placeholder 3">
            <a:extLst>
              <a:ext uri="{FF2B5EF4-FFF2-40B4-BE49-F238E27FC236}">
                <a16:creationId xmlns:a16="http://schemas.microsoft.com/office/drawing/2014/main" id="{A749CE9E-2F4B-8248-9ED7-5C46B2B6D449}"/>
              </a:ext>
            </a:extLst>
          </p:cNvPr>
          <p:cNvSpPr>
            <a:spLocks noGrp="1"/>
          </p:cNvSpPr>
          <p:nvPr>
            <p:ph type="sldNum" sz="quarter" idx="12"/>
          </p:nvPr>
        </p:nvSpPr>
        <p:spPr/>
        <p:txBody>
          <a:bodyPr/>
          <a:lstStyle/>
          <a:p>
            <a:fld id="{0FA09243-1AD2-6A4E-AFBA-5B57F2F3C38A}" type="slidenum">
              <a:rPr lang="en-US" smtClean="0"/>
              <a:t>28</a:t>
            </a:fld>
            <a:endParaRPr lang="en-US"/>
          </a:p>
        </p:txBody>
      </p:sp>
      <p:sp>
        <p:nvSpPr>
          <p:cNvPr id="5" name="Footer Placeholder 4">
            <a:extLst>
              <a:ext uri="{FF2B5EF4-FFF2-40B4-BE49-F238E27FC236}">
                <a16:creationId xmlns:a16="http://schemas.microsoft.com/office/drawing/2014/main" id="{826E52CD-D7BA-E74A-9F8C-8D7E48EFBE5F}"/>
              </a:ext>
            </a:extLst>
          </p:cNvPr>
          <p:cNvSpPr>
            <a:spLocks noGrp="1"/>
          </p:cNvSpPr>
          <p:nvPr>
            <p:ph type="ftr" sz="quarter" idx="11"/>
          </p:nvPr>
        </p:nvSpPr>
        <p:spPr/>
        <p:txBody>
          <a:bodyPr/>
          <a:lstStyle/>
          <a:p>
            <a:r>
              <a:rPr lang="en-US"/>
              <a:t>STO-MP-AVT-338, paper 10, May 24-27, 2021</a:t>
            </a:r>
          </a:p>
        </p:txBody>
      </p:sp>
      <p:sp>
        <p:nvSpPr>
          <p:cNvPr id="6" name="TextBox 5">
            <a:extLst>
              <a:ext uri="{FF2B5EF4-FFF2-40B4-BE49-F238E27FC236}">
                <a16:creationId xmlns:a16="http://schemas.microsoft.com/office/drawing/2014/main" id="{8F443C8A-6CB8-5B43-B3D3-9FB89F40D502}"/>
              </a:ext>
            </a:extLst>
          </p:cNvPr>
          <p:cNvSpPr txBox="1"/>
          <p:nvPr/>
        </p:nvSpPr>
        <p:spPr>
          <a:xfrm>
            <a:off x="2648606" y="5833241"/>
            <a:ext cx="7319183" cy="369332"/>
          </a:xfrm>
          <a:prstGeom prst="rect">
            <a:avLst/>
          </a:prstGeom>
          <a:noFill/>
        </p:spPr>
        <p:txBody>
          <a:bodyPr wrap="none" rtlCol="0">
            <a:spAutoFit/>
          </a:bodyPr>
          <a:lstStyle/>
          <a:p>
            <a:r>
              <a:rPr lang="en-US" b="1" dirty="0">
                <a:solidFill>
                  <a:srgbClr val="00B200"/>
                </a:solidFill>
              </a:rPr>
              <a:t>https://</a:t>
            </a:r>
            <a:r>
              <a:rPr lang="en-US" b="1" dirty="0" err="1">
                <a:solidFill>
                  <a:srgbClr val="00B200"/>
                </a:solidFill>
              </a:rPr>
              <a:t>turbmodels.larc.nasa.gov</a:t>
            </a:r>
            <a:r>
              <a:rPr lang="en-US" b="1" dirty="0">
                <a:solidFill>
                  <a:srgbClr val="00B200"/>
                </a:solidFill>
              </a:rPr>
              <a:t>/</a:t>
            </a:r>
            <a:r>
              <a:rPr lang="en-US" b="1" dirty="0" err="1">
                <a:solidFill>
                  <a:srgbClr val="00B200"/>
                </a:solidFill>
              </a:rPr>
              <a:t>Other_exp_Data</a:t>
            </a:r>
            <a:r>
              <a:rPr lang="en-US" b="1" dirty="0">
                <a:solidFill>
                  <a:srgbClr val="00B200"/>
                </a:solidFill>
              </a:rPr>
              <a:t>/</a:t>
            </a:r>
            <a:r>
              <a:rPr lang="en-US" b="1" dirty="0" err="1">
                <a:solidFill>
                  <a:srgbClr val="00B200"/>
                </a:solidFill>
              </a:rPr>
              <a:t>junctureflow_exp.html</a:t>
            </a:r>
            <a:endParaRPr lang="en-US" b="1" dirty="0">
              <a:solidFill>
                <a:srgbClr val="00B200"/>
              </a:solidFill>
            </a:endParaRPr>
          </a:p>
        </p:txBody>
      </p:sp>
    </p:spTree>
    <p:extLst>
      <p:ext uri="{BB962C8B-B14F-4D97-AF65-F5344CB8AC3E}">
        <p14:creationId xmlns:p14="http://schemas.microsoft.com/office/powerpoint/2010/main" val="182397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2B0C-6D34-5247-86E6-F5A2DE2A064E}"/>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63B0C62-D3D8-1A44-A0BC-1D5EF7BD3C80}"/>
              </a:ext>
            </a:extLst>
          </p:cNvPr>
          <p:cNvSpPr>
            <a:spLocks noGrp="1"/>
          </p:cNvSpPr>
          <p:nvPr>
            <p:ph idx="1"/>
          </p:nvPr>
        </p:nvSpPr>
        <p:spPr>
          <a:xfrm>
            <a:off x="492369" y="989763"/>
            <a:ext cx="10849708" cy="5493099"/>
          </a:xfrm>
        </p:spPr>
        <p:txBody>
          <a:bodyPr>
            <a:normAutofit/>
          </a:bodyPr>
          <a:lstStyle/>
          <a:p>
            <a:r>
              <a:rPr lang="en-US" dirty="0"/>
              <a:t>Introduction</a:t>
            </a:r>
          </a:p>
          <a:p>
            <a:r>
              <a:rPr lang="en-US" dirty="0"/>
              <a:t>Wind tunnel characterization</a:t>
            </a:r>
          </a:p>
          <a:p>
            <a:r>
              <a:rPr lang="en-US" dirty="0"/>
              <a:t>CFD studies</a:t>
            </a:r>
          </a:p>
          <a:p>
            <a:pPr lvl="1"/>
            <a:r>
              <a:rPr lang="en-US" dirty="0"/>
              <a:t>Influence of wind tunnel walls</a:t>
            </a:r>
          </a:p>
          <a:p>
            <a:pPr lvl="1"/>
            <a:r>
              <a:rPr lang="en-US" dirty="0"/>
              <a:t>Summary of CFD’s Capability to Accurately Predict Juncture Flow</a:t>
            </a:r>
          </a:p>
          <a:p>
            <a:r>
              <a:rPr lang="en-US" dirty="0"/>
              <a:t>Summary and future directions</a:t>
            </a:r>
          </a:p>
          <a:p>
            <a:pPr marL="914400" lvl="1" indent="-457200">
              <a:buFont typeface="+mj-lt"/>
              <a:buAutoNum type="arabicPeriod"/>
            </a:pPr>
            <a:endParaRPr lang="en-US" dirty="0"/>
          </a:p>
          <a:p>
            <a:pPr lvl="1"/>
            <a:endParaRPr lang="en-US" dirty="0"/>
          </a:p>
        </p:txBody>
      </p:sp>
      <p:sp>
        <p:nvSpPr>
          <p:cNvPr id="4" name="Slide Number Placeholder 3">
            <a:extLst>
              <a:ext uri="{FF2B5EF4-FFF2-40B4-BE49-F238E27FC236}">
                <a16:creationId xmlns:a16="http://schemas.microsoft.com/office/drawing/2014/main" id="{BFBDD942-340E-BF45-B7E3-569B96241EFC}"/>
              </a:ext>
            </a:extLst>
          </p:cNvPr>
          <p:cNvSpPr>
            <a:spLocks noGrp="1"/>
          </p:cNvSpPr>
          <p:nvPr>
            <p:ph type="sldNum" sz="quarter" idx="12"/>
          </p:nvPr>
        </p:nvSpPr>
        <p:spPr/>
        <p:txBody>
          <a:bodyPr/>
          <a:lstStyle/>
          <a:p>
            <a:fld id="{0FA09243-1AD2-6A4E-AFBA-5B57F2F3C38A}" type="slidenum">
              <a:rPr lang="en-US" smtClean="0"/>
              <a:t>3</a:t>
            </a:fld>
            <a:endParaRPr lang="en-US"/>
          </a:p>
        </p:txBody>
      </p:sp>
      <p:sp>
        <p:nvSpPr>
          <p:cNvPr id="5" name="Footer Placeholder 4">
            <a:extLst>
              <a:ext uri="{FF2B5EF4-FFF2-40B4-BE49-F238E27FC236}">
                <a16:creationId xmlns:a16="http://schemas.microsoft.com/office/drawing/2014/main" id="{F3B30BF3-050D-2744-8DEC-5EAD5482E199}"/>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143127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522ADF6F-C667-7C42-820F-4A87C041E546}"/>
              </a:ext>
            </a:extLst>
          </p:cNvPr>
          <p:cNvSpPr>
            <a:spLocks noGrp="1"/>
          </p:cNvSpPr>
          <p:nvPr>
            <p:ph idx="1"/>
          </p:nvPr>
        </p:nvSpPr>
        <p:spPr>
          <a:xfrm>
            <a:off x="838200" y="1153887"/>
            <a:ext cx="10515600" cy="2120654"/>
          </a:xfrm>
        </p:spPr>
        <p:txBody>
          <a:bodyPr>
            <a:normAutofit fontScale="85000" lnSpcReduction="20000"/>
          </a:bodyPr>
          <a:lstStyle/>
          <a:p>
            <a:r>
              <a:rPr lang="en-US" dirty="0"/>
              <a:t>The NASA Juncture Flow (JF) experiment has been an ongoing effort for at least 6 years</a:t>
            </a:r>
          </a:p>
          <a:p>
            <a:pPr lvl="1"/>
            <a:r>
              <a:rPr lang="en-GB" dirty="0"/>
              <a:t>Concerted effort to obtain measured wind tunnel data for a separated corner in subsonic flow conditions</a:t>
            </a:r>
          </a:p>
          <a:p>
            <a:pPr lvl="1"/>
            <a:r>
              <a:rPr lang="en-GB" dirty="0"/>
              <a:t>Of interest to the aerospace community because it can occur on many vehicles where two surfaces intersect to form a junction</a:t>
            </a:r>
            <a:endParaRPr lang="en-US" dirty="0"/>
          </a:p>
          <a:p>
            <a:pPr lvl="1"/>
            <a:r>
              <a:rPr lang="en-GB" dirty="0"/>
              <a:t>Most of today’s state-of-the-art CFD methods typically do not predict the onset and progression of this type of junction separation correctly or consistently</a:t>
            </a:r>
            <a:r>
              <a:rPr lang="en-US" dirty="0"/>
              <a:t> </a:t>
            </a:r>
            <a:endParaRPr lang="en-US" baseline="-25000" dirty="0"/>
          </a:p>
          <a:p>
            <a:endParaRPr lang="en-US" dirty="0"/>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4</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pic>
        <p:nvPicPr>
          <p:cNvPr id="6" name="Picture 5" descr="A picture containing text, indoor&#10;&#10;Description automatically generated">
            <a:extLst>
              <a:ext uri="{FF2B5EF4-FFF2-40B4-BE49-F238E27FC236}">
                <a16:creationId xmlns:a16="http://schemas.microsoft.com/office/drawing/2014/main" id="{61FC96CB-D053-154B-A0BD-0D50B5F19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768" y="3307366"/>
            <a:ext cx="6356353" cy="3130504"/>
          </a:xfrm>
          <a:prstGeom prst="rect">
            <a:avLst/>
          </a:prstGeom>
        </p:spPr>
      </p:pic>
    </p:spTree>
    <p:extLst>
      <p:ext uri="{BB962C8B-B14F-4D97-AF65-F5344CB8AC3E}">
        <p14:creationId xmlns:p14="http://schemas.microsoft.com/office/powerpoint/2010/main" val="7110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CFD validation</a:t>
            </a:r>
          </a:p>
        </p:txBody>
      </p:sp>
      <p:sp>
        <p:nvSpPr>
          <p:cNvPr id="3" name="Content Placeholder 2">
            <a:extLst>
              <a:ext uri="{FF2B5EF4-FFF2-40B4-BE49-F238E27FC236}">
                <a16:creationId xmlns:a16="http://schemas.microsoft.com/office/drawing/2014/main" id="{522ADF6F-C667-7C42-820F-4A87C041E546}"/>
              </a:ext>
            </a:extLst>
          </p:cNvPr>
          <p:cNvSpPr>
            <a:spLocks noGrp="1"/>
          </p:cNvSpPr>
          <p:nvPr>
            <p:ph idx="1"/>
          </p:nvPr>
        </p:nvSpPr>
        <p:spPr>
          <a:xfrm>
            <a:off x="838200" y="1153886"/>
            <a:ext cx="10515600" cy="4468437"/>
          </a:xfrm>
        </p:spPr>
        <p:txBody>
          <a:bodyPr>
            <a:normAutofit/>
          </a:bodyPr>
          <a:lstStyle/>
          <a:p>
            <a:r>
              <a:rPr lang="en-GB" dirty="0"/>
              <a:t>Validation is clearly defined as </a:t>
            </a:r>
            <a:r>
              <a:rPr lang="en-GB" i="1" dirty="0"/>
              <a:t>“the process of determining the degree to which a model is an accurate representation of the real world from the perspective of the intended uses of the model”</a:t>
            </a:r>
            <a:r>
              <a:rPr lang="en-GB" dirty="0"/>
              <a:t> </a:t>
            </a:r>
            <a:r>
              <a:rPr lang="en-GB" dirty="0">
                <a:solidFill>
                  <a:srgbClr val="FF0000"/>
                </a:solidFill>
              </a:rPr>
              <a:t>(AIAA-G-077-1998(2002))</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5</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395658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CFD validation experiment</a:t>
            </a:r>
          </a:p>
        </p:txBody>
      </p:sp>
      <p:sp>
        <p:nvSpPr>
          <p:cNvPr id="3" name="Content Placeholder 2">
            <a:extLst>
              <a:ext uri="{FF2B5EF4-FFF2-40B4-BE49-F238E27FC236}">
                <a16:creationId xmlns:a16="http://schemas.microsoft.com/office/drawing/2014/main" id="{522ADF6F-C667-7C42-820F-4A87C041E546}"/>
              </a:ext>
            </a:extLst>
          </p:cNvPr>
          <p:cNvSpPr>
            <a:spLocks noGrp="1"/>
          </p:cNvSpPr>
          <p:nvPr>
            <p:ph idx="1"/>
          </p:nvPr>
        </p:nvSpPr>
        <p:spPr>
          <a:xfrm>
            <a:off x="838200" y="1153886"/>
            <a:ext cx="10515600" cy="5148060"/>
          </a:xfrm>
        </p:spPr>
        <p:txBody>
          <a:bodyPr>
            <a:normAutofit/>
          </a:bodyPr>
          <a:lstStyle/>
          <a:p>
            <a:r>
              <a:rPr lang="en-US" dirty="0"/>
              <a:t>Some definitions:</a:t>
            </a:r>
          </a:p>
          <a:p>
            <a:pPr lvl="1"/>
            <a:r>
              <a:rPr lang="en-GB" i="1" dirty="0"/>
              <a:t>“A validation experiment is a physical realization of a properly posed applied mathematics problem with initial conditions, boundary conditions, material properties, and external forces” </a:t>
            </a:r>
            <a:r>
              <a:rPr lang="en-GB" dirty="0">
                <a:solidFill>
                  <a:srgbClr val="FF0000"/>
                </a:solidFill>
              </a:rPr>
              <a:t>(AIAA-2016-3811</a:t>
            </a:r>
            <a:r>
              <a:rPr lang="en-US" dirty="0">
                <a:solidFill>
                  <a:srgbClr val="FF0000"/>
                </a:solidFill>
              </a:rPr>
              <a:t>)</a:t>
            </a:r>
          </a:p>
          <a:p>
            <a:pPr lvl="1"/>
            <a:r>
              <a:rPr lang="en-GB" i="1" dirty="0"/>
              <a:t>“Validation experiments are performed to generate data for assessing the accuracy of the mathematical model via simulation outcomes produced by the verified computational model” </a:t>
            </a:r>
            <a:r>
              <a:rPr lang="en-GB" dirty="0">
                <a:solidFill>
                  <a:srgbClr val="FF0000"/>
                </a:solidFill>
              </a:rPr>
              <a:t>(AIAA-2016-3811</a:t>
            </a:r>
            <a:r>
              <a:rPr lang="en-US" dirty="0">
                <a:solidFill>
                  <a:srgbClr val="FF0000"/>
                </a:solidFill>
              </a:rPr>
              <a:t>)</a:t>
            </a:r>
          </a:p>
          <a:p>
            <a:pPr lvl="1"/>
            <a:r>
              <a:rPr lang="en-GB" i="1" dirty="0"/>
              <a:t>“A validation experiment is conducted for the primary goal of determining the predictive capability of a mathematical model of a physical process” </a:t>
            </a:r>
            <a:r>
              <a:rPr lang="en-GB" dirty="0">
                <a:solidFill>
                  <a:srgbClr val="FF0000"/>
                </a:solidFill>
              </a:rPr>
              <a:t>(Journal of Verification, Validation and Uncertainty Quantification, Vol. 2, 031002, 2017, pp. 1-14)</a:t>
            </a:r>
            <a:endParaRPr lang="en-US" dirty="0"/>
          </a:p>
          <a:p>
            <a:pPr lvl="1"/>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6</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spTree>
    <p:extLst>
      <p:ext uri="{BB962C8B-B14F-4D97-AF65-F5344CB8AC3E}">
        <p14:creationId xmlns:p14="http://schemas.microsoft.com/office/powerpoint/2010/main" val="51104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CFD validation experiment</a:t>
            </a:r>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7</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pic>
        <p:nvPicPr>
          <p:cNvPr id="9" name="Picture 8">
            <a:extLst>
              <a:ext uri="{FF2B5EF4-FFF2-40B4-BE49-F238E27FC236}">
                <a16:creationId xmlns:a16="http://schemas.microsoft.com/office/drawing/2014/main" id="{AD6DA627-1B66-4E46-8CF3-CF523D1F7F75}"/>
              </a:ext>
            </a:extLst>
          </p:cNvPr>
          <p:cNvPicPr>
            <a:picLocks noChangeAspect="1"/>
          </p:cNvPicPr>
          <p:nvPr/>
        </p:nvPicPr>
        <p:blipFill>
          <a:blip r:embed="rId2"/>
          <a:stretch>
            <a:fillRect/>
          </a:stretch>
        </p:blipFill>
        <p:spPr>
          <a:xfrm>
            <a:off x="1570510" y="1123779"/>
            <a:ext cx="8902700" cy="5080000"/>
          </a:xfrm>
          <a:prstGeom prst="rect">
            <a:avLst/>
          </a:prstGeom>
        </p:spPr>
      </p:pic>
      <p:sp>
        <p:nvSpPr>
          <p:cNvPr id="10" name="TextBox 9">
            <a:extLst>
              <a:ext uri="{FF2B5EF4-FFF2-40B4-BE49-F238E27FC236}">
                <a16:creationId xmlns:a16="http://schemas.microsoft.com/office/drawing/2014/main" id="{73BF6187-83BC-4644-8CF9-CDC19643DF64}"/>
              </a:ext>
            </a:extLst>
          </p:cNvPr>
          <p:cNvSpPr txBox="1"/>
          <p:nvPr/>
        </p:nvSpPr>
        <p:spPr>
          <a:xfrm>
            <a:off x="7821828" y="5869459"/>
            <a:ext cx="4028302" cy="523220"/>
          </a:xfrm>
          <a:prstGeom prst="rect">
            <a:avLst/>
          </a:prstGeom>
          <a:noFill/>
        </p:spPr>
        <p:txBody>
          <a:bodyPr wrap="square" rtlCol="0">
            <a:spAutoFit/>
          </a:bodyPr>
          <a:lstStyle/>
          <a:p>
            <a:r>
              <a:rPr lang="en-US" sz="1400" dirty="0"/>
              <a:t>From ASME V&amp;V 10-2019 “Standard for Verification and Validation in Computational Solid Mechanics”</a:t>
            </a:r>
          </a:p>
        </p:txBody>
      </p:sp>
    </p:spTree>
    <p:extLst>
      <p:ext uri="{BB962C8B-B14F-4D97-AF65-F5344CB8AC3E}">
        <p14:creationId xmlns:p14="http://schemas.microsoft.com/office/powerpoint/2010/main" val="20046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CFD validation experiment</a:t>
            </a:r>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8</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pic>
        <p:nvPicPr>
          <p:cNvPr id="9" name="Picture 8">
            <a:extLst>
              <a:ext uri="{FF2B5EF4-FFF2-40B4-BE49-F238E27FC236}">
                <a16:creationId xmlns:a16="http://schemas.microsoft.com/office/drawing/2014/main" id="{AD6DA627-1B66-4E46-8CF3-CF523D1F7F75}"/>
              </a:ext>
            </a:extLst>
          </p:cNvPr>
          <p:cNvPicPr>
            <a:picLocks noChangeAspect="1"/>
          </p:cNvPicPr>
          <p:nvPr/>
        </p:nvPicPr>
        <p:blipFill>
          <a:blip r:embed="rId2"/>
          <a:stretch>
            <a:fillRect/>
          </a:stretch>
        </p:blipFill>
        <p:spPr>
          <a:xfrm>
            <a:off x="1570510" y="1123779"/>
            <a:ext cx="8902700" cy="5080000"/>
          </a:xfrm>
          <a:prstGeom prst="rect">
            <a:avLst/>
          </a:prstGeom>
        </p:spPr>
      </p:pic>
      <p:sp>
        <p:nvSpPr>
          <p:cNvPr id="10" name="TextBox 9">
            <a:extLst>
              <a:ext uri="{FF2B5EF4-FFF2-40B4-BE49-F238E27FC236}">
                <a16:creationId xmlns:a16="http://schemas.microsoft.com/office/drawing/2014/main" id="{73BF6187-83BC-4644-8CF9-CDC19643DF64}"/>
              </a:ext>
            </a:extLst>
          </p:cNvPr>
          <p:cNvSpPr txBox="1"/>
          <p:nvPr/>
        </p:nvSpPr>
        <p:spPr>
          <a:xfrm>
            <a:off x="7821828" y="5869459"/>
            <a:ext cx="4028302" cy="523220"/>
          </a:xfrm>
          <a:prstGeom prst="rect">
            <a:avLst/>
          </a:prstGeom>
          <a:noFill/>
        </p:spPr>
        <p:txBody>
          <a:bodyPr wrap="square" rtlCol="0">
            <a:spAutoFit/>
          </a:bodyPr>
          <a:lstStyle/>
          <a:p>
            <a:r>
              <a:rPr lang="en-US" sz="1400" dirty="0"/>
              <a:t>From ASME V&amp;V 10-2019 “Standard for Verification and Validation in Computational Solid Mechanics”</a:t>
            </a:r>
          </a:p>
        </p:txBody>
      </p:sp>
      <p:sp>
        <p:nvSpPr>
          <p:cNvPr id="3" name="Left-Right Arrow 2">
            <a:extLst>
              <a:ext uri="{FF2B5EF4-FFF2-40B4-BE49-F238E27FC236}">
                <a16:creationId xmlns:a16="http://schemas.microsoft.com/office/drawing/2014/main" id="{7DA1CFAA-E628-E84D-B5AF-1BCC508B4319}"/>
              </a:ext>
            </a:extLst>
          </p:cNvPr>
          <p:cNvSpPr/>
          <p:nvPr/>
        </p:nvSpPr>
        <p:spPr>
          <a:xfrm>
            <a:off x="5609967" y="2817341"/>
            <a:ext cx="1025611" cy="4846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C061A4E-2F0B-EC4C-9D6B-41693B107B06}"/>
              </a:ext>
            </a:extLst>
          </p:cNvPr>
          <p:cNvSpPr txBox="1"/>
          <p:nvPr/>
        </p:nvSpPr>
        <p:spPr>
          <a:xfrm>
            <a:off x="7364627" y="1433384"/>
            <a:ext cx="2029017" cy="646331"/>
          </a:xfrm>
          <a:prstGeom prst="rect">
            <a:avLst/>
          </a:prstGeom>
          <a:noFill/>
        </p:spPr>
        <p:txBody>
          <a:bodyPr wrap="none" rtlCol="0">
            <a:spAutoFit/>
          </a:bodyPr>
          <a:lstStyle/>
          <a:p>
            <a:r>
              <a:rPr lang="en-US" b="1" dirty="0">
                <a:solidFill>
                  <a:srgbClr val="FF0000"/>
                </a:solidFill>
              </a:rPr>
              <a:t>COORDINATION</a:t>
            </a:r>
          </a:p>
          <a:p>
            <a:r>
              <a:rPr lang="en-US" b="1" dirty="0">
                <a:solidFill>
                  <a:srgbClr val="FF0000"/>
                </a:solidFill>
              </a:rPr>
              <a:t>(validation dialog*)</a:t>
            </a:r>
          </a:p>
        </p:txBody>
      </p:sp>
      <p:cxnSp>
        <p:nvCxnSpPr>
          <p:cNvPr id="8" name="Straight Connector 7">
            <a:extLst>
              <a:ext uri="{FF2B5EF4-FFF2-40B4-BE49-F238E27FC236}">
                <a16:creationId xmlns:a16="http://schemas.microsoft.com/office/drawing/2014/main" id="{AB84318A-2D28-6E4C-8A61-F52F84ED720B}"/>
              </a:ext>
            </a:extLst>
          </p:cNvPr>
          <p:cNvCxnSpPr>
            <a:cxnSpLocks/>
            <a:stCxn id="6" idx="1"/>
          </p:cNvCxnSpPr>
          <p:nvPr/>
        </p:nvCxnSpPr>
        <p:spPr>
          <a:xfrm flipH="1">
            <a:off x="6141309" y="1756550"/>
            <a:ext cx="1223318" cy="10731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D97A120-20BB-D54F-9E0F-99C414CF25C8}"/>
              </a:ext>
            </a:extLst>
          </p:cNvPr>
          <p:cNvSpPr txBox="1"/>
          <p:nvPr/>
        </p:nvSpPr>
        <p:spPr>
          <a:xfrm>
            <a:off x="767255" y="6138041"/>
            <a:ext cx="1832489" cy="369332"/>
          </a:xfrm>
          <a:prstGeom prst="rect">
            <a:avLst/>
          </a:prstGeom>
          <a:noFill/>
        </p:spPr>
        <p:txBody>
          <a:bodyPr wrap="none" rtlCol="0">
            <a:spAutoFit/>
          </a:bodyPr>
          <a:lstStyle/>
          <a:p>
            <a:r>
              <a:rPr lang="en-US" dirty="0">
                <a:solidFill>
                  <a:srgbClr val="FF0000"/>
                </a:solidFill>
              </a:rPr>
              <a:t>*AIAA-2021-1933</a:t>
            </a:r>
          </a:p>
        </p:txBody>
      </p:sp>
    </p:spTree>
    <p:extLst>
      <p:ext uri="{BB962C8B-B14F-4D97-AF65-F5344CB8AC3E}">
        <p14:creationId xmlns:p14="http://schemas.microsoft.com/office/powerpoint/2010/main" val="442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F8A-1CBB-D946-AF49-4B9AC8AA0A9B}"/>
              </a:ext>
            </a:extLst>
          </p:cNvPr>
          <p:cNvSpPr>
            <a:spLocks noGrp="1"/>
          </p:cNvSpPr>
          <p:nvPr>
            <p:ph type="title"/>
          </p:nvPr>
        </p:nvSpPr>
        <p:spPr/>
        <p:txBody>
          <a:bodyPr>
            <a:normAutofit fontScale="90000"/>
          </a:bodyPr>
          <a:lstStyle/>
          <a:p>
            <a:r>
              <a:rPr lang="en-US" dirty="0"/>
              <a:t>CFD validation experiment</a:t>
            </a:r>
          </a:p>
        </p:txBody>
      </p:sp>
      <p:sp>
        <p:nvSpPr>
          <p:cNvPr id="4" name="Slide Number Placeholder 3">
            <a:extLst>
              <a:ext uri="{FF2B5EF4-FFF2-40B4-BE49-F238E27FC236}">
                <a16:creationId xmlns:a16="http://schemas.microsoft.com/office/drawing/2014/main" id="{3E0F29DE-7A7F-7849-B162-5A643E779096}"/>
              </a:ext>
            </a:extLst>
          </p:cNvPr>
          <p:cNvSpPr>
            <a:spLocks noGrp="1"/>
          </p:cNvSpPr>
          <p:nvPr>
            <p:ph type="sldNum" sz="quarter" idx="12"/>
          </p:nvPr>
        </p:nvSpPr>
        <p:spPr/>
        <p:txBody>
          <a:bodyPr/>
          <a:lstStyle/>
          <a:p>
            <a:fld id="{0FA09243-1AD2-6A4E-AFBA-5B57F2F3C38A}" type="slidenum">
              <a:rPr lang="en-US" smtClean="0"/>
              <a:t>9</a:t>
            </a:fld>
            <a:endParaRPr lang="en-US"/>
          </a:p>
        </p:txBody>
      </p:sp>
      <p:sp>
        <p:nvSpPr>
          <p:cNvPr id="5" name="Footer Placeholder 4">
            <a:extLst>
              <a:ext uri="{FF2B5EF4-FFF2-40B4-BE49-F238E27FC236}">
                <a16:creationId xmlns:a16="http://schemas.microsoft.com/office/drawing/2014/main" id="{4F2B0FBF-ADF1-EA45-9C08-3706FC2FA038}"/>
              </a:ext>
            </a:extLst>
          </p:cNvPr>
          <p:cNvSpPr>
            <a:spLocks noGrp="1"/>
          </p:cNvSpPr>
          <p:nvPr>
            <p:ph type="ftr" sz="quarter" idx="11"/>
          </p:nvPr>
        </p:nvSpPr>
        <p:spPr/>
        <p:txBody>
          <a:bodyPr/>
          <a:lstStyle/>
          <a:p>
            <a:r>
              <a:rPr lang="en-US"/>
              <a:t>STO-MP-AVT-338, paper 10, May 24-27, 2021</a:t>
            </a:r>
          </a:p>
        </p:txBody>
      </p:sp>
      <p:pic>
        <p:nvPicPr>
          <p:cNvPr id="9" name="Picture 8">
            <a:extLst>
              <a:ext uri="{FF2B5EF4-FFF2-40B4-BE49-F238E27FC236}">
                <a16:creationId xmlns:a16="http://schemas.microsoft.com/office/drawing/2014/main" id="{AD6DA627-1B66-4E46-8CF3-CF523D1F7F75}"/>
              </a:ext>
            </a:extLst>
          </p:cNvPr>
          <p:cNvPicPr>
            <a:picLocks noChangeAspect="1"/>
          </p:cNvPicPr>
          <p:nvPr/>
        </p:nvPicPr>
        <p:blipFill>
          <a:blip r:embed="rId2"/>
          <a:stretch>
            <a:fillRect/>
          </a:stretch>
        </p:blipFill>
        <p:spPr>
          <a:xfrm>
            <a:off x="1570510" y="1123779"/>
            <a:ext cx="8902700" cy="5080000"/>
          </a:xfrm>
          <a:prstGeom prst="rect">
            <a:avLst/>
          </a:prstGeom>
        </p:spPr>
      </p:pic>
      <p:sp>
        <p:nvSpPr>
          <p:cNvPr id="10" name="TextBox 9">
            <a:extLst>
              <a:ext uri="{FF2B5EF4-FFF2-40B4-BE49-F238E27FC236}">
                <a16:creationId xmlns:a16="http://schemas.microsoft.com/office/drawing/2014/main" id="{73BF6187-83BC-4644-8CF9-CDC19643DF64}"/>
              </a:ext>
            </a:extLst>
          </p:cNvPr>
          <p:cNvSpPr txBox="1"/>
          <p:nvPr/>
        </p:nvSpPr>
        <p:spPr>
          <a:xfrm>
            <a:off x="7821828" y="5869459"/>
            <a:ext cx="4028302" cy="523220"/>
          </a:xfrm>
          <a:prstGeom prst="rect">
            <a:avLst/>
          </a:prstGeom>
          <a:noFill/>
        </p:spPr>
        <p:txBody>
          <a:bodyPr wrap="square" rtlCol="0">
            <a:spAutoFit/>
          </a:bodyPr>
          <a:lstStyle/>
          <a:p>
            <a:r>
              <a:rPr lang="en-US" sz="1400" dirty="0"/>
              <a:t>From ASME V&amp;V 10-2019 “Standard for Verification and Validation in Computational Solid Mechanics”</a:t>
            </a:r>
          </a:p>
        </p:txBody>
      </p:sp>
      <p:sp>
        <p:nvSpPr>
          <p:cNvPr id="3" name="Left-Right Arrow 2">
            <a:extLst>
              <a:ext uri="{FF2B5EF4-FFF2-40B4-BE49-F238E27FC236}">
                <a16:creationId xmlns:a16="http://schemas.microsoft.com/office/drawing/2014/main" id="{7DA1CFAA-E628-E84D-B5AF-1BCC508B4319}"/>
              </a:ext>
            </a:extLst>
          </p:cNvPr>
          <p:cNvSpPr/>
          <p:nvPr/>
        </p:nvSpPr>
        <p:spPr>
          <a:xfrm>
            <a:off x="5609967" y="2817341"/>
            <a:ext cx="1025611" cy="4846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C061A4E-2F0B-EC4C-9D6B-41693B107B06}"/>
              </a:ext>
            </a:extLst>
          </p:cNvPr>
          <p:cNvSpPr txBox="1"/>
          <p:nvPr/>
        </p:nvSpPr>
        <p:spPr>
          <a:xfrm>
            <a:off x="7364627" y="1433384"/>
            <a:ext cx="2029017" cy="646331"/>
          </a:xfrm>
          <a:prstGeom prst="rect">
            <a:avLst/>
          </a:prstGeom>
          <a:noFill/>
        </p:spPr>
        <p:txBody>
          <a:bodyPr wrap="none" rtlCol="0">
            <a:spAutoFit/>
          </a:bodyPr>
          <a:lstStyle/>
          <a:p>
            <a:r>
              <a:rPr lang="en-US" b="1" dirty="0">
                <a:solidFill>
                  <a:srgbClr val="FF0000"/>
                </a:solidFill>
              </a:rPr>
              <a:t>COORDINATION</a:t>
            </a:r>
          </a:p>
          <a:p>
            <a:r>
              <a:rPr lang="en-US" b="1" dirty="0">
                <a:solidFill>
                  <a:srgbClr val="FF0000"/>
                </a:solidFill>
              </a:rPr>
              <a:t>(validation dialog*)</a:t>
            </a:r>
          </a:p>
        </p:txBody>
      </p:sp>
      <p:cxnSp>
        <p:nvCxnSpPr>
          <p:cNvPr id="8" name="Straight Connector 7">
            <a:extLst>
              <a:ext uri="{FF2B5EF4-FFF2-40B4-BE49-F238E27FC236}">
                <a16:creationId xmlns:a16="http://schemas.microsoft.com/office/drawing/2014/main" id="{AB84318A-2D28-6E4C-8A61-F52F84ED720B}"/>
              </a:ext>
            </a:extLst>
          </p:cNvPr>
          <p:cNvCxnSpPr>
            <a:cxnSpLocks/>
            <a:stCxn id="6" idx="1"/>
          </p:cNvCxnSpPr>
          <p:nvPr/>
        </p:nvCxnSpPr>
        <p:spPr>
          <a:xfrm flipH="1">
            <a:off x="6141309" y="1756550"/>
            <a:ext cx="1223318" cy="10731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E404E1-AF99-D341-8FD2-44D15671F532}"/>
              </a:ext>
            </a:extLst>
          </p:cNvPr>
          <p:cNvCxnSpPr/>
          <p:nvPr/>
        </p:nvCxnSpPr>
        <p:spPr>
          <a:xfrm>
            <a:off x="6746789" y="2644345"/>
            <a:ext cx="11862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F33215-248F-0149-AF58-D2411C3D31B2}"/>
              </a:ext>
            </a:extLst>
          </p:cNvPr>
          <p:cNvSpPr txBox="1"/>
          <p:nvPr/>
        </p:nvSpPr>
        <p:spPr>
          <a:xfrm>
            <a:off x="6845644" y="2335427"/>
            <a:ext cx="1287981" cy="323165"/>
          </a:xfrm>
          <a:prstGeom prst="rect">
            <a:avLst/>
          </a:prstGeom>
          <a:noFill/>
        </p:spPr>
        <p:txBody>
          <a:bodyPr wrap="none" rtlCol="0">
            <a:spAutoFit/>
          </a:bodyPr>
          <a:lstStyle/>
          <a:p>
            <a:r>
              <a:rPr lang="en-US" sz="1500" dirty="0">
                <a:solidFill>
                  <a:srgbClr val="FF0000"/>
                </a:solidFill>
              </a:rPr>
              <a:t>Measurement</a:t>
            </a:r>
          </a:p>
        </p:txBody>
      </p:sp>
      <p:sp>
        <p:nvSpPr>
          <p:cNvPr id="13" name="Oval 12">
            <a:extLst>
              <a:ext uri="{FF2B5EF4-FFF2-40B4-BE49-F238E27FC236}">
                <a16:creationId xmlns:a16="http://schemas.microsoft.com/office/drawing/2014/main" id="{00F9172B-49F7-5C4E-BFB4-7C2DD3F4FCD7}"/>
              </a:ext>
            </a:extLst>
          </p:cNvPr>
          <p:cNvSpPr/>
          <p:nvPr/>
        </p:nvSpPr>
        <p:spPr>
          <a:xfrm>
            <a:off x="1285103" y="840259"/>
            <a:ext cx="9255211" cy="5597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B1B5A-F31E-DC4C-9A13-BA6D8F66F59F}"/>
              </a:ext>
            </a:extLst>
          </p:cNvPr>
          <p:cNvSpPr txBox="1"/>
          <p:nvPr/>
        </p:nvSpPr>
        <p:spPr>
          <a:xfrm>
            <a:off x="840259" y="5671752"/>
            <a:ext cx="2619633" cy="1200329"/>
          </a:xfrm>
          <a:prstGeom prst="rect">
            <a:avLst/>
          </a:prstGeom>
          <a:noFill/>
        </p:spPr>
        <p:txBody>
          <a:bodyPr wrap="square" rtlCol="0">
            <a:spAutoFit/>
          </a:bodyPr>
          <a:lstStyle/>
          <a:p>
            <a:r>
              <a:rPr lang="en-US" dirty="0">
                <a:solidFill>
                  <a:srgbClr val="FF0000"/>
                </a:solidFill>
              </a:rPr>
              <a:t>*Both CFD and WT measurements are part of the “experiment” (AIAA-2021-1933)</a:t>
            </a:r>
          </a:p>
        </p:txBody>
      </p:sp>
      <p:cxnSp>
        <p:nvCxnSpPr>
          <p:cNvPr id="15" name="Straight Connector 14">
            <a:extLst>
              <a:ext uri="{FF2B5EF4-FFF2-40B4-BE49-F238E27FC236}">
                <a16:creationId xmlns:a16="http://schemas.microsoft.com/office/drawing/2014/main" id="{F72EF138-EB81-2A4A-B576-24D28BC6E066}"/>
              </a:ext>
            </a:extLst>
          </p:cNvPr>
          <p:cNvCxnSpPr/>
          <p:nvPr/>
        </p:nvCxnSpPr>
        <p:spPr>
          <a:xfrm>
            <a:off x="7047471" y="2846172"/>
            <a:ext cx="11862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132B75-6A5F-5C4D-93C6-76F717E71073}"/>
              </a:ext>
            </a:extLst>
          </p:cNvPr>
          <p:cNvSpPr txBox="1"/>
          <p:nvPr/>
        </p:nvSpPr>
        <p:spPr>
          <a:xfrm>
            <a:off x="7970109" y="123568"/>
            <a:ext cx="4077730" cy="923330"/>
          </a:xfrm>
          <a:prstGeom prst="rect">
            <a:avLst/>
          </a:prstGeom>
          <a:noFill/>
        </p:spPr>
        <p:txBody>
          <a:bodyPr wrap="square" rtlCol="0">
            <a:spAutoFit/>
          </a:bodyPr>
          <a:lstStyle/>
          <a:p>
            <a:r>
              <a:rPr lang="en-US" dirty="0">
                <a:solidFill>
                  <a:srgbClr val="7030A0"/>
                </a:solidFill>
              </a:rPr>
              <a:t>Experiment: a scientific procedure undertaken to make a discovery, test a hypothesis, or demonstrate a known fact.</a:t>
            </a:r>
          </a:p>
        </p:txBody>
      </p:sp>
    </p:spTree>
    <p:extLst>
      <p:ext uri="{BB962C8B-B14F-4D97-AF65-F5344CB8AC3E}">
        <p14:creationId xmlns:p14="http://schemas.microsoft.com/office/powerpoint/2010/main" val="280308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48180</TotalTime>
  <Words>2533</Words>
  <Application>Microsoft Macintosh PowerPoint</Application>
  <PresentationFormat>Widescreen</PresentationFormat>
  <Paragraphs>248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Insights and Lessons Learned from the NASA Juncture Flow Experiment</vt:lpstr>
      <vt:lpstr>Acknowledgments</vt:lpstr>
      <vt:lpstr>Outline</vt:lpstr>
      <vt:lpstr>Introduction</vt:lpstr>
      <vt:lpstr>CFD validation</vt:lpstr>
      <vt:lpstr>CFD validation experiment</vt:lpstr>
      <vt:lpstr>CFD validation experiment</vt:lpstr>
      <vt:lpstr>CFD validation experiment</vt:lpstr>
      <vt:lpstr>CFD validation experiment</vt:lpstr>
      <vt:lpstr>JF test article in the Langley 14x22 wind tunnel</vt:lpstr>
      <vt:lpstr>Wind tunnel characterization - inflow</vt:lpstr>
      <vt:lpstr>Wind tunnel characterization – side walls &amp; outflow</vt:lpstr>
      <vt:lpstr>Wind tunnel characterization - geometry</vt:lpstr>
      <vt:lpstr>CFD: Strategies for wind tunnel simulations</vt:lpstr>
      <vt:lpstr>CFD: Strategies for wind tunnel simulations (cont’d)</vt:lpstr>
      <vt:lpstr>CFD: Strategies for wind tunnel simulations (cont’d)</vt:lpstr>
      <vt:lpstr>CFD: Influence of wind tunnel walls</vt:lpstr>
      <vt:lpstr>CFD: Influence of wind tunnel walls</vt:lpstr>
      <vt:lpstr>CFD’s Capability to Accurately Predict JF (RANS)</vt:lpstr>
      <vt:lpstr>CFD’s Capability to Accurately Predict JF (RANS)</vt:lpstr>
      <vt:lpstr>CFD’s Capability to Accurately Predict JF (RANS)</vt:lpstr>
      <vt:lpstr>CFD’s Capability to Accurately Predict JF (RANS)</vt:lpstr>
      <vt:lpstr>CFD’s Capability to Accurately Predict JF (RANS)</vt:lpstr>
      <vt:lpstr>CFD’s Capability to Accurately Predict JF (RANS)</vt:lpstr>
      <vt:lpstr>CFD’s Capability to Accurately Predict JF (RANS)</vt:lpstr>
      <vt:lpstr>CFD’s Capability to Accurately Predict JF</vt:lpstr>
      <vt:lpstr>Summary</vt:lpstr>
      <vt:lpstr>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placement of Kulites for the CRM-HL (NTF testing)</dc:title>
  <dc:creator>Rumsey, Christopher L. (LARC-D302)</dc:creator>
  <cp:lastModifiedBy>Rumsey, Christopher L. (LARC-D302)</cp:lastModifiedBy>
  <cp:revision>138</cp:revision>
  <dcterms:created xsi:type="dcterms:W3CDTF">2020-07-27T16:45:17Z</dcterms:created>
  <dcterms:modified xsi:type="dcterms:W3CDTF">2021-05-10T17:51:40Z</dcterms:modified>
</cp:coreProperties>
</file>