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bookmarkIdSeed="17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58" r:id="rId7"/>
    <p:sldId id="260" r:id="rId8"/>
    <p:sldId id="261" r:id="rId9"/>
    <p:sldId id="259" r:id="rId10"/>
    <p:sldId id="262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ent Erickson" initials="BE" lastIdx="21" clrIdx="0"/>
  <p:cmAuthor id="1" name="Matt Griebel" initials="MG" lastIdx="1" clrIdx="1">
    <p:extLst>
      <p:ext uri="{19B8F6BF-5375-455C-9EA6-DF929625EA0E}">
        <p15:presenceInfo xmlns:p15="http://schemas.microsoft.com/office/powerpoint/2012/main" userId="S::mgriebel@quartus.com::cc006ed0-27d0-4959-8f2a-1e74f75699a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FF"/>
    <a:srgbClr val="F0F0F0"/>
    <a:srgbClr val="4472C4"/>
    <a:srgbClr val="ED7D31"/>
    <a:srgbClr val="567AA5"/>
    <a:srgbClr val="87D395"/>
    <a:srgbClr val="EFBB39"/>
    <a:srgbClr val="CF5151"/>
    <a:srgbClr val="66AAD7"/>
    <a:srgbClr val="E898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F956D4-72C7-405F-86B5-1E41B3846A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AC1A3-DB3F-4467-A878-F69E5B57A4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E9801-BD2A-4E52-A493-74619301743A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55373-B330-4CF3-AA83-3357BA480B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79519-CFD5-4BF9-99E6-D35010B429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412EE-5673-42A7-8F4C-B4F347648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62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466E2-3A76-4D53-9B64-E2B0403B30D0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70C55-A6C8-4E61-9AE0-024257383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80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9454" y="1494995"/>
            <a:ext cx="11453091" cy="581031"/>
          </a:xfrm>
        </p:spPr>
        <p:txBody>
          <a:bodyPr/>
          <a:lstStyle>
            <a:lvl1pPr>
              <a:defRPr sz="3600" baseline="0">
                <a:solidFill>
                  <a:srgbClr val="C5152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1"/>
            <a:ext cx="8534400" cy="451765"/>
          </a:xfrm>
        </p:spPr>
        <p:txBody>
          <a:bodyPr/>
          <a:lstStyle>
            <a:lvl1pPr marL="0" indent="0" algn="ctr">
              <a:buNone/>
              <a:defRPr sz="2400"/>
            </a:lvl1pPr>
            <a:lvl2pPr marL="544229" indent="0" algn="ctr">
              <a:buNone/>
              <a:defRPr/>
            </a:lvl2pPr>
            <a:lvl3pPr marL="1088457" indent="0" algn="ctr">
              <a:buNone/>
              <a:defRPr/>
            </a:lvl3pPr>
            <a:lvl4pPr marL="1632686" indent="0" algn="ctr">
              <a:buNone/>
              <a:defRPr/>
            </a:lvl4pPr>
            <a:lvl5pPr marL="2176915" indent="0" algn="ctr">
              <a:buNone/>
              <a:defRPr/>
            </a:lvl5pPr>
            <a:lvl6pPr marL="2721144" indent="0" algn="ctr">
              <a:buNone/>
              <a:defRPr/>
            </a:lvl6pPr>
            <a:lvl7pPr marL="3265372" indent="0" algn="ctr">
              <a:buNone/>
              <a:defRPr/>
            </a:lvl7pPr>
            <a:lvl8pPr marL="3809601" indent="0" algn="ctr">
              <a:buNone/>
              <a:defRPr/>
            </a:lvl8pPr>
            <a:lvl9pPr marL="435383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0283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55" y="182880"/>
            <a:ext cx="11453091" cy="618029"/>
          </a:xfrm>
        </p:spPr>
        <p:txBody>
          <a:bodyPr/>
          <a:lstStyle>
            <a:lvl1pPr>
              <a:defRPr sz="38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819" y="1005840"/>
            <a:ext cx="11360727" cy="2013118"/>
          </a:xfrm>
        </p:spPr>
        <p:txBody>
          <a:bodyPr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277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83" y="4406901"/>
            <a:ext cx="10772101" cy="673429"/>
          </a:xfrm>
        </p:spPr>
        <p:txBody>
          <a:bodyPr/>
          <a:lstStyle>
            <a:lvl1pPr algn="l">
              <a:defRPr sz="42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183" y="3934682"/>
            <a:ext cx="10772101" cy="472220"/>
          </a:xfrm>
        </p:spPr>
        <p:txBody>
          <a:bodyPr lIns="73646" rIns="73646" anchor="b"/>
          <a:lstStyle>
            <a:lvl1pPr marL="0" indent="0">
              <a:buNone/>
              <a:defRPr sz="2533"/>
            </a:lvl1pPr>
            <a:lvl2pPr marL="544229" indent="0">
              <a:buNone/>
              <a:defRPr sz="2133"/>
            </a:lvl2pPr>
            <a:lvl3pPr marL="1088457" indent="0">
              <a:buNone/>
              <a:defRPr sz="1867"/>
            </a:lvl3pPr>
            <a:lvl4pPr marL="1632686" indent="0">
              <a:buNone/>
              <a:defRPr sz="1733"/>
            </a:lvl4pPr>
            <a:lvl5pPr marL="2176915" indent="0">
              <a:buNone/>
              <a:defRPr sz="1733"/>
            </a:lvl5pPr>
            <a:lvl6pPr marL="2721144" indent="0">
              <a:buNone/>
              <a:defRPr sz="1733"/>
            </a:lvl6pPr>
            <a:lvl7pPr marL="3265372" indent="0">
              <a:buNone/>
              <a:defRPr sz="1733"/>
            </a:lvl7pPr>
            <a:lvl8pPr marL="3809601" indent="0">
              <a:buNone/>
              <a:defRPr sz="1733"/>
            </a:lvl8pPr>
            <a:lvl9pPr marL="4353830" indent="0">
              <a:buNone/>
              <a:defRPr sz="17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516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55" y="182880"/>
            <a:ext cx="11453091" cy="618029"/>
          </a:xfrm>
        </p:spPr>
        <p:txBody>
          <a:bodyPr/>
          <a:lstStyle>
            <a:lvl1pPr>
              <a:defRPr sz="38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1819" y="1005840"/>
            <a:ext cx="5532581" cy="1878600"/>
          </a:xfrm>
        </p:spPr>
        <p:txBody>
          <a:bodyPr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05840"/>
            <a:ext cx="5532581" cy="1878600"/>
          </a:xfrm>
        </p:spPr>
        <p:txBody>
          <a:bodyPr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4653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702657"/>
            <a:ext cx="5386917" cy="472220"/>
          </a:xfrm>
        </p:spPr>
        <p:txBody>
          <a:bodyPr anchor="b"/>
          <a:lstStyle>
            <a:lvl1pPr marL="0" indent="0">
              <a:buNone/>
              <a:defRPr sz="2533" b="1"/>
            </a:lvl1pPr>
            <a:lvl2pPr marL="544229" indent="0">
              <a:buNone/>
              <a:defRPr sz="2400" b="1"/>
            </a:lvl2pPr>
            <a:lvl3pPr marL="1088457" indent="0">
              <a:buNone/>
              <a:defRPr sz="2133" b="1"/>
            </a:lvl3pPr>
            <a:lvl4pPr marL="1632686" indent="0">
              <a:buNone/>
              <a:defRPr sz="1867" b="1"/>
            </a:lvl4pPr>
            <a:lvl5pPr marL="2176915" indent="0">
              <a:buNone/>
              <a:defRPr sz="1867" b="1"/>
            </a:lvl5pPr>
            <a:lvl6pPr marL="2721144" indent="0">
              <a:buNone/>
              <a:defRPr sz="1867" b="1"/>
            </a:lvl6pPr>
            <a:lvl7pPr marL="3265372" indent="0">
              <a:buNone/>
              <a:defRPr sz="1867" b="1"/>
            </a:lvl7pPr>
            <a:lvl8pPr marL="3809601" indent="0">
              <a:buNone/>
              <a:defRPr sz="1867" b="1"/>
            </a:lvl8pPr>
            <a:lvl9pPr marL="4353830" indent="0">
              <a:buNone/>
              <a:defRPr sz="1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1850931"/>
          </a:xfrm>
        </p:spPr>
        <p:txBody>
          <a:bodyPr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702657"/>
            <a:ext cx="5389033" cy="472220"/>
          </a:xfrm>
        </p:spPr>
        <p:txBody>
          <a:bodyPr anchor="b"/>
          <a:lstStyle>
            <a:lvl1pPr marL="0" indent="0">
              <a:buNone/>
              <a:defRPr sz="2533" b="1"/>
            </a:lvl1pPr>
            <a:lvl2pPr marL="544229" indent="0">
              <a:buNone/>
              <a:defRPr sz="2400" b="1"/>
            </a:lvl2pPr>
            <a:lvl3pPr marL="1088457" indent="0">
              <a:buNone/>
              <a:defRPr sz="2133" b="1"/>
            </a:lvl3pPr>
            <a:lvl4pPr marL="1632686" indent="0">
              <a:buNone/>
              <a:defRPr sz="1867" b="1"/>
            </a:lvl4pPr>
            <a:lvl5pPr marL="2176915" indent="0">
              <a:buNone/>
              <a:defRPr sz="1867" b="1"/>
            </a:lvl5pPr>
            <a:lvl6pPr marL="2721144" indent="0">
              <a:buNone/>
              <a:defRPr sz="1867" b="1"/>
            </a:lvl6pPr>
            <a:lvl7pPr marL="3265372" indent="0">
              <a:buNone/>
              <a:defRPr sz="1867" b="1"/>
            </a:lvl7pPr>
            <a:lvl8pPr marL="3809601" indent="0">
              <a:buNone/>
              <a:defRPr sz="1867" b="1"/>
            </a:lvl8pPr>
            <a:lvl9pPr marL="4353830" indent="0">
              <a:buNone/>
              <a:defRPr sz="1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1850931"/>
          </a:xfrm>
        </p:spPr>
        <p:txBody>
          <a:bodyPr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9455" y="299099"/>
            <a:ext cx="11453091" cy="618029"/>
          </a:xfrm>
        </p:spPr>
        <p:txBody>
          <a:bodyPr/>
          <a:lstStyle>
            <a:lvl1pPr>
              <a:defRPr sz="3867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85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55" y="182880"/>
            <a:ext cx="11453091" cy="618029"/>
          </a:xfrm>
        </p:spPr>
        <p:txBody>
          <a:bodyPr/>
          <a:lstStyle>
            <a:lvl1pPr>
              <a:defRPr sz="3867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945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30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952507"/>
            <a:ext cx="7315200" cy="414832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615977"/>
          </a:xfrm>
        </p:spPr>
        <p:txBody>
          <a:bodyPr/>
          <a:lstStyle>
            <a:lvl1pPr marL="0" indent="0">
              <a:buNone/>
              <a:defRPr sz="3467"/>
            </a:lvl1pPr>
            <a:lvl2pPr marL="544229" indent="0">
              <a:buNone/>
              <a:defRPr sz="3333"/>
            </a:lvl2pPr>
            <a:lvl3pPr marL="1088457" indent="0">
              <a:buNone/>
              <a:defRPr sz="2933"/>
            </a:lvl3pPr>
            <a:lvl4pPr marL="1632686" indent="0">
              <a:buNone/>
              <a:defRPr sz="2400"/>
            </a:lvl4pPr>
            <a:lvl5pPr marL="2176915" indent="0">
              <a:buNone/>
              <a:defRPr sz="2400"/>
            </a:lvl5pPr>
            <a:lvl6pPr marL="2721144" indent="0">
              <a:buNone/>
              <a:defRPr sz="2400"/>
            </a:lvl6pPr>
            <a:lvl7pPr marL="3265372" indent="0">
              <a:buNone/>
              <a:defRPr sz="2400"/>
            </a:lvl7pPr>
            <a:lvl8pPr marL="3809601" indent="0">
              <a:buNone/>
              <a:defRPr sz="2400"/>
            </a:lvl8pPr>
            <a:lvl9pPr marL="4353830" indent="0">
              <a:buNone/>
              <a:defRPr sz="24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349109"/>
          </a:xfrm>
        </p:spPr>
        <p:txBody>
          <a:bodyPr lIns="73646" rIns="73646"/>
          <a:lstStyle>
            <a:lvl1pPr marL="0" indent="0">
              <a:buNone/>
              <a:defRPr sz="1733"/>
            </a:lvl1pPr>
            <a:lvl2pPr marL="544229" indent="0">
              <a:buNone/>
              <a:defRPr sz="1333"/>
            </a:lvl2pPr>
            <a:lvl3pPr marL="1088457" indent="0">
              <a:buNone/>
              <a:defRPr sz="1200"/>
            </a:lvl3pPr>
            <a:lvl4pPr marL="1632686" indent="0">
              <a:buNone/>
              <a:defRPr sz="1067"/>
            </a:lvl4pPr>
            <a:lvl5pPr marL="2176915" indent="0">
              <a:buNone/>
              <a:defRPr sz="1067"/>
            </a:lvl5pPr>
            <a:lvl6pPr marL="2721144" indent="0">
              <a:buNone/>
              <a:defRPr sz="1067"/>
            </a:lvl6pPr>
            <a:lvl7pPr marL="3265372" indent="0">
              <a:buNone/>
              <a:defRPr sz="1067"/>
            </a:lvl7pPr>
            <a:lvl8pPr marL="3809601" indent="0">
              <a:buNone/>
              <a:defRPr sz="1067"/>
            </a:lvl8pPr>
            <a:lvl9pPr marL="4353830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0778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89152" y="1828800"/>
            <a:ext cx="6341031" cy="24166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659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41544" y="455614"/>
            <a:ext cx="1236057" cy="5763081"/>
          </a:xfrm>
        </p:spPr>
        <p:txBody>
          <a:bodyPr vert="eaVert"/>
          <a:lstStyle>
            <a:lvl1pPr>
              <a:defRPr sz="38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5106" y="455614"/>
            <a:ext cx="1768497" cy="5763081"/>
          </a:xfrm>
        </p:spPr>
        <p:txBody>
          <a:bodyPr vert="eaVert"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73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455" y="455613"/>
            <a:ext cx="11360727" cy="618029"/>
          </a:xfrm>
        </p:spPr>
        <p:txBody>
          <a:bodyPr/>
          <a:lstStyle>
            <a:lvl1pPr>
              <a:defRPr sz="38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1819" y="1387760"/>
            <a:ext cx="5532581" cy="1878600"/>
          </a:xfrm>
        </p:spPr>
        <p:txBody>
          <a:bodyPr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87760"/>
            <a:ext cx="5532581" cy="1878600"/>
          </a:xfrm>
        </p:spPr>
        <p:txBody>
          <a:bodyPr/>
          <a:lstStyle>
            <a:lvl1pPr>
              <a:defRPr sz="2533"/>
            </a:lvl1pPr>
            <a:lvl2pPr>
              <a:defRPr sz="2133"/>
            </a:lvl2pPr>
            <a:lvl3pPr>
              <a:defRPr sz="1867"/>
            </a:lvl3pPr>
            <a:lvl4pPr>
              <a:defRPr sz="1733"/>
            </a:lvl4pPr>
            <a:lvl5pPr>
              <a:defRPr sz="17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180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Line 40"/>
          <p:cNvSpPr>
            <a:spLocks noChangeShapeType="1"/>
          </p:cNvSpPr>
          <p:nvPr/>
        </p:nvSpPr>
        <p:spPr bwMode="auto">
          <a:xfrm>
            <a:off x="2661844" y="6266892"/>
            <a:ext cx="8793404" cy="0"/>
          </a:xfrm>
          <a:prstGeom prst="line">
            <a:avLst/>
          </a:prstGeom>
          <a:noFill/>
          <a:ln w="12700">
            <a:solidFill>
              <a:srgbClr val="567A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8195" tIns="49097" rIns="98195" bIns="49097" anchor="ctr"/>
          <a:lstStyle/>
          <a:p>
            <a:endParaRPr lang="en-US" sz="2400"/>
          </a:p>
        </p:txBody>
      </p:sp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69455" y="218843"/>
            <a:ext cx="11453091" cy="61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6" tIns="40818" rIns="81636" bIns="4081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1819" y="1115596"/>
            <a:ext cx="11360727" cy="18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0818" rIns="0" bIns="4081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Text Box 6"/>
          <p:cNvSpPr txBox="1">
            <a:spLocks noChangeArrowheads="1"/>
          </p:cNvSpPr>
          <p:nvPr/>
        </p:nvSpPr>
        <p:spPr bwMode="auto">
          <a:xfrm>
            <a:off x="11455248" y="6142150"/>
            <a:ext cx="367298" cy="25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848" tIns="54424" rIns="108848" bIns="54424">
            <a:spAutoFit/>
          </a:bodyPr>
          <a:lstStyle>
            <a:lvl1pPr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fld id="{726C27BC-38FD-4989-A26C-3FCD1067ACCC}" type="slidenum">
              <a:rPr lang="en-US" sz="933" smtClean="0">
                <a:solidFill>
                  <a:srgbClr val="777777"/>
                </a:solidFill>
              </a:rPr>
              <a:pPr algn="l">
                <a:defRPr/>
              </a:pPr>
              <a:t>‹#›</a:t>
            </a:fld>
            <a:endParaRPr lang="en-US" sz="933">
              <a:solidFill>
                <a:srgbClr val="777777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559027-7E45-4ADC-8EFA-828B61CB857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337954" y="6096289"/>
            <a:ext cx="1074377" cy="532932"/>
          </a:xfrm>
          <a:prstGeom prst="rect">
            <a:avLst/>
          </a:prstGeom>
        </p:spPr>
      </p:pic>
      <p:pic>
        <p:nvPicPr>
          <p:cNvPr id="1030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54" y="6142150"/>
            <a:ext cx="1926429" cy="45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87AA6C8-7BF9-4C89-9CB0-5AA49AE68DFE}"/>
              </a:ext>
            </a:extLst>
          </p:cNvPr>
          <p:cNvSpPr/>
          <p:nvPr userDrawn="1"/>
        </p:nvSpPr>
        <p:spPr>
          <a:xfrm>
            <a:off x="3940580" y="6447977"/>
            <a:ext cx="43364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0" kern="0" dirty="0"/>
              <a:t>SCLV Dynamic Environments Workshop, June 2021</a:t>
            </a:r>
          </a:p>
        </p:txBody>
      </p:sp>
    </p:spTree>
    <p:extLst>
      <p:ext uri="{BB962C8B-B14F-4D97-AF65-F5344CB8AC3E}">
        <p14:creationId xmlns:p14="http://schemas.microsoft.com/office/powerpoint/2010/main" val="69545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867" b="1">
          <a:solidFill>
            <a:srgbClr val="C5152E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867" b="1">
          <a:solidFill>
            <a:srgbClr val="C5152E"/>
          </a:solidFill>
          <a:latin typeface="Arial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867" b="1">
          <a:solidFill>
            <a:srgbClr val="C5152E"/>
          </a:solidFill>
          <a:latin typeface="Arial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867" b="1">
          <a:solidFill>
            <a:srgbClr val="C5152E"/>
          </a:solidFill>
          <a:latin typeface="Arial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867" b="1">
          <a:solidFill>
            <a:srgbClr val="C5152E"/>
          </a:solidFill>
          <a:latin typeface="Arial" charset="0"/>
        </a:defRPr>
      </a:lvl5pPr>
      <a:lvl6pPr marL="544229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Arial" charset="0"/>
        </a:defRPr>
      </a:lvl6pPr>
      <a:lvl7pPr marL="1088457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Arial" charset="0"/>
        </a:defRPr>
      </a:lvl7pPr>
      <a:lvl8pPr marL="1632686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Arial" charset="0"/>
        </a:defRPr>
      </a:lvl8pPr>
      <a:lvl9pPr marL="2176915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Arial" charset="0"/>
        </a:defRPr>
      </a:lvl9pPr>
    </p:titleStyle>
    <p:bodyStyle>
      <a:lvl1pPr marL="407428" indent="-407428" algn="l" rtl="0" eaLnBrk="1" fontAlgn="base" hangingPunct="1">
        <a:spcBef>
          <a:spcPct val="20000"/>
        </a:spcBef>
        <a:spcAft>
          <a:spcPct val="0"/>
        </a:spcAft>
        <a:buChar char="•"/>
        <a:defRPr sz="2533" b="1">
          <a:solidFill>
            <a:schemeClr val="tx1"/>
          </a:solidFill>
          <a:latin typeface="+mn-lt"/>
          <a:ea typeface="+mn-ea"/>
          <a:cs typeface="+mn-cs"/>
        </a:defRPr>
      </a:lvl1pPr>
      <a:lvl2pPr marL="883046" indent="-339240" algn="l" rtl="0" eaLnBrk="1" fontAlgn="base" hangingPunct="1">
        <a:spcBef>
          <a:spcPct val="20000"/>
        </a:spcBef>
        <a:spcAft>
          <a:spcPct val="0"/>
        </a:spcAft>
        <a:buChar char="–"/>
        <a:defRPr sz="2133" b="1">
          <a:solidFill>
            <a:srgbClr val="567AA5"/>
          </a:solidFill>
          <a:latin typeface="+mn-lt"/>
        </a:defRPr>
      </a:lvl2pPr>
      <a:lvl3pPr marL="1360367" indent="-271051" algn="l" rtl="0" eaLnBrk="1" fontAlgn="base" hangingPunct="1">
        <a:spcBef>
          <a:spcPct val="20000"/>
        </a:spcBef>
        <a:spcAft>
          <a:spcPct val="0"/>
        </a:spcAft>
        <a:buChar char="•"/>
        <a:defRPr b="1">
          <a:solidFill>
            <a:srgbClr val="567AA5"/>
          </a:solidFill>
          <a:latin typeface="+mn-lt"/>
        </a:defRPr>
      </a:lvl3pPr>
      <a:lvl4pPr marL="1904174" indent="-271051" algn="l" rtl="0" eaLnBrk="1" fontAlgn="base" hangingPunct="1">
        <a:spcBef>
          <a:spcPct val="20000"/>
        </a:spcBef>
        <a:spcAft>
          <a:spcPct val="0"/>
        </a:spcAft>
        <a:buChar char="–"/>
        <a:defRPr sz="1733" b="1">
          <a:solidFill>
            <a:srgbClr val="567AA5"/>
          </a:solidFill>
          <a:latin typeface="+mn-lt"/>
        </a:defRPr>
      </a:lvl4pPr>
      <a:lvl5pPr marL="2447979" indent="-271051" algn="l" rtl="0" eaLnBrk="1" fontAlgn="base" hangingPunct="1">
        <a:spcBef>
          <a:spcPct val="20000"/>
        </a:spcBef>
        <a:spcAft>
          <a:spcPct val="0"/>
        </a:spcAft>
        <a:buChar char="»"/>
        <a:defRPr sz="1733" b="1">
          <a:solidFill>
            <a:srgbClr val="567AA5"/>
          </a:solidFill>
          <a:latin typeface="+mn-lt"/>
        </a:defRPr>
      </a:lvl5pPr>
      <a:lvl6pPr marL="2993257" indent="-272115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latin typeface="+mn-lt"/>
        </a:defRPr>
      </a:lvl6pPr>
      <a:lvl7pPr marL="3537486" indent="-272115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latin typeface="+mn-lt"/>
        </a:defRPr>
      </a:lvl7pPr>
      <a:lvl8pPr marL="4081715" indent="-272115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latin typeface="+mn-lt"/>
        </a:defRPr>
      </a:lvl8pPr>
      <a:lvl9pPr marL="4625944" indent="-272115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rgbClr val="003399"/>
          </a:solidFill>
          <a:latin typeface="+mn-lt"/>
        </a:defRPr>
      </a:lvl9pPr>
    </p:bodyStyle>
    <p:otherStyle>
      <a:defPPr>
        <a:defRPr lang="en-US"/>
      </a:defPPr>
      <a:lvl1pPr marL="0" algn="l" defTabSz="108845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229" algn="l" defTabSz="108845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457" algn="l" defTabSz="108845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686" algn="l" defTabSz="108845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6915" algn="l" defTabSz="108845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144" algn="l" defTabSz="108845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372" algn="l" defTabSz="108845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601" algn="l" defTabSz="108845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3830" algn="l" defTabSz="108845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8.png"/><Relationship Id="rId7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9.png"/><Relationship Id="rId4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7B121-C7D5-4680-8036-61B398DBD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454" y="1494995"/>
            <a:ext cx="11453091" cy="1079629"/>
          </a:xfrm>
        </p:spPr>
        <p:txBody>
          <a:bodyPr/>
          <a:lstStyle/>
          <a:p>
            <a:r>
              <a:rPr lang="en-US" dirty="0"/>
              <a:t>Orion MPCV Nonlinear Dynamic Correlation and Model Updating using Quasi-Static Modal Analysis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46DC2B3-034F-4ABF-9BE7-938F3C368D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4229101"/>
            <a:ext cx="8743950" cy="1461272"/>
          </a:xfrm>
        </p:spPr>
        <p:txBody>
          <a:bodyPr/>
          <a:lstStyle/>
          <a:p>
            <a:r>
              <a:rPr lang="en-US" sz="2000" dirty="0"/>
              <a:t>Matt Griebel¹, Adam Johnson¹, Brent Erickson¹, Joel Sills</a:t>
            </a:r>
            <a:r>
              <a:rPr lang="en-US" sz="2000" baseline="30000" dirty="0"/>
              <a:t>2</a:t>
            </a:r>
            <a:r>
              <a:rPr lang="en-US" sz="2000" dirty="0"/>
              <a:t>, Matt Allen</a:t>
            </a:r>
            <a:r>
              <a:rPr lang="en-US" sz="2000" baseline="30000" dirty="0"/>
              <a:t>3</a:t>
            </a:r>
          </a:p>
          <a:p>
            <a:endParaRPr lang="en-US" sz="1600" dirty="0"/>
          </a:p>
          <a:p>
            <a:r>
              <a:rPr lang="en-US" sz="1400" baseline="30000" dirty="0"/>
              <a:t>1</a:t>
            </a:r>
            <a:r>
              <a:rPr lang="en-US" sz="1400" dirty="0"/>
              <a:t>Quartus Engineering Incorporated</a:t>
            </a:r>
          </a:p>
          <a:p>
            <a:r>
              <a:rPr lang="en-US" sz="1400" baseline="30000" dirty="0"/>
              <a:t>2</a:t>
            </a:r>
            <a:r>
              <a:rPr lang="en-US" sz="1400" dirty="0"/>
              <a:t>NASA Engineering and Safety Center</a:t>
            </a:r>
          </a:p>
          <a:p>
            <a:r>
              <a:rPr lang="en-US" sz="1400" baseline="30000" dirty="0"/>
              <a:t>3</a:t>
            </a:r>
            <a:r>
              <a:rPr lang="en-US" sz="1400" dirty="0"/>
              <a:t>Brigham Young University</a:t>
            </a:r>
          </a:p>
        </p:txBody>
      </p:sp>
    </p:spTree>
    <p:extLst>
      <p:ext uri="{BB962C8B-B14F-4D97-AF65-F5344CB8AC3E}">
        <p14:creationId xmlns:p14="http://schemas.microsoft.com/office/powerpoint/2010/main" val="244641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4557B-27F9-4626-AA1F-26CAD7E14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90ACC-2B66-44B0-B577-5B8101546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1005840"/>
            <a:ext cx="9623213" cy="4074680"/>
          </a:xfrm>
        </p:spPr>
        <p:txBody>
          <a:bodyPr/>
          <a:lstStyle/>
          <a:p>
            <a:r>
              <a:rPr lang="en-US" dirty="0"/>
              <a:t>Vibration testing of Configuration 4 (C4) Structural Test Article (STA) for the NASA Orion Multi-Purpose Crew Vehicle (MPCV) modal correlation program was performed in the reverberant acoustic chamber at Lockheed Martin</a:t>
            </a:r>
          </a:p>
          <a:p>
            <a:pPr lvl="1"/>
            <a:r>
              <a:rPr lang="en-US" dirty="0"/>
              <a:t>C4 = “full stack” launch configuration</a:t>
            </a:r>
          </a:p>
          <a:p>
            <a:pPr lvl="1"/>
            <a:r>
              <a:rPr lang="en-US" dirty="0"/>
              <a:t>Fixed base with varying stinger shakers</a:t>
            </a:r>
          </a:p>
          <a:p>
            <a:r>
              <a:rPr lang="en-US" dirty="0"/>
              <a:t>Significant nonlinear behavior and response deviation from pre-test FEA predictions</a:t>
            </a:r>
          </a:p>
          <a:p>
            <a:pPr lvl="1"/>
            <a:r>
              <a:rPr lang="en-US" dirty="0"/>
              <a:t>Frequency and damping variations</a:t>
            </a:r>
          </a:p>
          <a:p>
            <a:pPr lvl="1"/>
            <a:r>
              <a:rPr lang="en-US" dirty="0"/>
              <a:t>Nonlinear FRF shapes</a:t>
            </a:r>
          </a:p>
        </p:txBody>
      </p:sp>
      <p:pic>
        <p:nvPicPr>
          <p:cNvPr id="1026" name="Picture 2" descr="Orion STA in RAL">
            <a:extLst>
              <a:ext uri="{FF2B5EF4-FFF2-40B4-BE49-F238E27FC236}">
                <a16:creationId xmlns:a16="http://schemas.microsoft.com/office/drawing/2014/main" id="{279750AB-4545-4E3D-AECC-866A0803E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1" r="38804"/>
          <a:stretch/>
        </p:blipFill>
        <p:spPr bwMode="auto">
          <a:xfrm>
            <a:off x="10085033" y="182879"/>
            <a:ext cx="1737512" cy="596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47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2CF8B-7A2B-483D-A6DF-5557B7EBC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4CB5B-5AE5-4257-8CAF-C7CBDF15A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787249"/>
            <a:ext cx="11360727" cy="4883748"/>
          </a:xfrm>
        </p:spPr>
        <p:txBody>
          <a:bodyPr/>
          <a:lstStyle/>
          <a:p>
            <a:r>
              <a:rPr lang="en-US" sz="2400" dirty="0"/>
              <a:t>Previous work by Quartus/NESC showed that a nonlinear correlation of the MPCV European Service Module STA (E-STA) could be used as a truth model for quantifying linearization uncertainty [1,2]</a:t>
            </a:r>
            <a:endParaRPr lang="en-US" sz="2400" baseline="30000" dirty="0"/>
          </a:p>
          <a:p>
            <a:pPr lvl="1"/>
            <a:r>
              <a:rPr lang="en-US" sz="2000" dirty="0"/>
              <a:t>Using a single linear FEM in coupled loads analysis (CLA)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Allen et al. proposed that Quasi-Static Modal Analysis (QSMA) could be used to drastically decrease model updating time during the nonlinear correlation phase and QSMA + </a:t>
            </a:r>
            <a:r>
              <a:rPr lang="en-US" sz="2400" dirty="0" err="1"/>
              <a:t>Bouc</a:t>
            </a:r>
            <a:r>
              <a:rPr lang="en-US" sz="2400" dirty="0"/>
              <a:t>-Wen (BW) could extend the method into the time domain [3]</a:t>
            </a:r>
            <a:endParaRPr lang="en-US" sz="2400" baseline="30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E9ED53-D79A-4BC9-8502-2D3857F90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373" y="2358289"/>
            <a:ext cx="2098768" cy="17725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58EEAD-93A3-4A71-8448-1530E1602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172" y="2596776"/>
            <a:ext cx="3189074" cy="108693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8B90150-0334-400E-9D95-71F34D9A3E5F}"/>
              </a:ext>
            </a:extLst>
          </p:cNvPr>
          <p:cNvCxnSpPr/>
          <p:nvPr/>
        </p:nvCxnSpPr>
        <p:spPr bwMode="auto">
          <a:xfrm>
            <a:off x="4773943" y="3244557"/>
            <a:ext cx="8256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3D295E7-0035-4DD8-A032-65AF9FD86615}"/>
              </a:ext>
            </a:extLst>
          </p:cNvPr>
          <p:cNvSpPr txBox="1"/>
          <p:nvPr/>
        </p:nvSpPr>
        <p:spPr>
          <a:xfrm>
            <a:off x="5036418" y="5528909"/>
            <a:ext cx="66937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[1] Griebel et al. “Orion MPCV E-STA Nonlinear Correlation for NESC,” SCLV 2019.</a:t>
            </a:r>
          </a:p>
          <a:p>
            <a:r>
              <a:rPr lang="en-US" sz="1100" dirty="0"/>
              <a:t>[2] Griebel et al. “Orion MPCV E-STA Nonlinear Dynamics Uncertainty Factors,” IMAC 2020</a:t>
            </a:r>
          </a:p>
          <a:p>
            <a:r>
              <a:rPr lang="en-US" sz="1100" dirty="0"/>
              <a:t>[3] Allen et al. “Leveraging Quasi-Static Modal Analysis for Nonlinear Transient Dynamics,” SCLV 2019</a:t>
            </a:r>
          </a:p>
        </p:txBody>
      </p:sp>
    </p:spTree>
    <p:extLst>
      <p:ext uri="{BB962C8B-B14F-4D97-AF65-F5344CB8AC3E}">
        <p14:creationId xmlns:p14="http://schemas.microsoft.com/office/powerpoint/2010/main" val="2948687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19613-A2DD-4571-A344-648561EB5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Correlation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0DB99-6791-4432-9F8F-BBF49A8CB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1005840"/>
            <a:ext cx="11360727" cy="1653889"/>
          </a:xfrm>
        </p:spPr>
        <p:txBody>
          <a:bodyPr/>
          <a:lstStyle/>
          <a:p>
            <a:r>
              <a:rPr lang="en-US" dirty="0"/>
              <a:t>Similar to E-STA, 2 linear FEMs were correlated to C4 STA</a:t>
            </a:r>
          </a:p>
          <a:p>
            <a:pPr lvl="1"/>
            <a:r>
              <a:rPr lang="en-US" dirty="0"/>
              <a:t>Low-level (LL) and high-level (HL)</a:t>
            </a:r>
          </a:p>
          <a:p>
            <a:pPr lvl="1"/>
            <a:r>
              <a:rPr lang="en-US" dirty="0"/>
              <a:t>7 joints identified as impactful through sensitivity studies</a:t>
            </a:r>
          </a:p>
          <a:p>
            <a:pPr lvl="1"/>
            <a:r>
              <a:rPr lang="en-US" dirty="0"/>
              <a:t>Linear correlation performed entirely in the frequency domain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48FE56-C3E2-468D-AE11-1963E3809DF5}"/>
              </a:ext>
            </a:extLst>
          </p:cNvPr>
          <p:cNvSpPr/>
          <p:nvPr/>
        </p:nvSpPr>
        <p:spPr bwMode="auto">
          <a:xfrm>
            <a:off x="7738712" y="3429000"/>
            <a:ext cx="549370" cy="18360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1986A7-466E-4AD5-9526-2AEAF648ED8E}"/>
              </a:ext>
            </a:extLst>
          </p:cNvPr>
          <p:cNvSpPr/>
          <p:nvPr/>
        </p:nvSpPr>
        <p:spPr bwMode="auto">
          <a:xfrm rot="5400000">
            <a:off x="9302961" y="4014234"/>
            <a:ext cx="549370" cy="27646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75D28B7-B04D-407C-8A09-D80ABCD6E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659" y="2858396"/>
            <a:ext cx="3377477" cy="312142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F82FB94-CA28-4313-9056-83ECD876D7D1}"/>
              </a:ext>
            </a:extLst>
          </p:cNvPr>
          <p:cNvGrpSpPr/>
          <p:nvPr/>
        </p:nvGrpSpPr>
        <p:grpSpPr>
          <a:xfrm>
            <a:off x="1301090" y="2699887"/>
            <a:ext cx="5637529" cy="3438442"/>
            <a:chOff x="1301090" y="2447637"/>
            <a:chExt cx="5637529" cy="343844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D754D-647E-43F2-B824-6872E77C9B9C}"/>
                </a:ext>
              </a:extLst>
            </p:cNvPr>
            <p:cNvSpPr txBox="1"/>
            <p:nvPr/>
          </p:nvSpPr>
          <p:spPr>
            <a:xfrm>
              <a:off x="5998938" y="3788735"/>
              <a:ext cx="939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LL FEM</a:t>
              </a:r>
            </a:p>
            <a:p>
              <a:r>
                <a:rPr lang="en-US" sz="1400" dirty="0"/>
                <a:t>LL Test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7D9FA62-9A4D-45E4-BCA4-ACB3D998055C}"/>
                </a:ext>
              </a:extLst>
            </p:cNvPr>
            <p:cNvCxnSpPr/>
            <p:nvPr/>
          </p:nvCxnSpPr>
          <p:spPr bwMode="auto">
            <a:xfrm>
              <a:off x="5456431" y="3938815"/>
              <a:ext cx="54238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533EA03-2ACD-401A-B80E-7FACFB3DE73B}"/>
                </a:ext>
              </a:extLst>
            </p:cNvPr>
            <p:cNvCxnSpPr/>
            <p:nvPr/>
          </p:nvCxnSpPr>
          <p:spPr bwMode="auto">
            <a:xfrm>
              <a:off x="5456431" y="4166859"/>
              <a:ext cx="54238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F4E4E4-08D4-4A7E-A064-1B8EFB5389C1}"/>
                </a:ext>
              </a:extLst>
            </p:cNvPr>
            <p:cNvSpPr txBox="1"/>
            <p:nvPr/>
          </p:nvSpPr>
          <p:spPr>
            <a:xfrm>
              <a:off x="5998815" y="4394903"/>
              <a:ext cx="8352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HL FEM</a:t>
              </a:r>
            </a:p>
            <a:p>
              <a:r>
                <a:rPr lang="en-US" sz="1400" dirty="0"/>
                <a:t>HL Test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C6A510E-1309-4FED-A417-B7507C891735}"/>
                </a:ext>
              </a:extLst>
            </p:cNvPr>
            <p:cNvCxnSpPr/>
            <p:nvPr/>
          </p:nvCxnSpPr>
          <p:spPr bwMode="auto">
            <a:xfrm>
              <a:off x="5456308" y="4544983"/>
              <a:ext cx="54238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DE72A85-0843-464F-B81B-39E84A95AA2F}"/>
                </a:ext>
              </a:extLst>
            </p:cNvPr>
            <p:cNvCxnSpPr/>
            <p:nvPr/>
          </p:nvCxnSpPr>
          <p:spPr bwMode="auto">
            <a:xfrm>
              <a:off x="5456308" y="4773027"/>
              <a:ext cx="54238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AB0F097-A9CD-4F08-BBB8-D3294890E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1090" y="2447637"/>
              <a:ext cx="4139543" cy="3438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966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6F33B-6019-4EC3-A12E-6147DB3E7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Model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E417E-7C3F-4BD5-AE64-63376A310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1005840"/>
            <a:ext cx="11360727" cy="4575458"/>
          </a:xfrm>
        </p:spPr>
        <p:txBody>
          <a:bodyPr/>
          <a:lstStyle/>
          <a:p>
            <a:r>
              <a:rPr lang="en-US" dirty="0"/>
              <a:t>Performed </a:t>
            </a:r>
            <a:r>
              <a:rPr lang="en-US" dirty="0" err="1"/>
              <a:t>Hurty</a:t>
            </a:r>
            <a:r>
              <a:rPr lang="en-US" dirty="0"/>
              <a:t>/Craig-Bampton (HCB) reduction of LL linear model</a:t>
            </a:r>
          </a:p>
          <a:p>
            <a:pPr lvl="1"/>
            <a:r>
              <a:rPr lang="en-US" dirty="0"/>
              <a:t>Retain</a:t>
            </a:r>
          </a:p>
          <a:p>
            <a:pPr lvl="2"/>
            <a:r>
              <a:rPr lang="en-US" dirty="0"/>
              <a:t>Drive points, instrumentation locations, joint interfaces, modes </a:t>
            </a:r>
          </a:p>
          <a:p>
            <a:pPr lvl="1"/>
            <a:r>
              <a:rPr lang="en-US" dirty="0"/>
              <a:t>Includes nominal modal damping from LL linear correlation effort</a:t>
            </a:r>
          </a:p>
          <a:p>
            <a:pPr lvl="2"/>
            <a:r>
              <a:rPr lang="en-US" dirty="0"/>
              <a:t>Modal damping is converted to viscous damping</a:t>
            </a:r>
          </a:p>
          <a:p>
            <a:pPr lvl="3"/>
            <a:r>
              <a:rPr lang="en-US" dirty="0"/>
              <a:t>Since all DOF are CSET, except base constraint, component modes ≈ system modes</a:t>
            </a:r>
          </a:p>
          <a:p>
            <a:pPr lvl="1"/>
            <a:r>
              <a:rPr lang="en-US" dirty="0"/>
              <a:t>Converted Nastran HCB to Abaqus</a:t>
            </a:r>
          </a:p>
          <a:p>
            <a:r>
              <a:rPr lang="en-US" dirty="0"/>
              <a:t>Updated joints to Abaqus connector elements with Coulomb friction</a:t>
            </a:r>
          </a:p>
          <a:p>
            <a:pPr lvl="1"/>
            <a:r>
              <a:rPr lang="en-US" dirty="0"/>
              <a:t>Started with stuck stiffness = LL linear stiffness and slip stiffness = HL linear stiffness</a:t>
            </a:r>
          </a:p>
          <a:p>
            <a:pPr lvl="1"/>
            <a:r>
              <a:rPr lang="en-US" dirty="0"/>
              <a:t>Frequency, x-ortho, and FRF checks done on Abaqus model to validate conversion</a:t>
            </a:r>
          </a:p>
        </p:txBody>
      </p:sp>
    </p:spTree>
    <p:extLst>
      <p:ext uri="{BB962C8B-B14F-4D97-AF65-F5344CB8AC3E}">
        <p14:creationId xmlns:p14="http://schemas.microsoft.com/office/powerpoint/2010/main" val="3603216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71AA-C1F7-4AF1-90A9-79C35A85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QSMA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3EEF27-8762-4D9F-A6E4-8F681E6A1B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1819" y="1005840"/>
                <a:ext cx="7030149" cy="4957614"/>
              </a:xfrm>
            </p:spPr>
            <p:txBody>
              <a:bodyPr/>
              <a:lstStyle/>
              <a:p>
                <a:r>
                  <a:rPr lang="en-US" sz="2400" dirty="0"/>
                  <a:t>Deform a structure quasi-statically according the following loading</a:t>
                </a:r>
              </a:p>
              <a:p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= Mass Matrix,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𝛙</m:t>
                        </m:r>
                      </m:e>
                      <m:sub>
                        <m:r>
                          <a:rPr lang="en-US" sz="18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=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sz="2000" dirty="0" err="1">
                    <a:solidFill>
                      <a:schemeClr val="tx1"/>
                    </a:solidFill>
                  </a:rPr>
                  <a:t>th</a:t>
                </a:r>
                <a:r>
                  <a:rPr lang="en-US" sz="2000" dirty="0">
                    <a:solidFill>
                      <a:schemeClr val="tx1"/>
                    </a:solidFill>
                  </a:rPr>
                  <a:t> mode shape</a:t>
                </a:r>
              </a:p>
              <a:p>
                <a:pPr lvl="1"/>
                <a:r>
                  <a:rPr lang="en-US" sz="2000" dirty="0">
                    <a:solidFill>
                      <a:schemeClr val="tx1"/>
                    </a:solidFill>
                  </a:rPr>
                  <a:t>Apply static loading to enforce mode shape</a:t>
                </a:r>
              </a:p>
              <a:p>
                <a:r>
                  <a:rPr lang="en-US" sz="2400" dirty="0">
                    <a:solidFill>
                      <a:srgbClr val="ED7D31"/>
                    </a:solidFill>
                  </a:rPr>
                  <a:t>Solve for modal response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400" dirty="0"/>
                  <a:t>) </a:t>
                </a:r>
                <a:r>
                  <a:rPr lang="en-US" sz="2400" dirty="0">
                    <a:solidFill>
                      <a:srgbClr val="ED7D31"/>
                    </a:solidFill>
                  </a:rPr>
                  <a:t>as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ED7D31"/>
                    </a:solidFill>
                  </a:rPr>
                  <a:t>ramps to a user selected peak</a:t>
                </a:r>
              </a:p>
              <a:p>
                <a:endParaRPr lang="en-US" sz="2400" dirty="0">
                  <a:solidFill>
                    <a:srgbClr val="FFC000"/>
                  </a:solidFill>
                </a:endParaRPr>
              </a:p>
              <a:p>
                <a:r>
                  <a:rPr lang="en-US" sz="2400" dirty="0">
                    <a:solidFill>
                      <a:srgbClr val="4472C4"/>
                    </a:solidFill>
                  </a:rPr>
                  <a:t>Expand to full hysteresis using Masing’s rule</a:t>
                </a:r>
              </a:p>
              <a:p>
                <a:r>
                  <a:rPr lang="en-US" sz="2400" dirty="0"/>
                  <a:t>Extract natural frequency (secant stiffness) and damping (dissipation per cycle)</a:t>
                </a:r>
              </a:p>
              <a:p>
                <a:r>
                  <a:rPr lang="en-US" sz="2400" dirty="0"/>
                  <a:t>Key Assumption = modes are uncoupled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3EEF27-8762-4D9F-A6E4-8F681E6A1B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1819" y="1005840"/>
                <a:ext cx="7030149" cy="4957614"/>
              </a:xfrm>
              <a:blipFill>
                <a:blip r:embed="rId3"/>
                <a:stretch>
                  <a:fillRect l="-2515" t="-984" r="-2862" b="-2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939416-1FA7-4A96-A586-1B53974472FE}"/>
                  </a:ext>
                </a:extLst>
              </p:cNvPr>
              <p:cNvSpPr txBox="1"/>
              <p:nvPr/>
            </p:nvSpPr>
            <p:spPr>
              <a:xfrm>
                <a:off x="2659424" y="1835307"/>
                <a:ext cx="28797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𝐌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→  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939416-1FA7-4A96-A586-1B5397447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424" y="1835307"/>
                <a:ext cx="2879763" cy="461665"/>
              </a:xfrm>
              <a:prstGeom prst="rect">
                <a:avLst/>
              </a:prstGeom>
              <a:blipFill>
                <a:blip r:embed="rId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19C287E-856F-421F-8711-EE40A2CC7E85}"/>
                  </a:ext>
                </a:extLst>
              </p:cNvPr>
              <p:cNvSpPr txBox="1"/>
              <p:nvPr/>
            </p:nvSpPr>
            <p:spPr>
              <a:xfrm>
                <a:off x="3185240" y="3814012"/>
                <a:ext cx="18281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US" sz="2400" b="1">
                          <a:latin typeface="Cambria Math" panose="02040503050406030204" pitchFamily="18" charset="0"/>
                        </a:rPr>
                        <m:t>𝐌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𝐱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19C287E-856F-421F-8711-EE40A2CC7E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240" y="3814012"/>
                <a:ext cx="1828129" cy="461665"/>
              </a:xfrm>
              <a:prstGeom prst="rect">
                <a:avLst/>
              </a:prstGeom>
              <a:blipFill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12">
            <a:extLst>
              <a:ext uri="{FF2B5EF4-FFF2-40B4-BE49-F238E27FC236}">
                <a16:creationId xmlns:a16="http://schemas.microsoft.com/office/drawing/2014/main" id="{D9676797-B93B-4020-B1EE-201BEC964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674" y="850982"/>
            <a:ext cx="3868737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Object 13">
            <a:extLst>
              <a:ext uri="{FF2B5EF4-FFF2-40B4-BE49-F238E27FC236}">
                <a16:creationId xmlns:a16="http://schemas.microsoft.com/office/drawing/2014/main" id="{19D29755-3C0D-4EC6-9A90-C16F6F812B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979357"/>
              </p:ext>
            </p:extLst>
          </p:nvPr>
        </p:nvGraphicFramePr>
        <p:xfrm>
          <a:off x="8513099" y="4191082"/>
          <a:ext cx="22336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2126" imgH="469325" progId="Equation.DSMT4">
                  <p:embed/>
                </p:oleObj>
              </mc:Choice>
              <mc:Fallback>
                <p:oleObj name="Equation" r:id="rId7" imgW="1652126" imgH="469325" progId="Equation.DSMT4">
                  <p:embed/>
                  <p:pic>
                    <p:nvPicPr>
                      <p:cNvPr id="271373" name="Object 13">
                        <a:extLst>
                          <a:ext uri="{FF2B5EF4-FFF2-40B4-BE49-F238E27FC236}">
                            <a16:creationId xmlns:a16="http://schemas.microsoft.com/office/drawing/2014/main" id="{D48556EF-4E41-429F-AF83-C87A58CB40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3099" y="4191082"/>
                        <a:ext cx="223361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>
            <a:extLst>
              <a:ext uri="{FF2B5EF4-FFF2-40B4-BE49-F238E27FC236}">
                <a16:creationId xmlns:a16="http://schemas.microsoft.com/office/drawing/2014/main" id="{E0B2351E-8EF9-4E4A-8797-10D99E3C8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375" y="5837669"/>
            <a:ext cx="86042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[4] R. M. Lacayo and M. S. Allen, “Updating Structural Models Containing Nonlinear </a:t>
            </a: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Iwan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Joints Using Quasi-Static Modal Analysis,” Mechanical Systems and Signal Processing, vol. 118, 1 March 2019.</a:t>
            </a:r>
          </a:p>
        </p:txBody>
      </p:sp>
      <p:sp>
        <p:nvSpPr>
          <p:cNvPr id="12" name="Line 14">
            <a:extLst>
              <a:ext uri="{FF2B5EF4-FFF2-40B4-BE49-F238E27FC236}">
                <a16:creationId xmlns:a16="http://schemas.microsoft.com/office/drawing/2014/main" id="{EBDEAC66-07BC-42B2-A3BC-77B44E0411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86325" y="2467990"/>
            <a:ext cx="2505746" cy="785348"/>
          </a:xfrm>
          <a:prstGeom prst="line">
            <a:avLst/>
          </a:prstGeom>
          <a:noFill/>
          <a:ln w="25400">
            <a:solidFill>
              <a:srgbClr val="ED7D3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4">
            <a:extLst>
              <a:ext uri="{FF2B5EF4-FFF2-40B4-BE49-F238E27FC236}">
                <a16:creationId xmlns:a16="http://schemas.microsoft.com/office/drawing/2014/main" id="{53E17AD7-F2FB-4FE1-AD88-3E24D33C8C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91968" y="3701987"/>
            <a:ext cx="1066105" cy="785347"/>
          </a:xfrm>
          <a:prstGeom prst="line">
            <a:avLst/>
          </a:prstGeom>
          <a:noFill/>
          <a:ln w="25400">
            <a:solidFill>
              <a:srgbClr val="4472C4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73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2646B-0FDA-44C3-9815-C6225F811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QSMA Workflow &amp; Example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CFAF5-3D5A-48FF-A4FC-B91283EE1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77" y="3831867"/>
            <a:ext cx="4290140" cy="2368700"/>
          </a:xfrm>
        </p:spPr>
        <p:txBody>
          <a:bodyPr/>
          <a:lstStyle/>
          <a:p>
            <a:r>
              <a:rPr lang="en-US" sz="1800" dirty="0"/>
              <a:t>Workflow:</a:t>
            </a:r>
          </a:p>
          <a:p>
            <a:pPr lvl="1"/>
            <a:r>
              <a:rPr lang="en-US" sz="1400" dirty="0"/>
              <a:t>Update Abaqus model parameters</a:t>
            </a:r>
          </a:p>
          <a:p>
            <a:pPr lvl="2"/>
            <a:r>
              <a:rPr lang="en-US" sz="1134" dirty="0"/>
              <a:t>Stick stiffness, slip stiffness, critical slip load</a:t>
            </a:r>
          </a:p>
          <a:p>
            <a:pPr lvl="1"/>
            <a:r>
              <a:rPr lang="en-US" sz="1400" dirty="0"/>
              <a:t>Run nonlinear static analysis</a:t>
            </a:r>
          </a:p>
          <a:p>
            <a:pPr lvl="1"/>
            <a:r>
              <a:rPr lang="en-US" sz="1400" dirty="0"/>
              <a:t>Convert force/displacement back to modal space and construct hysteresis</a:t>
            </a:r>
          </a:p>
          <a:p>
            <a:pPr lvl="2"/>
            <a:r>
              <a:rPr lang="en-US" sz="1134" dirty="0"/>
              <a:t>Calculate frequency and plot against physical response</a:t>
            </a:r>
          </a:p>
          <a:p>
            <a:pPr lvl="2"/>
            <a:endParaRPr lang="en-US" sz="1134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BCCFA2-D5B7-4E4C-A124-BCB5C701A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38" y="842788"/>
            <a:ext cx="4731798" cy="240375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D6E703D-F701-42FA-A976-3498F5C94A64}"/>
              </a:ext>
            </a:extLst>
          </p:cNvPr>
          <p:cNvCxnSpPr>
            <a:cxnSpLocks/>
          </p:cNvCxnSpPr>
          <p:nvPr/>
        </p:nvCxnSpPr>
        <p:spPr bwMode="auto">
          <a:xfrm flipV="1">
            <a:off x="2634720" y="1702002"/>
            <a:ext cx="381739" cy="3373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1626AA-C8A1-4115-9D07-53545B92D65D}"/>
              </a:ext>
            </a:extLst>
          </p:cNvPr>
          <p:cNvCxnSpPr>
            <a:cxnSpLocks/>
          </p:cNvCxnSpPr>
          <p:nvPr/>
        </p:nvCxnSpPr>
        <p:spPr bwMode="auto">
          <a:xfrm>
            <a:off x="3006671" y="1702001"/>
            <a:ext cx="9788" cy="154454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132E4269-ED33-4EB6-89D8-2545A34A8147}"/>
              </a:ext>
            </a:extLst>
          </p:cNvPr>
          <p:cNvSpPr/>
          <p:nvPr/>
        </p:nvSpPr>
        <p:spPr bwMode="auto">
          <a:xfrm rot="16200000">
            <a:off x="2655913" y="1687559"/>
            <a:ext cx="330601" cy="372987"/>
          </a:xfrm>
          <a:prstGeom prst="rt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EE8DD9-A08A-43D9-8035-6BB8F0C95517}"/>
              </a:ext>
            </a:extLst>
          </p:cNvPr>
          <p:cNvSpPr txBox="1"/>
          <p:nvPr/>
        </p:nvSpPr>
        <p:spPr>
          <a:xfrm>
            <a:off x="2356363" y="1648428"/>
            <a:ext cx="59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ω</a:t>
            </a:r>
            <a:r>
              <a:rPr lang="en-US" baseline="-25000" dirty="0"/>
              <a:t>1</a:t>
            </a:r>
            <a:r>
              <a:rPr lang="en-US" dirty="0"/>
              <a:t>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BCC312-88E1-4904-BF9E-74841DD5C6FC}"/>
              </a:ext>
            </a:extLst>
          </p:cNvPr>
          <p:cNvSpPr txBox="1"/>
          <p:nvPr/>
        </p:nvSpPr>
        <p:spPr>
          <a:xfrm>
            <a:off x="2821213" y="3115450"/>
            <a:ext cx="48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</a:t>
            </a:r>
            <a:r>
              <a:rPr lang="en-US" baseline="-25000" dirty="0"/>
              <a:t>1</a:t>
            </a:r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C6925688-F48A-492A-8BA0-397103F7B0AC}"/>
              </a:ext>
            </a:extLst>
          </p:cNvPr>
          <p:cNvSpPr/>
          <p:nvPr/>
        </p:nvSpPr>
        <p:spPr bwMode="auto">
          <a:xfrm rot="16200000">
            <a:off x="2961221" y="853197"/>
            <a:ext cx="862613" cy="1530411"/>
          </a:xfrm>
          <a:prstGeom prst="rtTriangl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BD895A-902C-48C8-B10B-A4F93DE7D3DC}"/>
              </a:ext>
            </a:extLst>
          </p:cNvPr>
          <p:cNvSpPr txBox="1"/>
          <p:nvPr/>
        </p:nvSpPr>
        <p:spPr>
          <a:xfrm>
            <a:off x="3387056" y="1463762"/>
            <a:ext cx="59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ω</a:t>
            </a:r>
            <a:r>
              <a:rPr lang="en-US" baseline="-25000" dirty="0"/>
              <a:t>2</a:t>
            </a:r>
            <a:r>
              <a:rPr lang="en-US" dirty="0"/>
              <a:t>²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2EBC098-8940-4B59-A236-F44C784DE763}"/>
              </a:ext>
            </a:extLst>
          </p:cNvPr>
          <p:cNvCxnSpPr>
            <a:cxnSpLocks/>
          </p:cNvCxnSpPr>
          <p:nvPr/>
        </p:nvCxnSpPr>
        <p:spPr bwMode="auto">
          <a:xfrm>
            <a:off x="4153370" y="1685725"/>
            <a:ext cx="9788" cy="154454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5319AA4-66DF-4ADA-AF7A-6A453BC2CC95}"/>
              </a:ext>
            </a:extLst>
          </p:cNvPr>
          <p:cNvSpPr txBox="1"/>
          <p:nvPr/>
        </p:nvSpPr>
        <p:spPr>
          <a:xfrm>
            <a:off x="3967912" y="3099174"/>
            <a:ext cx="48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</a:t>
            </a:r>
            <a:r>
              <a:rPr lang="en-US" baseline="-25000" dirty="0"/>
              <a:t>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D3F56AC-F40D-4901-9E59-982B437FDA90}"/>
              </a:ext>
            </a:extLst>
          </p:cNvPr>
          <p:cNvGrpSpPr/>
          <p:nvPr/>
        </p:nvGrpSpPr>
        <p:grpSpPr>
          <a:xfrm>
            <a:off x="5282216" y="2352583"/>
            <a:ext cx="6909784" cy="3640484"/>
            <a:chOff x="4709312" y="2050743"/>
            <a:chExt cx="7482688" cy="394232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F4A7EAC-4BB5-40C4-8486-9F6CFC611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74656" y="2050743"/>
              <a:ext cx="7217344" cy="367122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BB80E4B-0A66-4B1E-88E8-E57244C5DBDA}"/>
                </a:ext>
              </a:extLst>
            </p:cNvPr>
            <p:cNvSpPr txBox="1"/>
            <p:nvPr/>
          </p:nvSpPr>
          <p:spPr>
            <a:xfrm>
              <a:off x="6934373" y="5608609"/>
              <a:ext cx="4803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53023C7-6B36-4747-86EC-40DE000EE5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35215" y="2530136"/>
              <a:ext cx="19887" cy="313825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DFD6634-398C-4890-A92C-E689A4BCF55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993339" y="2530136"/>
              <a:ext cx="204187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35FBDF9-E8E4-44A1-B916-18CF93654E21}"/>
                </a:ext>
              </a:extLst>
            </p:cNvPr>
            <p:cNvSpPr txBox="1"/>
            <p:nvPr/>
          </p:nvSpPr>
          <p:spPr>
            <a:xfrm>
              <a:off x="4709312" y="2303424"/>
              <a:ext cx="4803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  <a:r>
                <a:rPr lang="en-US" baseline="-25000" dirty="0"/>
                <a:t>1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F63A83B-B3B0-49B3-B41E-5F0816E63B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45092" y="3773010"/>
              <a:ext cx="0" cy="189538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44457F1-C358-4F9C-A406-8717300B171B}"/>
                </a:ext>
              </a:extLst>
            </p:cNvPr>
            <p:cNvSpPr txBox="1"/>
            <p:nvPr/>
          </p:nvSpPr>
          <p:spPr>
            <a:xfrm>
              <a:off x="8510928" y="5623735"/>
              <a:ext cx="4803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3FC4C05-4038-41A6-81D1-A235E328CC4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993339" y="3773010"/>
              <a:ext cx="3651753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675675B-14C3-42B3-895B-96C4DDABA625}"/>
                </a:ext>
              </a:extLst>
            </p:cNvPr>
            <p:cNvSpPr txBox="1"/>
            <p:nvPr/>
          </p:nvSpPr>
          <p:spPr>
            <a:xfrm>
              <a:off x="4753178" y="3517022"/>
              <a:ext cx="4803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  <a:r>
                <a:rPr lang="en-US" baseline="-25000" dirty="0"/>
                <a:t>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5C6559D-8FD0-489F-BE64-0BF8FB64DE04}"/>
              </a:ext>
            </a:extLst>
          </p:cNvPr>
          <p:cNvSpPr txBox="1"/>
          <p:nvPr/>
        </p:nvSpPr>
        <p:spPr>
          <a:xfrm rot="16200000">
            <a:off x="-768322" y="1791216"/>
            <a:ext cx="1749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Frequency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2BAC33-1632-4A46-A605-52249085FED8}"/>
              </a:ext>
            </a:extLst>
          </p:cNvPr>
          <p:cNvSpPr txBox="1"/>
          <p:nvPr/>
        </p:nvSpPr>
        <p:spPr>
          <a:xfrm rot="16200000">
            <a:off x="4405507" y="3894629"/>
            <a:ext cx="1749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Frequency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AEF3D9-A4ED-4706-B1C4-743E5962F2A9}"/>
              </a:ext>
            </a:extLst>
          </p:cNvPr>
          <p:cNvSpPr txBox="1"/>
          <p:nvPr/>
        </p:nvSpPr>
        <p:spPr>
          <a:xfrm>
            <a:off x="1616933" y="3407782"/>
            <a:ext cx="2035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Modal Response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CACAFF-9A05-4F2A-9F45-0D5F5E22B5D9}"/>
              </a:ext>
            </a:extLst>
          </p:cNvPr>
          <p:cNvSpPr txBox="1"/>
          <p:nvPr/>
        </p:nvSpPr>
        <p:spPr>
          <a:xfrm>
            <a:off x="7356830" y="5906631"/>
            <a:ext cx="2328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Physical Response</a:t>
            </a:r>
          </a:p>
        </p:txBody>
      </p:sp>
    </p:spTree>
    <p:extLst>
      <p:ext uri="{BB962C8B-B14F-4D97-AF65-F5344CB8AC3E}">
        <p14:creationId xmlns:p14="http://schemas.microsoft.com/office/powerpoint/2010/main" val="2654283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C9BF357-FF0C-4A03-B434-F8388A030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258" y="1130609"/>
            <a:ext cx="5584420" cy="45967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445880-F578-49A9-A718-548499689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55" y="182880"/>
            <a:ext cx="11453091" cy="636431"/>
          </a:xfrm>
        </p:spPr>
        <p:txBody>
          <a:bodyPr/>
          <a:lstStyle/>
          <a:p>
            <a:r>
              <a:rPr lang="en-US" sz="4000" dirty="0" err="1"/>
              <a:t>Bouc</a:t>
            </a:r>
            <a:r>
              <a:rPr lang="en-US" sz="4000" dirty="0"/>
              <a:t>-Wen</a:t>
            </a:r>
            <a:r>
              <a:rPr lang="en-US" dirty="0"/>
              <a:t>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B671AE-5B04-48A5-91FB-49ABEA8E41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1820" y="1005840"/>
                <a:ext cx="6076408" cy="3084986"/>
              </a:xfrm>
            </p:spPr>
            <p:txBody>
              <a:bodyPr/>
              <a:lstStyle/>
              <a:p>
                <a:r>
                  <a:rPr lang="en-US" dirty="0"/>
                  <a:t>The BW model allows for time-domain simulations of nonlinear modes represented by hysteresis curves</a:t>
                </a:r>
              </a:p>
              <a:p>
                <a:pPr lvl="1"/>
                <a:r>
                  <a:rPr lang="en-US" dirty="0"/>
                  <a:t>Adds a third state, z:</a:t>
                </a:r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m:rPr>
                        <m:sty m:val="p"/>
                      </m:rPr>
                      <a:rPr lang="el-GR" sz="2000" b="0" i="1" smtClean="0">
                        <a:latin typeface="Cambria Math" panose="02040503050406030204" pitchFamily="18" charset="0"/>
                      </a:rPr>
                      <m:t>ζ</m:t>
                    </m:r>
                    <m:r>
                      <a:rPr lang="el-G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acc>
                      <m:accPr>
                        <m:chr m:val="̇"/>
                        <m:ctrlPr>
                          <a:rPr lang="el-G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𝑒𝑥𝑡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b="0" dirty="0"/>
              </a:p>
              <a:p>
                <a:pPr lvl="2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+(1−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endParaRPr lang="en-US" sz="2000" dirty="0"/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</m:d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acc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lvl="1"/>
                <a:r>
                  <a:rPr lang="en-US" sz="2130" dirty="0"/>
                  <a:t>where </a:t>
                </a:r>
                <a14:m>
                  <m:oMath xmlns:m="http://schemas.openxmlformats.org/officeDocument/2006/math">
                    <m:r>
                      <a:rPr lang="en-US" sz="213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213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3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13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13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13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13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13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130" dirty="0"/>
                  <a:t>, </a:t>
                </a:r>
                <a14:m>
                  <m:oMath xmlns:m="http://schemas.openxmlformats.org/officeDocument/2006/math">
                    <m:r>
                      <a:rPr lang="en-US" sz="213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130" dirty="0"/>
                  <a:t>,</a:t>
                </a:r>
                <a:r>
                  <a:rPr lang="en-US" sz="2130" b="0" dirty="0"/>
                  <a:t> </a:t>
                </a:r>
                <a14:m>
                  <m:oMath xmlns:m="http://schemas.openxmlformats.org/officeDocument/2006/math">
                    <m:r>
                      <a:rPr lang="en-US" sz="2130" b="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130" dirty="0"/>
                  <a:t> are parameters identified using a least squares fit to the hysteresis curve produced from QSMA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B671AE-5B04-48A5-91FB-49ABEA8E41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1820" y="1005840"/>
                <a:ext cx="6076408" cy="3084986"/>
              </a:xfrm>
              <a:blipFill>
                <a:blip r:embed="rId3"/>
                <a:stretch>
                  <a:fillRect l="-3009" t="-2174" r="-3511" b="-38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AD7F7B4-5F87-47B9-B036-E3F11534F610}"/>
                  </a:ext>
                </a:extLst>
              </p:cNvPr>
              <p:cNvSpPr txBox="1"/>
              <p:nvPr/>
            </p:nvSpPr>
            <p:spPr>
              <a:xfrm>
                <a:off x="7662508" y="2548333"/>
                <a:ext cx="32911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u="sng" dirty="0"/>
                  <a:t>Bouc-Wen Parameters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β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l-G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AD7F7B4-5F87-47B9-B036-E3F11534F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2508" y="2548333"/>
                <a:ext cx="3291105" cy="523220"/>
              </a:xfrm>
              <a:prstGeom prst="rect">
                <a:avLst/>
              </a:prstGeom>
              <a:blipFill>
                <a:blip r:embed="rId4"/>
                <a:stretch>
                  <a:fillRect t="-2326"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098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CCDBB6-3C6F-4DE5-945C-10EB18CF1E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3" t="56191" r="50055" b="5228"/>
          <a:stretch/>
        </p:blipFill>
        <p:spPr>
          <a:xfrm>
            <a:off x="4518629" y="2706909"/>
            <a:ext cx="7183650" cy="173293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3237AF7-3BBF-4B1F-AAD3-95F485AB73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75" t="56191" r="1" b="5228"/>
          <a:stretch/>
        </p:blipFill>
        <p:spPr>
          <a:xfrm>
            <a:off x="4518629" y="4518322"/>
            <a:ext cx="7019654" cy="17329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287F65-FC70-40DD-8CBD-F43F3E14D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BW Workflow &amp; Example Results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E1059F9-1417-4AF8-9216-D8D0C5A77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871862"/>
            <a:ext cx="11360727" cy="1604773"/>
          </a:xfrm>
        </p:spPr>
        <p:txBody>
          <a:bodyPr/>
          <a:lstStyle/>
          <a:p>
            <a:r>
              <a:rPr lang="en-US" dirty="0"/>
              <a:t>Workflow:</a:t>
            </a:r>
          </a:p>
          <a:p>
            <a:pPr lvl="1"/>
            <a:r>
              <a:rPr lang="en-US" dirty="0"/>
              <a:t>Fit BW hysteresis to QSMA hysteresis</a:t>
            </a:r>
          </a:p>
          <a:p>
            <a:pPr lvl="2"/>
            <a:r>
              <a:rPr lang="en-US" dirty="0"/>
              <a:t>Mode being studied represented by hysteresis; other modes remain linear</a:t>
            </a:r>
          </a:p>
          <a:p>
            <a:pPr lvl="1"/>
            <a:r>
              <a:rPr lang="en-US" dirty="0"/>
              <a:t>Run modal transient and compute FRFs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063E51C-4195-460F-BF60-3A070971795C}"/>
              </a:ext>
            </a:extLst>
          </p:cNvPr>
          <p:cNvGrpSpPr/>
          <p:nvPr/>
        </p:nvGrpSpPr>
        <p:grpSpPr>
          <a:xfrm>
            <a:off x="10337691" y="3082196"/>
            <a:ext cx="1075498" cy="1733246"/>
            <a:chOff x="5498830" y="4229783"/>
            <a:chExt cx="1075498" cy="17332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0DB1EC-0FB3-417F-A2C7-55BFA54A5562}"/>
                </a:ext>
              </a:extLst>
            </p:cNvPr>
            <p:cNvSpPr/>
            <p:nvPr/>
          </p:nvSpPr>
          <p:spPr bwMode="auto">
            <a:xfrm>
              <a:off x="5498830" y="4249155"/>
              <a:ext cx="1070052" cy="167394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F447FD1-5127-4A4B-9A08-08AD09DA807C}"/>
                </a:ext>
              </a:extLst>
            </p:cNvPr>
            <p:cNvCxnSpPr/>
            <p:nvPr/>
          </p:nvCxnSpPr>
          <p:spPr bwMode="auto">
            <a:xfrm>
              <a:off x="5592203" y="4352343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4DBFE13-118D-4908-B4AA-A25DBF52C777}"/>
                </a:ext>
              </a:extLst>
            </p:cNvPr>
            <p:cNvSpPr txBox="1"/>
            <p:nvPr/>
          </p:nvSpPr>
          <p:spPr>
            <a:xfrm>
              <a:off x="5929657" y="4229783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2"/>
                  </a:solidFill>
                </a:rPr>
                <a:t>LL Test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2AB354D-3744-4D2F-94EB-D2DAA380BAD5}"/>
                </a:ext>
              </a:extLst>
            </p:cNvPr>
            <p:cNvCxnSpPr/>
            <p:nvPr/>
          </p:nvCxnSpPr>
          <p:spPr bwMode="auto">
            <a:xfrm>
              <a:off x="5588690" y="4842490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63D2AE-2A4B-4486-B54F-3BD54C4B84F5}"/>
                </a:ext>
              </a:extLst>
            </p:cNvPr>
            <p:cNvSpPr txBox="1"/>
            <p:nvPr/>
          </p:nvSpPr>
          <p:spPr>
            <a:xfrm>
              <a:off x="5926144" y="4660398"/>
              <a:ext cx="6392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BW Model, </a:t>
              </a:r>
              <a:r>
                <a:rPr lang="en-US" sz="900" dirty="0">
                  <a:solidFill>
                    <a:schemeClr val="accent2"/>
                  </a:solidFill>
                </a:rPr>
                <a:t>LL Input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439050E-AA2B-47DE-B909-6C098584DEAE}"/>
                </a:ext>
              </a:extLst>
            </p:cNvPr>
            <p:cNvCxnSpPr/>
            <p:nvPr/>
          </p:nvCxnSpPr>
          <p:spPr bwMode="auto">
            <a:xfrm>
              <a:off x="5572967" y="5289012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96EEED2-C92B-45B4-BA01-C83739138C54}"/>
                </a:ext>
              </a:extLst>
            </p:cNvPr>
            <p:cNvSpPr txBox="1"/>
            <p:nvPr/>
          </p:nvSpPr>
          <p:spPr>
            <a:xfrm>
              <a:off x="5910421" y="5166452"/>
              <a:ext cx="5886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HL Test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E38FFE1-2B22-4B7E-A07A-B3830E45D2F0}"/>
                </a:ext>
              </a:extLst>
            </p:cNvPr>
            <p:cNvCxnSpPr/>
            <p:nvPr/>
          </p:nvCxnSpPr>
          <p:spPr bwMode="auto">
            <a:xfrm>
              <a:off x="5597649" y="5637290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6E55A3E-AC0E-4093-B2FD-3F9C2707C24C}"/>
                </a:ext>
              </a:extLst>
            </p:cNvPr>
            <p:cNvSpPr txBox="1"/>
            <p:nvPr/>
          </p:nvSpPr>
          <p:spPr>
            <a:xfrm>
              <a:off x="5935103" y="5455198"/>
              <a:ext cx="6392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BW Model, </a:t>
              </a:r>
              <a:r>
                <a:rPr lang="en-US" sz="900" dirty="0">
                  <a:solidFill>
                    <a:srgbClr val="FF0000"/>
                  </a:solidFill>
                </a:rPr>
                <a:t>HL Input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3F8BD0B-42F7-4CEA-95FC-1B2F1C0AAD45}"/>
              </a:ext>
            </a:extLst>
          </p:cNvPr>
          <p:cNvSpPr txBox="1"/>
          <p:nvPr/>
        </p:nvSpPr>
        <p:spPr>
          <a:xfrm>
            <a:off x="7051910" y="4319347"/>
            <a:ext cx="1953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2BZ &amp; 3BZ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AFE372F-3094-40BA-BACD-1DDE0CE41184}"/>
              </a:ext>
            </a:extLst>
          </p:cNvPr>
          <p:cNvSpPr txBox="1"/>
          <p:nvPr/>
        </p:nvSpPr>
        <p:spPr>
          <a:xfrm>
            <a:off x="7051911" y="2472383"/>
            <a:ext cx="1953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2BY &amp; 3BY</a:t>
            </a:r>
          </a:p>
        </p:txBody>
      </p:sp>
    </p:spTree>
    <p:extLst>
      <p:ext uri="{BB962C8B-B14F-4D97-AF65-F5344CB8AC3E}">
        <p14:creationId xmlns:p14="http://schemas.microsoft.com/office/powerpoint/2010/main" val="2788848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D9AF7-3D04-4AF2-8EF1-9CD1F7B99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Modal Coupling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0AE4A-CA1A-4B8F-A5AA-39945D743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1005840"/>
            <a:ext cx="5130171" cy="4748326"/>
          </a:xfrm>
        </p:spPr>
        <p:txBody>
          <a:bodyPr/>
          <a:lstStyle/>
          <a:p>
            <a:r>
              <a:rPr lang="en-US" sz="2000" dirty="0"/>
              <a:t>Current limiting assumption of both QSMA and BW is that each mode remains uncoupled</a:t>
            </a:r>
          </a:p>
          <a:p>
            <a:r>
              <a:rPr lang="en-US" sz="2000" dirty="0"/>
              <a:t>Initial implicit dynamic correlation of the 3rd bending modes did not match the BW response</a:t>
            </a:r>
          </a:p>
          <a:p>
            <a:r>
              <a:rPr lang="en-US" sz="2000" dirty="0"/>
              <a:t>Investigation of modal coupling showed significant coupling between the </a:t>
            </a:r>
            <a:r>
              <a:rPr lang="en-US" sz="2000" dirty="0" err="1"/>
              <a:t>the</a:t>
            </a:r>
            <a:r>
              <a:rPr lang="en-US" sz="2000" dirty="0"/>
              <a:t> 3</a:t>
            </a:r>
            <a:r>
              <a:rPr lang="en-US" sz="2000" baseline="30000" dirty="0"/>
              <a:t>rd</a:t>
            </a:r>
            <a:r>
              <a:rPr lang="en-US" sz="2000" dirty="0"/>
              <a:t> (Mode 9) and 1</a:t>
            </a:r>
            <a:r>
              <a:rPr lang="en-US" sz="2000" baseline="30000" dirty="0"/>
              <a:t>st</a:t>
            </a:r>
            <a:r>
              <a:rPr lang="en-US" sz="2000" dirty="0"/>
              <a:t> (Mode 5) modes</a:t>
            </a:r>
          </a:p>
          <a:p>
            <a:pPr lvl="1"/>
            <a:r>
              <a:rPr lang="en-US" sz="1600" dirty="0"/>
              <a:t>This would cause the QSMA/BW predictions of the response to be inaccurate.</a:t>
            </a:r>
          </a:p>
          <a:p>
            <a:r>
              <a:rPr lang="en-US" sz="2000" dirty="0"/>
              <a:t>Efforts are underway to extend QSMA to account for modal coupling [5]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5EB023-5BF4-4152-B984-7E9D741BAB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6" b="4756"/>
          <a:stretch/>
        </p:blipFill>
        <p:spPr>
          <a:xfrm>
            <a:off x="5975441" y="1961965"/>
            <a:ext cx="6094476" cy="3107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A6933D-CE86-4F84-B994-0E628B5FB9CC}"/>
              </a:ext>
            </a:extLst>
          </p:cNvPr>
          <p:cNvSpPr txBox="1"/>
          <p:nvPr/>
        </p:nvSpPr>
        <p:spPr>
          <a:xfrm>
            <a:off x="7961797" y="5069015"/>
            <a:ext cx="2121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Modal Amplitude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3C54A-764F-4FC9-BEDC-4F7C35004C0E}"/>
              </a:ext>
            </a:extLst>
          </p:cNvPr>
          <p:cNvSpPr txBox="1"/>
          <p:nvPr/>
        </p:nvSpPr>
        <p:spPr>
          <a:xfrm rot="16200000">
            <a:off x="4729894" y="3398264"/>
            <a:ext cx="2121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Coupling Ratio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800865E-A5E7-4A5C-813B-417E24D46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5479" y="5837669"/>
            <a:ext cx="68335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[5] Singh, Allen &amp; Kuether, “Multi-mode Quasi-static Excitation for Systems with Nonlinear Joints,” MSSP, (Submitted May 2021).</a:t>
            </a:r>
          </a:p>
        </p:txBody>
      </p:sp>
    </p:spTree>
    <p:extLst>
      <p:ext uri="{BB962C8B-B14F-4D97-AF65-F5344CB8AC3E}">
        <p14:creationId xmlns:p14="http://schemas.microsoft.com/office/powerpoint/2010/main" val="3998235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000E1-2880-405D-8956-D4B833EB6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99" y="182880"/>
            <a:ext cx="11736404" cy="618029"/>
          </a:xfrm>
        </p:spPr>
        <p:txBody>
          <a:bodyPr/>
          <a:lstStyle/>
          <a:p>
            <a:r>
              <a:rPr lang="en-US" dirty="0"/>
              <a:t>Implicit Dynamic Correlation – 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18564-1BC5-4B7D-A2F2-93F41C4D4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1005840"/>
            <a:ext cx="11360727" cy="4431637"/>
          </a:xfrm>
        </p:spPr>
        <p:txBody>
          <a:bodyPr/>
          <a:lstStyle/>
          <a:p>
            <a:r>
              <a:rPr lang="en-US" dirty="0"/>
              <a:t>Performed many iterations to improve joint parameters using QSMA + BW</a:t>
            </a:r>
          </a:p>
          <a:p>
            <a:r>
              <a:rPr lang="en-US" dirty="0"/>
              <a:t>Nonlinear correlation finished using Abaqus implicit dynamics</a:t>
            </a:r>
          </a:p>
          <a:p>
            <a:r>
              <a:rPr lang="en-US" dirty="0"/>
              <a:t>Time slices of transient test data used as input</a:t>
            </a:r>
          </a:p>
          <a:p>
            <a:pPr lvl="1"/>
            <a:r>
              <a:rPr lang="en-US" dirty="0"/>
              <a:t>Only analyzed slice of transient data exciting mode of interest to reduce run times</a:t>
            </a:r>
          </a:p>
          <a:p>
            <a:pPr lvl="1"/>
            <a:r>
              <a:rPr lang="en-US" dirty="0"/>
              <a:t>Transient responses were stitched back together when multiple modes were analyzed from a single test</a:t>
            </a:r>
          </a:p>
          <a:p>
            <a:r>
              <a:rPr lang="en-US" dirty="0"/>
              <a:t>Spectral processing of transient responses performed to compare FRF</a:t>
            </a:r>
          </a:p>
          <a:p>
            <a:pPr lvl="1"/>
            <a:r>
              <a:rPr lang="en-US" dirty="0"/>
              <a:t>Due to the time slice/response stitching, spurious dynamic content outside the frequency range of interest and in between modes can be neglected</a:t>
            </a:r>
          </a:p>
        </p:txBody>
      </p:sp>
    </p:spTree>
    <p:extLst>
      <p:ext uri="{BB962C8B-B14F-4D97-AF65-F5344CB8AC3E}">
        <p14:creationId xmlns:p14="http://schemas.microsoft.com/office/powerpoint/2010/main" val="1638596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00A43-C7A8-47F4-BC87-39F2E97A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Nonlinear Correlation – 1B, 2B, 3B LL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A2ECC78-677A-4CE5-ADA0-2640F0967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830736"/>
            <a:ext cx="11360727" cy="1535139"/>
          </a:xfrm>
        </p:spPr>
        <p:txBody>
          <a:bodyPr/>
          <a:lstStyle/>
          <a:p>
            <a:r>
              <a:rPr lang="en-US" sz="2000" dirty="0"/>
              <a:t>NL model shows excellent frequency, damping, and shape correlation to the first three LL bending modes, especially compared to the linear correlation</a:t>
            </a:r>
          </a:p>
          <a:p>
            <a:pPr lvl="1"/>
            <a:r>
              <a:rPr lang="en-US" sz="1600" dirty="0"/>
              <a:t>Even for relatively low-level inputs significant nonlinear behavior is exhibited in test</a:t>
            </a:r>
          </a:p>
          <a:p>
            <a:pPr lvl="1"/>
            <a:r>
              <a:rPr lang="en-US" sz="1600" dirty="0"/>
              <a:t>NL model accurately captures frequency shifts, changes in damping, and nonlinear transitions in primary resonant responses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DEF0B8-4AAC-4EEC-A230-734E0ED323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2" b="4451"/>
          <a:stretch/>
        </p:blipFill>
        <p:spPr>
          <a:xfrm>
            <a:off x="1064439" y="2755544"/>
            <a:ext cx="4218822" cy="31939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260402-E86D-40AB-8678-ADB9677567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62" b="5069"/>
          <a:stretch/>
        </p:blipFill>
        <p:spPr>
          <a:xfrm>
            <a:off x="7164281" y="2755545"/>
            <a:ext cx="4218822" cy="319390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A9D5471-ADCB-4A67-A39A-0EC51CFBA95F}"/>
              </a:ext>
            </a:extLst>
          </p:cNvPr>
          <p:cNvGrpSpPr/>
          <p:nvPr/>
        </p:nvGrpSpPr>
        <p:grpSpPr>
          <a:xfrm>
            <a:off x="5444748" y="3944914"/>
            <a:ext cx="1403993" cy="905522"/>
            <a:chOff x="5285766" y="4455460"/>
            <a:chExt cx="1403993" cy="9055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9FCB46D-6396-4109-82DC-DDF277697E6F}"/>
                </a:ext>
              </a:extLst>
            </p:cNvPr>
            <p:cNvSpPr/>
            <p:nvPr/>
          </p:nvSpPr>
          <p:spPr bwMode="auto">
            <a:xfrm>
              <a:off x="5285766" y="4455460"/>
              <a:ext cx="1403993" cy="90552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AC66C77-B836-43A0-AD89-9B7BAB7B7653}"/>
                </a:ext>
              </a:extLst>
            </p:cNvPr>
            <p:cNvCxnSpPr/>
            <p:nvPr/>
          </p:nvCxnSpPr>
          <p:spPr bwMode="auto">
            <a:xfrm>
              <a:off x="5379139" y="4609744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B6F4981-B870-4EA4-A928-0A2F95BE67E5}"/>
                </a:ext>
              </a:extLst>
            </p:cNvPr>
            <p:cNvCxnSpPr/>
            <p:nvPr/>
          </p:nvCxnSpPr>
          <p:spPr bwMode="auto">
            <a:xfrm>
              <a:off x="5379139" y="4825729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>
                  <a:alpha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5A47BF-8A2B-424E-99A3-19C95BFD9600}"/>
                </a:ext>
              </a:extLst>
            </p:cNvPr>
            <p:cNvSpPr txBox="1"/>
            <p:nvPr/>
          </p:nvSpPr>
          <p:spPr>
            <a:xfrm>
              <a:off x="5716593" y="4487184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>
                  <a:solidFill>
                    <a:schemeClr val="accent2"/>
                  </a:solidFill>
                </a:rPr>
                <a:t>LL Test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10524F-C2E2-4606-BC2D-63EC2236AA66}"/>
                </a:ext>
              </a:extLst>
            </p:cNvPr>
            <p:cNvSpPr txBox="1"/>
            <p:nvPr/>
          </p:nvSpPr>
          <p:spPr>
            <a:xfrm>
              <a:off x="5722039" y="4711202"/>
              <a:ext cx="9677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accent2"/>
                  </a:solidFill>
                </a:rPr>
                <a:t>LL Linear FEM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C87FF8A-D72C-4D22-9F5A-5DD778B8D736}"/>
                </a:ext>
              </a:extLst>
            </p:cNvPr>
            <p:cNvCxnSpPr/>
            <p:nvPr/>
          </p:nvCxnSpPr>
          <p:spPr bwMode="auto">
            <a:xfrm>
              <a:off x="5375626" y="5099891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CA4BCC-0889-4DA7-87F3-25792F2A23C9}"/>
                </a:ext>
              </a:extLst>
            </p:cNvPr>
            <p:cNvSpPr txBox="1"/>
            <p:nvPr/>
          </p:nvSpPr>
          <p:spPr>
            <a:xfrm>
              <a:off x="5713080" y="4917799"/>
              <a:ext cx="639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NL FEM, </a:t>
              </a:r>
              <a:r>
                <a:rPr lang="en-US" sz="900">
                  <a:solidFill>
                    <a:schemeClr val="accent2"/>
                  </a:solidFill>
                </a:rPr>
                <a:t>LL Input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B73611B-EA64-41F4-B6C5-55EB0A3AF35E}"/>
              </a:ext>
            </a:extLst>
          </p:cNvPr>
          <p:cNvSpPr txBox="1"/>
          <p:nvPr/>
        </p:nvSpPr>
        <p:spPr>
          <a:xfrm>
            <a:off x="2325034" y="5846440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Frequency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14CDCE-1551-4F82-B56E-423161B07509}"/>
              </a:ext>
            </a:extLst>
          </p:cNvPr>
          <p:cNvSpPr txBox="1"/>
          <p:nvPr/>
        </p:nvSpPr>
        <p:spPr>
          <a:xfrm>
            <a:off x="8424876" y="5846440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Frequency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5956AB-087F-437F-B803-C74D255DEE13}"/>
              </a:ext>
            </a:extLst>
          </p:cNvPr>
          <p:cNvSpPr txBox="1"/>
          <p:nvPr/>
        </p:nvSpPr>
        <p:spPr>
          <a:xfrm rot="16200000">
            <a:off x="93841" y="4100454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Magnitude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CFD4A4-7355-49EE-A02E-FB22215E269E}"/>
              </a:ext>
            </a:extLst>
          </p:cNvPr>
          <p:cNvSpPr txBox="1"/>
          <p:nvPr/>
        </p:nvSpPr>
        <p:spPr>
          <a:xfrm rot="16200000">
            <a:off x="6201590" y="4213009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Magnitude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B47D3F-10AD-4BAD-A746-DC973D28B0A0}"/>
              </a:ext>
            </a:extLst>
          </p:cNvPr>
          <p:cNvSpPr txBox="1"/>
          <p:nvPr/>
        </p:nvSpPr>
        <p:spPr>
          <a:xfrm>
            <a:off x="2066666" y="2447931"/>
            <a:ext cx="190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Z Bending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38A46C-0AFC-4180-B2F4-5FF2D9000FC8}"/>
              </a:ext>
            </a:extLst>
          </p:cNvPr>
          <p:cNvSpPr txBox="1"/>
          <p:nvPr/>
        </p:nvSpPr>
        <p:spPr>
          <a:xfrm>
            <a:off x="8215721" y="2447931"/>
            <a:ext cx="190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Y Bending</a:t>
            </a:r>
          </a:p>
        </p:txBody>
      </p:sp>
    </p:spTree>
    <p:extLst>
      <p:ext uri="{BB962C8B-B14F-4D97-AF65-F5344CB8AC3E}">
        <p14:creationId xmlns:p14="http://schemas.microsoft.com/office/powerpoint/2010/main" val="988660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981CDB8-B6B3-4E1D-9A9F-CA584C6DAE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8" b="4683"/>
          <a:stretch/>
        </p:blipFill>
        <p:spPr>
          <a:xfrm>
            <a:off x="7133498" y="2632830"/>
            <a:ext cx="4233999" cy="31912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B55752-4271-48FA-8121-61C961704B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0" b="4907"/>
          <a:stretch/>
        </p:blipFill>
        <p:spPr>
          <a:xfrm>
            <a:off x="1093057" y="2632830"/>
            <a:ext cx="4229756" cy="3191256"/>
          </a:xfrm>
          <a:prstGeom prst="rect">
            <a:avLst/>
          </a:prstGeom>
        </p:spPr>
      </p:pic>
      <p:sp>
        <p:nvSpPr>
          <p:cNvPr id="24" name="Content Placeholder 17">
            <a:extLst>
              <a:ext uri="{FF2B5EF4-FFF2-40B4-BE49-F238E27FC236}">
                <a16:creationId xmlns:a16="http://schemas.microsoft.com/office/drawing/2014/main" id="{23A2A4CA-B26E-47EE-9649-B480693C6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830736"/>
            <a:ext cx="11360727" cy="1264295"/>
          </a:xfrm>
        </p:spPr>
        <p:txBody>
          <a:bodyPr/>
          <a:lstStyle/>
          <a:p>
            <a:r>
              <a:rPr lang="en-US" sz="2000" dirty="0"/>
              <a:t>NL correlation provides better amplitude and shape correlation to the LL and HL 2</a:t>
            </a:r>
            <a:r>
              <a:rPr lang="en-US" sz="2000" baseline="30000" dirty="0"/>
              <a:t>nd</a:t>
            </a:r>
            <a:r>
              <a:rPr lang="en-US" sz="2000" dirty="0"/>
              <a:t> and 3</a:t>
            </a:r>
            <a:r>
              <a:rPr lang="en-US" sz="2000" baseline="30000" dirty="0"/>
              <a:t>rd</a:t>
            </a:r>
            <a:r>
              <a:rPr lang="en-US" sz="2000" dirty="0"/>
              <a:t> bending modes, particularly the shape and transition of the 3</a:t>
            </a:r>
            <a:r>
              <a:rPr lang="en-US" sz="2000" baseline="30000" dirty="0"/>
              <a:t>rd</a:t>
            </a:r>
            <a:r>
              <a:rPr lang="en-US" sz="2000" dirty="0"/>
              <a:t> bending mode, over the linear correlation</a:t>
            </a:r>
          </a:p>
          <a:p>
            <a:pPr lvl="1"/>
            <a:r>
              <a:rPr lang="en-US" sz="1400" dirty="0"/>
              <a:t>Low and high level responses captured in single model with increased accuracy for both (varying load level inputs)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E00A43-C7A8-47F4-BC87-39F2E97AA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55" y="182880"/>
            <a:ext cx="11453091" cy="618029"/>
          </a:xfrm>
        </p:spPr>
        <p:txBody>
          <a:bodyPr/>
          <a:lstStyle/>
          <a:p>
            <a:r>
              <a:rPr lang="en-US" dirty="0"/>
              <a:t>Final Nonlinear Correlation – 2B &amp; 3B LL &amp; HL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77AB62-E705-4D48-9D09-258BAC06CA93}"/>
              </a:ext>
            </a:extLst>
          </p:cNvPr>
          <p:cNvSpPr txBox="1"/>
          <p:nvPr/>
        </p:nvSpPr>
        <p:spPr>
          <a:xfrm>
            <a:off x="2325034" y="5740565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Frequency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EC2FC0-793C-44B6-96BB-C4FFDD407F3D}"/>
              </a:ext>
            </a:extLst>
          </p:cNvPr>
          <p:cNvSpPr txBox="1"/>
          <p:nvPr/>
        </p:nvSpPr>
        <p:spPr>
          <a:xfrm>
            <a:off x="8424876" y="5740565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Frequency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467939-DFCC-4597-AC09-2E3F1C47F780}"/>
              </a:ext>
            </a:extLst>
          </p:cNvPr>
          <p:cNvSpPr txBox="1"/>
          <p:nvPr/>
        </p:nvSpPr>
        <p:spPr>
          <a:xfrm rot="16200000">
            <a:off x="119506" y="4043792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Magnitude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032A39-5A23-421E-B5E8-F114C1CDAE23}"/>
              </a:ext>
            </a:extLst>
          </p:cNvPr>
          <p:cNvSpPr txBox="1"/>
          <p:nvPr/>
        </p:nvSpPr>
        <p:spPr>
          <a:xfrm rot="16200000">
            <a:off x="6155086" y="4018996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Magnitude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4D60CC-412F-46FB-9A4D-845F67E69975}"/>
              </a:ext>
            </a:extLst>
          </p:cNvPr>
          <p:cNvSpPr txBox="1"/>
          <p:nvPr/>
        </p:nvSpPr>
        <p:spPr>
          <a:xfrm>
            <a:off x="2223427" y="2376162"/>
            <a:ext cx="190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Z Bending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59E29F-9556-41EE-9B25-C317DD22E847}"/>
              </a:ext>
            </a:extLst>
          </p:cNvPr>
          <p:cNvSpPr txBox="1"/>
          <p:nvPr/>
        </p:nvSpPr>
        <p:spPr>
          <a:xfrm>
            <a:off x="8323269" y="2376162"/>
            <a:ext cx="190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Y Bending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65A28A3-144D-4677-8348-4DEBF9E8E450}"/>
              </a:ext>
            </a:extLst>
          </p:cNvPr>
          <p:cNvGrpSpPr/>
          <p:nvPr/>
        </p:nvGrpSpPr>
        <p:grpSpPr>
          <a:xfrm>
            <a:off x="5374189" y="3429000"/>
            <a:ext cx="1443622" cy="1693318"/>
            <a:chOff x="5509545" y="4416579"/>
            <a:chExt cx="1443622" cy="169331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E0180CB-ADF2-4175-94D7-B7886F91742F}"/>
                </a:ext>
              </a:extLst>
            </p:cNvPr>
            <p:cNvSpPr/>
            <p:nvPr/>
          </p:nvSpPr>
          <p:spPr bwMode="auto">
            <a:xfrm>
              <a:off x="5509545" y="4435951"/>
              <a:ext cx="1403994" cy="167394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4490777-B52E-4039-B184-DC0BD4474384}"/>
                </a:ext>
              </a:extLst>
            </p:cNvPr>
            <p:cNvCxnSpPr/>
            <p:nvPr/>
          </p:nvCxnSpPr>
          <p:spPr bwMode="auto">
            <a:xfrm>
              <a:off x="5602918" y="4539139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917B180-A4EE-4880-8037-D59C1F08AFC2}"/>
                </a:ext>
              </a:extLst>
            </p:cNvPr>
            <p:cNvCxnSpPr/>
            <p:nvPr/>
          </p:nvCxnSpPr>
          <p:spPr bwMode="auto">
            <a:xfrm>
              <a:off x="5602918" y="4755124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>
                  <a:alpha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9E38D6-8891-4C93-922A-A046A4F3329D}"/>
                </a:ext>
              </a:extLst>
            </p:cNvPr>
            <p:cNvSpPr txBox="1"/>
            <p:nvPr/>
          </p:nvSpPr>
          <p:spPr>
            <a:xfrm>
              <a:off x="5940372" y="4416579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>
                  <a:solidFill>
                    <a:schemeClr val="accent2"/>
                  </a:solidFill>
                </a:rPr>
                <a:t>LL Test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4AF210-3B76-4CC1-8A73-BA4E0FC8A3B1}"/>
                </a:ext>
              </a:extLst>
            </p:cNvPr>
            <p:cNvSpPr txBox="1"/>
            <p:nvPr/>
          </p:nvSpPr>
          <p:spPr>
            <a:xfrm>
              <a:off x="5945818" y="4640597"/>
              <a:ext cx="9677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accent2"/>
                  </a:solidFill>
                </a:rPr>
                <a:t>LL Linear FEM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820D6AC-6756-470D-95DE-D25BCA822EDD}"/>
                </a:ext>
              </a:extLst>
            </p:cNvPr>
            <p:cNvCxnSpPr/>
            <p:nvPr/>
          </p:nvCxnSpPr>
          <p:spPr bwMode="auto">
            <a:xfrm>
              <a:off x="5599405" y="5029286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3D11BE-D131-4751-BCBD-BEB6C289ABC8}"/>
                </a:ext>
              </a:extLst>
            </p:cNvPr>
            <p:cNvSpPr txBox="1"/>
            <p:nvPr/>
          </p:nvSpPr>
          <p:spPr>
            <a:xfrm>
              <a:off x="5936859" y="4847194"/>
              <a:ext cx="639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NL FEM, </a:t>
              </a:r>
              <a:r>
                <a:rPr lang="en-US" sz="900">
                  <a:solidFill>
                    <a:schemeClr val="accent2"/>
                  </a:solidFill>
                </a:rPr>
                <a:t>LL Input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F244B7A-124B-48DA-97A5-604141D6555C}"/>
                </a:ext>
              </a:extLst>
            </p:cNvPr>
            <p:cNvCxnSpPr/>
            <p:nvPr/>
          </p:nvCxnSpPr>
          <p:spPr bwMode="auto">
            <a:xfrm>
              <a:off x="5611877" y="5333939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7A038B7-63E3-412A-BF2E-0F347CF3C250}"/>
                </a:ext>
              </a:extLst>
            </p:cNvPr>
            <p:cNvCxnSpPr/>
            <p:nvPr/>
          </p:nvCxnSpPr>
          <p:spPr bwMode="auto">
            <a:xfrm>
              <a:off x="5611877" y="5549924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>
                  <a:alpha val="50000"/>
                </a:srgb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CC108C9-D78B-44FE-BF5D-77F737E00D32}"/>
                </a:ext>
              </a:extLst>
            </p:cNvPr>
            <p:cNvSpPr txBox="1"/>
            <p:nvPr/>
          </p:nvSpPr>
          <p:spPr>
            <a:xfrm>
              <a:off x="5949331" y="5211379"/>
              <a:ext cx="5886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>
                  <a:solidFill>
                    <a:srgbClr val="FF0000"/>
                  </a:solidFill>
                </a:rPr>
                <a:t>HL Test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7A6B4B-0627-4A94-8DF7-C67298116FC9}"/>
                </a:ext>
              </a:extLst>
            </p:cNvPr>
            <p:cNvSpPr txBox="1"/>
            <p:nvPr/>
          </p:nvSpPr>
          <p:spPr>
            <a:xfrm>
              <a:off x="5954777" y="5435397"/>
              <a:ext cx="998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HL Linear FEM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EEBE0EB-2D15-4C3D-A969-22D6DA6F51EF}"/>
                </a:ext>
              </a:extLst>
            </p:cNvPr>
            <p:cNvCxnSpPr/>
            <p:nvPr/>
          </p:nvCxnSpPr>
          <p:spPr bwMode="auto">
            <a:xfrm>
              <a:off x="5608364" y="5824086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C5CD3F-9D55-4D5C-9B4F-938E16C68BEB}"/>
                </a:ext>
              </a:extLst>
            </p:cNvPr>
            <p:cNvSpPr txBox="1"/>
            <p:nvPr/>
          </p:nvSpPr>
          <p:spPr>
            <a:xfrm>
              <a:off x="5945818" y="5641994"/>
              <a:ext cx="639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NL FEM, </a:t>
              </a:r>
              <a:r>
                <a:rPr lang="en-US" sz="900">
                  <a:solidFill>
                    <a:srgbClr val="FF0000"/>
                  </a:solidFill>
                </a:rPr>
                <a:t>HL Input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6388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6ECEBF-ACC2-4630-9A5C-B0615CCBB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9" b="5253"/>
          <a:stretch/>
        </p:blipFill>
        <p:spPr>
          <a:xfrm>
            <a:off x="7173112" y="2617830"/>
            <a:ext cx="4154771" cy="31912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8860E9-121C-488C-9E33-D77D855138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3" b="5095"/>
          <a:stretch/>
        </p:blipFill>
        <p:spPr>
          <a:xfrm>
            <a:off x="1127611" y="2617830"/>
            <a:ext cx="4169356" cy="3191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E00A43-C7A8-47F4-BC87-39F2E97A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Nonlinear Correlation – 1B HL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CB2571-F52C-4525-A07A-C7EF5C8A6D8A}"/>
              </a:ext>
            </a:extLst>
          </p:cNvPr>
          <p:cNvSpPr txBox="1"/>
          <p:nvPr/>
        </p:nvSpPr>
        <p:spPr>
          <a:xfrm>
            <a:off x="2325034" y="5740565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Frequency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E5E2CB-9CC3-4B09-B486-640D1060D38F}"/>
              </a:ext>
            </a:extLst>
          </p:cNvPr>
          <p:cNvSpPr txBox="1"/>
          <p:nvPr/>
        </p:nvSpPr>
        <p:spPr>
          <a:xfrm>
            <a:off x="8424876" y="5740565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Frequency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54F4C-BC91-4BBD-AA4F-31EC3F2DBCE8}"/>
              </a:ext>
            </a:extLst>
          </p:cNvPr>
          <p:cNvSpPr txBox="1"/>
          <p:nvPr/>
        </p:nvSpPr>
        <p:spPr>
          <a:xfrm rot="16200000">
            <a:off x="117322" y="4039503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Magnitude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95356E-03E2-40F9-94D0-D0088880BA6B}"/>
              </a:ext>
            </a:extLst>
          </p:cNvPr>
          <p:cNvSpPr txBox="1"/>
          <p:nvPr/>
        </p:nvSpPr>
        <p:spPr>
          <a:xfrm rot="16200000">
            <a:off x="6221193" y="4028791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Magnitude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585C21-2A6A-4744-964A-C47B25B61BF2}"/>
              </a:ext>
            </a:extLst>
          </p:cNvPr>
          <p:cNvSpPr txBox="1"/>
          <p:nvPr/>
        </p:nvSpPr>
        <p:spPr>
          <a:xfrm>
            <a:off x="2230311" y="2362021"/>
            <a:ext cx="190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Z Bending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50971B-0CE2-4904-9075-E030838F4430}"/>
              </a:ext>
            </a:extLst>
          </p:cNvPr>
          <p:cNvSpPr txBox="1"/>
          <p:nvPr/>
        </p:nvSpPr>
        <p:spPr>
          <a:xfrm>
            <a:off x="8330153" y="2362021"/>
            <a:ext cx="190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Y Bending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88AF4F1-5C44-4C9A-BD79-EA966FD86018}"/>
              </a:ext>
            </a:extLst>
          </p:cNvPr>
          <p:cNvGrpSpPr/>
          <p:nvPr/>
        </p:nvGrpSpPr>
        <p:grpSpPr>
          <a:xfrm>
            <a:off x="5344968" y="3530998"/>
            <a:ext cx="1701848" cy="1364918"/>
            <a:chOff x="5346725" y="2040774"/>
            <a:chExt cx="1701848" cy="136491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0A09B9-818B-4306-8C4D-F09B6BA0D101}"/>
                </a:ext>
              </a:extLst>
            </p:cNvPr>
            <p:cNvSpPr/>
            <p:nvPr/>
          </p:nvSpPr>
          <p:spPr bwMode="auto">
            <a:xfrm>
              <a:off x="5346725" y="2040774"/>
              <a:ext cx="1575552" cy="13649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FFDF4CD-B8E2-492F-BAE1-CBA542F970A7}"/>
                </a:ext>
              </a:extLst>
            </p:cNvPr>
            <p:cNvCxnSpPr/>
            <p:nvPr/>
          </p:nvCxnSpPr>
          <p:spPr bwMode="auto">
            <a:xfrm>
              <a:off x="5440099" y="2195058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86481CD-7EF7-4C79-98CB-F041AEEC2900}"/>
                </a:ext>
              </a:extLst>
            </p:cNvPr>
            <p:cNvCxnSpPr/>
            <p:nvPr/>
          </p:nvCxnSpPr>
          <p:spPr bwMode="auto">
            <a:xfrm>
              <a:off x="5440099" y="2411043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D505A6-C7DC-4E92-91F9-6D6479475FD3}"/>
                </a:ext>
              </a:extLst>
            </p:cNvPr>
            <p:cNvSpPr txBox="1"/>
            <p:nvPr/>
          </p:nvSpPr>
          <p:spPr>
            <a:xfrm>
              <a:off x="5777553" y="2072498"/>
              <a:ext cx="5886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>
                  <a:solidFill>
                    <a:srgbClr val="C00000"/>
                  </a:solidFill>
                  <a:latin typeface="Arial"/>
                </a:rPr>
                <a:t>H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 Test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408EDF-70FD-40E4-9463-67E0EFB1EA36}"/>
                </a:ext>
              </a:extLst>
            </p:cNvPr>
            <p:cNvSpPr txBox="1"/>
            <p:nvPr/>
          </p:nvSpPr>
          <p:spPr>
            <a:xfrm>
              <a:off x="5782999" y="2296516"/>
              <a:ext cx="11392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dirty="0">
                  <a:solidFill>
                    <a:srgbClr val="C00000"/>
                  </a:solidFill>
                  <a:latin typeface="Arial"/>
                </a:rPr>
                <a:t>H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 Linear  FEM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CC8510A-066F-49EA-8696-FBA84CC3CF22}"/>
                </a:ext>
              </a:extLst>
            </p:cNvPr>
            <p:cNvCxnSpPr/>
            <p:nvPr/>
          </p:nvCxnSpPr>
          <p:spPr bwMode="auto">
            <a:xfrm>
              <a:off x="5436586" y="2617830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A18CE40-18B5-412D-8CAE-95F7B37325EC}"/>
                </a:ext>
              </a:extLst>
            </p:cNvPr>
            <p:cNvSpPr txBox="1"/>
            <p:nvPr/>
          </p:nvSpPr>
          <p:spPr>
            <a:xfrm>
              <a:off x="5774040" y="2503113"/>
              <a:ext cx="127453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NL FEM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, HL Input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EBC3E51-471B-4CDD-BD20-A620E561A48D}"/>
                </a:ext>
              </a:extLst>
            </p:cNvPr>
            <p:cNvCxnSpPr/>
            <p:nvPr/>
          </p:nvCxnSpPr>
          <p:spPr bwMode="auto">
            <a:xfrm>
              <a:off x="5443612" y="2867222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79FF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9777372-1CD8-468F-B42C-1C2BD02F8328}"/>
                </a:ext>
              </a:extLst>
            </p:cNvPr>
            <p:cNvCxnSpPr/>
            <p:nvPr/>
          </p:nvCxnSpPr>
          <p:spPr bwMode="auto">
            <a:xfrm>
              <a:off x="5443612" y="3083207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79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C729CEA-B8A1-42F0-8491-A2AC57B636CD}"/>
                </a:ext>
              </a:extLst>
            </p:cNvPr>
            <p:cNvCxnSpPr/>
            <p:nvPr/>
          </p:nvCxnSpPr>
          <p:spPr bwMode="auto">
            <a:xfrm>
              <a:off x="5440099" y="3289994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7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29ADFB-C9F8-40DA-A701-327BF8E39DE4}"/>
                </a:ext>
              </a:extLst>
            </p:cNvPr>
            <p:cNvSpPr txBox="1"/>
            <p:nvPr/>
          </p:nvSpPr>
          <p:spPr>
            <a:xfrm>
              <a:off x="5777553" y="2744245"/>
              <a:ext cx="6014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dirty="0">
                  <a:solidFill>
                    <a:srgbClr val="FF79FF"/>
                  </a:solidFill>
                  <a:latin typeface="Arial"/>
                </a:rPr>
                <a:t>ML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79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Test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4ACFF10-C161-4D00-9E59-4AD6BBD15183}"/>
                </a:ext>
              </a:extLst>
            </p:cNvPr>
            <p:cNvSpPr txBox="1"/>
            <p:nvPr/>
          </p:nvSpPr>
          <p:spPr>
            <a:xfrm>
              <a:off x="5782999" y="2968263"/>
              <a:ext cx="11392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dirty="0">
                  <a:solidFill>
                    <a:srgbClr val="FF79FF"/>
                  </a:solidFill>
                  <a:latin typeface="Arial"/>
                </a:rPr>
                <a:t>ML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79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Linear  FEM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840B09B-1563-49F6-B993-39AB9DF09647}"/>
                </a:ext>
              </a:extLst>
            </p:cNvPr>
            <p:cNvSpPr txBox="1"/>
            <p:nvPr/>
          </p:nvSpPr>
          <p:spPr>
            <a:xfrm>
              <a:off x="5774040" y="3174860"/>
              <a:ext cx="127453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NL FEM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79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, ML Input</a:t>
              </a:r>
            </a:p>
          </p:txBody>
        </p:sp>
      </p:grpSp>
      <p:sp>
        <p:nvSpPr>
          <p:cNvPr id="26" name="Content Placeholder 17">
            <a:extLst>
              <a:ext uri="{FF2B5EF4-FFF2-40B4-BE49-F238E27FC236}">
                <a16:creationId xmlns:a16="http://schemas.microsoft.com/office/drawing/2014/main" id="{DEF13669-EFAF-41DF-827D-F92964E89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830736"/>
            <a:ext cx="11360727" cy="1818293"/>
          </a:xfrm>
        </p:spPr>
        <p:txBody>
          <a:bodyPr/>
          <a:lstStyle/>
          <a:p>
            <a:r>
              <a:rPr lang="en-US" sz="1600" dirty="0"/>
              <a:t>Due to time constraints, this effort proceeded with CLA/Uncertainty steps before 1B transient correlation runs were complete</a:t>
            </a:r>
          </a:p>
          <a:p>
            <a:r>
              <a:rPr lang="en-US" sz="1600" dirty="0"/>
              <a:t>NL correlation provides accurate frequency correlation, but under-predicts damping for the first HL bending mode (over-predicts response amplitude)</a:t>
            </a:r>
          </a:p>
          <a:p>
            <a:pPr lvl="1"/>
            <a:r>
              <a:rPr lang="en-US" sz="1200" dirty="0"/>
              <a:t>Testing was not able to excite the 1BY mode at as high level as 1BZ, so correlation was performed to a “mid level” (ML) input</a:t>
            </a:r>
          </a:p>
          <a:p>
            <a:pPr lvl="1"/>
            <a:r>
              <a:rPr lang="en-US" sz="1200" dirty="0"/>
              <a:t>Since current model over-predicts high load level 1B responses, initial uncertainty factor calculations are conservative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8374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00A43-C7A8-47F4-BC87-39F2E97AA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55" y="182880"/>
            <a:ext cx="11453091" cy="618029"/>
          </a:xfrm>
        </p:spPr>
        <p:txBody>
          <a:bodyPr/>
          <a:lstStyle/>
          <a:p>
            <a:r>
              <a:rPr lang="en-US" dirty="0"/>
              <a:t>Final Nonlinear Correlation – 1A HL &amp; 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E6C1FF-D189-435F-8CC1-FF42D46294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3" b="6393"/>
          <a:stretch/>
        </p:blipFill>
        <p:spPr>
          <a:xfrm>
            <a:off x="3984166" y="2551952"/>
            <a:ext cx="4223668" cy="319125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9EF0DB1-81D5-4353-BA76-59264926B49C}"/>
              </a:ext>
            </a:extLst>
          </p:cNvPr>
          <p:cNvGrpSpPr/>
          <p:nvPr/>
        </p:nvGrpSpPr>
        <p:grpSpPr>
          <a:xfrm>
            <a:off x="8303707" y="3356810"/>
            <a:ext cx="1542937" cy="1693318"/>
            <a:chOff x="9795622" y="2357674"/>
            <a:chExt cx="1542937" cy="169331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44496E-9854-4549-B030-AE2345C0EA9C}"/>
                </a:ext>
              </a:extLst>
            </p:cNvPr>
            <p:cNvSpPr/>
            <p:nvPr/>
          </p:nvSpPr>
          <p:spPr bwMode="auto">
            <a:xfrm>
              <a:off x="9795622" y="2377046"/>
              <a:ext cx="1542937" cy="167394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DA44557-05C9-4FF5-9A4E-63DC64923419}"/>
                </a:ext>
              </a:extLst>
            </p:cNvPr>
            <p:cNvCxnSpPr/>
            <p:nvPr/>
          </p:nvCxnSpPr>
          <p:spPr bwMode="auto">
            <a:xfrm>
              <a:off x="9888996" y="2480234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6F8A324-1A68-45D3-B792-F475FE8B931A}"/>
                </a:ext>
              </a:extLst>
            </p:cNvPr>
            <p:cNvCxnSpPr/>
            <p:nvPr/>
          </p:nvCxnSpPr>
          <p:spPr bwMode="auto">
            <a:xfrm>
              <a:off x="9888996" y="2696219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>
                  <a:alpha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A8C280-F1A6-40E8-B82A-71FBE3F15974}"/>
                </a:ext>
              </a:extLst>
            </p:cNvPr>
            <p:cNvSpPr txBox="1"/>
            <p:nvPr/>
          </p:nvSpPr>
          <p:spPr>
            <a:xfrm>
              <a:off x="10226450" y="2357674"/>
              <a:ext cx="5693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LL Test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2744099-6732-41A1-8E4E-D14B28647001}"/>
                </a:ext>
              </a:extLst>
            </p:cNvPr>
            <p:cNvSpPr txBox="1"/>
            <p:nvPr/>
          </p:nvSpPr>
          <p:spPr>
            <a:xfrm>
              <a:off x="10231896" y="2581692"/>
              <a:ext cx="105758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LL Linear FEM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9F0514A-DA07-4993-8377-5B7C908F59F7}"/>
                </a:ext>
              </a:extLst>
            </p:cNvPr>
            <p:cNvCxnSpPr/>
            <p:nvPr/>
          </p:nvCxnSpPr>
          <p:spPr bwMode="auto">
            <a:xfrm>
              <a:off x="9885483" y="2970381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2E0E37-CF65-4C13-AF34-4E9F1B51E61E}"/>
                </a:ext>
              </a:extLst>
            </p:cNvPr>
            <p:cNvSpPr txBox="1"/>
            <p:nvPr/>
          </p:nvSpPr>
          <p:spPr>
            <a:xfrm>
              <a:off x="10222937" y="2788289"/>
              <a:ext cx="639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NL FEM, 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LL Input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20299D5-62E4-4732-A5A2-60D5EFD8E812}"/>
                </a:ext>
              </a:extLst>
            </p:cNvPr>
            <p:cNvCxnSpPr/>
            <p:nvPr/>
          </p:nvCxnSpPr>
          <p:spPr bwMode="auto">
            <a:xfrm>
              <a:off x="9897955" y="3275034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58FAE6A-91EA-4ECA-BA97-104978D74468}"/>
                </a:ext>
              </a:extLst>
            </p:cNvPr>
            <p:cNvCxnSpPr/>
            <p:nvPr/>
          </p:nvCxnSpPr>
          <p:spPr bwMode="auto">
            <a:xfrm>
              <a:off x="9897955" y="3491019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>
                  <a:alpha val="50000"/>
                </a:srgb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DF99D4-61EC-49D2-8871-371BE78F7E81}"/>
                </a:ext>
              </a:extLst>
            </p:cNvPr>
            <p:cNvSpPr txBox="1"/>
            <p:nvPr/>
          </p:nvSpPr>
          <p:spPr>
            <a:xfrm>
              <a:off x="10235409" y="3152474"/>
              <a:ext cx="5886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HL Test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060863-2981-456D-8E08-98956EB6CD54}"/>
                </a:ext>
              </a:extLst>
            </p:cNvPr>
            <p:cNvSpPr txBox="1"/>
            <p:nvPr/>
          </p:nvSpPr>
          <p:spPr>
            <a:xfrm>
              <a:off x="10240855" y="3376492"/>
              <a:ext cx="10229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HL Linear FEM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D17EE7F-2B59-4918-A4DF-E82E903B2240}"/>
                </a:ext>
              </a:extLst>
            </p:cNvPr>
            <p:cNvCxnSpPr/>
            <p:nvPr/>
          </p:nvCxnSpPr>
          <p:spPr bwMode="auto">
            <a:xfrm>
              <a:off x="9894442" y="3765181"/>
              <a:ext cx="342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245EE4-99A2-4F13-865C-340356BE5C6D}"/>
                </a:ext>
              </a:extLst>
            </p:cNvPr>
            <p:cNvSpPr txBox="1"/>
            <p:nvPr/>
          </p:nvSpPr>
          <p:spPr>
            <a:xfrm>
              <a:off x="10231896" y="3583089"/>
              <a:ext cx="639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NL FEM, 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HL Input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52EFAC8-5ABD-4C83-857E-E0455757F30D}"/>
              </a:ext>
            </a:extLst>
          </p:cNvPr>
          <p:cNvSpPr txBox="1"/>
          <p:nvPr/>
        </p:nvSpPr>
        <p:spPr>
          <a:xfrm>
            <a:off x="5270376" y="5743208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Frequency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3E5CC4-B9F0-498C-A58B-7F1035A433C7}"/>
              </a:ext>
            </a:extLst>
          </p:cNvPr>
          <p:cNvSpPr txBox="1"/>
          <p:nvPr/>
        </p:nvSpPr>
        <p:spPr>
          <a:xfrm rot="16200000">
            <a:off x="2973876" y="4069958"/>
            <a:ext cx="165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Magnitude</a:t>
            </a:r>
          </a:p>
        </p:txBody>
      </p:sp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BB07F77F-9044-4B26-8C3C-96F6C954F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5" y="820281"/>
            <a:ext cx="11360727" cy="1658249"/>
          </a:xfrm>
        </p:spPr>
        <p:txBody>
          <a:bodyPr/>
          <a:lstStyle/>
          <a:p>
            <a:r>
              <a:rPr lang="en-US" sz="2000" dirty="0"/>
              <a:t>Axial correlation was not explicitly performed in this effort</a:t>
            </a:r>
          </a:p>
          <a:p>
            <a:pPr lvl="1"/>
            <a:r>
              <a:rPr lang="en-US" sz="1600" dirty="0"/>
              <a:t>Primary axial response exhibits minor nonlinearities compared to lateral responses</a:t>
            </a:r>
          </a:p>
          <a:p>
            <a:r>
              <a:rPr lang="en-US" sz="2000" dirty="0"/>
              <a:t>However, the final model parameters showed excellent correlation to frequency, damping, shape and transition from LL to HL</a:t>
            </a:r>
          </a:p>
          <a:p>
            <a:pPr lvl="1"/>
            <a:r>
              <a:rPr lang="en-US" sz="1600" dirty="0"/>
              <a:t>Correlation driven by lateral response resulting in good predictions for axial</a:t>
            </a:r>
          </a:p>
        </p:txBody>
      </p:sp>
    </p:spTree>
    <p:extLst>
      <p:ext uri="{BB962C8B-B14F-4D97-AF65-F5344CB8AC3E}">
        <p14:creationId xmlns:p14="http://schemas.microsoft.com/office/powerpoint/2010/main" val="4253776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70F83-EF0D-4360-9952-4D1924CDA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5C0FF-04DB-4910-AF39-13FC90DE7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9" y="1005840"/>
            <a:ext cx="11360727" cy="4940430"/>
          </a:xfrm>
        </p:spPr>
        <p:txBody>
          <a:bodyPr/>
          <a:lstStyle/>
          <a:p>
            <a:r>
              <a:rPr lang="en-US" dirty="0"/>
              <a:t>QSMA + BW were successfully leveraged in nonlinear correlation and model updating for the current NESC MPCV C4 effort</a:t>
            </a:r>
          </a:p>
          <a:p>
            <a:pPr lvl="1"/>
            <a:r>
              <a:rPr lang="en-US" dirty="0"/>
              <a:t>QSMA + BW significantly reduced schedule and improved results</a:t>
            </a:r>
          </a:p>
          <a:p>
            <a:r>
              <a:rPr lang="en-US" dirty="0"/>
              <a:t>Current QSMA and BW methodologies rely on the assumption that modes remain uncoupled</a:t>
            </a:r>
          </a:p>
          <a:p>
            <a:pPr lvl="1"/>
            <a:r>
              <a:rPr lang="en-US" dirty="0"/>
              <a:t>Modal coupling is present for this test article; full implicit dynamics simulations were required to finish nonlinear correlation</a:t>
            </a:r>
          </a:p>
          <a:p>
            <a:r>
              <a:rPr lang="en-US" dirty="0"/>
              <a:t>Using modern computational tools (</a:t>
            </a:r>
            <a:r>
              <a:rPr lang="en-US" dirty="0" err="1"/>
              <a:t>Hurty</a:t>
            </a:r>
            <a:r>
              <a:rPr lang="en-US" dirty="0"/>
              <a:t>/Craig-Bampton Reduction, Abaqus, QSMA, BW) it is now possible to perform nonlinear modeling and model correlation within realistic computational/time constraints</a:t>
            </a:r>
          </a:p>
          <a:p>
            <a:r>
              <a:rPr lang="en-US" dirty="0"/>
              <a:t>The final nonlinear correlated model was used as a “truth” model for subsequent CLA studies &amp; uncertainty analysis</a:t>
            </a:r>
          </a:p>
        </p:txBody>
      </p:sp>
    </p:spTree>
    <p:extLst>
      <p:ext uri="{BB962C8B-B14F-4D97-AF65-F5344CB8AC3E}">
        <p14:creationId xmlns:p14="http://schemas.microsoft.com/office/powerpoint/2010/main" val="4129189899"/>
      </p:ext>
    </p:extLst>
  </p:cSld>
  <p:clrMapOvr>
    <a:masterClrMapping/>
  </p:clrMapOvr>
</p:sld>
</file>

<file path=ppt/theme/theme1.xml><?xml version="1.0" encoding="utf-8"?>
<a:theme xmlns:a="http://schemas.openxmlformats.org/drawingml/2006/main" name="160126_Quartus_Wide">
  <a:themeElements>
    <a:clrScheme name="2_Q_Logo_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Q_Logo_Li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3">
            <a:lumMod val="85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Q_Logo_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Q_Logo_Lin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Q_Logo_Lin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Q_Logo_Lin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Q_Logo_Lin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Q_Logo_Lin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Q_Logo_Lin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0126_Quartus_Wide" id="{909AB87E-ADE6-42F4-ACAF-331BAFDBCC17}" vid="{7C613DCA-1368-4FFD-B7CA-9DD2045204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DB3D881C98AA4C89F1746E9B266404" ma:contentTypeVersion="4" ma:contentTypeDescription="Create a new document." ma:contentTypeScope="" ma:versionID="f0fe2f2a4c620acfda12055a9feec141">
  <xsd:schema xmlns:xsd="http://www.w3.org/2001/XMLSchema" xmlns:xs="http://www.w3.org/2001/XMLSchema" xmlns:p="http://schemas.microsoft.com/office/2006/metadata/properties" xmlns:ns2="458d4e61-9868-4222-9eb9-97961685dba5" xmlns:ns3="c33cbf62-649e-48c4-ae11-66c2773d7f1c" targetNamespace="http://schemas.microsoft.com/office/2006/metadata/properties" ma:root="true" ma:fieldsID="069b4ec019b69ff0f3e38b577456a89a" ns2:_="" ns3:_="">
    <xsd:import namespace="458d4e61-9868-4222-9eb9-97961685dba5"/>
    <xsd:import namespace="c33cbf62-649e-48c4-ae11-66c2773d7f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d4e61-9868-4222-9eb9-97961685db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cbf62-649e-48c4-ae11-66c2773d7f1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9BC560-8870-4F10-843A-9088B9A017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6366D0-8331-4C72-B8E6-B6A8CA70BCB9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c33cbf62-649e-48c4-ae11-66c2773d7f1c"/>
    <ds:schemaRef ds:uri="458d4e61-9868-4222-9eb9-97961685dba5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A0FF76A-FF20-4104-9C0D-208EF6D853D0}">
  <ds:schemaRefs>
    <ds:schemaRef ds:uri="458d4e61-9868-4222-9eb9-97961685dba5"/>
    <ds:schemaRef ds:uri="c33cbf62-649e-48c4-ae11-66c2773d7f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160126_Quartus_Wide</Template>
  <TotalTime>1052</TotalTime>
  <Words>1427</Words>
  <Application>Microsoft Office PowerPoint</Application>
  <PresentationFormat>Widescreen</PresentationFormat>
  <Paragraphs>178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160126_Quartus_Wide</vt:lpstr>
      <vt:lpstr>Equation</vt:lpstr>
      <vt:lpstr>Orion MPCV Nonlinear Dynamic Correlation and Model Updating using Quasi-Static Modal Analysis</vt:lpstr>
      <vt:lpstr>Background</vt:lpstr>
      <vt:lpstr>Motivation</vt:lpstr>
      <vt:lpstr>Linear Correlation</vt:lpstr>
      <vt:lpstr>Nonlinear Model Setup</vt:lpstr>
      <vt:lpstr>QSMA Overview</vt:lpstr>
      <vt:lpstr>QSMA Workflow &amp; Example Results</vt:lpstr>
      <vt:lpstr>Bouc-Wen Overview</vt:lpstr>
      <vt:lpstr>BW Workflow &amp; Example Results</vt:lpstr>
      <vt:lpstr>Modal Coupling</vt:lpstr>
      <vt:lpstr>Implicit Dynamic Correlation – Overview </vt:lpstr>
      <vt:lpstr>Final Nonlinear Correlation – 1B, 2B, 3B LL</vt:lpstr>
      <vt:lpstr>Final Nonlinear Correlation – 2B &amp; 3B LL &amp; HL</vt:lpstr>
      <vt:lpstr>Final Nonlinear Correlation – 1B HL</vt:lpstr>
      <vt:lpstr>Final Nonlinear Correlation – 1A HL &amp; LL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SCLV2021 Quartus Nonlinear Correlation</dc:title>
  <dc:creator>Matt Griebel</dc:creator>
  <cp:lastModifiedBy>Matt Griebel</cp:lastModifiedBy>
  <cp:revision>47</cp:revision>
  <dcterms:created xsi:type="dcterms:W3CDTF">2017-07-20T00:19:44Z</dcterms:created>
  <dcterms:modified xsi:type="dcterms:W3CDTF">2021-05-11T18:57:50Z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0x0101006CDB3D881C98AA4C89F1746E9B266404</vt:lpwstr>
  </property>
</Properties>
</file>