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4" r:id="rId5"/>
  </p:sldMasterIdLst>
  <p:notesMasterIdLst>
    <p:notesMasterId r:id="rId35"/>
  </p:notesMasterIdLst>
  <p:sldIdLst>
    <p:sldId id="1939" r:id="rId6"/>
    <p:sldId id="1931" r:id="rId7"/>
    <p:sldId id="312" r:id="rId8"/>
    <p:sldId id="314" r:id="rId9"/>
    <p:sldId id="317" r:id="rId10"/>
    <p:sldId id="266" r:id="rId11"/>
    <p:sldId id="1937" r:id="rId12"/>
    <p:sldId id="270" r:id="rId13"/>
    <p:sldId id="1933" r:id="rId14"/>
    <p:sldId id="1932" r:id="rId15"/>
    <p:sldId id="1934" r:id="rId16"/>
    <p:sldId id="267" r:id="rId17"/>
    <p:sldId id="1936" r:id="rId18"/>
    <p:sldId id="277" r:id="rId19"/>
    <p:sldId id="276" r:id="rId20"/>
    <p:sldId id="274" r:id="rId21"/>
    <p:sldId id="275" r:id="rId22"/>
    <p:sldId id="1930" r:id="rId23"/>
    <p:sldId id="327" r:id="rId24"/>
    <p:sldId id="328" r:id="rId25"/>
    <p:sldId id="278" r:id="rId26"/>
    <p:sldId id="271" r:id="rId27"/>
    <p:sldId id="279" r:id="rId28"/>
    <p:sldId id="283" r:id="rId29"/>
    <p:sldId id="281" r:id="rId30"/>
    <p:sldId id="273" r:id="rId31"/>
    <p:sldId id="1935" r:id="rId32"/>
    <p:sldId id="282" r:id="rId33"/>
    <p:sldId id="26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aster, Benjamin D. (JSC-SD311)[IPA]" initials="EBD(" lastIdx="9" clrIdx="0">
    <p:extLst>
      <p:ext uri="{19B8F6BF-5375-455C-9EA6-DF929625EA0E}">
        <p15:presenceInfo xmlns:p15="http://schemas.microsoft.com/office/powerpoint/2012/main" userId="S-1-5-21-330711430-3775241029-4075259233-8771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7" autoAdjust="0"/>
    <p:restoredTop sz="91754" autoAdjust="0"/>
  </p:normalViewPr>
  <p:slideViewPr>
    <p:cSldViewPr snapToGrid="0">
      <p:cViewPr varScale="1">
        <p:scale>
          <a:sx n="63" d="100"/>
          <a:sy n="63" d="100"/>
        </p:scale>
        <p:origin x="668" y="4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2628"/>
    </p:cViewPr>
  </p:sorterViewPr>
  <p:notesViewPr>
    <p:cSldViewPr snapToGrid="0">
      <p:cViewPr varScale="1">
        <p:scale>
          <a:sx n="50" d="100"/>
          <a:sy n="50" d="100"/>
        </p:scale>
        <p:origin x="2640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E41A6-4206-4D4F-8EBB-72FFD8930D5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1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803BE-7FAE-4E70-9875-CD4F69801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20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DAD766-DC97-40F0-8B3B-56EB695B05C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46100" y="112713"/>
            <a:ext cx="8061325" cy="4535487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852988"/>
            <a:ext cx="5607050" cy="4183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Characterize risk to human health &amp; performance in spaceflight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Developed, test, &amp; validate countermeasures for these risks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Integrate these countermeasures into relevant</a:t>
            </a:r>
            <a:r>
              <a:rPr lang="en-US" altLang="en-US" baseline="0" dirty="0">
                <a:latin typeface="Arial" panose="020B0604020202020204" pitchFamily="34" charset="0"/>
              </a:rPr>
              <a:t> systems, such as a Crew Health &amp; Performance System</a:t>
            </a:r>
          </a:p>
          <a:p>
            <a:pPr eaLnBrk="1" hangingPunct="1"/>
            <a:r>
              <a:rPr lang="en-US" altLang="en-US" baseline="0" dirty="0">
                <a:latin typeface="Arial" panose="020B0604020202020204" pitchFamily="34" charset="0"/>
              </a:rPr>
              <a:t>Not just publishing papers, but impacting system design</a:t>
            </a:r>
          </a:p>
          <a:p>
            <a:pPr eaLnBrk="1" hangingPunct="1"/>
            <a:endParaRPr lang="en-US" altLang="en-US" baseline="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baseline="0" dirty="0">
                <a:latin typeface="Arial" panose="020B0604020202020204" pitchFamily="34" charset="0"/>
              </a:rPr>
              <a:t>Ultimate goal of keeping crew alive, healthy, happy, &amp; productive in space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236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54EC5-794A-45BA-8580-E39BA538B46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23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54EC5-794A-45BA-8580-E39BA538B46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24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58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BC61F6-7D7F-40C6-9FA6-FA7C00D932C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953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803BE-7FAE-4E70-9875-CD4F69801EC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60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Need</a:t>
            </a:r>
            <a:r>
              <a:rPr lang="en-US" baseline="0" dirty="0"/>
              <a:t> to understand briefly the current operational paradigm for providing medical care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ISS only 250 miles above us, minimal communications delay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Flight surgeon sitting in MCC having real-time audio/video convo with crew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Real-time remote</a:t>
            </a:r>
            <a:r>
              <a:rPr lang="en-US" baseline="0" dirty="0"/>
              <a:t> guidance for Ultrasound or other medical technologies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Times" pitchFamily="1" charset="0"/>
                <a:ea typeface="+mn-ea"/>
                <a:cs typeface="+mn-cs"/>
              </a:rPr>
              <a:t>close-proximity earth-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Times" pitchFamily="1" charset="0"/>
                <a:ea typeface="+mn-ea"/>
                <a:cs typeface="+mn-cs"/>
              </a:rPr>
              <a:t>centred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Times" pitchFamily="1" charset="0"/>
                <a:ea typeface="+mn-ea"/>
                <a:cs typeface="+mn-cs"/>
              </a:rPr>
              <a:t> mission, Mission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</a:t>
            </a:r>
            <a:r>
              <a:rPr lang="en-US" baseline="0" dirty="0"/>
              <a:t>n some ways, over-winter crews in Antarctica are more isolated than the ISS</a:t>
            </a:r>
            <a:endParaRPr lang="en-US" dirty="0"/>
          </a:p>
          <a:p>
            <a:endParaRPr lang="en-US" dirty="0"/>
          </a:p>
          <a:p>
            <a:r>
              <a:rPr lang="en-US" dirty="0"/>
              <a:t>Let’s contrast that operational model to going to the Moon or Mars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Problem is distance,</a:t>
            </a:r>
            <a:r>
              <a:rPr lang="en-US" baseline="0" dirty="0"/>
              <a:t> 250 miles to ISS, 1000x farther to the Moon, 1000x farther to Mars- more time in an unhealthy environment- radiation, partial gravity, isolation with the same humans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That distance creates 3 main problems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aseline="0" dirty="0"/>
              <a:t>Communications- up to 24 min delays one way- real-time guidance/interaction are gone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aseline="0" dirty="0"/>
              <a:t>Evacuation- Orbital mechanics- you can’t come mid-mission, no turning around; whatever happens, you’re there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aseline="0" dirty="0"/>
              <a:t>No resupply- whatever you launch with is what you’ve got (maybe pre-positioning of durable supplies, but only 16% of meds on ISS would last three year shelf life, let alone radiation; food concerns). 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</a:t>
            </a:r>
            <a:r>
              <a:rPr lang="en-US" baseline="0" dirty="0"/>
              <a:t> operational models we use today for the ISS &amp; have developed up until now are insufficient to meet the challenges as we go further out from earth.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803BE-7FAE-4E70-9875-CD4F69801EC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20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A7CF82-33B0-4DB1-8402-C74595F2394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3770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CF611A-75E8-4E97-8FC7-D09572D17C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505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Evidence-based approach that ties the </a:t>
            </a:r>
            <a:r>
              <a:rPr lang="en-US" baseline="0" dirty="0" err="1"/>
              <a:t>LxC</a:t>
            </a:r>
            <a:r>
              <a:rPr lang="en-US" baseline="0" dirty="0"/>
              <a:t> of conditions to the capabilities needed to the specific resources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Difficult to characterize because medical data is incomplete &amp; fragmented; doctors can’t push our system to failure to better define how successful a treatment is</a:t>
            </a:r>
          </a:p>
          <a:p>
            <a:endParaRPr lang="en-US" dirty="0"/>
          </a:p>
          <a:p>
            <a:r>
              <a:rPr lang="en-US" dirty="0"/>
              <a:t>Invest</a:t>
            </a:r>
            <a:r>
              <a:rPr lang="en-US" baseline="0" dirty="0"/>
              <a:t> in evidence collection to answer the type of trade questions described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9D48-0F3E-ED4D-9442-0895F9CB892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972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1803BE-7FAE-4E70-9875-CD4F69801EC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0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8" descr="Backgroun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1" y="0"/>
            <a:ext cx="12211051" cy="72032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Line 34"/>
          <p:cNvSpPr>
            <a:spLocks noChangeShapeType="1"/>
          </p:cNvSpPr>
          <p:nvPr/>
        </p:nvSpPr>
        <p:spPr bwMode="auto">
          <a:xfrm>
            <a:off x="0" y="1603375"/>
            <a:ext cx="77216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6" name="Line 35"/>
          <p:cNvSpPr>
            <a:spLocks noChangeShapeType="1"/>
          </p:cNvSpPr>
          <p:nvPr/>
        </p:nvSpPr>
        <p:spPr bwMode="auto">
          <a:xfrm>
            <a:off x="0" y="1835150"/>
            <a:ext cx="74168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7" name="Line 36"/>
          <p:cNvSpPr>
            <a:spLocks noChangeShapeType="1"/>
          </p:cNvSpPr>
          <p:nvPr/>
        </p:nvSpPr>
        <p:spPr bwMode="auto">
          <a:xfrm>
            <a:off x="0" y="2062166"/>
            <a:ext cx="72136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8" name="Line 37"/>
          <p:cNvSpPr>
            <a:spLocks noChangeShapeType="1"/>
          </p:cNvSpPr>
          <p:nvPr/>
        </p:nvSpPr>
        <p:spPr bwMode="auto">
          <a:xfrm>
            <a:off x="0" y="1371600"/>
            <a:ext cx="80264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9" name="Line 43"/>
          <p:cNvSpPr>
            <a:spLocks noChangeShapeType="1"/>
          </p:cNvSpPr>
          <p:nvPr/>
        </p:nvSpPr>
        <p:spPr bwMode="auto">
          <a:xfrm rot="16200000">
            <a:off x="5149851" y="6515100"/>
            <a:ext cx="6858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0" name="Line 44"/>
          <p:cNvSpPr>
            <a:spLocks noChangeShapeType="1"/>
          </p:cNvSpPr>
          <p:nvPr/>
        </p:nvSpPr>
        <p:spPr bwMode="auto">
          <a:xfrm rot="16200000">
            <a:off x="4773084" y="6438900"/>
            <a:ext cx="8382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1" name="Line 45"/>
          <p:cNvSpPr>
            <a:spLocks noChangeShapeType="1"/>
          </p:cNvSpPr>
          <p:nvPr/>
        </p:nvSpPr>
        <p:spPr bwMode="auto">
          <a:xfrm rot="16200000">
            <a:off x="3477684" y="6057900"/>
            <a:ext cx="16002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2" name="Line 46"/>
          <p:cNvSpPr>
            <a:spLocks noChangeShapeType="1"/>
          </p:cNvSpPr>
          <p:nvPr/>
        </p:nvSpPr>
        <p:spPr bwMode="auto">
          <a:xfrm rot="16200000">
            <a:off x="3977217" y="6248400"/>
            <a:ext cx="12192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3" name="Line 47"/>
          <p:cNvSpPr>
            <a:spLocks noChangeShapeType="1"/>
          </p:cNvSpPr>
          <p:nvPr/>
        </p:nvSpPr>
        <p:spPr bwMode="auto">
          <a:xfrm rot="16200000">
            <a:off x="4396317" y="6362700"/>
            <a:ext cx="9906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4" name="Line 48"/>
          <p:cNvSpPr>
            <a:spLocks noChangeShapeType="1"/>
          </p:cNvSpPr>
          <p:nvPr/>
        </p:nvSpPr>
        <p:spPr bwMode="auto">
          <a:xfrm rot="16200000">
            <a:off x="2978151" y="5867400"/>
            <a:ext cx="19812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5" name="Text Box 74"/>
          <p:cNvSpPr txBox="1">
            <a:spLocks noChangeArrowheads="1"/>
          </p:cNvSpPr>
          <p:nvPr/>
        </p:nvSpPr>
        <p:spPr bwMode="auto">
          <a:xfrm>
            <a:off x="624421" y="423868"/>
            <a:ext cx="8824383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dirty="0">
                <a:latin typeface="Helvetica" charset="0"/>
                <a:ea typeface="MS PGothic" pitchFamily="34" charset="-128"/>
                <a:cs typeface="+mn-cs"/>
              </a:rPr>
              <a:t>National Aeronautics &amp; Space Administration</a:t>
            </a:r>
          </a:p>
        </p:txBody>
      </p:sp>
      <p:sp>
        <p:nvSpPr>
          <p:cNvPr id="16" name="Line 113"/>
          <p:cNvSpPr>
            <a:spLocks noChangeShapeType="1"/>
          </p:cNvSpPr>
          <p:nvPr/>
        </p:nvSpPr>
        <p:spPr bwMode="auto">
          <a:xfrm rot="16200000">
            <a:off x="5524500" y="6591300"/>
            <a:ext cx="533400" cy="0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7" name="Line 123"/>
          <p:cNvSpPr>
            <a:spLocks noChangeShapeType="1"/>
          </p:cNvSpPr>
          <p:nvPr/>
        </p:nvSpPr>
        <p:spPr bwMode="auto">
          <a:xfrm>
            <a:off x="0" y="2284418"/>
            <a:ext cx="67056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8" name="Line 124"/>
          <p:cNvSpPr>
            <a:spLocks noChangeShapeType="1"/>
          </p:cNvSpPr>
          <p:nvPr/>
        </p:nvSpPr>
        <p:spPr bwMode="auto">
          <a:xfrm>
            <a:off x="0" y="2516193"/>
            <a:ext cx="55880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19" name="Line 125"/>
          <p:cNvSpPr>
            <a:spLocks noChangeShapeType="1"/>
          </p:cNvSpPr>
          <p:nvPr/>
        </p:nvSpPr>
        <p:spPr bwMode="auto">
          <a:xfrm>
            <a:off x="0" y="2743200"/>
            <a:ext cx="52832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0" name="Line 127"/>
          <p:cNvSpPr>
            <a:spLocks noChangeShapeType="1"/>
          </p:cNvSpPr>
          <p:nvPr/>
        </p:nvSpPr>
        <p:spPr bwMode="auto">
          <a:xfrm>
            <a:off x="0" y="2974975"/>
            <a:ext cx="49784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1" name="Line 128"/>
          <p:cNvSpPr>
            <a:spLocks noChangeShapeType="1"/>
          </p:cNvSpPr>
          <p:nvPr/>
        </p:nvSpPr>
        <p:spPr bwMode="auto">
          <a:xfrm>
            <a:off x="0" y="3206750"/>
            <a:ext cx="46736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2" name="Line 129"/>
          <p:cNvSpPr>
            <a:spLocks noChangeShapeType="1"/>
          </p:cNvSpPr>
          <p:nvPr/>
        </p:nvSpPr>
        <p:spPr bwMode="auto">
          <a:xfrm>
            <a:off x="0" y="3433768"/>
            <a:ext cx="43688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3" name="Line 131"/>
          <p:cNvSpPr>
            <a:spLocks noChangeShapeType="1"/>
          </p:cNvSpPr>
          <p:nvPr/>
        </p:nvSpPr>
        <p:spPr bwMode="auto">
          <a:xfrm>
            <a:off x="0" y="3656013"/>
            <a:ext cx="40640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4" name="Line 132"/>
          <p:cNvSpPr>
            <a:spLocks noChangeShapeType="1"/>
          </p:cNvSpPr>
          <p:nvPr/>
        </p:nvSpPr>
        <p:spPr bwMode="auto">
          <a:xfrm>
            <a:off x="0" y="3887789"/>
            <a:ext cx="38608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5" name="Line 133"/>
          <p:cNvSpPr>
            <a:spLocks noChangeShapeType="1"/>
          </p:cNvSpPr>
          <p:nvPr/>
        </p:nvSpPr>
        <p:spPr bwMode="auto">
          <a:xfrm>
            <a:off x="0" y="4114800"/>
            <a:ext cx="36576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6" name="Line 134"/>
          <p:cNvSpPr>
            <a:spLocks noChangeShapeType="1"/>
          </p:cNvSpPr>
          <p:nvPr/>
        </p:nvSpPr>
        <p:spPr bwMode="auto">
          <a:xfrm>
            <a:off x="0" y="4344993"/>
            <a:ext cx="36576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7" name="Line 135"/>
          <p:cNvSpPr>
            <a:spLocks noChangeShapeType="1"/>
          </p:cNvSpPr>
          <p:nvPr/>
        </p:nvSpPr>
        <p:spPr bwMode="auto">
          <a:xfrm>
            <a:off x="0" y="4576768"/>
            <a:ext cx="38608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8" name="Line 136"/>
          <p:cNvSpPr>
            <a:spLocks noChangeShapeType="1"/>
          </p:cNvSpPr>
          <p:nvPr/>
        </p:nvSpPr>
        <p:spPr bwMode="auto">
          <a:xfrm>
            <a:off x="0" y="4803775"/>
            <a:ext cx="40640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29" name="Line 138"/>
          <p:cNvSpPr>
            <a:spLocks noChangeShapeType="1"/>
          </p:cNvSpPr>
          <p:nvPr/>
        </p:nvSpPr>
        <p:spPr bwMode="auto">
          <a:xfrm>
            <a:off x="0" y="5026025"/>
            <a:ext cx="40640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0" name="Line 139"/>
          <p:cNvSpPr>
            <a:spLocks noChangeShapeType="1"/>
          </p:cNvSpPr>
          <p:nvPr/>
        </p:nvSpPr>
        <p:spPr bwMode="auto">
          <a:xfrm>
            <a:off x="0" y="5257800"/>
            <a:ext cx="44704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1" name="Line 140"/>
          <p:cNvSpPr>
            <a:spLocks noChangeShapeType="1"/>
          </p:cNvSpPr>
          <p:nvPr/>
        </p:nvSpPr>
        <p:spPr bwMode="auto">
          <a:xfrm>
            <a:off x="0" y="5484818"/>
            <a:ext cx="44704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2" name="Line 141"/>
          <p:cNvSpPr>
            <a:spLocks noChangeShapeType="1"/>
          </p:cNvSpPr>
          <p:nvPr/>
        </p:nvSpPr>
        <p:spPr bwMode="auto">
          <a:xfrm>
            <a:off x="0" y="5716593"/>
            <a:ext cx="47752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3" name="Line 142"/>
          <p:cNvSpPr>
            <a:spLocks noChangeShapeType="1"/>
          </p:cNvSpPr>
          <p:nvPr/>
        </p:nvSpPr>
        <p:spPr bwMode="auto">
          <a:xfrm>
            <a:off x="0" y="5948368"/>
            <a:ext cx="5080000" cy="1587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4" name="Line 143"/>
          <p:cNvSpPr>
            <a:spLocks noChangeShapeType="1"/>
          </p:cNvSpPr>
          <p:nvPr/>
        </p:nvSpPr>
        <p:spPr bwMode="auto">
          <a:xfrm>
            <a:off x="0" y="6175375"/>
            <a:ext cx="55880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5" name="Line 144"/>
          <p:cNvSpPr>
            <a:spLocks noChangeShapeType="1"/>
          </p:cNvSpPr>
          <p:nvPr/>
        </p:nvSpPr>
        <p:spPr bwMode="auto">
          <a:xfrm>
            <a:off x="0" y="6397625"/>
            <a:ext cx="58928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36" name="Line 145"/>
          <p:cNvSpPr>
            <a:spLocks noChangeShapeType="1"/>
          </p:cNvSpPr>
          <p:nvPr/>
        </p:nvSpPr>
        <p:spPr bwMode="auto">
          <a:xfrm>
            <a:off x="0" y="6469061"/>
            <a:ext cx="61976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grpSp>
        <p:nvGrpSpPr>
          <p:cNvPr id="2" name="Group 158"/>
          <p:cNvGrpSpPr>
            <a:grpSpLocks/>
          </p:cNvGrpSpPr>
          <p:nvPr/>
        </p:nvGrpSpPr>
        <p:grpSpPr bwMode="auto">
          <a:xfrm>
            <a:off x="310092" y="1006476"/>
            <a:ext cx="7609416" cy="5791200"/>
            <a:chOff x="149" y="672"/>
            <a:chExt cx="3595" cy="3648"/>
          </a:xfrm>
        </p:grpSpPr>
        <p:sp>
          <p:nvSpPr>
            <p:cNvPr id="38" name="Line 60"/>
            <p:cNvSpPr>
              <a:spLocks noChangeShapeType="1"/>
            </p:cNvSpPr>
            <p:nvPr userDrawn="1"/>
          </p:nvSpPr>
          <p:spPr bwMode="auto">
            <a:xfrm rot="-5400000">
              <a:off x="-1674" y="2495"/>
              <a:ext cx="3648" cy="1"/>
            </a:xfrm>
            <a:prstGeom prst="line">
              <a:avLst/>
            </a:prstGeom>
            <a:noFill/>
            <a:ln w="3175">
              <a:solidFill>
                <a:schemeClr val="bg1">
                  <a:alpha val="14902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 dirty="0"/>
            </a:p>
          </p:txBody>
        </p:sp>
        <p:grpSp>
          <p:nvGrpSpPr>
            <p:cNvPr id="3" name="Group 157"/>
            <p:cNvGrpSpPr>
              <a:grpSpLocks/>
            </p:cNvGrpSpPr>
            <p:nvPr userDrawn="1"/>
          </p:nvGrpSpPr>
          <p:grpSpPr bwMode="auto">
            <a:xfrm>
              <a:off x="270" y="670"/>
              <a:ext cx="3474" cy="3653"/>
              <a:chOff x="270" y="718"/>
              <a:chExt cx="3474" cy="3602"/>
            </a:xfrm>
          </p:grpSpPr>
          <p:sp>
            <p:nvSpPr>
              <p:cNvPr id="40" name="Line 39"/>
              <p:cNvSpPr>
                <a:spLocks noChangeShapeType="1"/>
              </p:cNvSpPr>
              <p:nvPr userDrawn="1"/>
            </p:nvSpPr>
            <p:spPr bwMode="auto">
              <a:xfrm rot="-5400000">
                <a:off x="2814" y="1080"/>
                <a:ext cx="720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1" name="Line 41"/>
              <p:cNvSpPr>
                <a:spLocks noChangeShapeType="1"/>
              </p:cNvSpPr>
              <p:nvPr userDrawn="1"/>
            </p:nvSpPr>
            <p:spPr bwMode="auto">
              <a:xfrm rot="-5400000">
                <a:off x="2507" y="1102"/>
                <a:ext cx="767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2" name="Line 42"/>
              <p:cNvSpPr>
                <a:spLocks noChangeShapeType="1"/>
              </p:cNvSpPr>
              <p:nvPr userDrawn="1"/>
            </p:nvSpPr>
            <p:spPr bwMode="auto">
              <a:xfrm rot="-5400000">
                <a:off x="2647" y="1104"/>
                <a:ext cx="768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3" name="Line 49"/>
              <p:cNvSpPr>
                <a:spLocks noChangeShapeType="1"/>
              </p:cNvSpPr>
              <p:nvPr userDrawn="1"/>
            </p:nvSpPr>
            <p:spPr bwMode="auto">
              <a:xfrm rot="-5400000">
                <a:off x="-392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4" name="Line 50"/>
              <p:cNvSpPr>
                <a:spLocks noChangeShapeType="1"/>
              </p:cNvSpPr>
              <p:nvPr userDrawn="1"/>
            </p:nvSpPr>
            <p:spPr bwMode="auto">
              <a:xfrm rot="-5400000">
                <a:off x="-250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5" name="Line 51"/>
              <p:cNvSpPr>
                <a:spLocks noChangeShapeType="1"/>
              </p:cNvSpPr>
              <p:nvPr userDrawn="1"/>
            </p:nvSpPr>
            <p:spPr bwMode="auto">
              <a:xfrm rot="-5400000">
                <a:off x="-108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6" name="Line 52"/>
              <p:cNvSpPr>
                <a:spLocks noChangeShapeType="1"/>
              </p:cNvSpPr>
              <p:nvPr userDrawn="1"/>
            </p:nvSpPr>
            <p:spPr bwMode="auto">
              <a:xfrm rot="-5400000">
                <a:off x="-536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7" name="Line 53"/>
              <p:cNvSpPr>
                <a:spLocks noChangeShapeType="1"/>
              </p:cNvSpPr>
              <p:nvPr userDrawn="1"/>
            </p:nvSpPr>
            <p:spPr bwMode="auto">
              <a:xfrm rot="-5400000">
                <a:off x="-968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8" name="Line 54"/>
              <p:cNvSpPr>
                <a:spLocks noChangeShapeType="1"/>
              </p:cNvSpPr>
              <p:nvPr userDrawn="1"/>
            </p:nvSpPr>
            <p:spPr bwMode="auto">
              <a:xfrm rot="-5400000">
                <a:off x="-822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49" name="Line 55"/>
              <p:cNvSpPr>
                <a:spLocks noChangeShapeType="1"/>
              </p:cNvSpPr>
              <p:nvPr userDrawn="1"/>
            </p:nvSpPr>
            <p:spPr bwMode="auto">
              <a:xfrm rot="-5400000">
                <a:off x="-680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0" name="Line 56"/>
              <p:cNvSpPr>
                <a:spLocks noChangeShapeType="1"/>
              </p:cNvSpPr>
              <p:nvPr userDrawn="1"/>
            </p:nvSpPr>
            <p:spPr bwMode="auto">
              <a:xfrm rot="-5400000">
                <a:off x="-1114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1" name="Line 57"/>
              <p:cNvSpPr>
                <a:spLocks noChangeShapeType="1"/>
              </p:cNvSpPr>
              <p:nvPr userDrawn="1"/>
            </p:nvSpPr>
            <p:spPr bwMode="auto">
              <a:xfrm rot="-5400000">
                <a:off x="-1542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2" name="Line 58"/>
              <p:cNvSpPr>
                <a:spLocks noChangeShapeType="1"/>
              </p:cNvSpPr>
              <p:nvPr userDrawn="1"/>
            </p:nvSpPr>
            <p:spPr bwMode="auto">
              <a:xfrm rot="-5400000">
                <a:off x="-1400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3" name="Line 59"/>
              <p:cNvSpPr>
                <a:spLocks noChangeShapeType="1"/>
              </p:cNvSpPr>
              <p:nvPr userDrawn="1"/>
            </p:nvSpPr>
            <p:spPr bwMode="auto">
              <a:xfrm rot="-5400000">
                <a:off x="-1258" y="2519"/>
                <a:ext cx="3600" cy="1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4" name="Line 112"/>
              <p:cNvSpPr>
                <a:spLocks noChangeShapeType="1"/>
              </p:cNvSpPr>
              <p:nvPr userDrawn="1"/>
            </p:nvSpPr>
            <p:spPr bwMode="auto">
              <a:xfrm rot="-5400000">
                <a:off x="2334" y="1128"/>
                <a:ext cx="816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5" name="Line 114"/>
              <p:cNvSpPr>
                <a:spLocks noChangeShapeType="1"/>
              </p:cNvSpPr>
              <p:nvPr userDrawn="1"/>
            </p:nvSpPr>
            <p:spPr bwMode="auto">
              <a:xfrm rot="-5400000">
                <a:off x="2137" y="1176"/>
                <a:ext cx="912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6" name="Line 115"/>
              <p:cNvSpPr>
                <a:spLocks noChangeShapeType="1"/>
              </p:cNvSpPr>
              <p:nvPr userDrawn="1"/>
            </p:nvSpPr>
            <p:spPr bwMode="auto">
              <a:xfrm rot="-5400000">
                <a:off x="1921" y="1248"/>
                <a:ext cx="1056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7" name="Line 116"/>
              <p:cNvSpPr>
                <a:spLocks noChangeShapeType="1"/>
              </p:cNvSpPr>
              <p:nvPr userDrawn="1"/>
            </p:nvSpPr>
            <p:spPr bwMode="auto">
              <a:xfrm rot="-5400000">
                <a:off x="1729" y="1296"/>
                <a:ext cx="1152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8" name="Line 117"/>
              <p:cNvSpPr>
                <a:spLocks noChangeShapeType="1"/>
              </p:cNvSpPr>
              <p:nvPr userDrawn="1"/>
            </p:nvSpPr>
            <p:spPr bwMode="auto">
              <a:xfrm rot="-5400000">
                <a:off x="1489" y="1392"/>
                <a:ext cx="1344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59" name="Line 118"/>
              <p:cNvSpPr>
                <a:spLocks noChangeShapeType="1"/>
              </p:cNvSpPr>
              <p:nvPr userDrawn="1"/>
            </p:nvSpPr>
            <p:spPr bwMode="auto">
              <a:xfrm rot="-5400000">
                <a:off x="1297" y="1440"/>
                <a:ext cx="1440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60" name="Line 119"/>
              <p:cNvSpPr>
                <a:spLocks noChangeShapeType="1"/>
              </p:cNvSpPr>
              <p:nvPr userDrawn="1"/>
            </p:nvSpPr>
            <p:spPr bwMode="auto">
              <a:xfrm rot="-5400000">
                <a:off x="1081" y="1512"/>
                <a:ext cx="1584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61" name="Line 120"/>
              <p:cNvSpPr>
                <a:spLocks noChangeShapeType="1"/>
              </p:cNvSpPr>
              <p:nvPr userDrawn="1"/>
            </p:nvSpPr>
            <p:spPr bwMode="auto">
              <a:xfrm rot="-5400000">
                <a:off x="3192" y="984"/>
                <a:ext cx="530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62" name="Line 122"/>
              <p:cNvSpPr>
                <a:spLocks noChangeShapeType="1"/>
              </p:cNvSpPr>
              <p:nvPr userDrawn="1"/>
            </p:nvSpPr>
            <p:spPr bwMode="auto">
              <a:xfrm rot="-5400000">
                <a:off x="2977" y="1056"/>
                <a:ext cx="672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63" name="Line 153"/>
              <p:cNvSpPr>
                <a:spLocks noChangeShapeType="1"/>
              </p:cNvSpPr>
              <p:nvPr userDrawn="1"/>
            </p:nvSpPr>
            <p:spPr bwMode="auto">
              <a:xfrm rot="-5400000">
                <a:off x="3408" y="912"/>
                <a:ext cx="384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  <p:sp>
            <p:nvSpPr>
              <p:cNvPr id="64" name="Line 156"/>
              <p:cNvSpPr>
                <a:spLocks noChangeShapeType="1"/>
              </p:cNvSpPr>
              <p:nvPr userDrawn="1"/>
            </p:nvSpPr>
            <p:spPr bwMode="auto">
              <a:xfrm rot="-5400000">
                <a:off x="3624" y="840"/>
                <a:ext cx="240" cy="0"/>
              </a:xfrm>
              <a:prstGeom prst="line">
                <a:avLst/>
              </a:prstGeom>
              <a:noFill/>
              <a:ln w="3175">
                <a:solidFill>
                  <a:schemeClr val="bg1">
                    <a:alpha val="14902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/>
              </a:p>
            </p:txBody>
          </p:sp>
        </p:grpSp>
      </p:grpSp>
      <p:sp>
        <p:nvSpPr>
          <p:cNvPr id="65" name="Line 180"/>
          <p:cNvSpPr>
            <a:spLocks noChangeShapeType="1"/>
          </p:cNvSpPr>
          <p:nvPr/>
        </p:nvSpPr>
        <p:spPr bwMode="auto">
          <a:xfrm>
            <a:off x="0" y="1139825"/>
            <a:ext cx="8229600" cy="1588"/>
          </a:xfrm>
          <a:prstGeom prst="line">
            <a:avLst/>
          </a:prstGeom>
          <a:noFill/>
          <a:ln w="3175">
            <a:solidFill>
              <a:schemeClr val="bg1">
                <a:alpha val="14902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8268" name="Rectangle 76"/>
          <p:cNvSpPr>
            <a:spLocks noGrp="1" noChangeArrowheads="1"/>
          </p:cNvSpPr>
          <p:nvPr>
            <p:ph type="ctrTitle"/>
          </p:nvPr>
        </p:nvSpPr>
        <p:spPr>
          <a:xfrm>
            <a:off x="611717" y="1728788"/>
            <a:ext cx="10930467" cy="1090612"/>
          </a:xfrm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381" name="Rectangle 189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978959" y="5556253"/>
            <a:ext cx="8128000" cy="506408"/>
          </a:xfrm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Helvetica" pitchFamily="-112" charset="0"/>
              </a:defRPr>
            </a:lvl1pPr>
          </a:lstStyle>
          <a:p>
            <a:r>
              <a:rPr lang="en-US" dirty="0"/>
              <a:t>Expanding the Boundaries of Space Medicine and </a:t>
            </a:r>
            <a:r>
              <a:rPr lang="en-US" dirty="0" err="1"/>
              <a:t>Technolog</a:t>
            </a:r>
            <a:endParaRPr lang="en-US" dirty="0"/>
          </a:p>
        </p:txBody>
      </p:sp>
      <p:pic>
        <p:nvPicPr>
          <p:cNvPr id="68" name="Picture 67" descr="NASA insignia RGB">
            <a:extLst>
              <a:ext uri="{FF2B5EF4-FFF2-40B4-BE49-F238E27FC236}">
                <a16:creationId xmlns:a16="http://schemas.microsoft.com/office/drawing/2014/main" id="{608C338A-E8D4-42E0-8560-3A87E362BCA1}"/>
              </a:ext>
            </a:extLst>
          </p:cNvPr>
          <p:cNvPicPr>
            <a:picLocks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8982" y="137618"/>
            <a:ext cx="978285" cy="76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586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2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4254312-A63A-4985-AC68-7A0A6205A89D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85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2717" y="939800"/>
            <a:ext cx="2664883" cy="51562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717" y="939800"/>
            <a:ext cx="7797800" cy="51562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2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5C164D4-12EE-4DD3-9BD3-9E0CF0397981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468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2362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733800"/>
            <a:ext cx="5080000" cy="2362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0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1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BE9692B-6899-41C0-B3E9-4952193339A3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49868" y="152400"/>
            <a:ext cx="9618133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4034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8768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2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BE9692B-6899-41C0-B3E9-4952193339A3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49868" y="152400"/>
            <a:ext cx="9618133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1333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66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63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84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8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10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7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378" y="152400"/>
            <a:ext cx="10366625" cy="609600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60E58D69-6F75-46EC-B381-A34C4F305958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26122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48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59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58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61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15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0" y="2590805"/>
            <a:ext cx="10363200" cy="1362075"/>
          </a:xfrm>
        </p:spPr>
        <p:txBody>
          <a:bodyPr anchor="b"/>
          <a:lstStyle>
            <a:lvl1pPr algn="l">
              <a:defRPr sz="4000" b="1" cap="all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0" y="4214818"/>
            <a:ext cx="103632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F6290EF-6B7A-4CC3-93EE-77532C7427BA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10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D69C1F80-93C5-4DEC-9FB2-B3D806245515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8501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017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41479"/>
            <a:ext cx="5386917" cy="4530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0017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641479"/>
            <a:ext cx="5389033" cy="4530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0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8A70AA8-900F-4D4B-A735-22E1C3C5EB1F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9868" y="152400"/>
            <a:ext cx="9618133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075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472" y="152400"/>
            <a:ext cx="10325528" cy="609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2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E67ABD-C830-42F2-84DE-889032800E76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06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2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4CC938F-F4A8-4EF5-BCC6-E49C6988B2EB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02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0D2584DC-FB79-4EC8-B101-F631349954DA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57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2A7B4D72-F554-45CA-A8A3-B0D518A19DBE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78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top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-23813"/>
            <a:ext cx="12192000" cy="879476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7" name="Rectangle 73"/>
          <p:cNvSpPr>
            <a:spLocks noGrp="1" noChangeArrowheads="1"/>
          </p:cNvSpPr>
          <p:nvPr>
            <p:ph type="title"/>
          </p:nvPr>
        </p:nvSpPr>
        <p:spPr bwMode="auto">
          <a:xfrm>
            <a:off x="1049868" y="152400"/>
            <a:ext cx="961813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997201" y="6445255"/>
            <a:ext cx="8314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733" y="645478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6-7 August 2018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BE9692B-6899-41C0-B3E9-4952193339A3}" type="slidenum">
              <a:rPr lang="en-US" smtClean="0"/>
              <a:pPr/>
              <a:t>‹#›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8199" name="Picture 67" descr="NASA insignia RGB"/>
          <p:cNvPicPr>
            <a:picLocks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11467" y="137619"/>
            <a:ext cx="685800" cy="55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302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MS PGothic" pitchFamily="34" charset="-128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MS PGothic" pitchFamily="34" charset="-128"/>
          <a:cs typeface="ＭＳ Ｐゴシック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MS PGothic" pitchFamily="34" charset="-128"/>
          <a:cs typeface="ＭＳ Ｐゴシック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MS PGothic" pitchFamily="34" charset="-128"/>
          <a:cs typeface="ＭＳ Ｐゴシック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MS PGothic" pitchFamily="34" charset="-128"/>
          <a:cs typeface="ＭＳ Ｐゴシック" pitchFamily="-11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225425" indent="-2254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460375" indent="-23336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687388" indent="-2254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ヒラギノ角ゴ Pro W3" pitchFamily="-106" charset="-128"/>
          <a:cs typeface="ヒラギノ角ゴ Pro W3" charset="-128"/>
        </a:defRPr>
      </a:lvl3pPr>
      <a:lvl4pPr marL="915988" indent="-22701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06" charset="-128"/>
          <a:cs typeface="ヒラギノ角ゴ Pro W3" charset="-128"/>
        </a:defRPr>
      </a:lvl4pPr>
      <a:lvl5pPr marL="1144588" indent="-2270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06" charset="-128"/>
          <a:cs typeface="ヒラギノ角ゴ Pro W3" charset="-128"/>
        </a:defRPr>
      </a:lvl5pPr>
      <a:lvl6pPr marL="1601788" indent="-2270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058988" indent="-2270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2516188" indent="-2270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2973388" indent="-2270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60836-2817-4AD6-98D3-F3F6AD339F1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5CCDF-25DC-458D-A0F7-8CE1826B7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13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jpeg"/><Relationship Id="rId1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video" Target="ABF%20CG%20Rock%20pickup%20task.wmv" TargetMode="External"/><Relationship Id="rId1" Type="http://schemas.microsoft.com/office/2007/relationships/media" Target="ABF%20CG%20Rock%20pickup%20task.wmv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BE6DD14-81ED-4FD3-8EDA-6A100B4629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4CB93B0-7D88-447D-A2F2-E9BCC4AC41DF}"/>
              </a:ext>
            </a:extLst>
          </p:cNvPr>
          <p:cNvSpPr txBox="1">
            <a:spLocks/>
          </p:cNvSpPr>
          <p:nvPr/>
        </p:nvSpPr>
        <p:spPr bwMode="auto">
          <a:xfrm>
            <a:off x="125131" y="837986"/>
            <a:ext cx="10856925" cy="168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9pPr>
          </a:lstStyle>
          <a:p>
            <a:r>
              <a:rPr lang="en-US" kern="0" dirty="0"/>
              <a:t>Developing Autonomous Medical Capabilities for Exploration Spaceflight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BA3E404-E690-42F8-B862-ED9FCA630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717" y="1728787"/>
            <a:ext cx="10930467" cy="2637267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sz="2000" i="1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13F7A6E-E041-4E55-9A03-91DD6E345495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191105" y="2865582"/>
            <a:ext cx="4204019" cy="979384"/>
          </a:xfrm>
        </p:spPr>
        <p:txBody>
          <a:bodyPr>
            <a:normAutofit/>
          </a:bodyPr>
          <a:lstStyle/>
          <a:p>
            <a:pPr algn="l"/>
            <a:r>
              <a:rPr lang="en-US" sz="2000" i="0" dirty="0"/>
              <a:t>Dr. Shean E. Phelps, MD, MPH</a:t>
            </a:r>
            <a:r>
              <a:rPr lang="en-US" sz="2000" i="0" baseline="30000" dirty="0"/>
              <a:t>1,2</a:t>
            </a:r>
            <a:endParaRPr lang="en-US" sz="2000" i="0" dirty="0"/>
          </a:p>
          <a:p>
            <a:pPr algn="l"/>
            <a:r>
              <a:rPr lang="en-US" sz="2000" i="0" dirty="0"/>
              <a:t>Associate Element Scientist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543577-CD84-4C31-A420-E61B55423827}"/>
              </a:ext>
            </a:extLst>
          </p:cNvPr>
          <p:cNvSpPr txBox="1"/>
          <p:nvPr/>
        </p:nvSpPr>
        <p:spPr>
          <a:xfrm>
            <a:off x="2641600" y="6363855"/>
            <a:ext cx="7610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“Expanding the Boundaries of Space Medicine &amp; Technology”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22028F-5EFB-4250-A6BB-D71394BC61F2}"/>
              </a:ext>
            </a:extLst>
          </p:cNvPr>
          <p:cNvSpPr txBox="1">
            <a:spLocks/>
          </p:cNvSpPr>
          <p:nvPr/>
        </p:nvSpPr>
        <p:spPr bwMode="auto">
          <a:xfrm>
            <a:off x="191105" y="3661885"/>
            <a:ext cx="11529331" cy="357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b="1" i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+mn-cs"/>
              </a:defRPr>
            </a:lvl1pPr>
            <a:lvl2pPr marL="460375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687388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3pPr>
            <a:lvl4pPr marL="915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4pPr>
            <a:lvl5pPr marL="11445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5pPr>
            <a:lvl6pPr marL="16017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058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161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733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/>
            <a:r>
              <a:rPr lang="en-US" sz="1600" kern="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sz="1600" kern="0" baseline="30000" dirty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sz="1600" kern="0" dirty="0">
                <a:solidFill>
                  <a:schemeClr val="bg1">
                    <a:lumMod val="65000"/>
                  </a:schemeClr>
                </a:solidFill>
              </a:rPr>
              <a:t>NASA </a:t>
            </a:r>
            <a:r>
              <a:rPr lang="en-US" sz="1600" kern="0" dirty="0" err="1">
                <a:solidFill>
                  <a:schemeClr val="bg1">
                    <a:lumMod val="65000"/>
                  </a:schemeClr>
                </a:solidFill>
              </a:rPr>
              <a:t>ExMC</a:t>
            </a:r>
            <a:r>
              <a:rPr lang="en-US" sz="1600" kern="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600" kern="0" baseline="30000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sz="1600" kern="0" dirty="0">
                <a:solidFill>
                  <a:schemeClr val="bg1">
                    <a:lumMod val="65000"/>
                  </a:schemeClr>
                </a:solidFill>
              </a:rPr>
              <a:t>KBR/University of Texas-Medical Branch, </a:t>
            </a:r>
            <a:r>
              <a:rPr lang="en-US" sz="1600" kern="0" baseline="30000" dirty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sz="1600" kern="0" dirty="0">
                <a:solidFill>
                  <a:schemeClr val="bg1">
                    <a:lumMod val="65000"/>
                  </a:schemeClr>
                </a:solidFill>
              </a:rPr>
              <a:t>University of Colorado, </a:t>
            </a:r>
            <a:r>
              <a:rPr lang="en-US" sz="1600" kern="0" baseline="30000" dirty="0">
                <a:solidFill>
                  <a:schemeClr val="bg1">
                    <a:lumMod val="65000"/>
                  </a:schemeClr>
                </a:solidFill>
              </a:rPr>
              <a:t>4</a:t>
            </a:r>
            <a:r>
              <a:rPr lang="en-US" sz="1600" kern="0" dirty="0">
                <a:solidFill>
                  <a:schemeClr val="bg1">
                    <a:lumMod val="65000"/>
                  </a:schemeClr>
                </a:solidFill>
              </a:rPr>
              <a:t>Baylor College of Medicine)</a:t>
            </a:r>
          </a:p>
          <a:p>
            <a:pPr algn="l"/>
            <a:endParaRPr lang="en-US" sz="2000" i="0" kern="0" dirty="0"/>
          </a:p>
          <a:p>
            <a:pPr algn="l"/>
            <a:r>
              <a:rPr lang="en-US" sz="2000" i="0" kern="0" dirty="0"/>
              <a:t>Exploration Medical Capability (</a:t>
            </a:r>
            <a:r>
              <a:rPr lang="en-US" sz="2000" i="0" kern="0" dirty="0" err="1"/>
              <a:t>ExMC</a:t>
            </a:r>
            <a:r>
              <a:rPr lang="en-US" sz="2000" i="0" kern="0" dirty="0"/>
              <a:t>)</a:t>
            </a:r>
          </a:p>
          <a:p>
            <a:pPr algn="l"/>
            <a:r>
              <a:rPr lang="en-US" sz="2000" i="0" kern="0" dirty="0"/>
              <a:t>NASA Human Research Program (HRP)</a:t>
            </a:r>
          </a:p>
          <a:p>
            <a:pPr algn="l"/>
            <a:r>
              <a:rPr lang="en-US" sz="2000" i="0" kern="0" dirty="0"/>
              <a:t>Johnson Space Center (JSC), Houston, TX</a:t>
            </a:r>
          </a:p>
          <a:p>
            <a:endParaRPr lang="en-US" sz="2000" i="0" kern="0" dirty="0"/>
          </a:p>
          <a:p>
            <a:pPr algn="l"/>
            <a:r>
              <a:rPr lang="en-US" sz="2000" i="0" kern="0" dirty="0"/>
              <a:t>26 May 2021</a:t>
            </a:r>
          </a:p>
          <a:p>
            <a:endParaRPr lang="en-US" sz="2000" kern="0" dirty="0"/>
          </a:p>
          <a:p>
            <a:endParaRPr lang="en-US" sz="2000" kern="0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ADBFD88C-1AFB-4FDB-BF4D-632750A44EFE}"/>
              </a:ext>
            </a:extLst>
          </p:cNvPr>
          <p:cNvSpPr txBox="1">
            <a:spLocks/>
          </p:cNvSpPr>
          <p:nvPr/>
        </p:nvSpPr>
        <p:spPr bwMode="auto">
          <a:xfrm>
            <a:off x="4406415" y="2865582"/>
            <a:ext cx="3717698" cy="97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indent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2000" b="1" i="0">
                <a:solidFill>
                  <a:schemeClr val="bg1"/>
                </a:solidFill>
                <a:latin typeface="Helvetica" pitchFamily="-112" charset="0"/>
                <a:ea typeface="MS PGothic" pitchFamily="34" charset="-128"/>
              </a:defRPr>
            </a:lvl1pPr>
            <a:lvl2pPr marL="460375" indent="-233363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MS PGothic" pitchFamily="34" charset="-128"/>
                <a:cs typeface="ＭＳ Ｐゴシック"/>
              </a:defRPr>
            </a:lvl2pPr>
            <a:lvl3pPr marL="687388" indent="-225425" fontAlgn="base">
              <a:spcBef>
                <a:spcPct val="20000"/>
              </a:spcBef>
              <a:spcAft>
                <a:spcPct val="0"/>
              </a:spcAft>
              <a:buChar char="•"/>
              <a:defRPr>
                <a:ea typeface="ヒラギノ角ゴ Pro W3" pitchFamily="-106" charset="-128"/>
                <a:cs typeface="ヒラギノ角ゴ Pro W3" charset="-128"/>
              </a:defRPr>
            </a:lvl3pPr>
            <a:lvl4pPr marL="915988" indent="-227013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ヒラギノ角ゴ Pro W3" pitchFamily="-106" charset="-128"/>
                <a:cs typeface="ヒラギノ角ゴ Pro W3" charset="-128"/>
              </a:defRPr>
            </a:lvl4pPr>
            <a:lvl5pPr marL="1144588" indent="-227013" fontAlgn="base">
              <a:spcBef>
                <a:spcPct val="20000"/>
              </a:spcBef>
              <a:spcAft>
                <a:spcPct val="0"/>
              </a:spcAft>
              <a:buChar char="»"/>
              <a:defRPr>
                <a:ea typeface="ヒラギノ角ゴ Pro W3" pitchFamily="-106" charset="-128"/>
                <a:cs typeface="ヒラギノ角ゴ Pro W3" charset="-128"/>
              </a:defRPr>
            </a:lvl5pPr>
            <a:lvl6pPr marL="1601788" indent="-227013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058988" indent="-227013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2516188" indent="-227013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2973388" indent="-227013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Dr. Ben Easter, MD, MBA</a:t>
            </a:r>
            <a:r>
              <a:rPr lang="en-US" baseline="30000" dirty="0">
                <a:solidFill>
                  <a:schemeClr val="bg1">
                    <a:lumMod val="75000"/>
                  </a:schemeClr>
                </a:solidFill>
              </a:rPr>
              <a:t>1,3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Deputy Element Scientist 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92896803-04C6-4904-8A98-52FC19DE7A35}"/>
              </a:ext>
            </a:extLst>
          </p:cNvPr>
          <p:cNvSpPr txBox="1">
            <a:spLocks/>
          </p:cNvSpPr>
          <p:nvPr/>
        </p:nvSpPr>
        <p:spPr bwMode="auto">
          <a:xfrm>
            <a:off x="7854017" y="2865582"/>
            <a:ext cx="4204019" cy="97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indent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2000" b="1" i="0">
                <a:solidFill>
                  <a:schemeClr val="bg1"/>
                </a:solidFill>
                <a:latin typeface="Helvetica" pitchFamily="-112" charset="0"/>
                <a:ea typeface="MS PGothic" pitchFamily="34" charset="-128"/>
              </a:defRPr>
            </a:lvl1pPr>
            <a:lvl2pPr marL="460375" indent="-233363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MS PGothic" pitchFamily="34" charset="-128"/>
                <a:cs typeface="ＭＳ Ｐゴシック"/>
              </a:defRPr>
            </a:lvl2pPr>
            <a:lvl3pPr marL="687388" indent="-225425" fontAlgn="base">
              <a:spcBef>
                <a:spcPct val="20000"/>
              </a:spcBef>
              <a:spcAft>
                <a:spcPct val="0"/>
              </a:spcAft>
              <a:buChar char="•"/>
              <a:defRPr>
                <a:ea typeface="ヒラギノ角ゴ Pro W3" pitchFamily="-106" charset="-128"/>
                <a:cs typeface="ヒラギノ角ゴ Pro W3" charset="-128"/>
              </a:defRPr>
            </a:lvl3pPr>
            <a:lvl4pPr marL="915988" indent="-227013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ヒラギノ角ゴ Pro W3" pitchFamily="-106" charset="-128"/>
                <a:cs typeface="ヒラギノ角ゴ Pro W3" charset="-128"/>
              </a:defRPr>
            </a:lvl4pPr>
            <a:lvl5pPr marL="1144588" indent="-227013" fontAlgn="base">
              <a:spcBef>
                <a:spcPct val="20000"/>
              </a:spcBef>
              <a:spcAft>
                <a:spcPct val="0"/>
              </a:spcAft>
              <a:buChar char="»"/>
              <a:defRPr>
                <a:ea typeface="ヒラギノ角ゴ Pro W3" pitchFamily="-106" charset="-128"/>
                <a:cs typeface="ヒラギノ角ゴ Pro W3" charset="-128"/>
              </a:defRPr>
            </a:lvl5pPr>
            <a:lvl6pPr marL="1601788" indent="-227013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058988" indent="-227013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2516188" indent="-227013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2973388" indent="-227013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Dr. Kris Lehnhardt, MD, FRCP</a:t>
            </a:r>
            <a:r>
              <a:rPr lang="en-US" baseline="30000" dirty="0">
                <a:solidFill>
                  <a:schemeClr val="bg1">
                    <a:lumMod val="75000"/>
                  </a:schemeClr>
                </a:solidFill>
              </a:rPr>
              <a:t>1,4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Element Scientist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8BC004-9C17-4D0D-B075-F1E630AFC683}"/>
              </a:ext>
            </a:extLst>
          </p:cNvPr>
          <p:cNvCxnSpPr/>
          <p:nvPr/>
        </p:nvCxnSpPr>
        <p:spPr bwMode="auto">
          <a:xfrm>
            <a:off x="198120" y="4332910"/>
            <a:ext cx="11795760" cy="0"/>
          </a:xfrm>
          <a:prstGeom prst="line">
            <a:avLst/>
          </a:prstGeom>
          <a:ln w="12700">
            <a:solidFill>
              <a:schemeClr val="accent1">
                <a:alpha val="33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8C2226-513C-4B71-8211-75383FE3242D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67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0E58D69-6F75-46EC-B381-A34C4F305958}" type="slidenum">
              <a:rPr lang="en-US" smtClean="0"/>
              <a:pPr/>
              <a:t>10</a:t>
            </a:fld>
            <a:endParaRPr lang="en-US" sz="10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779D3A-B7A7-4428-91AE-595BB3A60987}"/>
              </a:ext>
            </a:extLst>
          </p:cNvPr>
          <p:cNvSpPr txBox="1">
            <a:spLocks/>
          </p:cNvSpPr>
          <p:nvPr/>
        </p:nvSpPr>
        <p:spPr bwMode="auto">
          <a:xfrm>
            <a:off x="1959599" y="38100"/>
            <a:ext cx="9247268" cy="78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9pPr>
          </a:lstStyle>
          <a:p>
            <a:r>
              <a:rPr lang="en-US" kern="0" dirty="0" err="1">
                <a:latin typeface="Helvetica" pitchFamily="34" charset="0"/>
              </a:rPr>
              <a:t>ExMC</a:t>
            </a:r>
            <a:r>
              <a:rPr lang="en-US" kern="0" dirty="0">
                <a:latin typeface="Helvetica" pitchFamily="34" charset="0"/>
              </a:rPr>
              <a:t> Risks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FC456E-1C5E-4889-9DEE-18797F7086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CAE6DAE-6707-4998-97F1-CBACB5806DAA}"/>
              </a:ext>
            </a:extLst>
          </p:cNvPr>
          <p:cNvSpPr txBox="1">
            <a:spLocks/>
          </p:cNvSpPr>
          <p:nvPr/>
        </p:nvSpPr>
        <p:spPr bwMode="auto">
          <a:xfrm>
            <a:off x="370113" y="1288143"/>
            <a:ext cx="11314956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460375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687388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3pPr>
            <a:lvl4pPr marL="915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4pPr>
            <a:lvl5pPr marL="11445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5pPr>
            <a:lvl6pPr marL="16017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058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161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733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400" kern="0"/>
              <a:t>In-Flight Medical Conditions</a:t>
            </a:r>
          </a:p>
          <a:p>
            <a:endParaRPr lang="en-US" sz="1500" kern="0" dirty="0"/>
          </a:p>
          <a:p>
            <a:r>
              <a:rPr lang="en-US" sz="2400" kern="0" dirty="0"/>
              <a:t>Pharmacy</a:t>
            </a:r>
          </a:p>
          <a:p>
            <a:pPr lvl="1"/>
            <a:r>
              <a:rPr lang="en-US" sz="2200" b="1" kern="0" dirty="0"/>
              <a:t>Ineffective/Toxic Medications &amp; Pharmacokinetics/Pharmacodynamics</a:t>
            </a:r>
          </a:p>
          <a:p>
            <a:endParaRPr lang="en-US" sz="1500" kern="0" dirty="0"/>
          </a:p>
          <a:p>
            <a:r>
              <a:rPr lang="en-US" sz="2400" kern="0" dirty="0"/>
              <a:t>Celestial Dust</a:t>
            </a:r>
          </a:p>
          <a:p>
            <a:endParaRPr lang="en-US" sz="1500" kern="0" dirty="0"/>
          </a:p>
          <a:p>
            <a:r>
              <a:rPr lang="en-US" sz="2400" kern="0" dirty="0"/>
              <a:t>Bone Fracture</a:t>
            </a:r>
          </a:p>
          <a:p>
            <a:endParaRPr lang="en-US" sz="1500" kern="0" dirty="0"/>
          </a:p>
          <a:p>
            <a:r>
              <a:rPr lang="en-US" sz="2400" kern="0" dirty="0"/>
              <a:t>Renal Stones</a:t>
            </a:r>
          </a:p>
        </p:txBody>
      </p:sp>
      <p:pic>
        <p:nvPicPr>
          <p:cNvPr id="12" name="Picture 11" descr="Screen Shot 2017-01-21 at 2.22.23 PM.png">
            <a:extLst>
              <a:ext uri="{FF2B5EF4-FFF2-40B4-BE49-F238E27FC236}">
                <a16:creationId xmlns:a16="http://schemas.microsoft.com/office/drawing/2014/main" id="{8C6B73FF-4CBB-422F-A08A-8FAFDB1311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844" y="2964584"/>
            <a:ext cx="8136947" cy="345386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C21BB9-C289-43F7-A85B-8DB831F628FE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33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844" y="3201259"/>
            <a:ext cx="5721837" cy="34969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4537" y="858069"/>
            <a:ext cx="4795883" cy="22595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0855159" y="1526161"/>
            <a:ext cx="1070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42 day cis-lunar mission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2711" y="908324"/>
            <a:ext cx="5686565" cy="5970865"/>
          </a:xfrm>
          <a:prstGeom prst="rect">
            <a:avLst/>
          </a:prstGeom>
          <a:solidFill>
            <a:srgbClr val="0B3D9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chemeClr val="bg1"/>
                </a:solidFill>
              </a:rPr>
              <a:t>Medical System Questions</a:t>
            </a:r>
          </a:p>
          <a:p>
            <a:pPr lvl="0"/>
            <a:endParaRPr lang="en-US" sz="2000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What medical events do we expect to happen?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How do mass/volume/power allocations affect risk?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What if spacewalks are added to the mission?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What if the mission duration is extended?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Which imaging technology is most useful?  Ultrasound or X-ray?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What is the medical risk of reducing crew's water rations from 3L to 2L daily?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How far from Earth are we?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What’s the communication delay?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Do we really need all this stuff?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51C9AAF-67BA-4A61-ADE4-4F83EF144454}"/>
              </a:ext>
            </a:extLst>
          </p:cNvPr>
          <p:cNvSpPr txBox="1">
            <a:spLocks/>
          </p:cNvSpPr>
          <p:nvPr/>
        </p:nvSpPr>
        <p:spPr bwMode="auto">
          <a:xfrm>
            <a:off x="1959599" y="38100"/>
            <a:ext cx="9247268" cy="78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9pPr>
          </a:lstStyle>
          <a:p>
            <a:r>
              <a:rPr lang="en-US" kern="0" dirty="0">
                <a:latin typeface="Helvetica" pitchFamily="34" charset="0"/>
              </a:rPr>
              <a:t>Medical Trade Space Definitions: Probabilistic Risk Analysis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913657-0787-4294-8925-E44D2FE1F9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1948DA-A21B-4EDC-8302-68BADCC55DDC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42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668" y="118384"/>
            <a:ext cx="10519836" cy="609600"/>
          </a:xfrm>
        </p:spPr>
        <p:txBody>
          <a:bodyPr/>
          <a:lstStyle/>
          <a:p>
            <a:r>
              <a:rPr lang="en-US" dirty="0"/>
              <a:t> Autonomy: Medical Capabilities for Long Duration Space Flight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614" y="1292226"/>
            <a:ext cx="10896600" cy="523558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As the need for on-board decision making &amp; on-board medical capabilities increases for exploration missions, </a:t>
            </a:r>
            <a:r>
              <a:rPr lang="en-US" sz="2000" i="1" u="sng" dirty="0"/>
              <a:t>autonomy</a:t>
            </a:r>
            <a:r>
              <a:rPr lang="en-US" sz="2000" dirty="0"/>
              <a:t> (for NASA) means </a:t>
            </a:r>
            <a:r>
              <a:rPr lang="en-US" sz="2000" dirty="0">
                <a:solidFill>
                  <a:srgbClr val="FF0000"/>
                </a:solidFill>
              </a:rPr>
              <a:t>progressive Earth </a:t>
            </a:r>
            <a:r>
              <a:rPr lang="en-US" sz="2000" i="1" dirty="0">
                <a:solidFill>
                  <a:srgbClr val="FF0000"/>
                </a:solidFill>
              </a:rPr>
              <a:t>independence</a:t>
            </a:r>
            <a:endParaRPr lang="en-US" sz="2000" dirty="0"/>
          </a:p>
          <a:p>
            <a:r>
              <a:rPr lang="en-US" sz="2000" b="0" dirty="0"/>
              <a:t>New paradigm when compared with medical operations in low Earth orbit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u="sng" dirty="0"/>
              <a:t>Examples of autonomous medical capabilities</a:t>
            </a:r>
            <a:endParaRPr lang="en-US" sz="2000" dirty="0"/>
          </a:p>
          <a:p>
            <a:r>
              <a:rPr lang="en-US" sz="2000" b="0" dirty="0"/>
              <a:t>In-situ, </a:t>
            </a:r>
            <a:r>
              <a:rPr lang="en-US" sz="2000" b="0" i="1" u="sng" dirty="0"/>
              <a:t>real-time analysis</a:t>
            </a:r>
            <a:r>
              <a:rPr lang="en-US" sz="2000" b="0" i="1" dirty="0"/>
              <a:t> </a:t>
            </a:r>
            <a:r>
              <a:rPr lang="en-US" sz="2000" b="0" dirty="0"/>
              <a:t>(versus sample collection &amp;                                                                        return to Earth for analysis)</a:t>
            </a:r>
          </a:p>
          <a:p>
            <a:r>
              <a:rPr lang="en-US" sz="2000" b="0" dirty="0"/>
              <a:t>Enhanced </a:t>
            </a:r>
            <a:r>
              <a:rPr lang="en-US" sz="2000" b="0" i="1" u="sng" dirty="0"/>
              <a:t>in-mission</a:t>
            </a:r>
            <a:r>
              <a:rPr lang="en-US" sz="2000" b="0" dirty="0"/>
              <a:t> medical procedure support </a:t>
            </a:r>
          </a:p>
          <a:p>
            <a:r>
              <a:rPr lang="en-US" sz="2000" b="0" dirty="0"/>
              <a:t>Advanced computing tools to support</a:t>
            </a:r>
            <a:r>
              <a:rPr lang="en-US" sz="2000" b="0" i="1" dirty="0"/>
              <a:t> </a:t>
            </a:r>
            <a:r>
              <a:rPr lang="en-US" sz="2000" b="0" i="1" u="sng" dirty="0"/>
              <a:t>on-board                                                                                  diagnosis &amp; clinical decision-making</a:t>
            </a:r>
            <a:r>
              <a:rPr lang="en-US" sz="2000" b="0" dirty="0"/>
              <a:t> </a:t>
            </a:r>
          </a:p>
          <a:p>
            <a:r>
              <a:rPr lang="en-US" sz="2000" b="0" dirty="0"/>
              <a:t>Efficient &amp; novel uses of on-board resources                                                                                       to </a:t>
            </a:r>
            <a:r>
              <a:rPr lang="en-US" sz="2000" b="0" u="sng" dirty="0"/>
              <a:t>minimize re-supply needs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0E58D69-6F75-46EC-B381-A34C4F305958}" type="slidenum">
              <a:rPr lang="en-US" smtClean="0"/>
              <a:pPr/>
              <a:t>12</a:t>
            </a:fld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F064D-7312-41F2-9B7E-9361611D8A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EEA8C1-5F99-47B7-93EB-5BD95F1A29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4765" y="2615294"/>
            <a:ext cx="5269503" cy="19363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FCC5E1FD-389C-461D-90A9-18CBFB2C3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4551594"/>
            <a:ext cx="3490869" cy="21880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338BCB-9602-408E-BB25-A61AA017BC0B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484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examples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0" y="4214818"/>
            <a:ext cx="10363200" cy="852482"/>
          </a:xfrm>
        </p:spPr>
        <p:txBody>
          <a:bodyPr/>
          <a:lstStyle/>
          <a:p>
            <a:r>
              <a:rPr lang="en-US" dirty="0"/>
              <a:t>-In-situ Analysis, Imaging, Medical Procedure Support, On-board clinical decision-making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290EF-6B7A-4CC3-93EE-77532C7427BA}" type="slidenum">
              <a:rPr lang="en-US" smtClean="0"/>
              <a:pPr/>
              <a:t>13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AE5F1-70E8-4495-9605-8B08061A9C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7B8B49-4D3C-4FF6-A046-C30319E0C42F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085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In-situ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Laboratory &amp; Pharmaceutical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290EF-6B7A-4CC3-93EE-77532C7427BA}" type="slidenum">
              <a:rPr lang="en-US" smtClean="0"/>
              <a:pPr/>
              <a:t>14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AE5F1-70E8-4495-9605-8B08061A9C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A80A54D-3D46-4EC5-ABFE-0555B025685E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482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8B0061-33FE-4211-8179-3ABE3C4D5AD9}"/>
              </a:ext>
            </a:extLst>
          </p:cNvPr>
          <p:cNvSpPr/>
          <p:nvPr/>
        </p:nvSpPr>
        <p:spPr>
          <a:xfrm>
            <a:off x="291226" y="1286168"/>
            <a:ext cx="889684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ISS on-board testing is currently in-process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Doctors on Earth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commonly use a white blood cell count                        to aid in their diagnosis of sick or injured patients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This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technology has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the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ability to rapidly provide total &amp;                                   differentiated white blood cell counts in the spaceflight                  environment with Earth lab-accurate results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Uses include diagnosing illness &amp; monitor conditions                              such as a bacterial/viral infection or radiation exposure,                 track the response to treatment, &amp; assess the severity                           of an illness in-mission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Successful integration of an on-board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medical capability                                                        for blood analysis could provide an important tool for meeting the medical diagnostic needs of exploration missions beyond low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arth orbit.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21713" y="118237"/>
            <a:ext cx="10366625" cy="609600"/>
          </a:xfrm>
        </p:spPr>
        <p:txBody>
          <a:bodyPr/>
          <a:lstStyle/>
          <a:p>
            <a:pPr lvl="0"/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HemoCue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 Technology Demonstration</a:t>
            </a:r>
            <a:endParaRPr lang="en-US" kern="1200" dirty="0"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0E7E5C8-245D-4A75-B994-7AEE4FA45C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585" y="2035103"/>
            <a:ext cx="4993666" cy="37844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D5D566-81A4-44F2-9961-E0ED7A9357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5821AED-95A7-4578-BD78-4B9EFFDED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B2BE70D-C719-4F83-A838-B5D1BDDF5B92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523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2399"/>
            <a:ext cx="10528303" cy="609600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dirty="0"/>
              <a:t>ISS Tech Demos: </a:t>
            </a:r>
            <a:r>
              <a:rPr lang="en-US" dirty="0" err="1"/>
              <a:t>rHEALTH</a:t>
            </a:r>
            <a:r>
              <a:rPr lang="en-US" dirty="0"/>
              <a:t> ONE</a:t>
            </a:r>
            <a:r>
              <a:rPr lang="en-US" baseline="300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</a:t>
            </a:r>
            <a:r>
              <a:rPr lang="en-US" dirty="0"/>
              <a:t> &amp; </a:t>
            </a:r>
            <a:r>
              <a:rPr lang="en-US" dirty="0" err="1"/>
              <a:t>HemoCue</a:t>
            </a:r>
            <a:r>
              <a:rPr lang="en-US" baseline="300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</a:t>
            </a:r>
            <a:endParaRPr lang="en-US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802033-5452-462C-95A8-6449708D36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03A52D12-212B-4AC6-BE02-878D9738B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6890" r="95053">
                        <a14:foregroundMark x1="7108" y1="18382" x2="56265" y2="52696"/>
                        <a14:foregroundMark x1="56145" y1="54412" x2="43253" y2="59559"/>
                        <a14:foregroundMark x1="43253" y1="59559" x2="28193" y2="50000"/>
                        <a14:foregroundMark x1="80000" y1="16422" x2="79277" y2="44608"/>
                        <a14:foregroundMark x1="79277" y1="44608" x2="67349" y2="62745"/>
                        <a14:foregroundMark x1="67349" y1="62745" x2="77711" y2="81618"/>
                        <a14:foregroundMark x1="77711" y1="81618" x2="93373" y2="58333"/>
                        <a14:foregroundMark x1="94819" y1="57843" x2="83012" y2="83333"/>
                        <a14:foregroundMark x1="61566" y1="63480" x2="63494" y2="69853"/>
                        <a14:foregroundMark x1="9011" y1="19065" x2="8657" y2="48201"/>
                        <a14:foregroundMark x1="8657" y1="48201" x2="16254" y2="73022"/>
                        <a14:foregroundMark x1="16254" y1="73022" x2="46113" y2="62230"/>
                        <a14:foregroundMark x1="46113" y1="62230" x2="50883" y2="34532"/>
                        <a14:foregroundMark x1="50883" y1="34532" x2="50707" y2="18345"/>
                        <a14:foregroundMark x1="50707" y1="18345" x2="11131" y2="16187"/>
                        <a14:foregroundMark x1="12721" y1="16187" x2="49647" y2="11871"/>
                        <a14:foregroundMark x1="7597" y1="48921" x2="12544" y2="75540"/>
                        <a14:foregroundMark x1="12544" y1="75540" x2="23852" y2="74101"/>
                        <a14:foregroundMark x1="6890" y1="57194" x2="16784" y2="77698"/>
                        <a14:foregroundMark x1="16784" y1="77698" x2="30919" y2="74101"/>
                        <a14:foregroundMark x1="30919" y1="74101" x2="34452" y2="74101"/>
                        <a14:foregroundMark x1="11307" y1="78777" x2="53357" y2="67266"/>
                        <a14:foregroundMark x1="53357" y1="67266" x2="53357" y2="58633"/>
                        <a14:foregroundMark x1="54594" y1="62950" x2="38339" y2="72662"/>
                        <a14:foregroundMark x1="24912" y1="76619" x2="10601" y2="81295"/>
                        <a14:foregroundMark x1="7244" y1="76978" x2="11661" y2="80935"/>
                        <a14:foregroundMark x1="11661" y1="80935" x2="42580" y2="66906"/>
                        <a14:foregroundMark x1="42580" y1="66906" x2="42580" y2="66906"/>
                        <a14:foregroundMark x1="95053" y1="33453" x2="95053" y2="51439"/>
                        <a14:backgroundMark x1="28193" y1="0" x2="6506" y2="2941"/>
                        <a14:backgroundMark x1="60602" y1="36029" x2="58916" y2="59804"/>
                        <a14:backgroundMark x1="30843" y1="87500" x2="48916" y2="99755"/>
                        <a14:backgroundMark x1="68916" y1="99265" x2="56024" y2="82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34629" y="5343180"/>
            <a:ext cx="3510363" cy="169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4D9B59-6438-4657-8E2B-4DD4D81EB5F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09" b="99196" l="2679" r="96652">
                        <a14:foregroundMark x1="1116" y1="268" x2="71652" y2="55228"/>
                        <a14:foregroundMark x1="71652" y1="55228" x2="89509" y2="88472"/>
                        <a14:foregroundMark x1="89509" y1="88472" x2="96429" y2="95174"/>
                        <a14:foregroundMark x1="98214" y1="3217" x2="99777" y2="53619"/>
                        <a14:foregroundMark x1="99777" y1="53619" x2="96652" y2="74799"/>
                        <a14:foregroundMark x1="96652" y1="74799" x2="82589" y2="87131"/>
                        <a14:foregroundMark x1="82589" y1="87131" x2="67411" y2="91689"/>
                        <a14:foregroundMark x1="67411" y1="91689" x2="48438" y2="79893"/>
                        <a14:foregroundMark x1="48438" y1="79893" x2="31473" y2="81501"/>
                        <a14:foregroundMark x1="2232" y1="3485" x2="19196" y2="4021"/>
                        <a14:foregroundMark x1="19196" y1="4021" x2="61830" y2="1609"/>
                        <a14:foregroundMark x1="61830" y1="1609" x2="95089" y2="3753"/>
                        <a14:foregroundMark x1="4464" y1="4826" x2="6473" y2="76408"/>
                        <a14:foregroundMark x1="6473" y1="76408" x2="19643" y2="86595"/>
                        <a14:foregroundMark x1="19643" y1="86595" x2="50446" y2="83378"/>
                        <a14:foregroundMark x1="50446" y1="83378" x2="64732" y2="95710"/>
                        <a14:foregroundMark x1="64732" y1="95710" x2="75446" y2="95442"/>
                        <a14:foregroundMark x1="2679" y1="89812" x2="2902" y2="8579"/>
                        <a14:foregroundMark x1="49330" y1="83378" x2="49777" y2="90885"/>
                        <a14:foregroundMark x1="50000" y1="91957" x2="63393" y2="98928"/>
                        <a14:foregroundMark x1="63393" y1="98928" x2="65848" y2="98928"/>
                        <a14:foregroundMark x1="48214" y1="74799" x2="33482" y2="70777"/>
                        <a14:foregroundMark x1="52009" y1="74263" x2="58482" y2="75067"/>
                        <a14:foregroundMark x1="28795" y1="36461" x2="53795" y2="76408"/>
                        <a14:foregroundMark x1="51339" y1="90617" x2="50223" y2="99196"/>
                        <a14:backgroundMark x1="3125" y1="95979" x2="446" y2="99732"/>
                        <a14:backgroundMark x1="2902" y1="93834" x2="44196" y2="99732"/>
                        <a14:backgroundMark x1="44196" y1="99732" x2="46875" y2="99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4395" y="3339173"/>
            <a:ext cx="3437267" cy="22102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F1510B-9DF3-4553-B71A-6A557E7DC31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2840" y="5178193"/>
            <a:ext cx="2831730" cy="15640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64664CB8-CB09-477C-831E-6558C0546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2840" y="3639320"/>
            <a:ext cx="2823663" cy="13559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34747E02-3717-4F92-B2EB-1118FA910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39" b="98381" l="8871" r="89113">
                        <a14:foregroundMark x1="18952" y1="6073" x2="45161" y2="8097"/>
                        <a14:foregroundMark x1="45161" y1="8097" x2="27419" y2="38057"/>
                        <a14:foregroundMark x1="27419" y1="38057" x2="20565" y2="70040"/>
                        <a14:foregroundMark x1="20565" y1="70040" x2="39919" y2="91498"/>
                        <a14:foregroundMark x1="39919" y1="91498" x2="66935" y2="87045"/>
                        <a14:foregroundMark x1="66935" y1="87045" x2="37903" y2="95142"/>
                        <a14:foregroundMark x1="37903" y1="95142" x2="13306" y2="82186"/>
                        <a14:foregroundMark x1="13306" y1="82186" x2="16129" y2="47368"/>
                        <a14:foregroundMark x1="16129" y1="47368" x2="50403" y2="28745"/>
                        <a14:foregroundMark x1="50403" y1="28745" x2="84274" y2="24696"/>
                        <a14:foregroundMark x1="20161" y1="3239" x2="82258" y2="6073"/>
                        <a14:foregroundMark x1="77823" y1="3644" x2="85081" y2="34008"/>
                        <a14:foregroundMark x1="85081" y1="34008" x2="85081" y2="43725"/>
                        <a14:foregroundMark x1="31048" y1="10121" x2="13306" y2="32389"/>
                        <a14:foregroundMark x1="13306" y1="32389" x2="16532" y2="46964"/>
                        <a14:foregroundMark x1="12097" y1="36032" x2="12097" y2="7692"/>
                        <a14:foregroundMark x1="12500" y1="6478" x2="11694" y2="14980"/>
                        <a14:foregroundMark x1="79839" y1="4453" x2="85081" y2="38866"/>
                        <a14:foregroundMark x1="85484" y1="30364" x2="85887" y2="10121"/>
                        <a14:foregroundMark x1="85887" y1="4453" x2="87097" y2="23482"/>
                        <a14:foregroundMark x1="80645" y1="4858" x2="86694" y2="58300"/>
                        <a14:foregroundMark x1="83871" y1="5263" x2="86694" y2="28340"/>
                        <a14:foregroundMark x1="85887" y1="54251" x2="84274" y2="85830"/>
                        <a14:foregroundMark x1="84274" y1="85830" x2="85887" y2="92713"/>
                        <a14:foregroundMark x1="14919" y1="83401" x2="39516" y2="94332"/>
                        <a14:foregroundMark x1="39516" y1="94332" x2="84677" y2="96761"/>
                        <a14:foregroundMark x1="14516" y1="71660" x2="15726" y2="95142"/>
                        <a14:foregroundMark x1="14113" y1="95547" x2="13710" y2="87449"/>
                        <a14:foregroundMark x1="35081" y1="96761" x2="60887" y2="98381"/>
                        <a14:foregroundMark x1="69758" y1="89069" x2="70968" y2="83401"/>
                        <a14:foregroundMark x1="76613" y1="83401" x2="74597" y2="89879"/>
                        <a14:foregroundMark x1="33065" y1="91498" x2="24597" y2="89069"/>
                        <a14:foregroundMark x1="19758" y1="82996" x2="33065" y2="93927"/>
                        <a14:foregroundMark x1="36694" y1="93522" x2="20565" y2="89879"/>
                        <a14:foregroundMark x1="42742" y1="96761" x2="17339" y2="93522"/>
                        <a14:foregroundMark x1="24194" y1="6883" x2="13710" y2="17004"/>
                        <a14:foregroundMark x1="20968" y1="5263" x2="14516" y2="3239"/>
                        <a14:foregroundMark x1="12097" y1="11741" x2="11694" y2="36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21883" y="5178193"/>
            <a:ext cx="1857132" cy="156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AD6DD8-4509-458A-A76C-934B6F6D7AE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950" b="92079" l="4630" r="95370">
                        <a14:foregroundMark x1="28241" y1="5941" x2="80556" y2="14851"/>
                        <a14:foregroundMark x1="80556" y1="14851" x2="85185" y2="19802"/>
                        <a14:foregroundMark x1="78704" y1="5446" x2="97685" y2="34158"/>
                        <a14:foregroundMark x1="97685" y1="34158" x2="86111" y2="75248"/>
                        <a14:foregroundMark x1="91204" y1="82673" x2="35648" y2="80693"/>
                        <a14:foregroundMark x1="35648" y1="80693" x2="17593" y2="51980"/>
                        <a14:foregroundMark x1="17593" y1="51980" x2="18981" y2="44059"/>
                        <a14:foregroundMark x1="20833" y1="20297" x2="13426" y2="71287"/>
                        <a14:foregroundMark x1="23148" y1="27723" x2="18981" y2="75248"/>
                        <a14:foregroundMark x1="9722" y1="57921" x2="28241" y2="83168"/>
                        <a14:foregroundMark x1="28241" y1="83168" x2="79167" y2="88614"/>
                        <a14:foregroundMark x1="90741" y1="84653" x2="64352" y2="90594"/>
                        <a14:foregroundMark x1="10185" y1="55941" x2="4630" y2="80693"/>
                        <a14:foregroundMark x1="93519" y1="86139" x2="67130" y2="89604"/>
                        <a14:foregroundMark x1="67130" y1="89604" x2="62963" y2="87129"/>
                        <a14:foregroundMark x1="64352" y1="90099" x2="86111" y2="92574"/>
                        <a14:foregroundMark x1="76852" y1="18812" x2="53704" y2="8416"/>
                        <a14:foregroundMark x1="66667" y1="4950" x2="57407" y2="69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344" b="2054"/>
          <a:stretch/>
        </p:blipFill>
        <p:spPr>
          <a:xfrm>
            <a:off x="6321884" y="3646560"/>
            <a:ext cx="1832174" cy="1355906"/>
          </a:xfrm>
          <a:prstGeom prst="rect">
            <a:avLst/>
          </a:prstGeom>
          <a:ln>
            <a:noFill/>
          </a:ln>
        </p:spPr>
      </p:pic>
      <p:pic>
        <p:nvPicPr>
          <p:cNvPr id="23" name="Content Placeholder 21">
            <a:extLst>
              <a:ext uri="{FF2B5EF4-FFF2-40B4-BE49-F238E27FC236}">
                <a16:creationId xmlns:a16="http://schemas.microsoft.com/office/drawing/2014/main" id="{C46DFCD6-178D-4885-B314-A0D84D62903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008" y="3639321"/>
            <a:ext cx="2600452" cy="31029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8F64F48-CB58-4CE9-85EA-CDB0D6DE4B07}"/>
              </a:ext>
            </a:extLst>
          </p:cNvPr>
          <p:cNvSpPr txBox="1">
            <a:spLocks/>
          </p:cNvSpPr>
          <p:nvPr/>
        </p:nvSpPr>
        <p:spPr bwMode="auto">
          <a:xfrm>
            <a:off x="65664" y="1285798"/>
            <a:ext cx="12126336" cy="214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460375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687388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3pPr>
            <a:lvl4pPr marL="915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4pPr>
            <a:lvl5pPr marL="11445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5pPr>
            <a:lvl6pPr marL="16017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058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161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733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Integrated blood analyzer &amp; vital signs sensors: </a:t>
            </a:r>
            <a:r>
              <a:rPr lang="en-US" sz="2000" kern="0" dirty="0">
                <a:solidFill>
                  <a:prstClr val="black"/>
                </a:solidFill>
              </a:rPr>
              <a:t>ISS technology demonstrations using COTS process to validate spaceflight performance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2000" b="1" kern="0" dirty="0" err="1">
                <a:solidFill>
                  <a:prstClr val="black"/>
                </a:solidFill>
              </a:rPr>
              <a:t>HemoCue</a:t>
            </a:r>
            <a:r>
              <a:rPr lang="en-US" sz="2000" b="1" baseline="300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</a:t>
            </a:r>
            <a:r>
              <a:rPr lang="en-US" sz="2000" baseline="300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solidFill>
                  <a:prstClr val="black"/>
                </a:solidFill>
              </a:rPr>
              <a:t> White Blood Cell count &amp; 5-part differential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2000" b="1" kern="0" dirty="0" err="1">
                <a:solidFill>
                  <a:prstClr val="black"/>
                </a:solidFill>
              </a:rPr>
              <a:t>rHEALTH</a:t>
            </a:r>
            <a:r>
              <a:rPr lang="en-US" sz="2000" b="1" kern="0" dirty="0">
                <a:solidFill>
                  <a:prstClr val="black"/>
                </a:solidFill>
              </a:rPr>
              <a:t> ONE</a:t>
            </a:r>
            <a:r>
              <a:rPr lang="en-US" sz="2000" b="1" baseline="300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</a:t>
            </a:r>
            <a:r>
              <a:rPr lang="en-US" sz="2000" b="1" kern="0" dirty="0">
                <a:solidFill>
                  <a:prstClr val="black"/>
                </a:solidFill>
              </a:rPr>
              <a:t> </a:t>
            </a:r>
            <a:r>
              <a:rPr lang="en-US" sz="2000" kern="0" dirty="0">
                <a:solidFill>
                  <a:prstClr val="black"/>
                </a:solidFill>
              </a:rPr>
              <a:t>Integrated blood analyzer &amp; vital signs sensor, 2-channel laser flow cytometry of hemoglobin; nano-strips measure other analyte concentrations (next gen = </a:t>
            </a:r>
            <a:r>
              <a:rPr lang="en-US" sz="2000" b="1" kern="0" dirty="0" err="1">
                <a:solidFill>
                  <a:prstClr val="black"/>
                </a:solidFill>
              </a:rPr>
              <a:t>rHEALTH</a:t>
            </a:r>
            <a:r>
              <a:rPr lang="en-US" sz="2000" b="1" kern="0" dirty="0">
                <a:solidFill>
                  <a:prstClr val="black"/>
                </a:solidFill>
              </a:rPr>
              <a:t> AWESOME</a:t>
            </a:r>
            <a:r>
              <a:rPr lang="en-US" sz="2000" b="1" baseline="300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®</a:t>
            </a:r>
            <a:r>
              <a:rPr lang="en-US" sz="2000" kern="0" dirty="0">
                <a:solidFill>
                  <a:prstClr val="black"/>
                </a:solidFill>
              </a:rPr>
              <a:t>)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Cytometry measures blood cells, light level measures hemoglobin &amp; nano-strips measure other analyte concentrations  </a:t>
            </a:r>
            <a:r>
              <a:rPr lang="en-US" sz="2000" kern="0" dirty="0">
                <a:solidFill>
                  <a:prstClr val="black"/>
                </a:solidFill>
              </a:rPr>
              <a:t> 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A8BC8B5-DD47-49B7-8407-77A2B78BD13E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281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679" y="3043767"/>
            <a:ext cx="5029587" cy="3232551"/>
          </a:xfrm>
          <a:prstGeom prst="rect">
            <a:avLst/>
          </a:prstGeom>
        </p:spPr>
      </p:pic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404" y="1284606"/>
            <a:ext cx="10695709" cy="4987636"/>
          </a:xfrm>
        </p:spPr>
        <p:txBody>
          <a:bodyPr/>
          <a:lstStyle/>
          <a:p>
            <a:r>
              <a:rPr lang="en-US" altLang="en-US" sz="2000" b="0" dirty="0"/>
              <a:t>Potential future technology demonstration could include Raman spectrometer &amp; automated indexing mechanism to align pharmaceuticals for analysis</a:t>
            </a:r>
          </a:p>
          <a:p>
            <a:endParaRPr lang="en-US" altLang="en-US" sz="2000" b="0" dirty="0"/>
          </a:p>
          <a:p>
            <a:r>
              <a:rPr lang="en-US" altLang="en-US" sz="2000" b="0" dirty="0"/>
              <a:t>Capability could be integrated into future exploration medical systems to increase confidence in medication effectiveness after long-duration exposure to the spaceflight environment</a:t>
            </a:r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49342" y="152400"/>
            <a:ext cx="8718661" cy="609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Real-Time Medication Stability Assessment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9932" r="92925">
                        <a14:foregroundMark x1="15918" y1="23939" x2="20816" y2="76515"/>
                        <a14:foregroundMark x1="20816" y1="76515" x2="37823" y2="74848"/>
                        <a14:foregroundMark x1="32517" y1="26515" x2="90884" y2="27727"/>
                        <a14:foregroundMark x1="90884" y1="27727" x2="89388" y2="62879"/>
                        <a14:foregroundMark x1="89388" y1="62879" x2="84762" y2="77879"/>
                        <a14:foregroundMark x1="84762" y1="77879" x2="73741" y2="79697"/>
                        <a14:foregroundMark x1="14757" y1="58011" x2="15782" y2="68939"/>
                        <a14:foregroundMark x1="92245" y1="29697" x2="92925" y2="61818"/>
                        <a14:foregroundMark x1="92925" y1="61818" x2="92653" y2="62879"/>
                        <a14:foregroundMark x1="68844" y1="38939" x2="41633" y2="30606"/>
                        <a14:foregroundMark x1="41633" y1="30606" x2="36054" y2="31212"/>
                        <a14:backgroundMark x1="10612" y1="38030" x2="11565" y2="6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961" y="3022491"/>
            <a:ext cx="6141106" cy="4377376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0" name="Picture 2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869" y="4282481"/>
            <a:ext cx="4106332" cy="2016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8122A-B1A7-4B9B-9990-9AF637D434F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1AB9BB23-A9DC-44E2-B6F0-5D2C83483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B425AA-DF5D-414F-BB80-7CF70E297DE4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973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Clinical &amp; Research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290EF-6B7A-4CC3-93EE-77532C7427BA}" type="slidenum">
              <a:rPr lang="en-US" smtClean="0"/>
              <a:pPr/>
              <a:t>18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AE5F1-70E8-4495-9605-8B08061A9C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0CD0EF8-59B4-4E31-8CEC-6979E8F34106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122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342" y="152253"/>
            <a:ext cx="9618133" cy="609600"/>
          </a:xfrm>
        </p:spPr>
        <p:txBody>
          <a:bodyPr/>
          <a:lstStyle/>
          <a:p>
            <a:r>
              <a:rPr lang="en-US" dirty="0"/>
              <a:t>Imaging in the Exploration Environment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265" y="1219200"/>
            <a:ext cx="6867162" cy="4876800"/>
          </a:xfrm>
        </p:spPr>
        <p:txBody>
          <a:bodyPr/>
          <a:lstStyle/>
          <a:p>
            <a:r>
              <a:rPr lang="en-US" sz="2400" dirty="0"/>
              <a:t>Why imaging?</a:t>
            </a:r>
          </a:p>
          <a:p>
            <a:pPr lvl="1"/>
            <a:r>
              <a:rPr lang="en-US" dirty="0"/>
              <a:t>Of the 100 conditions that we scope medical system for: </a:t>
            </a:r>
          </a:p>
          <a:p>
            <a:pPr lvl="2"/>
            <a:r>
              <a:rPr lang="en-US" dirty="0"/>
              <a:t>44 amenable to Ultrasound </a:t>
            </a:r>
          </a:p>
          <a:p>
            <a:pPr lvl="2"/>
            <a:r>
              <a:rPr lang="en-US" dirty="0"/>
              <a:t>27 amenable to X-Ray</a:t>
            </a:r>
          </a:p>
          <a:p>
            <a:pPr lvl="1"/>
            <a:r>
              <a:rPr lang="en-US" dirty="0"/>
              <a:t>Possibly therapeutic (renal stone propulsion trial)</a:t>
            </a:r>
          </a:p>
          <a:p>
            <a:r>
              <a:rPr lang="en-US" sz="2400" dirty="0"/>
              <a:t>Current Capability</a:t>
            </a:r>
          </a:p>
          <a:p>
            <a:pPr lvl="1"/>
            <a:r>
              <a:rPr lang="en-US" dirty="0"/>
              <a:t>US: on ISS</a:t>
            </a:r>
          </a:p>
          <a:p>
            <a:pPr lvl="2"/>
            <a:r>
              <a:rPr lang="en-US" sz="2400" dirty="0"/>
              <a:t>Minimal pre-flight training</a:t>
            </a:r>
          </a:p>
          <a:p>
            <a:pPr lvl="2"/>
            <a:r>
              <a:rPr lang="en-US" sz="2400" dirty="0"/>
              <a:t>Real-time guidance from ground</a:t>
            </a:r>
          </a:p>
          <a:p>
            <a:pPr lvl="1"/>
            <a:r>
              <a:rPr lang="en-US" dirty="0"/>
              <a:t>XR: none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9C1F80-93C5-4DEC-9FB2-B3D806245515}" type="slidenum">
              <a:rPr lang="en-US" smtClean="0"/>
              <a:pPr/>
              <a:t>19</a:t>
            </a:fld>
            <a:endParaRPr lang="en-US" sz="1000" dirty="0"/>
          </a:p>
        </p:txBody>
      </p:sp>
      <p:pic>
        <p:nvPicPr>
          <p:cNvPr id="2050" name="Picture 2" descr="File:ISS-31 André Kuipers performs ultrasound eye imaging in the Columbus lab.jpg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573" y="1017070"/>
            <a:ext cx="4690872" cy="26426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4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73" y="3784925"/>
            <a:ext cx="4690872" cy="26426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E593D3-0E0F-4B49-8748-B4CFED24B1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A3E2E6-4914-429B-AD5C-86F2D87308FD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30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0" y="4214818"/>
            <a:ext cx="10363200" cy="852482"/>
          </a:xfrm>
        </p:spPr>
        <p:txBody>
          <a:bodyPr/>
          <a:lstStyle/>
          <a:p>
            <a:r>
              <a:rPr lang="en-US" dirty="0"/>
              <a:t>NASA Human Research Program (HRP)</a:t>
            </a:r>
          </a:p>
          <a:p>
            <a:r>
              <a:rPr lang="en-US" dirty="0"/>
              <a:t>	Human Research Program Elements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290EF-6B7A-4CC3-93EE-77532C7427BA}" type="slidenum">
              <a:rPr lang="en-US" smtClean="0"/>
              <a:pPr/>
              <a:t>2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AE5F1-70E8-4495-9605-8B08061A9C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9A58B90-6613-45D4-85CB-A023EED9D0A1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4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810" y="143934"/>
            <a:ext cx="3393124" cy="609600"/>
          </a:xfrm>
        </p:spPr>
        <p:txBody>
          <a:bodyPr/>
          <a:lstStyle/>
          <a:p>
            <a:r>
              <a:rPr lang="en-US" dirty="0"/>
              <a:t>Imaging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1" y="1303110"/>
            <a:ext cx="10363200" cy="4876800"/>
          </a:xfrm>
        </p:spPr>
        <p:txBody>
          <a:bodyPr/>
          <a:lstStyle/>
          <a:p>
            <a:r>
              <a:rPr lang="en-US" sz="2000" dirty="0"/>
              <a:t>Ultrasound</a:t>
            </a:r>
          </a:p>
          <a:p>
            <a:pPr lvl="1"/>
            <a:r>
              <a:rPr lang="en-US" sz="2000" dirty="0"/>
              <a:t>Operational Challenges</a:t>
            </a:r>
          </a:p>
          <a:p>
            <a:pPr lvl="2"/>
            <a:r>
              <a:rPr lang="en-US" sz="2000" dirty="0"/>
              <a:t>How to obtain images?</a:t>
            </a:r>
          </a:p>
          <a:p>
            <a:pPr lvl="3"/>
            <a:r>
              <a:rPr lang="en-US" sz="2000" dirty="0"/>
              <a:t>Significant advanced training &amp; Real-time guidance</a:t>
            </a:r>
          </a:p>
          <a:p>
            <a:pPr lvl="3"/>
            <a:r>
              <a:rPr lang="en-US" sz="2000" dirty="0"/>
              <a:t>AR/VR</a:t>
            </a:r>
          </a:p>
          <a:p>
            <a:pPr lvl="3"/>
            <a:r>
              <a:rPr lang="en-US" sz="2000" dirty="0" err="1"/>
              <a:t>COMfORT</a:t>
            </a:r>
            <a:r>
              <a:rPr lang="en-US" sz="2000" dirty="0"/>
              <a:t>/AMOS</a:t>
            </a:r>
          </a:p>
          <a:p>
            <a:pPr lvl="2"/>
            <a:r>
              <a:rPr lang="en-US" sz="2000" dirty="0"/>
              <a:t>Image Interpretation</a:t>
            </a:r>
          </a:p>
          <a:p>
            <a:pPr lvl="3"/>
            <a:r>
              <a:rPr lang="en-US" sz="2000" dirty="0"/>
              <a:t>Store &amp; forward w/ AI or Machine Learning</a:t>
            </a:r>
          </a:p>
          <a:p>
            <a:r>
              <a:rPr lang="en-US" sz="2000" dirty="0"/>
              <a:t>X-Ray</a:t>
            </a:r>
          </a:p>
          <a:p>
            <a:pPr lvl="1"/>
            <a:r>
              <a:rPr lang="en-US" sz="2000" dirty="0"/>
              <a:t>Engineering Challenges</a:t>
            </a:r>
          </a:p>
          <a:p>
            <a:pPr lvl="2"/>
            <a:r>
              <a:rPr lang="en-US" sz="2000" dirty="0"/>
              <a:t>Additional radiation</a:t>
            </a:r>
          </a:p>
          <a:p>
            <a:pPr lvl="2"/>
            <a:r>
              <a:rPr lang="en-US" sz="2000" dirty="0"/>
              <a:t>Detector can be exposed by space radiation</a:t>
            </a:r>
          </a:p>
          <a:p>
            <a:pPr lvl="2"/>
            <a:r>
              <a:rPr lang="en-US" sz="2000" dirty="0"/>
              <a:t>Mass, power &amp; vibration</a:t>
            </a:r>
          </a:p>
          <a:p>
            <a:pPr lvl="1"/>
            <a:r>
              <a:rPr lang="en-US" sz="2000" dirty="0"/>
              <a:t>Operational Challenges</a:t>
            </a:r>
          </a:p>
          <a:p>
            <a:pPr lvl="2"/>
            <a:r>
              <a:rPr lang="en-US" sz="2000" dirty="0"/>
              <a:t>High-quality images &amp; Image interpretation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454F5579-0053-46D9-8F25-6EC9C3AE186E}" type="slidenum">
              <a:rPr lang="en-US" altLang="en-US" smtClean="0"/>
              <a:pPr/>
              <a:t>20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9466" y="974224"/>
            <a:ext cx="4337010" cy="30575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9467" y="4031819"/>
            <a:ext cx="4337010" cy="25178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C847E9-E738-4845-8DF1-1D96892072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03C8CC-DCCB-41E7-BD8F-73CF690F12B9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095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procedure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290EF-6B7A-4CC3-93EE-77532C7427BA}" type="slidenum">
              <a:rPr lang="en-US" smtClean="0"/>
              <a:pPr/>
              <a:t>21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95894-E935-4650-9968-57C7FAEC51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08243CA-4220-40D6-96A0-CA90F06B500F}"/>
              </a:ext>
            </a:extLst>
          </p:cNvPr>
          <p:cNvSpPr txBox="1">
            <a:spLocks/>
          </p:cNvSpPr>
          <p:nvPr/>
        </p:nvSpPr>
        <p:spPr bwMode="auto">
          <a:xfrm>
            <a:off x="1016000" y="4367218"/>
            <a:ext cx="103632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/>
              <a:t>Software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DA166B-D08E-405A-B4D1-74EA6F1B71C7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3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4604" y="762001"/>
            <a:ext cx="6422124" cy="6622472"/>
          </a:xfrm>
          <a:prstGeom prst="rect">
            <a:avLst/>
          </a:prstGeom>
          <a:blipFill dpi="0" rotWithShape="1">
            <a:blip r:embed="rId2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04" y="1169016"/>
            <a:ext cx="7345396" cy="5304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Autonomous Medical Officer Support (AMOS) Software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Software tool that can fulfill three functions: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Prefight training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Onboard just-in-time (JIT) or refresher training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Guidance for autonomous medical procedures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Intuitive menu-driven, human-centered, modular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modules include kidney &amp; urinary bladder ultrasound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Platform technology - extensible to other non-medical subject areas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Purposes: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 telemedicine capabilities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Enable autonomous procedure performance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Streamline training &amp; skill retention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ISS technology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demonstration completed – Spring 2020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3987458"/>
            <a:ext cx="4787900" cy="271814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1107960"/>
            <a:ext cx="4787900" cy="272845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33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On-board clinical decision-making support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53425F-993F-4ABD-9AD9-1F17640D44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B9AAC14-EE94-468A-A224-267783A7B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600" y="4214818"/>
            <a:ext cx="10363200" cy="1500187"/>
          </a:xfrm>
        </p:spPr>
        <p:txBody>
          <a:bodyPr/>
          <a:lstStyle/>
          <a:p>
            <a:r>
              <a:rPr lang="en-US" dirty="0"/>
              <a:t>Clinical Decision Support (CDS) Project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E5BA3E7-0CCD-45EF-84A8-4D3487F9F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BF843A-575E-473F-BEE9-9F790D600141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600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6AB3-3582-6841-8CD6-75391C90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133" y="152400"/>
            <a:ext cx="8669870" cy="609600"/>
          </a:xfrm>
        </p:spPr>
        <p:txBody>
          <a:bodyPr/>
          <a:lstStyle/>
          <a:p>
            <a:r>
              <a:rPr lang="en-AU" dirty="0"/>
              <a:t>Clinical Decision Support (CDS) Project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DA3ADD-98B0-B04A-999B-D23108DBF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0E58D69-6F75-46EC-B381-A34C4F305958}" type="slidenum">
              <a:rPr lang="en-US" smtClean="0"/>
              <a:pPr/>
              <a:t>24</a:t>
            </a:fld>
            <a:endParaRPr lang="en-US" sz="1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595674-1D5F-0C4E-861D-27650E1CEB09}"/>
              </a:ext>
            </a:extLst>
          </p:cNvPr>
          <p:cNvSpPr txBox="1">
            <a:spLocks/>
          </p:cNvSpPr>
          <p:nvPr/>
        </p:nvSpPr>
        <p:spPr bwMode="auto">
          <a:xfrm>
            <a:off x="60404" y="1297592"/>
            <a:ext cx="12063864" cy="502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accent3">
                <a:lumMod val="75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5425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460375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687388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3pPr>
            <a:lvl4pPr marL="915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4pPr>
            <a:lvl5pPr marL="11445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5pPr>
            <a:lvl6pPr marL="16017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0589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5161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973388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25425" lvl="1" indent="-225425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2000" b="1" dirty="0">
                <a:cs typeface="+mn-cs"/>
              </a:rPr>
              <a:t>For exploration missions, computational &amp; data resources will play an important role in maintaining crew health, wellness, &amp; performance (where the crew will need to be more self-reliant)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AU" sz="2000" b="1" kern="0" dirty="0"/>
          </a:p>
          <a:p>
            <a:pPr marL="225425" lvl="1" indent="-225425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2000" b="1" dirty="0">
                <a:cs typeface="+mn-cs"/>
              </a:rPr>
              <a:t>CDS objectives include: 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ea typeface="+mn-ea"/>
                <a:cs typeface="+mn-cs"/>
              </a:rPr>
              <a:t>Develop potential requirements for an in-vehicle integrated crew                                                                   health &amp; performance (CHP) data management &amp; clinical decision                                                       support system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ea typeface="+mn-ea"/>
                <a:cs typeface="+mn-cs"/>
              </a:rPr>
              <a:t>Enhance on-board applications of                                                                                                             health &amp; performance knowledge &amp;                                                                                                                                                             information to enable the crew to                                                                                                                           make complex clinical decisions that                                                                                                                   would otherwise be made by Earth-based                                                                                                              support personnel</a:t>
            </a:r>
          </a:p>
          <a:p>
            <a:pPr lvl="1"/>
            <a:endParaRPr lang="en-AU" sz="1400" b="1" kern="0" dirty="0"/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23EA8F3B-D99B-4DF0-A84F-53BDF8183E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EBBC6D9-D3A0-4B71-AE31-1B3A8BEF37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400" y="3035300"/>
            <a:ext cx="6189134" cy="3419480"/>
          </a:xfrm>
          <a:prstGeom prst="rect">
            <a:avLst/>
          </a:prstGeom>
        </p:spPr>
      </p:pic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149FC40-F641-49DA-BEBA-2479B2490169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675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Demonstrations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290EF-6B7A-4CC3-93EE-77532C7427BA}" type="slidenum">
              <a:rPr lang="en-US" smtClean="0"/>
              <a:pPr/>
              <a:t>25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F8C193-C91D-4BE0-9574-F19FBDC779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255A6C-F75F-474B-915D-8FBC2306A489}"/>
              </a:ext>
            </a:extLst>
          </p:cNvPr>
          <p:cNvSpPr txBox="1">
            <a:spLocks/>
          </p:cNvSpPr>
          <p:nvPr/>
        </p:nvSpPr>
        <p:spPr bwMode="auto">
          <a:xfrm>
            <a:off x="1016000" y="4367218"/>
            <a:ext cx="103632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ヒラギノ角ゴ Pro W3" pitchFamily="-106" charset="-128"/>
                <a:cs typeface="ヒラギノ角ゴ Pro W3" charset="-128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/>
              <a:t>Novel uses of on-board resources</a:t>
            </a:r>
            <a:endParaRPr lang="en-US" kern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207D86-4C9A-467E-83F9-93EA848D9DF2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550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6964" y="1285797"/>
            <a:ext cx="10954327" cy="5419803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07000"/>
              </a:lnSpc>
              <a:spcBef>
                <a:spcPts val="0"/>
              </a:spcBef>
            </a:pPr>
            <a:r>
              <a:rPr lang="en-US" sz="2000" b="1" dirty="0"/>
              <a:t>Developed &amp; delivered a compact water purification system producing sterile water for injection from potable water on-board ISS</a:t>
            </a:r>
          </a:p>
          <a:p>
            <a:pPr eaLnBrk="1" hangingPunct="1">
              <a:lnSpc>
                <a:spcPct val="107000"/>
              </a:lnSpc>
              <a:spcBef>
                <a:spcPts val="0"/>
              </a:spcBef>
            </a:pPr>
            <a:endParaRPr lang="en-US" sz="1000" dirty="0"/>
          </a:p>
          <a:p>
            <a:pPr eaLnBrk="1" hangingPunct="1">
              <a:lnSpc>
                <a:spcPct val="107000"/>
              </a:lnSpc>
              <a:spcBef>
                <a:spcPts val="0"/>
              </a:spcBef>
            </a:pPr>
            <a:r>
              <a:rPr lang="en-US" sz="2000" b="1" dirty="0">
                <a:solidFill>
                  <a:prstClr val="black"/>
                </a:solidFill>
                <a:ea typeface="+mn-ea"/>
                <a:cs typeface="+mn-cs"/>
              </a:rPr>
              <a:t>Needs:</a:t>
            </a:r>
          </a:p>
          <a:p>
            <a:pPr lvl="1" eaLnBrk="1" hangingPunct="1"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Produce sterile water in sufficient quantities as needed for medical operations</a:t>
            </a:r>
          </a:p>
          <a:p>
            <a:pPr lvl="1" eaLnBrk="1" hangingPunct="1">
              <a:lnSpc>
                <a:spcPct val="107000"/>
              </a:lnSpc>
              <a:spcBef>
                <a:spcPts val="0"/>
              </a:spcBef>
            </a:pP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Mass limitations &amp; access to refrigeration limit the type &amp; volume of IV fluids that can be carried aboard </a:t>
            </a: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a </a:t>
            </a: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spacecraft</a:t>
            </a:r>
            <a:endParaRPr lang="en-US" sz="2000" dirty="0">
              <a:solidFill>
                <a:prstClr val="black"/>
              </a:solidFill>
              <a:ea typeface="+mn-ea"/>
              <a:cs typeface="+mn-cs"/>
            </a:endParaRPr>
          </a:p>
          <a:p>
            <a:pPr lvl="1" eaLnBrk="1" hangingPunct="1">
              <a:lnSpc>
                <a:spcPct val="107000"/>
              </a:lnSpc>
              <a:spcBef>
                <a:spcPts val="0"/>
              </a:spcBef>
            </a:pP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Solution must require significantly less volume &amp; mass than flying IV fluids from Earth</a:t>
            </a:r>
          </a:p>
          <a:p>
            <a:pPr lvl="1" eaLnBrk="1" hangingPunct="1">
              <a:lnSpc>
                <a:spcPct val="107000"/>
              </a:lnSpc>
              <a:spcBef>
                <a:spcPts val="0"/>
              </a:spcBef>
            </a:pPr>
            <a:endParaRPr lang="en-US" sz="1000" b="0" dirty="0">
              <a:solidFill>
                <a:prstClr val="black"/>
              </a:solidFill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ea typeface="+mn-ea"/>
                <a:cs typeface="+mn-cs"/>
              </a:rPr>
              <a:t>ISS Tech Demonstration—Expedition 23</a:t>
            </a:r>
          </a:p>
          <a:p>
            <a:pPr lvl="1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Utilizing in situ potable water, demonstrated</a:t>
            </a:r>
          </a:p>
          <a:p>
            <a:pPr lvl="2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Purification &amp; bubble removal</a:t>
            </a:r>
          </a:p>
          <a:p>
            <a:pPr lvl="2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Sterilization</a:t>
            </a:r>
            <a:endParaRPr lang="en-US" sz="2000" dirty="0">
              <a:solidFill>
                <a:prstClr val="black"/>
              </a:solidFill>
              <a:ea typeface="+mn-ea"/>
              <a:cs typeface="+mn-cs"/>
            </a:endParaRPr>
          </a:p>
          <a:p>
            <a:pPr lvl="2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Microgravity mixing</a:t>
            </a:r>
          </a:p>
          <a:p>
            <a:pPr lvl="2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C</a:t>
            </a:r>
            <a:r>
              <a:rPr lang="en-US" sz="2000" b="0" dirty="0">
                <a:solidFill>
                  <a:prstClr val="black"/>
                </a:solidFill>
                <a:ea typeface="+mn-ea"/>
                <a:cs typeface="+mn-cs"/>
              </a:rPr>
              <a:t>ompliance with medical standards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prstClr val="black"/>
              </a:solidFill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ea typeface="+mn-ea"/>
                <a:cs typeface="+mn-cs"/>
              </a:rPr>
              <a:t>Work beginning now to: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Miniaturize capability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Integrate with life support systems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prstClr val="black"/>
                </a:solidFill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prstClr val="black"/>
                </a:solidFill>
              </a:rPr>
              <a:t>          </a:t>
            </a: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486025" y="76201"/>
            <a:ext cx="721995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dirty="0">
                <a:solidFill>
                  <a:prstClr val="black"/>
                </a:solidFill>
              </a:rPr>
              <a:t>ExMC/GRC Projects ELA Portfolio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98133" y="172572"/>
            <a:ext cx="866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Calibri"/>
              </a:rPr>
              <a:t>Intravenous Fluid Generation (IVGEN)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4" name="Picture 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7730" y="4005557"/>
            <a:ext cx="3081528" cy="22577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A7A4888-3C6F-724B-890D-FDC86D1F8F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034" y="4005557"/>
            <a:ext cx="3079360" cy="22577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0DFFC8-BC3F-4DAE-BC80-F4E18ABCEF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D9CFE30-8F00-42B9-953D-4CB2C7FF8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55596C-29CE-4EDD-917C-46EC987624D7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068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2486025" y="76201"/>
            <a:ext cx="721995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dirty="0">
                <a:solidFill>
                  <a:prstClr val="black"/>
                </a:solidFill>
              </a:rPr>
              <a:t>ExMC/GRC Projects ELA Portfolio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98133" y="172572"/>
            <a:ext cx="866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prstClr val="white"/>
                </a:solidFill>
                <a:latin typeface="Calibri"/>
              </a:rPr>
              <a:t>Medical Consumables Tracking  (MCT)</a:t>
            </a:r>
            <a:endParaRPr lang="en-US" sz="28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0DFFC8-BC3F-4DAE-BC80-F4E18ABCEF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2C5C2AD3-0216-4497-842C-03660404B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27" y="1348509"/>
            <a:ext cx="11943773" cy="523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/>
              </a:defRPr>
            </a:lvl5pPr>
            <a:lvl6pPr marL="2514600" indent="-228600" algn="l" defTabSz="4572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ts val="2000"/>
              </a:lnSpc>
            </a:pPr>
            <a:r>
              <a:rPr lang="en-US" dirty="0"/>
              <a:t>Medical Consumables Tracking (MCT) – track pharmaceuticals using RFID technology</a:t>
            </a:r>
          </a:p>
          <a:p>
            <a:pPr marL="460375" lvl="1" indent="-233363" eaLnBrk="1" hangingPunct="1">
              <a:lnSpc>
                <a:spcPts val="2000"/>
              </a:lnSpc>
            </a:pPr>
            <a:r>
              <a:rPr lang="en-US" sz="2000" dirty="0">
                <a:ea typeface="MS PGothic" pitchFamily="34" charset="-128"/>
              </a:rPr>
              <a:t>Develop a RFID-based system that inventories hundreds of medical items in a locker setting (near-field)  &amp; transmit time stamped usage date securely (anonymity &amp; encryption) to ground</a:t>
            </a:r>
          </a:p>
          <a:p>
            <a:pPr marL="460375" lvl="1" indent="-233363" eaLnBrk="1" hangingPunct="1">
              <a:lnSpc>
                <a:spcPts val="2000"/>
              </a:lnSpc>
            </a:pPr>
            <a:r>
              <a:rPr lang="en-US" sz="2000" dirty="0">
                <a:ea typeface="MS PGothic" pitchFamily="34" charset="-128"/>
              </a:rPr>
              <a:t>Designed a low-profile near-field antenna that can read high tag density applications (~500 tags)</a:t>
            </a:r>
          </a:p>
          <a:p>
            <a:pPr marL="460375" lvl="1" indent="-233363" eaLnBrk="1" hangingPunct="1">
              <a:lnSpc>
                <a:spcPts val="2000"/>
              </a:lnSpc>
            </a:pPr>
            <a:r>
              <a:rPr lang="en-US" sz="2000" dirty="0">
                <a:ea typeface="MS PGothic" pitchFamily="34" charset="-128"/>
              </a:rPr>
              <a:t>Successfully operated on ISS, surpassing designated operational life</a:t>
            </a:r>
            <a:r>
              <a:rPr lang="en-US" dirty="0">
                <a:ea typeface="MS PGothic" pitchFamily="34" charset="-128"/>
              </a:rPr>
              <a:t> </a:t>
            </a:r>
          </a:p>
          <a:p>
            <a:pPr marL="0" indent="0">
              <a:lnSpc>
                <a:spcPct val="80000"/>
              </a:lnSpc>
              <a:buFont typeface="Arial" pitchFamily="34" charset="0"/>
              <a:buNone/>
              <a:defRPr/>
            </a:pPr>
            <a:endParaRPr lang="en-US" sz="1800" dirty="0"/>
          </a:p>
          <a:p>
            <a:pPr marL="228600" indent="-228600">
              <a:lnSpc>
                <a:spcPts val="2000"/>
              </a:lnSpc>
              <a:defRPr/>
            </a:pPr>
            <a:r>
              <a:rPr lang="en-US" dirty="0"/>
              <a:t>Forward Work:</a:t>
            </a:r>
          </a:p>
          <a:p>
            <a:pPr marL="460375" lvl="1" indent="-233363" eaLnBrk="1" hangingPunct="1">
              <a:lnSpc>
                <a:spcPts val="2000"/>
              </a:lnSpc>
              <a:defRPr/>
            </a:pPr>
            <a:r>
              <a:rPr lang="en-US" sz="2000" dirty="0">
                <a:ea typeface="MS PGothic" pitchFamily="34" charset="-128"/>
              </a:rPr>
              <a:t>Make the flown &amp; engineering model H/W &amp; RFID tags available for use in ground analog missions</a:t>
            </a:r>
          </a:p>
          <a:p>
            <a:pPr marL="460375" lvl="1" indent="-233363" eaLnBrk="1" hangingPunct="1">
              <a:lnSpc>
                <a:spcPts val="2000"/>
              </a:lnSpc>
              <a:defRPr/>
            </a:pPr>
            <a:r>
              <a:rPr lang="en-US" sz="2000" dirty="0">
                <a:ea typeface="MS PGothic" pitchFamily="34" charset="-128"/>
              </a:rPr>
              <a:t>Incorporate requirements for this capability in future systems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73E4BF-3DFB-43A3-A2D7-499113FAC2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946" y="4211689"/>
            <a:ext cx="1976582" cy="11191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90D732-9926-4BAF-B9C9-8BB79406E4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551601" y="4259396"/>
            <a:ext cx="2516856" cy="18241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 descr="C:\Users\fedaka.ZIN\AppData\Local\Microsoft\Windows\Temporary Internet Files\Content.Word\fullview2.jpg">
            <a:extLst>
              <a:ext uri="{FF2B5EF4-FFF2-40B4-BE49-F238E27FC236}">
                <a16:creationId xmlns:a16="http://schemas.microsoft.com/office/drawing/2014/main" id="{0FAEFCE0-36C5-4937-8686-FC9089044C06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1655" y="4382133"/>
            <a:ext cx="3454345" cy="204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:\Users\fedaka.ZIN\AppData\Local\Microsoft\Windows\Temporary Internet Files\Content.Word\DSC_0461.jpg">
            <a:extLst>
              <a:ext uri="{FF2B5EF4-FFF2-40B4-BE49-F238E27FC236}">
                <a16:creationId xmlns:a16="http://schemas.microsoft.com/office/drawing/2014/main" id="{2F938466-62BA-4DB6-8876-F2E15F118589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946" y="5422964"/>
            <a:ext cx="1945865" cy="9905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01AC6E-9B81-49FC-BBB1-0B39D6CEB5F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239" y="4382132"/>
            <a:ext cx="3393736" cy="20477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A0559475-B413-43DF-BE10-B1768A736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C386F7E-7CC3-41AE-9B62-5A5779AAC30B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7972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133" y="152400"/>
            <a:ext cx="8669870" cy="6096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" y="1282700"/>
            <a:ext cx="11925300" cy="4876800"/>
          </a:xfrm>
        </p:spPr>
        <p:txBody>
          <a:bodyPr/>
          <a:lstStyle/>
          <a:p>
            <a:r>
              <a:rPr lang="en-US" sz="2000" dirty="0"/>
              <a:t>The NASA Human Research Program has been working on autonomous medical capabilities for over a decade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Many necessary steps in order to gain acceptance &amp; buy-in from all stakeholders:</a:t>
            </a:r>
          </a:p>
          <a:p>
            <a:pPr lvl="1"/>
            <a:r>
              <a:rPr lang="en-US" sz="2000" dirty="0"/>
              <a:t>Ground development &amp; testing </a:t>
            </a:r>
          </a:p>
          <a:p>
            <a:pPr lvl="1"/>
            <a:r>
              <a:rPr lang="en-US" sz="2000" dirty="0"/>
              <a:t>Creation of new approaches to medical protocols &amp; procedures </a:t>
            </a:r>
          </a:p>
          <a:p>
            <a:pPr lvl="1"/>
            <a:r>
              <a:rPr lang="en-US" sz="2000" dirty="0"/>
              <a:t>Deployment into analog environments </a:t>
            </a:r>
          </a:p>
          <a:p>
            <a:pPr lvl="1"/>
            <a:r>
              <a:rPr lang="en-US" sz="2000" dirty="0"/>
              <a:t>Technology demonstrations on ISS, in lunar orbit, &amp; on the lunar surface</a:t>
            </a:r>
          </a:p>
          <a:p>
            <a:pPr lvl="1"/>
            <a:r>
              <a:rPr lang="en-US" sz="2000" dirty="0"/>
              <a:t>Transition to operations</a:t>
            </a:r>
          </a:p>
          <a:p>
            <a:pPr lvl="1"/>
            <a:endParaRPr lang="en-US" sz="1800" dirty="0"/>
          </a:p>
          <a:p>
            <a:r>
              <a:rPr lang="en-US" sz="2000" dirty="0"/>
              <a:t>Increased effort now to integrate these progressively Earth independent capabilities into future medical &amp; vehicle systems for the Moon &amp; Mars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0E58D69-6F75-46EC-B381-A34C4F305958}" type="slidenum">
              <a:rPr lang="en-US" smtClean="0"/>
              <a:pPr/>
              <a:t>28</a:t>
            </a:fld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84BEC3-745F-4EA7-844F-8F60D262B0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DB7C76F-C846-48FA-A8DD-223494837FF3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372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516" y="152400"/>
            <a:ext cx="7774969" cy="609600"/>
          </a:xfrm>
        </p:spPr>
        <p:txBody>
          <a:bodyPr/>
          <a:lstStyle/>
          <a:p>
            <a:pPr algn="ctr"/>
            <a:r>
              <a:rPr lang="en-US" dirty="0"/>
              <a:t>QUESTIONS/COMMENTS</a:t>
            </a:r>
          </a:p>
        </p:txBody>
      </p:sp>
      <p:pic>
        <p:nvPicPr>
          <p:cNvPr id="5" name="Content Placeholder 4" descr="Attachment-1.jpe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69414"/>
            <a:ext cx="12192000" cy="598858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58D69-6F75-46EC-B381-A34C4F3059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CDED4A-E4A9-4FAB-9DC7-CC82EE3AFA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A4ABD0-2F73-4831-BE68-A305945FAFC0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496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NASA HRP: An Applied Research Program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04" y="1161014"/>
            <a:ext cx="11353199" cy="2386299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The Human Research Program (HRP) focuses on </a:t>
            </a:r>
            <a:r>
              <a:rPr lang="en-US" altLang="en-US" sz="2000" i="1" u="sng" dirty="0"/>
              <a:t>applied research</a:t>
            </a:r>
          </a:p>
          <a:p>
            <a:pPr eaLnBrk="1" hangingPunct="1"/>
            <a:r>
              <a:rPr lang="en-US" altLang="en-US" sz="2000" dirty="0"/>
              <a:t>Program goals …</a:t>
            </a:r>
          </a:p>
          <a:p>
            <a:pPr lvl="1" eaLnBrk="1" hangingPunct="1"/>
            <a:r>
              <a:rPr lang="en-US" altLang="en-US" sz="1800" dirty="0"/>
              <a:t>Perform research necessary to </a:t>
            </a:r>
            <a:r>
              <a:rPr lang="en-US" altLang="en-US" sz="1800" b="1" i="1" u="sng" dirty="0"/>
              <a:t>understand &amp; reduce</a:t>
            </a:r>
            <a:r>
              <a:rPr lang="en-US" altLang="en-US" sz="1800" dirty="0"/>
              <a:t> spaceflight human health &amp; performance risks in support of exploration</a:t>
            </a:r>
          </a:p>
          <a:p>
            <a:pPr lvl="1" eaLnBrk="1" hangingPunct="1"/>
            <a:r>
              <a:rPr lang="en-US" altLang="en-US" sz="1800" dirty="0"/>
              <a:t>Enable </a:t>
            </a:r>
            <a:r>
              <a:rPr lang="en-US" altLang="en-US" sz="1800" b="1" i="1" u="sng" dirty="0"/>
              <a:t>development</a:t>
            </a:r>
            <a:r>
              <a:rPr lang="en-US" altLang="en-US" sz="1800" dirty="0"/>
              <a:t> of human spaceflight medical &amp; human </a:t>
            </a:r>
            <a:r>
              <a:rPr lang="en-US" altLang="en-US" sz="1800" b="1" i="1" u="sng" dirty="0"/>
              <a:t>performance standards</a:t>
            </a:r>
          </a:p>
          <a:p>
            <a:pPr lvl="1" eaLnBrk="1" hangingPunct="1"/>
            <a:r>
              <a:rPr lang="en-US" altLang="en-US" sz="1800" b="1" i="1" u="sng" dirty="0"/>
              <a:t>Develop &amp; validate</a:t>
            </a:r>
            <a:r>
              <a:rPr lang="en-US" altLang="en-US" sz="1800" b="1" dirty="0"/>
              <a:t> </a:t>
            </a:r>
            <a:r>
              <a:rPr lang="en-US" altLang="en-US" sz="1800" dirty="0"/>
              <a:t>technologies that serve to </a:t>
            </a:r>
            <a:r>
              <a:rPr lang="en-US" altLang="en-US" sz="1800" b="1" i="1" u="sng" dirty="0"/>
              <a:t>characterize &amp; reduce medical risks</a:t>
            </a:r>
            <a:r>
              <a:rPr lang="en-US" altLang="en-US" sz="1800" dirty="0"/>
              <a:t> associated with human spaceflight</a:t>
            </a:r>
          </a:p>
        </p:txBody>
      </p:sp>
      <p:pic>
        <p:nvPicPr>
          <p:cNvPr id="21508" name="Picture 4" descr="dmt_21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4320481" y="3653542"/>
            <a:ext cx="3511430" cy="265536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ABF CG Rock pickup task.wmv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r="21150" b="23615"/>
          <a:stretch>
            <a:fillRect/>
          </a:stretch>
        </p:blipFill>
        <p:spPr bwMode="ltGray">
          <a:xfrm>
            <a:off x="8068143" y="3653542"/>
            <a:ext cx="3519326" cy="265536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ISS015E13648_Nut &amp; RC Confi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594577" y="3653542"/>
            <a:ext cx="3489672" cy="265536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0" y="6458206"/>
            <a:ext cx="12192000" cy="40011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cap="small" dirty="0">
                <a:solidFill>
                  <a:schemeClr val="bg1"/>
                </a:solidFill>
              </a:rPr>
              <a:t>Identify &amp; Reduce Medical Risk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F7148D-5FF4-4D4A-82BA-E48BC0BB20A4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1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22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Translational Research Institute (TRI) for Space Health ">
            <a:extLst>
              <a:ext uri="{FF2B5EF4-FFF2-40B4-BE49-F238E27FC236}">
                <a16:creationId xmlns:a16="http://schemas.microsoft.com/office/drawing/2014/main" id="{B03D722B-9A7E-4397-A432-E045CB3F8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5065" y="5589452"/>
            <a:ext cx="2448424" cy="127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49" name="Slide Number Placeholder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A969CCA-347D-4544-826F-ACD61BC4B05E}" type="slidenum">
              <a:rPr lang="en-US" altLang="en-US">
                <a:solidFill>
                  <a:schemeClr val="bg1"/>
                </a:solidFill>
              </a:rPr>
              <a:pPr/>
              <a:t>4</a:t>
            </a:fld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Characteristics of the Human Research Program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38" y="1216389"/>
            <a:ext cx="7730392" cy="5755422"/>
          </a:xfr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Composed of five “Elements”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/>
              <a:t>Exploration Medical Capability Element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i="1" dirty="0"/>
              <a:t>Medical care for deep-space missions 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000" i="1" u="sng" dirty="0"/>
          </a:p>
          <a:p>
            <a:pPr lvl="1">
              <a:lnSpc>
                <a:spcPct val="80000"/>
              </a:lnSpc>
            </a:pPr>
            <a:r>
              <a:rPr lang="en-US" altLang="en-US" sz="1800" dirty="0"/>
              <a:t>Human Factors &amp; Behavioral Performance Element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i="1" dirty="0"/>
              <a:t>Interfaces between humans, vehicles &amp; habitats</a:t>
            </a:r>
            <a:endParaRPr lang="en-US" altLang="en-US" dirty="0"/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i="1" dirty="0"/>
              <a:t>Individual &amp; interpersonal factors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0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/>
              <a:t>Human Health Countermeasures Element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i="1" dirty="0"/>
              <a:t>Physiological challenges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000" i="1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/>
              <a:t>Space Radiation Element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i="1" dirty="0"/>
              <a:t>Biological effects of radiation exposure &amp; mitigating strategies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000" i="1" dirty="0"/>
          </a:p>
          <a:p>
            <a:pPr lvl="1">
              <a:lnSpc>
                <a:spcPct val="80000"/>
              </a:lnSpc>
            </a:pPr>
            <a:r>
              <a:rPr lang="en-US" altLang="en-US" sz="1800" dirty="0"/>
              <a:t>Research Operations &amp; Integration Element</a:t>
            </a:r>
          </a:p>
          <a:p>
            <a:pPr lvl="2">
              <a:lnSpc>
                <a:spcPct val="80000"/>
              </a:lnSpc>
            </a:pPr>
            <a:r>
              <a:rPr lang="en-US" altLang="en-US" sz="1600" i="1" dirty="0"/>
              <a:t>Infrastructure for flight &amp; analog experiments</a:t>
            </a:r>
            <a:endParaRPr lang="en-US" altLang="en-US" sz="2000" i="1" dirty="0"/>
          </a:p>
          <a:p>
            <a:pPr marL="461963" lvl="2" indent="0">
              <a:lnSpc>
                <a:spcPct val="80000"/>
              </a:lnSpc>
              <a:buNone/>
            </a:pPr>
            <a:endParaRPr lang="en-US" altLang="en-US" sz="1000" dirty="0"/>
          </a:p>
          <a:p>
            <a:pPr marL="461963" lvl="2" indent="0">
              <a:lnSpc>
                <a:spcPct val="80000"/>
              </a:lnSpc>
              <a:buNone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Translational Research Institute for Space Health (TRISH) </a:t>
            </a:r>
          </a:p>
          <a:p>
            <a:pPr lvl="1">
              <a:lnSpc>
                <a:spcPct val="80000"/>
              </a:lnSpc>
            </a:pPr>
            <a:r>
              <a:rPr lang="en-US" altLang="en-US" sz="1800" dirty="0"/>
              <a:t>Cooperative Agreement: 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Baylor College of Medicine, </a:t>
            </a:r>
            <a:r>
              <a:rPr lang="en-US" sz="1600" dirty="0"/>
              <a:t>California Institute of Technology &amp; MIT</a:t>
            </a:r>
          </a:p>
          <a:p>
            <a:pPr lvl="2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r>
              <a:rPr lang="en-US" altLang="en-US" sz="1800" dirty="0"/>
              <a:t>Pursue research that complements HRP portfolio</a:t>
            </a:r>
          </a:p>
          <a:p>
            <a:pPr lvl="1">
              <a:lnSpc>
                <a:spcPct val="80000"/>
              </a:lnSpc>
            </a:pPr>
            <a:r>
              <a:rPr lang="en-US" altLang="en-US" sz="1800" dirty="0"/>
              <a:t>Focuses on “high risk/high reward” projects</a:t>
            </a:r>
          </a:p>
        </p:txBody>
      </p:sp>
      <p:pic>
        <p:nvPicPr>
          <p:cNvPr id="27654" name="Picture 8" descr="8H97585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8234679" y="3450582"/>
            <a:ext cx="3868754" cy="22621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1764" y="1145307"/>
            <a:ext cx="4036001" cy="24999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2371DEB-79D7-40B4-9115-C66556D82C78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49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8"/>
          <p:cNvSpPr txBox="1">
            <a:spLocks/>
          </p:cNvSpPr>
          <p:nvPr/>
        </p:nvSpPr>
        <p:spPr bwMode="auto">
          <a:xfrm>
            <a:off x="1709738" y="85725"/>
            <a:ext cx="8026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 b="1" dirty="0">
                <a:solidFill>
                  <a:srgbClr val="FFFFFF"/>
                </a:solidFill>
                <a:ea typeface="ヒラギノ角ゴ Pro W3"/>
                <a:cs typeface="ヒラギノ角ゴ Pro W3"/>
              </a:rPr>
              <a:t>HRP Human Research Roadmap</a:t>
            </a:r>
            <a:endParaRPr lang="en-US" altLang="en-US" sz="2800" dirty="0">
              <a:solidFill>
                <a:srgbClr val="FFFFFF"/>
              </a:solidFill>
              <a:ea typeface="ヒラギノ角ゴ Pro W3"/>
              <a:cs typeface="ヒラギノ角ゴ Pro W3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1651000" y="762000"/>
            <a:ext cx="8915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CA082AB-614C-4D14-8739-7B3B7413B7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93" b="22383"/>
          <a:stretch/>
        </p:blipFill>
        <p:spPr>
          <a:xfrm>
            <a:off x="-77331" y="871625"/>
            <a:ext cx="12285814" cy="59863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B2087D9-C35C-42A5-89BB-CFB7B0376EC2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630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5709" y="92983"/>
            <a:ext cx="5421748" cy="609600"/>
          </a:xfrm>
        </p:spPr>
        <p:txBody>
          <a:bodyPr/>
          <a:lstStyle/>
          <a:p>
            <a:pPr algn="ctr"/>
            <a:r>
              <a:rPr lang="en-US" sz="3600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16" y="1290807"/>
            <a:ext cx="10515600" cy="5153891"/>
          </a:xfrm>
        </p:spPr>
        <p:txBody>
          <a:bodyPr>
            <a:normAutofit/>
          </a:bodyPr>
          <a:lstStyle/>
          <a:p>
            <a:r>
              <a:rPr lang="en-US" sz="2400" dirty="0"/>
              <a:t>Human “Exploration Class” Spaceflight Challenges</a:t>
            </a:r>
          </a:p>
          <a:p>
            <a:r>
              <a:rPr lang="en-US" sz="2400" dirty="0"/>
              <a:t>Risk Drivers (Medical System Needs)</a:t>
            </a:r>
          </a:p>
          <a:p>
            <a:r>
              <a:rPr lang="en-US" sz="2400" dirty="0" err="1"/>
              <a:t>ExMC</a:t>
            </a:r>
            <a:r>
              <a:rPr lang="en-US" sz="2400" dirty="0"/>
              <a:t> Areas of Focus &amp; Risks</a:t>
            </a:r>
          </a:p>
          <a:p>
            <a:r>
              <a:rPr lang="en-US" sz="2400" dirty="0"/>
              <a:t>Trade Space Definition &amp; Probabilistic Analysis</a:t>
            </a:r>
          </a:p>
          <a:p>
            <a:r>
              <a:rPr lang="en-US" sz="2400" dirty="0"/>
              <a:t>Autonomy (</a:t>
            </a:r>
            <a:r>
              <a:rPr lang="en-US" sz="2400" dirty="0" err="1"/>
              <a:t>ExMC</a:t>
            </a:r>
            <a:r>
              <a:rPr lang="en-US" sz="2400" dirty="0"/>
              <a:t> perspective)</a:t>
            </a:r>
          </a:p>
          <a:p>
            <a:r>
              <a:rPr lang="en-US" sz="2400" dirty="0"/>
              <a:t>Technology Examples &amp; Demonstrations</a:t>
            </a:r>
          </a:p>
          <a:p>
            <a:r>
              <a:rPr lang="en-US" sz="2400" dirty="0"/>
              <a:t>Summary</a:t>
            </a:r>
          </a:p>
          <a:p>
            <a:r>
              <a:rPr lang="en-US" sz="2400" dirty="0"/>
              <a:t>Questions/Comments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E7A335-AA4D-4BA1-81AE-14C4821866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FC31ED2-1AA5-4CA5-82C5-C9E75F27C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6AB24C-6294-445A-996E-45015CE9C9D0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31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4134"/>
            <a:ext cx="8755609" cy="609600"/>
          </a:xfrm>
        </p:spPr>
        <p:txBody>
          <a:bodyPr/>
          <a:lstStyle/>
          <a:p>
            <a:r>
              <a:rPr lang="en-US" kern="1200" dirty="0"/>
              <a:t>Challenges: Today, Tomorrow, &amp; the Future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430001" y="6481003"/>
            <a:ext cx="701039" cy="407477"/>
          </a:xfrm>
        </p:spPr>
        <p:txBody>
          <a:bodyPr/>
          <a:lstStyle/>
          <a:p>
            <a:fld id="{22E67ABD-C830-42F2-84DE-889032800E76}" type="slidenum">
              <a:rPr lang="en-US" smtClean="0"/>
              <a:pPr/>
              <a:t>7</a:t>
            </a:fld>
            <a:endParaRPr lang="en-US" sz="1000" dirty="0">
              <a:latin typeface="Times New Roman" pitchFamily="1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0ACDB4-99E5-AC44-B236-AA989864C1E1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646" y="1323391"/>
            <a:ext cx="2408897" cy="207568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0723AC-FED1-E045-82FB-8361BA6665B7}"/>
              </a:ext>
            </a:extLst>
          </p:cNvPr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1000" y="1322437"/>
            <a:ext cx="2169418" cy="20775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0015464-1F22-A740-B400-AFCFA22876A5}"/>
              </a:ext>
            </a:extLst>
          </p:cNvPr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4115" y="1323391"/>
            <a:ext cx="2904361" cy="20756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EE24CF-DFD0-5B40-88F7-53092E597FAA}"/>
              </a:ext>
            </a:extLst>
          </p:cNvPr>
          <p:cNvSpPr txBox="1"/>
          <p:nvPr/>
        </p:nvSpPr>
        <p:spPr>
          <a:xfrm>
            <a:off x="2472388" y="983171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ISS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E1563F-368B-3E4E-842C-FBD18273AA16}"/>
              </a:ext>
            </a:extLst>
          </p:cNvPr>
          <p:cNvSpPr txBox="1"/>
          <p:nvPr/>
        </p:nvSpPr>
        <p:spPr>
          <a:xfrm>
            <a:off x="4831854" y="983171"/>
            <a:ext cx="11178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Gateway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E86900-C9D4-4244-B4F6-21D6CCA36592}"/>
              </a:ext>
            </a:extLst>
          </p:cNvPr>
          <p:cNvSpPr txBox="1"/>
          <p:nvPr/>
        </p:nvSpPr>
        <p:spPr>
          <a:xfrm>
            <a:off x="9700593" y="973546"/>
            <a:ext cx="1501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Mars Transit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B24B03-F6D8-9E4B-B75D-EF04FC1ACE01}"/>
              </a:ext>
            </a:extLst>
          </p:cNvPr>
          <p:cNvSpPr txBox="1"/>
          <p:nvPr/>
        </p:nvSpPr>
        <p:spPr>
          <a:xfrm>
            <a:off x="7103487" y="973546"/>
            <a:ext cx="89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Lunar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52809032-58FA-8046-8909-C28DE88AF429}"/>
              </a:ext>
            </a:extLst>
          </p:cNvPr>
          <p:cNvSpPr/>
          <p:nvPr/>
        </p:nvSpPr>
        <p:spPr>
          <a:xfrm>
            <a:off x="3930623" y="1906299"/>
            <a:ext cx="731520" cy="90987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32CC04-B676-5945-91BF-874BCCAF7590}"/>
              </a:ext>
            </a:extLst>
          </p:cNvPr>
          <p:cNvSpPr txBox="1"/>
          <p:nvPr/>
        </p:nvSpPr>
        <p:spPr>
          <a:xfrm>
            <a:off x="-17256" y="3854893"/>
            <a:ext cx="570318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/>
            <a:r>
              <a:rPr lang="en-US" b="1" dirty="0"/>
              <a:t>Current State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180 to 360 day mission duration </a:t>
            </a:r>
            <a:r>
              <a:rPr lang="en-US" sz="1500" dirty="0">
                <a:latin typeface="+mj-lt"/>
              </a:rPr>
              <a:t>w/ </a:t>
            </a:r>
            <a:r>
              <a:rPr lang="en-US" sz="1500" b="1" dirty="0">
                <a:latin typeface="+mj-lt"/>
              </a:rPr>
              <a:t>strong</a:t>
            </a:r>
            <a:r>
              <a:rPr lang="en-US" sz="1500" dirty="0">
                <a:latin typeface="+mj-lt"/>
              </a:rPr>
              <a:t> consumables resupply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b="1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Real-time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communications: </a:t>
            </a:r>
            <a:r>
              <a:rPr lang="en-US" sz="1500" dirty="0">
                <a:latin typeface="+mj-lt"/>
              </a:rPr>
              <a:t>MCC decision centric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b="1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Regular</a:t>
            </a:r>
            <a:r>
              <a:rPr lang="en-US" sz="1500" dirty="0">
                <a:latin typeface="+mj-lt"/>
              </a:rPr>
              <a:t> sample return to Earth allows detailed analysis if unknown problems develop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In the event of an emergency, crew to be stabilized &amp; </a:t>
            </a:r>
            <a:r>
              <a:rPr lang="en-US" sz="1500" b="1" dirty="0">
                <a:latin typeface="+mj-lt"/>
              </a:rPr>
              <a:t>evacuated</a:t>
            </a:r>
            <a:r>
              <a:rPr lang="en-US" sz="1500" dirty="0">
                <a:latin typeface="+mj-lt"/>
              </a:rPr>
              <a:t> (generally &lt;1 day to terrestrial care)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b="1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Limited</a:t>
            </a:r>
            <a:r>
              <a:rPr lang="en-US" sz="1500" dirty="0">
                <a:latin typeface="+mj-lt"/>
              </a:rPr>
              <a:t> on-board medical knowledge/skills/abilities (Earth reliant)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A97CE3-2C95-C940-833D-50267A2A3DB0}"/>
              </a:ext>
            </a:extLst>
          </p:cNvPr>
          <p:cNvSpPr txBox="1"/>
          <p:nvPr/>
        </p:nvSpPr>
        <p:spPr>
          <a:xfrm>
            <a:off x="5698272" y="3854893"/>
            <a:ext cx="6538332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Exploration Class Missions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650 to &gt; 900 day mission duration w/ Zero Consumables Resupply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No Real-time communications: </a:t>
            </a:r>
            <a:r>
              <a:rPr lang="en-US" sz="1500" dirty="0">
                <a:latin typeface="+mj-lt"/>
              </a:rPr>
              <a:t>Crew must autonomously address emergencies; MCC = supporting role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Access to Info: </a:t>
            </a:r>
            <a:r>
              <a:rPr lang="en-US" sz="1500" dirty="0">
                <a:latin typeface="+mj-lt"/>
              </a:rPr>
              <a:t>Primary enabler for autonomy; No sample return = on-board analytical capabilities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b="1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Limited mass, power, volume, &amp; data: </a:t>
            </a:r>
            <a:r>
              <a:rPr lang="en-US" sz="1500" dirty="0">
                <a:latin typeface="+mj-lt"/>
              </a:rPr>
              <a:t>Requires vehicle integrated crew health systems  </a:t>
            </a:r>
          </a:p>
          <a:p>
            <a:pPr marL="111125" indent="-98425">
              <a:buFont typeface="Arial" panose="020B0604020202020204" pitchFamily="34" charset="0"/>
              <a:buChar char="•"/>
            </a:pPr>
            <a:endParaRPr lang="en-US" sz="1000" b="1" dirty="0">
              <a:latin typeface="+mj-lt"/>
            </a:endParaRPr>
          </a:p>
          <a:p>
            <a:pPr marL="111125" indent="-98425">
              <a:buFont typeface="Arial" panose="020B0604020202020204" pitchFamily="34" charset="0"/>
              <a:buChar char="•"/>
            </a:pPr>
            <a:r>
              <a:rPr lang="en-US" sz="1500" b="1" dirty="0">
                <a:latin typeface="+mj-lt"/>
              </a:rPr>
              <a:t>No Evacuation: </a:t>
            </a:r>
            <a:r>
              <a:rPr lang="en-US" sz="1500" dirty="0">
                <a:latin typeface="+mj-lt"/>
              </a:rPr>
              <a:t>Sufficient supplies + KSA’s to fully manage medical/ health issues independently required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5368F1E-69AA-1348-9A40-19FCAB55EEB3}"/>
              </a:ext>
            </a:extLst>
          </p:cNvPr>
          <p:cNvCxnSpPr>
            <a:cxnSpLocks/>
          </p:cNvCxnSpPr>
          <p:nvPr/>
        </p:nvCxnSpPr>
        <p:spPr bwMode="auto">
          <a:xfrm flipV="1">
            <a:off x="16197" y="3570971"/>
            <a:ext cx="11887200" cy="15792"/>
          </a:xfrm>
          <a:prstGeom prst="straightConnector1">
            <a:avLst/>
          </a:prstGeom>
          <a:noFill/>
          <a:ln w="76200" cap="flat" cmpd="sng" algn="ctr">
            <a:gradFill>
              <a:gsLst>
                <a:gs pos="14000">
                  <a:schemeClr val="accent1">
                    <a:lumMod val="5000"/>
                    <a:lumOff val="95000"/>
                  </a:schemeClr>
                </a:gs>
                <a:gs pos="100000">
                  <a:srgbClr val="740000"/>
                </a:gs>
                <a:gs pos="84000">
                  <a:srgbClr val="C00000"/>
                </a:gs>
                <a:gs pos="43000">
                  <a:srgbClr val="FF0000"/>
                </a:gs>
              </a:gsLst>
              <a:lin ang="0" scaled="0"/>
            </a:gradFill>
            <a:prstDash val="solid"/>
            <a:round/>
            <a:headEnd type="none" w="med" len="med"/>
            <a:tailEnd type="triangle"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4DFCD3E-C0BB-6048-A708-303FF820A0CC}"/>
              </a:ext>
            </a:extLst>
          </p:cNvPr>
          <p:cNvSpPr txBox="1"/>
          <p:nvPr/>
        </p:nvSpPr>
        <p:spPr>
          <a:xfrm>
            <a:off x="4152345" y="3586763"/>
            <a:ext cx="341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Increasing exposure to Hazards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B8A8EF-544C-8C41-91C4-F926FFC9BACB}"/>
              </a:ext>
            </a:extLst>
          </p:cNvPr>
          <p:cNvPicPr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24" y="1323391"/>
            <a:ext cx="2167128" cy="20756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842490F-EF1D-429B-9D85-AC89E8EFEE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20" name="Right Arrow 11">
            <a:extLst>
              <a:ext uri="{FF2B5EF4-FFF2-40B4-BE49-F238E27FC236}">
                <a16:creationId xmlns:a16="http://schemas.microsoft.com/office/drawing/2014/main" id="{9E48FD14-DFEA-4B1D-91E3-1EA0A888C9D3}"/>
              </a:ext>
            </a:extLst>
          </p:cNvPr>
          <p:cNvSpPr/>
          <p:nvPr/>
        </p:nvSpPr>
        <p:spPr>
          <a:xfrm>
            <a:off x="8636052" y="1906299"/>
            <a:ext cx="730972" cy="90987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EA404A-6B3C-49BB-8173-F6C42B0FBACA}"/>
              </a:ext>
            </a:extLst>
          </p:cNvPr>
          <p:cNvCxnSpPr>
            <a:cxnSpLocks/>
          </p:cNvCxnSpPr>
          <p:nvPr/>
        </p:nvCxnSpPr>
        <p:spPr bwMode="auto">
          <a:xfrm>
            <a:off x="5685923" y="4062965"/>
            <a:ext cx="0" cy="2692049"/>
          </a:xfrm>
          <a:prstGeom prst="line">
            <a:avLst/>
          </a:prstGeom>
          <a:ln w="2222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ight Arrow 11">
            <a:extLst>
              <a:ext uri="{FF2B5EF4-FFF2-40B4-BE49-F238E27FC236}">
                <a16:creationId xmlns:a16="http://schemas.microsoft.com/office/drawing/2014/main" id="{28FA0DDA-D2F5-4FA5-B572-E240B3DE8477}"/>
              </a:ext>
            </a:extLst>
          </p:cNvPr>
          <p:cNvSpPr/>
          <p:nvPr/>
        </p:nvSpPr>
        <p:spPr>
          <a:xfrm>
            <a:off x="1159727" y="1884515"/>
            <a:ext cx="724923" cy="953441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9856B661-19BF-4D89-8FA1-C5F4E470B9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236" b="100000" l="10000" r="90000">
                        <a14:foregroundMark x1="36222" y1="47909" x2="61778" y2="90494"/>
                        <a14:foregroundMark x1="61667" y1="90494" x2="59778" y2="99620"/>
                        <a14:foregroundMark x1="33333" y1="77186" x2="39111" y2="99620"/>
                        <a14:foregroundMark x1="33333" y1="77186" x2="50111" y2="40304"/>
                        <a14:foregroundMark x1="50111" y1="40304" x2="59000" y2="38783"/>
                        <a14:foregroundMark x1="59000" y1="38783" x2="65222" y2="63878"/>
                        <a14:foregroundMark x1="65222" y1="63878" x2="65222" y2="76806"/>
                        <a14:foregroundMark x1="42444" y1="70342" x2="49444" y2="48289"/>
                        <a14:foregroundMark x1="49444" y1="48289" x2="44556" y2="55513"/>
                        <a14:foregroundMark x1="31333" y1="96198" x2="32444" y2="99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1948982" y="1551079"/>
            <a:ext cx="5538368" cy="1620313"/>
          </a:xfrm>
          <a:prstGeom prst="rect">
            <a:avLst/>
          </a:prstGeom>
          <a:noFill/>
          <a:ln w="63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E23B1B9-90A8-4D94-88F7-87D961D656F5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33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959599" y="38100"/>
            <a:ext cx="9247268" cy="783755"/>
          </a:xfrm>
        </p:spPr>
        <p:txBody>
          <a:bodyPr/>
          <a:lstStyle/>
          <a:p>
            <a:r>
              <a:rPr lang="en-US" dirty="0">
                <a:latin typeface="Helvetica" pitchFamily="34" charset="0"/>
              </a:rPr>
              <a:t>Risk Drivers for Medical System Needs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959598" y="1029134"/>
            <a:ext cx="1611282" cy="5412019"/>
            <a:chOff x="1885760" y="1312149"/>
            <a:chExt cx="1611282" cy="5412019"/>
          </a:xfrm>
        </p:grpSpPr>
        <p:grpSp>
          <p:nvGrpSpPr>
            <p:cNvPr id="9" name="Group 8"/>
            <p:cNvGrpSpPr/>
            <p:nvPr/>
          </p:nvGrpSpPr>
          <p:grpSpPr>
            <a:xfrm>
              <a:off x="2089502" y="2090905"/>
              <a:ext cx="1200868" cy="4633263"/>
              <a:chOff x="2290220" y="2046301"/>
              <a:chExt cx="1200868" cy="4633263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290220" y="2046301"/>
                <a:ext cx="12008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34" charset="0"/>
                    <a:ea typeface="ＭＳ Ｐゴシック"/>
                  </a:rPr>
                  <a:t>Shorter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335251" y="6217899"/>
                <a:ext cx="11430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34" charset="0"/>
                    <a:ea typeface="ＭＳ Ｐゴシック"/>
                  </a:rPr>
                  <a:t>Longer</a:t>
                </a:r>
              </a:p>
            </p:txBody>
          </p:sp>
        </p:grpSp>
        <p:sp>
          <p:nvSpPr>
            <p:cNvPr id="65" name="Rectangle 20"/>
            <p:cNvSpPr>
              <a:spLocks noChangeArrowheads="1"/>
            </p:cNvSpPr>
            <p:nvPr/>
          </p:nvSpPr>
          <p:spPr bwMode="auto">
            <a:xfrm>
              <a:off x="1885760" y="1312149"/>
              <a:ext cx="1611282" cy="66761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>
              <a:solidFill>
                <a:schemeClr val="accent3"/>
              </a:solidFill>
              <a:round/>
              <a:headEnd/>
              <a:tailEnd/>
            </a:ln>
            <a:effectLst/>
          </p:spPr>
          <p:txBody>
            <a:bodyPr wrap="none" lIns="81638" tIns="53260" rIns="81638" bIns="40819" anchor="ctr"/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1pPr>
              <a:lvl2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2pPr>
              <a:lvl3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3pPr>
              <a:lvl4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4pPr>
              <a:lvl5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5pPr>
              <a:lvl6pPr marL="25146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6pPr>
              <a:lvl7pPr marL="29718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7pPr>
              <a:lvl8pPr marL="34290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8pPr>
              <a:lvl9pPr marL="38862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Mission Duration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&amp;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Hazard Exposure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481278" y="917989"/>
            <a:ext cx="1895708" cy="5523164"/>
            <a:chOff x="3374782" y="1201003"/>
            <a:chExt cx="1895708" cy="5523164"/>
          </a:xfrm>
        </p:grpSpPr>
        <p:grpSp>
          <p:nvGrpSpPr>
            <p:cNvPr id="4" name="Group 3"/>
            <p:cNvGrpSpPr/>
            <p:nvPr/>
          </p:nvGrpSpPr>
          <p:grpSpPr>
            <a:xfrm>
              <a:off x="3374782" y="1201003"/>
              <a:ext cx="1895708" cy="5523164"/>
              <a:chOff x="3374782" y="1201003"/>
              <a:chExt cx="1895708" cy="5523164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3374782" y="1201003"/>
                <a:ext cx="18957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</a:endParaRPr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3500990" y="2068607"/>
                <a:ext cx="1719492" cy="4655560"/>
                <a:chOff x="1959326" y="2027332"/>
                <a:chExt cx="1719492" cy="4655560"/>
              </a:xfrm>
            </p:grpSpPr>
            <p:sp>
              <p:nvSpPr>
                <p:cNvPr id="40" name="TextBox 39"/>
                <p:cNvSpPr txBox="1"/>
                <p:nvPr/>
              </p:nvSpPr>
              <p:spPr>
                <a:xfrm>
                  <a:off x="2136653" y="2027332"/>
                  <a:ext cx="136483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 pitchFamily="34" charset="0"/>
                      <a:ea typeface="ＭＳ Ｐゴシック"/>
                    </a:rPr>
                    <a:t>Possible</a:t>
                  </a: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1959326" y="6221227"/>
                  <a:ext cx="17194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 pitchFamily="34" charset="0"/>
                      <a:ea typeface="ＭＳ Ｐゴシック"/>
                    </a:rPr>
                    <a:t>Impossible</a:t>
                  </a:r>
                </a:p>
              </p:txBody>
            </p:sp>
          </p:grpSp>
        </p:grpSp>
        <p:sp>
          <p:nvSpPr>
            <p:cNvPr id="67" name="Rectangle 20"/>
            <p:cNvSpPr>
              <a:spLocks noChangeArrowheads="1"/>
            </p:cNvSpPr>
            <p:nvPr/>
          </p:nvSpPr>
          <p:spPr bwMode="auto">
            <a:xfrm>
              <a:off x="3512768" y="1304462"/>
              <a:ext cx="1677254" cy="66761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>
              <a:solidFill>
                <a:schemeClr val="accent3"/>
              </a:solidFill>
              <a:round/>
              <a:headEnd/>
              <a:tailEnd/>
            </a:ln>
            <a:effectLst/>
          </p:spPr>
          <p:txBody>
            <a:bodyPr wrap="none" lIns="81638" tIns="53260" rIns="81638" bIns="40819" anchor="ctr"/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1pPr>
              <a:lvl2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2pPr>
              <a:lvl3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3pPr>
              <a:lvl4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4pPr>
              <a:lvl5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5pPr>
              <a:lvl6pPr marL="25146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6pPr>
              <a:lvl7pPr marL="29718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7pPr>
              <a:lvl8pPr marL="34290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8pPr>
              <a:lvl9pPr marL="38862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Resupply &amp;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Evacuation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Capability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023795" y="901559"/>
            <a:ext cx="2386361" cy="5539594"/>
            <a:chOff x="4966285" y="1168245"/>
            <a:chExt cx="2386361" cy="5539594"/>
          </a:xfrm>
        </p:grpSpPr>
        <p:grpSp>
          <p:nvGrpSpPr>
            <p:cNvPr id="3" name="Group 2"/>
            <p:cNvGrpSpPr/>
            <p:nvPr/>
          </p:nvGrpSpPr>
          <p:grpSpPr>
            <a:xfrm>
              <a:off x="4966285" y="1184446"/>
              <a:ext cx="2386361" cy="5523393"/>
              <a:chOff x="4982614" y="1184446"/>
              <a:chExt cx="2386361" cy="5523393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982614" y="1184446"/>
                <a:ext cx="23863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</a:endParaRPr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5373447" y="2045160"/>
                <a:ext cx="1806501" cy="4662679"/>
                <a:chOff x="1937266" y="1999153"/>
                <a:chExt cx="1806501" cy="4662679"/>
              </a:xfrm>
            </p:grpSpPr>
            <p:sp>
              <p:nvSpPr>
                <p:cNvPr id="44" name="TextBox 43"/>
                <p:cNvSpPr txBox="1"/>
                <p:nvPr/>
              </p:nvSpPr>
              <p:spPr>
                <a:xfrm>
                  <a:off x="2164131" y="1999153"/>
                  <a:ext cx="13681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 pitchFamily="34" charset="0"/>
                      <a:ea typeface="ＭＳ Ｐゴシック"/>
                    </a:rPr>
                    <a:t>Minimal</a:t>
                  </a: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1937266" y="6200167"/>
                  <a:ext cx="180650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 pitchFamily="34" charset="0"/>
                      <a:ea typeface="ＭＳ Ｐゴシック"/>
                    </a:rPr>
                    <a:t>Substantial</a:t>
                  </a:r>
                </a:p>
              </p:txBody>
            </p:sp>
          </p:grpSp>
        </p:grpSp>
        <p:sp>
          <p:nvSpPr>
            <p:cNvPr id="68" name="Rectangle 20"/>
            <p:cNvSpPr>
              <a:spLocks noChangeArrowheads="1"/>
            </p:cNvSpPr>
            <p:nvPr/>
          </p:nvSpPr>
          <p:spPr bwMode="auto">
            <a:xfrm>
              <a:off x="5202694" y="1168245"/>
              <a:ext cx="2105795" cy="80958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>
              <a:solidFill>
                <a:schemeClr val="accent3"/>
              </a:solidFill>
              <a:round/>
              <a:headEnd/>
              <a:tailEnd/>
            </a:ln>
            <a:effectLst/>
          </p:spPr>
          <p:txBody>
            <a:bodyPr wrap="none" lIns="81638" tIns="53260" rIns="81638" bIns="40819" anchor="ctr"/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1pPr>
              <a:lvl2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2pPr>
              <a:lvl3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3pPr>
              <a:lvl4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4pPr>
              <a:lvl5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5pPr>
              <a:lvl6pPr marL="25146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6pPr>
              <a:lvl7pPr marL="29718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7pPr>
              <a:lvl8pPr marL="34290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8pPr>
              <a:lvl9pPr marL="38862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On-Board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Decision Making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(</a:t>
              </a:r>
              <a:r>
                <a:rPr kumimoji="0" lang="en-US" altLang="en-US" sz="16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comm</a:t>
              </a: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delay)</a:t>
              </a:r>
              <a:endParaRPr kumimoji="0" lang="en-US" altLang="en-US" sz="16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221129" y="1022471"/>
            <a:ext cx="1797664" cy="5418682"/>
            <a:chOff x="7269157" y="1289156"/>
            <a:chExt cx="1797664" cy="5418682"/>
          </a:xfrm>
        </p:grpSpPr>
        <p:grpSp>
          <p:nvGrpSpPr>
            <p:cNvPr id="19" name="Group 18"/>
            <p:cNvGrpSpPr/>
            <p:nvPr/>
          </p:nvGrpSpPr>
          <p:grpSpPr>
            <a:xfrm>
              <a:off x="7407510" y="1289156"/>
              <a:ext cx="1659311" cy="5418682"/>
              <a:chOff x="3314132" y="1269832"/>
              <a:chExt cx="1659311" cy="5418682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3345364" y="1269832"/>
                <a:ext cx="1628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</a:endParaRPr>
              </a:p>
            </p:txBody>
          </p:sp>
          <p:grpSp>
            <p:nvGrpSpPr>
              <p:cNvPr id="47" name="Group 46"/>
              <p:cNvGrpSpPr/>
              <p:nvPr/>
            </p:nvGrpSpPr>
            <p:grpSpPr>
              <a:xfrm>
                <a:off x="3314132" y="2009308"/>
                <a:ext cx="1657238" cy="4679206"/>
                <a:chOff x="1957998" y="2009310"/>
                <a:chExt cx="1657238" cy="4679206"/>
              </a:xfrm>
            </p:grpSpPr>
            <p:sp>
              <p:nvSpPr>
                <p:cNvPr id="48" name="TextBox 47"/>
                <p:cNvSpPr txBox="1"/>
                <p:nvPr/>
              </p:nvSpPr>
              <p:spPr>
                <a:xfrm>
                  <a:off x="2254136" y="2009310"/>
                  <a:ext cx="102591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 pitchFamily="34" charset="0"/>
                      <a:ea typeface="ＭＳ Ｐゴシック"/>
                    </a:rPr>
                    <a:t>Less</a:t>
                  </a: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1957998" y="6226851"/>
                  <a:ext cx="165723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 pitchFamily="34" charset="0"/>
                      <a:ea typeface="ＭＳ Ｐゴシック"/>
                    </a:rPr>
                    <a:t>More</a:t>
                  </a:r>
                </a:p>
              </p:txBody>
            </p:sp>
          </p:grpSp>
        </p:grpSp>
        <p:sp>
          <p:nvSpPr>
            <p:cNvPr id="69" name="Rectangle 20"/>
            <p:cNvSpPr>
              <a:spLocks noChangeArrowheads="1"/>
            </p:cNvSpPr>
            <p:nvPr/>
          </p:nvSpPr>
          <p:spPr bwMode="auto">
            <a:xfrm>
              <a:off x="7269157" y="1375104"/>
              <a:ext cx="1756145" cy="66761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>
              <a:solidFill>
                <a:schemeClr val="accent3"/>
              </a:solidFill>
              <a:round/>
              <a:headEnd/>
              <a:tailEnd/>
            </a:ln>
            <a:effectLst/>
          </p:spPr>
          <p:txBody>
            <a:bodyPr wrap="none" lIns="81638" tIns="53260" rIns="81638" bIns="40819" anchor="ctr"/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1pPr>
              <a:lvl2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2pPr>
              <a:lvl3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3pPr>
              <a:lvl4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4pPr>
              <a:lvl5pPr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5pPr>
              <a:lvl6pPr marL="25146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6pPr>
              <a:lvl7pPr marL="29718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7pPr>
              <a:lvl8pPr marL="34290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8pPr>
              <a:lvl9pPr marL="3886200" indent="-228600" defTabSz="457200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Droid Sans Fallback" charset="0"/>
                  <a:cs typeface="Droid Sans Fallback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On-Board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</a:tabLst>
                <a:defRPr/>
              </a:pPr>
              <a:r>
                <a:rPr kumimoji="0" lang="en-US" altLang="en-US" sz="16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Capabilities</a:t>
              </a:r>
              <a:endParaRPr kumimoji="0" lang="en-US" altLang="en-US" sz="16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50" name="Content Placeholder 1"/>
          <p:cNvSpPr>
            <a:spLocks noGrp="1"/>
          </p:cNvSpPr>
          <p:nvPr>
            <p:ph idx="1"/>
          </p:nvPr>
        </p:nvSpPr>
        <p:spPr>
          <a:xfrm>
            <a:off x="8906532" y="1623629"/>
            <a:ext cx="3181533" cy="4817523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u="sng" dirty="0">
                <a:latin typeface="Helvetica" pitchFamily="34" charset="0"/>
              </a:rPr>
              <a:t>Influencers</a:t>
            </a:r>
          </a:p>
          <a:p>
            <a:r>
              <a:rPr lang="en-US" b="0" dirty="0">
                <a:latin typeface="Helvetica" pitchFamily="34" charset="0"/>
              </a:rPr>
              <a:t>Mission duration &amp; high-level objectives</a:t>
            </a:r>
          </a:p>
          <a:p>
            <a:r>
              <a:rPr lang="en-US" b="0" dirty="0">
                <a:latin typeface="Helvetica" pitchFamily="34" charset="0"/>
              </a:rPr>
              <a:t>Distance from Earth</a:t>
            </a:r>
          </a:p>
          <a:p>
            <a:r>
              <a:rPr lang="en-US" b="0" dirty="0">
                <a:latin typeface="Helvetica" pitchFamily="34" charset="0"/>
              </a:rPr>
              <a:t>Acceptable mission risk</a:t>
            </a:r>
          </a:p>
          <a:p>
            <a:r>
              <a:rPr lang="en-US" b="0" dirty="0">
                <a:latin typeface="Helvetica" pitchFamily="34" charset="0"/>
              </a:rPr>
              <a:t>Time to definitive medical care</a:t>
            </a:r>
          </a:p>
          <a:p>
            <a:r>
              <a:rPr lang="en-US" b="0" dirty="0">
                <a:latin typeface="Helvetica" pitchFamily="34" charset="0"/>
              </a:rPr>
              <a:t>Health &amp; performance needs</a:t>
            </a:r>
          </a:p>
          <a:p>
            <a:r>
              <a:rPr lang="en-US" b="0" dirty="0">
                <a:latin typeface="Helvetica" pitchFamily="34" charset="0"/>
              </a:rPr>
              <a:t>Level of training for on-board medical provider(s)</a:t>
            </a:r>
          </a:p>
          <a:p>
            <a:r>
              <a:rPr lang="en-US" b="0" dirty="0">
                <a:latin typeface="Helvetica" pitchFamily="34" charset="0"/>
              </a:rPr>
              <a:t>Technology developments &amp; medical advances</a:t>
            </a:r>
          </a:p>
          <a:p>
            <a:r>
              <a:rPr lang="en-US" b="0" dirty="0">
                <a:latin typeface="Helvetica" pitchFamily="34" charset="0"/>
              </a:rPr>
              <a:t>Crew selection &amp; pre-flight health status</a:t>
            </a:r>
          </a:p>
        </p:txBody>
      </p:sp>
      <p:pic>
        <p:nvPicPr>
          <p:cNvPr id="52" name="Picture 51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02" y="2055266"/>
            <a:ext cx="1335024" cy="1005840"/>
          </a:xfrm>
          <a:prstGeom prst="rect">
            <a:avLst/>
          </a:prstGeom>
        </p:spPr>
      </p:pic>
      <p:pic>
        <p:nvPicPr>
          <p:cNvPr id="53" name="Picture 52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907" y="3112325"/>
            <a:ext cx="1335024" cy="1005840"/>
          </a:xfrm>
          <a:prstGeom prst="rect">
            <a:avLst/>
          </a:prstGeom>
        </p:spPr>
      </p:pic>
      <p:pic>
        <p:nvPicPr>
          <p:cNvPr id="54" name="Picture 2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784" y="5226444"/>
            <a:ext cx="1335024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1B8A8EF-544C-8C41-91C4-F926FFC9BACB}"/>
              </a:ext>
            </a:extLst>
          </p:cNvPr>
          <p:cNvPicPr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85" y="4169384"/>
            <a:ext cx="1335024" cy="100584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2EAE65C-32DE-4E88-9014-3FEB4DB0E2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4611E6F3-480C-46AF-9930-20BA395E1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3B6C3E8-A426-49E7-9905-1A5DE3A4EFAA}"/>
              </a:ext>
            </a:extLst>
          </p:cNvPr>
          <p:cNvCxnSpPr>
            <a:cxnSpLocks/>
          </p:cNvCxnSpPr>
          <p:nvPr/>
        </p:nvCxnSpPr>
        <p:spPr bwMode="auto">
          <a:xfrm>
            <a:off x="2763520" y="2293201"/>
            <a:ext cx="3439" cy="3709933"/>
          </a:xfrm>
          <a:prstGeom prst="straightConnector1">
            <a:avLst/>
          </a:prstGeom>
          <a:noFill/>
          <a:ln w="76200" cap="flat" cmpd="sng" algn="ctr">
            <a:gradFill>
              <a:gsLst>
                <a:gs pos="8000">
                  <a:schemeClr val="accent1">
                    <a:lumMod val="5000"/>
                    <a:lumOff val="95000"/>
                  </a:schemeClr>
                </a:gs>
                <a:gs pos="100000">
                  <a:srgbClr val="740000"/>
                </a:gs>
                <a:gs pos="84000">
                  <a:srgbClr val="C00000"/>
                </a:gs>
                <a:gs pos="43000">
                  <a:srgbClr val="FF0000"/>
                </a:gs>
              </a:gsLst>
              <a:lin ang="5400000" scaled="0"/>
            </a:gradFill>
            <a:prstDash val="solid"/>
            <a:round/>
            <a:headEnd type="none" w="med" len="med"/>
            <a:tailEnd type="triangle"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A166D07-FD5A-4BF0-BECB-F0BB0D3134E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458621" y="2293201"/>
            <a:ext cx="2" cy="3712464"/>
          </a:xfrm>
          <a:prstGeom prst="straightConnector1">
            <a:avLst/>
          </a:prstGeom>
          <a:noFill/>
          <a:ln w="76200" cap="flat" cmpd="sng" algn="ctr">
            <a:gradFill>
              <a:gsLst>
                <a:gs pos="8000">
                  <a:schemeClr val="accent1">
                    <a:lumMod val="5000"/>
                    <a:lumOff val="95000"/>
                  </a:schemeClr>
                </a:gs>
                <a:gs pos="100000">
                  <a:srgbClr val="740000"/>
                </a:gs>
                <a:gs pos="84000">
                  <a:srgbClr val="C00000"/>
                </a:gs>
                <a:gs pos="43000">
                  <a:srgbClr val="FF0000"/>
                </a:gs>
              </a:gsLst>
              <a:lin ang="16200000" scaled="0"/>
            </a:gradFill>
            <a:prstDash val="solid"/>
            <a:round/>
            <a:headEnd type="none" w="med" len="med"/>
            <a:tailEnd type="triangle"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0066467-CC99-44CB-839F-3A3AD4261427}"/>
              </a:ext>
            </a:extLst>
          </p:cNvPr>
          <p:cNvCxnSpPr>
            <a:cxnSpLocks/>
          </p:cNvCxnSpPr>
          <p:nvPr/>
        </p:nvCxnSpPr>
        <p:spPr bwMode="auto">
          <a:xfrm>
            <a:off x="6323695" y="2293201"/>
            <a:ext cx="3439" cy="3709933"/>
          </a:xfrm>
          <a:prstGeom prst="straightConnector1">
            <a:avLst/>
          </a:prstGeom>
          <a:noFill/>
          <a:ln w="76200" cap="flat" cmpd="sng" algn="ctr">
            <a:gradFill>
              <a:gsLst>
                <a:gs pos="8000">
                  <a:schemeClr val="accent1">
                    <a:lumMod val="5000"/>
                    <a:lumOff val="95000"/>
                  </a:schemeClr>
                </a:gs>
                <a:gs pos="100000">
                  <a:srgbClr val="740000"/>
                </a:gs>
                <a:gs pos="84000">
                  <a:srgbClr val="C00000"/>
                </a:gs>
                <a:gs pos="43000">
                  <a:srgbClr val="FF0000"/>
                </a:gs>
              </a:gsLst>
              <a:lin ang="5400000" scaled="0"/>
            </a:gradFill>
            <a:prstDash val="solid"/>
            <a:round/>
            <a:headEnd type="none" w="med" len="med"/>
            <a:tailEnd type="triangle"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1A5B117-7CFC-4B92-B7D0-E8F1748B70EA}"/>
              </a:ext>
            </a:extLst>
          </p:cNvPr>
          <p:cNvCxnSpPr>
            <a:cxnSpLocks/>
          </p:cNvCxnSpPr>
          <p:nvPr/>
        </p:nvCxnSpPr>
        <p:spPr bwMode="auto">
          <a:xfrm>
            <a:off x="8175294" y="2293201"/>
            <a:ext cx="3439" cy="3709933"/>
          </a:xfrm>
          <a:prstGeom prst="straightConnector1">
            <a:avLst/>
          </a:prstGeom>
          <a:noFill/>
          <a:ln w="76200" cap="flat" cmpd="sng" algn="ctr">
            <a:gradFill>
              <a:gsLst>
                <a:gs pos="8000">
                  <a:schemeClr val="accent1">
                    <a:lumMod val="5000"/>
                    <a:lumOff val="95000"/>
                  </a:schemeClr>
                </a:gs>
                <a:gs pos="100000">
                  <a:srgbClr val="740000"/>
                </a:gs>
                <a:gs pos="84000">
                  <a:srgbClr val="C00000"/>
                </a:gs>
                <a:gs pos="43000">
                  <a:srgbClr val="FF0000"/>
                </a:gs>
              </a:gsLst>
              <a:lin ang="5400000" scaled="0"/>
            </a:gradFill>
            <a:prstDash val="solid"/>
            <a:round/>
            <a:headEnd type="none" w="med" len="med"/>
            <a:tailEnd type="triangle"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9BBF477-7C91-4135-8DDD-D082D42202F1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4272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D135EC0D-38D6-49DA-9478-856796F1A6BF}"/>
              </a:ext>
            </a:extLst>
          </p:cNvPr>
          <p:cNvSpPr txBox="1">
            <a:spLocks/>
          </p:cNvSpPr>
          <p:nvPr/>
        </p:nvSpPr>
        <p:spPr bwMode="auto">
          <a:xfrm>
            <a:off x="1959599" y="38100"/>
            <a:ext cx="9247268" cy="78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MS PGothic" pitchFamily="34" charset="-128"/>
                <a:cs typeface="ＭＳ Ｐゴシック" pitchFamily="-11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Helvetica" pitchFamily="-112" charset="0"/>
                <a:ea typeface="ＭＳ Ｐゴシック" pitchFamily="-112" charset="-128"/>
                <a:cs typeface="ＭＳ Ｐゴシック" pitchFamily="-112" charset="-128"/>
              </a:defRPr>
            </a:lvl9pPr>
          </a:lstStyle>
          <a:p>
            <a:r>
              <a:rPr lang="en-US" kern="0" dirty="0" err="1">
                <a:latin typeface="Helvetica" pitchFamily="34" charset="0"/>
              </a:rPr>
              <a:t>ExMC</a:t>
            </a:r>
            <a:r>
              <a:rPr lang="en-US" kern="0" dirty="0">
                <a:latin typeface="Helvetica" pitchFamily="34" charset="0"/>
              </a:rPr>
              <a:t> Mission, Goals &amp; Areas of Focus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6F2ED88-AC06-45DF-B73D-9FF046B34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908" y="0"/>
            <a:ext cx="1653742" cy="795567"/>
          </a:xfrm>
          <a:prstGeom prst="rect">
            <a:avLst/>
          </a:prstGeom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E629C356-8A2C-4EDF-9A57-2C31CA986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1" y="6454780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6D608-51EA-40C4-81A2-A51F714C5D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697702-DA97-451A-9CA6-263579C68FA8}"/>
              </a:ext>
            </a:extLst>
          </p:cNvPr>
          <p:cNvGrpSpPr/>
          <p:nvPr/>
        </p:nvGrpSpPr>
        <p:grpSpPr>
          <a:xfrm>
            <a:off x="8410275" y="3000856"/>
            <a:ext cx="3585216" cy="3681545"/>
            <a:chOff x="7595230" y="1190202"/>
            <a:chExt cx="3585216" cy="3681545"/>
          </a:xfrm>
        </p:grpSpPr>
        <p:sp>
          <p:nvSpPr>
            <p:cNvPr id="21" name="Flowchart: Connector 20">
              <a:extLst>
                <a:ext uri="{FF2B5EF4-FFF2-40B4-BE49-F238E27FC236}">
                  <a16:creationId xmlns:a16="http://schemas.microsoft.com/office/drawing/2014/main" id="{937C2147-A652-4B49-8B89-B6F84470D5A8}"/>
                </a:ext>
              </a:extLst>
            </p:cNvPr>
            <p:cNvSpPr/>
            <p:nvPr/>
          </p:nvSpPr>
          <p:spPr>
            <a:xfrm>
              <a:off x="7595230" y="1190202"/>
              <a:ext cx="2262909" cy="2162773"/>
            </a:xfrm>
            <a:prstGeom prst="flowChartConnector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</a:endParaRPr>
            </a:p>
          </p:txBody>
        </p:sp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1172D98D-29B3-4D57-9166-2E5BFCAE0325}"/>
                </a:ext>
              </a:extLst>
            </p:cNvPr>
            <p:cNvSpPr/>
            <p:nvPr/>
          </p:nvSpPr>
          <p:spPr>
            <a:xfrm>
              <a:off x="8216832" y="2456172"/>
              <a:ext cx="2370534" cy="2415575"/>
            </a:xfrm>
            <a:prstGeom prst="flowChartConnector">
              <a:avLst/>
            </a:prstGeom>
            <a:gradFill flip="none" rotWithShape="1">
              <a:gsLst>
                <a:gs pos="0">
                  <a:srgbClr val="CC3300">
                    <a:shade val="30000"/>
                    <a:satMod val="115000"/>
                  </a:srgbClr>
                </a:gs>
                <a:gs pos="50000">
                  <a:srgbClr val="CC3300">
                    <a:shade val="67500"/>
                    <a:satMod val="115000"/>
                  </a:srgbClr>
                </a:gs>
                <a:gs pos="100000">
                  <a:srgbClr val="CC33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</a:endParaRPr>
            </a:p>
          </p:txBody>
        </p:sp>
        <p:sp>
          <p:nvSpPr>
            <p:cNvPr id="23" name="Flowchart: Connector 22">
              <a:extLst>
                <a:ext uri="{FF2B5EF4-FFF2-40B4-BE49-F238E27FC236}">
                  <a16:creationId xmlns:a16="http://schemas.microsoft.com/office/drawing/2014/main" id="{8FC7F73F-F6F7-42F3-8DA3-C80B0A8D7FAA}"/>
                </a:ext>
              </a:extLst>
            </p:cNvPr>
            <p:cNvSpPr/>
            <p:nvPr/>
          </p:nvSpPr>
          <p:spPr>
            <a:xfrm>
              <a:off x="9118958" y="1190202"/>
              <a:ext cx="2061488" cy="2005590"/>
            </a:xfrm>
            <a:prstGeom prst="flowChartConnector">
              <a:avLst/>
            </a:prstGeom>
            <a:gradFill flip="none" rotWithShape="1">
              <a:gsLst>
                <a:gs pos="0">
                  <a:srgbClr val="33CCCC">
                    <a:shade val="30000"/>
                    <a:satMod val="115000"/>
                  </a:srgbClr>
                </a:gs>
                <a:gs pos="50000">
                  <a:srgbClr val="33CCCC">
                    <a:shade val="67500"/>
                    <a:satMod val="115000"/>
                  </a:srgbClr>
                </a:gs>
                <a:gs pos="100000">
                  <a:srgbClr val="33CCCC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40B4FF-D464-4F7B-A72B-E1BA70765A0C}"/>
                </a:ext>
              </a:extLst>
            </p:cNvPr>
            <p:cNvSpPr txBox="1"/>
            <p:nvPr/>
          </p:nvSpPr>
          <p:spPr>
            <a:xfrm>
              <a:off x="7927581" y="1630528"/>
              <a:ext cx="12319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/>
                </a:rPr>
                <a:t>Scientific &amp; Clinical Research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70CB04-DB3F-4C57-B208-FC95CFF2A1D2}"/>
                </a:ext>
              </a:extLst>
            </p:cNvPr>
            <p:cNvSpPr txBox="1"/>
            <p:nvPr/>
          </p:nvSpPr>
          <p:spPr>
            <a:xfrm>
              <a:off x="8577554" y="3242105"/>
              <a:ext cx="186362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/>
                </a:rPr>
                <a:t>Technology Development</a:t>
              </a:r>
              <a:r>
                <a:rPr kumimoji="0" lang="en-US" sz="1800" b="0" i="0" u="none" strike="noStrike" kern="120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/>
                </a:rPr>
                <a:t> &amp;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/>
                </a:rPr>
                <a:t>Demonstration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52C1B9-9402-4A93-AAD7-F79850CABD03}"/>
                </a:ext>
              </a:extLst>
            </p:cNvPr>
            <p:cNvSpPr txBox="1"/>
            <p:nvPr/>
          </p:nvSpPr>
          <p:spPr>
            <a:xfrm>
              <a:off x="9412261" y="1859787"/>
              <a:ext cx="1474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/>
                </a:rPr>
                <a:t>Systems Design</a:t>
              </a:r>
            </a:p>
          </p:txBody>
        </p:sp>
      </p:grp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86FA85E-7AA5-4936-A7CD-E875B3717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08" y="1249538"/>
            <a:ext cx="10584479" cy="603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Goal: Perform </a:t>
            </a:r>
            <a:r>
              <a:rPr lang="en-US" sz="2400" i="1" dirty="0"/>
              <a:t>applied</a:t>
            </a:r>
            <a:r>
              <a:rPr lang="en-US" sz="2400" dirty="0"/>
              <a:t> research &amp; technology development to </a:t>
            </a:r>
            <a:r>
              <a:rPr lang="en-US" sz="2400" i="1" dirty="0"/>
              <a:t>inform</a:t>
            </a:r>
            <a:r>
              <a:rPr lang="en-US" sz="2400" dirty="0"/>
              <a:t> NASA medical </a:t>
            </a:r>
            <a:r>
              <a:rPr lang="en-US" sz="2400" i="1" u="sng" dirty="0"/>
              <a:t>specifications &amp; standards</a:t>
            </a:r>
            <a:r>
              <a:rPr lang="en-US" sz="2400" dirty="0"/>
              <a:t> as well as exploration systems engineering requirements</a:t>
            </a:r>
          </a:p>
          <a:p>
            <a:pPr marL="0" indent="0">
              <a:buNone/>
            </a:pPr>
            <a:endParaRPr lang="en-US" sz="900" dirty="0"/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Scientific &amp; Clinical Research</a:t>
            </a:r>
            <a:r>
              <a:rPr lang="en-US" dirty="0"/>
              <a:t> to update standards &amp; develop medical                               system requirements</a:t>
            </a:r>
            <a:endParaRPr lang="en-US" u="sng" dirty="0"/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Medical &amp; Crew Health &amp; Performance Systems Engineering</a:t>
            </a:r>
            <a:r>
              <a:rPr lang="en-US" dirty="0"/>
              <a:t> to                                                create &amp; trace medical system requirements &amp; specifications using                                       Model Based Systems Engineering &amp; to develop a suite of trade                                                 space analysis tools</a:t>
            </a:r>
            <a:endParaRPr lang="en-US" u="sng" dirty="0"/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Tech Development &amp; Demonstration</a:t>
            </a:r>
            <a:r>
              <a:rPr lang="en-US" dirty="0"/>
              <a:t> to validate medical system                                          requirements &amp; inform specifications</a:t>
            </a:r>
            <a:endParaRPr lang="en-US" u="sng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232FF2F-346E-4642-A467-8CDFDC3D7B02}"/>
              </a:ext>
            </a:extLst>
          </p:cNvPr>
          <p:cNvCxnSpPr/>
          <p:nvPr/>
        </p:nvCxnSpPr>
        <p:spPr bwMode="auto">
          <a:xfrm>
            <a:off x="0" y="0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553828"/>
      </p:ext>
    </p:extLst>
  </p:cSld>
  <p:clrMapOvr>
    <a:masterClrMapping/>
  </p:clrMapOvr>
</p:sld>
</file>

<file path=ppt/theme/theme1.xml><?xml version="1.0" encoding="utf-8"?>
<a:theme xmlns:a="http://schemas.openxmlformats.org/drawingml/2006/main" name="Earth-Moon-May2012_HRP">
  <a:themeElements>
    <a:clrScheme name="Exploration Ambassador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xploration Ambassadors">
      <a:majorFont>
        <a:latin typeface="Helvetica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Helvetica Neue Black Condensed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blurRad="63500" dist="17961" dir="2700000" algn="ctr" rotWithShape="0">
            <a:schemeClr val="tx1">
              <a:alpha val="74998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Helvetica Neue Black Condensed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Exploration Ambassador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loration Ambassador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loration Ambassador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loration Ambassador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loration Ambassador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loration Ambassador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ploration Ambassador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ploration Ambassador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ploration Ambassador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ploration Ambassador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ploration Ambassador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ploration Ambassador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ntity xmlns="a535a5c2-cc66-4cd6-a99a-e1a3643b003a">Element</Entit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9BAAD3041C3741907894F903E0C0D3" ma:contentTypeVersion="2" ma:contentTypeDescription="Create a new document." ma:contentTypeScope="" ma:versionID="6f97ca962da0de545d3fbfa777fface3">
  <xsd:schema xmlns:xsd="http://www.w3.org/2001/XMLSchema" xmlns:xs="http://www.w3.org/2001/XMLSchema" xmlns:p="http://schemas.microsoft.com/office/2006/metadata/properties" xmlns:ns2="a535a5c2-cc66-4cd6-a99a-e1a3643b003a" xmlns:ns3="a20c7e08-6245-4eb6-b638-c3d07fbf44d4" targetNamespace="http://schemas.microsoft.com/office/2006/metadata/properties" ma:root="true" ma:fieldsID="4a82129251451e04b3ca055081ea194c" ns2:_="" ns3:_="">
    <xsd:import namespace="a535a5c2-cc66-4cd6-a99a-e1a3643b003a"/>
    <xsd:import namespace="a20c7e08-6245-4eb6-b638-c3d07fbf44d4"/>
    <xsd:element name="properties">
      <xsd:complexType>
        <xsd:sequence>
          <xsd:element name="documentManagement">
            <xsd:complexType>
              <xsd:all>
                <xsd:element ref="ns2:Entity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35a5c2-cc66-4cd6-a99a-e1a3643b003a" elementFormDefault="qualified">
    <xsd:import namespace="http://schemas.microsoft.com/office/2006/documentManagement/types"/>
    <xsd:import namespace="http://schemas.microsoft.com/office/infopath/2007/PartnerControls"/>
    <xsd:element name="Entity" ma:index="8" ma:displayName="Source" ma:default="Agency" ma:format="Dropdown" ma:internalName="Entity">
      <xsd:simpleType>
        <xsd:restriction base="dms:Choice">
          <xsd:enumeration value="Agency"/>
          <xsd:enumeration value="Element"/>
          <xsd:enumeration value="Program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c7e08-6245-4eb6-b638-c3d07fbf44d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E7273F-E1B4-463E-AD2E-4D345807E26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a20c7e08-6245-4eb6-b638-c3d07fbf44d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535a5c2-cc66-4cd6-a99a-e1a3643b003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5D3644E-3FD4-43F2-90BF-DC502909CA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35a5c2-cc66-4cd6-a99a-e1a3643b003a"/>
    <ds:schemaRef ds:uri="a20c7e08-6245-4eb6-b638-c3d07fbf44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6918FC-92BA-431B-B676-3AA460CDDA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4789</TotalTime>
  <Words>2078</Words>
  <Application>Microsoft Office PowerPoint</Application>
  <PresentationFormat>Widescreen</PresentationFormat>
  <Paragraphs>359</Paragraphs>
  <Slides>29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ＭＳ Ｐゴシック</vt:lpstr>
      <vt:lpstr>ＭＳ Ｐゴシック</vt:lpstr>
      <vt:lpstr>Arial</vt:lpstr>
      <vt:lpstr>Calibri</vt:lpstr>
      <vt:lpstr>Calibri Light</vt:lpstr>
      <vt:lpstr>Droid Sans Fallback</vt:lpstr>
      <vt:lpstr>Helvetica</vt:lpstr>
      <vt:lpstr>MS Mincho</vt:lpstr>
      <vt:lpstr>Times</vt:lpstr>
      <vt:lpstr>Times New Roman</vt:lpstr>
      <vt:lpstr>ヒラギノ角ゴ Pro W3</vt:lpstr>
      <vt:lpstr>Earth-Moon-May2012_HRP</vt:lpstr>
      <vt:lpstr>Office Theme</vt:lpstr>
      <vt:lpstr> </vt:lpstr>
      <vt:lpstr>BACKGROUND</vt:lpstr>
      <vt:lpstr>NASA HRP: An Applied Research Program</vt:lpstr>
      <vt:lpstr>Characteristics of the Human Research Program</vt:lpstr>
      <vt:lpstr>PowerPoint Presentation</vt:lpstr>
      <vt:lpstr>Outline</vt:lpstr>
      <vt:lpstr>Challenges: Today, Tomorrow, &amp; the Future</vt:lpstr>
      <vt:lpstr>Risk Drivers for Medical System Needs</vt:lpstr>
      <vt:lpstr>PowerPoint Presentation</vt:lpstr>
      <vt:lpstr>PowerPoint Presentation</vt:lpstr>
      <vt:lpstr>PowerPoint Presentation</vt:lpstr>
      <vt:lpstr> Autonomy: Medical Capabilities for Long Duration Space Flight</vt:lpstr>
      <vt:lpstr>Technology examples</vt:lpstr>
      <vt:lpstr>In-situ analysis</vt:lpstr>
      <vt:lpstr>HemoCue® Technology Demonstration</vt:lpstr>
      <vt:lpstr>ISS Tech Demos: rHEALTH ONE® &amp; HemoCue®</vt:lpstr>
      <vt:lpstr>Real-Time Medication Stability Assessment</vt:lpstr>
      <vt:lpstr>IMAGING</vt:lpstr>
      <vt:lpstr>Imaging in the Exploration Environment</vt:lpstr>
      <vt:lpstr>Imaging Challenges</vt:lpstr>
      <vt:lpstr>Medical procedure support</vt:lpstr>
      <vt:lpstr>PowerPoint Presentation</vt:lpstr>
      <vt:lpstr>On-board clinical decision-making support</vt:lpstr>
      <vt:lpstr>Clinical Decision Support (CDS) Project  </vt:lpstr>
      <vt:lpstr>Technology Demonstrations</vt:lpstr>
      <vt:lpstr>PowerPoint Presentation</vt:lpstr>
      <vt:lpstr>PowerPoint Presentation</vt:lpstr>
      <vt:lpstr>Summary</vt:lpstr>
      <vt:lpstr>QUESTIONS/COMMENTS</vt:lpstr>
    </vt:vector>
  </TitlesOfParts>
  <Company>HPES ACES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Template_Dark ppt _ExMC Blue</dc:title>
  <dc:creator>FLEMING, NANCY K (JSC-XB111)</dc:creator>
  <cp:lastModifiedBy>Gomez, Isis (JSC-SA4)[VETERAN ENTERPRISE TECHNOLOGY SERVICES, LLC (VETS)]</cp:lastModifiedBy>
  <cp:revision>95</cp:revision>
  <dcterms:created xsi:type="dcterms:W3CDTF">2018-08-02T14:31:37Z</dcterms:created>
  <dcterms:modified xsi:type="dcterms:W3CDTF">2021-05-12T17:50:21Z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0x010100599BAAD3041C3741907894F903E0C0D3</vt:lpwstr>
  </property>
</Properties>
</file>