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3" r:id="rId1"/>
  </p:sldMasterIdLst>
  <p:notesMasterIdLst>
    <p:notesMasterId r:id="rId25"/>
  </p:notesMasterIdLst>
  <p:handoutMasterIdLst>
    <p:handoutMasterId r:id="rId26"/>
  </p:handoutMasterIdLst>
  <p:sldIdLst>
    <p:sldId id="310" r:id="rId2"/>
    <p:sldId id="489" r:id="rId3"/>
    <p:sldId id="490" r:id="rId4"/>
    <p:sldId id="491" r:id="rId5"/>
    <p:sldId id="492" r:id="rId6"/>
    <p:sldId id="1670" r:id="rId7"/>
    <p:sldId id="1661" r:id="rId8"/>
    <p:sldId id="494" r:id="rId9"/>
    <p:sldId id="513" r:id="rId10"/>
    <p:sldId id="1673" r:id="rId11"/>
    <p:sldId id="497" r:id="rId12"/>
    <p:sldId id="1648" r:id="rId13"/>
    <p:sldId id="505" r:id="rId14"/>
    <p:sldId id="1674" r:id="rId15"/>
    <p:sldId id="1663" r:id="rId16"/>
    <p:sldId id="1664" r:id="rId17"/>
    <p:sldId id="1668" r:id="rId18"/>
    <p:sldId id="516" r:id="rId19"/>
    <p:sldId id="1671" r:id="rId20"/>
    <p:sldId id="517" r:id="rId21"/>
    <p:sldId id="518" r:id="rId22"/>
    <p:sldId id="519" r:id="rId23"/>
    <p:sldId id="515"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D3FF"/>
    <a:srgbClr val="008EC0"/>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05" autoAdjust="0"/>
    <p:restoredTop sz="94660"/>
  </p:normalViewPr>
  <p:slideViewPr>
    <p:cSldViewPr snapToGrid="0">
      <p:cViewPr varScale="1">
        <p:scale>
          <a:sx n="59" d="100"/>
          <a:sy n="59" d="100"/>
        </p:scale>
        <p:origin x="772" y="60"/>
      </p:cViewPr>
      <p:guideLst/>
    </p:cSldViewPr>
  </p:slideViewPr>
  <p:notesTextViewPr>
    <p:cViewPr>
      <p:scale>
        <a:sx n="3" d="2"/>
        <a:sy n="3" d="2"/>
      </p:scale>
      <p:origin x="0" y="0"/>
    </p:cViewPr>
  </p:notesTextViewPr>
  <p:sorterViewPr>
    <p:cViewPr>
      <p:scale>
        <a:sx n="70" d="100"/>
        <a:sy n="70" d="100"/>
      </p:scale>
      <p:origin x="0" y="-31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A672785-AF9B-42C9-933B-71B326311776}" type="datetimeFigureOut">
              <a:rPr lang="en-US" smtClean="0"/>
              <a:t>5/13/2021</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C86F67-3193-44CA-A307-16108AA8019A}" type="datetimeFigureOut">
              <a:rPr lang="en-US" smtClean="0"/>
              <a:t>5/13/2021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400" b="1" dirty="0">
                <a:solidFill>
                  <a:srgbClr val="FF0000"/>
                </a:solidFill>
              </a:rPr>
              <a:t>Ralph</a:t>
            </a:r>
            <a:endParaRPr lang="en-US" sz="1400" b="1" i="1" dirty="0">
              <a:solidFill>
                <a:srgbClr val="FFFF00"/>
              </a:solidFill>
            </a:endParaRPr>
          </a:p>
          <a:p>
            <a:pPr algn="l"/>
            <a:r>
              <a:rPr lang="en-US" sz="1400" b="1" i="1" dirty="0">
                <a:solidFill>
                  <a:srgbClr val="FFFF00"/>
                </a:solidFill>
              </a:rPr>
              <a:t>Ensure Food System Security on Long Duration Missions  Beyond Low Earth Orbit (LEO)</a:t>
            </a:r>
            <a:endParaRPr lang="en-US" b="1" dirty="0">
              <a:solidFill>
                <a:schemeClr val="bg1"/>
              </a:solidFill>
            </a:endParaRPr>
          </a:p>
          <a:p>
            <a:pPr marL="285750" indent="-285750">
              <a:buFont typeface="Arial" panose="020B0604020202020204" pitchFamily="34" charset="0"/>
              <a:buChar char="•"/>
            </a:pPr>
            <a:r>
              <a:rPr lang="en-US" sz="1200" b="0" i="1" dirty="0">
                <a:solidFill>
                  <a:schemeClr val="bg1"/>
                </a:solidFill>
              </a:rPr>
              <a:t>Food and nutrition are the first line of defense for crew health and performance</a:t>
            </a:r>
            <a:endParaRPr lang="en-US" sz="1200" b="0" dirty="0">
              <a:solidFill>
                <a:schemeClr val="bg1"/>
              </a:solidFill>
            </a:endParaRPr>
          </a:p>
          <a:p>
            <a:pPr marL="285750" indent="-285750">
              <a:buFont typeface="Arial" panose="020B0604020202020204" pitchFamily="34" charset="0"/>
              <a:buChar char="•"/>
            </a:pPr>
            <a:r>
              <a:rPr lang="en-US" sz="1200" b="0" dirty="0">
                <a:solidFill>
                  <a:schemeClr val="bg1"/>
                </a:solidFill>
              </a:rPr>
              <a:t>Provide safe, nutritious and acceptable fresh food </a:t>
            </a:r>
          </a:p>
          <a:p>
            <a:pPr marL="285750" indent="-285750">
              <a:buFont typeface="Arial" panose="020B0604020202020204" pitchFamily="34" charset="0"/>
              <a:buChar char="•"/>
            </a:pPr>
            <a:r>
              <a:rPr lang="en-US" sz="1200" b="0" dirty="0">
                <a:solidFill>
                  <a:schemeClr val="bg1"/>
                </a:solidFill>
              </a:rPr>
              <a:t>Add variety to crew diet</a:t>
            </a:r>
          </a:p>
          <a:p>
            <a:pPr marL="285750" indent="-285750">
              <a:buFont typeface="Arial" panose="020B0604020202020204" pitchFamily="34" charset="0"/>
              <a:buChar char="•"/>
            </a:pPr>
            <a:r>
              <a:rPr lang="en-US" sz="1200" b="0" dirty="0">
                <a:solidFill>
                  <a:schemeClr val="bg1"/>
                </a:solidFill>
              </a:rPr>
              <a:t>Enhance morale</a:t>
            </a:r>
          </a:p>
          <a:p>
            <a:r>
              <a:rPr lang="en-US" sz="1200" dirty="0">
                <a:solidFill>
                  <a:srgbClr val="92D050"/>
                </a:solidFill>
              </a:rPr>
              <a:t>* Food security is the condition in which crew have continuous access to sufficient safe and nutritious food which meets both their dietary needs and food preferences in order to maintain peak health and performance. </a:t>
            </a:r>
          </a:p>
          <a:p>
            <a:pPr marL="0" indent="0">
              <a:buFont typeface="Arial" panose="020B0604020202020204" pitchFamily="34" charset="0"/>
              <a:buNone/>
            </a:pPr>
            <a:endParaRPr lang="en-US" sz="1200" b="0" dirty="0">
              <a:solidFill>
                <a:schemeClr val="bg1"/>
              </a:solidFill>
            </a:endParaRPr>
          </a:p>
          <a:p>
            <a:r>
              <a:rPr lang="en-US" sz="1600" b="1" i="1" dirty="0">
                <a:solidFill>
                  <a:srgbClr val="FFFF00"/>
                </a:solidFill>
              </a:rPr>
              <a:t>Nutrient Supplementation of the Prepackaged Food System - Needed for: Deep Space Transport</a:t>
            </a:r>
          </a:p>
          <a:p>
            <a:pPr marL="285750" indent="-285750">
              <a:buFont typeface="Arial" panose="020B0604020202020204" pitchFamily="34" charset="0"/>
              <a:buChar char="•"/>
            </a:pPr>
            <a:r>
              <a:rPr lang="en-US" sz="1200" b="0" dirty="0">
                <a:solidFill>
                  <a:schemeClr val="bg1"/>
                </a:solidFill>
              </a:rPr>
              <a:t>Fresh produce supplements vitamins (B</a:t>
            </a:r>
            <a:r>
              <a:rPr lang="en-US" sz="1200" b="0" baseline="-25000" dirty="0">
                <a:solidFill>
                  <a:schemeClr val="bg1"/>
                </a:solidFill>
              </a:rPr>
              <a:t>1</a:t>
            </a:r>
            <a:r>
              <a:rPr lang="en-US" sz="1200" b="0" dirty="0">
                <a:solidFill>
                  <a:schemeClr val="bg1"/>
                </a:solidFill>
              </a:rPr>
              <a:t>, K, C) and bioactive compounds that degrade in the stored food system on multi-year exploration missions</a:t>
            </a:r>
          </a:p>
          <a:p>
            <a:pPr marL="285750" indent="-285750">
              <a:buFont typeface="Arial" panose="020B0604020202020204" pitchFamily="34" charset="0"/>
              <a:buChar char="•"/>
            </a:pPr>
            <a:r>
              <a:rPr lang="en-US" sz="1200" b="0" dirty="0">
                <a:solidFill>
                  <a:schemeClr val="bg1"/>
                </a:solidFill>
              </a:rPr>
              <a:t>“Pick-and-Eat” crops that require no processing and minimal preparation will provide variety, customization, and psychological appeal</a:t>
            </a:r>
          </a:p>
          <a:p>
            <a:pPr marL="285750" indent="-285750">
              <a:buFont typeface="Arial" panose="020B0604020202020204" pitchFamily="34" charset="0"/>
              <a:buChar char="•"/>
            </a:pPr>
            <a:r>
              <a:rPr lang="en-US" sz="1200" b="0" dirty="0">
                <a:solidFill>
                  <a:schemeClr val="bg1"/>
                </a:solidFill>
              </a:rPr>
              <a:t>Enable testing and demonstration of dependable crop production before reliance on system.</a:t>
            </a:r>
          </a:p>
          <a:p>
            <a:pPr marL="285750" indent="-285750">
              <a:buFont typeface="Arial" panose="020B0604020202020204" pitchFamily="34" charset="0"/>
              <a:buChar char="•"/>
            </a:pPr>
            <a:r>
              <a:rPr lang="en-US" sz="1200" b="0" dirty="0">
                <a:solidFill>
                  <a:schemeClr val="bg1"/>
                </a:solidFill>
              </a:rPr>
              <a:t>Limiting factors are vehicle resources mass, power, volume, water, air, crew time</a:t>
            </a:r>
          </a:p>
          <a:p>
            <a:r>
              <a:rPr lang="en-US" sz="1200" b="0" dirty="0">
                <a:solidFill>
                  <a:schemeClr val="bg1"/>
                </a:solidFill>
              </a:rPr>
              <a:t>     </a:t>
            </a:r>
          </a:p>
          <a:p>
            <a:pPr algn="l"/>
            <a:r>
              <a:rPr lang="en-US" sz="2800" b="1" i="1" dirty="0">
                <a:solidFill>
                  <a:srgbClr val="FFFF00"/>
                </a:solidFill>
              </a:rPr>
              <a:t>Caloric Replacement to Facilitate Earth Independence - Needed for: Long duration Surface missions on the Moon and Mars</a:t>
            </a:r>
            <a:endParaRPr lang="en-US" sz="2000" b="1" dirty="0">
              <a:solidFill>
                <a:schemeClr val="bg1"/>
              </a:solidFill>
            </a:endParaRPr>
          </a:p>
          <a:p>
            <a:pPr marL="342900" lvl="1" indent="-333375">
              <a:buFont typeface="Arial" charset="0"/>
              <a:buChar char="•"/>
            </a:pPr>
            <a:r>
              <a:rPr lang="en-US" sz="2000" b="0" dirty="0">
                <a:solidFill>
                  <a:schemeClr val="bg1"/>
                </a:solidFill>
              </a:rPr>
              <a:t>Reduce up-mass associated with pre-packaged food</a:t>
            </a:r>
          </a:p>
          <a:p>
            <a:pPr marL="342900" indent="-342900">
              <a:buFont typeface="Arial" panose="020B0604020202020204" pitchFamily="34" charset="0"/>
              <a:buChar char="•"/>
            </a:pPr>
            <a:r>
              <a:rPr lang="en-US" sz="2000" b="0" dirty="0">
                <a:solidFill>
                  <a:schemeClr val="bg1"/>
                </a:solidFill>
              </a:rPr>
              <a:t>In addition to “pick and eat” crops, include staple crops that require processing and preparation </a:t>
            </a:r>
          </a:p>
          <a:p>
            <a:pPr marL="342900" indent="-342900">
              <a:buFont typeface="Arial" panose="020B0604020202020204" pitchFamily="34" charset="0"/>
              <a:buChar char="•"/>
            </a:pPr>
            <a:r>
              <a:rPr lang="en-US" sz="2000" b="0" dirty="0">
                <a:solidFill>
                  <a:schemeClr val="bg1"/>
                </a:solidFill>
              </a:rPr>
              <a:t>Bioregenerative capability will be required for long duration surface missions</a:t>
            </a:r>
          </a:p>
        </p:txBody>
      </p:sp>
      <p:sp>
        <p:nvSpPr>
          <p:cNvPr id="4" name="Slide Number Placeholder 3"/>
          <p:cNvSpPr>
            <a:spLocks noGrp="1"/>
          </p:cNvSpPr>
          <p:nvPr>
            <p:ph type="sldNum" sz="quarter" idx="5"/>
          </p:nvPr>
        </p:nvSpPr>
        <p:spPr/>
        <p:txBody>
          <a:bodyPr/>
          <a:lstStyle/>
          <a:p>
            <a:fld id="{DABF1B26-EAA3-44D1-82F2-5B6675C75BE0}" type="slidenum">
              <a:rPr lang="en-US" smtClean="0"/>
              <a:t>7</a:t>
            </a:fld>
            <a:endParaRPr lang="en-US"/>
          </a:p>
        </p:txBody>
      </p:sp>
    </p:spTree>
    <p:extLst>
      <p:ext uri="{BB962C8B-B14F-4D97-AF65-F5344CB8AC3E}">
        <p14:creationId xmlns:p14="http://schemas.microsoft.com/office/powerpoint/2010/main" val="3530398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55C316-9561-4093-B120-1B77699CA43F}"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483739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3A23CB62-F64F-44E4-83CA-6D0ECC6CFACC}" type="slidenum">
              <a:rPr lang="en-US" smtClean="0"/>
              <a:pPr>
                <a:defRPr/>
              </a:pPr>
              <a:t>11</a:t>
            </a:fld>
            <a:endParaRPr lang="en-US"/>
          </a:p>
        </p:txBody>
      </p:sp>
    </p:spTree>
    <p:extLst>
      <p:ext uri="{BB962C8B-B14F-4D97-AF65-F5344CB8AC3E}">
        <p14:creationId xmlns:p14="http://schemas.microsoft.com/office/powerpoint/2010/main" val="2407351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noProof="0" dirty="0">
              <a:solidFill>
                <a:srgbClr val="FF0000"/>
              </a:solidFill>
            </a:endParaRPr>
          </a:p>
          <a:p>
            <a:pPr marL="171450" indent="-171450">
              <a:buFont typeface="Arial" panose="020B0604020202020204" pitchFamily="34" charset="0"/>
              <a:buChar char="•"/>
            </a:pPr>
            <a:r>
              <a:rPr lang="en-US" b="0" noProof="0" dirty="0">
                <a:solidFill>
                  <a:srgbClr val="FF0000"/>
                </a:solidFill>
              </a:rPr>
              <a:t>Veggie and the Advanced Plant Habitat</a:t>
            </a:r>
            <a:endParaRPr lang="fr-FR" b="0" noProof="0" dirty="0"/>
          </a:p>
        </p:txBody>
      </p:sp>
      <p:sp>
        <p:nvSpPr>
          <p:cNvPr id="4" name="Slide Number Placeholder 3"/>
          <p:cNvSpPr>
            <a:spLocks noGrp="1"/>
          </p:cNvSpPr>
          <p:nvPr>
            <p:ph type="sldNum" sz="quarter" idx="5"/>
          </p:nvPr>
        </p:nvSpPr>
        <p:spPr/>
        <p:txBody>
          <a:bodyPr/>
          <a:lstStyle/>
          <a:p>
            <a:fld id="{DABF1B26-EAA3-44D1-82F2-5B6675C75BE0}" type="slidenum">
              <a:rPr lang="en-US" smtClean="0"/>
              <a:t>12</a:t>
            </a:fld>
            <a:endParaRPr lang="en-US" dirty="0"/>
          </a:p>
        </p:txBody>
      </p:sp>
    </p:spTree>
    <p:extLst>
      <p:ext uri="{BB962C8B-B14F-4D97-AF65-F5344CB8AC3E}">
        <p14:creationId xmlns:p14="http://schemas.microsoft.com/office/powerpoint/2010/main" val="1028649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D9A577-177E-406A-BAA8-F14760221DA4}" type="slidenum">
              <a:rPr lang="en-US" smtClean="0"/>
              <a:t>14</a:t>
            </a:fld>
            <a:endParaRPr lang="en-US"/>
          </a:p>
        </p:txBody>
      </p:sp>
    </p:spTree>
    <p:extLst>
      <p:ext uri="{BB962C8B-B14F-4D97-AF65-F5344CB8AC3E}">
        <p14:creationId xmlns:p14="http://schemas.microsoft.com/office/powerpoint/2010/main" val="3216283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5/13/2021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28568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5/13/2021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75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5/13/2021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6904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5/13/2021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96272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5/13/2021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6375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5/13/2021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704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5/13/2021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339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5/13/2021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5693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5/13/2021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06448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5/13/2021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5785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5/13/2021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88172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pic>
        <p:nvPicPr>
          <p:cNvPr id="13" name="Picture 8"/>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6350"/>
            <a:ext cx="12192000" cy="6851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8" descr="NASA insignia.pn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864853" y="182563"/>
            <a:ext cx="1071033" cy="661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28889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enta">
    <p:spTree>
      <p:nvGrpSpPr>
        <p:cNvPr id="1" name=""/>
        <p:cNvGrpSpPr/>
        <p:nvPr/>
      </p:nvGrpSpPr>
      <p:grpSpPr>
        <a:xfrm>
          <a:off x="0" y="0"/>
          <a:ext cx="0" cy="0"/>
          <a:chOff x="0" y="0"/>
          <a:chExt cx="0" cy="0"/>
        </a:xfrm>
      </p:grpSpPr>
      <p:sp>
        <p:nvSpPr>
          <p:cNvPr id="25" name="AutoShape 3"/>
          <p:cNvSpPr>
            <a:spLocks noChangeArrowheads="1"/>
          </p:cNvSpPr>
          <p:nvPr userDrawn="1"/>
        </p:nvSpPr>
        <p:spPr bwMode="auto">
          <a:xfrm>
            <a:off x="9183172" y="4191003"/>
            <a:ext cx="2805629" cy="2634175"/>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75438" tIns="54864" rIns="48006" bIns="61722" anchor="b">
            <a:prstTxWarp prst="textNoShape">
              <a:avLst/>
            </a:prstTxWarp>
          </a:bodyPr>
          <a:lstStyle/>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p:txBody>
      </p:sp>
      <p:sp>
        <p:nvSpPr>
          <p:cNvPr id="24" name="AutoShape 3"/>
          <p:cNvSpPr>
            <a:spLocks noChangeArrowheads="1"/>
          </p:cNvSpPr>
          <p:nvPr userDrawn="1"/>
        </p:nvSpPr>
        <p:spPr bwMode="auto">
          <a:xfrm>
            <a:off x="304800" y="990601"/>
            <a:ext cx="2985704" cy="2590800"/>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75438" tIns="54864" rIns="48006" bIns="61722" anchor="b">
            <a:prstTxWarp prst="textNoShape">
              <a:avLst/>
            </a:prstTxWarp>
          </a:bodyPr>
          <a:lstStyle/>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p:txBody>
      </p:sp>
      <p:sp>
        <p:nvSpPr>
          <p:cNvPr id="2" name="Title 1"/>
          <p:cNvSpPr>
            <a:spLocks noGrp="1"/>
          </p:cNvSpPr>
          <p:nvPr>
            <p:ph type="title"/>
          </p:nvPr>
        </p:nvSpPr>
        <p:spPr/>
        <p:txBody>
          <a:bodyPr/>
          <a:lstStyle/>
          <a:p>
            <a:r>
              <a:rPr lang="en-US"/>
              <a:t>Click to edit Master title style</a:t>
            </a:r>
          </a:p>
        </p:txBody>
      </p:sp>
      <p:sp>
        <p:nvSpPr>
          <p:cNvPr id="3" name="AutoShape 2"/>
          <p:cNvSpPr>
            <a:spLocks noChangeAspect="1" noChangeArrowheads="1"/>
          </p:cNvSpPr>
          <p:nvPr userDrawn="1"/>
        </p:nvSpPr>
        <p:spPr bwMode="auto">
          <a:xfrm>
            <a:off x="10180065" y="3797405"/>
            <a:ext cx="821267"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342900" fontAlgn="base">
              <a:spcBef>
                <a:spcPct val="0"/>
              </a:spcBef>
              <a:spcAft>
                <a:spcPct val="0"/>
              </a:spcAft>
            </a:pPr>
            <a:endParaRPr lang="en-US" sz="525" b="1">
              <a:solidFill>
                <a:srgbClr val="952B1D"/>
              </a:solidFill>
              <a:latin typeface="Century Gothic" charset="0"/>
            </a:endParaRPr>
          </a:p>
        </p:txBody>
      </p:sp>
      <p:sp>
        <p:nvSpPr>
          <p:cNvPr id="4" name="AutoShape 3"/>
          <p:cNvSpPr>
            <a:spLocks noChangeArrowheads="1"/>
          </p:cNvSpPr>
          <p:nvPr userDrawn="1"/>
        </p:nvSpPr>
        <p:spPr bwMode="auto">
          <a:xfrm>
            <a:off x="9104696" y="990603"/>
            <a:ext cx="2985704" cy="2732315"/>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75438" tIns="54864" rIns="48006" bIns="61722" anchor="b">
            <a:prstTxWarp prst="textNoShape">
              <a:avLst/>
            </a:prstTxWarp>
          </a:bodyPr>
          <a:lstStyle/>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p:txBody>
      </p:sp>
      <p:sp>
        <p:nvSpPr>
          <p:cNvPr id="5" name="AutoShape 4"/>
          <p:cNvSpPr>
            <a:spLocks noChangeArrowheads="1"/>
          </p:cNvSpPr>
          <p:nvPr userDrawn="1"/>
        </p:nvSpPr>
        <p:spPr bwMode="auto">
          <a:xfrm>
            <a:off x="3807624" y="2677887"/>
            <a:ext cx="4732867" cy="4023360"/>
          </a:xfrm>
          <a:prstGeom prst="roundRect">
            <a:avLst>
              <a:gd name="adj" fmla="val 7963"/>
            </a:avLst>
          </a:prstGeom>
          <a:ln>
            <a:solidFill>
              <a:schemeClr val="bg1">
                <a:lumMod val="65000"/>
              </a:schemeClr>
            </a:solidFill>
            <a:headEnd/>
            <a:tailEnd/>
          </a:ln>
        </p:spPr>
        <p:style>
          <a:lnRef idx="1">
            <a:schemeClr val="dk1"/>
          </a:lnRef>
          <a:fillRef idx="2">
            <a:schemeClr val="dk1"/>
          </a:fillRef>
          <a:effectRef idx="1">
            <a:schemeClr val="dk1"/>
          </a:effectRef>
          <a:fontRef idx="minor">
            <a:schemeClr val="dk1"/>
          </a:fontRef>
        </p:style>
        <p:txBody>
          <a:bodyPr tIns="68580" bIns="68580">
            <a:prstTxWarp prst="textNoShape">
              <a:avLst/>
            </a:prstTxWarp>
          </a:bodyPr>
          <a:lstStyle/>
          <a:p>
            <a:pPr marL="85725" indent="-85725" defTabSz="342900" fontAlgn="base">
              <a:spcBef>
                <a:spcPct val="0"/>
              </a:spcBef>
              <a:spcAft>
                <a:spcPct val="0"/>
              </a:spcAft>
            </a:pPr>
            <a:endParaRPr lang="en-US" sz="900" u="sng">
              <a:solidFill>
                <a:prstClr val="black"/>
              </a:solidFill>
              <a:latin typeface="Arial" pitchFamily="-107" charset="0"/>
            </a:endParaRPr>
          </a:p>
        </p:txBody>
      </p:sp>
      <p:sp>
        <p:nvSpPr>
          <p:cNvPr id="6" name="AutoShape 6"/>
          <p:cNvSpPr>
            <a:spLocks noChangeArrowheads="1"/>
          </p:cNvSpPr>
          <p:nvPr userDrawn="1"/>
        </p:nvSpPr>
        <p:spPr bwMode="auto">
          <a:xfrm>
            <a:off x="311996" y="3962403"/>
            <a:ext cx="2956053" cy="2743201"/>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75438" tIns="54864" rIns="48006" bIns="61722" anchor="b">
            <a:prstTxWarp prst="textNoShape">
              <a:avLst/>
            </a:prstTxWarp>
          </a:bodyPr>
          <a:lstStyle/>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p:txBody>
      </p:sp>
      <p:sp>
        <p:nvSpPr>
          <p:cNvPr id="8" name="AutoShape 9"/>
          <p:cNvSpPr>
            <a:spLocks noChangeAspect="1" noChangeArrowheads="1"/>
          </p:cNvSpPr>
          <p:nvPr userDrawn="1"/>
        </p:nvSpPr>
        <p:spPr bwMode="auto">
          <a:xfrm rot="-5400000">
            <a:off x="3261884" y="4246188"/>
            <a:ext cx="615950" cy="48471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342900" fontAlgn="base">
              <a:spcBef>
                <a:spcPct val="0"/>
              </a:spcBef>
              <a:spcAft>
                <a:spcPct val="0"/>
              </a:spcAft>
            </a:pPr>
            <a:endParaRPr lang="en-US" sz="525" b="1">
              <a:solidFill>
                <a:srgbClr val="952B1D"/>
              </a:solidFill>
              <a:latin typeface="Century Gothic" charset="0"/>
            </a:endParaRPr>
          </a:p>
        </p:txBody>
      </p:sp>
      <p:sp>
        <p:nvSpPr>
          <p:cNvPr id="9" name="AutoShape 10"/>
          <p:cNvSpPr>
            <a:spLocks noChangeAspect="1" noChangeArrowheads="1"/>
          </p:cNvSpPr>
          <p:nvPr userDrawn="1"/>
        </p:nvSpPr>
        <p:spPr bwMode="auto">
          <a:xfrm rot="-5400000">
            <a:off x="8535592" y="3151255"/>
            <a:ext cx="615950" cy="484716"/>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342900" fontAlgn="base">
              <a:spcBef>
                <a:spcPct val="0"/>
              </a:spcBef>
              <a:spcAft>
                <a:spcPct val="0"/>
              </a:spcAft>
            </a:pPr>
            <a:endParaRPr lang="en-US" sz="525" b="1">
              <a:solidFill>
                <a:srgbClr val="952B1D"/>
              </a:solidFill>
              <a:latin typeface="Century Gothic" charset="0"/>
            </a:endParaRPr>
          </a:p>
        </p:txBody>
      </p:sp>
      <p:sp>
        <p:nvSpPr>
          <p:cNvPr id="13" name="Text Box 22"/>
          <p:cNvSpPr txBox="1">
            <a:spLocks noChangeArrowheads="1"/>
          </p:cNvSpPr>
          <p:nvPr userDrawn="1"/>
        </p:nvSpPr>
        <p:spPr bwMode="auto">
          <a:xfrm rot="-5400000">
            <a:off x="7931783" y="2103872"/>
            <a:ext cx="2054216" cy="132472"/>
          </a:xfrm>
          <a:prstGeom prst="rect">
            <a:avLst/>
          </a:prstGeom>
          <a:noFill/>
          <a:ln w="12700">
            <a:noFill/>
            <a:miter lim="800000"/>
            <a:headEnd/>
            <a:tailEnd/>
          </a:ln>
        </p:spPr>
        <p:txBody>
          <a:bodyPr wrap="square" lIns="0" tIns="0" rIns="0" bIns="0" anchor="ctr">
            <a:prstTxWarp prst="textNoShape">
              <a:avLst/>
            </a:prstTxWarp>
            <a:spAutoFit/>
          </a:bodyPr>
          <a:lstStyle/>
          <a:p>
            <a:pPr defTabSz="342900" fontAlgn="base">
              <a:lnSpc>
                <a:spcPct val="80000"/>
              </a:lnSpc>
              <a:spcBef>
                <a:spcPct val="0"/>
              </a:spcBef>
              <a:spcAft>
                <a:spcPct val="0"/>
              </a:spcAft>
            </a:pPr>
            <a:r>
              <a:rPr lang="en-US" sz="1050" b="1" dirty="0">
                <a:solidFill>
                  <a:srgbClr val="C00000"/>
                </a:solidFill>
                <a:ea typeface="ＭＳ Ｐゴシック" charset="-128"/>
              </a:rPr>
              <a:t>QUANTITATIVE IMPACT</a:t>
            </a:r>
          </a:p>
        </p:txBody>
      </p:sp>
      <p:sp>
        <p:nvSpPr>
          <p:cNvPr id="14" name="Text Box 23"/>
          <p:cNvSpPr txBox="1">
            <a:spLocks noChangeArrowheads="1"/>
          </p:cNvSpPr>
          <p:nvPr userDrawn="1"/>
        </p:nvSpPr>
        <p:spPr bwMode="auto">
          <a:xfrm rot="-5400000">
            <a:off x="8159330" y="4982502"/>
            <a:ext cx="1669045" cy="132472"/>
          </a:xfrm>
          <a:prstGeom prst="rect">
            <a:avLst/>
          </a:prstGeom>
          <a:noFill/>
          <a:ln w="12700">
            <a:noFill/>
            <a:miter lim="800000"/>
            <a:headEnd/>
            <a:tailEnd/>
          </a:ln>
        </p:spPr>
        <p:txBody>
          <a:bodyPr wrap="square" lIns="0" tIns="0" rIns="0" bIns="0" anchor="ctr">
            <a:prstTxWarp prst="textNoShape">
              <a:avLst/>
            </a:prstTxWarp>
            <a:spAutoFit/>
          </a:bodyPr>
          <a:lstStyle/>
          <a:p>
            <a:pPr algn="r" defTabSz="342900" fontAlgn="base">
              <a:lnSpc>
                <a:spcPct val="80000"/>
              </a:lnSpc>
              <a:spcBef>
                <a:spcPct val="0"/>
              </a:spcBef>
              <a:spcAft>
                <a:spcPct val="0"/>
              </a:spcAft>
            </a:pPr>
            <a:r>
              <a:rPr lang="en-US" sz="1050" b="1" dirty="0">
                <a:solidFill>
                  <a:srgbClr val="C00000"/>
                </a:solidFill>
                <a:ea typeface="ＭＳ Ｐゴシック" charset="-128"/>
              </a:rPr>
              <a:t>PROJECT GOAL</a:t>
            </a:r>
          </a:p>
        </p:txBody>
      </p:sp>
      <p:sp>
        <p:nvSpPr>
          <p:cNvPr id="15" name="Text Box 25"/>
          <p:cNvSpPr txBox="1">
            <a:spLocks noChangeArrowheads="1"/>
          </p:cNvSpPr>
          <p:nvPr userDrawn="1"/>
        </p:nvSpPr>
        <p:spPr bwMode="auto">
          <a:xfrm rot="-5400000">
            <a:off x="-380499" y="2137827"/>
            <a:ext cx="1135062" cy="132472"/>
          </a:xfrm>
          <a:prstGeom prst="rect">
            <a:avLst/>
          </a:prstGeom>
          <a:noFill/>
          <a:ln w="12700">
            <a:noFill/>
            <a:miter lim="800000"/>
            <a:headEnd/>
            <a:tailEnd/>
          </a:ln>
        </p:spPr>
        <p:txBody>
          <a:bodyPr lIns="0" tIns="0" rIns="0" bIns="0" anchor="ctr">
            <a:prstTxWarp prst="textNoShape">
              <a:avLst/>
            </a:prstTxWarp>
            <a:spAutoFit/>
          </a:bodyPr>
          <a:lstStyle/>
          <a:p>
            <a:pPr defTabSz="342900" fontAlgn="base">
              <a:lnSpc>
                <a:spcPct val="80000"/>
              </a:lnSpc>
              <a:spcBef>
                <a:spcPct val="0"/>
              </a:spcBef>
              <a:spcAft>
                <a:spcPct val="0"/>
              </a:spcAft>
            </a:pPr>
            <a:r>
              <a:rPr lang="en-US" sz="1050" b="1" dirty="0">
                <a:solidFill>
                  <a:srgbClr val="C00000"/>
                </a:solidFill>
                <a:ea typeface="ＭＳ Ｐゴシック" charset="-128"/>
              </a:rPr>
              <a:t>STATUS QUO</a:t>
            </a:r>
          </a:p>
        </p:txBody>
      </p:sp>
      <p:sp>
        <p:nvSpPr>
          <p:cNvPr id="16" name="Text Box 26"/>
          <p:cNvSpPr txBox="1">
            <a:spLocks noChangeArrowheads="1"/>
          </p:cNvSpPr>
          <p:nvPr userDrawn="1"/>
        </p:nvSpPr>
        <p:spPr bwMode="auto">
          <a:xfrm rot="-5400000">
            <a:off x="-617485" y="4862698"/>
            <a:ext cx="1643063" cy="132472"/>
          </a:xfrm>
          <a:prstGeom prst="rect">
            <a:avLst/>
          </a:prstGeom>
          <a:noFill/>
          <a:ln w="12700">
            <a:noFill/>
            <a:miter lim="800000"/>
            <a:headEnd/>
            <a:tailEnd/>
          </a:ln>
        </p:spPr>
        <p:txBody>
          <a:bodyPr lIns="0" tIns="0" rIns="0" bIns="0" anchor="ctr">
            <a:prstTxWarp prst="textNoShape">
              <a:avLst/>
            </a:prstTxWarp>
            <a:spAutoFit/>
          </a:bodyPr>
          <a:lstStyle/>
          <a:p>
            <a:pPr algn="r" defTabSz="342900" fontAlgn="base">
              <a:lnSpc>
                <a:spcPct val="80000"/>
              </a:lnSpc>
              <a:spcBef>
                <a:spcPct val="0"/>
              </a:spcBef>
              <a:spcAft>
                <a:spcPct val="0"/>
              </a:spcAft>
              <a:tabLst>
                <a:tab pos="1370410" algn="l"/>
              </a:tabLst>
            </a:pPr>
            <a:r>
              <a:rPr lang="en-US" sz="1050" b="1" dirty="0">
                <a:solidFill>
                  <a:srgbClr val="C00000"/>
                </a:solidFill>
                <a:ea typeface="ＭＳ Ｐゴシック" charset="-128"/>
              </a:rPr>
              <a:t>NEW </a:t>
            </a:r>
            <a:r>
              <a:rPr lang="en-US" sz="1050" b="1" dirty="0">
                <a:solidFill>
                  <a:srgbClr val="C00000"/>
                </a:solidFill>
                <a:ea typeface="ＭＳ Ｐゴシック" charset="-128"/>
                <a:cs typeface="ＭＳ Ｐゴシック" charset="-128"/>
              </a:rPr>
              <a:t>INSIGHTS</a:t>
            </a:r>
          </a:p>
        </p:txBody>
      </p:sp>
      <p:sp>
        <p:nvSpPr>
          <p:cNvPr id="18" name="Text Placeholder 17"/>
          <p:cNvSpPr>
            <a:spLocks noGrp="1"/>
          </p:cNvSpPr>
          <p:nvPr userDrawn="1">
            <p:ph type="body" sz="quarter" idx="10"/>
          </p:nvPr>
        </p:nvSpPr>
        <p:spPr>
          <a:xfrm>
            <a:off x="406400" y="1066800"/>
            <a:ext cx="2844800" cy="2438400"/>
          </a:xfrm>
        </p:spPr>
        <p:txBody>
          <a:bodyPr lIns="0" tIns="0" rIns="0" bIns="0">
            <a:noAutofit/>
          </a:bodyPr>
          <a:lstStyle>
            <a:lvl1pPr marL="83344" indent="-83344">
              <a:defRPr sz="1050"/>
            </a:lvl1pPr>
            <a:lvl2pPr marL="83344" indent="-83344">
              <a:defRPr sz="900"/>
            </a:lvl2pPr>
            <a:lvl3pPr marL="176213" indent="-83344">
              <a:buFont typeface="Calibri" pitchFamily="34" charset="0"/>
              <a:buChar char="–"/>
              <a:defRPr sz="825"/>
            </a:lvl3pPr>
            <a:lvl4pPr>
              <a:defRPr sz="788"/>
            </a:lvl4pPr>
            <a:lvl5pPr>
              <a:defRPr sz="788"/>
            </a:lvl5pPr>
          </a:lstStyle>
          <a:p>
            <a:pPr lvl="0"/>
            <a:r>
              <a:rPr lang="en-US" dirty="0"/>
              <a:t>Click to edit Master text styles</a:t>
            </a:r>
          </a:p>
          <a:p>
            <a:pPr lvl="2"/>
            <a:r>
              <a:rPr lang="en-US" dirty="0"/>
              <a:t>Second level</a:t>
            </a:r>
          </a:p>
        </p:txBody>
      </p:sp>
      <p:sp>
        <p:nvSpPr>
          <p:cNvPr id="19" name="Snip Diagonal Corner Rectangle 18"/>
          <p:cNvSpPr/>
          <p:nvPr userDrawn="1"/>
        </p:nvSpPr>
        <p:spPr>
          <a:xfrm>
            <a:off x="3727269" y="1356945"/>
            <a:ext cx="4708155" cy="929056"/>
          </a:xfrm>
          <a:prstGeom prst="snip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342900" fontAlgn="base">
              <a:spcBef>
                <a:spcPct val="0"/>
              </a:spcBef>
              <a:spcAft>
                <a:spcPct val="0"/>
              </a:spcAft>
            </a:pPr>
            <a:endParaRPr lang="en-US" sz="1800">
              <a:solidFill>
                <a:prstClr val="black"/>
              </a:solidFill>
            </a:endParaRPr>
          </a:p>
        </p:txBody>
      </p:sp>
      <p:sp>
        <p:nvSpPr>
          <p:cNvPr id="20" name="TextBox 19"/>
          <p:cNvSpPr txBox="1"/>
          <p:nvPr userDrawn="1"/>
        </p:nvSpPr>
        <p:spPr>
          <a:xfrm>
            <a:off x="4881376" y="1022410"/>
            <a:ext cx="2542940" cy="276999"/>
          </a:xfrm>
          <a:prstGeom prst="rect">
            <a:avLst/>
          </a:prstGeom>
          <a:noFill/>
        </p:spPr>
        <p:txBody>
          <a:bodyPr wrap="none" rtlCol="0">
            <a:spAutoFit/>
          </a:bodyPr>
          <a:lstStyle/>
          <a:p>
            <a:pPr algn="ctr" defTabSz="342900" fontAlgn="base">
              <a:spcBef>
                <a:spcPct val="0"/>
              </a:spcBef>
              <a:spcAft>
                <a:spcPct val="0"/>
              </a:spcAft>
            </a:pPr>
            <a:r>
              <a:rPr lang="en-US" sz="1200" b="1" u="sng" dirty="0">
                <a:solidFill>
                  <a:srgbClr val="C00000"/>
                </a:solidFill>
                <a:ea typeface="ＭＳ Ｐゴシック" charset="-128"/>
              </a:rPr>
              <a:t>PROBLEM / NEED BEING ADDRESSED</a:t>
            </a:r>
          </a:p>
        </p:txBody>
      </p:sp>
      <p:sp>
        <p:nvSpPr>
          <p:cNvPr id="29" name="Text Placeholder 17"/>
          <p:cNvSpPr>
            <a:spLocks noGrp="1"/>
          </p:cNvSpPr>
          <p:nvPr>
            <p:ph type="body" sz="quarter" idx="14"/>
          </p:nvPr>
        </p:nvSpPr>
        <p:spPr>
          <a:xfrm>
            <a:off x="423253" y="4040780"/>
            <a:ext cx="2720897" cy="2586447"/>
          </a:xfrm>
        </p:spPr>
        <p:txBody>
          <a:bodyPr lIns="0" tIns="0" rIns="0" bIns="0">
            <a:noAutofit/>
          </a:bodyPr>
          <a:lstStyle>
            <a:lvl1pPr marL="83344" indent="-83344">
              <a:defRPr sz="1050"/>
            </a:lvl1pPr>
            <a:lvl2pPr marL="83344" indent="-83344">
              <a:defRPr sz="900"/>
            </a:lvl2pPr>
            <a:lvl3pPr marL="176213" indent="-83344">
              <a:buFont typeface="Calibri" pitchFamily="34" charset="0"/>
              <a:buChar char="–"/>
              <a:defRPr sz="825"/>
            </a:lvl3pPr>
            <a:lvl4pPr>
              <a:defRPr sz="788"/>
            </a:lvl4pPr>
            <a:lvl5pPr>
              <a:defRPr sz="788"/>
            </a:lvl5pPr>
          </a:lstStyle>
          <a:p>
            <a:pPr lvl="0"/>
            <a:r>
              <a:rPr lang="en-US" dirty="0"/>
              <a:t>Click to edit Master text styles</a:t>
            </a:r>
          </a:p>
          <a:p>
            <a:pPr lvl="2"/>
            <a:r>
              <a:rPr lang="en-US" dirty="0"/>
              <a:t>Second level</a:t>
            </a:r>
          </a:p>
        </p:txBody>
      </p:sp>
      <p:sp>
        <p:nvSpPr>
          <p:cNvPr id="30" name="Text Placeholder 17"/>
          <p:cNvSpPr>
            <a:spLocks noGrp="1"/>
          </p:cNvSpPr>
          <p:nvPr>
            <p:ph type="body" sz="quarter" idx="15"/>
          </p:nvPr>
        </p:nvSpPr>
        <p:spPr>
          <a:xfrm>
            <a:off x="9211409" y="1143000"/>
            <a:ext cx="2720897" cy="2590800"/>
          </a:xfrm>
        </p:spPr>
        <p:txBody>
          <a:bodyPr lIns="0" tIns="0" rIns="0" bIns="0">
            <a:noAutofit/>
          </a:bodyPr>
          <a:lstStyle>
            <a:lvl1pPr marL="83344" indent="-83344">
              <a:defRPr sz="1050"/>
            </a:lvl1pPr>
            <a:lvl2pPr marL="83344" indent="-83344">
              <a:defRPr sz="900"/>
            </a:lvl2pPr>
            <a:lvl3pPr marL="176213" indent="-83344">
              <a:buFont typeface="Calibri" pitchFamily="34" charset="0"/>
              <a:buChar char="–"/>
              <a:defRPr sz="825"/>
            </a:lvl3pPr>
            <a:lvl4pPr>
              <a:defRPr sz="788"/>
            </a:lvl4pPr>
            <a:lvl5pPr>
              <a:defRPr sz="788"/>
            </a:lvl5pPr>
          </a:lstStyle>
          <a:p>
            <a:pPr lvl="0"/>
            <a:r>
              <a:rPr lang="en-US" dirty="0"/>
              <a:t>Click to edit Master text styles</a:t>
            </a:r>
          </a:p>
          <a:p>
            <a:pPr lvl="2"/>
            <a:r>
              <a:rPr lang="en-US" dirty="0"/>
              <a:t>Second level</a:t>
            </a:r>
          </a:p>
        </p:txBody>
      </p:sp>
      <p:sp>
        <p:nvSpPr>
          <p:cNvPr id="31" name="Text Placeholder 17"/>
          <p:cNvSpPr>
            <a:spLocks noGrp="1"/>
          </p:cNvSpPr>
          <p:nvPr>
            <p:ph type="body" sz="quarter" idx="16"/>
          </p:nvPr>
        </p:nvSpPr>
        <p:spPr>
          <a:xfrm>
            <a:off x="9206457" y="4203006"/>
            <a:ext cx="2720897" cy="2406802"/>
          </a:xfrm>
        </p:spPr>
        <p:txBody>
          <a:bodyPr lIns="0" tIns="0" rIns="0" bIns="0">
            <a:noAutofit/>
          </a:bodyPr>
          <a:lstStyle>
            <a:lvl1pPr marL="83344" indent="-83344">
              <a:defRPr sz="1050"/>
            </a:lvl1pPr>
            <a:lvl2pPr marL="83344" indent="-83344">
              <a:defRPr sz="900"/>
            </a:lvl2pPr>
            <a:lvl3pPr marL="176213" indent="-83344">
              <a:buFont typeface="Calibri" pitchFamily="34" charset="0"/>
              <a:buChar char="–"/>
              <a:defRPr sz="825"/>
            </a:lvl3pPr>
            <a:lvl4pPr>
              <a:defRPr sz="788"/>
            </a:lvl4pPr>
            <a:lvl5pPr>
              <a:defRPr sz="788"/>
            </a:lvl5pPr>
          </a:lstStyle>
          <a:p>
            <a:pPr lvl="0"/>
            <a:r>
              <a:rPr lang="en-US" dirty="0"/>
              <a:t>Click to edit Master text styles</a:t>
            </a:r>
          </a:p>
          <a:p>
            <a:pPr lvl="2"/>
            <a:r>
              <a:rPr lang="en-US" dirty="0"/>
              <a:t>Second level</a:t>
            </a:r>
          </a:p>
        </p:txBody>
      </p:sp>
      <p:sp>
        <p:nvSpPr>
          <p:cNvPr id="34" name="Text Placeholder 33"/>
          <p:cNvSpPr>
            <a:spLocks noGrp="1"/>
          </p:cNvSpPr>
          <p:nvPr>
            <p:ph type="body" sz="quarter" idx="17"/>
          </p:nvPr>
        </p:nvSpPr>
        <p:spPr>
          <a:xfrm>
            <a:off x="3727269" y="1384827"/>
            <a:ext cx="4708152" cy="940363"/>
          </a:xfrm>
        </p:spPr>
        <p:txBody>
          <a:bodyPr>
            <a:normAutofit/>
          </a:bodyPr>
          <a:lstStyle>
            <a:lvl1pPr marL="0" indent="0">
              <a:buNone/>
              <a:defRPr sz="1200"/>
            </a:lvl1pPr>
          </a:lstStyle>
          <a:p>
            <a:pPr lvl="0"/>
            <a:r>
              <a:rPr lang="en-US" dirty="0"/>
              <a:t>Click to edit Master text styles</a:t>
            </a:r>
          </a:p>
        </p:txBody>
      </p:sp>
      <p:sp>
        <p:nvSpPr>
          <p:cNvPr id="37" name="Text Placeholder 36"/>
          <p:cNvSpPr>
            <a:spLocks noGrp="1"/>
          </p:cNvSpPr>
          <p:nvPr>
            <p:ph type="body" sz="quarter" idx="18"/>
          </p:nvPr>
        </p:nvSpPr>
        <p:spPr>
          <a:xfrm>
            <a:off x="3937977" y="2690951"/>
            <a:ext cx="4505091" cy="4010298"/>
          </a:xfrm>
        </p:spPr>
        <p:txBody>
          <a:bodyPr>
            <a:normAutofit/>
          </a:bodyPr>
          <a:lstStyle>
            <a:lvl1pPr marL="83344" indent="-83344">
              <a:defRPr sz="1200"/>
            </a:lvl1pPr>
            <a:lvl2pPr marL="176213" indent="-83344">
              <a:defRPr sz="1050"/>
            </a:lvl2pPr>
          </a:lstStyle>
          <a:p>
            <a:pPr lvl="0"/>
            <a:r>
              <a:rPr lang="en-US" dirty="0"/>
              <a:t>Click to edit Master text styles</a:t>
            </a:r>
          </a:p>
          <a:p>
            <a:pPr lvl="1"/>
            <a:r>
              <a:rPr lang="en-US" dirty="0"/>
              <a:t>Second level</a:t>
            </a:r>
          </a:p>
        </p:txBody>
      </p:sp>
      <p:sp>
        <p:nvSpPr>
          <p:cNvPr id="26" name="AutoShape 2"/>
          <p:cNvSpPr>
            <a:spLocks noChangeAspect="1" noChangeArrowheads="1"/>
          </p:cNvSpPr>
          <p:nvPr userDrawn="1"/>
        </p:nvSpPr>
        <p:spPr bwMode="auto">
          <a:xfrm>
            <a:off x="1343765" y="3598866"/>
            <a:ext cx="821267"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342900" fontAlgn="base">
              <a:spcBef>
                <a:spcPct val="0"/>
              </a:spcBef>
              <a:spcAft>
                <a:spcPct val="0"/>
              </a:spcAft>
            </a:pPr>
            <a:endParaRPr lang="en-US" sz="525" b="1">
              <a:solidFill>
                <a:srgbClr val="952B1D"/>
              </a:solidFill>
              <a:latin typeface="Century Gothic" charset="0"/>
            </a:endParaRPr>
          </a:p>
        </p:txBody>
      </p:sp>
      <p:sp>
        <p:nvSpPr>
          <p:cNvPr id="27" name="TextBox 26"/>
          <p:cNvSpPr txBox="1"/>
          <p:nvPr userDrawn="1"/>
        </p:nvSpPr>
        <p:spPr>
          <a:xfrm>
            <a:off x="3556000" y="2364377"/>
            <a:ext cx="4978400" cy="253916"/>
          </a:xfrm>
          <a:prstGeom prst="rect">
            <a:avLst/>
          </a:prstGeom>
          <a:noFill/>
        </p:spPr>
        <p:txBody>
          <a:bodyPr wrap="square" rtlCol="0">
            <a:spAutoFit/>
          </a:bodyPr>
          <a:lstStyle/>
          <a:p>
            <a:pPr algn="ctr" defTabSz="342900" fontAlgn="base">
              <a:spcBef>
                <a:spcPct val="0"/>
              </a:spcBef>
              <a:spcAft>
                <a:spcPct val="0"/>
              </a:spcAft>
              <a:defRPr/>
            </a:pPr>
            <a:r>
              <a:rPr lang="en-US" sz="1050" b="1" dirty="0">
                <a:solidFill>
                  <a:srgbClr val="C00000"/>
                </a:solidFill>
                <a:ea typeface="ＭＳ Ｐゴシック" charset="-128"/>
                <a:cs typeface="ＭＳ Ｐゴシック" charset="-128"/>
              </a:rPr>
              <a:t>PROJECT DESCRIPTION/APPROACH</a:t>
            </a:r>
          </a:p>
        </p:txBody>
      </p:sp>
    </p:spTree>
    <p:extLst>
      <p:ext uri="{BB962C8B-B14F-4D97-AF65-F5344CB8AC3E}">
        <p14:creationId xmlns:p14="http://schemas.microsoft.com/office/powerpoint/2010/main" val="2099602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84298" y="1267180"/>
            <a:ext cx="10547585" cy="517172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3D94053-0B18-42A6-9CDE-D6BE54341719}" type="datetime1">
              <a:rPr lang="en-US" smtClean="0"/>
              <a:t>5/13/2021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75E49-B40C-7241-85BA-D75EB62EC6B1}" type="slidenum">
              <a:rPr lang="en-US" smtClean="0"/>
              <a:t>‹#›</a:t>
            </a:fld>
            <a:endParaRPr lang="en-US" dirty="0"/>
          </a:p>
        </p:txBody>
      </p:sp>
      <p:sp>
        <p:nvSpPr>
          <p:cNvPr id="2" name="TextBox 1"/>
          <p:cNvSpPr txBox="1"/>
          <p:nvPr userDrawn="1"/>
        </p:nvSpPr>
        <p:spPr>
          <a:xfrm>
            <a:off x="2501246" y="207390"/>
            <a:ext cx="184731" cy="369332"/>
          </a:xfrm>
          <a:prstGeom prst="rect">
            <a:avLst/>
          </a:prstGeom>
          <a:noFill/>
        </p:spPr>
        <p:txBody>
          <a:bodyPr wrap="none" rtlCol="0">
            <a:spAutoFit/>
          </a:bodyPr>
          <a:lstStyle/>
          <a:p>
            <a:endParaRPr lang="en-US" sz="1800" dirty="0"/>
          </a:p>
        </p:txBody>
      </p:sp>
    </p:spTree>
    <p:extLst>
      <p:ext uri="{BB962C8B-B14F-4D97-AF65-F5344CB8AC3E}">
        <p14:creationId xmlns:p14="http://schemas.microsoft.com/office/powerpoint/2010/main" val="7530024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0843AF1-D4D9-4671-8F38-BBAA47C093CD}" type="datetime1">
              <a:rPr lang="en-US" smtClean="0"/>
              <a:t>5/13/2021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75E49-B40C-7241-85BA-D75EB62EC6B1}" type="slidenum">
              <a:rPr lang="en-US" smtClean="0"/>
              <a:t>‹#›</a:t>
            </a:fld>
            <a:endParaRPr lang="en-US"/>
          </a:p>
        </p:txBody>
      </p:sp>
      <p:sp>
        <p:nvSpPr>
          <p:cNvPr id="7" name="TextBox 6"/>
          <p:cNvSpPr txBox="1"/>
          <p:nvPr userDrawn="1"/>
        </p:nvSpPr>
        <p:spPr>
          <a:xfrm>
            <a:off x="50800" y="117476"/>
            <a:ext cx="12141200" cy="369332"/>
          </a:xfrm>
          <a:prstGeom prst="rect">
            <a:avLst/>
          </a:prstGeom>
          <a:solidFill>
            <a:schemeClr val="tx1"/>
          </a:solidFill>
        </p:spPr>
        <p:txBody>
          <a:bodyPr wrap="square" rtlCol="0">
            <a:spAutoFit/>
          </a:bodyPr>
          <a:lstStyle/>
          <a:p>
            <a:endParaRPr lang="en-US" sz="1800"/>
          </a:p>
        </p:txBody>
      </p:sp>
      <p:sp>
        <p:nvSpPr>
          <p:cNvPr id="8" name="TextBox 7">
            <a:extLst>
              <a:ext uri="{FF2B5EF4-FFF2-40B4-BE49-F238E27FC236}">
                <a16:creationId xmlns:a16="http://schemas.microsoft.com/office/drawing/2014/main" id="{309E78F6-31C2-994F-AF58-F4C679E5F7C1}"/>
              </a:ext>
            </a:extLst>
          </p:cNvPr>
          <p:cNvSpPr txBox="1"/>
          <p:nvPr userDrawn="1"/>
        </p:nvSpPr>
        <p:spPr>
          <a:xfrm>
            <a:off x="0" y="0"/>
            <a:ext cx="12192000" cy="369332"/>
          </a:xfrm>
          <a:prstGeom prst="rect">
            <a:avLst/>
          </a:prstGeom>
          <a:solidFill>
            <a:schemeClr val="tx1"/>
          </a:solidFill>
        </p:spPr>
        <p:txBody>
          <a:bodyPr wrap="square" rtlCol="0">
            <a:spAutoFit/>
          </a:bodyPr>
          <a:lstStyle/>
          <a:p>
            <a:endParaRPr lang="en-US" sz="1800"/>
          </a:p>
        </p:txBody>
      </p:sp>
    </p:spTree>
    <p:extLst>
      <p:ext uri="{BB962C8B-B14F-4D97-AF65-F5344CB8AC3E}">
        <p14:creationId xmlns:p14="http://schemas.microsoft.com/office/powerpoint/2010/main" val="1507462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5/13/2021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38702228"/>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7" r:id="rId12"/>
    <p:sldLayoutId id="2147483739" r:id="rId13"/>
    <p:sldLayoutId id="2147483740" r:id="rId14"/>
    <p:sldLayoutId id="2147483741"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6.WMF"/><Relationship Id="rId13" Type="http://schemas.openxmlformats.org/officeDocument/2006/relationships/image" Target="../media/image21.WMF"/><Relationship Id="rId3" Type="http://schemas.openxmlformats.org/officeDocument/2006/relationships/image" Target="../media/image11.jpeg"/><Relationship Id="rId7" Type="http://schemas.openxmlformats.org/officeDocument/2006/relationships/image" Target="../media/image15.WMF"/><Relationship Id="rId12"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4.WMF"/><Relationship Id="rId11" Type="http://schemas.openxmlformats.org/officeDocument/2006/relationships/image" Target="../media/image19.WMF"/><Relationship Id="rId5" Type="http://schemas.openxmlformats.org/officeDocument/2006/relationships/image" Target="../media/image13.emf"/><Relationship Id="rId10" Type="http://schemas.openxmlformats.org/officeDocument/2006/relationships/image" Target="../media/image18.WMF"/><Relationship Id="rId4" Type="http://schemas.openxmlformats.org/officeDocument/2006/relationships/image" Target="../media/image12.emf"/><Relationship Id="rId9" Type="http://schemas.openxmlformats.org/officeDocument/2006/relationships/image" Target="../media/image17.WMF"/><Relationship Id="rId14"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hyperlink" Target="ISS%20Rockumentary%201.mp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4286250" y="1956908"/>
            <a:ext cx="7786342" cy="1696763"/>
          </a:xfrm>
        </p:spPr>
        <p:txBody>
          <a:bodyPr>
            <a:noAutofit/>
          </a:bodyPr>
          <a:lstStyle/>
          <a:p>
            <a:pPr algn="ctr"/>
            <a:r>
              <a:rPr lang="en-US" sz="6600" b="1" dirty="0">
                <a:solidFill>
                  <a:srgbClr val="57D3FF"/>
                </a:solidFill>
              </a:rPr>
              <a:t>Space Crop Production</a:t>
            </a:r>
            <a:br>
              <a:rPr lang="en-US" sz="6600" b="1" dirty="0">
                <a:solidFill>
                  <a:srgbClr val="57D3FF"/>
                </a:solidFill>
              </a:rPr>
            </a:br>
            <a:endParaRPr lang="en-US" sz="6600" b="1" dirty="0">
              <a:solidFill>
                <a:srgbClr val="57D3FF"/>
              </a:solidFill>
            </a:endParaRPr>
          </a:p>
        </p:txBody>
      </p:sp>
      <p:sp>
        <p:nvSpPr>
          <p:cNvPr id="4" name="Subtitle 2"/>
          <p:cNvSpPr txBox="1">
            <a:spLocks/>
          </p:cNvSpPr>
          <p:nvPr/>
        </p:nvSpPr>
        <p:spPr>
          <a:xfrm>
            <a:off x="4964430" y="3824751"/>
            <a:ext cx="6429983" cy="2116726"/>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600" dirty="0">
                <a:solidFill>
                  <a:srgbClr val="00B0F0"/>
                </a:solidFill>
              </a:rPr>
              <a:t>Gioia Massa</a:t>
            </a:r>
          </a:p>
          <a:p>
            <a:pPr marL="0" indent="0" algn="ctr">
              <a:buNone/>
            </a:pPr>
            <a:r>
              <a:rPr lang="en-US" sz="4000" dirty="0">
                <a:solidFill>
                  <a:srgbClr val="00B0F0"/>
                </a:solidFill>
              </a:rPr>
              <a:t>NASA, Kennedy Space Center, FL, USA</a:t>
            </a:r>
          </a:p>
          <a:p>
            <a:pPr marL="0" indent="0" algn="ctr">
              <a:buNone/>
            </a:pPr>
            <a:r>
              <a:rPr lang="en-US" sz="3000" dirty="0">
                <a:solidFill>
                  <a:srgbClr val="00B0F0"/>
                </a:solidFill>
              </a:rPr>
              <a:t>Feeding Mars - Mars Innovation Forum</a:t>
            </a:r>
          </a:p>
          <a:p>
            <a:pPr marL="0" indent="0" algn="ctr">
              <a:buNone/>
            </a:pPr>
            <a:endParaRPr lang="en-US" sz="1400" dirty="0">
              <a:solidFill>
                <a:srgbClr val="00B0F0"/>
              </a:solidFill>
            </a:endParaRPr>
          </a:p>
          <a:p>
            <a:pPr marL="0" indent="0" algn="ctr">
              <a:buNone/>
            </a:pPr>
            <a:endParaRPr lang="en-US" dirty="0"/>
          </a:p>
        </p:txBody>
      </p:sp>
      <p:pic>
        <p:nvPicPr>
          <p:cNvPr id="6" name="Picture 5" descr="P03-Farmers-Wanted-NASA-Recruitment-Poster.tif">
            <a:extLst>
              <a:ext uri="{FF2B5EF4-FFF2-40B4-BE49-F238E27FC236}">
                <a16:creationId xmlns:a16="http://schemas.microsoft.com/office/drawing/2014/main" id="{38ADF681-2F34-4952-8CB3-C8B4071086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286250" cy="6858000"/>
          </a:xfrm>
          <a:prstGeom prst="rect">
            <a:avLst/>
          </a:prstGeom>
        </p:spPr>
      </p:pic>
    </p:spTree>
    <p:extLst>
      <p:ext uri="{BB962C8B-B14F-4D97-AF65-F5344CB8AC3E}">
        <p14:creationId xmlns:p14="http://schemas.microsoft.com/office/powerpoint/2010/main" val="4278262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plants?</a:t>
            </a:r>
          </a:p>
        </p:txBody>
      </p:sp>
      <p:sp>
        <p:nvSpPr>
          <p:cNvPr id="3" name="Content Placeholder 2"/>
          <p:cNvSpPr>
            <a:spLocks noGrp="1"/>
          </p:cNvSpPr>
          <p:nvPr>
            <p:ph idx="1"/>
          </p:nvPr>
        </p:nvSpPr>
        <p:spPr>
          <a:xfrm>
            <a:off x="362109" y="1456088"/>
            <a:ext cx="4777450" cy="4351338"/>
          </a:xfrm>
        </p:spPr>
        <p:txBody>
          <a:bodyPr/>
          <a:lstStyle/>
          <a:p>
            <a:r>
              <a:rPr lang="en-US" dirty="0"/>
              <a:t>Food</a:t>
            </a:r>
          </a:p>
          <a:p>
            <a:r>
              <a:rPr lang="en-US" dirty="0"/>
              <a:t>Psychological well being</a:t>
            </a:r>
          </a:p>
          <a:p>
            <a:r>
              <a:rPr lang="en-US" dirty="0"/>
              <a:t>Atmosphere</a:t>
            </a:r>
          </a:p>
          <a:p>
            <a:r>
              <a:rPr lang="en-US" dirty="0"/>
              <a:t>Water</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309242" y="1613571"/>
            <a:ext cx="7620000" cy="506569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745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0196" name="Picture 4"/>
          <p:cNvPicPr>
            <a:picLocks noChangeAspect="1" noChangeArrowheads="1"/>
          </p:cNvPicPr>
          <p:nvPr/>
        </p:nvPicPr>
        <p:blipFill>
          <a:blip r:embed="rId2" cstate="print">
            <a:lum bright="-16000" contrast="46000"/>
            <a:extLst>
              <a:ext uri="{28A0092B-C50C-407E-A947-70E740481C1C}">
                <a14:useLocalDpi xmlns:a14="http://schemas.microsoft.com/office/drawing/2010/main"/>
              </a:ext>
            </a:extLst>
          </a:blip>
          <a:srcRect/>
          <a:stretch>
            <a:fillRect/>
          </a:stretch>
        </p:blipFill>
        <p:spPr bwMode="auto">
          <a:xfrm>
            <a:off x="1524000" y="0"/>
            <a:ext cx="9144000" cy="6858000"/>
          </a:xfrm>
          <a:prstGeom prst="rect">
            <a:avLst/>
          </a:prstGeom>
          <a:noFill/>
          <a:ln>
            <a:solidFill>
              <a:schemeClr val="accent1"/>
            </a:solidFill>
          </a:ln>
        </p:spPr>
      </p:pic>
    </p:spTree>
    <p:extLst>
      <p:ext uri="{BB962C8B-B14F-4D97-AF65-F5344CB8AC3E}">
        <p14:creationId xmlns:p14="http://schemas.microsoft.com/office/powerpoint/2010/main" val="2266377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52650" y="286104"/>
            <a:ext cx="7886700" cy="955674"/>
          </a:xfrm>
        </p:spPr>
        <p:txBody>
          <a:bodyPr/>
          <a:lstStyle/>
          <a:p>
            <a:pPr algn="ctr"/>
            <a:r>
              <a:rPr lang="en-US" dirty="0"/>
              <a:t>Plant Factories</a:t>
            </a: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521" y="1185271"/>
            <a:ext cx="4046219" cy="5394960"/>
          </a:xfrm>
          <a:ln>
            <a:noFill/>
          </a:ln>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79261" y="1185271"/>
            <a:ext cx="4046219" cy="5394960"/>
          </a:xfrm>
          <a:ln>
            <a:noFill/>
          </a:ln>
        </p:spPr>
      </p:pic>
      <p:cxnSp>
        <p:nvCxnSpPr>
          <p:cNvPr id="8" name="Straight Connector 7"/>
          <p:cNvCxnSpPr/>
          <p:nvPr/>
        </p:nvCxnSpPr>
        <p:spPr>
          <a:xfrm>
            <a:off x="1866900" y="107527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480102" y="6546631"/>
            <a:ext cx="5844998" cy="307777"/>
          </a:xfrm>
          <a:prstGeom prst="rect">
            <a:avLst/>
          </a:prstGeom>
          <a:noFill/>
        </p:spPr>
        <p:txBody>
          <a:bodyPr wrap="none" rtlCol="0">
            <a:spAutoFit/>
          </a:bodyPr>
          <a:lstStyle/>
          <a:p>
            <a:r>
              <a:rPr lang="en-US" sz="1400" dirty="0"/>
              <a:t>Photos of Osaka Prefecture University training facility courtesy of Ray Wheeler</a:t>
            </a:r>
          </a:p>
        </p:txBody>
      </p:sp>
    </p:spTree>
    <p:extLst>
      <p:ext uri="{BB962C8B-B14F-4D97-AF65-F5344CB8AC3E}">
        <p14:creationId xmlns:p14="http://schemas.microsoft.com/office/powerpoint/2010/main" val="2557675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8008"/>
            <a:ext cx="8229600" cy="1143000"/>
          </a:xfrm>
        </p:spPr>
        <p:txBody>
          <a:bodyPr/>
          <a:lstStyle/>
          <a:p>
            <a:endParaRPr lang="en-US" dirty="0"/>
          </a:p>
        </p:txBody>
      </p:sp>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r="-110" b="-1164"/>
          <a:stretch/>
        </p:blipFill>
        <p:spPr>
          <a:xfrm>
            <a:off x="923584" y="0"/>
            <a:ext cx="10344832" cy="6950075"/>
          </a:xfrm>
          <a:prstGeom prst="rect">
            <a:avLst/>
          </a:prstGeom>
          <a:ln>
            <a:solidFill>
              <a:schemeClr val="accent1"/>
            </a:solidFill>
          </a:ln>
        </p:spPr>
      </p:pic>
    </p:spTree>
    <p:extLst>
      <p:ext uri="{BB962C8B-B14F-4D97-AF65-F5344CB8AC3E}">
        <p14:creationId xmlns:p14="http://schemas.microsoft.com/office/powerpoint/2010/main" val="1383722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52650" y="81756"/>
            <a:ext cx="7886700" cy="1325563"/>
          </a:xfrm>
        </p:spPr>
        <p:txBody>
          <a:bodyPr/>
          <a:lstStyle/>
          <a:p>
            <a:pPr algn="ctr"/>
            <a:r>
              <a:rPr lang="en-US" dirty="0"/>
              <a:t>South Pole Greenhouse</a:t>
            </a:r>
          </a:p>
        </p:txBody>
      </p:sp>
      <p:cxnSp>
        <p:nvCxnSpPr>
          <p:cNvPr id="8" name="Straight Connector 7"/>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238929" y="6418338"/>
            <a:ext cx="3287695" cy="369332"/>
          </a:xfrm>
          <a:prstGeom prst="rect">
            <a:avLst/>
          </a:prstGeom>
          <a:noFill/>
        </p:spPr>
        <p:txBody>
          <a:bodyPr wrap="none" rtlCol="0">
            <a:spAutoFit/>
          </a:bodyPr>
          <a:lstStyle/>
          <a:p>
            <a:r>
              <a:rPr lang="en-US" dirty="0"/>
              <a:t>Photo courtesy of Lane Patterson</a:t>
            </a:r>
          </a:p>
        </p:txBody>
      </p:sp>
      <p:pic>
        <p:nvPicPr>
          <p:cNvPr id="9" name="Picture 8">
            <a:extLst>
              <a:ext uri="{FF2B5EF4-FFF2-40B4-BE49-F238E27FC236}">
                <a16:creationId xmlns:a16="http://schemas.microsoft.com/office/drawing/2014/main" id="{4149DC5E-6B0A-4BF6-A6BD-38F509CDCF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200" y="1237530"/>
            <a:ext cx="6705600" cy="5029200"/>
          </a:xfrm>
          <a:prstGeom prst="rect">
            <a:avLst/>
          </a:prstGeom>
        </p:spPr>
      </p:pic>
    </p:spTree>
    <p:extLst>
      <p:ext uri="{BB962C8B-B14F-4D97-AF65-F5344CB8AC3E}">
        <p14:creationId xmlns:p14="http://schemas.microsoft.com/office/powerpoint/2010/main" val="3312397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2040674"/>
            <a:ext cx="9144000" cy="1015663"/>
          </a:xfrm>
          <a:prstGeom prst="rect">
            <a:avLst/>
          </a:prstGeom>
          <a:noFill/>
        </p:spPr>
        <p:txBody>
          <a:bodyPr wrap="square" rtlCol="0">
            <a:spAutoFit/>
          </a:bodyPr>
          <a:lstStyle/>
          <a:p>
            <a:pPr algn="ctr"/>
            <a:r>
              <a:rPr lang="en-US" sz="3000" b="1" i="1" dirty="0">
                <a:solidFill>
                  <a:srgbClr val="FFFF00"/>
                </a:solidFill>
                <a:latin typeface="Arial Narrow" panose="020B0606020202030204" pitchFamily="34" charset="0"/>
              </a:rPr>
              <a:t>Ensure Food System Security</a:t>
            </a:r>
            <a:r>
              <a:rPr lang="en-US" sz="3000" b="1" i="1" dirty="0">
                <a:solidFill>
                  <a:srgbClr val="92D050"/>
                </a:solidFill>
                <a:latin typeface="Arial Narrow" panose="020B0606020202030204" pitchFamily="34" charset="0"/>
              </a:rPr>
              <a:t> </a:t>
            </a:r>
            <a:r>
              <a:rPr lang="en-US" sz="3000" b="1" i="1" dirty="0">
                <a:solidFill>
                  <a:srgbClr val="FFFF00"/>
                </a:solidFill>
                <a:latin typeface="Arial Narrow" panose="020B0606020202030204" pitchFamily="34" charset="0"/>
              </a:rPr>
              <a:t>on Long Duration Missions  Beyond LEO</a:t>
            </a:r>
            <a:endParaRPr lang="en-US" sz="3000" b="1" dirty="0">
              <a:solidFill>
                <a:srgbClr val="FFFF00"/>
              </a:solidFill>
              <a:latin typeface="Arial Narrow" panose="020B0606020202030204" pitchFamily="34" charset="0"/>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3766670"/>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6">
                    <a:lumMod val="60000"/>
                    <a:lumOff val="40000"/>
                  </a:schemeClr>
                </a:solidFill>
              </a:rPr>
              <a:t>Near-Term Goal</a:t>
            </a:r>
          </a:p>
          <a:p>
            <a:pPr algn="l"/>
            <a:r>
              <a:rPr lang="en-US" sz="2400" dirty="0">
                <a:solidFill>
                  <a:schemeClr val="accent6">
                    <a:lumMod val="60000"/>
                    <a:lumOff val="40000"/>
                  </a:schemeClr>
                </a:solidFill>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924835"/>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1">
                    <a:lumMod val="60000"/>
                    <a:lumOff val="40000"/>
                  </a:schemeClr>
                </a:solidFill>
              </a:rPr>
              <a:t>Long-Term Goal</a:t>
            </a:r>
          </a:p>
          <a:p>
            <a:pPr algn="l"/>
            <a:r>
              <a:rPr lang="en-US" sz="2400" dirty="0">
                <a:solidFill>
                  <a:schemeClr val="accent1">
                    <a:lumMod val="60000"/>
                    <a:lumOff val="40000"/>
                  </a:schemeClr>
                </a:solidFill>
              </a:rPr>
              <a:t>Caloric Replacement to Facilitate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t>The 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1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76522" y="5331682"/>
            <a:ext cx="1775155" cy="1188720"/>
          </a:xfrm>
          <a:prstGeom prst="rect">
            <a:avLst/>
          </a:prstGeom>
          <a:effectLst>
            <a:softEdge rad="25400"/>
          </a:effectLst>
        </p:spPr>
      </p:pic>
      <p:pic>
        <p:nvPicPr>
          <p:cNvPr id="33" name="Picture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92527" y="2497648"/>
            <a:ext cx="1346649" cy="2103120"/>
          </a:xfrm>
          <a:prstGeom prst="rect">
            <a:avLst/>
          </a:prstGeom>
          <a:effectLst>
            <a:softEdge rad="25400"/>
          </a:effectLst>
        </p:spPr>
      </p:pic>
      <p:pic>
        <p:nvPicPr>
          <p:cNvPr id="31" name="Picture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9794" y="2857300"/>
            <a:ext cx="954413" cy="1737360"/>
          </a:xfrm>
          <a:prstGeom prst="rect">
            <a:avLst/>
          </a:prstGeom>
          <a:effectLst>
            <a:softEdge rad="25400"/>
          </a:effectLst>
        </p:spPr>
      </p:pic>
      <p:sp>
        <p:nvSpPr>
          <p:cNvPr id="2" name="Title 1"/>
          <p:cNvSpPr>
            <a:spLocks noGrp="1"/>
          </p:cNvSpPr>
          <p:nvPr>
            <p:ph type="title"/>
          </p:nvPr>
        </p:nvSpPr>
        <p:spPr>
          <a:xfrm>
            <a:off x="1749209" y="-83839"/>
            <a:ext cx="8693585" cy="1325563"/>
          </a:xfrm>
        </p:spPr>
        <p:txBody>
          <a:bodyPr>
            <a:normAutofit/>
          </a:bodyPr>
          <a:lstStyle/>
          <a:p>
            <a:pPr algn="ctr"/>
            <a:r>
              <a:rPr lang="en-US" dirty="0"/>
              <a:t>Space Crop Production Candidates</a:t>
            </a:r>
          </a:p>
        </p:txBody>
      </p:sp>
      <p:sp>
        <p:nvSpPr>
          <p:cNvPr id="3" name="Rounded Rectangle 2"/>
          <p:cNvSpPr/>
          <p:nvPr/>
        </p:nvSpPr>
        <p:spPr>
          <a:xfrm>
            <a:off x="980189" y="1150708"/>
            <a:ext cx="2278795" cy="33715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Salad</a:t>
            </a:r>
          </a:p>
          <a:p>
            <a:pPr algn="ctr"/>
            <a:r>
              <a:rPr lang="en-US" sz="2400" b="1" dirty="0">
                <a:solidFill>
                  <a:prstClr val="white"/>
                </a:solidFill>
              </a:rPr>
              <a:t>Leafy Greens</a:t>
            </a:r>
          </a:p>
          <a:p>
            <a:pPr algn="ctr"/>
            <a:r>
              <a:rPr lang="en-US" sz="2400" b="1" dirty="0">
                <a:solidFill>
                  <a:prstClr val="white"/>
                </a:solidFill>
              </a:rPr>
              <a:t>Tomato</a:t>
            </a:r>
          </a:p>
          <a:p>
            <a:pPr algn="ctr"/>
            <a:r>
              <a:rPr lang="en-US" sz="2400" b="1" dirty="0">
                <a:solidFill>
                  <a:prstClr val="white"/>
                </a:solidFill>
              </a:rPr>
              <a:t>Pepper</a:t>
            </a:r>
          </a:p>
          <a:p>
            <a:pPr algn="ctr"/>
            <a:r>
              <a:rPr lang="en-US" sz="2400" b="1" dirty="0">
                <a:solidFill>
                  <a:prstClr val="white"/>
                </a:solidFill>
              </a:rPr>
              <a:t>Radish</a:t>
            </a:r>
          </a:p>
          <a:p>
            <a:pPr algn="ctr"/>
            <a:r>
              <a:rPr lang="en-US" sz="2400" b="1" dirty="0">
                <a:solidFill>
                  <a:prstClr val="white"/>
                </a:solidFill>
              </a:rPr>
              <a:t>Strawberry</a:t>
            </a:r>
          </a:p>
          <a:p>
            <a:pPr algn="ctr"/>
            <a:r>
              <a:rPr lang="en-US" sz="2400" b="1" dirty="0">
                <a:solidFill>
                  <a:prstClr val="white"/>
                </a:solidFill>
              </a:rPr>
              <a:t>Green Onion</a:t>
            </a:r>
          </a:p>
          <a:p>
            <a:pPr algn="ctr"/>
            <a:r>
              <a:rPr lang="en-US" sz="2400" b="1" dirty="0">
                <a:solidFill>
                  <a:prstClr val="white"/>
                </a:solidFill>
              </a:rPr>
              <a:t>Pea</a:t>
            </a:r>
          </a:p>
          <a:p>
            <a:pPr algn="ctr"/>
            <a:r>
              <a:rPr lang="en-US" sz="2400" b="1" dirty="0">
                <a:solidFill>
                  <a:prstClr val="white"/>
                </a:solidFill>
              </a:rPr>
              <a:t>Carrot</a:t>
            </a:r>
          </a:p>
        </p:txBody>
      </p:sp>
      <p:sp>
        <p:nvSpPr>
          <p:cNvPr id="5" name="Rounded Rectangle 4"/>
          <p:cNvSpPr/>
          <p:nvPr/>
        </p:nvSpPr>
        <p:spPr>
          <a:xfrm>
            <a:off x="4417047" y="4697015"/>
            <a:ext cx="1421773" cy="20095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Herbs</a:t>
            </a:r>
          </a:p>
          <a:p>
            <a:pPr algn="ctr"/>
            <a:r>
              <a:rPr lang="en-US" sz="2400" b="1" dirty="0">
                <a:solidFill>
                  <a:prstClr val="white"/>
                </a:solidFill>
              </a:rPr>
              <a:t>Basil</a:t>
            </a:r>
          </a:p>
          <a:p>
            <a:pPr algn="ctr"/>
            <a:r>
              <a:rPr lang="en-US" sz="2400" b="1" dirty="0">
                <a:solidFill>
                  <a:prstClr val="white"/>
                </a:solidFill>
              </a:rPr>
              <a:t>Mint</a:t>
            </a:r>
          </a:p>
          <a:p>
            <a:pPr algn="ctr"/>
            <a:r>
              <a:rPr lang="en-US" sz="2400" b="1" dirty="0">
                <a:solidFill>
                  <a:prstClr val="white"/>
                </a:solidFill>
              </a:rPr>
              <a:t>Chives</a:t>
            </a:r>
          </a:p>
          <a:p>
            <a:pPr algn="ctr"/>
            <a:r>
              <a:rPr lang="en-US" sz="2400" b="1" dirty="0">
                <a:solidFill>
                  <a:prstClr val="white"/>
                </a:solidFill>
              </a:rPr>
              <a:t>Dill</a:t>
            </a:r>
          </a:p>
        </p:txBody>
      </p:sp>
      <p:sp>
        <p:nvSpPr>
          <p:cNvPr id="12" name="Line Callout 1 11"/>
          <p:cNvSpPr/>
          <p:nvPr/>
        </p:nvSpPr>
        <p:spPr>
          <a:xfrm>
            <a:off x="3567601" y="1136089"/>
            <a:ext cx="2065944" cy="1158719"/>
          </a:xfrm>
          <a:prstGeom prst="borderCallout1">
            <a:avLst>
              <a:gd name="adj1" fmla="val 46266"/>
              <a:gd name="adj2" fmla="val 993"/>
              <a:gd name="adj3" fmla="val 53738"/>
              <a:gd name="adj4" fmla="val -1454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Lettuce, Chinese cabbage, Swiss chard, </a:t>
            </a:r>
            <a:r>
              <a:rPr lang="en-US" dirty="0" err="1">
                <a:solidFill>
                  <a:prstClr val="white"/>
                </a:solidFill>
              </a:rPr>
              <a:t>Mizuna</a:t>
            </a:r>
            <a:r>
              <a:rPr lang="en-US" dirty="0">
                <a:solidFill>
                  <a:prstClr val="white"/>
                </a:solidFill>
              </a:rPr>
              <a:t>, Spinach</a:t>
            </a:r>
          </a:p>
        </p:txBody>
      </p:sp>
      <p:sp>
        <p:nvSpPr>
          <p:cNvPr id="13" name="Left-Up Arrow 12"/>
          <p:cNvSpPr/>
          <p:nvPr/>
        </p:nvSpPr>
        <p:spPr>
          <a:xfrm flipH="1">
            <a:off x="1758211" y="4561451"/>
            <a:ext cx="2642153" cy="1737360"/>
          </a:xfrm>
          <a:prstGeom prst="leftUpArrow">
            <a:avLst>
              <a:gd name="adj1" fmla="val 47500"/>
              <a:gd name="adj2" fmla="val 23750"/>
              <a:gd name="adj3" fmla="val 25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CONSUMED FRESH WITHOUT PROCESSING</a:t>
            </a:r>
          </a:p>
        </p:txBody>
      </p:sp>
      <p:grpSp>
        <p:nvGrpSpPr>
          <p:cNvPr id="6" name="Group 5">
            <a:extLst>
              <a:ext uri="{FF2B5EF4-FFF2-40B4-BE49-F238E27FC236}">
                <a16:creationId xmlns:a16="http://schemas.microsoft.com/office/drawing/2014/main" id="{E7A3132D-62AE-4BEA-9B1C-91D7333296BD}"/>
              </a:ext>
            </a:extLst>
          </p:cNvPr>
          <p:cNvGrpSpPr/>
          <p:nvPr/>
        </p:nvGrpSpPr>
        <p:grpSpPr>
          <a:xfrm>
            <a:off x="7337327" y="1728592"/>
            <a:ext cx="4529958" cy="3424613"/>
            <a:chOff x="7064067" y="1634002"/>
            <a:chExt cx="4529958" cy="3424613"/>
          </a:xfrm>
        </p:grpSpPr>
        <p:grpSp>
          <p:nvGrpSpPr>
            <p:cNvPr id="24" name="Group 23"/>
            <p:cNvGrpSpPr/>
            <p:nvPr/>
          </p:nvGrpSpPr>
          <p:grpSpPr>
            <a:xfrm>
              <a:off x="7064067" y="1634002"/>
              <a:ext cx="2238699" cy="3424613"/>
              <a:chOff x="6196082" y="-246634"/>
              <a:chExt cx="2984931" cy="4566151"/>
            </a:xfrm>
          </p:grpSpPr>
          <p:sp>
            <p:nvSpPr>
              <p:cNvPr id="9" name="Rounded Rectangle 8"/>
              <p:cNvSpPr/>
              <p:nvPr/>
            </p:nvSpPr>
            <p:spPr>
              <a:xfrm>
                <a:off x="6196082" y="-246634"/>
                <a:ext cx="2984931" cy="4566151"/>
              </a:xfrm>
              <a:prstGeom prst="roundRect">
                <a:avLst/>
              </a:prstGeom>
              <a:noFill/>
              <a:ln>
                <a:solidFill>
                  <a:srgbClr val="008E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Staple Crops</a:t>
                </a:r>
              </a:p>
              <a:p>
                <a:pPr algn="ctr"/>
                <a:r>
                  <a:rPr lang="en-US" sz="2400" b="1" dirty="0">
                    <a:solidFill>
                      <a:prstClr val="white"/>
                    </a:solidFill>
                  </a:rPr>
                  <a:t>White Potato</a:t>
                </a:r>
              </a:p>
              <a:p>
                <a:pPr algn="ctr"/>
                <a:r>
                  <a:rPr lang="en-US" sz="2400" b="1" dirty="0">
                    <a:solidFill>
                      <a:prstClr val="white"/>
                    </a:solidFill>
                  </a:rPr>
                  <a:t>Sweet Potato</a:t>
                </a:r>
              </a:p>
              <a:p>
                <a:pPr algn="ctr"/>
                <a:endParaRPr lang="en-US" sz="2400" b="1" dirty="0">
                  <a:solidFill>
                    <a:prstClr val="white"/>
                  </a:solidFill>
                </a:endParaRPr>
              </a:p>
              <a:p>
                <a:pPr algn="ctr"/>
                <a:r>
                  <a:rPr lang="en-US" sz="2400" b="1" dirty="0">
                    <a:solidFill>
                      <a:prstClr val="white"/>
                    </a:solidFill>
                  </a:rPr>
                  <a:t>Rice</a:t>
                </a:r>
              </a:p>
              <a:p>
                <a:pPr algn="ctr"/>
                <a:r>
                  <a:rPr lang="en-US" sz="2400" b="1" dirty="0">
                    <a:solidFill>
                      <a:prstClr val="white"/>
                    </a:solidFill>
                  </a:rPr>
                  <a:t>Wheat</a:t>
                </a:r>
              </a:p>
              <a:p>
                <a:pPr algn="ctr"/>
                <a:r>
                  <a:rPr lang="en-US" sz="2400" b="1" dirty="0">
                    <a:solidFill>
                      <a:prstClr val="white"/>
                    </a:solidFill>
                  </a:rPr>
                  <a:t>Dried Bean</a:t>
                </a:r>
              </a:p>
              <a:p>
                <a:pPr algn="ctr"/>
                <a:r>
                  <a:rPr lang="en-US" sz="2400" b="1" dirty="0">
                    <a:solidFill>
                      <a:prstClr val="white"/>
                    </a:solidFill>
                  </a:rPr>
                  <a:t>Soybean</a:t>
                </a:r>
              </a:p>
              <a:p>
                <a:pPr algn="ctr"/>
                <a:r>
                  <a:rPr lang="en-US" sz="2400" b="1" dirty="0">
                    <a:solidFill>
                      <a:prstClr val="white"/>
                    </a:solidFill>
                  </a:rPr>
                  <a:t>Peanut</a:t>
                </a:r>
              </a:p>
            </p:txBody>
          </p:sp>
          <p:cxnSp>
            <p:nvCxnSpPr>
              <p:cNvPr id="23" name="Straight Connector 22"/>
              <p:cNvCxnSpPr/>
              <p:nvPr/>
            </p:nvCxnSpPr>
            <p:spPr>
              <a:xfrm>
                <a:off x="6196082" y="2314162"/>
                <a:ext cx="2275078" cy="0"/>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9864689" y="1975122"/>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MINIMAL PREPARATION / COOKING</a:t>
              </a:r>
            </a:p>
          </p:txBody>
        </p:sp>
        <p:sp>
          <p:nvSpPr>
            <p:cNvPr id="17" name="Right Brace 16"/>
            <p:cNvSpPr/>
            <p:nvPr/>
          </p:nvSpPr>
          <p:spPr>
            <a:xfrm>
              <a:off x="9451549" y="2107180"/>
              <a:ext cx="430219" cy="5708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19" name="Right Brace 18"/>
            <p:cNvSpPr/>
            <p:nvPr/>
          </p:nvSpPr>
          <p:spPr>
            <a:xfrm>
              <a:off x="9383713" y="3239193"/>
              <a:ext cx="430219" cy="17123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21" name="TextBox 20"/>
            <p:cNvSpPr txBox="1"/>
            <p:nvPr/>
          </p:nvSpPr>
          <p:spPr>
            <a:xfrm>
              <a:off x="9894879" y="3633681"/>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SIGNIFICANT PREPARATION / COOKING</a:t>
              </a:r>
            </a:p>
          </p:txBody>
        </p:sp>
      </p:grpSp>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36176" y="4839596"/>
            <a:ext cx="1313768" cy="91440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45714" y="5469372"/>
            <a:ext cx="1271082" cy="914400"/>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70183" y="1099375"/>
            <a:ext cx="1210321" cy="960120"/>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998272" y="1088255"/>
            <a:ext cx="1487954" cy="1280160"/>
          </a:xfrm>
          <a:prstGeom prst="rect">
            <a:avLst/>
          </a:prstGeom>
        </p:spPr>
      </p:pic>
      <p:pic>
        <p:nvPicPr>
          <p:cNvPr id="32" name="Picture 3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62751" y="5353970"/>
            <a:ext cx="1106704" cy="1554480"/>
          </a:xfrm>
          <a:prstGeom prst="rect">
            <a:avLst/>
          </a:prstGeom>
        </p:spPr>
      </p:pic>
      <p:pic>
        <p:nvPicPr>
          <p:cNvPr id="34" name="Picture 3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997100">
            <a:off x="-98941" y="3872208"/>
            <a:ext cx="1076424" cy="822960"/>
          </a:xfrm>
          <a:prstGeom prst="rect">
            <a:avLst/>
          </a:prstGeom>
        </p:spPr>
      </p:pic>
      <p:pic>
        <p:nvPicPr>
          <p:cNvPr id="35" name="Picture 34"/>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4690546" y="2836487"/>
            <a:ext cx="372863" cy="1280160"/>
          </a:xfrm>
          <a:prstGeom prst="rect">
            <a:avLst/>
          </a:prstGeom>
        </p:spPr>
      </p:pic>
      <p:pic>
        <p:nvPicPr>
          <p:cNvPr id="36" name="Picture 35"/>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rot="448077">
            <a:off x="165873" y="1370266"/>
            <a:ext cx="563916" cy="1828800"/>
          </a:xfrm>
          <a:prstGeom prst="rect">
            <a:avLst/>
          </a:prstGeom>
        </p:spPr>
      </p:pic>
      <p:pic>
        <p:nvPicPr>
          <p:cNvPr id="37" name="Picture 36"/>
          <p:cNvPicPr>
            <a:picLocks noChangeAspect="1"/>
          </p:cNvPicPr>
          <p:nvPr/>
        </p:nvPicPr>
        <p:blipFill rotWithShape="1">
          <a:blip r:embed="rId14" cstate="print">
            <a:extLst>
              <a:ext uri="{28A0092B-C50C-407E-A947-70E740481C1C}">
                <a14:useLocalDpi xmlns:a14="http://schemas.microsoft.com/office/drawing/2010/main"/>
              </a:ext>
            </a:extLst>
          </a:blip>
          <a:srcRect l="11034" b="8757"/>
          <a:stretch/>
        </p:blipFill>
        <p:spPr>
          <a:xfrm>
            <a:off x="539530" y="4959632"/>
            <a:ext cx="1069899" cy="1097280"/>
          </a:xfrm>
          <a:prstGeom prst="rect">
            <a:avLst/>
          </a:prstGeom>
        </p:spPr>
      </p:pic>
      <p:cxnSp>
        <p:nvCxnSpPr>
          <p:cNvPr id="39" name="Straight Connector 38"/>
          <p:cNvCxnSpPr/>
          <p:nvPr/>
        </p:nvCxnSpPr>
        <p:spPr>
          <a:xfrm>
            <a:off x="1866900" y="97632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502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4037561" y="1005162"/>
            <a:ext cx="167065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6893481" y="1034763"/>
            <a:ext cx="11335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30741" y="6078834"/>
            <a:ext cx="7836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Microgravity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Fluid movement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620550" y="986306"/>
            <a:ext cx="2127057" cy="175432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Water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      Recycling</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Radiation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Pressure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Micrometeorites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dirty="0">
              <a:ln>
                <a:noFill/>
              </a:ln>
              <a:solidFill>
                <a:prstClr val="white"/>
              </a:solidFill>
              <a:effectLst/>
              <a:uLnTx/>
              <a:uFillTx/>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016206" y="1576555"/>
            <a:ext cx="1854995" cy="954107"/>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Dust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Partial gravity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Productivity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Stress tolerance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Environmental optimization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357906" y="2497782"/>
            <a:ext cx="3031599" cy="2862322"/>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Plant Size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High CO</a:t>
            </a:r>
            <a:r>
              <a:rPr kumimoji="0" lang="en-US" sz="1800" b="1" i="0" u="none" strike="noStrike" kern="0" cap="none" spc="0" normalizeH="0" baseline="-25000" noProof="0" dirty="0">
                <a:ln>
                  <a:noFill/>
                </a:ln>
                <a:solidFill>
                  <a:prstClr val="white"/>
                </a:solidFill>
                <a:effectLst/>
                <a:uLnTx/>
                <a:uFillTx/>
              </a:rPr>
              <a:t>2</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Food Safety / Microbiome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Nutrient output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Sustainability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Abiotic stresses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Vehicle resources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Crew time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Waste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944711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F141-BF81-4C06-93B8-34D068E0F935}"/>
              </a:ext>
            </a:extLst>
          </p:cNvPr>
          <p:cNvSpPr>
            <a:spLocks noGrp="1"/>
          </p:cNvSpPr>
          <p:nvPr>
            <p:ph type="title"/>
          </p:nvPr>
        </p:nvSpPr>
        <p:spPr>
          <a:xfrm>
            <a:off x="671591" y="122759"/>
            <a:ext cx="7298871" cy="1134498"/>
          </a:xfrm>
        </p:spPr>
        <p:txBody>
          <a:bodyPr>
            <a:normAutofit fontScale="90000"/>
          </a:bodyPr>
          <a:lstStyle/>
          <a:p>
            <a:r>
              <a:rPr lang="en-US" dirty="0"/>
              <a:t>Space Crop Production Roadmap For Exploration</a:t>
            </a:r>
          </a:p>
        </p:txBody>
      </p:sp>
      <p:sp>
        <p:nvSpPr>
          <p:cNvPr id="3" name="Slide Number Placeholder 2">
            <a:extLst>
              <a:ext uri="{FF2B5EF4-FFF2-40B4-BE49-F238E27FC236}">
                <a16:creationId xmlns:a16="http://schemas.microsoft.com/office/drawing/2014/main" id="{62FB9DC1-9629-4FB3-A1D4-B9E095BB6203}"/>
              </a:ext>
            </a:extLst>
          </p:cNvPr>
          <p:cNvSpPr>
            <a:spLocks noGrp="1"/>
          </p:cNvSpPr>
          <p:nvPr>
            <p:ph type="sldNum" sz="quarter" idx="12"/>
          </p:nvPr>
        </p:nvSpPr>
        <p:spPr/>
        <p:txBody>
          <a:bodyPr/>
          <a:lstStyle/>
          <a:p>
            <a:fld id="{E304FCE3-98A4-4385-9FA0-D7D495E5CB61}" type="slidenum">
              <a:rPr lang="en-US" smtClean="0"/>
              <a:t>10</a:t>
            </a:fld>
            <a:endParaRPr lang="en-US"/>
          </a:p>
        </p:txBody>
      </p:sp>
      <p:grpSp>
        <p:nvGrpSpPr>
          <p:cNvPr id="96" name="Group 95">
            <a:extLst>
              <a:ext uri="{FF2B5EF4-FFF2-40B4-BE49-F238E27FC236}">
                <a16:creationId xmlns:a16="http://schemas.microsoft.com/office/drawing/2014/main" id="{B42298A5-F4B7-4CD3-8833-D1AB9FA9BBE5}"/>
              </a:ext>
            </a:extLst>
          </p:cNvPr>
          <p:cNvGrpSpPr/>
          <p:nvPr/>
        </p:nvGrpSpPr>
        <p:grpSpPr>
          <a:xfrm>
            <a:off x="628286" y="719110"/>
            <a:ext cx="10935428" cy="6147329"/>
            <a:chOff x="628286" y="719110"/>
            <a:chExt cx="10935428" cy="6147329"/>
          </a:xfrm>
        </p:grpSpPr>
        <p:grpSp>
          <p:nvGrpSpPr>
            <p:cNvPr id="95" name="Group 94">
              <a:extLst>
                <a:ext uri="{FF2B5EF4-FFF2-40B4-BE49-F238E27FC236}">
                  <a16:creationId xmlns:a16="http://schemas.microsoft.com/office/drawing/2014/main" id="{4E547CAC-61FF-47B6-8803-FD968193D882}"/>
                </a:ext>
              </a:extLst>
            </p:cNvPr>
            <p:cNvGrpSpPr/>
            <p:nvPr/>
          </p:nvGrpSpPr>
          <p:grpSpPr>
            <a:xfrm>
              <a:off x="628286" y="719110"/>
              <a:ext cx="10935428" cy="6147329"/>
              <a:chOff x="628286" y="719110"/>
              <a:chExt cx="10935428" cy="6147329"/>
            </a:xfrm>
          </p:grpSpPr>
          <p:pic>
            <p:nvPicPr>
              <p:cNvPr id="42" name="Picture 9" descr="Slide1">
                <a:extLst>
                  <a:ext uri="{FF2B5EF4-FFF2-40B4-BE49-F238E27FC236}">
                    <a16:creationId xmlns:a16="http://schemas.microsoft.com/office/drawing/2014/main" id="{536614E0-A6D6-431D-93D5-1E846907F00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41119" y="1714506"/>
                <a:ext cx="10675890" cy="515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FDBF2D9A-F583-48F0-A173-0BE7FBD0C7B6}"/>
                  </a:ext>
                </a:extLst>
              </p:cNvPr>
              <p:cNvGrpSpPr/>
              <p:nvPr/>
            </p:nvGrpSpPr>
            <p:grpSpPr>
              <a:xfrm>
                <a:off x="4735766" y="1126648"/>
                <a:ext cx="3658591" cy="1816740"/>
                <a:chOff x="3460311" y="1379626"/>
                <a:chExt cx="3109222" cy="1100942"/>
              </a:xfrm>
            </p:grpSpPr>
            <p:sp>
              <p:nvSpPr>
                <p:cNvPr id="44" name="Rounded Rectangle 13">
                  <a:extLst>
                    <a:ext uri="{FF2B5EF4-FFF2-40B4-BE49-F238E27FC236}">
                      <a16:creationId xmlns:a16="http://schemas.microsoft.com/office/drawing/2014/main" id="{336FE2F4-E5B8-4F1F-9CE3-CCE5790D9124}"/>
                    </a:ext>
                  </a:extLst>
                </p:cNvPr>
                <p:cNvSpPr/>
                <p:nvPr/>
              </p:nvSpPr>
              <p:spPr>
                <a:xfrm>
                  <a:off x="3460311" y="1379626"/>
                  <a:ext cx="2869834" cy="1027107"/>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45" name="TextBox 44">
                  <a:extLst>
                    <a:ext uri="{FF2B5EF4-FFF2-40B4-BE49-F238E27FC236}">
                      <a16:creationId xmlns:a16="http://schemas.microsoft.com/office/drawing/2014/main" id="{A6BABCCB-FDA9-4CD3-9C2B-5B14BBD59773}"/>
                    </a:ext>
                  </a:extLst>
                </p:cNvPr>
                <p:cNvSpPr txBox="1"/>
                <p:nvPr/>
              </p:nvSpPr>
              <p:spPr>
                <a:xfrm>
                  <a:off x="3508465" y="1419486"/>
                  <a:ext cx="2115066" cy="26336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GATEWAY</a:t>
                  </a:r>
                  <a:r>
                    <a:rPr kumimoji="0" lang="en-US" sz="1400" b="1" i="0" u="none" strike="noStrike" kern="0" cap="none" spc="0" normalizeH="0" baseline="0" noProof="0" dirty="0">
                      <a:ln>
                        <a:noFill/>
                      </a:ln>
                      <a:solidFill>
                        <a:srgbClr val="FFFF00"/>
                      </a:solidFill>
                      <a:effectLst/>
                      <a:uLnTx/>
                      <a:uFillTx/>
                    </a:rPr>
                    <a: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Research</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46" name="TextBox 45">
                  <a:extLst>
                    <a:ext uri="{FF2B5EF4-FFF2-40B4-BE49-F238E27FC236}">
                      <a16:creationId xmlns:a16="http://schemas.microsoft.com/office/drawing/2014/main" id="{BD972FE1-E14C-4C64-93E1-0C15D306A21E}"/>
                    </a:ext>
                  </a:extLst>
                </p:cNvPr>
                <p:cNvSpPr txBox="1"/>
                <p:nvPr/>
              </p:nvSpPr>
              <p:spPr>
                <a:xfrm>
                  <a:off x="3538181" y="1660480"/>
                  <a:ext cx="3031352" cy="32920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Proving Ground to study the effect of deep space radiation on pick and eat crops in µg</a:t>
                  </a:r>
                </a:p>
              </p:txBody>
            </p:sp>
            <p:sp>
              <p:nvSpPr>
                <p:cNvPr id="47" name="TextBox 46">
                  <a:extLst>
                    <a:ext uri="{FF2B5EF4-FFF2-40B4-BE49-F238E27FC236}">
                      <a16:creationId xmlns:a16="http://schemas.microsoft.com/office/drawing/2014/main" id="{5B683CE0-C4EA-4C5E-BE1B-C1DD24885794}"/>
                    </a:ext>
                  </a:extLst>
                </p:cNvPr>
                <p:cNvSpPr txBox="1"/>
                <p:nvPr/>
              </p:nvSpPr>
              <p:spPr>
                <a:xfrm>
                  <a:off x="3529969" y="2096501"/>
                  <a:ext cx="1295547" cy="3840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grpSp>
            <p:nvGrpSpPr>
              <p:cNvPr id="48" name="Group 47">
                <a:extLst>
                  <a:ext uri="{FF2B5EF4-FFF2-40B4-BE49-F238E27FC236}">
                    <a16:creationId xmlns:a16="http://schemas.microsoft.com/office/drawing/2014/main" id="{8B1F0B96-48FB-4A35-A591-3B60154588F0}"/>
                  </a:ext>
                </a:extLst>
              </p:cNvPr>
              <p:cNvGrpSpPr/>
              <p:nvPr/>
            </p:nvGrpSpPr>
            <p:grpSpPr>
              <a:xfrm>
                <a:off x="780137" y="1535731"/>
                <a:ext cx="4338807" cy="1724898"/>
                <a:chOff x="86136" y="1496529"/>
                <a:chExt cx="3687298" cy="1058077"/>
              </a:xfrm>
            </p:grpSpPr>
            <p:sp>
              <p:nvSpPr>
                <p:cNvPr id="49" name="Rounded Rectangle 18">
                  <a:extLst>
                    <a:ext uri="{FF2B5EF4-FFF2-40B4-BE49-F238E27FC236}">
                      <a16:creationId xmlns:a16="http://schemas.microsoft.com/office/drawing/2014/main" id="{75314E5F-3624-48CF-81EF-67E3CFDC4E2D}"/>
                    </a:ext>
                  </a:extLst>
                </p:cNvPr>
                <p:cNvSpPr/>
                <p:nvPr/>
              </p:nvSpPr>
              <p:spPr>
                <a:xfrm>
                  <a:off x="86136" y="1496529"/>
                  <a:ext cx="3275523" cy="932364"/>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A72D2D87-FB81-4E04-A0A6-A431E1002BAF}"/>
                    </a:ext>
                  </a:extLst>
                </p:cNvPr>
                <p:cNvSpPr txBox="1"/>
                <p:nvPr/>
              </p:nvSpPr>
              <p:spPr>
                <a:xfrm>
                  <a:off x="144685" y="1564438"/>
                  <a:ext cx="2735044" cy="26658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ISS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Research and H/W Technology</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51" name="TextBox 50">
                  <a:extLst>
                    <a:ext uri="{FF2B5EF4-FFF2-40B4-BE49-F238E27FC236}">
                      <a16:creationId xmlns:a16="http://schemas.microsoft.com/office/drawing/2014/main" id="{45768CFB-B6F8-4F72-AE05-045B5B522CEA}"/>
                    </a:ext>
                  </a:extLst>
                </p:cNvPr>
                <p:cNvSpPr txBox="1"/>
                <p:nvPr/>
              </p:nvSpPr>
              <p:spPr>
                <a:xfrm>
                  <a:off x="163656" y="1845206"/>
                  <a:ext cx="3266426" cy="33322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Identify challenges and solutions for growing pick and eat crops in µg to support crew nutrition</a:t>
                  </a:r>
                </a:p>
              </p:txBody>
            </p:sp>
            <p:sp>
              <p:nvSpPr>
                <p:cNvPr id="52" name="TextBox 51">
                  <a:extLst>
                    <a:ext uri="{FF2B5EF4-FFF2-40B4-BE49-F238E27FC236}">
                      <a16:creationId xmlns:a16="http://schemas.microsoft.com/office/drawing/2014/main" id="{CE85D90F-00AE-4B98-BFDB-53226F5F07D3}"/>
                    </a:ext>
                  </a:extLst>
                </p:cNvPr>
                <p:cNvSpPr txBox="1"/>
                <p:nvPr/>
              </p:nvSpPr>
              <p:spPr>
                <a:xfrm>
                  <a:off x="180422" y="2165839"/>
                  <a:ext cx="3593012" cy="3887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EXPRESS Rack  (8 Lockers)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sp>
            <p:nvSpPr>
              <p:cNvPr id="53" name="Rounded Rectangle 23">
                <a:extLst>
                  <a:ext uri="{FF2B5EF4-FFF2-40B4-BE49-F238E27FC236}">
                    <a16:creationId xmlns:a16="http://schemas.microsoft.com/office/drawing/2014/main" id="{5B440F74-70B2-47B1-A176-11EF082284F9}"/>
                  </a:ext>
                </a:extLst>
              </p:cNvPr>
              <p:cNvSpPr/>
              <p:nvPr/>
            </p:nvSpPr>
            <p:spPr>
              <a:xfrm>
                <a:off x="8236300" y="719110"/>
                <a:ext cx="3113465" cy="1940124"/>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00"/>
                  </a:solidFill>
                  <a:effectLst/>
                  <a:uLnTx/>
                  <a:uFillTx/>
                  <a:latin typeface="Calibri" panose="020F0502020204030204"/>
                  <a:ea typeface="+mn-ea"/>
                  <a:cs typeface="+mn-cs"/>
                </a:endParaRPr>
              </a:p>
            </p:txBody>
          </p:sp>
          <p:grpSp>
            <p:nvGrpSpPr>
              <p:cNvPr id="54" name="Group 53">
                <a:extLst>
                  <a:ext uri="{FF2B5EF4-FFF2-40B4-BE49-F238E27FC236}">
                    <a16:creationId xmlns:a16="http://schemas.microsoft.com/office/drawing/2014/main" id="{D4E0466C-ACD6-4FC0-9AB9-D9B6A4FC0955}"/>
                  </a:ext>
                </a:extLst>
              </p:cNvPr>
              <p:cNvGrpSpPr/>
              <p:nvPr/>
            </p:nvGrpSpPr>
            <p:grpSpPr>
              <a:xfrm>
                <a:off x="8213984" y="994407"/>
                <a:ext cx="3315629" cy="1559776"/>
                <a:chOff x="6373586" y="1114770"/>
                <a:chExt cx="2817759" cy="1279743"/>
              </a:xfrm>
            </p:grpSpPr>
            <p:sp>
              <p:nvSpPr>
                <p:cNvPr id="55" name="TextBox 54">
                  <a:extLst>
                    <a:ext uri="{FF2B5EF4-FFF2-40B4-BE49-F238E27FC236}">
                      <a16:creationId xmlns:a16="http://schemas.microsoft.com/office/drawing/2014/main" id="{BDDC2FF7-5523-422B-9EB9-C8FA2CC4B107}"/>
                    </a:ext>
                  </a:extLst>
                </p:cNvPr>
                <p:cNvSpPr txBox="1"/>
                <p:nvPr/>
              </p:nvSpPr>
              <p:spPr>
                <a:xfrm>
                  <a:off x="6373586" y="1114770"/>
                  <a:ext cx="2817759" cy="3693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MARS TRANSIT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Crop 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56" name="Rectangle 55">
                  <a:extLst>
                    <a:ext uri="{FF2B5EF4-FFF2-40B4-BE49-F238E27FC236}">
                      <a16:creationId xmlns:a16="http://schemas.microsoft.com/office/drawing/2014/main" id="{288D9055-F793-4788-A42E-A898B26759B2}"/>
                    </a:ext>
                  </a:extLst>
                </p:cNvPr>
                <p:cNvSpPr/>
                <p:nvPr/>
              </p:nvSpPr>
              <p:spPr>
                <a:xfrm>
                  <a:off x="6487197" y="1394675"/>
                  <a:ext cx="2471130" cy="64633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Operational µg Food Production capability for pick and eat crops to supplement crew diet  </a:t>
                  </a:r>
                </a:p>
              </p:txBody>
            </p:sp>
            <p:sp>
              <p:nvSpPr>
                <p:cNvPr id="57" name="Rectangle 56">
                  <a:extLst>
                    <a:ext uri="{FF2B5EF4-FFF2-40B4-BE49-F238E27FC236}">
                      <a16:creationId xmlns:a16="http://schemas.microsoft.com/office/drawing/2014/main" id="{4E070E82-F94E-471F-BF03-F16169E56F5F}"/>
                    </a:ext>
                  </a:extLst>
                </p:cNvPr>
                <p:cNvSpPr/>
                <p:nvPr/>
              </p:nvSpPr>
              <p:spPr>
                <a:xfrm>
                  <a:off x="6504410" y="1963626"/>
                  <a:ext cx="2300289" cy="43088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One to Two EXPRESS Racks   (8-16 Lockers)</a:t>
                  </a:r>
                </a:p>
              </p:txBody>
            </p:sp>
          </p:grpSp>
          <p:sp>
            <p:nvSpPr>
              <p:cNvPr id="58" name="Rounded Rectangle 27">
                <a:extLst>
                  <a:ext uri="{FF2B5EF4-FFF2-40B4-BE49-F238E27FC236}">
                    <a16:creationId xmlns:a16="http://schemas.microsoft.com/office/drawing/2014/main" id="{E0006541-7957-412F-BC7C-55065A80257C}"/>
                  </a:ext>
                </a:extLst>
              </p:cNvPr>
              <p:cNvSpPr/>
              <p:nvPr/>
            </p:nvSpPr>
            <p:spPr>
              <a:xfrm>
                <a:off x="771513" y="4416974"/>
                <a:ext cx="3814853" cy="1627246"/>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grpSp>
            <p:nvGrpSpPr>
              <p:cNvPr id="59" name="Group 58">
                <a:extLst>
                  <a:ext uri="{FF2B5EF4-FFF2-40B4-BE49-F238E27FC236}">
                    <a16:creationId xmlns:a16="http://schemas.microsoft.com/office/drawing/2014/main" id="{B2EAB871-BC86-4865-8609-B2E5736DEBDF}"/>
                  </a:ext>
                </a:extLst>
              </p:cNvPr>
              <p:cNvGrpSpPr/>
              <p:nvPr/>
            </p:nvGrpSpPr>
            <p:grpSpPr>
              <a:xfrm>
                <a:off x="628286" y="4575539"/>
                <a:ext cx="4723516" cy="1769425"/>
                <a:chOff x="-5355" y="3895557"/>
                <a:chExt cx="3769157" cy="1337236"/>
              </a:xfrm>
            </p:grpSpPr>
            <p:sp>
              <p:nvSpPr>
                <p:cNvPr id="60" name="TextBox 59">
                  <a:extLst>
                    <a:ext uri="{FF2B5EF4-FFF2-40B4-BE49-F238E27FC236}">
                      <a16:creationId xmlns:a16="http://schemas.microsoft.com/office/drawing/2014/main" id="{595B6E6E-785A-4808-8074-ABB2C9462FC7}"/>
                    </a:ext>
                  </a:extLst>
                </p:cNvPr>
                <p:cNvSpPr txBox="1"/>
                <p:nvPr/>
              </p:nvSpPr>
              <p:spPr>
                <a:xfrm>
                  <a:off x="-5355" y="3895557"/>
                  <a:ext cx="3277587" cy="328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Ground</a:t>
                  </a:r>
                  <a:r>
                    <a:rPr kumimoji="0" lang="en-US" sz="1600" b="1" i="0" u="none" strike="noStrike" kern="0" cap="none" spc="0" normalizeH="0" baseline="0" noProof="0" dirty="0">
                      <a:ln>
                        <a:noFill/>
                      </a:ln>
                      <a:solidFill>
                        <a:srgbClr val="FFFF00"/>
                      </a:solidFill>
                      <a:effectLst/>
                      <a:uLnTx/>
                      <a:uFillTx/>
                    </a:rPr>
                    <a: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 Research</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and H/W Technology</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1" name="TextBox 60">
                  <a:extLst>
                    <a:ext uri="{FF2B5EF4-FFF2-40B4-BE49-F238E27FC236}">
                      <a16:creationId xmlns:a16="http://schemas.microsoft.com/office/drawing/2014/main" id="{EF119861-011D-40A7-9346-087E1FD5065D}"/>
                    </a:ext>
                  </a:extLst>
                </p:cNvPr>
                <p:cNvSpPr txBox="1"/>
                <p:nvPr/>
              </p:nvSpPr>
              <p:spPr>
                <a:xfrm>
                  <a:off x="157493" y="4175298"/>
                  <a:ext cx="3266426" cy="57476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Develop space crop production concepts and strategies in support of destinations along the exploration roadmap</a:t>
                  </a:r>
                </a:p>
              </p:txBody>
            </p:sp>
            <p:sp>
              <p:nvSpPr>
                <p:cNvPr id="62" name="TextBox 61">
                  <a:extLst>
                    <a:ext uri="{FF2B5EF4-FFF2-40B4-BE49-F238E27FC236}">
                      <a16:creationId xmlns:a16="http://schemas.microsoft.com/office/drawing/2014/main" id="{B241133D-9E88-440B-A27B-78932E92C2B2}"/>
                    </a:ext>
                  </a:extLst>
                </p:cNvPr>
                <p:cNvSpPr txBox="1"/>
                <p:nvPr/>
              </p:nvSpPr>
              <p:spPr>
                <a:xfrm>
                  <a:off x="170790" y="4753819"/>
                  <a:ext cx="3593012" cy="47897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sp>
            <p:nvSpPr>
              <p:cNvPr id="63" name="Rounded Rectangle 31">
                <a:extLst>
                  <a:ext uri="{FF2B5EF4-FFF2-40B4-BE49-F238E27FC236}">
                    <a16:creationId xmlns:a16="http://schemas.microsoft.com/office/drawing/2014/main" id="{7E6092EE-85A8-4235-8C3E-E5672DBFE45C}"/>
                  </a:ext>
                </a:extLst>
              </p:cNvPr>
              <p:cNvSpPr/>
              <p:nvPr/>
            </p:nvSpPr>
            <p:spPr>
              <a:xfrm>
                <a:off x="4691374" y="4032442"/>
                <a:ext cx="3514419" cy="2036199"/>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CC304795-112A-4F02-96E9-A14D44860BC0}"/>
                  </a:ext>
                </a:extLst>
              </p:cNvPr>
              <p:cNvSpPr/>
              <p:nvPr/>
            </p:nvSpPr>
            <p:spPr>
              <a:xfrm>
                <a:off x="4674951" y="4220305"/>
                <a:ext cx="3672204" cy="43458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LUNAR SURFACE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Research/Production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5" name="Rectangle 64">
                <a:extLst>
                  <a:ext uri="{FF2B5EF4-FFF2-40B4-BE49-F238E27FC236}">
                    <a16:creationId xmlns:a16="http://schemas.microsoft.com/office/drawing/2014/main" id="{8396F25E-6C37-4148-9DB7-EA904557AC83}"/>
                  </a:ext>
                </a:extLst>
              </p:cNvPr>
              <p:cNvSpPr/>
              <p:nvPr/>
            </p:nvSpPr>
            <p:spPr>
              <a:xfrm>
                <a:off x="4761106" y="4584472"/>
                <a:ext cx="3547905" cy="11951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Develop and deploy operational partial gravity systems for both nutritional support and caloric replacement as both a source of food for long duration lunar missions and as a demonstration for Mars </a:t>
                </a:r>
              </a:p>
            </p:txBody>
          </p:sp>
          <p:sp>
            <p:nvSpPr>
              <p:cNvPr id="66" name="Rectangle 65">
                <a:extLst>
                  <a:ext uri="{FF2B5EF4-FFF2-40B4-BE49-F238E27FC236}">
                    <a16:creationId xmlns:a16="http://schemas.microsoft.com/office/drawing/2014/main" id="{435E1A51-56E1-4B4B-9591-8A5EA75B9BDD}"/>
                  </a:ext>
                </a:extLst>
              </p:cNvPr>
              <p:cNvSpPr/>
              <p:nvPr/>
            </p:nvSpPr>
            <p:spPr>
              <a:xfrm>
                <a:off x="4790912" y="5721898"/>
                <a:ext cx="2301588" cy="30783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 </a:t>
                </a:r>
              </a:p>
            </p:txBody>
          </p:sp>
          <p:sp>
            <p:nvSpPr>
              <p:cNvPr id="67" name="Rounded Rectangle 35">
                <a:extLst>
                  <a:ext uri="{FF2B5EF4-FFF2-40B4-BE49-F238E27FC236}">
                    <a16:creationId xmlns:a16="http://schemas.microsoft.com/office/drawing/2014/main" id="{3E913882-7A3B-4C31-BFF2-F2BC5FEEC63A}"/>
                  </a:ext>
                </a:extLst>
              </p:cNvPr>
              <p:cNvSpPr/>
              <p:nvPr/>
            </p:nvSpPr>
            <p:spPr>
              <a:xfrm>
                <a:off x="8314644" y="4367854"/>
                <a:ext cx="3027366" cy="1724085"/>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65810D5B-7E44-4798-B4B6-7F5620EB777F}"/>
                  </a:ext>
                </a:extLst>
              </p:cNvPr>
              <p:cNvSpPr/>
              <p:nvPr/>
            </p:nvSpPr>
            <p:spPr>
              <a:xfrm>
                <a:off x="8179878" y="4605957"/>
                <a:ext cx="3383836" cy="43458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MARTIAN SURFACE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9" name="Rectangle 68">
                <a:extLst>
                  <a:ext uri="{FF2B5EF4-FFF2-40B4-BE49-F238E27FC236}">
                    <a16:creationId xmlns:a16="http://schemas.microsoft.com/office/drawing/2014/main" id="{A814A154-A62E-497E-A222-9363C5997697}"/>
                  </a:ext>
                </a:extLst>
              </p:cNvPr>
              <p:cNvSpPr/>
              <p:nvPr/>
            </p:nvSpPr>
            <p:spPr>
              <a:xfrm>
                <a:off x="8347155" y="5733108"/>
                <a:ext cx="2339313" cy="30783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 </a:t>
                </a:r>
              </a:p>
            </p:txBody>
          </p:sp>
          <p:sp>
            <p:nvSpPr>
              <p:cNvPr id="70" name="Rectangle 69">
                <a:extLst>
                  <a:ext uri="{FF2B5EF4-FFF2-40B4-BE49-F238E27FC236}">
                    <a16:creationId xmlns:a16="http://schemas.microsoft.com/office/drawing/2014/main" id="{53D6D7DE-68FF-4A9F-A808-DD4D6F546567}"/>
                  </a:ext>
                </a:extLst>
              </p:cNvPr>
              <p:cNvSpPr/>
              <p:nvPr/>
            </p:nvSpPr>
            <p:spPr>
              <a:xfrm>
                <a:off x="8275525" y="4982102"/>
                <a:ext cx="3034937" cy="77639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Leverage Lunar Surface experience in Food Production systems to extend Earth Independence for Mars missions</a:t>
                </a:r>
              </a:p>
            </p:txBody>
          </p:sp>
          <p:pic>
            <p:nvPicPr>
              <p:cNvPr id="72" name="Picture 31">
                <a:extLst>
                  <a:ext uri="{FF2B5EF4-FFF2-40B4-BE49-F238E27FC236}">
                    <a16:creationId xmlns:a16="http://schemas.microsoft.com/office/drawing/2014/main" id="{BB2293EE-B50C-453A-9B5A-BE8284A8844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bwMode="auto">
              <a:xfrm>
                <a:off x="3945625" y="1568106"/>
                <a:ext cx="645049" cy="31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47">
                <a:extLst>
                  <a:ext uri="{FF2B5EF4-FFF2-40B4-BE49-F238E27FC236}">
                    <a16:creationId xmlns:a16="http://schemas.microsoft.com/office/drawing/2014/main" id="{BF63DAD7-BB5B-4C3F-9A23-E8A5C9FAB72D}"/>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bwMode="auto">
              <a:xfrm>
                <a:off x="7405256" y="1234487"/>
                <a:ext cx="616025" cy="3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47">
                <a:extLst>
                  <a:ext uri="{FF2B5EF4-FFF2-40B4-BE49-F238E27FC236}">
                    <a16:creationId xmlns:a16="http://schemas.microsoft.com/office/drawing/2014/main" id="{84D626B9-58E3-491E-9194-ABB5A5778B14}"/>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bwMode="auto">
              <a:xfrm>
                <a:off x="10642384" y="805332"/>
                <a:ext cx="616025" cy="3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30">
                <a:extLst>
                  <a:ext uri="{FF2B5EF4-FFF2-40B4-BE49-F238E27FC236}">
                    <a16:creationId xmlns:a16="http://schemas.microsoft.com/office/drawing/2014/main" id="{EC68B571-D40B-4DAA-A2A8-63F9D6A03547}"/>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bwMode="auto">
              <a:xfrm>
                <a:off x="3866039" y="4444202"/>
                <a:ext cx="667548" cy="28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84">
                <a:extLst>
                  <a:ext uri="{FF2B5EF4-FFF2-40B4-BE49-F238E27FC236}">
                    <a16:creationId xmlns:a16="http://schemas.microsoft.com/office/drawing/2014/main" id="{90F6A45F-1343-4251-9CD6-62820916CBEC}"/>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bwMode="auto">
              <a:xfrm>
                <a:off x="7503697" y="4067817"/>
                <a:ext cx="603441" cy="30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90">
                <a:extLst>
                  <a:ext uri="{FF2B5EF4-FFF2-40B4-BE49-F238E27FC236}">
                    <a16:creationId xmlns:a16="http://schemas.microsoft.com/office/drawing/2014/main" id="{9C74E825-C249-4426-8601-993DA08E5ACE}"/>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bwMode="auto">
              <a:xfrm>
                <a:off x="10625910" y="4439858"/>
                <a:ext cx="629514" cy="28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1" name="Picture 10">
              <a:extLst>
                <a:ext uri="{FF2B5EF4-FFF2-40B4-BE49-F238E27FC236}">
                  <a16:creationId xmlns:a16="http://schemas.microsoft.com/office/drawing/2014/main" id="{870B4FEB-C082-459A-BCA9-368B62D14525}"/>
                </a:ext>
              </a:extLst>
            </p:cNvPr>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9837771" y="2933808"/>
              <a:ext cx="804613" cy="8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4" name="Group 93">
            <a:extLst>
              <a:ext uri="{FF2B5EF4-FFF2-40B4-BE49-F238E27FC236}">
                <a16:creationId xmlns:a16="http://schemas.microsoft.com/office/drawing/2014/main" id="{D1A8BF3F-302C-4B92-B0B0-480A9B3D2E0D}"/>
              </a:ext>
            </a:extLst>
          </p:cNvPr>
          <p:cNvGrpSpPr/>
          <p:nvPr/>
        </p:nvGrpSpPr>
        <p:grpSpPr>
          <a:xfrm>
            <a:off x="741119" y="815485"/>
            <a:ext cx="6762578" cy="576072"/>
            <a:chOff x="741119" y="815485"/>
            <a:chExt cx="6762578" cy="576072"/>
          </a:xfrm>
        </p:grpSpPr>
        <p:cxnSp>
          <p:nvCxnSpPr>
            <p:cNvPr id="79" name="Straight Connector 78">
              <a:extLst>
                <a:ext uri="{FF2B5EF4-FFF2-40B4-BE49-F238E27FC236}">
                  <a16:creationId xmlns:a16="http://schemas.microsoft.com/office/drawing/2014/main" id="{E1E44879-91EB-4A70-81BE-AA646297BAF2}"/>
                </a:ext>
              </a:extLst>
            </p:cNvPr>
            <p:cNvCxnSpPr>
              <a:cxnSpLocks/>
            </p:cNvCxnSpPr>
            <p:nvPr/>
          </p:nvCxnSpPr>
          <p:spPr>
            <a:xfrm>
              <a:off x="4056444" y="816218"/>
              <a:ext cx="3447253"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BF27A6F1-C024-4560-ACA0-04B026543A4A}"/>
                </a:ext>
              </a:extLst>
            </p:cNvPr>
            <p:cNvCxnSpPr>
              <a:cxnSpLocks/>
            </p:cNvCxnSpPr>
            <p:nvPr/>
          </p:nvCxnSpPr>
          <p:spPr>
            <a:xfrm>
              <a:off x="741119" y="1377111"/>
              <a:ext cx="3326211"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23C5E55-6FE6-4393-9ED2-7EB1626017F5}"/>
                </a:ext>
              </a:extLst>
            </p:cNvPr>
            <p:cNvCxnSpPr>
              <a:cxnSpLocks/>
            </p:cNvCxnSpPr>
            <p:nvPr/>
          </p:nvCxnSpPr>
          <p:spPr>
            <a:xfrm>
              <a:off x="4070673" y="815485"/>
              <a:ext cx="0" cy="576072"/>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5261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nstott\Desktop\s133e010480.jpg">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27340" y="0"/>
            <a:ext cx="10337321" cy="6858000"/>
          </a:xfrm>
          <a:prstGeom prst="rect">
            <a:avLst/>
          </a:prstGeom>
          <a:noFill/>
          <a:ln w="9525">
            <a:noFill/>
            <a:miter lim="800000"/>
            <a:headEnd/>
            <a:tailEnd/>
          </a:ln>
        </p:spPr>
      </p:pic>
      <p:sp>
        <p:nvSpPr>
          <p:cNvPr id="5" name="TextBox 4"/>
          <p:cNvSpPr txBox="1"/>
          <p:nvPr/>
        </p:nvSpPr>
        <p:spPr>
          <a:xfrm>
            <a:off x="1828800" y="164177"/>
            <a:ext cx="8534400" cy="584775"/>
          </a:xfrm>
          <a:prstGeom prst="rect">
            <a:avLst/>
          </a:prstGeom>
          <a:noFill/>
        </p:spPr>
        <p:txBody>
          <a:bodyPr wrap="square">
            <a:spAutoFit/>
          </a:bodyPr>
          <a:lstStyle/>
          <a:p>
            <a:pPr algn="ctr">
              <a:defRPr/>
            </a:pPr>
            <a:r>
              <a:rPr lang="en-US" sz="3200" b="1" i="1" dirty="0">
                <a:ln w="12700">
                  <a:solidFill>
                    <a:schemeClr val="tx2">
                      <a:satMod val="155000"/>
                    </a:schemeClr>
                  </a:solidFill>
                  <a:prstDash val="solid"/>
                </a:ln>
                <a:latin typeface="Arial Black" panose="020B0A04020102020204" pitchFamily="34" charset="0"/>
              </a:rPr>
              <a:t>The International Space Station</a:t>
            </a:r>
          </a:p>
        </p:txBody>
      </p:sp>
    </p:spTree>
    <p:extLst>
      <p:ext uri="{BB962C8B-B14F-4D97-AF65-F5344CB8AC3E}">
        <p14:creationId xmlns:p14="http://schemas.microsoft.com/office/powerpoint/2010/main" val="3789657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8F97B7C5-B6F5-404A-B5DA-CA21CA92E4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84"/>
          <a:stretch/>
        </p:blipFill>
        <p:spPr>
          <a:xfrm rot="21167192">
            <a:off x="1346232" y="1180074"/>
            <a:ext cx="3514728"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a:extLst>
              <a:ext uri="{FF2B5EF4-FFF2-40B4-BE49-F238E27FC236}">
                <a16:creationId xmlns:a16="http://schemas.microsoft.com/office/drawing/2014/main" id="{B5601DAF-1521-4F0D-9B1F-91740B99D4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27" r="10519" b="13577"/>
          <a:stretch/>
        </p:blipFill>
        <p:spPr>
          <a:xfrm rot="609851">
            <a:off x="7752758" y="856052"/>
            <a:ext cx="3483959"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70C14F03-7ECE-4901-BCE5-A9A709C1DC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433" t="5025" r="109" b="3026"/>
          <a:stretch/>
        </p:blipFill>
        <p:spPr>
          <a:xfrm>
            <a:off x="5198463" y="1917287"/>
            <a:ext cx="1795074" cy="1080509"/>
          </a:xfrm>
          <a:prstGeom prst="ellipse">
            <a:avLst/>
          </a:prstGeom>
          <a:ln>
            <a:noFill/>
          </a:ln>
          <a:effectLst>
            <a:softEdge rad="112500"/>
          </a:effectLst>
        </p:spPr>
      </p:pic>
      <p:pic>
        <p:nvPicPr>
          <p:cNvPr id="18" name="Picture 17">
            <a:extLst>
              <a:ext uri="{FF2B5EF4-FFF2-40B4-BE49-F238E27FC236}">
                <a16:creationId xmlns:a16="http://schemas.microsoft.com/office/drawing/2014/main" id="{C6393CB9-00F7-4A60-AF9A-FE543B2F7C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6210"/>
          <a:stretch/>
        </p:blipFill>
        <p:spPr>
          <a:xfrm>
            <a:off x="7595962" y="3698029"/>
            <a:ext cx="3447815"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Picture 18">
            <a:extLst>
              <a:ext uri="{FF2B5EF4-FFF2-40B4-BE49-F238E27FC236}">
                <a16:creationId xmlns:a16="http://schemas.microsoft.com/office/drawing/2014/main" id="{AE1384E8-0536-4C58-B12C-AE81ED56915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64466">
            <a:off x="1297624" y="4123296"/>
            <a:ext cx="3703321" cy="24688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descr="A picture containing logo&#10;&#10;Description automatically generated">
            <a:extLst>
              <a:ext uri="{FF2B5EF4-FFF2-40B4-BE49-F238E27FC236}">
                <a16:creationId xmlns:a16="http://schemas.microsoft.com/office/drawing/2014/main" id="{94A4F28B-BCF9-44C1-8C23-FA5EF196CF8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04946" y="4991572"/>
            <a:ext cx="1828800" cy="1034005"/>
          </a:xfrm>
          <a:prstGeom prst="ellipse">
            <a:avLst/>
          </a:prstGeom>
        </p:spPr>
      </p:pic>
      <p:sp>
        <p:nvSpPr>
          <p:cNvPr id="2" name="Title 1">
            <a:extLst>
              <a:ext uri="{FF2B5EF4-FFF2-40B4-BE49-F238E27FC236}">
                <a16:creationId xmlns:a16="http://schemas.microsoft.com/office/drawing/2014/main" id="{56E57B38-8C61-4DAE-ADBD-B68C061921EC}"/>
              </a:ext>
            </a:extLst>
          </p:cNvPr>
          <p:cNvSpPr>
            <a:spLocks noGrp="1"/>
          </p:cNvSpPr>
          <p:nvPr>
            <p:ph type="title"/>
          </p:nvPr>
        </p:nvSpPr>
        <p:spPr>
          <a:xfrm>
            <a:off x="0" y="27660"/>
            <a:ext cx="12192000" cy="1325563"/>
          </a:xfrm>
        </p:spPr>
        <p:txBody>
          <a:bodyPr/>
          <a:lstStyle/>
          <a:p>
            <a:pPr algn="ctr"/>
            <a:r>
              <a:rPr lang="en-US" dirty="0"/>
              <a:t>Current NASA Large Plant Research Capabilities On ISS</a:t>
            </a:r>
          </a:p>
        </p:txBody>
      </p:sp>
    </p:spTree>
    <p:extLst>
      <p:ext uri="{BB962C8B-B14F-4D97-AF65-F5344CB8AC3E}">
        <p14:creationId xmlns:p14="http://schemas.microsoft.com/office/powerpoint/2010/main" val="2331823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615"/>
            <a:ext cx="8229600" cy="1143000"/>
          </a:xfrm>
        </p:spPr>
        <p:txBody>
          <a:bodyPr/>
          <a:lstStyle/>
          <a:p>
            <a:r>
              <a:rPr lang="en-US" dirty="0"/>
              <a:t>Red Lettuce Cut-and-Come-Again</a:t>
            </a:r>
          </a:p>
        </p:txBody>
      </p:sp>
      <p:cxnSp>
        <p:nvCxnSpPr>
          <p:cNvPr id="4" name="Straight Connector 3"/>
          <p:cNvCxnSpPr/>
          <p:nvPr/>
        </p:nvCxnSpPr>
        <p:spPr>
          <a:xfrm>
            <a:off x="1866900" y="83200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524000" y="905069"/>
            <a:ext cx="9144000" cy="5896948"/>
          </a:xfrm>
          <a:prstGeom prst="rect">
            <a:avLst/>
          </a:prstGeom>
          <a:ln>
            <a:solidFill>
              <a:srgbClr val="00B0F0"/>
            </a:solidFill>
          </a:ln>
        </p:spPr>
      </p:pic>
    </p:spTree>
    <p:extLst>
      <p:ext uri="{BB962C8B-B14F-4D97-AF65-F5344CB8AC3E}">
        <p14:creationId xmlns:p14="http://schemas.microsoft.com/office/powerpoint/2010/main" val="1782703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282" y="-144124"/>
            <a:ext cx="8511436" cy="1143000"/>
          </a:xfrm>
        </p:spPr>
        <p:txBody>
          <a:bodyPr/>
          <a:lstStyle/>
          <a:p>
            <a:pPr algn="ctr"/>
            <a:r>
              <a:rPr lang="en-US" dirty="0"/>
              <a:t>VEG-03 New Crops on Orbit</a:t>
            </a:r>
          </a:p>
        </p:txBody>
      </p:sp>
      <p:sp>
        <p:nvSpPr>
          <p:cNvPr id="3" name="Content Placeholder 2"/>
          <p:cNvSpPr>
            <a:spLocks noGrp="1"/>
          </p:cNvSpPr>
          <p:nvPr>
            <p:ph idx="1"/>
          </p:nvPr>
        </p:nvSpPr>
        <p:spPr>
          <a:xfrm>
            <a:off x="469618" y="1361995"/>
            <a:ext cx="5239407" cy="5107754"/>
          </a:xfrm>
        </p:spPr>
        <p:txBody>
          <a:bodyPr>
            <a:normAutofit/>
          </a:bodyPr>
          <a:lstStyle/>
          <a:p>
            <a:r>
              <a:rPr lang="en-US" dirty="0"/>
              <a:t>Red Russian Kale</a:t>
            </a:r>
          </a:p>
          <a:p>
            <a:r>
              <a:rPr lang="en-US" dirty="0">
                <a:solidFill>
                  <a:srgbClr val="00B0F0"/>
                </a:solidFill>
              </a:rPr>
              <a:t>*Dragoon Lettuce</a:t>
            </a:r>
          </a:p>
          <a:p>
            <a:r>
              <a:rPr lang="en-US" dirty="0"/>
              <a:t>Wasabi Mustard </a:t>
            </a:r>
          </a:p>
          <a:p>
            <a:r>
              <a:rPr lang="en-US" dirty="0">
                <a:solidFill>
                  <a:srgbClr val="00B0F0"/>
                </a:solidFill>
              </a:rPr>
              <a:t>*Extra Dwarf Pak Choy</a:t>
            </a:r>
          </a:p>
          <a:p>
            <a:r>
              <a:rPr lang="en-US" dirty="0"/>
              <a:t>Amara Mustard</a:t>
            </a:r>
          </a:p>
          <a:p>
            <a:pPr marL="0" indent="0">
              <a:buNone/>
            </a:pPr>
            <a:endParaRPr lang="en-US" dirty="0">
              <a:solidFill>
                <a:srgbClr val="00B0F0"/>
              </a:solidFill>
            </a:endParaRPr>
          </a:p>
          <a:p>
            <a:pPr marL="0" indent="0">
              <a:buNone/>
            </a:pPr>
            <a:r>
              <a:rPr lang="en-US" dirty="0"/>
              <a:t>Grown in different combinations with Amara Mustard and Extra Dwarf Pak Choi just harvested on ISS!</a:t>
            </a:r>
          </a:p>
          <a:p>
            <a:pPr marL="0" indent="0">
              <a:buNone/>
            </a:pPr>
            <a:endParaRPr lang="en-US" dirty="0">
              <a:solidFill>
                <a:srgbClr val="00B0F0"/>
              </a:solidFill>
            </a:endParaRPr>
          </a:p>
          <a:p>
            <a:endParaRPr lang="en-US" dirty="0">
              <a:solidFill>
                <a:srgbClr val="00B0F0"/>
              </a:solidFill>
            </a:endParaRPr>
          </a:p>
          <a:p>
            <a:endParaRPr lang="en-US" dirty="0">
              <a:solidFill>
                <a:srgbClr val="00B0F0"/>
              </a:solidFill>
            </a:endParaRPr>
          </a:p>
          <a:p>
            <a:endParaRPr lang="en-US" dirty="0"/>
          </a:p>
        </p:txBody>
      </p:sp>
      <p:cxnSp>
        <p:nvCxnSpPr>
          <p:cNvPr id="5" name="Straight Connector 4"/>
          <p:cNvCxnSpPr/>
          <p:nvPr/>
        </p:nvCxnSpPr>
        <p:spPr>
          <a:xfrm>
            <a:off x="1781175" y="74287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39915" y="807408"/>
            <a:ext cx="2078181" cy="2286000"/>
          </a:xfrm>
          <a:prstGeom prst="rect">
            <a:avLst/>
          </a:prstGeom>
          <a:ln>
            <a:solidFill>
              <a:srgbClr val="00B0F0"/>
            </a:solidFill>
          </a:ln>
        </p:spPr>
      </p:pic>
      <p:pic>
        <p:nvPicPr>
          <p:cNvPr id="38" name="Picture 3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640666" y="807408"/>
            <a:ext cx="2275702" cy="2286000"/>
          </a:xfrm>
          <a:prstGeom prst="rect">
            <a:avLst/>
          </a:prstGeom>
          <a:ln>
            <a:solidFill>
              <a:srgbClr val="00B0F0"/>
            </a:solidFill>
          </a:ln>
        </p:spPr>
      </p:pic>
      <p:pic>
        <p:nvPicPr>
          <p:cNvPr id="39" name="Picture 38">
            <a:extLst>
              <a:ext uri="{FF2B5EF4-FFF2-40B4-BE49-F238E27FC236}">
                <a16:creationId xmlns:a16="http://schemas.microsoft.com/office/drawing/2014/main" id="{58454C9E-1D31-2D4F-8A16-8943AE6BED6A}"/>
              </a:ext>
              <a:ext uri="{147F2762-F138-4A5C-976F-8EAC2B608ADB}">
                <a16:predDERef xmlns:a16="http://schemas.microsoft.com/office/drawing/2014/main" pred="{DAE44CF0-9B50-4944-91C0-3B94086B118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38937" y="807408"/>
            <a:ext cx="2400875" cy="2286000"/>
          </a:xfrm>
          <a:prstGeom prst="rect">
            <a:avLst/>
          </a:prstGeom>
          <a:ln>
            <a:solidFill>
              <a:srgbClr val="00B0F0"/>
            </a:solidFill>
          </a:ln>
        </p:spPr>
      </p:pic>
      <p:pic>
        <p:nvPicPr>
          <p:cNvPr id="40" name="Picture 3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849008" y="3163477"/>
            <a:ext cx="2254687" cy="2286000"/>
          </a:xfrm>
          <a:prstGeom prst="rect">
            <a:avLst/>
          </a:prstGeom>
          <a:ln>
            <a:solidFill>
              <a:srgbClr val="00B0F0"/>
            </a:solidFill>
          </a:ln>
        </p:spPr>
      </p:pic>
      <p:pic>
        <p:nvPicPr>
          <p:cNvPr id="6" name="Picture 5" descr="A picture containing purple, arranged&#10;&#10;Description automatically generated">
            <a:extLst>
              <a:ext uri="{FF2B5EF4-FFF2-40B4-BE49-F238E27FC236}">
                <a16:creationId xmlns:a16="http://schemas.microsoft.com/office/drawing/2014/main" id="{3CE8E174-62E2-4AEF-A20E-0A7BAD43910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8316" t="50855" r="34775" b="8596"/>
          <a:stretch/>
        </p:blipFill>
        <p:spPr>
          <a:xfrm>
            <a:off x="5440236" y="3163477"/>
            <a:ext cx="2275702" cy="2286000"/>
          </a:xfrm>
          <a:prstGeom prst="rect">
            <a:avLst/>
          </a:prstGeom>
          <a:ln>
            <a:solidFill>
              <a:srgbClr val="00B0F0"/>
            </a:solidFill>
          </a:ln>
        </p:spPr>
      </p:pic>
      <p:sp>
        <p:nvSpPr>
          <p:cNvPr id="10" name="TextBox 9">
            <a:extLst>
              <a:ext uri="{FF2B5EF4-FFF2-40B4-BE49-F238E27FC236}">
                <a16:creationId xmlns:a16="http://schemas.microsoft.com/office/drawing/2014/main" id="{325B39EB-7C48-48D7-896F-54A79F657746}"/>
              </a:ext>
            </a:extLst>
          </p:cNvPr>
          <p:cNvSpPr txBox="1"/>
          <p:nvPr/>
        </p:nvSpPr>
        <p:spPr>
          <a:xfrm>
            <a:off x="1200410" y="6010744"/>
            <a:ext cx="6961356" cy="523220"/>
          </a:xfrm>
          <a:prstGeom prst="rect">
            <a:avLst/>
          </a:prstGeom>
          <a:noFill/>
        </p:spPr>
        <p:txBody>
          <a:bodyPr wrap="square" rtlCol="0">
            <a:spAutoFit/>
          </a:bodyPr>
          <a:lstStyle/>
          <a:p>
            <a:r>
              <a:rPr lang="en-US" sz="2800" dirty="0">
                <a:solidFill>
                  <a:srgbClr val="00B0F0"/>
                </a:solidFill>
              </a:rPr>
              <a:t>*= Student Selected Crops!</a:t>
            </a:r>
            <a:r>
              <a:rPr lang="en-US" sz="2800" dirty="0"/>
              <a:t> </a:t>
            </a:r>
          </a:p>
        </p:txBody>
      </p:sp>
    </p:spTree>
    <p:extLst>
      <p:ext uri="{BB962C8B-B14F-4D97-AF65-F5344CB8AC3E}">
        <p14:creationId xmlns:p14="http://schemas.microsoft.com/office/powerpoint/2010/main" val="385832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39"/>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7780"/>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8681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435391A-5E33-4E77-B8E9-8AA776E6C4D3}"/>
              </a:ext>
            </a:extLst>
          </p:cNvPr>
          <p:cNvSpPr txBox="1"/>
          <p:nvPr/>
        </p:nvSpPr>
        <p:spPr>
          <a:xfrm>
            <a:off x="2568198" y="5779512"/>
            <a:ext cx="7055604" cy="830997"/>
          </a:xfrm>
          <a:prstGeom prst="rect">
            <a:avLst/>
          </a:prstGeom>
          <a:noFill/>
        </p:spPr>
        <p:txBody>
          <a:bodyPr wrap="square" rtlCol="0">
            <a:spAutoFit/>
          </a:bodyPr>
          <a:lstStyle/>
          <a:p>
            <a:pPr algn="ctr"/>
            <a:r>
              <a:rPr lang="en-US" sz="2400" dirty="0"/>
              <a:t>PH-02 Radish Experiment</a:t>
            </a:r>
          </a:p>
          <a:p>
            <a:pPr algn="ctr"/>
            <a:r>
              <a:rPr lang="en-US" sz="2400" dirty="0"/>
              <a:t>PI Karl </a:t>
            </a:r>
            <a:r>
              <a:rPr lang="en-US" sz="2400" dirty="0" err="1"/>
              <a:t>Hasenstein</a:t>
            </a:r>
            <a:r>
              <a:rPr lang="en-US" sz="2400" dirty="0"/>
              <a:t> – University of Louisiana, Lafayette</a:t>
            </a:r>
          </a:p>
        </p:txBody>
      </p:sp>
      <p:pic>
        <p:nvPicPr>
          <p:cNvPr id="4" name="Picture 3">
            <a:extLst>
              <a:ext uri="{FF2B5EF4-FFF2-40B4-BE49-F238E27FC236}">
                <a16:creationId xmlns:a16="http://schemas.microsoft.com/office/drawing/2014/main" id="{7546CD78-6DB7-4BE0-BCC4-BF607FE279CE}"/>
              </a:ext>
            </a:extLst>
          </p:cNvPr>
          <p:cNvPicPr>
            <a:picLocks noChangeAspect="1"/>
          </p:cNvPicPr>
          <p:nvPr/>
        </p:nvPicPr>
        <p:blipFill>
          <a:blip r:embed="rId2"/>
          <a:stretch>
            <a:fillRect/>
          </a:stretch>
        </p:blipFill>
        <p:spPr>
          <a:xfrm>
            <a:off x="220186" y="1860352"/>
            <a:ext cx="5770722" cy="3847148"/>
          </a:xfrm>
          <a:prstGeom prst="rect">
            <a:avLst/>
          </a:prstGeom>
          <a:ln>
            <a:solidFill>
              <a:srgbClr val="57D3FF"/>
            </a:solidFill>
          </a:ln>
        </p:spPr>
      </p:pic>
      <p:pic>
        <p:nvPicPr>
          <p:cNvPr id="12" name="Picture 11" descr="A picture containing indoor, engine&#10;&#10;Description automatically generated">
            <a:extLst>
              <a:ext uri="{FF2B5EF4-FFF2-40B4-BE49-F238E27FC236}">
                <a16:creationId xmlns:a16="http://schemas.microsoft.com/office/drawing/2014/main" id="{348DCA71-045C-456D-B2CC-BBBDCBB619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11094" y="1867020"/>
            <a:ext cx="5760720" cy="3840480"/>
          </a:xfrm>
          <a:prstGeom prst="rect">
            <a:avLst/>
          </a:prstGeom>
          <a:ln>
            <a:solidFill>
              <a:srgbClr val="57D3FF"/>
            </a:solidFill>
          </a:ln>
        </p:spPr>
      </p:pic>
    </p:spTree>
    <p:extLst>
      <p:ext uri="{BB962C8B-B14F-4D97-AF65-F5344CB8AC3E}">
        <p14:creationId xmlns:p14="http://schemas.microsoft.com/office/powerpoint/2010/main" val="371754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1422400" y="6155679"/>
            <a:ext cx="9347200" cy="523220"/>
          </a:xfrm>
          <a:prstGeom prst="rect">
            <a:avLst/>
          </a:prstGeom>
          <a:noFill/>
        </p:spPr>
        <p:txBody>
          <a:bodyPr wrap="square" rtlCol="0">
            <a:spAutoFit/>
          </a:bodyPr>
          <a:lstStyle/>
          <a:p>
            <a:pPr algn="ctr"/>
            <a:r>
              <a:rPr lang="en-US" sz="2800" dirty="0"/>
              <a:t>Successful transplanting of ‘Extra Dwarf’ Pak Choi in VEG-03 I</a:t>
            </a:r>
          </a:p>
        </p:txBody>
      </p:sp>
      <p:pic>
        <p:nvPicPr>
          <p:cNvPr id="10" name="Picture 9" descr="A picture containing indoor&#10;&#10;Description automatically generated">
            <a:extLst>
              <a:ext uri="{FF2B5EF4-FFF2-40B4-BE49-F238E27FC236}">
                <a16:creationId xmlns:a16="http://schemas.microsoft.com/office/drawing/2014/main" id="{F333E62F-522C-46CF-9C44-ACE2BF4287B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9493" y="1382151"/>
            <a:ext cx="5760720" cy="3840480"/>
          </a:xfrm>
          <a:prstGeom prst="rect">
            <a:avLst/>
          </a:prstGeom>
          <a:ln>
            <a:solidFill>
              <a:srgbClr val="57D3FF"/>
            </a:solidFill>
          </a:ln>
        </p:spPr>
      </p:pic>
      <p:pic>
        <p:nvPicPr>
          <p:cNvPr id="12" name="Picture 11" descr="A picture containing vegetable, fresh, cluttered&#10;&#10;Description automatically generated">
            <a:extLst>
              <a:ext uri="{FF2B5EF4-FFF2-40B4-BE49-F238E27FC236}">
                <a16:creationId xmlns:a16="http://schemas.microsoft.com/office/drawing/2014/main" id="{1F8BB898-948E-45E1-B9F7-5636BBA96D1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119706" y="1382151"/>
            <a:ext cx="5892801" cy="3840480"/>
          </a:xfrm>
          <a:prstGeom prst="rect">
            <a:avLst/>
          </a:prstGeom>
          <a:ln>
            <a:solidFill>
              <a:srgbClr val="57D3FF"/>
            </a:solidFill>
          </a:ln>
        </p:spPr>
      </p:pic>
      <p:sp>
        <p:nvSpPr>
          <p:cNvPr id="13" name="TextBox 12">
            <a:extLst>
              <a:ext uri="{FF2B5EF4-FFF2-40B4-BE49-F238E27FC236}">
                <a16:creationId xmlns:a16="http://schemas.microsoft.com/office/drawing/2014/main" id="{083ED6D6-EFC1-4B53-BB67-4591C03347FE}"/>
              </a:ext>
            </a:extLst>
          </p:cNvPr>
          <p:cNvSpPr txBox="1"/>
          <p:nvPr/>
        </p:nvSpPr>
        <p:spPr>
          <a:xfrm>
            <a:off x="1249037" y="5302906"/>
            <a:ext cx="3621632" cy="369332"/>
          </a:xfrm>
          <a:prstGeom prst="rect">
            <a:avLst/>
          </a:prstGeom>
          <a:noFill/>
        </p:spPr>
        <p:txBody>
          <a:bodyPr wrap="none" rtlCol="0">
            <a:spAutoFit/>
          </a:bodyPr>
          <a:lstStyle/>
          <a:p>
            <a:r>
              <a:rPr lang="en-US" dirty="0"/>
              <a:t>Transplanting 10 Days after initiation</a:t>
            </a:r>
          </a:p>
        </p:txBody>
      </p:sp>
      <p:sp>
        <p:nvSpPr>
          <p:cNvPr id="14" name="TextBox 13">
            <a:extLst>
              <a:ext uri="{FF2B5EF4-FFF2-40B4-BE49-F238E27FC236}">
                <a16:creationId xmlns:a16="http://schemas.microsoft.com/office/drawing/2014/main" id="{14FB1048-0401-487A-A0C3-45D1AD5220BF}"/>
              </a:ext>
            </a:extLst>
          </p:cNvPr>
          <p:cNvSpPr txBox="1"/>
          <p:nvPr/>
        </p:nvSpPr>
        <p:spPr>
          <a:xfrm>
            <a:off x="7321333" y="5302906"/>
            <a:ext cx="917239" cy="369332"/>
          </a:xfrm>
          <a:prstGeom prst="rect">
            <a:avLst/>
          </a:prstGeom>
          <a:noFill/>
        </p:spPr>
        <p:txBody>
          <a:bodyPr wrap="none" rtlCol="0">
            <a:spAutoFit/>
          </a:bodyPr>
          <a:lstStyle/>
          <a:p>
            <a:r>
              <a:rPr lang="en-US" dirty="0"/>
              <a:t>Original</a:t>
            </a:r>
          </a:p>
        </p:txBody>
      </p:sp>
      <p:sp>
        <p:nvSpPr>
          <p:cNvPr id="15" name="TextBox 14">
            <a:extLst>
              <a:ext uri="{FF2B5EF4-FFF2-40B4-BE49-F238E27FC236}">
                <a16:creationId xmlns:a16="http://schemas.microsoft.com/office/drawing/2014/main" id="{A93E4B3D-EC69-4F63-B37C-93F8EEA6FCEE}"/>
              </a:ext>
            </a:extLst>
          </p:cNvPr>
          <p:cNvSpPr txBox="1"/>
          <p:nvPr/>
        </p:nvSpPr>
        <p:spPr>
          <a:xfrm>
            <a:off x="9744011" y="5338539"/>
            <a:ext cx="1162178" cy="369332"/>
          </a:xfrm>
          <a:prstGeom prst="rect">
            <a:avLst/>
          </a:prstGeom>
          <a:noFill/>
        </p:spPr>
        <p:txBody>
          <a:bodyPr wrap="none" rtlCol="0">
            <a:spAutoFit/>
          </a:bodyPr>
          <a:lstStyle/>
          <a:p>
            <a:r>
              <a:rPr lang="en-US" dirty="0"/>
              <a:t>Transplant</a:t>
            </a:r>
          </a:p>
        </p:txBody>
      </p:sp>
      <p:sp>
        <p:nvSpPr>
          <p:cNvPr id="16" name="TextBox 15">
            <a:extLst>
              <a:ext uri="{FF2B5EF4-FFF2-40B4-BE49-F238E27FC236}">
                <a16:creationId xmlns:a16="http://schemas.microsoft.com/office/drawing/2014/main" id="{89A0D555-FED1-454A-8C7C-DA4CAAA2CA55}"/>
              </a:ext>
            </a:extLst>
          </p:cNvPr>
          <p:cNvSpPr txBox="1"/>
          <p:nvPr/>
        </p:nvSpPr>
        <p:spPr>
          <a:xfrm>
            <a:off x="8115365" y="5635294"/>
            <a:ext cx="1901483" cy="369332"/>
          </a:xfrm>
          <a:prstGeom prst="rect">
            <a:avLst/>
          </a:prstGeom>
          <a:noFill/>
        </p:spPr>
        <p:txBody>
          <a:bodyPr wrap="none" rtlCol="0">
            <a:spAutoFit/>
          </a:bodyPr>
          <a:lstStyle/>
          <a:p>
            <a:r>
              <a:rPr lang="en-US" dirty="0"/>
              <a:t>Harvest at 29 days</a:t>
            </a:r>
          </a:p>
        </p:txBody>
      </p:sp>
      <p:cxnSp>
        <p:nvCxnSpPr>
          <p:cNvPr id="4" name="Straight Arrow Connector 3">
            <a:extLst>
              <a:ext uri="{FF2B5EF4-FFF2-40B4-BE49-F238E27FC236}">
                <a16:creationId xmlns:a16="http://schemas.microsoft.com/office/drawing/2014/main" id="{5E0E0003-B451-419D-B872-0198834EF9E0}"/>
              </a:ext>
            </a:extLst>
          </p:cNvPr>
          <p:cNvCxnSpPr>
            <a:cxnSpLocks/>
            <a:stCxn id="14" idx="0"/>
          </p:cNvCxnSpPr>
          <p:nvPr/>
        </p:nvCxnSpPr>
        <p:spPr>
          <a:xfrm flipV="1">
            <a:off x="7779953" y="4133088"/>
            <a:ext cx="0" cy="1169818"/>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E9BBBC7-1AE6-459E-806A-6127A06D8FC3}"/>
              </a:ext>
            </a:extLst>
          </p:cNvPr>
          <p:cNvCxnSpPr>
            <a:cxnSpLocks/>
          </p:cNvCxnSpPr>
          <p:nvPr/>
        </p:nvCxnSpPr>
        <p:spPr>
          <a:xfrm flipH="1" flipV="1">
            <a:off x="10311448" y="4250530"/>
            <a:ext cx="1" cy="1123154"/>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005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7EC893E7-EE71-4FAF-A2F1-C288982C0DB5}"/>
              </a:ext>
            </a:extLst>
          </p:cNvPr>
          <p:cNvPicPr>
            <a:picLocks noGrp="1" noChangeAspect="1"/>
          </p:cNvPicPr>
          <p:nvPr>
            <p:ph sz="half" idx="2"/>
          </p:nvPr>
        </p:nvPicPr>
        <p:blipFill rotWithShape="1">
          <a:blip r:embed="rId2" cstate="hqprint">
            <a:extLst>
              <a:ext uri="{28A0092B-C50C-407E-A947-70E740481C1C}">
                <a14:useLocalDpi xmlns:a14="http://schemas.microsoft.com/office/drawing/2010/main"/>
              </a:ext>
            </a:extLst>
          </a:blip>
          <a:srcRect/>
          <a:stretch/>
        </p:blipFill>
        <p:spPr>
          <a:xfrm>
            <a:off x="6513085" y="2059298"/>
            <a:ext cx="5181600" cy="1830935"/>
          </a:xfrm>
          <a:prstGeom prst="rect">
            <a:avLst/>
          </a:prstGeom>
          <a:ln>
            <a:solidFill>
              <a:srgbClr val="57D3FF"/>
            </a:solidFill>
          </a:ln>
        </p:spPr>
      </p:pic>
      <p:sp>
        <p:nvSpPr>
          <p:cNvPr id="8" name="TextBox 7">
            <a:extLst>
              <a:ext uri="{FF2B5EF4-FFF2-40B4-BE49-F238E27FC236}">
                <a16:creationId xmlns:a16="http://schemas.microsoft.com/office/drawing/2014/main" id="{523B5C36-3F63-4A9F-82D1-BA5D390FC15D}"/>
              </a:ext>
            </a:extLst>
          </p:cNvPr>
          <p:cNvSpPr txBox="1"/>
          <p:nvPr/>
        </p:nvSpPr>
        <p:spPr>
          <a:xfrm>
            <a:off x="6753653" y="4027377"/>
            <a:ext cx="4699438" cy="954107"/>
          </a:xfrm>
          <a:prstGeom prst="rect">
            <a:avLst/>
          </a:prstGeom>
          <a:noFill/>
        </p:spPr>
        <p:txBody>
          <a:bodyPr wrap="square" rtlCol="0">
            <a:spAutoFit/>
          </a:bodyPr>
          <a:lstStyle/>
          <a:p>
            <a:r>
              <a:rPr lang="en-US" sz="2800" dirty="0"/>
              <a:t>Seed Film technology tested successfully in VEG-03 J</a:t>
            </a:r>
          </a:p>
        </p:txBody>
      </p:sp>
      <p:pic>
        <p:nvPicPr>
          <p:cNvPr id="3" name="Picture 2">
            <a:extLst>
              <a:ext uri="{FF2B5EF4-FFF2-40B4-BE49-F238E27FC236}">
                <a16:creationId xmlns:a16="http://schemas.microsoft.com/office/drawing/2014/main" id="{A86FFAEA-83C7-4CA1-A2AC-664E40E23E74}"/>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38909" y="1127235"/>
            <a:ext cx="5222668" cy="5577840"/>
          </a:xfrm>
          <a:prstGeom prst="rect">
            <a:avLst/>
          </a:prstGeom>
          <a:ln>
            <a:solidFill>
              <a:srgbClr val="57D3FF"/>
            </a:solidFill>
          </a:ln>
        </p:spPr>
      </p:pic>
    </p:spTree>
    <p:extLst>
      <p:ext uri="{BB962C8B-B14F-4D97-AF65-F5344CB8AC3E}">
        <p14:creationId xmlns:p14="http://schemas.microsoft.com/office/powerpoint/2010/main" val="2455108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1002-0286-442D-A6E2-18A9C1826D10}"/>
              </a:ext>
            </a:extLst>
          </p:cNvPr>
          <p:cNvSpPr>
            <a:spLocks noGrp="1"/>
          </p:cNvSpPr>
          <p:nvPr>
            <p:ph type="title"/>
          </p:nvPr>
        </p:nvSpPr>
        <p:spPr>
          <a:xfrm>
            <a:off x="838200" y="17880"/>
            <a:ext cx="10515600" cy="1325563"/>
          </a:xfrm>
        </p:spPr>
        <p:txBody>
          <a:bodyPr>
            <a:normAutofit/>
          </a:bodyPr>
          <a:lstStyle/>
          <a:p>
            <a:pPr algn="ctr"/>
            <a:r>
              <a:rPr lang="en-US" sz="4800" dirty="0"/>
              <a:t>Selection Factors for Space Plants</a:t>
            </a:r>
          </a:p>
        </p:txBody>
      </p:sp>
      <p:sp>
        <p:nvSpPr>
          <p:cNvPr id="3" name="Content Placeholder 2">
            <a:extLst>
              <a:ext uri="{FF2B5EF4-FFF2-40B4-BE49-F238E27FC236}">
                <a16:creationId xmlns:a16="http://schemas.microsoft.com/office/drawing/2014/main" id="{EACDE1D5-58B9-4825-8EEB-E1258E03FCC5}"/>
              </a:ext>
            </a:extLst>
          </p:cNvPr>
          <p:cNvSpPr>
            <a:spLocks noGrp="1"/>
          </p:cNvSpPr>
          <p:nvPr>
            <p:ph idx="1"/>
          </p:nvPr>
        </p:nvSpPr>
        <p:spPr>
          <a:xfrm>
            <a:off x="463092" y="1825625"/>
            <a:ext cx="11265816" cy="4351338"/>
          </a:xfrm>
        </p:spPr>
        <p:txBody>
          <a:bodyPr>
            <a:normAutofit fontScale="92500" lnSpcReduction="10000"/>
          </a:bodyPr>
          <a:lstStyle/>
          <a:p>
            <a:pPr marL="0" indent="0">
              <a:buNone/>
            </a:pPr>
            <a:r>
              <a:rPr lang="en-US" sz="4000" dirty="0"/>
              <a:t>Targeted breeding areas could fall into several categories:</a:t>
            </a:r>
          </a:p>
          <a:p>
            <a:pPr marL="0" indent="0">
              <a:buNone/>
            </a:pPr>
            <a:endParaRPr lang="en-US" sz="4000" dirty="0"/>
          </a:p>
          <a:p>
            <a:r>
              <a:rPr lang="en-US" sz="4000" dirty="0"/>
              <a:t>Plant Growth and Development</a:t>
            </a:r>
          </a:p>
          <a:p>
            <a:r>
              <a:rPr lang="en-US" sz="4000" dirty="0"/>
              <a:t>Plant Physiology</a:t>
            </a:r>
          </a:p>
          <a:p>
            <a:r>
              <a:rPr lang="en-US" sz="4000" dirty="0"/>
              <a:t>Produce Nutrition</a:t>
            </a:r>
          </a:p>
          <a:p>
            <a:r>
              <a:rPr lang="en-US" sz="4000" dirty="0"/>
              <a:t>Produce Organoleptic Acceptability</a:t>
            </a:r>
          </a:p>
          <a:p>
            <a:r>
              <a:rPr lang="en-US" sz="4000" dirty="0"/>
              <a:t>Postharvest </a:t>
            </a:r>
          </a:p>
          <a:p>
            <a:endParaRPr lang="en-US" dirty="0"/>
          </a:p>
          <a:p>
            <a:pPr marL="0" indent="0">
              <a:buNone/>
            </a:pPr>
            <a:endParaRPr lang="en-US" dirty="0"/>
          </a:p>
        </p:txBody>
      </p:sp>
      <p:cxnSp>
        <p:nvCxnSpPr>
          <p:cNvPr id="4" name="Straight Connector 3">
            <a:extLst>
              <a:ext uri="{FF2B5EF4-FFF2-40B4-BE49-F238E27FC236}">
                <a16:creationId xmlns:a16="http://schemas.microsoft.com/office/drawing/2014/main" id="{AA8FAC0C-F223-4929-9F50-9883B01880FE}"/>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descr="A salad sitting on top of a table&#10;&#10;Description automatically generated">
            <a:extLst>
              <a:ext uri="{FF2B5EF4-FFF2-40B4-BE49-F238E27FC236}">
                <a16:creationId xmlns:a16="http://schemas.microsoft.com/office/drawing/2014/main" id="{CAD99DD8-984B-4756-9FEF-D64CEF95974E}"/>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rot="5400000">
            <a:off x="8492046" y="3164213"/>
            <a:ext cx="3223374" cy="2500133"/>
          </a:xfrm>
          <a:prstGeom prst="rect">
            <a:avLst/>
          </a:prstGeom>
          <a:ln>
            <a:solidFill>
              <a:srgbClr val="008EC0"/>
            </a:solidFill>
          </a:ln>
        </p:spPr>
      </p:pic>
    </p:spTree>
    <p:extLst>
      <p:ext uri="{BB962C8B-B14F-4D97-AF65-F5344CB8AC3E}">
        <p14:creationId xmlns:p14="http://schemas.microsoft.com/office/powerpoint/2010/main" val="3114190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dirty="0"/>
              <a:t>Thank you!</a:t>
            </a:r>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2" descr="https://pbs.twimg.com/media/CbMNbZYWAAI5Iz8.jpg:large">
            <a:extLst>
              <a:ext uri="{FF2B5EF4-FFF2-40B4-BE49-F238E27FC236}">
                <a16:creationId xmlns:a16="http://schemas.microsoft.com/office/drawing/2014/main" id="{AE38E9B7-B3A2-4450-8C93-FE6E7083042A}"/>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t="1882"/>
          <a:stretch/>
        </p:blipFill>
        <p:spPr bwMode="auto">
          <a:xfrm>
            <a:off x="2664106" y="1295400"/>
            <a:ext cx="6863787"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793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4F2C2-34D6-4779-A0AC-3D4F769F21FB}"/>
              </a:ext>
            </a:extLst>
          </p:cNvPr>
          <p:cNvSpPr>
            <a:spLocks noGrp="1"/>
          </p:cNvSpPr>
          <p:nvPr>
            <p:ph type="title"/>
          </p:nvPr>
        </p:nvSpPr>
        <p:spPr>
          <a:xfrm>
            <a:off x="838200" y="41025"/>
            <a:ext cx="10515600" cy="1325563"/>
          </a:xfrm>
        </p:spPr>
        <p:txBody>
          <a:bodyPr/>
          <a:lstStyle/>
          <a:p>
            <a:pPr algn="ctr"/>
            <a:r>
              <a:rPr lang="en-US" dirty="0"/>
              <a:t>Plant Growth and Development</a:t>
            </a:r>
          </a:p>
        </p:txBody>
      </p:sp>
      <p:sp>
        <p:nvSpPr>
          <p:cNvPr id="3" name="Content Placeholder 2">
            <a:extLst>
              <a:ext uri="{FF2B5EF4-FFF2-40B4-BE49-F238E27FC236}">
                <a16:creationId xmlns:a16="http://schemas.microsoft.com/office/drawing/2014/main" id="{1F0A0BB4-6B75-4C28-9C03-3143459A4F4E}"/>
              </a:ext>
            </a:extLst>
          </p:cNvPr>
          <p:cNvSpPr>
            <a:spLocks noGrp="1"/>
          </p:cNvSpPr>
          <p:nvPr>
            <p:ph idx="1"/>
          </p:nvPr>
        </p:nvSpPr>
        <p:spPr>
          <a:xfrm>
            <a:off x="616834" y="1770103"/>
            <a:ext cx="10515600" cy="4777654"/>
          </a:xfrm>
        </p:spPr>
        <p:txBody>
          <a:bodyPr>
            <a:normAutofit fontScale="92500" lnSpcReduction="20000"/>
          </a:bodyPr>
          <a:lstStyle/>
          <a:p>
            <a:pPr lvl="0"/>
            <a:r>
              <a:rPr lang="en-US" dirty="0"/>
              <a:t>Compact size (low height and volume)</a:t>
            </a:r>
          </a:p>
          <a:p>
            <a:pPr lvl="0"/>
            <a:r>
              <a:rPr lang="en-US" dirty="0"/>
              <a:t>High yield</a:t>
            </a:r>
          </a:p>
          <a:p>
            <a:pPr lvl="0"/>
            <a:r>
              <a:rPr lang="en-US" dirty="0"/>
              <a:t>High edible/inedible biomass ratio (harvest index)</a:t>
            </a:r>
          </a:p>
          <a:p>
            <a:pPr lvl="0"/>
            <a:r>
              <a:rPr lang="en-US" dirty="0"/>
              <a:t>Reliable germination </a:t>
            </a:r>
          </a:p>
          <a:p>
            <a:r>
              <a:rPr lang="en-US" dirty="0"/>
              <a:t>Rapid growth to first yield </a:t>
            </a:r>
          </a:p>
          <a:p>
            <a:pPr lvl="0"/>
            <a:r>
              <a:rPr lang="en-US" dirty="0"/>
              <a:t>Uniform growth and development between individuals</a:t>
            </a:r>
          </a:p>
          <a:p>
            <a:pPr lvl="0"/>
            <a:r>
              <a:rPr lang="en-US" dirty="0"/>
              <a:t>Propagules with long shelf stability (seeds, cuttings)</a:t>
            </a:r>
          </a:p>
          <a:p>
            <a:pPr lvl="0"/>
            <a:r>
              <a:rPr lang="en-US" dirty="0"/>
              <a:t>Sustained production capability over long duration (e.g. repetitive fruiting, or cut-and-recut leafy production)</a:t>
            </a:r>
          </a:p>
          <a:p>
            <a:pPr lvl="0"/>
            <a:r>
              <a:rPr lang="en-US" dirty="0"/>
              <a:t>Low debris formation (leaves, flowers, pollen, seeds, etc., remain attached)</a:t>
            </a:r>
          </a:p>
          <a:p>
            <a:pPr lvl="0"/>
            <a:r>
              <a:rPr lang="en-US" dirty="0"/>
              <a:t>Custom microbiome of plant protective and growth promoting microorganisms</a:t>
            </a:r>
          </a:p>
        </p:txBody>
      </p:sp>
      <p:cxnSp>
        <p:nvCxnSpPr>
          <p:cNvPr id="5" name="Straight Connector 4">
            <a:extLst>
              <a:ext uri="{FF2B5EF4-FFF2-40B4-BE49-F238E27FC236}">
                <a16:creationId xmlns:a16="http://schemas.microsoft.com/office/drawing/2014/main" id="{54A75E8B-E8FE-44C0-B15B-F6AED5D5CB8D}"/>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8" name="Picture 7" descr="A salad sitting on top of a table&#10;&#10;Description automatically generated">
            <a:extLst>
              <a:ext uri="{FF2B5EF4-FFF2-40B4-BE49-F238E27FC236}">
                <a16:creationId xmlns:a16="http://schemas.microsoft.com/office/drawing/2014/main" id="{98D7DDC1-6CCA-49DC-BA26-E7982467B877}"/>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rot="5400000">
            <a:off x="8713412" y="1542240"/>
            <a:ext cx="3223374" cy="2500133"/>
          </a:xfrm>
          <a:prstGeom prst="rect">
            <a:avLst/>
          </a:prstGeom>
          <a:ln>
            <a:solidFill>
              <a:srgbClr val="008EC0"/>
            </a:solidFill>
          </a:ln>
        </p:spPr>
      </p:pic>
    </p:spTree>
    <p:extLst>
      <p:ext uri="{BB962C8B-B14F-4D97-AF65-F5344CB8AC3E}">
        <p14:creationId xmlns:p14="http://schemas.microsoft.com/office/powerpoint/2010/main" val="2488331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8C89A-A77C-4BF6-8C3A-E9D4723AE0F2}"/>
              </a:ext>
            </a:extLst>
          </p:cNvPr>
          <p:cNvSpPr>
            <a:spLocks noGrp="1"/>
          </p:cNvSpPr>
          <p:nvPr>
            <p:ph type="title"/>
          </p:nvPr>
        </p:nvSpPr>
        <p:spPr>
          <a:xfrm>
            <a:off x="838200" y="64175"/>
            <a:ext cx="10515600" cy="1325563"/>
          </a:xfrm>
        </p:spPr>
        <p:txBody>
          <a:bodyPr/>
          <a:lstStyle/>
          <a:p>
            <a:pPr algn="ctr"/>
            <a:r>
              <a:rPr lang="en-US" dirty="0"/>
              <a:t>Plant Physiology</a:t>
            </a:r>
          </a:p>
        </p:txBody>
      </p:sp>
      <p:sp>
        <p:nvSpPr>
          <p:cNvPr id="3" name="Content Placeholder 2">
            <a:extLst>
              <a:ext uri="{FF2B5EF4-FFF2-40B4-BE49-F238E27FC236}">
                <a16:creationId xmlns:a16="http://schemas.microsoft.com/office/drawing/2014/main" id="{3E4B68FC-8AA5-4590-83CE-22D05F1DCC0E}"/>
              </a:ext>
            </a:extLst>
          </p:cNvPr>
          <p:cNvSpPr>
            <a:spLocks noGrp="1"/>
          </p:cNvSpPr>
          <p:nvPr>
            <p:ph sz="half" idx="1"/>
          </p:nvPr>
        </p:nvSpPr>
        <p:spPr>
          <a:xfrm>
            <a:off x="838200" y="1825624"/>
            <a:ext cx="5181600" cy="4546895"/>
          </a:xfrm>
        </p:spPr>
        <p:txBody>
          <a:bodyPr>
            <a:normAutofit fontScale="92500"/>
          </a:bodyPr>
          <a:lstStyle/>
          <a:p>
            <a:pPr lvl="0"/>
            <a:r>
              <a:rPr lang="en-US" dirty="0"/>
              <a:t>Stress tolerance (esp. water stress)</a:t>
            </a:r>
          </a:p>
          <a:p>
            <a:pPr lvl="0"/>
            <a:r>
              <a:rPr lang="en-US" dirty="0"/>
              <a:t>Ability to grow well under conditions of:</a:t>
            </a:r>
          </a:p>
          <a:p>
            <a:pPr lvl="1"/>
            <a:r>
              <a:rPr lang="en-US" dirty="0"/>
              <a:t>Elevated CO</a:t>
            </a:r>
            <a:r>
              <a:rPr lang="en-US" baseline="-25000" dirty="0"/>
              <a:t>2</a:t>
            </a:r>
            <a:endParaRPr lang="en-US" dirty="0"/>
          </a:p>
          <a:p>
            <a:pPr lvl="1"/>
            <a:r>
              <a:rPr lang="en-US" dirty="0"/>
              <a:t>Low relative humidity</a:t>
            </a:r>
          </a:p>
          <a:p>
            <a:pPr lvl="1"/>
            <a:r>
              <a:rPr lang="en-US" dirty="0"/>
              <a:t>Uniform temperature of 20-23°C</a:t>
            </a:r>
          </a:p>
          <a:p>
            <a:pPr lvl="1"/>
            <a:r>
              <a:rPr lang="en-US" dirty="0"/>
              <a:t>Narrow spectrum electric lights</a:t>
            </a:r>
          </a:p>
          <a:p>
            <a:pPr lvl="1"/>
            <a:r>
              <a:rPr lang="en-US" dirty="0"/>
              <a:t>Short photoperiods (to save lighting energy)</a:t>
            </a:r>
          </a:p>
          <a:p>
            <a:pPr lvl="1"/>
            <a:r>
              <a:rPr lang="en-US" dirty="0"/>
              <a:t>Tolerance of broad environment range</a:t>
            </a:r>
          </a:p>
          <a:p>
            <a:pPr lvl="1"/>
            <a:r>
              <a:rPr lang="en-US" dirty="0"/>
              <a:t>Tolerance of reduce pressure</a:t>
            </a:r>
          </a:p>
        </p:txBody>
      </p:sp>
      <p:sp>
        <p:nvSpPr>
          <p:cNvPr id="5" name="Content Placeholder 4">
            <a:extLst>
              <a:ext uri="{FF2B5EF4-FFF2-40B4-BE49-F238E27FC236}">
                <a16:creationId xmlns:a16="http://schemas.microsoft.com/office/drawing/2014/main" id="{2DF4F721-0A32-47D1-A826-49C58724BF1B}"/>
              </a:ext>
            </a:extLst>
          </p:cNvPr>
          <p:cNvSpPr>
            <a:spLocks noGrp="1"/>
          </p:cNvSpPr>
          <p:nvPr>
            <p:ph sz="half" idx="2"/>
          </p:nvPr>
        </p:nvSpPr>
        <p:spPr/>
        <p:txBody>
          <a:bodyPr>
            <a:normAutofit fontScale="92500"/>
          </a:bodyPr>
          <a:lstStyle/>
          <a:p>
            <a:pPr lvl="0"/>
            <a:r>
              <a:rPr lang="en-US" dirty="0"/>
              <a:t>No dormancy requirements</a:t>
            </a:r>
          </a:p>
          <a:p>
            <a:pPr lvl="0"/>
            <a:r>
              <a:rPr lang="en-US" dirty="0"/>
              <a:t>Low or pleasing aroma</a:t>
            </a:r>
          </a:p>
          <a:p>
            <a:pPr lvl="0"/>
            <a:r>
              <a:rPr lang="en-US" dirty="0"/>
              <a:t>Low release of volatile organics</a:t>
            </a:r>
          </a:p>
          <a:p>
            <a:r>
              <a:rPr lang="en-US" dirty="0"/>
              <a:t>High sodium tolerance (e.g. urine recycling)</a:t>
            </a:r>
          </a:p>
          <a:p>
            <a:pPr lvl="0"/>
            <a:r>
              <a:rPr lang="en-US" dirty="0"/>
              <a:t>Preference for ammonia nitrogen sources (e.g. urine recycling)</a:t>
            </a:r>
          </a:p>
          <a:p>
            <a:endParaRPr lang="en-US" dirty="0"/>
          </a:p>
        </p:txBody>
      </p:sp>
      <p:cxnSp>
        <p:nvCxnSpPr>
          <p:cNvPr id="6" name="Straight Connector 5">
            <a:extLst>
              <a:ext uri="{FF2B5EF4-FFF2-40B4-BE49-F238E27FC236}">
                <a16:creationId xmlns:a16="http://schemas.microsoft.com/office/drawing/2014/main" id="{C66AAEB7-BDB0-40E4-B84B-80B10784165D}"/>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475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CC5EB-175A-4E44-8BE5-1C3CE70309BE}"/>
              </a:ext>
            </a:extLst>
          </p:cNvPr>
          <p:cNvSpPr>
            <a:spLocks noGrp="1"/>
          </p:cNvSpPr>
          <p:nvPr>
            <p:ph type="title"/>
          </p:nvPr>
        </p:nvSpPr>
        <p:spPr>
          <a:xfrm>
            <a:off x="838200" y="41025"/>
            <a:ext cx="10515600" cy="1325563"/>
          </a:xfrm>
        </p:spPr>
        <p:txBody>
          <a:bodyPr/>
          <a:lstStyle/>
          <a:p>
            <a:pPr algn="ctr"/>
            <a:r>
              <a:rPr lang="en-US" dirty="0"/>
              <a:t>Produce Nutrition</a:t>
            </a:r>
          </a:p>
        </p:txBody>
      </p:sp>
      <p:sp>
        <p:nvSpPr>
          <p:cNvPr id="3" name="Content Placeholder 2">
            <a:extLst>
              <a:ext uri="{FF2B5EF4-FFF2-40B4-BE49-F238E27FC236}">
                <a16:creationId xmlns:a16="http://schemas.microsoft.com/office/drawing/2014/main" id="{2FFA505D-A356-41D4-A093-705CDB1DB857}"/>
              </a:ext>
            </a:extLst>
          </p:cNvPr>
          <p:cNvSpPr>
            <a:spLocks noGrp="1"/>
          </p:cNvSpPr>
          <p:nvPr>
            <p:ph idx="1"/>
          </p:nvPr>
        </p:nvSpPr>
        <p:spPr>
          <a:xfrm>
            <a:off x="155294" y="1647821"/>
            <a:ext cx="10515600" cy="4351338"/>
          </a:xfrm>
        </p:spPr>
        <p:txBody>
          <a:bodyPr/>
          <a:lstStyle/>
          <a:p>
            <a:pPr lvl="0"/>
            <a:r>
              <a:rPr lang="en-US" dirty="0"/>
              <a:t>High normal levels of antioxidants</a:t>
            </a:r>
          </a:p>
          <a:p>
            <a:pPr lvl="0"/>
            <a:r>
              <a:rPr lang="en-US" dirty="0"/>
              <a:t>High normal levels of beneficial phytonutrients (e.g. lutein, zeaxanthin, lycopene, phenolics, anthocyanins)</a:t>
            </a:r>
          </a:p>
          <a:p>
            <a:pPr lvl="0"/>
            <a:r>
              <a:rPr lang="en-US" dirty="0"/>
              <a:t>For fresh produce to supplement a packaged diet:</a:t>
            </a:r>
          </a:p>
          <a:p>
            <a:pPr lvl="1"/>
            <a:r>
              <a:rPr lang="en-US" dirty="0"/>
              <a:t>High normal levels of Potassium and Magnesium</a:t>
            </a:r>
          </a:p>
          <a:p>
            <a:pPr lvl="1"/>
            <a:r>
              <a:rPr lang="en-US" dirty="0"/>
              <a:t>Low normal levels of Iron</a:t>
            </a:r>
          </a:p>
          <a:p>
            <a:pPr lvl="1"/>
            <a:r>
              <a:rPr lang="en-US" dirty="0"/>
              <a:t>High normal levels of Vitamins, especially C, B</a:t>
            </a:r>
            <a:r>
              <a:rPr lang="en-US" baseline="-25000" dirty="0"/>
              <a:t>1</a:t>
            </a:r>
            <a:r>
              <a:rPr lang="en-US" dirty="0"/>
              <a:t>, and K</a:t>
            </a:r>
          </a:p>
          <a:p>
            <a:pPr lvl="0"/>
            <a:r>
              <a:rPr lang="en-US" dirty="0"/>
              <a:t>Low levels of antinutrients</a:t>
            </a:r>
          </a:p>
        </p:txBody>
      </p:sp>
      <p:cxnSp>
        <p:nvCxnSpPr>
          <p:cNvPr id="5" name="Straight Connector 4">
            <a:extLst>
              <a:ext uri="{FF2B5EF4-FFF2-40B4-BE49-F238E27FC236}">
                <a16:creationId xmlns:a16="http://schemas.microsoft.com/office/drawing/2014/main" id="{1C44D2F9-5429-4749-A87E-6533A251F7EE}"/>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29A9179-5927-4936-BE4C-8C4E9230FAFC}"/>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b="-1836"/>
          <a:stretch/>
        </p:blipFill>
        <p:spPr>
          <a:xfrm>
            <a:off x="7801337" y="2759074"/>
            <a:ext cx="3907425" cy="3763375"/>
          </a:xfrm>
          <a:prstGeom prst="rect">
            <a:avLst/>
          </a:prstGeom>
          <a:ln>
            <a:solidFill>
              <a:srgbClr val="00B0F0"/>
            </a:solidFill>
          </a:ln>
        </p:spPr>
      </p:pic>
    </p:spTree>
    <p:extLst>
      <p:ext uri="{BB962C8B-B14F-4D97-AF65-F5344CB8AC3E}">
        <p14:creationId xmlns:p14="http://schemas.microsoft.com/office/powerpoint/2010/main" val="3656592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0D5FE42-CDFE-4578-8217-DE43B4ED7344}"/>
              </a:ext>
            </a:extLst>
          </p:cNvPr>
          <p:cNvSpPr>
            <a:spLocks noGrp="1"/>
          </p:cNvSpPr>
          <p:nvPr>
            <p:ph type="title"/>
          </p:nvPr>
        </p:nvSpPr>
        <p:spPr>
          <a:xfrm>
            <a:off x="838200" y="185713"/>
            <a:ext cx="5181600" cy="1325563"/>
          </a:xfrm>
        </p:spPr>
        <p:txBody>
          <a:bodyPr/>
          <a:lstStyle/>
          <a:p>
            <a:pPr algn="ctr"/>
            <a:r>
              <a:rPr lang="en-US" dirty="0"/>
              <a:t>Produce Organoleptic Acceptability</a:t>
            </a:r>
          </a:p>
        </p:txBody>
      </p:sp>
      <p:sp>
        <p:nvSpPr>
          <p:cNvPr id="9" name="Content Placeholder 8">
            <a:extLst>
              <a:ext uri="{FF2B5EF4-FFF2-40B4-BE49-F238E27FC236}">
                <a16:creationId xmlns:a16="http://schemas.microsoft.com/office/drawing/2014/main" id="{B2E9B3D0-6857-49EA-BA71-A66FDC429430}"/>
              </a:ext>
            </a:extLst>
          </p:cNvPr>
          <p:cNvSpPr>
            <a:spLocks noGrp="1"/>
          </p:cNvSpPr>
          <p:nvPr>
            <p:ph sz="half" idx="1"/>
          </p:nvPr>
        </p:nvSpPr>
        <p:spPr/>
        <p:txBody>
          <a:bodyPr>
            <a:normAutofit fontScale="85000" lnSpcReduction="20000"/>
          </a:bodyPr>
          <a:lstStyle/>
          <a:p>
            <a:pPr lvl="0"/>
            <a:r>
              <a:rPr lang="en-US" dirty="0"/>
              <a:t>Excellent flavor</a:t>
            </a:r>
          </a:p>
          <a:p>
            <a:pPr lvl="0"/>
            <a:r>
              <a:rPr lang="en-US" dirty="0"/>
              <a:t>Intense flavors</a:t>
            </a:r>
          </a:p>
          <a:p>
            <a:pPr lvl="0"/>
            <a:r>
              <a:rPr lang="en-US" dirty="0"/>
              <a:t>Good texture</a:t>
            </a:r>
          </a:p>
          <a:p>
            <a:pPr lvl="0"/>
            <a:r>
              <a:rPr lang="en-US" dirty="0"/>
              <a:t>Good appearance, color, aroma</a:t>
            </a:r>
          </a:p>
        </p:txBody>
      </p:sp>
      <p:sp>
        <p:nvSpPr>
          <p:cNvPr id="10" name="Content Placeholder 9">
            <a:extLst>
              <a:ext uri="{FF2B5EF4-FFF2-40B4-BE49-F238E27FC236}">
                <a16:creationId xmlns:a16="http://schemas.microsoft.com/office/drawing/2014/main" id="{08DED0D5-CD12-4C0E-AE0B-B7E5002DD07D}"/>
              </a:ext>
            </a:extLst>
          </p:cNvPr>
          <p:cNvSpPr>
            <a:spLocks noGrp="1"/>
          </p:cNvSpPr>
          <p:nvPr>
            <p:ph sz="half" idx="2"/>
          </p:nvPr>
        </p:nvSpPr>
        <p:spPr>
          <a:xfrm>
            <a:off x="6172200" y="1825624"/>
            <a:ext cx="5181600" cy="4528041"/>
          </a:xfrm>
        </p:spPr>
        <p:txBody>
          <a:bodyPr>
            <a:normAutofit fontScale="85000" lnSpcReduction="20000"/>
          </a:bodyPr>
          <a:lstStyle/>
          <a:p>
            <a:pPr lvl="0"/>
            <a:r>
              <a:rPr lang="en-US" dirty="0"/>
              <a:t>Good produce shelf life or storage on the plant</a:t>
            </a:r>
          </a:p>
          <a:p>
            <a:pPr lvl="0"/>
            <a:r>
              <a:rPr lang="en-US" dirty="0"/>
              <a:t>Reduced processing – e.g. seeds easy to remove from seed coats</a:t>
            </a:r>
          </a:p>
          <a:p>
            <a:pPr lvl="0"/>
            <a:r>
              <a:rPr lang="en-US" dirty="0"/>
              <a:t>Easy composting/digestion of inedible plant material for nutrient reclamation (and possibly less structure in micro/partial g)</a:t>
            </a:r>
          </a:p>
          <a:p>
            <a:pPr lvl="0"/>
            <a:r>
              <a:rPr lang="en-US" dirty="0"/>
              <a:t>Use of inedible waste as resources for other food system components (e.g. fish, edible fungus, cellular ag feedstocks)</a:t>
            </a:r>
          </a:p>
          <a:p>
            <a:pPr lvl="0"/>
            <a:r>
              <a:rPr lang="en-US" dirty="0"/>
              <a:t>Other useful materials produced from inedible waste (e.g. life support, shielding, building, fuel)</a:t>
            </a:r>
          </a:p>
          <a:p>
            <a:endParaRPr lang="en-US" dirty="0"/>
          </a:p>
        </p:txBody>
      </p:sp>
      <p:sp>
        <p:nvSpPr>
          <p:cNvPr id="11" name="Title 7">
            <a:extLst>
              <a:ext uri="{FF2B5EF4-FFF2-40B4-BE49-F238E27FC236}">
                <a16:creationId xmlns:a16="http://schemas.microsoft.com/office/drawing/2014/main" id="{A912CC8F-E90C-4F3A-A24F-1C302C742390}"/>
              </a:ext>
            </a:extLst>
          </p:cNvPr>
          <p:cNvSpPr txBox="1">
            <a:spLocks/>
          </p:cNvSpPr>
          <p:nvPr/>
        </p:nvSpPr>
        <p:spPr>
          <a:xfrm>
            <a:off x="6084570" y="185713"/>
            <a:ext cx="5181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Postharvest </a:t>
            </a:r>
          </a:p>
        </p:txBody>
      </p:sp>
      <p:cxnSp>
        <p:nvCxnSpPr>
          <p:cNvPr id="7" name="Straight Connector 6">
            <a:extLst>
              <a:ext uri="{FF2B5EF4-FFF2-40B4-BE49-F238E27FC236}">
                <a16:creationId xmlns:a16="http://schemas.microsoft.com/office/drawing/2014/main" id="{0F2EADC7-9532-480C-9B05-1F5789CF9FFA}"/>
              </a:ext>
            </a:extLst>
          </p:cNvPr>
          <p:cNvCxnSpPr/>
          <p:nvPr/>
        </p:nvCxnSpPr>
        <p:spPr>
          <a:xfrm>
            <a:off x="1866900" y="1448836"/>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0CB1A16C-B319-4B98-BAAA-6C0AEF0211E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4462" y="3429001"/>
            <a:ext cx="4967926" cy="3311142"/>
          </a:xfrm>
          <a:prstGeom prst="rect">
            <a:avLst/>
          </a:prstGeom>
          <a:ln>
            <a:solidFill>
              <a:schemeClr val="accent1"/>
            </a:solidFill>
          </a:ln>
        </p:spPr>
      </p:pic>
    </p:spTree>
    <p:extLst>
      <p:ext uri="{BB962C8B-B14F-4D97-AF65-F5344CB8AC3E}">
        <p14:creationId xmlns:p14="http://schemas.microsoft.com/office/powerpoint/2010/main" val="34317307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1116</Words>
  <Application>Microsoft Office PowerPoint</Application>
  <PresentationFormat>Widescreen</PresentationFormat>
  <Paragraphs>202</Paragraphs>
  <Slides>23</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Arial Black</vt:lpstr>
      <vt:lpstr>Arial Narrow</vt:lpstr>
      <vt:lpstr>Calibri</vt:lpstr>
      <vt:lpstr>Calibri Light</vt:lpstr>
      <vt:lpstr>Century Gothic</vt:lpstr>
      <vt:lpstr>Office Theme</vt:lpstr>
      <vt:lpstr>Space Crop Production </vt:lpstr>
      <vt:lpstr>Why plants?</vt:lpstr>
      <vt:lpstr>PowerPoint Presentation</vt:lpstr>
      <vt:lpstr>Plant Factories</vt:lpstr>
      <vt:lpstr>PowerPoint Presentation</vt:lpstr>
      <vt:lpstr>South Pole Greenhouse</vt:lpstr>
      <vt:lpstr>PowerPoint Presentation</vt:lpstr>
      <vt:lpstr>Space Crop Production Candidates</vt:lpstr>
      <vt:lpstr>Space Crop Production Challenges</vt:lpstr>
      <vt:lpstr>Space Crop Production Roadmap For Exploration</vt:lpstr>
      <vt:lpstr>PowerPoint Presentation</vt:lpstr>
      <vt:lpstr>Current NASA Large Plant Research Capabilities On ISS</vt:lpstr>
      <vt:lpstr>Red Lettuce Cut-and-Come-Again</vt:lpstr>
      <vt:lpstr>VEG-03 New Crops on Orbit</vt:lpstr>
      <vt:lpstr>Recent ISS Crop Research</vt:lpstr>
      <vt:lpstr>Recent ISS Crop Research</vt:lpstr>
      <vt:lpstr>Recent ISS Crop Research</vt:lpstr>
      <vt:lpstr>Selection Factors for Space Plants</vt:lpstr>
      <vt:lpstr>Thank you!</vt:lpstr>
      <vt:lpstr>Plant Growth and Development</vt:lpstr>
      <vt:lpstr>Plant Physiology</vt:lpstr>
      <vt:lpstr>Produce Nutrition</vt:lpstr>
      <vt:lpstr>Produce Organoleptic Acceptability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2021-02-10T16:51:51Z</dcterms:created>
  <dcterms:modified xsi:type="dcterms:W3CDTF">2021-05-13T18:21:56Z</dcterms:modified>
</cp:coreProperties>
</file>