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4"/>
    <p:sldMasterId id="2147483677" r:id="rId5"/>
    <p:sldMasterId id="2147483684" r:id="rId6"/>
    <p:sldMasterId id="2147483704" r:id="rId7"/>
    <p:sldMasterId id="2147483712" r:id="rId8"/>
    <p:sldMasterId id="2147483724" r:id="rId9"/>
    <p:sldMasterId id="2147483731" r:id="rId10"/>
    <p:sldMasterId id="2147483740" r:id="rId11"/>
  </p:sldMasterIdLst>
  <p:notesMasterIdLst>
    <p:notesMasterId r:id="rId21"/>
  </p:notesMasterIdLst>
  <p:handoutMasterIdLst>
    <p:handoutMasterId r:id="rId22"/>
  </p:handoutMasterIdLst>
  <p:sldIdLst>
    <p:sldId id="5702" r:id="rId12"/>
    <p:sldId id="6602" r:id="rId13"/>
    <p:sldId id="6574" r:id="rId14"/>
    <p:sldId id="6619" r:id="rId15"/>
    <p:sldId id="6617" r:id="rId16"/>
    <p:sldId id="6616" r:id="rId17"/>
    <p:sldId id="6615" r:id="rId18"/>
    <p:sldId id="6555" r:id="rId19"/>
    <p:sldId id="6618" r:id="rId20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llis, Kyle (LARC-E1A)" initials="EK(E" lastIdx="6" clrIdx="6">
    <p:extLst>
      <p:ext uri="{19B8F6BF-5375-455C-9EA6-DF929625EA0E}">
        <p15:presenceInfo xmlns:p15="http://schemas.microsoft.com/office/powerpoint/2012/main" userId="S::kkellis@ndc.nasa.gov::514c7fd9-bb45-45e4-bde7-490f42976277" providerId="AD"/>
      </p:ext>
    </p:extLst>
  </p:cmAuthor>
  <p:cmAuthor id="1" name="Microsoft Office User" initials="MOU" lastIdx="6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Goodrich, Kenneth H. (LARC-D316)" initials="GKH(" lastIdx="11" clrIdx="1">
    <p:extLst>
      <p:ext uri="{19B8F6BF-5375-455C-9EA6-DF929625EA0E}">
        <p15:presenceInfo xmlns:p15="http://schemas.microsoft.com/office/powerpoint/2012/main" userId="S-1-5-21-330711430-3775241029-4075259233-78215" providerId="AD"/>
      </p:ext>
    </p:extLst>
  </p:cmAuthor>
  <p:cmAuthor id="3" name="Lexie Brown" initials="LB" lastIdx="1" clrIdx="2">
    <p:extLst>
      <p:ext uri="{19B8F6BF-5375-455C-9EA6-DF929625EA0E}">
        <p15:presenceInfo xmlns:p15="http://schemas.microsoft.com/office/powerpoint/2012/main" userId="S-1-5-21-330711430-3775241029-4075259233-697819" providerId="AD"/>
      </p:ext>
    </p:extLst>
  </p:cmAuthor>
  <p:cmAuthor id="4" name="Emily Blythe" initials="EB" lastIdx="12" clrIdx="3">
    <p:extLst>
      <p:ext uri="{19B8F6BF-5375-455C-9EA6-DF929625EA0E}">
        <p15:presenceInfo xmlns:p15="http://schemas.microsoft.com/office/powerpoint/2012/main" userId="S-1-5-21-1230973397-3363952452-4213222766-16647" providerId="AD"/>
      </p:ext>
    </p:extLst>
  </p:cmAuthor>
  <p:cmAuthor id="5" name="Patterson, Michael D. (LARC-E403)" initials="PMD(" lastIdx="1" clrIdx="4">
    <p:extLst>
      <p:ext uri="{19B8F6BF-5375-455C-9EA6-DF929625EA0E}">
        <p15:presenceInfo xmlns:p15="http://schemas.microsoft.com/office/powerpoint/2012/main" userId="S-1-5-21-330711430-3775241029-4075259233-622681" providerId="AD"/>
      </p:ext>
    </p:extLst>
  </p:cmAuthor>
  <p:cmAuthor id="6" name="Hank Kneitz" initials="HK" lastIdx="1" clrIdx="5">
    <p:extLst>
      <p:ext uri="{19B8F6BF-5375-455C-9EA6-DF929625EA0E}">
        <p15:presenceInfo xmlns:p15="http://schemas.microsoft.com/office/powerpoint/2012/main" userId="S::hank.kneitz@mtsi-va.com::1cac9811-ffc6-439f-8493-0985248d56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E8F00"/>
    <a:srgbClr val="0432FF"/>
    <a:srgbClr val="C0504D"/>
    <a:srgbClr val="E9EDF5"/>
    <a:srgbClr val="FFF2D5"/>
    <a:srgbClr val="0F68B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66728-1BF8-3E49-A8DE-604D80070841}" v="15" dt="2021-05-20T12:19:00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67" autoAdjust="0"/>
    <p:restoredTop sz="94205" autoAdjust="0"/>
  </p:normalViewPr>
  <p:slideViewPr>
    <p:cSldViewPr>
      <p:cViewPr varScale="1">
        <p:scale>
          <a:sx n="62" d="100"/>
          <a:sy n="62" d="100"/>
        </p:scale>
        <p:origin x="56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47340F-006F-E641-93A7-70FAD70EC73F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AC1C74-DB94-0443-B529-13B7007F6CD0}">
      <dgm:prSet phldrT="[Text]"/>
      <dgm:spPr/>
      <dgm:t>
        <a:bodyPr/>
        <a:lstStyle/>
        <a:p>
          <a:r>
            <a:rPr lang="en-US" dirty="0"/>
            <a:t>UML-1</a:t>
          </a:r>
        </a:p>
      </dgm:t>
    </dgm:pt>
    <dgm:pt modelId="{F6B7161E-9106-CC42-B136-CAF73A25EF9E}" type="parTrans" cxnId="{EFE367AF-B706-8B4D-9638-F0CEA9219226}">
      <dgm:prSet/>
      <dgm:spPr/>
      <dgm:t>
        <a:bodyPr/>
        <a:lstStyle/>
        <a:p>
          <a:endParaRPr lang="en-US"/>
        </a:p>
      </dgm:t>
    </dgm:pt>
    <dgm:pt modelId="{98244BC5-4EAD-6746-8C0A-60E4D4A9B792}" type="sibTrans" cxnId="{EFE367AF-B706-8B4D-9638-F0CEA9219226}">
      <dgm:prSet/>
      <dgm:spPr/>
      <dgm:t>
        <a:bodyPr/>
        <a:lstStyle/>
        <a:p>
          <a:endParaRPr lang="en-US"/>
        </a:p>
      </dgm:t>
    </dgm:pt>
    <dgm:pt modelId="{179D6CB4-1578-EB4C-A61A-D6E5672B8EE1}">
      <dgm:prSet phldrT="[Text]" custT="1"/>
      <dgm:spPr/>
      <dgm:t>
        <a:bodyPr/>
        <a:lstStyle/>
        <a:p>
          <a:pPr algn="ctr">
            <a:buFontTx/>
            <a:buNone/>
          </a:pPr>
          <a:r>
            <a:rPr lang="en-US" sz="1600" b="1" i="0" dirty="0">
              <a:solidFill>
                <a:schemeClr val="tx1"/>
              </a:solidFill>
            </a:rPr>
            <a:t>Late-Stage Certification Testing and Operational Demonstrations in Limited Environments</a:t>
          </a:r>
          <a:endParaRPr lang="en-US" sz="1600" b="1" dirty="0">
            <a:solidFill>
              <a:schemeClr val="tx1"/>
            </a:solidFill>
          </a:endParaRPr>
        </a:p>
      </dgm:t>
    </dgm:pt>
    <dgm:pt modelId="{F2237CDF-76C1-CD44-9914-B09D9904BA3C}" type="parTrans" cxnId="{15D3513B-7F01-B446-9A4B-0C339A62CA89}">
      <dgm:prSet/>
      <dgm:spPr/>
      <dgm:t>
        <a:bodyPr/>
        <a:lstStyle/>
        <a:p>
          <a:endParaRPr lang="en-US"/>
        </a:p>
      </dgm:t>
    </dgm:pt>
    <dgm:pt modelId="{E4F9D3A8-C84E-4643-B648-07DE5C059548}" type="sibTrans" cxnId="{15D3513B-7F01-B446-9A4B-0C339A62CA89}">
      <dgm:prSet/>
      <dgm:spPr/>
      <dgm:t>
        <a:bodyPr/>
        <a:lstStyle/>
        <a:p>
          <a:endParaRPr lang="en-US"/>
        </a:p>
      </dgm:t>
    </dgm:pt>
    <dgm:pt modelId="{F63BC16F-DD2B-2D4B-9E9C-C954CF093615}">
      <dgm:prSet phldrT="[Text]"/>
      <dgm:spPr/>
      <dgm:t>
        <a:bodyPr/>
        <a:lstStyle/>
        <a:p>
          <a:r>
            <a:rPr lang="en-US" dirty="0"/>
            <a:t>UML-2</a:t>
          </a:r>
        </a:p>
      </dgm:t>
    </dgm:pt>
    <dgm:pt modelId="{1DC0051D-F128-2A4C-A766-5A64C24A7398}" type="parTrans" cxnId="{F297CFC7-D61F-6140-98EF-66E65257271A}">
      <dgm:prSet/>
      <dgm:spPr/>
      <dgm:t>
        <a:bodyPr/>
        <a:lstStyle/>
        <a:p>
          <a:endParaRPr lang="en-US"/>
        </a:p>
      </dgm:t>
    </dgm:pt>
    <dgm:pt modelId="{C0F49412-62AD-2940-AAAD-94FCC184D76F}" type="sibTrans" cxnId="{F297CFC7-D61F-6140-98EF-66E65257271A}">
      <dgm:prSet/>
      <dgm:spPr/>
      <dgm:t>
        <a:bodyPr/>
        <a:lstStyle/>
        <a:p>
          <a:endParaRPr lang="en-US"/>
        </a:p>
      </dgm:t>
    </dgm:pt>
    <dgm:pt modelId="{193ACC3A-0E5C-7F4B-B863-10B90425086F}">
      <dgm:prSet phldrT="[Text]" custT="1"/>
      <dgm:spPr/>
      <dgm:t>
        <a:bodyPr/>
        <a:lstStyle/>
        <a:p>
          <a:pPr algn="ctr">
            <a:buFontTx/>
            <a:buNone/>
          </a:pPr>
          <a:r>
            <a:rPr lang="en-US" sz="1600" b="1" i="0" dirty="0"/>
            <a:t> </a:t>
          </a:r>
          <a:r>
            <a:rPr lang="en-US" sz="1600" b="1" dirty="0"/>
            <a:t>Low Density and Complexity Commercial Operations with Assistive Automation</a:t>
          </a:r>
          <a:endParaRPr lang="en-US" sz="1600" b="1" dirty="0">
            <a:solidFill>
              <a:srgbClr val="FF0000"/>
            </a:solidFill>
          </a:endParaRPr>
        </a:p>
      </dgm:t>
    </dgm:pt>
    <dgm:pt modelId="{9A401B2C-FDB1-A24D-AFEE-06EFCB74A77A}" type="parTrans" cxnId="{BADBC830-32ED-7D4B-AA77-CEADC7867EB6}">
      <dgm:prSet/>
      <dgm:spPr/>
      <dgm:t>
        <a:bodyPr/>
        <a:lstStyle/>
        <a:p>
          <a:endParaRPr lang="en-US"/>
        </a:p>
      </dgm:t>
    </dgm:pt>
    <dgm:pt modelId="{7D67C8AE-16A3-6340-9E18-9789656A8F86}" type="sibTrans" cxnId="{BADBC830-32ED-7D4B-AA77-CEADC7867EB6}">
      <dgm:prSet/>
      <dgm:spPr/>
      <dgm:t>
        <a:bodyPr/>
        <a:lstStyle/>
        <a:p>
          <a:endParaRPr lang="en-US"/>
        </a:p>
      </dgm:t>
    </dgm:pt>
    <dgm:pt modelId="{F71C17A4-49DA-EC43-AD3F-FEAC2E7EFC04}">
      <dgm:prSet phldrT="[Text]"/>
      <dgm:spPr/>
      <dgm:t>
        <a:bodyPr/>
        <a:lstStyle/>
        <a:p>
          <a:r>
            <a:rPr lang="en-US" dirty="0"/>
            <a:t>UML-3</a:t>
          </a:r>
        </a:p>
      </dgm:t>
    </dgm:pt>
    <dgm:pt modelId="{F55F5463-6D84-4C42-B33F-2A8D553D9A45}" type="parTrans" cxnId="{AC436D55-F061-014C-BEC4-2E143B23E74C}">
      <dgm:prSet/>
      <dgm:spPr/>
      <dgm:t>
        <a:bodyPr/>
        <a:lstStyle/>
        <a:p>
          <a:endParaRPr lang="en-US"/>
        </a:p>
      </dgm:t>
    </dgm:pt>
    <dgm:pt modelId="{98902CFB-B719-754F-ABE9-ABD3A42BD04C}" type="sibTrans" cxnId="{AC436D55-F061-014C-BEC4-2E143B23E74C}">
      <dgm:prSet/>
      <dgm:spPr/>
      <dgm:t>
        <a:bodyPr/>
        <a:lstStyle/>
        <a:p>
          <a:endParaRPr lang="en-US"/>
        </a:p>
      </dgm:t>
    </dgm:pt>
    <dgm:pt modelId="{D11E8BFC-0A1D-434F-A66C-3283E58FAB21}">
      <dgm:prSet phldrT="[Text]"/>
      <dgm:spPr/>
      <dgm:t>
        <a:bodyPr/>
        <a:lstStyle/>
        <a:p>
          <a:r>
            <a:rPr lang="en-US" dirty="0"/>
            <a:t>UML-4</a:t>
          </a:r>
        </a:p>
      </dgm:t>
    </dgm:pt>
    <dgm:pt modelId="{1304A498-42C5-FC4F-B692-378CD4502BC8}" type="parTrans" cxnId="{9D8E4FCE-5668-A04B-A780-471CA2F2EFF9}">
      <dgm:prSet/>
      <dgm:spPr/>
      <dgm:t>
        <a:bodyPr/>
        <a:lstStyle/>
        <a:p>
          <a:endParaRPr lang="en-US"/>
        </a:p>
      </dgm:t>
    </dgm:pt>
    <dgm:pt modelId="{F5580538-8B5E-1347-B2ED-1A4221CF3F75}" type="sibTrans" cxnId="{9D8E4FCE-5668-A04B-A780-471CA2F2EFF9}">
      <dgm:prSet/>
      <dgm:spPr/>
      <dgm:t>
        <a:bodyPr/>
        <a:lstStyle/>
        <a:p>
          <a:endParaRPr lang="en-US"/>
        </a:p>
      </dgm:t>
    </dgm:pt>
    <dgm:pt modelId="{478E1110-5501-1E42-9276-781EA4123E49}">
      <dgm:prSet phldrT="[Text]"/>
      <dgm:spPr/>
      <dgm:t>
        <a:bodyPr/>
        <a:lstStyle/>
        <a:p>
          <a:r>
            <a:rPr lang="en-US" dirty="0"/>
            <a:t>UML-5</a:t>
          </a:r>
        </a:p>
      </dgm:t>
    </dgm:pt>
    <dgm:pt modelId="{F6259CB7-B9AA-4C4E-8AB2-AF268C56F1B9}" type="parTrans" cxnId="{CAF3308F-94AF-6047-9548-A15DB6E48A54}">
      <dgm:prSet/>
      <dgm:spPr/>
      <dgm:t>
        <a:bodyPr/>
        <a:lstStyle/>
        <a:p>
          <a:endParaRPr lang="en-US"/>
        </a:p>
      </dgm:t>
    </dgm:pt>
    <dgm:pt modelId="{F8D5588F-778B-4B49-9EAD-3D8516788E63}" type="sibTrans" cxnId="{CAF3308F-94AF-6047-9548-A15DB6E48A54}">
      <dgm:prSet/>
      <dgm:spPr/>
      <dgm:t>
        <a:bodyPr/>
        <a:lstStyle/>
        <a:p>
          <a:endParaRPr lang="en-US"/>
        </a:p>
      </dgm:t>
    </dgm:pt>
    <dgm:pt modelId="{B4AF385F-DCCA-AB47-BEBA-7000FF336AD2}">
      <dgm:prSet phldrT="[Text]"/>
      <dgm:spPr/>
      <dgm:t>
        <a:bodyPr/>
        <a:lstStyle/>
        <a:p>
          <a:r>
            <a:rPr lang="en-US" dirty="0"/>
            <a:t>UML-6</a:t>
          </a:r>
        </a:p>
      </dgm:t>
    </dgm:pt>
    <dgm:pt modelId="{D2BB4DF0-7355-B340-B4EF-0B62A48415D4}" type="parTrans" cxnId="{839C12A4-EF8E-1B4B-8696-21392D7A9700}">
      <dgm:prSet/>
      <dgm:spPr/>
      <dgm:t>
        <a:bodyPr/>
        <a:lstStyle/>
        <a:p>
          <a:endParaRPr lang="en-US"/>
        </a:p>
      </dgm:t>
    </dgm:pt>
    <dgm:pt modelId="{BC0FD0CA-60F3-5747-8606-3FD2EA677240}" type="sibTrans" cxnId="{839C12A4-EF8E-1B4B-8696-21392D7A9700}">
      <dgm:prSet/>
      <dgm:spPr/>
      <dgm:t>
        <a:bodyPr/>
        <a:lstStyle/>
        <a:p>
          <a:endParaRPr lang="en-US"/>
        </a:p>
      </dgm:t>
    </dgm:pt>
    <dgm:pt modelId="{1B108869-D477-DB40-85BD-8EA26D62511E}">
      <dgm:prSet custT="1"/>
      <dgm:spPr/>
      <dgm:t>
        <a:bodyPr/>
        <a:lstStyle/>
        <a:p>
          <a:pPr algn="ctr">
            <a:spcAft>
              <a:spcPct val="15000"/>
            </a:spcAft>
            <a:buFontTx/>
            <a:buNone/>
          </a:pPr>
          <a:r>
            <a:rPr lang="en-US" sz="1600" b="1" dirty="0"/>
            <a:t>Low Density, Medium Complexity Operations with Comprehensive Safety Assurance Automation</a:t>
          </a:r>
          <a:endParaRPr lang="en-US" sz="1600" b="1" dirty="0">
            <a:solidFill>
              <a:schemeClr val="tx1"/>
            </a:solidFill>
          </a:endParaRPr>
        </a:p>
      </dgm:t>
    </dgm:pt>
    <dgm:pt modelId="{5A1A3B35-184C-9742-B2DE-22D224BCFABF}" type="parTrans" cxnId="{CAEE0432-C818-4E4C-8AAC-F622C966ABC0}">
      <dgm:prSet/>
      <dgm:spPr/>
      <dgm:t>
        <a:bodyPr/>
        <a:lstStyle/>
        <a:p>
          <a:endParaRPr lang="en-US"/>
        </a:p>
      </dgm:t>
    </dgm:pt>
    <dgm:pt modelId="{F8FCAD80-980E-0447-A3F6-EEC228E60190}" type="sibTrans" cxnId="{CAEE0432-C818-4E4C-8AAC-F622C966ABC0}">
      <dgm:prSet/>
      <dgm:spPr/>
      <dgm:t>
        <a:bodyPr/>
        <a:lstStyle/>
        <a:p>
          <a:endParaRPr lang="en-US"/>
        </a:p>
      </dgm:t>
    </dgm:pt>
    <dgm:pt modelId="{7619C8FA-73C2-E04D-85D4-3F90E344EF35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ctr">
            <a:buFontTx/>
            <a:buNone/>
          </a:pPr>
          <a:r>
            <a:rPr lang="en-US" sz="1600" b="1" dirty="0">
              <a:solidFill>
                <a:schemeClr val="tx1"/>
              </a:solidFill>
            </a:rPr>
            <a:t>Medium Density and Complexity Operations with Collaborative and Responsible Automated Systems</a:t>
          </a:r>
          <a:endParaRPr lang="en-US" sz="1600" b="1" strike="sngStrike" dirty="0">
            <a:solidFill>
              <a:schemeClr val="tx1"/>
            </a:solidFill>
          </a:endParaRPr>
        </a:p>
      </dgm:t>
    </dgm:pt>
    <dgm:pt modelId="{F53CA9F4-A778-9B4C-AF91-3A9D19EA76F8}" type="parTrans" cxnId="{6EF7F6F1-0DF1-F248-B31F-1B191C2E8B02}">
      <dgm:prSet/>
      <dgm:spPr/>
      <dgm:t>
        <a:bodyPr/>
        <a:lstStyle/>
        <a:p>
          <a:endParaRPr lang="en-US"/>
        </a:p>
      </dgm:t>
    </dgm:pt>
    <dgm:pt modelId="{4D44FCB7-2EBA-6C40-BA06-B09C6528D95C}" type="sibTrans" cxnId="{6EF7F6F1-0DF1-F248-B31F-1B191C2E8B02}">
      <dgm:prSet/>
      <dgm:spPr/>
      <dgm:t>
        <a:bodyPr/>
        <a:lstStyle/>
        <a:p>
          <a:endParaRPr lang="en-US"/>
        </a:p>
      </dgm:t>
    </dgm:pt>
    <dgm:pt modelId="{D5FEB3E6-888B-164C-A20E-AD40D1665E08}">
      <dgm:prSet custT="1"/>
      <dgm:spPr/>
      <dgm:t>
        <a:bodyPr/>
        <a:lstStyle/>
        <a:p>
          <a:pPr algn="ctr">
            <a:buFontTx/>
            <a:buNone/>
          </a:pPr>
          <a:r>
            <a:rPr lang="en-US" sz="1600" b="1" dirty="0"/>
            <a:t>High Density and Complexity Operations with Highly-Integrated Automated Networks</a:t>
          </a:r>
          <a:endParaRPr lang="en-US" sz="1600" b="1" strike="noStrike" dirty="0">
            <a:solidFill>
              <a:schemeClr val="tx1"/>
            </a:solidFill>
          </a:endParaRPr>
        </a:p>
      </dgm:t>
    </dgm:pt>
    <dgm:pt modelId="{41B5E3A9-AEF3-1C4D-B8BE-A80B0D5916DB}" type="parTrans" cxnId="{C1D57154-D172-DC49-900C-7E91CD9B6CD0}">
      <dgm:prSet/>
      <dgm:spPr/>
      <dgm:t>
        <a:bodyPr/>
        <a:lstStyle/>
        <a:p>
          <a:endParaRPr lang="en-US"/>
        </a:p>
      </dgm:t>
    </dgm:pt>
    <dgm:pt modelId="{51B92C65-0419-1146-90C9-0E3F5D7C1C72}" type="sibTrans" cxnId="{C1D57154-D172-DC49-900C-7E91CD9B6CD0}">
      <dgm:prSet/>
      <dgm:spPr/>
      <dgm:t>
        <a:bodyPr/>
        <a:lstStyle/>
        <a:p>
          <a:endParaRPr lang="en-US"/>
        </a:p>
      </dgm:t>
    </dgm:pt>
    <dgm:pt modelId="{929A8B79-2C3A-8349-900D-71173E16886C}">
      <dgm:prSet custT="1"/>
      <dgm:spPr/>
      <dgm:t>
        <a:bodyPr/>
        <a:lstStyle/>
        <a:p>
          <a:pPr algn="ctr">
            <a:buFontTx/>
            <a:buNone/>
          </a:pPr>
          <a:r>
            <a:rPr lang="en-US" sz="1600" b="1" dirty="0"/>
            <a:t>Ubiquitous UAM Operations with </a:t>
          </a:r>
          <a:r>
            <a:rPr lang="en-US" sz="1600" b="1" strike="noStrike" dirty="0"/>
            <a:t>System-Wide Automated Optimization</a:t>
          </a:r>
          <a:endParaRPr lang="en-US" sz="1600" b="1" strike="sngStrike" dirty="0">
            <a:solidFill>
              <a:srgbClr val="FF0000"/>
            </a:solidFill>
          </a:endParaRPr>
        </a:p>
      </dgm:t>
    </dgm:pt>
    <dgm:pt modelId="{9A00569A-881C-A245-B02D-B3272C3A11D0}" type="parTrans" cxnId="{7878CFFF-FBDD-E64F-8D8C-9A570E42A633}">
      <dgm:prSet/>
      <dgm:spPr/>
      <dgm:t>
        <a:bodyPr/>
        <a:lstStyle/>
        <a:p>
          <a:endParaRPr lang="en-US"/>
        </a:p>
      </dgm:t>
    </dgm:pt>
    <dgm:pt modelId="{5283417A-C3FF-5447-987D-5174A627EA16}" type="sibTrans" cxnId="{7878CFFF-FBDD-E64F-8D8C-9A570E42A633}">
      <dgm:prSet/>
      <dgm:spPr/>
      <dgm:t>
        <a:bodyPr/>
        <a:lstStyle/>
        <a:p>
          <a:endParaRPr lang="en-US"/>
        </a:p>
      </dgm:t>
    </dgm:pt>
    <dgm:pt modelId="{DEEED8BA-F1F1-A14A-9B1F-8E6BA49814E3}">
      <dgm:prSet phldrT="[Text]" custT="1"/>
      <dgm:spPr/>
      <dgm:t>
        <a:bodyPr/>
        <a:lstStyle/>
        <a:p>
          <a:pPr algn="ctr">
            <a:buFontTx/>
            <a:buNone/>
          </a:pPr>
          <a:r>
            <a:rPr lang="en-US" sz="1200" dirty="0"/>
            <a:t>Type certified aircraft; initial Part 135 operation approvals; limited markets with favorable weather and regulation; small UAM network serving urban </a:t>
          </a:r>
          <a:r>
            <a:rPr lang="en-US" sz="1200" dirty="0">
              <a:solidFill>
                <a:schemeClr val="tx1"/>
              </a:solidFill>
            </a:rPr>
            <a:t>periphery; UAM routes supporting self-</a:t>
          </a:r>
          <a:r>
            <a:rPr lang="en-US" sz="1200" dirty="0"/>
            <a:t>managed operations through controlled airspace</a:t>
          </a:r>
          <a:endParaRPr lang="en-US" sz="1200" dirty="0">
            <a:solidFill>
              <a:srgbClr val="FF0000"/>
            </a:solidFill>
          </a:endParaRPr>
        </a:p>
      </dgm:t>
    </dgm:pt>
    <dgm:pt modelId="{EDD5B4DC-ECDB-294C-9A19-C9EA19D39416}" type="parTrans" cxnId="{9571DE66-E8A1-7B45-85DF-805D90C62ED0}">
      <dgm:prSet/>
      <dgm:spPr/>
      <dgm:t>
        <a:bodyPr/>
        <a:lstStyle/>
        <a:p>
          <a:endParaRPr lang="en-US"/>
        </a:p>
      </dgm:t>
    </dgm:pt>
    <dgm:pt modelId="{9A2ED91E-B640-1C46-8892-2A0634C8FCC3}" type="sibTrans" cxnId="{9571DE66-E8A1-7B45-85DF-805D90C62ED0}">
      <dgm:prSet/>
      <dgm:spPr/>
      <dgm:t>
        <a:bodyPr/>
        <a:lstStyle/>
        <a:p>
          <a:endParaRPr lang="en-US"/>
        </a:p>
      </dgm:t>
    </dgm:pt>
    <dgm:pt modelId="{73547841-0A19-4742-8F5A-484A2C0A2973}">
      <dgm:prSet custT="1"/>
      <dgm:spPr/>
      <dgm:t>
        <a:bodyPr/>
        <a:lstStyle/>
        <a:p>
          <a:pPr algn="ctr">
            <a:spcAft>
              <a:spcPts val="100"/>
            </a:spcAft>
            <a:buFontTx/>
            <a:buNone/>
          </a:pPr>
          <a:r>
            <a:rPr lang="en-US" sz="1150" b="0" dirty="0"/>
            <a:t>Operations include urban core; operational validation of advanced airspace operations and management </a:t>
          </a:r>
          <a:r>
            <a:rPr lang="en-US" sz="1150" b="0" dirty="0">
              <a:solidFill>
                <a:schemeClr val="tx1"/>
              </a:solidFill>
            </a:rPr>
            <a:t>including 3</a:t>
          </a:r>
          <a:r>
            <a:rPr lang="en-US" sz="1150" b="0" baseline="30000" dirty="0">
              <a:solidFill>
                <a:schemeClr val="tx1"/>
              </a:solidFill>
            </a:rPr>
            <a:t>rd</a:t>
          </a:r>
          <a:r>
            <a:rPr lang="en-US" sz="1150" b="0" dirty="0">
              <a:solidFill>
                <a:schemeClr val="tx1"/>
              </a:solidFill>
            </a:rPr>
            <a:t> party provided </a:t>
          </a:r>
          <a:r>
            <a:rPr lang="en-US" sz="1150" b="0" dirty="0"/>
            <a:t>ATM, CNSI, C^2, and automation for scalable, weather-tolerant operations; few high-capacity vertiports; noise compatible with urban soundscape; model-local regulations</a:t>
          </a:r>
          <a:endParaRPr lang="en-US" sz="1150" b="0" dirty="0">
            <a:solidFill>
              <a:srgbClr val="FF0000"/>
            </a:solidFill>
          </a:endParaRPr>
        </a:p>
      </dgm:t>
    </dgm:pt>
    <dgm:pt modelId="{004EECFA-FC3F-1D49-BFB0-6C38DF0990C7}" type="parTrans" cxnId="{EC777E37-92DA-2249-8D2D-85CE6453F4B8}">
      <dgm:prSet/>
      <dgm:spPr/>
      <dgm:t>
        <a:bodyPr/>
        <a:lstStyle/>
        <a:p>
          <a:endParaRPr lang="en-US"/>
        </a:p>
      </dgm:t>
    </dgm:pt>
    <dgm:pt modelId="{EB6F380D-6598-B044-9A7B-64F2A76DCEA1}" type="sibTrans" cxnId="{EC777E37-92DA-2249-8D2D-85CE6453F4B8}">
      <dgm:prSet/>
      <dgm:spPr/>
      <dgm:t>
        <a:bodyPr/>
        <a:lstStyle/>
        <a:p>
          <a:endParaRPr lang="en-US"/>
        </a:p>
      </dgm:t>
    </dgm:pt>
    <dgm:pt modelId="{0BE96781-AF91-3847-B0BD-C53556AF5EE2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ctr">
            <a:buFontTx/>
            <a:buNone/>
          </a:pPr>
          <a:r>
            <a:rPr lang="en-US" sz="1200" b="0" dirty="0">
              <a:solidFill>
                <a:schemeClr val="tx1"/>
              </a:solidFill>
            </a:rPr>
            <a:t>100s of simultaneous operations; expanded networks including closely-spaced high throughput vertiports; many federated ATM services available, simplified vehicle operations for credit; low-visibility operations</a:t>
          </a:r>
        </a:p>
      </dgm:t>
    </dgm:pt>
    <dgm:pt modelId="{8779EC08-60B6-5348-8625-93A4EB339F87}" type="parTrans" cxnId="{09F4453F-3F66-164B-92E6-02C6982964AD}">
      <dgm:prSet/>
      <dgm:spPr/>
      <dgm:t>
        <a:bodyPr/>
        <a:lstStyle/>
        <a:p>
          <a:endParaRPr lang="en-US"/>
        </a:p>
      </dgm:t>
    </dgm:pt>
    <dgm:pt modelId="{1A2E8868-4D36-6543-9B4F-324CCBA4300E}" type="sibTrans" cxnId="{09F4453F-3F66-164B-92E6-02C6982964AD}">
      <dgm:prSet/>
      <dgm:spPr/>
      <dgm:t>
        <a:bodyPr/>
        <a:lstStyle/>
        <a:p>
          <a:endParaRPr lang="en-US"/>
        </a:p>
      </dgm:t>
    </dgm:pt>
    <dgm:pt modelId="{960DB369-C8F3-EF4B-A362-D40E877556CB}">
      <dgm:prSet custT="1"/>
      <dgm:spPr/>
      <dgm:t>
        <a:bodyPr/>
        <a:lstStyle/>
        <a:p>
          <a:pPr algn="ctr">
            <a:buFontTx/>
            <a:buNone/>
          </a:pPr>
          <a:r>
            <a:rPr lang="en-US" sz="1200" dirty="0"/>
            <a:t>1,000s of simultaneous operations; large-scale, highly-distributed networks</a:t>
          </a:r>
          <a:r>
            <a:rPr lang="en-US" sz="1200"/>
            <a:t>; </a:t>
          </a:r>
          <a:r>
            <a:rPr lang="en-US" sz="1200">
              <a:solidFill>
                <a:schemeClr val="tx1"/>
              </a:solidFill>
            </a:rPr>
            <a:t>high-density federated</a:t>
          </a:r>
          <a:r>
            <a:rPr lang="en-US" sz="1200"/>
            <a:t> </a:t>
          </a:r>
          <a:r>
            <a:rPr lang="en-US" sz="1200" dirty="0"/>
            <a:t>ATM; autonomous aircraft and remote, M:N fleet management; high-weather tolerance including icing; high-volume manufacturing</a:t>
          </a:r>
          <a:endParaRPr lang="en-US" sz="1200" dirty="0">
            <a:solidFill>
              <a:srgbClr val="FF0000"/>
            </a:solidFill>
          </a:endParaRPr>
        </a:p>
      </dgm:t>
    </dgm:pt>
    <dgm:pt modelId="{10F91672-2C1B-C346-A66B-CF9D4E8C7628}" type="parTrans" cxnId="{B77B3D10-7DFB-BD49-9F92-44950DF487D6}">
      <dgm:prSet/>
      <dgm:spPr/>
      <dgm:t>
        <a:bodyPr/>
        <a:lstStyle/>
        <a:p>
          <a:endParaRPr lang="en-US"/>
        </a:p>
      </dgm:t>
    </dgm:pt>
    <dgm:pt modelId="{C6F31A9B-E82B-AF4E-AD8F-3A50BAF796B5}" type="sibTrans" cxnId="{B77B3D10-7DFB-BD49-9F92-44950DF487D6}">
      <dgm:prSet/>
      <dgm:spPr/>
      <dgm:t>
        <a:bodyPr/>
        <a:lstStyle/>
        <a:p>
          <a:endParaRPr lang="en-US"/>
        </a:p>
      </dgm:t>
    </dgm:pt>
    <dgm:pt modelId="{54A737B7-4DC6-4C46-820B-EE3164AFCEEC}">
      <dgm:prSet custT="1"/>
      <dgm:spPr/>
      <dgm:t>
        <a:bodyPr/>
        <a:lstStyle/>
        <a:p>
          <a:pPr algn="ctr">
            <a:buFontTx/>
            <a:buNone/>
          </a:pPr>
          <a:r>
            <a:rPr lang="en-US" sz="1200" b="0" i="0" dirty="0"/>
            <a:t>10,000s of simultaneous operations (capacity limited by physical infrastructure); ad hoc landing sites; noise compatible with suburban/rural operations; private ownership &amp; operation models enabled; societal expectation</a:t>
          </a:r>
          <a:endParaRPr lang="en-US" sz="1200" dirty="0"/>
        </a:p>
      </dgm:t>
    </dgm:pt>
    <dgm:pt modelId="{3110D830-E251-9943-AE5E-D899479B26E6}" type="sibTrans" cxnId="{7E745E33-6E7C-6E48-BF8D-98CEA78DCF5A}">
      <dgm:prSet/>
      <dgm:spPr/>
      <dgm:t>
        <a:bodyPr/>
        <a:lstStyle/>
        <a:p>
          <a:endParaRPr lang="en-US"/>
        </a:p>
      </dgm:t>
    </dgm:pt>
    <dgm:pt modelId="{A294EDC1-5B29-9349-A139-3B4ADAE7A43F}" type="parTrans" cxnId="{7E745E33-6E7C-6E48-BF8D-98CEA78DCF5A}">
      <dgm:prSet/>
      <dgm:spPr/>
      <dgm:t>
        <a:bodyPr/>
        <a:lstStyle/>
        <a:p>
          <a:endParaRPr lang="en-US"/>
        </a:p>
      </dgm:t>
    </dgm:pt>
    <dgm:pt modelId="{75D12A6C-8B09-4F98-ACA9-FEC413FEE41E}">
      <dgm:prSet phldrT="[Text]" custT="1"/>
      <dgm:spPr/>
      <dgm:t>
        <a:bodyPr/>
        <a:lstStyle/>
        <a:p>
          <a:pPr algn="ctr">
            <a:buFontTx/>
            <a:buNone/>
          </a:pPr>
          <a:r>
            <a:rPr lang="en-US" sz="1200" b="0" i="0" dirty="0"/>
            <a:t>Aircraft certification testing and operational evaluations with conforming prototypes; procedural and technology innovation supporting future airspace operations (e.g. UTM-inspired)</a:t>
          </a:r>
          <a:r>
            <a:rPr lang="en-US" sz="1200" b="0" i="0" dirty="0">
              <a:solidFill>
                <a:schemeClr val="tx1"/>
              </a:solidFill>
            </a:rPr>
            <a:t>; community/market demonstrations and data collection</a:t>
          </a:r>
          <a:endParaRPr lang="en-US" sz="1600" b="1" dirty="0">
            <a:solidFill>
              <a:schemeClr val="tx1"/>
            </a:solidFill>
          </a:endParaRPr>
        </a:p>
      </dgm:t>
    </dgm:pt>
    <dgm:pt modelId="{AA6DB42E-3C1A-4F18-BE11-8BAF1D8BBB71}" type="parTrans" cxnId="{2C8F2CF1-585C-47BB-8D22-660F96C409E6}">
      <dgm:prSet/>
      <dgm:spPr/>
      <dgm:t>
        <a:bodyPr/>
        <a:lstStyle/>
        <a:p>
          <a:endParaRPr lang="en-US"/>
        </a:p>
      </dgm:t>
    </dgm:pt>
    <dgm:pt modelId="{4CDD89DD-74DA-4855-A27D-A72D8A7A6BC0}" type="sibTrans" cxnId="{2C8F2CF1-585C-47BB-8D22-660F96C409E6}">
      <dgm:prSet/>
      <dgm:spPr/>
      <dgm:t>
        <a:bodyPr/>
        <a:lstStyle/>
        <a:p>
          <a:endParaRPr lang="en-US"/>
        </a:p>
      </dgm:t>
    </dgm:pt>
    <dgm:pt modelId="{BC79DDD8-2741-DC4E-B4FA-7B21FEA408ED}" type="pres">
      <dgm:prSet presAssocID="{4A47340F-006F-E641-93A7-70FAD70EC73F}" presName="linearFlow" presStyleCnt="0">
        <dgm:presLayoutVars>
          <dgm:dir/>
          <dgm:animLvl val="lvl"/>
          <dgm:resizeHandles val="exact"/>
        </dgm:presLayoutVars>
      </dgm:prSet>
      <dgm:spPr/>
    </dgm:pt>
    <dgm:pt modelId="{18BA2259-4957-3E43-95AB-44898FA14951}" type="pres">
      <dgm:prSet presAssocID="{67AC1C74-DB94-0443-B529-13B7007F6CD0}" presName="composite" presStyleCnt="0"/>
      <dgm:spPr/>
    </dgm:pt>
    <dgm:pt modelId="{F3047499-9C32-B74F-A83E-AE4BA906A7F4}" type="pres">
      <dgm:prSet presAssocID="{67AC1C74-DB94-0443-B529-13B7007F6CD0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BC2024E7-3508-A240-9E2B-02C73036A769}" type="pres">
      <dgm:prSet presAssocID="{67AC1C74-DB94-0443-B529-13B7007F6CD0}" presName="descendantText" presStyleLbl="alignAcc1" presStyleIdx="0" presStyleCnt="6">
        <dgm:presLayoutVars>
          <dgm:bulletEnabled val="1"/>
        </dgm:presLayoutVars>
      </dgm:prSet>
      <dgm:spPr/>
    </dgm:pt>
    <dgm:pt modelId="{35F511A9-273F-E146-8D0A-943861805E31}" type="pres">
      <dgm:prSet presAssocID="{98244BC5-4EAD-6746-8C0A-60E4D4A9B792}" presName="sp" presStyleCnt="0"/>
      <dgm:spPr/>
    </dgm:pt>
    <dgm:pt modelId="{5DFC6315-92C3-7847-B279-954B2813A038}" type="pres">
      <dgm:prSet presAssocID="{F63BC16F-DD2B-2D4B-9E9C-C954CF093615}" presName="composite" presStyleCnt="0"/>
      <dgm:spPr/>
    </dgm:pt>
    <dgm:pt modelId="{EB097BD9-CBC6-A244-B29F-19BE3E8C0AF6}" type="pres">
      <dgm:prSet presAssocID="{F63BC16F-DD2B-2D4B-9E9C-C954CF093615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2C06851B-7BF3-0140-A4A0-8CD5699AC1CC}" type="pres">
      <dgm:prSet presAssocID="{F63BC16F-DD2B-2D4B-9E9C-C954CF093615}" presName="descendantText" presStyleLbl="alignAcc1" presStyleIdx="1" presStyleCnt="6">
        <dgm:presLayoutVars>
          <dgm:bulletEnabled val="1"/>
        </dgm:presLayoutVars>
      </dgm:prSet>
      <dgm:spPr/>
    </dgm:pt>
    <dgm:pt modelId="{B3F46C10-0D93-F44E-BD8D-F4F389C7EF17}" type="pres">
      <dgm:prSet presAssocID="{C0F49412-62AD-2940-AAAD-94FCC184D76F}" presName="sp" presStyleCnt="0"/>
      <dgm:spPr/>
    </dgm:pt>
    <dgm:pt modelId="{A4531BD4-AD6B-5847-9DA3-8C020F3492C7}" type="pres">
      <dgm:prSet presAssocID="{F71C17A4-49DA-EC43-AD3F-FEAC2E7EFC04}" presName="composite" presStyleCnt="0"/>
      <dgm:spPr/>
    </dgm:pt>
    <dgm:pt modelId="{FE4EED5F-E5B8-EC42-9A19-6179B9B07D78}" type="pres">
      <dgm:prSet presAssocID="{F71C17A4-49DA-EC43-AD3F-FEAC2E7EFC04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D663AD38-0715-8543-8106-41D649B2A111}" type="pres">
      <dgm:prSet presAssocID="{F71C17A4-49DA-EC43-AD3F-FEAC2E7EFC04}" presName="descendantText" presStyleLbl="alignAcc1" presStyleIdx="2" presStyleCnt="6">
        <dgm:presLayoutVars>
          <dgm:bulletEnabled val="1"/>
        </dgm:presLayoutVars>
      </dgm:prSet>
      <dgm:spPr/>
    </dgm:pt>
    <dgm:pt modelId="{E5FBA60D-8586-3140-B5AF-58E2CBDCFB7B}" type="pres">
      <dgm:prSet presAssocID="{98902CFB-B719-754F-ABE9-ABD3A42BD04C}" presName="sp" presStyleCnt="0"/>
      <dgm:spPr/>
    </dgm:pt>
    <dgm:pt modelId="{C31E406B-E4A9-F446-97F1-625641C81968}" type="pres">
      <dgm:prSet presAssocID="{D11E8BFC-0A1D-434F-A66C-3283E58FAB21}" presName="composite" presStyleCnt="0"/>
      <dgm:spPr/>
    </dgm:pt>
    <dgm:pt modelId="{C59033E8-E715-7C42-96FC-EDEF0E7941DB}" type="pres">
      <dgm:prSet presAssocID="{D11E8BFC-0A1D-434F-A66C-3283E58FAB21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50E0D361-FC50-F846-A8B7-DDF2B568B464}" type="pres">
      <dgm:prSet presAssocID="{D11E8BFC-0A1D-434F-A66C-3283E58FAB21}" presName="descendantText" presStyleLbl="alignAcc1" presStyleIdx="3" presStyleCnt="6">
        <dgm:presLayoutVars>
          <dgm:bulletEnabled val="1"/>
        </dgm:presLayoutVars>
      </dgm:prSet>
      <dgm:spPr/>
    </dgm:pt>
    <dgm:pt modelId="{304F157A-467C-F541-8F62-FB843A47FED6}" type="pres">
      <dgm:prSet presAssocID="{F5580538-8B5E-1347-B2ED-1A4221CF3F75}" presName="sp" presStyleCnt="0"/>
      <dgm:spPr/>
    </dgm:pt>
    <dgm:pt modelId="{26D7D5BF-0787-9F46-92B7-F3C2098ED440}" type="pres">
      <dgm:prSet presAssocID="{478E1110-5501-1E42-9276-781EA4123E49}" presName="composite" presStyleCnt="0"/>
      <dgm:spPr/>
    </dgm:pt>
    <dgm:pt modelId="{607B6D31-F644-E04E-9E74-5A7ECAEADAEA}" type="pres">
      <dgm:prSet presAssocID="{478E1110-5501-1E42-9276-781EA4123E49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149F5CB1-DE52-CC4E-8B87-52404FC94BB9}" type="pres">
      <dgm:prSet presAssocID="{478E1110-5501-1E42-9276-781EA4123E49}" presName="descendantText" presStyleLbl="alignAcc1" presStyleIdx="4" presStyleCnt="6">
        <dgm:presLayoutVars>
          <dgm:bulletEnabled val="1"/>
        </dgm:presLayoutVars>
      </dgm:prSet>
      <dgm:spPr/>
    </dgm:pt>
    <dgm:pt modelId="{664C816F-7006-784C-90A5-ABA95C355042}" type="pres">
      <dgm:prSet presAssocID="{F8D5588F-778B-4B49-9EAD-3D8516788E63}" presName="sp" presStyleCnt="0"/>
      <dgm:spPr/>
    </dgm:pt>
    <dgm:pt modelId="{2DDF25A5-9434-2442-A7F5-FD3E871618A6}" type="pres">
      <dgm:prSet presAssocID="{B4AF385F-DCCA-AB47-BEBA-7000FF336AD2}" presName="composite" presStyleCnt="0"/>
      <dgm:spPr/>
    </dgm:pt>
    <dgm:pt modelId="{762A54D4-3AA2-6640-A45F-D72DD14B15D8}" type="pres">
      <dgm:prSet presAssocID="{B4AF385F-DCCA-AB47-BEBA-7000FF336AD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DFBC7FA8-04A7-A645-A651-E6E4B6922102}" type="pres">
      <dgm:prSet presAssocID="{B4AF385F-DCCA-AB47-BEBA-7000FF336AD2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9A253801-0CF4-8342-BCE5-7FC69B637286}" type="presOf" srcId="{4A47340F-006F-E641-93A7-70FAD70EC73F}" destId="{BC79DDD8-2741-DC4E-B4FA-7B21FEA408ED}" srcOrd="0" destOrd="0" presId="urn:microsoft.com/office/officeart/2005/8/layout/chevron2"/>
    <dgm:cxn modelId="{B77B3D10-7DFB-BD49-9F92-44950DF487D6}" srcId="{478E1110-5501-1E42-9276-781EA4123E49}" destId="{960DB369-C8F3-EF4B-A362-D40E877556CB}" srcOrd="1" destOrd="0" parTransId="{10F91672-2C1B-C346-A66B-CF9D4E8C7628}" sibTransId="{C6F31A9B-E82B-AF4E-AD8F-3A50BAF796B5}"/>
    <dgm:cxn modelId="{D1F59C13-4DD7-A542-9647-CCB233E78C6A}" type="presOf" srcId="{1B108869-D477-DB40-85BD-8EA26D62511E}" destId="{D663AD38-0715-8543-8106-41D649B2A111}" srcOrd="0" destOrd="0" presId="urn:microsoft.com/office/officeart/2005/8/layout/chevron2"/>
    <dgm:cxn modelId="{BADBC830-32ED-7D4B-AA77-CEADC7867EB6}" srcId="{F63BC16F-DD2B-2D4B-9E9C-C954CF093615}" destId="{193ACC3A-0E5C-7F4B-B863-10B90425086F}" srcOrd="0" destOrd="0" parTransId="{9A401B2C-FDB1-A24D-AFEE-06EFCB74A77A}" sibTransId="{7D67C8AE-16A3-6340-9E18-9789656A8F86}"/>
    <dgm:cxn modelId="{CAEE0432-C818-4E4C-8AAC-F622C966ABC0}" srcId="{F71C17A4-49DA-EC43-AD3F-FEAC2E7EFC04}" destId="{1B108869-D477-DB40-85BD-8EA26D62511E}" srcOrd="0" destOrd="0" parTransId="{5A1A3B35-184C-9742-B2DE-22D224BCFABF}" sibTransId="{F8FCAD80-980E-0447-A3F6-EEC228E60190}"/>
    <dgm:cxn modelId="{7E745E33-6E7C-6E48-BF8D-98CEA78DCF5A}" srcId="{B4AF385F-DCCA-AB47-BEBA-7000FF336AD2}" destId="{54A737B7-4DC6-4C46-820B-EE3164AFCEEC}" srcOrd="1" destOrd="0" parTransId="{A294EDC1-5B29-9349-A139-3B4ADAE7A43F}" sibTransId="{3110D830-E251-9943-AE5E-D899479B26E6}"/>
    <dgm:cxn modelId="{EC777E37-92DA-2249-8D2D-85CE6453F4B8}" srcId="{F71C17A4-49DA-EC43-AD3F-FEAC2E7EFC04}" destId="{73547841-0A19-4742-8F5A-484A2C0A2973}" srcOrd="1" destOrd="0" parTransId="{004EECFA-FC3F-1D49-BFB0-6C38DF0990C7}" sibTransId="{EB6F380D-6598-B044-9A7B-64F2A76DCEA1}"/>
    <dgm:cxn modelId="{15D3513B-7F01-B446-9A4B-0C339A62CA89}" srcId="{67AC1C74-DB94-0443-B529-13B7007F6CD0}" destId="{179D6CB4-1578-EB4C-A61A-D6E5672B8EE1}" srcOrd="0" destOrd="0" parTransId="{F2237CDF-76C1-CD44-9914-B09D9904BA3C}" sibTransId="{E4F9D3A8-C84E-4643-B648-07DE5C059548}"/>
    <dgm:cxn modelId="{09F4453F-3F66-164B-92E6-02C6982964AD}" srcId="{D11E8BFC-0A1D-434F-A66C-3283E58FAB21}" destId="{0BE96781-AF91-3847-B0BD-C53556AF5EE2}" srcOrd="1" destOrd="0" parTransId="{8779EC08-60B6-5348-8625-93A4EB339F87}" sibTransId="{1A2E8868-4D36-6543-9B4F-324CCBA4300E}"/>
    <dgm:cxn modelId="{E112FD5E-C922-3644-BFCC-9E5BFAEBDA16}" type="presOf" srcId="{193ACC3A-0E5C-7F4B-B863-10B90425086F}" destId="{2C06851B-7BF3-0140-A4A0-8CD5699AC1CC}" srcOrd="0" destOrd="0" presId="urn:microsoft.com/office/officeart/2005/8/layout/chevron2"/>
    <dgm:cxn modelId="{0A64D463-A890-2346-BDC1-FD568845A145}" type="presOf" srcId="{960DB369-C8F3-EF4B-A362-D40E877556CB}" destId="{149F5CB1-DE52-CC4E-8B87-52404FC94BB9}" srcOrd="0" destOrd="1" presId="urn:microsoft.com/office/officeart/2005/8/layout/chevron2"/>
    <dgm:cxn modelId="{A04D5265-F8B8-E94D-BF36-B3E09BA4C29E}" type="presOf" srcId="{D5FEB3E6-888B-164C-A20E-AD40D1665E08}" destId="{149F5CB1-DE52-CC4E-8B87-52404FC94BB9}" srcOrd="0" destOrd="0" presId="urn:microsoft.com/office/officeart/2005/8/layout/chevron2"/>
    <dgm:cxn modelId="{84A59546-A5AF-F042-A3F6-B11820B687AE}" type="presOf" srcId="{D11E8BFC-0A1D-434F-A66C-3283E58FAB21}" destId="{C59033E8-E715-7C42-96FC-EDEF0E7941DB}" srcOrd="0" destOrd="0" presId="urn:microsoft.com/office/officeart/2005/8/layout/chevron2"/>
    <dgm:cxn modelId="{9571DE66-E8A1-7B45-85DF-805D90C62ED0}" srcId="{F63BC16F-DD2B-2D4B-9E9C-C954CF093615}" destId="{DEEED8BA-F1F1-A14A-9B1F-8E6BA49814E3}" srcOrd="1" destOrd="0" parTransId="{EDD5B4DC-ECDB-294C-9A19-C9EA19D39416}" sibTransId="{9A2ED91E-B640-1C46-8892-2A0634C8FCC3}"/>
    <dgm:cxn modelId="{C1D57154-D172-DC49-900C-7E91CD9B6CD0}" srcId="{478E1110-5501-1E42-9276-781EA4123E49}" destId="{D5FEB3E6-888B-164C-A20E-AD40D1665E08}" srcOrd="0" destOrd="0" parTransId="{41B5E3A9-AEF3-1C4D-B8BE-A80B0D5916DB}" sibTransId="{51B92C65-0419-1146-90C9-0E3F5D7C1C72}"/>
    <dgm:cxn modelId="{AC436D55-F061-014C-BEC4-2E143B23E74C}" srcId="{4A47340F-006F-E641-93A7-70FAD70EC73F}" destId="{F71C17A4-49DA-EC43-AD3F-FEAC2E7EFC04}" srcOrd="2" destOrd="0" parTransId="{F55F5463-6D84-4C42-B33F-2A8D553D9A45}" sibTransId="{98902CFB-B719-754F-ABE9-ABD3A42BD04C}"/>
    <dgm:cxn modelId="{FF86A67D-6A7E-2548-AE32-E691C7330C5E}" type="presOf" srcId="{478E1110-5501-1E42-9276-781EA4123E49}" destId="{607B6D31-F644-E04E-9E74-5A7ECAEADAEA}" srcOrd="0" destOrd="0" presId="urn:microsoft.com/office/officeart/2005/8/layout/chevron2"/>
    <dgm:cxn modelId="{F1830681-4AF8-164F-BE32-61C6FBF2FD28}" type="presOf" srcId="{7619C8FA-73C2-E04D-85D4-3F90E344EF35}" destId="{50E0D361-FC50-F846-A8B7-DDF2B568B464}" srcOrd="0" destOrd="0" presId="urn:microsoft.com/office/officeart/2005/8/layout/chevron2"/>
    <dgm:cxn modelId="{9956D783-5F63-D949-9B2F-89D67B0962A1}" type="presOf" srcId="{179D6CB4-1578-EB4C-A61A-D6E5672B8EE1}" destId="{BC2024E7-3508-A240-9E2B-02C73036A769}" srcOrd="0" destOrd="0" presId="urn:microsoft.com/office/officeart/2005/8/layout/chevron2"/>
    <dgm:cxn modelId="{CAF3308F-94AF-6047-9548-A15DB6E48A54}" srcId="{4A47340F-006F-E641-93A7-70FAD70EC73F}" destId="{478E1110-5501-1E42-9276-781EA4123E49}" srcOrd="4" destOrd="0" parTransId="{F6259CB7-B9AA-4C4E-8AB2-AF268C56F1B9}" sibTransId="{F8D5588F-778B-4B49-9EAD-3D8516788E63}"/>
    <dgm:cxn modelId="{0CAA0493-5AA7-4DAE-8770-9F03A9DD196E}" type="presOf" srcId="{75D12A6C-8B09-4F98-ACA9-FEC413FEE41E}" destId="{BC2024E7-3508-A240-9E2B-02C73036A769}" srcOrd="0" destOrd="1" presId="urn:microsoft.com/office/officeart/2005/8/layout/chevron2"/>
    <dgm:cxn modelId="{839C12A4-EF8E-1B4B-8696-21392D7A9700}" srcId="{4A47340F-006F-E641-93A7-70FAD70EC73F}" destId="{B4AF385F-DCCA-AB47-BEBA-7000FF336AD2}" srcOrd="5" destOrd="0" parTransId="{D2BB4DF0-7355-B340-B4EF-0B62A48415D4}" sibTransId="{BC0FD0CA-60F3-5747-8606-3FD2EA677240}"/>
    <dgm:cxn modelId="{EFE367AF-B706-8B4D-9638-F0CEA9219226}" srcId="{4A47340F-006F-E641-93A7-70FAD70EC73F}" destId="{67AC1C74-DB94-0443-B529-13B7007F6CD0}" srcOrd="0" destOrd="0" parTransId="{F6B7161E-9106-CC42-B136-CAF73A25EF9E}" sibTransId="{98244BC5-4EAD-6746-8C0A-60E4D4A9B792}"/>
    <dgm:cxn modelId="{70ED2AB8-0F25-6E4F-BB34-ED7EE745391E}" type="presOf" srcId="{F63BC16F-DD2B-2D4B-9E9C-C954CF093615}" destId="{EB097BD9-CBC6-A244-B29F-19BE3E8C0AF6}" srcOrd="0" destOrd="0" presId="urn:microsoft.com/office/officeart/2005/8/layout/chevron2"/>
    <dgm:cxn modelId="{8BAA50C1-D4CA-BB48-80B7-ED0A37E82987}" type="presOf" srcId="{B4AF385F-DCCA-AB47-BEBA-7000FF336AD2}" destId="{762A54D4-3AA2-6640-A45F-D72DD14B15D8}" srcOrd="0" destOrd="0" presId="urn:microsoft.com/office/officeart/2005/8/layout/chevron2"/>
    <dgm:cxn modelId="{F297CFC7-D61F-6140-98EF-66E65257271A}" srcId="{4A47340F-006F-E641-93A7-70FAD70EC73F}" destId="{F63BC16F-DD2B-2D4B-9E9C-C954CF093615}" srcOrd="1" destOrd="0" parTransId="{1DC0051D-F128-2A4C-A766-5A64C24A7398}" sibTransId="{C0F49412-62AD-2940-AAAD-94FCC184D76F}"/>
    <dgm:cxn modelId="{9D8E4FCE-5668-A04B-A780-471CA2F2EFF9}" srcId="{4A47340F-006F-E641-93A7-70FAD70EC73F}" destId="{D11E8BFC-0A1D-434F-A66C-3283E58FAB21}" srcOrd="3" destOrd="0" parTransId="{1304A498-42C5-FC4F-B692-378CD4502BC8}" sibTransId="{F5580538-8B5E-1347-B2ED-1A4221CF3F75}"/>
    <dgm:cxn modelId="{EF0EA1D3-1171-7549-88D7-493D55B35F1F}" type="presOf" srcId="{0BE96781-AF91-3847-B0BD-C53556AF5EE2}" destId="{50E0D361-FC50-F846-A8B7-DDF2B568B464}" srcOrd="0" destOrd="1" presId="urn:microsoft.com/office/officeart/2005/8/layout/chevron2"/>
    <dgm:cxn modelId="{4E6367D4-127A-3D4A-B536-5AD2B3E0854B}" type="presOf" srcId="{F71C17A4-49DA-EC43-AD3F-FEAC2E7EFC04}" destId="{FE4EED5F-E5B8-EC42-9A19-6179B9B07D78}" srcOrd="0" destOrd="0" presId="urn:microsoft.com/office/officeart/2005/8/layout/chevron2"/>
    <dgm:cxn modelId="{E8ECFEE2-FDAE-1D40-B650-8B76CA319D8A}" type="presOf" srcId="{929A8B79-2C3A-8349-900D-71173E16886C}" destId="{DFBC7FA8-04A7-A645-A651-E6E4B6922102}" srcOrd="0" destOrd="0" presId="urn:microsoft.com/office/officeart/2005/8/layout/chevron2"/>
    <dgm:cxn modelId="{E64B92E6-F070-DF43-80EE-D063110037CD}" type="presOf" srcId="{67AC1C74-DB94-0443-B529-13B7007F6CD0}" destId="{F3047499-9C32-B74F-A83E-AE4BA906A7F4}" srcOrd="0" destOrd="0" presId="urn:microsoft.com/office/officeart/2005/8/layout/chevron2"/>
    <dgm:cxn modelId="{8DBFF0E9-34BA-C740-AA1E-30F979A079B0}" type="presOf" srcId="{73547841-0A19-4742-8F5A-484A2C0A2973}" destId="{D663AD38-0715-8543-8106-41D649B2A111}" srcOrd="0" destOrd="1" presId="urn:microsoft.com/office/officeart/2005/8/layout/chevron2"/>
    <dgm:cxn modelId="{97B686ED-4280-B146-846E-6B1865ED928F}" type="presOf" srcId="{54A737B7-4DC6-4C46-820B-EE3164AFCEEC}" destId="{DFBC7FA8-04A7-A645-A651-E6E4B6922102}" srcOrd="0" destOrd="1" presId="urn:microsoft.com/office/officeart/2005/8/layout/chevron2"/>
    <dgm:cxn modelId="{2C8F2CF1-585C-47BB-8D22-660F96C409E6}" srcId="{67AC1C74-DB94-0443-B529-13B7007F6CD0}" destId="{75D12A6C-8B09-4F98-ACA9-FEC413FEE41E}" srcOrd="1" destOrd="0" parTransId="{AA6DB42E-3C1A-4F18-BE11-8BAF1D8BBB71}" sibTransId="{4CDD89DD-74DA-4855-A27D-A72D8A7A6BC0}"/>
    <dgm:cxn modelId="{6EF7F6F1-0DF1-F248-B31F-1B191C2E8B02}" srcId="{D11E8BFC-0A1D-434F-A66C-3283E58FAB21}" destId="{7619C8FA-73C2-E04D-85D4-3F90E344EF35}" srcOrd="0" destOrd="0" parTransId="{F53CA9F4-A778-9B4C-AF91-3A9D19EA76F8}" sibTransId="{4D44FCB7-2EBA-6C40-BA06-B09C6528D95C}"/>
    <dgm:cxn modelId="{004797F9-92BF-864B-99DB-FDE9F99A5429}" type="presOf" srcId="{DEEED8BA-F1F1-A14A-9B1F-8E6BA49814E3}" destId="{2C06851B-7BF3-0140-A4A0-8CD5699AC1CC}" srcOrd="0" destOrd="1" presId="urn:microsoft.com/office/officeart/2005/8/layout/chevron2"/>
    <dgm:cxn modelId="{7878CFFF-FBDD-E64F-8D8C-9A570E42A633}" srcId="{B4AF385F-DCCA-AB47-BEBA-7000FF336AD2}" destId="{929A8B79-2C3A-8349-900D-71173E16886C}" srcOrd="0" destOrd="0" parTransId="{9A00569A-881C-A245-B02D-B3272C3A11D0}" sibTransId="{5283417A-C3FF-5447-987D-5174A627EA16}"/>
    <dgm:cxn modelId="{39A97594-D5CD-A841-8A49-0C2DFC0B4902}" type="presParOf" srcId="{BC79DDD8-2741-DC4E-B4FA-7B21FEA408ED}" destId="{18BA2259-4957-3E43-95AB-44898FA14951}" srcOrd="0" destOrd="0" presId="urn:microsoft.com/office/officeart/2005/8/layout/chevron2"/>
    <dgm:cxn modelId="{02176B07-C861-2A46-8F08-C2E9426C6C6F}" type="presParOf" srcId="{18BA2259-4957-3E43-95AB-44898FA14951}" destId="{F3047499-9C32-B74F-A83E-AE4BA906A7F4}" srcOrd="0" destOrd="0" presId="urn:microsoft.com/office/officeart/2005/8/layout/chevron2"/>
    <dgm:cxn modelId="{B38789F7-DB70-8E40-BC02-7920EF5743DA}" type="presParOf" srcId="{18BA2259-4957-3E43-95AB-44898FA14951}" destId="{BC2024E7-3508-A240-9E2B-02C73036A769}" srcOrd="1" destOrd="0" presId="urn:microsoft.com/office/officeart/2005/8/layout/chevron2"/>
    <dgm:cxn modelId="{735CB684-C57A-014D-82AB-67077BF2E710}" type="presParOf" srcId="{BC79DDD8-2741-DC4E-B4FA-7B21FEA408ED}" destId="{35F511A9-273F-E146-8D0A-943861805E31}" srcOrd="1" destOrd="0" presId="urn:microsoft.com/office/officeart/2005/8/layout/chevron2"/>
    <dgm:cxn modelId="{5D3B0E64-F701-A249-891C-61D5E5786345}" type="presParOf" srcId="{BC79DDD8-2741-DC4E-B4FA-7B21FEA408ED}" destId="{5DFC6315-92C3-7847-B279-954B2813A038}" srcOrd="2" destOrd="0" presId="urn:microsoft.com/office/officeart/2005/8/layout/chevron2"/>
    <dgm:cxn modelId="{8048AF7F-859D-034D-8350-B174E99325B2}" type="presParOf" srcId="{5DFC6315-92C3-7847-B279-954B2813A038}" destId="{EB097BD9-CBC6-A244-B29F-19BE3E8C0AF6}" srcOrd="0" destOrd="0" presId="urn:microsoft.com/office/officeart/2005/8/layout/chevron2"/>
    <dgm:cxn modelId="{C552BB9C-4A5B-EB4D-92AA-4DF66D7B651D}" type="presParOf" srcId="{5DFC6315-92C3-7847-B279-954B2813A038}" destId="{2C06851B-7BF3-0140-A4A0-8CD5699AC1CC}" srcOrd="1" destOrd="0" presId="urn:microsoft.com/office/officeart/2005/8/layout/chevron2"/>
    <dgm:cxn modelId="{2B6EE915-B238-464E-AE8C-70E35E9B3DCE}" type="presParOf" srcId="{BC79DDD8-2741-DC4E-B4FA-7B21FEA408ED}" destId="{B3F46C10-0D93-F44E-BD8D-F4F389C7EF17}" srcOrd="3" destOrd="0" presId="urn:microsoft.com/office/officeart/2005/8/layout/chevron2"/>
    <dgm:cxn modelId="{CE09D162-93C3-144E-B218-A02E2A1A17EA}" type="presParOf" srcId="{BC79DDD8-2741-DC4E-B4FA-7B21FEA408ED}" destId="{A4531BD4-AD6B-5847-9DA3-8C020F3492C7}" srcOrd="4" destOrd="0" presId="urn:microsoft.com/office/officeart/2005/8/layout/chevron2"/>
    <dgm:cxn modelId="{ED033D51-DDE3-7B4C-B714-738AD57DEEDF}" type="presParOf" srcId="{A4531BD4-AD6B-5847-9DA3-8C020F3492C7}" destId="{FE4EED5F-E5B8-EC42-9A19-6179B9B07D78}" srcOrd="0" destOrd="0" presId="urn:microsoft.com/office/officeart/2005/8/layout/chevron2"/>
    <dgm:cxn modelId="{C6A14835-0EBF-3447-8828-C44B6398B362}" type="presParOf" srcId="{A4531BD4-AD6B-5847-9DA3-8C020F3492C7}" destId="{D663AD38-0715-8543-8106-41D649B2A111}" srcOrd="1" destOrd="0" presId="urn:microsoft.com/office/officeart/2005/8/layout/chevron2"/>
    <dgm:cxn modelId="{B1325E8A-75E1-9D44-9BF9-227D2A079544}" type="presParOf" srcId="{BC79DDD8-2741-DC4E-B4FA-7B21FEA408ED}" destId="{E5FBA60D-8586-3140-B5AF-58E2CBDCFB7B}" srcOrd="5" destOrd="0" presId="urn:microsoft.com/office/officeart/2005/8/layout/chevron2"/>
    <dgm:cxn modelId="{999B0FB6-FFBF-1345-B432-79ED4E8D3FAB}" type="presParOf" srcId="{BC79DDD8-2741-DC4E-B4FA-7B21FEA408ED}" destId="{C31E406B-E4A9-F446-97F1-625641C81968}" srcOrd="6" destOrd="0" presId="urn:microsoft.com/office/officeart/2005/8/layout/chevron2"/>
    <dgm:cxn modelId="{3CAEA11C-2526-144C-ACF9-F4BB1A1EF756}" type="presParOf" srcId="{C31E406B-E4A9-F446-97F1-625641C81968}" destId="{C59033E8-E715-7C42-96FC-EDEF0E7941DB}" srcOrd="0" destOrd="0" presId="urn:microsoft.com/office/officeart/2005/8/layout/chevron2"/>
    <dgm:cxn modelId="{0E335562-C84B-AD46-9AF9-BD8DFE402609}" type="presParOf" srcId="{C31E406B-E4A9-F446-97F1-625641C81968}" destId="{50E0D361-FC50-F846-A8B7-DDF2B568B464}" srcOrd="1" destOrd="0" presId="urn:microsoft.com/office/officeart/2005/8/layout/chevron2"/>
    <dgm:cxn modelId="{ACA05002-F8C4-E348-AA02-E687F351C385}" type="presParOf" srcId="{BC79DDD8-2741-DC4E-B4FA-7B21FEA408ED}" destId="{304F157A-467C-F541-8F62-FB843A47FED6}" srcOrd="7" destOrd="0" presId="urn:microsoft.com/office/officeart/2005/8/layout/chevron2"/>
    <dgm:cxn modelId="{1FDE5036-50FB-3F49-BE50-D8C93AFF05DD}" type="presParOf" srcId="{BC79DDD8-2741-DC4E-B4FA-7B21FEA408ED}" destId="{26D7D5BF-0787-9F46-92B7-F3C2098ED440}" srcOrd="8" destOrd="0" presId="urn:microsoft.com/office/officeart/2005/8/layout/chevron2"/>
    <dgm:cxn modelId="{3E9F7C22-2501-744D-9945-B5CE943EF6A0}" type="presParOf" srcId="{26D7D5BF-0787-9F46-92B7-F3C2098ED440}" destId="{607B6D31-F644-E04E-9E74-5A7ECAEADAEA}" srcOrd="0" destOrd="0" presId="urn:microsoft.com/office/officeart/2005/8/layout/chevron2"/>
    <dgm:cxn modelId="{263AFFA6-19B3-3C46-9D01-D5443B55CD7B}" type="presParOf" srcId="{26D7D5BF-0787-9F46-92B7-F3C2098ED440}" destId="{149F5CB1-DE52-CC4E-8B87-52404FC94BB9}" srcOrd="1" destOrd="0" presId="urn:microsoft.com/office/officeart/2005/8/layout/chevron2"/>
    <dgm:cxn modelId="{06EF939D-234E-DE4A-879D-D1A1F5B09DCF}" type="presParOf" srcId="{BC79DDD8-2741-DC4E-B4FA-7B21FEA408ED}" destId="{664C816F-7006-784C-90A5-ABA95C355042}" srcOrd="9" destOrd="0" presId="urn:microsoft.com/office/officeart/2005/8/layout/chevron2"/>
    <dgm:cxn modelId="{344AE014-EDDB-8249-A4E7-24EC4CF9D7A6}" type="presParOf" srcId="{BC79DDD8-2741-DC4E-B4FA-7B21FEA408ED}" destId="{2DDF25A5-9434-2442-A7F5-FD3E871618A6}" srcOrd="10" destOrd="0" presId="urn:microsoft.com/office/officeart/2005/8/layout/chevron2"/>
    <dgm:cxn modelId="{16F473E7-8EA5-164C-891F-9DFBB4DDA8AC}" type="presParOf" srcId="{2DDF25A5-9434-2442-A7F5-FD3E871618A6}" destId="{762A54D4-3AA2-6640-A45F-D72DD14B15D8}" srcOrd="0" destOrd="0" presId="urn:microsoft.com/office/officeart/2005/8/layout/chevron2"/>
    <dgm:cxn modelId="{FDF4F585-7CF6-EF40-9C3D-BE8327549E8C}" type="presParOf" srcId="{2DDF25A5-9434-2442-A7F5-FD3E871618A6}" destId="{DFBC7FA8-04A7-A645-A651-E6E4B69221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47499-9C32-B74F-A83E-AE4BA906A7F4}">
      <dsp:nvSpPr>
        <dsp:cNvPr id="0" name=""/>
        <dsp:cNvSpPr/>
      </dsp:nvSpPr>
      <dsp:spPr>
        <a:xfrm rot="5400000">
          <a:off x="-144061" y="148915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UML-1</a:t>
          </a:r>
        </a:p>
      </dsp:txBody>
      <dsp:txXfrm rot="-5400000">
        <a:off x="1" y="340997"/>
        <a:ext cx="672285" cy="288123"/>
      </dsp:txXfrm>
    </dsp:sp>
    <dsp:sp modelId="{BC2024E7-3508-A240-9E2B-02C73036A769}">
      <dsp:nvSpPr>
        <dsp:cNvPr id="0" name=""/>
        <dsp:cNvSpPr/>
      </dsp:nvSpPr>
      <dsp:spPr>
        <a:xfrm rot="5400000">
          <a:off x="5143374" y="-4466234"/>
          <a:ext cx="624265" cy="95664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i="0" kern="1200" dirty="0">
              <a:solidFill>
                <a:schemeClr val="tx1"/>
              </a:solidFill>
            </a:rPr>
            <a:t>Late-Stage Certification Testing and Operational Demonstrations in Limited Environments</a:t>
          </a:r>
          <a:endParaRPr lang="en-US" sz="1600" b="1" kern="1200" dirty="0">
            <a:solidFill>
              <a:schemeClr val="tx1"/>
            </a:solidFill>
          </a:endParaRP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200" b="0" i="0" kern="1200" dirty="0"/>
            <a:t>Aircraft certification testing and operational evaluations with conforming prototypes; procedural and technology innovation supporting future airspace operations (e.g. UTM-inspired)</a:t>
          </a:r>
          <a:r>
            <a:rPr lang="en-US" sz="1200" b="0" i="0" kern="1200" dirty="0">
              <a:solidFill>
                <a:schemeClr val="tx1"/>
              </a:solidFill>
            </a:rPr>
            <a:t>; community/market demonstrations and data collection</a:t>
          </a:r>
          <a:endParaRPr lang="en-US" sz="1600" b="1" kern="1200" dirty="0">
            <a:solidFill>
              <a:schemeClr val="tx1"/>
            </a:solidFill>
          </a:endParaRPr>
        </a:p>
      </dsp:txBody>
      <dsp:txXfrm rot="-5400000">
        <a:off x="672285" y="35329"/>
        <a:ext cx="9535969" cy="563317"/>
      </dsp:txXfrm>
    </dsp:sp>
    <dsp:sp modelId="{EB097BD9-CBC6-A244-B29F-19BE3E8C0AF6}">
      <dsp:nvSpPr>
        <dsp:cNvPr id="0" name=""/>
        <dsp:cNvSpPr/>
      </dsp:nvSpPr>
      <dsp:spPr>
        <a:xfrm rot="5400000">
          <a:off x="-144061" y="1011986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UML-2</a:t>
          </a:r>
        </a:p>
      </dsp:txBody>
      <dsp:txXfrm rot="-5400000">
        <a:off x="1" y="1204068"/>
        <a:ext cx="672285" cy="288123"/>
      </dsp:txXfrm>
    </dsp:sp>
    <dsp:sp modelId="{2C06851B-7BF3-0140-A4A0-8CD5699AC1CC}">
      <dsp:nvSpPr>
        <dsp:cNvPr id="0" name=""/>
        <dsp:cNvSpPr/>
      </dsp:nvSpPr>
      <dsp:spPr>
        <a:xfrm rot="5400000">
          <a:off x="5143374" y="-3603163"/>
          <a:ext cx="624265" cy="95664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i="0" kern="1200" dirty="0"/>
            <a:t> </a:t>
          </a:r>
          <a:r>
            <a:rPr lang="en-US" sz="1600" b="1" kern="1200" dirty="0"/>
            <a:t>Low Density and Complexity Commercial Operations with Assistive Automation</a:t>
          </a:r>
          <a:endParaRPr lang="en-US" sz="1600" b="1" kern="1200" dirty="0">
            <a:solidFill>
              <a:srgbClr val="FF0000"/>
            </a:solidFill>
          </a:endParaRP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200" kern="1200" dirty="0"/>
            <a:t>Type certified aircraft; initial Part 135 operation approvals; limited markets with favorable weather and regulation; small UAM network serving urban </a:t>
          </a:r>
          <a:r>
            <a:rPr lang="en-US" sz="1200" kern="1200" dirty="0">
              <a:solidFill>
                <a:schemeClr val="tx1"/>
              </a:solidFill>
            </a:rPr>
            <a:t>periphery; UAM routes supporting self-</a:t>
          </a:r>
          <a:r>
            <a:rPr lang="en-US" sz="1200" kern="1200" dirty="0"/>
            <a:t>managed operations through controlled airspace</a:t>
          </a:r>
          <a:endParaRPr lang="en-US" sz="1200" kern="1200" dirty="0">
            <a:solidFill>
              <a:srgbClr val="FF0000"/>
            </a:solidFill>
          </a:endParaRPr>
        </a:p>
      </dsp:txBody>
      <dsp:txXfrm rot="-5400000">
        <a:off x="672285" y="898400"/>
        <a:ext cx="9535969" cy="563317"/>
      </dsp:txXfrm>
    </dsp:sp>
    <dsp:sp modelId="{FE4EED5F-E5B8-EC42-9A19-6179B9B07D78}">
      <dsp:nvSpPr>
        <dsp:cNvPr id="0" name=""/>
        <dsp:cNvSpPr/>
      </dsp:nvSpPr>
      <dsp:spPr>
        <a:xfrm rot="5400000">
          <a:off x="-144061" y="1875057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UML-3</a:t>
          </a:r>
        </a:p>
      </dsp:txBody>
      <dsp:txXfrm rot="-5400000">
        <a:off x="1" y="2067139"/>
        <a:ext cx="672285" cy="288123"/>
      </dsp:txXfrm>
    </dsp:sp>
    <dsp:sp modelId="{D663AD38-0715-8543-8106-41D649B2A111}">
      <dsp:nvSpPr>
        <dsp:cNvPr id="0" name=""/>
        <dsp:cNvSpPr/>
      </dsp:nvSpPr>
      <dsp:spPr>
        <a:xfrm rot="5400000">
          <a:off x="5143374" y="-2740092"/>
          <a:ext cx="624265" cy="95664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kern="1200" dirty="0"/>
            <a:t>Low Density, Medium Complexity Operations with Comprehensive Safety Assurance Automation</a:t>
          </a:r>
          <a:endParaRPr lang="en-US" sz="1600" b="1" kern="1200" dirty="0">
            <a:solidFill>
              <a:schemeClr val="tx1"/>
            </a:solidFill>
          </a:endParaRPr>
        </a:p>
        <a:p>
          <a:pPr marL="57150" lvl="1" indent="-57150" algn="ctr" defTabSz="511175">
            <a:lnSpc>
              <a:spcPct val="90000"/>
            </a:lnSpc>
            <a:spcBef>
              <a:spcPct val="0"/>
            </a:spcBef>
            <a:spcAft>
              <a:spcPts val="100"/>
            </a:spcAft>
            <a:buFontTx/>
            <a:buNone/>
          </a:pPr>
          <a:r>
            <a:rPr lang="en-US" sz="1150" b="0" kern="1200" dirty="0"/>
            <a:t>Operations include urban core; operational validation of advanced airspace operations and management </a:t>
          </a:r>
          <a:r>
            <a:rPr lang="en-US" sz="1150" b="0" kern="1200" dirty="0">
              <a:solidFill>
                <a:schemeClr val="tx1"/>
              </a:solidFill>
            </a:rPr>
            <a:t>including 3</a:t>
          </a:r>
          <a:r>
            <a:rPr lang="en-US" sz="1150" b="0" kern="1200" baseline="30000" dirty="0">
              <a:solidFill>
                <a:schemeClr val="tx1"/>
              </a:solidFill>
            </a:rPr>
            <a:t>rd</a:t>
          </a:r>
          <a:r>
            <a:rPr lang="en-US" sz="1150" b="0" kern="1200" dirty="0">
              <a:solidFill>
                <a:schemeClr val="tx1"/>
              </a:solidFill>
            </a:rPr>
            <a:t> party provided </a:t>
          </a:r>
          <a:r>
            <a:rPr lang="en-US" sz="1150" b="0" kern="1200" dirty="0"/>
            <a:t>ATM, CNSI, C^2, and automation for scalable, weather-tolerant operations; few high-capacity vertiports; noise compatible with urban soundscape; model-local regulations</a:t>
          </a:r>
          <a:endParaRPr lang="en-US" sz="1150" b="0" kern="1200" dirty="0">
            <a:solidFill>
              <a:srgbClr val="FF0000"/>
            </a:solidFill>
          </a:endParaRPr>
        </a:p>
      </dsp:txBody>
      <dsp:txXfrm rot="-5400000">
        <a:off x="672285" y="1761471"/>
        <a:ext cx="9535969" cy="563317"/>
      </dsp:txXfrm>
    </dsp:sp>
    <dsp:sp modelId="{C59033E8-E715-7C42-96FC-EDEF0E7941DB}">
      <dsp:nvSpPr>
        <dsp:cNvPr id="0" name=""/>
        <dsp:cNvSpPr/>
      </dsp:nvSpPr>
      <dsp:spPr>
        <a:xfrm rot="5400000">
          <a:off x="-144061" y="2738128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UML-4</a:t>
          </a:r>
        </a:p>
      </dsp:txBody>
      <dsp:txXfrm rot="-5400000">
        <a:off x="1" y="2930210"/>
        <a:ext cx="672285" cy="288123"/>
      </dsp:txXfrm>
    </dsp:sp>
    <dsp:sp modelId="{50E0D361-FC50-F846-A8B7-DDF2B568B464}">
      <dsp:nvSpPr>
        <dsp:cNvPr id="0" name=""/>
        <dsp:cNvSpPr/>
      </dsp:nvSpPr>
      <dsp:spPr>
        <a:xfrm rot="5400000">
          <a:off x="5143374" y="-1877021"/>
          <a:ext cx="624265" cy="9566443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kern="1200" dirty="0">
              <a:solidFill>
                <a:schemeClr val="tx1"/>
              </a:solidFill>
            </a:rPr>
            <a:t>Medium Density and Complexity Operations with Collaborative and Responsible Automated Systems</a:t>
          </a:r>
          <a:endParaRPr lang="en-US" sz="1600" b="1" strike="sngStrike" kern="1200" dirty="0">
            <a:solidFill>
              <a:schemeClr val="tx1"/>
            </a:solidFill>
          </a:endParaRP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200" b="0" kern="1200" dirty="0">
              <a:solidFill>
                <a:schemeClr val="tx1"/>
              </a:solidFill>
            </a:rPr>
            <a:t>100s of simultaneous operations; expanded networks including closely-spaced high throughput vertiports; many federated ATM services available, simplified vehicle operations for credit; low-visibility operations</a:t>
          </a:r>
        </a:p>
      </dsp:txBody>
      <dsp:txXfrm rot="-5400000">
        <a:off x="672285" y="2624542"/>
        <a:ext cx="9535969" cy="563317"/>
      </dsp:txXfrm>
    </dsp:sp>
    <dsp:sp modelId="{607B6D31-F644-E04E-9E74-5A7ECAEADAEA}">
      <dsp:nvSpPr>
        <dsp:cNvPr id="0" name=""/>
        <dsp:cNvSpPr/>
      </dsp:nvSpPr>
      <dsp:spPr>
        <a:xfrm rot="5400000">
          <a:off x="-144061" y="3601199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UML-5</a:t>
          </a:r>
        </a:p>
      </dsp:txBody>
      <dsp:txXfrm rot="-5400000">
        <a:off x="1" y="3793281"/>
        <a:ext cx="672285" cy="288123"/>
      </dsp:txXfrm>
    </dsp:sp>
    <dsp:sp modelId="{149F5CB1-DE52-CC4E-8B87-52404FC94BB9}">
      <dsp:nvSpPr>
        <dsp:cNvPr id="0" name=""/>
        <dsp:cNvSpPr/>
      </dsp:nvSpPr>
      <dsp:spPr>
        <a:xfrm rot="5400000">
          <a:off x="5143374" y="-1013950"/>
          <a:ext cx="624265" cy="95664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kern="1200" dirty="0"/>
            <a:t>High Density and Complexity Operations with Highly-Integrated Automated Networks</a:t>
          </a:r>
          <a:endParaRPr lang="en-US" sz="1600" b="1" strike="noStrike" kern="1200" dirty="0">
            <a:solidFill>
              <a:schemeClr val="tx1"/>
            </a:solidFill>
          </a:endParaRP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200" kern="1200" dirty="0"/>
            <a:t>1,000s of simultaneous operations; large-scale, highly-distributed networks</a:t>
          </a:r>
          <a:r>
            <a:rPr lang="en-US" sz="1200" kern="1200"/>
            <a:t>; </a:t>
          </a:r>
          <a:r>
            <a:rPr lang="en-US" sz="1200" kern="1200">
              <a:solidFill>
                <a:schemeClr val="tx1"/>
              </a:solidFill>
            </a:rPr>
            <a:t>high-density federated</a:t>
          </a:r>
          <a:r>
            <a:rPr lang="en-US" sz="1200" kern="1200"/>
            <a:t> </a:t>
          </a:r>
          <a:r>
            <a:rPr lang="en-US" sz="1200" kern="1200" dirty="0"/>
            <a:t>ATM; autonomous aircraft and remote, M:N fleet management; high-weather tolerance including icing; high-volume manufacturing</a:t>
          </a:r>
          <a:endParaRPr lang="en-US" sz="1200" kern="1200" dirty="0">
            <a:solidFill>
              <a:srgbClr val="FF0000"/>
            </a:solidFill>
          </a:endParaRPr>
        </a:p>
      </dsp:txBody>
      <dsp:txXfrm rot="-5400000">
        <a:off x="672285" y="3487613"/>
        <a:ext cx="9535969" cy="563317"/>
      </dsp:txXfrm>
    </dsp:sp>
    <dsp:sp modelId="{762A54D4-3AA2-6640-A45F-D72DD14B15D8}">
      <dsp:nvSpPr>
        <dsp:cNvPr id="0" name=""/>
        <dsp:cNvSpPr/>
      </dsp:nvSpPr>
      <dsp:spPr>
        <a:xfrm rot="5400000">
          <a:off x="-144061" y="4464271"/>
          <a:ext cx="960408" cy="67228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UML-6</a:t>
          </a:r>
        </a:p>
      </dsp:txBody>
      <dsp:txXfrm rot="-5400000">
        <a:off x="1" y="4656353"/>
        <a:ext cx="672285" cy="288123"/>
      </dsp:txXfrm>
    </dsp:sp>
    <dsp:sp modelId="{DFBC7FA8-04A7-A645-A651-E6E4B6922102}">
      <dsp:nvSpPr>
        <dsp:cNvPr id="0" name=""/>
        <dsp:cNvSpPr/>
      </dsp:nvSpPr>
      <dsp:spPr>
        <a:xfrm rot="5400000">
          <a:off x="5143374" y="-150879"/>
          <a:ext cx="624265" cy="95664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600" b="1" kern="1200" dirty="0"/>
            <a:t>Ubiquitous UAM Operations with </a:t>
          </a:r>
          <a:r>
            <a:rPr lang="en-US" sz="1600" b="1" strike="noStrike" kern="1200" dirty="0"/>
            <a:t>System-Wide Automated Optimization</a:t>
          </a:r>
          <a:endParaRPr lang="en-US" sz="1600" b="1" strike="sngStrike" kern="1200" dirty="0">
            <a:solidFill>
              <a:srgbClr val="FF0000"/>
            </a:solidFill>
          </a:endParaRP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200" b="0" i="0" kern="1200" dirty="0"/>
            <a:t>10,000s of simultaneous operations (capacity limited by physical infrastructure); ad hoc landing sites; noise compatible with suburban/rural operations; private ownership &amp; operation models enabled; societal expectation</a:t>
          </a:r>
          <a:endParaRPr lang="en-US" sz="1200" kern="1200" dirty="0"/>
        </a:p>
      </dsp:txBody>
      <dsp:txXfrm rot="-5400000">
        <a:off x="672285" y="4350684"/>
        <a:ext cx="9535969" cy="563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372" cy="461171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7" y="0"/>
            <a:ext cx="3038372" cy="461171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2DD9ECEE-48CA-534A-A1B1-C5A8910A0861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3325"/>
            <a:ext cx="3038372" cy="461171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7" y="8773325"/>
            <a:ext cx="3038372" cy="461171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38812902-FF7C-614E-9809-D8DA26B2B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54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37839" cy="46180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39" cy="46180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200"/>
            </a:lvl1pPr>
          </a:lstStyle>
          <a:p>
            <a:fld id="{108B2F3A-BB96-42BB-BB43-3CDA96951E9F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7"/>
            <a:ext cx="5608320" cy="4156234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772669"/>
            <a:ext cx="3037839" cy="461804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772669"/>
            <a:ext cx="3037839" cy="461804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200"/>
            </a:lvl1pPr>
          </a:lstStyle>
          <a:p>
            <a:fld id="{52D238B1-1031-431A-9FC2-D0E9D6DA9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419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Achieving “systems and architecture requirements” will require enabling activities such as 1) the AAM National Campaign Series 2) a robust Ecosystem Partnership model and 3) NASA ARMD Portfolio Execution.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47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29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5585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5585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1517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D238B1-1031-431A-9FC2-D0E9D6DA9C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625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6438" y="1160463"/>
            <a:ext cx="5572125" cy="3133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180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D238B1-1031-431A-9FC2-D0E9D6DA9C08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180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43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5585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5585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05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845" y="71188"/>
            <a:ext cx="998330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94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404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853" y="71188"/>
            <a:ext cx="9894959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86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183" y="71188"/>
            <a:ext cx="994796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1812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80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038600" y="6492878"/>
            <a:ext cx="4416503" cy="365125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pic>
        <p:nvPicPr>
          <p:cNvPr id="10" name="Picture 14" descr="NASA insigniaCMYK"/>
          <p:cNvPicPr preferRelativeResize="0"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5334" y="228433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230716" y="6492878"/>
            <a:ext cx="136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www.nasa.gov</a:t>
            </a:r>
            <a:r>
              <a:rPr lang="en-US" sz="800" dirty="0"/>
              <a:t>    | 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370150" y="6492878"/>
            <a:ext cx="4145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812ADB-0C09-964E-BA31-EB411B871CD0}" type="slidenum">
              <a:rPr lang="en-US" sz="80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itle Placeholder 3"/>
          <p:cNvSpPr>
            <a:spLocks noGrp="1"/>
          </p:cNvSpPr>
          <p:nvPr>
            <p:ph type="title"/>
          </p:nvPr>
        </p:nvSpPr>
        <p:spPr>
          <a:xfrm>
            <a:off x="376468" y="246019"/>
            <a:ext cx="10469333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idx="1"/>
          </p:nvPr>
        </p:nvSpPr>
        <p:spPr>
          <a:xfrm>
            <a:off x="376468" y="1101725"/>
            <a:ext cx="10977333" cy="507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337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457167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457167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457167"/>
            <a:fld id="{5730F11F-53D1-E545-9A25-42A251B761A9}" type="slidenum">
              <a:rPr lang="en-US" smtClean="0">
                <a:solidFill>
                  <a:prstClr val="black"/>
                </a:solidFill>
              </a:rPr>
              <a:pPr defTabSz="457167"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1568113" y="554037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705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B50B6975-5065-C444-9CD6-EDE2B8EB7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148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06400" y="6553200"/>
            <a:ext cx="28448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553200"/>
            <a:ext cx="2844800" cy="22860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F0E9893-8FB3-409C-B448-4EC2BA0532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06401" y="188913"/>
            <a:ext cx="10515600" cy="63093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>
            <a:lvl1pPr algn="l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828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728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4269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8248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1389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360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6900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9100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7699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1108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1112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693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173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54BFF-70A3-D042-BB5A-351288B34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D0DD0-72B7-6047-9627-D696D1C2D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1EA57-96B1-DA4B-A40A-995CDFE65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A7E0-60B7-E544-AB76-85F89290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8C40C-EECA-694A-B22F-51F0006AD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4BA66-AC78-D840-A52B-91D1943F6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76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38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125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30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80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36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53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319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71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33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20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22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FE2FD32-C6AE-46F9-83AC-D647AF2F736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think-cell Slide" r:id="rId5" imgW="378" imgH="379" progId="TCLayout.ActiveDocument.1">
                  <p:embed/>
                </p:oleObj>
              </mc:Choice>
              <mc:Fallback>
                <p:oleObj name="think-cell Slide" r:id="rId5" imgW="378" imgH="37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FE2FD32-C6AE-46F9-83AC-D647AF2F73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312ADE6-EED1-4ECD-8C77-A761F1C8E2A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51378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C0D37E2-B668-4C00-AE73-281FBEF9C38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think-cell Slide" r:id="rId5" imgW="378" imgH="379" progId="TCLayout.ActiveDocument.1">
                  <p:embed/>
                </p:oleObj>
              </mc:Choice>
              <mc:Fallback>
                <p:oleObj name="think-cell Slide" r:id="rId5" imgW="378" imgH="37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C0D37E2-B668-4C00-AE73-281FBEF9C3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CBDBCA7-19D2-4E2A-9E4F-86DE1BA246C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40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1074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D6C8342-C31D-43A5-AA33-1F15D8E9D47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think-cell Slide" r:id="rId5" imgW="378" imgH="379" progId="TCLayout.ActiveDocument.1">
                  <p:embed/>
                </p:oleObj>
              </mc:Choice>
              <mc:Fallback>
                <p:oleObj name="think-cell Slide" r:id="rId5" imgW="378" imgH="37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D6C8342-C31D-43A5-AA33-1F15D8E9D4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9FA33CE-CD2F-4B32-B73A-BFF6EE2AE10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42762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33BA2BD8-2A7A-43A8-B185-523D041958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think-cell Slide" r:id="rId5" imgW="378" imgH="379" progId="TCLayout.ActiveDocument.1">
                  <p:embed/>
                </p:oleObj>
              </mc:Choice>
              <mc:Fallback>
                <p:oleObj name="think-cell Slide" r:id="rId5" imgW="378" imgH="37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33BA2BD8-2A7A-43A8-B185-523D04195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95EF026-E06D-4846-9683-4E16CECA53E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3760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1D8DEFB-2970-40EC-B390-2492C65DFF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think-cell Slide" r:id="rId5" imgW="378" imgH="379" progId="TCLayout.ActiveDocument.1">
                  <p:embed/>
                </p:oleObj>
              </mc:Choice>
              <mc:Fallback>
                <p:oleObj name="think-cell Slide" r:id="rId5" imgW="378" imgH="37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1D8DEFB-2970-40EC-B390-2492C65DFF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1FEA0DDF-5A02-4C33-AF55-403D78D780D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08007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3536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95621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9728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74700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5092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08651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89293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61701-BA27-4F6F-8DB9-DFF60F52E36C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030CE-46C4-4225-8A2C-742A27B87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653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6164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77041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78331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0618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72650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01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6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38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37.xml"/><Relationship Id="rId9" Type="http://schemas.openxmlformats.org/officeDocument/2006/relationships/tags" Target="../tags/tag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9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6869" y="71188"/>
            <a:ext cx="9826947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48000">
                  <a:schemeClr val="accent1">
                    <a:lumMod val="45000"/>
                    <a:lumOff val="55000"/>
                  </a:schemeClr>
                </a:gs>
                <a:gs pos="69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019" y="44555"/>
            <a:ext cx="103716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55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469902" y="228601"/>
            <a:ext cx="10375900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9902" y="1101725"/>
            <a:ext cx="10883900" cy="507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230716" y="6492878"/>
            <a:ext cx="136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www.nasa.gov    | 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370150" y="6492878"/>
            <a:ext cx="4145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812ADB-0C09-964E-BA31-EB411B871CD0}" type="slidenum">
              <a:rPr lang="en-US" sz="80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14" descr="NASA insigniaCMYK"/>
          <p:cNvPicPr preferRelativeResize="0"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5334" y="228433"/>
            <a:ext cx="825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16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1" r:id="rId2"/>
    <p:sldLayoutId id="2147483682" r:id="rId3"/>
    <p:sldLayoutId id="2147483683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457189" rtl="0" eaLnBrk="1" latinLnBrk="0" hangingPunct="1">
        <a:spcBef>
          <a:spcPct val="0"/>
        </a:spcBef>
        <a:buNone/>
        <a:defRPr lang="en-US" sz="2800" b="1" kern="1200" dirty="0">
          <a:solidFill>
            <a:schemeClr val="accent1">
              <a:lumMod val="75000"/>
            </a:schemeClr>
          </a:solidFill>
          <a:latin typeface="Arial Narrow"/>
          <a:ea typeface="+mj-ea"/>
          <a:cs typeface="Arial Narrow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3pPr>
      <a:lvl4pPr marL="1714457" indent="-342891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226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961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08E45-55C3-430B-B684-076E1BF98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7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82AC8E3-4D7E-4DD6-8F66-97DE4EB288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11" imgW="378" imgH="379" progId="TCLayout.ActiveDocument.1">
                  <p:embed/>
                </p:oleObj>
              </mc:Choice>
              <mc:Fallback>
                <p:oleObj name="think-cell Slide" r:id="rId11" imgW="378" imgH="37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82AC8E3-4D7E-4DD6-8F66-97DE4EB288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D47602E-0244-4714-A099-590A9450AA72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676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066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274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26" Type="http://schemas.openxmlformats.org/officeDocument/2006/relationships/tags" Target="../tags/tag37.xml"/><Relationship Id="rId39" Type="http://schemas.openxmlformats.org/officeDocument/2006/relationships/oleObject" Target="../embeddings/oleObject7.bin"/><Relationship Id="rId21" Type="http://schemas.openxmlformats.org/officeDocument/2006/relationships/tags" Target="../tags/tag32.xml"/><Relationship Id="rId34" Type="http://schemas.openxmlformats.org/officeDocument/2006/relationships/tags" Target="../tags/tag45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5" Type="http://schemas.openxmlformats.org/officeDocument/2006/relationships/tags" Target="../tags/tag36.xml"/><Relationship Id="rId33" Type="http://schemas.openxmlformats.org/officeDocument/2006/relationships/tags" Target="../tags/tag44.xml"/><Relationship Id="rId38" Type="http://schemas.openxmlformats.org/officeDocument/2006/relationships/notesSlide" Target="../notesSlides/notesSlide3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tags" Target="../tags/tag31.xml"/><Relationship Id="rId29" Type="http://schemas.openxmlformats.org/officeDocument/2006/relationships/tags" Target="../tags/tag40.xml"/><Relationship Id="rId1" Type="http://schemas.openxmlformats.org/officeDocument/2006/relationships/vmlDrawing" Target="../drawings/vmlDrawing7.v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24" Type="http://schemas.openxmlformats.org/officeDocument/2006/relationships/tags" Target="../tags/tag35.xml"/><Relationship Id="rId32" Type="http://schemas.openxmlformats.org/officeDocument/2006/relationships/tags" Target="../tags/tag43.xml"/><Relationship Id="rId37" Type="http://schemas.openxmlformats.org/officeDocument/2006/relationships/slideLayout" Target="../slideLayouts/slideLayout14.xml"/><Relationship Id="rId40" Type="http://schemas.openxmlformats.org/officeDocument/2006/relationships/image" Target="../media/image3.emf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23" Type="http://schemas.openxmlformats.org/officeDocument/2006/relationships/tags" Target="../tags/tag34.xml"/><Relationship Id="rId28" Type="http://schemas.openxmlformats.org/officeDocument/2006/relationships/tags" Target="../tags/tag39.xml"/><Relationship Id="rId36" Type="http://schemas.openxmlformats.org/officeDocument/2006/relationships/tags" Target="../tags/tag47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31" Type="http://schemas.openxmlformats.org/officeDocument/2006/relationships/tags" Target="../tags/tag42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Relationship Id="rId22" Type="http://schemas.openxmlformats.org/officeDocument/2006/relationships/tags" Target="../tags/tag33.xml"/><Relationship Id="rId27" Type="http://schemas.openxmlformats.org/officeDocument/2006/relationships/tags" Target="../tags/tag38.xml"/><Relationship Id="rId30" Type="http://schemas.openxmlformats.org/officeDocument/2006/relationships/tags" Target="../tags/tag41.xml"/><Relationship Id="rId35" Type="http://schemas.openxmlformats.org/officeDocument/2006/relationships/tags" Target="../tags/tag46.xml"/><Relationship Id="rId8" Type="http://schemas.openxmlformats.org/officeDocument/2006/relationships/tags" Target="../tags/tag19.xml"/><Relationship Id="rId3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vmlDrawing" Target="../drawings/vmlDrawing8.vml"/><Relationship Id="rId6" Type="http://schemas.openxmlformats.org/officeDocument/2006/relationships/tags" Target="../tags/tag52.xml"/><Relationship Id="rId11" Type="http://schemas.openxmlformats.org/officeDocument/2006/relationships/image" Target="../media/image3.emf"/><Relationship Id="rId5" Type="http://schemas.openxmlformats.org/officeDocument/2006/relationships/tags" Target="../tags/tag5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50.xml"/><Relationship Id="rId9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tags" Target="../tags/tag78.xml"/><Relationship Id="rId39" Type="http://schemas.openxmlformats.org/officeDocument/2006/relationships/oleObject" Target="../embeddings/oleObject9.bin"/><Relationship Id="rId21" Type="http://schemas.openxmlformats.org/officeDocument/2006/relationships/tags" Target="../tags/tag73.xml"/><Relationship Id="rId34" Type="http://schemas.openxmlformats.org/officeDocument/2006/relationships/tags" Target="../tags/tag86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33" Type="http://schemas.openxmlformats.org/officeDocument/2006/relationships/tags" Target="../tags/tag85.xml"/><Relationship Id="rId38" Type="http://schemas.openxmlformats.org/officeDocument/2006/relationships/notesSlide" Target="../notesSlides/notesSlide6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29" Type="http://schemas.openxmlformats.org/officeDocument/2006/relationships/tags" Target="../tags/tag81.xml"/><Relationship Id="rId1" Type="http://schemas.openxmlformats.org/officeDocument/2006/relationships/vmlDrawing" Target="../drawings/vmlDrawing9.v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32" Type="http://schemas.openxmlformats.org/officeDocument/2006/relationships/tags" Target="../tags/tag84.xml"/><Relationship Id="rId37" Type="http://schemas.openxmlformats.org/officeDocument/2006/relationships/slideLayout" Target="../slideLayouts/slideLayout14.xml"/><Relationship Id="rId40" Type="http://schemas.openxmlformats.org/officeDocument/2006/relationships/image" Target="../media/image3.emf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28" Type="http://schemas.openxmlformats.org/officeDocument/2006/relationships/tags" Target="../tags/tag80.xml"/><Relationship Id="rId36" Type="http://schemas.openxmlformats.org/officeDocument/2006/relationships/tags" Target="../tags/tag88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31" Type="http://schemas.openxmlformats.org/officeDocument/2006/relationships/tags" Target="../tags/tag83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tags" Target="../tags/tag79.xml"/><Relationship Id="rId30" Type="http://schemas.openxmlformats.org/officeDocument/2006/relationships/tags" Target="../tags/tag82.xml"/><Relationship Id="rId35" Type="http://schemas.openxmlformats.org/officeDocument/2006/relationships/tags" Target="../tags/tag87.xml"/><Relationship Id="rId8" Type="http://schemas.openxmlformats.org/officeDocument/2006/relationships/tags" Target="../tags/tag60.xml"/><Relationship Id="rId3" Type="http://schemas.openxmlformats.org/officeDocument/2006/relationships/tags" Target="../tags/tag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-9624" y="5417805"/>
            <a:ext cx="12192000" cy="1434334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10215338" y="6494508"/>
            <a:ext cx="1944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May 20,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-23125" y="5676768"/>
            <a:ext cx="12088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NASA Advanced Air Mobility (AAM</a:t>
            </a:r>
            <a:r>
              <a:rPr lang="en-US" sz="3600" i="1" dirty="0">
                <a:solidFill>
                  <a:prstClr val="white"/>
                </a:solidFill>
                <a:ea typeface="Calibri"/>
                <a:cs typeface="Calibri"/>
                <a:sym typeface="Calibri"/>
              </a:rPr>
              <a:t>) Mission Status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29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C64B-DC87-8F4E-A48D-7B29BADE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Aspects of NASA AAM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AE56C-44AC-214E-86AD-0BB08D691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Find early wins, and be agile as the Advanced Air Mobility (AAM) industry matures</a:t>
            </a:r>
          </a:p>
          <a:p>
            <a:endParaRPr lang="en-US" sz="900" dirty="0"/>
          </a:p>
          <a:p>
            <a:r>
              <a:rPr lang="en-US" dirty="0"/>
              <a:t>Develop safe systems architectures and requirements for progressively automated AAM</a:t>
            </a:r>
          </a:p>
          <a:p>
            <a:endParaRPr lang="en-US" sz="900" dirty="0"/>
          </a:p>
          <a:p>
            <a:r>
              <a:rPr lang="en-US" dirty="0"/>
              <a:t>Leverage NASA Subject Matter Experts and facilities to perform robust R&amp;D portfolio execution and Tech Transfer results to standards and policy organizations </a:t>
            </a:r>
          </a:p>
          <a:p>
            <a:endParaRPr lang="en-US" sz="900" dirty="0"/>
          </a:p>
          <a:p>
            <a:r>
              <a:rPr lang="en-US" dirty="0"/>
              <a:t>Develop Robust Ecosystem Partnerships including the NASA/FAA AAM Executive Board, AAM Ecosystem Working Groups, and industry leaders</a:t>
            </a:r>
          </a:p>
          <a:p>
            <a:endParaRPr lang="en-US" sz="1000" dirty="0"/>
          </a:p>
          <a:p>
            <a:r>
              <a:rPr lang="en-US" dirty="0"/>
              <a:t>Leverage AAM National Campaign Series to progressively develop and test integrated technologies and concepts in relevant operational environments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36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5840-0536-7841-AE09-CEB4C510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Advanced Air Mobility (AAM)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E4349910-DAC4-7F40-934C-A7CA166E5ED1}"/>
              </a:ext>
            </a:extLst>
          </p:cNvPr>
          <p:cNvSpPr txBox="1">
            <a:spLocks/>
          </p:cNvSpPr>
          <p:nvPr/>
        </p:nvSpPr>
        <p:spPr>
          <a:xfrm>
            <a:off x="2668079" y="322617"/>
            <a:ext cx="7852000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18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EA9174-AD86-974A-AC8B-344452B5F52E}"/>
              </a:ext>
            </a:extLst>
          </p:cNvPr>
          <p:cNvCxnSpPr>
            <a:cxnSpLocks/>
          </p:cNvCxnSpPr>
          <p:nvPr/>
        </p:nvCxnSpPr>
        <p:spPr bwMode="auto">
          <a:xfrm>
            <a:off x="963933" y="779055"/>
            <a:ext cx="11228067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rgbClr val="DDE7F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13" descr="NASA insigniaCMYK">
            <a:extLst>
              <a:ext uri="{FF2B5EF4-FFF2-40B4-BE49-F238E27FC236}">
                <a16:creationId xmlns:a16="http://schemas.microsoft.com/office/drawing/2014/main" id="{6B99BE45-3BC0-8442-B626-FC35B1EE54D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59EEC7-0D76-5B4B-9AAC-54236970FEE8}"/>
              </a:ext>
            </a:extLst>
          </p:cNvPr>
          <p:cNvSpPr txBox="1"/>
          <p:nvPr/>
        </p:nvSpPr>
        <p:spPr>
          <a:xfrm>
            <a:off x="30583" y="1684755"/>
            <a:ext cx="1868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PASSENGER AND CARGO </a:t>
            </a:r>
          </a:p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553E0B-1F96-4A32-8760-D019330A08E3}"/>
              </a:ext>
            </a:extLst>
          </p:cNvPr>
          <p:cNvSpPr txBox="1"/>
          <p:nvPr/>
        </p:nvSpPr>
        <p:spPr>
          <a:xfrm>
            <a:off x="10323292" y="1684755"/>
            <a:ext cx="1868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GOOD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137322-BBB6-4DED-8DFD-FB9F0ACE67B2}"/>
              </a:ext>
            </a:extLst>
          </p:cNvPr>
          <p:cNvSpPr txBox="1"/>
          <p:nvPr/>
        </p:nvSpPr>
        <p:spPr>
          <a:xfrm>
            <a:off x="10338789" y="4177074"/>
            <a:ext cx="185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 TRANSPORT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33AFE-456C-43EC-AAE9-7481379965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63959" y="912068"/>
            <a:ext cx="4073280" cy="22912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FBF7229-ACAA-43F7-A047-46B08C82B3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54761" y="912068"/>
            <a:ext cx="4073280" cy="22912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A92DF21-690B-4A6A-ADBE-CFDAE5DA97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154761" y="3290154"/>
            <a:ext cx="4073280" cy="229121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3C18EE7-5A97-44D8-8DBE-59D689243C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970733" y="3295992"/>
            <a:ext cx="4073280" cy="229122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F1D204-2587-4AD6-9AAC-7E590DC9C04C}"/>
              </a:ext>
            </a:extLst>
          </p:cNvPr>
          <p:cNvSpPr txBox="1"/>
          <p:nvPr/>
        </p:nvSpPr>
        <p:spPr>
          <a:xfrm>
            <a:off x="0" y="4177074"/>
            <a:ext cx="1868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 / CONSUMER GOODS AND SERVICES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464221-265F-40B7-BE4B-941D0450ADEC}"/>
              </a:ext>
            </a:extLst>
          </p:cNvPr>
          <p:cNvCxnSpPr/>
          <p:nvPr/>
        </p:nvCxnSpPr>
        <p:spPr>
          <a:xfrm>
            <a:off x="1882775" y="912068"/>
            <a:ext cx="0" cy="2282324"/>
          </a:xfrm>
          <a:prstGeom prst="line">
            <a:avLst/>
          </a:prstGeom>
          <a:ln w="6350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CF9B16-3CD5-44D0-B921-0EFDAFEF0158}"/>
              </a:ext>
            </a:extLst>
          </p:cNvPr>
          <p:cNvCxnSpPr/>
          <p:nvPr/>
        </p:nvCxnSpPr>
        <p:spPr>
          <a:xfrm>
            <a:off x="1876425" y="3304888"/>
            <a:ext cx="0" cy="2282324"/>
          </a:xfrm>
          <a:prstGeom prst="line">
            <a:avLst/>
          </a:prstGeom>
          <a:ln w="6350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6D1D23C-F2DE-4A79-B457-A808943D4257}"/>
              </a:ext>
            </a:extLst>
          </p:cNvPr>
          <p:cNvCxnSpPr/>
          <p:nvPr/>
        </p:nvCxnSpPr>
        <p:spPr>
          <a:xfrm>
            <a:off x="10321925" y="912068"/>
            <a:ext cx="0" cy="2282324"/>
          </a:xfrm>
          <a:prstGeom prst="line">
            <a:avLst/>
          </a:prstGeom>
          <a:ln w="6350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762CD6-D447-4F40-A0B4-AFC1C597DC49}"/>
              </a:ext>
            </a:extLst>
          </p:cNvPr>
          <p:cNvCxnSpPr/>
          <p:nvPr/>
        </p:nvCxnSpPr>
        <p:spPr>
          <a:xfrm>
            <a:off x="10321925" y="3290154"/>
            <a:ext cx="0" cy="2282324"/>
          </a:xfrm>
          <a:prstGeom prst="line">
            <a:avLst/>
          </a:prstGeom>
          <a:ln w="6350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AC1B804-6061-0040-B6FD-FE0C08C2CF95}"/>
              </a:ext>
            </a:extLst>
          </p:cNvPr>
          <p:cNvSpPr/>
          <p:nvPr/>
        </p:nvSpPr>
        <p:spPr>
          <a:xfrm>
            <a:off x="963933" y="5818959"/>
            <a:ext cx="10677100" cy="6139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u="sng" dirty="0"/>
              <a:t>Advanced Air Mobility</a:t>
            </a:r>
          </a:p>
          <a:p>
            <a:pPr algn="ctr"/>
            <a:r>
              <a:rPr lang="en-US" i="1" dirty="0"/>
              <a:t>Safe, sustainable, affordable, and accessible aviation for transformational local and intraregional missions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193A7C-0432-1F42-B899-F67C078A3CC0}"/>
              </a:ext>
            </a:extLst>
          </p:cNvPr>
          <p:cNvSpPr/>
          <p:nvPr/>
        </p:nvSpPr>
        <p:spPr>
          <a:xfrm>
            <a:off x="6633670" y="6424053"/>
            <a:ext cx="46653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Local  mission &lt; ~75nmi, and intraregional mission &lt; ~500nmi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853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2440828" y="3307165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4537434" y="33071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6634364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8710675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355249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think-cell Slide" r:id="rId39" imgW="378" imgH="379" progId="TCLayout.ActiveDocument.1">
                  <p:embed/>
                </p:oleObj>
              </mc:Choice>
              <mc:Fallback>
                <p:oleObj name="think-cell Slide" r:id="rId39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2500" b="1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29" y="10953"/>
            <a:ext cx="10638185" cy="60511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Industry proposed UAM timeline</a:t>
            </a:r>
            <a:r>
              <a:rPr lang="en-US" baseline="30000" dirty="0"/>
              <a:t>1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and milestones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92649"/>
            <a:ext cx="978355" cy="26535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-1729266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5BA7598-A012-E542-A872-1AEB5EB511B6}"/>
              </a:ext>
            </a:extLst>
          </p:cNvPr>
          <p:cNvSpPr txBox="1"/>
          <p:nvPr/>
        </p:nvSpPr>
        <p:spPr>
          <a:xfrm>
            <a:off x="420809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9947A6E-652F-494A-9B06-04A9EA33B8FB}"/>
              </a:ext>
            </a:extLst>
          </p:cNvPr>
          <p:cNvSpPr txBox="1"/>
          <p:nvPr/>
        </p:nvSpPr>
        <p:spPr>
          <a:xfrm>
            <a:off x="1488483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E75E729-B4A9-B943-94B5-1B4571078CE6}"/>
              </a:ext>
            </a:extLst>
          </p:cNvPr>
          <p:cNvSpPr txBox="1"/>
          <p:nvPr/>
        </p:nvSpPr>
        <p:spPr>
          <a:xfrm>
            <a:off x="2502910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chemeClr val="accent3">
                    <a:lumMod val="50000"/>
                  </a:schemeClr>
                </a:solidFill>
              </a:rPr>
              <a:t>CY2022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2736CC6-AA5A-A746-8872-784AD6617547}"/>
              </a:ext>
            </a:extLst>
          </p:cNvPr>
          <p:cNvSpPr txBox="1"/>
          <p:nvPr/>
        </p:nvSpPr>
        <p:spPr>
          <a:xfrm>
            <a:off x="3566965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1396FF7-C518-D948-BC3E-306C52FC08B5}"/>
              </a:ext>
            </a:extLst>
          </p:cNvPr>
          <p:cNvSpPr txBox="1"/>
          <p:nvPr/>
        </p:nvSpPr>
        <p:spPr>
          <a:xfrm>
            <a:off x="4585725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CY2024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3ADE9B1-8B29-9E49-82A3-B54CC700580D}"/>
              </a:ext>
            </a:extLst>
          </p:cNvPr>
          <p:cNvSpPr txBox="1"/>
          <p:nvPr/>
        </p:nvSpPr>
        <p:spPr>
          <a:xfrm>
            <a:off x="5649764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CY2025</a:t>
            </a:r>
          </a:p>
        </p:txBody>
      </p:sp>
      <p:sp>
        <p:nvSpPr>
          <p:cNvPr id="162" name="Diamond 161">
            <a:extLst>
              <a:ext uri="{FF2B5EF4-FFF2-40B4-BE49-F238E27FC236}">
                <a16:creationId xmlns:a16="http://schemas.microsoft.com/office/drawing/2014/main" id="{4C52996E-928E-5241-9837-0DFF22CC0F9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5868302" y="682421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18C4DD8-8B3A-454B-AA5A-149FB75BEF09}"/>
              </a:ext>
            </a:extLst>
          </p:cNvPr>
          <p:cNvSpPr txBox="1"/>
          <p:nvPr/>
        </p:nvSpPr>
        <p:spPr>
          <a:xfrm>
            <a:off x="6019190" y="70823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Vehicles</a:t>
            </a:r>
          </a:p>
        </p:txBody>
      </p:sp>
      <p:sp>
        <p:nvSpPr>
          <p:cNvPr id="164" name="Diamond 163">
            <a:extLst>
              <a:ext uri="{FF2B5EF4-FFF2-40B4-BE49-F238E27FC236}">
                <a16:creationId xmlns:a16="http://schemas.microsoft.com/office/drawing/2014/main" id="{6BFC74F2-813D-C44E-9541-DD2A72D4F5A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904043" y="682421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913DC40-21BE-6049-B104-C3F46C827DA1}"/>
              </a:ext>
            </a:extLst>
          </p:cNvPr>
          <p:cNvSpPr txBox="1"/>
          <p:nvPr/>
        </p:nvSpPr>
        <p:spPr>
          <a:xfrm>
            <a:off x="7056125" y="70823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Airspace</a:t>
            </a:r>
          </a:p>
        </p:txBody>
      </p:sp>
      <p:sp>
        <p:nvSpPr>
          <p:cNvPr id="166" name="Diamond 165">
            <a:extLst>
              <a:ext uri="{FF2B5EF4-FFF2-40B4-BE49-F238E27FC236}">
                <a16:creationId xmlns:a16="http://schemas.microsoft.com/office/drawing/2014/main" id="{91BED656-65AB-884B-8D91-2E1FDF2B59F8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7939784" y="682421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8171DED-B36E-0240-8C25-810A8344D084}"/>
              </a:ext>
            </a:extLst>
          </p:cNvPr>
          <p:cNvSpPr txBox="1"/>
          <p:nvPr/>
        </p:nvSpPr>
        <p:spPr>
          <a:xfrm>
            <a:off x="8093060" y="708235"/>
            <a:ext cx="983901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Community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0D6EB8-EA09-604A-89E8-40FFD3546075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9187867" y="705281"/>
            <a:ext cx="182880" cy="18288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AE490CB-FCF5-7243-92A4-3205AD52CA72}"/>
              </a:ext>
            </a:extLst>
          </p:cNvPr>
          <p:cNvSpPr txBox="1"/>
          <p:nvPr/>
        </p:nvSpPr>
        <p:spPr>
          <a:xfrm>
            <a:off x="9425221" y="717298"/>
            <a:ext cx="276208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Industry Operational Capability ("unlock”)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9F291B1B-B7A0-6542-A2BA-127919869522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7830107" y="5950580"/>
            <a:ext cx="1793470" cy="3487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High-capacity corridors in early adopter cities</a:t>
            </a:r>
          </a:p>
        </p:txBody>
      </p:sp>
      <p:sp>
        <p:nvSpPr>
          <p:cNvPr id="172" name="5-Point Star 114">
            <a:extLst>
              <a:ext uri="{FF2B5EF4-FFF2-40B4-BE49-F238E27FC236}">
                <a16:creationId xmlns:a16="http://schemas.microsoft.com/office/drawing/2014/main" id="{8DB539F9-3FF6-4241-ADDD-D521FE750A7D}"/>
              </a:ext>
            </a:extLst>
          </p:cNvPr>
          <p:cNvSpPr/>
          <p:nvPr/>
        </p:nvSpPr>
        <p:spPr>
          <a:xfrm>
            <a:off x="9531896" y="5996660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17350D-3C65-6749-90B4-67D0565206BD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3457575" y="5968620"/>
            <a:ext cx="2004279" cy="2762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Initial commercial operations</a:t>
            </a:r>
          </a:p>
        </p:txBody>
      </p:sp>
      <p:sp>
        <p:nvSpPr>
          <p:cNvPr id="174" name="5-Point Star 112">
            <a:extLst>
              <a:ext uri="{FF2B5EF4-FFF2-40B4-BE49-F238E27FC236}">
                <a16:creationId xmlns:a16="http://schemas.microsoft.com/office/drawing/2014/main" id="{B59FC1D0-821F-014C-9485-FBE9CA27A16A}"/>
              </a:ext>
            </a:extLst>
          </p:cNvPr>
          <p:cNvSpPr/>
          <p:nvPr/>
        </p:nvSpPr>
        <p:spPr>
          <a:xfrm>
            <a:off x="5358962" y="5984502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F47B8AE-2782-9743-B008-CFA290A0F534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10258606" y="5920935"/>
            <a:ext cx="1484646" cy="3884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white"/>
                </a:solidFill>
              </a:rPr>
              <a:t>Scalable weather-tolerant urban ops</a:t>
            </a:r>
          </a:p>
        </p:txBody>
      </p:sp>
      <p:sp>
        <p:nvSpPr>
          <p:cNvPr id="176" name="5-Point Star 116">
            <a:extLst>
              <a:ext uri="{FF2B5EF4-FFF2-40B4-BE49-F238E27FC236}">
                <a16:creationId xmlns:a16="http://schemas.microsoft.com/office/drawing/2014/main" id="{76A5CBD7-54D7-5A46-A715-EE8E9272645D}"/>
              </a:ext>
            </a:extLst>
          </p:cNvPr>
          <p:cNvSpPr/>
          <p:nvPr/>
        </p:nvSpPr>
        <p:spPr>
          <a:xfrm>
            <a:off x="11635719" y="600085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DE0FF6C-84B5-9E4B-8622-37E3763470A4}"/>
              </a:ext>
            </a:extLst>
          </p:cNvPr>
          <p:cNvSpPr txBox="1"/>
          <p:nvPr/>
        </p:nvSpPr>
        <p:spPr>
          <a:xfrm>
            <a:off x="6682223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CY2026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47667C-465F-4D91-A776-F6376119FE09}"/>
              </a:ext>
            </a:extLst>
          </p:cNvPr>
          <p:cNvGrpSpPr/>
          <p:nvPr/>
        </p:nvGrpSpPr>
        <p:grpSpPr>
          <a:xfrm>
            <a:off x="1632116" y="2235670"/>
            <a:ext cx="1813939" cy="228601"/>
            <a:chOff x="1654688" y="2719664"/>
            <a:chExt cx="1813939" cy="228601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85EAC00-4025-E342-95C1-18EF515177FF}"/>
                </a:ext>
              </a:extLst>
            </p:cNvPr>
            <p:cNvSpPr>
              <a:spLocks/>
            </p:cNvSpPr>
            <p:nvPr>
              <p:custDataLst>
                <p:tags r:id="rId36"/>
              </p:custDataLst>
            </p:nvPr>
          </p:nvSpPr>
          <p:spPr>
            <a:xfrm>
              <a:off x="1654688" y="2719664"/>
              <a:ext cx="1697106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504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Conforming prototypes</a:t>
              </a:r>
            </a:p>
          </p:txBody>
        </p:sp>
        <p:sp>
          <p:nvSpPr>
            <p:cNvPr id="184" name="Diamond 183">
              <a:extLst>
                <a:ext uri="{FF2B5EF4-FFF2-40B4-BE49-F238E27FC236}">
                  <a16:creationId xmlns:a16="http://schemas.microsoft.com/office/drawing/2014/main" id="{A7D38D01-497C-44E0-AB99-AF11256153D8}"/>
                </a:ext>
              </a:extLst>
            </p:cNvPr>
            <p:cNvSpPr/>
            <p:nvPr/>
          </p:nvSpPr>
          <p:spPr>
            <a:xfrm>
              <a:off x="3240027" y="2719665"/>
              <a:ext cx="228600" cy="228600"/>
            </a:xfrm>
            <a:prstGeom prst="diamond">
              <a:avLst/>
            </a:prstGeom>
            <a:solidFill>
              <a:srgbClr val="C0504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EE328B-2422-4C13-B455-8850106BE62F}"/>
              </a:ext>
            </a:extLst>
          </p:cNvPr>
          <p:cNvGrpSpPr/>
          <p:nvPr/>
        </p:nvGrpSpPr>
        <p:grpSpPr>
          <a:xfrm>
            <a:off x="3151601" y="2835984"/>
            <a:ext cx="2401490" cy="230486"/>
            <a:chOff x="3151601" y="3018180"/>
            <a:chExt cx="2401490" cy="230486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3DD041B-7C84-B748-9061-3E65E8E642A5}"/>
                </a:ext>
              </a:extLst>
            </p:cNvPr>
            <p:cNvSpPr>
              <a:spLocks/>
            </p:cNvSpPr>
            <p:nvPr>
              <p:custDataLst>
                <p:tags r:id="rId35"/>
              </p:custDataLst>
            </p:nvPr>
          </p:nvSpPr>
          <p:spPr>
            <a:xfrm>
              <a:off x="3151601" y="3018180"/>
              <a:ext cx="2285307" cy="2134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Initial pilot training &amp; licensing</a:t>
              </a:r>
            </a:p>
          </p:txBody>
        </p:sp>
        <p:sp>
          <p:nvSpPr>
            <p:cNvPr id="186" name="Diamond 185">
              <a:extLst>
                <a:ext uri="{FF2B5EF4-FFF2-40B4-BE49-F238E27FC236}">
                  <a16:creationId xmlns:a16="http://schemas.microsoft.com/office/drawing/2014/main" id="{F85A3E48-C280-496C-B46E-F2D1D5F73FD8}"/>
                </a:ext>
              </a:extLst>
            </p:cNvPr>
            <p:cNvSpPr/>
            <p:nvPr/>
          </p:nvSpPr>
          <p:spPr>
            <a:xfrm>
              <a:off x="5309478" y="3036951"/>
              <a:ext cx="243613" cy="211715"/>
            </a:xfrm>
            <a:prstGeom prst="diamond">
              <a:avLst/>
            </a:prstGeom>
            <a:solidFill>
              <a:srgbClr val="C0504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086462" y="4418011"/>
            <a:ext cx="2647897" cy="355164"/>
            <a:chOff x="7086462" y="4610036"/>
            <a:chExt cx="2647897" cy="355164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FAD6AF0-1931-3745-9771-EDCFE8C0428C}"/>
                </a:ext>
              </a:extLst>
            </p:cNvPr>
            <p:cNvSpPr>
              <a:spLocks/>
            </p:cNvSpPr>
            <p:nvPr>
              <p:custDataLst>
                <p:tags r:id="rId34"/>
              </p:custDataLst>
            </p:nvPr>
          </p:nvSpPr>
          <p:spPr>
            <a:xfrm>
              <a:off x="7086462" y="4610036"/>
              <a:ext cx="2518518" cy="3551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Deployment of UAM Airspace Architectures and 3</a:t>
              </a:r>
              <a:r>
                <a:rPr kumimoji="0" lang="en-US" sz="115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rd</a:t>
              </a: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Party Services</a:t>
              </a:r>
            </a:p>
          </p:txBody>
        </p:sp>
        <p:sp>
          <p:nvSpPr>
            <p:cNvPr id="190" name="Diamond 189">
              <a:extLst>
                <a:ext uri="{FF2B5EF4-FFF2-40B4-BE49-F238E27FC236}">
                  <a16:creationId xmlns:a16="http://schemas.microsoft.com/office/drawing/2014/main" id="{9A6114DA-C825-4D9D-B491-73B918511CF9}"/>
                </a:ext>
              </a:extLst>
            </p:cNvPr>
            <p:cNvSpPr/>
            <p:nvPr/>
          </p:nvSpPr>
          <p:spPr>
            <a:xfrm>
              <a:off x="9463177" y="4673302"/>
              <a:ext cx="271182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15917" y="3822766"/>
            <a:ext cx="2720822" cy="245256"/>
            <a:chOff x="6015917" y="4007215"/>
            <a:chExt cx="2720822" cy="245256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650CD4EB-6EAF-674B-AC9D-62F360E7AAD1}"/>
                </a:ext>
              </a:extLst>
            </p:cNvPr>
            <p:cNvSpPr>
              <a:spLocks/>
            </p:cNvSpPr>
            <p:nvPr>
              <p:custDataLst>
                <p:tags r:id="rId33"/>
              </p:custDataLst>
            </p:nvPr>
          </p:nvSpPr>
          <p:spPr>
            <a:xfrm>
              <a:off x="6015917" y="4007215"/>
              <a:ext cx="2598601" cy="2447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Procedures for high capacity </a:t>
              </a:r>
              <a:r>
                <a:rPr lang="en-US" sz="1150" b="1" dirty="0">
                  <a:solidFill>
                    <a:schemeClr val="tx1"/>
                  </a:solidFill>
                </a:rPr>
                <a:t>corridors</a:t>
              </a:r>
            </a:p>
          </p:txBody>
        </p:sp>
        <p:sp>
          <p:nvSpPr>
            <p:cNvPr id="192" name="Diamond 191">
              <a:extLst>
                <a:ext uri="{FF2B5EF4-FFF2-40B4-BE49-F238E27FC236}">
                  <a16:creationId xmlns:a16="http://schemas.microsoft.com/office/drawing/2014/main" id="{ED0EAD29-D320-4DEE-B906-09333910303A}"/>
                </a:ext>
              </a:extLst>
            </p:cNvPr>
            <p:cNvSpPr/>
            <p:nvPr/>
          </p:nvSpPr>
          <p:spPr>
            <a:xfrm>
              <a:off x="8508139" y="4023871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A31D19-1CDC-4031-BA98-64F722D3F4B4}"/>
              </a:ext>
            </a:extLst>
          </p:cNvPr>
          <p:cNvGrpSpPr/>
          <p:nvPr/>
        </p:nvGrpSpPr>
        <p:grpSpPr>
          <a:xfrm>
            <a:off x="3151601" y="3613025"/>
            <a:ext cx="2401490" cy="228600"/>
            <a:chOff x="3151601" y="3879085"/>
            <a:chExt cx="2401490" cy="2286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B74348E5-B654-364D-8580-CF75D6D3170E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>
            <a:xfrm>
              <a:off x="3151601" y="3884827"/>
              <a:ext cx="2285307" cy="2226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Low volume airspace operations</a:t>
              </a:r>
            </a:p>
          </p:txBody>
        </p:sp>
        <p:sp>
          <p:nvSpPr>
            <p:cNvPr id="194" name="Diamond 193">
              <a:extLst>
                <a:ext uri="{FF2B5EF4-FFF2-40B4-BE49-F238E27FC236}">
                  <a16:creationId xmlns:a16="http://schemas.microsoft.com/office/drawing/2014/main" id="{41472D4C-813D-45AF-9490-66B7DCACACD0}"/>
                </a:ext>
              </a:extLst>
            </p:cNvPr>
            <p:cNvSpPr/>
            <p:nvPr/>
          </p:nvSpPr>
          <p:spPr>
            <a:xfrm>
              <a:off x="5324491" y="3879085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9223276-05D2-F842-AC7E-DDE05BB5AB69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>
          <a:xfrm>
            <a:off x="9744643" y="2437525"/>
            <a:ext cx="1967486" cy="343329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black"/>
                </a:solidFill>
              </a:rPr>
              <a:t>Automated Flight and Contingency Management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16B289E-D5D8-8C43-A9C1-57146AA30BC4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6368698" y="5383130"/>
            <a:ext cx="2258114" cy="234955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Initial </a:t>
            </a:r>
            <a:r>
              <a:rPr lang="en-US" sz="1150" b="1" dirty="0">
                <a:solidFill>
                  <a:schemeClr val="tx1"/>
                </a:solidFill>
              </a:rPr>
              <a:t>Infrastructure Deployment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8" name="Diamond 197">
            <a:extLst>
              <a:ext uri="{FF2B5EF4-FFF2-40B4-BE49-F238E27FC236}">
                <a16:creationId xmlns:a16="http://schemas.microsoft.com/office/drawing/2014/main" id="{41752D8C-1CCD-41BE-BB60-4ED4EC13BBCE}"/>
              </a:ext>
            </a:extLst>
          </p:cNvPr>
          <p:cNvSpPr/>
          <p:nvPr/>
        </p:nvSpPr>
        <p:spPr>
          <a:xfrm>
            <a:off x="8517345" y="538765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FFE93A19-A592-164B-93B5-BC451D770FAB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>
          <a:xfrm>
            <a:off x="5606863" y="5070496"/>
            <a:ext cx="1937431" cy="216558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Local regulations enacted</a:t>
            </a:r>
          </a:p>
        </p:txBody>
      </p:sp>
      <p:sp>
        <p:nvSpPr>
          <p:cNvPr id="200" name="Diamond 199">
            <a:extLst>
              <a:ext uri="{FF2B5EF4-FFF2-40B4-BE49-F238E27FC236}">
                <a16:creationId xmlns:a16="http://schemas.microsoft.com/office/drawing/2014/main" id="{7415971F-40D4-48D2-AAE1-0BE1DF3329B7}"/>
              </a:ext>
            </a:extLst>
          </p:cNvPr>
          <p:cNvSpPr/>
          <p:nvPr/>
        </p:nvSpPr>
        <p:spPr>
          <a:xfrm>
            <a:off x="7417516" y="506617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2502152-4A2D-D449-B589-B0DD70D30391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>
          <a:xfrm>
            <a:off x="9765528" y="5053557"/>
            <a:ext cx="1972474" cy="206291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150" b="1" dirty="0">
                <a:solidFill>
                  <a:prstClr val="black"/>
                </a:solidFill>
              </a:rPr>
              <a:t>Multi-Modal Integration</a:t>
            </a:r>
          </a:p>
        </p:txBody>
      </p:sp>
      <p:sp>
        <p:nvSpPr>
          <p:cNvPr id="202" name="Diamond 201">
            <a:extLst>
              <a:ext uri="{FF2B5EF4-FFF2-40B4-BE49-F238E27FC236}">
                <a16:creationId xmlns:a16="http://schemas.microsoft.com/office/drawing/2014/main" id="{F04AC1B9-DF9F-4735-BD01-5C058AD900D1}"/>
              </a:ext>
            </a:extLst>
          </p:cNvPr>
          <p:cNvSpPr/>
          <p:nvPr/>
        </p:nvSpPr>
        <p:spPr>
          <a:xfrm>
            <a:off x="11628099" y="5042010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70293F13-87FA-9B40-B132-F376EC3B9D88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>
          <a:xfrm>
            <a:off x="601753" y="5085362"/>
            <a:ext cx="1695474" cy="236689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Early adopter locations</a:t>
            </a:r>
          </a:p>
        </p:txBody>
      </p:sp>
      <p:sp>
        <p:nvSpPr>
          <p:cNvPr id="204" name="Diamond 203">
            <a:extLst>
              <a:ext uri="{FF2B5EF4-FFF2-40B4-BE49-F238E27FC236}">
                <a16:creationId xmlns:a16="http://schemas.microsoft.com/office/drawing/2014/main" id="{9849ADEA-B6B7-423E-9025-5A174CE841CC}"/>
              </a:ext>
            </a:extLst>
          </p:cNvPr>
          <p:cNvSpPr/>
          <p:nvPr/>
        </p:nvSpPr>
        <p:spPr>
          <a:xfrm>
            <a:off x="2187092" y="5085362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205" name="Diamond 204">
            <a:extLst>
              <a:ext uri="{FF2B5EF4-FFF2-40B4-BE49-F238E27FC236}">
                <a16:creationId xmlns:a16="http://schemas.microsoft.com/office/drawing/2014/main" id="{6BECC0D4-2839-4A9F-83B6-A7A426F65EC5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>
            <a:off x="4588679" y="682421"/>
            <a:ext cx="228600" cy="228600"/>
          </a:xfrm>
          <a:prstGeom prst="diamond">
            <a:avLst/>
          </a:prstGeom>
          <a:solidFill>
            <a:srgbClr val="F79646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2C03E06-67E7-40CE-B149-4B2F95176BFA}"/>
              </a:ext>
            </a:extLst>
          </p:cNvPr>
          <p:cNvSpPr txBox="1"/>
          <p:nvPr/>
        </p:nvSpPr>
        <p:spPr>
          <a:xfrm>
            <a:off x="4751825" y="708235"/>
            <a:ext cx="945017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Overarching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>
          <a:xfrm>
            <a:off x="676655" y="1367053"/>
            <a:ext cx="1689167" cy="36216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black"/>
                </a:solidFill>
              </a:rPr>
              <a:t>Initial UAM CONOPS development</a:t>
            </a:r>
          </a:p>
        </p:txBody>
      </p:sp>
      <p:sp>
        <p:nvSpPr>
          <p:cNvPr id="208" name="Diamond 207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2246147" y="1433836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dirty="0">
                <a:solidFill>
                  <a:prstClr val="white"/>
                </a:solidFill>
              </a:rPr>
              <a:t>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252321" y="1271920"/>
            <a:ext cx="116208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Rectangle 209">
            <a:extLst>
              <a:ext uri="{FF2B5EF4-FFF2-40B4-BE49-F238E27FC236}">
                <a16:creationId xmlns:a16="http://schemas.microsoft.com/office/drawing/2014/main" id="{3832802D-3590-4A66-A60D-DF18D05377AC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252321" y="1968885"/>
            <a:ext cx="2109888" cy="188144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Piloted aircraft cert.</a:t>
            </a:r>
            <a:r>
              <a:rPr kumimoji="0" lang="en-US" sz="11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basis</a:t>
            </a:r>
          </a:p>
        </p:txBody>
      </p:sp>
      <p:sp>
        <p:nvSpPr>
          <p:cNvPr id="211" name="Diamond 210">
            <a:extLst>
              <a:ext uri="{FF2B5EF4-FFF2-40B4-BE49-F238E27FC236}">
                <a16:creationId xmlns:a16="http://schemas.microsoft.com/office/drawing/2014/main" id="{1DC530EC-498A-4A0B-B4CD-FE1C4DCA0CA0}"/>
              </a:ext>
            </a:extLst>
          </p:cNvPr>
          <p:cNvSpPr/>
          <p:nvPr/>
        </p:nvSpPr>
        <p:spPr>
          <a:xfrm>
            <a:off x="2246518" y="1928430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258606" y="1348361"/>
            <a:ext cx="1605713" cy="389051"/>
            <a:chOff x="10258606" y="1720271"/>
            <a:chExt cx="1605713" cy="389051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51DA85B6-2B56-48CF-8922-1317EE9E0D01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>
            <a:xfrm>
              <a:off x="10258606" y="1720271"/>
              <a:ext cx="1479395" cy="3890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50" b="1" dirty="0">
                  <a:solidFill>
                    <a:prstClr val="black"/>
                  </a:solidFill>
                </a:rPr>
                <a:t>Integration of </a:t>
              </a:r>
            </a:p>
            <a:p>
              <a:pPr algn="ctr"/>
              <a:r>
                <a:rPr lang="en-US" sz="1150" b="1" dirty="0">
                  <a:solidFill>
                    <a:prstClr val="black"/>
                  </a:solidFill>
                </a:rPr>
                <a:t>Automated Systems</a:t>
              </a:r>
            </a:p>
          </p:txBody>
        </p:sp>
        <p:sp>
          <p:nvSpPr>
            <p:cNvPr id="213" name="Diamond 212">
              <a:extLst>
                <a:ext uri="{FF2B5EF4-FFF2-40B4-BE49-F238E27FC236}">
                  <a16:creationId xmlns:a16="http://schemas.microsoft.com/office/drawing/2014/main" id="{280BBCDE-A293-4931-9B06-DB9855DD3AD1}"/>
                </a:ext>
              </a:extLst>
            </p:cNvPr>
            <p:cNvSpPr/>
            <p:nvPr/>
          </p:nvSpPr>
          <p:spPr>
            <a:xfrm>
              <a:off x="11635719" y="1800496"/>
              <a:ext cx="228600" cy="2286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071047" y="4119851"/>
            <a:ext cx="1674898" cy="228600"/>
            <a:chOff x="7071047" y="4311876"/>
            <a:chExt cx="1674898" cy="228600"/>
          </a:xfrm>
        </p:grpSpPr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C567412B-9BB1-A74A-95B5-5714412936A3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>
            <a:xfrm>
              <a:off x="7071047" y="4325156"/>
              <a:ext cx="1555764" cy="2147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CNSI Architectures</a:t>
              </a:r>
            </a:p>
          </p:txBody>
        </p:sp>
        <p:sp>
          <p:nvSpPr>
            <p:cNvPr id="215" name="Diamond 214">
              <a:extLst>
                <a:ext uri="{FF2B5EF4-FFF2-40B4-BE49-F238E27FC236}">
                  <a16:creationId xmlns:a16="http://schemas.microsoft.com/office/drawing/2014/main" id="{87DD01A5-8F2E-4652-9761-738E7B354170}"/>
                </a:ext>
              </a:extLst>
            </p:cNvPr>
            <p:cNvSpPr/>
            <p:nvPr/>
          </p:nvSpPr>
          <p:spPr>
            <a:xfrm>
              <a:off x="8517345" y="4311876"/>
              <a:ext cx="228600" cy="2286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717890" y="4400961"/>
            <a:ext cx="2171500" cy="370199"/>
            <a:chOff x="9717890" y="4592986"/>
            <a:chExt cx="2171500" cy="370199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44FBA5F6-42D0-4BA0-93CE-0EA96AA29D99}"/>
                </a:ext>
              </a:extLst>
            </p:cNvPr>
            <p:cNvSpPr>
              <a:spLocks/>
            </p:cNvSpPr>
            <p:nvPr>
              <p:custDataLst>
                <p:tags r:id="rId29"/>
              </p:custDataLst>
            </p:nvPr>
          </p:nvSpPr>
          <p:spPr>
            <a:xfrm>
              <a:off x="9717890" y="4592986"/>
              <a:ext cx="2048847" cy="370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Automated airspace operations with 3rd party services</a:t>
              </a:r>
            </a:p>
          </p:txBody>
        </p:sp>
        <p:sp>
          <p:nvSpPr>
            <p:cNvPr id="217" name="Diamond 216">
              <a:extLst>
                <a:ext uri="{FF2B5EF4-FFF2-40B4-BE49-F238E27FC236}">
                  <a16:creationId xmlns:a16="http://schemas.microsoft.com/office/drawing/2014/main" id="{A8A2409B-8FAE-43AF-A1D2-47329C66A8A2}"/>
                </a:ext>
              </a:extLst>
            </p:cNvPr>
            <p:cNvSpPr/>
            <p:nvPr/>
          </p:nvSpPr>
          <p:spPr>
            <a:xfrm>
              <a:off x="11660790" y="4649950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218" name="Rectangle 217">
            <a:extLst>
              <a:ext uri="{FF2B5EF4-FFF2-40B4-BE49-F238E27FC236}">
                <a16:creationId xmlns:a16="http://schemas.microsoft.com/office/drawing/2014/main" id="{753F1032-48E1-459D-B8A3-14511369301A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>
          <a:xfrm>
            <a:off x="7315294" y="2615767"/>
            <a:ext cx="2276636" cy="22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150" b="1" dirty="0">
                <a:solidFill>
                  <a:prstClr val="black"/>
                </a:solidFill>
              </a:rPr>
              <a:t>Advanced urban capable aircraft</a:t>
            </a:r>
          </a:p>
        </p:txBody>
      </p:sp>
      <p:sp>
        <p:nvSpPr>
          <p:cNvPr id="219" name="Diamond 218">
            <a:extLst>
              <a:ext uri="{FF2B5EF4-FFF2-40B4-BE49-F238E27FC236}">
                <a16:creationId xmlns:a16="http://schemas.microsoft.com/office/drawing/2014/main" id="{D43BE2E4-C84E-4647-B80B-369F85817EB5}"/>
              </a:ext>
            </a:extLst>
          </p:cNvPr>
          <p:cNvSpPr/>
          <p:nvPr/>
        </p:nvSpPr>
        <p:spPr>
          <a:xfrm>
            <a:off x="9480429" y="2615767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55233133-DF70-479C-B088-43FC4A026438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9744643" y="2871517"/>
            <a:ext cx="1979154" cy="204480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Scaled vehicle production</a:t>
            </a:r>
          </a:p>
        </p:txBody>
      </p:sp>
      <p:sp>
        <p:nvSpPr>
          <p:cNvPr id="221" name="Diamond 220">
            <a:extLst>
              <a:ext uri="{FF2B5EF4-FFF2-40B4-BE49-F238E27FC236}">
                <a16:creationId xmlns:a16="http://schemas.microsoft.com/office/drawing/2014/main" id="{DF09EB06-624D-40D9-AD16-73EDB4022BFB}"/>
              </a:ext>
            </a:extLst>
          </p:cNvPr>
          <p:cNvSpPr/>
          <p:nvPr/>
        </p:nvSpPr>
        <p:spPr>
          <a:xfrm>
            <a:off x="11624577" y="2871517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D2F10D-AC11-427E-B9F7-F50BB74AE2BD}"/>
              </a:ext>
            </a:extLst>
          </p:cNvPr>
          <p:cNvGrpSpPr/>
          <p:nvPr/>
        </p:nvGrpSpPr>
        <p:grpSpPr>
          <a:xfrm>
            <a:off x="2831575" y="2498630"/>
            <a:ext cx="1707368" cy="228600"/>
            <a:chOff x="2825423" y="5777751"/>
            <a:chExt cx="1707368" cy="228600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C7064866-7C87-5444-89B1-F1B8C3C4F5F1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>
            <a:xfrm>
              <a:off x="2825423" y="5808019"/>
              <a:ext cx="1593983" cy="1918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504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45720" rIns="1828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  <a:r>
                <a:rPr kumimoji="0" lang="en-US" sz="115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st</a:t>
              </a: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Type Cert awarded</a:t>
              </a:r>
            </a:p>
          </p:txBody>
        </p:sp>
        <p:sp>
          <p:nvSpPr>
            <p:cNvPr id="225" name="5-Point Star 97">
              <a:extLst>
                <a:ext uri="{FF2B5EF4-FFF2-40B4-BE49-F238E27FC236}">
                  <a16:creationId xmlns:a16="http://schemas.microsoft.com/office/drawing/2014/main" id="{5B93BDC6-8655-2448-8B11-99A48A931486}"/>
                </a:ext>
              </a:extLst>
            </p:cNvPr>
            <p:cNvSpPr/>
            <p:nvPr/>
          </p:nvSpPr>
          <p:spPr>
            <a:xfrm>
              <a:off x="4304191" y="5777751"/>
              <a:ext cx="228600" cy="228600"/>
            </a:xfrm>
            <a:prstGeom prst="diamond">
              <a:avLst/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226" name="Diamond 225">
            <a:extLst>
              <a:ext uri="{FF2B5EF4-FFF2-40B4-BE49-F238E27FC236}">
                <a16:creationId xmlns:a16="http://schemas.microsoft.com/office/drawing/2014/main" id="{707870CA-3BB8-E54C-9369-4C39C266BA78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3522865" y="673670"/>
            <a:ext cx="228600" cy="228600"/>
          </a:xfrm>
          <a:prstGeom prst="diamond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#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BD11909-1BDA-584E-95D5-A0F6B14CEBB0}"/>
              </a:ext>
            </a:extLst>
          </p:cNvPr>
          <p:cNvSpPr txBox="1"/>
          <p:nvPr/>
        </p:nvSpPr>
        <p:spPr>
          <a:xfrm>
            <a:off x="3812828" y="706654"/>
            <a:ext cx="581338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UML-#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>
            <a:off x="7778067" y="1331020"/>
            <a:ext cx="1840889" cy="20131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High Capacity UAM Ports</a:t>
            </a:r>
          </a:p>
        </p:txBody>
      </p:sp>
      <p:sp>
        <p:nvSpPr>
          <p:cNvPr id="231" name="Diamond 230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0" y="129046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dirty="0">
                <a:solidFill>
                  <a:prstClr val="white"/>
                </a:solidFill>
              </a:rPr>
              <a:t>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2603C92-E6AA-654E-B127-13D0D6E7E1F2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>
          <a:xfrm>
            <a:off x="3151601" y="3122719"/>
            <a:ext cx="2285307" cy="2237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Initial operational </a:t>
            </a:r>
            <a:r>
              <a:rPr kumimoji="0" lang="en-US" sz="1150" b="1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approvals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3" name="Diamond 232">
            <a:extLst>
              <a:ext uri="{FF2B5EF4-FFF2-40B4-BE49-F238E27FC236}">
                <a16:creationId xmlns:a16="http://schemas.microsoft.com/office/drawing/2014/main" id="{197816E7-10E4-49B0-9334-93908A68BC54}"/>
              </a:ext>
            </a:extLst>
          </p:cNvPr>
          <p:cNvSpPr/>
          <p:nvPr/>
        </p:nvSpPr>
        <p:spPr>
          <a:xfrm>
            <a:off x="5324491" y="3123590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5918" y="3477235"/>
            <a:ext cx="1654687" cy="236176"/>
            <a:chOff x="6015918" y="3728664"/>
            <a:chExt cx="1654687" cy="236176"/>
          </a:xfrm>
        </p:grpSpPr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C567412B-9BB1-A74A-95B5-5714412936A3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>
            <a:xfrm>
              <a:off x="6015918" y="3728664"/>
              <a:ext cx="1521966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schemeClr val="tx1"/>
                  </a:solidFill>
                </a:rPr>
                <a:t>Separation Standards</a:t>
              </a:r>
            </a:p>
          </p:txBody>
        </p:sp>
        <p:sp>
          <p:nvSpPr>
            <p:cNvPr id="235" name="Diamond 234">
              <a:extLst>
                <a:ext uri="{FF2B5EF4-FFF2-40B4-BE49-F238E27FC236}">
                  <a16:creationId xmlns:a16="http://schemas.microsoft.com/office/drawing/2014/main" id="{A8A2409B-8FAE-43AF-A1D2-47329C66A8A2}"/>
                </a:ext>
              </a:extLst>
            </p:cNvPr>
            <p:cNvSpPr/>
            <p:nvPr/>
          </p:nvSpPr>
          <p:spPr>
            <a:xfrm>
              <a:off x="7442005" y="3736240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9821142" y="1017284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10860748" y="1012086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CY2030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6364655" y="1599564"/>
            <a:ext cx="3263535" cy="22487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schemeClr val="tx1"/>
                </a:solidFill>
              </a:rPr>
              <a:t>Integrated system-wide safety tools &amp; methods</a:t>
            </a:r>
          </a:p>
        </p:txBody>
      </p:sp>
      <p:sp>
        <p:nvSpPr>
          <p:cNvPr id="113" name="Diamond 112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3" y="159770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93C4E2D-D878-4544-A6F0-DD123675CD62}"/>
              </a:ext>
            </a:extLst>
          </p:cNvPr>
          <p:cNvSpPr txBox="1"/>
          <p:nvPr/>
        </p:nvSpPr>
        <p:spPr>
          <a:xfrm>
            <a:off x="115673" y="6527904"/>
            <a:ext cx="891330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Based on a range of publicly available industry projections; not a consensus view; aggressive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804F0D4-64A4-0A48-9087-902AD7E3B52B}"/>
              </a:ext>
            </a:extLst>
          </p:cNvPr>
          <p:cNvSpPr txBox="1"/>
          <p:nvPr/>
        </p:nvSpPr>
        <p:spPr>
          <a:xfrm>
            <a:off x="7656598" y="100948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/>
              <a:t>CY2027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9F7A49E-4568-5F46-AB72-A9E320A64986}"/>
              </a:ext>
            </a:extLst>
          </p:cNvPr>
          <p:cNvSpPr txBox="1"/>
          <p:nvPr/>
        </p:nvSpPr>
        <p:spPr>
          <a:xfrm>
            <a:off x="8726994" y="101927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sz="1150" b="1" baseline="0">
                <a:solidFill>
                  <a:srgbClr val="F79646"/>
                </a:solidFill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CY2028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505213" y="1885516"/>
            <a:ext cx="2239627" cy="238194"/>
            <a:chOff x="6505213" y="2228851"/>
            <a:chExt cx="2239627" cy="238194"/>
          </a:xfrm>
        </p:grpSpPr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784E2F2-734B-4D2E-9D8F-611CB242F1B4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>
            <a:xfrm>
              <a:off x="6505213" y="2228851"/>
              <a:ext cx="2096968" cy="2381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Secured Systems Architectures</a:t>
              </a:r>
            </a:p>
          </p:txBody>
        </p:sp>
        <p:sp>
          <p:nvSpPr>
            <p:cNvPr id="108" name="Diamond 107">
              <a:extLst>
                <a:ext uri="{FF2B5EF4-FFF2-40B4-BE49-F238E27FC236}">
                  <a16:creationId xmlns:a16="http://schemas.microsoft.com/office/drawing/2014/main" id="{80EE3016-45AC-B04E-A789-0C3083E6831C}"/>
                </a:ext>
              </a:extLst>
            </p:cNvPr>
            <p:cNvSpPr/>
            <p:nvPr/>
          </p:nvSpPr>
          <p:spPr>
            <a:xfrm>
              <a:off x="8516240" y="2238445"/>
              <a:ext cx="228600" cy="2286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50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AAE1B57-0562-A146-BAA2-7BF1031E9AB5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>
          <a:xfrm>
            <a:off x="911325" y="5970310"/>
            <a:ext cx="2352694" cy="26883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Operational safety demonstrations</a:t>
            </a:r>
          </a:p>
        </p:txBody>
      </p:sp>
      <p:sp>
        <p:nvSpPr>
          <p:cNvPr id="111" name="5-Point Star 97">
            <a:extLst>
              <a:ext uri="{FF2B5EF4-FFF2-40B4-BE49-F238E27FC236}">
                <a16:creationId xmlns:a16="http://schemas.microsoft.com/office/drawing/2014/main" id="{CE629DFD-A481-534F-A1AA-3A4C23E4630E}"/>
              </a:ext>
            </a:extLst>
          </p:cNvPr>
          <p:cNvSpPr/>
          <p:nvPr/>
        </p:nvSpPr>
        <p:spPr>
          <a:xfrm>
            <a:off x="3151601" y="601054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188" name="Diamond 187">
            <a:extLst>
              <a:ext uri="{FF2B5EF4-FFF2-40B4-BE49-F238E27FC236}">
                <a16:creationId xmlns:a16="http://schemas.microsoft.com/office/drawing/2014/main" id="{5B9EF3D7-15BA-484A-92A2-43569723B742}"/>
              </a:ext>
            </a:extLst>
          </p:cNvPr>
          <p:cNvSpPr/>
          <p:nvPr/>
        </p:nvSpPr>
        <p:spPr>
          <a:xfrm>
            <a:off x="11615226" y="2494600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96FAC8EF-346B-48F5-9FCC-4DB200D473FD}"/>
              </a:ext>
            </a:extLst>
          </p:cNvPr>
          <p:cNvSpPr/>
          <p:nvPr/>
        </p:nvSpPr>
        <p:spPr>
          <a:xfrm rot="5400000">
            <a:off x="1810512" y="4378707"/>
            <a:ext cx="266699" cy="2798826"/>
          </a:xfrm>
          <a:prstGeom prst="rightBrace">
            <a:avLst>
              <a:gd name="adj1" fmla="val 8333"/>
              <a:gd name="adj2" fmla="val 16308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ight Brace 108">
            <a:extLst>
              <a:ext uri="{FF2B5EF4-FFF2-40B4-BE49-F238E27FC236}">
                <a16:creationId xmlns:a16="http://schemas.microsoft.com/office/drawing/2014/main" id="{A859465B-09E3-4A7B-A039-5B122A881DBF}"/>
              </a:ext>
            </a:extLst>
          </p:cNvPr>
          <p:cNvSpPr/>
          <p:nvPr/>
        </p:nvSpPr>
        <p:spPr>
          <a:xfrm rot="5400000">
            <a:off x="4310062" y="4754183"/>
            <a:ext cx="266699" cy="2047875"/>
          </a:xfrm>
          <a:prstGeom prst="rightBrace">
            <a:avLst>
              <a:gd name="adj1" fmla="val 8333"/>
              <a:gd name="adj2" fmla="val 20698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>
            <a:extLst>
              <a:ext uri="{FF2B5EF4-FFF2-40B4-BE49-F238E27FC236}">
                <a16:creationId xmlns:a16="http://schemas.microsoft.com/office/drawing/2014/main" id="{5D817072-EB9C-407E-9B1D-0EB771219607}"/>
              </a:ext>
            </a:extLst>
          </p:cNvPr>
          <p:cNvSpPr/>
          <p:nvPr/>
        </p:nvSpPr>
        <p:spPr>
          <a:xfrm rot="5400000">
            <a:off x="7458837" y="3731008"/>
            <a:ext cx="266699" cy="4094226"/>
          </a:xfrm>
          <a:prstGeom prst="rightBrace">
            <a:avLst>
              <a:gd name="adj1" fmla="val 8333"/>
              <a:gd name="adj2" fmla="val 9055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Brace 114">
            <a:extLst>
              <a:ext uri="{FF2B5EF4-FFF2-40B4-BE49-F238E27FC236}">
                <a16:creationId xmlns:a16="http://schemas.microsoft.com/office/drawing/2014/main" id="{DCC41077-BBD0-4998-A1E1-0A2D3D46D85C}"/>
              </a:ext>
            </a:extLst>
          </p:cNvPr>
          <p:cNvSpPr/>
          <p:nvPr/>
        </p:nvSpPr>
        <p:spPr>
          <a:xfrm rot="5400000">
            <a:off x="10620374" y="4787521"/>
            <a:ext cx="266699" cy="1943099"/>
          </a:xfrm>
          <a:prstGeom prst="rightBrace">
            <a:avLst>
              <a:gd name="adj1" fmla="val 8333"/>
              <a:gd name="adj2" fmla="val 16176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7" grpId="0" animBg="1"/>
      <p:bldP spid="208" grpId="0" animBg="1"/>
      <p:bldP spid="210" grpId="0" animBg="1"/>
      <p:bldP spid="211" grpId="0" animBg="1"/>
      <p:bldP spid="218" grpId="0" animBg="1"/>
      <p:bldP spid="219" grpId="0" animBg="1"/>
      <p:bldP spid="220" grpId="0" animBg="1"/>
      <p:bldP spid="221" grpId="0" animBg="1"/>
      <p:bldP spid="230" grpId="0" animBg="1"/>
      <p:bldP spid="231" grpId="0" animBg="1"/>
      <p:bldP spid="231" grpId="1" animBg="1"/>
      <p:bldP spid="232" grpId="0" animBg="1"/>
      <p:bldP spid="233" grpId="0" animBg="1"/>
      <p:bldP spid="112" grpId="0" animBg="1"/>
      <p:bldP spid="113" grpId="0" animBg="1"/>
      <p:bldP spid="113" grpId="1" animBg="1"/>
      <p:bldP spid="1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9" name="Straight Connector 468">
            <a:extLst>
              <a:ext uri="{FF2B5EF4-FFF2-40B4-BE49-F238E27FC236}">
                <a16:creationId xmlns:a16="http://schemas.microsoft.com/office/drawing/2014/main" id="{2F6E9CB4-5DB9-4EFC-871B-EF4DCB3EF205}"/>
              </a:ext>
            </a:extLst>
          </p:cNvPr>
          <p:cNvCxnSpPr>
            <a:cxnSpLocks/>
          </p:cNvCxnSpPr>
          <p:nvPr/>
        </p:nvCxnSpPr>
        <p:spPr>
          <a:xfrm flipV="1">
            <a:off x="392855" y="2383719"/>
            <a:ext cx="11338560" cy="8346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>
            <a:extLst>
              <a:ext uri="{FF2B5EF4-FFF2-40B4-BE49-F238E27FC236}">
                <a16:creationId xmlns:a16="http://schemas.microsoft.com/office/drawing/2014/main" id="{9A58A24A-6BEF-4CAA-B653-B8873393ED36}"/>
              </a:ext>
            </a:extLst>
          </p:cNvPr>
          <p:cNvCxnSpPr>
            <a:cxnSpLocks/>
          </p:cNvCxnSpPr>
          <p:nvPr/>
        </p:nvCxnSpPr>
        <p:spPr>
          <a:xfrm flipV="1">
            <a:off x="392855" y="4841671"/>
            <a:ext cx="11338560" cy="8314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CE3C481-9A7F-7540-9C28-A13911B0AC48}"/>
              </a:ext>
            </a:extLst>
          </p:cNvPr>
          <p:cNvCxnSpPr>
            <a:cxnSpLocks/>
          </p:cNvCxnSpPr>
          <p:nvPr/>
        </p:nvCxnSpPr>
        <p:spPr>
          <a:xfrm flipV="1">
            <a:off x="392855" y="3582620"/>
            <a:ext cx="11338560" cy="8346"/>
          </a:xfrm>
          <a:prstGeom prst="line">
            <a:avLst/>
          </a:prstGeom>
          <a:ln>
            <a:solidFill>
              <a:schemeClr val="bg2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358E8ACB-371B-B44A-8508-12D67EACA727}"/>
              </a:ext>
            </a:extLst>
          </p:cNvPr>
          <p:cNvSpPr/>
          <p:nvPr/>
        </p:nvSpPr>
        <p:spPr>
          <a:xfrm>
            <a:off x="6652420" y="1310715"/>
            <a:ext cx="5146272" cy="5194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175" lvl="1" indent="0">
              <a:buClr>
                <a:srgbClr val="1F497D"/>
              </a:buClr>
              <a:buNone/>
              <a:defRPr/>
            </a:pPr>
            <a:r>
              <a:rPr lang="en-US" sz="2000" b="1" dirty="0">
                <a:solidFill>
                  <a:srgbClr val="1F497D"/>
                </a:solidFill>
              </a:rPr>
              <a:t>A few key questions</a:t>
            </a:r>
          </a:p>
          <a:p>
            <a:pPr marL="3175" lvl="1" indent="0">
              <a:buClr>
                <a:srgbClr val="1F497D"/>
              </a:buClr>
              <a:buNone/>
              <a:defRPr/>
            </a:pPr>
            <a:endParaRPr lang="en-US" sz="2000" dirty="0"/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r>
              <a:rPr lang="en-US" sz="2000" dirty="0"/>
              <a:t>Does the UML progression represent the UAM industry? AAM?</a:t>
            </a:r>
          </a:p>
          <a:p>
            <a:pPr marL="3175" lvl="1" indent="0">
              <a:buClr>
                <a:srgbClr val="1F497D"/>
              </a:buClr>
              <a:buNone/>
              <a:defRPr/>
            </a:pPr>
            <a:endParaRPr lang="en-US" sz="2000" dirty="0"/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r>
              <a:rPr lang="en-US" sz="2000" dirty="0"/>
              <a:t>Are technologies and standards similar (enough) across many use cases?</a:t>
            </a:r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endParaRPr lang="en-US" sz="2000" dirty="0"/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r>
              <a:rPr lang="en-US" sz="2000" dirty="0"/>
              <a:t>What are realistic timelines for the industry to emerge?</a:t>
            </a:r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endParaRPr lang="en-US" sz="2000" dirty="0"/>
          </a:p>
          <a:p>
            <a:pPr marL="288925" lvl="1" indent="-285750">
              <a:buClr>
                <a:srgbClr val="1F497D"/>
              </a:buClr>
              <a:buFont typeface="Wingdings" pitchFamily="2" charset="2"/>
              <a:buChar char="§"/>
              <a:defRPr/>
            </a:pPr>
            <a:r>
              <a:rPr lang="en-US" sz="2000" dirty="0"/>
              <a:t>How do timelines and benefits across use-cases vary?</a:t>
            </a:r>
          </a:p>
          <a:p>
            <a:pPr algn="ctr"/>
            <a:endParaRPr lang="en-US" sz="115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239614-1F33-1F4E-BA16-E42389636657}"/>
              </a:ext>
            </a:extLst>
          </p:cNvPr>
          <p:cNvSpPr/>
          <p:nvPr/>
        </p:nvSpPr>
        <p:spPr>
          <a:xfrm>
            <a:off x="6672073" y="1318649"/>
            <a:ext cx="5146272" cy="5194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3175" lvl="1" algn="ctr">
              <a:buClr>
                <a:srgbClr val="1F497D"/>
              </a:buClr>
              <a:defRPr/>
            </a:pPr>
            <a:r>
              <a:rPr lang="en-US" sz="2800" b="1" i="1" dirty="0">
                <a:solidFill>
                  <a:prstClr val="black"/>
                </a:solidFill>
              </a:rPr>
              <a:t>Discuss how advanced air mobility mission use-cases and timelines might emerge</a:t>
            </a:r>
          </a:p>
          <a:p>
            <a:pPr algn="ctr"/>
            <a:endParaRPr lang="en-US" sz="1050" b="1" i="1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44" name="Object 43" hidden="1">
            <a:extLst>
              <a:ext uri="{FF2B5EF4-FFF2-40B4-BE49-F238E27FC236}">
                <a16:creationId xmlns:a16="http://schemas.microsoft.com/office/drawing/2014/main" id="{F8B3D9C0-67AB-4299-AAA8-C32FAA9A446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think-cell Slide" r:id="rId10" imgW="378" imgH="379" progId="TCLayout.ActiveDocument.1">
                  <p:embed/>
                </p:oleObj>
              </mc:Choice>
              <mc:Fallback>
                <p:oleObj name="think-cell Slide" r:id="rId10" imgW="378" imgH="379" progId="TCLayout.ActiveDocument.1">
                  <p:embed/>
                  <p:pic>
                    <p:nvPicPr>
                      <p:cNvPr id="44" name="Object 43" hidden="1">
                        <a:extLst>
                          <a:ext uri="{FF2B5EF4-FFF2-40B4-BE49-F238E27FC236}">
                            <a16:creationId xmlns:a16="http://schemas.microsoft.com/office/drawing/2014/main" id="{F8B3D9C0-67AB-4299-AAA8-C32FAA9A44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 hidden="1">
            <a:extLst>
              <a:ext uri="{FF2B5EF4-FFF2-40B4-BE49-F238E27FC236}">
                <a16:creationId xmlns:a16="http://schemas.microsoft.com/office/drawing/2014/main" id="{FF6D307C-34FF-4603-8D0F-B3AFB642BC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20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29" y="10953"/>
            <a:ext cx="10638185" cy="605113"/>
          </a:xfrm>
        </p:spPr>
        <p:txBody>
          <a:bodyPr>
            <a:normAutofit/>
          </a:bodyPr>
          <a:lstStyle/>
          <a:p>
            <a:r>
              <a:rPr lang="en-US" dirty="0"/>
              <a:t>Industry proposed UAM timeline</a:t>
            </a:r>
            <a:r>
              <a:rPr lang="en-US" baseline="30000" dirty="0"/>
              <a:t>1 </a:t>
            </a:r>
            <a:r>
              <a:rPr lang="en-US" dirty="0"/>
              <a:t>with uncertainty</a:t>
            </a:r>
          </a:p>
        </p:txBody>
      </p:sp>
      <p:sp>
        <p:nvSpPr>
          <p:cNvPr id="218" name="Slide Number Placeholder 3">
            <a:extLst>
              <a:ext uri="{FF2B5EF4-FFF2-40B4-BE49-F238E27FC236}">
                <a16:creationId xmlns:a16="http://schemas.microsoft.com/office/drawing/2014/main" id="{12EA08BE-3E50-8040-B610-C5711DC8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92649"/>
            <a:ext cx="97835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72ABD7D7-9AB1-7846-8735-52037258F6C6}"/>
              </a:ext>
            </a:extLst>
          </p:cNvPr>
          <p:cNvSpPr txBox="1"/>
          <p:nvPr/>
        </p:nvSpPr>
        <p:spPr>
          <a:xfrm>
            <a:off x="28010" y="6616347"/>
            <a:ext cx="3737237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1 Based on a range of industry projections; not a consensus view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CFABD3C-21A6-6048-8DF5-13899F26F4C4}"/>
              </a:ext>
            </a:extLst>
          </p:cNvPr>
          <p:cNvSpPr/>
          <p:nvPr/>
        </p:nvSpPr>
        <p:spPr>
          <a:xfrm rot="16200000">
            <a:off x="3134681" y="-2173835"/>
            <a:ext cx="5903436" cy="1161751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392855" y="1239915"/>
            <a:ext cx="1133856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8" name="Rectangle 257">
            <a:extLst>
              <a:ext uri="{FF2B5EF4-FFF2-40B4-BE49-F238E27FC236}">
                <a16:creationId xmlns:a16="http://schemas.microsoft.com/office/drawing/2014/main" id="{B031665C-CB59-47F6-A525-231F34819AD3}"/>
              </a:ext>
            </a:extLst>
          </p:cNvPr>
          <p:cNvSpPr/>
          <p:nvPr/>
        </p:nvSpPr>
        <p:spPr>
          <a:xfrm rot="16200000">
            <a:off x="3738783" y="3713441"/>
            <a:ext cx="5194981" cy="4015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BB3E1DF-C9C6-3141-A233-62574C0DE9FF}"/>
              </a:ext>
            </a:extLst>
          </p:cNvPr>
          <p:cNvSpPr/>
          <p:nvPr/>
        </p:nvSpPr>
        <p:spPr>
          <a:xfrm rot="16200000">
            <a:off x="2174593" y="3713434"/>
            <a:ext cx="5194977" cy="401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1194C15-C8A9-B744-918C-60C578B0962E}"/>
              </a:ext>
            </a:extLst>
          </p:cNvPr>
          <p:cNvSpPr/>
          <p:nvPr/>
        </p:nvSpPr>
        <p:spPr>
          <a:xfrm rot="16200000">
            <a:off x="1388224" y="3713436"/>
            <a:ext cx="5194979" cy="401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-978992" y="3713438"/>
            <a:ext cx="5194983" cy="401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45CD165-A4B5-BE49-9E86-A7CAD07E741C}"/>
              </a:ext>
            </a:extLst>
          </p:cNvPr>
          <p:cNvSpPr/>
          <p:nvPr/>
        </p:nvSpPr>
        <p:spPr>
          <a:xfrm rot="16200000">
            <a:off x="-171670" y="3713436"/>
            <a:ext cx="5194979" cy="401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7D89B24-7D0B-734E-BD5E-F0120084E82D}"/>
              </a:ext>
            </a:extLst>
          </p:cNvPr>
          <p:cNvSpPr/>
          <p:nvPr/>
        </p:nvSpPr>
        <p:spPr>
          <a:xfrm rot="16200000">
            <a:off x="598632" y="3713435"/>
            <a:ext cx="5194977" cy="401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1EF13B-F532-574D-9FB5-593184240DC2}"/>
              </a:ext>
            </a:extLst>
          </p:cNvPr>
          <p:cNvSpPr/>
          <p:nvPr/>
        </p:nvSpPr>
        <p:spPr>
          <a:xfrm rot="16200000">
            <a:off x="2960958" y="3713434"/>
            <a:ext cx="5194977" cy="4015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`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6C893A65-3AFB-40D8-82A8-22DD16056B3E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412058" y="2468875"/>
            <a:ext cx="844912" cy="10387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UML-2</a:t>
            </a:r>
          </a:p>
        </p:txBody>
      </p: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6D85ED65-38FD-4BCE-AF9F-80780D20CFB6}"/>
              </a:ext>
            </a:extLst>
          </p:cNvPr>
          <p:cNvCxnSpPr>
            <a:cxnSpLocks/>
          </p:cNvCxnSpPr>
          <p:nvPr/>
        </p:nvCxnSpPr>
        <p:spPr>
          <a:xfrm>
            <a:off x="2561153" y="2802484"/>
            <a:ext cx="1491859" cy="0"/>
          </a:xfrm>
          <a:prstGeom prst="straightConnector1">
            <a:avLst/>
          </a:prstGeo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7" name="Rectangle 356">
            <a:extLst>
              <a:ext uri="{FF2B5EF4-FFF2-40B4-BE49-F238E27FC236}">
                <a16:creationId xmlns:a16="http://schemas.microsoft.com/office/drawing/2014/main" id="{7C06A6BD-431E-4C23-ADAA-5ED6B8DA196E}"/>
              </a:ext>
            </a:extLst>
          </p:cNvPr>
          <p:cNvSpPr/>
          <p:nvPr/>
        </p:nvSpPr>
        <p:spPr>
          <a:xfrm>
            <a:off x="3897564" y="2724760"/>
            <a:ext cx="155448" cy="1554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7" name="Diamond 476">
            <a:extLst>
              <a:ext uri="{FF2B5EF4-FFF2-40B4-BE49-F238E27FC236}">
                <a16:creationId xmlns:a16="http://schemas.microsoft.com/office/drawing/2014/main" id="{5DC570C6-87A7-4C88-AF5E-79D97DB7EC6A}"/>
              </a:ext>
            </a:extLst>
          </p:cNvPr>
          <p:cNvSpPr/>
          <p:nvPr/>
        </p:nvSpPr>
        <p:spPr>
          <a:xfrm>
            <a:off x="2323954" y="2711044"/>
            <a:ext cx="182880" cy="182880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8" name="Isosceles Triangle 267">
            <a:extLst>
              <a:ext uri="{FF2B5EF4-FFF2-40B4-BE49-F238E27FC236}">
                <a16:creationId xmlns:a16="http://schemas.microsoft.com/office/drawing/2014/main" id="{7ADD8D91-5BBA-4732-84AE-94395447F521}"/>
              </a:ext>
            </a:extLst>
          </p:cNvPr>
          <p:cNvSpPr/>
          <p:nvPr/>
        </p:nvSpPr>
        <p:spPr>
          <a:xfrm>
            <a:off x="2515433" y="2711044"/>
            <a:ext cx="182880" cy="18288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7A327236-EAC6-4356-BD93-BB389FF5C74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412058" y="5003605"/>
            <a:ext cx="844912" cy="14367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UML-4</a:t>
            </a:r>
          </a:p>
        </p:txBody>
      </p: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65745535-302D-4DEA-B2CB-DEDD97C75C40}"/>
              </a:ext>
            </a:extLst>
          </p:cNvPr>
          <p:cNvCxnSpPr>
            <a:cxnSpLocks/>
          </p:cNvCxnSpPr>
          <p:nvPr/>
        </p:nvCxnSpPr>
        <p:spPr>
          <a:xfrm>
            <a:off x="4381437" y="5526985"/>
            <a:ext cx="1829778" cy="0"/>
          </a:xfrm>
          <a:prstGeom prst="straightConnector1">
            <a:avLst/>
          </a:prstGeo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" name="Diamond 449">
            <a:extLst>
              <a:ext uri="{FF2B5EF4-FFF2-40B4-BE49-F238E27FC236}">
                <a16:creationId xmlns:a16="http://schemas.microsoft.com/office/drawing/2014/main" id="{2C880970-DB30-45D6-9606-C752DCF76A7B}"/>
              </a:ext>
            </a:extLst>
          </p:cNvPr>
          <p:cNvSpPr/>
          <p:nvPr/>
        </p:nvSpPr>
        <p:spPr>
          <a:xfrm>
            <a:off x="3554834" y="5435545"/>
            <a:ext cx="160056" cy="182880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7" name="Isosceles Triangle 316">
            <a:extLst>
              <a:ext uri="{FF2B5EF4-FFF2-40B4-BE49-F238E27FC236}">
                <a16:creationId xmlns:a16="http://schemas.microsoft.com/office/drawing/2014/main" id="{7B090ED4-D7BE-4AC8-9D45-DF903DDD3710}"/>
              </a:ext>
            </a:extLst>
          </p:cNvPr>
          <p:cNvSpPr/>
          <p:nvPr/>
        </p:nvSpPr>
        <p:spPr>
          <a:xfrm>
            <a:off x="4267153" y="5435545"/>
            <a:ext cx="160056" cy="18288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C9DF3028-82A8-4C54-8B01-E193BE5F0799}"/>
              </a:ext>
            </a:extLst>
          </p:cNvPr>
          <p:cNvSpPr/>
          <p:nvPr/>
        </p:nvSpPr>
        <p:spPr>
          <a:xfrm>
            <a:off x="6248124" y="5449261"/>
            <a:ext cx="136048" cy="1554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DC87B0E5-1531-4A44-BED5-6D5D3C51C65E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412058" y="3696879"/>
            <a:ext cx="844912" cy="10456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UML-3</a:t>
            </a:r>
          </a:p>
        </p:txBody>
      </p:sp>
      <p:cxnSp>
        <p:nvCxnSpPr>
          <p:cNvPr id="404" name="Straight Arrow Connector 403">
            <a:extLst>
              <a:ext uri="{FF2B5EF4-FFF2-40B4-BE49-F238E27FC236}">
                <a16:creationId xmlns:a16="http://schemas.microsoft.com/office/drawing/2014/main" id="{B132C61E-2DF7-4ECB-B223-62D64E18B03D}"/>
              </a:ext>
            </a:extLst>
          </p:cNvPr>
          <p:cNvCxnSpPr>
            <a:cxnSpLocks/>
          </p:cNvCxnSpPr>
          <p:nvPr/>
        </p:nvCxnSpPr>
        <p:spPr>
          <a:xfrm>
            <a:off x="3139975" y="3990241"/>
            <a:ext cx="1321031" cy="7357"/>
          </a:xfrm>
          <a:prstGeom prst="straightConnector1">
            <a:avLst/>
          </a:prstGeo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1" name="Rectangle 400">
            <a:extLst>
              <a:ext uri="{FF2B5EF4-FFF2-40B4-BE49-F238E27FC236}">
                <a16:creationId xmlns:a16="http://schemas.microsoft.com/office/drawing/2014/main" id="{DC9DE688-1F1B-422F-A750-D9D5FCD7F6CA}"/>
              </a:ext>
            </a:extLst>
          </p:cNvPr>
          <p:cNvSpPr/>
          <p:nvPr/>
        </p:nvSpPr>
        <p:spPr>
          <a:xfrm>
            <a:off x="4305558" y="3916195"/>
            <a:ext cx="155448" cy="1554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9" name="Diamond 478">
            <a:extLst>
              <a:ext uri="{FF2B5EF4-FFF2-40B4-BE49-F238E27FC236}">
                <a16:creationId xmlns:a16="http://schemas.microsoft.com/office/drawing/2014/main" id="{EC44877E-DE59-4518-914A-0DAC9E02370A}"/>
              </a:ext>
            </a:extLst>
          </p:cNvPr>
          <p:cNvSpPr/>
          <p:nvPr/>
        </p:nvSpPr>
        <p:spPr>
          <a:xfrm>
            <a:off x="2955935" y="3902479"/>
            <a:ext cx="182880" cy="182880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7" name="Isosceles Triangle 276">
            <a:extLst>
              <a:ext uri="{FF2B5EF4-FFF2-40B4-BE49-F238E27FC236}">
                <a16:creationId xmlns:a16="http://schemas.microsoft.com/office/drawing/2014/main" id="{124DF8B0-F285-483A-B194-266BDBC7BF88}"/>
              </a:ext>
            </a:extLst>
          </p:cNvPr>
          <p:cNvSpPr/>
          <p:nvPr/>
        </p:nvSpPr>
        <p:spPr>
          <a:xfrm>
            <a:off x="3094255" y="3902479"/>
            <a:ext cx="182880" cy="18288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6C7E5324-7EE2-409E-B6FC-3504C2F664D6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412058" y="1316725"/>
            <a:ext cx="844912" cy="10058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UML-1</a:t>
            </a:r>
          </a:p>
        </p:txBody>
      </p: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F9DC7C6B-EB7C-4C72-87E3-9CEFB7592A46}"/>
              </a:ext>
            </a:extLst>
          </p:cNvPr>
          <p:cNvCxnSpPr>
            <a:cxnSpLocks/>
          </p:cNvCxnSpPr>
          <p:nvPr/>
        </p:nvCxnSpPr>
        <p:spPr>
          <a:xfrm>
            <a:off x="1931763" y="1494120"/>
            <a:ext cx="349379" cy="0"/>
          </a:xfrm>
          <a:prstGeom prst="straightConnector1">
            <a:avLst/>
          </a:prstGeo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5" name="Rectangle 284">
            <a:extLst>
              <a:ext uri="{FF2B5EF4-FFF2-40B4-BE49-F238E27FC236}">
                <a16:creationId xmlns:a16="http://schemas.microsoft.com/office/drawing/2014/main" id="{0A326E8D-6C15-4715-8F1A-FC2A66326E09}"/>
              </a:ext>
            </a:extLst>
          </p:cNvPr>
          <p:cNvSpPr/>
          <p:nvPr/>
        </p:nvSpPr>
        <p:spPr>
          <a:xfrm>
            <a:off x="2125694" y="1416396"/>
            <a:ext cx="155448" cy="1554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9" name="Isosceles Triangle 248">
            <a:extLst>
              <a:ext uri="{FF2B5EF4-FFF2-40B4-BE49-F238E27FC236}">
                <a16:creationId xmlns:a16="http://schemas.microsoft.com/office/drawing/2014/main" id="{F4378D44-FB57-4914-B22D-5238140D5543}"/>
              </a:ext>
            </a:extLst>
          </p:cNvPr>
          <p:cNvSpPr/>
          <p:nvPr/>
        </p:nvSpPr>
        <p:spPr>
          <a:xfrm>
            <a:off x="1886043" y="1402680"/>
            <a:ext cx="182880" cy="18288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8" name="Diamond 297">
            <a:extLst>
              <a:ext uri="{FF2B5EF4-FFF2-40B4-BE49-F238E27FC236}">
                <a16:creationId xmlns:a16="http://schemas.microsoft.com/office/drawing/2014/main" id="{B7454177-23C1-437C-B8C4-BA6E9B9E6080}"/>
              </a:ext>
            </a:extLst>
          </p:cNvPr>
          <p:cNvSpPr/>
          <p:nvPr/>
        </p:nvSpPr>
        <p:spPr>
          <a:xfrm>
            <a:off x="1708443" y="1402680"/>
            <a:ext cx="182880" cy="182880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19F26-9723-FF4D-BC0F-A0CB4343339B}"/>
              </a:ext>
            </a:extLst>
          </p:cNvPr>
          <p:cNvSpPr txBox="1"/>
          <p:nvPr/>
        </p:nvSpPr>
        <p:spPr>
          <a:xfrm>
            <a:off x="1180160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A7598-A012-E542-A872-1AEB5EB511B6}"/>
              </a:ext>
            </a:extLst>
          </p:cNvPr>
          <p:cNvSpPr txBox="1"/>
          <p:nvPr/>
        </p:nvSpPr>
        <p:spPr>
          <a:xfrm>
            <a:off x="1578318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947A6E-652F-494A-9B06-04A9EA33B8FB}"/>
              </a:ext>
            </a:extLst>
          </p:cNvPr>
          <p:cNvSpPr txBox="1"/>
          <p:nvPr/>
        </p:nvSpPr>
        <p:spPr>
          <a:xfrm>
            <a:off x="1981853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5E729-B4A9-B943-94B5-1B4571078CE6}"/>
              </a:ext>
            </a:extLst>
          </p:cNvPr>
          <p:cNvSpPr txBox="1"/>
          <p:nvPr/>
        </p:nvSpPr>
        <p:spPr>
          <a:xfrm>
            <a:off x="2385308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736CC6-AA5A-A746-8872-784AD6617547}"/>
              </a:ext>
            </a:extLst>
          </p:cNvPr>
          <p:cNvSpPr txBox="1"/>
          <p:nvPr/>
        </p:nvSpPr>
        <p:spPr>
          <a:xfrm>
            <a:off x="2772783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396FF7-C518-D948-BC3E-306C52FC08B5}"/>
              </a:ext>
            </a:extLst>
          </p:cNvPr>
          <p:cNvSpPr txBox="1"/>
          <p:nvPr/>
        </p:nvSpPr>
        <p:spPr>
          <a:xfrm>
            <a:off x="3951018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ADE9B1-8B29-9E49-82A3-B54CC700580D}"/>
              </a:ext>
            </a:extLst>
          </p:cNvPr>
          <p:cNvSpPr txBox="1"/>
          <p:nvPr/>
        </p:nvSpPr>
        <p:spPr>
          <a:xfrm>
            <a:off x="4349171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8CF8466-D144-E644-AB11-2066B8F0A6EE}"/>
              </a:ext>
            </a:extLst>
          </p:cNvPr>
          <p:cNvSpPr txBox="1"/>
          <p:nvPr/>
        </p:nvSpPr>
        <p:spPr>
          <a:xfrm>
            <a:off x="3164320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2029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CEF2C05-7EFB-D746-996F-12F396FFBA43}"/>
              </a:ext>
            </a:extLst>
          </p:cNvPr>
          <p:cNvSpPr txBox="1"/>
          <p:nvPr/>
        </p:nvSpPr>
        <p:spPr>
          <a:xfrm>
            <a:off x="3560977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9E27150-85DB-554C-A798-C6414EA6CDE1}"/>
              </a:ext>
            </a:extLst>
          </p:cNvPr>
          <p:cNvSpPr txBox="1"/>
          <p:nvPr/>
        </p:nvSpPr>
        <p:spPr>
          <a:xfrm>
            <a:off x="5137367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2039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39C6D82-2FD0-0741-9FCD-596FBC22BF52}"/>
              </a:ext>
            </a:extLst>
          </p:cNvPr>
          <p:cNvSpPr txBox="1"/>
          <p:nvPr/>
        </p:nvSpPr>
        <p:spPr>
          <a:xfrm>
            <a:off x="5527409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2041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3AF3397-83B0-F940-AE39-4DAAB75709A5}"/>
              </a:ext>
            </a:extLst>
          </p:cNvPr>
          <p:cNvSpPr txBox="1"/>
          <p:nvPr/>
        </p:nvSpPr>
        <p:spPr>
          <a:xfrm>
            <a:off x="4739215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2037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654FB393-3485-4030-BB08-7E96B19E8006}"/>
              </a:ext>
            </a:extLst>
          </p:cNvPr>
          <p:cNvSpPr txBox="1"/>
          <p:nvPr/>
        </p:nvSpPr>
        <p:spPr>
          <a:xfrm>
            <a:off x="5912825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2043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C85A568E-D35B-4EF3-9450-4349349E844F}"/>
              </a:ext>
            </a:extLst>
          </p:cNvPr>
          <p:cNvSpPr txBox="1"/>
          <p:nvPr/>
        </p:nvSpPr>
        <p:spPr>
          <a:xfrm>
            <a:off x="6281943" y="1047890"/>
            <a:ext cx="44313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2045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48556C9-4B0A-43C5-B9AB-4C294BC18FBC}"/>
              </a:ext>
            </a:extLst>
          </p:cNvPr>
          <p:cNvSpPr txBox="1"/>
          <p:nvPr/>
        </p:nvSpPr>
        <p:spPr>
          <a:xfrm>
            <a:off x="6784504" y="1047890"/>
            <a:ext cx="1333860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 algn="l"/>
            <a:r>
              <a:rPr lang="en-US" dirty="0"/>
              <a:t>Key 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480C7-3B81-4140-AFE8-517A0734CA8B}"/>
              </a:ext>
            </a:extLst>
          </p:cNvPr>
          <p:cNvSpPr/>
          <p:nvPr/>
        </p:nvSpPr>
        <p:spPr>
          <a:xfrm>
            <a:off x="1364236" y="1676820"/>
            <a:ext cx="4917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>
              <a:buClr>
                <a:srgbClr val="1F497D"/>
              </a:buClr>
              <a:defRPr/>
            </a:pPr>
            <a:r>
              <a:rPr lang="en-US" sz="1400" dirty="0"/>
              <a:t>The short timeline delta in UML-1 indicates that these milestones are expected to pose little risk to the community timeline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083E70-30A9-6045-A13A-1B915496C86D}"/>
              </a:ext>
            </a:extLst>
          </p:cNvPr>
          <p:cNvSpPr/>
          <p:nvPr/>
        </p:nvSpPr>
        <p:spPr>
          <a:xfrm>
            <a:off x="1372185" y="2905780"/>
            <a:ext cx="5186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>
              <a:buClr>
                <a:srgbClr val="1F497D"/>
              </a:buClr>
              <a:defRPr/>
            </a:pPr>
            <a:r>
              <a:rPr lang="en-US" sz="1400" dirty="0"/>
              <a:t>The growing uncertainty in UML-2 is driven primarily by timeline risk in the TC process and the resulting delays to commercial operations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205305-E2E3-954A-B389-5BFEEED88B62}"/>
              </a:ext>
            </a:extLst>
          </p:cNvPr>
          <p:cNvSpPr/>
          <p:nvPr/>
        </p:nvSpPr>
        <p:spPr>
          <a:xfrm>
            <a:off x="1372185" y="4131853"/>
            <a:ext cx="4809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 algn="ctr">
              <a:buClr>
                <a:srgbClr val="1F497D"/>
              </a:buClr>
              <a:defRPr/>
            </a:pPr>
            <a:r>
              <a:rPr lang="en-US" sz="1400" dirty="0"/>
              <a:t>Risk to the UML-3 timeline is driven by multiple long duration activities, but the activities could happen concurrent  to UML-2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8B712-97C3-3A43-BDF8-AAA631AE5E84}"/>
              </a:ext>
            </a:extLst>
          </p:cNvPr>
          <p:cNvSpPr/>
          <p:nvPr/>
        </p:nvSpPr>
        <p:spPr>
          <a:xfrm>
            <a:off x="2790104" y="5700913"/>
            <a:ext cx="38435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 algn="ctr">
              <a:buClr>
                <a:srgbClr val="1F497D"/>
              </a:buClr>
              <a:defRPr/>
            </a:pPr>
            <a:r>
              <a:rPr lang="en-US" sz="1400" dirty="0"/>
              <a:t>Risk for UML-4 is driven primarily by the introduction of scale and autonomy, which entail long lead times and substantial risk</a:t>
            </a:r>
          </a:p>
          <a:p>
            <a:pPr marL="3175" lvl="1" algn="ctr">
              <a:buClr>
                <a:srgbClr val="1F497D"/>
              </a:buClr>
              <a:defRPr/>
            </a:pPr>
            <a:endParaRPr lang="en-US" sz="1400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A6F4599-9C62-C24A-8AC9-86771F3B9405}"/>
              </a:ext>
            </a:extLst>
          </p:cNvPr>
          <p:cNvGrpSpPr/>
          <p:nvPr/>
        </p:nvGrpSpPr>
        <p:grpSpPr>
          <a:xfrm>
            <a:off x="8746076" y="740650"/>
            <a:ext cx="1420854" cy="183773"/>
            <a:chOff x="5309279" y="1738323"/>
            <a:chExt cx="1420854" cy="183773"/>
          </a:xfrm>
        </p:grpSpPr>
        <p:sp>
          <p:nvSpPr>
            <p:cNvPr id="92" name="Isosceles Triangle 220">
              <a:extLst>
                <a:ext uri="{FF2B5EF4-FFF2-40B4-BE49-F238E27FC236}">
                  <a16:creationId xmlns:a16="http://schemas.microsoft.com/office/drawing/2014/main" id="{B3E2BB11-B570-554A-BEBD-EAD96FA82D18}"/>
                </a:ext>
              </a:extLst>
            </p:cNvPr>
            <p:cNvSpPr/>
            <p:nvPr/>
          </p:nvSpPr>
          <p:spPr>
            <a:xfrm>
              <a:off x="5309279" y="1739216"/>
              <a:ext cx="182880" cy="1828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259A651-085E-9F43-B2AE-B630E122BCC9}"/>
                </a:ext>
              </a:extLst>
            </p:cNvPr>
            <p:cNvSpPr txBox="1"/>
            <p:nvPr/>
          </p:nvSpPr>
          <p:spPr>
            <a:xfrm>
              <a:off x="5552803" y="1738323"/>
              <a:ext cx="1177330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lang="en-US" sz="1150" b="1" dirty="0">
                  <a:solidFill>
                    <a:srgbClr val="1F497D"/>
                  </a:solidFill>
                  <a:latin typeface="Calibri"/>
                </a:rPr>
                <a:t>Baseline</a:t>
              </a: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case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DCAC76E-E6B1-424B-8424-9FD1874EF651}"/>
              </a:ext>
            </a:extLst>
          </p:cNvPr>
          <p:cNvGrpSpPr/>
          <p:nvPr/>
        </p:nvGrpSpPr>
        <p:grpSpPr>
          <a:xfrm>
            <a:off x="10291166" y="740650"/>
            <a:ext cx="1970572" cy="176972"/>
            <a:chOff x="5330745" y="1990577"/>
            <a:chExt cx="1970572" cy="176972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28CCCA1-A7A1-BD42-943F-501C66A756AE}"/>
                </a:ext>
              </a:extLst>
            </p:cNvPr>
            <p:cNvSpPr/>
            <p:nvPr/>
          </p:nvSpPr>
          <p:spPr>
            <a:xfrm>
              <a:off x="5330745" y="2012936"/>
              <a:ext cx="139948" cy="1399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A38ED4A-56DD-5745-A048-650D01D328FE}"/>
                </a:ext>
              </a:extLst>
            </p:cNvPr>
            <p:cNvSpPr txBox="1"/>
            <p:nvPr/>
          </p:nvSpPr>
          <p:spPr>
            <a:xfrm>
              <a:off x="5531337" y="1990577"/>
              <a:ext cx="1769980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lang="en-US" sz="1150" b="1" dirty="0">
                  <a:solidFill>
                    <a:srgbClr val="1F497D"/>
                  </a:solidFill>
                  <a:latin typeface="Calibri"/>
                </a:rPr>
                <a:t>Conservative case</a:t>
              </a:r>
              <a:endPara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32F2618-E93D-C84D-843D-D66A728F0E49}"/>
              </a:ext>
            </a:extLst>
          </p:cNvPr>
          <p:cNvGrpSpPr/>
          <p:nvPr/>
        </p:nvGrpSpPr>
        <p:grpSpPr>
          <a:xfrm>
            <a:off x="6738340" y="740650"/>
            <a:ext cx="1855640" cy="183773"/>
            <a:chOff x="5309279" y="1486069"/>
            <a:chExt cx="1855640" cy="183773"/>
          </a:xfrm>
        </p:grpSpPr>
        <p:sp>
          <p:nvSpPr>
            <p:cNvPr id="98" name="Diamond 97">
              <a:extLst>
                <a:ext uri="{FF2B5EF4-FFF2-40B4-BE49-F238E27FC236}">
                  <a16:creationId xmlns:a16="http://schemas.microsoft.com/office/drawing/2014/main" id="{4F80DDFF-801B-6C47-B5EB-5EF55C33121D}"/>
                </a:ext>
              </a:extLst>
            </p:cNvPr>
            <p:cNvSpPr/>
            <p:nvPr/>
          </p:nvSpPr>
          <p:spPr>
            <a:xfrm>
              <a:off x="5309279" y="1486962"/>
              <a:ext cx="182880" cy="182880"/>
            </a:xfrm>
            <a:prstGeom prst="diamond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65A6BD8-08BA-1C4B-9201-BB10247E1EC7}"/>
                </a:ext>
              </a:extLst>
            </p:cNvPr>
            <p:cNvSpPr txBox="1"/>
            <p:nvPr/>
          </p:nvSpPr>
          <p:spPr>
            <a:xfrm>
              <a:off x="5552802" y="1486069"/>
              <a:ext cx="1612117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Industry proposed case</a:t>
              </a:r>
              <a:r>
                <a:rPr kumimoji="0" lang="en-US" sz="1150" b="1" i="0" u="none" strike="noStrike" kern="1200" cap="none" spc="0" normalizeH="0" baseline="3000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9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457E-3521-934E-AABA-192D7DF1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BB7900-0CDC-724C-9A19-0437F510F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16529-CA35-F24E-A66C-64FDCADC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8193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0CF5DF-8F7C-8246-8741-10EE3FA2F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Mission Status update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D4CCC14-410D-F64C-919D-C4E12F85A1FF}"/>
              </a:ext>
            </a:extLst>
          </p:cNvPr>
          <p:cNvGraphicFramePr>
            <a:graphicFrameLocks noGrp="1"/>
          </p:cNvGraphicFramePr>
          <p:nvPr/>
        </p:nvGraphicFramePr>
        <p:xfrm>
          <a:off x="220034" y="782975"/>
          <a:ext cx="11751931" cy="5795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1541">
                  <a:extLst>
                    <a:ext uri="{9D8B030D-6E8A-4147-A177-3AD203B41FA5}">
                      <a16:colId xmlns:a16="http://schemas.microsoft.com/office/drawing/2014/main" val="1632254852"/>
                    </a:ext>
                  </a:extLst>
                </a:gridCol>
                <a:gridCol w="9140390">
                  <a:extLst>
                    <a:ext uri="{9D8B030D-6E8A-4147-A177-3AD203B41FA5}">
                      <a16:colId xmlns:a16="http://schemas.microsoft.com/office/drawing/2014/main" val="830721221"/>
                    </a:ext>
                  </a:extLst>
                </a:gridCol>
              </a:tblGrid>
              <a:tr h="438802">
                <a:tc>
                  <a:txBody>
                    <a:bodyPr/>
                    <a:lstStyle/>
                    <a:p>
                      <a:r>
                        <a:rPr lang="en-US" dirty="0"/>
                        <a:t>Focus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50584"/>
                  </a:ext>
                </a:extLst>
              </a:tr>
              <a:tr h="1141535">
                <a:tc>
                  <a:txBody>
                    <a:bodyPr/>
                    <a:lstStyle/>
                    <a:p>
                      <a:r>
                        <a:rPr lang="en-US" dirty="0"/>
                        <a:t>Ecosystem Partnership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NASA/FAA AAM Executive Board</a:t>
                      </a:r>
                    </a:p>
                    <a:p>
                      <a:pPr marL="285750" marR="0" lvl="0" indent="-28575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NASA AAM Ecosystem Working Groups </a:t>
                      </a:r>
                    </a:p>
                    <a:p>
                      <a:pPr marL="285750" marR="0" lvl="0" indent="-28575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International NC and R&amp;D Announcement of Collaborative Opportunity (ACO)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9160"/>
                  </a:ext>
                </a:extLst>
              </a:tr>
              <a:tr h="1141535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Book of Requirements and Guidelines (</a:t>
                      </a:r>
                      <a:r>
                        <a:rPr lang="en-US" dirty="0" err="1"/>
                        <a:t>BoRG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err="1"/>
                        <a:t>Conops</a:t>
                      </a:r>
                      <a:r>
                        <a:rPr lang="en-US" dirty="0"/>
                        <a:t> development with FAA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MBSE Implementation of “Book of Requirements and Guidelines (</a:t>
                      </a:r>
                      <a:r>
                        <a:rPr lang="en-US" dirty="0" err="1"/>
                        <a:t>BoRG</a:t>
                      </a:r>
                      <a:r>
                        <a:rPr lang="en-US" dirty="0"/>
                        <a:t>)”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Integrated Mission Plan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60503"/>
                  </a:ext>
                </a:extLst>
              </a:tr>
              <a:tr h="878104"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National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Integrated Dry-Run Flight Test Complete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Proving Ground, operational scenarios, test plans, and data collection ready for NC-1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15433"/>
                  </a:ext>
                </a:extLst>
              </a:tr>
              <a:tr h="2195259">
                <a:tc>
                  <a:txBody>
                    <a:bodyPr/>
                    <a:lstStyle/>
                    <a:p>
                      <a:r>
                        <a:rPr lang="en-US" dirty="0"/>
                        <a:t>R&amp;D Project Accomplishments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AAM – Automated Flight and Contingency Management, and HDV validations frameworks progressing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ATM-X UAM Airspace Architecture Developments delivered to National Campaign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RVLT - </a:t>
                      </a:r>
                      <a:r>
                        <a:rPr lang="en-US" sz="1800" dirty="0"/>
                        <a:t>Gen 1 Noise Assessment of Fleet Operations and Gen 2 Noise Power Distance database complete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Safety-  In-time Aviation Safety Management system integration across automation and vehicle architectures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29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450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DE6666-04BF-134D-A999-606F51EA2F7C}"/>
              </a:ext>
            </a:extLst>
          </p:cNvPr>
          <p:cNvSpPr/>
          <p:nvPr/>
        </p:nvSpPr>
        <p:spPr>
          <a:xfrm>
            <a:off x="2754765" y="1217988"/>
            <a:ext cx="2744590" cy="547048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Vehicles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8A8D6F-32C8-4C4A-99BD-260792664B23}"/>
              </a:ext>
            </a:extLst>
          </p:cNvPr>
          <p:cNvSpPr/>
          <p:nvPr/>
        </p:nvSpPr>
        <p:spPr>
          <a:xfrm>
            <a:off x="5691602" y="1213299"/>
            <a:ext cx="2744590" cy="547504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Airspace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78FD5E-1D95-B44A-984D-FDCF069CA0A0}"/>
              </a:ext>
            </a:extLst>
          </p:cNvPr>
          <p:cNvSpPr/>
          <p:nvPr/>
        </p:nvSpPr>
        <p:spPr>
          <a:xfrm>
            <a:off x="8612894" y="1213299"/>
            <a:ext cx="2744590" cy="5475040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E80312-7BF3-F54E-B5D4-81C453B2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810B438-7743-7D49-BA6F-DD0656E5BBBE}"/>
              </a:ext>
            </a:extLst>
          </p:cNvPr>
          <p:cNvGraphicFramePr/>
          <p:nvPr/>
        </p:nvGraphicFramePr>
        <p:xfrm>
          <a:off x="1579617" y="1561572"/>
          <a:ext cx="10238729" cy="5285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57787" y="1736150"/>
            <a:ext cx="1129614" cy="1483919"/>
            <a:chOff x="357785" y="1736151"/>
            <a:chExt cx="1129615" cy="1483918"/>
          </a:xfrm>
        </p:grpSpPr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7E5B5719-5C98-D545-BB32-699D5FA7B021}"/>
                </a:ext>
              </a:extLst>
            </p:cNvPr>
            <p:cNvSpPr/>
            <p:nvPr/>
          </p:nvSpPr>
          <p:spPr>
            <a:xfrm>
              <a:off x="1003383" y="1736151"/>
              <a:ext cx="484017" cy="1483918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4FA640-FF71-4A43-AE38-BFC8DA408EE9}"/>
                </a:ext>
              </a:extLst>
            </p:cNvPr>
            <p:cNvSpPr txBox="1"/>
            <p:nvPr/>
          </p:nvSpPr>
          <p:spPr>
            <a:xfrm>
              <a:off x="357785" y="2123230"/>
              <a:ext cx="1052804" cy="5388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5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INITIAL STATE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6323" y="5144845"/>
            <a:ext cx="1281079" cy="1543626"/>
            <a:chOff x="206321" y="5144845"/>
            <a:chExt cx="1281079" cy="1543626"/>
          </a:xfrm>
        </p:grpSpPr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7168092B-B0C0-6841-A7C1-C4E04664597A}"/>
                </a:ext>
              </a:extLst>
            </p:cNvPr>
            <p:cNvSpPr/>
            <p:nvPr/>
          </p:nvSpPr>
          <p:spPr>
            <a:xfrm>
              <a:off x="1004510" y="5144845"/>
              <a:ext cx="482890" cy="1543626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B3DBE3-C82B-374E-B3A2-E855A96CD7CB}"/>
                </a:ext>
              </a:extLst>
            </p:cNvPr>
            <p:cNvSpPr txBox="1"/>
            <p:nvPr/>
          </p:nvSpPr>
          <p:spPr>
            <a:xfrm>
              <a:off x="206321" y="5694895"/>
              <a:ext cx="1143730" cy="5388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5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MATURE STATE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5197" y="3366699"/>
            <a:ext cx="1382204" cy="1489674"/>
            <a:chOff x="105196" y="3366698"/>
            <a:chExt cx="1382204" cy="1489675"/>
          </a:xfrm>
        </p:grpSpPr>
        <p:sp>
          <p:nvSpPr>
            <p:cNvPr id="12" name="Left Brace 11">
              <a:extLst>
                <a:ext uri="{FF2B5EF4-FFF2-40B4-BE49-F238E27FC236}">
                  <a16:creationId xmlns:a16="http://schemas.microsoft.com/office/drawing/2014/main" id="{D586181C-1218-3B47-BE93-5D658FDBE76D}"/>
                </a:ext>
              </a:extLst>
            </p:cNvPr>
            <p:cNvSpPr/>
            <p:nvPr/>
          </p:nvSpPr>
          <p:spPr>
            <a:xfrm>
              <a:off x="1003383" y="3366698"/>
              <a:ext cx="484017" cy="1489675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CC0AE2-2AAD-B84F-B17F-9D7E9836EBBD}"/>
                </a:ext>
              </a:extLst>
            </p:cNvPr>
            <p:cNvSpPr txBox="1"/>
            <p:nvPr/>
          </p:nvSpPr>
          <p:spPr>
            <a:xfrm>
              <a:off x="105196" y="3873532"/>
              <a:ext cx="1345982" cy="5388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1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5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INTERMEDIATE STATE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9FE7128-A93A-DA49-BC4A-3C1724CFE877}"/>
              </a:ext>
            </a:extLst>
          </p:cNvPr>
          <p:cNvSpPr/>
          <p:nvPr/>
        </p:nvSpPr>
        <p:spPr>
          <a:xfrm>
            <a:off x="2754764" y="778279"/>
            <a:ext cx="8602720" cy="3820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UAM Framework and Barriers</a:t>
            </a:r>
          </a:p>
        </p:txBody>
      </p: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776908" y="1"/>
            <a:ext cx="10638185" cy="663840"/>
          </a:xfrm>
        </p:spPr>
        <p:txBody>
          <a:bodyPr/>
          <a:lstStyle/>
          <a:p>
            <a:r>
              <a:rPr lang="en-US" dirty="0"/>
              <a:t>UAM Maturity Levels (UML)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3234E2-D444-4718-9EBC-8D8B1BC3B143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935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2440828" y="3307165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4537434" y="33071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6634364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8710675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355249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think-cell Slide" r:id="rId39" imgW="378" imgH="379" progId="TCLayout.ActiveDocument.1">
                  <p:embed/>
                </p:oleObj>
              </mc:Choice>
              <mc:Fallback>
                <p:oleObj name="think-cell Slide" r:id="rId39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2500" b="1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29" y="10953"/>
            <a:ext cx="10638185" cy="60511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Industry proposed AAM timeline</a:t>
            </a:r>
            <a:r>
              <a:rPr lang="en-US" baseline="30000" dirty="0"/>
              <a:t>1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and milestones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92649"/>
            <a:ext cx="978355" cy="26535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-1729266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5BA7598-A012-E542-A872-1AEB5EB511B6}"/>
              </a:ext>
            </a:extLst>
          </p:cNvPr>
          <p:cNvSpPr txBox="1"/>
          <p:nvPr/>
        </p:nvSpPr>
        <p:spPr>
          <a:xfrm>
            <a:off x="420809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9947A6E-652F-494A-9B06-04A9EA33B8FB}"/>
              </a:ext>
            </a:extLst>
          </p:cNvPr>
          <p:cNvSpPr txBox="1"/>
          <p:nvPr/>
        </p:nvSpPr>
        <p:spPr>
          <a:xfrm>
            <a:off x="1488483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E75E729-B4A9-B943-94B5-1B4571078CE6}"/>
              </a:ext>
            </a:extLst>
          </p:cNvPr>
          <p:cNvSpPr txBox="1"/>
          <p:nvPr/>
        </p:nvSpPr>
        <p:spPr>
          <a:xfrm>
            <a:off x="2502910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chemeClr val="accent3">
                    <a:lumMod val="50000"/>
                  </a:schemeClr>
                </a:solidFill>
              </a:rPr>
              <a:t>CY2022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2736CC6-AA5A-A746-8872-784AD6617547}"/>
              </a:ext>
            </a:extLst>
          </p:cNvPr>
          <p:cNvSpPr txBox="1"/>
          <p:nvPr/>
        </p:nvSpPr>
        <p:spPr>
          <a:xfrm>
            <a:off x="3566965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1396FF7-C518-D948-BC3E-306C52FC08B5}"/>
              </a:ext>
            </a:extLst>
          </p:cNvPr>
          <p:cNvSpPr txBox="1"/>
          <p:nvPr/>
        </p:nvSpPr>
        <p:spPr>
          <a:xfrm>
            <a:off x="4585725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CY2024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3ADE9B1-8B29-9E49-82A3-B54CC700580D}"/>
              </a:ext>
            </a:extLst>
          </p:cNvPr>
          <p:cNvSpPr txBox="1"/>
          <p:nvPr/>
        </p:nvSpPr>
        <p:spPr>
          <a:xfrm>
            <a:off x="5649764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CY2025</a:t>
            </a:r>
          </a:p>
        </p:txBody>
      </p:sp>
      <p:sp>
        <p:nvSpPr>
          <p:cNvPr id="162" name="Diamond 161">
            <a:extLst>
              <a:ext uri="{FF2B5EF4-FFF2-40B4-BE49-F238E27FC236}">
                <a16:creationId xmlns:a16="http://schemas.microsoft.com/office/drawing/2014/main" id="{4C52996E-928E-5241-9837-0DFF22CC0F9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5868302" y="682421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18C4DD8-8B3A-454B-AA5A-149FB75BEF09}"/>
              </a:ext>
            </a:extLst>
          </p:cNvPr>
          <p:cNvSpPr txBox="1"/>
          <p:nvPr/>
        </p:nvSpPr>
        <p:spPr>
          <a:xfrm>
            <a:off x="6019190" y="70823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Vehicles</a:t>
            </a:r>
          </a:p>
        </p:txBody>
      </p:sp>
      <p:sp>
        <p:nvSpPr>
          <p:cNvPr id="164" name="Diamond 163">
            <a:extLst>
              <a:ext uri="{FF2B5EF4-FFF2-40B4-BE49-F238E27FC236}">
                <a16:creationId xmlns:a16="http://schemas.microsoft.com/office/drawing/2014/main" id="{6BFC74F2-813D-C44E-9541-DD2A72D4F5A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904043" y="682421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913DC40-21BE-6049-B104-C3F46C827DA1}"/>
              </a:ext>
            </a:extLst>
          </p:cNvPr>
          <p:cNvSpPr txBox="1"/>
          <p:nvPr/>
        </p:nvSpPr>
        <p:spPr>
          <a:xfrm>
            <a:off x="7056125" y="70823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Airspace</a:t>
            </a:r>
          </a:p>
        </p:txBody>
      </p:sp>
      <p:sp>
        <p:nvSpPr>
          <p:cNvPr id="166" name="Diamond 165">
            <a:extLst>
              <a:ext uri="{FF2B5EF4-FFF2-40B4-BE49-F238E27FC236}">
                <a16:creationId xmlns:a16="http://schemas.microsoft.com/office/drawing/2014/main" id="{91BED656-65AB-884B-8D91-2E1FDF2B59F8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7939784" y="682421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8171DED-B36E-0240-8C25-810A8344D084}"/>
              </a:ext>
            </a:extLst>
          </p:cNvPr>
          <p:cNvSpPr txBox="1"/>
          <p:nvPr/>
        </p:nvSpPr>
        <p:spPr>
          <a:xfrm>
            <a:off x="8093060" y="708235"/>
            <a:ext cx="983901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Community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0D6EB8-EA09-604A-89E8-40FFD3546075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9187867" y="705281"/>
            <a:ext cx="182880" cy="18288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AE490CB-FCF5-7243-92A4-3205AD52CA72}"/>
              </a:ext>
            </a:extLst>
          </p:cNvPr>
          <p:cNvSpPr txBox="1"/>
          <p:nvPr/>
        </p:nvSpPr>
        <p:spPr>
          <a:xfrm>
            <a:off x="9425221" y="717298"/>
            <a:ext cx="276208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Industry Operational Capability ("unlock”)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9F291B1B-B7A0-6542-A2BA-127919869522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7830107" y="5950580"/>
            <a:ext cx="1793470" cy="3487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High-capacity corridors in early adopter cities</a:t>
            </a:r>
          </a:p>
        </p:txBody>
      </p:sp>
      <p:sp>
        <p:nvSpPr>
          <p:cNvPr id="172" name="5-Point Star 114">
            <a:extLst>
              <a:ext uri="{FF2B5EF4-FFF2-40B4-BE49-F238E27FC236}">
                <a16:creationId xmlns:a16="http://schemas.microsoft.com/office/drawing/2014/main" id="{8DB539F9-3FF6-4241-ADDD-D521FE750A7D}"/>
              </a:ext>
            </a:extLst>
          </p:cNvPr>
          <p:cNvSpPr/>
          <p:nvPr/>
        </p:nvSpPr>
        <p:spPr>
          <a:xfrm>
            <a:off x="9531896" y="5996660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17350D-3C65-6749-90B4-67D0565206BD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3457575" y="5968620"/>
            <a:ext cx="2004279" cy="2762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Initial commercial operations</a:t>
            </a:r>
          </a:p>
        </p:txBody>
      </p:sp>
      <p:sp>
        <p:nvSpPr>
          <p:cNvPr id="174" name="5-Point Star 112">
            <a:extLst>
              <a:ext uri="{FF2B5EF4-FFF2-40B4-BE49-F238E27FC236}">
                <a16:creationId xmlns:a16="http://schemas.microsoft.com/office/drawing/2014/main" id="{B59FC1D0-821F-014C-9485-FBE9CA27A16A}"/>
              </a:ext>
            </a:extLst>
          </p:cNvPr>
          <p:cNvSpPr/>
          <p:nvPr/>
        </p:nvSpPr>
        <p:spPr>
          <a:xfrm>
            <a:off x="5358962" y="5984502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F47B8AE-2782-9743-B008-CFA290A0F534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10258606" y="5920935"/>
            <a:ext cx="1484646" cy="3884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white"/>
                </a:solidFill>
              </a:rPr>
              <a:t>Scalable weather-tolerant urban ops</a:t>
            </a:r>
          </a:p>
        </p:txBody>
      </p:sp>
      <p:sp>
        <p:nvSpPr>
          <p:cNvPr id="176" name="5-Point Star 116">
            <a:extLst>
              <a:ext uri="{FF2B5EF4-FFF2-40B4-BE49-F238E27FC236}">
                <a16:creationId xmlns:a16="http://schemas.microsoft.com/office/drawing/2014/main" id="{76A5CBD7-54D7-5A46-A715-EE8E9272645D}"/>
              </a:ext>
            </a:extLst>
          </p:cNvPr>
          <p:cNvSpPr/>
          <p:nvPr/>
        </p:nvSpPr>
        <p:spPr>
          <a:xfrm>
            <a:off x="11635719" y="600085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DE0FF6C-84B5-9E4B-8622-37E3763470A4}"/>
              </a:ext>
            </a:extLst>
          </p:cNvPr>
          <p:cNvSpPr txBox="1"/>
          <p:nvPr/>
        </p:nvSpPr>
        <p:spPr>
          <a:xfrm>
            <a:off x="6682223" y="102162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CY2026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47667C-465F-4D91-A776-F6376119FE09}"/>
              </a:ext>
            </a:extLst>
          </p:cNvPr>
          <p:cNvGrpSpPr/>
          <p:nvPr/>
        </p:nvGrpSpPr>
        <p:grpSpPr>
          <a:xfrm>
            <a:off x="1632116" y="2235670"/>
            <a:ext cx="1813939" cy="228601"/>
            <a:chOff x="1654688" y="2719664"/>
            <a:chExt cx="1813939" cy="228601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85EAC00-4025-E342-95C1-18EF515177FF}"/>
                </a:ext>
              </a:extLst>
            </p:cNvPr>
            <p:cNvSpPr>
              <a:spLocks/>
            </p:cNvSpPr>
            <p:nvPr>
              <p:custDataLst>
                <p:tags r:id="rId36"/>
              </p:custDataLst>
            </p:nvPr>
          </p:nvSpPr>
          <p:spPr>
            <a:xfrm>
              <a:off x="1654688" y="2719664"/>
              <a:ext cx="1697106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504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Conforming prototypes</a:t>
              </a:r>
            </a:p>
          </p:txBody>
        </p:sp>
        <p:sp>
          <p:nvSpPr>
            <p:cNvPr id="184" name="Diamond 183">
              <a:extLst>
                <a:ext uri="{FF2B5EF4-FFF2-40B4-BE49-F238E27FC236}">
                  <a16:creationId xmlns:a16="http://schemas.microsoft.com/office/drawing/2014/main" id="{A7D38D01-497C-44E0-AB99-AF11256153D8}"/>
                </a:ext>
              </a:extLst>
            </p:cNvPr>
            <p:cNvSpPr/>
            <p:nvPr/>
          </p:nvSpPr>
          <p:spPr>
            <a:xfrm>
              <a:off x="3240027" y="2719665"/>
              <a:ext cx="228600" cy="228600"/>
            </a:xfrm>
            <a:prstGeom prst="diamond">
              <a:avLst/>
            </a:prstGeom>
            <a:solidFill>
              <a:srgbClr val="C0504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EE328B-2422-4C13-B455-8850106BE62F}"/>
              </a:ext>
            </a:extLst>
          </p:cNvPr>
          <p:cNvGrpSpPr/>
          <p:nvPr/>
        </p:nvGrpSpPr>
        <p:grpSpPr>
          <a:xfrm>
            <a:off x="3151601" y="2835984"/>
            <a:ext cx="2401490" cy="230486"/>
            <a:chOff x="3151601" y="3018180"/>
            <a:chExt cx="2401490" cy="230486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33DD041B-7C84-B748-9061-3E65E8E642A5}"/>
                </a:ext>
              </a:extLst>
            </p:cNvPr>
            <p:cNvSpPr>
              <a:spLocks/>
            </p:cNvSpPr>
            <p:nvPr>
              <p:custDataLst>
                <p:tags r:id="rId35"/>
              </p:custDataLst>
            </p:nvPr>
          </p:nvSpPr>
          <p:spPr>
            <a:xfrm>
              <a:off x="3151601" y="3018180"/>
              <a:ext cx="2285307" cy="2134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Initial pilot training &amp; licensing</a:t>
              </a:r>
            </a:p>
          </p:txBody>
        </p:sp>
        <p:sp>
          <p:nvSpPr>
            <p:cNvPr id="186" name="Diamond 185">
              <a:extLst>
                <a:ext uri="{FF2B5EF4-FFF2-40B4-BE49-F238E27FC236}">
                  <a16:creationId xmlns:a16="http://schemas.microsoft.com/office/drawing/2014/main" id="{F85A3E48-C280-496C-B46E-F2D1D5F73FD8}"/>
                </a:ext>
              </a:extLst>
            </p:cNvPr>
            <p:cNvSpPr/>
            <p:nvPr/>
          </p:nvSpPr>
          <p:spPr>
            <a:xfrm>
              <a:off x="5309478" y="3036951"/>
              <a:ext cx="243613" cy="211715"/>
            </a:xfrm>
            <a:prstGeom prst="diamond">
              <a:avLst/>
            </a:prstGeom>
            <a:solidFill>
              <a:srgbClr val="C0504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427880" y="4418011"/>
            <a:ext cx="2306479" cy="355164"/>
            <a:chOff x="7427880" y="4610036"/>
            <a:chExt cx="2306479" cy="355164"/>
          </a:xfrm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8FAD6AF0-1931-3745-9771-EDCFE8C0428C}"/>
                </a:ext>
              </a:extLst>
            </p:cNvPr>
            <p:cNvSpPr>
              <a:spLocks/>
            </p:cNvSpPr>
            <p:nvPr>
              <p:custDataLst>
                <p:tags r:id="rId34"/>
              </p:custDataLst>
            </p:nvPr>
          </p:nvSpPr>
          <p:spPr>
            <a:xfrm>
              <a:off x="7427880" y="4610036"/>
              <a:ext cx="2162975" cy="3551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UAM Airspace Architectures and 3</a:t>
              </a:r>
              <a:r>
                <a:rPr kumimoji="0" lang="en-US" sz="115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rd</a:t>
              </a: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Party Services</a:t>
              </a:r>
            </a:p>
          </p:txBody>
        </p:sp>
        <p:sp>
          <p:nvSpPr>
            <p:cNvPr id="190" name="Diamond 189">
              <a:extLst>
                <a:ext uri="{FF2B5EF4-FFF2-40B4-BE49-F238E27FC236}">
                  <a16:creationId xmlns:a16="http://schemas.microsoft.com/office/drawing/2014/main" id="{9A6114DA-C825-4D9D-B491-73B918511CF9}"/>
                </a:ext>
              </a:extLst>
            </p:cNvPr>
            <p:cNvSpPr/>
            <p:nvPr/>
          </p:nvSpPr>
          <p:spPr>
            <a:xfrm>
              <a:off x="9463177" y="4673302"/>
              <a:ext cx="271182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15917" y="3822766"/>
            <a:ext cx="2720822" cy="245256"/>
            <a:chOff x="6015917" y="4007215"/>
            <a:chExt cx="2720822" cy="245256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650CD4EB-6EAF-674B-AC9D-62F360E7AAD1}"/>
                </a:ext>
              </a:extLst>
            </p:cNvPr>
            <p:cNvSpPr>
              <a:spLocks/>
            </p:cNvSpPr>
            <p:nvPr>
              <p:custDataLst>
                <p:tags r:id="rId33"/>
              </p:custDataLst>
            </p:nvPr>
          </p:nvSpPr>
          <p:spPr>
            <a:xfrm>
              <a:off x="6015917" y="4007215"/>
              <a:ext cx="2598601" cy="2447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Procedures for high capacity </a:t>
              </a:r>
              <a:r>
                <a:rPr lang="en-US" sz="1150" b="1" dirty="0">
                  <a:solidFill>
                    <a:schemeClr val="tx1"/>
                  </a:solidFill>
                </a:rPr>
                <a:t>corridors</a:t>
              </a:r>
            </a:p>
          </p:txBody>
        </p:sp>
        <p:sp>
          <p:nvSpPr>
            <p:cNvPr id="192" name="Diamond 191">
              <a:extLst>
                <a:ext uri="{FF2B5EF4-FFF2-40B4-BE49-F238E27FC236}">
                  <a16:creationId xmlns:a16="http://schemas.microsoft.com/office/drawing/2014/main" id="{ED0EAD29-D320-4DEE-B906-09333910303A}"/>
                </a:ext>
              </a:extLst>
            </p:cNvPr>
            <p:cNvSpPr/>
            <p:nvPr/>
          </p:nvSpPr>
          <p:spPr>
            <a:xfrm>
              <a:off x="8508139" y="4023871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A31D19-1CDC-4031-BA98-64F722D3F4B4}"/>
              </a:ext>
            </a:extLst>
          </p:cNvPr>
          <p:cNvGrpSpPr/>
          <p:nvPr/>
        </p:nvGrpSpPr>
        <p:grpSpPr>
          <a:xfrm>
            <a:off x="3151601" y="3613025"/>
            <a:ext cx="2401490" cy="228600"/>
            <a:chOff x="3151601" y="3879085"/>
            <a:chExt cx="2401490" cy="228600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B74348E5-B654-364D-8580-CF75D6D3170E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>
            <a:xfrm>
              <a:off x="3151601" y="3884827"/>
              <a:ext cx="2285307" cy="2226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Low volume airspace operations</a:t>
              </a:r>
            </a:p>
          </p:txBody>
        </p:sp>
        <p:sp>
          <p:nvSpPr>
            <p:cNvPr id="194" name="Diamond 193">
              <a:extLst>
                <a:ext uri="{FF2B5EF4-FFF2-40B4-BE49-F238E27FC236}">
                  <a16:creationId xmlns:a16="http://schemas.microsoft.com/office/drawing/2014/main" id="{41472D4C-813D-45AF-9490-66B7DCACACD0}"/>
                </a:ext>
              </a:extLst>
            </p:cNvPr>
            <p:cNvSpPr/>
            <p:nvPr/>
          </p:nvSpPr>
          <p:spPr>
            <a:xfrm>
              <a:off x="5324491" y="3879085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9223276-05D2-F842-AC7E-DDE05BB5AB69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>
          <a:xfrm>
            <a:off x="9744643" y="2437525"/>
            <a:ext cx="1967486" cy="343329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black"/>
                </a:solidFill>
              </a:rPr>
              <a:t>Automated Flight and Contingency Management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16B289E-D5D8-8C43-A9C1-57146AA30BC4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6368698" y="5383130"/>
            <a:ext cx="2258114" cy="234955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Initial </a:t>
            </a:r>
            <a:r>
              <a:rPr lang="en-US" sz="1150" b="1" dirty="0">
                <a:solidFill>
                  <a:schemeClr val="tx1"/>
                </a:solidFill>
              </a:rPr>
              <a:t>Infrastructure Deployment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8" name="Diamond 197">
            <a:extLst>
              <a:ext uri="{FF2B5EF4-FFF2-40B4-BE49-F238E27FC236}">
                <a16:creationId xmlns:a16="http://schemas.microsoft.com/office/drawing/2014/main" id="{41752D8C-1CCD-41BE-BB60-4ED4EC13BBCE}"/>
              </a:ext>
            </a:extLst>
          </p:cNvPr>
          <p:cNvSpPr/>
          <p:nvPr/>
        </p:nvSpPr>
        <p:spPr>
          <a:xfrm>
            <a:off x="8517345" y="538765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FFE93A19-A592-164B-93B5-BC451D770FAB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>
          <a:xfrm>
            <a:off x="5606863" y="5070496"/>
            <a:ext cx="1937431" cy="216558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Local regulations enacted</a:t>
            </a:r>
          </a:p>
        </p:txBody>
      </p:sp>
      <p:sp>
        <p:nvSpPr>
          <p:cNvPr id="200" name="Diamond 199">
            <a:extLst>
              <a:ext uri="{FF2B5EF4-FFF2-40B4-BE49-F238E27FC236}">
                <a16:creationId xmlns:a16="http://schemas.microsoft.com/office/drawing/2014/main" id="{7415971F-40D4-48D2-AAE1-0BE1DF3329B7}"/>
              </a:ext>
            </a:extLst>
          </p:cNvPr>
          <p:cNvSpPr/>
          <p:nvPr/>
        </p:nvSpPr>
        <p:spPr>
          <a:xfrm>
            <a:off x="7417516" y="506617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2502152-4A2D-D449-B589-B0DD70D30391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>
          <a:xfrm>
            <a:off x="9765528" y="5053557"/>
            <a:ext cx="1972474" cy="206291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150" b="1" dirty="0">
                <a:solidFill>
                  <a:prstClr val="black"/>
                </a:solidFill>
              </a:rPr>
              <a:t>Multi-Modal Integration</a:t>
            </a:r>
          </a:p>
        </p:txBody>
      </p:sp>
      <p:sp>
        <p:nvSpPr>
          <p:cNvPr id="202" name="Diamond 201">
            <a:extLst>
              <a:ext uri="{FF2B5EF4-FFF2-40B4-BE49-F238E27FC236}">
                <a16:creationId xmlns:a16="http://schemas.microsoft.com/office/drawing/2014/main" id="{F04AC1B9-DF9F-4735-BD01-5C058AD900D1}"/>
              </a:ext>
            </a:extLst>
          </p:cNvPr>
          <p:cNvSpPr/>
          <p:nvPr/>
        </p:nvSpPr>
        <p:spPr>
          <a:xfrm>
            <a:off x="11628099" y="5042010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70293F13-87FA-9B40-B132-F376EC3B9D88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>
          <a:xfrm>
            <a:off x="601753" y="5085362"/>
            <a:ext cx="1695474" cy="236689"/>
          </a:xfrm>
          <a:prstGeom prst="rect">
            <a:avLst/>
          </a:prstGeom>
          <a:solidFill>
            <a:schemeClr val="bg1"/>
          </a:solidFill>
          <a:ln w="12700">
            <a:solidFill>
              <a:srgbClr val="8064A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Early adopter locations</a:t>
            </a:r>
          </a:p>
        </p:txBody>
      </p:sp>
      <p:sp>
        <p:nvSpPr>
          <p:cNvPr id="204" name="Diamond 203">
            <a:extLst>
              <a:ext uri="{FF2B5EF4-FFF2-40B4-BE49-F238E27FC236}">
                <a16:creationId xmlns:a16="http://schemas.microsoft.com/office/drawing/2014/main" id="{9849ADEA-B6B7-423E-9025-5A174CE841CC}"/>
              </a:ext>
            </a:extLst>
          </p:cNvPr>
          <p:cNvSpPr/>
          <p:nvPr/>
        </p:nvSpPr>
        <p:spPr>
          <a:xfrm>
            <a:off x="2187092" y="5085362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205" name="Diamond 204">
            <a:extLst>
              <a:ext uri="{FF2B5EF4-FFF2-40B4-BE49-F238E27FC236}">
                <a16:creationId xmlns:a16="http://schemas.microsoft.com/office/drawing/2014/main" id="{6BECC0D4-2839-4A9F-83B6-A7A426F65EC5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>
            <a:off x="4588679" y="682421"/>
            <a:ext cx="228600" cy="228600"/>
          </a:xfrm>
          <a:prstGeom prst="diamond">
            <a:avLst/>
          </a:prstGeom>
          <a:solidFill>
            <a:srgbClr val="F79646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2C03E06-67E7-40CE-B149-4B2F95176BFA}"/>
              </a:ext>
            </a:extLst>
          </p:cNvPr>
          <p:cNvSpPr txBox="1"/>
          <p:nvPr/>
        </p:nvSpPr>
        <p:spPr>
          <a:xfrm>
            <a:off x="4751825" y="708235"/>
            <a:ext cx="945017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Overarching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>
          <a:xfrm>
            <a:off x="676655" y="1367053"/>
            <a:ext cx="1689167" cy="36216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prstClr val="black"/>
                </a:solidFill>
              </a:rPr>
              <a:t>Initial UAM CONOPS development</a:t>
            </a:r>
          </a:p>
        </p:txBody>
      </p:sp>
      <p:sp>
        <p:nvSpPr>
          <p:cNvPr id="208" name="Diamond 207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2246147" y="1433836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dirty="0">
                <a:solidFill>
                  <a:prstClr val="white"/>
                </a:solidFill>
              </a:rPr>
              <a:t>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252321" y="1271920"/>
            <a:ext cx="116208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Rectangle 209">
            <a:extLst>
              <a:ext uri="{FF2B5EF4-FFF2-40B4-BE49-F238E27FC236}">
                <a16:creationId xmlns:a16="http://schemas.microsoft.com/office/drawing/2014/main" id="{3832802D-3590-4A66-A60D-DF18D05377AC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252321" y="1968885"/>
            <a:ext cx="2109888" cy="188144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Piloted UAM aircraft cert.</a:t>
            </a:r>
            <a:r>
              <a:rPr kumimoji="0" lang="en-US" sz="115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basis</a:t>
            </a:r>
          </a:p>
        </p:txBody>
      </p:sp>
      <p:sp>
        <p:nvSpPr>
          <p:cNvPr id="211" name="Diamond 210">
            <a:extLst>
              <a:ext uri="{FF2B5EF4-FFF2-40B4-BE49-F238E27FC236}">
                <a16:creationId xmlns:a16="http://schemas.microsoft.com/office/drawing/2014/main" id="{1DC530EC-498A-4A0B-B4CD-FE1C4DCA0CA0}"/>
              </a:ext>
            </a:extLst>
          </p:cNvPr>
          <p:cNvSpPr/>
          <p:nvPr/>
        </p:nvSpPr>
        <p:spPr>
          <a:xfrm>
            <a:off x="2246518" y="1928430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258606" y="1348361"/>
            <a:ext cx="1605713" cy="389051"/>
            <a:chOff x="10258606" y="1720271"/>
            <a:chExt cx="1605713" cy="389051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51DA85B6-2B56-48CF-8922-1317EE9E0D01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>
            <a:xfrm>
              <a:off x="10258606" y="1720271"/>
              <a:ext cx="1479395" cy="3890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50" b="1" dirty="0">
                  <a:solidFill>
                    <a:prstClr val="black"/>
                  </a:solidFill>
                </a:rPr>
                <a:t>Integration of </a:t>
              </a:r>
            </a:p>
            <a:p>
              <a:pPr algn="ctr"/>
              <a:r>
                <a:rPr lang="en-US" sz="1150" b="1" dirty="0">
                  <a:solidFill>
                    <a:prstClr val="black"/>
                  </a:solidFill>
                </a:rPr>
                <a:t>Automated Systems</a:t>
              </a:r>
            </a:p>
          </p:txBody>
        </p:sp>
        <p:sp>
          <p:nvSpPr>
            <p:cNvPr id="213" name="Diamond 212">
              <a:extLst>
                <a:ext uri="{FF2B5EF4-FFF2-40B4-BE49-F238E27FC236}">
                  <a16:creationId xmlns:a16="http://schemas.microsoft.com/office/drawing/2014/main" id="{280BBCDE-A293-4931-9B06-DB9855DD3AD1}"/>
                </a:ext>
              </a:extLst>
            </p:cNvPr>
            <p:cNvSpPr/>
            <p:nvPr/>
          </p:nvSpPr>
          <p:spPr>
            <a:xfrm>
              <a:off x="11635719" y="1800496"/>
              <a:ext cx="228600" cy="2286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071047" y="4119851"/>
            <a:ext cx="1674898" cy="228600"/>
            <a:chOff x="7071047" y="4311876"/>
            <a:chExt cx="1674898" cy="228600"/>
          </a:xfrm>
        </p:grpSpPr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C567412B-9BB1-A74A-95B5-5714412936A3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>
            <a:xfrm>
              <a:off x="7071047" y="4325156"/>
              <a:ext cx="1555764" cy="2147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CNSI Architectures</a:t>
              </a:r>
            </a:p>
          </p:txBody>
        </p:sp>
        <p:sp>
          <p:nvSpPr>
            <p:cNvPr id="215" name="Diamond 214">
              <a:extLst>
                <a:ext uri="{FF2B5EF4-FFF2-40B4-BE49-F238E27FC236}">
                  <a16:creationId xmlns:a16="http://schemas.microsoft.com/office/drawing/2014/main" id="{87DD01A5-8F2E-4652-9761-738E7B354170}"/>
                </a:ext>
              </a:extLst>
            </p:cNvPr>
            <p:cNvSpPr/>
            <p:nvPr/>
          </p:nvSpPr>
          <p:spPr>
            <a:xfrm>
              <a:off x="8517345" y="4311876"/>
              <a:ext cx="228600" cy="2286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717890" y="4400961"/>
            <a:ext cx="2171500" cy="370199"/>
            <a:chOff x="9717890" y="4592986"/>
            <a:chExt cx="2171500" cy="370199"/>
          </a:xfrm>
        </p:grpSpPr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44FBA5F6-42D0-4BA0-93CE-0EA96AA29D99}"/>
                </a:ext>
              </a:extLst>
            </p:cNvPr>
            <p:cNvSpPr>
              <a:spLocks/>
            </p:cNvSpPr>
            <p:nvPr>
              <p:custDataLst>
                <p:tags r:id="rId29"/>
              </p:custDataLst>
            </p:nvPr>
          </p:nvSpPr>
          <p:spPr>
            <a:xfrm>
              <a:off x="9717890" y="4592986"/>
              <a:ext cx="2048847" cy="370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Automated airspace operations with 3rd party services</a:t>
              </a:r>
            </a:p>
          </p:txBody>
        </p:sp>
        <p:sp>
          <p:nvSpPr>
            <p:cNvPr id="217" name="Diamond 216">
              <a:extLst>
                <a:ext uri="{FF2B5EF4-FFF2-40B4-BE49-F238E27FC236}">
                  <a16:creationId xmlns:a16="http://schemas.microsoft.com/office/drawing/2014/main" id="{A8A2409B-8FAE-43AF-A1D2-47329C66A8A2}"/>
                </a:ext>
              </a:extLst>
            </p:cNvPr>
            <p:cNvSpPr/>
            <p:nvPr/>
          </p:nvSpPr>
          <p:spPr>
            <a:xfrm>
              <a:off x="11660790" y="4649950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218" name="Rectangle 217">
            <a:extLst>
              <a:ext uri="{FF2B5EF4-FFF2-40B4-BE49-F238E27FC236}">
                <a16:creationId xmlns:a16="http://schemas.microsoft.com/office/drawing/2014/main" id="{753F1032-48E1-459D-B8A3-14511369301A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>
          <a:xfrm>
            <a:off x="7315294" y="2615767"/>
            <a:ext cx="2276636" cy="22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150" b="1" dirty="0">
                <a:solidFill>
                  <a:prstClr val="black"/>
                </a:solidFill>
              </a:rPr>
              <a:t>Advanced urban capable aircraft</a:t>
            </a:r>
          </a:p>
        </p:txBody>
      </p:sp>
      <p:sp>
        <p:nvSpPr>
          <p:cNvPr id="219" name="Diamond 218">
            <a:extLst>
              <a:ext uri="{FF2B5EF4-FFF2-40B4-BE49-F238E27FC236}">
                <a16:creationId xmlns:a16="http://schemas.microsoft.com/office/drawing/2014/main" id="{D43BE2E4-C84E-4647-B80B-369F85817EB5}"/>
              </a:ext>
            </a:extLst>
          </p:cNvPr>
          <p:cNvSpPr/>
          <p:nvPr/>
        </p:nvSpPr>
        <p:spPr>
          <a:xfrm>
            <a:off x="9480429" y="2615767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55233133-DF70-479C-B088-43FC4A026438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9744643" y="2871517"/>
            <a:ext cx="1979154" cy="204480"/>
          </a:xfrm>
          <a:prstGeom prst="rect">
            <a:avLst/>
          </a:prstGeom>
          <a:solidFill>
            <a:schemeClr val="bg1"/>
          </a:solidFill>
          <a:ln w="12700">
            <a:solidFill>
              <a:srgbClr val="C0504D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Scaled vehicle production</a:t>
            </a:r>
          </a:p>
        </p:txBody>
      </p:sp>
      <p:sp>
        <p:nvSpPr>
          <p:cNvPr id="221" name="Diamond 220">
            <a:extLst>
              <a:ext uri="{FF2B5EF4-FFF2-40B4-BE49-F238E27FC236}">
                <a16:creationId xmlns:a16="http://schemas.microsoft.com/office/drawing/2014/main" id="{DF09EB06-624D-40D9-AD16-73EDB4022BFB}"/>
              </a:ext>
            </a:extLst>
          </p:cNvPr>
          <p:cNvSpPr/>
          <p:nvPr/>
        </p:nvSpPr>
        <p:spPr>
          <a:xfrm>
            <a:off x="11624577" y="2871517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D2F10D-AC11-427E-B9F7-F50BB74AE2BD}"/>
              </a:ext>
            </a:extLst>
          </p:cNvPr>
          <p:cNvGrpSpPr/>
          <p:nvPr/>
        </p:nvGrpSpPr>
        <p:grpSpPr>
          <a:xfrm>
            <a:off x="2831575" y="2498630"/>
            <a:ext cx="1707368" cy="228600"/>
            <a:chOff x="2825423" y="5777751"/>
            <a:chExt cx="1707368" cy="228600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C7064866-7C87-5444-89B1-F1B8C3C4F5F1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>
            <a:xfrm>
              <a:off x="2825423" y="5808019"/>
              <a:ext cx="1593983" cy="1918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504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45720" rIns="1828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  <a:r>
                <a:rPr kumimoji="0" lang="en-US" sz="115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st</a:t>
              </a:r>
              <a:r>
                <a:rPr kumimoji="0" lang="en-US" sz="115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Type Cert awarded</a:t>
              </a:r>
            </a:p>
          </p:txBody>
        </p:sp>
        <p:sp>
          <p:nvSpPr>
            <p:cNvPr id="225" name="5-Point Star 97">
              <a:extLst>
                <a:ext uri="{FF2B5EF4-FFF2-40B4-BE49-F238E27FC236}">
                  <a16:creationId xmlns:a16="http://schemas.microsoft.com/office/drawing/2014/main" id="{5B93BDC6-8655-2448-8B11-99A48A931486}"/>
                </a:ext>
              </a:extLst>
            </p:cNvPr>
            <p:cNvSpPr/>
            <p:nvPr/>
          </p:nvSpPr>
          <p:spPr>
            <a:xfrm>
              <a:off x="4304191" y="5777751"/>
              <a:ext cx="228600" cy="228600"/>
            </a:xfrm>
            <a:prstGeom prst="diamond">
              <a:avLst/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226" name="Diamond 225">
            <a:extLst>
              <a:ext uri="{FF2B5EF4-FFF2-40B4-BE49-F238E27FC236}">
                <a16:creationId xmlns:a16="http://schemas.microsoft.com/office/drawing/2014/main" id="{707870CA-3BB8-E54C-9369-4C39C266BA78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3522865" y="673670"/>
            <a:ext cx="228600" cy="228600"/>
          </a:xfrm>
          <a:prstGeom prst="diamond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#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BD11909-1BDA-584E-95D5-A0F6B14CEBB0}"/>
              </a:ext>
            </a:extLst>
          </p:cNvPr>
          <p:cNvSpPr txBox="1"/>
          <p:nvPr/>
        </p:nvSpPr>
        <p:spPr>
          <a:xfrm>
            <a:off x="3812828" y="706654"/>
            <a:ext cx="581338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UML-#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>
            <a:off x="7778067" y="1331020"/>
            <a:ext cx="1840889" cy="20131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High Capacity UAM Ports</a:t>
            </a:r>
          </a:p>
        </p:txBody>
      </p:sp>
      <p:sp>
        <p:nvSpPr>
          <p:cNvPr id="231" name="Diamond 230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0" y="129046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dirty="0">
                <a:solidFill>
                  <a:prstClr val="white"/>
                </a:solidFill>
              </a:rPr>
              <a:t>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2603C92-E6AA-654E-B127-13D0D6E7E1F2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>
          <a:xfrm>
            <a:off x="3151601" y="3122719"/>
            <a:ext cx="2285307" cy="2237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Initial operational </a:t>
            </a:r>
            <a:r>
              <a:rPr kumimoji="0" lang="en-US" sz="1150" b="1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approvals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3" name="Diamond 232">
            <a:extLst>
              <a:ext uri="{FF2B5EF4-FFF2-40B4-BE49-F238E27FC236}">
                <a16:creationId xmlns:a16="http://schemas.microsoft.com/office/drawing/2014/main" id="{197816E7-10E4-49B0-9334-93908A68BC54}"/>
              </a:ext>
            </a:extLst>
          </p:cNvPr>
          <p:cNvSpPr/>
          <p:nvPr/>
        </p:nvSpPr>
        <p:spPr>
          <a:xfrm>
            <a:off x="5324491" y="3123590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5918" y="3477235"/>
            <a:ext cx="1654687" cy="236176"/>
            <a:chOff x="6015918" y="3728664"/>
            <a:chExt cx="1654687" cy="236176"/>
          </a:xfrm>
        </p:grpSpPr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C567412B-9BB1-A74A-95B5-5714412936A3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>
            <a:xfrm>
              <a:off x="6015918" y="3728664"/>
              <a:ext cx="1521966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4F81BD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schemeClr val="tx1"/>
                  </a:solidFill>
                </a:rPr>
                <a:t>Separation Standards</a:t>
              </a:r>
            </a:p>
          </p:txBody>
        </p:sp>
        <p:sp>
          <p:nvSpPr>
            <p:cNvPr id="235" name="Diamond 234">
              <a:extLst>
                <a:ext uri="{FF2B5EF4-FFF2-40B4-BE49-F238E27FC236}">
                  <a16:creationId xmlns:a16="http://schemas.microsoft.com/office/drawing/2014/main" id="{A8A2409B-8FAE-43AF-A1D2-47329C66A8A2}"/>
                </a:ext>
              </a:extLst>
            </p:cNvPr>
            <p:cNvSpPr/>
            <p:nvPr/>
          </p:nvSpPr>
          <p:spPr>
            <a:xfrm>
              <a:off x="7442005" y="3736240"/>
              <a:ext cx="228600" cy="228600"/>
            </a:xfrm>
            <a:prstGeom prst="diamond">
              <a:avLst/>
            </a:prstGeom>
            <a:solidFill>
              <a:srgbClr val="4F81B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9821142" y="1017284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10860748" y="1012086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CY2030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6364655" y="1599564"/>
            <a:ext cx="3263535" cy="22487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 dirty="0">
                <a:solidFill>
                  <a:schemeClr val="tx1"/>
                </a:solidFill>
              </a:rPr>
              <a:t>Integrated system-wide safety tools &amp; methods</a:t>
            </a:r>
          </a:p>
        </p:txBody>
      </p:sp>
      <p:sp>
        <p:nvSpPr>
          <p:cNvPr id="113" name="Diamond 112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3" y="159770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93C4E2D-D878-4544-A6F0-DD123675CD62}"/>
              </a:ext>
            </a:extLst>
          </p:cNvPr>
          <p:cNvSpPr txBox="1"/>
          <p:nvPr/>
        </p:nvSpPr>
        <p:spPr>
          <a:xfrm>
            <a:off x="115673" y="6527904"/>
            <a:ext cx="891330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Based on a range of publicly available industry projections; not a consensus view; aggressive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804F0D4-64A4-0A48-9087-902AD7E3B52B}"/>
              </a:ext>
            </a:extLst>
          </p:cNvPr>
          <p:cNvSpPr txBox="1"/>
          <p:nvPr/>
        </p:nvSpPr>
        <p:spPr>
          <a:xfrm>
            <a:off x="7656598" y="1009485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/>
              <a:t>CY2027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9F7A49E-4568-5F46-AB72-A9E320A64986}"/>
              </a:ext>
            </a:extLst>
          </p:cNvPr>
          <p:cNvSpPr txBox="1"/>
          <p:nvPr/>
        </p:nvSpPr>
        <p:spPr>
          <a:xfrm>
            <a:off x="8726994" y="101927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sz="1150" b="1" baseline="0">
                <a:solidFill>
                  <a:srgbClr val="F79646"/>
                </a:solidFill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CY2028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505213" y="1885516"/>
            <a:ext cx="2239627" cy="238194"/>
            <a:chOff x="6505213" y="2228851"/>
            <a:chExt cx="2239627" cy="238194"/>
          </a:xfrm>
        </p:grpSpPr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784E2F2-734B-4D2E-9D8F-611CB242F1B4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>
            <a:xfrm>
              <a:off x="6505213" y="2228851"/>
              <a:ext cx="2096968" cy="2381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100"/>
                </a:lnSpc>
              </a:pPr>
              <a:r>
                <a:rPr lang="en-US" sz="1150" b="1" dirty="0">
                  <a:solidFill>
                    <a:prstClr val="black"/>
                  </a:solidFill>
                </a:rPr>
                <a:t>Secured Systems Architectures</a:t>
              </a:r>
            </a:p>
          </p:txBody>
        </p:sp>
        <p:sp>
          <p:nvSpPr>
            <p:cNvPr id="108" name="Diamond 107">
              <a:extLst>
                <a:ext uri="{FF2B5EF4-FFF2-40B4-BE49-F238E27FC236}">
                  <a16:creationId xmlns:a16="http://schemas.microsoft.com/office/drawing/2014/main" id="{80EE3016-45AC-B04E-A789-0C3083E6831C}"/>
                </a:ext>
              </a:extLst>
            </p:cNvPr>
            <p:cNvSpPr/>
            <p:nvPr/>
          </p:nvSpPr>
          <p:spPr>
            <a:xfrm>
              <a:off x="8516240" y="2238445"/>
              <a:ext cx="228600" cy="2286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50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AAE1B57-0562-A146-BAA2-7BF1031E9AB5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>
          <a:xfrm>
            <a:off x="911325" y="5970310"/>
            <a:ext cx="2352694" cy="26883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Operational safety demonstrations</a:t>
            </a:r>
          </a:p>
        </p:txBody>
      </p:sp>
      <p:sp>
        <p:nvSpPr>
          <p:cNvPr id="111" name="5-Point Star 97">
            <a:extLst>
              <a:ext uri="{FF2B5EF4-FFF2-40B4-BE49-F238E27FC236}">
                <a16:creationId xmlns:a16="http://schemas.microsoft.com/office/drawing/2014/main" id="{CE629DFD-A481-534F-A1AA-3A4C23E4630E}"/>
              </a:ext>
            </a:extLst>
          </p:cNvPr>
          <p:cNvSpPr/>
          <p:nvPr/>
        </p:nvSpPr>
        <p:spPr>
          <a:xfrm>
            <a:off x="3151601" y="601054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188" name="Diamond 187">
            <a:extLst>
              <a:ext uri="{FF2B5EF4-FFF2-40B4-BE49-F238E27FC236}">
                <a16:creationId xmlns:a16="http://schemas.microsoft.com/office/drawing/2014/main" id="{5B9EF3D7-15BA-484A-92A2-43569723B742}"/>
              </a:ext>
            </a:extLst>
          </p:cNvPr>
          <p:cNvSpPr/>
          <p:nvPr/>
        </p:nvSpPr>
        <p:spPr>
          <a:xfrm>
            <a:off x="11615226" y="2494600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96FAC8EF-346B-48F5-9FCC-4DB200D473FD}"/>
              </a:ext>
            </a:extLst>
          </p:cNvPr>
          <p:cNvSpPr/>
          <p:nvPr/>
        </p:nvSpPr>
        <p:spPr>
          <a:xfrm rot="5400000">
            <a:off x="1810512" y="4378707"/>
            <a:ext cx="266699" cy="2798826"/>
          </a:xfrm>
          <a:prstGeom prst="rightBrace">
            <a:avLst>
              <a:gd name="adj1" fmla="val 8333"/>
              <a:gd name="adj2" fmla="val 16308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ight Brace 108">
            <a:extLst>
              <a:ext uri="{FF2B5EF4-FFF2-40B4-BE49-F238E27FC236}">
                <a16:creationId xmlns:a16="http://schemas.microsoft.com/office/drawing/2014/main" id="{A859465B-09E3-4A7B-A039-5B122A881DBF}"/>
              </a:ext>
            </a:extLst>
          </p:cNvPr>
          <p:cNvSpPr/>
          <p:nvPr/>
        </p:nvSpPr>
        <p:spPr>
          <a:xfrm rot="5400000">
            <a:off x="4310062" y="4754183"/>
            <a:ext cx="266699" cy="2047875"/>
          </a:xfrm>
          <a:prstGeom prst="rightBrace">
            <a:avLst>
              <a:gd name="adj1" fmla="val 8333"/>
              <a:gd name="adj2" fmla="val 20698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>
            <a:extLst>
              <a:ext uri="{FF2B5EF4-FFF2-40B4-BE49-F238E27FC236}">
                <a16:creationId xmlns:a16="http://schemas.microsoft.com/office/drawing/2014/main" id="{5D817072-EB9C-407E-9B1D-0EB771219607}"/>
              </a:ext>
            </a:extLst>
          </p:cNvPr>
          <p:cNvSpPr/>
          <p:nvPr/>
        </p:nvSpPr>
        <p:spPr>
          <a:xfrm rot="5400000">
            <a:off x="7458837" y="3731008"/>
            <a:ext cx="266699" cy="4094226"/>
          </a:xfrm>
          <a:prstGeom prst="rightBrace">
            <a:avLst>
              <a:gd name="adj1" fmla="val 8333"/>
              <a:gd name="adj2" fmla="val 9055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Brace 114">
            <a:extLst>
              <a:ext uri="{FF2B5EF4-FFF2-40B4-BE49-F238E27FC236}">
                <a16:creationId xmlns:a16="http://schemas.microsoft.com/office/drawing/2014/main" id="{DCC41077-BBD0-4998-A1E1-0A2D3D46D85C}"/>
              </a:ext>
            </a:extLst>
          </p:cNvPr>
          <p:cNvSpPr/>
          <p:nvPr/>
        </p:nvSpPr>
        <p:spPr>
          <a:xfrm rot="5400000">
            <a:off x="10620374" y="4787521"/>
            <a:ext cx="266699" cy="1943099"/>
          </a:xfrm>
          <a:prstGeom prst="rightBrace">
            <a:avLst>
              <a:gd name="adj1" fmla="val 8333"/>
              <a:gd name="adj2" fmla="val 16176"/>
            </a:avLst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79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OqBy3YRzaGgjwvLgUFK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p3vEM9RXWAHQemWZql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V_fIj3S665qztEo.hzX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9Ulpg2rS3iZ8kwFjoUiK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95KqhlMTQa1nWUBWAf_v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LMtVftRVW.TpZXKLywD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2DudioTT6cc4IVfh8MY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heme/theme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979E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4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4_Office Theme">
  <a:themeElements>
    <a:clrScheme name="McKinsey Cyan-Blu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27F00"/>
      </a:accent5>
      <a:accent6>
        <a:srgbClr val="808080"/>
      </a:accent6>
      <a:hlink>
        <a:srgbClr val="006983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7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8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45A25D43D0044D89050CB22A1907AD" ma:contentTypeVersion="9" ma:contentTypeDescription="Create a new document." ma:contentTypeScope="" ma:versionID="cc5eb8bfec4a3634b1e7d0cbc54f2ebe">
  <xsd:schema xmlns:xsd="http://www.w3.org/2001/XMLSchema" xmlns:xs="http://www.w3.org/2001/XMLSchema" xmlns:p="http://schemas.microsoft.com/office/2006/metadata/properties" xmlns:ns2="b70eadbc-9ebb-442d-88eb-412eb766cdfc" xmlns:ns3="9625e941-4456-4e86-bea7-b689d6f874d3" targetNamespace="http://schemas.microsoft.com/office/2006/metadata/properties" ma:root="true" ma:fieldsID="3df5dc83aa6980a7989bc73d72e78486" ns2:_="" ns3:_="">
    <xsd:import namespace="b70eadbc-9ebb-442d-88eb-412eb766cdfc"/>
    <xsd:import namespace="9625e941-4456-4e86-bea7-b689d6f874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eadbc-9ebb-442d-88eb-412eb766cd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5e941-4456-4e86-bea7-b689d6f874d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4B5A185-91DC-487E-B64B-3800B48A67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041A18-7E27-40CB-B8D6-4D4BF701EA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0eadbc-9ebb-442d-88eb-412eb766cdfc"/>
    <ds:schemaRef ds:uri="9625e941-4456-4e86-bea7-b689d6f874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02BC7ED-D00D-4F5D-A746-154C7D7997FC}">
  <ds:schemaRefs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222511</TotalTime>
  <Words>1191</Words>
  <Application>Microsoft Office PowerPoint</Application>
  <PresentationFormat>Widescreen</PresentationFormat>
  <Paragraphs>274</Paragraphs>
  <Slides>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Times New Roman</vt:lpstr>
      <vt:lpstr>Wingdings</vt:lpstr>
      <vt:lpstr>20_Office Theme</vt:lpstr>
      <vt:lpstr>1_Office Theme</vt:lpstr>
      <vt:lpstr>21_Office Theme</vt:lpstr>
      <vt:lpstr>22_Office Theme</vt:lpstr>
      <vt:lpstr>Custom Design</vt:lpstr>
      <vt:lpstr>24_Office Theme</vt:lpstr>
      <vt:lpstr>23_Office Theme</vt:lpstr>
      <vt:lpstr>25_Office Theme</vt:lpstr>
      <vt:lpstr>think-cell Slide</vt:lpstr>
      <vt:lpstr>PowerPoint Presentation</vt:lpstr>
      <vt:lpstr>Key Aspects of NASA AAM Approach</vt:lpstr>
      <vt:lpstr>Advanced Air Mobility (AAM)</vt:lpstr>
      <vt:lpstr>Industry proposed UAM timeline1 and milestones </vt:lpstr>
      <vt:lpstr>Industry proposed UAM timeline1 with uncertainty</vt:lpstr>
      <vt:lpstr>Back-up</vt:lpstr>
      <vt:lpstr>AAM Mission Status update</vt:lpstr>
      <vt:lpstr>UAM Maturity Levels (UML)</vt:lpstr>
      <vt:lpstr>Industry proposed AAM timeline1 and milestones </vt:lpstr>
    </vt:vector>
  </TitlesOfParts>
  <Company>MTSI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NASA_UAS Integration_Template_P2</dc:title>
  <dc:creator>Alex Gulino</dc:creator>
  <cp:lastModifiedBy>Brown, Lexie Nicole (AFRC-300)[CROWN CONSULTING INC]</cp:lastModifiedBy>
  <cp:revision>3346</cp:revision>
  <cp:lastPrinted>2021-05-19T15:08:55Z</cp:lastPrinted>
  <dcterms:created xsi:type="dcterms:W3CDTF">2016-08-19T16:06:20Z</dcterms:created>
  <dcterms:modified xsi:type="dcterms:W3CDTF">2021-06-03T16:39:59Z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0x0101008B45A25D43D0044D89050CB22A1907AD</vt:lpwstr>
  </property>
</Properties>
</file>