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g" ContentType="video/m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99" r:id="rId1"/>
  </p:sldMasterIdLst>
  <p:notesMasterIdLst>
    <p:notesMasterId r:id="rId232"/>
  </p:notesMasterIdLst>
  <p:handoutMasterIdLst>
    <p:handoutMasterId r:id="rId233"/>
  </p:handoutMasterIdLst>
  <p:sldIdLst>
    <p:sldId id="351" r:id="rId2"/>
    <p:sldId id="876" r:id="rId3"/>
    <p:sldId id="353" r:id="rId4"/>
    <p:sldId id="879" r:id="rId5"/>
    <p:sldId id="970" r:id="rId6"/>
    <p:sldId id="600" r:id="rId7"/>
    <p:sldId id="610" r:id="rId8"/>
    <p:sldId id="611" r:id="rId9"/>
    <p:sldId id="612" r:id="rId10"/>
    <p:sldId id="613" r:id="rId11"/>
    <p:sldId id="614" r:id="rId12"/>
    <p:sldId id="615" r:id="rId13"/>
    <p:sldId id="616" r:id="rId14"/>
    <p:sldId id="617" r:id="rId15"/>
    <p:sldId id="618" r:id="rId16"/>
    <p:sldId id="619" r:id="rId17"/>
    <p:sldId id="971" r:id="rId18"/>
    <p:sldId id="620" r:id="rId19"/>
    <p:sldId id="621" r:id="rId20"/>
    <p:sldId id="622" r:id="rId21"/>
    <p:sldId id="623" r:id="rId22"/>
    <p:sldId id="624" r:id="rId23"/>
    <p:sldId id="625" r:id="rId24"/>
    <p:sldId id="626" r:id="rId25"/>
    <p:sldId id="627" r:id="rId26"/>
    <p:sldId id="628" r:id="rId27"/>
    <p:sldId id="629" r:id="rId28"/>
    <p:sldId id="630" r:id="rId29"/>
    <p:sldId id="631" r:id="rId30"/>
    <p:sldId id="632" r:id="rId31"/>
    <p:sldId id="633" r:id="rId32"/>
    <p:sldId id="634" r:id="rId33"/>
    <p:sldId id="635" r:id="rId34"/>
    <p:sldId id="636" r:id="rId35"/>
    <p:sldId id="637" r:id="rId36"/>
    <p:sldId id="638" r:id="rId37"/>
    <p:sldId id="639" r:id="rId38"/>
    <p:sldId id="640" r:id="rId39"/>
    <p:sldId id="641" r:id="rId40"/>
    <p:sldId id="642" r:id="rId41"/>
    <p:sldId id="643" r:id="rId42"/>
    <p:sldId id="644" r:id="rId43"/>
    <p:sldId id="645" r:id="rId44"/>
    <p:sldId id="647" r:id="rId45"/>
    <p:sldId id="650" r:id="rId46"/>
    <p:sldId id="651" r:id="rId47"/>
    <p:sldId id="652" r:id="rId48"/>
    <p:sldId id="654" r:id="rId49"/>
    <p:sldId id="655" r:id="rId50"/>
    <p:sldId id="656" r:id="rId51"/>
    <p:sldId id="657" r:id="rId52"/>
    <p:sldId id="677" r:id="rId53"/>
    <p:sldId id="678" r:id="rId54"/>
    <p:sldId id="679" r:id="rId55"/>
    <p:sldId id="680" r:id="rId56"/>
    <p:sldId id="681" r:id="rId57"/>
    <p:sldId id="682" r:id="rId58"/>
    <p:sldId id="683" r:id="rId59"/>
    <p:sldId id="687" r:id="rId60"/>
    <p:sldId id="688" r:id="rId61"/>
    <p:sldId id="694" r:id="rId62"/>
    <p:sldId id="695" r:id="rId63"/>
    <p:sldId id="696" r:id="rId64"/>
    <p:sldId id="697" r:id="rId65"/>
    <p:sldId id="698" r:id="rId66"/>
    <p:sldId id="699" r:id="rId67"/>
    <p:sldId id="703" r:id="rId68"/>
    <p:sldId id="704" r:id="rId69"/>
    <p:sldId id="705" r:id="rId70"/>
    <p:sldId id="706" r:id="rId71"/>
    <p:sldId id="712" r:id="rId72"/>
    <p:sldId id="720" r:id="rId73"/>
    <p:sldId id="721" r:id="rId74"/>
    <p:sldId id="722" r:id="rId75"/>
    <p:sldId id="723" r:id="rId76"/>
    <p:sldId id="724" r:id="rId77"/>
    <p:sldId id="725" r:id="rId78"/>
    <p:sldId id="726" r:id="rId79"/>
    <p:sldId id="727" r:id="rId80"/>
    <p:sldId id="728" r:id="rId81"/>
    <p:sldId id="729" r:id="rId82"/>
    <p:sldId id="730" r:id="rId83"/>
    <p:sldId id="731" r:id="rId84"/>
    <p:sldId id="732" r:id="rId85"/>
    <p:sldId id="733" r:id="rId86"/>
    <p:sldId id="734" r:id="rId87"/>
    <p:sldId id="735" r:id="rId88"/>
    <p:sldId id="748" r:id="rId89"/>
    <p:sldId id="749" r:id="rId90"/>
    <p:sldId id="750" r:id="rId91"/>
    <p:sldId id="751" r:id="rId92"/>
    <p:sldId id="752" r:id="rId93"/>
    <p:sldId id="753" r:id="rId94"/>
    <p:sldId id="754" r:id="rId95"/>
    <p:sldId id="755" r:id="rId96"/>
    <p:sldId id="756" r:id="rId97"/>
    <p:sldId id="875" r:id="rId98"/>
    <p:sldId id="877" r:id="rId99"/>
    <p:sldId id="878" r:id="rId100"/>
    <p:sldId id="762" r:id="rId101"/>
    <p:sldId id="763" r:id="rId102"/>
    <p:sldId id="764" r:id="rId103"/>
    <p:sldId id="765" r:id="rId104"/>
    <p:sldId id="766" r:id="rId105"/>
    <p:sldId id="767" r:id="rId106"/>
    <p:sldId id="768" r:id="rId107"/>
    <p:sldId id="769" r:id="rId108"/>
    <p:sldId id="770" r:id="rId109"/>
    <p:sldId id="771" r:id="rId110"/>
    <p:sldId id="772" r:id="rId111"/>
    <p:sldId id="882" r:id="rId112"/>
    <p:sldId id="921" r:id="rId113"/>
    <p:sldId id="923" r:id="rId114"/>
    <p:sldId id="922" r:id="rId115"/>
    <p:sldId id="925" r:id="rId116"/>
    <p:sldId id="935" r:id="rId117"/>
    <p:sldId id="927" r:id="rId118"/>
    <p:sldId id="928" r:id="rId119"/>
    <p:sldId id="929" r:id="rId120"/>
    <p:sldId id="930" r:id="rId121"/>
    <p:sldId id="931" r:id="rId122"/>
    <p:sldId id="932" r:id="rId123"/>
    <p:sldId id="934" r:id="rId124"/>
    <p:sldId id="856" r:id="rId125"/>
    <p:sldId id="857" r:id="rId126"/>
    <p:sldId id="858" r:id="rId127"/>
    <p:sldId id="859" r:id="rId128"/>
    <p:sldId id="860" r:id="rId129"/>
    <p:sldId id="861" r:id="rId130"/>
    <p:sldId id="862" r:id="rId131"/>
    <p:sldId id="863" r:id="rId132"/>
    <p:sldId id="864" r:id="rId133"/>
    <p:sldId id="865" r:id="rId134"/>
    <p:sldId id="866" r:id="rId135"/>
    <p:sldId id="867" r:id="rId136"/>
    <p:sldId id="868" r:id="rId137"/>
    <p:sldId id="936" r:id="rId138"/>
    <p:sldId id="944" r:id="rId139"/>
    <p:sldId id="945" r:id="rId140"/>
    <p:sldId id="946" r:id="rId141"/>
    <p:sldId id="947" r:id="rId142"/>
    <p:sldId id="948" r:id="rId143"/>
    <p:sldId id="949" r:id="rId144"/>
    <p:sldId id="871" r:id="rId145"/>
    <p:sldId id="872" r:id="rId146"/>
    <p:sldId id="817" r:id="rId147"/>
    <p:sldId id="818" r:id="rId148"/>
    <p:sldId id="827" r:id="rId149"/>
    <p:sldId id="973" r:id="rId150"/>
    <p:sldId id="848" r:id="rId151"/>
    <p:sldId id="849" r:id="rId152"/>
    <p:sldId id="850" r:id="rId153"/>
    <p:sldId id="851" r:id="rId154"/>
    <p:sldId id="846" r:id="rId155"/>
    <p:sldId id="847" r:id="rId156"/>
    <p:sldId id="839" r:id="rId157"/>
    <p:sldId id="1017" r:id="rId158"/>
    <p:sldId id="1018" r:id="rId159"/>
    <p:sldId id="1019" r:id="rId160"/>
    <p:sldId id="977" r:id="rId161"/>
    <p:sldId id="974" r:id="rId162"/>
    <p:sldId id="462" r:id="rId163"/>
    <p:sldId id="463" r:id="rId164"/>
    <p:sldId id="464" r:id="rId165"/>
    <p:sldId id="465" r:id="rId166"/>
    <p:sldId id="466" r:id="rId167"/>
    <p:sldId id="836" r:id="rId168"/>
    <p:sldId id="972" r:id="rId169"/>
    <p:sldId id="467" r:id="rId170"/>
    <p:sldId id="474" r:id="rId171"/>
    <p:sldId id="469" r:id="rId172"/>
    <p:sldId id="470" r:id="rId173"/>
    <p:sldId id="978" r:id="rId174"/>
    <p:sldId id="1013" r:id="rId175"/>
    <p:sldId id="1014" r:id="rId176"/>
    <p:sldId id="979" r:id="rId177"/>
    <p:sldId id="843" r:id="rId178"/>
    <p:sldId id="969" r:id="rId179"/>
    <p:sldId id="975" r:id="rId180"/>
    <p:sldId id="355" r:id="rId181"/>
    <p:sldId id="356" r:id="rId182"/>
    <p:sldId id="357" r:id="rId183"/>
    <p:sldId id="358" r:id="rId184"/>
    <p:sldId id="271" r:id="rId185"/>
    <p:sldId id="349" r:id="rId186"/>
    <p:sldId id="348" r:id="rId187"/>
    <p:sldId id="272" r:id="rId188"/>
    <p:sldId id="346" r:id="rId189"/>
    <p:sldId id="367" r:id="rId190"/>
    <p:sldId id="366" r:id="rId191"/>
    <p:sldId id="359" r:id="rId192"/>
    <p:sldId id="270" r:id="rId193"/>
    <p:sldId id="283" r:id="rId194"/>
    <p:sldId id="370" r:id="rId195"/>
    <p:sldId id="1020" r:id="rId196"/>
    <p:sldId id="257" r:id="rId197"/>
    <p:sldId id="259" r:id="rId198"/>
    <p:sldId id="258" r:id="rId199"/>
    <p:sldId id="976" r:id="rId200"/>
    <p:sldId id="981" r:id="rId201"/>
    <p:sldId id="1007" r:id="rId202"/>
    <p:sldId id="1008" r:id="rId203"/>
    <p:sldId id="982" r:id="rId204"/>
    <p:sldId id="1009" r:id="rId205"/>
    <p:sldId id="1011" r:id="rId206"/>
    <p:sldId id="1012" r:id="rId207"/>
    <p:sldId id="986" r:id="rId208"/>
    <p:sldId id="987" r:id="rId209"/>
    <p:sldId id="988" r:id="rId210"/>
    <p:sldId id="989" r:id="rId211"/>
    <p:sldId id="990" r:id="rId212"/>
    <p:sldId id="991" r:id="rId213"/>
    <p:sldId id="992" r:id="rId214"/>
    <p:sldId id="993" r:id="rId215"/>
    <p:sldId id="994" r:id="rId216"/>
    <p:sldId id="995" r:id="rId217"/>
    <p:sldId id="996" r:id="rId218"/>
    <p:sldId id="997" r:id="rId219"/>
    <p:sldId id="998" r:id="rId220"/>
    <p:sldId id="999" r:id="rId221"/>
    <p:sldId id="1000" r:id="rId222"/>
    <p:sldId id="1001" r:id="rId223"/>
    <p:sldId id="1002" r:id="rId224"/>
    <p:sldId id="1003" r:id="rId225"/>
    <p:sldId id="1004" r:id="rId226"/>
    <p:sldId id="1005" r:id="rId227"/>
    <p:sldId id="1015" r:id="rId228"/>
    <p:sldId id="1016" r:id="rId229"/>
    <p:sldId id="1021" r:id="rId230"/>
    <p:sldId id="1006" r:id="rId231"/>
  </p:sldIdLst>
  <p:sldSz cx="9144000" cy="6858000" type="screen4x3"/>
  <p:notesSz cx="6858000" cy="91567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310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71"/>
    <p:restoredTop sz="96543"/>
  </p:normalViewPr>
  <p:slideViewPr>
    <p:cSldViewPr snapToGrid="0">
      <p:cViewPr varScale="1">
        <p:scale>
          <a:sx n="169" d="100"/>
          <a:sy n="169" d="100"/>
        </p:scale>
        <p:origin x="2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43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theme" Target="theme/theme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handoutMaster" Target="handoutMasters/handout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viewProps" Target="view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4" Type="http://schemas.openxmlformats.org/officeDocument/2006/relationships/image" Target="../media/image38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3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3.emf"/><Relationship Id="rId4" Type="http://schemas.openxmlformats.org/officeDocument/2006/relationships/image" Target="../media/image6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image" Target="../media/image86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image" Target="../media/image88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image" Target="../media/image91.e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image" Target="../media/image102.e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image" Target="../media/image105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image" Target="../media/image109.png"/><Relationship Id="rId4" Type="http://schemas.openxmlformats.org/officeDocument/2006/relationships/image" Target="../media/image112.png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image" Target="../media/image113.png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png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image" Target="../media/image120.png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image" Target="../media/image130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e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7" Type="http://schemas.openxmlformats.org/officeDocument/2006/relationships/image" Target="../media/image142.emf"/><Relationship Id="rId2" Type="http://schemas.openxmlformats.org/officeDocument/2006/relationships/image" Target="../media/image137.emf"/><Relationship Id="rId1" Type="http://schemas.openxmlformats.org/officeDocument/2006/relationships/image" Target="../media/image136.emf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5.e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image" Target="../media/image146.e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image" Target="../media/image148.e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image" Target="../media/image150.e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image" Target="../media/image153.emf"/><Relationship Id="rId5" Type="http://schemas.openxmlformats.org/officeDocument/2006/relationships/image" Target="../media/image157.emf"/><Relationship Id="rId4" Type="http://schemas.openxmlformats.org/officeDocument/2006/relationships/image" Target="../media/image156.emf"/></Relationships>
</file>

<file path=ppt/drawings/_rels/vmlDrawing6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emf"/><Relationship Id="rId1" Type="http://schemas.openxmlformats.org/officeDocument/2006/relationships/image" Target="../media/image160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e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5.emf"/><Relationship Id="rId1" Type="http://schemas.openxmlformats.org/officeDocument/2006/relationships/image" Target="../media/image164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8.png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2.emf"/></Relationships>
</file>

<file path=ppt/drawings/_rels/vmlDrawing7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image" Target="../media/image173.png"/></Relationships>
</file>

<file path=ppt/drawings/_rels/vmlDrawing7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7" Type="http://schemas.openxmlformats.org/officeDocument/2006/relationships/image" Target="../media/image181.emf"/><Relationship Id="rId2" Type="http://schemas.openxmlformats.org/officeDocument/2006/relationships/image" Target="../media/image176.emf"/><Relationship Id="rId1" Type="http://schemas.openxmlformats.org/officeDocument/2006/relationships/image" Target="../media/image175.emf"/><Relationship Id="rId6" Type="http://schemas.openxmlformats.org/officeDocument/2006/relationships/image" Target="../media/image180.emf"/><Relationship Id="rId5" Type="http://schemas.openxmlformats.org/officeDocument/2006/relationships/image" Target="../media/image179.emf"/><Relationship Id="rId4" Type="http://schemas.openxmlformats.org/officeDocument/2006/relationships/image" Target="../media/image178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2.e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image" Target="../media/image183.png"/></Relationships>
</file>

<file path=ppt/drawings/_rels/vmlDrawing7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image" Target="../media/image187.png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9.png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6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7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9.e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emf"/><Relationship Id="rId1" Type="http://schemas.openxmlformats.org/officeDocument/2006/relationships/image" Target="../media/image20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0FDDBCE-28F4-4942-915A-06DB2224647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5325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70F1F9C-1CBB-B044-87A5-4AB681D54CD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975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3FC58E4B-AFED-0249-83D8-438728387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CC838153-5F28-F743-9ACB-CCC46A271F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29FE2AEE-4AE4-1146-ADD9-71416B838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C051A72B-A56C-2748-AE9B-79EDE6355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57</a:t>
            </a:r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F72CBB8F-4E33-9740-8A4E-93BA14012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295C986B-29A3-6441-B897-AF9084933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5605" name="Rectangle 6">
            <a:extLst>
              <a:ext uri="{FF2B5EF4-FFF2-40B4-BE49-F238E27FC236}">
                <a16:creationId xmlns:a16="http://schemas.microsoft.com/office/drawing/2014/main" id="{9B2166E6-2C60-AB4A-BF6F-87AD551DAF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25606" name="Rectangle 7">
            <a:extLst>
              <a:ext uri="{FF2B5EF4-FFF2-40B4-BE49-F238E27FC236}">
                <a16:creationId xmlns:a16="http://schemas.microsoft.com/office/drawing/2014/main" id="{44F87238-3EAA-2744-89AE-713D701D9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FA2B133E-38AC-0F49-905A-E1C2FE315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39EA0B49-6B6F-4A47-87C2-BE4FD7065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58</a:t>
            </a:r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35AA88A2-B3E4-F24A-B8AD-0F9465CFB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1748" name="Rectangle 5">
            <a:extLst>
              <a:ext uri="{FF2B5EF4-FFF2-40B4-BE49-F238E27FC236}">
                <a16:creationId xmlns:a16="http://schemas.microsoft.com/office/drawing/2014/main" id="{BC806F43-9093-9248-996D-680497523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1749" name="Rectangle 6">
            <a:extLst>
              <a:ext uri="{FF2B5EF4-FFF2-40B4-BE49-F238E27FC236}">
                <a16:creationId xmlns:a16="http://schemas.microsoft.com/office/drawing/2014/main" id="{7B0C1C54-58B9-2441-9E53-31909D926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2465A8DE-6900-F749-B196-F1CCD8C6F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811F0EF5-2FEC-2640-9D33-99D05380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DEC88C6E-428B-4A46-9841-41859D981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59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632C0E76-ED8F-E54F-AC74-3C61900E1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3796" name="Rectangle 5">
            <a:extLst>
              <a:ext uri="{FF2B5EF4-FFF2-40B4-BE49-F238E27FC236}">
                <a16:creationId xmlns:a16="http://schemas.microsoft.com/office/drawing/2014/main" id="{0B5CC4A9-853D-7A42-8F23-9E721EBF2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3797" name="Rectangle 6">
            <a:extLst>
              <a:ext uri="{FF2B5EF4-FFF2-40B4-BE49-F238E27FC236}">
                <a16:creationId xmlns:a16="http://schemas.microsoft.com/office/drawing/2014/main" id="{3D071BAB-0B27-5A4D-B557-5F6AC6E93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3798" name="Rectangle 7">
            <a:extLst>
              <a:ext uri="{FF2B5EF4-FFF2-40B4-BE49-F238E27FC236}">
                <a16:creationId xmlns:a16="http://schemas.microsoft.com/office/drawing/2014/main" id="{714B8359-7937-EC46-B052-52E1FE8EB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3C330138-E20D-964E-A081-43E5D0B3F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A1B749FF-CECE-544F-A243-11AB34603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59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7400771B-2CFB-9841-B71E-60129223A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4" name="Rectangle 5">
            <a:extLst>
              <a:ext uri="{FF2B5EF4-FFF2-40B4-BE49-F238E27FC236}">
                <a16:creationId xmlns:a16="http://schemas.microsoft.com/office/drawing/2014/main" id="{96D92B86-912E-0848-9A87-A144517B2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5" name="Rectangle 6">
            <a:extLst>
              <a:ext uri="{FF2B5EF4-FFF2-40B4-BE49-F238E27FC236}">
                <a16:creationId xmlns:a16="http://schemas.microsoft.com/office/drawing/2014/main" id="{20FBBBB5-9504-DC4A-B992-AB3A571D8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5846" name="Rectangle 7">
            <a:extLst>
              <a:ext uri="{FF2B5EF4-FFF2-40B4-BE49-F238E27FC236}">
                <a16:creationId xmlns:a16="http://schemas.microsoft.com/office/drawing/2014/main" id="{38381FD3-641A-4B41-B763-6FE53AA5E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4B4F5513-E9FA-7042-AE98-73FF8C393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D22551E2-05A4-8243-86E9-DCBFD786E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59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AEA9A217-A3D5-1C4B-91ED-637894D25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8226505C-FD79-AF47-91A6-DB56025C8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3" name="Rectangle 6">
            <a:extLst>
              <a:ext uri="{FF2B5EF4-FFF2-40B4-BE49-F238E27FC236}">
                <a16:creationId xmlns:a16="http://schemas.microsoft.com/office/drawing/2014/main" id="{89BC624C-AA26-DA48-BFE8-D1D1D4EA8B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7894" name="Rectangle 7">
            <a:extLst>
              <a:ext uri="{FF2B5EF4-FFF2-40B4-BE49-F238E27FC236}">
                <a16:creationId xmlns:a16="http://schemas.microsoft.com/office/drawing/2014/main" id="{01348906-FC30-1141-80F0-33B1C226E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>
            <a:extLst>
              <a:ext uri="{FF2B5EF4-FFF2-40B4-BE49-F238E27FC236}">
                <a16:creationId xmlns:a16="http://schemas.microsoft.com/office/drawing/2014/main" id="{D5D5367C-A61F-1643-96C7-54E894A2F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24930" name="Rectangle 3">
            <a:extLst>
              <a:ext uri="{FF2B5EF4-FFF2-40B4-BE49-F238E27FC236}">
                <a16:creationId xmlns:a16="http://schemas.microsoft.com/office/drawing/2014/main" id="{1C40AB82-A86A-284D-80CC-476CF44DD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>
            <a:extLst>
              <a:ext uri="{FF2B5EF4-FFF2-40B4-BE49-F238E27FC236}">
                <a16:creationId xmlns:a16="http://schemas.microsoft.com/office/drawing/2014/main" id="{E46CC9F6-47DC-914C-B62F-10509FC31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26978" name="Rectangle 3">
            <a:extLst>
              <a:ext uri="{FF2B5EF4-FFF2-40B4-BE49-F238E27FC236}">
                <a16:creationId xmlns:a16="http://schemas.microsoft.com/office/drawing/2014/main" id="{25FB11FC-A93B-504C-9BCE-B91F66D10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84B978BC-76B6-8C4C-9C15-CABF0110E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2098" name="Rectangle 3">
            <a:extLst>
              <a:ext uri="{FF2B5EF4-FFF2-40B4-BE49-F238E27FC236}">
                <a16:creationId xmlns:a16="http://schemas.microsoft.com/office/drawing/2014/main" id="{46C2E253-9B61-274F-A535-46BA7323E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>
            <a:extLst>
              <a:ext uri="{FF2B5EF4-FFF2-40B4-BE49-F238E27FC236}">
                <a16:creationId xmlns:a16="http://schemas.microsoft.com/office/drawing/2014/main" id="{EFD760DF-4FCC-EC40-9F5D-6751F48E73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4146" name="Rectangle 3">
            <a:extLst>
              <a:ext uri="{FF2B5EF4-FFF2-40B4-BE49-F238E27FC236}">
                <a16:creationId xmlns:a16="http://schemas.microsoft.com/office/drawing/2014/main" id="{D5931661-1E4A-724C-A051-C7161EB58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>
            <a:extLst>
              <a:ext uri="{FF2B5EF4-FFF2-40B4-BE49-F238E27FC236}">
                <a16:creationId xmlns:a16="http://schemas.microsoft.com/office/drawing/2014/main" id="{5CE2F315-8FB4-5547-A3FF-4223E2A11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6194" name="Rectangle 3">
            <a:extLst>
              <a:ext uri="{FF2B5EF4-FFF2-40B4-BE49-F238E27FC236}">
                <a16:creationId xmlns:a16="http://schemas.microsoft.com/office/drawing/2014/main" id="{8400F367-A863-C54C-9073-982514A90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>
            <a:extLst>
              <a:ext uri="{FF2B5EF4-FFF2-40B4-BE49-F238E27FC236}">
                <a16:creationId xmlns:a16="http://schemas.microsoft.com/office/drawing/2014/main" id="{2DA22036-D621-8C42-8059-45577D11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8242" name="Rectangle 3">
            <a:extLst>
              <a:ext uri="{FF2B5EF4-FFF2-40B4-BE49-F238E27FC236}">
                <a16:creationId xmlns:a16="http://schemas.microsoft.com/office/drawing/2014/main" id="{0D284B85-1894-1743-8145-7C234114FB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>
            <a:extLst>
              <a:ext uri="{FF2B5EF4-FFF2-40B4-BE49-F238E27FC236}">
                <a16:creationId xmlns:a16="http://schemas.microsoft.com/office/drawing/2014/main" id="{B2C6960E-4D2B-A542-98A1-C197D5E3DC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40290" name="Rectangle 3">
            <a:extLst>
              <a:ext uri="{FF2B5EF4-FFF2-40B4-BE49-F238E27FC236}">
                <a16:creationId xmlns:a16="http://schemas.microsoft.com/office/drawing/2014/main" id="{F5FD271F-AF77-A84E-A1E9-F1E4FD9E7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137B67FA-B083-E849-AC64-03E0CC78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12/18/98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6584B8FF-0E2C-8841-83E0-B3DE827C7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54</a:t>
            </a:r>
          </a:p>
        </p:txBody>
      </p:sp>
      <p:sp>
        <p:nvSpPr>
          <p:cNvPr id="123908" name="Rectangle 4">
            <a:extLst>
              <a:ext uri="{FF2B5EF4-FFF2-40B4-BE49-F238E27FC236}">
                <a16:creationId xmlns:a16="http://schemas.microsoft.com/office/drawing/2014/main" id="{8E9307FB-37F0-9840-9986-645B0F636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3909" name="Rectangle 5">
            <a:extLst>
              <a:ext uri="{FF2B5EF4-FFF2-40B4-BE49-F238E27FC236}">
                <a16:creationId xmlns:a16="http://schemas.microsoft.com/office/drawing/2014/main" id="{F2C5D88D-E3A2-9243-9B35-53B00C025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3910" name="Rectangle 6">
            <a:extLst>
              <a:ext uri="{FF2B5EF4-FFF2-40B4-BE49-F238E27FC236}">
                <a16:creationId xmlns:a16="http://schemas.microsoft.com/office/drawing/2014/main" id="{B8CE156C-A237-8C4F-B6F4-B74D814F7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3738"/>
            <a:ext cx="4548188" cy="3411537"/>
          </a:xfrm>
          <a:solidFill>
            <a:srgbClr val="FFFFFF"/>
          </a:solidFill>
          <a:ln cap="flat"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23911" name="Rectangle 7">
            <a:extLst>
              <a:ext uri="{FF2B5EF4-FFF2-40B4-BE49-F238E27FC236}">
                <a16:creationId xmlns:a16="http://schemas.microsoft.com/office/drawing/2014/main" id="{F7D4CBF3-4A64-6644-AEE1-806E701FD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0038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4D1940D0-9ABD-144B-9BC7-9A464359B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12/18/98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171CCAC3-113A-F843-98C1-ADCD28814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61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17312BA5-557F-CF46-8619-D9F0F153E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07DA6928-E627-CB4F-8B45-CB2714A52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404F3D3F-0061-CA4F-ACD4-891ADBCDE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3738"/>
            <a:ext cx="4548188" cy="3411537"/>
          </a:xfrm>
          <a:solidFill>
            <a:srgbClr val="FFFFFF"/>
          </a:solidFill>
          <a:ln cap="flat"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685CAEFD-EE21-AA4D-9803-8F4455BE9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0038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5">
            <a:extLst>
              <a:ext uri="{FF2B5EF4-FFF2-40B4-BE49-F238E27FC236}">
                <a16:creationId xmlns:a16="http://schemas.microsoft.com/office/drawing/2014/main" id="{6FC8F5DC-8DB5-6748-B3BC-A775072D869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012E6B7-BB11-3249-9247-0FD61B2B70E3}" type="slidenum">
              <a:rPr lang="en-US" altLang="en-US"/>
              <a:pPr/>
              <a:t>162</a:t>
            </a:fld>
            <a:endParaRPr lang="en-US" altLang="en-US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E86EA5E6-6100-D547-BC89-A7A502BC9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FD5E8804-83A8-5D4D-BE07-1162C4B46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</a:t>
            </a:r>
          </a:p>
        </p:txBody>
      </p:sp>
      <p:sp>
        <p:nvSpPr>
          <p:cNvPr id="193540" name="Rectangle 4">
            <a:extLst>
              <a:ext uri="{FF2B5EF4-FFF2-40B4-BE49-F238E27FC236}">
                <a16:creationId xmlns:a16="http://schemas.microsoft.com/office/drawing/2014/main" id="{3ED090AE-3DB4-0245-B260-4683E580B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3541" name="Rectangle 5">
            <a:extLst>
              <a:ext uri="{FF2B5EF4-FFF2-40B4-BE49-F238E27FC236}">
                <a16:creationId xmlns:a16="http://schemas.microsoft.com/office/drawing/2014/main" id="{6123AEE8-EEAD-3446-8A45-4939E2B8C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3542" name="Rectangle 6">
            <a:extLst>
              <a:ext uri="{FF2B5EF4-FFF2-40B4-BE49-F238E27FC236}">
                <a16:creationId xmlns:a16="http://schemas.microsoft.com/office/drawing/2014/main" id="{4FD938E1-A1B8-D14B-8193-835D4512AE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193543" name="Rectangle 7">
            <a:extLst>
              <a:ext uri="{FF2B5EF4-FFF2-40B4-BE49-F238E27FC236}">
                <a16:creationId xmlns:a16="http://schemas.microsoft.com/office/drawing/2014/main" id="{154A9F0B-4DF8-3B40-A339-F213D3AF7E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9212" bIns="49212"/>
          <a:lstStyle/>
          <a:p>
            <a:pPr>
              <a:spcBef>
                <a:spcPct val="0"/>
              </a:spcBef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5">
            <a:extLst>
              <a:ext uri="{FF2B5EF4-FFF2-40B4-BE49-F238E27FC236}">
                <a16:creationId xmlns:a16="http://schemas.microsoft.com/office/drawing/2014/main" id="{3042E4CA-0DFE-BE47-874D-0A2EB25AE4B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A55E770-B8E3-7946-8588-14CCA9F441CA}" type="slidenum">
              <a:rPr lang="en-US" altLang="en-US"/>
              <a:pPr/>
              <a:t>163</a:t>
            </a:fld>
            <a:endParaRPr lang="en-US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8007B458-76B3-DB4B-8256-5B39D7CCC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20AA7EC7-5B4F-4943-AF7F-1128666E1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6488"/>
            <a:ext cx="2978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6</a:t>
            </a:r>
          </a:p>
        </p:txBody>
      </p:sp>
      <p:sp>
        <p:nvSpPr>
          <p:cNvPr id="195588" name="Rectangle 4">
            <a:extLst>
              <a:ext uri="{FF2B5EF4-FFF2-40B4-BE49-F238E27FC236}">
                <a16:creationId xmlns:a16="http://schemas.microsoft.com/office/drawing/2014/main" id="{59C18D7A-73B1-5E47-9FDB-4590FC638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8726488"/>
            <a:ext cx="297656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5589" name="Rectangle 5">
            <a:extLst>
              <a:ext uri="{FF2B5EF4-FFF2-40B4-BE49-F238E27FC236}">
                <a16:creationId xmlns:a16="http://schemas.microsoft.com/office/drawing/2014/main" id="{FB9D7440-4DE8-B84A-9FFC-90B56622F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22225"/>
            <a:ext cx="297656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5590" name="Rectangle 6">
            <a:extLst>
              <a:ext uri="{FF2B5EF4-FFF2-40B4-BE49-F238E27FC236}">
                <a16:creationId xmlns:a16="http://schemas.microsoft.com/office/drawing/2014/main" id="{A7826D21-E634-FA42-A22D-0EDF8A90F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195591" name="Rectangle 7">
            <a:extLst>
              <a:ext uri="{FF2B5EF4-FFF2-40B4-BE49-F238E27FC236}">
                <a16:creationId xmlns:a16="http://schemas.microsoft.com/office/drawing/2014/main" id="{38974753-7D28-9242-9B59-1F06265B6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5">
            <a:extLst>
              <a:ext uri="{FF2B5EF4-FFF2-40B4-BE49-F238E27FC236}">
                <a16:creationId xmlns:a16="http://schemas.microsoft.com/office/drawing/2014/main" id="{BA848257-1E4A-A84E-A637-A1A484DDAA2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71A4639-F4DD-7845-9A4B-684D5CA8A978}" type="slidenum">
              <a:rPr lang="en-US" altLang="en-US"/>
              <a:pPr/>
              <a:t>165</a:t>
            </a:fld>
            <a:endParaRPr lang="en-US" altLang="en-US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AD1D11CD-96D0-2349-AD69-5F66309E2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3BA2A8CF-DD34-5A40-B1F8-8D2D068E6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</a:t>
            </a:r>
          </a:p>
        </p:txBody>
      </p:sp>
      <p:sp>
        <p:nvSpPr>
          <p:cNvPr id="198660" name="Rectangle 4">
            <a:extLst>
              <a:ext uri="{FF2B5EF4-FFF2-40B4-BE49-F238E27FC236}">
                <a16:creationId xmlns:a16="http://schemas.microsoft.com/office/drawing/2014/main" id="{F062597D-D9CA-6B41-8A25-4679ACDC8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8661" name="Rectangle 5">
            <a:extLst>
              <a:ext uri="{FF2B5EF4-FFF2-40B4-BE49-F238E27FC236}">
                <a16:creationId xmlns:a16="http://schemas.microsoft.com/office/drawing/2014/main" id="{91614702-2ED3-CF4D-8752-9136C9908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8662" name="Rectangle 6">
            <a:extLst>
              <a:ext uri="{FF2B5EF4-FFF2-40B4-BE49-F238E27FC236}">
                <a16:creationId xmlns:a16="http://schemas.microsoft.com/office/drawing/2014/main" id="{222BB7CA-E60F-404E-A8DE-6B2A89338D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198663" name="Rectangle 7">
            <a:extLst>
              <a:ext uri="{FF2B5EF4-FFF2-40B4-BE49-F238E27FC236}">
                <a16:creationId xmlns:a16="http://schemas.microsoft.com/office/drawing/2014/main" id="{334B3B32-3715-3141-A95A-1AFFED1E4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9212" bIns="49212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5">
            <a:extLst>
              <a:ext uri="{FF2B5EF4-FFF2-40B4-BE49-F238E27FC236}">
                <a16:creationId xmlns:a16="http://schemas.microsoft.com/office/drawing/2014/main" id="{396B8E71-E1D1-C349-B3A0-541A212E7E8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3F4C112-D0CA-9941-A393-5F0DE4C03C44}" type="slidenum">
              <a:rPr lang="en-US" altLang="en-US"/>
              <a:pPr/>
              <a:t>166</a:t>
            </a:fld>
            <a:endParaRPr lang="en-US" altLang="en-US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4A7D2EDF-4B8A-6C49-9031-02D6E8AE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5CCBFBDA-2CD2-EA41-A816-646CF9176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10</a:t>
            </a:r>
          </a:p>
        </p:txBody>
      </p:sp>
      <p:sp>
        <p:nvSpPr>
          <p:cNvPr id="200708" name="Rectangle 4">
            <a:extLst>
              <a:ext uri="{FF2B5EF4-FFF2-40B4-BE49-F238E27FC236}">
                <a16:creationId xmlns:a16="http://schemas.microsoft.com/office/drawing/2014/main" id="{4797E9F6-1F92-224E-97A0-4FED39BC2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0709" name="Rectangle 5">
            <a:extLst>
              <a:ext uri="{FF2B5EF4-FFF2-40B4-BE49-F238E27FC236}">
                <a16:creationId xmlns:a16="http://schemas.microsoft.com/office/drawing/2014/main" id="{C0B09158-306B-7448-819E-009489C48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0710" name="Rectangle 6">
            <a:extLst>
              <a:ext uri="{FF2B5EF4-FFF2-40B4-BE49-F238E27FC236}">
                <a16:creationId xmlns:a16="http://schemas.microsoft.com/office/drawing/2014/main" id="{D7B7A984-41D7-5D45-9392-B7B1FD18C3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00711" name="Rectangle 7">
            <a:extLst>
              <a:ext uri="{FF2B5EF4-FFF2-40B4-BE49-F238E27FC236}">
                <a16:creationId xmlns:a16="http://schemas.microsoft.com/office/drawing/2014/main" id="{2A489952-7160-EC4A-81DE-D1CEC7DFD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2">
            <a:extLst>
              <a:ext uri="{FF2B5EF4-FFF2-40B4-BE49-F238E27FC236}">
                <a16:creationId xmlns:a16="http://schemas.microsoft.com/office/drawing/2014/main" id="{570F4BA4-6B39-7145-AF71-1D03C5313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426" tIns="57714" rIns="115426" bIns="57714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2754" name="Rectangle 3">
            <a:extLst>
              <a:ext uri="{FF2B5EF4-FFF2-40B4-BE49-F238E27FC236}">
                <a16:creationId xmlns:a16="http://schemas.microsoft.com/office/drawing/2014/main" id="{173E12A9-15E7-0746-B3AF-E9CF6C68A1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2150"/>
            <a:ext cx="4564062" cy="3422650"/>
          </a:xfrm>
          <a:ln w="12699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Rectangle 2">
            <a:extLst>
              <a:ext uri="{FF2B5EF4-FFF2-40B4-BE49-F238E27FC236}">
                <a16:creationId xmlns:a16="http://schemas.microsoft.com/office/drawing/2014/main" id="{7689F411-56D1-4C4C-9A62-8D30B7C072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426" tIns="57714" rIns="115426" bIns="57714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02" name="Rectangle 3">
            <a:extLst>
              <a:ext uri="{FF2B5EF4-FFF2-40B4-BE49-F238E27FC236}">
                <a16:creationId xmlns:a16="http://schemas.microsoft.com/office/drawing/2014/main" id="{9259E1E2-91CB-F647-9703-2ECF316260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2150"/>
            <a:ext cx="4564062" cy="3422650"/>
          </a:xfrm>
          <a:ln w="12699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5">
            <a:extLst>
              <a:ext uri="{FF2B5EF4-FFF2-40B4-BE49-F238E27FC236}">
                <a16:creationId xmlns:a16="http://schemas.microsoft.com/office/drawing/2014/main" id="{14463E4F-4921-054F-BAD3-79FF9ED9EE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A5D8CC8-D52D-AD41-8B4D-C5DADBFEB501}" type="slidenum">
              <a:rPr lang="en-US" altLang="en-US"/>
              <a:pPr/>
              <a:t>169</a:t>
            </a:fld>
            <a:endParaRPr lang="en-US" altLang="en-US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8ADF414E-E02A-FE47-80EF-B7D46D8ED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E69ACCEE-878F-2B40-9BB1-41804FBCB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11</a:t>
            </a:r>
          </a:p>
        </p:txBody>
      </p:sp>
      <p:sp>
        <p:nvSpPr>
          <p:cNvPr id="206852" name="Rectangle 4">
            <a:extLst>
              <a:ext uri="{FF2B5EF4-FFF2-40B4-BE49-F238E27FC236}">
                <a16:creationId xmlns:a16="http://schemas.microsoft.com/office/drawing/2014/main" id="{30287939-AD79-9042-8ADE-E1D6EEC29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F46387A0-A8AB-C944-A325-63A66F5D2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6854" name="Rectangle 6">
            <a:extLst>
              <a:ext uri="{FF2B5EF4-FFF2-40B4-BE49-F238E27FC236}">
                <a16:creationId xmlns:a16="http://schemas.microsoft.com/office/drawing/2014/main" id="{FDABB833-E63E-0749-A1F2-424CE82525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06855" name="Rectangle 7">
            <a:extLst>
              <a:ext uri="{FF2B5EF4-FFF2-40B4-BE49-F238E27FC236}">
                <a16:creationId xmlns:a16="http://schemas.microsoft.com/office/drawing/2014/main" id="{7295AFAD-17B4-ED41-B3E0-F2B0743C7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5">
            <a:extLst>
              <a:ext uri="{FF2B5EF4-FFF2-40B4-BE49-F238E27FC236}">
                <a16:creationId xmlns:a16="http://schemas.microsoft.com/office/drawing/2014/main" id="{2AFA27B5-1A66-3F40-ADEB-EC09FDEBCC8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FFD1E12-93AE-7145-BACE-EDFD87C7937C}" type="slidenum">
              <a:rPr lang="en-US" altLang="en-US"/>
              <a:pPr/>
              <a:t>171</a:t>
            </a:fld>
            <a:endParaRPr lang="en-US" alt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6B14AA66-8130-CF47-BDAF-4E5239E16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F043BB06-7133-B340-9462-7877B04D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14</a:t>
            </a:r>
          </a:p>
        </p:txBody>
      </p:sp>
      <p:sp>
        <p:nvSpPr>
          <p:cNvPr id="209924" name="Rectangle 4">
            <a:extLst>
              <a:ext uri="{FF2B5EF4-FFF2-40B4-BE49-F238E27FC236}">
                <a16:creationId xmlns:a16="http://schemas.microsoft.com/office/drawing/2014/main" id="{F66835CD-4199-A94E-8F24-D27E71EEF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9925" name="Rectangle 5">
            <a:extLst>
              <a:ext uri="{FF2B5EF4-FFF2-40B4-BE49-F238E27FC236}">
                <a16:creationId xmlns:a16="http://schemas.microsoft.com/office/drawing/2014/main" id="{B8966EB9-C062-AE4A-B23A-E0296B95A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9926" name="Rectangle 6">
            <a:extLst>
              <a:ext uri="{FF2B5EF4-FFF2-40B4-BE49-F238E27FC236}">
                <a16:creationId xmlns:a16="http://schemas.microsoft.com/office/drawing/2014/main" id="{0CFE7F9B-154B-734B-B613-382B536285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09927" name="Rectangle 7">
            <a:extLst>
              <a:ext uri="{FF2B5EF4-FFF2-40B4-BE49-F238E27FC236}">
                <a16:creationId xmlns:a16="http://schemas.microsoft.com/office/drawing/2014/main" id="{61241892-9223-6441-9277-1427B1D19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5">
            <a:extLst>
              <a:ext uri="{FF2B5EF4-FFF2-40B4-BE49-F238E27FC236}">
                <a16:creationId xmlns:a16="http://schemas.microsoft.com/office/drawing/2014/main" id="{7773C9D5-216E-8740-A1B4-3BFF92EC399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8477A2D-2CB4-E147-B6C7-A473CD39FAB8}" type="slidenum">
              <a:rPr lang="en-US" altLang="en-US"/>
              <a:pPr/>
              <a:t>172</a:t>
            </a:fld>
            <a:endParaRPr lang="en-US" altLang="en-US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AB86D351-0DDC-6349-BF6A-C2233DA82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FDE4D448-8A57-6C4B-B0CC-4D182F1EE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16</a:t>
            </a:r>
          </a:p>
        </p:txBody>
      </p:sp>
      <p:sp>
        <p:nvSpPr>
          <p:cNvPr id="211972" name="Rectangle 4">
            <a:extLst>
              <a:ext uri="{FF2B5EF4-FFF2-40B4-BE49-F238E27FC236}">
                <a16:creationId xmlns:a16="http://schemas.microsoft.com/office/drawing/2014/main" id="{C3BABC73-CACC-2F4F-B703-9874AF990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1973" name="Rectangle 5">
            <a:extLst>
              <a:ext uri="{FF2B5EF4-FFF2-40B4-BE49-F238E27FC236}">
                <a16:creationId xmlns:a16="http://schemas.microsoft.com/office/drawing/2014/main" id="{590221E6-D8E5-1B49-AA35-BE9ECB5A3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1974" name="Rectangle 6">
            <a:extLst>
              <a:ext uri="{FF2B5EF4-FFF2-40B4-BE49-F238E27FC236}">
                <a16:creationId xmlns:a16="http://schemas.microsoft.com/office/drawing/2014/main" id="{BA389DBF-69A4-EC4F-A8FF-D0C1C1749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11975" name="Rectangle 7">
            <a:extLst>
              <a:ext uri="{FF2B5EF4-FFF2-40B4-BE49-F238E27FC236}">
                <a16:creationId xmlns:a16="http://schemas.microsoft.com/office/drawing/2014/main" id="{AA539ED0-3BAD-3544-82C0-3F940E504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>
            <a:extLst>
              <a:ext uri="{FF2B5EF4-FFF2-40B4-BE49-F238E27FC236}">
                <a16:creationId xmlns:a16="http://schemas.microsoft.com/office/drawing/2014/main" id="{651D560C-06C4-9940-BB14-7BB5C934A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220162" name="Rectangle 3">
            <a:extLst>
              <a:ext uri="{FF2B5EF4-FFF2-40B4-BE49-F238E27FC236}">
                <a16:creationId xmlns:a16="http://schemas.microsoft.com/office/drawing/2014/main" id="{05DC5EA3-E1EC-3E4D-9B3C-64B097DC2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2">
            <a:extLst>
              <a:ext uri="{FF2B5EF4-FFF2-40B4-BE49-F238E27FC236}">
                <a16:creationId xmlns:a16="http://schemas.microsoft.com/office/drawing/2014/main" id="{BBFE92D1-6AD7-B840-A690-58115A71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24258" name="Rectangle 3">
            <a:extLst>
              <a:ext uri="{FF2B5EF4-FFF2-40B4-BE49-F238E27FC236}">
                <a16:creationId xmlns:a16="http://schemas.microsoft.com/office/drawing/2014/main" id="{3064A3F5-5060-7E49-8DFD-7A9A99CD2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16</a:t>
            </a:r>
          </a:p>
        </p:txBody>
      </p:sp>
      <p:sp>
        <p:nvSpPr>
          <p:cNvPr id="224259" name="Rectangle 4">
            <a:extLst>
              <a:ext uri="{FF2B5EF4-FFF2-40B4-BE49-F238E27FC236}">
                <a16:creationId xmlns:a16="http://schemas.microsoft.com/office/drawing/2014/main" id="{FE8A8BB7-B548-C242-8B5B-1992B9163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4260" name="Rectangle 5">
            <a:extLst>
              <a:ext uri="{FF2B5EF4-FFF2-40B4-BE49-F238E27FC236}">
                <a16:creationId xmlns:a16="http://schemas.microsoft.com/office/drawing/2014/main" id="{22E28DEF-D6AC-C04B-90D3-7F81AD90F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4261" name="Rectangle 6">
            <a:extLst>
              <a:ext uri="{FF2B5EF4-FFF2-40B4-BE49-F238E27FC236}">
                <a16:creationId xmlns:a16="http://schemas.microsoft.com/office/drawing/2014/main" id="{094CA887-EEC8-944A-B1A6-BA8EE4B29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24262" name="Rectangle 7">
            <a:extLst>
              <a:ext uri="{FF2B5EF4-FFF2-40B4-BE49-F238E27FC236}">
                <a16:creationId xmlns:a16="http://schemas.microsoft.com/office/drawing/2014/main" id="{5516AA82-07B5-FC48-B7E0-3F2B76BA0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2">
            <a:extLst>
              <a:ext uri="{FF2B5EF4-FFF2-40B4-BE49-F238E27FC236}">
                <a16:creationId xmlns:a16="http://schemas.microsoft.com/office/drawing/2014/main" id="{269FFBE0-B588-4541-B589-AB0D35A4D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28354" name="Rectangle 3">
            <a:extLst>
              <a:ext uri="{FF2B5EF4-FFF2-40B4-BE49-F238E27FC236}">
                <a16:creationId xmlns:a16="http://schemas.microsoft.com/office/drawing/2014/main" id="{E6379E48-6DD1-DE44-B12A-4D012D538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17</a:t>
            </a:r>
          </a:p>
        </p:txBody>
      </p:sp>
      <p:sp>
        <p:nvSpPr>
          <p:cNvPr id="228355" name="Rectangle 4">
            <a:extLst>
              <a:ext uri="{FF2B5EF4-FFF2-40B4-BE49-F238E27FC236}">
                <a16:creationId xmlns:a16="http://schemas.microsoft.com/office/drawing/2014/main" id="{23871FB3-48F1-714C-8E9B-EABA064CF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8356" name="Rectangle 5">
            <a:extLst>
              <a:ext uri="{FF2B5EF4-FFF2-40B4-BE49-F238E27FC236}">
                <a16:creationId xmlns:a16="http://schemas.microsoft.com/office/drawing/2014/main" id="{828AEB2F-3E12-8747-BD7C-EEFA226F1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8357" name="Rectangle 6">
            <a:extLst>
              <a:ext uri="{FF2B5EF4-FFF2-40B4-BE49-F238E27FC236}">
                <a16:creationId xmlns:a16="http://schemas.microsoft.com/office/drawing/2014/main" id="{BCD31815-A8BA-204F-B7F3-3E0F2B259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28358" name="Rectangle 7">
            <a:extLst>
              <a:ext uri="{FF2B5EF4-FFF2-40B4-BE49-F238E27FC236}">
                <a16:creationId xmlns:a16="http://schemas.microsoft.com/office/drawing/2014/main" id="{7CD33AC6-776E-D84D-9697-768D7A36A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Rectangle 2">
            <a:extLst>
              <a:ext uri="{FF2B5EF4-FFF2-40B4-BE49-F238E27FC236}">
                <a16:creationId xmlns:a16="http://schemas.microsoft.com/office/drawing/2014/main" id="{DCADE3EA-0F39-F240-92C6-91341C0C81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233474" name="Rectangle 3">
            <a:extLst>
              <a:ext uri="{FF2B5EF4-FFF2-40B4-BE49-F238E27FC236}">
                <a16:creationId xmlns:a16="http://schemas.microsoft.com/office/drawing/2014/main" id="{F67C1F99-1B96-0B4D-9893-5051C36A1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Rectangle 2">
            <a:extLst>
              <a:ext uri="{FF2B5EF4-FFF2-40B4-BE49-F238E27FC236}">
                <a16:creationId xmlns:a16="http://schemas.microsoft.com/office/drawing/2014/main" id="{6D9349AE-80EE-6649-A32B-5115870E1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35522" name="Rectangle 3">
            <a:extLst>
              <a:ext uri="{FF2B5EF4-FFF2-40B4-BE49-F238E27FC236}">
                <a16:creationId xmlns:a16="http://schemas.microsoft.com/office/drawing/2014/main" id="{4E4272C4-B81C-3D4F-8514-DBF819005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15</a:t>
            </a:r>
          </a:p>
        </p:txBody>
      </p:sp>
      <p:sp>
        <p:nvSpPr>
          <p:cNvPr id="235523" name="Rectangle 4">
            <a:extLst>
              <a:ext uri="{FF2B5EF4-FFF2-40B4-BE49-F238E27FC236}">
                <a16:creationId xmlns:a16="http://schemas.microsoft.com/office/drawing/2014/main" id="{B9EA959D-6CD8-194F-BEE3-F956238F5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5524" name="Rectangle 5">
            <a:extLst>
              <a:ext uri="{FF2B5EF4-FFF2-40B4-BE49-F238E27FC236}">
                <a16:creationId xmlns:a16="http://schemas.microsoft.com/office/drawing/2014/main" id="{54960827-5A8C-B143-B2A6-8AC2BD2BB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5525" name="Rectangle 6">
            <a:extLst>
              <a:ext uri="{FF2B5EF4-FFF2-40B4-BE49-F238E27FC236}">
                <a16:creationId xmlns:a16="http://schemas.microsoft.com/office/drawing/2014/main" id="{C0864825-CA23-8A41-AA08-2E488F93FE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35526" name="Rectangle 7">
            <a:extLst>
              <a:ext uri="{FF2B5EF4-FFF2-40B4-BE49-F238E27FC236}">
                <a16:creationId xmlns:a16="http://schemas.microsoft.com/office/drawing/2014/main" id="{9CFC9851-06B8-9341-9FC6-787506D3F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2">
            <a:extLst>
              <a:ext uri="{FF2B5EF4-FFF2-40B4-BE49-F238E27FC236}">
                <a16:creationId xmlns:a16="http://schemas.microsoft.com/office/drawing/2014/main" id="{6CA53342-00E6-DA41-B872-779195850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37570" name="Rectangle 3">
            <a:extLst>
              <a:ext uri="{FF2B5EF4-FFF2-40B4-BE49-F238E27FC236}">
                <a16:creationId xmlns:a16="http://schemas.microsoft.com/office/drawing/2014/main" id="{1C12B773-D5D5-194A-9072-65E5CB266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27</a:t>
            </a:r>
          </a:p>
        </p:txBody>
      </p:sp>
      <p:sp>
        <p:nvSpPr>
          <p:cNvPr id="237571" name="Rectangle 4">
            <a:extLst>
              <a:ext uri="{FF2B5EF4-FFF2-40B4-BE49-F238E27FC236}">
                <a16:creationId xmlns:a16="http://schemas.microsoft.com/office/drawing/2014/main" id="{53C13B1C-B3E8-D84E-8670-4ABC33C25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7572" name="Rectangle 5">
            <a:extLst>
              <a:ext uri="{FF2B5EF4-FFF2-40B4-BE49-F238E27FC236}">
                <a16:creationId xmlns:a16="http://schemas.microsoft.com/office/drawing/2014/main" id="{6C6DDAA0-8C47-884B-8E04-BDD1E295E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7573" name="Rectangle 6">
            <a:extLst>
              <a:ext uri="{FF2B5EF4-FFF2-40B4-BE49-F238E27FC236}">
                <a16:creationId xmlns:a16="http://schemas.microsoft.com/office/drawing/2014/main" id="{339863D2-6C83-7C4B-A8AF-90DD004479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37574" name="Rectangle 7">
            <a:extLst>
              <a:ext uri="{FF2B5EF4-FFF2-40B4-BE49-F238E27FC236}">
                <a16:creationId xmlns:a16="http://schemas.microsoft.com/office/drawing/2014/main" id="{55B19E14-2AFB-9546-AE77-A159B0173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F2C23A-AEF0-6141-8805-F7DFDCEDA7A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4BB1A242-12C0-E849-9C49-E9C750060801}"/>
              </a:ext>
            </a:extLst>
          </p:cNvPr>
          <p:cNvSpPr/>
          <p:nvPr/>
        </p:nvSpPr>
        <p:spPr>
          <a:xfrm>
            <a:off x="65087" y="83343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AFD96D-9231-7841-B4E8-559E19407D40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15A4F-EFEE-BC43-B4C1-F1AE67F3A7AF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1D35D-BE81-5D44-9159-78781DC33733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27">
            <a:extLst>
              <a:ext uri="{FF2B5EF4-FFF2-40B4-BE49-F238E27FC236}">
                <a16:creationId xmlns:a16="http://schemas.microsoft.com/office/drawing/2014/main" id="{E3B1AD7A-735D-0D41-89A7-008D8FE9B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D7376-4550-3245-8EB1-E491FB6F5367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0C733B1D-4A6A-C04D-9FDA-C4D1849B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>
            <a:extLst>
              <a:ext uri="{FF2B5EF4-FFF2-40B4-BE49-F238E27FC236}">
                <a16:creationId xmlns:a16="http://schemas.microsoft.com/office/drawing/2014/main" id="{0C81E635-3BDA-8048-A1E3-17429E60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4573" y="6258490"/>
            <a:ext cx="457200" cy="457200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EA5C9D-7EC3-014F-A0D8-7E7D4AA82BE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6828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80DD9C54-08CF-3445-8C46-093AD6DE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3BEA0-E6F2-F64C-8543-DFB769EB8C1C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14B348B-4FAD-0144-B16B-E85284756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D47A377-64BE-EE4F-A844-7404FE71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660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BDB713-68E2-3F4C-99C2-C760933290A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34CD338C-5C94-084D-BBE9-5782897B78A0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01C364-3B7B-1A40-8298-B6A2E37E3D7F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A0EDC8-E89A-054F-B2F8-CD06168168FE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9CB35D-8924-134B-BCD8-4CC124AAE58B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CDD4547-3FAA-0342-85B6-3503AE9F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DCA5-918F-894F-9334-FD51DBC448A7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9DCC467-587D-C345-BBDE-B5AB13F8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215A9D0-3E68-454B-B1F0-ABDE6DA26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3980" y="6280055"/>
            <a:ext cx="457200" cy="457200"/>
          </a:xfrm>
          <a:noFill/>
          <a:ln>
            <a:noFill/>
          </a:ln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56BCE3-E206-2145-9EFC-BB5C89906722}" type="slidenum">
              <a:rPr lang="en-US" altLang="en-US" smtClean="0"/>
              <a:pPr>
                <a:defRPr/>
              </a:pPr>
              <a:t>‹#›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16762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8FFB0B7-B082-8F4D-8981-F0341DE69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81F7-6DF7-C849-AA0A-A6C5934FAEC2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6FA2246-5DCB-8A48-9043-2EF54780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A548903B-CD70-2E48-9BA1-D2C4ED04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10508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500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AE453FA6-7B98-654F-9526-6BB21833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4350A-7A62-0643-9E1B-E7F1F0A8D3D4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2E2707AE-E5C3-C64D-9895-A892E950E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B7DBF962-AE2D-644C-8147-9CE8F14E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6967" y="6347043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EAE9EC-BDA3-2044-ACEB-062811FB1AA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90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46E3659F-8148-3C4F-A1EB-509DE0B1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E5888-BC4C-2C40-B2DF-02AF431BD507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CE71BE5-7121-AE43-B7EA-B608714AE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9A7ABC3-5371-AB4A-ACA3-7DEAF1CC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14162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167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E318D7A1-253E-BA45-8097-58B6D129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06CEA-41FC-B043-9B3E-F1E5B5FFF9E5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DCE21-D0A1-F648-9CDC-9DF8243A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2502BD34-9662-5149-8865-82F2B9CD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7820" y="6343911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991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9E3D56-1F89-5E49-A420-7500AFC4D56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6" name="Rounded Rectangle 5">
            <a:extLst>
              <a:ext uri="{FF2B5EF4-FFF2-40B4-BE49-F238E27FC236}">
                <a16:creationId xmlns:a16="http://schemas.microsoft.com/office/drawing/2014/main" id="{7E73FBB1-4EE5-394E-B73D-7455DC674875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B05BB2E-FE5D-0C48-993F-F85F7E9ED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AC445-D7D2-3241-9C7E-1CD715B87BDB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C5181BF-002A-564D-AF39-9F8534A7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AF76CAD-B2FA-6041-9004-31A65BF2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0125" y="6305550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7EFF8A3-BA10-EF41-A32D-7A1D2A6EF96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91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45F108-9D2B-4245-A7EA-61FD1BD0B863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3BFA29-A219-8943-8A59-CB3C95246F48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4482A3-291F-8948-9333-B61C0693D02E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54073CE3-FAE3-1B4A-BE74-16830757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B0F6-3D97-094D-8438-C01F26357109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5FB9DC1-23DD-CE47-A0F9-39EDDEA5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AA89643B-6C56-2443-B8D1-8D83E903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25622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7C232EA-11DB-E94E-973B-3A3E9477571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122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058903D-3A51-7741-97B6-36BF8879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714F9-25C5-FE46-AB44-80F7ADB27A29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B064AEC-3B0B-CB48-8D50-EE8720F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88DD1FA-A924-4A43-AB8A-3800F3AF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58264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D25FF23-F3D2-B349-AF6D-959D0DAC15D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0774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21DE2C7-35C0-5848-92D6-3A671F862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E89EB-AC0B-4C45-AD66-F6CD7F3C43F0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CF0B8C6-DE6C-C541-B810-B9F2B97B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0B48E38-C815-ED4F-A030-365FD3219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80" y="6343911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D565BF-FE35-0845-8B67-136EE7FDA46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916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40538E-3225-7241-9DE2-F9F4C17CF1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A33238D4-A0FF-2B46-B16D-A54597154B5F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97415702-FFD9-1D40-B8FD-E08261D760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AF692FBF-76A6-2244-B297-0E688FF002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63A83A6-F50F-DF44-8E2E-178FBB5D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2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6D21BA23-8A78-F446-B71F-E161D3A56D29}" type="datetime1">
              <a:rPr lang="en-US" altLang="en-US" smtClean="0"/>
              <a:t>5/24/21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36EF23-614B-7649-8486-10E68AA0E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A7050A7-92F6-4745-87E3-FD6A9679D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5838" y="6320631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Franklin Gothic Book" charset="0"/>
                <a:ea typeface="ＭＳ Ｐゴシック" charset="-128"/>
              </a:defRPr>
            </a:lvl1pPr>
          </a:lstStyle>
          <a:p>
            <a:pPr>
              <a:defRPr/>
            </a:pPr>
            <a:fld id="{EDEF227F-982A-4145-BEAC-F7B7FA30876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197" r:id="rId2"/>
    <p:sldLayoutId id="2147484205" r:id="rId3"/>
    <p:sldLayoutId id="2147484198" r:id="rId4"/>
    <p:sldLayoutId id="2147484199" r:id="rId5"/>
    <p:sldLayoutId id="2147484200" r:id="rId6"/>
    <p:sldLayoutId id="2147484201" r:id="rId7"/>
    <p:sldLayoutId id="2147484206" r:id="rId8"/>
    <p:sldLayoutId id="2147484207" r:id="rId9"/>
    <p:sldLayoutId id="2147484202" r:id="rId10"/>
    <p:sldLayoutId id="214748420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Helvetica"/>
          <a:ea typeface="ＭＳ Ｐゴシック" charset="0"/>
          <a:cs typeface="Helvetic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2" charset="2"/>
        <a:buChar char=""/>
        <a:defRPr sz="28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2" charset="2"/>
        <a:buChar char=""/>
        <a:defRPr sz="24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2" charset="2"/>
        <a:buChar char=""/>
        <a:defRPr sz="20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2" charset="2"/>
        <a:buChar char="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7.pn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4.emf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2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3.png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39.emf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7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1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3.e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4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7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9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3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8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5.e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5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60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62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7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58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68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69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70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72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74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75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77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79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81.e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8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82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84.e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83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85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87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6.e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89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8.e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92.e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91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94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93.e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95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97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96.em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98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99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100.emf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01.emf"/><Relationship Id="rId4" Type="http://schemas.openxmlformats.org/officeDocument/2006/relationships/oleObject" Target="../embeddings/oleObject93.bin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02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104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05.e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10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8.jpe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10.png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112.png"/><Relationship Id="rId4" Type="http://schemas.openxmlformats.org/officeDocument/2006/relationships/image" Target="../media/image109.png"/><Relationship Id="rId9" Type="http://schemas.openxmlformats.org/officeDocument/2006/relationships/oleObject" Target="../embeddings/oleObject101.bin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oleObject" Target="../embeddings/oleObject102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14.png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13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4" Type="http://schemas.openxmlformats.org/officeDocument/2006/relationships/image" Target="../media/image119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21.png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2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tif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7" Type="http://schemas.openxmlformats.org/officeDocument/2006/relationships/image" Target="../media/image1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31.e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30.em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4" Type="http://schemas.openxmlformats.org/officeDocument/2006/relationships/image" Target="../media/image133.emf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134.emf"/><Relationship Id="rId4" Type="http://schemas.openxmlformats.org/officeDocument/2006/relationships/oleObject" Target="../embeddings/oleObject112.bin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5.bin"/><Relationship Id="rId13" Type="http://schemas.openxmlformats.org/officeDocument/2006/relationships/oleObject" Target="../embeddings/oleObject117.bin"/><Relationship Id="rId18" Type="http://schemas.openxmlformats.org/officeDocument/2006/relationships/image" Target="../media/image142.emf"/><Relationship Id="rId3" Type="http://schemas.openxmlformats.org/officeDocument/2006/relationships/image" Target="../media/image135.emf"/><Relationship Id="rId7" Type="http://schemas.openxmlformats.org/officeDocument/2006/relationships/image" Target="../media/image137.emf"/><Relationship Id="rId12" Type="http://schemas.openxmlformats.org/officeDocument/2006/relationships/image" Target="../media/image139.emf"/><Relationship Id="rId1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1.emf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114.bin"/><Relationship Id="rId11" Type="http://schemas.openxmlformats.org/officeDocument/2006/relationships/oleObject" Target="../embeddings/oleObject116.bin"/><Relationship Id="rId5" Type="http://schemas.openxmlformats.org/officeDocument/2006/relationships/image" Target="../media/image136.emf"/><Relationship Id="rId15" Type="http://schemas.openxmlformats.org/officeDocument/2006/relationships/oleObject" Target="../embeddings/oleObject118.bin"/><Relationship Id="rId10" Type="http://schemas.openxmlformats.org/officeDocument/2006/relationships/image" Target="../media/image143.emf"/><Relationship Id="rId4" Type="http://schemas.openxmlformats.org/officeDocument/2006/relationships/oleObject" Target="../embeddings/oleObject113.bin"/><Relationship Id="rId9" Type="http://schemas.openxmlformats.org/officeDocument/2006/relationships/image" Target="../media/image138.emf"/><Relationship Id="rId14" Type="http://schemas.openxmlformats.org/officeDocument/2006/relationships/image" Target="../media/image140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4" Type="http://schemas.openxmlformats.org/officeDocument/2006/relationships/image" Target="../media/image144.e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145.em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47.emf"/><Relationship Id="rId5" Type="http://schemas.openxmlformats.org/officeDocument/2006/relationships/oleObject" Target="../embeddings/oleObject123.bin"/><Relationship Id="rId4" Type="http://schemas.openxmlformats.org/officeDocument/2006/relationships/image" Target="../media/image146.emf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49.e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48.emf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51.e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50.emf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e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12" Type="http://schemas.openxmlformats.org/officeDocument/2006/relationships/image" Target="../media/image15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54.emf"/><Relationship Id="rId11" Type="http://schemas.openxmlformats.org/officeDocument/2006/relationships/oleObject" Target="../embeddings/oleObject132.bin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56.emf"/><Relationship Id="rId4" Type="http://schemas.openxmlformats.org/officeDocument/2006/relationships/image" Target="../media/image153.emf"/><Relationship Id="rId9" Type="http://schemas.openxmlformats.org/officeDocument/2006/relationships/oleObject" Target="../embeddings/oleObject131.bin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7" Type="http://schemas.openxmlformats.org/officeDocument/2006/relationships/image" Target="../media/image16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134.bin"/><Relationship Id="rId5" Type="http://schemas.openxmlformats.org/officeDocument/2006/relationships/image" Target="../media/image160.emf"/><Relationship Id="rId4" Type="http://schemas.openxmlformats.org/officeDocument/2006/relationships/oleObject" Target="../embeddings/oleObject133.bin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4" Type="http://schemas.openxmlformats.org/officeDocument/2006/relationships/image" Target="../media/image163.emf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8.bin"/><Relationship Id="rId3" Type="http://schemas.openxmlformats.org/officeDocument/2006/relationships/image" Target="../media/image167.emf"/><Relationship Id="rId7" Type="http://schemas.openxmlformats.org/officeDocument/2006/relationships/image" Target="../media/image16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6" Type="http://schemas.openxmlformats.org/officeDocument/2006/relationships/oleObject" Target="../embeddings/oleObject137.bin"/><Relationship Id="rId5" Type="http://schemas.openxmlformats.org/officeDocument/2006/relationships/image" Target="../media/image164.emf"/><Relationship Id="rId4" Type="http://schemas.openxmlformats.org/officeDocument/2006/relationships/oleObject" Target="../embeddings/oleObject136.bin"/><Relationship Id="rId9" Type="http://schemas.openxmlformats.org/officeDocument/2006/relationships/image" Target="../media/image166.emf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0.vml"/><Relationship Id="rId4" Type="http://schemas.openxmlformats.org/officeDocument/2006/relationships/image" Target="../media/image168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169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g"/><Relationship Id="rId1" Type="http://schemas.microsoft.com/office/2007/relationships/media" Target="../media/media2.mpg"/><Relationship Id="rId4" Type="http://schemas.openxmlformats.org/officeDocument/2006/relationships/image" Target="../media/image170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g"/><Relationship Id="rId1" Type="http://schemas.microsoft.com/office/2007/relationships/media" Target="../media/media3.mpg"/><Relationship Id="rId4" Type="http://schemas.openxmlformats.org/officeDocument/2006/relationships/image" Target="../media/image171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5" Type="http://schemas.openxmlformats.org/officeDocument/2006/relationships/image" Target="../media/image172.emf"/><Relationship Id="rId4" Type="http://schemas.openxmlformats.org/officeDocument/2006/relationships/oleObject" Target="../embeddings/oleObject140.bin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6" Type="http://schemas.openxmlformats.org/officeDocument/2006/relationships/oleObject" Target="../embeddings/oleObject142.bin"/><Relationship Id="rId5" Type="http://schemas.openxmlformats.org/officeDocument/2006/relationships/image" Target="../media/image173.png"/><Relationship Id="rId4" Type="http://schemas.openxmlformats.org/officeDocument/2006/relationships/oleObject" Target="../embeddings/oleObject141.bin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13" Type="http://schemas.openxmlformats.org/officeDocument/2006/relationships/image" Target="../media/image179.emf"/><Relationship Id="rId18" Type="http://schemas.openxmlformats.org/officeDocument/2006/relationships/image" Target="../media/image179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76.emf"/><Relationship Id="rId12" Type="http://schemas.openxmlformats.org/officeDocument/2006/relationships/oleObject" Target="../embeddings/oleObject147.bin"/><Relationship Id="rId17" Type="http://schemas.openxmlformats.org/officeDocument/2006/relationships/image" Target="../media/image18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9.bin"/><Relationship Id="rId1" Type="http://schemas.openxmlformats.org/officeDocument/2006/relationships/vmlDrawing" Target="../drawings/vmlDrawing73.vml"/><Relationship Id="rId6" Type="http://schemas.openxmlformats.org/officeDocument/2006/relationships/oleObject" Target="../embeddings/oleObject144.bin"/><Relationship Id="rId11" Type="http://schemas.openxmlformats.org/officeDocument/2006/relationships/image" Target="../media/image178.emf"/><Relationship Id="rId5" Type="http://schemas.openxmlformats.org/officeDocument/2006/relationships/image" Target="../media/image175.emf"/><Relationship Id="rId15" Type="http://schemas.openxmlformats.org/officeDocument/2006/relationships/image" Target="../media/image180.emf"/><Relationship Id="rId10" Type="http://schemas.openxmlformats.org/officeDocument/2006/relationships/oleObject" Target="../embeddings/oleObject146.bin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177.emf"/><Relationship Id="rId14" Type="http://schemas.openxmlformats.org/officeDocument/2006/relationships/oleObject" Target="../embeddings/oleObject148.bin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5" Type="http://schemas.openxmlformats.org/officeDocument/2006/relationships/image" Target="../media/image182.emf"/><Relationship Id="rId4" Type="http://schemas.openxmlformats.org/officeDocument/2006/relationships/oleObject" Target="../embeddings/oleObject150.bin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8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152.bin"/><Relationship Id="rId5" Type="http://schemas.openxmlformats.org/officeDocument/2006/relationships/image" Target="../media/image183.png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185.png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8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oleObject155.bin"/><Relationship Id="rId5" Type="http://schemas.openxmlformats.org/officeDocument/2006/relationships/image" Target="../media/image187.png"/><Relationship Id="rId4" Type="http://schemas.openxmlformats.org/officeDocument/2006/relationships/oleObject" Target="../embeddings/oleObject154.bin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5" Type="http://schemas.openxmlformats.org/officeDocument/2006/relationships/image" Target="../media/image189.png"/><Relationship Id="rId4" Type="http://schemas.openxmlformats.org/officeDocument/2006/relationships/oleObject" Target="../embeddings/oleObject156.bin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0.png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0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4" Type="http://schemas.openxmlformats.org/officeDocument/2006/relationships/image" Target="../media/image191.emf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emf"/><Relationship Id="rId1" Type="http://schemas.openxmlformats.org/officeDocument/2006/relationships/slideLayout" Target="../slideLayouts/slideLayout6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emf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9.vml"/><Relationship Id="rId4" Type="http://schemas.openxmlformats.org/officeDocument/2006/relationships/image" Target="../media/image196.emf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0.vml"/><Relationship Id="rId4" Type="http://schemas.openxmlformats.org/officeDocument/2006/relationships/image" Target="../media/image197.emf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5" Type="http://schemas.openxmlformats.org/officeDocument/2006/relationships/image" Target="../media/image198.emf"/><Relationship Id="rId4" Type="http://schemas.openxmlformats.org/officeDocument/2006/relationships/oleObject" Target="../embeddings/oleObject160.bin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2.vml"/><Relationship Id="rId4" Type="http://schemas.openxmlformats.org/officeDocument/2006/relationships/image" Target="../media/image199.emf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0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3.vml"/><Relationship Id="rId6" Type="http://schemas.openxmlformats.org/officeDocument/2006/relationships/oleObject" Target="../embeddings/oleObject163.bin"/><Relationship Id="rId5" Type="http://schemas.openxmlformats.org/officeDocument/2006/relationships/image" Target="../media/image200.emf"/><Relationship Id="rId4" Type="http://schemas.openxmlformats.org/officeDocument/2006/relationships/oleObject" Target="../embeddings/oleObject162.bin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Pd0OHrmCBc" TargetMode="External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6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6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tm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09.emf"/><Relationship Id="rId2" Type="http://schemas.openxmlformats.org/officeDocument/2006/relationships/video" Target="../media/media4.mpg"/><Relationship Id="rId1" Type="http://schemas.microsoft.com/office/2007/relationships/media" Target="../media/media4.mpg"/><Relationship Id="rId6" Type="http://schemas.openxmlformats.org/officeDocument/2006/relationships/image" Target="../media/image208.emf"/><Relationship Id="rId5" Type="http://schemas.openxmlformats.org/officeDocument/2006/relationships/image" Target="../media/image203.jpeg"/><Relationship Id="rId4" Type="http://schemas.openxmlformats.org/officeDocument/2006/relationships/image" Target="../media/image207.png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6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6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6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6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6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4.png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9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6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4.jpe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6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6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emf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3.jpeg"/><Relationship Id="rId4" Type="http://schemas.openxmlformats.org/officeDocument/2006/relationships/image" Target="../media/image205.png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7E083A08-BCEB-4546-87DA-9682A4FD9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2550" y="3302000"/>
            <a:ext cx="6400800" cy="3217863"/>
          </a:xfrm>
        </p:spPr>
        <p:txBody>
          <a:bodyPr/>
          <a:lstStyle/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Dr. Walter A. Silva</a:t>
            </a: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 Branch</a:t>
            </a: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NASA Langley Research Center</a:t>
            </a:r>
          </a:p>
          <a:p>
            <a:pPr eaLnBrk="1" hangingPunct="1"/>
            <a:endParaRPr kumimoji="1" lang="en-US" altLang="en-US" sz="240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24 June – 15 July, 2021</a:t>
            </a: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AIAA Online Short Course</a:t>
            </a: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AC799BE8-E5FA-474D-9237-A06D54F0F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563" y="1241425"/>
            <a:ext cx="7772400" cy="1947863"/>
          </a:xfrm>
        </p:spPr>
        <p:txBody>
          <a:bodyPr/>
          <a:lstStyle/>
          <a:p>
            <a:pPr eaLnBrk="1" hangingPunct="1"/>
            <a:r>
              <a:rPr kumimoji="1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Unified Approach for Computational Aeroelasticity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D6E426FF-C52E-6A4F-A867-2A9E29D52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Acknowledgements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38085D19-5AA6-E044-A7E4-F599D5D1F8D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Excerpts from AIAA Short Course on Aeroelasticity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Prof. Cesnik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Prof. Strganac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CF8D7B-AF83-B347-88AA-040B00CC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26">
            <a:extLst>
              <a:ext uri="{FF2B5EF4-FFF2-40B4-BE49-F238E27FC236}">
                <a16:creationId xmlns:a16="http://schemas.microsoft.com/office/drawing/2014/main" id="{525EA725-5FF9-CA40-B6DB-2C3FE60F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498475"/>
            <a:ext cx="2355850" cy="592138"/>
          </a:xfrm>
        </p:spPr>
        <p:txBody>
          <a:bodyPr/>
          <a:lstStyle/>
          <a:p>
            <a:pPr eaLnBrk="1" hangingPunct="1"/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Outline</a:t>
            </a:r>
          </a:p>
        </p:txBody>
      </p:sp>
      <p:sp>
        <p:nvSpPr>
          <p:cNvPr id="18434" name="Rectangle 1027">
            <a:extLst>
              <a:ext uri="{FF2B5EF4-FFF2-40B4-BE49-F238E27FC236}">
                <a16:creationId xmlns:a16="http://schemas.microsoft.com/office/drawing/2014/main" id="{03CAD95A-19BB-C74B-82D0-8ACF877CFA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5313" y="1412875"/>
            <a:ext cx="7772400" cy="4541838"/>
          </a:xfrm>
        </p:spPr>
        <p:txBody>
          <a:bodyPr/>
          <a:lstStyle/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Mathematical Preliminaries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Aerodynamics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 Analysis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 (AE)</a:t>
            </a:r>
          </a:p>
          <a:p>
            <a:pPr eaLnBrk="1" hangingPunct="1"/>
            <a:r>
              <a:rPr kumimoji="1" lang="en-US" altLang="en-US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Aeroservoelasticity</a:t>
            </a:r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(ASE)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Reduced-Order Models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Case Studies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Discussion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1DD3B0-98E3-EB44-9BF0-518ED882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00EB921D-AE1F-6F4B-BB07-25F19752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382588"/>
            <a:ext cx="8358187" cy="1296987"/>
          </a:xfrm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A-6F Wind-Tunnel Model Flutter </a:t>
            </a:r>
            <a:b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(YouTube)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FB9B9-37A0-F741-941D-1323DE7A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51E663-07AD-3D46-A619-4EA01A993466}"/>
              </a:ext>
            </a:extLst>
          </p:cNvPr>
          <p:cNvSpPr txBox="1"/>
          <p:nvPr/>
        </p:nvSpPr>
        <p:spPr>
          <a:xfrm>
            <a:off x="937071" y="2584502"/>
            <a:ext cx="71613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https://</a:t>
            </a:r>
            <a:r>
              <a:rPr lang="en-US" sz="2000" dirty="0" err="1">
                <a:latin typeface="Helvetica" pitchFamily="2" charset="0"/>
              </a:rPr>
              <a:t>www.airspacemag.com</a:t>
            </a:r>
            <a:r>
              <a:rPr lang="en-US" sz="2000" dirty="0">
                <a:latin typeface="Helvetica" pitchFamily="2" charset="0"/>
              </a:rPr>
              <a:t>/videos/a-6-wing-flutter-tests_1/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3F621BBE-152F-4940-A3DE-E47F3FC7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25" y="393700"/>
            <a:ext cx="8612188" cy="8604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Wind-Tunnel Model Flutter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4A5890-F87D-F04C-85D9-C9CDB847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DF0DAA-C75B-5B45-9D6E-ACD5BBB90118}"/>
              </a:ext>
            </a:extLst>
          </p:cNvPr>
          <p:cNvSpPr txBox="1"/>
          <p:nvPr/>
        </p:nvSpPr>
        <p:spPr>
          <a:xfrm>
            <a:off x="687689" y="3030367"/>
            <a:ext cx="3433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No hyperlink; separate video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>
            <a:extLst>
              <a:ext uri="{FF2B5EF4-FFF2-40B4-BE49-F238E27FC236}">
                <a16:creationId xmlns:a16="http://schemas.microsoft.com/office/drawing/2014/main" id="{CEBF38BB-69F5-E246-84D3-1E4517169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Mathematical Preliminaries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FC6720-0193-D143-AF35-BE2F6741658D}"/>
              </a:ext>
            </a:extLst>
          </p:cNvPr>
          <p:cNvSpPr txBox="1"/>
          <p:nvPr/>
        </p:nvSpPr>
        <p:spPr>
          <a:xfrm>
            <a:off x="1374775" y="2474913"/>
            <a:ext cx="57753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3399"/>
                </a:solidFill>
                <a:latin typeface="Helvetica"/>
                <a:ea typeface="+mn-ea"/>
                <a:cs typeface="Helvetica"/>
              </a:rPr>
              <a:t>Classification of Systems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1A8DA-B8ED-F743-978D-25B76BF6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CC08C17-FC38-2844-9E73-D5AF907E1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25" y="509588"/>
            <a:ext cx="7772400" cy="5969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Excerpts from References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D7EEA21C-918A-A246-9D85-A236A12A7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65263"/>
            <a:ext cx="884713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Autonomous Second-Order Nonlinear Systems:</a:t>
            </a:r>
          </a:p>
          <a:p>
            <a:r>
              <a:rPr lang="en-US" altLang="en-US" sz="2000">
                <a:latin typeface="Helvetica" pitchFamily="2" charset="0"/>
              </a:rPr>
              <a:t>	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…we shall restrict our attention to second-order autonomous</a:t>
            </a:r>
          </a:p>
          <a:p>
            <a:r>
              <a:rPr lang="en-US" altLang="en-US" sz="2000">
                <a:latin typeface="Helvetica" pitchFamily="2" charset="0"/>
              </a:rPr>
              <a:t>               systems…where time does not enter explicitly into the</a:t>
            </a:r>
          </a:p>
          <a:p>
            <a:r>
              <a:rPr lang="en-US" altLang="en-US" sz="2000">
                <a:latin typeface="Helvetica" pitchFamily="2" charset="0"/>
              </a:rPr>
              <a:t>              equation of motion.  This, of course, precludes time- </a:t>
            </a:r>
          </a:p>
          <a:p>
            <a:r>
              <a:rPr lang="en-US" altLang="en-US" sz="2000">
                <a:latin typeface="Helvetica" pitchFamily="2" charset="0"/>
              </a:rPr>
              <a:t>              dependent forcing functions.</a:t>
            </a:r>
            <a:r>
              <a:rPr lang="ja-JP" altLang="en-US" sz="2000">
                <a:latin typeface="Helvetica" pitchFamily="2" charset="0"/>
              </a:rPr>
              <a:t>”</a:t>
            </a:r>
            <a:endParaRPr lang="en-US" altLang="ja-JP" sz="2000">
              <a:latin typeface="Helvetica" pitchFamily="2" charset="0"/>
            </a:endParaRP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Unit-Step and Unit-Impulse Functions:</a:t>
            </a:r>
          </a:p>
          <a:p>
            <a:r>
              <a:rPr lang="en-US" altLang="en-US" sz="2000">
                <a:latin typeface="Helvetica" pitchFamily="2" charset="0"/>
              </a:rPr>
              <a:t>             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Whereas the unit-step function is well defined, the unit- </a:t>
            </a:r>
          </a:p>
          <a:p>
            <a:r>
              <a:rPr lang="en-US" altLang="en-US" sz="2000">
                <a:latin typeface="Helvetica" pitchFamily="2" charset="0"/>
              </a:rPr>
              <a:t>              impulse function, mathematically speaking, is not.</a:t>
            </a:r>
            <a:r>
              <a:rPr lang="ja-JP" altLang="en-US" sz="2000">
                <a:latin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</a:rPr>
              <a:t> </a:t>
            </a:r>
          </a:p>
          <a:p>
            <a:endParaRPr lang="en-US" altLang="en-US" sz="1800">
              <a:latin typeface="Helvetica" pitchFamily="2" charset="0"/>
            </a:endParaRPr>
          </a:p>
          <a:p>
            <a:endParaRPr lang="en-US" altLang="en-US" sz="1800">
              <a:latin typeface="Helvetica" pitchFamily="2" charset="0"/>
            </a:endParaRPr>
          </a:p>
          <a:p>
            <a:r>
              <a:rPr lang="en-US" altLang="en-US" sz="1800" b="1">
                <a:solidFill>
                  <a:schemeClr val="accent2"/>
                </a:solidFill>
                <a:latin typeface="Helvetica" pitchFamily="2" charset="0"/>
              </a:rPr>
              <a:t>   </a:t>
            </a:r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What do these statements mean? Do we understand how </a:t>
            </a:r>
          </a:p>
          <a:p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   these concepts apply to real-world systems?</a:t>
            </a:r>
            <a:endParaRPr lang="en-US" altLang="en-US" sz="200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845220-32C8-DE49-AE80-BAB0FBBA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858AF1F-A071-1840-A36E-6EEA7B7D4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8B0C0E72-3937-DC42-BDD0-7B6C9233B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65092F9B-0356-AA46-8A5B-33ECE8F25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50" y="284163"/>
            <a:ext cx="70358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600" b="1">
                <a:solidFill>
                  <a:srgbClr val="0070C0"/>
                </a:solidFill>
                <a:latin typeface="Helvetica" pitchFamily="2" charset="0"/>
              </a:rPr>
              <a:t>Mathematical Foundations</a:t>
            </a:r>
            <a:br>
              <a:rPr lang="en-US" altLang="en-US" sz="3200" b="1">
                <a:solidFill>
                  <a:srgbClr val="000000"/>
                </a:solidFill>
                <a:latin typeface="Helvetica" pitchFamily="2" charset="0"/>
              </a:rPr>
            </a:br>
            <a:r>
              <a:rPr lang="en-US" altLang="en-US" sz="3200">
                <a:solidFill>
                  <a:srgbClr val="004E6D"/>
                </a:solidFill>
                <a:latin typeface="Helvetica" pitchFamily="2" charset="0"/>
              </a:rPr>
              <a:t>System Classifications</a:t>
            </a:r>
          </a:p>
        </p:txBody>
      </p:sp>
      <p:grpSp>
        <p:nvGrpSpPr>
          <p:cNvPr id="24580" name="Group 34">
            <a:extLst>
              <a:ext uri="{FF2B5EF4-FFF2-40B4-BE49-F238E27FC236}">
                <a16:creationId xmlns:a16="http://schemas.microsoft.com/office/drawing/2014/main" id="{2750E771-9E15-A74E-9D9E-540EFA00F231}"/>
              </a:ext>
            </a:extLst>
          </p:cNvPr>
          <p:cNvGrpSpPr>
            <a:grpSpLocks/>
          </p:cNvGrpSpPr>
          <p:nvPr/>
        </p:nvGrpSpPr>
        <p:grpSpPr bwMode="auto">
          <a:xfrm>
            <a:off x="622300" y="1824038"/>
            <a:ext cx="7350125" cy="4519612"/>
            <a:chOff x="823913" y="1824038"/>
            <a:chExt cx="7350124" cy="4519612"/>
          </a:xfrm>
        </p:grpSpPr>
        <p:grpSp>
          <p:nvGrpSpPr>
            <p:cNvPr id="24581" name="Group 5">
              <a:extLst>
                <a:ext uri="{FF2B5EF4-FFF2-40B4-BE49-F238E27FC236}">
                  <a16:creationId xmlns:a16="http://schemas.microsoft.com/office/drawing/2014/main" id="{987F354C-D4D9-FE47-B710-0F07FC8DE9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3913" y="1824038"/>
              <a:ext cx="7350124" cy="4519612"/>
              <a:chOff x="345" y="1065"/>
              <a:chExt cx="4630" cy="2963"/>
            </a:xfrm>
          </p:grpSpPr>
          <p:sp>
            <p:nvSpPr>
              <p:cNvPr id="24593" name="Rectangle 6">
                <a:extLst>
                  <a:ext uri="{FF2B5EF4-FFF2-40B4-BE49-F238E27FC236}">
                    <a16:creationId xmlns:a16="http://schemas.microsoft.com/office/drawing/2014/main" id="{A9B5B31B-39C8-5B4E-B869-CFCB6C96C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684"/>
                <a:ext cx="3448" cy="23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594" name="Line 7">
                <a:extLst>
                  <a:ext uri="{FF2B5EF4-FFF2-40B4-BE49-F238E27FC236}">
                    <a16:creationId xmlns:a16="http://schemas.microsoft.com/office/drawing/2014/main" id="{558CE975-37FF-7244-A301-EA169AC9DA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1065"/>
                <a:ext cx="0" cy="29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5" name="Line 8">
                <a:extLst>
                  <a:ext uri="{FF2B5EF4-FFF2-40B4-BE49-F238E27FC236}">
                    <a16:creationId xmlns:a16="http://schemas.microsoft.com/office/drawing/2014/main" id="{524AD579-D261-F741-B9BC-BAD11D2F9B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1065"/>
                <a:ext cx="0" cy="29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6" name="Line 9">
                <a:extLst>
                  <a:ext uri="{FF2B5EF4-FFF2-40B4-BE49-F238E27FC236}">
                    <a16:creationId xmlns:a16="http://schemas.microsoft.com/office/drawing/2014/main" id="{87FED255-A4BE-9644-8B70-CCC978AF2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1449"/>
                <a:ext cx="0" cy="25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7" name="Line 10">
                <a:extLst>
                  <a:ext uri="{FF2B5EF4-FFF2-40B4-BE49-F238E27FC236}">
                    <a16:creationId xmlns:a16="http://schemas.microsoft.com/office/drawing/2014/main" id="{A3820C5C-8424-B840-9789-3E6588412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1449"/>
                <a:ext cx="0" cy="25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8" name="Line 11">
                <a:extLst>
                  <a:ext uri="{FF2B5EF4-FFF2-40B4-BE49-F238E27FC236}">
                    <a16:creationId xmlns:a16="http://schemas.microsoft.com/office/drawing/2014/main" id="{5A056666-FF68-DF4C-837E-8F1672EB4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" y="2736"/>
                <a:ext cx="459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9" name="Rectangle 12">
                <a:extLst>
                  <a:ext uri="{FF2B5EF4-FFF2-40B4-BE49-F238E27FC236}">
                    <a16:creationId xmlns:a16="http://schemas.microsoft.com/office/drawing/2014/main" id="{7741CDE1-A7E3-2B44-AE29-7E03E5B74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959"/>
                <a:ext cx="816" cy="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Zero</a:t>
                </a:r>
              </a:p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Memory</a:t>
                </a:r>
              </a:p>
            </p:txBody>
          </p:sp>
          <p:sp>
            <p:nvSpPr>
              <p:cNvPr id="24600" name="Rectangle 13">
                <a:extLst>
                  <a:ext uri="{FF2B5EF4-FFF2-40B4-BE49-F238E27FC236}">
                    <a16:creationId xmlns:a16="http://schemas.microsoft.com/office/drawing/2014/main" id="{8AB40B4B-8013-8247-B619-753C1FA38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" y="3102"/>
                <a:ext cx="826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Memory</a:t>
                </a:r>
              </a:p>
            </p:txBody>
          </p:sp>
          <p:sp>
            <p:nvSpPr>
              <p:cNvPr id="24601" name="Rectangle 14">
                <a:extLst>
                  <a:ext uri="{FF2B5EF4-FFF2-40B4-BE49-F238E27FC236}">
                    <a16:creationId xmlns:a16="http://schemas.microsoft.com/office/drawing/2014/main" id="{15BD4322-2837-E34C-9766-D3309C5C2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" y="1095"/>
                <a:ext cx="1336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Time Invariant</a:t>
                </a:r>
              </a:p>
            </p:txBody>
          </p:sp>
          <p:sp>
            <p:nvSpPr>
              <p:cNvPr id="24602" name="Rectangle 15">
                <a:extLst>
                  <a:ext uri="{FF2B5EF4-FFF2-40B4-BE49-F238E27FC236}">
                    <a16:creationId xmlns:a16="http://schemas.microsoft.com/office/drawing/2014/main" id="{6370E0A2-C722-3345-89F6-5A8F985D0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5" y="1095"/>
                <a:ext cx="1237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Time Varying</a:t>
                </a:r>
              </a:p>
            </p:txBody>
          </p:sp>
          <p:sp>
            <p:nvSpPr>
              <p:cNvPr id="24603" name="Rectangle 16">
                <a:extLst>
                  <a:ext uri="{FF2B5EF4-FFF2-40B4-BE49-F238E27FC236}">
                    <a16:creationId xmlns:a16="http://schemas.microsoft.com/office/drawing/2014/main" id="{27C4C26E-6D2A-CD42-B639-4ADB03008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1412"/>
                <a:ext cx="564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Linear</a:t>
                </a:r>
              </a:p>
            </p:txBody>
          </p:sp>
          <p:sp>
            <p:nvSpPr>
              <p:cNvPr id="24604" name="Rectangle 17">
                <a:extLst>
                  <a:ext uri="{FF2B5EF4-FFF2-40B4-BE49-F238E27FC236}">
                    <a16:creationId xmlns:a16="http://schemas.microsoft.com/office/drawing/2014/main" id="{122655C7-2EE8-3C4E-BA2F-B7F34CB06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9" y="1412"/>
                <a:ext cx="807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Nonlinear</a:t>
                </a:r>
              </a:p>
            </p:txBody>
          </p:sp>
          <p:sp>
            <p:nvSpPr>
              <p:cNvPr id="24605" name="Rectangle 18">
                <a:extLst>
                  <a:ext uri="{FF2B5EF4-FFF2-40B4-BE49-F238E27FC236}">
                    <a16:creationId xmlns:a16="http://schemas.microsoft.com/office/drawing/2014/main" id="{C81475F9-F409-674C-964C-95ED716B6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9" y="1412"/>
                <a:ext cx="564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Linear</a:t>
                </a:r>
              </a:p>
            </p:txBody>
          </p:sp>
          <p:sp>
            <p:nvSpPr>
              <p:cNvPr id="24606" name="Rectangle 19">
                <a:extLst>
                  <a:ext uri="{FF2B5EF4-FFF2-40B4-BE49-F238E27FC236}">
                    <a16:creationId xmlns:a16="http://schemas.microsoft.com/office/drawing/2014/main" id="{BC2E8FC2-3A31-9649-92DD-3445E87D5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7" y="1412"/>
                <a:ext cx="808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Nonlinear</a:t>
                </a:r>
              </a:p>
            </p:txBody>
          </p:sp>
        </p:grpSp>
        <p:sp>
          <p:nvSpPr>
            <p:cNvPr id="24582" name="Rectangle 20">
              <a:extLst>
                <a:ext uri="{FF2B5EF4-FFF2-40B4-BE49-F238E27FC236}">
                  <a16:creationId xmlns:a16="http://schemas.microsoft.com/office/drawing/2014/main" id="{58274D3E-8617-E54B-813A-D97D506E1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663" y="3289300"/>
              <a:ext cx="116363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y=x</a:t>
              </a:r>
            </a:p>
            <a:p>
              <a:endParaRPr lang="en-US" altLang="en-US" sz="1600">
                <a:solidFill>
                  <a:srgbClr val="000000"/>
                </a:solidFill>
                <a:latin typeface="Helvetica" pitchFamily="2" charset="0"/>
              </a:endParaRP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Saturation,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Deadband</a:t>
              </a:r>
              <a:endParaRPr lang="en-US" altLang="en-US" sz="1600" b="1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24583" name="Rectangle 21">
              <a:extLst>
                <a:ext uri="{FF2B5EF4-FFF2-40B4-BE49-F238E27FC236}">
                  <a16:creationId xmlns:a16="http://schemas.microsoft.com/office/drawing/2014/main" id="{4D6BC56F-BBD8-DE4C-AB3E-26BF400F3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1938" y="4857750"/>
              <a:ext cx="1296828" cy="82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Van der Pol,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Duffing </a:t>
              </a:r>
              <a:r>
                <a:rPr lang="en-US" altLang="en-US" sz="1600" u="sng">
                  <a:solidFill>
                    <a:srgbClr val="000000"/>
                  </a:solidFill>
                  <a:latin typeface="Helvetica" pitchFamily="2" charset="0"/>
                </a:rPr>
                <a:t>and</a:t>
              </a:r>
              <a:endParaRPr lang="en-US" altLang="en-US" sz="1600" b="1">
                <a:solidFill>
                  <a:srgbClr val="000000"/>
                </a:solidFill>
                <a:latin typeface="Helvetica" pitchFamily="2" charset="0"/>
              </a:endParaRPr>
            </a:p>
            <a:p>
              <a:r>
                <a:rPr lang="en-US" altLang="en-US" sz="1600" b="1">
                  <a:solidFill>
                    <a:srgbClr val="000000"/>
                  </a:solidFill>
                  <a:latin typeface="Helvetica" pitchFamily="2" charset="0"/>
                </a:rPr>
                <a:t>  </a:t>
              </a:r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N-S Eqs</a:t>
              </a:r>
            </a:p>
          </p:txBody>
        </p:sp>
        <p:sp>
          <p:nvSpPr>
            <p:cNvPr id="24584" name="Rectangle 22">
              <a:extLst>
                <a:ext uri="{FF2B5EF4-FFF2-40B4-BE49-F238E27FC236}">
                  <a16:creationId xmlns:a16="http://schemas.microsoft.com/office/drawing/2014/main" id="{FAA2E079-E89A-EF47-9E5B-ADBBCD350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4781550"/>
              <a:ext cx="903287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Mathieu</a:t>
              </a:r>
              <a:endParaRPr lang="en-US" altLang="en-US" sz="1600" b="1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pic>
          <p:nvPicPr>
            <p:cNvPr id="24585" name="Picture 23">
              <a:extLst>
                <a:ext uri="{FF2B5EF4-FFF2-40B4-BE49-F238E27FC236}">
                  <a16:creationId xmlns:a16="http://schemas.microsoft.com/office/drawing/2014/main" id="{FF9079E9-EFE6-D64E-8072-4D020D2B683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8125" y="5187950"/>
              <a:ext cx="12319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6" name="Picture 24">
              <a:extLst>
                <a:ext uri="{FF2B5EF4-FFF2-40B4-BE49-F238E27FC236}">
                  <a16:creationId xmlns:a16="http://schemas.microsoft.com/office/drawing/2014/main" id="{0CCB2A19-3FAE-C144-9AB8-3FBCED4914D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4650" y="2847975"/>
              <a:ext cx="1117600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7" name="Rectangle 25">
              <a:extLst>
                <a:ext uri="{FF2B5EF4-FFF2-40B4-BE49-F238E27FC236}">
                  <a16:creationId xmlns:a16="http://schemas.microsoft.com/office/drawing/2014/main" id="{71614A0C-34D0-CB47-93CC-B1E3573C7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1488" y="3421063"/>
              <a:ext cx="1076325" cy="3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y = m(t)x</a:t>
              </a:r>
            </a:p>
          </p:txBody>
        </p:sp>
        <p:sp>
          <p:nvSpPr>
            <p:cNvPr id="24588" name="Rectangle 26">
              <a:extLst>
                <a:ext uri="{FF2B5EF4-FFF2-40B4-BE49-F238E27FC236}">
                  <a16:creationId xmlns:a16="http://schemas.microsoft.com/office/drawing/2014/main" id="{77689FBF-DDEB-CD41-B0C3-FBFF2AF95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5140325"/>
              <a:ext cx="129857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x = A(t)x + </a:t>
              </a:r>
            </a:p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      B(t)u</a:t>
              </a:r>
            </a:p>
          </p:txBody>
        </p:sp>
        <p:sp>
          <p:nvSpPr>
            <p:cNvPr id="24589" name="Rectangle 27">
              <a:extLst>
                <a:ext uri="{FF2B5EF4-FFF2-40B4-BE49-F238E27FC236}">
                  <a16:creationId xmlns:a16="http://schemas.microsoft.com/office/drawing/2014/main" id="{E394BA08-FF6F-1545-AFE6-F4CB57D71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5138" y="3181350"/>
              <a:ext cx="1163637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Saturation,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Deadband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as f(t)</a:t>
              </a:r>
            </a:p>
          </p:txBody>
        </p:sp>
        <p:sp>
          <p:nvSpPr>
            <p:cNvPr id="24590" name="Rectangle 29">
              <a:extLst>
                <a:ext uri="{FF2B5EF4-FFF2-40B4-BE49-F238E27FC236}">
                  <a16:creationId xmlns:a16="http://schemas.microsoft.com/office/drawing/2014/main" id="{06958FE6-EEDA-2243-BBAB-FA6313D44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138" y="5033963"/>
              <a:ext cx="242887" cy="3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24591" name="Rectangle 30">
              <a:extLst>
                <a:ext uri="{FF2B5EF4-FFF2-40B4-BE49-F238E27FC236}">
                  <a16:creationId xmlns:a16="http://schemas.microsoft.com/office/drawing/2014/main" id="{E74FE38F-0B3E-BD44-8380-CDA851937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375" y="3187700"/>
              <a:ext cx="282128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Helvetica" pitchFamily="2" charset="0"/>
                </a:rPr>
                <a:t>2</a:t>
              </a:r>
              <a:endParaRPr lang="en-US" altLang="en-US" sz="1400" b="1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24592" name="Text Box 31">
              <a:extLst>
                <a:ext uri="{FF2B5EF4-FFF2-40B4-BE49-F238E27FC236}">
                  <a16:creationId xmlns:a16="http://schemas.microsoft.com/office/drawing/2014/main" id="{6C53CA72-F709-5B4D-B72B-6DA16577EF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8125" y="3255963"/>
              <a:ext cx="10906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y = mx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A4330B-0DD7-5D4B-A1A2-8F314AE7F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A3C56D05-AC31-5447-88E6-E06DA1A37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15913"/>
            <a:ext cx="77724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6626" name="Text Box 3">
            <a:extLst>
              <a:ext uri="{FF2B5EF4-FFF2-40B4-BE49-F238E27FC236}">
                <a16:creationId xmlns:a16="http://schemas.microsoft.com/office/drawing/2014/main" id="{D749CA79-4FCA-ED42-9D9A-C42DBB4BB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81075"/>
            <a:ext cx="6596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Superposition (Valid for Linear Systems)</a:t>
            </a: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57D71949-23BC-FA49-8B79-F51865CF7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912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S(a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1 </a:t>
            </a:r>
            <a:r>
              <a:rPr lang="en-US" altLang="en-US">
                <a:latin typeface="Helvetica" pitchFamily="2" charset="0"/>
              </a:rPr>
              <a:t>+ 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+…) = S(a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 + S(a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 + …  =&gt; Linear</a:t>
            </a: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4C46E35A-110B-E943-9F00-9FD2C6030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2479675"/>
            <a:ext cx="1119187" cy="32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29" name="Rectangle 6">
            <a:extLst>
              <a:ext uri="{FF2B5EF4-FFF2-40B4-BE49-F238E27FC236}">
                <a16:creationId xmlns:a16="http://schemas.microsoft.com/office/drawing/2014/main" id="{8C11474C-4A73-0D4F-9689-1932C83E3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2452688"/>
            <a:ext cx="1119188" cy="32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0" name="Rectangle 7">
            <a:extLst>
              <a:ext uri="{FF2B5EF4-FFF2-40B4-BE49-F238E27FC236}">
                <a16:creationId xmlns:a16="http://schemas.microsoft.com/office/drawing/2014/main" id="{B2DAAB48-D616-404A-ACB6-148E610AE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25" y="3844925"/>
            <a:ext cx="1119188" cy="32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1" name="Oval 8">
            <a:extLst>
              <a:ext uri="{FF2B5EF4-FFF2-40B4-BE49-F238E27FC236}">
                <a16:creationId xmlns:a16="http://schemas.microsoft.com/office/drawing/2014/main" id="{4057CEED-0CE6-4143-A0E5-B25984545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508250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2" name="Oval 9">
            <a:extLst>
              <a:ext uri="{FF2B5EF4-FFF2-40B4-BE49-F238E27FC236}">
                <a16:creationId xmlns:a16="http://schemas.microsoft.com/office/drawing/2014/main" id="{F887B9E4-A070-234D-9002-91A3084C2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8" y="2979738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3" name="Oval 10">
            <a:extLst>
              <a:ext uri="{FF2B5EF4-FFF2-40B4-BE49-F238E27FC236}">
                <a16:creationId xmlns:a16="http://schemas.microsoft.com/office/drawing/2014/main" id="{7F038F55-34B9-304F-B5C6-F2A70EC06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263" y="4306888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4" name="Oval 11">
            <a:extLst>
              <a:ext uri="{FF2B5EF4-FFF2-40B4-BE49-F238E27FC236}">
                <a16:creationId xmlns:a16="http://schemas.microsoft.com/office/drawing/2014/main" id="{FC223194-9BE5-7841-9455-B8D714EE9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0775" y="2943225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5" name="Oval 12">
            <a:extLst>
              <a:ext uri="{FF2B5EF4-FFF2-40B4-BE49-F238E27FC236}">
                <a16:creationId xmlns:a16="http://schemas.microsoft.com/office/drawing/2014/main" id="{546C8D74-42D3-EA44-A27A-3897C5219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013" y="2462213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6" name="Oval 13">
            <a:extLst>
              <a:ext uri="{FF2B5EF4-FFF2-40B4-BE49-F238E27FC236}">
                <a16:creationId xmlns:a16="http://schemas.microsoft.com/office/drawing/2014/main" id="{2929A7A1-1F49-8E40-9882-58E1AB55B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4259263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7" name="Line 14">
            <a:extLst>
              <a:ext uri="{FF2B5EF4-FFF2-40B4-BE49-F238E27FC236}">
                <a16:creationId xmlns:a16="http://schemas.microsoft.com/office/drawing/2014/main" id="{B4CDC25D-5B6D-FD4B-95AE-05AB59924E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0850" y="5164138"/>
            <a:ext cx="1044575" cy="17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Text Box 15">
            <a:extLst>
              <a:ext uri="{FF2B5EF4-FFF2-40B4-BE49-F238E27FC236}">
                <a16:creationId xmlns:a16="http://schemas.microsoft.com/office/drawing/2014/main" id="{4A9DBF21-1BCD-274D-B480-FA5B53921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88" y="2227263"/>
            <a:ext cx="477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39" name="Text Box 16">
            <a:extLst>
              <a:ext uri="{FF2B5EF4-FFF2-40B4-BE49-F238E27FC236}">
                <a16:creationId xmlns:a16="http://schemas.microsoft.com/office/drawing/2014/main" id="{24474BC4-8B20-8946-9D8A-4AEBE415B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75" y="2173288"/>
            <a:ext cx="477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y(t)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0" name="Text Box 17">
            <a:extLst>
              <a:ext uri="{FF2B5EF4-FFF2-40B4-BE49-F238E27FC236}">
                <a16:creationId xmlns:a16="http://schemas.microsoft.com/office/drawing/2014/main" id="{A5555C74-811D-244A-AAD4-0C7E06FE5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2955925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1" name="Text Box 18">
            <a:extLst>
              <a:ext uri="{FF2B5EF4-FFF2-40B4-BE49-F238E27FC236}">
                <a16:creationId xmlns:a16="http://schemas.microsoft.com/office/drawing/2014/main" id="{05E4E286-01B8-1B4B-A5E8-B431601E6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311650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2" name="Text Box 19">
            <a:extLst>
              <a:ext uri="{FF2B5EF4-FFF2-40B4-BE49-F238E27FC236}">
                <a16:creationId xmlns:a16="http://schemas.microsoft.com/office/drawing/2014/main" id="{88F24B52-7E4C-E944-A011-EDEEE6ED5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0388" y="2319338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3" name="Text Box 20">
            <a:extLst>
              <a:ext uri="{FF2B5EF4-FFF2-40B4-BE49-F238E27FC236}">
                <a16:creationId xmlns:a16="http://schemas.microsoft.com/office/drawing/2014/main" id="{5EBA5234-CC8A-8146-A37D-F43966EFE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313" y="3600450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4" name="Text Box 21">
            <a:extLst>
              <a:ext uri="{FF2B5EF4-FFF2-40B4-BE49-F238E27FC236}">
                <a16:creationId xmlns:a16="http://schemas.microsoft.com/office/drawing/2014/main" id="{7FA954F8-4824-FD47-95C9-83F08F920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7338" y="2909888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5" name="Text Box 22">
            <a:extLst>
              <a:ext uri="{FF2B5EF4-FFF2-40B4-BE49-F238E27FC236}">
                <a16:creationId xmlns:a16="http://schemas.microsoft.com/office/drawing/2014/main" id="{AA1DD18A-EE72-F249-8C21-F774E53DA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4256088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6" name="Line 23">
            <a:extLst>
              <a:ext uri="{FF2B5EF4-FFF2-40B4-BE49-F238E27FC236}">
                <a16:creationId xmlns:a16="http://schemas.microsoft.com/office/drawing/2014/main" id="{0001A657-0B22-1240-87B3-9921CC9236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4850" y="2649538"/>
            <a:ext cx="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Line 24">
            <a:extLst>
              <a:ext uri="{FF2B5EF4-FFF2-40B4-BE49-F238E27FC236}">
                <a16:creationId xmlns:a16="http://schemas.microsoft.com/office/drawing/2014/main" id="{7C092B0A-7EAC-674A-B00D-26B27A46B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4850" y="2649538"/>
            <a:ext cx="500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Line 25">
            <a:extLst>
              <a:ext uri="{FF2B5EF4-FFF2-40B4-BE49-F238E27FC236}">
                <a16:creationId xmlns:a16="http://schemas.microsoft.com/office/drawing/2014/main" id="{13ED4A28-6A3C-084B-A89B-19D7FDDBA0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2575" y="2649538"/>
            <a:ext cx="385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26">
            <a:extLst>
              <a:ext uri="{FF2B5EF4-FFF2-40B4-BE49-F238E27FC236}">
                <a16:creationId xmlns:a16="http://schemas.microsoft.com/office/drawing/2014/main" id="{1658FAEC-B86F-2749-8AD0-4D394C2893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6575" y="2630488"/>
            <a:ext cx="347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Line 27">
            <a:extLst>
              <a:ext uri="{FF2B5EF4-FFF2-40B4-BE49-F238E27FC236}">
                <a16:creationId xmlns:a16="http://schemas.microsoft.com/office/drawing/2014/main" id="{E90B2D4D-FBB9-2E49-AEC1-68B6E8277A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93900" y="3976688"/>
            <a:ext cx="9525" cy="300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Line 28">
            <a:extLst>
              <a:ext uri="{FF2B5EF4-FFF2-40B4-BE49-F238E27FC236}">
                <a16:creationId xmlns:a16="http://schemas.microsoft.com/office/drawing/2014/main" id="{590838F7-7ED6-3949-9B6B-F987875AE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3425" y="3976688"/>
            <a:ext cx="687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Line 29">
            <a:extLst>
              <a:ext uri="{FF2B5EF4-FFF2-40B4-BE49-F238E27FC236}">
                <a16:creationId xmlns:a16="http://schemas.microsoft.com/office/drawing/2014/main" id="{233906F9-0FCC-DB4E-8048-86C390285A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2238" y="2819400"/>
            <a:ext cx="9525" cy="1147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Text Box 30">
            <a:extLst>
              <a:ext uri="{FF2B5EF4-FFF2-40B4-BE49-F238E27FC236}">
                <a16:creationId xmlns:a16="http://schemas.microsoft.com/office/drawing/2014/main" id="{F93B250F-7B10-5E46-90CD-8204EB151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3517900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…</a:t>
            </a:r>
          </a:p>
        </p:txBody>
      </p:sp>
      <p:sp>
        <p:nvSpPr>
          <p:cNvPr id="26654" name="Text Box 31">
            <a:extLst>
              <a:ext uri="{FF2B5EF4-FFF2-40B4-BE49-F238E27FC236}">
                <a16:creationId xmlns:a16="http://schemas.microsoft.com/office/drawing/2014/main" id="{AB215EFE-8B98-674F-B93E-50395F652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3" y="320833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…</a:t>
            </a:r>
          </a:p>
        </p:txBody>
      </p:sp>
      <p:sp>
        <p:nvSpPr>
          <p:cNvPr id="26655" name="Text Box 32">
            <a:extLst>
              <a:ext uri="{FF2B5EF4-FFF2-40B4-BE49-F238E27FC236}">
                <a16:creationId xmlns:a16="http://schemas.microsoft.com/office/drawing/2014/main" id="{05FC6606-991A-5742-A533-ADB31E26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138" y="2132013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56" name="Text Box 33">
            <a:extLst>
              <a:ext uri="{FF2B5EF4-FFF2-40B4-BE49-F238E27FC236}">
                <a16:creationId xmlns:a16="http://schemas.microsoft.com/office/drawing/2014/main" id="{F80716B9-BD8B-0244-8D73-E19028C08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538" y="2155825"/>
            <a:ext cx="477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y(t)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57" name="Text Box 34">
            <a:extLst>
              <a:ext uri="{FF2B5EF4-FFF2-40B4-BE49-F238E27FC236}">
                <a16:creationId xmlns:a16="http://schemas.microsoft.com/office/drawing/2014/main" id="{FAEF3C89-54B7-A545-A249-31236D0F1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863" y="3565525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58" name="Text Box 35">
            <a:extLst>
              <a:ext uri="{FF2B5EF4-FFF2-40B4-BE49-F238E27FC236}">
                <a16:creationId xmlns:a16="http://schemas.microsoft.com/office/drawing/2014/main" id="{A5941A25-5FAF-6E46-85D9-F6761824B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1488" y="3868738"/>
            <a:ext cx="1158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Helvetica" pitchFamily="2" charset="0"/>
              </a:rPr>
              <a:t>Linear System</a:t>
            </a:r>
          </a:p>
        </p:txBody>
      </p:sp>
      <p:sp>
        <p:nvSpPr>
          <p:cNvPr id="26659" name="Text Box 36">
            <a:extLst>
              <a:ext uri="{FF2B5EF4-FFF2-40B4-BE49-F238E27FC236}">
                <a16:creationId xmlns:a16="http://schemas.microsoft.com/office/drawing/2014/main" id="{B890B8EB-61A8-0744-9710-68A231688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2478088"/>
            <a:ext cx="1158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Helvetica" pitchFamily="2" charset="0"/>
              </a:rPr>
              <a:t>Linear System</a:t>
            </a:r>
          </a:p>
        </p:txBody>
      </p:sp>
      <p:sp>
        <p:nvSpPr>
          <p:cNvPr id="26660" name="Text Box 37">
            <a:extLst>
              <a:ext uri="{FF2B5EF4-FFF2-40B4-BE49-F238E27FC236}">
                <a16:creationId xmlns:a16="http://schemas.microsoft.com/office/drawing/2014/main" id="{6A5F746F-35C2-1146-BD67-11F8CC5A7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163" y="2470150"/>
            <a:ext cx="1158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Helvetica" pitchFamily="2" charset="0"/>
              </a:rPr>
              <a:t>Linear System</a:t>
            </a:r>
          </a:p>
        </p:txBody>
      </p:sp>
      <p:sp>
        <p:nvSpPr>
          <p:cNvPr id="26661" name="Line 38">
            <a:extLst>
              <a:ext uri="{FF2B5EF4-FFF2-40B4-BE49-F238E27FC236}">
                <a16:creationId xmlns:a16="http://schemas.microsoft.com/office/drawing/2014/main" id="{F5F7022D-FFD7-E544-8363-1ECC6A74FB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8575" y="3994150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2" name="Line 39">
            <a:extLst>
              <a:ext uri="{FF2B5EF4-FFF2-40B4-BE49-F238E27FC236}">
                <a16:creationId xmlns:a16="http://schemas.microsoft.com/office/drawing/2014/main" id="{732C259D-4562-3342-9F6B-27CD73E02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8575" y="3994150"/>
            <a:ext cx="450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3" name="Line 40">
            <a:extLst>
              <a:ext uri="{FF2B5EF4-FFF2-40B4-BE49-F238E27FC236}">
                <a16:creationId xmlns:a16="http://schemas.microsoft.com/office/drawing/2014/main" id="{35503FAA-5E6D-164A-8F7C-5BD770AB4F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80000" y="2601913"/>
            <a:ext cx="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Line 41">
            <a:extLst>
              <a:ext uri="{FF2B5EF4-FFF2-40B4-BE49-F238E27FC236}">
                <a16:creationId xmlns:a16="http://schemas.microsoft.com/office/drawing/2014/main" id="{9A417E76-70A0-9B4A-8802-B3738B4CF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0000" y="2592388"/>
            <a:ext cx="442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5" name="Line 42">
            <a:extLst>
              <a:ext uri="{FF2B5EF4-FFF2-40B4-BE49-F238E27FC236}">
                <a16:creationId xmlns:a16="http://schemas.microsoft.com/office/drawing/2014/main" id="{6602BF77-46A9-9B46-B65E-DF23D41B21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6950" y="1925638"/>
            <a:ext cx="0" cy="31797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6666" name="Object 2">
            <a:extLst>
              <a:ext uri="{FF2B5EF4-FFF2-40B4-BE49-F238E27FC236}">
                <a16:creationId xmlns:a16="http://schemas.microsoft.com/office/drawing/2014/main" id="{646E6571-F6BA-3349-9DB4-A9851CCF43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55875"/>
          <a:ext cx="215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1" name="Equation" r:id="rId3" imgW="215900" imgH="177800" progId="Equation.3">
                  <p:embed/>
                </p:oleObj>
              </mc:Choice>
              <mc:Fallback>
                <p:oleObj name="Equation" r:id="rId3" imgW="2159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55875"/>
                        <a:ext cx="215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67" name="Object 3">
            <a:extLst>
              <a:ext uri="{FF2B5EF4-FFF2-40B4-BE49-F238E27FC236}">
                <a16:creationId xmlns:a16="http://schemas.microsoft.com/office/drawing/2014/main" id="{9E1764AD-C502-DB44-9023-9243C90FDD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56450" y="2519363"/>
          <a:ext cx="215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2" name="Equation" r:id="rId5" imgW="215900" imgH="177800" progId="Equation.3">
                  <p:embed/>
                </p:oleObj>
              </mc:Choice>
              <mc:Fallback>
                <p:oleObj name="Equation" r:id="rId5" imgW="2159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450" y="2519363"/>
                        <a:ext cx="215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8" name="Line 45">
            <a:extLst>
              <a:ext uri="{FF2B5EF4-FFF2-40B4-BE49-F238E27FC236}">
                <a16:creationId xmlns:a16="http://schemas.microsoft.com/office/drawing/2014/main" id="{517231F3-2BF2-F94F-9332-B57E6D9D40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1150" y="2592388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Line 46">
            <a:extLst>
              <a:ext uri="{FF2B5EF4-FFF2-40B4-BE49-F238E27FC236}">
                <a16:creationId xmlns:a16="http://schemas.microsoft.com/office/drawing/2014/main" id="{55A1036C-59E1-1746-8238-C0E43AFC14C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4100" y="2601913"/>
            <a:ext cx="422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0" name="Line 47">
            <a:extLst>
              <a:ext uri="{FF2B5EF4-FFF2-40B4-BE49-F238E27FC236}">
                <a16:creationId xmlns:a16="http://schemas.microsoft.com/office/drawing/2014/main" id="{07CD7DC8-774B-DF4E-80EE-878CF6C07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8138" y="3994150"/>
            <a:ext cx="536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1" name="Line 48">
            <a:extLst>
              <a:ext uri="{FF2B5EF4-FFF2-40B4-BE49-F238E27FC236}">
                <a16:creationId xmlns:a16="http://schemas.microsoft.com/office/drawing/2014/main" id="{60335829-78D7-A54D-8710-EB92AD59F9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4238" y="2762250"/>
            <a:ext cx="0" cy="1231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2" name="Text Box 49">
            <a:extLst>
              <a:ext uri="{FF2B5EF4-FFF2-40B4-BE49-F238E27FC236}">
                <a16:creationId xmlns:a16="http://schemas.microsoft.com/office/drawing/2014/main" id="{323D9722-953F-3241-A9A1-DF0C2CBC1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5181600"/>
            <a:ext cx="1339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Equivalent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B13C85-6F21-F243-BB1B-183EDB214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FBACDD1-2F12-554E-A8CF-57AD49FCB4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7650" name="Text Box 3">
            <a:extLst>
              <a:ext uri="{FF2B5EF4-FFF2-40B4-BE49-F238E27FC236}">
                <a16:creationId xmlns:a16="http://schemas.microsoft.com/office/drawing/2014/main" id="{88775C4F-9F8C-504E-B1D4-BB9BE89D5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450975"/>
            <a:ext cx="6419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Superposition fails for Nonlinear Systems</a:t>
            </a: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42BA2C38-4483-FC44-AA1B-34C68381F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75" y="2281238"/>
            <a:ext cx="49387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 = x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(t)</a:t>
            </a:r>
          </a:p>
          <a:p>
            <a:r>
              <a:rPr lang="en-US" altLang="en-US">
                <a:latin typeface="Helvetica" pitchFamily="2" charset="0"/>
              </a:rPr>
              <a:t>   Input: x(t) = cos(w</a:t>
            </a:r>
            <a:r>
              <a:rPr lang="en-US" altLang="en-US" baseline="-25000">
                <a:latin typeface="Helvetica" pitchFamily="2" charset="0"/>
              </a:rPr>
              <a:t>0</a:t>
            </a:r>
            <a:r>
              <a:rPr lang="en-US" altLang="en-US">
                <a:latin typeface="Helvetica" pitchFamily="2" charset="0"/>
              </a:rPr>
              <a:t>t)</a:t>
            </a:r>
          </a:p>
          <a:p>
            <a:r>
              <a:rPr lang="en-US" altLang="en-US">
                <a:latin typeface="Helvetica" pitchFamily="2" charset="0"/>
              </a:rPr>
              <a:t>    Output: y(t) = 1/2 + 1/2 cos(2w</a:t>
            </a:r>
            <a:r>
              <a:rPr lang="en-US" altLang="en-US" baseline="-25000">
                <a:latin typeface="Helvetica" pitchFamily="2" charset="0"/>
              </a:rPr>
              <a:t>0</a:t>
            </a:r>
            <a:r>
              <a:rPr lang="en-US" altLang="en-US">
                <a:latin typeface="Helvetica" pitchFamily="2" charset="0"/>
              </a:rPr>
              <a:t>t)</a:t>
            </a:r>
          </a:p>
        </p:txBody>
      </p:sp>
      <p:sp>
        <p:nvSpPr>
          <p:cNvPr id="27652" name="Text Box 5">
            <a:extLst>
              <a:ext uri="{FF2B5EF4-FFF2-40B4-BE49-F238E27FC236}">
                <a16:creationId xmlns:a16="http://schemas.microsoft.com/office/drawing/2014/main" id="{BC11B216-C1D1-194D-846A-56C0DFF40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088" y="3449638"/>
            <a:ext cx="4249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Bias               New frequency!!</a:t>
            </a:r>
          </a:p>
        </p:txBody>
      </p:sp>
      <p:sp>
        <p:nvSpPr>
          <p:cNvPr id="27653" name="Text Box 6">
            <a:extLst>
              <a:ext uri="{FF2B5EF4-FFF2-40B4-BE49-F238E27FC236}">
                <a16:creationId xmlns:a16="http://schemas.microsoft.com/office/drawing/2014/main" id="{0472650F-641A-7D42-AAC5-C4A273F01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895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Helvetica" pitchFamily="2" charset="0"/>
            </a:endParaRPr>
          </a:p>
        </p:txBody>
      </p:sp>
      <p:sp>
        <p:nvSpPr>
          <p:cNvPr id="27654" name="Text Box 7">
            <a:extLst>
              <a:ext uri="{FF2B5EF4-FFF2-40B4-BE49-F238E27FC236}">
                <a16:creationId xmlns:a16="http://schemas.microsoft.com/office/drawing/2014/main" id="{34F6B19D-757F-8C40-AA8B-D62BCAC51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4465638"/>
            <a:ext cx="51212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(ax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 + bx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= a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+ 2abx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+ b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 baseline="30000">
                <a:latin typeface="Helvetica" pitchFamily="2" charset="0"/>
              </a:rPr>
              <a:t>2</a:t>
            </a:r>
            <a:endParaRPr lang="en-US" altLang="en-US">
              <a:latin typeface="Helvetica" pitchFamily="2" charset="0"/>
            </a:endParaRP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≠ (ax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+ (bx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</a:t>
            </a:r>
            <a:r>
              <a:rPr lang="en-US" altLang="en-US" baseline="30000">
                <a:latin typeface="Helvetica" pitchFamily="2" charset="0"/>
              </a:rPr>
              <a:t>2 </a:t>
            </a:r>
            <a:r>
              <a:rPr lang="en-US" altLang="en-US">
                <a:latin typeface="Helvetica" pitchFamily="2" charset="0"/>
              </a:rPr>
              <a:t> </a:t>
            </a:r>
          </a:p>
        </p:txBody>
      </p:sp>
      <p:sp>
        <p:nvSpPr>
          <p:cNvPr id="27655" name="Text Box 8">
            <a:extLst>
              <a:ext uri="{FF2B5EF4-FFF2-40B4-BE49-F238E27FC236}">
                <a16:creationId xmlns:a16="http://schemas.microsoft.com/office/drawing/2014/main" id="{0B8421A0-3D2C-EA48-BBE4-497044DE6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650" y="3944938"/>
            <a:ext cx="1133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Check: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0BD00-8444-574B-93DD-9A461C4FB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95ABD44-2532-1940-9CF4-87DB103CD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8674" name="Text Box 3">
            <a:extLst>
              <a:ext uri="{FF2B5EF4-FFF2-40B4-BE49-F238E27FC236}">
                <a16:creationId xmlns:a16="http://schemas.microsoft.com/office/drawing/2014/main" id="{B6D41227-C73E-684E-AF13-811D1A920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71575"/>
            <a:ext cx="7070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Linear systems cannot create new frequencies</a:t>
            </a:r>
          </a:p>
          <a:p>
            <a:r>
              <a:rPr lang="en-US" altLang="en-US" b="1">
                <a:latin typeface="Helvetica" pitchFamily="2" charset="0"/>
              </a:rPr>
              <a:t>that are not present in the input!</a:t>
            </a:r>
          </a:p>
        </p:txBody>
      </p:sp>
      <p:sp>
        <p:nvSpPr>
          <p:cNvPr id="28675" name="Text Box 6">
            <a:extLst>
              <a:ext uri="{FF2B5EF4-FFF2-40B4-BE49-F238E27FC236}">
                <a16:creationId xmlns:a16="http://schemas.microsoft.com/office/drawing/2014/main" id="{3A4F8A23-B0F3-8949-862C-1D78AE423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895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490BD9-5BA2-E146-B0E1-623EABB4C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2462213"/>
            <a:ext cx="2401888" cy="1441450"/>
          </a:xfrm>
          <a:prstGeom prst="rect">
            <a:avLst/>
          </a:prstGeom>
          <a:noFill/>
          <a:ln w="19050">
            <a:solidFill>
              <a:srgbClr val="D34412"/>
            </a:solidFill>
            <a:round/>
            <a:headEnd/>
            <a:tailEnd/>
          </a:ln>
          <a:effectLst>
            <a:outerShdw blurRad="50800" dist="38100" dir="2700000" algn="br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8677" name="TextBox 12">
            <a:extLst>
              <a:ext uri="{FF2B5EF4-FFF2-40B4-BE49-F238E27FC236}">
                <a16:creationId xmlns:a16="http://schemas.microsoft.com/office/drawing/2014/main" id="{1FDF3683-9B6E-1446-BC19-A69240C49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0" y="2803525"/>
            <a:ext cx="1209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itchFamily="2" charset="0"/>
              </a:rPr>
              <a:t>Linear</a:t>
            </a:r>
          </a:p>
          <a:p>
            <a:pPr algn="ctr"/>
            <a:r>
              <a:rPr lang="en-US" altLang="en-US">
                <a:latin typeface="Helvetica" pitchFamily="2" charset="0"/>
              </a:rPr>
              <a:t>System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DA629A7-9D06-5F41-88BD-1BFF048074EB}"/>
              </a:ext>
            </a:extLst>
          </p:cNvPr>
          <p:cNvSpPr/>
          <p:nvPr/>
        </p:nvSpPr>
        <p:spPr>
          <a:xfrm>
            <a:off x="2121919" y="2989484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CFCE26B-1FE2-BD47-A17E-A99B9023E931}"/>
              </a:ext>
            </a:extLst>
          </p:cNvPr>
          <p:cNvSpPr/>
          <p:nvPr/>
        </p:nvSpPr>
        <p:spPr>
          <a:xfrm>
            <a:off x="5743735" y="2971499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4" name="TextBox 15">
            <a:extLst>
              <a:ext uri="{FF2B5EF4-FFF2-40B4-BE49-F238E27FC236}">
                <a16:creationId xmlns:a16="http://schemas.microsoft.com/office/drawing/2014/main" id="{33AAD3B5-4D08-2849-AED9-014854509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943225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sp>
        <p:nvSpPr>
          <p:cNvPr id="28685" name="TextBox 16">
            <a:extLst>
              <a:ext uri="{FF2B5EF4-FFF2-40B4-BE49-F238E27FC236}">
                <a16:creationId xmlns:a16="http://schemas.microsoft.com/office/drawing/2014/main" id="{D2353586-745C-9140-A27D-370DA769F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2925763"/>
            <a:ext cx="628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</a:t>
            </a:r>
          </a:p>
        </p:txBody>
      </p:sp>
      <p:sp>
        <p:nvSpPr>
          <p:cNvPr id="28686" name="TextBox 17">
            <a:extLst>
              <a:ext uri="{FF2B5EF4-FFF2-40B4-BE49-F238E27FC236}">
                <a16:creationId xmlns:a16="http://schemas.microsoft.com/office/drawing/2014/main" id="{24F2788E-0345-1040-99E6-40E0C2597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3933825"/>
            <a:ext cx="8302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</a:t>
            </a:r>
          </a:p>
          <a:p>
            <a:r>
              <a:rPr lang="en-US" altLang="en-US">
                <a:latin typeface="Helvetica" pitchFamily="2" charset="0"/>
              </a:rPr>
              <a:t>           u(t) = 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</a:p>
          <a:p>
            <a:r>
              <a:rPr lang="en-US" altLang="en-US">
                <a:latin typeface="Helvetica" pitchFamily="2" charset="0"/>
              </a:rPr>
              <a:t>Then</a:t>
            </a:r>
          </a:p>
          <a:p>
            <a:r>
              <a:rPr lang="en-US" altLang="en-US">
                <a:latin typeface="Helvetica" pitchFamily="2" charset="0"/>
              </a:rPr>
              <a:t>           y(t) = 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Amplitudes and phases could be different but not frequency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FF709E-449D-934C-9F18-EDC9FFB03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65C5291-E81B-F94B-96F2-8FCC3BC74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9698" name="Text Box 3">
            <a:extLst>
              <a:ext uri="{FF2B5EF4-FFF2-40B4-BE49-F238E27FC236}">
                <a16:creationId xmlns:a16="http://schemas.microsoft.com/office/drawing/2014/main" id="{EF9E45A6-53FC-054E-9E73-7A2C31429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71575"/>
            <a:ext cx="7307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Nonlinear systems can create new frequencies</a:t>
            </a:r>
          </a:p>
          <a:p>
            <a:r>
              <a:rPr lang="en-US" altLang="en-US" b="1">
                <a:latin typeface="Helvetica" pitchFamily="2" charset="0"/>
              </a:rPr>
              <a:t>that are not present in the input!</a:t>
            </a:r>
          </a:p>
        </p:txBody>
      </p:sp>
      <p:sp>
        <p:nvSpPr>
          <p:cNvPr id="29699" name="Text Box 6">
            <a:extLst>
              <a:ext uri="{FF2B5EF4-FFF2-40B4-BE49-F238E27FC236}">
                <a16:creationId xmlns:a16="http://schemas.microsoft.com/office/drawing/2014/main" id="{6E7CE624-84D4-8243-91ED-277081EE0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895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2B7DE0-BAB8-1647-872F-23D6B2EE6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2462213"/>
            <a:ext cx="2401888" cy="1441450"/>
          </a:xfrm>
          <a:prstGeom prst="rect">
            <a:avLst/>
          </a:prstGeom>
          <a:noFill/>
          <a:ln w="19050">
            <a:solidFill>
              <a:srgbClr val="D34412"/>
            </a:solidFill>
            <a:round/>
            <a:headEnd/>
            <a:tailEnd/>
          </a:ln>
          <a:effectLst>
            <a:outerShdw blurRad="50800" dist="38100" dir="2700000" algn="br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9701" name="TextBox 12">
            <a:extLst>
              <a:ext uri="{FF2B5EF4-FFF2-40B4-BE49-F238E27FC236}">
                <a16:creationId xmlns:a16="http://schemas.microsoft.com/office/drawing/2014/main" id="{D9976BB0-421F-804E-8FC2-E8393E0CB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113" y="2803525"/>
            <a:ext cx="15049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itchFamily="2" charset="0"/>
              </a:rPr>
              <a:t>Nonlinear</a:t>
            </a:r>
          </a:p>
          <a:p>
            <a:pPr algn="ctr"/>
            <a:r>
              <a:rPr lang="en-US" altLang="en-US">
                <a:latin typeface="Helvetica" pitchFamily="2" charset="0"/>
              </a:rPr>
              <a:t>System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898F29C1-E863-F047-B28F-9255F88A14B8}"/>
              </a:ext>
            </a:extLst>
          </p:cNvPr>
          <p:cNvSpPr/>
          <p:nvPr/>
        </p:nvSpPr>
        <p:spPr>
          <a:xfrm>
            <a:off x="2121919" y="2989484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ECDDE4E8-8B13-F446-B693-7A391A3045A6}"/>
              </a:ext>
            </a:extLst>
          </p:cNvPr>
          <p:cNvSpPr/>
          <p:nvPr/>
        </p:nvSpPr>
        <p:spPr>
          <a:xfrm>
            <a:off x="5743735" y="2971499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08" name="TextBox 15">
            <a:extLst>
              <a:ext uri="{FF2B5EF4-FFF2-40B4-BE49-F238E27FC236}">
                <a16:creationId xmlns:a16="http://schemas.microsoft.com/office/drawing/2014/main" id="{C5584881-51A9-8A4D-B4CD-2EC9FCA4B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943225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sp>
        <p:nvSpPr>
          <p:cNvPr id="29709" name="TextBox 16">
            <a:extLst>
              <a:ext uri="{FF2B5EF4-FFF2-40B4-BE49-F238E27FC236}">
                <a16:creationId xmlns:a16="http://schemas.microsoft.com/office/drawing/2014/main" id="{FDA3C874-7A99-1E4E-BDB3-6EB04C35D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2925763"/>
            <a:ext cx="628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</a:t>
            </a:r>
          </a:p>
        </p:txBody>
      </p:sp>
      <p:sp>
        <p:nvSpPr>
          <p:cNvPr id="29710" name="TextBox 17">
            <a:extLst>
              <a:ext uri="{FF2B5EF4-FFF2-40B4-BE49-F238E27FC236}">
                <a16:creationId xmlns:a16="http://schemas.microsoft.com/office/drawing/2014/main" id="{3E852D5C-7E1D-BF48-8465-4654CCABD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3763963"/>
            <a:ext cx="834866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</a:t>
            </a:r>
          </a:p>
          <a:p>
            <a:r>
              <a:rPr lang="en-US" altLang="en-US">
                <a:latin typeface="Helvetica" pitchFamily="2" charset="0"/>
              </a:rPr>
              <a:t>           u(t) = 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</a:p>
          <a:p>
            <a:r>
              <a:rPr lang="en-US" altLang="en-US">
                <a:latin typeface="Helvetica" pitchFamily="2" charset="0"/>
              </a:rPr>
              <a:t>Then</a:t>
            </a:r>
          </a:p>
          <a:p>
            <a:r>
              <a:rPr lang="en-US" altLang="en-US">
                <a:latin typeface="Helvetica" pitchFamily="2" charset="0"/>
              </a:rPr>
              <a:t>           y(t) = 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 + A</a:t>
            </a:r>
            <a:r>
              <a:rPr lang="en-US" altLang="en-US" baseline="-25000">
                <a:latin typeface="Helvetica" pitchFamily="2" charset="0"/>
              </a:rPr>
              <a:t>3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3</a:t>
            </a:r>
            <a:r>
              <a:rPr lang="en-US" altLang="en-US">
                <a:latin typeface="Helvetica" pitchFamily="2" charset="0"/>
              </a:rPr>
              <a:t>) + …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Yields harmonics (integer multiple of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 and subharmonics </a:t>
            </a:r>
          </a:p>
          <a:p>
            <a:r>
              <a:rPr lang="en-US" altLang="en-US">
                <a:latin typeface="Helvetica" pitchFamily="2" charset="0"/>
              </a:rPr>
              <a:t>(fractional multiple of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B5A472-8F09-CC4A-901A-D678493B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8CE5824A-9748-7B43-A1BC-8000297CC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3CB120EE-CD2A-5540-B4CD-F41496CEA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70" name="Rectangle 4">
            <a:extLst>
              <a:ext uri="{FF2B5EF4-FFF2-40B4-BE49-F238E27FC236}">
                <a16:creationId xmlns:a16="http://schemas.microsoft.com/office/drawing/2014/main" id="{0C32852F-FD5C-DD46-9414-2464FAC1F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1839913"/>
            <a:ext cx="8551862" cy="4214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>
              <a:buFont typeface="Arial" pitchFamily="-1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Arial" pitchFamily="-1" charset="0"/>
                <a:ea typeface="Arial" pitchFamily="-1" charset="0"/>
                <a:cs typeface="Arial" pitchFamily="-1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Confusion exists in literature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 Time-invariant DOES NOT mean steady response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Helvetica"/>
              <a:ea typeface="+mn-ea"/>
              <a:cs typeface="Helvetica"/>
            </a:endParaRP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Time-invariant system (shift invariant)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      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Helvetica"/>
              <a:ea typeface="+mn-ea"/>
              <a:cs typeface="Helvetica"/>
            </a:endParaRPr>
          </a:p>
          <a:p>
            <a:pPr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Time-varying system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      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Helvetica"/>
              <a:ea typeface="+mn-ea"/>
              <a:cs typeface="Helvetica"/>
            </a:endParaRPr>
          </a:p>
          <a:p>
            <a:pPr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Linear and nonlinear systems can be EITHER time- 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  invariant or time-varying</a:t>
            </a:r>
          </a:p>
        </p:txBody>
      </p:sp>
      <p:graphicFrame>
        <p:nvGraphicFramePr>
          <p:cNvPr id="30724" name="Object 2">
            <a:extLst>
              <a:ext uri="{FF2B5EF4-FFF2-40B4-BE49-F238E27FC236}">
                <a16:creationId xmlns:a16="http://schemas.microsoft.com/office/drawing/2014/main" id="{E68FA712-6CA4-0948-99D9-CB8FFC966610}"/>
              </a:ext>
            </a:extLst>
          </p:cNvPr>
          <p:cNvGraphicFramePr>
            <a:graphicFrameLocks/>
          </p:cNvGraphicFramePr>
          <p:nvPr/>
        </p:nvGraphicFramePr>
        <p:xfrm>
          <a:off x="2989263" y="3595688"/>
          <a:ext cx="39624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7" name="Equation" r:id="rId4" imgW="3962400" imgH="546100" progId="Equation.3">
                  <p:embed/>
                </p:oleObj>
              </mc:Choice>
              <mc:Fallback>
                <p:oleObj name="Equation" r:id="rId4" imgW="3962400" imgH="5461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3595688"/>
                        <a:ext cx="39624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3">
            <a:extLst>
              <a:ext uri="{FF2B5EF4-FFF2-40B4-BE49-F238E27FC236}">
                <a16:creationId xmlns:a16="http://schemas.microsoft.com/office/drawing/2014/main" id="{1828EF65-402A-2B41-B9D1-C75B6A26CC00}"/>
              </a:ext>
            </a:extLst>
          </p:cNvPr>
          <p:cNvGraphicFramePr>
            <a:graphicFrameLocks/>
          </p:cNvGraphicFramePr>
          <p:nvPr/>
        </p:nvGraphicFramePr>
        <p:xfrm>
          <a:off x="2901950" y="4629150"/>
          <a:ext cx="3619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8" r:id="rId6" imgW="3619500" imgH="660400" progId="">
                  <p:embed/>
                </p:oleObj>
              </mc:Choice>
              <mc:Fallback>
                <p:oleObj r:id="rId6" imgW="3619500" imgH="660400" progId="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4629150"/>
                        <a:ext cx="36195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7">
            <a:extLst>
              <a:ext uri="{FF2B5EF4-FFF2-40B4-BE49-F238E27FC236}">
                <a16:creationId xmlns:a16="http://schemas.microsoft.com/office/drawing/2014/main" id="{5731BB73-1184-9C43-B3F2-8854069B5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319088"/>
            <a:ext cx="71183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Time-Invariant vs. Time-Varying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061D7-F35B-0F46-B626-E56CE5E5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2E78E2EA-5883-8C4E-B422-963B2D0BF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2770" name="Rectangle 4">
            <a:extLst>
              <a:ext uri="{FF2B5EF4-FFF2-40B4-BE49-F238E27FC236}">
                <a16:creationId xmlns:a16="http://schemas.microsoft.com/office/drawing/2014/main" id="{33D2A147-F550-734B-BB5D-821F1724B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1685925"/>
            <a:ext cx="847725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 Invariant --&gt;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=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 (Shift Invariant)</a:t>
            </a:r>
          </a:p>
          <a:p>
            <a:pPr>
              <a:spcBef>
                <a:spcPct val="20000"/>
              </a:spcBef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                                                             </a:t>
            </a: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 Varying --&gt;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≠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</a:t>
            </a:r>
          </a:p>
          <a:p>
            <a:pPr algn="ctr"/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2771" name="Group 5">
            <a:extLst>
              <a:ext uri="{FF2B5EF4-FFF2-40B4-BE49-F238E27FC236}">
                <a16:creationId xmlns:a16="http://schemas.microsoft.com/office/drawing/2014/main" id="{E0FA14C6-4702-9948-8010-877E8F858D11}"/>
              </a:ext>
            </a:extLst>
          </p:cNvPr>
          <p:cNvGrpSpPr>
            <a:grpSpLocks/>
          </p:cNvGrpSpPr>
          <p:nvPr/>
        </p:nvGrpSpPr>
        <p:grpSpPr bwMode="auto">
          <a:xfrm>
            <a:off x="4710113" y="2309813"/>
            <a:ext cx="2149475" cy="1292225"/>
            <a:chOff x="2631" y="1426"/>
            <a:chExt cx="1354" cy="814"/>
          </a:xfrm>
        </p:grpSpPr>
        <p:grpSp>
          <p:nvGrpSpPr>
            <p:cNvPr id="32801" name="Group 6">
              <a:extLst>
                <a:ext uri="{FF2B5EF4-FFF2-40B4-BE49-F238E27FC236}">
                  <a16:creationId xmlns:a16="http://schemas.microsoft.com/office/drawing/2014/main" id="{64BABB08-E5CE-A44D-AA2E-ED8C8257E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553"/>
              <a:ext cx="1040" cy="687"/>
              <a:chOff x="2832" y="1553"/>
              <a:chExt cx="1040" cy="687"/>
            </a:xfrm>
          </p:grpSpPr>
          <p:sp>
            <p:nvSpPr>
              <p:cNvPr id="32805" name="Line 7">
                <a:extLst>
                  <a:ext uri="{FF2B5EF4-FFF2-40B4-BE49-F238E27FC236}">
                    <a16:creationId xmlns:a16="http://schemas.microsoft.com/office/drawing/2014/main" id="{2EC8EAED-988A-4E48-A4B0-0F6B2EC95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553"/>
                <a:ext cx="0" cy="68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6" name="Line 8">
                <a:extLst>
                  <a:ext uri="{FF2B5EF4-FFF2-40B4-BE49-F238E27FC236}">
                    <a16:creationId xmlns:a16="http://schemas.microsoft.com/office/drawing/2014/main" id="{9B47AC42-D0C7-3C4F-B90F-5BB2BE96E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9" y="1920"/>
                <a:ext cx="102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802" name="Freeform 9">
              <a:extLst>
                <a:ext uri="{FF2B5EF4-FFF2-40B4-BE49-F238E27FC236}">
                  <a16:creationId xmlns:a16="http://schemas.microsoft.com/office/drawing/2014/main" id="{443EDC82-2A85-C44F-8A94-108FE748E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1727"/>
              <a:ext cx="916" cy="290"/>
            </a:xfrm>
            <a:custGeom>
              <a:avLst/>
              <a:gdLst>
                <a:gd name="T0" fmla="*/ 0 w 916"/>
                <a:gd name="T1" fmla="*/ 177 h 290"/>
                <a:gd name="T2" fmla="*/ 0 w 916"/>
                <a:gd name="T3" fmla="*/ 153 h 290"/>
                <a:gd name="T4" fmla="*/ 0 w 916"/>
                <a:gd name="T5" fmla="*/ 118 h 290"/>
                <a:gd name="T6" fmla="*/ 0 w 916"/>
                <a:gd name="T7" fmla="*/ 94 h 290"/>
                <a:gd name="T8" fmla="*/ 12 w 916"/>
                <a:gd name="T9" fmla="*/ 53 h 290"/>
                <a:gd name="T10" fmla="*/ 24 w 916"/>
                <a:gd name="T11" fmla="*/ 24 h 290"/>
                <a:gd name="T12" fmla="*/ 42 w 916"/>
                <a:gd name="T13" fmla="*/ 6 h 290"/>
                <a:gd name="T14" fmla="*/ 71 w 916"/>
                <a:gd name="T15" fmla="*/ 0 h 290"/>
                <a:gd name="T16" fmla="*/ 89 w 916"/>
                <a:gd name="T17" fmla="*/ 18 h 290"/>
                <a:gd name="T18" fmla="*/ 100 w 916"/>
                <a:gd name="T19" fmla="*/ 47 h 290"/>
                <a:gd name="T20" fmla="*/ 118 w 916"/>
                <a:gd name="T21" fmla="*/ 77 h 290"/>
                <a:gd name="T22" fmla="*/ 124 w 916"/>
                <a:gd name="T23" fmla="*/ 106 h 290"/>
                <a:gd name="T24" fmla="*/ 124 w 916"/>
                <a:gd name="T25" fmla="*/ 130 h 290"/>
                <a:gd name="T26" fmla="*/ 136 w 916"/>
                <a:gd name="T27" fmla="*/ 159 h 290"/>
                <a:gd name="T28" fmla="*/ 136 w 916"/>
                <a:gd name="T29" fmla="*/ 189 h 290"/>
                <a:gd name="T30" fmla="*/ 153 w 916"/>
                <a:gd name="T31" fmla="*/ 224 h 290"/>
                <a:gd name="T32" fmla="*/ 165 w 916"/>
                <a:gd name="T33" fmla="*/ 253 h 290"/>
                <a:gd name="T34" fmla="*/ 183 w 916"/>
                <a:gd name="T35" fmla="*/ 277 h 290"/>
                <a:gd name="T36" fmla="*/ 218 w 916"/>
                <a:gd name="T37" fmla="*/ 289 h 290"/>
                <a:gd name="T38" fmla="*/ 247 w 916"/>
                <a:gd name="T39" fmla="*/ 277 h 290"/>
                <a:gd name="T40" fmla="*/ 265 w 916"/>
                <a:gd name="T41" fmla="*/ 253 h 290"/>
                <a:gd name="T42" fmla="*/ 283 w 916"/>
                <a:gd name="T43" fmla="*/ 218 h 290"/>
                <a:gd name="T44" fmla="*/ 295 w 916"/>
                <a:gd name="T45" fmla="*/ 200 h 290"/>
                <a:gd name="T46" fmla="*/ 312 w 916"/>
                <a:gd name="T47" fmla="*/ 177 h 290"/>
                <a:gd name="T48" fmla="*/ 336 w 916"/>
                <a:gd name="T49" fmla="*/ 165 h 290"/>
                <a:gd name="T50" fmla="*/ 365 w 916"/>
                <a:gd name="T51" fmla="*/ 159 h 290"/>
                <a:gd name="T52" fmla="*/ 389 w 916"/>
                <a:gd name="T53" fmla="*/ 177 h 290"/>
                <a:gd name="T54" fmla="*/ 412 w 916"/>
                <a:gd name="T55" fmla="*/ 194 h 290"/>
                <a:gd name="T56" fmla="*/ 442 w 916"/>
                <a:gd name="T57" fmla="*/ 212 h 290"/>
                <a:gd name="T58" fmla="*/ 471 w 916"/>
                <a:gd name="T59" fmla="*/ 218 h 290"/>
                <a:gd name="T60" fmla="*/ 500 w 916"/>
                <a:gd name="T61" fmla="*/ 230 h 290"/>
                <a:gd name="T62" fmla="*/ 524 w 916"/>
                <a:gd name="T63" fmla="*/ 236 h 290"/>
                <a:gd name="T64" fmla="*/ 559 w 916"/>
                <a:gd name="T65" fmla="*/ 224 h 290"/>
                <a:gd name="T66" fmla="*/ 583 w 916"/>
                <a:gd name="T67" fmla="*/ 218 h 290"/>
                <a:gd name="T68" fmla="*/ 600 w 916"/>
                <a:gd name="T69" fmla="*/ 200 h 290"/>
                <a:gd name="T70" fmla="*/ 624 w 916"/>
                <a:gd name="T71" fmla="*/ 194 h 290"/>
                <a:gd name="T72" fmla="*/ 653 w 916"/>
                <a:gd name="T73" fmla="*/ 189 h 290"/>
                <a:gd name="T74" fmla="*/ 677 w 916"/>
                <a:gd name="T75" fmla="*/ 189 h 290"/>
                <a:gd name="T76" fmla="*/ 706 w 916"/>
                <a:gd name="T77" fmla="*/ 194 h 290"/>
                <a:gd name="T78" fmla="*/ 730 w 916"/>
                <a:gd name="T79" fmla="*/ 200 h 290"/>
                <a:gd name="T80" fmla="*/ 759 w 916"/>
                <a:gd name="T81" fmla="*/ 206 h 290"/>
                <a:gd name="T82" fmla="*/ 783 w 916"/>
                <a:gd name="T83" fmla="*/ 206 h 290"/>
                <a:gd name="T84" fmla="*/ 812 w 916"/>
                <a:gd name="T85" fmla="*/ 200 h 290"/>
                <a:gd name="T86" fmla="*/ 819 w 916"/>
                <a:gd name="T87" fmla="*/ 193 h 290"/>
                <a:gd name="T88" fmla="*/ 3 w 916"/>
                <a:gd name="T89" fmla="*/ 193 h 2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16"/>
                <a:gd name="T136" fmla="*/ 0 h 290"/>
                <a:gd name="T137" fmla="*/ 916 w 916"/>
                <a:gd name="T138" fmla="*/ 290 h 2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16" h="290">
                  <a:moveTo>
                    <a:pt x="3" y="193"/>
                  </a:moveTo>
                  <a:lnTo>
                    <a:pt x="0" y="177"/>
                  </a:lnTo>
                  <a:lnTo>
                    <a:pt x="0" y="165"/>
                  </a:lnTo>
                  <a:lnTo>
                    <a:pt x="0" y="153"/>
                  </a:lnTo>
                  <a:lnTo>
                    <a:pt x="0" y="141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0" y="94"/>
                  </a:lnTo>
                  <a:lnTo>
                    <a:pt x="6" y="71"/>
                  </a:lnTo>
                  <a:lnTo>
                    <a:pt x="12" y="53"/>
                  </a:lnTo>
                  <a:lnTo>
                    <a:pt x="18" y="36"/>
                  </a:lnTo>
                  <a:lnTo>
                    <a:pt x="24" y="24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9" y="0"/>
                  </a:lnTo>
                  <a:lnTo>
                    <a:pt x="71" y="0"/>
                  </a:lnTo>
                  <a:lnTo>
                    <a:pt x="83" y="6"/>
                  </a:lnTo>
                  <a:lnTo>
                    <a:pt x="89" y="18"/>
                  </a:lnTo>
                  <a:lnTo>
                    <a:pt x="89" y="30"/>
                  </a:lnTo>
                  <a:lnTo>
                    <a:pt x="100" y="47"/>
                  </a:lnTo>
                  <a:lnTo>
                    <a:pt x="106" y="65"/>
                  </a:lnTo>
                  <a:lnTo>
                    <a:pt x="118" y="77"/>
                  </a:lnTo>
                  <a:lnTo>
                    <a:pt x="118" y="89"/>
                  </a:lnTo>
                  <a:lnTo>
                    <a:pt x="124" y="106"/>
                  </a:lnTo>
                  <a:lnTo>
                    <a:pt x="124" y="118"/>
                  </a:lnTo>
                  <a:lnTo>
                    <a:pt x="124" y="130"/>
                  </a:lnTo>
                  <a:lnTo>
                    <a:pt x="130" y="147"/>
                  </a:lnTo>
                  <a:lnTo>
                    <a:pt x="136" y="159"/>
                  </a:lnTo>
                  <a:lnTo>
                    <a:pt x="136" y="177"/>
                  </a:lnTo>
                  <a:lnTo>
                    <a:pt x="136" y="189"/>
                  </a:lnTo>
                  <a:lnTo>
                    <a:pt x="153" y="212"/>
                  </a:lnTo>
                  <a:lnTo>
                    <a:pt x="153" y="224"/>
                  </a:lnTo>
                  <a:lnTo>
                    <a:pt x="159" y="236"/>
                  </a:lnTo>
                  <a:lnTo>
                    <a:pt x="165" y="253"/>
                  </a:lnTo>
                  <a:lnTo>
                    <a:pt x="171" y="265"/>
                  </a:lnTo>
                  <a:lnTo>
                    <a:pt x="183" y="277"/>
                  </a:lnTo>
                  <a:lnTo>
                    <a:pt x="195" y="289"/>
                  </a:lnTo>
                  <a:lnTo>
                    <a:pt x="218" y="289"/>
                  </a:lnTo>
                  <a:lnTo>
                    <a:pt x="230" y="289"/>
                  </a:lnTo>
                  <a:lnTo>
                    <a:pt x="247" y="277"/>
                  </a:lnTo>
                  <a:lnTo>
                    <a:pt x="259" y="271"/>
                  </a:lnTo>
                  <a:lnTo>
                    <a:pt x="265" y="253"/>
                  </a:lnTo>
                  <a:lnTo>
                    <a:pt x="277" y="236"/>
                  </a:lnTo>
                  <a:lnTo>
                    <a:pt x="283" y="218"/>
                  </a:lnTo>
                  <a:lnTo>
                    <a:pt x="295" y="212"/>
                  </a:lnTo>
                  <a:lnTo>
                    <a:pt x="295" y="200"/>
                  </a:lnTo>
                  <a:lnTo>
                    <a:pt x="312" y="189"/>
                  </a:lnTo>
                  <a:lnTo>
                    <a:pt x="312" y="177"/>
                  </a:lnTo>
                  <a:lnTo>
                    <a:pt x="324" y="171"/>
                  </a:lnTo>
                  <a:lnTo>
                    <a:pt x="336" y="165"/>
                  </a:lnTo>
                  <a:lnTo>
                    <a:pt x="353" y="159"/>
                  </a:lnTo>
                  <a:lnTo>
                    <a:pt x="365" y="159"/>
                  </a:lnTo>
                  <a:lnTo>
                    <a:pt x="377" y="171"/>
                  </a:lnTo>
                  <a:lnTo>
                    <a:pt x="389" y="177"/>
                  </a:lnTo>
                  <a:lnTo>
                    <a:pt x="400" y="189"/>
                  </a:lnTo>
                  <a:lnTo>
                    <a:pt x="412" y="194"/>
                  </a:lnTo>
                  <a:lnTo>
                    <a:pt x="424" y="200"/>
                  </a:lnTo>
                  <a:lnTo>
                    <a:pt x="442" y="212"/>
                  </a:lnTo>
                  <a:lnTo>
                    <a:pt x="459" y="218"/>
                  </a:lnTo>
                  <a:lnTo>
                    <a:pt x="471" y="218"/>
                  </a:lnTo>
                  <a:lnTo>
                    <a:pt x="483" y="224"/>
                  </a:lnTo>
                  <a:lnTo>
                    <a:pt x="500" y="230"/>
                  </a:lnTo>
                  <a:lnTo>
                    <a:pt x="512" y="236"/>
                  </a:lnTo>
                  <a:lnTo>
                    <a:pt x="524" y="236"/>
                  </a:lnTo>
                  <a:lnTo>
                    <a:pt x="536" y="236"/>
                  </a:lnTo>
                  <a:lnTo>
                    <a:pt x="559" y="224"/>
                  </a:lnTo>
                  <a:lnTo>
                    <a:pt x="571" y="224"/>
                  </a:lnTo>
                  <a:lnTo>
                    <a:pt x="583" y="218"/>
                  </a:lnTo>
                  <a:lnTo>
                    <a:pt x="595" y="212"/>
                  </a:lnTo>
                  <a:lnTo>
                    <a:pt x="600" y="200"/>
                  </a:lnTo>
                  <a:lnTo>
                    <a:pt x="612" y="200"/>
                  </a:lnTo>
                  <a:lnTo>
                    <a:pt x="624" y="194"/>
                  </a:lnTo>
                  <a:lnTo>
                    <a:pt x="636" y="194"/>
                  </a:lnTo>
                  <a:lnTo>
                    <a:pt x="653" y="189"/>
                  </a:lnTo>
                  <a:lnTo>
                    <a:pt x="665" y="189"/>
                  </a:lnTo>
                  <a:lnTo>
                    <a:pt x="677" y="189"/>
                  </a:lnTo>
                  <a:lnTo>
                    <a:pt x="689" y="194"/>
                  </a:lnTo>
                  <a:lnTo>
                    <a:pt x="706" y="194"/>
                  </a:lnTo>
                  <a:lnTo>
                    <a:pt x="718" y="200"/>
                  </a:lnTo>
                  <a:lnTo>
                    <a:pt x="730" y="200"/>
                  </a:lnTo>
                  <a:lnTo>
                    <a:pt x="742" y="200"/>
                  </a:lnTo>
                  <a:lnTo>
                    <a:pt x="759" y="206"/>
                  </a:lnTo>
                  <a:lnTo>
                    <a:pt x="771" y="206"/>
                  </a:lnTo>
                  <a:lnTo>
                    <a:pt x="783" y="206"/>
                  </a:lnTo>
                  <a:lnTo>
                    <a:pt x="795" y="206"/>
                  </a:lnTo>
                  <a:lnTo>
                    <a:pt x="812" y="200"/>
                  </a:lnTo>
                  <a:lnTo>
                    <a:pt x="830" y="194"/>
                  </a:lnTo>
                  <a:lnTo>
                    <a:pt x="819" y="193"/>
                  </a:lnTo>
                  <a:lnTo>
                    <a:pt x="915" y="193"/>
                  </a:lnTo>
                  <a:lnTo>
                    <a:pt x="3" y="193"/>
                  </a:ln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3" name="Rectangle 10">
              <a:extLst>
                <a:ext uri="{FF2B5EF4-FFF2-40B4-BE49-F238E27FC236}">
                  <a16:creationId xmlns:a16="http://schemas.microsoft.com/office/drawing/2014/main" id="{BAD71A8E-8139-C34F-B87E-753EB945E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1426"/>
              <a:ext cx="1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y</a:t>
              </a:r>
            </a:p>
          </p:txBody>
        </p:sp>
        <p:sp>
          <p:nvSpPr>
            <p:cNvPr id="32804" name="Rectangle 11">
              <a:extLst>
                <a:ext uri="{FF2B5EF4-FFF2-40B4-BE49-F238E27FC236}">
                  <a16:creationId xmlns:a16="http://schemas.microsoft.com/office/drawing/2014/main" id="{9CF29613-3462-604C-8FBD-FD6E97F92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1" y="1906"/>
              <a:ext cx="15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t</a:t>
              </a:r>
            </a:p>
          </p:txBody>
        </p:sp>
      </p:grpSp>
      <p:grpSp>
        <p:nvGrpSpPr>
          <p:cNvPr id="32772" name="Group 12">
            <a:extLst>
              <a:ext uri="{FF2B5EF4-FFF2-40B4-BE49-F238E27FC236}">
                <a16:creationId xmlns:a16="http://schemas.microsoft.com/office/drawing/2014/main" id="{91740880-8AF6-6344-8817-BE9786F1C58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2511425"/>
            <a:ext cx="1651000" cy="1090613"/>
            <a:chOff x="672" y="1553"/>
            <a:chExt cx="1040" cy="687"/>
          </a:xfrm>
        </p:grpSpPr>
        <p:sp>
          <p:nvSpPr>
            <p:cNvPr id="32799" name="Line 13">
              <a:extLst>
                <a:ext uri="{FF2B5EF4-FFF2-40B4-BE49-F238E27FC236}">
                  <a16:creationId xmlns:a16="http://schemas.microsoft.com/office/drawing/2014/main" id="{1BC98D7D-38DC-C645-B348-ED4A075EE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1553"/>
              <a:ext cx="0" cy="6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00" name="Line 14">
              <a:extLst>
                <a:ext uri="{FF2B5EF4-FFF2-40B4-BE49-F238E27FC236}">
                  <a16:creationId xmlns:a16="http://schemas.microsoft.com/office/drawing/2014/main" id="{C567C6F3-EBBA-4049-92DA-42DE9C8FE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" y="1920"/>
              <a:ext cx="10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73" name="Freeform 15">
            <a:extLst>
              <a:ext uri="{FF2B5EF4-FFF2-40B4-BE49-F238E27FC236}">
                <a16:creationId xmlns:a16="http://schemas.microsoft.com/office/drawing/2014/main" id="{FAF8FB41-9A84-5447-8C00-B9BC90059C46}"/>
              </a:ext>
            </a:extLst>
          </p:cNvPr>
          <p:cNvSpPr>
            <a:spLocks/>
          </p:cNvSpPr>
          <p:nvPr/>
        </p:nvSpPr>
        <p:spPr bwMode="auto">
          <a:xfrm>
            <a:off x="1671638" y="2787650"/>
            <a:ext cx="1454150" cy="460375"/>
          </a:xfrm>
          <a:custGeom>
            <a:avLst/>
            <a:gdLst>
              <a:gd name="T0" fmla="*/ 0 w 916"/>
              <a:gd name="T1" fmla="*/ 2147483646 h 290"/>
              <a:gd name="T2" fmla="*/ 0 w 916"/>
              <a:gd name="T3" fmla="*/ 2147483646 h 290"/>
              <a:gd name="T4" fmla="*/ 0 w 916"/>
              <a:gd name="T5" fmla="*/ 2147483646 h 290"/>
              <a:gd name="T6" fmla="*/ 0 w 916"/>
              <a:gd name="T7" fmla="*/ 2147483646 h 290"/>
              <a:gd name="T8" fmla="*/ 2147483646 w 916"/>
              <a:gd name="T9" fmla="*/ 2147483646 h 290"/>
              <a:gd name="T10" fmla="*/ 2147483646 w 916"/>
              <a:gd name="T11" fmla="*/ 2147483646 h 290"/>
              <a:gd name="T12" fmla="*/ 2147483646 w 916"/>
              <a:gd name="T13" fmla="*/ 2147483646 h 290"/>
              <a:gd name="T14" fmla="*/ 2147483646 w 916"/>
              <a:gd name="T15" fmla="*/ 0 h 290"/>
              <a:gd name="T16" fmla="*/ 2147483646 w 916"/>
              <a:gd name="T17" fmla="*/ 2147483646 h 290"/>
              <a:gd name="T18" fmla="*/ 2147483646 w 916"/>
              <a:gd name="T19" fmla="*/ 2147483646 h 290"/>
              <a:gd name="T20" fmla="*/ 2147483646 w 916"/>
              <a:gd name="T21" fmla="*/ 2147483646 h 290"/>
              <a:gd name="T22" fmla="*/ 2147483646 w 916"/>
              <a:gd name="T23" fmla="*/ 2147483646 h 290"/>
              <a:gd name="T24" fmla="*/ 2147483646 w 916"/>
              <a:gd name="T25" fmla="*/ 2147483646 h 290"/>
              <a:gd name="T26" fmla="*/ 2147483646 w 916"/>
              <a:gd name="T27" fmla="*/ 2147483646 h 290"/>
              <a:gd name="T28" fmla="*/ 2147483646 w 916"/>
              <a:gd name="T29" fmla="*/ 2147483646 h 290"/>
              <a:gd name="T30" fmla="*/ 2147483646 w 916"/>
              <a:gd name="T31" fmla="*/ 2147483646 h 290"/>
              <a:gd name="T32" fmla="*/ 2147483646 w 916"/>
              <a:gd name="T33" fmla="*/ 2147483646 h 290"/>
              <a:gd name="T34" fmla="*/ 2147483646 w 916"/>
              <a:gd name="T35" fmla="*/ 2147483646 h 290"/>
              <a:gd name="T36" fmla="*/ 2147483646 w 916"/>
              <a:gd name="T37" fmla="*/ 2147483646 h 290"/>
              <a:gd name="T38" fmla="*/ 2147483646 w 916"/>
              <a:gd name="T39" fmla="*/ 2147483646 h 290"/>
              <a:gd name="T40" fmla="*/ 2147483646 w 916"/>
              <a:gd name="T41" fmla="*/ 2147483646 h 290"/>
              <a:gd name="T42" fmla="*/ 2147483646 w 916"/>
              <a:gd name="T43" fmla="*/ 2147483646 h 290"/>
              <a:gd name="T44" fmla="*/ 2147483646 w 916"/>
              <a:gd name="T45" fmla="*/ 2147483646 h 290"/>
              <a:gd name="T46" fmla="*/ 2147483646 w 916"/>
              <a:gd name="T47" fmla="*/ 2147483646 h 290"/>
              <a:gd name="T48" fmla="*/ 2147483646 w 916"/>
              <a:gd name="T49" fmla="*/ 2147483646 h 290"/>
              <a:gd name="T50" fmla="*/ 2147483646 w 916"/>
              <a:gd name="T51" fmla="*/ 2147483646 h 290"/>
              <a:gd name="T52" fmla="*/ 2147483646 w 916"/>
              <a:gd name="T53" fmla="*/ 2147483646 h 290"/>
              <a:gd name="T54" fmla="*/ 2147483646 w 916"/>
              <a:gd name="T55" fmla="*/ 2147483646 h 290"/>
              <a:gd name="T56" fmla="*/ 2147483646 w 916"/>
              <a:gd name="T57" fmla="*/ 2147483646 h 290"/>
              <a:gd name="T58" fmla="*/ 2147483646 w 916"/>
              <a:gd name="T59" fmla="*/ 2147483646 h 290"/>
              <a:gd name="T60" fmla="*/ 2147483646 w 916"/>
              <a:gd name="T61" fmla="*/ 2147483646 h 290"/>
              <a:gd name="T62" fmla="*/ 2147483646 w 916"/>
              <a:gd name="T63" fmla="*/ 2147483646 h 290"/>
              <a:gd name="T64" fmla="*/ 2147483646 w 916"/>
              <a:gd name="T65" fmla="*/ 2147483646 h 290"/>
              <a:gd name="T66" fmla="*/ 2147483646 w 916"/>
              <a:gd name="T67" fmla="*/ 2147483646 h 290"/>
              <a:gd name="T68" fmla="*/ 2147483646 w 916"/>
              <a:gd name="T69" fmla="*/ 2147483646 h 290"/>
              <a:gd name="T70" fmla="*/ 2147483646 w 916"/>
              <a:gd name="T71" fmla="*/ 2147483646 h 290"/>
              <a:gd name="T72" fmla="*/ 2147483646 w 916"/>
              <a:gd name="T73" fmla="*/ 2147483646 h 290"/>
              <a:gd name="T74" fmla="*/ 2147483646 w 916"/>
              <a:gd name="T75" fmla="*/ 2147483646 h 290"/>
              <a:gd name="T76" fmla="*/ 2147483646 w 916"/>
              <a:gd name="T77" fmla="*/ 2147483646 h 290"/>
              <a:gd name="T78" fmla="*/ 2147483646 w 916"/>
              <a:gd name="T79" fmla="*/ 2147483646 h 290"/>
              <a:gd name="T80" fmla="*/ 2147483646 w 916"/>
              <a:gd name="T81" fmla="*/ 2147483646 h 290"/>
              <a:gd name="T82" fmla="*/ 2147483646 w 916"/>
              <a:gd name="T83" fmla="*/ 2147483646 h 290"/>
              <a:gd name="T84" fmla="*/ 2147483646 w 916"/>
              <a:gd name="T85" fmla="*/ 2147483646 h 290"/>
              <a:gd name="T86" fmla="*/ 2147483646 w 916"/>
              <a:gd name="T87" fmla="*/ 2147483646 h 290"/>
              <a:gd name="T88" fmla="*/ 2147483646 w 916"/>
              <a:gd name="T89" fmla="*/ 2147483646 h 2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916"/>
              <a:gd name="T136" fmla="*/ 0 h 290"/>
              <a:gd name="T137" fmla="*/ 916 w 916"/>
              <a:gd name="T138" fmla="*/ 290 h 2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916" h="290">
                <a:moveTo>
                  <a:pt x="3" y="193"/>
                </a:moveTo>
                <a:lnTo>
                  <a:pt x="0" y="177"/>
                </a:lnTo>
                <a:lnTo>
                  <a:pt x="0" y="165"/>
                </a:lnTo>
                <a:lnTo>
                  <a:pt x="0" y="153"/>
                </a:lnTo>
                <a:lnTo>
                  <a:pt x="0" y="141"/>
                </a:lnTo>
                <a:lnTo>
                  <a:pt x="0" y="118"/>
                </a:lnTo>
                <a:lnTo>
                  <a:pt x="0" y="106"/>
                </a:lnTo>
                <a:lnTo>
                  <a:pt x="0" y="94"/>
                </a:lnTo>
                <a:lnTo>
                  <a:pt x="6" y="71"/>
                </a:lnTo>
                <a:lnTo>
                  <a:pt x="12" y="53"/>
                </a:lnTo>
                <a:lnTo>
                  <a:pt x="18" y="36"/>
                </a:lnTo>
                <a:lnTo>
                  <a:pt x="24" y="24"/>
                </a:lnTo>
                <a:lnTo>
                  <a:pt x="30" y="12"/>
                </a:lnTo>
                <a:lnTo>
                  <a:pt x="42" y="6"/>
                </a:lnTo>
                <a:lnTo>
                  <a:pt x="59" y="0"/>
                </a:lnTo>
                <a:lnTo>
                  <a:pt x="71" y="0"/>
                </a:lnTo>
                <a:lnTo>
                  <a:pt x="83" y="6"/>
                </a:lnTo>
                <a:lnTo>
                  <a:pt x="89" y="18"/>
                </a:lnTo>
                <a:lnTo>
                  <a:pt x="89" y="30"/>
                </a:lnTo>
                <a:lnTo>
                  <a:pt x="100" y="47"/>
                </a:lnTo>
                <a:lnTo>
                  <a:pt x="106" y="65"/>
                </a:lnTo>
                <a:lnTo>
                  <a:pt x="118" y="77"/>
                </a:lnTo>
                <a:lnTo>
                  <a:pt x="118" y="89"/>
                </a:lnTo>
                <a:lnTo>
                  <a:pt x="124" y="106"/>
                </a:lnTo>
                <a:lnTo>
                  <a:pt x="124" y="118"/>
                </a:lnTo>
                <a:lnTo>
                  <a:pt x="124" y="130"/>
                </a:lnTo>
                <a:lnTo>
                  <a:pt x="130" y="147"/>
                </a:lnTo>
                <a:lnTo>
                  <a:pt x="136" y="159"/>
                </a:lnTo>
                <a:lnTo>
                  <a:pt x="136" y="177"/>
                </a:lnTo>
                <a:lnTo>
                  <a:pt x="136" y="189"/>
                </a:lnTo>
                <a:lnTo>
                  <a:pt x="153" y="212"/>
                </a:lnTo>
                <a:lnTo>
                  <a:pt x="153" y="224"/>
                </a:lnTo>
                <a:lnTo>
                  <a:pt x="159" y="236"/>
                </a:lnTo>
                <a:lnTo>
                  <a:pt x="165" y="253"/>
                </a:lnTo>
                <a:lnTo>
                  <a:pt x="171" y="265"/>
                </a:lnTo>
                <a:lnTo>
                  <a:pt x="183" y="277"/>
                </a:lnTo>
                <a:lnTo>
                  <a:pt x="195" y="289"/>
                </a:lnTo>
                <a:lnTo>
                  <a:pt x="218" y="289"/>
                </a:lnTo>
                <a:lnTo>
                  <a:pt x="230" y="289"/>
                </a:lnTo>
                <a:lnTo>
                  <a:pt x="247" y="277"/>
                </a:lnTo>
                <a:lnTo>
                  <a:pt x="259" y="271"/>
                </a:lnTo>
                <a:lnTo>
                  <a:pt x="265" y="253"/>
                </a:lnTo>
                <a:lnTo>
                  <a:pt x="277" y="236"/>
                </a:lnTo>
                <a:lnTo>
                  <a:pt x="283" y="218"/>
                </a:lnTo>
                <a:lnTo>
                  <a:pt x="295" y="212"/>
                </a:lnTo>
                <a:lnTo>
                  <a:pt x="295" y="200"/>
                </a:lnTo>
                <a:lnTo>
                  <a:pt x="312" y="189"/>
                </a:lnTo>
                <a:lnTo>
                  <a:pt x="312" y="177"/>
                </a:lnTo>
                <a:lnTo>
                  <a:pt x="324" y="171"/>
                </a:lnTo>
                <a:lnTo>
                  <a:pt x="336" y="165"/>
                </a:lnTo>
                <a:lnTo>
                  <a:pt x="353" y="159"/>
                </a:lnTo>
                <a:lnTo>
                  <a:pt x="365" y="159"/>
                </a:lnTo>
                <a:lnTo>
                  <a:pt x="377" y="171"/>
                </a:lnTo>
                <a:lnTo>
                  <a:pt x="389" y="177"/>
                </a:lnTo>
                <a:lnTo>
                  <a:pt x="400" y="189"/>
                </a:lnTo>
                <a:lnTo>
                  <a:pt x="412" y="194"/>
                </a:lnTo>
                <a:lnTo>
                  <a:pt x="424" y="200"/>
                </a:lnTo>
                <a:lnTo>
                  <a:pt x="442" y="212"/>
                </a:lnTo>
                <a:lnTo>
                  <a:pt x="459" y="218"/>
                </a:lnTo>
                <a:lnTo>
                  <a:pt x="471" y="218"/>
                </a:lnTo>
                <a:lnTo>
                  <a:pt x="483" y="224"/>
                </a:lnTo>
                <a:lnTo>
                  <a:pt x="500" y="230"/>
                </a:lnTo>
                <a:lnTo>
                  <a:pt x="512" y="236"/>
                </a:lnTo>
                <a:lnTo>
                  <a:pt x="524" y="236"/>
                </a:lnTo>
                <a:lnTo>
                  <a:pt x="536" y="236"/>
                </a:lnTo>
                <a:lnTo>
                  <a:pt x="559" y="224"/>
                </a:lnTo>
                <a:lnTo>
                  <a:pt x="571" y="224"/>
                </a:lnTo>
                <a:lnTo>
                  <a:pt x="583" y="218"/>
                </a:lnTo>
                <a:lnTo>
                  <a:pt x="595" y="212"/>
                </a:lnTo>
                <a:lnTo>
                  <a:pt x="600" y="200"/>
                </a:lnTo>
                <a:lnTo>
                  <a:pt x="612" y="200"/>
                </a:lnTo>
                <a:lnTo>
                  <a:pt x="624" y="194"/>
                </a:lnTo>
                <a:lnTo>
                  <a:pt x="636" y="194"/>
                </a:lnTo>
                <a:lnTo>
                  <a:pt x="653" y="189"/>
                </a:lnTo>
                <a:lnTo>
                  <a:pt x="665" y="189"/>
                </a:lnTo>
                <a:lnTo>
                  <a:pt x="677" y="189"/>
                </a:lnTo>
                <a:lnTo>
                  <a:pt x="689" y="194"/>
                </a:lnTo>
                <a:lnTo>
                  <a:pt x="706" y="194"/>
                </a:lnTo>
                <a:lnTo>
                  <a:pt x="718" y="200"/>
                </a:lnTo>
                <a:lnTo>
                  <a:pt x="730" y="200"/>
                </a:lnTo>
                <a:lnTo>
                  <a:pt x="742" y="200"/>
                </a:lnTo>
                <a:lnTo>
                  <a:pt x="759" y="206"/>
                </a:lnTo>
                <a:lnTo>
                  <a:pt x="771" y="206"/>
                </a:lnTo>
                <a:lnTo>
                  <a:pt x="783" y="206"/>
                </a:lnTo>
                <a:lnTo>
                  <a:pt x="795" y="206"/>
                </a:lnTo>
                <a:lnTo>
                  <a:pt x="812" y="200"/>
                </a:lnTo>
                <a:lnTo>
                  <a:pt x="830" y="194"/>
                </a:lnTo>
                <a:lnTo>
                  <a:pt x="819" y="193"/>
                </a:lnTo>
                <a:lnTo>
                  <a:pt x="915" y="193"/>
                </a:lnTo>
                <a:lnTo>
                  <a:pt x="3" y="193"/>
                </a:ln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Rectangle 16">
            <a:extLst>
              <a:ext uri="{FF2B5EF4-FFF2-40B4-BE49-F238E27FC236}">
                <a16:creationId xmlns:a16="http://schemas.microsoft.com/office/drawing/2014/main" id="{5D5AFD61-D9BB-F743-8448-EAF262E5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113" y="2309813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y</a:t>
            </a:r>
          </a:p>
        </p:txBody>
      </p:sp>
      <p:sp>
        <p:nvSpPr>
          <p:cNvPr id="32775" name="Rectangle 17">
            <a:extLst>
              <a:ext uri="{FF2B5EF4-FFF2-40B4-BE49-F238E27FC236}">
                <a16:creationId xmlns:a16="http://schemas.microsoft.com/office/drawing/2014/main" id="{5AB0F62B-8945-3B45-B068-02B9BD239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113" y="3071813"/>
            <a:ext cx="244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</a:p>
        </p:txBody>
      </p:sp>
      <p:sp>
        <p:nvSpPr>
          <p:cNvPr id="32776" name="Line 18">
            <a:extLst>
              <a:ext uri="{FF2B5EF4-FFF2-40B4-BE49-F238E27FC236}">
                <a16:creationId xmlns:a16="http://schemas.microsoft.com/office/drawing/2014/main" id="{7FAB61D9-BF79-0C46-AE45-B426E6098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422525"/>
            <a:ext cx="0" cy="1116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Rectangle 19">
            <a:extLst>
              <a:ext uri="{FF2B5EF4-FFF2-40B4-BE49-F238E27FC236}">
                <a16:creationId xmlns:a16="http://schemas.microsoft.com/office/drawing/2014/main" id="{6FD73969-2E31-894F-AE38-B80CBE155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913" y="3529013"/>
            <a:ext cx="32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32778" name="Line 20">
            <a:extLst>
              <a:ext uri="{FF2B5EF4-FFF2-40B4-BE49-F238E27FC236}">
                <a16:creationId xmlns:a16="http://schemas.microsoft.com/office/drawing/2014/main" id="{05E71BD8-A916-2B45-944A-416036380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422525"/>
            <a:ext cx="0" cy="1116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Rectangle 21">
            <a:extLst>
              <a:ext uri="{FF2B5EF4-FFF2-40B4-BE49-F238E27FC236}">
                <a16:creationId xmlns:a16="http://schemas.microsoft.com/office/drawing/2014/main" id="{3C3286E8-E6A2-654F-901D-5DBE979B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3513" y="3529013"/>
            <a:ext cx="32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</a:p>
        </p:txBody>
      </p:sp>
      <p:grpSp>
        <p:nvGrpSpPr>
          <p:cNvPr id="32780" name="Group 23">
            <a:extLst>
              <a:ext uri="{FF2B5EF4-FFF2-40B4-BE49-F238E27FC236}">
                <a16:creationId xmlns:a16="http://schemas.microsoft.com/office/drawing/2014/main" id="{07A514B3-FDF6-AC4B-AE73-D9C3CF027CBB}"/>
              </a:ext>
            </a:extLst>
          </p:cNvPr>
          <p:cNvGrpSpPr>
            <a:grpSpLocks/>
          </p:cNvGrpSpPr>
          <p:nvPr/>
        </p:nvGrpSpPr>
        <p:grpSpPr bwMode="auto">
          <a:xfrm>
            <a:off x="1484313" y="4867275"/>
            <a:ext cx="1651000" cy="1090613"/>
            <a:chOff x="576" y="3089"/>
            <a:chExt cx="1040" cy="687"/>
          </a:xfrm>
        </p:grpSpPr>
        <p:sp>
          <p:nvSpPr>
            <p:cNvPr id="32797" name="Line 24">
              <a:extLst>
                <a:ext uri="{FF2B5EF4-FFF2-40B4-BE49-F238E27FC236}">
                  <a16:creationId xmlns:a16="http://schemas.microsoft.com/office/drawing/2014/main" id="{F6134737-B395-054D-9EFA-EC34D4C72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089"/>
              <a:ext cx="0" cy="6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8" name="Line 25">
              <a:extLst>
                <a:ext uri="{FF2B5EF4-FFF2-40B4-BE49-F238E27FC236}">
                  <a16:creationId xmlns:a16="http://schemas.microsoft.com/office/drawing/2014/main" id="{54B70253-3619-8B47-B15A-D18245476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3" y="3456"/>
              <a:ext cx="10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1" name="Freeform 26">
            <a:extLst>
              <a:ext uri="{FF2B5EF4-FFF2-40B4-BE49-F238E27FC236}">
                <a16:creationId xmlns:a16="http://schemas.microsoft.com/office/drawing/2014/main" id="{A2FC6229-C8AC-6845-BF96-23370CD6BDC1}"/>
              </a:ext>
            </a:extLst>
          </p:cNvPr>
          <p:cNvSpPr>
            <a:spLocks/>
          </p:cNvSpPr>
          <p:nvPr/>
        </p:nvSpPr>
        <p:spPr bwMode="auto">
          <a:xfrm>
            <a:off x="1555750" y="5143500"/>
            <a:ext cx="1454150" cy="460375"/>
          </a:xfrm>
          <a:custGeom>
            <a:avLst/>
            <a:gdLst>
              <a:gd name="T0" fmla="*/ 0 w 916"/>
              <a:gd name="T1" fmla="*/ 2147483646 h 290"/>
              <a:gd name="T2" fmla="*/ 0 w 916"/>
              <a:gd name="T3" fmla="*/ 2147483646 h 290"/>
              <a:gd name="T4" fmla="*/ 0 w 916"/>
              <a:gd name="T5" fmla="*/ 2147483646 h 290"/>
              <a:gd name="T6" fmla="*/ 0 w 916"/>
              <a:gd name="T7" fmla="*/ 2147483646 h 290"/>
              <a:gd name="T8" fmla="*/ 2147483646 w 916"/>
              <a:gd name="T9" fmla="*/ 2147483646 h 290"/>
              <a:gd name="T10" fmla="*/ 2147483646 w 916"/>
              <a:gd name="T11" fmla="*/ 2147483646 h 290"/>
              <a:gd name="T12" fmla="*/ 2147483646 w 916"/>
              <a:gd name="T13" fmla="*/ 2147483646 h 290"/>
              <a:gd name="T14" fmla="*/ 2147483646 w 916"/>
              <a:gd name="T15" fmla="*/ 0 h 290"/>
              <a:gd name="T16" fmla="*/ 2147483646 w 916"/>
              <a:gd name="T17" fmla="*/ 2147483646 h 290"/>
              <a:gd name="T18" fmla="*/ 2147483646 w 916"/>
              <a:gd name="T19" fmla="*/ 2147483646 h 290"/>
              <a:gd name="T20" fmla="*/ 2147483646 w 916"/>
              <a:gd name="T21" fmla="*/ 2147483646 h 290"/>
              <a:gd name="T22" fmla="*/ 2147483646 w 916"/>
              <a:gd name="T23" fmla="*/ 2147483646 h 290"/>
              <a:gd name="T24" fmla="*/ 2147483646 w 916"/>
              <a:gd name="T25" fmla="*/ 2147483646 h 290"/>
              <a:gd name="T26" fmla="*/ 2147483646 w 916"/>
              <a:gd name="T27" fmla="*/ 2147483646 h 290"/>
              <a:gd name="T28" fmla="*/ 2147483646 w 916"/>
              <a:gd name="T29" fmla="*/ 2147483646 h 290"/>
              <a:gd name="T30" fmla="*/ 2147483646 w 916"/>
              <a:gd name="T31" fmla="*/ 2147483646 h 290"/>
              <a:gd name="T32" fmla="*/ 2147483646 w 916"/>
              <a:gd name="T33" fmla="*/ 2147483646 h 290"/>
              <a:gd name="T34" fmla="*/ 2147483646 w 916"/>
              <a:gd name="T35" fmla="*/ 2147483646 h 290"/>
              <a:gd name="T36" fmla="*/ 2147483646 w 916"/>
              <a:gd name="T37" fmla="*/ 2147483646 h 290"/>
              <a:gd name="T38" fmla="*/ 2147483646 w 916"/>
              <a:gd name="T39" fmla="*/ 2147483646 h 290"/>
              <a:gd name="T40" fmla="*/ 2147483646 w 916"/>
              <a:gd name="T41" fmla="*/ 2147483646 h 290"/>
              <a:gd name="T42" fmla="*/ 2147483646 w 916"/>
              <a:gd name="T43" fmla="*/ 2147483646 h 290"/>
              <a:gd name="T44" fmla="*/ 2147483646 w 916"/>
              <a:gd name="T45" fmla="*/ 2147483646 h 290"/>
              <a:gd name="T46" fmla="*/ 2147483646 w 916"/>
              <a:gd name="T47" fmla="*/ 2147483646 h 290"/>
              <a:gd name="T48" fmla="*/ 2147483646 w 916"/>
              <a:gd name="T49" fmla="*/ 2147483646 h 290"/>
              <a:gd name="T50" fmla="*/ 2147483646 w 916"/>
              <a:gd name="T51" fmla="*/ 2147483646 h 290"/>
              <a:gd name="T52" fmla="*/ 2147483646 w 916"/>
              <a:gd name="T53" fmla="*/ 2147483646 h 290"/>
              <a:gd name="T54" fmla="*/ 2147483646 w 916"/>
              <a:gd name="T55" fmla="*/ 2147483646 h 290"/>
              <a:gd name="T56" fmla="*/ 2147483646 w 916"/>
              <a:gd name="T57" fmla="*/ 2147483646 h 290"/>
              <a:gd name="T58" fmla="*/ 2147483646 w 916"/>
              <a:gd name="T59" fmla="*/ 2147483646 h 290"/>
              <a:gd name="T60" fmla="*/ 2147483646 w 916"/>
              <a:gd name="T61" fmla="*/ 2147483646 h 290"/>
              <a:gd name="T62" fmla="*/ 2147483646 w 916"/>
              <a:gd name="T63" fmla="*/ 2147483646 h 290"/>
              <a:gd name="T64" fmla="*/ 2147483646 w 916"/>
              <a:gd name="T65" fmla="*/ 2147483646 h 290"/>
              <a:gd name="T66" fmla="*/ 2147483646 w 916"/>
              <a:gd name="T67" fmla="*/ 2147483646 h 290"/>
              <a:gd name="T68" fmla="*/ 2147483646 w 916"/>
              <a:gd name="T69" fmla="*/ 2147483646 h 290"/>
              <a:gd name="T70" fmla="*/ 2147483646 w 916"/>
              <a:gd name="T71" fmla="*/ 2147483646 h 290"/>
              <a:gd name="T72" fmla="*/ 2147483646 w 916"/>
              <a:gd name="T73" fmla="*/ 2147483646 h 290"/>
              <a:gd name="T74" fmla="*/ 2147483646 w 916"/>
              <a:gd name="T75" fmla="*/ 2147483646 h 290"/>
              <a:gd name="T76" fmla="*/ 2147483646 w 916"/>
              <a:gd name="T77" fmla="*/ 2147483646 h 290"/>
              <a:gd name="T78" fmla="*/ 2147483646 w 916"/>
              <a:gd name="T79" fmla="*/ 2147483646 h 290"/>
              <a:gd name="T80" fmla="*/ 2147483646 w 916"/>
              <a:gd name="T81" fmla="*/ 2147483646 h 290"/>
              <a:gd name="T82" fmla="*/ 2147483646 w 916"/>
              <a:gd name="T83" fmla="*/ 2147483646 h 290"/>
              <a:gd name="T84" fmla="*/ 2147483646 w 916"/>
              <a:gd name="T85" fmla="*/ 2147483646 h 290"/>
              <a:gd name="T86" fmla="*/ 2147483646 w 916"/>
              <a:gd name="T87" fmla="*/ 2147483646 h 290"/>
              <a:gd name="T88" fmla="*/ 2147483646 w 916"/>
              <a:gd name="T89" fmla="*/ 2147483646 h 2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916"/>
              <a:gd name="T136" fmla="*/ 0 h 290"/>
              <a:gd name="T137" fmla="*/ 916 w 916"/>
              <a:gd name="T138" fmla="*/ 290 h 2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916" h="290">
                <a:moveTo>
                  <a:pt x="3" y="193"/>
                </a:moveTo>
                <a:lnTo>
                  <a:pt x="0" y="177"/>
                </a:lnTo>
                <a:lnTo>
                  <a:pt x="0" y="165"/>
                </a:lnTo>
                <a:lnTo>
                  <a:pt x="0" y="153"/>
                </a:lnTo>
                <a:lnTo>
                  <a:pt x="0" y="141"/>
                </a:lnTo>
                <a:lnTo>
                  <a:pt x="0" y="118"/>
                </a:lnTo>
                <a:lnTo>
                  <a:pt x="0" y="106"/>
                </a:lnTo>
                <a:lnTo>
                  <a:pt x="0" y="94"/>
                </a:lnTo>
                <a:lnTo>
                  <a:pt x="6" y="71"/>
                </a:lnTo>
                <a:lnTo>
                  <a:pt x="12" y="53"/>
                </a:lnTo>
                <a:lnTo>
                  <a:pt x="18" y="36"/>
                </a:lnTo>
                <a:lnTo>
                  <a:pt x="24" y="24"/>
                </a:lnTo>
                <a:lnTo>
                  <a:pt x="30" y="12"/>
                </a:lnTo>
                <a:lnTo>
                  <a:pt x="42" y="6"/>
                </a:lnTo>
                <a:lnTo>
                  <a:pt x="59" y="0"/>
                </a:lnTo>
                <a:lnTo>
                  <a:pt x="71" y="0"/>
                </a:lnTo>
                <a:lnTo>
                  <a:pt x="83" y="6"/>
                </a:lnTo>
                <a:lnTo>
                  <a:pt x="89" y="18"/>
                </a:lnTo>
                <a:lnTo>
                  <a:pt x="89" y="30"/>
                </a:lnTo>
                <a:lnTo>
                  <a:pt x="100" y="47"/>
                </a:lnTo>
                <a:lnTo>
                  <a:pt x="106" y="65"/>
                </a:lnTo>
                <a:lnTo>
                  <a:pt x="118" y="77"/>
                </a:lnTo>
                <a:lnTo>
                  <a:pt x="118" y="89"/>
                </a:lnTo>
                <a:lnTo>
                  <a:pt x="124" y="106"/>
                </a:lnTo>
                <a:lnTo>
                  <a:pt x="124" y="118"/>
                </a:lnTo>
                <a:lnTo>
                  <a:pt x="124" y="130"/>
                </a:lnTo>
                <a:lnTo>
                  <a:pt x="130" y="147"/>
                </a:lnTo>
                <a:lnTo>
                  <a:pt x="136" y="159"/>
                </a:lnTo>
                <a:lnTo>
                  <a:pt x="136" y="177"/>
                </a:lnTo>
                <a:lnTo>
                  <a:pt x="136" y="189"/>
                </a:lnTo>
                <a:lnTo>
                  <a:pt x="153" y="212"/>
                </a:lnTo>
                <a:lnTo>
                  <a:pt x="153" y="224"/>
                </a:lnTo>
                <a:lnTo>
                  <a:pt x="159" y="236"/>
                </a:lnTo>
                <a:lnTo>
                  <a:pt x="165" y="253"/>
                </a:lnTo>
                <a:lnTo>
                  <a:pt x="171" y="265"/>
                </a:lnTo>
                <a:lnTo>
                  <a:pt x="183" y="277"/>
                </a:lnTo>
                <a:lnTo>
                  <a:pt x="195" y="289"/>
                </a:lnTo>
                <a:lnTo>
                  <a:pt x="218" y="289"/>
                </a:lnTo>
                <a:lnTo>
                  <a:pt x="230" y="289"/>
                </a:lnTo>
                <a:lnTo>
                  <a:pt x="247" y="277"/>
                </a:lnTo>
                <a:lnTo>
                  <a:pt x="259" y="271"/>
                </a:lnTo>
                <a:lnTo>
                  <a:pt x="265" y="253"/>
                </a:lnTo>
                <a:lnTo>
                  <a:pt x="277" y="236"/>
                </a:lnTo>
                <a:lnTo>
                  <a:pt x="283" y="218"/>
                </a:lnTo>
                <a:lnTo>
                  <a:pt x="295" y="212"/>
                </a:lnTo>
                <a:lnTo>
                  <a:pt x="295" y="200"/>
                </a:lnTo>
                <a:lnTo>
                  <a:pt x="312" y="189"/>
                </a:lnTo>
                <a:lnTo>
                  <a:pt x="312" y="177"/>
                </a:lnTo>
                <a:lnTo>
                  <a:pt x="324" y="171"/>
                </a:lnTo>
                <a:lnTo>
                  <a:pt x="336" y="165"/>
                </a:lnTo>
                <a:lnTo>
                  <a:pt x="353" y="159"/>
                </a:lnTo>
                <a:lnTo>
                  <a:pt x="365" y="159"/>
                </a:lnTo>
                <a:lnTo>
                  <a:pt x="377" y="171"/>
                </a:lnTo>
                <a:lnTo>
                  <a:pt x="389" y="177"/>
                </a:lnTo>
                <a:lnTo>
                  <a:pt x="400" y="189"/>
                </a:lnTo>
                <a:lnTo>
                  <a:pt x="412" y="194"/>
                </a:lnTo>
                <a:lnTo>
                  <a:pt x="424" y="200"/>
                </a:lnTo>
                <a:lnTo>
                  <a:pt x="442" y="212"/>
                </a:lnTo>
                <a:lnTo>
                  <a:pt x="459" y="218"/>
                </a:lnTo>
                <a:lnTo>
                  <a:pt x="471" y="218"/>
                </a:lnTo>
                <a:lnTo>
                  <a:pt x="483" y="224"/>
                </a:lnTo>
                <a:lnTo>
                  <a:pt x="500" y="230"/>
                </a:lnTo>
                <a:lnTo>
                  <a:pt x="512" y="236"/>
                </a:lnTo>
                <a:lnTo>
                  <a:pt x="524" y="236"/>
                </a:lnTo>
                <a:lnTo>
                  <a:pt x="536" y="236"/>
                </a:lnTo>
                <a:lnTo>
                  <a:pt x="559" y="224"/>
                </a:lnTo>
                <a:lnTo>
                  <a:pt x="571" y="224"/>
                </a:lnTo>
                <a:lnTo>
                  <a:pt x="583" y="218"/>
                </a:lnTo>
                <a:lnTo>
                  <a:pt x="595" y="212"/>
                </a:lnTo>
                <a:lnTo>
                  <a:pt x="600" y="200"/>
                </a:lnTo>
                <a:lnTo>
                  <a:pt x="612" y="200"/>
                </a:lnTo>
                <a:lnTo>
                  <a:pt x="624" y="194"/>
                </a:lnTo>
                <a:lnTo>
                  <a:pt x="636" y="194"/>
                </a:lnTo>
                <a:lnTo>
                  <a:pt x="653" y="189"/>
                </a:lnTo>
                <a:lnTo>
                  <a:pt x="665" y="189"/>
                </a:lnTo>
                <a:lnTo>
                  <a:pt x="677" y="189"/>
                </a:lnTo>
                <a:lnTo>
                  <a:pt x="689" y="194"/>
                </a:lnTo>
                <a:lnTo>
                  <a:pt x="706" y="194"/>
                </a:lnTo>
                <a:lnTo>
                  <a:pt x="718" y="200"/>
                </a:lnTo>
                <a:lnTo>
                  <a:pt x="730" y="200"/>
                </a:lnTo>
                <a:lnTo>
                  <a:pt x="742" y="200"/>
                </a:lnTo>
                <a:lnTo>
                  <a:pt x="759" y="206"/>
                </a:lnTo>
                <a:lnTo>
                  <a:pt x="771" y="206"/>
                </a:lnTo>
                <a:lnTo>
                  <a:pt x="783" y="206"/>
                </a:lnTo>
                <a:lnTo>
                  <a:pt x="795" y="206"/>
                </a:lnTo>
                <a:lnTo>
                  <a:pt x="812" y="200"/>
                </a:lnTo>
                <a:lnTo>
                  <a:pt x="830" y="194"/>
                </a:lnTo>
                <a:lnTo>
                  <a:pt x="819" y="193"/>
                </a:lnTo>
                <a:lnTo>
                  <a:pt x="915" y="193"/>
                </a:lnTo>
                <a:lnTo>
                  <a:pt x="3" y="193"/>
                </a:ln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2" name="Line 27">
            <a:extLst>
              <a:ext uri="{FF2B5EF4-FFF2-40B4-BE49-F238E27FC236}">
                <a16:creationId xmlns:a16="http://schemas.microsoft.com/office/drawing/2014/main" id="{A92A3005-2B18-5843-9E8D-7A0F299210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4778375"/>
            <a:ext cx="0" cy="1116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Rectangle 28">
            <a:extLst>
              <a:ext uri="{FF2B5EF4-FFF2-40B4-BE49-F238E27FC236}">
                <a16:creationId xmlns:a16="http://schemas.microsoft.com/office/drawing/2014/main" id="{8FD0D1BC-E874-EF4A-9239-5C35CE868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025" y="5884863"/>
            <a:ext cx="322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32784" name="Rectangle 29">
            <a:extLst>
              <a:ext uri="{FF2B5EF4-FFF2-40B4-BE49-F238E27FC236}">
                <a16:creationId xmlns:a16="http://schemas.microsoft.com/office/drawing/2014/main" id="{6EDF5F7B-06D3-344B-ABBA-BADADBAF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5" y="4665663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y</a:t>
            </a:r>
          </a:p>
        </p:txBody>
      </p:sp>
      <p:grpSp>
        <p:nvGrpSpPr>
          <p:cNvPr id="32785" name="Group 30">
            <a:extLst>
              <a:ext uri="{FF2B5EF4-FFF2-40B4-BE49-F238E27FC236}">
                <a16:creationId xmlns:a16="http://schemas.microsoft.com/office/drawing/2014/main" id="{F57F621F-A0F5-134B-8D7F-F059704ECEF2}"/>
              </a:ext>
            </a:extLst>
          </p:cNvPr>
          <p:cNvGrpSpPr>
            <a:grpSpLocks/>
          </p:cNvGrpSpPr>
          <p:nvPr/>
        </p:nvGrpSpPr>
        <p:grpSpPr bwMode="auto">
          <a:xfrm>
            <a:off x="4940300" y="4849813"/>
            <a:ext cx="1651000" cy="1090612"/>
            <a:chOff x="2880" y="3089"/>
            <a:chExt cx="1040" cy="687"/>
          </a:xfrm>
        </p:grpSpPr>
        <p:sp>
          <p:nvSpPr>
            <p:cNvPr id="32795" name="Line 31">
              <a:extLst>
                <a:ext uri="{FF2B5EF4-FFF2-40B4-BE49-F238E27FC236}">
                  <a16:creationId xmlns:a16="http://schemas.microsoft.com/office/drawing/2014/main" id="{45519D41-CFD1-2444-8ECD-49F7A1074D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3089"/>
              <a:ext cx="0" cy="6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6" name="Line 32">
              <a:extLst>
                <a:ext uri="{FF2B5EF4-FFF2-40B4-BE49-F238E27FC236}">
                  <a16:creationId xmlns:a16="http://schemas.microsoft.com/office/drawing/2014/main" id="{89F600DB-C877-9749-B77D-9ABFCC97BD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7" y="3456"/>
              <a:ext cx="10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6" name="Freeform 33">
            <a:extLst>
              <a:ext uri="{FF2B5EF4-FFF2-40B4-BE49-F238E27FC236}">
                <a16:creationId xmlns:a16="http://schemas.microsoft.com/office/drawing/2014/main" id="{1E6B4D3F-928A-914A-A05F-FF326E4256A6}"/>
              </a:ext>
            </a:extLst>
          </p:cNvPr>
          <p:cNvSpPr>
            <a:spLocks/>
          </p:cNvSpPr>
          <p:nvPr/>
        </p:nvSpPr>
        <p:spPr bwMode="auto">
          <a:xfrm>
            <a:off x="5245100" y="4822825"/>
            <a:ext cx="1373188" cy="915988"/>
          </a:xfrm>
          <a:custGeom>
            <a:avLst/>
            <a:gdLst>
              <a:gd name="T0" fmla="*/ 0 w 865"/>
              <a:gd name="T1" fmla="*/ 2147483646 h 577"/>
              <a:gd name="T2" fmla="*/ 0 w 865"/>
              <a:gd name="T3" fmla="*/ 2147483646 h 577"/>
              <a:gd name="T4" fmla="*/ 0 w 865"/>
              <a:gd name="T5" fmla="*/ 2147483646 h 577"/>
              <a:gd name="T6" fmla="*/ 0 w 865"/>
              <a:gd name="T7" fmla="*/ 2147483646 h 577"/>
              <a:gd name="T8" fmla="*/ 2147483646 w 865"/>
              <a:gd name="T9" fmla="*/ 2147483646 h 577"/>
              <a:gd name="T10" fmla="*/ 2147483646 w 865"/>
              <a:gd name="T11" fmla="*/ 2147483646 h 577"/>
              <a:gd name="T12" fmla="*/ 2147483646 w 865"/>
              <a:gd name="T13" fmla="*/ 2147483646 h 577"/>
              <a:gd name="T14" fmla="*/ 2147483646 w 865"/>
              <a:gd name="T15" fmla="*/ 0 h 577"/>
              <a:gd name="T16" fmla="*/ 2147483646 w 865"/>
              <a:gd name="T17" fmla="*/ 2147483646 h 577"/>
              <a:gd name="T18" fmla="*/ 2147483646 w 865"/>
              <a:gd name="T19" fmla="*/ 2147483646 h 577"/>
              <a:gd name="T20" fmla="*/ 2147483646 w 865"/>
              <a:gd name="T21" fmla="*/ 2147483646 h 577"/>
              <a:gd name="T22" fmla="*/ 2147483646 w 865"/>
              <a:gd name="T23" fmla="*/ 2147483646 h 577"/>
              <a:gd name="T24" fmla="*/ 2147483646 w 865"/>
              <a:gd name="T25" fmla="*/ 2147483646 h 577"/>
              <a:gd name="T26" fmla="*/ 2147483646 w 865"/>
              <a:gd name="T27" fmla="*/ 2147483646 h 577"/>
              <a:gd name="T28" fmla="*/ 2147483646 w 865"/>
              <a:gd name="T29" fmla="*/ 2147483646 h 577"/>
              <a:gd name="T30" fmla="*/ 2147483646 w 865"/>
              <a:gd name="T31" fmla="*/ 2147483646 h 577"/>
              <a:gd name="T32" fmla="*/ 2147483646 w 865"/>
              <a:gd name="T33" fmla="*/ 2147483646 h 577"/>
              <a:gd name="T34" fmla="*/ 2147483646 w 865"/>
              <a:gd name="T35" fmla="*/ 2147483646 h 577"/>
              <a:gd name="T36" fmla="*/ 2147483646 w 865"/>
              <a:gd name="T37" fmla="*/ 2147483646 h 577"/>
              <a:gd name="T38" fmla="*/ 2147483646 w 865"/>
              <a:gd name="T39" fmla="*/ 2147483646 h 577"/>
              <a:gd name="T40" fmla="*/ 2147483646 w 865"/>
              <a:gd name="T41" fmla="*/ 2147483646 h 577"/>
              <a:gd name="T42" fmla="*/ 2147483646 w 865"/>
              <a:gd name="T43" fmla="*/ 2147483646 h 577"/>
              <a:gd name="T44" fmla="*/ 2147483646 w 865"/>
              <a:gd name="T45" fmla="*/ 2147483646 h 577"/>
              <a:gd name="T46" fmla="*/ 2147483646 w 865"/>
              <a:gd name="T47" fmla="*/ 2147483646 h 577"/>
              <a:gd name="T48" fmla="*/ 2147483646 w 865"/>
              <a:gd name="T49" fmla="*/ 2147483646 h 577"/>
              <a:gd name="T50" fmla="*/ 2147483646 w 865"/>
              <a:gd name="T51" fmla="*/ 2147483646 h 577"/>
              <a:gd name="T52" fmla="*/ 2147483646 w 865"/>
              <a:gd name="T53" fmla="*/ 2147483646 h 577"/>
              <a:gd name="T54" fmla="*/ 2147483646 w 865"/>
              <a:gd name="T55" fmla="*/ 2147483646 h 577"/>
              <a:gd name="T56" fmla="*/ 2147483646 w 865"/>
              <a:gd name="T57" fmla="*/ 2147483646 h 577"/>
              <a:gd name="T58" fmla="*/ 2147483646 w 865"/>
              <a:gd name="T59" fmla="*/ 2147483646 h 577"/>
              <a:gd name="T60" fmla="*/ 2147483646 w 865"/>
              <a:gd name="T61" fmla="*/ 2147483646 h 577"/>
              <a:gd name="T62" fmla="*/ 2147483646 w 865"/>
              <a:gd name="T63" fmla="*/ 2147483646 h 577"/>
              <a:gd name="T64" fmla="*/ 2147483646 w 865"/>
              <a:gd name="T65" fmla="*/ 2147483646 h 577"/>
              <a:gd name="T66" fmla="*/ 2147483646 w 865"/>
              <a:gd name="T67" fmla="*/ 2147483646 h 577"/>
              <a:gd name="T68" fmla="*/ 2147483646 w 865"/>
              <a:gd name="T69" fmla="*/ 2147483646 h 577"/>
              <a:gd name="T70" fmla="*/ 2147483646 w 865"/>
              <a:gd name="T71" fmla="*/ 2147483646 h 577"/>
              <a:gd name="T72" fmla="*/ 2147483646 w 865"/>
              <a:gd name="T73" fmla="*/ 2147483646 h 577"/>
              <a:gd name="T74" fmla="*/ 2147483646 w 865"/>
              <a:gd name="T75" fmla="*/ 2147483646 h 577"/>
              <a:gd name="T76" fmla="*/ 2147483646 w 865"/>
              <a:gd name="T77" fmla="*/ 2147483646 h 577"/>
              <a:gd name="T78" fmla="*/ 2147483646 w 865"/>
              <a:gd name="T79" fmla="*/ 2147483646 h 577"/>
              <a:gd name="T80" fmla="*/ 2147483646 w 865"/>
              <a:gd name="T81" fmla="*/ 2147483646 h 577"/>
              <a:gd name="T82" fmla="*/ 2147483646 w 865"/>
              <a:gd name="T83" fmla="*/ 2147483646 h 577"/>
              <a:gd name="T84" fmla="*/ 2147483646 w 865"/>
              <a:gd name="T85" fmla="*/ 2147483646 h 577"/>
              <a:gd name="T86" fmla="*/ 2147483646 w 865"/>
              <a:gd name="T87" fmla="*/ 2147483646 h 577"/>
              <a:gd name="T88" fmla="*/ 2147483646 w 865"/>
              <a:gd name="T89" fmla="*/ 2147483646 h 57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865"/>
              <a:gd name="T136" fmla="*/ 0 h 577"/>
              <a:gd name="T137" fmla="*/ 865 w 865"/>
              <a:gd name="T138" fmla="*/ 577 h 57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865" h="577">
                <a:moveTo>
                  <a:pt x="3" y="385"/>
                </a:moveTo>
                <a:lnTo>
                  <a:pt x="0" y="353"/>
                </a:lnTo>
                <a:lnTo>
                  <a:pt x="0" y="329"/>
                </a:lnTo>
                <a:lnTo>
                  <a:pt x="0" y="305"/>
                </a:lnTo>
                <a:lnTo>
                  <a:pt x="0" y="281"/>
                </a:lnTo>
                <a:lnTo>
                  <a:pt x="0" y="235"/>
                </a:lnTo>
                <a:lnTo>
                  <a:pt x="0" y="211"/>
                </a:lnTo>
                <a:lnTo>
                  <a:pt x="0" y="187"/>
                </a:lnTo>
                <a:lnTo>
                  <a:pt x="6" y="142"/>
                </a:lnTo>
                <a:lnTo>
                  <a:pt x="11" y="106"/>
                </a:lnTo>
                <a:lnTo>
                  <a:pt x="17" y="72"/>
                </a:lnTo>
                <a:lnTo>
                  <a:pt x="23" y="48"/>
                </a:lnTo>
                <a:lnTo>
                  <a:pt x="28" y="24"/>
                </a:lnTo>
                <a:lnTo>
                  <a:pt x="40" y="12"/>
                </a:lnTo>
                <a:lnTo>
                  <a:pt x="56" y="0"/>
                </a:lnTo>
                <a:lnTo>
                  <a:pt x="67" y="0"/>
                </a:lnTo>
                <a:lnTo>
                  <a:pt x="78" y="12"/>
                </a:lnTo>
                <a:lnTo>
                  <a:pt x="84" y="36"/>
                </a:lnTo>
                <a:lnTo>
                  <a:pt x="84" y="60"/>
                </a:lnTo>
                <a:lnTo>
                  <a:pt x="94" y="94"/>
                </a:lnTo>
                <a:lnTo>
                  <a:pt x="100" y="130"/>
                </a:lnTo>
                <a:lnTo>
                  <a:pt x="111" y="153"/>
                </a:lnTo>
                <a:lnTo>
                  <a:pt x="111" y="177"/>
                </a:lnTo>
                <a:lnTo>
                  <a:pt x="117" y="211"/>
                </a:lnTo>
                <a:lnTo>
                  <a:pt x="117" y="235"/>
                </a:lnTo>
                <a:lnTo>
                  <a:pt x="117" y="259"/>
                </a:lnTo>
                <a:lnTo>
                  <a:pt x="123" y="293"/>
                </a:lnTo>
                <a:lnTo>
                  <a:pt x="128" y="317"/>
                </a:lnTo>
                <a:lnTo>
                  <a:pt x="128" y="353"/>
                </a:lnTo>
                <a:lnTo>
                  <a:pt x="128" y="377"/>
                </a:lnTo>
                <a:lnTo>
                  <a:pt x="144" y="423"/>
                </a:lnTo>
                <a:lnTo>
                  <a:pt x="144" y="446"/>
                </a:lnTo>
                <a:lnTo>
                  <a:pt x="150" y="470"/>
                </a:lnTo>
                <a:lnTo>
                  <a:pt x="156" y="504"/>
                </a:lnTo>
                <a:lnTo>
                  <a:pt x="161" y="528"/>
                </a:lnTo>
                <a:lnTo>
                  <a:pt x="173" y="552"/>
                </a:lnTo>
                <a:lnTo>
                  <a:pt x="184" y="576"/>
                </a:lnTo>
                <a:lnTo>
                  <a:pt x="206" y="576"/>
                </a:lnTo>
                <a:lnTo>
                  <a:pt x="217" y="576"/>
                </a:lnTo>
                <a:lnTo>
                  <a:pt x="233" y="552"/>
                </a:lnTo>
                <a:lnTo>
                  <a:pt x="245" y="540"/>
                </a:lnTo>
                <a:lnTo>
                  <a:pt x="250" y="504"/>
                </a:lnTo>
                <a:lnTo>
                  <a:pt x="262" y="470"/>
                </a:lnTo>
                <a:lnTo>
                  <a:pt x="267" y="434"/>
                </a:lnTo>
                <a:lnTo>
                  <a:pt x="279" y="423"/>
                </a:lnTo>
                <a:lnTo>
                  <a:pt x="279" y="399"/>
                </a:lnTo>
                <a:lnTo>
                  <a:pt x="295" y="377"/>
                </a:lnTo>
                <a:lnTo>
                  <a:pt x="295" y="353"/>
                </a:lnTo>
                <a:lnTo>
                  <a:pt x="306" y="341"/>
                </a:lnTo>
                <a:lnTo>
                  <a:pt x="317" y="329"/>
                </a:lnTo>
                <a:lnTo>
                  <a:pt x="333" y="317"/>
                </a:lnTo>
                <a:lnTo>
                  <a:pt x="345" y="317"/>
                </a:lnTo>
                <a:lnTo>
                  <a:pt x="356" y="341"/>
                </a:lnTo>
                <a:lnTo>
                  <a:pt x="367" y="353"/>
                </a:lnTo>
                <a:lnTo>
                  <a:pt x="378" y="377"/>
                </a:lnTo>
                <a:lnTo>
                  <a:pt x="389" y="387"/>
                </a:lnTo>
                <a:lnTo>
                  <a:pt x="400" y="399"/>
                </a:lnTo>
                <a:lnTo>
                  <a:pt x="417" y="423"/>
                </a:lnTo>
                <a:lnTo>
                  <a:pt x="433" y="434"/>
                </a:lnTo>
                <a:lnTo>
                  <a:pt x="445" y="434"/>
                </a:lnTo>
                <a:lnTo>
                  <a:pt x="456" y="446"/>
                </a:lnTo>
                <a:lnTo>
                  <a:pt x="472" y="458"/>
                </a:lnTo>
                <a:lnTo>
                  <a:pt x="483" y="470"/>
                </a:lnTo>
                <a:lnTo>
                  <a:pt x="495" y="470"/>
                </a:lnTo>
                <a:lnTo>
                  <a:pt x="506" y="470"/>
                </a:lnTo>
                <a:lnTo>
                  <a:pt x="528" y="446"/>
                </a:lnTo>
                <a:lnTo>
                  <a:pt x="539" y="446"/>
                </a:lnTo>
                <a:lnTo>
                  <a:pt x="551" y="434"/>
                </a:lnTo>
                <a:lnTo>
                  <a:pt x="562" y="423"/>
                </a:lnTo>
                <a:lnTo>
                  <a:pt x="567" y="399"/>
                </a:lnTo>
                <a:lnTo>
                  <a:pt x="578" y="399"/>
                </a:lnTo>
                <a:lnTo>
                  <a:pt x="589" y="387"/>
                </a:lnTo>
                <a:lnTo>
                  <a:pt x="601" y="387"/>
                </a:lnTo>
                <a:lnTo>
                  <a:pt x="617" y="377"/>
                </a:lnTo>
                <a:lnTo>
                  <a:pt x="628" y="377"/>
                </a:lnTo>
                <a:lnTo>
                  <a:pt x="639" y="377"/>
                </a:lnTo>
                <a:lnTo>
                  <a:pt x="651" y="387"/>
                </a:lnTo>
                <a:lnTo>
                  <a:pt x="667" y="387"/>
                </a:lnTo>
                <a:lnTo>
                  <a:pt x="678" y="399"/>
                </a:lnTo>
                <a:lnTo>
                  <a:pt x="689" y="399"/>
                </a:lnTo>
                <a:lnTo>
                  <a:pt x="701" y="399"/>
                </a:lnTo>
                <a:lnTo>
                  <a:pt x="717" y="411"/>
                </a:lnTo>
                <a:lnTo>
                  <a:pt x="728" y="411"/>
                </a:lnTo>
                <a:lnTo>
                  <a:pt x="739" y="411"/>
                </a:lnTo>
                <a:lnTo>
                  <a:pt x="751" y="411"/>
                </a:lnTo>
                <a:lnTo>
                  <a:pt x="767" y="399"/>
                </a:lnTo>
                <a:lnTo>
                  <a:pt x="784" y="387"/>
                </a:lnTo>
                <a:lnTo>
                  <a:pt x="773" y="385"/>
                </a:lnTo>
                <a:lnTo>
                  <a:pt x="864" y="385"/>
                </a:lnTo>
                <a:lnTo>
                  <a:pt x="3" y="385"/>
                </a:ln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34">
            <a:extLst>
              <a:ext uri="{FF2B5EF4-FFF2-40B4-BE49-F238E27FC236}">
                <a16:creationId xmlns:a16="http://schemas.microsoft.com/office/drawing/2014/main" id="{25EE2B25-5A96-D640-B2B3-23653D1C2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5100" y="4760913"/>
            <a:ext cx="0" cy="1116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Rectangle 35">
            <a:extLst>
              <a:ext uri="{FF2B5EF4-FFF2-40B4-BE49-F238E27FC236}">
                <a16:creationId xmlns:a16="http://schemas.microsoft.com/office/drawing/2014/main" id="{4C0ED6AC-6C83-354B-9531-18F5E9B13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938" y="5830888"/>
            <a:ext cx="32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</a:p>
        </p:txBody>
      </p:sp>
      <p:sp>
        <p:nvSpPr>
          <p:cNvPr id="32789" name="Rectangle 36">
            <a:extLst>
              <a:ext uri="{FF2B5EF4-FFF2-40B4-BE49-F238E27FC236}">
                <a16:creationId xmlns:a16="http://schemas.microsoft.com/office/drawing/2014/main" id="{97495BA4-9C8A-8344-A040-A9AC2DC7F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188" y="4648200"/>
            <a:ext cx="2952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y</a:t>
            </a:r>
          </a:p>
        </p:txBody>
      </p:sp>
      <p:graphicFrame>
        <p:nvGraphicFramePr>
          <p:cNvPr id="32790" name="Object 2">
            <a:extLst>
              <a:ext uri="{FF2B5EF4-FFF2-40B4-BE49-F238E27FC236}">
                <a16:creationId xmlns:a16="http://schemas.microsoft.com/office/drawing/2014/main" id="{4EC24F46-9044-6548-B510-E60F1B47C1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7025" y="2338388"/>
          <a:ext cx="2070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7" name="Equation" r:id="rId4" imgW="2070100" imgH="393700" progId="Equation.3">
                  <p:embed/>
                </p:oleObj>
              </mc:Choice>
              <mc:Fallback>
                <p:oleObj name="Equation" r:id="rId4" imgW="20701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2338388"/>
                        <a:ext cx="2070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91" name="Object 3">
            <a:extLst>
              <a:ext uri="{FF2B5EF4-FFF2-40B4-BE49-F238E27FC236}">
                <a16:creationId xmlns:a16="http://schemas.microsoft.com/office/drawing/2014/main" id="{51A1658C-F69C-784C-B39C-779CC262B4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9700" y="4411663"/>
          <a:ext cx="234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8" name="Equation" r:id="rId6" imgW="2349500" imgH="393700" progId="Equation.3">
                  <p:embed/>
                </p:oleObj>
              </mc:Choice>
              <mc:Fallback>
                <p:oleObj name="Equation" r:id="rId6" imgW="23495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700" y="4411663"/>
                        <a:ext cx="2349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2" name="Rectangle 40">
            <a:extLst>
              <a:ext uri="{FF2B5EF4-FFF2-40B4-BE49-F238E27FC236}">
                <a16:creationId xmlns:a16="http://schemas.microsoft.com/office/drawing/2014/main" id="{384FB116-FDD2-4D4B-AF25-4914A653D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284163"/>
            <a:ext cx="7119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Time-Invariant vs. Time-Varying</a:t>
            </a:r>
          </a:p>
        </p:txBody>
      </p:sp>
      <p:sp>
        <p:nvSpPr>
          <p:cNvPr id="32793" name="Rectangle 17">
            <a:extLst>
              <a:ext uri="{FF2B5EF4-FFF2-40B4-BE49-F238E27FC236}">
                <a16:creationId xmlns:a16="http://schemas.microsoft.com/office/drawing/2014/main" id="{849E8AEB-ADD9-F94B-9EA7-FD1816269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875" y="5422900"/>
            <a:ext cx="244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</a:p>
        </p:txBody>
      </p:sp>
      <p:sp>
        <p:nvSpPr>
          <p:cNvPr id="32794" name="Rectangle 17">
            <a:extLst>
              <a:ext uri="{FF2B5EF4-FFF2-40B4-BE49-F238E27FC236}">
                <a16:creationId xmlns:a16="http://schemas.microsoft.com/office/drawing/2014/main" id="{F3DA45B7-3D40-1D4E-8D0C-02DDAD0AB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5392738"/>
            <a:ext cx="244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C511F-B26D-3347-B17A-10F61722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9B116708-9F7A-B543-91B1-20D27C3B3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4818" name="Rectangle 4">
            <a:extLst>
              <a:ext uri="{FF2B5EF4-FFF2-40B4-BE49-F238E27FC236}">
                <a16:creationId xmlns:a16="http://schemas.microsoft.com/office/drawing/2014/main" id="{827474E3-BDB3-DB4C-9E5E-CC0260E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1654175"/>
            <a:ext cx="847725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Time-Invariant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Mass-Spring System (water bucket on spring)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Airplane (Why? How?)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Pendulum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Others?                                                      </a:t>
            </a: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Time-Varying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Rocket (Why?)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ja-JP" altLang="en-US">
                <a:solidFill>
                  <a:srgbClr val="000000"/>
                </a:solidFill>
                <a:latin typeface="Helvetica" pitchFamily="2" charset="0"/>
              </a:rPr>
              <a:t>“</a:t>
            </a:r>
            <a:r>
              <a:rPr lang="en-US" altLang="ja-JP">
                <a:solidFill>
                  <a:srgbClr val="000000"/>
                </a:solidFill>
                <a:latin typeface="Helvetica" pitchFamily="2" charset="0"/>
              </a:rPr>
              <a:t>Leaky</a:t>
            </a:r>
            <a:r>
              <a:rPr lang="ja-JP" altLang="en-US">
                <a:solidFill>
                  <a:srgbClr val="000000"/>
                </a:solidFill>
                <a:latin typeface="Helvetica" pitchFamily="2" charset="0"/>
              </a:rPr>
              <a:t>”</a:t>
            </a:r>
            <a:r>
              <a:rPr lang="en-US" altLang="ja-JP">
                <a:solidFill>
                  <a:srgbClr val="000000"/>
                </a:solidFill>
                <a:latin typeface="Helvetica" pitchFamily="2" charset="0"/>
              </a:rPr>
              <a:t> Mass-Spring System (leaking bucket)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Others?</a:t>
            </a:r>
          </a:p>
          <a:p>
            <a:pPr algn="ctr"/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4819" name="Object 2">
            <a:extLst>
              <a:ext uri="{FF2B5EF4-FFF2-40B4-BE49-F238E27FC236}">
                <a16:creationId xmlns:a16="http://schemas.microsoft.com/office/drawing/2014/main" id="{81A8FFF5-E106-8A48-9BB2-F943991964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6863" y="1719263"/>
          <a:ext cx="2070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2" name="Equation" r:id="rId4" imgW="2070100" imgH="393700" progId="Equation.3">
                  <p:embed/>
                </p:oleObj>
              </mc:Choice>
              <mc:Fallback>
                <p:oleObj name="Equation" r:id="rId4" imgW="20701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6863" y="1719263"/>
                        <a:ext cx="2070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3">
            <a:extLst>
              <a:ext uri="{FF2B5EF4-FFF2-40B4-BE49-F238E27FC236}">
                <a16:creationId xmlns:a16="http://schemas.microsoft.com/office/drawing/2014/main" id="{7468F778-8884-1548-9DAC-F2C3622B08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7950" y="4164013"/>
          <a:ext cx="234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3" name="Equation" r:id="rId6" imgW="2349500" imgH="393700" progId="Equation.3">
                  <p:embed/>
                </p:oleObj>
              </mc:Choice>
              <mc:Fallback>
                <p:oleObj name="Equation" r:id="rId6" imgW="23495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950" y="4164013"/>
                        <a:ext cx="2349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Rectangle 40">
            <a:extLst>
              <a:ext uri="{FF2B5EF4-FFF2-40B4-BE49-F238E27FC236}">
                <a16:creationId xmlns:a16="http://schemas.microsoft.com/office/drawing/2014/main" id="{5E61B97E-4013-3449-A07D-A7D40536E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155575"/>
            <a:ext cx="7119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Time-Invariant vs. Time-Varying</a:t>
            </a:r>
          </a:p>
          <a:p>
            <a:r>
              <a:rPr lang="en-US" altLang="en-US" sz="2800" b="1">
                <a:solidFill>
                  <a:srgbClr val="004E6D"/>
                </a:solidFill>
                <a:latin typeface="Helvetica" pitchFamily="2" charset="0"/>
              </a:rPr>
              <a:t>Examples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4FA754-BB39-CC4D-8BEE-C7774837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B5367A78-C8DB-2C4D-A225-EF9D4DF09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66" name="Rectangle 4">
            <a:extLst>
              <a:ext uri="{FF2B5EF4-FFF2-40B4-BE49-F238E27FC236}">
                <a16:creationId xmlns:a16="http://schemas.microsoft.com/office/drawing/2014/main" id="{4BB51655-E59E-7A45-828F-27171B635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1654175"/>
            <a:ext cx="847725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Stationary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Statistical properties do not change with time                                               </a:t>
            </a:r>
            <a:endParaRPr lang="en-US" altLang="en-US" sz="2000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Nonstationary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Statistical properties DO change with time</a:t>
            </a:r>
          </a:p>
          <a:p>
            <a:pPr algn="ctr"/>
            <a:endParaRPr lang="en-US" alt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867" name="Rectangle 40">
            <a:extLst>
              <a:ext uri="{FF2B5EF4-FFF2-40B4-BE49-F238E27FC236}">
                <a16:creationId xmlns:a16="http://schemas.microsoft.com/office/drawing/2014/main" id="{8DECDB76-D9C4-FF45-8F9E-6D3D467E1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" y="304800"/>
            <a:ext cx="64427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 dirty="0">
                <a:solidFill>
                  <a:srgbClr val="004E6D"/>
                </a:solidFill>
                <a:latin typeface="Helvetica" pitchFamily="2" charset="0"/>
              </a:rPr>
              <a:t>Stationary vs. Nonstationary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B4CC9-FD3E-2643-AF2B-49AA9701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A8BF638E-1D39-BC48-8A1C-78FE0E69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50" y="436563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Memory vs. Memoryless</a:t>
            </a:r>
          </a:p>
        </p:txBody>
      </p:sp>
      <p:sp>
        <p:nvSpPr>
          <p:cNvPr id="38914" name="Text Box 3">
            <a:extLst>
              <a:ext uri="{FF2B5EF4-FFF2-40B4-BE49-F238E27FC236}">
                <a16:creationId xmlns:a16="http://schemas.microsoft.com/office/drawing/2014/main" id="{4700D08D-6B54-EC40-B492-9143F0ABD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1611313"/>
            <a:ext cx="80232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>
                <a:latin typeface="Helvetica" pitchFamily="2" charset="0"/>
              </a:rPr>
              <a:t> Memory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Future outputs influenced by past inputs and</a:t>
            </a:r>
          </a:p>
          <a:p>
            <a:pPr lvl="1"/>
            <a:r>
              <a:rPr lang="en-US" altLang="en-US">
                <a:latin typeface="Helvetica" pitchFamily="2" charset="0"/>
              </a:rPr>
              <a:t>  outputs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Derivative and/or integral terms</a:t>
            </a:r>
          </a:p>
          <a:p>
            <a:pPr lvl="1">
              <a:buFont typeface="Wingdings" pitchFamily="2" charset="2"/>
              <a:buChar char="ü"/>
            </a:pPr>
            <a:endParaRPr lang="en-US" altLang="en-US">
              <a:latin typeface="Helvetica" pitchFamily="2" charset="0"/>
            </a:endParaRPr>
          </a:p>
          <a:p>
            <a:pPr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Memoryless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Present output independent of past history</a:t>
            </a:r>
          </a:p>
        </p:txBody>
      </p:sp>
      <p:sp>
        <p:nvSpPr>
          <p:cNvPr id="38915" name="Text Box 4">
            <a:extLst>
              <a:ext uri="{FF2B5EF4-FFF2-40B4-BE49-F238E27FC236}">
                <a16:creationId xmlns:a16="http://schemas.microsoft.com/office/drawing/2014/main" id="{50877D6A-C324-CE46-A1D0-DAEDD34B5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725" y="4562475"/>
            <a:ext cx="1012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 = 2x</a:t>
            </a:r>
          </a:p>
        </p:txBody>
      </p:sp>
      <p:sp>
        <p:nvSpPr>
          <p:cNvPr id="38916" name="Line 5">
            <a:extLst>
              <a:ext uri="{FF2B5EF4-FFF2-40B4-BE49-F238E27FC236}">
                <a16:creationId xmlns:a16="http://schemas.microsoft.com/office/drawing/2014/main" id="{96891386-3200-BE42-809B-6B44A2C55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0875" y="4899025"/>
            <a:ext cx="1014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Line 6">
            <a:extLst>
              <a:ext uri="{FF2B5EF4-FFF2-40B4-BE49-F238E27FC236}">
                <a16:creationId xmlns:a16="http://schemas.microsoft.com/office/drawing/2014/main" id="{39FC2869-6A8B-5546-987F-AF3C6B4E05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2838" y="4560888"/>
            <a:ext cx="0" cy="145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Line 7">
            <a:extLst>
              <a:ext uri="{FF2B5EF4-FFF2-40B4-BE49-F238E27FC236}">
                <a16:creationId xmlns:a16="http://schemas.microsoft.com/office/drawing/2014/main" id="{392B016C-9B6D-1F49-B8DB-FA19B4594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8475" y="4829175"/>
            <a:ext cx="1014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8">
            <a:extLst>
              <a:ext uri="{FF2B5EF4-FFF2-40B4-BE49-F238E27FC236}">
                <a16:creationId xmlns:a16="http://schemas.microsoft.com/office/drawing/2014/main" id="{DEFF8C40-076B-474A-A8F2-60A3D6CD4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0438" y="4491038"/>
            <a:ext cx="0" cy="145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 Box 9">
            <a:extLst>
              <a:ext uri="{FF2B5EF4-FFF2-40B4-BE49-F238E27FC236}">
                <a16:creationId xmlns:a16="http://schemas.microsoft.com/office/drawing/2014/main" id="{9A8CB24D-24D5-2F43-A2CB-0838D0B84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44561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x</a:t>
            </a:r>
          </a:p>
        </p:txBody>
      </p:sp>
      <p:sp>
        <p:nvSpPr>
          <p:cNvPr id="38921" name="Text Box 10">
            <a:extLst>
              <a:ext uri="{FF2B5EF4-FFF2-40B4-BE49-F238E27FC236}">
                <a16:creationId xmlns:a16="http://schemas.microsoft.com/office/drawing/2014/main" id="{0310EC89-29FB-C344-98B2-0180E8C4F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4448175"/>
            <a:ext cx="341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</a:t>
            </a:r>
          </a:p>
        </p:txBody>
      </p:sp>
      <p:sp>
        <p:nvSpPr>
          <p:cNvPr id="38922" name="Text Box 11">
            <a:extLst>
              <a:ext uri="{FF2B5EF4-FFF2-40B4-BE49-F238E27FC236}">
                <a16:creationId xmlns:a16="http://schemas.microsoft.com/office/drawing/2014/main" id="{CD725A5C-4A97-4549-9B87-B9CFC0DE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7688" y="44434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x</a:t>
            </a:r>
          </a:p>
        </p:txBody>
      </p:sp>
      <p:sp>
        <p:nvSpPr>
          <p:cNvPr id="38923" name="Text Box 12">
            <a:extLst>
              <a:ext uri="{FF2B5EF4-FFF2-40B4-BE49-F238E27FC236}">
                <a16:creationId xmlns:a16="http://schemas.microsoft.com/office/drawing/2014/main" id="{293112FE-FA58-2C48-8097-4C570B9D7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4411663"/>
            <a:ext cx="341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</a:t>
            </a:r>
          </a:p>
        </p:txBody>
      </p:sp>
      <p:sp>
        <p:nvSpPr>
          <p:cNvPr id="38924" name="Text Box 13">
            <a:extLst>
              <a:ext uri="{FF2B5EF4-FFF2-40B4-BE49-F238E27FC236}">
                <a16:creationId xmlns:a16="http://schemas.microsoft.com/office/drawing/2014/main" id="{0D2E15E8-AA71-C74E-B282-108C1B03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0" y="4818063"/>
            <a:ext cx="825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2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4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6</a:t>
            </a:r>
          </a:p>
        </p:txBody>
      </p:sp>
      <p:sp>
        <p:nvSpPr>
          <p:cNvPr id="38925" name="Text Box 14">
            <a:extLst>
              <a:ext uri="{FF2B5EF4-FFF2-40B4-BE49-F238E27FC236}">
                <a16:creationId xmlns:a16="http://schemas.microsoft.com/office/drawing/2014/main" id="{20EAD5DA-8907-D44B-A83F-11E8DF4D4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4988" y="4819650"/>
            <a:ext cx="825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AutoNum type="arabicPlain" startAt="3"/>
            </a:pPr>
            <a:r>
              <a:rPr lang="en-US" altLang="en-US">
                <a:latin typeface="Helvetica" pitchFamily="2" charset="0"/>
              </a:rPr>
              <a:t>6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2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97EE15-13D0-E84B-A602-FDA7806F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67315028-2E83-AF4D-9775-4FD5EA21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25" y="276225"/>
            <a:ext cx="7772400" cy="11096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Memory vs. Memoryless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28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Examples</a:t>
            </a:r>
          </a:p>
        </p:txBody>
      </p:sp>
      <p:sp>
        <p:nvSpPr>
          <p:cNvPr id="39938" name="Text Box 3">
            <a:extLst>
              <a:ext uri="{FF2B5EF4-FFF2-40B4-BE49-F238E27FC236}">
                <a16:creationId xmlns:a16="http://schemas.microsoft.com/office/drawing/2014/main" id="{E37CA8E8-5CD2-0643-BE6B-5689DCAC6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600" y="1751013"/>
            <a:ext cx="688181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>
                <a:latin typeface="Helvetica" pitchFamily="2" charset="0"/>
              </a:rPr>
              <a:t> Memory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Mass-Spring System (Why?)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Pendulum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Any Ordinary Differential Equation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Any Integral Equation</a:t>
            </a:r>
          </a:p>
          <a:p>
            <a:pPr lvl="1">
              <a:buFont typeface="Wingdings" pitchFamily="2" charset="2"/>
              <a:buChar char="ü"/>
            </a:pPr>
            <a:endParaRPr lang="en-US" altLang="en-US">
              <a:latin typeface="Helvetica" pitchFamily="2" charset="0"/>
            </a:endParaRPr>
          </a:p>
          <a:p>
            <a:pPr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Memoryless</a:t>
            </a:r>
          </a:p>
          <a:p>
            <a:pPr lvl="1"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Saturation function</a:t>
            </a:r>
          </a:p>
          <a:p>
            <a:pPr lvl="1">
              <a:buFont typeface="Times" pitchFamily="2" charset="0"/>
              <a:buChar char="•"/>
            </a:pPr>
            <a:endParaRPr lang="en-US" altLang="en-US">
              <a:latin typeface="News Gothic MT" panose="020B0503020103020203" pitchFamily="34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</p:txBody>
      </p:sp>
      <p:graphicFrame>
        <p:nvGraphicFramePr>
          <p:cNvPr id="39939" name="Object 2">
            <a:extLst>
              <a:ext uri="{FF2B5EF4-FFF2-40B4-BE49-F238E27FC236}">
                <a16:creationId xmlns:a16="http://schemas.microsoft.com/office/drawing/2014/main" id="{5CF8A71B-2180-2946-AE5A-60FD31BAEB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3325" y="4894263"/>
          <a:ext cx="31750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14" name="Equation" r:id="rId3" imgW="3175000" imgH="1562100" progId="Equation.3">
                  <p:embed/>
                </p:oleObj>
              </mc:Choice>
              <mc:Fallback>
                <p:oleObj name="Equation" r:id="rId3" imgW="3175000" imgH="1562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4894263"/>
                        <a:ext cx="317500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E6B2706-00CB-E747-B1FF-CF7CD6543E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22925" y="5421313"/>
            <a:ext cx="2182813" cy="1587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BFF167-6864-3F48-AD1F-7044B937DEA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778500" y="5357813"/>
            <a:ext cx="1814513" cy="20637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E50DC65-D0A8-E14F-B1A6-6002DB01081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03963" y="5080000"/>
            <a:ext cx="742950" cy="696913"/>
          </a:xfrm>
          <a:prstGeom prst="line">
            <a:avLst/>
          </a:prstGeom>
          <a:noFill/>
          <a:ln w="38100">
            <a:solidFill>
              <a:srgbClr val="D34817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9A3DC7-40EC-BE41-B573-1D25D19626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46913" y="5080000"/>
            <a:ext cx="635000" cy="1588"/>
          </a:xfrm>
          <a:prstGeom prst="line">
            <a:avLst/>
          </a:prstGeom>
          <a:noFill/>
          <a:ln w="38100">
            <a:solidFill>
              <a:srgbClr val="D34817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23CADF-D432-9C48-A20D-E4BB80B5F4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81663" y="5775325"/>
            <a:ext cx="635000" cy="1588"/>
          </a:xfrm>
          <a:prstGeom prst="line">
            <a:avLst/>
          </a:prstGeom>
          <a:noFill/>
          <a:ln w="38100">
            <a:solidFill>
              <a:srgbClr val="D34817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A5B14A-670A-944F-8E6B-295558C7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5D05E82A-ABA0-3649-9BC2-678079A8E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358775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Deterministic vs. Stochastic</a:t>
            </a:r>
          </a:p>
        </p:txBody>
      </p:sp>
      <p:sp>
        <p:nvSpPr>
          <p:cNvPr id="40962" name="Text Box 3">
            <a:extLst>
              <a:ext uri="{FF2B5EF4-FFF2-40B4-BE49-F238E27FC236}">
                <a16:creationId xmlns:a16="http://schemas.microsoft.com/office/drawing/2014/main" id="{7E1D6797-EFB2-6B48-A820-06662E629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" y="1625600"/>
            <a:ext cx="7745413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>
                <a:latin typeface="Helvetica" pitchFamily="2" charset="0"/>
              </a:rPr>
              <a:t> Deterministic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Given input always yields the same output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Repeatable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Examples?</a:t>
            </a:r>
          </a:p>
          <a:p>
            <a:pPr lvl="1">
              <a:buFont typeface="Wingdings" pitchFamily="2" charset="2"/>
              <a:buNone/>
            </a:pPr>
            <a:endParaRPr lang="en-US" altLang="en-US">
              <a:latin typeface="Helvetica" pitchFamily="2" charset="0"/>
            </a:endParaRPr>
          </a:p>
          <a:p>
            <a:pPr lvl="1">
              <a:buFont typeface="Wingdings" pitchFamily="2" charset="2"/>
              <a:buNone/>
            </a:pPr>
            <a:endParaRPr lang="en-US" altLang="en-US">
              <a:latin typeface="Helvetica" pitchFamily="2" charset="0"/>
            </a:endParaRPr>
          </a:p>
          <a:p>
            <a:pPr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Stochastic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Given input yields family of potential outputs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Based on Probability Distribution Function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Examples?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0EBDD8-DB17-E04A-8E80-8B952114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3256AA17-9A5F-9C4B-89C0-A8FB3881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317500"/>
            <a:ext cx="7772400" cy="790575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Classify These Systems</a:t>
            </a:r>
          </a:p>
        </p:txBody>
      </p:sp>
      <p:pic>
        <p:nvPicPr>
          <p:cNvPr id="41986" name="Picture 3">
            <a:extLst>
              <a:ext uri="{FF2B5EF4-FFF2-40B4-BE49-F238E27FC236}">
                <a16:creationId xmlns:a16="http://schemas.microsoft.com/office/drawing/2014/main" id="{02AFA290-2B6D-C049-AB4B-598AAA8B91F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2341563"/>
            <a:ext cx="1143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Line 4">
            <a:extLst>
              <a:ext uri="{FF2B5EF4-FFF2-40B4-BE49-F238E27FC236}">
                <a16:creationId xmlns:a16="http://schemas.microsoft.com/office/drawing/2014/main" id="{D55B9C41-DE53-E544-8837-2140E59D0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4313" y="2205038"/>
            <a:ext cx="370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Line 5">
            <a:extLst>
              <a:ext uri="{FF2B5EF4-FFF2-40B4-BE49-F238E27FC236}">
                <a16:creationId xmlns:a16="http://schemas.microsoft.com/office/drawing/2014/main" id="{9C057513-E77C-C141-812D-755651253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4900" y="1866900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Line 6">
            <a:extLst>
              <a:ext uri="{FF2B5EF4-FFF2-40B4-BE49-F238E27FC236}">
                <a16:creationId xmlns:a16="http://schemas.microsoft.com/office/drawing/2014/main" id="{A5679406-B215-E34C-B34E-61A26A9D4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9938" y="1871663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Line 7">
            <a:extLst>
              <a:ext uri="{FF2B5EF4-FFF2-40B4-BE49-F238E27FC236}">
                <a16:creationId xmlns:a16="http://schemas.microsoft.com/office/drawing/2014/main" id="{36B788C3-CB32-E049-B558-E263790861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4663" y="1876425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Line 8">
            <a:extLst>
              <a:ext uri="{FF2B5EF4-FFF2-40B4-BE49-F238E27FC236}">
                <a16:creationId xmlns:a16="http://schemas.microsoft.com/office/drawing/2014/main" id="{318486C1-D8A2-8F4F-91C6-6D6E112FD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5250" y="1868488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Text Box 9">
            <a:extLst>
              <a:ext uri="{FF2B5EF4-FFF2-40B4-BE49-F238E27FC236}">
                <a16:creationId xmlns:a16="http://schemas.microsoft.com/office/drawing/2014/main" id="{6B30563E-6A90-3440-92AC-801A3CFD9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820863"/>
            <a:ext cx="835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L/NL</a:t>
            </a:r>
          </a:p>
        </p:txBody>
      </p:sp>
      <p:sp>
        <p:nvSpPr>
          <p:cNvPr id="41993" name="Text Box 10">
            <a:extLst>
              <a:ext uri="{FF2B5EF4-FFF2-40B4-BE49-F238E27FC236}">
                <a16:creationId xmlns:a16="http://schemas.microsoft.com/office/drawing/2014/main" id="{671D5739-A0FE-8848-92DA-550265909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5" y="1817688"/>
            <a:ext cx="9350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TI/TV</a:t>
            </a:r>
          </a:p>
        </p:txBody>
      </p:sp>
      <p:sp>
        <p:nvSpPr>
          <p:cNvPr id="41994" name="Text Box 11">
            <a:extLst>
              <a:ext uri="{FF2B5EF4-FFF2-40B4-BE49-F238E27FC236}">
                <a16:creationId xmlns:a16="http://schemas.microsoft.com/office/drawing/2014/main" id="{A861C5C1-D8D8-F44D-AC38-65B601DD0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550" y="1825625"/>
            <a:ext cx="954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M/ML</a:t>
            </a:r>
          </a:p>
        </p:txBody>
      </p:sp>
      <p:sp>
        <p:nvSpPr>
          <p:cNvPr id="41995" name="Text Box 12">
            <a:extLst>
              <a:ext uri="{FF2B5EF4-FFF2-40B4-BE49-F238E27FC236}">
                <a16:creationId xmlns:a16="http://schemas.microsoft.com/office/drawing/2014/main" id="{35340AA4-47A3-4042-AE88-64FC1906F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1800225"/>
            <a:ext cx="782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D/St</a:t>
            </a:r>
          </a:p>
        </p:txBody>
      </p:sp>
      <p:sp>
        <p:nvSpPr>
          <p:cNvPr id="41996" name="Line 13">
            <a:extLst>
              <a:ext uri="{FF2B5EF4-FFF2-40B4-BE49-F238E27FC236}">
                <a16:creationId xmlns:a16="http://schemas.microsoft.com/office/drawing/2014/main" id="{1B6E10E3-98A4-744A-BA98-525B56214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6663" y="2757488"/>
            <a:ext cx="6491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1B3523C5-DFEC-254E-9884-7B11BF42D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7775" y="3157538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9E25908D-B625-1941-A4DB-8DAFCBE81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560763"/>
            <a:ext cx="6491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8E97C257-24AE-DD4A-8EE8-425F86DA3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4006850"/>
            <a:ext cx="6491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E7FDADF8-85A9-944E-A4FE-070A1163AD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6375" y="1871663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Rectangle 18">
            <a:extLst>
              <a:ext uri="{FF2B5EF4-FFF2-40B4-BE49-F238E27FC236}">
                <a16:creationId xmlns:a16="http://schemas.microsoft.com/office/drawing/2014/main" id="{67C638EB-615D-284D-BCDE-2249BD8A6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388" y="2770188"/>
            <a:ext cx="19002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x = A(t)x + B(t)u</a:t>
            </a:r>
          </a:p>
        </p:txBody>
      </p:sp>
      <p:sp>
        <p:nvSpPr>
          <p:cNvPr id="42002" name="Rectangle 19">
            <a:extLst>
              <a:ext uri="{FF2B5EF4-FFF2-40B4-BE49-F238E27FC236}">
                <a16:creationId xmlns:a16="http://schemas.microsoft.com/office/drawing/2014/main" id="{AC5BF4AC-2DE9-7A48-8DF5-CFB71C7C7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3" y="3170238"/>
            <a:ext cx="22637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x = Ax + Nxu + Bu</a:t>
            </a:r>
          </a:p>
        </p:txBody>
      </p:sp>
      <p:sp>
        <p:nvSpPr>
          <p:cNvPr id="42003" name="Text Box 20">
            <a:extLst>
              <a:ext uri="{FF2B5EF4-FFF2-40B4-BE49-F238E27FC236}">
                <a16:creationId xmlns:a16="http://schemas.microsoft.com/office/drawing/2014/main" id="{8285B37E-40BD-D14B-ABB7-0EB850C8D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2695575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04" name="Text Box 21">
            <a:extLst>
              <a:ext uri="{FF2B5EF4-FFF2-40B4-BE49-F238E27FC236}">
                <a16:creationId xmlns:a16="http://schemas.microsoft.com/office/drawing/2014/main" id="{55E28E9A-3AD2-814B-AB05-ADADBA1FB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8" y="3103563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05" name="Rectangle 22">
            <a:extLst>
              <a:ext uri="{FF2B5EF4-FFF2-40B4-BE49-F238E27FC236}">
                <a16:creationId xmlns:a16="http://schemas.microsoft.com/office/drawing/2014/main" id="{54AAFD50-E98A-E84A-8127-AF94A0F00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638" y="3560763"/>
            <a:ext cx="22637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x + 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(x</a:t>
            </a:r>
            <a:r>
              <a:rPr lang="en-US" altLang="en-US" sz="1800" baseline="30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2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 - 1)x + x = 0</a:t>
            </a:r>
            <a:endParaRPr lang="en-US" altLang="en-US" sz="1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2006" name="Text Box 23">
            <a:extLst>
              <a:ext uri="{FF2B5EF4-FFF2-40B4-BE49-F238E27FC236}">
                <a16:creationId xmlns:a16="http://schemas.microsoft.com/office/drawing/2014/main" id="{88BD5237-0D20-814B-8567-262D98773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3471863"/>
            <a:ext cx="327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••</a:t>
            </a:r>
          </a:p>
        </p:txBody>
      </p:sp>
      <p:sp>
        <p:nvSpPr>
          <p:cNvPr id="42007" name="Text Box 24">
            <a:extLst>
              <a:ext uri="{FF2B5EF4-FFF2-40B4-BE49-F238E27FC236}">
                <a16:creationId xmlns:a16="http://schemas.microsoft.com/office/drawing/2014/main" id="{1199836D-66B6-5C40-A764-5F1C4BE1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3462338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08" name="Line 25">
            <a:extLst>
              <a:ext uri="{FF2B5EF4-FFF2-40B4-BE49-F238E27FC236}">
                <a16:creationId xmlns:a16="http://schemas.microsoft.com/office/drawing/2014/main" id="{3EB09899-BAC6-3D42-87E3-97C064FFFD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432300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26">
            <a:extLst>
              <a:ext uri="{FF2B5EF4-FFF2-40B4-BE49-F238E27FC236}">
                <a16:creationId xmlns:a16="http://schemas.microsoft.com/office/drawing/2014/main" id="{81ADB0A9-49B5-A342-9B22-671E1729F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375" y="5235575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27">
            <a:extLst>
              <a:ext uri="{FF2B5EF4-FFF2-40B4-BE49-F238E27FC236}">
                <a16:creationId xmlns:a16="http://schemas.microsoft.com/office/drawing/2014/main" id="{BFBED0C0-F1B8-8F49-8D40-B6147C84A6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9675" y="5651500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28">
            <a:extLst>
              <a:ext uri="{FF2B5EF4-FFF2-40B4-BE49-F238E27FC236}">
                <a16:creationId xmlns:a16="http://schemas.microsoft.com/office/drawing/2014/main" id="{8280727B-6085-724C-A496-197205095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1900" y="6084888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29">
            <a:extLst>
              <a:ext uri="{FF2B5EF4-FFF2-40B4-BE49-F238E27FC236}">
                <a16:creationId xmlns:a16="http://schemas.microsoft.com/office/drawing/2014/main" id="{F21D3FD1-5F89-8141-A144-ACC2AA3E1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5075" y="4851400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Text Box 30">
            <a:extLst>
              <a:ext uri="{FF2B5EF4-FFF2-40B4-BE49-F238E27FC236}">
                <a16:creationId xmlns:a16="http://schemas.microsoft.com/office/drawing/2014/main" id="{379C666B-F658-CB43-A9C9-7FCBA7D6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3998913"/>
            <a:ext cx="1538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saturation</a:t>
            </a:r>
          </a:p>
        </p:txBody>
      </p:sp>
      <p:sp>
        <p:nvSpPr>
          <p:cNvPr id="42014" name="Rectangle 31">
            <a:extLst>
              <a:ext uri="{FF2B5EF4-FFF2-40B4-BE49-F238E27FC236}">
                <a16:creationId xmlns:a16="http://schemas.microsoft.com/office/drawing/2014/main" id="{936A72AE-52AD-834A-A3E2-C24EA7CA4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600" y="4456113"/>
            <a:ext cx="260985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Mx + 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Cx + Kx = F(t)</a:t>
            </a:r>
            <a:endParaRPr lang="en-US" altLang="en-US" sz="1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2015" name="Text Box 32">
            <a:extLst>
              <a:ext uri="{FF2B5EF4-FFF2-40B4-BE49-F238E27FC236}">
                <a16:creationId xmlns:a16="http://schemas.microsoft.com/office/drawing/2014/main" id="{D7BB83A4-98B5-264D-A254-118EC6421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400" y="4349750"/>
            <a:ext cx="327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••</a:t>
            </a:r>
          </a:p>
        </p:txBody>
      </p:sp>
      <p:sp>
        <p:nvSpPr>
          <p:cNvPr id="42016" name="Text Box 33">
            <a:extLst>
              <a:ext uri="{FF2B5EF4-FFF2-40B4-BE49-F238E27FC236}">
                <a16:creationId xmlns:a16="http://schemas.microsoft.com/office/drawing/2014/main" id="{6BC7D7C7-F8F3-D345-B7B4-FC668EEB8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4373563"/>
            <a:ext cx="255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17" name="Rectangle 34">
            <a:extLst>
              <a:ext uri="{FF2B5EF4-FFF2-40B4-BE49-F238E27FC236}">
                <a16:creationId xmlns:a16="http://schemas.microsoft.com/office/drawing/2014/main" id="{47367086-3DA3-A24E-9294-2A23978C4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4846638"/>
            <a:ext cx="3392488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Mx + 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Cx + K</a:t>
            </a:r>
            <a:r>
              <a:rPr lang="en-US" altLang="en-US" sz="1800" baseline="-25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1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x + K</a:t>
            </a:r>
            <a:r>
              <a:rPr lang="en-US" altLang="en-US" sz="1800" baseline="-25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2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x</a:t>
            </a:r>
            <a:r>
              <a:rPr lang="en-US" altLang="en-US" sz="1800" baseline="30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3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 = F(t)</a:t>
            </a:r>
            <a:endParaRPr lang="en-US" altLang="en-US" sz="1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2018" name="Text Box 35">
            <a:extLst>
              <a:ext uri="{FF2B5EF4-FFF2-40B4-BE49-F238E27FC236}">
                <a16:creationId xmlns:a16="http://schemas.microsoft.com/office/drawing/2014/main" id="{DD9EEF7B-9ED6-E145-A598-ECBE3A448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4775200"/>
            <a:ext cx="327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••</a:t>
            </a:r>
          </a:p>
        </p:txBody>
      </p:sp>
      <p:sp>
        <p:nvSpPr>
          <p:cNvPr id="42019" name="Text Box 36">
            <a:extLst>
              <a:ext uri="{FF2B5EF4-FFF2-40B4-BE49-F238E27FC236}">
                <a16:creationId xmlns:a16="http://schemas.microsoft.com/office/drawing/2014/main" id="{D83DA1D0-0B88-8C4B-89A9-0D2CF132E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4775200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20" name="Text Box 37">
            <a:extLst>
              <a:ext uri="{FF2B5EF4-FFF2-40B4-BE49-F238E27FC236}">
                <a16:creationId xmlns:a16="http://schemas.microsoft.com/office/drawing/2014/main" id="{1B614198-93A2-AD4D-A605-7C9653D7A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218113"/>
            <a:ext cx="2771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Navier-Stokes eqs</a:t>
            </a:r>
          </a:p>
        </p:txBody>
      </p:sp>
      <p:sp>
        <p:nvSpPr>
          <p:cNvPr id="42021" name="TextBox 40">
            <a:extLst>
              <a:ext uri="{FF2B5EF4-FFF2-40B4-BE49-F238E27FC236}">
                <a16:creationId xmlns:a16="http://schemas.microsoft.com/office/drawing/2014/main" id="{5FA85E1C-2C29-3F47-8BD9-9A179689E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5653088"/>
            <a:ext cx="2312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Class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019567-9A03-D045-887B-7CC83EF3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A4E815-95EF-374A-B354-C2649C65EF29}"/>
              </a:ext>
            </a:extLst>
          </p:cNvPr>
          <p:cNvSpPr txBox="1"/>
          <p:nvPr/>
        </p:nvSpPr>
        <p:spPr>
          <a:xfrm>
            <a:off x="2971800" y="2266950"/>
            <a:ext cx="28765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3399"/>
                </a:solidFill>
                <a:latin typeface="Helvetica"/>
                <a:ea typeface="+mn-ea"/>
                <a:cs typeface="Helvetica"/>
              </a:rPr>
              <a:t>Convolution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67B450-7A11-6640-BFEA-A089B103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4" descr="dirac2.png">
            <a:extLst>
              <a:ext uri="{FF2B5EF4-FFF2-40B4-BE49-F238E27FC236}">
                <a16:creationId xmlns:a16="http://schemas.microsoft.com/office/drawing/2014/main" id="{D728CC81-2482-0A4F-B175-F1D7394DA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008188"/>
            <a:ext cx="898525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>
            <a:extLst>
              <a:ext uri="{FF2B5EF4-FFF2-40B4-BE49-F238E27FC236}">
                <a16:creationId xmlns:a16="http://schemas.microsoft.com/office/drawing/2014/main" id="{17AAEBBD-EB26-3049-AE16-780DA4ED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161925"/>
            <a:ext cx="8720138" cy="1277938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Continuous-Time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C0F0836-38FD-7E4B-A6F5-380F914AF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54150"/>
            <a:ext cx="5246688" cy="620713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Impulse Response, h(t)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1BECA631-30AC-814C-9B0E-CA85D4609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2984500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4560A13F-C6A4-3241-AC7C-7E560783B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3" y="3255963"/>
            <a:ext cx="1128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CT-LTI</a:t>
            </a:r>
          </a:p>
        </p:txBody>
      </p:sp>
      <p:sp>
        <p:nvSpPr>
          <p:cNvPr id="44038" name="Line 6">
            <a:extLst>
              <a:ext uri="{FF2B5EF4-FFF2-40B4-BE49-F238E27FC236}">
                <a16:creationId xmlns:a16="http://schemas.microsoft.com/office/drawing/2014/main" id="{A770F7DE-4820-C648-9AC7-A0BDE48EE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7338" y="3436938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Line 7">
            <a:extLst>
              <a:ext uri="{FF2B5EF4-FFF2-40B4-BE49-F238E27FC236}">
                <a16:creationId xmlns:a16="http://schemas.microsoft.com/office/drawing/2014/main" id="{247C2A61-AA0C-FA4F-B19C-2DDF3BFC04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3429000"/>
            <a:ext cx="8715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Rectangle 13">
            <a:extLst>
              <a:ext uri="{FF2B5EF4-FFF2-40B4-BE49-F238E27FC236}">
                <a16:creationId xmlns:a16="http://schemas.microsoft.com/office/drawing/2014/main" id="{4B9738F4-35BA-DF49-B00A-94D83532C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3" y="4838700"/>
            <a:ext cx="8612187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News Gothic MT" panose="020B0503020103020203" pitchFamily="34" charset="0"/>
              </a:rPr>
              <a:t> </a:t>
            </a: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Fundamental mathematical function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Application to discrete-time systems not  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 consistent amongst references and texts</a:t>
            </a:r>
          </a:p>
        </p:txBody>
      </p:sp>
      <p:graphicFrame>
        <p:nvGraphicFramePr>
          <p:cNvPr id="44041" name="Object 2">
            <a:extLst>
              <a:ext uri="{FF2B5EF4-FFF2-40B4-BE49-F238E27FC236}">
                <a16:creationId xmlns:a16="http://schemas.microsoft.com/office/drawing/2014/main" id="{A3A1F26B-116C-DF43-933E-A3E78D961B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0650" y="2162175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6" name="Equation" r:id="rId4" imgW="508000" imgH="330200" progId="Equation.3">
                  <p:embed/>
                </p:oleObj>
              </mc:Choice>
              <mc:Fallback>
                <p:oleObj name="Equation" r:id="rId4" imgW="5080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2162175"/>
                        <a:ext cx="50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2" name="Object 3">
            <a:extLst>
              <a:ext uri="{FF2B5EF4-FFF2-40B4-BE49-F238E27FC236}">
                <a16:creationId xmlns:a16="http://schemas.microsoft.com/office/drawing/2014/main" id="{87E614F7-9AE1-3847-8793-7B393483BC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" y="3897313"/>
          <a:ext cx="2984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7" name="Equation" r:id="rId6" imgW="2984500" imgH="749300" progId="Equation.3">
                  <p:embed/>
                </p:oleObj>
              </mc:Choice>
              <mc:Fallback>
                <p:oleObj name="Equation" r:id="rId6" imgW="2984500" imgH="749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3897313"/>
                        <a:ext cx="29845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4">
            <a:extLst>
              <a:ext uri="{FF2B5EF4-FFF2-40B4-BE49-F238E27FC236}">
                <a16:creationId xmlns:a16="http://schemas.microsoft.com/office/drawing/2014/main" id="{5361EFA0-D24D-8241-95C9-5DCF14F88F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6525" y="3008313"/>
          <a:ext cx="1651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8" name="Equation" r:id="rId8" imgW="165100" imgH="190500" progId="Equation.3">
                  <p:embed/>
                </p:oleObj>
              </mc:Choice>
              <mc:Fallback>
                <p:oleObj name="Equation" r:id="rId8" imgW="165100" imgH="190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3008313"/>
                        <a:ext cx="1651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3DBEEE9-B5D6-C04D-9807-F94F0D5E2F5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03388" y="3097213"/>
            <a:ext cx="433387" cy="1587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79985F7-FD23-8B40-BAC7-447F9090099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2386013" y="3082925"/>
            <a:ext cx="495300" cy="1588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4046" name="Picture 25" descr="imp_resp2.png">
            <a:extLst>
              <a:ext uri="{FF2B5EF4-FFF2-40B4-BE49-F238E27FC236}">
                <a16:creationId xmlns:a16="http://schemas.microsoft.com/office/drawing/2014/main" id="{28B43637-7D82-5B4D-A1B2-B7A2F85677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1843088"/>
            <a:ext cx="1379538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7" name="TextBox 26">
            <a:extLst>
              <a:ext uri="{FF2B5EF4-FFF2-40B4-BE49-F238E27FC236}">
                <a16:creationId xmlns:a16="http://schemas.microsoft.com/office/drawing/2014/main" id="{78999DF6-33EA-5444-AA3F-4C4FE86EC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413" y="1528763"/>
            <a:ext cx="646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h(t)</a:t>
            </a:r>
          </a:p>
        </p:txBody>
      </p:sp>
      <p:sp>
        <p:nvSpPr>
          <p:cNvPr id="44048" name="TextBox 27">
            <a:extLst>
              <a:ext uri="{FF2B5EF4-FFF2-40B4-BE49-F238E27FC236}">
                <a16:creationId xmlns:a16="http://schemas.microsoft.com/office/drawing/2014/main" id="{EBCF3B06-7D03-2648-B5BD-9E0971D33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388" y="3422650"/>
            <a:ext cx="271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78BCA2-1E29-F24B-9E90-0C0C38CC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4BAF06F-FDFF-B244-A382-E267539E25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575" y="185738"/>
            <a:ext cx="8766175" cy="1231900"/>
          </a:xfrm>
        </p:spPr>
        <p:txBody>
          <a:bodyPr lIns="90487" tIns="44450" rIns="90487" bIns="44450">
            <a:normAutofit fontScale="90000"/>
          </a:bodyPr>
          <a:lstStyle/>
          <a:p>
            <a:pPr eaLnBrk="1" hangingPunct="1">
              <a:defRPr/>
            </a:pPr>
            <a:r>
              <a:rPr lang="en-US" sz="4000" dirty="0">
                <a:solidFill>
                  <a:srgbClr val="004E6D"/>
                </a:solidFill>
              </a:rPr>
              <a:t>Linear Time-Invariant (LTI)</a:t>
            </a:r>
            <a:br>
              <a:rPr lang="en-US" sz="4000" dirty="0">
                <a:solidFill>
                  <a:srgbClr val="004E6D"/>
                </a:solidFill>
              </a:rPr>
            </a:br>
            <a:r>
              <a:rPr lang="en-US" sz="3600" dirty="0">
                <a:solidFill>
                  <a:srgbClr val="004E6D"/>
                </a:solidFill>
              </a:rPr>
              <a:t>Continuous-Time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A696A911-840A-2949-B7D2-11840583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25" y="1711325"/>
            <a:ext cx="7761288" cy="1014413"/>
          </a:xfrm>
        </p:spPr>
        <p:txBody>
          <a:bodyPr lIns="90487" tIns="44450" rIns="90487" bIns="44450"/>
          <a:lstStyle/>
          <a:p>
            <a:pPr eaLnBrk="1" hangingPunct="1">
              <a:lnSpc>
                <a:spcPct val="80000"/>
              </a:lnSpc>
            </a:pPr>
            <a:r>
              <a:rPr lang="en-US" altLang="en-US" sz="260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 what is convolution? Why use it?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Arbitrary motion</a:t>
            </a:r>
          </a:p>
        </p:txBody>
      </p:sp>
      <p:sp>
        <p:nvSpPr>
          <p:cNvPr id="45059" name="Rectangle 4">
            <a:extLst>
              <a:ext uri="{FF2B5EF4-FFF2-40B4-BE49-F238E27FC236}">
                <a16:creationId xmlns:a16="http://schemas.microsoft.com/office/drawing/2014/main" id="{2EBCE8B0-04B2-C041-8639-00E7053AC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187700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5060" name="Rectangle 5">
            <a:extLst>
              <a:ext uri="{FF2B5EF4-FFF2-40B4-BE49-F238E27FC236}">
                <a16:creationId xmlns:a16="http://schemas.microsoft.com/office/drawing/2014/main" id="{100FAFA3-706A-3640-8570-2F90FAAE3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7963" y="3459163"/>
            <a:ext cx="620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LTI</a:t>
            </a:r>
          </a:p>
        </p:txBody>
      </p:sp>
      <p:sp>
        <p:nvSpPr>
          <p:cNvPr id="45061" name="Line 6">
            <a:extLst>
              <a:ext uri="{FF2B5EF4-FFF2-40B4-BE49-F238E27FC236}">
                <a16:creationId xmlns:a16="http://schemas.microsoft.com/office/drawing/2014/main" id="{891FD272-EAE7-614F-83D1-071E92D1D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5900" y="3632200"/>
            <a:ext cx="812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Line 7">
            <a:extLst>
              <a:ext uri="{FF2B5EF4-FFF2-40B4-BE49-F238E27FC236}">
                <a16:creationId xmlns:a16="http://schemas.microsoft.com/office/drawing/2014/main" id="{5A945F88-6EBD-5049-8CB2-ED3A176EEC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100" y="3632200"/>
            <a:ext cx="736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Rectangle 8">
            <a:extLst>
              <a:ext uri="{FF2B5EF4-FFF2-40B4-BE49-F238E27FC236}">
                <a16:creationId xmlns:a16="http://schemas.microsoft.com/office/drawing/2014/main" id="{E9D459C8-5CD5-A743-BDC1-918ACE05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563" y="3382963"/>
            <a:ext cx="638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u(t)</a:t>
            </a:r>
          </a:p>
        </p:txBody>
      </p:sp>
      <p:sp>
        <p:nvSpPr>
          <p:cNvPr id="45064" name="Rectangle 9">
            <a:extLst>
              <a:ext uri="{FF2B5EF4-FFF2-40B4-BE49-F238E27FC236}">
                <a16:creationId xmlns:a16="http://schemas.microsoft.com/office/drawing/2014/main" id="{640D7813-4046-1C4D-BBED-A6C70D8DE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9163" y="3382963"/>
            <a:ext cx="620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y(t)</a:t>
            </a:r>
          </a:p>
        </p:txBody>
      </p:sp>
      <p:sp>
        <p:nvSpPr>
          <p:cNvPr id="45065" name="Rectangle 10">
            <a:extLst>
              <a:ext uri="{FF2B5EF4-FFF2-40B4-BE49-F238E27FC236}">
                <a16:creationId xmlns:a16="http://schemas.microsoft.com/office/drawing/2014/main" id="{166454FE-6668-0743-BD2A-CF32D93FB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988" y="4583113"/>
            <a:ext cx="283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Convolution --&gt;  </a:t>
            </a:r>
          </a:p>
        </p:txBody>
      </p:sp>
      <p:graphicFrame>
        <p:nvGraphicFramePr>
          <p:cNvPr id="45066" name="Object 2">
            <a:extLst>
              <a:ext uri="{FF2B5EF4-FFF2-40B4-BE49-F238E27FC236}">
                <a16:creationId xmlns:a16="http://schemas.microsoft.com/office/drawing/2014/main" id="{ED6E6675-8F39-B843-A91B-D9A2951D87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6400" y="4492625"/>
          <a:ext cx="31623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6" name="Equation" r:id="rId3" imgW="3162300" imgH="673100" progId="Equation.3">
                  <p:embed/>
                </p:oleObj>
              </mc:Choice>
              <mc:Fallback>
                <p:oleObj name="Equation" r:id="rId3" imgW="3162300" imgH="673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6400" y="4492625"/>
                        <a:ext cx="31623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68037-3A7F-3A4A-A6A7-E2F96AA3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>
            <a:extLst>
              <a:ext uri="{FF2B5EF4-FFF2-40B4-BE49-F238E27FC236}">
                <a16:creationId xmlns:a16="http://schemas.microsoft.com/office/drawing/2014/main" id="{13E587E4-1F5D-E948-AD61-FC48BD5F7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1966913"/>
            <a:ext cx="32178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latin typeface="Helvetica" pitchFamily="2" charset="0"/>
              </a:rPr>
              <a:t>Convolution</a:t>
            </a:r>
          </a:p>
        </p:txBody>
      </p:sp>
      <p:graphicFrame>
        <p:nvGraphicFramePr>
          <p:cNvPr id="46082" name="Object 2">
            <a:extLst>
              <a:ext uri="{FF2B5EF4-FFF2-40B4-BE49-F238E27FC236}">
                <a16:creationId xmlns:a16="http://schemas.microsoft.com/office/drawing/2014/main" id="{B87B9B3E-3F36-8E4F-A9D7-727F385F68E7}"/>
              </a:ext>
            </a:extLst>
          </p:cNvPr>
          <p:cNvGraphicFramePr>
            <a:graphicFrameLocks/>
          </p:cNvGraphicFramePr>
          <p:nvPr/>
        </p:nvGraphicFramePr>
        <p:xfrm>
          <a:off x="503238" y="2751138"/>
          <a:ext cx="36322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67" name="Equation" r:id="rId3" imgW="3644900" imgH="749300" progId="Equation.3">
                  <p:embed/>
                </p:oleObj>
              </mc:Choice>
              <mc:Fallback>
                <p:oleObj name="Equation" r:id="rId3" imgW="3644900" imgH="7493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751138"/>
                        <a:ext cx="363220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83" name="Group 5">
            <a:extLst>
              <a:ext uri="{FF2B5EF4-FFF2-40B4-BE49-F238E27FC236}">
                <a16:creationId xmlns:a16="http://schemas.microsoft.com/office/drawing/2014/main" id="{47185F33-9444-864D-B80A-CAFA8B9AA278}"/>
              </a:ext>
            </a:extLst>
          </p:cNvPr>
          <p:cNvGrpSpPr>
            <a:grpSpLocks/>
          </p:cNvGrpSpPr>
          <p:nvPr/>
        </p:nvGrpSpPr>
        <p:grpSpPr bwMode="auto">
          <a:xfrm>
            <a:off x="4373563" y="1282700"/>
            <a:ext cx="4033837" cy="5080000"/>
            <a:chOff x="2791" y="1016"/>
            <a:chExt cx="2541" cy="3200"/>
          </a:xfrm>
        </p:grpSpPr>
        <p:sp>
          <p:nvSpPr>
            <p:cNvPr id="46085" name="Line 6">
              <a:extLst>
                <a:ext uri="{FF2B5EF4-FFF2-40B4-BE49-F238E27FC236}">
                  <a16:creationId xmlns:a16="http://schemas.microsoft.com/office/drawing/2014/main" id="{2E3B4999-A51C-3B45-9321-34B0D3E260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8" y="2024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6" name="Line 7">
              <a:extLst>
                <a:ext uri="{FF2B5EF4-FFF2-40B4-BE49-F238E27FC236}">
                  <a16:creationId xmlns:a16="http://schemas.microsoft.com/office/drawing/2014/main" id="{762F6CFC-AEC7-A247-94FC-D9F6EDF46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6" y="2288"/>
              <a:ext cx="11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7" name="Freeform 8">
              <a:extLst>
                <a:ext uri="{FF2B5EF4-FFF2-40B4-BE49-F238E27FC236}">
                  <a16:creationId xmlns:a16="http://schemas.microsoft.com/office/drawing/2014/main" id="{B0F4DB2A-75B4-B242-8EC2-1A3FD8677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" y="2104"/>
              <a:ext cx="841" cy="233"/>
            </a:xfrm>
            <a:custGeom>
              <a:avLst/>
              <a:gdLst>
                <a:gd name="T0" fmla="*/ 0 w 841"/>
                <a:gd name="T1" fmla="*/ 184 h 233"/>
                <a:gd name="T2" fmla="*/ 0 w 841"/>
                <a:gd name="T3" fmla="*/ 184 h 233"/>
                <a:gd name="T4" fmla="*/ 0 w 841"/>
                <a:gd name="T5" fmla="*/ 192 h 233"/>
                <a:gd name="T6" fmla="*/ 0 w 841"/>
                <a:gd name="T7" fmla="*/ 184 h 233"/>
                <a:gd name="T8" fmla="*/ 24 w 841"/>
                <a:gd name="T9" fmla="*/ 160 h 233"/>
                <a:gd name="T10" fmla="*/ 72 w 841"/>
                <a:gd name="T11" fmla="*/ 64 h 233"/>
                <a:gd name="T12" fmla="*/ 88 w 841"/>
                <a:gd name="T13" fmla="*/ 16 h 233"/>
                <a:gd name="T14" fmla="*/ 144 w 841"/>
                <a:gd name="T15" fmla="*/ 0 h 233"/>
                <a:gd name="T16" fmla="*/ 184 w 841"/>
                <a:gd name="T17" fmla="*/ 8 h 233"/>
                <a:gd name="T18" fmla="*/ 216 w 841"/>
                <a:gd name="T19" fmla="*/ 40 h 233"/>
                <a:gd name="T20" fmla="*/ 256 w 841"/>
                <a:gd name="T21" fmla="*/ 120 h 233"/>
                <a:gd name="T22" fmla="*/ 304 w 841"/>
                <a:gd name="T23" fmla="*/ 192 h 233"/>
                <a:gd name="T24" fmla="*/ 328 w 841"/>
                <a:gd name="T25" fmla="*/ 216 h 233"/>
                <a:gd name="T26" fmla="*/ 360 w 841"/>
                <a:gd name="T27" fmla="*/ 232 h 233"/>
                <a:gd name="T28" fmla="*/ 424 w 841"/>
                <a:gd name="T29" fmla="*/ 224 h 233"/>
                <a:gd name="T30" fmla="*/ 480 w 841"/>
                <a:gd name="T31" fmla="*/ 184 h 233"/>
                <a:gd name="T32" fmla="*/ 552 w 841"/>
                <a:gd name="T33" fmla="*/ 160 h 233"/>
                <a:gd name="T34" fmla="*/ 624 w 841"/>
                <a:gd name="T35" fmla="*/ 184 h 233"/>
                <a:gd name="T36" fmla="*/ 696 w 841"/>
                <a:gd name="T37" fmla="*/ 208 h 233"/>
                <a:gd name="T38" fmla="*/ 768 w 841"/>
                <a:gd name="T39" fmla="*/ 200 h 233"/>
                <a:gd name="T40" fmla="*/ 824 w 841"/>
                <a:gd name="T41" fmla="*/ 184 h 233"/>
                <a:gd name="T42" fmla="*/ 840 w 841"/>
                <a:gd name="T43" fmla="*/ 176 h 23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41"/>
                <a:gd name="T67" fmla="*/ 0 h 233"/>
                <a:gd name="T68" fmla="*/ 841 w 841"/>
                <a:gd name="T69" fmla="*/ 233 h 23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41" h="233">
                  <a:moveTo>
                    <a:pt x="0" y="184"/>
                  </a:moveTo>
                  <a:lnTo>
                    <a:pt x="0" y="184"/>
                  </a:lnTo>
                  <a:lnTo>
                    <a:pt x="0" y="192"/>
                  </a:lnTo>
                  <a:lnTo>
                    <a:pt x="0" y="184"/>
                  </a:lnTo>
                  <a:lnTo>
                    <a:pt x="24" y="160"/>
                  </a:lnTo>
                  <a:lnTo>
                    <a:pt x="72" y="64"/>
                  </a:lnTo>
                  <a:lnTo>
                    <a:pt x="88" y="16"/>
                  </a:lnTo>
                  <a:lnTo>
                    <a:pt x="144" y="0"/>
                  </a:lnTo>
                  <a:lnTo>
                    <a:pt x="184" y="8"/>
                  </a:lnTo>
                  <a:lnTo>
                    <a:pt x="216" y="40"/>
                  </a:lnTo>
                  <a:lnTo>
                    <a:pt x="256" y="120"/>
                  </a:lnTo>
                  <a:lnTo>
                    <a:pt x="304" y="192"/>
                  </a:lnTo>
                  <a:lnTo>
                    <a:pt x="328" y="216"/>
                  </a:lnTo>
                  <a:lnTo>
                    <a:pt x="360" y="232"/>
                  </a:lnTo>
                  <a:lnTo>
                    <a:pt x="424" y="224"/>
                  </a:lnTo>
                  <a:lnTo>
                    <a:pt x="480" y="184"/>
                  </a:lnTo>
                  <a:lnTo>
                    <a:pt x="552" y="160"/>
                  </a:lnTo>
                  <a:lnTo>
                    <a:pt x="624" y="184"/>
                  </a:lnTo>
                  <a:lnTo>
                    <a:pt x="696" y="208"/>
                  </a:lnTo>
                  <a:lnTo>
                    <a:pt x="768" y="200"/>
                  </a:lnTo>
                  <a:lnTo>
                    <a:pt x="824" y="184"/>
                  </a:lnTo>
                  <a:lnTo>
                    <a:pt x="840" y="176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Rectangle 9">
              <a:extLst>
                <a:ext uri="{FF2B5EF4-FFF2-40B4-BE49-F238E27FC236}">
                  <a16:creationId xmlns:a16="http://schemas.microsoft.com/office/drawing/2014/main" id="{F1D1BDBF-FF12-D642-A8DD-0E5110611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7" y="2288"/>
              <a:ext cx="15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6089" name="Line 10">
              <a:extLst>
                <a:ext uri="{FF2B5EF4-FFF2-40B4-BE49-F238E27FC236}">
                  <a16:creationId xmlns:a16="http://schemas.microsoft.com/office/drawing/2014/main" id="{AD04D7B6-624E-9041-8F02-D05DE8F964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8" y="1128"/>
              <a:ext cx="0" cy="7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0" name="Line 11">
              <a:extLst>
                <a:ext uri="{FF2B5EF4-FFF2-40B4-BE49-F238E27FC236}">
                  <a16:creationId xmlns:a16="http://schemas.microsoft.com/office/drawing/2014/main" id="{9D4434EB-B01C-1541-9082-0617D9C61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2" y="1472"/>
              <a:ext cx="17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1" name="Rectangle 12">
              <a:extLst>
                <a:ext uri="{FF2B5EF4-FFF2-40B4-BE49-F238E27FC236}">
                  <a16:creationId xmlns:a16="http://schemas.microsoft.com/office/drawing/2014/main" id="{1A31B4D9-C9EC-2B49-9EC2-E0509B6FF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9" y="1016"/>
              <a:ext cx="32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u(t)</a:t>
              </a:r>
            </a:p>
          </p:txBody>
        </p:sp>
        <p:sp>
          <p:nvSpPr>
            <p:cNvPr id="46092" name="Rectangle 13">
              <a:extLst>
                <a:ext uri="{FF2B5EF4-FFF2-40B4-BE49-F238E27FC236}">
                  <a16:creationId xmlns:a16="http://schemas.microsoft.com/office/drawing/2014/main" id="{E7CBED83-9660-FC48-BC29-80711CEA4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" y="1055"/>
              <a:ext cx="14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093" name="Rectangle 14">
              <a:extLst>
                <a:ext uri="{FF2B5EF4-FFF2-40B4-BE49-F238E27FC236}">
                  <a16:creationId xmlns:a16="http://schemas.microsoft.com/office/drawing/2014/main" id="{4FB63016-0D34-2D4D-823F-DC17C0F80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5" y="1464"/>
              <a:ext cx="15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6094" name="Line 15">
              <a:extLst>
                <a:ext uri="{FF2B5EF4-FFF2-40B4-BE49-F238E27FC236}">
                  <a16:creationId xmlns:a16="http://schemas.microsoft.com/office/drawing/2014/main" id="{F9D6D142-A78C-F94B-A9FF-AD232FDF36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1972"/>
              <a:ext cx="0" cy="15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5" name="Line 16">
              <a:extLst>
                <a:ext uri="{FF2B5EF4-FFF2-40B4-BE49-F238E27FC236}">
                  <a16:creationId xmlns:a16="http://schemas.microsoft.com/office/drawing/2014/main" id="{6B897E3C-540F-FA42-9AA7-87689426BF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4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6" name="Line 17">
              <a:extLst>
                <a:ext uri="{FF2B5EF4-FFF2-40B4-BE49-F238E27FC236}">
                  <a16:creationId xmlns:a16="http://schemas.microsoft.com/office/drawing/2014/main" id="{4DC2BD92-DB67-6346-B14D-8433D4073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3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7" name="Line 18">
              <a:extLst>
                <a:ext uri="{FF2B5EF4-FFF2-40B4-BE49-F238E27FC236}">
                  <a16:creationId xmlns:a16="http://schemas.microsoft.com/office/drawing/2014/main" id="{E42E4BA1-EB31-B14F-8380-891122812D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17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8" name="Line 19">
              <a:extLst>
                <a:ext uri="{FF2B5EF4-FFF2-40B4-BE49-F238E27FC236}">
                  <a16:creationId xmlns:a16="http://schemas.microsoft.com/office/drawing/2014/main" id="{3EC81F2A-641C-9746-A055-1FA1095E64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02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9" name="Line 20">
              <a:extLst>
                <a:ext uri="{FF2B5EF4-FFF2-40B4-BE49-F238E27FC236}">
                  <a16:creationId xmlns:a16="http://schemas.microsoft.com/office/drawing/2014/main" id="{464A2B37-2AD5-294D-9CF5-80A496D525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88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0" name="Line 21">
              <a:extLst>
                <a:ext uri="{FF2B5EF4-FFF2-40B4-BE49-F238E27FC236}">
                  <a16:creationId xmlns:a16="http://schemas.microsoft.com/office/drawing/2014/main" id="{8DD37881-CD18-5E49-BC5D-64604CCFD4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7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1" name="Line 22">
              <a:extLst>
                <a:ext uri="{FF2B5EF4-FFF2-40B4-BE49-F238E27FC236}">
                  <a16:creationId xmlns:a16="http://schemas.microsoft.com/office/drawing/2014/main" id="{E4443EE5-6F78-BA44-B0AF-FB4F200197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5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2" name="Line 23">
              <a:extLst>
                <a:ext uri="{FF2B5EF4-FFF2-40B4-BE49-F238E27FC236}">
                  <a16:creationId xmlns:a16="http://schemas.microsoft.com/office/drawing/2014/main" id="{641276B1-32E3-0146-86A2-4E65F870B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4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3" name="Line 24">
              <a:extLst>
                <a:ext uri="{FF2B5EF4-FFF2-40B4-BE49-F238E27FC236}">
                  <a16:creationId xmlns:a16="http://schemas.microsoft.com/office/drawing/2014/main" id="{2A8441E2-CAFB-D348-BB4B-CCEF6C1EA7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3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4" name="Line 25">
              <a:extLst>
                <a:ext uri="{FF2B5EF4-FFF2-40B4-BE49-F238E27FC236}">
                  <a16:creationId xmlns:a16="http://schemas.microsoft.com/office/drawing/2014/main" id="{C14FCA10-AFE6-5A43-BE12-92D848887E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1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5" name="Line 26">
              <a:extLst>
                <a:ext uri="{FF2B5EF4-FFF2-40B4-BE49-F238E27FC236}">
                  <a16:creationId xmlns:a16="http://schemas.microsoft.com/office/drawing/2014/main" id="{DD935CD6-9601-8045-A17A-76722ADE33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0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6" name="Line 27">
              <a:extLst>
                <a:ext uri="{FF2B5EF4-FFF2-40B4-BE49-F238E27FC236}">
                  <a16:creationId xmlns:a16="http://schemas.microsoft.com/office/drawing/2014/main" id="{1B2C414F-1920-A442-971E-DB9B04C13F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084"/>
              <a:ext cx="0" cy="31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7" name="Line 28">
              <a:extLst>
                <a:ext uri="{FF2B5EF4-FFF2-40B4-BE49-F238E27FC236}">
                  <a16:creationId xmlns:a16="http://schemas.microsoft.com/office/drawing/2014/main" id="{D70A9025-B871-EF46-AA31-7B886B5EDD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41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8" name="Line 29">
              <a:extLst>
                <a:ext uri="{FF2B5EF4-FFF2-40B4-BE49-F238E27FC236}">
                  <a16:creationId xmlns:a16="http://schemas.microsoft.com/office/drawing/2014/main" id="{634E58E0-F619-4341-9DE3-EED5F430BE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9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9" name="Line 30">
              <a:extLst>
                <a:ext uri="{FF2B5EF4-FFF2-40B4-BE49-F238E27FC236}">
                  <a16:creationId xmlns:a16="http://schemas.microsoft.com/office/drawing/2014/main" id="{52B67C5D-1CD7-E244-88E0-639C88EC66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8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0" name="Line 31">
              <a:extLst>
                <a:ext uri="{FF2B5EF4-FFF2-40B4-BE49-F238E27FC236}">
                  <a16:creationId xmlns:a16="http://schemas.microsoft.com/office/drawing/2014/main" id="{6290E88B-F99A-A049-A7A2-8839FA260E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7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Line 32">
              <a:extLst>
                <a:ext uri="{FF2B5EF4-FFF2-40B4-BE49-F238E27FC236}">
                  <a16:creationId xmlns:a16="http://schemas.microsoft.com/office/drawing/2014/main" id="{892D1BDD-1580-EA45-908F-8931CE800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5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2" name="Line 33">
              <a:extLst>
                <a:ext uri="{FF2B5EF4-FFF2-40B4-BE49-F238E27FC236}">
                  <a16:creationId xmlns:a16="http://schemas.microsoft.com/office/drawing/2014/main" id="{AABD3631-F48E-6B48-97DB-E675B818F0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4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3" name="Line 34">
              <a:extLst>
                <a:ext uri="{FF2B5EF4-FFF2-40B4-BE49-F238E27FC236}">
                  <a16:creationId xmlns:a16="http://schemas.microsoft.com/office/drawing/2014/main" id="{AC6F9445-2F70-E844-8349-3B840714D8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27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4" name="Line 35">
              <a:extLst>
                <a:ext uri="{FF2B5EF4-FFF2-40B4-BE49-F238E27FC236}">
                  <a16:creationId xmlns:a16="http://schemas.microsoft.com/office/drawing/2014/main" id="{E7206CEC-DA57-8A42-B96B-D828BBF64F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13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5" name="Line 36">
              <a:extLst>
                <a:ext uri="{FF2B5EF4-FFF2-40B4-BE49-F238E27FC236}">
                  <a16:creationId xmlns:a16="http://schemas.microsoft.com/office/drawing/2014/main" id="{5F423589-FCA7-5C48-9580-C1D9F696EC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98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6" name="Line 37">
              <a:extLst>
                <a:ext uri="{FF2B5EF4-FFF2-40B4-BE49-F238E27FC236}">
                  <a16:creationId xmlns:a16="http://schemas.microsoft.com/office/drawing/2014/main" id="{1C0989AA-BBA2-F747-A53A-3B4A1EFE7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84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7" name="Line 38">
              <a:extLst>
                <a:ext uri="{FF2B5EF4-FFF2-40B4-BE49-F238E27FC236}">
                  <a16:creationId xmlns:a16="http://schemas.microsoft.com/office/drawing/2014/main" id="{66AB6FFA-0E43-DF40-AFC9-2201F1D3F8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70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8" name="Line 39">
              <a:extLst>
                <a:ext uri="{FF2B5EF4-FFF2-40B4-BE49-F238E27FC236}">
                  <a16:creationId xmlns:a16="http://schemas.microsoft.com/office/drawing/2014/main" id="{1395EBC7-D502-4E44-88FA-79287B9249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55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9" name="Line 40">
              <a:extLst>
                <a:ext uri="{FF2B5EF4-FFF2-40B4-BE49-F238E27FC236}">
                  <a16:creationId xmlns:a16="http://schemas.microsoft.com/office/drawing/2014/main" id="{A40FBB16-706E-8743-86FA-09B9607345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41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0" name="Line 41">
              <a:extLst>
                <a:ext uri="{FF2B5EF4-FFF2-40B4-BE49-F238E27FC236}">
                  <a16:creationId xmlns:a16="http://schemas.microsoft.com/office/drawing/2014/main" id="{2D52C6F7-B47B-6B43-8D66-B65E7C7AF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26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1" name="Line 42">
              <a:extLst>
                <a:ext uri="{FF2B5EF4-FFF2-40B4-BE49-F238E27FC236}">
                  <a16:creationId xmlns:a16="http://schemas.microsoft.com/office/drawing/2014/main" id="{942BC225-CBE5-F644-AA28-76502EAA3F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12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2" name="Line 43">
              <a:extLst>
                <a:ext uri="{FF2B5EF4-FFF2-40B4-BE49-F238E27FC236}">
                  <a16:creationId xmlns:a16="http://schemas.microsoft.com/office/drawing/2014/main" id="{EAC64697-DCCE-784A-9BEA-17520419A7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8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3" name="Line 44">
              <a:extLst>
                <a:ext uri="{FF2B5EF4-FFF2-40B4-BE49-F238E27FC236}">
                  <a16:creationId xmlns:a16="http://schemas.microsoft.com/office/drawing/2014/main" id="{9A3108C7-0C0B-E146-9C2C-860735225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83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4" name="Line 45">
              <a:extLst>
                <a:ext uri="{FF2B5EF4-FFF2-40B4-BE49-F238E27FC236}">
                  <a16:creationId xmlns:a16="http://schemas.microsoft.com/office/drawing/2014/main" id="{1010F3D7-25D7-FC49-A40B-FD077E792A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69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5" name="Line 46">
              <a:extLst>
                <a:ext uri="{FF2B5EF4-FFF2-40B4-BE49-F238E27FC236}">
                  <a16:creationId xmlns:a16="http://schemas.microsoft.com/office/drawing/2014/main" id="{AF79C0AE-E765-2640-A5A8-3BD0CF5146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54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6" name="Line 47">
              <a:extLst>
                <a:ext uri="{FF2B5EF4-FFF2-40B4-BE49-F238E27FC236}">
                  <a16:creationId xmlns:a16="http://schemas.microsoft.com/office/drawing/2014/main" id="{0A871289-B447-6A4B-89F0-A0C185B99E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40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7" name="Line 48">
              <a:extLst>
                <a:ext uri="{FF2B5EF4-FFF2-40B4-BE49-F238E27FC236}">
                  <a16:creationId xmlns:a16="http://schemas.microsoft.com/office/drawing/2014/main" id="{021D21F2-C3E0-304D-BD15-BC1C2C913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2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8" name="Line 49">
              <a:extLst>
                <a:ext uri="{FF2B5EF4-FFF2-40B4-BE49-F238E27FC236}">
                  <a16:creationId xmlns:a16="http://schemas.microsoft.com/office/drawing/2014/main" id="{64A76C09-3ACB-F94D-9F66-1E7E2A7EA4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1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9" name="Line 50">
              <a:extLst>
                <a:ext uri="{FF2B5EF4-FFF2-40B4-BE49-F238E27FC236}">
                  <a16:creationId xmlns:a16="http://schemas.microsoft.com/office/drawing/2014/main" id="{FDEC0DE9-02EA-6340-A234-0A0DE12892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076"/>
              <a:ext cx="0" cy="31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0" name="Line 51">
              <a:extLst>
                <a:ext uri="{FF2B5EF4-FFF2-40B4-BE49-F238E27FC236}">
                  <a16:creationId xmlns:a16="http://schemas.microsoft.com/office/drawing/2014/main" id="{CAEEFFC2-4DD9-1F4B-BB7B-94303F9E1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41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1" name="Line 52">
              <a:extLst>
                <a:ext uri="{FF2B5EF4-FFF2-40B4-BE49-F238E27FC236}">
                  <a16:creationId xmlns:a16="http://schemas.microsoft.com/office/drawing/2014/main" id="{5528AC41-9243-AD41-A25C-1561E00BE6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9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2" name="Line 53">
              <a:extLst>
                <a:ext uri="{FF2B5EF4-FFF2-40B4-BE49-F238E27FC236}">
                  <a16:creationId xmlns:a16="http://schemas.microsoft.com/office/drawing/2014/main" id="{60EF804D-33F6-0A4B-BD7B-D12B62CC0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8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3" name="Line 54">
              <a:extLst>
                <a:ext uri="{FF2B5EF4-FFF2-40B4-BE49-F238E27FC236}">
                  <a16:creationId xmlns:a16="http://schemas.microsoft.com/office/drawing/2014/main" id="{1EBB2662-F9AB-C44D-A21B-974344B9ED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7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4" name="Line 55">
              <a:extLst>
                <a:ext uri="{FF2B5EF4-FFF2-40B4-BE49-F238E27FC236}">
                  <a16:creationId xmlns:a16="http://schemas.microsoft.com/office/drawing/2014/main" id="{9310CF59-317C-194F-86A2-6595455FDB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5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5" name="Line 56">
              <a:extLst>
                <a:ext uri="{FF2B5EF4-FFF2-40B4-BE49-F238E27FC236}">
                  <a16:creationId xmlns:a16="http://schemas.microsoft.com/office/drawing/2014/main" id="{953F4FEA-B5E0-074C-BCE3-37798AA1C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4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6" name="Line 57">
              <a:extLst>
                <a:ext uri="{FF2B5EF4-FFF2-40B4-BE49-F238E27FC236}">
                  <a16:creationId xmlns:a16="http://schemas.microsoft.com/office/drawing/2014/main" id="{4C46CF91-CA93-5740-8041-1569E624DB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27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7" name="Line 58">
              <a:extLst>
                <a:ext uri="{FF2B5EF4-FFF2-40B4-BE49-F238E27FC236}">
                  <a16:creationId xmlns:a16="http://schemas.microsoft.com/office/drawing/2014/main" id="{3F99D79F-E996-7043-A578-F7DF95078F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13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8" name="Line 59">
              <a:extLst>
                <a:ext uri="{FF2B5EF4-FFF2-40B4-BE49-F238E27FC236}">
                  <a16:creationId xmlns:a16="http://schemas.microsoft.com/office/drawing/2014/main" id="{2DFFF73F-137F-3544-94F3-A84374E44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98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9" name="Line 60">
              <a:extLst>
                <a:ext uri="{FF2B5EF4-FFF2-40B4-BE49-F238E27FC236}">
                  <a16:creationId xmlns:a16="http://schemas.microsoft.com/office/drawing/2014/main" id="{C7BCE64B-51F7-BA44-8515-4E585F3B7E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84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0" name="Line 61">
              <a:extLst>
                <a:ext uri="{FF2B5EF4-FFF2-40B4-BE49-F238E27FC236}">
                  <a16:creationId xmlns:a16="http://schemas.microsoft.com/office/drawing/2014/main" id="{10F29512-83AF-6540-8D8B-257427E1BC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70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1" name="Line 62">
              <a:extLst>
                <a:ext uri="{FF2B5EF4-FFF2-40B4-BE49-F238E27FC236}">
                  <a16:creationId xmlns:a16="http://schemas.microsoft.com/office/drawing/2014/main" id="{3DEEC6B8-F692-1946-8D57-65C87DA3AD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55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2" name="Line 63">
              <a:extLst>
                <a:ext uri="{FF2B5EF4-FFF2-40B4-BE49-F238E27FC236}">
                  <a16:creationId xmlns:a16="http://schemas.microsoft.com/office/drawing/2014/main" id="{88961CE2-620A-F344-989A-F59B7F18E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41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3" name="Line 64">
              <a:extLst>
                <a:ext uri="{FF2B5EF4-FFF2-40B4-BE49-F238E27FC236}">
                  <a16:creationId xmlns:a16="http://schemas.microsoft.com/office/drawing/2014/main" id="{CA376AB8-ED65-A845-AE16-2ACE90E5B9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26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4" name="Line 65">
              <a:extLst>
                <a:ext uri="{FF2B5EF4-FFF2-40B4-BE49-F238E27FC236}">
                  <a16:creationId xmlns:a16="http://schemas.microsoft.com/office/drawing/2014/main" id="{20525B67-C039-FA48-9811-EC301AB482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12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5" name="Line 66">
              <a:extLst>
                <a:ext uri="{FF2B5EF4-FFF2-40B4-BE49-F238E27FC236}">
                  <a16:creationId xmlns:a16="http://schemas.microsoft.com/office/drawing/2014/main" id="{BDB1D64C-D82E-AC48-8B0F-2589059059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98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6" name="Line 67">
              <a:extLst>
                <a:ext uri="{FF2B5EF4-FFF2-40B4-BE49-F238E27FC236}">
                  <a16:creationId xmlns:a16="http://schemas.microsoft.com/office/drawing/2014/main" id="{EDC6D4B1-CC24-704A-82C7-0B30B9B5DF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83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7" name="Line 68">
              <a:extLst>
                <a:ext uri="{FF2B5EF4-FFF2-40B4-BE49-F238E27FC236}">
                  <a16:creationId xmlns:a16="http://schemas.microsoft.com/office/drawing/2014/main" id="{A76DCF00-05FC-2F46-AEEF-F177AE615E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69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8" name="Line 69">
              <a:extLst>
                <a:ext uri="{FF2B5EF4-FFF2-40B4-BE49-F238E27FC236}">
                  <a16:creationId xmlns:a16="http://schemas.microsoft.com/office/drawing/2014/main" id="{B5C798F9-AD6F-3441-9360-24881E6D3A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54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9" name="Line 70">
              <a:extLst>
                <a:ext uri="{FF2B5EF4-FFF2-40B4-BE49-F238E27FC236}">
                  <a16:creationId xmlns:a16="http://schemas.microsoft.com/office/drawing/2014/main" id="{A16BE316-B912-6F48-A63F-414A88C69B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40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0" name="Line 71">
              <a:extLst>
                <a:ext uri="{FF2B5EF4-FFF2-40B4-BE49-F238E27FC236}">
                  <a16:creationId xmlns:a16="http://schemas.microsoft.com/office/drawing/2014/main" id="{D196B8C1-3EDD-FA40-85F4-19780077D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2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1" name="Line 72">
              <a:extLst>
                <a:ext uri="{FF2B5EF4-FFF2-40B4-BE49-F238E27FC236}">
                  <a16:creationId xmlns:a16="http://schemas.microsoft.com/office/drawing/2014/main" id="{8B38957A-4F4A-4E4E-8029-6A3488B01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1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2" name="Line 73">
              <a:extLst>
                <a:ext uri="{FF2B5EF4-FFF2-40B4-BE49-F238E27FC236}">
                  <a16:creationId xmlns:a16="http://schemas.microsoft.com/office/drawing/2014/main" id="{9ABD9836-BBFE-294B-8538-9B19393183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084"/>
              <a:ext cx="0" cy="31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3" name="Line 74">
              <a:extLst>
                <a:ext uri="{FF2B5EF4-FFF2-40B4-BE49-F238E27FC236}">
                  <a16:creationId xmlns:a16="http://schemas.microsoft.com/office/drawing/2014/main" id="{309C941F-3691-6141-9387-BD047E9F04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41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4" name="Line 75">
              <a:extLst>
                <a:ext uri="{FF2B5EF4-FFF2-40B4-BE49-F238E27FC236}">
                  <a16:creationId xmlns:a16="http://schemas.microsoft.com/office/drawing/2014/main" id="{0996FEC9-1A84-8648-9EAA-4D489C3499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9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5" name="Line 76">
              <a:extLst>
                <a:ext uri="{FF2B5EF4-FFF2-40B4-BE49-F238E27FC236}">
                  <a16:creationId xmlns:a16="http://schemas.microsoft.com/office/drawing/2014/main" id="{5862F40A-78DB-EC41-9C48-7D30DD1D6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8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6" name="Line 77">
              <a:extLst>
                <a:ext uri="{FF2B5EF4-FFF2-40B4-BE49-F238E27FC236}">
                  <a16:creationId xmlns:a16="http://schemas.microsoft.com/office/drawing/2014/main" id="{D46A836E-7646-C84F-BE84-DB85F7BBD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7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7" name="Line 78">
              <a:extLst>
                <a:ext uri="{FF2B5EF4-FFF2-40B4-BE49-F238E27FC236}">
                  <a16:creationId xmlns:a16="http://schemas.microsoft.com/office/drawing/2014/main" id="{AB1CD666-642D-314B-8DBA-F140572E60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5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8" name="Line 79">
              <a:extLst>
                <a:ext uri="{FF2B5EF4-FFF2-40B4-BE49-F238E27FC236}">
                  <a16:creationId xmlns:a16="http://schemas.microsoft.com/office/drawing/2014/main" id="{1036F55E-0465-C14C-86DF-01C6CFDA43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4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9" name="Line 80">
              <a:extLst>
                <a:ext uri="{FF2B5EF4-FFF2-40B4-BE49-F238E27FC236}">
                  <a16:creationId xmlns:a16="http://schemas.microsoft.com/office/drawing/2014/main" id="{C9AB9D59-32CE-1045-A99D-C968E60AF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27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0" name="Line 81">
              <a:extLst>
                <a:ext uri="{FF2B5EF4-FFF2-40B4-BE49-F238E27FC236}">
                  <a16:creationId xmlns:a16="http://schemas.microsoft.com/office/drawing/2014/main" id="{6D6838E7-58A7-B048-BD45-6276F4122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13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1" name="Line 82">
              <a:extLst>
                <a:ext uri="{FF2B5EF4-FFF2-40B4-BE49-F238E27FC236}">
                  <a16:creationId xmlns:a16="http://schemas.microsoft.com/office/drawing/2014/main" id="{C6BED9A2-E8E7-E648-9347-EC98581747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98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2" name="Line 83">
              <a:extLst>
                <a:ext uri="{FF2B5EF4-FFF2-40B4-BE49-F238E27FC236}">
                  <a16:creationId xmlns:a16="http://schemas.microsoft.com/office/drawing/2014/main" id="{6C6465FF-A882-3A46-9240-F0AB92FC2D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84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3" name="Line 84">
              <a:extLst>
                <a:ext uri="{FF2B5EF4-FFF2-40B4-BE49-F238E27FC236}">
                  <a16:creationId xmlns:a16="http://schemas.microsoft.com/office/drawing/2014/main" id="{67E9EAF1-D836-FB4E-89C5-D334D7DE2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70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4" name="Line 85">
              <a:extLst>
                <a:ext uri="{FF2B5EF4-FFF2-40B4-BE49-F238E27FC236}">
                  <a16:creationId xmlns:a16="http://schemas.microsoft.com/office/drawing/2014/main" id="{D1F80E66-6B88-254C-A678-8A398A607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55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5" name="Line 86">
              <a:extLst>
                <a:ext uri="{FF2B5EF4-FFF2-40B4-BE49-F238E27FC236}">
                  <a16:creationId xmlns:a16="http://schemas.microsoft.com/office/drawing/2014/main" id="{17156C3B-64DE-0B4B-B442-04429986E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41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6" name="Line 87">
              <a:extLst>
                <a:ext uri="{FF2B5EF4-FFF2-40B4-BE49-F238E27FC236}">
                  <a16:creationId xmlns:a16="http://schemas.microsoft.com/office/drawing/2014/main" id="{AE777B22-0BF7-1441-B506-493CE35C0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26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7" name="Line 88">
              <a:extLst>
                <a:ext uri="{FF2B5EF4-FFF2-40B4-BE49-F238E27FC236}">
                  <a16:creationId xmlns:a16="http://schemas.microsoft.com/office/drawing/2014/main" id="{50C0F4AC-A87C-3B40-800D-975F5DD5B2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12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8" name="Line 89">
              <a:extLst>
                <a:ext uri="{FF2B5EF4-FFF2-40B4-BE49-F238E27FC236}">
                  <a16:creationId xmlns:a16="http://schemas.microsoft.com/office/drawing/2014/main" id="{E8B24884-87BE-B140-9E10-83BBBEA587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98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9" name="Line 90">
              <a:extLst>
                <a:ext uri="{FF2B5EF4-FFF2-40B4-BE49-F238E27FC236}">
                  <a16:creationId xmlns:a16="http://schemas.microsoft.com/office/drawing/2014/main" id="{A3F97AC2-8AF8-FA4E-BD28-0E0D96F45D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83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0" name="Line 91">
              <a:extLst>
                <a:ext uri="{FF2B5EF4-FFF2-40B4-BE49-F238E27FC236}">
                  <a16:creationId xmlns:a16="http://schemas.microsoft.com/office/drawing/2014/main" id="{2CDE98A5-543F-1346-8EC1-CCE4F4CB93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69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1" name="Line 92">
              <a:extLst>
                <a:ext uri="{FF2B5EF4-FFF2-40B4-BE49-F238E27FC236}">
                  <a16:creationId xmlns:a16="http://schemas.microsoft.com/office/drawing/2014/main" id="{87E663F3-35F1-3649-9786-6429F4ECF4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54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2" name="Line 93">
              <a:extLst>
                <a:ext uri="{FF2B5EF4-FFF2-40B4-BE49-F238E27FC236}">
                  <a16:creationId xmlns:a16="http://schemas.microsoft.com/office/drawing/2014/main" id="{7A001EB1-0CDA-754C-A31E-0F3C068F1B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40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3" name="Line 94">
              <a:extLst>
                <a:ext uri="{FF2B5EF4-FFF2-40B4-BE49-F238E27FC236}">
                  <a16:creationId xmlns:a16="http://schemas.microsoft.com/office/drawing/2014/main" id="{7CA4A999-8F26-D440-A510-C45D0BD79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2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4" name="Line 95">
              <a:extLst>
                <a:ext uri="{FF2B5EF4-FFF2-40B4-BE49-F238E27FC236}">
                  <a16:creationId xmlns:a16="http://schemas.microsoft.com/office/drawing/2014/main" id="{C81152B8-2499-1242-A420-343317924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1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5" name="Line 96">
              <a:extLst>
                <a:ext uri="{FF2B5EF4-FFF2-40B4-BE49-F238E27FC236}">
                  <a16:creationId xmlns:a16="http://schemas.microsoft.com/office/drawing/2014/main" id="{F4504D73-B2DC-FB47-A972-20BFBFF60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800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6" name="Line 97">
              <a:extLst>
                <a:ext uri="{FF2B5EF4-FFF2-40B4-BE49-F238E27FC236}">
                  <a16:creationId xmlns:a16="http://schemas.microsoft.com/office/drawing/2014/main" id="{58232374-F165-274C-A056-B5DCBE4AF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2" y="3064"/>
              <a:ext cx="11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7" name="Freeform 98">
              <a:extLst>
                <a:ext uri="{FF2B5EF4-FFF2-40B4-BE49-F238E27FC236}">
                  <a16:creationId xmlns:a16="http://schemas.microsoft.com/office/drawing/2014/main" id="{B16EA433-4F58-5F40-A46A-F23F1DAFE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" y="2880"/>
              <a:ext cx="841" cy="233"/>
            </a:xfrm>
            <a:custGeom>
              <a:avLst/>
              <a:gdLst>
                <a:gd name="T0" fmla="*/ 0 w 841"/>
                <a:gd name="T1" fmla="*/ 184 h 233"/>
                <a:gd name="T2" fmla="*/ 0 w 841"/>
                <a:gd name="T3" fmla="*/ 184 h 233"/>
                <a:gd name="T4" fmla="*/ 0 w 841"/>
                <a:gd name="T5" fmla="*/ 192 h 233"/>
                <a:gd name="T6" fmla="*/ 0 w 841"/>
                <a:gd name="T7" fmla="*/ 184 h 233"/>
                <a:gd name="T8" fmla="*/ 24 w 841"/>
                <a:gd name="T9" fmla="*/ 160 h 233"/>
                <a:gd name="T10" fmla="*/ 72 w 841"/>
                <a:gd name="T11" fmla="*/ 64 h 233"/>
                <a:gd name="T12" fmla="*/ 88 w 841"/>
                <a:gd name="T13" fmla="*/ 16 h 233"/>
                <a:gd name="T14" fmla="*/ 144 w 841"/>
                <a:gd name="T15" fmla="*/ 0 h 233"/>
                <a:gd name="T16" fmla="*/ 184 w 841"/>
                <a:gd name="T17" fmla="*/ 8 h 233"/>
                <a:gd name="T18" fmla="*/ 216 w 841"/>
                <a:gd name="T19" fmla="*/ 40 h 233"/>
                <a:gd name="T20" fmla="*/ 256 w 841"/>
                <a:gd name="T21" fmla="*/ 120 h 233"/>
                <a:gd name="T22" fmla="*/ 304 w 841"/>
                <a:gd name="T23" fmla="*/ 192 h 233"/>
                <a:gd name="T24" fmla="*/ 328 w 841"/>
                <a:gd name="T25" fmla="*/ 216 h 233"/>
                <a:gd name="T26" fmla="*/ 360 w 841"/>
                <a:gd name="T27" fmla="*/ 232 h 233"/>
                <a:gd name="T28" fmla="*/ 392 w 841"/>
                <a:gd name="T29" fmla="*/ 232 h 233"/>
                <a:gd name="T30" fmla="*/ 424 w 841"/>
                <a:gd name="T31" fmla="*/ 224 h 233"/>
                <a:gd name="T32" fmla="*/ 480 w 841"/>
                <a:gd name="T33" fmla="*/ 192 h 233"/>
                <a:gd name="T34" fmla="*/ 552 w 841"/>
                <a:gd name="T35" fmla="*/ 168 h 233"/>
                <a:gd name="T36" fmla="*/ 624 w 841"/>
                <a:gd name="T37" fmla="*/ 184 h 233"/>
                <a:gd name="T38" fmla="*/ 696 w 841"/>
                <a:gd name="T39" fmla="*/ 208 h 233"/>
                <a:gd name="T40" fmla="*/ 768 w 841"/>
                <a:gd name="T41" fmla="*/ 200 h 233"/>
                <a:gd name="T42" fmla="*/ 824 w 841"/>
                <a:gd name="T43" fmla="*/ 184 h 233"/>
                <a:gd name="T44" fmla="*/ 840 w 841"/>
                <a:gd name="T45" fmla="*/ 176 h 2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41"/>
                <a:gd name="T70" fmla="*/ 0 h 233"/>
                <a:gd name="T71" fmla="*/ 841 w 841"/>
                <a:gd name="T72" fmla="*/ 233 h 2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41" h="233">
                  <a:moveTo>
                    <a:pt x="0" y="184"/>
                  </a:moveTo>
                  <a:lnTo>
                    <a:pt x="0" y="184"/>
                  </a:lnTo>
                  <a:lnTo>
                    <a:pt x="0" y="192"/>
                  </a:lnTo>
                  <a:lnTo>
                    <a:pt x="0" y="184"/>
                  </a:lnTo>
                  <a:lnTo>
                    <a:pt x="24" y="160"/>
                  </a:lnTo>
                  <a:lnTo>
                    <a:pt x="72" y="64"/>
                  </a:lnTo>
                  <a:lnTo>
                    <a:pt x="88" y="16"/>
                  </a:lnTo>
                  <a:lnTo>
                    <a:pt x="144" y="0"/>
                  </a:lnTo>
                  <a:lnTo>
                    <a:pt x="184" y="8"/>
                  </a:lnTo>
                  <a:lnTo>
                    <a:pt x="216" y="40"/>
                  </a:lnTo>
                  <a:lnTo>
                    <a:pt x="256" y="120"/>
                  </a:lnTo>
                  <a:lnTo>
                    <a:pt x="304" y="192"/>
                  </a:lnTo>
                  <a:lnTo>
                    <a:pt x="328" y="216"/>
                  </a:lnTo>
                  <a:lnTo>
                    <a:pt x="360" y="232"/>
                  </a:lnTo>
                  <a:lnTo>
                    <a:pt x="392" y="232"/>
                  </a:lnTo>
                  <a:lnTo>
                    <a:pt x="424" y="224"/>
                  </a:lnTo>
                  <a:lnTo>
                    <a:pt x="480" y="192"/>
                  </a:lnTo>
                  <a:lnTo>
                    <a:pt x="552" y="168"/>
                  </a:lnTo>
                  <a:lnTo>
                    <a:pt x="624" y="184"/>
                  </a:lnTo>
                  <a:lnTo>
                    <a:pt x="696" y="208"/>
                  </a:lnTo>
                  <a:lnTo>
                    <a:pt x="768" y="200"/>
                  </a:lnTo>
                  <a:lnTo>
                    <a:pt x="824" y="184"/>
                  </a:lnTo>
                  <a:lnTo>
                    <a:pt x="840" y="176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78" name="Rectangle 99">
              <a:extLst>
                <a:ext uri="{FF2B5EF4-FFF2-40B4-BE49-F238E27FC236}">
                  <a16:creationId xmlns:a16="http://schemas.microsoft.com/office/drawing/2014/main" id="{C36A4876-1125-2A4B-919D-837918D38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" y="3087"/>
              <a:ext cx="151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4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6179" name="Rectangle 100">
              <a:extLst>
                <a:ext uri="{FF2B5EF4-FFF2-40B4-BE49-F238E27FC236}">
                  <a16:creationId xmlns:a16="http://schemas.microsoft.com/office/drawing/2014/main" id="{8E26E307-7403-AD49-A941-8F28589AF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1" y="1992"/>
              <a:ext cx="27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u(t</a:t>
              </a:r>
            </a:p>
          </p:txBody>
        </p:sp>
        <p:sp>
          <p:nvSpPr>
            <p:cNvPr id="46180" name="Rectangle 101">
              <a:extLst>
                <a:ext uri="{FF2B5EF4-FFF2-40B4-BE49-F238E27FC236}">
                  <a16:creationId xmlns:a16="http://schemas.microsoft.com/office/drawing/2014/main" id="{A0790FBA-58AE-0B42-B9BF-2B5333D82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2043"/>
              <a:ext cx="15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900" b="1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46181" name="Rectangle 102">
              <a:extLst>
                <a:ext uri="{FF2B5EF4-FFF2-40B4-BE49-F238E27FC236}">
                  <a16:creationId xmlns:a16="http://schemas.microsoft.com/office/drawing/2014/main" id="{7A85780D-03C1-2546-AE9D-12DF70F68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4" y="1992"/>
              <a:ext cx="4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) • h(t)</a:t>
              </a:r>
            </a:p>
          </p:txBody>
        </p:sp>
        <p:sp>
          <p:nvSpPr>
            <p:cNvPr id="46182" name="Line 103">
              <a:extLst>
                <a:ext uri="{FF2B5EF4-FFF2-40B4-BE49-F238E27FC236}">
                  <a16:creationId xmlns:a16="http://schemas.microsoft.com/office/drawing/2014/main" id="{4D010105-B085-F64D-9AAF-8DD16AA73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560"/>
              <a:ext cx="0" cy="65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3" name="Line 104">
              <a:extLst>
                <a:ext uri="{FF2B5EF4-FFF2-40B4-BE49-F238E27FC236}">
                  <a16:creationId xmlns:a16="http://schemas.microsoft.com/office/drawing/2014/main" id="{7BF1D878-1309-3446-8D70-0BC5AB091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3856"/>
              <a:ext cx="172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4" name="Rectangle 105">
              <a:extLst>
                <a:ext uri="{FF2B5EF4-FFF2-40B4-BE49-F238E27FC236}">
                  <a16:creationId xmlns:a16="http://schemas.microsoft.com/office/drawing/2014/main" id="{13D7B276-37EC-1144-8E1B-C5D0BBC7A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3062"/>
              <a:ext cx="150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3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46185" name="Rectangle 106">
              <a:extLst>
                <a:ext uri="{FF2B5EF4-FFF2-40B4-BE49-F238E27FC236}">
                  <a16:creationId xmlns:a16="http://schemas.microsoft.com/office/drawing/2014/main" id="{602D256D-D29E-5945-A1A6-4508AD991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3150"/>
              <a:ext cx="148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46186" name="Rectangle 107">
              <a:extLst>
                <a:ext uri="{FF2B5EF4-FFF2-40B4-BE49-F238E27FC236}">
                  <a16:creationId xmlns:a16="http://schemas.microsoft.com/office/drawing/2014/main" id="{B82E6A15-FD5C-E944-BA89-D574095EF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3204"/>
              <a:ext cx="145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46187" name="Freeform 108">
              <a:extLst>
                <a:ext uri="{FF2B5EF4-FFF2-40B4-BE49-F238E27FC236}">
                  <a16:creationId xmlns:a16="http://schemas.microsoft.com/office/drawing/2014/main" id="{42105BC1-DD03-7A49-B4E7-142E8A7B2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856"/>
              <a:ext cx="17" cy="1"/>
            </a:xfrm>
            <a:custGeom>
              <a:avLst/>
              <a:gdLst>
                <a:gd name="T0" fmla="*/ 8 w 17"/>
                <a:gd name="T1" fmla="*/ 0 h 1"/>
                <a:gd name="T2" fmla="*/ 8 w 17"/>
                <a:gd name="T3" fmla="*/ 0 h 1"/>
                <a:gd name="T4" fmla="*/ 0 w 17"/>
                <a:gd name="T5" fmla="*/ 0 h 1"/>
                <a:gd name="T6" fmla="*/ 16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8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88" name="Freeform 109">
              <a:extLst>
                <a:ext uri="{FF2B5EF4-FFF2-40B4-BE49-F238E27FC236}">
                  <a16:creationId xmlns:a16="http://schemas.microsoft.com/office/drawing/2014/main" id="{1BA5F704-3EFF-A84E-A530-2850F8ADD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848"/>
              <a:ext cx="9" cy="1"/>
            </a:xfrm>
            <a:custGeom>
              <a:avLst/>
              <a:gdLst>
                <a:gd name="T0" fmla="*/ 0 w 9"/>
                <a:gd name="T1" fmla="*/ 0 h 1"/>
                <a:gd name="T2" fmla="*/ 0 w 9"/>
                <a:gd name="T3" fmla="*/ 0 h 1"/>
                <a:gd name="T4" fmla="*/ 8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89" name="Rectangle 110">
              <a:extLst>
                <a:ext uri="{FF2B5EF4-FFF2-40B4-BE49-F238E27FC236}">
                  <a16:creationId xmlns:a16="http://schemas.microsoft.com/office/drawing/2014/main" id="{085FC3F6-D718-344C-B9FF-9CF80C7FD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5" y="2680"/>
              <a:ext cx="27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u(t</a:t>
              </a:r>
            </a:p>
          </p:txBody>
        </p:sp>
        <p:sp>
          <p:nvSpPr>
            <p:cNvPr id="46190" name="Rectangle 111">
              <a:extLst>
                <a:ext uri="{FF2B5EF4-FFF2-40B4-BE49-F238E27FC236}">
                  <a16:creationId xmlns:a16="http://schemas.microsoft.com/office/drawing/2014/main" id="{B683F714-7E54-D04E-B6DB-6A0A4FA95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" y="2731"/>
              <a:ext cx="15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900" b="1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46191" name="Rectangle 112">
              <a:extLst>
                <a:ext uri="{FF2B5EF4-FFF2-40B4-BE49-F238E27FC236}">
                  <a16:creationId xmlns:a16="http://schemas.microsoft.com/office/drawing/2014/main" id="{8E898A4B-A691-C540-BA31-8FC49625D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" y="2680"/>
              <a:ext cx="4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) • h(t)</a:t>
              </a:r>
            </a:p>
          </p:txBody>
        </p:sp>
        <p:sp>
          <p:nvSpPr>
            <p:cNvPr id="46192" name="Rectangle 113">
              <a:extLst>
                <a:ext uri="{FF2B5EF4-FFF2-40B4-BE49-F238E27FC236}">
                  <a16:creationId xmlns:a16="http://schemas.microsoft.com/office/drawing/2014/main" id="{9AA6505A-4502-9649-9657-98919EC79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1" y="3544"/>
              <a:ext cx="1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46193" name="Rectangle 114">
              <a:extLst>
                <a:ext uri="{FF2B5EF4-FFF2-40B4-BE49-F238E27FC236}">
                  <a16:creationId xmlns:a16="http://schemas.microsoft.com/office/drawing/2014/main" id="{5CF05230-FDBB-3546-B9F9-38D3D3F3F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2" y="3544"/>
              <a:ext cx="19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(t</a:t>
              </a:r>
            </a:p>
          </p:txBody>
        </p:sp>
        <p:sp>
          <p:nvSpPr>
            <p:cNvPr id="46194" name="Rectangle 115">
              <a:extLst>
                <a:ext uri="{FF2B5EF4-FFF2-40B4-BE49-F238E27FC236}">
                  <a16:creationId xmlns:a16="http://schemas.microsoft.com/office/drawing/2014/main" id="{D51BF01E-1ED2-CC44-B079-E25B44D5C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7" y="3580"/>
              <a:ext cx="143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46195" name="Rectangle 116">
              <a:extLst>
                <a:ext uri="{FF2B5EF4-FFF2-40B4-BE49-F238E27FC236}">
                  <a16:creationId xmlns:a16="http://schemas.microsoft.com/office/drawing/2014/main" id="{FF4734A0-8DB0-9940-B580-D014FECC7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5" y="2362"/>
              <a:ext cx="19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 b="1">
                  <a:solidFill>
                    <a:srgbClr val="000000"/>
                  </a:solidFill>
                </a:rPr>
                <a:t>+</a:t>
              </a:r>
            </a:p>
          </p:txBody>
        </p:sp>
        <p:pic>
          <p:nvPicPr>
            <p:cNvPr id="46196" name="Picture 117">
              <a:extLst>
                <a:ext uri="{FF2B5EF4-FFF2-40B4-BE49-F238E27FC236}">
                  <a16:creationId xmlns:a16="http://schemas.microsoft.com/office/drawing/2014/main" id="{8F692AB9-D508-044D-88FC-C3EA6AECC9C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" y="1112"/>
              <a:ext cx="180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97" name="Picture 118">
              <a:extLst>
                <a:ext uri="{FF2B5EF4-FFF2-40B4-BE49-F238E27FC236}">
                  <a16:creationId xmlns:a16="http://schemas.microsoft.com/office/drawing/2014/main" id="{63AA53AE-64A2-1441-A560-A0358EA4FF9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" y="3456"/>
              <a:ext cx="1792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4" name="TextBox 122">
            <a:extLst>
              <a:ext uri="{FF2B5EF4-FFF2-40B4-BE49-F238E27FC236}">
                <a16:creationId xmlns:a16="http://schemas.microsoft.com/office/drawing/2014/main" id="{1908334C-A34D-8D4F-927F-2667F3840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82550"/>
            <a:ext cx="5938837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Linear Time-Invariant (LTI)</a:t>
            </a:r>
          </a:p>
          <a:p>
            <a:r>
              <a:rPr lang="en-US" altLang="en-US" sz="3200" b="1">
                <a:solidFill>
                  <a:srgbClr val="004E6D"/>
                </a:solidFill>
                <a:latin typeface="Helvetica" pitchFamily="2" charset="0"/>
              </a:rPr>
              <a:t>Continuous-Time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7EE1C-2593-4A49-A25A-4F2671C7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3">
            <a:extLst>
              <a:ext uri="{FF2B5EF4-FFF2-40B4-BE49-F238E27FC236}">
                <a16:creationId xmlns:a16="http://schemas.microsoft.com/office/drawing/2014/main" id="{D887569E-4406-104C-8239-CAD404E0F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1630363"/>
            <a:ext cx="8334375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Convolution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3200"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3200"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How is it presented in texts?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If convoluting f and g (f*g), the flip one of the functions, say f, multiply with each other and “slide”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Why? What does this mean?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What are your memories of convolution?</a:t>
            </a:r>
          </a:p>
        </p:txBody>
      </p:sp>
      <p:graphicFrame>
        <p:nvGraphicFramePr>
          <p:cNvPr id="47106" name="Object 2">
            <a:extLst>
              <a:ext uri="{FF2B5EF4-FFF2-40B4-BE49-F238E27FC236}">
                <a16:creationId xmlns:a16="http://schemas.microsoft.com/office/drawing/2014/main" id="{776425F8-1DDA-674D-8E69-A093515761B1}"/>
              </a:ext>
            </a:extLst>
          </p:cNvPr>
          <p:cNvGraphicFramePr>
            <a:graphicFrameLocks/>
          </p:cNvGraphicFramePr>
          <p:nvPr/>
        </p:nvGraphicFramePr>
        <p:xfrm>
          <a:off x="2862263" y="2362200"/>
          <a:ext cx="36322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7" name="Equation" r:id="rId3" imgW="3644900" imgH="749300" progId="Equation.3">
                  <p:embed/>
                </p:oleObj>
              </mc:Choice>
              <mc:Fallback>
                <p:oleObj name="Equation" r:id="rId3" imgW="3644900" imgH="7493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2362200"/>
                        <a:ext cx="363220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TextBox 122">
            <a:extLst>
              <a:ext uri="{FF2B5EF4-FFF2-40B4-BE49-F238E27FC236}">
                <a16:creationId xmlns:a16="http://schemas.microsoft.com/office/drawing/2014/main" id="{A958DE07-CEB2-B341-B45B-95A3D275F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211138"/>
            <a:ext cx="59690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Linear Time-Invariant (LTI)</a:t>
            </a:r>
          </a:p>
          <a:p>
            <a:r>
              <a:rPr lang="en-US" altLang="en-US" sz="3200" b="1">
                <a:solidFill>
                  <a:srgbClr val="004E6D"/>
                </a:solidFill>
                <a:latin typeface="Helvetica" pitchFamily="2" charset="0"/>
              </a:rPr>
              <a:t>Continuous-Time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549801-C08F-624E-8D42-9EFF603F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2223BE93-1E40-F645-B42D-8DEA224C2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161925"/>
            <a:ext cx="8720138" cy="1277938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Continuous-Time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92AAEF1F-88FA-FE4F-925F-77D098766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54150"/>
            <a:ext cx="5246688" cy="620713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Step Response, S(t)</a:t>
            </a:r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41E3F270-E8AE-114B-9184-D7E30C8D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2984500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8132" name="Rectangle 5">
            <a:extLst>
              <a:ext uri="{FF2B5EF4-FFF2-40B4-BE49-F238E27FC236}">
                <a16:creationId xmlns:a16="http://schemas.microsoft.com/office/drawing/2014/main" id="{43D381CA-9229-444A-831C-DACCAD45E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3" y="3255963"/>
            <a:ext cx="110013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CT-LTI</a:t>
            </a:r>
          </a:p>
        </p:txBody>
      </p:sp>
      <p:sp>
        <p:nvSpPr>
          <p:cNvPr id="48133" name="Line 6">
            <a:extLst>
              <a:ext uri="{FF2B5EF4-FFF2-40B4-BE49-F238E27FC236}">
                <a16:creationId xmlns:a16="http://schemas.microsoft.com/office/drawing/2014/main" id="{C92F8987-89E0-FA42-B6ED-F81A75148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7338" y="3436938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Line 7">
            <a:extLst>
              <a:ext uri="{FF2B5EF4-FFF2-40B4-BE49-F238E27FC236}">
                <a16:creationId xmlns:a16="http://schemas.microsoft.com/office/drawing/2014/main" id="{7F653EC3-91CE-634F-A38B-FB2702685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3429000"/>
            <a:ext cx="8715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Rectangle 13">
            <a:extLst>
              <a:ext uri="{FF2B5EF4-FFF2-40B4-BE49-F238E27FC236}">
                <a16:creationId xmlns:a16="http://schemas.microsoft.com/office/drawing/2014/main" id="{E75F84D4-071E-A343-8D87-039266CE4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4838700"/>
            <a:ext cx="8955087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News Gothic MT" panose="020B0503020103020203" pitchFamily="34" charset="0"/>
              </a:rPr>
              <a:t> </a:t>
            </a: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Fundamental mathematical function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Often easier to apply to physical systems than  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  impulse (Dirac)</a:t>
            </a:r>
          </a:p>
        </p:txBody>
      </p:sp>
      <p:graphicFrame>
        <p:nvGraphicFramePr>
          <p:cNvPr id="48136" name="Object 2">
            <a:extLst>
              <a:ext uri="{FF2B5EF4-FFF2-40B4-BE49-F238E27FC236}">
                <a16:creationId xmlns:a16="http://schemas.microsoft.com/office/drawing/2014/main" id="{5D09CF69-892E-9344-9A3D-3BF9E83B0F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5250" y="2162175"/>
          <a:ext cx="558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3" name="Equation" r:id="rId3" imgW="558800" imgH="330200" progId="Equation.3">
                  <p:embed/>
                </p:oleObj>
              </mc:Choice>
              <mc:Fallback>
                <p:oleObj name="Equation" r:id="rId3" imgW="5588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2162175"/>
                        <a:ext cx="558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7" name="TextBox 26">
            <a:extLst>
              <a:ext uri="{FF2B5EF4-FFF2-40B4-BE49-F238E27FC236}">
                <a16:creationId xmlns:a16="http://schemas.microsoft.com/office/drawing/2014/main" id="{B9B4FF49-17B5-814A-9BC2-053B08C94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0288" y="1989138"/>
            <a:ext cx="682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S(t)</a:t>
            </a:r>
          </a:p>
        </p:txBody>
      </p:sp>
      <p:sp>
        <p:nvSpPr>
          <p:cNvPr id="48138" name="TextBox 27">
            <a:extLst>
              <a:ext uri="{FF2B5EF4-FFF2-40B4-BE49-F238E27FC236}">
                <a16:creationId xmlns:a16="http://schemas.microsoft.com/office/drawing/2014/main" id="{B6095108-57EB-6A45-90ED-757BD394D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388" y="3422650"/>
            <a:ext cx="271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5C5F74-F0CB-5A42-AF2A-04A3DA18C68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6550" y="3705225"/>
            <a:ext cx="2060575" cy="14288"/>
          </a:xfrm>
          <a:prstGeom prst="line">
            <a:avLst/>
          </a:prstGeom>
          <a:noFill/>
          <a:ln w="38100">
            <a:solidFill>
              <a:srgbClr val="0D0D0D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7CAC7C-D77B-EF4A-9481-DA558414E2EF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54050" y="3297238"/>
            <a:ext cx="803275" cy="12700"/>
          </a:xfrm>
          <a:prstGeom prst="line">
            <a:avLst/>
          </a:prstGeom>
          <a:noFill/>
          <a:ln w="28575">
            <a:solidFill>
              <a:srgbClr val="0D0D0D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1700D54-6835-FB4A-9863-DCEDD5DB69F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6325" y="2928938"/>
            <a:ext cx="1204913" cy="12700"/>
          </a:xfrm>
          <a:prstGeom prst="line">
            <a:avLst/>
          </a:prstGeom>
          <a:noFill/>
          <a:ln w="38100">
            <a:solidFill>
              <a:srgbClr val="0D0D0D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2" name="TextBox 29">
            <a:extLst>
              <a:ext uri="{FF2B5EF4-FFF2-40B4-BE49-F238E27FC236}">
                <a16:creationId xmlns:a16="http://schemas.microsoft.com/office/drawing/2014/main" id="{10384F60-F750-CD4D-B43B-E95AFF0A9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362743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pic>
        <p:nvPicPr>
          <p:cNvPr id="48143" name="Picture 30" descr="step_response.png">
            <a:extLst>
              <a:ext uri="{FF2B5EF4-FFF2-40B4-BE49-F238E27FC236}">
                <a16:creationId xmlns:a16="http://schemas.microsoft.com/office/drawing/2014/main" id="{8D635674-4B16-EE4D-8DBB-AA91DC72C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2552700"/>
            <a:ext cx="2630488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4DDF34-269E-CA42-BAA4-50E73328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>
            <a:extLst>
              <a:ext uri="{FF2B5EF4-FFF2-40B4-BE49-F238E27FC236}">
                <a16:creationId xmlns:a16="http://schemas.microsoft.com/office/drawing/2014/main" id="{6FCC539C-5FB5-BE41-9363-C6D39C8D9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438" y="261938"/>
            <a:ext cx="8456612" cy="12255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 </a:t>
            </a: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Time-Invariant (LTI)</a:t>
            </a:r>
            <a:br>
              <a:rPr lang="en-US" sz="4000" dirty="0">
                <a:solidFill>
                  <a:srgbClr val="004E6D"/>
                </a:solidFill>
                <a:ea typeface="+mj-ea"/>
                <a:cs typeface="+mj-cs"/>
              </a:rPr>
            </a:b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Continuous-Time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2A6527D5-E46F-7643-B92E-0523E1228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13" y="1970088"/>
            <a:ext cx="8175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Helvetica" pitchFamily="2" charset="0"/>
              </a:rPr>
              <a:t>Impulse Response = Derivative(Step Response)</a:t>
            </a:r>
          </a:p>
        </p:txBody>
      </p:sp>
      <p:graphicFrame>
        <p:nvGraphicFramePr>
          <p:cNvPr id="49155" name="Object 2">
            <a:extLst>
              <a:ext uri="{FF2B5EF4-FFF2-40B4-BE49-F238E27FC236}">
                <a16:creationId xmlns:a16="http://schemas.microsoft.com/office/drawing/2014/main" id="{5EF16C78-098C-1742-9A69-A878F7C03A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7513" y="2752725"/>
          <a:ext cx="2982912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96" name="Equation" r:id="rId3" imgW="1765300" imgH="736600" progId="Equation.3">
                  <p:embed/>
                </p:oleObj>
              </mc:Choice>
              <mc:Fallback>
                <p:oleObj name="Equation" r:id="rId3" imgW="1765300" imgH="736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2752725"/>
                        <a:ext cx="2982912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Rectangle 5">
            <a:extLst>
              <a:ext uri="{FF2B5EF4-FFF2-40B4-BE49-F238E27FC236}">
                <a16:creationId xmlns:a16="http://schemas.microsoft.com/office/drawing/2014/main" id="{7438A92A-D176-3445-A484-D92798F96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738" y="4262438"/>
            <a:ext cx="6523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Helvetica" pitchFamily="2" charset="0"/>
              </a:rPr>
              <a:t>Convolution using Step Response (S(t))</a:t>
            </a:r>
          </a:p>
        </p:txBody>
      </p:sp>
      <p:graphicFrame>
        <p:nvGraphicFramePr>
          <p:cNvPr id="49157" name="Object 3">
            <a:extLst>
              <a:ext uri="{FF2B5EF4-FFF2-40B4-BE49-F238E27FC236}">
                <a16:creationId xmlns:a16="http://schemas.microsoft.com/office/drawing/2014/main" id="{6A765571-4E89-7D49-BA50-AFBEC06869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9800" y="4905375"/>
          <a:ext cx="7237413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97" name="Equation" r:id="rId5" imgW="4521200" imgH="736600" progId="Equation.3">
                  <p:embed/>
                </p:oleObj>
              </mc:Choice>
              <mc:Fallback>
                <p:oleObj name="Equation" r:id="rId5" imgW="4521200" imgH="736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905375"/>
                        <a:ext cx="7237413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4115C9-69DB-FC40-A2E7-51EA8313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D5610-B132-BB45-A6ED-015C6F70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600">
                <a:solidFill>
                  <a:srgbClr val="004E6D"/>
                </a:solidFill>
                <a:latin typeface="Helvetica" charset="0"/>
                <a:ea typeface="ＭＳ Ｐゴシック" charset="-128"/>
                <a:cs typeface="Helvetica" charset="0"/>
              </a:rPr>
              <a:t>Linear Time-Invariant (LTI)</a:t>
            </a:r>
            <a:br>
              <a:rPr lang="en-US" altLang="en-US" sz="3600">
                <a:latin typeface="Helvetica" charset="0"/>
                <a:ea typeface="ＭＳ Ｐゴシック" charset="-128"/>
                <a:cs typeface="Helvetica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charset="0"/>
                <a:ea typeface="ＭＳ Ｐゴシック" charset="-128"/>
                <a:cs typeface="Helvetica" charset="0"/>
              </a:rPr>
              <a:t>Discrete-Time</a:t>
            </a:r>
          </a:p>
        </p:txBody>
      </p:sp>
      <p:sp>
        <p:nvSpPr>
          <p:cNvPr id="50178" name="TextBox 6">
            <a:extLst>
              <a:ext uri="{FF2B5EF4-FFF2-40B4-BE49-F238E27FC236}">
                <a16:creationId xmlns:a16="http://schemas.microsoft.com/office/drawing/2014/main" id="{45E58DF4-0C94-9E4D-A6BA-17CD0477D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1722438"/>
            <a:ext cx="87979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Digital Signal Processing (DSP)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Continuous-time signals</a:t>
            </a:r>
            <a:r>
              <a:rPr lang="en-US" altLang="en-US">
                <a:latin typeface="Helvetica" pitchFamily="2" charset="0"/>
                <a:sym typeface="Wingdings" pitchFamily="2" charset="2"/>
              </a:rPr>
              <a:t>continuous time (CT), variable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  <a:sym typeface="Wingdings" pitchFamily="2" charset="2"/>
              </a:rPr>
              <a:t> Discrete-time signalsboth time and amplitude discrete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  <a:sym typeface="Wingdings" pitchFamily="2" charset="2"/>
            </a:endParaRPr>
          </a:p>
          <a:p>
            <a:r>
              <a:rPr lang="en-US" altLang="en-US">
                <a:latin typeface="Helvetica" pitchFamily="2" charset="0"/>
                <a:sym typeface="Wingdings" pitchFamily="2" charset="2"/>
              </a:rPr>
              <a:t>Why DSP?</a:t>
            </a:r>
          </a:p>
          <a:p>
            <a:pPr>
              <a:buFont typeface="Franklin Gothic Book" panose="020B0503020102020204" pitchFamily="34" charset="0"/>
              <a:buAutoNum type="arabicPeriod"/>
            </a:pPr>
            <a:r>
              <a:rPr lang="en-US" altLang="en-US">
                <a:latin typeface="Helvetica" pitchFamily="2" charset="0"/>
                <a:sym typeface="Wingdings" pitchFamily="2" charset="2"/>
              </a:rPr>
              <a:t>Easier implementation (computer)</a:t>
            </a:r>
          </a:p>
          <a:p>
            <a:pPr>
              <a:buFont typeface="Franklin Gothic Book" panose="020B0503020102020204" pitchFamily="34" charset="0"/>
              <a:buAutoNum type="arabicPeriod"/>
            </a:pPr>
            <a:r>
              <a:rPr lang="en-US" altLang="en-US">
                <a:latin typeface="Helvetica" pitchFamily="2" charset="0"/>
                <a:sym typeface="Wingdings" pitchFamily="2" charset="2"/>
              </a:rPr>
              <a:t>Better control (no CT devices susceptible to heat, etc)</a:t>
            </a:r>
          </a:p>
          <a:p>
            <a:pPr>
              <a:buFont typeface="Franklin Gothic Book" panose="020B0503020102020204" pitchFamily="34" charset="0"/>
              <a:buAutoNum type="arabicPeriod"/>
            </a:pPr>
            <a:endParaRPr lang="en-US" altLang="en-US">
              <a:latin typeface="Helvetica" pitchFamily="2" charset="0"/>
              <a:sym typeface="Wingdings" pitchFamily="2" charset="2"/>
            </a:endParaRPr>
          </a:p>
          <a:p>
            <a:r>
              <a:rPr lang="en-US" altLang="en-US">
                <a:latin typeface="Helvetica" pitchFamily="2" charset="0"/>
                <a:sym typeface="Wingdings" pitchFamily="2" charset="2"/>
              </a:rPr>
              <a:t>Digital signals sometimes result of sampling of CT signals;</a:t>
            </a:r>
          </a:p>
          <a:p>
            <a:r>
              <a:rPr lang="en-US" altLang="en-US">
                <a:latin typeface="Helvetica" pitchFamily="2" charset="0"/>
                <a:sym typeface="Wingdings" pitchFamily="2" charset="2"/>
              </a:rPr>
              <a:t>sometimes just part of a digital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F7365-2EB9-E44A-ACAB-D77C0959D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BC1ABCA6-9D11-D742-BD39-D6EDB7F1E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168275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51202" name="TextBox 6">
            <a:extLst>
              <a:ext uri="{FF2B5EF4-FFF2-40B4-BE49-F238E27FC236}">
                <a16:creationId xmlns:a16="http://schemas.microsoft.com/office/drawing/2014/main" id="{3103835D-FD05-0B44-9301-A3F1D87C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428750"/>
            <a:ext cx="82089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latin typeface="Helvetica" pitchFamily="2" charset="0"/>
              </a:rPr>
              <a:t>Sequence of Numbers</a:t>
            </a: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               x = {x[n]},  n is integer</a:t>
            </a:r>
          </a:p>
          <a:p>
            <a:endParaRPr lang="en-US" altLang="en-US" sz="2800" dirty="0">
              <a:latin typeface="Helvetica" pitchFamily="2" charset="0"/>
              <a:sym typeface="Wingdings" pitchFamily="2" charset="2"/>
            </a:endParaRP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               x[n] = </a:t>
            </a:r>
            <a:r>
              <a:rPr lang="en-US" altLang="en-US" sz="2800" dirty="0" err="1">
                <a:latin typeface="Helvetica" pitchFamily="2" charset="0"/>
                <a:sym typeface="Wingdings" pitchFamily="2" charset="2"/>
              </a:rPr>
              <a:t>x</a:t>
            </a:r>
            <a:r>
              <a:rPr lang="en-US" altLang="en-US" sz="2800" baseline="-25000" dirty="0" err="1">
                <a:latin typeface="Helvetica" pitchFamily="2" charset="0"/>
                <a:sym typeface="Wingdings" pitchFamily="2" charset="2"/>
              </a:rPr>
              <a:t>a</a:t>
            </a:r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(</a:t>
            </a:r>
            <a:r>
              <a:rPr lang="en-US" altLang="en-US" sz="2800" dirty="0" err="1">
                <a:latin typeface="Helvetica" pitchFamily="2" charset="0"/>
                <a:sym typeface="Wingdings" pitchFamily="2" charset="2"/>
              </a:rPr>
              <a:t>nT</a:t>
            </a:r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),    -∞ &lt; n &lt; ∞</a:t>
            </a:r>
          </a:p>
          <a:p>
            <a:endParaRPr lang="en-US" altLang="en-US" sz="2800" dirty="0">
              <a:latin typeface="Helvetica" pitchFamily="2" charset="0"/>
              <a:sym typeface="Wingdings" pitchFamily="2" charset="2"/>
            </a:endParaRP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Where  </a:t>
            </a:r>
            <a:r>
              <a:rPr lang="en-US" altLang="en-US" sz="2800" dirty="0" err="1">
                <a:latin typeface="Helvetica" pitchFamily="2" charset="0"/>
                <a:sym typeface="Wingdings" pitchFamily="2" charset="2"/>
              </a:rPr>
              <a:t>x</a:t>
            </a:r>
            <a:r>
              <a:rPr lang="en-US" altLang="en-US" sz="2800" baseline="-25000" dirty="0" err="1">
                <a:latin typeface="Helvetica" pitchFamily="2" charset="0"/>
                <a:sym typeface="Wingdings" pitchFamily="2" charset="2"/>
              </a:rPr>
              <a:t>a</a:t>
            </a:r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is CT signal, T is sampling period,</a:t>
            </a: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                                 (1/T) is sampling frequency</a:t>
            </a:r>
          </a:p>
          <a:p>
            <a:endParaRPr lang="en-US" altLang="en-US" sz="2800" dirty="0">
              <a:latin typeface="Helvetica" pitchFamily="2" charset="0"/>
              <a:sym typeface="Wingdings" pitchFamily="2" charset="2"/>
            </a:endParaRP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Signal ONLY defined at sample points; not defined</a:t>
            </a: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in between.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F5430B-7D43-BF46-86F7-B2C15C29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4" descr="stemplot_sample.png">
            <a:extLst>
              <a:ext uri="{FF2B5EF4-FFF2-40B4-BE49-F238E27FC236}">
                <a16:creationId xmlns:a16="http://schemas.microsoft.com/office/drawing/2014/main" id="{CC5FBEC9-25D3-204E-919B-5016A2324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09750"/>
            <a:ext cx="6186487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Title 1">
            <a:extLst>
              <a:ext uri="{FF2B5EF4-FFF2-40B4-BE49-F238E27FC236}">
                <a16:creationId xmlns:a16="http://schemas.microsoft.com/office/drawing/2014/main" id="{A72CA3ED-553C-0845-8CE0-B0D5216EE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52227" name="TextBox 8">
            <a:extLst>
              <a:ext uri="{FF2B5EF4-FFF2-40B4-BE49-F238E27FC236}">
                <a16:creationId xmlns:a16="http://schemas.microsoft.com/office/drawing/2014/main" id="{AAFF5288-63C6-3441-8182-DDEA638F7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188" y="167322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x[0]</a:t>
            </a:r>
          </a:p>
        </p:txBody>
      </p:sp>
      <p:sp>
        <p:nvSpPr>
          <p:cNvPr id="52228" name="TextBox 9">
            <a:extLst>
              <a:ext uri="{FF2B5EF4-FFF2-40B4-BE49-F238E27FC236}">
                <a16:creationId xmlns:a16="http://schemas.microsoft.com/office/drawing/2014/main" id="{21F99642-5A4B-0D4C-B59E-AA7626417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65417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x[1]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408011-6AFC-6E4B-B32F-1BD6276C00B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275138" y="2074863"/>
            <a:ext cx="820737" cy="604837"/>
          </a:xfrm>
          <a:prstGeom prst="straightConnector1">
            <a:avLst/>
          </a:prstGeom>
          <a:noFill/>
          <a:ln w="28575">
            <a:solidFill>
              <a:srgbClr val="8F8A8A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57300DA-FFAF-8B43-B743-8ECED90440B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600575" y="2119313"/>
            <a:ext cx="1298575" cy="1055687"/>
          </a:xfrm>
          <a:prstGeom prst="straightConnector1">
            <a:avLst/>
          </a:prstGeom>
          <a:noFill/>
          <a:ln w="28575">
            <a:solidFill>
              <a:srgbClr val="8F8A8A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667A89-308A-1A4A-8B46-E46C5328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E938A409-E029-9C42-BBBF-DE69C3C7E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53250" name="TextBox 10">
            <a:extLst>
              <a:ext uri="{FF2B5EF4-FFF2-40B4-BE49-F238E27FC236}">
                <a16:creationId xmlns:a16="http://schemas.microsoft.com/office/drawing/2014/main" id="{9D79DA43-33F4-3A42-ACFC-A0FCC63C9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641475"/>
            <a:ext cx="868838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Important and Fundamental Sequences</a:t>
            </a:r>
          </a:p>
          <a:p>
            <a:endParaRPr lang="en-US" altLang="en-US" sz="2800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Unit Sample Sequence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Discrete-time (DT) impulse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1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…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0</a:t>
            </a:r>
          </a:p>
          <a:p>
            <a:r>
              <a:rPr lang="en-US" altLang="en-US">
                <a:latin typeface="Helvetica" pitchFamily="2" charset="0"/>
              </a:rPr>
              <a:t>DT impulse does not suffer from mathematical abstractions found in Dirac delta function (CT)!!</a:t>
            </a:r>
          </a:p>
          <a:p>
            <a:r>
              <a:rPr lang="en-US" altLang="en-US">
                <a:latin typeface="Franklin Gothic Book" panose="020B0503020102020204" pitchFamily="34" charset="0"/>
              </a:rPr>
              <a:t>                    </a:t>
            </a:r>
          </a:p>
        </p:txBody>
      </p:sp>
      <p:graphicFrame>
        <p:nvGraphicFramePr>
          <p:cNvPr id="53251" name="Object 2">
            <a:extLst>
              <a:ext uri="{FF2B5EF4-FFF2-40B4-BE49-F238E27FC236}">
                <a16:creationId xmlns:a16="http://schemas.microsoft.com/office/drawing/2014/main" id="{6FF17BE5-934C-E44B-820D-DE628350C0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5788" y="3060700"/>
          <a:ext cx="2273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6" name="Equation" r:id="rId3" imgW="2273300" imgH="952500" progId="Equation.3">
                  <p:embed/>
                </p:oleObj>
              </mc:Choice>
              <mc:Fallback>
                <p:oleObj name="Equation" r:id="rId3" imgW="22733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3060700"/>
                        <a:ext cx="2273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4B4A93-2DB3-2D4A-A3E3-A3FEE1FC820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52938" y="4986338"/>
            <a:ext cx="2339975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B0FCE5-F2F1-DE47-80F5-12BBF18A41C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163345" y="4634706"/>
            <a:ext cx="696912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17F52CDD-0823-B14B-B475-E44B06678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4205288"/>
            <a:ext cx="92075" cy="777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5221B12-FE3E-1F4B-A6AD-106CD7115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0" y="4946650"/>
            <a:ext cx="92075" cy="777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457D6A-4431-0E40-8A5F-4FB24C0B6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088" y="4953000"/>
            <a:ext cx="93662" cy="777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366802-391E-B248-911C-22FC36EC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10">
            <a:extLst>
              <a:ext uri="{FF2B5EF4-FFF2-40B4-BE49-F238E27FC236}">
                <a16:creationId xmlns:a16="http://schemas.microsoft.com/office/drawing/2014/main" id="{C7ABD11D-7C3C-3A44-B6CA-64E5EF8B3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641475"/>
            <a:ext cx="8586788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Important and Fundamental Sequences</a:t>
            </a:r>
          </a:p>
          <a:p>
            <a:endParaRPr lang="en-US" altLang="en-US" sz="2800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Unit Step Sequence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Discrete-time (DT) step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            1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            …                 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0 1 2 3</a:t>
            </a:r>
          </a:p>
          <a:p>
            <a:r>
              <a:rPr lang="en-US" altLang="en-US">
                <a:latin typeface="Perpetua" panose="02020502060401020303" pitchFamily="18" charset="77"/>
              </a:rPr>
              <a:t> </a:t>
            </a:r>
          </a:p>
        </p:txBody>
      </p:sp>
      <p:sp>
        <p:nvSpPr>
          <p:cNvPr id="54274" name="Title 1">
            <a:extLst>
              <a:ext uri="{FF2B5EF4-FFF2-40B4-BE49-F238E27FC236}">
                <a16:creationId xmlns:a16="http://schemas.microsoft.com/office/drawing/2014/main" id="{11114B6A-1F09-E04B-A3A3-84A14C007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4275" name="Object 2">
            <a:extLst>
              <a:ext uri="{FF2B5EF4-FFF2-40B4-BE49-F238E27FC236}">
                <a16:creationId xmlns:a16="http://schemas.microsoft.com/office/drawing/2014/main" id="{D5ACC135-4AF7-BC40-88B7-3CB77FE31D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5788" y="3060700"/>
          <a:ext cx="2273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8" name="Equation" r:id="rId3" imgW="2273300" imgH="952500" progId="Equation.3">
                  <p:embed/>
                </p:oleObj>
              </mc:Choice>
              <mc:Fallback>
                <p:oleObj name="Equation" r:id="rId3" imgW="22733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3060700"/>
                        <a:ext cx="2273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57F2372-6E03-3A40-AA6E-8FEFC1A6483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26038" y="4708525"/>
            <a:ext cx="2339975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4277" name="Group 11">
            <a:extLst>
              <a:ext uri="{FF2B5EF4-FFF2-40B4-BE49-F238E27FC236}">
                <a16:creationId xmlns:a16="http://schemas.microsoft.com/office/drawing/2014/main" id="{AF84AA29-CE33-964B-9672-AD2C11722EBC}"/>
              </a:ext>
            </a:extLst>
          </p:cNvPr>
          <p:cNvGrpSpPr>
            <a:grpSpLocks/>
          </p:cNvGrpSpPr>
          <p:nvPr/>
        </p:nvGrpSpPr>
        <p:grpSpPr bwMode="auto">
          <a:xfrm>
            <a:off x="6196013" y="3933825"/>
            <a:ext cx="92075" cy="790575"/>
            <a:chOff x="6195385" y="3934347"/>
            <a:chExt cx="92930" cy="7899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E2C3853-B417-6D4B-8ECE-953230710C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651" y="4368114"/>
              <a:ext cx="696375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36B62BF-F18C-E149-8AE7-7DB3B2A02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4278" name="Group 12">
            <a:extLst>
              <a:ext uri="{FF2B5EF4-FFF2-40B4-BE49-F238E27FC236}">
                <a16:creationId xmlns:a16="http://schemas.microsoft.com/office/drawing/2014/main" id="{B36ED135-44D8-D44E-978A-C5301FB72C8D}"/>
              </a:ext>
            </a:extLst>
          </p:cNvPr>
          <p:cNvGrpSpPr>
            <a:grpSpLocks/>
          </p:cNvGrpSpPr>
          <p:nvPr/>
        </p:nvGrpSpPr>
        <p:grpSpPr bwMode="auto">
          <a:xfrm>
            <a:off x="6456363" y="3948113"/>
            <a:ext cx="92075" cy="788987"/>
            <a:chOff x="6195385" y="3934347"/>
            <a:chExt cx="92930" cy="78996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6210C0-7533-F346-8D95-79C7477C20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4950" y="4367413"/>
              <a:ext cx="697777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1B6EE8-434B-3C4F-8AC9-819004F3D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8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4279" name="Group 17">
            <a:extLst>
              <a:ext uri="{FF2B5EF4-FFF2-40B4-BE49-F238E27FC236}">
                <a16:creationId xmlns:a16="http://schemas.microsoft.com/office/drawing/2014/main" id="{5083C66A-783E-AE47-96FD-9CCBFD703530}"/>
              </a:ext>
            </a:extLst>
          </p:cNvPr>
          <p:cNvGrpSpPr>
            <a:grpSpLocks/>
          </p:cNvGrpSpPr>
          <p:nvPr/>
        </p:nvGrpSpPr>
        <p:grpSpPr bwMode="auto">
          <a:xfrm>
            <a:off x="6735763" y="3948113"/>
            <a:ext cx="92075" cy="788987"/>
            <a:chOff x="6195385" y="3934347"/>
            <a:chExt cx="92930" cy="7899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FAF04BF-2FA9-9F4F-861C-B1E113C4C9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4950" y="4367413"/>
              <a:ext cx="697777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7E6084-4B09-E04F-AB15-8E60B56C5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8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4280" name="Group 22">
            <a:extLst>
              <a:ext uri="{FF2B5EF4-FFF2-40B4-BE49-F238E27FC236}">
                <a16:creationId xmlns:a16="http://schemas.microsoft.com/office/drawing/2014/main" id="{4B41F3E6-0731-C94B-B1B9-FFDB47553A94}"/>
              </a:ext>
            </a:extLst>
          </p:cNvPr>
          <p:cNvGrpSpPr>
            <a:grpSpLocks/>
          </p:cNvGrpSpPr>
          <p:nvPr/>
        </p:nvGrpSpPr>
        <p:grpSpPr bwMode="auto">
          <a:xfrm>
            <a:off x="7013575" y="3932238"/>
            <a:ext cx="93663" cy="788987"/>
            <a:chOff x="6195385" y="3934347"/>
            <a:chExt cx="92930" cy="78996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8EC0369-FB4A-824F-9276-558D74A0AD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874" y="4367549"/>
              <a:ext cx="697777" cy="1575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A497B8B-E1EB-624F-B25A-4BC43813A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8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7C8316-9A8F-B346-8CE0-C58E63B6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33</a:t>
            </a:fld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10">
            <a:extLst>
              <a:ext uri="{FF2B5EF4-FFF2-40B4-BE49-F238E27FC236}">
                <a16:creationId xmlns:a16="http://schemas.microsoft.com/office/drawing/2014/main" id="{7B013D4C-F8CF-3E47-A3D9-D9C2C8C60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1700213"/>
            <a:ext cx="7688263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Important and Fundamental Sequences</a:t>
            </a:r>
          </a:p>
          <a:p>
            <a:endParaRPr lang="en-US" altLang="en-US" sz="2800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NOTE:                             or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With x[n-1] advancing forward, x[n+1] going backward, </a:t>
            </a:r>
          </a:p>
        </p:txBody>
      </p:sp>
      <p:sp>
        <p:nvSpPr>
          <p:cNvPr id="55298" name="Title 1">
            <a:extLst>
              <a:ext uri="{FF2B5EF4-FFF2-40B4-BE49-F238E27FC236}">
                <a16:creationId xmlns:a16="http://schemas.microsoft.com/office/drawing/2014/main" id="{3533759D-EA40-024B-BF20-41985A9F3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5299" name="Object 2">
            <a:extLst>
              <a:ext uri="{FF2B5EF4-FFF2-40B4-BE49-F238E27FC236}">
                <a16:creationId xmlns:a16="http://schemas.microsoft.com/office/drawing/2014/main" id="{BB406EA6-281F-6141-807D-67D609B503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1625" y="2708275"/>
          <a:ext cx="1473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9" name="Equation" r:id="rId3" imgW="1473200" imgH="723900" progId="Equation.3">
                  <p:embed/>
                </p:oleObj>
              </mc:Choice>
              <mc:Fallback>
                <p:oleObj name="Equation" r:id="rId3" imgW="1473200" imgH="723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708275"/>
                        <a:ext cx="14732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3">
            <a:extLst>
              <a:ext uri="{FF2B5EF4-FFF2-40B4-BE49-F238E27FC236}">
                <a16:creationId xmlns:a16="http://schemas.microsoft.com/office/drawing/2014/main" id="{3F049087-49F3-1444-9730-CD0620D7A5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9775" y="4660900"/>
          <a:ext cx="48768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40" name="Equation" r:id="rId5" imgW="4876800" imgH="1409700" progId="Equation.3">
                  <p:embed/>
                </p:oleObj>
              </mc:Choice>
              <mc:Fallback>
                <p:oleObj name="Equation" r:id="rId5" imgW="4876800" imgH="1409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5" y="4660900"/>
                        <a:ext cx="4876800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B642A5-5D23-1D4E-A866-4EAA272F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Box 10">
            <a:extLst>
              <a:ext uri="{FF2B5EF4-FFF2-40B4-BE49-F238E27FC236}">
                <a16:creationId xmlns:a16="http://schemas.microsoft.com/office/drawing/2014/main" id="{2F1465C0-5E1E-524E-8A02-EC5C4B8ED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7013" y="1758950"/>
            <a:ext cx="559435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Important and Fundamental Sequences</a:t>
            </a:r>
          </a:p>
          <a:p>
            <a:endParaRPr lang="en-US" altLang="en-US" sz="2000">
              <a:latin typeface="Franklin Gothic Book" panose="020B0503020102020204" pitchFamily="34" charset="0"/>
            </a:endParaRPr>
          </a:p>
          <a:p>
            <a:r>
              <a:rPr lang="en-US" altLang="en-US">
                <a:latin typeface="Helvetica" pitchFamily="2" charset="0"/>
              </a:rPr>
              <a:t>Also,                                                 u[n]</a:t>
            </a: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                 …</a:t>
            </a:r>
          </a:p>
          <a:p>
            <a:r>
              <a:rPr lang="en-US" altLang="en-US">
                <a:latin typeface="Perpetua" panose="02020502060401020303" pitchFamily="18" charset="77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                            0 1 2 3</a:t>
            </a: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                         </a:t>
            </a:r>
            <a:r>
              <a:rPr lang="en-US" altLang="en-US">
                <a:latin typeface="Helvetica" pitchFamily="2" charset="0"/>
              </a:rPr>
              <a:t>u[n-1]</a:t>
            </a: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                   …</a:t>
            </a:r>
          </a:p>
          <a:p>
            <a:endParaRPr lang="en-US" altLang="en-US">
              <a:latin typeface="Perpetua" panose="02020502060401020303" pitchFamily="18" charset="77"/>
            </a:endParaRP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</a:t>
            </a:r>
            <a:r>
              <a:rPr lang="en-US" altLang="en-US">
                <a:latin typeface="Helvetica" pitchFamily="2" charset="0"/>
              </a:rPr>
              <a:t>0 1 2 3 4</a:t>
            </a:r>
          </a:p>
          <a:p>
            <a:endParaRPr lang="en-US" altLang="en-US">
              <a:latin typeface="Perpetua" panose="02020502060401020303" pitchFamily="18" charset="77"/>
            </a:endParaRPr>
          </a:p>
          <a:p>
            <a:r>
              <a:rPr lang="en-US" altLang="en-US">
                <a:latin typeface="Perpetua" panose="02020502060401020303" pitchFamily="18" charset="77"/>
              </a:rPr>
              <a:t>             </a:t>
            </a:r>
          </a:p>
        </p:txBody>
      </p:sp>
      <p:sp>
        <p:nvSpPr>
          <p:cNvPr id="56322" name="Title 1">
            <a:extLst>
              <a:ext uri="{FF2B5EF4-FFF2-40B4-BE49-F238E27FC236}">
                <a16:creationId xmlns:a16="http://schemas.microsoft.com/office/drawing/2014/main" id="{BC2E90CE-6506-3444-ABF6-E2CEF102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pSp>
        <p:nvGrpSpPr>
          <p:cNvPr id="56323" name="Group 22">
            <a:extLst>
              <a:ext uri="{FF2B5EF4-FFF2-40B4-BE49-F238E27FC236}">
                <a16:creationId xmlns:a16="http://schemas.microsoft.com/office/drawing/2014/main" id="{066194CB-75C7-D842-8077-CD0B50079E98}"/>
              </a:ext>
            </a:extLst>
          </p:cNvPr>
          <p:cNvGrpSpPr>
            <a:grpSpLocks/>
          </p:cNvGrpSpPr>
          <p:nvPr/>
        </p:nvGrpSpPr>
        <p:grpSpPr bwMode="auto">
          <a:xfrm>
            <a:off x="2911475" y="2779713"/>
            <a:ext cx="2338388" cy="804862"/>
            <a:chOff x="5126680" y="3931852"/>
            <a:chExt cx="2338758" cy="80545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5CB80C3-7F1F-5C46-A7FE-2108B426C8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26680" y="4708711"/>
              <a:ext cx="2338758" cy="158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6339" name="Group 9">
              <a:extLst>
                <a:ext uri="{FF2B5EF4-FFF2-40B4-BE49-F238E27FC236}">
                  <a16:creationId xmlns:a16="http://schemas.microsoft.com/office/drawing/2014/main" id="{910233C3-C3DD-A745-BB8C-5DBCB5E622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95385" y="3934347"/>
              <a:ext cx="92930" cy="789966"/>
              <a:chOff x="6195385" y="3934347"/>
              <a:chExt cx="92930" cy="789966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CC8BF62-63C2-C347-BBA9-816B6273CA6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6218" y="4367946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C6D4A26-FB2E-FF4C-8663-F910B9D47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237" y="3935030"/>
                <a:ext cx="93677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  <p:grpSp>
          <p:nvGrpSpPr>
            <p:cNvPr id="56340" name="Group 13">
              <a:extLst>
                <a:ext uri="{FF2B5EF4-FFF2-40B4-BE49-F238E27FC236}">
                  <a16:creationId xmlns:a16="http://schemas.microsoft.com/office/drawing/2014/main" id="{34542029-18D8-7944-8141-4D70F7563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56204" y="3947341"/>
              <a:ext cx="92930" cy="789966"/>
              <a:chOff x="6195385" y="3934347"/>
              <a:chExt cx="92930" cy="78996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D4DF411-D7F2-1B48-B712-3A88D02C723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5790" y="4367661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D244C70-5C9A-8344-9CD0-1C48A6650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4809" y="3934744"/>
                <a:ext cx="93677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  <p:grpSp>
          <p:nvGrpSpPr>
            <p:cNvPr id="56341" name="Group 16">
              <a:extLst>
                <a:ext uri="{FF2B5EF4-FFF2-40B4-BE49-F238E27FC236}">
                  <a16:creationId xmlns:a16="http://schemas.microsoft.com/office/drawing/2014/main" id="{8A1E0CE5-EDA8-6641-B41E-84927D2A7E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4995" y="3947341"/>
              <a:ext cx="92930" cy="789966"/>
              <a:chOff x="6195385" y="3934347"/>
              <a:chExt cx="92930" cy="78996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3B14ECF-E13B-9B42-81BB-EF7593E64E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4855" y="4367661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75B0352-E041-C447-A84D-74C4F27C2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462" y="3934744"/>
                <a:ext cx="92090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  <p:grpSp>
          <p:nvGrpSpPr>
            <p:cNvPr id="56342" name="Group 19">
              <a:extLst>
                <a:ext uri="{FF2B5EF4-FFF2-40B4-BE49-F238E27FC236}">
                  <a16:creationId xmlns:a16="http://schemas.microsoft.com/office/drawing/2014/main" id="{317A59B7-57C1-9248-B9A4-80B6438028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3788" y="3931852"/>
              <a:ext cx="92930" cy="789966"/>
              <a:chOff x="6195385" y="3934347"/>
              <a:chExt cx="92930" cy="789966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E7C33D0-0A5A-A945-8AE5-DDE3E6524E9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5507" y="4367264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094778D-CB48-D045-B729-5D776149C1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6114" y="3934347"/>
                <a:ext cx="92090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AD35E2-5E23-934D-8161-C5F7440EF45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144838" y="4987925"/>
            <a:ext cx="2338387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6325" name="Group 24">
            <a:extLst>
              <a:ext uri="{FF2B5EF4-FFF2-40B4-BE49-F238E27FC236}">
                <a16:creationId xmlns:a16="http://schemas.microsoft.com/office/drawing/2014/main" id="{F5544B87-E672-7A4B-8A17-84662FB8A156}"/>
              </a:ext>
            </a:extLst>
          </p:cNvPr>
          <p:cNvGrpSpPr>
            <a:grpSpLocks/>
          </p:cNvGrpSpPr>
          <p:nvPr/>
        </p:nvGrpSpPr>
        <p:grpSpPr bwMode="auto">
          <a:xfrm>
            <a:off x="4213225" y="4213225"/>
            <a:ext cx="92075" cy="790575"/>
            <a:chOff x="6195385" y="3934347"/>
            <a:chExt cx="92930" cy="789966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507930-7094-7243-B518-5D9D2E71A4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652" y="4368114"/>
              <a:ext cx="696375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A34E866-20D1-6343-A156-8A7A81735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6326" name="Group 29">
            <a:extLst>
              <a:ext uri="{FF2B5EF4-FFF2-40B4-BE49-F238E27FC236}">
                <a16:creationId xmlns:a16="http://schemas.microsoft.com/office/drawing/2014/main" id="{9BB6D603-33C9-8449-89BE-98DD586599C0}"/>
              </a:ext>
            </a:extLst>
          </p:cNvPr>
          <p:cNvGrpSpPr>
            <a:grpSpLocks/>
          </p:cNvGrpSpPr>
          <p:nvPr/>
        </p:nvGrpSpPr>
        <p:grpSpPr bwMode="auto">
          <a:xfrm>
            <a:off x="4473575" y="4225925"/>
            <a:ext cx="93663" cy="790575"/>
            <a:chOff x="6195385" y="3934347"/>
            <a:chExt cx="92930" cy="789966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B4D5D9-F479-B74F-8F2B-1A327279AE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6575" y="4368250"/>
              <a:ext cx="696375" cy="1575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A112535-4537-9A42-8821-47EBAB777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6327" name="Group 32">
            <a:extLst>
              <a:ext uri="{FF2B5EF4-FFF2-40B4-BE49-F238E27FC236}">
                <a16:creationId xmlns:a16="http://schemas.microsoft.com/office/drawing/2014/main" id="{F7ED8CEC-DF8A-E441-88D6-E3E0736B63AE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4225925"/>
            <a:ext cx="92075" cy="790575"/>
            <a:chOff x="6195385" y="3934347"/>
            <a:chExt cx="92930" cy="78996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9CCB7A-D860-EA4A-9431-0B18010B66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652" y="4368114"/>
              <a:ext cx="696375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19079E9-E7D1-BE46-887F-67C8F0CD0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FB3F95-B043-9C46-BFC7-E7FCE2D5147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722020" y="4644231"/>
            <a:ext cx="696912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09ED906E-E2DF-2447-AEE1-690BB395F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788" y="4210050"/>
            <a:ext cx="93662" cy="777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6FC04A8-CEB5-3C45-B849-089A89483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938" y="4967288"/>
            <a:ext cx="92075" cy="777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graphicFrame>
        <p:nvGraphicFramePr>
          <p:cNvPr id="56331" name="Object 2">
            <a:extLst>
              <a:ext uri="{FF2B5EF4-FFF2-40B4-BE49-F238E27FC236}">
                <a16:creationId xmlns:a16="http://schemas.microsoft.com/office/drawing/2014/main" id="{63DBAA21-9563-854D-B069-2BE49DBA77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7850" y="5813425"/>
          <a:ext cx="2908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20" name="Equation" r:id="rId3" imgW="2908300" imgH="342900" progId="Equation.3">
                  <p:embed/>
                </p:oleObj>
              </mc:Choice>
              <mc:Fallback>
                <p:oleObj name="Equation" r:id="rId3" imgW="29083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5813425"/>
                        <a:ext cx="2908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F17C76-8E60-E14B-ADA3-E5DC7C99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Box 10">
            <a:extLst>
              <a:ext uri="{FF2B5EF4-FFF2-40B4-BE49-F238E27FC236}">
                <a16:creationId xmlns:a16="http://schemas.microsoft.com/office/drawing/2014/main" id="{5425605A-25D7-B54A-BCC8-9A06994CB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425575"/>
            <a:ext cx="555148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Important Concept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Any sequence can be represented as a sum of </a:t>
            </a:r>
          </a:p>
          <a:p>
            <a:r>
              <a:rPr lang="en-US" altLang="en-US" sz="2000">
                <a:latin typeface="Helvetica" pitchFamily="2" charset="0"/>
              </a:rPr>
              <a:t>scaled and shifted unit sample responses.</a:t>
            </a:r>
          </a:p>
          <a:p>
            <a:r>
              <a:rPr lang="en-US" altLang="en-US" sz="2000">
                <a:latin typeface="Helvetica" pitchFamily="2" charset="0"/>
              </a:rPr>
              <a:t>For example,                                                  </a:t>
            </a:r>
          </a:p>
        </p:txBody>
      </p:sp>
      <p:sp>
        <p:nvSpPr>
          <p:cNvPr id="57346" name="Title 1">
            <a:extLst>
              <a:ext uri="{FF2B5EF4-FFF2-40B4-BE49-F238E27FC236}">
                <a16:creationId xmlns:a16="http://schemas.microsoft.com/office/drawing/2014/main" id="{8B641431-6DF9-FF4A-9FD4-A62B6D168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pic>
        <p:nvPicPr>
          <p:cNvPr id="57347" name="Picture 35" descr="stemplot_sample2.png">
            <a:extLst>
              <a:ext uri="{FF2B5EF4-FFF2-40B4-BE49-F238E27FC236}">
                <a16:creationId xmlns:a16="http://schemas.microsoft.com/office/drawing/2014/main" id="{1E80E678-D954-F841-B07F-6C5CE74EA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268663"/>
            <a:ext cx="4684713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951984-7AD6-A040-A931-16A2D7AA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4577EDFD-EC02-F143-86CA-DBC33A97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8370" name="Object 2">
            <a:extLst>
              <a:ext uri="{FF2B5EF4-FFF2-40B4-BE49-F238E27FC236}">
                <a16:creationId xmlns:a16="http://schemas.microsoft.com/office/drawing/2014/main" id="{65282CDC-680C-D04E-93F2-D569CE0C53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20788" y="5299075"/>
          <a:ext cx="657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5" name="Equation" r:id="rId3" imgW="6578600" imgH="876300" progId="Equation.3">
                  <p:embed/>
                </p:oleObj>
              </mc:Choice>
              <mc:Fallback>
                <p:oleObj name="Equation" r:id="rId3" imgW="65786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0788" y="5299075"/>
                        <a:ext cx="6578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1" name="Picture 8" descr="stemplot_sample2.png">
            <a:extLst>
              <a:ext uri="{FF2B5EF4-FFF2-40B4-BE49-F238E27FC236}">
                <a16:creationId xmlns:a16="http://schemas.microsoft.com/office/drawing/2014/main" id="{8B5CB495-6C13-B349-BC3C-D0DE69C45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3" y="1487488"/>
            <a:ext cx="45847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F81625-DB3F-A54F-AB51-8FA4A52B90E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920875" y="2416175"/>
            <a:ext cx="928688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75F340-B6A8-7A46-A4AF-850C98F5B59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74713" y="3430587"/>
            <a:ext cx="2789238" cy="72866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C502F4-2551-D94B-AC10-910C0559ACD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493294" y="4158456"/>
            <a:ext cx="1114425" cy="97631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CE8E78-A382-2A49-B57E-936E44CA13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4175" y="3513138"/>
            <a:ext cx="1970088" cy="162877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3BA4F3-6A2B-6542-9A77-25B56FB8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D602784B-E917-B84B-BF5C-B52426CDB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9394" name="Object 2">
            <a:extLst>
              <a:ext uri="{FF2B5EF4-FFF2-40B4-BE49-F238E27FC236}">
                <a16:creationId xmlns:a16="http://schemas.microsoft.com/office/drawing/2014/main" id="{35C6AE41-A23C-E848-9326-F275CF2D49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9813" y="2655888"/>
          <a:ext cx="657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6" name="Equation" r:id="rId3" imgW="6578600" imgH="876300" progId="Equation.3">
                  <p:embed/>
                </p:oleObj>
              </mc:Choice>
              <mc:Fallback>
                <p:oleObj name="Equation" r:id="rId3" imgW="65786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813" y="2655888"/>
                        <a:ext cx="6578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5" name="TextBox 11">
            <a:extLst>
              <a:ext uri="{FF2B5EF4-FFF2-40B4-BE49-F238E27FC236}">
                <a16:creationId xmlns:a16="http://schemas.microsoft.com/office/drawing/2014/main" id="{9BE4B9D6-6AED-B84C-AB1B-3DD26CFB0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1774825"/>
            <a:ext cx="77267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So, what is the response of a system to this input, p[n]?</a:t>
            </a:r>
          </a:p>
        </p:txBody>
      </p:sp>
      <p:sp>
        <p:nvSpPr>
          <p:cNvPr id="59396" name="TextBox 12">
            <a:extLst>
              <a:ext uri="{FF2B5EF4-FFF2-40B4-BE49-F238E27FC236}">
                <a16:creationId xmlns:a16="http://schemas.microsoft.com/office/drawing/2014/main" id="{6A204E50-7656-1547-87DE-466462467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3922713"/>
            <a:ext cx="84391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Is system linear? If so, we can treat each term as if it is a separate input.</a:t>
            </a:r>
          </a:p>
          <a:p>
            <a:endParaRPr lang="en-US" altLang="en-US" sz="2000" dirty="0">
              <a:latin typeface="Helvetica" pitchFamily="2" charset="0"/>
            </a:endParaRPr>
          </a:p>
          <a:p>
            <a:r>
              <a:rPr lang="en-US" altLang="en-US" sz="2000" dirty="0">
                <a:latin typeface="Helvetica" pitchFamily="2" charset="0"/>
              </a:rPr>
              <a:t>Is system TI? If so, the response due to each unit sample input is the same only shifted (before the scaling).</a:t>
            </a:r>
          </a:p>
          <a:p>
            <a:endParaRPr lang="en-US" altLang="en-US" sz="2000" dirty="0">
              <a:latin typeface="Helvetica" pitchFamily="2" charset="0"/>
            </a:endParaRPr>
          </a:p>
          <a:p>
            <a:r>
              <a:rPr lang="en-US" altLang="en-US" sz="2000" dirty="0">
                <a:latin typeface="Helvetica" pitchFamily="2" charset="0"/>
              </a:rPr>
              <a:t>So, what is the response of a system to the first term?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0EA70B-C9BA-204E-894F-03852445D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38</a:t>
            </a:fld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97F1CDE0-EDAB-B240-A89E-DAB01112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25438"/>
            <a:ext cx="8767763" cy="109061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60418" name="Rectangle 24">
            <a:extLst>
              <a:ext uri="{FF2B5EF4-FFF2-40B4-BE49-F238E27FC236}">
                <a16:creationId xmlns:a16="http://schemas.microsoft.com/office/drawing/2014/main" id="{896BA651-0850-7942-8B51-6DA646C34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2867025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19" name="Rectangle 25">
            <a:extLst>
              <a:ext uri="{FF2B5EF4-FFF2-40B4-BE49-F238E27FC236}">
                <a16:creationId xmlns:a16="http://schemas.microsoft.com/office/drawing/2014/main" id="{896796CF-D918-144C-933C-BB5B06BE5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063" y="3138488"/>
            <a:ext cx="110013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DT-LTI</a:t>
            </a:r>
          </a:p>
        </p:txBody>
      </p:sp>
      <p:sp>
        <p:nvSpPr>
          <p:cNvPr id="60420" name="Line 26">
            <a:extLst>
              <a:ext uri="{FF2B5EF4-FFF2-40B4-BE49-F238E27FC236}">
                <a16:creationId xmlns:a16="http://schemas.microsoft.com/office/drawing/2014/main" id="{5378269D-902F-224A-BC71-E290B4A3B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0488" y="3319463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27">
            <a:extLst>
              <a:ext uri="{FF2B5EF4-FFF2-40B4-BE49-F238E27FC236}">
                <a16:creationId xmlns:a16="http://schemas.microsoft.com/office/drawing/2014/main" id="{E9AE18B1-2C2E-EE4C-A833-9F0117EE7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3688" y="3303588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29">
            <a:extLst>
              <a:ext uri="{FF2B5EF4-FFF2-40B4-BE49-F238E27FC236}">
                <a16:creationId xmlns:a16="http://schemas.microsoft.com/office/drawing/2014/main" id="{812FC662-4E37-EE41-8C27-7DB0300E2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2132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3" name="Rectangle 30">
            <a:extLst>
              <a:ext uri="{FF2B5EF4-FFF2-40B4-BE49-F238E27FC236}">
                <a16:creationId xmlns:a16="http://schemas.microsoft.com/office/drawing/2014/main" id="{AE47A872-3D2B-334B-A20E-E2E3A18FC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3427413"/>
            <a:ext cx="26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60424" name="Group 44">
            <a:extLst>
              <a:ext uri="{FF2B5EF4-FFF2-40B4-BE49-F238E27FC236}">
                <a16:creationId xmlns:a16="http://schemas.microsoft.com/office/drawing/2014/main" id="{15179FC6-C7FC-C64B-95B4-AD283AF17C21}"/>
              </a:ext>
            </a:extLst>
          </p:cNvPr>
          <p:cNvGrpSpPr>
            <a:grpSpLocks/>
          </p:cNvGrpSpPr>
          <p:nvPr/>
        </p:nvGrpSpPr>
        <p:grpSpPr bwMode="auto">
          <a:xfrm>
            <a:off x="6473825" y="2663825"/>
            <a:ext cx="2349500" cy="1479550"/>
            <a:chOff x="6473825" y="2240360"/>
            <a:chExt cx="2349500" cy="1479153"/>
          </a:xfrm>
        </p:grpSpPr>
        <p:sp>
          <p:nvSpPr>
            <p:cNvPr id="60440" name="Rectangle 32">
              <a:extLst>
                <a:ext uri="{FF2B5EF4-FFF2-40B4-BE49-F238E27FC236}">
                  <a16:creationId xmlns:a16="http://schemas.microsoft.com/office/drawing/2014/main" id="{9437CC03-52DD-4747-A3C2-8DB76856E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913" y="2240360"/>
              <a:ext cx="2349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60441" name="Picture 33">
              <a:extLst>
                <a:ext uri="{FF2B5EF4-FFF2-40B4-BE49-F238E27FC236}">
                  <a16:creationId xmlns:a16="http://schemas.microsoft.com/office/drawing/2014/main" id="{54003B24-BCE8-4340-B6AE-2F2691269F5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3825" y="2347913"/>
              <a:ext cx="23495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425" name="Rectangle 35">
            <a:extLst>
              <a:ext uri="{FF2B5EF4-FFF2-40B4-BE49-F238E27FC236}">
                <a16:creationId xmlns:a16="http://schemas.microsoft.com/office/drawing/2014/main" id="{862439BF-1ACB-B549-B875-FE590F88F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6" name="Rectangle 36">
            <a:extLst>
              <a:ext uri="{FF2B5EF4-FFF2-40B4-BE49-F238E27FC236}">
                <a16:creationId xmlns:a16="http://schemas.microsoft.com/office/drawing/2014/main" id="{65D24B9D-2648-104A-BDAF-FC56C77A4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" y="1620838"/>
            <a:ext cx="26479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4E6D"/>
                </a:solidFill>
                <a:latin typeface="Arial" panose="020B0604020202020204" pitchFamily="34" charset="0"/>
              </a:rPr>
              <a:t> </a:t>
            </a:r>
            <a:r>
              <a:rPr lang="en-US" altLang="en-US">
                <a:solidFill>
                  <a:srgbClr val="004E6D"/>
                </a:solidFill>
                <a:latin typeface="Helvetica" pitchFamily="2" charset="0"/>
              </a:rPr>
              <a:t>Unit sample input</a:t>
            </a:r>
          </a:p>
        </p:txBody>
      </p:sp>
      <p:sp>
        <p:nvSpPr>
          <p:cNvPr id="60427" name="Rectangle 37">
            <a:extLst>
              <a:ext uri="{FF2B5EF4-FFF2-40B4-BE49-F238E27FC236}">
                <a16:creationId xmlns:a16="http://schemas.microsoft.com/office/drawing/2014/main" id="{1AEB1887-F988-F944-9C41-E9B912648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76713"/>
            <a:ext cx="18605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4E6D"/>
                </a:solidFill>
                <a:latin typeface="Helvetica" pitchFamily="2" charset="0"/>
              </a:rPr>
              <a:t>Unit Sample</a:t>
            </a:r>
          </a:p>
          <a:p>
            <a:r>
              <a:rPr lang="en-US" altLang="en-US">
                <a:solidFill>
                  <a:srgbClr val="004E6D"/>
                </a:solidFill>
                <a:latin typeface="Helvetica" pitchFamily="2" charset="0"/>
              </a:rPr>
              <a:t>Response</a:t>
            </a:r>
          </a:p>
        </p:txBody>
      </p:sp>
      <p:sp>
        <p:nvSpPr>
          <p:cNvPr id="60428" name="Rectangle 39">
            <a:extLst>
              <a:ext uri="{FF2B5EF4-FFF2-40B4-BE49-F238E27FC236}">
                <a16:creationId xmlns:a16="http://schemas.microsoft.com/office/drawing/2014/main" id="{3F73555C-036C-D044-B03E-23B5A1BEB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4676775"/>
            <a:ext cx="1474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>
                <a:latin typeface="Helvetica" pitchFamily="2" charset="0"/>
              </a:rPr>
              <a:t>for all time</a:t>
            </a:r>
          </a:p>
        </p:txBody>
      </p:sp>
      <p:sp>
        <p:nvSpPr>
          <p:cNvPr id="60429" name="Rectangle 40">
            <a:extLst>
              <a:ext uri="{FF2B5EF4-FFF2-40B4-BE49-F238E27FC236}">
                <a16:creationId xmlns:a16="http://schemas.microsoft.com/office/drawing/2014/main" id="{04A1FF1D-C933-9640-B4E5-95741618A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5233988"/>
            <a:ext cx="26130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solidFill>
                  <a:srgbClr val="004E6D"/>
                </a:solidFill>
                <a:latin typeface="Helvetica" pitchFamily="2" charset="0"/>
              </a:rPr>
              <a:t>DISCRETE-TIME</a:t>
            </a:r>
          </a:p>
          <a:p>
            <a:r>
              <a:rPr lang="en-US" altLang="en-US" b="1">
                <a:solidFill>
                  <a:srgbClr val="004E6D"/>
                </a:solidFill>
                <a:latin typeface="Helvetica" pitchFamily="2" charset="0"/>
              </a:rPr>
              <a:t>CONVOLUTION</a:t>
            </a:r>
          </a:p>
        </p:txBody>
      </p:sp>
      <p:graphicFrame>
        <p:nvGraphicFramePr>
          <p:cNvPr id="60430" name="Object 2">
            <a:extLst>
              <a:ext uri="{FF2B5EF4-FFF2-40B4-BE49-F238E27FC236}">
                <a16:creationId xmlns:a16="http://schemas.microsoft.com/office/drawing/2014/main" id="{F5E23D03-0FA4-D745-824B-E3CC06D374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6700" y="5262563"/>
          <a:ext cx="2857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18" name="Equation" r:id="rId4" imgW="2857500" imgH="876300" progId="Equation.3">
                  <p:embed/>
                </p:oleObj>
              </mc:Choice>
              <mc:Fallback>
                <p:oleObj name="Equation" r:id="rId4" imgW="28575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5262563"/>
                        <a:ext cx="28575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1" name="Object 3">
            <a:extLst>
              <a:ext uri="{FF2B5EF4-FFF2-40B4-BE49-F238E27FC236}">
                <a16:creationId xmlns:a16="http://schemas.microsoft.com/office/drawing/2014/main" id="{10F4239E-C225-A345-B3EE-D7E40E15D8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325" y="4241800"/>
          <a:ext cx="1409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19" name="Equation" r:id="rId6" imgW="1409700" imgH="419100" progId="Equation.3">
                  <p:embed/>
                </p:oleObj>
              </mc:Choice>
              <mc:Fallback>
                <p:oleObj name="Equation" r:id="rId6" imgW="14097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4241800"/>
                        <a:ext cx="1409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32" name="Group 30">
            <a:extLst>
              <a:ext uri="{FF2B5EF4-FFF2-40B4-BE49-F238E27FC236}">
                <a16:creationId xmlns:a16="http://schemas.microsoft.com/office/drawing/2014/main" id="{0548F732-86EB-ED43-A73E-7189C12E9636}"/>
              </a:ext>
            </a:extLst>
          </p:cNvPr>
          <p:cNvGrpSpPr>
            <a:grpSpLocks/>
          </p:cNvGrpSpPr>
          <p:nvPr/>
        </p:nvGrpSpPr>
        <p:grpSpPr bwMode="auto">
          <a:xfrm>
            <a:off x="341313" y="2881313"/>
            <a:ext cx="2338387" cy="817562"/>
            <a:chOff x="5126680" y="3934347"/>
            <a:chExt cx="2338758" cy="81846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C6FC5C6-BC28-0A4B-9A60-708D8F2DF72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26680" y="4708316"/>
              <a:ext cx="2338758" cy="1589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542DA9-04B1-5649-A863-75EE3B265A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295" y="4368221"/>
              <a:ext cx="697684" cy="1429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F218FB-20B6-0D41-8122-3C2BA1699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237" y="3934347"/>
              <a:ext cx="93678" cy="778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A88AC4F-7C6D-284D-B46A-14F042D2D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3706" y="4674942"/>
              <a:ext cx="93677" cy="778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D8C76BC-49B7-3247-844F-951488689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9028" y="4674942"/>
              <a:ext cx="92090" cy="778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aphicFrame>
        <p:nvGraphicFramePr>
          <p:cNvPr id="60433" name="Object 4">
            <a:extLst>
              <a:ext uri="{FF2B5EF4-FFF2-40B4-BE49-F238E27FC236}">
                <a16:creationId xmlns:a16="http://schemas.microsoft.com/office/drawing/2014/main" id="{4D9E1CAD-0626-6040-9C5D-94AEDE7B84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4838" y="2436813"/>
          <a:ext cx="622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20" name="Equation" r:id="rId8" imgW="622300" imgH="342900" progId="Equation.3">
                  <p:embed/>
                </p:oleObj>
              </mc:Choice>
              <mc:Fallback>
                <p:oleObj name="Equation" r:id="rId8" imgW="6223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2436813"/>
                        <a:ext cx="622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4" name="Object 5">
            <a:extLst>
              <a:ext uri="{FF2B5EF4-FFF2-40B4-BE49-F238E27FC236}">
                <a16:creationId xmlns:a16="http://schemas.microsoft.com/office/drawing/2014/main" id="{77A8E271-F20B-C241-9764-EF021563F4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1588" y="2273300"/>
          <a:ext cx="622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21" name="Equation" r:id="rId10" imgW="622300" imgH="330200" progId="Equation.3">
                  <p:embed/>
                </p:oleObj>
              </mc:Choice>
              <mc:Fallback>
                <p:oleObj name="Equation" r:id="rId10" imgW="622300" imgH="330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1588" y="2273300"/>
                        <a:ext cx="622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1C315-9F78-934E-AA91-FDEB84E27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39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8CB1EFC1-2827-CC49-8DC6-9AECABD20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25438"/>
            <a:ext cx="8767763" cy="109061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pSp>
        <p:nvGrpSpPr>
          <p:cNvPr id="61442" name="Group 30">
            <a:extLst>
              <a:ext uri="{FF2B5EF4-FFF2-40B4-BE49-F238E27FC236}">
                <a16:creationId xmlns:a16="http://schemas.microsoft.com/office/drawing/2014/main" id="{96DC25AF-53B9-5149-A37E-362683A9A0CC}"/>
              </a:ext>
            </a:extLst>
          </p:cNvPr>
          <p:cNvGrpSpPr>
            <a:grpSpLocks/>
          </p:cNvGrpSpPr>
          <p:nvPr/>
        </p:nvGrpSpPr>
        <p:grpSpPr bwMode="auto">
          <a:xfrm>
            <a:off x="2500313" y="2116138"/>
            <a:ext cx="3911600" cy="965200"/>
            <a:chOff x="2630488" y="2867025"/>
            <a:chExt cx="3911600" cy="965200"/>
          </a:xfrm>
        </p:grpSpPr>
        <p:sp>
          <p:nvSpPr>
            <p:cNvPr id="61464" name="Rectangle 24">
              <a:extLst>
                <a:ext uri="{FF2B5EF4-FFF2-40B4-BE49-F238E27FC236}">
                  <a16:creationId xmlns:a16="http://schemas.microsoft.com/office/drawing/2014/main" id="{EABEFC81-65ED-844D-A440-BE2EAA18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2867025"/>
              <a:ext cx="1498600" cy="965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465" name="Rectangle 25">
              <a:extLst>
                <a:ext uri="{FF2B5EF4-FFF2-40B4-BE49-F238E27FC236}">
                  <a16:creationId xmlns:a16="http://schemas.microsoft.com/office/drawing/2014/main" id="{EDE6E420-6158-1E45-ACFD-CBEEB48CD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063" y="3138488"/>
              <a:ext cx="110068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DT-LTI</a:t>
              </a:r>
            </a:p>
          </p:txBody>
        </p:sp>
        <p:sp>
          <p:nvSpPr>
            <p:cNvPr id="61466" name="Line 26">
              <a:extLst>
                <a:ext uri="{FF2B5EF4-FFF2-40B4-BE49-F238E27FC236}">
                  <a16:creationId xmlns:a16="http://schemas.microsoft.com/office/drawing/2014/main" id="{D6AF1C04-A00E-4D4C-8068-58DC776A0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319463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7" name="Line 27">
              <a:extLst>
                <a:ext uri="{FF2B5EF4-FFF2-40B4-BE49-F238E27FC236}">
                  <a16:creationId xmlns:a16="http://schemas.microsoft.com/office/drawing/2014/main" id="{2DE948C1-F63E-3B45-BD83-4B25263254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3688" y="3303588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3" name="Rectangle 29">
            <a:extLst>
              <a:ext uri="{FF2B5EF4-FFF2-40B4-BE49-F238E27FC236}">
                <a16:creationId xmlns:a16="http://schemas.microsoft.com/office/drawing/2014/main" id="{D52C8847-6E0E-E64D-9DBC-736D5CBBC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2132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444" name="Rectangle 30">
            <a:extLst>
              <a:ext uri="{FF2B5EF4-FFF2-40B4-BE49-F238E27FC236}">
                <a16:creationId xmlns:a16="http://schemas.microsoft.com/office/drawing/2014/main" id="{B3BC9D95-8BD7-C647-8B59-42F51F31C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3427413"/>
            <a:ext cx="26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445" name="Rectangle 35">
            <a:extLst>
              <a:ext uri="{FF2B5EF4-FFF2-40B4-BE49-F238E27FC236}">
                <a16:creationId xmlns:a16="http://schemas.microsoft.com/office/drawing/2014/main" id="{08CF6108-4BF3-5241-89E3-1308E24CA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61446" name="Object 2">
            <a:extLst>
              <a:ext uri="{FF2B5EF4-FFF2-40B4-BE49-F238E27FC236}">
                <a16:creationId xmlns:a16="http://schemas.microsoft.com/office/drawing/2014/main" id="{FEFC63A9-A028-4E47-A91C-575CD8458B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1475" y="2371725"/>
          <a:ext cx="622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2" name="Equation" r:id="rId3" imgW="622300" imgH="342900" progId="Equation.3">
                  <p:embed/>
                </p:oleObj>
              </mc:Choice>
              <mc:Fallback>
                <p:oleObj name="Equation" r:id="rId3" imgW="6223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475" y="2371725"/>
                        <a:ext cx="622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7" name="Object 3">
            <a:extLst>
              <a:ext uri="{FF2B5EF4-FFF2-40B4-BE49-F238E27FC236}">
                <a16:creationId xmlns:a16="http://schemas.microsoft.com/office/drawing/2014/main" id="{4F58FCE6-4073-B24B-84AF-53115ABA1D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27825" y="2363788"/>
          <a:ext cx="622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3" name="Equation" r:id="rId5" imgW="622300" imgH="330200" progId="Equation.3">
                  <p:embed/>
                </p:oleObj>
              </mc:Choice>
              <mc:Fallback>
                <p:oleObj name="Equation" r:id="rId5" imgW="6223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7825" y="2363788"/>
                        <a:ext cx="622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48" name="Group 31">
            <a:extLst>
              <a:ext uri="{FF2B5EF4-FFF2-40B4-BE49-F238E27FC236}">
                <a16:creationId xmlns:a16="http://schemas.microsoft.com/office/drawing/2014/main" id="{C84090EE-7C6C-1142-BD21-45FE04EB345D}"/>
              </a:ext>
            </a:extLst>
          </p:cNvPr>
          <p:cNvGrpSpPr>
            <a:grpSpLocks/>
          </p:cNvGrpSpPr>
          <p:nvPr/>
        </p:nvGrpSpPr>
        <p:grpSpPr bwMode="auto">
          <a:xfrm>
            <a:off x="2511425" y="3498850"/>
            <a:ext cx="3911600" cy="965200"/>
            <a:chOff x="2630488" y="2867025"/>
            <a:chExt cx="3911600" cy="965200"/>
          </a:xfrm>
        </p:grpSpPr>
        <p:sp>
          <p:nvSpPr>
            <p:cNvPr id="61460" name="Rectangle 24">
              <a:extLst>
                <a:ext uri="{FF2B5EF4-FFF2-40B4-BE49-F238E27FC236}">
                  <a16:creationId xmlns:a16="http://schemas.microsoft.com/office/drawing/2014/main" id="{5E6ED14F-B08B-C542-B66F-15C279F0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2867025"/>
              <a:ext cx="1498600" cy="965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461" name="Rectangle 25">
              <a:extLst>
                <a:ext uri="{FF2B5EF4-FFF2-40B4-BE49-F238E27FC236}">
                  <a16:creationId xmlns:a16="http://schemas.microsoft.com/office/drawing/2014/main" id="{441D55F5-462E-6F4A-8D79-9900F4813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063" y="3138488"/>
              <a:ext cx="110068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DT-LTI</a:t>
              </a:r>
            </a:p>
          </p:txBody>
        </p:sp>
        <p:sp>
          <p:nvSpPr>
            <p:cNvPr id="61462" name="Line 26">
              <a:extLst>
                <a:ext uri="{FF2B5EF4-FFF2-40B4-BE49-F238E27FC236}">
                  <a16:creationId xmlns:a16="http://schemas.microsoft.com/office/drawing/2014/main" id="{7CDC87CE-ACA4-864D-8041-DF9D4F15A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319463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3" name="Line 27">
              <a:extLst>
                <a:ext uri="{FF2B5EF4-FFF2-40B4-BE49-F238E27FC236}">
                  <a16:creationId xmlns:a16="http://schemas.microsoft.com/office/drawing/2014/main" id="{CD279284-4FAE-5446-9B5C-DC74A4CA8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3688" y="3303588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61449" name="Object 4">
            <a:extLst>
              <a:ext uri="{FF2B5EF4-FFF2-40B4-BE49-F238E27FC236}">
                <a16:creationId xmlns:a16="http://schemas.microsoft.com/office/drawing/2014/main" id="{D2C67039-9DD7-274D-8630-806AFD593B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5750" y="3754438"/>
          <a:ext cx="812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4" name="Equation" r:id="rId7" imgW="812800" imgH="342900" progId="Equation.3">
                  <p:embed/>
                </p:oleObj>
              </mc:Choice>
              <mc:Fallback>
                <p:oleObj name="Equation" r:id="rId7" imgW="8128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3754438"/>
                        <a:ext cx="8128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0" name="Object 5">
            <a:extLst>
              <a:ext uri="{FF2B5EF4-FFF2-40B4-BE49-F238E27FC236}">
                <a16:creationId xmlns:a16="http://schemas.microsoft.com/office/drawing/2014/main" id="{E368C141-71E2-424D-A53B-75CEA261F7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2100" y="3746500"/>
          <a:ext cx="812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5" name="Equation" r:id="rId9" imgW="812800" imgH="330200" progId="Equation.3">
                  <p:embed/>
                </p:oleObj>
              </mc:Choice>
              <mc:Fallback>
                <p:oleObj name="Equation" r:id="rId9" imgW="812800" imgH="330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3746500"/>
                        <a:ext cx="812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1" name="TextBox 38">
            <a:extLst>
              <a:ext uri="{FF2B5EF4-FFF2-40B4-BE49-F238E27FC236}">
                <a16:creationId xmlns:a16="http://schemas.microsoft.com/office/drawing/2014/main" id="{35BF111D-4B7F-7A4C-B01E-E5E9B3955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3044825"/>
            <a:ext cx="1042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Linear</a:t>
            </a:r>
          </a:p>
        </p:txBody>
      </p:sp>
      <p:grpSp>
        <p:nvGrpSpPr>
          <p:cNvPr id="61452" name="Group 39">
            <a:extLst>
              <a:ext uri="{FF2B5EF4-FFF2-40B4-BE49-F238E27FC236}">
                <a16:creationId xmlns:a16="http://schemas.microsoft.com/office/drawing/2014/main" id="{7A1705FD-3336-6740-AF4E-C9E1EDD23AAE}"/>
              </a:ext>
            </a:extLst>
          </p:cNvPr>
          <p:cNvGrpSpPr>
            <a:grpSpLocks/>
          </p:cNvGrpSpPr>
          <p:nvPr/>
        </p:nvGrpSpPr>
        <p:grpSpPr bwMode="auto">
          <a:xfrm>
            <a:off x="2524125" y="4911725"/>
            <a:ext cx="3911600" cy="965200"/>
            <a:chOff x="2630488" y="2867025"/>
            <a:chExt cx="3911600" cy="965200"/>
          </a:xfrm>
        </p:grpSpPr>
        <p:sp>
          <p:nvSpPr>
            <p:cNvPr id="61456" name="Rectangle 24">
              <a:extLst>
                <a:ext uri="{FF2B5EF4-FFF2-40B4-BE49-F238E27FC236}">
                  <a16:creationId xmlns:a16="http://schemas.microsoft.com/office/drawing/2014/main" id="{92A25F64-186B-5D4D-8984-4977F0A0F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2867025"/>
              <a:ext cx="1498600" cy="965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457" name="Rectangle 25">
              <a:extLst>
                <a:ext uri="{FF2B5EF4-FFF2-40B4-BE49-F238E27FC236}">
                  <a16:creationId xmlns:a16="http://schemas.microsoft.com/office/drawing/2014/main" id="{B6C228AB-0DDC-3D4A-9CA8-E018A4AAE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063" y="3138488"/>
              <a:ext cx="110068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DT-LTI</a:t>
              </a:r>
            </a:p>
          </p:txBody>
        </p:sp>
        <p:sp>
          <p:nvSpPr>
            <p:cNvPr id="61458" name="Line 26">
              <a:extLst>
                <a:ext uri="{FF2B5EF4-FFF2-40B4-BE49-F238E27FC236}">
                  <a16:creationId xmlns:a16="http://schemas.microsoft.com/office/drawing/2014/main" id="{0832851C-307C-D041-BF08-C5FAD2F06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319463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9" name="Line 27">
              <a:extLst>
                <a:ext uri="{FF2B5EF4-FFF2-40B4-BE49-F238E27FC236}">
                  <a16:creationId xmlns:a16="http://schemas.microsoft.com/office/drawing/2014/main" id="{9AC227EF-3B33-2040-997D-E80304D3F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3688" y="3303588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61453" name="Object 6">
            <a:extLst>
              <a:ext uri="{FF2B5EF4-FFF2-40B4-BE49-F238E27FC236}">
                <a16:creationId xmlns:a16="http://schemas.microsoft.com/office/drawing/2014/main" id="{02B26935-5DB8-E343-80C5-2DBDE66E4B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5167313"/>
          <a:ext cx="1054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6" name="Equation" r:id="rId11" imgW="1054100" imgH="342900" progId="Equation.3">
                  <p:embed/>
                </p:oleObj>
              </mc:Choice>
              <mc:Fallback>
                <p:oleObj name="Equation" r:id="rId11" imgW="1054100" imgH="342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167313"/>
                        <a:ext cx="1054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4" name="Object 7">
            <a:extLst>
              <a:ext uri="{FF2B5EF4-FFF2-40B4-BE49-F238E27FC236}">
                <a16:creationId xmlns:a16="http://schemas.microsoft.com/office/drawing/2014/main" id="{EF1E7A3A-DFA3-DE4C-A8E9-66FE78B02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34150" y="5159375"/>
          <a:ext cx="1054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7" name="Equation" r:id="rId13" imgW="1054100" imgH="330200" progId="Equation.3">
                  <p:embed/>
                </p:oleObj>
              </mc:Choice>
              <mc:Fallback>
                <p:oleObj name="Equation" r:id="rId13" imgW="1054100" imgH="330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5159375"/>
                        <a:ext cx="1054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5" name="TextBox 46">
            <a:extLst>
              <a:ext uri="{FF2B5EF4-FFF2-40B4-BE49-F238E27FC236}">
                <a16:creationId xmlns:a16="http://schemas.microsoft.com/office/drawing/2014/main" id="{8902C7AC-00C8-3940-AD80-BA510FCB5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75" y="4522788"/>
            <a:ext cx="2124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Time Invariant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65B4FE-ADF9-DC45-B51D-1AD9AE90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40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2A4A61CA-E912-764E-BB99-F4F1777BB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25438"/>
            <a:ext cx="8767763" cy="109061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62466" name="Rectangle 29">
            <a:extLst>
              <a:ext uri="{FF2B5EF4-FFF2-40B4-BE49-F238E27FC236}">
                <a16:creationId xmlns:a16="http://schemas.microsoft.com/office/drawing/2014/main" id="{D1F3724F-4055-4E45-BA7C-62D3264EB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2132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7" name="Rectangle 30">
            <a:extLst>
              <a:ext uri="{FF2B5EF4-FFF2-40B4-BE49-F238E27FC236}">
                <a16:creationId xmlns:a16="http://schemas.microsoft.com/office/drawing/2014/main" id="{6A66BA75-69F0-C143-83B7-6DB7AC5AB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3427413"/>
            <a:ext cx="26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8" name="Rectangle 35">
            <a:extLst>
              <a:ext uri="{FF2B5EF4-FFF2-40B4-BE49-F238E27FC236}">
                <a16:creationId xmlns:a16="http://schemas.microsoft.com/office/drawing/2014/main" id="{BDE7949F-C54E-2E4A-8620-6D46EEB23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9" name="TextBox 38">
            <a:extLst>
              <a:ext uri="{FF2B5EF4-FFF2-40B4-BE49-F238E27FC236}">
                <a16:creationId xmlns:a16="http://schemas.microsoft.com/office/drawing/2014/main" id="{AF2CCA07-048D-B84D-B3B2-BA4433678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3" y="1943100"/>
            <a:ext cx="360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 response to input p[n]</a:t>
            </a:r>
          </a:p>
        </p:txBody>
      </p:sp>
      <p:graphicFrame>
        <p:nvGraphicFramePr>
          <p:cNvPr id="62470" name="Object 2">
            <a:extLst>
              <a:ext uri="{FF2B5EF4-FFF2-40B4-BE49-F238E27FC236}">
                <a16:creationId xmlns:a16="http://schemas.microsoft.com/office/drawing/2014/main" id="{C75734CD-6488-D74F-B02A-E9414DF830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7913" y="2798763"/>
          <a:ext cx="657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12" name="Equation" r:id="rId3" imgW="6578600" imgH="876300" progId="Equation.3">
                  <p:embed/>
                </p:oleObj>
              </mc:Choice>
              <mc:Fallback>
                <p:oleObj name="Equation" r:id="rId3" imgW="65786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2798763"/>
                        <a:ext cx="6578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3">
            <a:extLst>
              <a:ext uri="{FF2B5EF4-FFF2-40B4-BE49-F238E27FC236}">
                <a16:creationId xmlns:a16="http://schemas.microsoft.com/office/drawing/2014/main" id="{63956162-6121-6D4A-A810-BB3DD5231B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5225" y="4467225"/>
          <a:ext cx="6604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13" name="Equation" r:id="rId5" imgW="6604000" imgH="876300" progId="Equation.3">
                  <p:embed/>
                </p:oleObj>
              </mc:Choice>
              <mc:Fallback>
                <p:oleObj name="Equation" r:id="rId5" imgW="6604000" imgH="876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4467225"/>
                        <a:ext cx="66040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2" name="TextBox 39">
            <a:extLst>
              <a:ext uri="{FF2B5EF4-FFF2-40B4-BE49-F238E27FC236}">
                <a16:creationId xmlns:a16="http://schemas.microsoft.com/office/drawing/2014/main" id="{3CAAF4DC-CD3A-4846-A21B-D02872E96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83540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is</a:t>
            </a:r>
          </a:p>
        </p:txBody>
      </p:sp>
      <p:sp>
        <p:nvSpPr>
          <p:cNvPr id="62473" name="TextBox 47">
            <a:extLst>
              <a:ext uri="{FF2B5EF4-FFF2-40B4-BE49-F238E27FC236}">
                <a16:creationId xmlns:a16="http://schemas.microsoft.com/office/drawing/2014/main" id="{2A3C94F0-AFE4-CD40-BA5B-6EFA3A4EE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938" y="5753100"/>
            <a:ext cx="2803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This is convolution!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5CFE28-B5A8-6741-9263-1480EEF8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41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D23FB9FE-E0B8-1046-BC43-1104E6E9C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2888"/>
            <a:ext cx="7445375" cy="1146175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Convolution</a:t>
            </a:r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E1EA44DA-C115-B74B-852B-E906B7B5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776413"/>
            <a:ext cx="962025" cy="6588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491" name="Rectangle 4">
            <a:extLst>
              <a:ext uri="{FF2B5EF4-FFF2-40B4-BE49-F238E27FC236}">
                <a16:creationId xmlns:a16="http://schemas.microsoft.com/office/drawing/2014/main" id="{BCA06CDE-9688-3241-95EB-58129D76C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3988" y="1897063"/>
            <a:ext cx="104616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DT-LTI</a:t>
            </a:r>
          </a:p>
        </p:txBody>
      </p:sp>
      <p:sp>
        <p:nvSpPr>
          <p:cNvPr id="63492" name="Line 5">
            <a:extLst>
              <a:ext uri="{FF2B5EF4-FFF2-40B4-BE49-F238E27FC236}">
                <a16:creationId xmlns:a16="http://schemas.microsoft.com/office/drawing/2014/main" id="{63F1EAB6-26F2-C54D-ADE8-824B14161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0975" y="2062163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Line 6">
            <a:extLst>
              <a:ext uri="{FF2B5EF4-FFF2-40B4-BE49-F238E27FC236}">
                <a16:creationId xmlns:a16="http://schemas.microsoft.com/office/drawing/2014/main" id="{ED444D20-DAED-DE4A-BEDA-68BC97C8C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079625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7">
            <a:extLst>
              <a:ext uri="{FF2B5EF4-FFF2-40B4-BE49-F238E27FC236}">
                <a16:creationId xmlns:a16="http://schemas.microsoft.com/office/drawing/2014/main" id="{4E8E75B6-D891-D745-BA4D-C7CA2259D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7907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495" name="Rectangle 8">
            <a:extLst>
              <a:ext uri="{FF2B5EF4-FFF2-40B4-BE49-F238E27FC236}">
                <a16:creationId xmlns:a16="http://schemas.microsoft.com/office/drawing/2014/main" id="{8C71AB01-28D4-1844-8761-A508A433C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496" name="Rectangle 9">
            <a:extLst>
              <a:ext uri="{FF2B5EF4-FFF2-40B4-BE49-F238E27FC236}">
                <a16:creationId xmlns:a16="http://schemas.microsoft.com/office/drawing/2014/main" id="{736E588B-F18E-B345-8D22-C419FAB0F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7775" y="3494088"/>
            <a:ext cx="746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" charset="0"/>
              </a:rPr>
              <a:t>h(k)*2</a:t>
            </a:r>
          </a:p>
        </p:txBody>
      </p:sp>
      <p:sp>
        <p:nvSpPr>
          <p:cNvPr id="63497" name="Rectangle 10">
            <a:extLst>
              <a:ext uri="{FF2B5EF4-FFF2-40B4-BE49-F238E27FC236}">
                <a16:creationId xmlns:a16="http://schemas.microsoft.com/office/drawing/2014/main" id="{C5510E85-94AA-2145-9ADC-31C52367A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5913" y="1803400"/>
            <a:ext cx="234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63498" name="Picture 11">
            <a:extLst>
              <a:ext uri="{FF2B5EF4-FFF2-40B4-BE49-F238E27FC236}">
                <a16:creationId xmlns:a16="http://schemas.microsoft.com/office/drawing/2014/main" id="{152CC32F-B236-9F49-B302-ECDD04A27F4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3405188"/>
            <a:ext cx="11938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9" name="Rectangle 12">
            <a:extLst>
              <a:ext uri="{FF2B5EF4-FFF2-40B4-BE49-F238E27FC236}">
                <a16:creationId xmlns:a16="http://schemas.microsoft.com/office/drawing/2014/main" id="{4FAA1B2F-3068-C54C-BC22-EB5BA3C99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500" name="Rectangle 13">
            <a:extLst>
              <a:ext uri="{FF2B5EF4-FFF2-40B4-BE49-F238E27FC236}">
                <a16:creationId xmlns:a16="http://schemas.microsoft.com/office/drawing/2014/main" id="{C1720CCB-E027-E645-88F3-3F32E033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1660525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grpSp>
        <p:nvGrpSpPr>
          <p:cNvPr id="63501" name="Group 14">
            <a:extLst>
              <a:ext uri="{FF2B5EF4-FFF2-40B4-BE49-F238E27FC236}">
                <a16:creationId xmlns:a16="http://schemas.microsoft.com/office/drawing/2014/main" id="{188B0895-3CD4-3648-9D71-DD3DD7F57049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1765300"/>
            <a:ext cx="1793875" cy="908050"/>
            <a:chOff x="704" y="1677"/>
            <a:chExt cx="1130" cy="572"/>
          </a:xfrm>
        </p:grpSpPr>
        <p:sp>
          <p:nvSpPr>
            <p:cNvPr id="63523" name="Line 15">
              <a:extLst>
                <a:ext uri="{FF2B5EF4-FFF2-40B4-BE49-F238E27FC236}">
                  <a16:creationId xmlns:a16="http://schemas.microsoft.com/office/drawing/2014/main" id="{C6AEA6AF-4028-6442-972E-80A6494608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4" name="Line 16">
              <a:extLst>
                <a:ext uri="{FF2B5EF4-FFF2-40B4-BE49-F238E27FC236}">
                  <a16:creationId xmlns:a16="http://schemas.microsoft.com/office/drawing/2014/main" id="{85649A74-BAC9-DA44-934B-A2B6179190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5" name="Oval 17">
              <a:extLst>
                <a:ext uri="{FF2B5EF4-FFF2-40B4-BE49-F238E27FC236}">
                  <a16:creationId xmlns:a16="http://schemas.microsoft.com/office/drawing/2014/main" id="{8736F3C5-D71C-F04A-A117-9052FAF2B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6" name="Oval 18">
              <a:extLst>
                <a:ext uri="{FF2B5EF4-FFF2-40B4-BE49-F238E27FC236}">
                  <a16:creationId xmlns:a16="http://schemas.microsoft.com/office/drawing/2014/main" id="{69A97139-5F92-B044-9227-F00A170E7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7" name="Oval 19">
              <a:extLst>
                <a:ext uri="{FF2B5EF4-FFF2-40B4-BE49-F238E27FC236}">
                  <a16:creationId xmlns:a16="http://schemas.microsoft.com/office/drawing/2014/main" id="{B63A39D3-98BB-0048-9302-41C6A13560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8" name="Oval 20">
              <a:extLst>
                <a:ext uri="{FF2B5EF4-FFF2-40B4-BE49-F238E27FC236}">
                  <a16:creationId xmlns:a16="http://schemas.microsoft.com/office/drawing/2014/main" id="{65B28676-5786-024B-B31E-E07242B5A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9" name="Line 21">
              <a:extLst>
                <a:ext uri="{FF2B5EF4-FFF2-40B4-BE49-F238E27FC236}">
                  <a16:creationId xmlns:a16="http://schemas.microsoft.com/office/drawing/2014/main" id="{94B9D5B6-3A13-0D48-860D-FD46396289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0" name="Rectangle 22">
              <a:extLst>
                <a:ext uri="{FF2B5EF4-FFF2-40B4-BE49-F238E27FC236}">
                  <a16:creationId xmlns:a16="http://schemas.microsoft.com/office/drawing/2014/main" id="{DC89062D-437A-DE43-B0EE-C97BC5207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" y="1809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3531" name="Rectangle 23">
              <a:extLst>
                <a:ext uri="{FF2B5EF4-FFF2-40B4-BE49-F238E27FC236}">
                  <a16:creationId xmlns:a16="http://schemas.microsoft.com/office/drawing/2014/main" id="{E080E138-AFFA-A740-8C0C-2C59B0E10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" y="1677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3532" name="Line 24">
              <a:extLst>
                <a:ext uri="{FF2B5EF4-FFF2-40B4-BE49-F238E27FC236}">
                  <a16:creationId xmlns:a16="http://schemas.microsoft.com/office/drawing/2014/main" id="{AA126F40-9E7E-4A4A-A352-1B7358E20E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3" name="Line 25">
              <a:extLst>
                <a:ext uri="{FF2B5EF4-FFF2-40B4-BE49-F238E27FC236}">
                  <a16:creationId xmlns:a16="http://schemas.microsoft.com/office/drawing/2014/main" id="{AF112138-84F8-D04E-ADCA-6476022CF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502" name="Rectangle 26">
            <a:extLst>
              <a:ext uri="{FF2B5EF4-FFF2-40B4-BE49-F238E27FC236}">
                <a16:creationId xmlns:a16="http://schemas.microsoft.com/office/drawing/2014/main" id="{0CC06131-C4F7-FF49-A5AD-F5FAA6FEE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1830388"/>
            <a:ext cx="1141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 = ?</a:t>
            </a:r>
          </a:p>
        </p:txBody>
      </p:sp>
      <p:grpSp>
        <p:nvGrpSpPr>
          <p:cNvPr id="63503" name="Group 27">
            <a:extLst>
              <a:ext uri="{FF2B5EF4-FFF2-40B4-BE49-F238E27FC236}">
                <a16:creationId xmlns:a16="http://schemas.microsoft.com/office/drawing/2014/main" id="{13A8EBA5-77B3-F843-8F3D-72E2030830B6}"/>
              </a:ext>
            </a:extLst>
          </p:cNvPr>
          <p:cNvGrpSpPr>
            <a:grpSpLocks/>
          </p:cNvGrpSpPr>
          <p:nvPr/>
        </p:nvGrpSpPr>
        <p:grpSpPr bwMode="auto">
          <a:xfrm>
            <a:off x="3459163" y="2544763"/>
            <a:ext cx="1616075" cy="776287"/>
            <a:chOff x="699" y="1677"/>
            <a:chExt cx="1135" cy="572"/>
          </a:xfrm>
        </p:grpSpPr>
        <p:sp>
          <p:nvSpPr>
            <p:cNvPr id="63512" name="Line 28">
              <a:extLst>
                <a:ext uri="{FF2B5EF4-FFF2-40B4-BE49-F238E27FC236}">
                  <a16:creationId xmlns:a16="http://schemas.microsoft.com/office/drawing/2014/main" id="{6E141619-FE9E-164A-8F83-B60CB3B95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3" name="Line 29">
              <a:extLst>
                <a:ext uri="{FF2B5EF4-FFF2-40B4-BE49-F238E27FC236}">
                  <a16:creationId xmlns:a16="http://schemas.microsoft.com/office/drawing/2014/main" id="{3B734B69-D07E-AC41-BD01-BF89D32E9F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4" name="Oval 30">
              <a:extLst>
                <a:ext uri="{FF2B5EF4-FFF2-40B4-BE49-F238E27FC236}">
                  <a16:creationId xmlns:a16="http://schemas.microsoft.com/office/drawing/2014/main" id="{F40D8149-B440-4243-A37F-61C4C6A73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5" name="Oval 31">
              <a:extLst>
                <a:ext uri="{FF2B5EF4-FFF2-40B4-BE49-F238E27FC236}">
                  <a16:creationId xmlns:a16="http://schemas.microsoft.com/office/drawing/2014/main" id="{D29B25D6-DE21-AA4B-939D-ED87016B2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6" name="Oval 32">
              <a:extLst>
                <a:ext uri="{FF2B5EF4-FFF2-40B4-BE49-F238E27FC236}">
                  <a16:creationId xmlns:a16="http://schemas.microsoft.com/office/drawing/2014/main" id="{0F021CF1-AE78-2D4F-B3A1-521531C27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7" name="Oval 33">
              <a:extLst>
                <a:ext uri="{FF2B5EF4-FFF2-40B4-BE49-F238E27FC236}">
                  <a16:creationId xmlns:a16="http://schemas.microsoft.com/office/drawing/2014/main" id="{DB248124-1945-D945-B7AA-9B9826907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8" name="Line 34">
              <a:extLst>
                <a:ext uri="{FF2B5EF4-FFF2-40B4-BE49-F238E27FC236}">
                  <a16:creationId xmlns:a16="http://schemas.microsoft.com/office/drawing/2014/main" id="{2CC2C761-57D8-D844-8882-1A9031EEA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9" name="Rectangle 35">
              <a:extLst>
                <a:ext uri="{FF2B5EF4-FFF2-40B4-BE49-F238E27FC236}">
                  <a16:creationId xmlns:a16="http://schemas.microsoft.com/office/drawing/2014/main" id="{56CC9FD6-E6E6-6549-8B3D-994D48459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" y="1809"/>
              <a:ext cx="189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3520" name="Rectangle 36">
              <a:extLst>
                <a:ext uri="{FF2B5EF4-FFF2-40B4-BE49-F238E27FC236}">
                  <a16:creationId xmlns:a16="http://schemas.microsoft.com/office/drawing/2014/main" id="{BC35D331-89C1-C544-83A1-75EA80091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" y="1677"/>
              <a:ext cx="1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3521" name="Line 37">
              <a:extLst>
                <a:ext uri="{FF2B5EF4-FFF2-40B4-BE49-F238E27FC236}">
                  <a16:creationId xmlns:a16="http://schemas.microsoft.com/office/drawing/2014/main" id="{A6ED1D4C-1C6D-6748-AD20-42B879B3B4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2" name="Line 38">
              <a:extLst>
                <a:ext uri="{FF2B5EF4-FFF2-40B4-BE49-F238E27FC236}">
                  <a16:creationId xmlns:a16="http://schemas.microsoft.com/office/drawing/2014/main" id="{9B5B6402-25AE-0D4C-BC24-7E12611D4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504" name="Line 39">
            <a:extLst>
              <a:ext uri="{FF2B5EF4-FFF2-40B4-BE49-F238E27FC236}">
                <a16:creationId xmlns:a16="http://schemas.microsoft.com/office/drawing/2014/main" id="{0494CD59-F5B3-A047-9DFA-6D9F24AAE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3638" y="3983038"/>
            <a:ext cx="0" cy="172402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5" name="Line 40">
            <a:extLst>
              <a:ext uri="{FF2B5EF4-FFF2-40B4-BE49-F238E27FC236}">
                <a16:creationId xmlns:a16="http://schemas.microsoft.com/office/drawing/2014/main" id="{1C18A33A-C0F7-AC41-8C05-9D14FCD877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67150" y="3033713"/>
            <a:ext cx="0" cy="264636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3506" name="Picture 41">
            <a:extLst>
              <a:ext uri="{FF2B5EF4-FFF2-40B4-BE49-F238E27FC236}">
                <a16:creationId xmlns:a16="http://schemas.microsoft.com/office/drawing/2014/main" id="{12F303E2-DF9D-6F49-B50D-0E3AC02C545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4052888"/>
            <a:ext cx="11938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07" name="Rectangle 42">
            <a:extLst>
              <a:ext uri="{FF2B5EF4-FFF2-40B4-BE49-F238E27FC236}">
                <a16:creationId xmlns:a16="http://schemas.microsoft.com/office/drawing/2014/main" id="{0A190407-D04C-9E4D-A4C4-91C959594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4248150"/>
            <a:ext cx="746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" charset="0"/>
              </a:rPr>
              <a:t>h(k)*1</a:t>
            </a:r>
          </a:p>
        </p:txBody>
      </p:sp>
      <p:sp>
        <p:nvSpPr>
          <p:cNvPr id="63508" name="Rectangle 43">
            <a:extLst>
              <a:ext uri="{FF2B5EF4-FFF2-40B4-BE49-F238E27FC236}">
                <a16:creationId xmlns:a16="http://schemas.microsoft.com/office/drawing/2014/main" id="{720BEABA-BA35-BD45-9C15-5F363F52C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575" y="37719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+</a:t>
            </a:r>
          </a:p>
        </p:txBody>
      </p:sp>
      <p:sp>
        <p:nvSpPr>
          <p:cNvPr id="63509" name="Rectangle 44">
            <a:extLst>
              <a:ext uri="{FF2B5EF4-FFF2-40B4-BE49-F238E27FC236}">
                <a16:creationId xmlns:a16="http://schemas.microsoft.com/office/drawing/2014/main" id="{2A0A49DE-7EF1-0149-B0A4-B81AAFA9F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4583113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+</a:t>
            </a:r>
          </a:p>
        </p:txBody>
      </p:sp>
      <p:sp>
        <p:nvSpPr>
          <p:cNvPr id="63510" name="Rectangle 45">
            <a:extLst>
              <a:ext uri="{FF2B5EF4-FFF2-40B4-BE49-F238E27FC236}">
                <a16:creationId xmlns:a16="http://schemas.microsoft.com/office/drawing/2014/main" id="{925760DD-FA63-1745-A561-232361432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504031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…</a:t>
            </a:r>
          </a:p>
        </p:txBody>
      </p:sp>
      <p:sp>
        <p:nvSpPr>
          <p:cNvPr id="63511" name="Rectangle 46">
            <a:extLst>
              <a:ext uri="{FF2B5EF4-FFF2-40B4-BE49-F238E27FC236}">
                <a16:creationId xmlns:a16="http://schemas.microsoft.com/office/drawing/2014/main" id="{136D2BF6-B108-F548-91DF-8FC7B1A2E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013" y="5235575"/>
            <a:ext cx="2309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Total sum = y(t)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A1D94A-B520-F641-9F38-CE6D3DBE3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42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23364411-25CF-6841-A25D-536B2AA1E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04788"/>
            <a:ext cx="8569325" cy="109696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Convolution (2nd method)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4DB99144-B9B8-0E4C-ABC1-F3794E459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776413"/>
            <a:ext cx="962025" cy="6588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5" name="Rectangle 4">
            <a:extLst>
              <a:ext uri="{FF2B5EF4-FFF2-40B4-BE49-F238E27FC236}">
                <a16:creationId xmlns:a16="http://schemas.microsoft.com/office/drawing/2014/main" id="{92DCE45F-40C4-5A49-82B0-C080667B3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1887538"/>
            <a:ext cx="10461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DT-LTI</a:t>
            </a:r>
          </a:p>
        </p:txBody>
      </p:sp>
      <p:sp>
        <p:nvSpPr>
          <p:cNvPr id="64516" name="Line 5">
            <a:extLst>
              <a:ext uri="{FF2B5EF4-FFF2-40B4-BE49-F238E27FC236}">
                <a16:creationId xmlns:a16="http://schemas.microsoft.com/office/drawing/2014/main" id="{6BCA632D-D43A-B245-A46A-5477DEF53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0975" y="2062163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Line 6">
            <a:extLst>
              <a:ext uri="{FF2B5EF4-FFF2-40B4-BE49-F238E27FC236}">
                <a16:creationId xmlns:a16="http://schemas.microsoft.com/office/drawing/2014/main" id="{300BB5A6-34F9-214A-839F-3A5461D7B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079625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7">
            <a:extLst>
              <a:ext uri="{FF2B5EF4-FFF2-40B4-BE49-F238E27FC236}">
                <a16:creationId xmlns:a16="http://schemas.microsoft.com/office/drawing/2014/main" id="{A8C2B6E7-CD0E-4543-8BDC-61CF0DC69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7907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9" name="Rectangle 8">
            <a:extLst>
              <a:ext uri="{FF2B5EF4-FFF2-40B4-BE49-F238E27FC236}">
                <a16:creationId xmlns:a16="http://schemas.microsoft.com/office/drawing/2014/main" id="{8DB302A2-28A4-8443-ABC8-9358F4591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20" name="Rectangle 9">
            <a:extLst>
              <a:ext uri="{FF2B5EF4-FFF2-40B4-BE49-F238E27FC236}">
                <a16:creationId xmlns:a16="http://schemas.microsoft.com/office/drawing/2014/main" id="{5BE3C132-41C2-9E4F-8C33-776B45F12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5913" y="1803400"/>
            <a:ext cx="234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64521" name="Picture 10">
            <a:extLst>
              <a:ext uri="{FF2B5EF4-FFF2-40B4-BE49-F238E27FC236}">
                <a16:creationId xmlns:a16="http://schemas.microsoft.com/office/drawing/2014/main" id="{CAFD3E95-BBB5-EB4B-A62F-A231D8F4E2A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2720975"/>
            <a:ext cx="11938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2" name="Rectangle 11">
            <a:extLst>
              <a:ext uri="{FF2B5EF4-FFF2-40B4-BE49-F238E27FC236}">
                <a16:creationId xmlns:a16="http://schemas.microsoft.com/office/drawing/2014/main" id="{33A57F54-C495-8C4D-8ADF-416DE5CC3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23" name="Rectangle 12">
            <a:extLst>
              <a:ext uri="{FF2B5EF4-FFF2-40B4-BE49-F238E27FC236}">
                <a16:creationId xmlns:a16="http://schemas.microsoft.com/office/drawing/2014/main" id="{93E9579F-0D2C-3F47-A475-0918B5ED2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1712913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grpSp>
        <p:nvGrpSpPr>
          <p:cNvPr id="64524" name="Group 13">
            <a:extLst>
              <a:ext uri="{FF2B5EF4-FFF2-40B4-BE49-F238E27FC236}">
                <a16:creationId xmlns:a16="http://schemas.microsoft.com/office/drawing/2014/main" id="{2ACAE9A5-BA88-DA49-A5B7-ED90DC7295F4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1765300"/>
            <a:ext cx="1793875" cy="908050"/>
            <a:chOff x="704" y="1677"/>
            <a:chExt cx="1130" cy="572"/>
          </a:xfrm>
        </p:grpSpPr>
        <p:sp>
          <p:nvSpPr>
            <p:cNvPr id="64542" name="Line 14">
              <a:extLst>
                <a:ext uri="{FF2B5EF4-FFF2-40B4-BE49-F238E27FC236}">
                  <a16:creationId xmlns:a16="http://schemas.microsoft.com/office/drawing/2014/main" id="{0E5F4123-EFED-FF4E-8EE8-66D965EF0E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3" name="Line 15">
              <a:extLst>
                <a:ext uri="{FF2B5EF4-FFF2-40B4-BE49-F238E27FC236}">
                  <a16:creationId xmlns:a16="http://schemas.microsoft.com/office/drawing/2014/main" id="{2BA2FE95-5454-B249-8CF3-48AD45036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4" name="Oval 16">
              <a:extLst>
                <a:ext uri="{FF2B5EF4-FFF2-40B4-BE49-F238E27FC236}">
                  <a16:creationId xmlns:a16="http://schemas.microsoft.com/office/drawing/2014/main" id="{D27BEB73-888E-2E42-A149-5B478E1A2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5" name="Oval 17">
              <a:extLst>
                <a:ext uri="{FF2B5EF4-FFF2-40B4-BE49-F238E27FC236}">
                  <a16:creationId xmlns:a16="http://schemas.microsoft.com/office/drawing/2014/main" id="{5CBD51EA-33E5-1040-A31A-4A5A0F013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6" name="Oval 18">
              <a:extLst>
                <a:ext uri="{FF2B5EF4-FFF2-40B4-BE49-F238E27FC236}">
                  <a16:creationId xmlns:a16="http://schemas.microsoft.com/office/drawing/2014/main" id="{6084722C-BF6B-364B-9CD0-30283EBC9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7" name="Oval 19">
              <a:extLst>
                <a:ext uri="{FF2B5EF4-FFF2-40B4-BE49-F238E27FC236}">
                  <a16:creationId xmlns:a16="http://schemas.microsoft.com/office/drawing/2014/main" id="{DF23ED3E-B73D-F346-A629-9A1BB0FDC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8" name="Line 20">
              <a:extLst>
                <a:ext uri="{FF2B5EF4-FFF2-40B4-BE49-F238E27FC236}">
                  <a16:creationId xmlns:a16="http://schemas.microsoft.com/office/drawing/2014/main" id="{3697B58D-6C8B-1D4E-AE26-36BC7A115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9" name="Rectangle 21">
              <a:extLst>
                <a:ext uri="{FF2B5EF4-FFF2-40B4-BE49-F238E27FC236}">
                  <a16:creationId xmlns:a16="http://schemas.microsoft.com/office/drawing/2014/main" id="{2C71EBDE-EF7D-4B4B-9EE4-B132510BD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" y="1809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4550" name="Rectangle 22">
              <a:extLst>
                <a:ext uri="{FF2B5EF4-FFF2-40B4-BE49-F238E27FC236}">
                  <a16:creationId xmlns:a16="http://schemas.microsoft.com/office/drawing/2014/main" id="{D62CAB9A-5A36-EB40-89B5-35542A116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" y="1677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4551" name="Line 23">
              <a:extLst>
                <a:ext uri="{FF2B5EF4-FFF2-40B4-BE49-F238E27FC236}">
                  <a16:creationId xmlns:a16="http://schemas.microsoft.com/office/drawing/2014/main" id="{81B145D0-3154-7943-969D-87585A89B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52" name="Line 24">
              <a:extLst>
                <a:ext uri="{FF2B5EF4-FFF2-40B4-BE49-F238E27FC236}">
                  <a16:creationId xmlns:a16="http://schemas.microsoft.com/office/drawing/2014/main" id="{27261015-4803-1F47-BEB8-C914EEAE14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25" name="Rectangle 25">
            <a:extLst>
              <a:ext uri="{FF2B5EF4-FFF2-40B4-BE49-F238E27FC236}">
                <a16:creationId xmlns:a16="http://schemas.microsoft.com/office/drawing/2014/main" id="{9BE3B7C1-ABEC-0349-A5F7-961A913F6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1830388"/>
            <a:ext cx="1141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 = ?</a:t>
            </a:r>
          </a:p>
        </p:txBody>
      </p:sp>
      <p:grpSp>
        <p:nvGrpSpPr>
          <p:cNvPr id="64526" name="Group 26">
            <a:extLst>
              <a:ext uri="{FF2B5EF4-FFF2-40B4-BE49-F238E27FC236}">
                <a16:creationId xmlns:a16="http://schemas.microsoft.com/office/drawing/2014/main" id="{05EB3E1B-FAA5-2945-9E5C-578C7C4ADCF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354263" y="3444875"/>
            <a:ext cx="1616075" cy="776288"/>
            <a:chOff x="699" y="1677"/>
            <a:chExt cx="1135" cy="572"/>
          </a:xfrm>
        </p:grpSpPr>
        <p:sp>
          <p:nvSpPr>
            <p:cNvPr id="64531" name="Line 27">
              <a:extLst>
                <a:ext uri="{FF2B5EF4-FFF2-40B4-BE49-F238E27FC236}">
                  <a16:creationId xmlns:a16="http://schemas.microsoft.com/office/drawing/2014/main" id="{752FFE61-4283-2F4F-BC1D-13097242A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2" name="Line 28">
              <a:extLst>
                <a:ext uri="{FF2B5EF4-FFF2-40B4-BE49-F238E27FC236}">
                  <a16:creationId xmlns:a16="http://schemas.microsoft.com/office/drawing/2014/main" id="{18C5DC13-7E95-1D4F-81D5-D443064F7F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3" name="Oval 29">
              <a:extLst>
                <a:ext uri="{FF2B5EF4-FFF2-40B4-BE49-F238E27FC236}">
                  <a16:creationId xmlns:a16="http://schemas.microsoft.com/office/drawing/2014/main" id="{B368C417-745B-5C4A-B548-DAB01DD71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4" name="Oval 30">
              <a:extLst>
                <a:ext uri="{FF2B5EF4-FFF2-40B4-BE49-F238E27FC236}">
                  <a16:creationId xmlns:a16="http://schemas.microsoft.com/office/drawing/2014/main" id="{E229BC53-75D9-4E4B-8527-5960FCFC5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5" name="Oval 31">
              <a:extLst>
                <a:ext uri="{FF2B5EF4-FFF2-40B4-BE49-F238E27FC236}">
                  <a16:creationId xmlns:a16="http://schemas.microsoft.com/office/drawing/2014/main" id="{5A0034D0-428F-9C48-979D-E021C5E2F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6" name="Oval 32">
              <a:extLst>
                <a:ext uri="{FF2B5EF4-FFF2-40B4-BE49-F238E27FC236}">
                  <a16:creationId xmlns:a16="http://schemas.microsoft.com/office/drawing/2014/main" id="{AD186782-3528-9149-AFB5-32887C60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7" name="Line 33">
              <a:extLst>
                <a:ext uri="{FF2B5EF4-FFF2-40B4-BE49-F238E27FC236}">
                  <a16:creationId xmlns:a16="http://schemas.microsoft.com/office/drawing/2014/main" id="{187C5611-AA7A-AC49-9499-4E937F8D0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8" name="Rectangle 34">
              <a:extLst>
                <a:ext uri="{FF2B5EF4-FFF2-40B4-BE49-F238E27FC236}">
                  <a16:creationId xmlns:a16="http://schemas.microsoft.com/office/drawing/2014/main" id="{0E2DF4C1-8F2D-4B4A-9A44-4D5D3C142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" y="1809"/>
              <a:ext cx="189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4539" name="Rectangle 35">
              <a:extLst>
                <a:ext uri="{FF2B5EF4-FFF2-40B4-BE49-F238E27FC236}">
                  <a16:creationId xmlns:a16="http://schemas.microsoft.com/office/drawing/2014/main" id="{17BFF912-7EBF-0C4B-A4B8-B6F87D83D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" y="1677"/>
              <a:ext cx="1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4540" name="Line 36">
              <a:extLst>
                <a:ext uri="{FF2B5EF4-FFF2-40B4-BE49-F238E27FC236}">
                  <a16:creationId xmlns:a16="http://schemas.microsoft.com/office/drawing/2014/main" id="{B6463E9F-8178-9E44-A3D1-CB06778C4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1" name="Line 37">
              <a:extLst>
                <a:ext uri="{FF2B5EF4-FFF2-40B4-BE49-F238E27FC236}">
                  <a16:creationId xmlns:a16="http://schemas.microsoft.com/office/drawing/2014/main" id="{2C1DD81B-2BCE-0F4F-A66E-CEE7145AB9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27" name="Line 38">
            <a:extLst>
              <a:ext uri="{FF2B5EF4-FFF2-40B4-BE49-F238E27FC236}">
                <a16:creationId xmlns:a16="http://schemas.microsoft.com/office/drawing/2014/main" id="{F67478EA-A406-984F-9676-4A0258036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3638" y="3983038"/>
            <a:ext cx="0" cy="172402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8" name="Line 39">
            <a:extLst>
              <a:ext uri="{FF2B5EF4-FFF2-40B4-BE49-F238E27FC236}">
                <a16:creationId xmlns:a16="http://schemas.microsoft.com/office/drawing/2014/main" id="{48677996-4BB5-1B45-9FB9-AB05FFA98A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67150" y="3033713"/>
            <a:ext cx="0" cy="264636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9" name="Rectangle 40">
            <a:extLst>
              <a:ext uri="{FF2B5EF4-FFF2-40B4-BE49-F238E27FC236}">
                <a16:creationId xmlns:a16="http://schemas.microsoft.com/office/drawing/2014/main" id="{8389727F-6253-A84F-AC44-7772E4C4F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75" y="2660650"/>
            <a:ext cx="25130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y(1) = U(1)*h(1)</a:t>
            </a:r>
          </a:p>
          <a:p>
            <a:r>
              <a:rPr lang="en-US" altLang="en-US">
                <a:latin typeface="Helvetica" pitchFamily="2" charset="0"/>
              </a:rPr>
              <a:t>Shift U(t) to right,</a:t>
            </a:r>
          </a:p>
          <a:p>
            <a:r>
              <a:rPr lang="en-US" altLang="en-US">
                <a:latin typeface="Helvetica" pitchFamily="2" charset="0"/>
              </a:rPr>
              <a:t>y(2) = U(1)*h(2)+</a:t>
            </a:r>
          </a:p>
          <a:p>
            <a:r>
              <a:rPr lang="en-US" altLang="en-US">
                <a:latin typeface="Helvetica" pitchFamily="2" charset="0"/>
              </a:rPr>
              <a:t>           U(2)*h(1)</a:t>
            </a:r>
          </a:p>
          <a:p>
            <a:r>
              <a:rPr lang="en-US" altLang="en-US">
                <a:latin typeface="Helvetica" pitchFamily="2" charset="0"/>
              </a:rPr>
              <a:t>Shift U(t) to right,</a:t>
            </a:r>
          </a:p>
          <a:p>
            <a:r>
              <a:rPr lang="en-US" altLang="en-US">
                <a:latin typeface="Helvetica" pitchFamily="2" charset="0"/>
              </a:rPr>
              <a:t>…</a:t>
            </a:r>
          </a:p>
        </p:txBody>
      </p:sp>
      <p:sp>
        <p:nvSpPr>
          <p:cNvPr id="64530" name="Rectangle 41">
            <a:extLst>
              <a:ext uri="{FF2B5EF4-FFF2-40B4-BE49-F238E27FC236}">
                <a16:creationId xmlns:a16="http://schemas.microsoft.com/office/drawing/2014/main" id="{8B3FCD11-27C9-9C43-B796-E3A8A5B91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2432050"/>
            <a:ext cx="692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B9DED0-33B4-C446-AA30-3F129E62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43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B6D1FF1D-F35E-324E-9FB8-E72E0CEC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241300"/>
            <a:ext cx="7445375" cy="1190625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Step Response in Discrete-Time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7C17512B-6213-5247-84E7-0CEB18F83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39" name="Rectangle 4">
            <a:extLst>
              <a:ext uri="{FF2B5EF4-FFF2-40B4-BE49-F238E27FC236}">
                <a16:creationId xmlns:a16="http://schemas.microsoft.com/office/drawing/2014/main" id="{C9798C2E-3EE8-2D4C-9D1B-C5F25CF22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0" name="Rectangle 5">
            <a:extLst>
              <a:ext uri="{FF2B5EF4-FFF2-40B4-BE49-F238E27FC236}">
                <a16:creationId xmlns:a16="http://schemas.microsoft.com/office/drawing/2014/main" id="{FC732CFC-A2F4-954C-8278-9AF9BBB2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1828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1" name="Rectangle 6">
            <a:extLst>
              <a:ext uri="{FF2B5EF4-FFF2-40B4-BE49-F238E27FC236}">
                <a16:creationId xmlns:a16="http://schemas.microsoft.com/office/drawing/2014/main" id="{814C4FC4-3A19-BC42-B2AE-F31A47B34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1763713"/>
            <a:ext cx="5676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Discrete-time differentiation = Difference</a:t>
            </a:r>
          </a:p>
        </p:txBody>
      </p:sp>
      <p:graphicFrame>
        <p:nvGraphicFramePr>
          <p:cNvPr id="65542" name="Object 2">
            <a:extLst>
              <a:ext uri="{FF2B5EF4-FFF2-40B4-BE49-F238E27FC236}">
                <a16:creationId xmlns:a16="http://schemas.microsoft.com/office/drawing/2014/main" id="{BA9F9770-C766-7642-8FC6-6266E6501F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9875" y="2465388"/>
          <a:ext cx="344963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9" name="Equation" r:id="rId3" imgW="1638300" imgH="203200" progId="Equation.3">
                  <p:embed/>
                </p:oleObj>
              </mc:Choice>
              <mc:Fallback>
                <p:oleObj name="Equation" r:id="rId3" imgW="16383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75" y="2465388"/>
                        <a:ext cx="3449638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Line 8">
            <a:extLst>
              <a:ext uri="{FF2B5EF4-FFF2-40B4-BE49-F238E27FC236}">
                <a16:creationId xmlns:a16="http://schemas.microsoft.com/office/drawing/2014/main" id="{7443AADA-7A0D-3045-8B43-6B8E9BCCF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0188" y="3486150"/>
            <a:ext cx="0" cy="801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Line 9">
            <a:extLst>
              <a:ext uri="{FF2B5EF4-FFF2-40B4-BE49-F238E27FC236}">
                <a16:creationId xmlns:a16="http://schemas.microsoft.com/office/drawing/2014/main" id="{ED40FEB7-956F-7740-933E-A80A4FB6DB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7938" y="4287838"/>
            <a:ext cx="1346200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Oval 10">
            <a:extLst>
              <a:ext uri="{FF2B5EF4-FFF2-40B4-BE49-F238E27FC236}">
                <a16:creationId xmlns:a16="http://schemas.microsoft.com/office/drawing/2014/main" id="{BFB0F8C3-6BC7-C248-AA32-361272C12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5" y="3409950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6" name="Oval 11">
            <a:extLst>
              <a:ext uri="{FF2B5EF4-FFF2-40B4-BE49-F238E27FC236}">
                <a16:creationId xmlns:a16="http://schemas.microsoft.com/office/drawing/2014/main" id="{21FDAD60-4444-EE49-98F9-015F4B597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513" y="4217988"/>
            <a:ext cx="128587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7" name="Oval 12">
            <a:extLst>
              <a:ext uri="{FF2B5EF4-FFF2-40B4-BE49-F238E27FC236}">
                <a16:creationId xmlns:a16="http://schemas.microsoft.com/office/drawing/2014/main" id="{CA7088CC-4F46-7147-90F2-6C11F7D63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9625" y="4227513"/>
            <a:ext cx="128588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8" name="AutoShape 13">
            <a:extLst>
              <a:ext uri="{FF2B5EF4-FFF2-40B4-BE49-F238E27FC236}">
                <a16:creationId xmlns:a16="http://schemas.microsoft.com/office/drawing/2014/main" id="{2794A803-4FF4-3B49-834C-FCB990AD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8313" y="3792538"/>
            <a:ext cx="776287" cy="392112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9" name="Line 14">
            <a:extLst>
              <a:ext uri="{FF2B5EF4-FFF2-40B4-BE49-F238E27FC236}">
                <a16:creationId xmlns:a16="http://schemas.microsoft.com/office/drawing/2014/main" id="{9B6A6A66-35B9-304A-AD4D-DA2DCF7D6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7988" y="3509963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0" name="Line 15">
            <a:extLst>
              <a:ext uri="{FF2B5EF4-FFF2-40B4-BE49-F238E27FC236}">
                <a16:creationId xmlns:a16="http://schemas.microsoft.com/office/drawing/2014/main" id="{C9F74839-60AC-DD4B-9CA4-A6FFCAAF23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5263" y="4319588"/>
            <a:ext cx="1346200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1" name="Oval 16">
            <a:extLst>
              <a:ext uri="{FF2B5EF4-FFF2-40B4-BE49-F238E27FC236}">
                <a16:creationId xmlns:a16="http://schemas.microsoft.com/office/drawing/2014/main" id="{4D26FE2F-9C20-C14C-B3D9-B622F827C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0" y="3441700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52" name="Line 17">
            <a:extLst>
              <a:ext uri="{FF2B5EF4-FFF2-40B4-BE49-F238E27FC236}">
                <a16:creationId xmlns:a16="http://schemas.microsoft.com/office/drawing/2014/main" id="{BE37BE81-09FD-B440-9C49-377FC9538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0713" y="3517900"/>
            <a:ext cx="0" cy="801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Oval 18">
            <a:extLst>
              <a:ext uri="{FF2B5EF4-FFF2-40B4-BE49-F238E27FC236}">
                <a16:creationId xmlns:a16="http://schemas.microsoft.com/office/drawing/2014/main" id="{28A8BB1C-232A-5B46-B24D-DB169EBD9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1975" y="3449638"/>
            <a:ext cx="128588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54" name="Line 19">
            <a:extLst>
              <a:ext uri="{FF2B5EF4-FFF2-40B4-BE49-F238E27FC236}">
                <a16:creationId xmlns:a16="http://schemas.microsoft.com/office/drawing/2014/main" id="{0C16B02B-D3DD-774B-8E0E-E2DEA79AC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8838" y="3525838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5" name="Oval 20">
            <a:extLst>
              <a:ext uri="{FF2B5EF4-FFF2-40B4-BE49-F238E27FC236}">
                <a16:creationId xmlns:a16="http://schemas.microsoft.com/office/drawing/2014/main" id="{25670391-49DE-A841-9CE1-CA3B6E477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3457575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56" name="Rectangle 21">
            <a:extLst>
              <a:ext uri="{FF2B5EF4-FFF2-40B4-BE49-F238E27FC236}">
                <a16:creationId xmlns:a16="http://schemas.microsoft.com/office/drawing/2014/main" id="{61B9E7E5-3938-884C-92E9-E6CA45A48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43259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0</a:t>
            </a:r>
          </a:p>
        </p:txBody>
      </p:sp>
      <p:sp>
        <p:nvSpPr>
          <p:cNvPr id="65557" name="Rectangle 22">
            <a:extLst>
              <a:ext uri="{FF2B5EF4-FFF2-40B4-BE49-F238E27FC236}">
                <a16:creationId xmlns:a16="http://schemas.microsoft.com/office/drawing/2014/main" id="{EDE166F8-5FBF-FD44-BB71-68D945069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684588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…</a:t>
            </a:r>
          </a:p>
        </p:txBody>
      </p:sp>
      <p:sp>
        <p:nvSpPr>
          <p:cNvPr id="65558" name="Rectangle 23">
            <a:extLst>
              <a:ext uri="{FF2B5EF4-FFF2-40B4-BE49-F238E27FC236}">
                <a16:creationId xmlns:a16="http://schemas.microsoft.com/office/drawing/2014/main" id="{902822C2-F9EC-5848-A03B-34F998DA1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3533775"/>
            <a:ext cx="336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/>
              <a:t>-</a:t>
            </a:r>
            <a:endParaRPr lang="en-US" altLang="en-US"/>
          </a:p>
        </p:txBody>
      </p:sp>
      <p:sp>
        <p:nvSpPr>
          <p:cNvPr id="65559" name="Rectangle 24">
            <a:extLst>
              <a:ext uri="{FF2B5EF4-FFF2-40B4-BE49-F238E27FC236}">
                <a16:creationId xmlns:a16="http://schemas.microsoft.com/office/drawing/2014/main" id="{B1116076-B27F-7446-ABFA-6E4311FFD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725" y="43418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0</a:t>
            </a:r>
          </a:p>
        </p:txBody>
      </p:sp>
      <p:sp>
        <p:nvSpPr>
          <p:cNvPr id="65560" name="Line 25">
            <a:extLst>
              <a:ext uri="{FF2B5EF4-FFF2-40B4-BE49-F238E27FC236}">
                <a16:creationId xmlns:a16="http://schemas.microsoft.com/office/drawing/2014/main" id="{F298EF9C-63CE-B242-A49B-DB18684111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7800" y="4325938"/>
            <a:ext cx="1346200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1" name="Oval 26">
            <a:extLst>
              <a:ext uri="{FF2B5EF4-FFF2-40B4-BE49-F238E27FC236}">
                <a16:creationId xmlns:a16="http://schemas.microsoft.com/office/drawing/2014/main" id="{D84A274E-464C-2F40-82AB-0296FC432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4267200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62" name="Line 27">
            <a:extLst>
              <a:ext uri="{FF2B5EF4-FFF2-40B4-BE49-F238E27FC236}">
                <a16:creationId xmlns:a16="http://schemas.microsoft.com/office/drawing/2014/main" id="{A33D1832-D995-0640-BA3B-3CA8AB364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5313" y="3524250"/>
            <a:ext cx="0" cy="801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3" name="Oval 28">
            <a:extLst>
              <a:ext uri="{FF2B5EF4-FFF2-40B4-BE49-F238E27FC236}">
                <a16:creationId xmlns:a16="http://schemas.microsoft.com/office/drawing/2014/main" id="{1C0EB429-0A98-A641-9321-1644E0A0E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3455988"/>
            <a:ext cx="128588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64" name="Line 29">
            <a:extLst>
              <a:ext uri="{FF2B5EF4-FFF2-40B4-BE49-F238E27FC236}">
                <a16:creationId xmlns:a16="http://schemas.microsoft.com/office/drawing/2014/main" id="{2DF0341A-FD9D-1E40-85C3-3AB53A616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3438" y="3532188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5" name="Oval 30">
            <a:extLst>
              <a:ext uri="{FF2B5EF4-FFF2-40B4-BE49-F238E27FC236}">
                <a16:creationId xmlns:a16="http://schemas.microsoft.com/office/drawing/2014/main" id="{9385333D-04FD-4442-946E-1D0D36052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700" y="3463925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66" name="Rectangle 31">
            <a:extLst>
              <a:ext uri="{FF2B5EF4-FFF2-40B4-BE49-F238E27FC236}">
                <a16:creationId xmlns:a16="http://schemas.microsoft.com/office/drawing/2014/main" id="{F57B3B81-B6B2-8745-A723-2F414022B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0" y="368300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…</a:t>
            </a:r>
          </a:p>
        </p:txBody>
      </p:sp>
      <p:sp>
        <p:nvSpPr>
          <p:cNvPr id="65567" name="Rectangle 32">
            <a:extLst>
              <a:ext uri="{FF2B5EF4-FFF2-40B4-BE49-F238E27FC236}">
                <a16:creationId xmlns:a16="http://schemas.microsoft.com/office/drawing/2014/main" id="{9C77161F-4ECA-814B-9BC7-9EC1742A6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325" y="43481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0</a:t>
            </a:r>
          </a:p>
        </p:txBody>
      </p:sp>
      <p:sp>
        <p:nvSpPr>
          <p:cNvPr id="65568" name="Line 33">
            <a:extLst>
              <a:ext uri="{FF2B5EF4-FFF2-40B4-BE49-F238E27FC236}">
                <a16:creationId xmlns:a16="http://schemas.microsoft.com/office/drawing/2014/main" id="{888B1D1F-69CD-7640-B618-D39E75314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3150" y="3532188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9" name="Oval 34">
            <a:extLst>
              <a:ext uri="{FF2B5EF4-FFF2-40B4-BE49-F238E27FC236}">
                <a16:creationId xmlns:a16="http://schemas.microsoft.com/office/drawing/2014/main" id="{861E40A0-B73A-2B4F-BB47-FF500C9F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4413" y="3463925"/>
            <a:ext cx="128587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237712-5F44-B648-B4B6-51414C37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BA362C15-953F-3844-8508-E3B65DA80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38" y="339725"/>
            <a:ext cx="7772400" cy="70961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Excerpts from References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4911BBE6-83F6-4642-B25E-481C844AC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1558925"/>
            <a:ext cx="84994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Autonomous Second-Order Nonlinear Systems:</a:t>
            </a:r>
          </a:p>
          <a:p>
            <a:r>
              <a:rPr lang="en-US" altLang="en-US" sz="2000">
                <a:latin typeface="Helvetica" pitchFamily="2" charset="0"/>
              </a:rPr>
              <a:t>	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…we shall restrict our attention to second-order autonomous systems…where time does not enter explicitly into the</a:t>
            </a:r>
          </a:p>
          <a:p>
            <a:r>
              <a:rPr lang="en-US" altLang="en-US" sz="2000">
                <a:latin typeface="Helvetica" pitchFamily="2" charset="0"/>
              </a:rPr>
              <a:t>equation of motion.  This, of course, precludes time-dependent</a:t>
            </a:r>
          </a:p>
          <a:p>
            <a:r>
              <a:rPr lang="en-US" altLang="en-US" sz="2000">
                <a:latin typeface="Helvetica" pitchFamily="2" charset="0"/>
              </a:rPr>
              <a:t>forcing functions.</a:t>
            </a:r>
            <a:r>
              <a:rPr lang="ja-JP" altLang="en-US" sz="2000">
                <a:latin typeface="Helvetica" pitchFamily="2" charset="0"/>
              </a:rPr>
              <a:t>”</a:t>
            </a:r>
            <a:endParaRPr lang="en-US" altLang="ja-JP" sz="2000">
              <a:latin typeface="Helvetica" pitchFamily="2" charset="0"/>
            </a:endParaRP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Unit-Step and Unit-Impulse Functions:</a:t>
            </a:r>
          </a:p>
          <a:p>
            <a:r>
              <a:rPr lang="en-US" altLang="en-US" sz="2000">
                <a:latin typeface="Helvetica" pitchFamily="2" charset="0"/>
              </a:rPr>
              <a:t>             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Whereas the unit-step function is well defined, the unit-impulse function, mathematically speaking, is not.</a:t>
            </a:r>
            <a:r>
              <a:rPr lang="ja-JP" altLang="en-US" sz="2000">
                <a:latin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</a:rPr>
              <a:t> </a:t>
            </a:r>
          </a:p>
          <a:p>
            <a:endParaRPr lang="en-US" altLang="en-US" sz="1800">
              <a:latin typeface="Helvetica" pitchFamily="2" charset="0"/>
            </a:endParaRPr>
          </a:p>
          <a:p>
            <a:endParaRPr lang="en-US" altLang="en-US" sz="1800">
              <a:latin typeface="Helvetica" pitchFamily="2" charset="0"/>
            </a:endParaRPr>
          </a:p>
          <a:p>
            <a:r>
              <a:rPr lang="en-US" altLang="en-US" sz="1800" b="1">
                <a:solidFill>
                  <a:schemeClr val="accent2"/>
                </a:solidFill>
                <a:latin typeface="Helvetica" pitchFamily="2" charset="0"/>
              </a:rPr>
              <a:t>   </a:t>
            </a:r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Now we understand what these concepts mean so we can begin</a:t>
            </a:r>
          </a:p>
          <a:p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  to understand how they apply to systems!</a:t>
            </a:r>
            <a:endParaRPr lang="en-US" altLang="en-US" sz="200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BF73FB-3764-EB42-9372-7BAB7C6A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45</a:t>
            </a:fld>
            <a:endParaRPr lang="en-US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>
            <a:extLst>
              <a:ext uri="{FF2B5EF4-FFF2-40B4-BE49-F238E27FC236}">
                <a16:creationId xmlns:a16="http://schemas.microsoft.com/office/drawing/2014/main" id="{41EEAEFF-DB1D-E24B-8C51-AB3068A0499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679450"/>
            <a:ext cx="8002587" cy="572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C5645D-10BE-3A4D-9271-3A8959BE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46</a:t>
            </a:fld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74C9DEC9-6EAA-B047-881D-B9283120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341313"/>
            <a:ext cx="7445375" cy="110966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Time-Varying (LTV)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and Continuous</a:t>
            </a:r>
          </a:p>
        </p:txBody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9D2FA503-AA83-1B43-9CD6-5631DDBA4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7907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8611" name="Rectangle 4">
            <a:extLst>
              <a:ext uri="{FF2B5EF4-FFF2-40B4-BE49-F238E27FC236}">
                <a16:creationId xmlns:a16="http://schemas.microsoft.com/office/drawing/2014/main" id="{541AEE03-DED6-0645-A65B-BF46F6566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8612" name="Rectangle 5">
            <a:extLst>
              <a:ext uri="{FF2B5EF4-FFF2-40B4-BE49-F238E27FC236}">
                <a16:creationId xmlns:a16="http://schemas.microsoft.com/office/drawing/2014/main" id="{9DCAFE15-7F6A-324A-B566-9117DCE44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8613" name="Rectangle 6">
            <a:extLst>
              <a:ext uri="{FF2B5EF4-FFF2-40B4-BE49-F238E27FC236}">
                <a16:creationId xmlns:a16="http://schemas.microsoft.com/office/drawing/2014/main" id="{B7A51428-E050-324D-9131-707035E14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2625725"/>
            <a:ext cx="82708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/>
              <a:t> </a:t>
            </a:r>
            <a:r>
              <a:rPr lang="en-US" altLang="en-US">
                <a:latin typeface="Helvetica" pitchFamily="2" charset="0"/>
              </a:rPr>
              <a:t>What is the benefit of time-invariance for convolution?</a:t>
            </a:r>
          </a:p>
          <a:p>
            <a:pPr>
              <a:buFontTx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How does this change for time-varying systems?</a:t>
            </a:r>
          </a:p>
          <a:p>
            <a:pPr>
              <a:buFontTx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Is convolution possible for time-varying systems?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F3865-99AF-2C4A-B511-45AC17D6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47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B8F4E5-5CCF-E34E-89FA-B25A6C0B8E2F}"/>
              </a:ext>
            </a:extLst>
          </p:cNvPr>
          <p:cNvSpPr txBox="1"/>
          <p:nvPr/>
        </p:nvSpPr>
        <p:spPr>
          <a:xfrm>
            <a:off x="3060700" y="2266950"/>
            <a:ext cx="26987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3399"/>
                </a:solidFill>
                <a:latin typeface="Helvetica"/>
                <a:ea typeface="+mn-ea"/>
                <a:cs typeface="Helvetica"/>
              </a:rPr>
              <a:t>Transforms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0E4004-DABF-C74C-9638-CE0E0D4D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48</a:t>
            </a:fld>
            <a:endParaRPr lang="en-US" alt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89171BFA-1824-324E-97A0-2C356144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268288"/>
            <a:ext cx="7772400" cy="11953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 - Transforms</a:t>
            </a:r>
          </a:p>
        </p:txBody>
      </p:sp>
      <p:graphicFrame>
        <p:nvGraphicFramePr>
          <p:cNvPr id="70658" name="Object 2">
            <a:extLst>
              <a:ext uri="{FF2B5EF4-FFF2-40B4-BE49-F238E27FC236}">
                <a16:creationId xmlns:a16="http://schemas.microsoft.com/office/drawing/2014/main" id="{77F81BA3-D8C1-154C-9B6F-9938C571E4CC}"/>
              </a:ext>
            </a:extLst>
          </p:cNvPr>
          <p:cNvGraphicFramePr>
            <a:graphicFrameLocks/>
          </p:cNvGraphicFramePr>
          <p:nvPr/>
        </p:nvGraphicFramePr>
        <p:xfrm>
          <a:off x="2854325" y="1666875"/>
          <a:ext cx="3454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2" name="Equation" r:id="rId3" imgW="3467100" imgH="901700" progId="Equation.2">
                  <p:embed/>
                </p:oleObj>
              </mc:Choice>
              <mc:Fallback>
                <p:oleObj name="Equation" r:id="rId3" imgW="3467100" imgH="901700" progId="Equation.2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666875"/>
                        <a:ext cx="34544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AutoShape 4">
            <a:extLst>
              <a:ext uri="{FF2B5EF4-FFF2-40B4-BE49-F238E27FC236}">
                <a16:creationId xmlns:a16="http://schemas.microsoft.com/office/drawing/2014/main" id="{AC35E844-8546-0C4A-9F0F-EE09E39E6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2636838"/>
            <a:ext cx="857250" cy="1419225"/>
          </a:xfrm>
          <a:prstGeom prst="upDownArrow">
            <a:avLst>
              <a:gd name="adj1" fmla="val 50000"/>
              <a:gd name="adj2" fmla="val 33111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0" name="Text Box 5">
            <a:extLst>
              <a:ext uri="{FF2B5EF4-FFF2-40B4-BE49-F238E27FC236}">
                <a16:creationId xmlns:a16="http://schemas.microsoft.com/office/drawing/2014/main" id="{ECE50D5B-C2C9-2547-BBB7-5D97A84A6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900" y="4202113"/>
            <a:ext cx="2563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Y(w) = H(w) X(w)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70661" name="Rectangle 6">
            <a:extLst>
              <a:ext uri="{FF2B5EF4-FFF2-40B4-BE49-F238E27FC236}">
                <a16:creationId xmlns:a16="http://schemas.microsoft.com/office/drawing/2014/main" id="{6A1CCEA8-7966-F146-8369-647E17A27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2862263"/>
            <a:ext cx="32956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Transform Operation</a:t>
            </a:r>
          </a:p>
          <a:p>
            <a:r>
              <a:rPr lang="en-US" altLang="en-US">
                <a:latin typeface="Helvetica" pitchFamily="2" charset="0"/>
              </a:rPr>
              <a:t>(Fourier,Laplace)</a:t>
            </a:r>
          </a:p>
        </p:txBody>
      </p:sp>
      <p:sp>
        <p:nvSpPr>
          <p:cNvPr id="70662" name="Rectangle 7">
            <a:extLst>
              <a:ext uri="{FF2B5EF4-FFF2-40B4-BE49-F238E27FC236}">
                <a16:creationId xmlns:a16="http://schemas.microsoft.com/office/drawing/2014/main" id="{BE61C4DB-B97E-1C49-8FF3-55BF27947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843463"/>
            <a:ext cx="67008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Convolution in time = Multiplication in frequency</a:t>
            </a:r>
          </a:p>
          <a:p>
            <a:r>
              <a:rPr lang="en-US" altLang="en-US">
                <a:latin typeface="Helvetica" pitchFamily="2" charset="0"/>
              </a:rPr>
              <a:t>Deconvolution in time = ?</a:t>
            </a:r>
          </a:p>
          <a:p>
            <a:r>
              <a:rPr lang="en-US" altLang="en-US">
                <a:latin typeface="Helvetica" pitchFamily="2" charset="0"/>
              </a:rPr>
              <a:t>Note: If H(w) exists --&gt; h(t) must exist 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84CAAC-554C-0948-8919-F4A8F9C0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49</a:t>
            </a:fld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7739E07F-13BD-AC45-ABD4-318586C9E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63" y="239713"/>
            <a:ext cx="7772400" cy="84296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</a:t>
            </a:r>
          </a:p>
        </p:txBody>
      </p:sp>
      <p:sp>
        <p:nvSpPr>
          <p:cNvPr id="71682" name="TextBox 5">
            <a:extLst>
              <a:ext uri="{FF2B5EF4-FFF2-40B4-BE49-F238E27FC236}">
                <a16:creationId xmlns:a16="http://schemas.microsoft.com/office/drawing/2014/main" id="{2CBAB04E-9027-1D4D-B42A-8B4B9E15B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1697038"/>
            <a:ext cx="87471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800">
                <a:latin typeface="Perpetua" panose="02020502060401020303" pitchFamily="18" charset="77"/>
              </a:rPr>
              <a:t> </a:t>
            </a:r>
            <a:r>
              <a:rPr lang="en-US" altLang="en-US">
                <a:latin typeface="Helvetica" pitchFamily="2" charset="0"/>
              </a:rPr>
              <a:t>Named for great French mathematician Pierre Simon de   </a:t>
            </a:r>
          </a:p>
          <a:p>
            <a:r>
              <a:rPr lang="en-US" altLang="en-US">
                <a:latin typeface="Helvetica" pitchFamily="2" charset="0"/>
              </a:rPr>
              <a:t>  Laplace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• Like all transforms, converts one form of a signal </a:t>
            </a:r>
          </a:p>
          <a:p>
            <a:r>
              <a:rPr lang="en-US" altLang="en-US">
                <a:latin typeface="Helvetica" pitchFamily="2" charset="0"/>
              </a:rPr>
              <a:t>  into a different form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• Transforms from time domain to s-domain (or s-plane) and </a:t>
            </a:r>
          </a:p>
          <a:p>
            <a:r>
              <a:rPr lang="en-US" altLang="en-US">
                <a:latin typeface="Helvetica" pitchFamily="2" charset="0"/>
              </a:rPr>
              <a:t>   back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74E71C-E7F8-2842-A9FB-0A96F89C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50</a:t>
            </a:fld>
            <a:endParaRPr lang="en-US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377B337F-5A79-3945-8CBB-EB8BD07C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355600"/>
            <a:ext cx="7772400" cy="7270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(cont’d)</a:t>
            </a:r>
          </a:p>
        </p:txBody>
      </p:sp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A846C660-39A3-1D45-9F6E-8A1985300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2189163"/>
            <a:ext cx="8396287" cy="3719512"/>
          </a:xfrm>
        </p:spPr>
        <p:txBody>
          <a:bodyPr/>
          <a:lstStyle/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S-plane is the complex plane, real numbers along the x-axis (   ) and imaginary numbers along the y-axis (   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use the complex variable                  to define locations on s-plane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analyzes signals in terms of sinusoids and exponentials</a:t>
            </a:r>
          </a:p>
        </p:txBody>
      </p:sp>
      <p:graphicFrame>
        <p:nvGraphicFramePr>
          <p:cNvPr id="72707" name="Object 2">
            <a:extLst>
              <a:ext uri="{FF2B5EF4-FFF2-40B4-BE49-F238E27FC236}">
                <a16:creationId xmlns:a16="http://schemas.microsoft.com/office/drawing/2014/main" id="{6ACB47E4-9780-6E4B-AABA-05553359B4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9363" y="2781300"/>
          <a:ext cx="2667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7" name="Equation" r:id="rId3" imgW="266700" imgH="203200" progId="Equation.3">
                  <p:embed/>
                </p:oleObj>
              </mc:Choice>
              <mc:Fallback>
                <p:oleObj name="Equation" r:id="rId3" imgW="2667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2781300"/>
                        <a:ext cx="26670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3">
            <a:extLst>
              <a:ext uri="{FF2B5EF4-FFF2-40B4-BE49-F238E27FC236}">
                <a16:creationId xmlns:a16="http://schemas.microsoft.com/office/drawing/2014/main" id="{F60AC3D9-C33C-1044-B202-EE734F7517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4363" y="3211513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8" name="Equation" r:id="rId5" imgW="266700" imgH="190500" progId="Equation.3">
                  <p:embed/>
                </p:oleObj>
              </mc:Choice>
              <mc:Fallback>
                <p:oleObj name="Equation" r:id="rId5" imgW="266700" imgH="19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3" y="3211513"/>
                        <a:ext cx="2667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4">
            <a:extLst>
              <a:ext uri="{FF2B5EF4-FFF2-40B4-BE49-F238E27FC236}">
                <a16:creationId xmlns:a16="http://schemas.microsoft.com/office/drawing/2014/main" id="{BCA6E1D5-B0CB-B948-BF1E-481858EA41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1013" y="3667125"/>
          <a:ext cx="148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9" name="Equation" r:id="rId7" imgW="1485900" imgH="330200" progId="Equation.3">
                  <p:embed/>
                </p:oleObj>
              </mc:Choice>
              <mc:Fallback>
                <p:oleObj name="Equation" r:id="rId7" imgW="1485900" imgH="330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013" y="3667125"/>
                        <a:ext cx="1485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E1F82-B42D-744B-B21D-46836FD6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51</a:t>
            </a:fld>
            <a:endParaRPr lang="en-US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8ED7E58E-4215-0D40-A9D6-E6DC3105A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285750"/>
            <a:ext cx="7772400" cy="8048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73730" name="TextBox 5">
            <a:extLst>
              <a:ext uri="{FF2B5EF4-FFF2-40B4-BE49-F238E27FC236}">
                <a16:creationId xmlns:a16="http://schemas.microsoft.com/office/drawing/2014/main" id="{86C0C4AB-2C69-F145-BFB6-1167A4375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3" y="1711325"/>
            <a:ext cx="1589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Perpetua" panose="02020502060401020303" pitchFamily="18" charset="77"/>
              </a:rPr>
              <a:t>• </a:t>
            </a:r>
            <a:r>
              <a:rPr lang="en-US" altLang="en-US">
                <a:latin typeface="Helvetica" pitchFamily="2" charset="0"/>
              </a:rPr>
              <a:t>Example</a:t>
            </a:r>
          </a:p>
        </p:txBody>
      </p:sp>
      <p:graphicFrame>
        <p:nvGraphicFramePr>
          <p:cNvPr id="73731" name="Object 2">
            <a:extLst>
              <a:ext uri="{FF2B5EF4-FFF2-40B4-BE49-F238E27FC236}">
                <a16:creationId xmlns:a16="http://schemas.microsoft.com/office/drawing/2014/main" id="{2E77B785-EEEF-7B49-B732-B58E137D25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125" y="2886075"/>
          <a:ext cx="79248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2" name="Equation" r:id="rId3" imgW="7924800" imgH="1003300" progId="Equation.3">
                  <p:embed/>
                </p:oleObj>
              </mc:Choice>
              <mc:Fallback>
                <p:oleObj name="Equation" r:id="rId3" imgW="7924800" imgH="1003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2886075"/>
                        <a:ext cx="79248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2" name="TextBox 10">
            <a:extLst>
              <a:ext uri="{FF2B5EF4-FFF2-40B4-BE49-F238E27FC236}">
                <a16:creationId xmlns:a16="http://schemas.microsoft.com/office/drawing/2014/main" id="{DD02D3FD-5AD2-3F43-8B0A-2DF94F340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510088"/>
            <a:ext cx="3354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Perpetua" panose="02020502060401020303" pitchFamily="18" charset="77"/>
              </a:rPr>
              <a:t>• </a:t>
            </a:r>
            <a:r>
              <a:rPr lang="en-US" altLang="en-US">
                <a:latin typeface="Helvetica" pitchFamily="2" charset="0"/>
              </a:rPr>
              <a:t>zeros:  -3 + j, -3 - j</a:t>
            </a:r>
          </a:p>
          <a:p>
            <a:r>
              <a:rPr lang="en-US" altLang="en-US">
                <a:latin typeface="Helvetica" pitchFamily="2" charset="0"/>
              </a:rPr>
              <a:t>  poles :  -4, -1 + j, -1 - j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BD465A-C549-FA40-840A-38B432AE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52</a:t>
            </a:fld>
            <a:endParaRPr lang="en-US" alt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9E002BFE-75FE-8443-AC9D-BFD94041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75" y="303213"/>
            <a:ext cx="7772400" cy="80486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74754" name="TextBox 5">
            <a:extLst>
              <a:ext uri="{FF2B5EF4-FFF2-40B4-BE49-F238E27FC236}">
                <a16:creationId xmlns:a16="http://schemas.microsoft.com/office/drawing/2014/main" id="{58B82421-BAAB-A249-984F-75E51F06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1568450"/>
            <a:ext cx="6757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Perpetua" panose="02020502060401020303" pitchFamily="18" charset="77"/>
              </a:rPr>
              <a:t>• </a:t>
            </a:r>
            <a:r>
              <a:rPr lang="en-US" altLang="en-US">
                <a:latin typeface="Helvetica" pitchFamily="2" charset="0"/>
              </a:rPr>
              <a:t>Can plot the zeros and the poles in the s-plane</a:t>
            </a:r>
          </a:p>
        </p:txBody>
      </p:sp>
      <p:cxnSp>
        <p:nvCxnSpPr>
          <p:cNvPr id="74755" name="Straight Connector 9">
            <a:extLst>
              <a:ext uri="{FF2B5EF4-FFF2-40B4-BE49-F238E27FC236}">
                <a16:creationId xmlns:a16="http://schemas.microsoft.com/office/drawing/2014/main" id="{C3CCB2EE-01B3-0646-B67F-1E839BEE1F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5" y="4262438"/>
            <a:ext cx="3330575" cy="142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56" name="Straight Connector 12">
            <a:extLst>
              <a:ext uri="{FF2B5EF4-FFF2-40B4-BE49-F238E27FC236}">
                <a16:creationId xmlns:a16="http://schemas.microsoft.com/office/drawing/2014/main" id="{50E5D4DF-EB78-A44A-A2D2-0FA5958E642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501900" y="4314826"/>
            <a:ext cx="3070225" cy="12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Multiply 13">
            <a:extLst>
              <a:ext uri="{FF2B5EF4-FFF2-40B4-BE49-F238E27FC236}">
                <a16:creationId xmlns:a16="http://schemas.microsoft.com/office/drawing/2014/main" id="{72E6317F-08B9-8946-A1FD-7F85D5E11621}"/>
              </a:ext>
            </a:extLst>
          </p:cNvPr>
          <p:cNvSpPr/>
          <p:nvPr/>
        </p:nvSpPr>
        <p:spPr bwMode="auto">
          <a:xfrm>
            <a:off x="2592388" y="4094163"/>
            <a:ext cx="311150" cy="338137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15" name="Multiply 14">
            <a:extLst>
              <a:ext uri="{FF2B5EF4-FFF2-40B4-BE49-F238E27FC236}">
                <a16:creationId xmlns:a16="http://schemas.microsoft.com/office/drawing/2014/main" id="{5CDD6594-A8EF-BA48-BE1B-4D22094BA0DF}"/>
              </a:ext>
            </a:extLst>
          </p:cNvPr>
          <p:cNvSpPr/>
          <p:nvPr/>
        </p:nvSpPr>
        <p:spPr bwMode="auto">
          <a:xfrm>
            <a:off x="3586163" y="3586163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74759" name="TextBox 15">
            <a:extLst>
              <a:ext uri="{FF2B5EF4-FFF2-40B4-BE49-F238E27FC236}">
                <a16:creationId xmlns:a16="http://schemas.microsoft.com/office/drawing/2014/main" id="{D44B85C8-4D9D-3E49-B44E-3BE397911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450" y="4276725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-1</a:t>
            </a:r>
          </a:p>
        </p:txBody>
      </p:sp>
      <p:sp>
        <p:nvSpPr>
          <p:cNvPr id="74760" name="TextBox 16">
            <a:extLst>
              <a:ext uri="{FF2B5EF4-FFF2-40B4-BE49-F238E27FC236}">
                <a16:creationId xmlns:a16="http://schemas.microsoft.com/office/drawing/2014/main" id="{88686BBA-FA52-884C-985B-FB3836541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038" y="4298950"/>
            <a:ext cx="458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-4</a:t>
            </a:r>
          </a:p>
        </p:txBody>
      </p:sp>
      <p:sp>
        <p:nvSpPr>
          <p:cNvPr id="74761" name="TextBox 17">
            <a:extLst>
              <a:ext uri="{FF2B5EF4-FFF2-40B4-BE49-F238E27FC236}">
                <a16:creationId xmlns:a16="http://schemas.microsoft.com/office/drawing/2014/main" id="{19A3BCA6-61A6-5F45-9704-E1D59A550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224338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Real</a:t>
            </a:r>
          </a:p>
        </p:txBody>
      </p:sp>
      <p:sp>
        <p:nvSpPr>
          <p:cNvPr id="74762" name="TextBox 18">
            <a:extLst>
              <a:ext uri="{FF2B5EF4-FFF2-40B4-BE49-F238E27FC236}">
                <a16:creationId xmlns:a16="http://schemas.microsoft.com/office/drawing/2014/main" id="{BFB60AE5-CC3B-154A-8BA6-3832022E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63" y="2552700"/>
            <a:ext cx="1309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Imaginary</a:t>
            </a:r>
          </a:p>
        </p:txBody>
      </p:sp>
      <p:sp>
        <p:nvSpPr>
          <p:cNvPr id="74763" name="TextBox 19">
            <a:extLst>
              <a:ext uri="{FF2B5EF4-FFF2-40B4-BE49-F238E27FC236}">
                <a16:creationId xmlns:a16="http://schemas.microsoft.com/office/drawing/2014/main" id="{7FEF103F-55AE-2F42-871B-44B7E6564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5480050"/>
            <a:ext cx="1152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STABLE</a:t>
            </a:r>
          </a:p>
        </p:txBody>
      </p:sp>
      <p:sp>
        <p:nvSpPr>
          <p:cNvPr id="74764" name="TextBox 20">
            <a:extLst>
              <a:ext uri="{FF2B5EF4-FFF2-40B4-BE49-F238E27FC236}">
                <a16:creationId xmlns:a16="http://schemas.microsoft.com/office/drawing/2014/main" id="{FE28759C-A67D-D646-BB56-A0A1DF834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45465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UNSTABLE</a:t>
            </a:r>
          </a:p>
        </p:txBody>
      </p:sp>
      <p:sp>
        <p:nvSpPr>
          <p:cNvPr id="22" name="Multiply 21">
            <a:extLst>
              <a:ext uri="{FF2B5EF4-FFF2-40B4-BE49-F238E27FC236}">
                <a16:creationId xmlns:a16="http://schemas.microsoft.com/office/drawing/2014/main" id="{77EB9AA9-C9AC-0F46-9381-355B9B5728B8}"/>
              </a:ext>
            </a:extLst>
          </p:cNvPr>
          <p:cNvSpPr/>
          <p:nvPr/>
        </p:nvSpPr>
        <p:spPr bwMode="auto">
          <a:xfrm>
            <a:off x="3595688" y="4775200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4766" name="Straight Connector 32">
            <a:extLst>
              <a:ext uri="{FF2B5EF4-FFF2-40B4-BE49-F238E27FC236}">
                <a16:creationId xmlns:a16="http://schemas.microsoft.com/office/drawing/2014/main" id="{D75DB176-D306-3947-92E2-8A784417574C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634581" y="4256882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67" name="Straight Connector 37">
            <a:extLst>
              <a:ext uri="{FF2B5EF4-FFF2-40B4-BE49-F238E27FC236}">
                <a16:creationId xmlns:a16="http://schemas.microsoft.com/office/drawing/2014/main" id="{2FCD2A5A-B7C7-944D-AB25-9FC17A7B952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958306" y="4279107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Donut 38">
            <a:extLst>
              <a:ext uri="{FF2B5EF4-FFF2-40B4-BE49-F238E27FC236}">
                <a16:creationId xmlns:a16="http://schemas.microsoft.com/office/drawing/2014/main" id="{C0774DED-F4FF-0E40-B67C-038F412E2883}"/>
              </a:ext>
            </a:extLst>
          </p:cNvPr>
          <p:cNvSpPr/>
          <p:nvPr/>
        </p:nvSpPr>
        <p:spPr bwMode="auto">
          <a:xfrm>
            <a:off x="2941638" y="3614738"/>
            <a:ext cx="246062" cy="246062"/>
          </a:xfrm>
          <a:prstGeom prst="donu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40" name="Donut 39">
            <a:extLst>
              <a:ext uri="{FF2B5EF4-FFF2-40B4-BE49-F238E27FC236}">
                <a16:creationId xmlns:a16="http://schemas.microsoft.com/office/drawing/2014/main" id="{3EDDE54D-15F5-1340-A5AC-B664706A7E58}"/>
              </a:ext>
            </a:extLst>
          </p:cNvPr>
          <p:cNvSpPr/>
          <p:nvPr/>
        </p:nvSpPr>
        <p:spPr bwMode="auto">
          <a:xfrm>
            <a:off x="2963863" y="4791075"/>
            <a:ext cx="246062" cy="246063"/>
          </a:xfrm>
          <a:prstGeom prst="donu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4770" name="Straight Connector 41">
            <a:extLst>
              <a:ext uri="{FF2B5EF4-FFF2-40B4-BE49-F238E27FC236}">
                <a16:creationId xmlns:a16="http://schemas.microsoft.com/office/drawing/2014/main" id="{8FE90758-5AA3-E041-8C1E-E7CC6306EB4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40175" y="3719513"/>
            <a:ext cx="25876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71" name="Straight Connector 42">
            <a:extLst>
              <a:ext uri="{FF2B5EF4-FFF2-40B4-BE49-F238E27FC236}">
                <a16:creationId xmlns:a16="http://schemas.microsoft.com/office/drawing/2014/main" id="{A2A9A1FE-9B2D-F94E-954F-092D3487BCD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22713" y="4933950"/>
            <a:ext cx="26035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772" name="TextBox 43">
            <a:extLst>
              <a:ext uri="{FF2B5EF4-FFF2-40B4-BE49-F238E27FC236}">
                <a16:creationId xmlns:a16="http://schemas.microsoft.com/office/drawing/2014/main" id="{AF04CFFB-D379-6743-938F-A14E42A4A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075" y="4675188"/>
            <a:ext cx="458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-1</a:t>
            </a:r>
          </a:p>
        </p:txBody>
      </p:sp>
      <p:sp>
        <p:nvSpPr>
          <p:cNvPr id="74773" name="TextBox 44">
            <a:extLst>
              <a:ext uri="{FF2B5EF4-FFF2-40B4-BE49-F238E27FC236}">
                <a16:creationId xmlns:a16="http://schemas.microsoft.com/office/drawing/2014/main" id="{5738DCC9-5E02-F346-AA0F-70914DB1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0675" y="34432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1</a:t>
            </a:r>
          </a:p>
        </p:txBody>
      </p:sp>
      <p:cxnSp>
        <p:nvCxnSpPr>
          <p:cNvPr id="74774" name="Straight Connector 37">
            <a:extLst>
              <a:ext uri="{FF2B5EF4-FFF2-40B4-BE49-F238E27FC236}">
                <a16:creationId xmlns:a16="http://schemas.microsoft.com/office/drawing/2014/main" id="{6D71BB96-0641-1248-BB18-49C6A76ECF0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291681" y="4263232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8DA5B-ED11-6D49-A0E9-9D39186B4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53</a:t>
            </a:fld>
            <a:endParaRPr lang="en-US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7D50EB86-74C1-1A47-B4C6-235E2391F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8" y="303213"/>
            <a:ext cx="7772400" cy="80486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75778" name="TextBox 5">
            <a:extLst>
              <a:ext uri="{FF2B5EF4-FFF2-40B4-BE49-F238E27FC236}">
                <a16:creationId xmlns:a16="http://schemas.microsoft.com/office/drawing/2014/main" id="{C02AFA9F-4F1C-974E-BF7A-73521DBD9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1568450"/>
            <a:ext cx="2052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News Gothic MT" panose="020B0503020103020203" pitchFamily="34" charset="0"/>
              </a:rPr>
              <a:t>• </a:t>
            </a:r>
            <a:r>
              <a:rPr lang="en-US" altLang="en-US">
                <a:latin typeface="Helvetica" pitchFamily="2" charset="0"/>
              </a:rPr>
              <a:t>The s-plane</a:t>
            </a:r>
          </a:p>
        </p:txBody>
      </p:sp>
      <p:cxnSp>
        <p:nvCxnSpPr>
          <p:cNvPr id="75779" name="Straight Connector 9">
            <a:extLst>
              <a:ext uri="{FF2B5EF4-FFF2-40B4-BE49-F238E27FC236}">
                <a16:creationId xmlns:a16="http://schemas.microsoft.com/office/drawing/2014/main" id="{7537301F-60FD-514F-A58A-1838394247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5" y="4054475"/>
            <a:ext cx="3330575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0" name="Straight Connector 12">
            <a:extLst>
              <a:ext uri="{FF2B5EF4-FFF2-40B4-BE49-F238E27FC236}">
                <a16:creationId xmlns:a16="http://schemas.microsoft.com/office/drawing/2014/main" id="{EBCEB24A-9675-684C-86F8-C245698947E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139156" y="3952082"/>
            <a:ext cx="3783013" cy="2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Multiply 14">
            <a:extLst>
              <a:ext uri="{FF2B5EF4-FFF2-40B4-BE49-F238E27FC236}">
                <a16:creationId xmlns:a16="http://schemas.microsoft.com/office/drawing/2014/main" id="{222C5492-C612-6545-B466-CDDC2CCBA9DF}"/>
              </a:ext>
            </a:extLst>
          </p:cNvPr>
          <p:cNvSpPr/>
          <p:nvPr/>
        </p:nvSpPr>
        <p:spPr bwMode="auto">
          <a:xfrm>
            <a:off x="2886075" y="2717800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75782" name="TextBox 17">
            <a:extLst>
              <a:ext uri="{FF2B5EF4-FFF2-40B4-BE49-F238E27FC236}">
                <a16:creationId xmlns:a16="http://schemas.microsoft.com/office/drawing/2014/main" id="{CB9F58BB-DA57-6340-AF7C-EB52CC1C1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900" y="3990975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Real</a:t>
            </a:r>
          </a:p>
        </p:txBody>
      </p:sp>
      <p:sp>
        <p:nvSpPr>
          <p:cNvPr id="75783" name="TextBox 18">
            <a:extLst>
              <a:ext uri="{FF2B5EF4-FFF2-40B4-BE49-F238E27FC236}">
                <a16:creationId xmlns:a16="http://schemas.microsoft.com/office/drawing/2014/main" id="{40F5413A-E655-5940-8BC4-E1CE4E2F2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1724025"/>
            <a:ext cx="1309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Imaginary</a:t>
            </a:r>
          </a:p>
        </p:txBody>
      </p:sp>
      <p:sp>
        <p:nvSpPr>
          <p:cNvPr id="75784" name="TextBox 19">
            <a:extLst>
              <a:ext uri="{FF2B5EF4-FFF2-40B4-BE49-F238E27FC236}">
                <a16:creationId xmlns:a16="http://schemas.microsoft.com/office/drawing/2014/main" id="{8EC88FD8-66BC-764B-B223-BCBD4796E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5713413"/>
            <a:ext cx="1152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STABLE</a:t>
            </a:r>
          </a:p>
        </p:txBody>
      </p:sp>
      <p:sp>
        <p:nvSpPr>
          <p:cNvPr id="75785" name="TextBox 20">
            <a:extLst>
              <a:ext uri="{FF2B5EF4-FFF2-40B4-BE49-F238E27FC236}">
                <a16:creationId xmlns:a16="http://schemas.microsoft.com/office/drawing/2014/main" id="{9EB81F58-7202-BF48-9CB9-83CF75905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713413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UNSTABLE</a:t>
            </a:r>
          </a:p>
        </p:txBody>
      </p:sp>
      <p:sp>
        <p:nvSpPr>
          <p:cNvPr id="22" name="Multiply 21">
            <a:extLst>
              <a:ext uri="{FF2B5EF4-FFF2-40B4-BE49-F238E27FC236}">
                <a16:creationId xmlns:a16="http://schemas.microsoft.com/office/drawing/2014/main" id="{A1CDE344-066A-DF4B-AD12-5AB3056A8AD5}"/>
              </a:ext>
            </a:extLst>
          </p:cNvPr>
          <p:cNvSpPr/>
          <p:nvPr/>
        </p:nvSpPr>
        <p:spPr bwMode="auto">
          <a:xfrm>
            <a:off x="2922588" y="5046663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5787" name="Straight Connector 37">
            <a:extLst>
              <a:ext uri="{FF2B5EF4-FFF2-40B4-BE49-F238E27FC236}">
                <a16:creationId xmlns:a16="http://schemas.microsoft.com/office/drawing/2014/main" id="{2CFA5F0D-6C98-8441-9D67-B38736F4A87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893219" y="4071144"/>
            <a:ext cx="2206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8" name="Straight Connector 41">
            <a:extLst>
              <a:ext uri="{FF2B5EF4-FFF2-40B4-BE49-F238E27FC236}">
                <a16:creationId xmlns:a16="http://schemas.microsoft.com/office/drawing/2014/main" id="{29AAD4FE-05FC-6448-BB83-3334FDF2103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02075" y="2876550"/>
            <a:ext cx="258763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9" name="Straight Connector 42">
            <a:extLst>
              <a:ext uri="{FF2B5EF4-FFF2-40B4-BE49-F238E27FC236}">
                <a16:creationId xmlns:a16="http://schemas.microsoft.com/office/drawing/2014/main" id="{0EF42BA3-3521-974E-9594-CF54BB24AAD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22713" y="5257800"/>
            <a:ext cx="26035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Block Arc 26">
            <a:extLst>
              <a:ext uri="{FF2B5EF4-FFF2-40B4-BE49-F238E27FC236}">
                <a16:creationId xmlns:a16="http://schemas.microsoft.com/office/drawing/2014/main" id="{6A920784-E481-B047-95A1-AE5F7A995F46}"/>
              </a:ext>
            </a:extLst>
          </p:cNvPr>
          <p:cNvSpPr/>
          <p:nvPr/>
        </p:nvSpPr>
        <p:spPr>
          <a:xfrm rot="16200000">
            <a:off x="2488082" y="2449051"/>
            <a:ext cx="3194230" cy="3168319"/>
          </a:xfrm>
          <a:prstGeom prst="blockArc">
            <a:avLst>
              <a:gd name="adj1" fmla="val 10799999"/>
              <a:gd name="adj2" fmla="val 21436590"/>
              <a:gd name="adj3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2C2FA6F-3EFE-AB43-B511-D5796B12F753}"/>
              </a:ext>
            </a:extLst>
          </p:cNvPr>
          <p:cNvCxnSpPr>
            <a:cxnSpLocks noChangeShapeType="1"/>
            <a:endCxn id="15" idx="2"/>
          </p:cNvCxnSpPr>
          <p:nvPr/>
        </p:nvCxnSpPr>
        <p:spPr bwMode="auto">
          <a:xfrm rot="16200000" flipV="1">
            <a:off x="3028950" y="3067051"/>
            <a:ext cx="1082675" cy="8953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A715326D-E1AC-7744-BB57-42BC6D1B86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6950" y="3473450"/>
            <a:ext cx="1038225" cy="206375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5795" name="Object 2">
            <a:extLst>
              <a:ext uri="{FF2B5EF4-FFF2-40B4-BE49-F238E27FC236}">
                <a16:creationId xmlns:a16="http://schemas.microsoft.com/office/drawing/2014/main" id="{85E755A0-006B-724C-BD62-197094B71E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21213" y="3459163"/>
          <a:ext cx="393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7" name="Equation" r:id="rId3" imgW="393700" imgH="381000" progId="Equation.3">
                  <p:embed/>
                </p:oleObj>
              </mc:Choice>
              <mc:Fallback>
                <p:oleObj name="Equation" r:id="rId3" imgW="3937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3" y="3459163"/>
                        <a:ext cx="393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Arc 45">
            <a:extLst>
              <a:ext uri="{FF2B5EF4-FFF2-40B4-BE49-F238E27FC236}">
                <a16:creationId xmlns:a16="http://schemas.microsoft.com/office/drawing/2014/main" id="{B396B098-8EE7-BF4D-BD04-229DA473FD81}"/>
              </a:ext>
            </a:extLst>
          </p:cNvPr>
          <p:cNvSpPr>
            <a:spLocks/>
          </p:cNvSpPr>
          <p:nvPr/>
        </p:nvSpPr>
        <p:spPr bwMode="auto">
          <a:xfrm rot="-4971733">
            <a:off x="3579813" y="3805238"/>
            <a:ext cx="546100" cy="514350"/>
          </a:xfrm>
          <a:custGeom>
            <a:avLst/>
            <a:gdLst>
              <a:gd name="T0" fmla="*/ 273050 w 546100"/>
              <a:gd name="T1" fmla="*/ 0 h 514350"/>
              <a:gd name="T2" fmla="*/ 533373 w 546100"/>
              <a:gd name="T3" fmla="*/ 179575 h 5143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46100" h="514350" stroke="0">
                <a:moveTo>
                  <a:pt x="273050" y="0"/>
                </a:moveTo>
                <a:cubicBezTo>
                  <a:pt x="392112" y="0"/>
                  <a:pt x="497447" y="72662"/>
                  <a:pt x="533373" y="179575"/>
                </a:cubicBezTo>
                <a:lnTo>
                  <a:pt x="273050" y="257175"/>
                </a:lnTo>
                <a:lnTo>
                  <a:pt x="273050" y="0"/>
                </a:lnTo>
                <a:close/>
              </a:path>
              <a:path w="546100" h="514350" fill="none">
                <a:moveTo>
                  <a:pt x="273050" y="0"/>
                </a:moveTo>
                <a:cubicBezTo>
                  <a:pt x="392112" y="0"/>
                  <a:pt x="497447" y="72662"/>
                  <a:pt x="533373" y="179575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48" name="Curved Connector 47">
            <a:extLst>
              <a:ext uri="{FF2B5EF4-FFF2-40B4-BE49-F238E27FC236}">
                <a16:creationId xmlns:a16="http://schemas.microsoft.com/office/drawing/2014/main" id="{68B25C33-39C5-D94B-8B62-401A0877445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787525" y="3421063"/>
            <a:ext cx="1801813" cy="427037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5798" name="Object 3">
            <a:extLst>
              <a:ext uri="{FF2B5EF4-FFF2-40B4-BE49-F238E27FC236}">
                <a16:creationId xmlns:a16="http://schemas.microsoft.com/office/drawing/2014/main" id="{41FE42D4-8157-1A47-A9F6-4018B18F53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8025" y="3175000"/>
          <a:ext cx="990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8" name="Equation" r:id="rId5" imgW="990600" imgH="431800" progId="Equation.3">
                  <p:embed/>
                </p:oleObj>
              </mc:Choice>
              <mc:Fallback>
                <p:oleObj name="Equation" r:id="rId5" imgW="9906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3175000"/>
                        <a:ext cx="990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9" name="Object 4">
            <a:extLst>
              <a:ext uri="{FF2B5EF4-FFF2-40B4-BE49-F238E27FC236}">
                <a16:creationId xmlns:a16="http://schemas.microsoft.com/office/drawing/2014/main" id="{B068C930-EA82-1943-BA4E-337327D174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74938" y="4222750"/>
          <a:ext cx="762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9" name="Equation" r:id="rId7" imgW="762000" imgH="381000" progId="Equation.3">
                  <p:embed/>
                </p:oleObj>
              </mc:Choice>
              <mc:Fallback>
                <p:oleObj name="Equation" r:id="rId7" imgW="7620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4938" y="4222750"/>
                        <a:ext cx="762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0" name="Object 5">
            <a:extLst>
              <a:ext uri="{FF2B5EF4-FFF2-40B4-BE49-F238E27FC236}">
                <a16:creationId xmlns:a16="http://schemas.microsoft.com/office/drawing/2014/main" id="{C7EC0842-85E0-C24F-9568-EB7907AD83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2565400"/>
          <a:ext cx="1828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20" name="Equation" r:id="rId9" imgW="1828800" imgH="482600" progId="Equation.3">
                  <p:embed/>
                </p:oleObj>
              </mc:Choice>
              <mc:Fallback>
                <p:oleObj name="Equation" r:id="rId9" imgW="18288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565400"/>
                        <a:ext cx="1828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1" name="Object 6">
            <a:extLst>
              <a:ext uri="{FF2B5EF4-FFF2-40B4-BE49-F238E27FC236}">
                <a16:creationId xmlns:a16="http://schemas.microsoft.com/office/drawing/2014/main" id="{20766EB8-88D0-2B40-A88A-CEC60FCE24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2065338"/>
          <a:ext cx="889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21" name="Equation" r:id="rId11" imgW="889000" imgH="342900" progId="Equation.3">
                  <p:embed/>
                </p:oleObj>
              </mc:Choice>
              <mc:Fallback>
                <p:oleObj name="Equation" r:id="rId11" imgW="889000" imgH="342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065338"/>
                        <a:ext cx="8890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2" name="Object 7">
            <a:extLst>
              <a:ext uri="{FF2B5EF4-FFF2-40B4-BE49-F238E27FC236}">
                <a16:creationId xmlns:a16="http://schemas.microsoft.com/office/drawing/2014/main" id="{F4D53539-6D42-254D-8634-20CA6FB114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0500" y="3914775"/>
          <a:ext cx="673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22" name="Equation" r:id="rId13" imgW="673100" imgH="342900" progId="Equation.3">
                  <p:embed/>
                </p:oleObj>
              </mc:Choice>
              <mc:Fallback>
                <p:oleObj name="Equation" r:id="rId13" imgW="673100" imgH="342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3914775"/>
                        <a:ext cx="673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050FF0-9E60-C341-B890-E1BE5D14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54</a:t>
            </a:fld>
            <a:endParaRPr lang="en-US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:a16="http://schemas.microsoft.com/office/drawing/2014/main" id="{15694C41-4E70-8648-ADF8-B029EC04C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66700"/>
            <a:ext cx="7772400" cy="8429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sp>
        <p:nvSpPr>
          <p:cNvPr id="56328" name="TextBox 5">
            <a:extLst>
              <a:ext uri="{FF2B5EF4-FFF2-40B4-BE49-F238E27FC236}">
                <a16:creationId xmlns:a16="http://schemas.microsoft.com/office/drawing/2014/main" id="{852E1F93-F67A-CD40-9B5A-E06884A71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595438"/>
            <a:ext cx="79470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>
                <a:latin typeface="+mj-lt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Fourier transform of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x(t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) will exist if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x(t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) has </a:t>
            </a:r>
            <a:r>
              <a:rPr lang="en-US" u="sng" dirty="0">
                <a:latin typeface="Helvetica" charset="0"/>
                <a:ea typeface="Helvetica" charset="0"/>
                <a:cs typeface="Helvetica" charset="0"/>
              </a:rPr>
              <a:t>finite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energy</a:t>
            </a:r>
          </a:p>
        </p:txBody>
      </p:sp>
      <p:graphicFrame>
        <p:nvGraphicFramePr>
          <p:cNvPr id="76803" name="Object 2">
            <a:extLst>
              <a:ext uri="{FF2B5EF4-FFF2-40B4-BE49-F238E27FC236}">
                <a16:creationId xmlns:a16="http://schemas.microsoft.com/office/drawing/2014/main" id="{629237A8-03F0-7C43-9FAA-094163590C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6775" y="2509838"/>
          <a:ext cx="1968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4" name="Equation" r:id="rId3" imgW="1968500" imgH="749300" progId="Equation.3">
                  <p:embed/>
                </p:oleObj>
              </mc:Choice>
              <mc:Fallback>
                <p:oleObj name="Equation" r:id="rId3" imgW="1968500" imgH="749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2509838"/>
                        <a:ext cx="19685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TextBox 7">
            <a:extLst>
              <a:ext uri="{FF2B5EF4-FFF2-40B4-BE49-F238E27FC236}">
                <a16:creationId xmlns:a16="http://schemas.microsoft.com/office/drawing/2014/main" id="{083DD3E9-7C0D-014F-B0DF-CF84A3645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88" y="3478213"/>
            <a:ext cx="69088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>
                <a:latin typeface="Helvetica" pitchFamily="-1" charset="0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Additionally, should follow Dirichlet conditions:</a:t>
            </a:r>
          </a:p>
          <a:p>
            <a:pPr lvl="1">
              <a:buFontTx/>
              <a:buChar char="-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x(t) has finite number of discontinuities</a:t>
            </a:r>
          </a:p>
          <a:p>
            <a:pPr lvl="1">
              <a:buFontTx/>
              <a:buChar char="-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x(t) has finite number of minima and maxima</a:t>
            </a:r>
          </a:p>
          <a:p>
            <a:pPr lvl="1">
              <a:buFontTx/>
              <a:buChar char="-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x(t) is absolutely integrable</a:t>
            </a:r>
          </a:p>
        </p:txBody>
      </p:sp>
      <p:graphicFrame>
        <p:nvGraphicFramePr>
          <p:cNvPr id="76805" name="Object 3">
            <a:extLst>
              <a:ext uri="{FF2B5EF4-FFF2-40B4-BE49-F238E27FC236}">
                <a16:creationId xmlns:a16="http://schemas.microsoft.com/office/drawing/2014/main" id="{218AAFA7-483A-974F-B88F-F89BB810F9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5175250"/>
          <a:ext cx="19177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45" name="Equation" r:id="rId5" imgW="1917700" imgH="698500" progId="Equation.3">
                  <p:embed/>
                </p:oleObj>
              </mc:Choice>
              <mc:Fallback>
                <p:oleObj name="Equation" r:id="rId5" imgW="1917700" imgH="698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5175250"/>
                        <a:ext cx="19177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6E0708-E44D-AC4C-8E77-19C94582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55</a:t>
            </a:fld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>
            <a:extLst>
              <a:ext uri="{FF2B5EF4-FFF2-40B4-BE49-F238E27FC236}">
                <a16:creationId xmlns:a16="http://schemas.microsoft.com/office/drawing/2014/main" id="{62CF8793-7F04-1840-B960-7C48B661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234950"/>
            <a:ext cx="7772400" cy="8048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graphicFrame>
        <p:nvGraphicFramePr>
          <p:cNvPr id="77826" name="Object 2">
            <a:extLst>
              <a:ext uri="{FF2B5EF4-FFF2-40B4-BE49-F238E27FC236}">
                <a16:creationId xmlns:a16="http://schemas.microsoft.com/office/drawing/2014/main" id="{FD18E24F-3A89-C54C-ADF8-C42AC99D1C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1200" y="1617663"/>
          <a:ext cx="5803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61" name="Equation" r:id="rId3" imgW="5803900" imgH="698500" progId="Equation.3">
                  <p:embed/>
                </p:oleObj>
              </mc:Choice>
              <mc:Fallback>
                <p:oleObj name="Equation" r:id="rId3" imgW="5803900" imgH="698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617663"/>
                        <a:ext cx="5803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827" name="Straight Arrow Connector 8">
            <a:extLst>
              <a:ext uri="{FF2B5EF4-FFF2-40B4-BE49-F238E27FC236}">
                <a16:creationId xmlns:a16="http://schemas.microsoft.com/office/drawing/2014/main" id="{9A818A1C-1E50-2540-8702-A5E7D46C85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0575" y="4483100"/>
            <a:ext cx="2695575" cy="12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28" name="Straight Arrow Connector 10">
            <a:extLst>
              <a:ext uri="{FF2B5EF4-FFF2-40B4-BE49-F238E27FC236}">
                <a16:creationId xmlns:a16="http://schemas.microsoft.com/office/drawing/2014/main" id="{42BE44D2-406F-DF43-B2EB-39E65408E9D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1250950" y="3582988"/>
            <a:ext cx="1774825" cy="25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29" name="TextBox 11">
            <a:extLst>
              <a:ext uri="{FF2B5EF4-FFF2-40B4-BE49-F238E27FC236}">
                <a16:creationId xmlns:a16="http://schemas.microsoft.com/office/drawing/2014/main" id="{D1393E89-453B-EA45-BB11-E39993792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488" y="4457700"/>
            <a:ext cx="269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graphicFrame>
        <p:nvGraphicFramePr>
          <p:cNvPr id="77830" name="Object 3">
            <a:extLst>
              <a:ext uri="{FF2B5EF4-FFF2-40B4-BE49-F238E27FC236}">
                <a16:creationId xmlns:a16="http://schemas.microsoft.com/office/drawing/2014/main" id="{EB97AE69-4455-0E4F-9CBC-0A41B2A2AE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1450" y="2784475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62" name="Equation" r:id="rId5" imgW="508000" imgH="330200" progId="Equation.3">
                  <p:embed/>
                </p:oleObj>
              </mc:Choice>
              <mc:Fallback>
                <p:oleObj name="Equation" r:id="rId5" imgW="5080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2784475"/>
                        <a:ext cx="50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1" name="TextBox 13">
            <a:extLst>
              <a:ext uri="{FF2B5EF4-FFF2-40B4-BE49-F238E27FC236}">
                <a16:creationId xmlns:a16="http://schemas.microsoft.com/office/drawing/2014/main" id="{064A247F-983A-BB4E-BF03-D5E537C28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213" y="4454525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sp>
        <p:nvSpPr>
          <p:cNvPr id="77832" name="Left-Right Arrow 14">
            <a:extLst>
              <a:ext uri="{FF2B5EF4-FFF2-40B4-BE49-F238E27FC236}">
                <a16:creationId xmlns:a16="http://schemas.microsoft.com/office/drawing/2014/main" id="{913A120E-E6C0-0344-B8B4-E2E0BFB33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3576638"/>
            <a:ext cx="828675" cy="284162"/>
          </a:xfrm>
          <a:prstGeom prst="leftRightArrow">
            <a:avLst>
              <a:gd name="adj1" fmla="val 50000"/>
              <a:gd name="adj2" fmla="val 50116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cxnSp>
        <p:nvCxnSpPr>
          <p:cNvPr id="77833" name="Straight Arrow Connector 16">
            <a:extLst>
              <a:ext uri="{FF2B5EF4-FFF2-40B4-BE49-F238E27FC236}">
                <a16:creationId xmlns:a16="http://schemas.microsoft.com/office/drawing/2014/main" id="{97EDF6EA-6561-0F42-B6A4-F4BE528299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9513" y="4535488"/>
            <a:ext cx="3589337" cy="381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4" name="Straight Arrow Connector 18">
            <a:extLst>
              <a:ext uri="{FF2B5EF4-FFF2-40B4-BE49-F238E27FC236}">
                <a16:creationId xmlns:a16="http://schemas.microsoft.com/office/drawing/2014/main" id="{64927960-293C-8745-A0F5-38A17D065BB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84094" y="3777456"/>
            <a:ext cx="154305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7835" name="Object 4">
            <a:extLst>
              <a:ext uri="{FF2B5EF4-FFF2-40B4-BE49-F238E27FC236}">
                <a16:creationId xmlns:a16="http://schemas.microsoft.com/office/drawing/2014/main" id="{D9D37B21-82A4-1448-A93B-795A2C1440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42300" y="4687888"/>
          <a:ext cx="254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63" name="Equation" r:id="rId7" imgW="254000" imgH="177800" progId="Equation.3">
                  <p:embed/>
                </p:oleObj>
              </mc:Choice>
              <mc:Fallback>
                <p:oleObj name="Equation" r:id="rId7" imgW="2540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2300" y="4687888"/>
                        <a:ext cx="254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6" name="TextBox 21">
            <a:extLst>
              <a:ext uri="{FF2B5EF4-FFF2-40B4-BE49-F238E27FC236}">
                <a16:creationId xmlns:a16="http://schemas.microsoft.com/office/drawing/2014/main" id="{59EF3B2D-8F83-3543-9C9C-38251133A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900" y="4503738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cxnSp>
        <p:nvCxnSpPr>
          <p:cNvPr id="77837" name="Straight Connector 23">
            <a:extLst>
              <a:ext uri="{FF2B5EF4-FFF2-40B4-BE49-F238E27FC236}">
                <a16:creationId xmlns:a16="http://schemas.microsoft.com/office/drawing/2014/main" id="{8D51B0F6-37DC-0A4B-859A-4B8D6FC65D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3188" y="3641725"/>
            <a:ext cx="3382962" cy="6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8" name="Straight Connector 25">
            <a:extLst>
              <a:ext uri="{FF2B5EF4-FFF2-40B4-BE49-F238E27FC236}">
                <a16:creationId xmlns:a16="http://schemas.microsoft.com/office/drawing/2014/main" id="{C3384A8B-C85F-6C43-A39E-BB5DBEEB973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968875" y="3919538"/>
            <a:ext cx="765175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9" name="Straight Connector 26">
            <a:extLst>
              <a:ext uri="{FF2B5EF4-FFF2-40B4-BE49-F238E27FC236}">
                <a16:creationId xmlns:a16="http://schemas.microsoft.com/office/drawing/2014/main" id="{18D1827C-16D0-0142-820C-7850CC4B28A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187156" y="39298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0" name="Straight Connector 27">
            <a:extLst>
              <a:ext uri="{FF2B5EF4-FFF2-40B4-BE49-F238E27FC236}">
                <a16:creationId xmlns:a16="http://schemas.microsoft.com/office/drawing/2014/main" id="{C0F6E804-AC42-3C41-80BA-CE1BC5DDB9E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395119" y="39298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1" name="Straight Connector 28">
            <a:extLst>
              <a:ext uri="{FF2B5EF4-FFF2-40B4-BE49-F238E27FC236}">
                <a16:creationId xmlns:a16="http://schemas.microsoft.com/office/drawing/2014/main" id="{81813D6E-7050-7745-A19D-A82C2CFF18B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601494" y="39425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2" name="Straight Connector 29">
            <a:extLst>
              <a:ext uri="{FF2B5EF4-FFF2-40B4-BE49-F238E27FC236}">
                <a16:creationId xmlns:a16="http://schemas.microsoft.com/office/drawing/2014/main" id="{01EC35BA-5FDB-9440-8AB0-9B861153E73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834856" y="39425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3" name="Straight Connector 30">
            <a:extLst>
              <a:ext uri="{FF2B5EF4-FFF2-40B4-BE49-F238E27FC236}">
                <a16:creationId xmlns:a16="http://schemas.microsoft.com/office/drawing/2014/main" id="{F614E5C9-1243-E945-91AA-A1B1F8EF32D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92031" y="3939382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4" name="Straight Connector 31">
            <a:extLst>
              <a:ext uri="{FF2B5EF4-FFF2-40B4-BE49-F238E27FC236}">
                <a16:creationId xmlns:a16="http://schemas.microsoft.com/office/drawing/2014/main" id="{21FE8937-3DDE-7E46-A9B9-8F4BE323C82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322219" y="393620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5" name="Straight Connector 32">
            <a:extLst>
              <a:ext uri="{FF2B5EF4-FFF2-40B4-BE49-F238E27FC236}">
                <a16:creationId xmlns:a16="http://schemas.microsoft.com/office/drawing/2014/main" id="{2AA68477-A7C0-4143-9F5B-1D6213D2BDE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564312" y="3971926"/>
            <a:ext cx="765175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6" name="Straight Connector 33">
            <a:extLst>
              <a:ext uri="{FF2B5EF4-FFF2-40B4-BE49-F238E27FC236}">
                <a16:creationId xmlns:a16="http://schemas.microsoft.com/office/drawing/2014/main" id="{7F064A33-9C3C-FF4B-B500-BF879BA59CA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820694" y="3994944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7" name="Straight Connector 34">
            <a:extLst>
              <a:ext uri="{FF2B5EF4-FFF2-40B4-BE49-F238E27FC236}">
                <a16:creationId xmlns:a16="http://schemas.microsoft.com/office/drawing/2014/main" id="{9F0F0EE8-3991-4A48-97C1-16112E1979A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088981" y="3966370"/>
            <a:ext cx="765175" cy="309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8" name="Straight Connector 35">
            <a:extLst>
              <a:ext uri="{FF2B5EF4-FFF2-40B4-BE49-F238E27FC236}">
                <a16:creationId xmlns:a16="http://schemas.microsoft.com/office/drawing/2014/main" id="{0A22F376-0B5C-E54B-9B9D-D146AF81C4B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358856" y="3975894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9" name="Straight Connector 36">
            <a:extLst>
              <a:ext uri="{FF2B5EF4-FFF2-40B4-BE49-F238E27FC236}">
                <a16:creationId xmlns:a16="http://schemas.microsoft.com/office/drawing/2014/main" id="{BB3249B1-84F1-4F4A-B64F-78A73A9970C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614444" y="3985419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50" name="Straight Connector 37">
            <a:extLst>
              <a:ext uri="{FF2B5EF4-FFF2-40B4-BE49-F238E27FC236}">
                <a16:creationId xmlns:a16="http://schemas.microsoft.com/office/drawing/2014/main" id="{827686F5-21F4-4044-8190-A2F7338472D1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871619" y="3969544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51" name="TextBox 39">
            <a:extLst>
              <a:ext uri="{FF2B5EF4-FFF2-40B4-BE49-F238E27FC236}">
                <a16:creationId xmlns:a16="http://schemas.microsoft.com/office/drawing/2014/main" id="{A7FF5D7E-64DF-F646-B8E4-5E160BBAA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738" y="2954338"/>
            <a:ext cx="1136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>
                <a:latin typeface="Lucida Calligraphy" panose="03010101010101010101" pitchFamily="66" charset="77"/>
              </a:rPr>
              <a:t>F. T.</a:t>
            </a:r>
          </a:p>
        </p:txBody>
      </p:sp>
      <p:sp>
        <p:nvSpPr>
          <p:cNvPr id="77852" name="TextBox 40">
            <a:extLst>
              <a:ext uri="{FF2B5EF4-FFF2-40B4-BE49-F238E27FC236}">
                <a16:creationId xmlns:a16="http://schemas.microsoft.com/office/drawing/2014/main" id="{9237A6A9-0058-1845-AE03-9AEB16CCD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5183188"/>
            <a:ext cx="7712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What does this mean?</a:t>
            </a:r>
          </a:p>
          <a:p>
            <a:r>
              <a:rPr lang="en-US" altLang="en-US">
                <a:latin typeface="Helvetica" pitchFamily="2" charset="0"/>
              </a:rPr>
              <a:t>• White light </a:t>
            </a:r>
            <a:r>
              <a:rPr lang="en-US" altLang="en-US">
                <a:latin typeface="Helvetica" pitchFamily="2" charset="0"/>
                <a:sym typeface="Wingdings" pitchFamily="2" charset="2"/>
              </a:rPr>
              <a:t> equal amounts of energy over spectrum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77853" name="TextBox 41">
            <a:extLst>
              <a:ext uri="{FF2B5EF4-FFF2-40B4-BE49-F238E27FC236}">
                <a16:creationId xmlns:a16="http://schemas.microsoft.com/office/drawing/2014/main" id="{0BAA999A-73D7-1E45-A613-398AEFCE3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275" y="2695575"/>
            <a:ext cx="15017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White</a:t>
            </a:r>
          </a:p>
          <a:p>
            <a:r>
              <a:rPr lang="en-US" altLang="en-US">
                <a:latin typeface="Helvetica" pitchFamily="2" charset="0"/>
              </a:rPr>
              <a:t>Spectrum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2026E-DCFF-F840-AB5C-0008D554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56</a:t>
            </a:fld>
            <a:endParaRPr lang="en-US" alt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>
            <a:extLst>
              <a:ext uri="{FF2B5EF4-FFF2-40B4-BE49-F238E27FC236}">
                <a16:creationId xmlns:a16="http://schemas.microsoft.com/office/drawing/2014/main" id="{0EB132A7-48FE-0142-8939-9ED1110C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201613"/>
            <a:ext cx="8042275" cy="8715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graphicFrame>
        <p:nvGraphicFramePr>
          <p:cNvPr id="78850" name="Object 2">
            <a:extLst>
              <a:ext uri="{FF2B5EF4-FFF2-40B4-BE49-F238E27FC236}">
                <a16:creationId xmlns:a16="http://schemas.microsoft.com/office/drawing/2014/main" id="{0238F42C-51CE-8746-9D10-EB5619562B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90613" y="2189163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87" name="Equation" r:id="rId3" imgW="508000" imgH="330200" progId="Equation.3">
                  <p:embed/>
                </p:oleObj>
              </mc:Choice>
              <mc:Fallback>
                <p:oleObj name="Equation" r:id="rId3" imgW="5080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3" y="2189163"/>
                        <a:ext cx="50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51" name="Group 42">
            <a:extLst>
              <a:ext uri="{FF2B5EF4-FFF2-40B4-BE49-F238E27FC236}">
                <a16:creationId xmlns:a16="http://schemas.microsoft.com/office/drawing/2014/main" id="{CFFD41B6-068E-1948-8C30-A844D72B312B}"/>
              </a:ext>
            </a:extLst>
          </p:cNvPr>
          <p:cNvGrpSpPr>
            <a:grpSpLocks/>
          </p:cNvGrpSpPr>
          <p:nvPr/>
        </p:nvGrpSpPr>
        <p:grpSpPr bwMode="auto">
          <a:xfrm>
            <a:off x="557213" y="2228850"/>
            <a:ext cx="2744787" cy="1031875"/>
            <a:chOff x="790482" y="3887389"/>
            <a:chExt cx="2745291" cy="1031814"/>
          </a:xfrm>
        </p:grpSpPr>
        <p:cxnSp>
          <p:nvCxnSpPr>
            <p:cNvPr id="78907" name="Straight Arrow Connector 8">
              <a:extLst>
                <a:ext uri="{FF2B5EF4-FFF2-40B4-BE49-F238E27FC236}">
                  <a16:creationId xmlns:a16="http://schemas.microsoft.com/office/drawing/2014/main" id="{21021F40-B36F-7D4B-AD6D-090BC4FF6D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0482" y="4483454"/>
              <a:ext cx="2695415" cy="129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8" name="Straight Arrow Connector 10">
              <a:extLst>
                <a:ext uri="{FF2B5EF4-FFF2-40B4-BE49-F238E27FC236}">
                  <a16:creationId xmlns:a16="http://schemas.microsoft.com/office/drawing/2014/main" id="{1B01C79C-C6A1-FD48-AA14-F6165EC226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1833678" y="4178941"/>
              <a:ext cx="596067" cy="1296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8909" name="TextBox 11">
              <a:extLst>
                <a:ext uri="{FF2B5EF4-FFF2-40B4-BE49-F238E27FC236}">
                  <a16:creationId xmlns:a16="http://schemas.microsoft.com/office/drawing/2014/main" id="{42CE72FE-AFF6-0140-89A7-CCF53C596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597" y="4457538"/>
              <a:ext cx="2701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t</a:t>
              </a:r>
            </a:p>
          </p:txBody>
        </p:sp>
        <p:sp>
          <p:nvSpPr>
            <p:cNvPr id="78910" name="TextBox 13">
              <a:extLst>
                <a:ext uri="{FF2B5EF4-FFF2-40B4-BE49-F238E27FC236}">
                  <a16:creationId xmlns:a16="http://schemas.microsoft.com/office/drawing/2014/main" id="{AB5A938D-7045-B94A-8D24-8D024C459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3658" y="4454442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</p:grpSp>
      <p:sp>
        <p:nvSpPr>
          <p:cNvPr id="78852" name="Left-Right Arrow 14">
            <a:extLst>
              <a:ext uri="{FF2B5EF4-FFF2-40B4-BE49-F238E27FC236}">
                <a16:creationId xmlns:a16="http://schemas.microsoft.com/office/drawing/2014/main" id="{7E985190-96AA-E446-B426-E56A59465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3576638"/>
            <a:ext cx="828675" cy="284162"/>
          </a:xfrm>
          <a:prstGeom prst="leftRightArrow">
            <a:avLst>
              <a:gd name="adj1" fmla="val 50000"/>
              <a:gd name="adj2" fmla="val 50116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78853" name="Group 61">
            <a:extLst>
              <a:ext uri="{FF2B5EF4-FFF2-40B4-BE49-F238E27FC236}">
                <a16:creationId xmlns:a16="http://schemas.microsoft.com/office/drawing/2014/main" id="{0FE44FF1-9721-724B-9B8B-37171B61756A}"/>
              </a:ext>
            </a:extLst>
          </p:cNvPr>
          <p:cNvGrpSpPr>
            <a:grpSpLocks/>
          </p:cNvGrpSpPr>
          <p:nvPr/>
        </p:nvGrpSpPr>
        <p:grpSpPr bwMode="auto">
          <a:xfrm>
            <a:off x="5092700" y="2020888"/>
            <a:ext cx="3589338" cy="1363662"/>
            <a:chOff x="5092781" y="2202853"/>
            <a:chExt cx="3589567" cy="1362527"/>
          </a:xfrm>
        </p:grpSpPr>
        <p:cxnSp>
          <p:nvCxnSpPr>
            <p:cNvPr id="78889" name="Straight Arrow Connector 16">
              <a:extLst>
                <a:ext uri="{FF2B5EF4-FFF2-40B4-BE49-F238E27FC236}">
                  <a16:creationId xmlns:a16="http://schemas.microsoft.com/office/drawing/2014/main" id="{E848E80F-030E-DA46-AF80-1DA4C8A0DF1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92781" y="3135822"/>
              <a:ext cx="3589567" cy="3887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0" name="Straight Arrow Connector 18">
              <a:extLst>
                <a:ext uri="{FF2B5EF4-FFF2-40B4-BE49-F238E27FC236}">
                  <a16:creationId xmlns:a16="http://schemas.microsoft.com/office/drawing/2014/main" id="{0A2E2917-C927-A34D-8958-6B60A62287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6478599" y="2670130"/>
              <a:ext cx="946722" cy="1216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78891" name="Object 5">
              <a:extLst>
                <a:ext uri="{FF2B5EF4-FFF2-40B4-BE49-F238E27FC236}">
                  <a16:creationId xmlns:a16="http://schemas.microsoft.com/office/drawing/2014/main" id="{E84CFF72-0A0A-F141-B98F-C39BE6F704F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45578" y="3288264"/>
            <a:ext cx="254000" cy="17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188" name="Equation" r:id="rId5" imgW="254000" imgH="177800" progId="Equation.3">
                    <p:embed/>
                  </p:oleObj>
                </mc:Choice>
                <mc:Fallback>
                  <p:oleObj name="Equation" r:id="rId5" imgW="254000" imgH="1778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45578" y="3288264"/>
                          <a:ext cx="254000" cy="177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92" name="TextBox 21">
              <a:extLst>
                <a:ext uri="{FF2B5EF4-FFF2-40B4-BE49-F238E27FC236}">
                  <a16:creationId xmlns:a16="http://schemas.microsoft.com/office/drawing/2014/main" id="{747047A0-BDDB-8A48-AA72-7A70DFB742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7118" y="3103715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  <p:cxnSp>
          <p:nvCxnSpPr>
            <p:cNvPr id="78893" name="Straight Connector 23">
              <a:extLst>
                <a:ext uri="{FF2B5EF4-FFF2-40B4-BE49-F238E27FC236}">
                  <a16:creationId xmlns:a16="http://schemas.microsoft.com/office/drawing/2014/main" id="{18201DCE-016E-DD42-9707-807620DE3A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74206" y="2462008"/>
              <a:ext cx="3382227" cy="647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4" name="Straight Connector 25">
              <a:extLst>
                <a:ext uri="{FF2B5EF4-FFF2-40B4-BE49-F238E27FC236}">
                  <a16:creationId xmlns:a16="http://schemas.microsoft.com/office/drawing/2014/main" id="{D94B0841-6510-A346-8C7F-408702284B4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138154" y="2688769"/>
              <a:ext cx="531273" cy="2073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5" name="Straight Connector 26">
              <a:extLst>
                <a:ext uri="{FF2B5EF4-FFF2-40B4-BE49-F238E27FC236}">
                  <a16:creationId xmlns:a16="http://schemas.microsoft.com/office/drawing/2014/main" id="{4800EE45-CBB7-DB47-AA30-92685BEDB9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364928" y="2718064"/>
              <a:ext cx="502261" cy="197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6" name="Straight Connector 27">
              <a:extLst>
                <a:ext uri="{FF2B5EF4-FFF2-40B4-BE49-F238E27FC236}">
                  <a16:creationId xmlns:a16="http://schemas.microsoft.com/office/drawing/2014/main" id="{0565F8C6-7D6B-084E-B2B7-D5838D2A4A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572270" y="2705108"/>
              <a:ext cx="515219" cy="210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7" name="Straight Connector 28">
              <a:extLst>
                <a:ext uri="{FF2B5EF4-FFF2-40B4-BE49-F238E27FC236}">
                  <a16:creationId xmlns:a16="http://schemas.microsoft.com/office/drawing/2014/main" id="{6D549276-43E7-714C-AEF9-1C42939FC5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773132" y="2711590"/>
              <a:ext cx="528177" cy="2104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8" name="Straight Connector 29">
              <a:extLst>
                <a:ext uri="{FF2B5EF4-FFF2-40B4-BE49-F238E27FC236}">
                  <a16:creationId xmlns:a16="http://schemas.microsoft.com/office/drawing/2014/main" id="{6B800170-D201-564B-8DEE-475A96B0A4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006392" y="2711592"/>
              <a:ext cx="528177" cy="2104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9" name="Straight Connector 30">
              <a:extLst>
                <a:ext uri="{FF2B5EF4-FFF2-40B4-BE49-F238E27FC236}">
                  <a16:creationId xmlns:a16="http://schemas.microsoft.com/office/drawing/2014/main" id="{1878763C-48C7-E740-B4AB-5AD76B0789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252602" y="2734412"/>
              <a:ext cx="512125" cy="174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0" name="Straight Connector 31">
              <a:extLst>
                <a:ext uri="{FF2B5EF4-FFF2-40B4-BE49-F238E27FC236}">
                  <a16:creationId xmlns:a16="http://schemas.microsoft.com/office/drawing/2014/main" id="{5217B5BB-B774-F849-9943-59F3FD6668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492337" y="2724831"/>
              <a:ext cx="509027" cy="1907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1" name="Straight Connector 32">
              <a:extLst>
                <a:ext uri="{FF2B5EF4-FFF2-40B4-BE49-F238E27FC236}">
                  <a16:creationId xmlns:a16="http://schemas.microsoft.com/office/drawing/2014/main" id="{DD79B14A-5BAC-834A-BC0F-682444595A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712633" y="2734690"/>
              <a:ext cx="557763" cy="1938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2" name="Straight Connector 33">
              <a:extLst>
                <a:ext uri="{FF2B5EF4-FFF2-40B4-BE49-F238E27FC236}">
                  <a16:creationId xmlns:a16="http://schemas.microsoft.com/office/drawing/2014/main" id="{EF7329F8-680D-8A4D-9130-B9F89415A3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984764" y="2731589"/>
              <a:ext cx="567625" cy="23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3" name="Straight Connector 34">
              <a:extLst>
                <a:ext uri="{FF2B5EF4-FFF2-40B4-BE49-F238E27FC236}">
                  <a16:creationId xmlns:a16="http://schemas.microsoft.com/office/drawing/2014/main" id="{7254C8B0-E22D-114B-8622-85CFCADE2B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243935" y="2702575"/>
              <a:ext cx="577487" cy="225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4" name="Straight Connector 35">
              <a:extLst>
                <a:ext uri="{FF2B5EF4-FFF2-40B4-BE49-F238E27FC236}">
                  <a16:creationId xmlns:a16="http://schemas.microsoft.com/office/drawing/2014/main" id="{2466A49B-7745-994E-B718-8CA59DA8E7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509586" y="2731871"/>
              <a:ext cx="561433" cy="203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5" name="Straight Connector 36">
              <a:extLst>
                <a:ext uri="{FF2B5EF4-FFF2-40B4-BE49-F238E27FC236}">
                  <a16:creationId xmlns:a16="http://schemas.microsoft.com/office/drawing/2014/main" id="{06BE7967-BEDA-4B4F-850C-606CE59C27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775237" y="2722292"/>
              <a:ext cx="571295" cy="2321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6" name="Straight Connector 37">
              <a:extLst>
                <a:ext uri="{FF2B5EF4-FFF2-40B4-BE49-F238E27FC236}">
                  <a16:creationId xmlns:a16="http://schemas.microsoft.com/office/drawing/2014/main" id="{FFD40157-076D-434C-ACC2-40B113006B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8034407" y="2732152"/>
              <a:ext cx="542283" cy="2093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8854" name="TextBox 39">
            <a:extLst>
              <a:ext uri="{FF2B5EF4-FFF2-40B4-BE49-F238E27FC236}">
                <a16:creationId xmlns:a16="http://schemas.microsoft.com/office/drawing/2014/main" id="{0E1747AF-8D11-A545-BABE-013B76EA4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738" y="2954338"/>
            <a:ext cx="1136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>
                <a:latin typeface="Lucida Calligraphy" panose="03010101010101010101" pitchFamily="66" charset="77"/>
              </a:rPr>
              <a:t>F. T.</a:t>
            </a:r>
          </a:p>
        </p:txBody>
      </p:sp>
      <p:grpSp>
        <p:nvGrpSpPr>
          <p:cNvPr id="78855" name="Group 110">
            <a:extLst>
              <a:ext uri="{FF2B5EF4-FFF2-40B4-BE49-F238E27FC236}">
                <a16:creationId xmlns:a16="http://schemas.microsoft.com/office/drawing/2014/main" id="{FC8A316A-8537-1745-A153-664F2FDDF87C}"/>
              </a:ext>
            </a:extLst>
          </p:cNvPr>
          <p:cNvGrpSpPr>
            <a:grpSpLocks/>
          </p:cNvGrpSpPr>
          <p:nvPr/>
        </p:nvGrpSpPr>
        <p:grpSpPr bwMode="auto">
          <a:xfrm>
            <a:off x="5167313" y="3430588"/>
            <a:ext cx="3589337" cy="1362075"/>
            <a:chOff x="5167429" y="3430763"/>
            <a:chExt cx="3589567" cy="1362527"/>
          </a:xfrm>
        </p:grpSpPr>
        <p:cxnSp>
          <p:nvCxnSpPr>
            <p:cNvPr id="78874" name="Straight Arrow Connector 63">
              <a:extLst>
                <a:ext uri="{FF2B5EF4-FFF2-40B4-BE49-F238E27FC236}">
                  <a16:creationId xmlns:a16="http://schemas.microsoft.com/office/drawing/2014/main" id="{6FDC91D5-DFB3-8A4F-AC1F-E6D077F974F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67429" y="4363732"/>
              <a:ext cx="3589567" cy="3887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75" name="Straight Arrow Connector 64">
              <a:extLst>
                <a:ext uri="{FF2B5EF4-FFF2-40B4-BE49-F238E27FC236}">
                  <a16:creationId xmlns:a16="http://schemas.microsoft.com/office/drawing/2014/main" id="{D214ADF6-F5ED-3A44-882E-F3AE9A3FC6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6553247" y="3898040"/>
              <a:ext cx="946722" cy="1216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78876" name="Object 4">
              <a:extLst>
                <a:ext uri="{FF2B5EF4-FFF2-40B4-BE49-F238E27FC236}">
                  <a16:creationId xmlns:a16="http://schemas.microsoft.com/office/drawing/2014/main" id="{57A963CF-92D4-8A45-B030-AF7CB6D54EE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420226" y="4516174"/>
            <a:ext cx="254000" cy="17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189" name="Equation" r:id="rId7" imgW="254000" imgH="177800" progId="Equation.3">
                    <p:embed/>
                  </p:oleObj>
                </mc:Choice>
                <mc:Fallback>
                  <p:oleObj name="Equation" r:id="rId7" imgW="254000" imgH="1778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20226" y="4516174"/>
                          <a:ext cx="254000" cy="177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77" name="TextBox 66">
              <a:extLst>
                <a:ext uri="{FF2B5EF4-FFF2-40B4-BE49-F238E27FC236}">
                  <a16:creationId xmlns:a16="http://schemas.microsoft.com/office/drawing/2014/main" id="{F43064EC-1F91-E94E-99F6-44679404F9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71766" y="4331625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  <p:cxnSp>
          <p:nvCxnSpPr>
            <p:cNvPr id="78878" name="Straight Connector 71">
              <a:extLst>
                <a:ext uri="{FF2B5EF4-FFF2-40B4-BE49-F238E27FC236}">
                  <a16:creationId xmlns:a16="http://schemas.microsoft.com/office/drawing/2014/main" id="{9CDA2F21-24B6-584D-9F91-DF03E8B48F1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624099" y="4146546"/>
              <a:ext cx="362821" cy="15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79" name="Straight Connector 72">
              <a:extLst>
                <a:ext uri="{FF2B5EF4-FFF2-40B4-BE49-F238E27FC236}">
                  <a16:creationId xmlns:a16="http://schemas.microsoft.com/office/drawing/2014/main" id="{6DA1306D-DFFF-9743-9178-B2163DD258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100478" y="4055841"/>
              <a:ext cx="456624" cy="165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0" name="Straight Connector 73">
              <a:extLst>
                <a:ext uri="{FF2B5EF4-FFF2-40B4-BE49-F238E27FC236}">
                  <a16:creationId xmlns:a16="http://schemas.microsoft.com/office/drawing/2014/main" id="{AB01DC42-77ED-F04C-87DA-0BECECC8ED9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284998" y="3942882"/>
              <a:ext cx="638609" cy="2166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1" name="Straight Connector 74">
              <a:extLst>
                <a:ext uri="{FF2B5EF4-FFF2-40B4-BE49-F238E27FC236}">
                  <a16:creationId xmlns:a16="http://schemas.microsoft.com/office/drawing/2014/main" id="{570BFF5B-0B3C-7149-BD6E-666AAAE9F41B}"/>
                </a:ext>
              </a:extLst>
            </p:cNvPr>
            <p:cNvCxnSpPr>
              <a:cxnSpLocks noChangeShapeType="1"/>
              <a:endCxn id="78886" idx="0"/>
            </p:cNvCxnSpPr>
            <p:nvPr/>
          </p:nvCxnSpPr>
          <p:spPr bwMode="auto">
            <a:xfrm rot="5400000" flipH="1" flipV="1">
              <a:off x="6492343" y="3835550"/>
              <a:ext cx="751564" cy="2850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2" name="Straight Connector 75">
              <a:extLst>
                <a:ext uri="{FF2B5EF4-FFF2-40B4-BE49-F238E27FC236}">
                  <a16:creationId xmlns:a16="http://schemas.microsoft.com/office/drawing/2014/main" id="{DB2E4D27-1164-E941-8805-387D3A8BDA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764464" y="3910765"/>
              <a:ext cx="632417" cy="2228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3" name="Straight Connector 76">
              <a:extLst>
                <a:ext uri="{FF2B5EF4-FFF2-40B4-BE49-F238E27FC236}">
                  <a16:creationId xmlns:a16="http://schemas.microsoft.com/office/drawing/2014/main" id="{3492765C-D38F-C947-AFD3-4266C7B4C2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059412" y="3959499"/>
              <a:ext cx="567625" cy="23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4" name="Straight Connector 78">
              <a:extLst>
                <a:ext uri="{FF2B5EF4-FFF2-40B4-BE49-F238E27FC236}">
                  <a16:creationId xmlns:a16="http://schemas.microsoft.com/office/drawing/2014/main" id="{CC2AC2D4-EE56-404C-BBEE-290022B7B2FB}"/>
                </a:ext>
              </a:extLst>
            </p:cNvPr>
            <p:cNvCxnSpPr>
              <a:cxnSpLocks noChangeShapeType="1"/>
              <a:endCxn id="78887" idx="2"/>
            </p:cNvCxnSpPr>
            <p:nvPr/>
          </p:nvCxnSpPr>
          <p:spPr bwMode="auto">
            <a:xfrm rot="5400000" flipH="1" flipV="1">
              <a:off x="7344508" y="4056955"/>
              <a:ext cx="444812" cy="1513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5" name="Straight Connector 79">
              <a:extLst>
                <a:ext uri="{FF2B5EF4-FFF2-40B4-BE49-F238E27FC236}">
                  <a16:creationId xmlns:a16="http://schemas.microsoft.com/office/drawing/2014/main" id="{64EE602C-DD9F-374A-8D62-E6DAAAFAFBB6}"/>
                </a:ext>
              </a:extLst>
            </p:cNvPr>
            <p:cNvCxnSpPr>
              <a:cxnSpLocks noChangeShapeType="1"/>
              <a:endCxn id="78887" idx="3"/>
            </p:cNvCxnSpPr>
            <p:nvPr/>
          </p:nvCxnSpPr>
          <p:spPr bwMode="auto">
            <a:xfrm rot="5400000" flipH="1" flipV="1">
              <a:off x="7687905" y="4202874"/>
              <a:ext cx="221431" cy="1025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8886" name="Freeform 81">
              <a:extLst>
                <a:ext uri="{FF2B5EF4-FFF2-40B4-BE49-F238E27FC236}">
                  <a16:creationId xmlns:a16="http://schemas.microsoft.com/office/drawing/2014/main" id="{65A1156E-D57B-AB44-AEF1-295B127E1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0829" y="3602313"/>
              <a:ext cx="1619841" cy="768838"/>
            </a:xfrm>
            <a:custGeom>
              <a:avLst/>
              <a:gdLst>
                <a:gd name="T0" fmla="*/ 1619841 w 1619841"/>
                <a:gd name="T1" fmla="*/ 0 h 768838"/>
                <a:gd name="T2" fmla="*/ 1321790 w 1619841"/>
                <a:gd name="T3" fmla="*/ 64790 h 768838"/>
                <a:gd name="T4" fmla="*/ 984863 w 1619841"/>
                <a:gd name="T5" fmla="*/ 298033 h 768838"/>
                <a:gd name="T6" fmla="*/ 777524 w 1619841"/>
                <a:gd name="T7" fmla="*/ 531276 h 768838"/>
                <a:gd name="T8" fmla="*/ 660895 w 1619841"/>
                <a:gd name="T9" fmla="*/ 738603 h 768838"/>
                <a:gd name="T10" fmla="*/ 622019 w 1619841"/>
                <a:gd name="T11" fmla="*/ 453528 h 768838"/>
                <a:gd name="T12" fmla="*/ 492432 w 1619841"/>
                <a:gd name="T13" fmla="*/ 362823 h 768838"/>
                <a:gd name="T14" fmla="*/ 349886 w 1619841"/>
                <a:gd name="T15" fmla="*/ 427612 h 768838"/>
                <a:gd name="T16" fmla="*/ 259175 w 1619841"/>
                <a:gd name="T17" fmla="*/ 647898 h 768838"/>
                <a:gd name="T18" fmla="*/ 181423 w 1619841"/>
                <a:gd name="T19" fmla="*/ 751561 h 768838"/>
                <a:gd name="T20" fmla="*/ 129588 w 1619841"/>
                <a:gd name="T21" fmla="*/ 544234 h 768838"/>
                <a:gd name="T22" fmla="*/ 0 w 1619841"/>
                <a:gd name="T23" fmla="*/ 375781 h 7688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19841"/>
                <a:gd name="T37" fmla="*/ 0 h 768838"/>
                <a:gd name="T38" fmla="*/ 1619841 w 1619841"/>
                <a:gd name="T39" fmla="*/ 768838 h 76883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19841" h="768838">
                  <a:moveTo>
                    <a:pt x="1619841" y="0"/>
                  </a:moveTo>
                  <a:cubicBezTo>
                    <a:pt x="1523730" y="7559"/>
                    <a:pt x="1427620" y="15118"/>
                    <a:pt x="1321790" y="64790"/>
                  </a:cubicBezTo>
                  <a:cubicBezTo>
                    <a:pt x="1215960" y="114462"/>
                    <a:pt x="1075574" y="220285"/>
                    <a:pt x="984863" y="298033"/>
                  </a:cubicBezTo>
                  <a:cubicBezTo>
                    <a:pt x="894152" y="375781"/>
                    <a:pt x="831519" y="457848"/>
                    <a:pt x="777524" y="531276"/>
                  </a:cubicBezTo>
                  <a:cubicBezTo>
                    <a:pt x="723529" y="604704"/>
                    <a:pt x="686812" y="751561"/>
                    <a:pt x="660895" y="738603"/>
                  </a:cubicBezTo>
                  <a:cubicBezTo>
                    <a:pt x="634978" y="725645"/>
                    <a:pt x="650096" y="516158"/>
                    <a:pt x="622019" y="453528"/>
                  </a:cubicBezTo>
                  <a:cubicBezTo>
                    <a:pt x="593942" y="390898"/>
                    <a:pt x="537788" y="367142"/>
                    <a:pt x="492432" y="362823"/>
                  </a:cubicBezTo>
                  <a:cubicBezTo>
                    <a:pt x="447077" y="358504"/>
                    <a:pt x="388762" y="380100"/>
                    <a:pt x="349886" y="427612"/>
                  </a:cubicBezTo>
                  <a:cubicBezTo>
                    <a:pt x="311010" y="475125"/>
                    <a:pt x="287252" y="593907"/>
                    <a:pt x="259175" y="647898"/>
                  </a:cubicBezTo>
                  <a:cubicBezTo>
                    <a:pt x="231098" y="701889"/>
                    <a:pt x="203021" y="768838"/>
                    <a:pt x="181423" y="751561"/>
                  </a:cubicBezTo>
                  <a:cubicBezTo>
                    <a:pt x="159825" y="734284"/>
                    <a:pt x="159825" y="606864"/>
                    <a:pt x="129588" y="544234"/>
                  </a:cubicBezTo>
                  <a:cubicBezTo>
                    <a:pt x="99351" y="481604"/>
                    <a:pt x="0" y="375781"/>
                    <a:pt x="0" y="3757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87" name="Freeform 88">
              <a:extLst>
                <a:ext uri="{FF2B5EF4-FFF2-40B4-BE49-F238E27FC236}">
                  <a16:creationId xmlns:a16="http://schemas.microsoft.com/office/drawing/2014/main" id="{69AC39C3-6994-A449-B7B2-1783B628480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007596" y="3612175"/>
              <a:ext cx="1619841" cy="768838"/>
            </a:xfrm>
            <a:custGeom>
              <a:avLst/>
              <a:gdLst>
                <a:gd name="T0" fmla="*/ 1619841 w 1619841"/>
                <a:gd name="T1" fmla="*/ 0 h 768838"/>
                <a:gd name="T2" fmla="*/ 1321790 w 1619841"/>
                <a:gd name="T3" fmla="*/ 64790 h 768838"/>
                <a:gd name="T4" fmla="*/ 984863 w 1619841"/>
                <a:gd name="T5" fmla="*/ 298033 h 768838"/>
                <a:gd name="T6" fmla="*/ 777524 w 1619841"/>
                <a:gd name="T7" fmla="*/ 531276 h 768838"/>
                <a:gd name="T8" fmla="*/ 660895 w 1619841"/>
                <a:gd name="T9" fmla="*/ 738603 h 768838"/>
                <a:gd name="T10" fmla="*/ 622019 w 1619841"/>
                <a:gd name="T11" fmla="*/ 453528 h 768838"/>
                <a:gd name="T12" fmla="*/ 492432 w 1619841"/>
                <a:gd name="T13" fmla="*/ 362823 h 768838"/>
                <a:gd name="T14" fmla="*/ 349886 w 1619841"/>
                <a:gd name="T15" fmla="*/ 427612 h 768838"/>
                <a:gd name="T16" fmla="*/ 259175 w 1619841"/>
                <a:gd name="T17" fmla="*/ 647898 h 768838"/>
                <a:gd name="T18" fmla="*/ 181423 w 1619841"/>
                <a:gd name="T19" fmla="*/ 751561 h 768838"/>
                <a:gd name="T20" fmla="*/ 129588 w 1619841"/>
                <a:gd name="T21" fmla="*/ 544234 h 768838"/>
                <a:gd name="T22" fmla="*/ 0 w 1619841"/>
                <a:gd name="T23" fmla="*/ 375781 h 7688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19841"/>
                <a:gd name="T37" fmla="*/ 0 h 768838"/>
                <a:gd name="T38" fmla="*/ 1619841 w 1619841"/>
                <a:gd name="T39" fmla="*/ 768838 h 76883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19841" h="768838">
                  <a:moveTo>
                    <a:pt x="1619841" y="0"/>
                  </a:moveTo>
                  <a:cubicBezTo>
                    <a:pt x="1523730" y="7559"/>
                    <a:pt x="1427620" y="15118"/>
                    <a:pt x="1321790" y="64790"/>
                  </a:cubicBezTo>
                  <a:cubicBezTo>
                    <a:pt x="1215960" y="114462"/>
                    <a:pt x="1075574" y="220285"/>
                    <a:pt x="984863" y="298033"/>
                  </a:cubicBezTo>
                  <a:cubicBezTo>
                    <a:pt x="894152" y="375781"/>
                    <a:pt x="831519" y="457848"/>
                    <a:pt x="777524" y="531276"/>
                  </a:cubicBezTo>
                  <a:cubicBezTo>
                    <a:pt x="723529" y="604704"/>
                    <a:pt x="686812" y="751561"/>
                    <a:pt x="660895" y="738603"/>
                  </a:cubicBezTo>
                  <a:cubicBezTo>
                    <a:pt x="634978" y="725645"/>
                    <a:pt x="650096" y="516158"/>
                    <a:pt x="622019" y="453528"/>
                  </a:cubicBezTo>
                  <a:cubicBezTo>
                    <a:pt x="593942" y="390898"/>
                    <a:pt x="537788" y="367142"/>
                    <a:pt x="492432" y="362823"/>
                  </a:cubicBezTo>
                  <a:cubicBezTo>
                    <a:pt x="447077" y="358504"/>
                    <a:pt x="388762" y="380100"/>
                    <a:pt x="349886" y="427612"/>
                  </a:cubicBezTo>
                  <a:cubicBezTo>
                    <a:pt x="311010" y="475125"/>
                    <a:pt x="287252" y="593907"/>
                    <a:pt x="259175" y="647898"/>
                  </a:cubicBezTo>
                  <a:cubicBezTo>
                    <a:pt x="231098" y="701889"/>
                    <a:pt x="203021" y="768838"/>
                    <a:pt x="181423" y="751561"/>
                  </a:cubicBezTo>
                  <a:cubicBezTo>
                    <a:pt x="159825" y="734284"/>
                    <a:pt x="159825" y="606864"/>
                    <a:pt x="129588" y="544234"/>
                  </a:cubicBezTo>
                  <a:cubicBezTo>
                    <a:pt x="99351" y="481604"/>
                    <a:pt x="0" y="375781"/>
                    <a:pt x="0" y="3757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78888" name="Straight Connector 97">
              <a:extLst>
                <a:ext uri="{FF2B5EF4-FFF2-40B4-BE49-F238E27FC236}">
                  <a16:creationId xmlns:a16="http://schemas.microsoft.com/office/drawing/2014/main" id="{52BF8004-73A2-0048-9B93-F893D98D2A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992442" y="4130495"/>
              <a:ext cx="362821" cy="15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8856" name="Group 104">
            <a:extLst>
              <a:ext uri="{FF2B5EF4-FFF2-40B4-BE49-F238E27FC236}">
                <a16:creationId xmlns:a16="http://schemas.microsoft.com/office/drawing/2014/main" id="{EFE5C49A-CEA2-7E44-999B-2B0AF6D60A8C}"/>
              </a:ext>
            </a:extLst>
          </p:cNvPr>
          <p:cNvGrpSpPr>
            <a:grpSpLocks/>
          </p:cNvGrpSpPr>
          <p:nvPr/>
        </p:nvGrpSpPr>
        <p:grpSpPr bwMode="auto">
          <a:xfrm>
            <a:off x="554038" y="3576638"/>
            <a:ext cx="2744787" cy="1093787"/>
            <a:chOff x="554114" y="3317238"/>
            <a:chExt cx="2745291" cy="1093504"/>
          </a:xfrm>
        </p:grpSpPr>
        <p:cxnSp>
          <p:nvCxnSpPr>
            <p:cNvPr id="78870" name="Straight Arrow Connector 99">
              <a:extLst>
                <a:ext uri="{FF2B5EF4-FFF2-40B4-BE49-F238E27FC236}">
                  <a16:creationId xmlns:a16="http://schemas.microsoft.com/office/drawing/2014/main" id="{D1C14D98-0EE9-2748-B52E-981B1115DC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4114" y="3974993"/>
              <a:ext cx="2695415" cy="129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8871" name="TextBox 101">
              <a:extLst>
                <a:ext uri="{FF2B5EF4-FFF2-40B4-BE49-F238E27FC236}">
                  <a16:creationId xmlns:a16="http://schemas.microsoft.com/office/drawing/2014/main" id="{E7124134-D1C9-8644-AF73-E3F5C6CD9A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9229" y="3949077"/>
              <a:ext cx="2701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t</a:t>
              </a:r>
            </a:p>
          </p:txBody>
        </p:sp>
        <p:sp>
          <p:nvSpPr>
            <p:cNvPr id="78872" name="TextBox 102">
              <a:extLst>
                <a:ext uri="{FF2B5EF4-FFF2-40B4-BE49-F238E27FC236}">
                  <a16:creationId xmlns:a16="http://schemas.microsoft.com/office/drawing/2014/main" id="{6C002594-5D14-2843-8EA0-BF84D3E0DA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290" y="3945981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A4B98BD-CB06-2F41-B5AB-4E7811896A79}"/>
                </a:ext>
              </a:extLst>
            </p:cNvPr>
            <p:cNvSpPr/>
            <p:nvPr/>
          </p:nvSpPr>
          <p:spPr bwMode="auto">
            <a:xfrm>
              <a:off x="1775125" y="3317238"/>
              <a:ext cx="258811" cy="66022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imes New Roman" charset="0"/>
                <a:ea typeface="+mn-ea"/>
              </a:endParaRPr>
            </a:p>
          </p:txBody>
        </p:sp>
      </p:grpSp>
      <p:cxnSp>
        <p:nvCxnSpPr>
          <p:cNvPr id="78857" name="Straight Arrow Connector 106">
            <a:extLst>
              <a:ext uri="{FF2B5EF4-FFF2-40B4-BE49-F238E27FC236}">
                <a16:creationId xmlns:a16="http://schemas.microsoft.com/office/drawing/2014/main" id="{77FA59D6-6C2A-F648-B391-8147E672FF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863" y="5591175"/>
            <a:ext cx="2695575" cy="12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58" name="TextBox 107">
            <a:extLst>
              <a:ext uri="{FF2B5EF4-FFF2-40B4-BE49-F238E27FC236}">
                <a16:creationId xmlns:a16="http://schemas.microsoft.com/office/drawing/2014/main" id="{71F477E7-835B-CD4B-9484-7AD9E0694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5565775"/>
            <a:ext cx="269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78859" name="TextBox 108">
            <a:extLst>
              <a:ext uri="{FF2B5EF4-FFF2-40B4-BE49-F238E27FC236}">
                <a16:creationId xmlns:a16="http://schemas.microsoft.com/office/drawing/2014/main" id="{8788EB79-4D59-5C44-B05D-3EC568B9E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5562600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95EEF3A-1031-BD41-BD99-E468140E5E45}"/>
              </a:ext>
            </a:extLst>
          </p:cNvPr>
          <p:cNvSpPr/>
          <p:nvPr/>
        </p:nvSpPr>
        <p:spPr bwMode="auto">
          <a:xfrm>
            <a:off x="1555750" y="4924425"/>
            <a:ext cx="660400" cy="6699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8861" name="Straight Arrow Connector 112">
            <a:extLst>
              <a:ext uri="{FF2B5EF4-FFF2-40B4-BE49-F238E27FC236}">
                <a16:creationId xmlns:a16="http://schemas.microsoft.com/office/drawing/2014/main" id="{5A18D163-84AA-1C44-8ECD-E2DF95B9CF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4138" y="5811838"/>
            <a:ext cx="3589337" cy="396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2" name="Straight Arrow Connector 113">
            <a:extLst>
              <a:ext uri="{FF2B5EF4-FFF2-40B4-BE49-F238E27FC236}">
                <a16:creationId xmlns:a16="http://schemas.microsoft.com/office/drawing/2014/main" id="{8BDA6DF8-3AD3-0C41-A1CB-3615873DAF5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549231" y="5345907"/>
            <a:ext cx="947737" cy="12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8863" name="Object 3">
            <a:extLst>
              <a:ext uri="{FF2B5EF4-FFF2-40B4-BE49-F238E27FC236}">
                <a16:creationId xmlns:a16="http://schemas.microsoft.com/office/drawing/2014/main" id="{8F42327B-AAD2-144F-A42F-BE600FED18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16925" y="5964238"/>
          <a:ext cx="254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90" name="Equation" r:id="rId9" imgW="254000" imgH="177800" progId="Equation.3">
                  <p:embed/>
                </p:oleObj>
              </mc:Choice>
              <mc:Fallback>
                <p:oleObj name="Equation" r:id="rId9" imgW="2540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6925" y="5964238"/>
                        <a:ext cx="254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4" name="TextBox 115">
            <a:extLst>
              <a:ext uri="{FF2B5EF4-FFF2-40B4-BE49-F238E27FC236}">
                <a16:creationId xmlns:a16="http://schemas.microsoft.com/office/drawing/2014/main" id="{7974B67C-8FB0-2042-8DFA-9D2070A89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13" y="57800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cxnSp>
        <p:nvCxnSpPr>
          <p:cNvPr id="78865" name="Straight Connector 119">
            <a:extLst>
              <a:ext uri="{FF2B5EF4-FFF2-40B4-BE49-F238E27FC236}">
                <a16:creationId xmlns:a16="http://schemas.microsoft.com/office/drawing/2014/main" id="{FCAA72BD-E75C-F94F-AAE8-B2A8006B9E9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489700" y="5335588"/>
            <a:ext cx="750888" cy="2841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6" name="Straight Connector 120">
            <a:extLst>
              <a:ext uri="{FF2B5EF4-FFF2-40B4-BE49-F238E27FC236}">
                <a16:creationId xmlns:a16="http://schemas.microsoft.com/office/drawing/2014/main" id="{B9BC3802-7BBC-D240-A7F2-8E8E2DEC08B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760369" y="5410994"/>
            <a:ext cx="633412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7" name="Straight Connector 121">
            <a:extLst>
              <a:ext uri="{FF2B5EF4-FFF2-40B4-BE49-F238E27FC236}">
                <a16:creationId xmlns:a16="http://schemas.microsoft.com/office/drawing/2014/main" id="{442EAB36-8E4B-A841-BF00-329D91B99F3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082631" y="5582445"/>
            <a:ext cx="327025" cy="125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8" name="Freeform 129">
            <a:extLst>
              <a:ext uri="{FF2B5EF4-FFF2-40B4-BE49-F238E27FC236}">
                <a16:creationId xmlns:a16="http://schemas.microsoft.com/office/drawing/2014/main" id="{1FF8DAFE-AEA1-7B48-927F-241756BA0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5800" y="5067300"/>
            <a:ext cx="960438" cy="768350"/>
          </a:xfrm>
          <a:custGeom>
            <a:avLst/>
            <a:gdLst>
              <a:gd name="T0" fmla="*/ 0 w 958946"/>
              <a:gd name="T1" fmla="*/ 0 h 768839"/>
              <a:gd name="T2" fmla="*/ 184839 w 958946"/>
              <a:gd name="T3" fmla="*/ 154313 h 768839"/>
              <a:gd name="T4" fmla="*/ 316866 w 958946"/>
              <a:gd name="T5" fmla="*/ 411501 h 768839"/>
              <a:gd name="T6" fmla="*/ 435691 w 958946"/>
              <a:gd name="T7" fmla="*/ 745846 h 768839"/>
              <a:gd name="T8" fmla="*/ 462098 w 958946"/>
              <a:gd name="T9" fmla="*/ 514376 h 768839"/>
              <a:gd name="T10" fmla="*/ 528110 w 958946"/>
              <a:gd name="T11" fmla="*/ 372923 h 768839"/>
              <a:gd name="T12" fmla="*/ 607327 w 958946"/>
              <a:gd name="T13" fmla="*/ 514376 h 768839"/>
              <a:gd name="T14" fmla="*/ 686544 w 958946"/>
              <a:gd name="T15" fmla="*/ 720127 h 768839"/>
              <a:gd name="T16" fmla="*/ 752557 w 958946"/>
              <a:gd name="T17" fmla="*/ 540095 h 768839"/>
              <a:gd name="T18" fmla="*/ 805368 w 958946"/>
              <a:gd name="T19" fmla="*/ 475798 h 768839"/>
              <a:gd name="T20" fmla="*/ 910990 w 958946"/>
              <a:gd name="T21" fmla="*/ 604392 h 768839"/>
              <a:gd name="T22" fmla="*/ 977004 w 958946"/>
              <a:gd name="T23" fmla="*/ 745846 h 7688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8946"/>
              <a:gd name="T37" fmla="*/ 0 h 768839"/>
              <a:gd name="T38" fmla="*/ 958946 w 958946"/>
              <a:gd name="T39" fmla="*/ 768839 h 7688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8946" h="768839">
                <a:moveTo>
                  <a:pt x="0" y="0"/>
                </a:moveTo>
                <a:cubicBezTo>
                  <a:pt x="64794" y="43193"/>
                  <a:pt x="129588" y="86387"/>
                  <a:pt x="181423" y="155496"/>
                </a:cubicBezTo>
                <a:cubicBezTo>
                  <a:pt x="233258" y="224605"/>
                  <a:pt x="269974" y="315311"/>
                  <a:pt x="311010" y="414655"/>
                </a:cubicBezTo>
                <a:cubicBezTo>
                  <a:pt x="352046" y="513999"/>
                  <a:pt x="403880" y="734285"/>
                  <a:pt x="427638" y="751562"/>
                </a:cubicBezTo>
                <a:cubicBezTo>
                  <a:pt x="451396" y="768839"/>
                  <a:pt x="438438" y="580948"/>
                  <a:pt x="453556" y="518318"/>
                </a:cubicBezTo>
                <a:cubicBezTo>
                  <a:pt x="468675" y="455688"/>
                  <a:pt x="494591" y="375781"/>
                  <a:pt x="518349" y="375781"/>
                </a:cubicBezTo>
                <a:cubicBezTo>
                  <a:pt x="542107" y="375781"/>
                  <a:pt x="570185" y="460007"/>
                  <a:pt x="596102" y="518318"/>
                </a:cubicBezTo>
                <a:cubicBezTo>
                  <a:pt x="622020" y="576629"/>
                  <a:pt x="650096" y="721327"/>
                  <a:pt x="673854" y="725646"/>
                </a:cubicBezTo>
                <a:cubicBezTo>
                  <a:pt x="697612" y="729965"/>
                  <a:pt x="719210" y="585267"/>
                  <a:pt x="738648" y="544234"/>
                </a:cubicBezTo>
                <a:cubicBezTo>
                  <a:pt x="758086" y="503201"/>
                  <a:pt x="764566" y="468647"/>
                  <a:pt x="790483" y="479445"/>
                </a:cubicBezTo>
                <a:cubicBezTo>
                  <a:pt x="816400" y="490243"/>
                  <a:pt x="866075" y="563671"/>
                  <a:pt x="894152" y="609024"/>
                </a:cubicBezTo>
                <a:cubicBezTo>
                  <a:pt x="922229" y="654377"/>
                  <a:pt x="958946" y="751562"/>
                  <a:pt x="958946" y="75156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9" name="Freeform 130">
            <a:extLst>
              <a:ext uri="{FF2B5EF4-FFF2-40B4-BE49-F238E27FC236}">
                <a16:creationId xmlns:a16="http://schemas.microsoft.com/office/drawing/2014/main" id="{1C95AC9D-BB7B-CD43-9974-5BA19B79DC6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35675" y="5064125"/>
            <a:ext cx="958850" cy="768350"/>
          </a:xfrm>
          <a:custGeom>
            <a:avLst/>
            <a:gdLst>
              <a:gd name="T0" fmla="*/ 0 w 958946"/>
              <a:gd name="T1" fmla="*/ 0 h 768839"/>
              <a:gd name="T2" fmla="*/ 181207 w 958946"/>
              <a:gd name="T3" fmla="*/ 154313 h 768839"/>
              <a:gd name="T4" fmla="*/ 310638 w 958946"/>
              <a:gd name="T5" fmla="*/ 411501 h 768839"/>
              <a:gd name="T6" fmla="*/ 427122 w 958946"/>
              <a:gd name="T7" fmla="*/ 745846 h 768839"/>
              <a:gd name="T8" fmla="*/ 453016 w 958946"/>
              <a:gd name="T9" fmla="*/ 514376 h 768839"/>
              <a:gd name="T10" fmla="*/ 517725 w 958946"/>
              <a:gd name="T11" fmla="*/ 372923 h 768839"/>
              <a:gd name="T12" fmla="*/ 595382 w 958946"/>
              <a:gd name="T13" fmla="*/ 514376 h 768839"/>
              <a:gd name="T14" fmla="*/ 673050 w 958946"/>
              <a:gd name="T15" fmla="*/ 720127 h 768839"/>
              <a:gd name="T16" fmla="*/ 737760 w 958946"/>
              <a:gd name="T17" fmla="*/ 540095 h 768839"/>
              <a:gd name="T18" fmla="*/ 789535 w 958946"/>
              <a:gd name="T19" fmla="*/ 475798 h 768839"/>
              <a:gd name="T20" fmla="*/ 893082 w 958946"/>
              <a:gd name="T21" fmla="*/ 604392 h 768839"/>
              <a:gd name="T22" fmla="*/ 957794 w 958946"/>
              <a:gd name="T23" fmla="*/ 745846 h 7688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8946"/>
              <a:gd name="T37" fmla="*/ 0 h 768839"/>
              <a:gd name="T38" fmla="*/ 958946 w 958946"/>
              <a:gd name="T39" fmla="*/ 768839 h 7688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8946" h="768839">
                <a:moveTo>
                  <a:pt x="0" y="0"/>
                </a:moveTo>
                <a:cubicBezTo>
                  <a:pt x="64794" y="43193"/>
                  <a:pt x="129588" y="86387"/>
                  <a:pt x="181423" y="155496"/>
                </a:cubicBezTo>
                <a:cubicBezTo>
                  <a:pt x="233258" y="224605"/>
                  <a:pt x="269974" y="315311"/>
                  <a:pt x="311010" y="414655"/>
                </a:cubicBezTo>
                <a:cubicBezTo>
                  <a:pt x="352046" y="513999"/>
                  <a:pt x="403880" y="734285"/>
                  <a:pt x="427638" y="751562"/>
                </a:cubicBezTo>
                <a:cubicBezTo>
                  <a:pt x="451396" y="768839"/>
                  <a:pt x="438438" y="580948"/>
                  <a:pt x="453556" y="518318"/>
                </a:cubicBezTo>
                <a:cubicBezTo>
                  <a:pt x="468675" y="455688"/>
                  <a:pt x="494591" y="375781"/>
                  <a:pt x="518349" y="375781"/>
                </a:cubicBezTo>
                <a:cubicBezTo>
                  <a:pt x="542107" y="375781"/>
                  <a:pt x="570185" y="460007"/>
                  <a:pt x="596102" y="518318"/>
                </a:cubicBezTo>
                <a:cubicBezTo>
                  <a:pt x="622020" y="576629"/>
                  <a:pt x="650096" y="721327"/>
                  <a:pt x="673854" y="725646"/>
                </a:cubicBezTo>
                <a:cubicBezTo>
                  <a:pt x="697612" y="729965"/>
                  <a:pt x="719210" y="585267"/>
                  <a:pt x="738648" y="544234"/>
                </a:cubicBezTo>
                <a:cubicBezTo>
                  <a:pt x="758086" y="503201"/>
                  <a:pt x="764566" y="468647"/>
                  <a:pt x="790483" y="479445"/>
                </a:cubicBezTo>
                <a:cubicBezTo>
                  <a:pt x="816400" y="490243"/>
                  <a:pt x="866075" y="563671"/>
                  <a:pt x="894152" y="609024"/>
                </a:cubicBezTo>
                <a:cubicBezTo>
                  <a:pt x="922229" y="654377"/>
                  <a:pt x="958946" y="751562"/>
                  <a:pt x="958946" y="75156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6AD3A-AA32-104C-8322-1AC15404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57</a:t>
            </a:fld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>
            <a:extLst>
              <a:ext uri="{FF2B5EF4-FFF2-40B4-BE49-F238E27FC236}">
                <a16:creationId xmlns:a16="http://schemas.microsoft.com/office/drawing/2014/main" id="{A272844B-2630-854F-827A-F6D20EC7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13" y="254000"/>
            <a:ext cx="8042275" cy="871538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sp>
        <p:nvSpPr>
          <p:cNvPr id="79874" name="Content Placeholder 2">
            <a:extLst>
              <a:ext uri="{FF2B5EF4-FFF2-40B4-BE49-F238E27FC236}">
                <a16:creationId xmlns:a16="http://schemas.microsoft.com/office/drawing/2014/main" id="{299C3552-1D2B-6C45-A514-0EB8F8DDB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54150"/>
            <a:ext cx="8042275" cy="35179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Computation of Fourier transform takes a real signal in time and generates a complex number in frequency</a:t>
            </a:r>
          </a:p>
          <a:p>
            <a:pPr eaLnBrk="1" hangingPunct="1"/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complex number can be visualized in two ways: as real and imaginary components vs. frequency or as magnitude and phase vs. frequency</a:t>
            </a:r>
          </a:p>
          <a:p>
            <a:pPr eaLnBrk="1" hangingPunct="1"/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Recall</a:t>
            </a:r>
          </a:p>
        </p:txBody>
      </p:sp>
      <p:graphicFrame>
        <p:nvGraphicFramePr>
          <p:cNvPr id="79875" name="Object 2">
            <a:extLst>
              <a:ext uri="{FF2B5EF4-FFF2-40B4-BE49-F238E27FC236}">
                <a16:creationId xmlns:a16="http://schemas.microsoft.com/office/drawing/2014/main" id="{C0F4B3C1-7297-834A-96B9-64E0814978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9050" y="3860800"/>
          <a:ext cx="4673600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45" name="Equation" r:id="rId3" imgW="4673600" imgH="2501900" progId="Equation.3">
                  <p:embed/>
                </p:oleObj>
              </mc:Choice>
              <mc:Fallback>
                <p:oleObj name="Equation" r:id="rId3" imgW="4673600" imgH="2501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860800"/>
                        <a:ext cx="4673600" cy="250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EC0171-CB1C-0F4D-9D52-8B80C4643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58</a:t>
            </a:fld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EBA7F740-B2C2-2540-A77D-F52085F0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303213"/>
            <a:ext cx="7772400" cy="7397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 - Transforms</a:t>
            </a:r>
          </a:p>
        </p:txBody>
      </p:sp>
      <p:graphicFrame>
        <p:nvGraphicFramePr>
          <p:cNvPr id="80898" name="Object 2">
            <a:extLst>
              <a:ext uri="{FF2B5EF4-FFF2-40B4-BE49-F238E27FC236}">
                <a16:creationId xmlns:a16="http://schemas.microsoft.com/office/drawing/2014/main" id="{9F3F8CAF-D0BA-244E-9B92-53725372CA5D}"/>
              </a:ext>
            </a:extLst>
          </p:cNvPr>
          <p:cNvGraphicFramePr>
            <a:graphicFrameLocks/>
          </p:cNvGraphicFramePr>
          <p:nvPr/>
        </p:nvGraphicFramePr>
        <p:xfrm>
          <a:off x="2854325" y="1666875"/>
          <a:ext cx="3454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72" name="Equation" r:id="rId3" imgW="3467100" imgH="901700" progId="Equation.2">
                  <p:embed/>
                </p:oleObj>
              </mc:Choice>
              <mc:Fallback>
                <p:oleObj name="Equation" r:id="rId3" imgW="3467100" imgH="901700" progId="Equation.2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666875"/>
                        <a:ext cx="34544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899" name="AutoShape 4">
            <a:extLst>
              <a:ext uri="{FF2B5EF4-FFF2-40B4-BE49-F238E27FC236}">
                <a16:creationId xmlns:a16="http://schemas.microsoft.com/office/drawing/2014/main" id="{6F9AFDB7-4EFE-FA40-8088-9E6EF8EA1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2636838"/>
            <a:ext cx="857250" cy="1419225"/>
          </a:xfrm>
          <a:prstGeom prst="upDownArrow">
            <a:avLst>
              <a:gd name="adj1" fmla="val 50000"/>
              <a:gd name="adj2" fmla="val 33111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0900" name="Text Box 5">
            <a:extLst>
              <a:ext uri="{FF2B5EF4-FFF2-40B4-BE49-F238E27FC236}">
                <a16:creationId xmlns:a16="http://schemas.microsoft.com/office/drawing/2014/main" id="{145E4842-5D37-8545-A437-BC35313C0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900" y="4202113"/>
            <a:ext cx="2603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Y(w) = H(w) U(w)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55305" name="Rectangle 6">
            <a:extLst>
              <a:ext uri="{FF2B5EF4-FFF2-40B4-BE49-F238E27FC236}">
                <a16:creationId xmlns:a16="http://schemas.microsoft.com/office/drawing/2014/main" id="{7234782C-3F0D-6744-B6A9-44D1B41D3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2862263"/>
            <a:ext cx="3295650" cy="830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  <a:ea typeface="+mn-ea"/>
              </a:rPr>
              <a:t>Transform Operation</a:t>
            </a:r>
          </a:p>
          <a:p>
            <a:pPr>
              <a:defRPr/>
            </a:pPr>
            <a:r>
              <a:rPr lang="en-US" dirty="0">
                <a:latin typeface="+mj-lt"/>
                <a:ea typeface="+mn-ea"/>
              </a:rPr>
              <a:t>(</a:t>
            </a:r>
            <a:r>
              <a:rPr lang="en-US" dirty="0" err="1">
                <a:latin typeface="+mj-lt"/>
                <a:ea typeface="+mn-ea"/>
              </a:rPr>
              <a:t>Fourier,Laplace</a:t>
            </a:r>
            <a:r>
              <a:rPr lang="en-US" dirty="0">
                <a:latin typeface="+mj-lt"/>
                <a:ea typeface="+mn-ea"/>
              </a:rPr>
              <a:t>)</a:t>
            </a:r>
          </a:p>
        </p:txBody>
      </p:sp>
      <p:sp>
        <p:nvSpPr>
          <p:cNvPr id="80902" name="Rectangle 7">
            <a:extLst>
              <a:ext uri="{FF2B5EF4-FFF2-40B4-BE49-F238E27FC236}">
                <a16:creationId xmlns:a16="http://schemas.microsoft.com/office/drawing/2014/main" id="{733BAA7C-6685-7E40-9CBA-DBA76A637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843463"/>
            <a:ext cx="7285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News Gothic MT" panose="020B0503020103020203" pitchFamily="34" charset="0"/>
              </a:rPr>
              <a:t>Convolution in time = Multiplication in frequency</a:t>
            </a:r>
          </a:p>
          <a:p>
            <a:r>
              <a:rPr lang="en-US" altLang="en-US">
                <a:latin typeface="News Gothic MT" panose="020B0503020103020203" pitchFamily="34" charset="0"/>
              </a:rPr>
              <a:t>Deconvolution in time = ?</a:t>
            </a:r>
          </a:p>
          <a:p>
            <a:r>
              <a:rPr lang="en-US" altLang="en-US">
                <a:latin typeface="News Gothic MT" panose="020B0503020103020203" pitchFamily="34" charset="0"/>
              </a:rPr>
              <a:t>H(w) =  Frequency Response Function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BC369E-AA16-EB43-80E6-07EE2944B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59</a:t>
            </a:fld>
            <a:endParaRPr lang="en-US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7D05954B-61EE-CA49-89E4-75C3B5E3B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277813"/>
            <a:ext cx="7772400" cy="7397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 - Transforms</a:t>
            </a:r>
          </a:p>
        </p:txBody>
      </p:sp>
      <p:sp>
        <p:nvSpPr>
          <p:cNvPr id="81922" name="Text Box 5">
            <a:extLst>
              <a:ext uri="{FF2B5EF4-FFF2-40B4-BE49-F238E27FC236}">
                <a16:creationId xmlns:a16="http://schemas.microsoft.com/office/drawing/2014/main" id="{A1ACA2E5-69E9-C344-8388-09A9EB0A8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4149725"/>
            <a:ext cx="2603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Y(w) = H(w) U(w)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86239D-BBE0-5949-8C8A-618CE4800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1827213"/>
            <a:ext cx="1970088" cy="1023937"/>
          </a:xfrm>
          <a:prstGeom prst="rect">
            <a:avLst/>
          </a:prstGeom>
          <a:noFill/>
          <a:ln w="28575">
            <a:solidFill>
              <a:srgbClr val="D34412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9416E3D-F6E9-B649-A85B-58DE2561B60B}"/>
              </a:ext>
            </a:extLst>
          </p:cNvPr>
          <p:cNvSpPr/>
          <p:nvPr/>
        </p:nvSpPr>
        <p:spPr>
          <a:xfrm>
            <a:off x="1943809" y="2202853"/>
            <a:ext cx="1347707" cy="3369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3B768B5A-2934-2A4F-BC2D-7BE03B4B23A0}"/>
              </a:ext>
            </a:extLst>
          </p:cNvPr>
          <p:cNvSpPr/>
          <p:nvPr/>
        </p:nvSpPr>
        <p:spPr>
          <a:xfrm>
            <a:off x="5374767" y="2199757"/>
            <a:ext cx="1143471" cy="3369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30" name="TextBox 13">
            <a:extLst>
              <a:ext uri="{FF2B5EF4-FFF2-40B4-BE49-F238E27FC236}">
                <a16:creationId xmlns:a16="http://schemas.microsoft.com/office/drawing/2014/main" id="{BF515F88-BC3A-3945-8841-D540EB25C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2111375"/>
            <a:ext cx="703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u(t)</a:t>
            </a:r>
          </a:p>
        </p:txBody>
      </p:sp>
      <p:sp>
        <p:nvSpPr>
          <p:cNvPr id="81931" name="TextBox 14">
            <a:extLst>
              <a:ext uri="{FF2B5EF4-FFF2-40B4-BE49-F238E27FC236}">
                <a16:creationId xmlns:a16="http://schemas.microsoft.com/office/drawing/2014/main" id="{FA900CF8-C1D6-4846-AFFE-738BF0CC3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2122488"/>
            <a:ext cx="681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y(t)</a:t>
            </a:r>
          </a:p>
        </p:txBody>
      </p:sp>
      <p:sp>
        <p:nvSpPr>
          <p:cNvPr id="81932" name="TextBox 15">
            <a:extLst>
              <a:ext uri="{FF2B5EF4-FFF2-40B4-BE49-F238E27FC236}">
                <a16:creationId xmlns:a16="http://schemas.microsoft.com/office/drawing/2014/main" id="{C34232A1-7B01-BD4F-8F4C-539696FD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575" y="2111375"/>
            <a:ext cx="704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h(t)</a:t>
            </a:r>
          </a:p>
        </p:txBody>
      </p:sp>
      <p:sp>
        <p:nvSpPr>
          <p:cNvPr id="81933" name="TextBox 16">
            <a:extLst>
              <a:ext uri="{FF2B5EF4-FFF2-40B4-BE49-F238E27FC236}">
                <a16:creationId xmlns:a16="http://schemas.microsoft.com/office/drawing/2014/main" id="{8B397C63-B48E-4C4A-BF43-6007F9915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1295400"/>
            <a:ext cx="1055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y=h*u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C7381234-BF08-344A-B665-B463D0BDE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188" y="2746375"/>
            <a:ext cx="285750" cy="115411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28E6A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35" name="TextBox 18">
            <a:extLst>
              <a:ext uri="{FF2B5EF4-FFF2-40B4-BE49-F238E27FC236}">
                <a16:creationId xmlns:a16="http://schemas.microsoft.com/office/drawing/2014/main" id="{90E01AB4-05ED-BE4B-B8D0-7DC7F6B4C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4043363"/>
            <a:ext cx="87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U(w)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2BCF17BD-EB75-DA43-BEA2-24F0E4230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2614613"/>
            <a:ext cx="284163" cy="115252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E2751D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37" name="TextBox 20">
            <a:extLst>
              <a:ext uri="{FF2B5EF4-FFF2-40B4-BE49-F238E27FC236}">
                <a16:creationId xmlns:a16="http://schemas.microsoft.com/office/drawing/2014/main" id="{CCDC5B2C-13DB-7948-90FB-C3DC9ABF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038" y="4052888"/>
            <a:ext cx="874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H(w)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9A200717-7963-274A-81C8-5823412F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0" y="4183063"/>
            <a:ext cx="1347788" cy="336550"/>
          </a:xfrm>
          <a:prstGeom prst="rightArrow">
            <a:avLst>
              <a:gd name="adj1" fmla="val 50000"/>
              <a:gd name="adj2" fmla="val 50003"/>
            </a:avLst>
          </a:prstGeom>
          <a:solidFill>
            <a:srgbClr val="E2751D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39" name="TextBox 24">
            <a:extLst>
              <a:ext uri="{FF2B5EF4-FFF2-40B4-BE49-F238E27FC236}">
                <a16:creationId xmlns:a16="http://schemas.microsoft.com/office/drawing/2014/main" id="{91A56473-FDF8-8844-A5FC-6B39FB2DC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4825"/>
            <a:ext cx="661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F.T.</a:t>
            </a:r>
          </a:p>
        </p:txBody>
      </p:sp>
      <p:sp>
        <p:nvSpPr>
          <p:cNvPr id="81940" name="TextBox 25">
            <a:extLst>
              <a:ext uri="{FF2B5EF4-FFF2-40B4-BE49-F238E27FC236}">
                <a16:creationId xmlns:a16="http://schemas.microsoft.com/office/drawing/2014/main" id="{084D2305-0947-B140-85AA-6FAE7FE7D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3119438"/>
            <a:ext cx="661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F.T.</a:t>
            </a:r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B9C8FC27-CCC0-8845-8E43-3843D1459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8938" y="2695575"/>
            <a:ext cx="233362" cy="1243013"/>
          </a:xfrm>
          <a:prstGeom prst="upArrow">
            <a:avLst>
              <a:gd name="adj1" fmla="val 50000"/>
              <a:gd name="adj2" fmla="val 50010"/>
            </a:avLst>
          </a:prstGeom>
          <a:solidFill>
            <a:srgbClr val="E2751D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42" name="TextBox 27">
            <a:extLst>
              <a:ext uri="{FF2B5EF4-FFF2-40B4-BE49-F238E27FC236}">
                <a16:creationId xmlns:a16="http://schemas.microsoft.com/office/drawing/2014/main" id="{F86F05DB-5216-0645-A8F9-459E84692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838" y="3128963"/>
            <a:ext cx="1757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Inverse F.T.</a:t>
            </a:r>
          </a:p>
        </p:txBody>
      </p:sp>
      <p:sp>
        <p:nvSpPr>
          <p:cNvPr id="29" name="Bent Arrow 28">
            <a:extLst>
              <a:ext uri="{FF2B5EF4-FFF2-40B4-BE49-F238E27FC236}">
                <a16:creationId xmlns:a16="http://schemas.microsoft.com/office/drawing/2014/main" id="{D7166079-3E8E-A148-9749-DAC01D76D399}"/>
              </a:ext>
            </a:extLst>
          </p:cNvPr>
          <p:cNvSpPr/>
          <p:nvPr/>
        </p:nvSpPr>
        <p:spPr>
          <a:xfrm rot="10800000">
            <a:off x="6894052" y="4703739"/>
            <a:ext cx="829359" cy="1075511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1946" name="TextBox 29">
            <a:extLst>
              <a:ext uri="{FF2B5EF4-FFF2-40B4-BE49-F238E27FC236}">
                <a16:creationId xmlns:a16="http://schemas.microsoft.com/office/drawing/2014/main" id="{714C214C-675F-E844-8BAC-CA9A56C77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8" y="5299075"/>
            <a:ext cx="6011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Multiplication of two complex numbers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FFD50B-D452-484B-8B3A-30075ED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60</a:t>
            </a:fld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5">
            <a:extLst>
              <a:ext uri="{FF2B5EF4-FFF2-40B4-BE49-F238E27FC236}">
                <a16:creationId xmlns:a16="http://schemas.microsoft.com/office/drawing/2014/main" id="{69ADCBAB-152C-FA49-A874-26F80A35E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9850" y="1452563"/>
            <a:ext cx="6499225" cy="1725612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  <a:b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id="{22858D2A-CF48-674C-8FB0-995389F3B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371475"/>
            <a:ext cx="8272462" cy="7667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Transform: Discrete-Time</a:t>
            </a:r>
          </a:p>
        </p:txBody>
      </p:sp>
      <p:sp>
        <p:nvSpPr>
          <p:cNvPr id="83970" name="TextBox 5">
            <a:extLst>
              <a:ext uri="{FF2B5EF4-FFF2-40B4-BE49-F238E27FC236}">
                <a16:creationId xmlns:a16="http://schemas.microsoft.com/office/drawing/2014/main" id="{BEAF484B-7874-B843-9BD0-3523CC78D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941513"/>
            <a:ext cx="8580437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Cooley and Tukey publish landmark paper, 1965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Dramatic efficiency in solving a discrete version of the  </a:t>
            </a:r>
          </a:p>
          <a:p>
            <a:r>
              <a:rPr lang="en-US" altLang="en-US">
                <a:latin typeface="Helvetica" pitchFamily="2" charset="0"/>
              </a:rPr>
              <a:t>   Fourier transform</a:t>
            </a:r>
          </a:p>
          <a:p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Taking advantage of symmetry and periodicity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Known as the Fast Fourier Transform (FFT)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Has enabled the real-time computation of frequency analysis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D2E0DA-C9E3-FE4C-B85E-EBBD230A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62</a:t>
            </a:fld>
            <a:endParaRPr lang="en-US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CC947D04-921A-FF42-B9C3-3C647D7D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8" y="371475"/>
            <a:ext cx="8042275" cy="693738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Transform: Discrete-Time</a:t>
            </a:r>
            <a:endParaRPr lang="en-US" altLang="en-US" sz="3600">
              <a:latin typeface="News Gothic MT" panose="020B0503020103020203" pitchFamily="34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84994" name="TextBox 5">
            <a:extLst>
              <a:ext uri="{FF2B5EF4-FFF2-40B4-BE49-F238E27FC236}">
                <a16:creationId xmlns:a16="http://schemas.microsoft.com/office/drawing/2014/main" id="{409405C1-FB3D-7548-947A-4535B2625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1138238"/>
            <a:ext cx="8562975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News Gothic MT" panose="020B0503020103020203" pitchFamily="34" charset="0"/>
              </a:rPr>
              <a:t> </a:t>
            </a:r>
            <a:r>
              <a:rPr lang="en-US" altLang="en-US">
                <a:latin typeface="Helvetica" pitchFamily="2" charset="0"/>
              </a:rPr>
              <a:t>Standard Fourier transform involves many mathematical </a:t>
            </a:r>
          </a:p>
          <a:p>
            <a:r>
              <a:rPr lang="en-US" altLang="en-US">
                <a:latin typeface="Helvetica" pitchFamily="2" charset="0"/>
              </a:rPr>
              <a:t>  operations per computation</a:t>
            </a:r>
          </a:p>
          <a:p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Number of operations is a function of the square of the  </a:t>
            </a:r>
          </a:p>
          <a:p>
            <a:r>
              <a:rPr lang="en-US" altLang="en-US">
                <a:latin typeface="Helvetica" pitchFamily="2" charset="0"/>
              </a:rPr>
              <a:t>  size of the data, or N</a:t>
            </a:r>
            <a:r>
              <a:rPr lang="en-US" altLang="en-US" baseline="30000">
                <a:latin typeface="Helvetica" pitchFamily="2" charset="0"/>
              </a:rPr>
              <a:t>2</a:t>
            </a:r>
          </a:p>
          <a:p>
            <a:endParaRPr lang="en-US" altLang="en-US" baseline="300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If N = 2</a:t>
            </a:r>
            <a:r>
              <a:rPr lang="en-US" altLang="en-US" baseline="30000">
                <a:latin typeface="Helvetica" pitchFamily="2" charset="0"/>
              </a:rPr>
              <a:t>10 </a:t>
            </a:r>
            <a:r>
              <a:rPr lang="en-US" altLang="en-US">
                <a:latin typeface="Helvetica" pitchFamily="2" charset="0"/>
              </a:rPr>
              <a:t>= 1024, then N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= 2</a:t>
            </a:r>
            <a:r>
              <a:rPr lang="en-US" altLang="en-US" baseline="30000">
                <a:latin typeface="Helvetica" pitchFamily="2" charset="0"/>
              </a:rPr>
              <a:t>20</a:t>
            </a:r>
            <a:r>
              <a:rPr lang="en-US" altLang="en-US">
                <a:latin typeface="Helvetica" pitchFamily="2" charset="0"/>
              </a:rPr>
              <a:t> = 1,048,576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baseline="300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The number of operations for the FFT is N(log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N)</a:t>
            </a:r>
          </a:p>
          <a:p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For N = 2</a:t>
            </a:r>
            <a:r>
              <a:rPr lang="en-US" altLang="en-US" baseline="30000">
                <a:latin typeface="Helvetica" pitchFamily="2" charset="0"/>
              </a:rPr>
              <a:t>10</a:t>
            </a:r>
            <a:r>
              <a:rPr lang="en-US" altLang="en-US">
                <a:latin typeface="Helvetica" pitchFamily="2" charset="0"/>
              </a:rPr>
              <a:t>, N(log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N) = 10,240!!!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FFT algorithm implemented in hardware, software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One of the most important algorithms ever created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4217FA-3458-6E4B-9D9F-2B4F1EF2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63</a:t>
            </a:fld>
            <a:endParaRPr lang="en-US" alt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457B4DD4-7914-324B-9970-66375828B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3" y="242888"/>
            <a:ext cx="7772400" cy="7445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Transform</a:t>
            </a:r>
          </a:p>
        </p:txBody>
      </p:sp>
      <p:grpSp>
        <p:nvGrpSpPr>
          <p:cNvPr id="86018" name="Group 3">
            <a:extLst>
              <a:ext uri="{FF2B5EF4-FFF2-40B4-BE49-F238E27FC236}">
                <a16:creationId xmlns:a16="http://schemas.microsoft.com/office/drawing/2014/main" id="{1C7E5633-6483-5042-AE58-A5FD798DFF12}"/>
              </a:ext>
            </a:extLst>
          </p:cNvPr>
          <p:cNvGrpSpPr>
            <a:grpSpLocks/>
          </p:cNvGrpSpPr>
          <p:nvPr/>
        </p:nvGrpSpPr>
        <p:grpSpPr bwMode="auto">
          <a:xfrm>
            <a:off x="3028950" y="1785938"/>
            <a:ext cx="2979738" cy="1106487"/>
            <a:chOff x="2659" y="3035"/>
            <a:chExt cx="1877" cy="697"/>
          </a:xfrm>
        </p:grpSpPr>
        <p:sp>
          <p:nvSpPr>
            <p:cNvPr id="86023" name="Rectangle 4">
              <a:extLst>
                <a:ext uri="{FF2B5EF4-FFF2-40B4-BE49-F238E27FC236}">
                  <a16:creationId xmlns:a16="http://schemas.microsoft.com/office/drawing/2014/main" id="{276E4A4E-09CB-CF4B-BE57-9069B7349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3211"/>
              <a:ext cx="45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y(i) </a:t>
              </a:r>
            </a:p>
          </p:txBody>
        </p:sp>
        <p:sp>
          <p:nvSpPr>
            <p:cNvPr id="86024" name="Rectangle 5">
              <a:extLst>
                <a:ext uri="{FF2B5EF4-FFF2-40B4-BE49-F238E27FC236}">
                  <a16:creationId xmlns:a16="http://schemas.microsoft.com/office/drawing/2014/main" id="{7E0D9CC8-63D6-D244-B862-9F77CBA30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" y="3211"/>
              <a:ext cx="22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86025" name="Rectangle 6">
              <a:extLst>
                <a:ext uri="{FF2B5EF4-FFF2-40B4-BE49-F238E27FC236}">
                  <a16:creationId xmlns:a16="http://schemas.microsoft.com/office/drawing/2014/main" id="{3833DFBE-B7FB-5945-BFD9-82C9980A5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7" y="3211"/>
              <a:ext cx="16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6026" name="Rectangle 7">
              <a:extLst>
                <a:ext uri="{FF2B5EF4-FFF2-40B4-BE49-F238E27FC236}">
                  <a16:creationId xmlns:a16="http://schemas.microsoft.com/office/drawing/2014/main" id="{7187B8CC-3BC0-1E43-A79C-779C15C52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" y="3211"/>
              <a:ext cx="23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h</a:t>
              </a:r>
            </a:p>
          </p:txBody>
        </p:sp>
        <p:sp>
          <p:nvSpPr>
            <p:cNvPr id="86027" name="Rectangle 8">
              <a:extLst>
                <a:ext uri="{FF2B5EF4-FFF2-40B4-BE49-F238E27FC236}">
                  <a16:creationId xmlns:a16="http://schemas.microsoft.com/office/drawing/2014/main" id="{72320AA0-9405-EB44-907E-F0CEBB565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3262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6028" name="Rectangle 9">
              <a:extLst>
                <a:ext uri="{FF2B5EF4-FFF2-40B4-BE49-F238E27FC236}">
                  <a16:creationId xmlns:a16="http://schemas.microsoft.com/office/drawing/2014/main" id="{3C7E70F0-E897-0E48-ADA6-0F992207C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" y="3443"/>
              <a:ext cx="2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k</a:t>
              </a:r>
            </a:p>
          </p:txBody>
        </p:sp>
        <p:sp>
          <p:nvSpPr>
            <p:cNvPr id="86029" name="Rectangle 10">
              <a:extLst>
                <a:ext uri="{FF2B5EF4-FFF2-40B4-BE49-F238E27FC236}">
                  <a16:creationId xmlns:a16="http://schemas.microsoft.com/office/drawing/2014/main" id="{F8595E60-0FA3-6345-8A62-49432739F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3443"/>
              <a:ext cx="22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=</a:t>
              </a:r>
            </a:p>
          </p:txBody>
        </p:sp>
        <p:sp>
          <p:nvSpPr>
            <p:cNvPr id="86030" name="Rectangle 11">
              <a:extLst>
                <a:ext uri="{FF2B5EF4-FFF2-40B4-BE49-F238E27FC236}">
                  <a16:creationId xmlns:a16="http://schemas.microsoft.com/office/drawing/2014/main" id="{DB7E14FD-DD4D-984C-B178-A8DA63CBD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3" y="3443"/>
              <a:ext cx="2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0</a:t>
              </a:r>
            </a:p>
          </p:txBody>
        </p:sp>
        <p:sp>
          <p:nvSpPr>
            <p:cNvPr id="86031" name="Rectangle 12">
              <a:extLst>
                <a:ext uri="{FF2B5EF4-FFF2-40B4-BE49-F238E27FC236}">
                  <a16:creationId xmlns:a16="http://schemas.microsoft.com/office/drawing/2014/main" id="{C1181CAC-9FA3-0749-AC7D-8692C3120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3035"/>
              <a:ext cx="25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N</a:t>
              </a:r>
            </a:p>
          </p:txBody>
        </p:sp>
        <p:sp>
          <p:nvSpPr>
            <p:cNvPr id="86032" name="Rectangle 13">
              <a:extLst>
                <a:ext uri="{FF2B5EF4-FFF2-40B4-BE49-F238E27FC236}">
                  <a16:creationId xmlns:a16="http://schemas.microsoft.com/office/drawing/2014/main" id="{9AC0F8A2-9812-6548-AADC-6C680B2AE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3227"/>
              <a:ext cx="251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Symbol" pitchFamily="2" charset="2"/>
                </a:rPr>
                <a:t></a:t>
              </a:r>
            </a:p>
          </p:txBody>
        </p:sp>
        <p:grpSp>
          <p:nvGrpSpPr>
            <p:cNvPr id="86033" name="Group 14">
              <a:extLst>
                <a:ext uri="{FF2B5EF4-FFF2-40B4-BE49-F238E27FC236}">
                  <a16:creationId xmlns:a16="http://schemas.microsoft.com/office/drawing/2014/main" id="{638C6761-33E4-5245-838B-AF253155A4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67" y="3211"/>
              <a:ext cx="869" cy="289"/>
              <a:chOff x="3667" y="3211"/>
              <a:chExt cx="869" cy="289"/>
            </a:xfrm>
          </p:grpSpPr>
          <p:sp>
            <p:nvSpPr>
              <p:cNvPr id="86034" name="Rectangle 15">
                <a:extLst>
                  <a:ext uri="{FF2B5EF4-FFF2-40B4-BE49-F238E27FC236}">
                    <a16:creationId xmlns:a16="http://schemas.microsoft.com/office/drawing/2014/main" id="{C982864E-976E-B045-850B-0F4F0D257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7" y="3211"/>
                <a:ext cx="125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(</a:t>
                </a:r>
              </a:p>
            </p:txBody>
          </p:sp>
          <p:sp>
            <p:nvSpPr>
              <p:cNvPr id="86035" name="Rectangle 16">
                <a:extLst>
                  <a:ext uri="{FF2B5EF4-FFF2-40B4-BE49-F238E27FC236}">
                    <a16:creationId xmlns:a16="http://schemas.microsoft.com/office/drawing/2014/main" id="{1109F96B-B6EC-C345-95FB-76EA1588A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3" y="3211"/>
                <a:ext cx="153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k</a:t>
                </a:r>
              </a:p>
            </p:txBody>
          </p:sp>
          <p:sp>
            <p:nvSpPr>
              <p:cNvPr id="86036" name="Rectangle 17">
                <a:extLst>
                  <a:ext uri="{FF2B5EF4-FFF2-40B4-BE49-F238E27FC236}">
                    <a16:creationId xmlns:a16="http://schemas.microsoft.com/office/drawing/2014/main" id="{382982BA-1FBA-4C4B-8480-1F5FE14FA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" y="3211"/>
                <a:ext cx="125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)</a:t>
                </a:r>
              </a:p>
            </p:txBody>
          </p:sp>
          <p:sp>
            <p:nvSpPr>
              <p:cNvPr id="86037" name="Rectangle 18">
                <a:extLst>
                  <a:ext uri="{FF2B5EF4-FFF2-40B4-BE49-F238E27FC236}">
                    <a16:creationId xmlns:a16="http://schemas.microsoft.com/office/drawing/2014/main" id="{F0A29752-A111-1D42-8680-2BC9ABC1A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3211"/>
                <a:ext cx="16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u</a:t>
                </a:r>
              </a:p>
            </p:txBody>
          </p:sp>
          <p:sp>
            <p:nvSpPr>
              <p:cNvPr id="86038" name="Rectangle 19">
                <a:extLst>
                  <a:ext uri="{FF2B5EF4-FFF2-40B4-BE49-F238E27FC236}">
                    <a16:creationId xmlns:a16="http://schemas.microsoft.com/office/drawing/2014/main" id="{81A43268-F32B-9E4E-8323-313B4B7AB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1" y="3211"/>
                <a:ext cx="125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Helvetica" pitchFamily="2" charset="0"/>
                  </a:rPr>
                  <a:t>(</a:t>
                </a:r>
              </a:p>
            </p:txBody>
          </p:sp>
          <p:sp>
            <p:nvSpPr>
              <p:cNvPr id="86039" name="Rectangle 20">
                <a:extLst>
                  <a:ext uri="{FF2B5EF4-FFF2-40B4-BE49-F238E27FC236}">
                    <a16:creationId xmlns:a16="http://schemas.microsoft.com/office/drawing/2014/main" id="{B5208BCA-EB32-3D46-A926-7D5B840C6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3" y="3211"/>
                <a:ext cx="122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i</a:t>
                </a:r>
              </a:p>
            </p:txBody>
          </p:sp>
          <p:sp>
            <p:nvSpPr>
              <p:cNvPr id="86040" name="Rectangle 21">
                <a:extLst>
                  <a:ext uri="{FF2B5EF4-FFF2-40B4-BE49-F238E27FC236}">
                    <a16:creationId xmlns:a16="http://schemas.microsoft.com/office/drawing/2014/main" id="{7DF6B145-2E70-BF41-BE89-9E1008795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0" y="3211"/>
                <a:ext cx="157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Symbol" pitchFamily="2" charset="2"/>
                  </a:rPr>
                  <a:t></a:t>
                </a:r>
              </a:p>
            </p:txBody>
          </p:sp>
          <p:sp>
            <p:nvSpPr>
              <p:cNvPr id="86041" name="Rectangle 22">
                <a:extLst>
                  <a:ext uri="{FF2B5EF4-FFF2-40B4-BE49-F238E27FC236}">
                    <a16:creationId xmlns:a16="http://schemas.microsoft.com/office/drawing/2014/main" id="{19DAC94F-955C-2C49-9E86-C211E718C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11"/>
                <a:ext cx="153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Helvetica" pitchFamily="2" charset="0"/>
                  </a:rPr>
                  <a:t>k</a:t>
                </a:r>
              </a:p>
            </p:txBody>
          </p:sp>
          <p:sp>
            <p:nvSpPr>
              <p:cNvPr id="86042" name="Rectangle 23">
                <a:extLst>
                  <a:ext uri="{FF2B5EF4-FFF2-40B4-BE49-F238E27FC236}">
                    <a16:creationId xmlns:a16="http://schemas.microsoft.com/office/drawing/2014/main" id="{87DDBC12-F20E-5843-9708-1CBAB1B69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1" y="3211"/>
                <a:ext cx="125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Helvetica" pitchFamily="2" charset="0"/>
                  </a:rPr>
                  <a:t>)</a:t>
                </a:r>
              </a:p>
            </p:txBody>
          </p:sp>
        </p:grpSp>
      </p:grpSp>
      <p:sp>
        <p:nvSpPr>
          <p:cNvPr id="86019" name="AutoShape 24">
            <a:extLst>
              <a:ext uri="{FF2B5EF4-FFF2-40B4-BE49-F238E27FC236}">
                <a16:creationId xmlns:a16="http://schemas.microsoft.com/office/drawing/2014/main" id="{E55DA19C-504B-014B-9B7D-FC95F5DC9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3001963"/>
            <a:ext cx="857250" cy="1419225"/>
          </a:xfrm>
          <a:prstGeom prst="upDownArrow">
            <a:avLst>
              <a:gd name="adj1" fmla="val 50000"/>
              <a:gd name="adj2" fmla="val 33111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6020" name="Rectangle 25">
            <a:extLst>
              <a:ext uri="{FF2B5EF4-FFF2-40B4-BE49-F238E27FC236}">
                <a16:creationId xmlns:a16="http://schemas.microsoft.com/office/drawing/2014/main" id="{F477CDD9-3DA2-C046-B20B-BDBB39ED9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150" y="4640263"/>
            <a:ext cx="2325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Y(z) = H(z) U(z)</a:t>
            </a:r>
          </a:p>
        </p:txBody>
      </p:sp>
      <p:sp>
        <p:nvSpPr>
          <p:cNvPr id="86021" name="TextBox 28">
            <a:extLst>
              <a:ext uri="{FF2B5EF4-FFF2-40B4-BE49-F238E27FC236}">
                <a16:creationId xmlns:a16="http://schemas.microsoft.com/office/drawing/2014/main" id="{6424CC6B-3F75-E648-8FEF-23212E90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5597525"/>
            <a:ext cx="6383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Discrete-time equivalent of Laplace transform</a:t>
            </a:r>
          </a:p>
        </p:txBody>
      </p:sp>
      <p:sp>
        <p:nvSpPr>
          <p:cNvPr id="86022" name="TextBox 29">
            <a:extLst>
              <a:ext uri="{FF2B5EF4-FFF2-40B4-BE49-F238E27FC236}">
                <a16:creationId xmlns:a16="http://schemas.microsoft.com/office/drawing/2014/main" id="{46CC7B34-0082-7E45-911C-86F56BDF8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688" y="3251200"/>
            <a:ext cx="177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Z-transform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C4F94E-C230-304A-BA3C-D91F83C7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64</a:t>
            </a:fld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47242C42-03CF-F44D-AF85-F45926B46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4950"/>
            <a:ext cx="8042275" cy="69215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</a:t>
            </a:r>
          </a:p>
        </p:txBody>
      </p:sp>
      <p:sp>
        <p:nvSpPr>
          <p:cNvPr id="87042" name="Content Placeholder 5">
            <a:extLst>
              <a:ext uri="{FF2B5EF4-FFF2-40B4-BE49-F238E27FC236}">
                <a16:creationId xmlns:a16="http://schemas.microsoft.com/office/drawing/2014/main" id="{850C5662-E279-CC4B-9AEA-7CF19F2A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63" y="1384300"/>
            <a:ext cx="8637587" cy="4572000"/>
          </a:xfrm>
        </p:spPr>
        <p:txBody>
          <a:bodyPr/>
          <a:lstStyle/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is used for continuous-time systems (differential equations)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  <a:sym typeface="Wingdings" pitchFamily="2" charset="2"/>
              </a:rPr>
              <a:t> s-domain, s-plane</a:t>
            </a:r>
            <a:endParaRPr lang="en-US" altLang="en-US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 is used for discrete-time systems (difference equations)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 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  <a:sym typeface="Wingdings" pitchFamily="2" charset="2"/>
              </a:rPr>
              <a:t> z-plane</a:t>
            </a:r>
            <a:endParaRPr lang="en-US" altLang="en-US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Goal for both methods is to identify the poles (roots) and zeros of the system</a:t>
            </a:r>
          </a:p>
          <a:p>
            <a:pPr eaLnBrk="1" hangingPunct="1"/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8EA1E5-3C87-C94E-A63A-B6CE022C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65</a:t>
            </a:fld>
            <a:endParaRPr lang="en-US" alt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CC8778E2-71EC-C74D-BBCE-1E97FCF4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0" y="288925"/>
            <a:ext cx="8042275" cy="69215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</a:t>
            </a:r>
          </a:p>
        </p:txBody>
      </p:sp>
      <p:sp>
        <p:nvSpPr>
          <p:cNvPr id="88066" name="Content Placeholder 5">
            <a:extLst>
              <a:ext uri="{FF2B5EF4-FFF2-40B4-BE49-F238E27FC236}">
                <a16:creationId xmlns:a16="http://schemas.microsoft.com/office/drawing/2014/main" id="{0FCC7FFF-31D9-EE43-84D9-E0D1AD09D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38" y="1611313"/>
            <a:ext cx="8732837" cy="3959225"/>
          </a:xfrm>
        </p:spPr>
        <p:txBody>
          <a:bodyPr/>
          <a:lstStyle/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S-plane arranged in a rectangular coordinate system (real vs. imaginary)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Laplace transform, the complex variable is defined as 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Z-plane arranged in a polar (circular) format (will see why later)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Z-transform, a complex variable in polar notation is defined as</a:t>
            </a:r>
          </a:p>
          <a:p>
            <a:pPr eaLnBrk="1" hangingPunct="1"/>
            <a:endParaRPr lang="en-US" altLang="en-US">
              <a:latin typeface="News Gothic MT" panose="020B0503020103020203" pitchFamily="34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aphicFrame>
        <p:nvGraphicFramePr>
          <p:cNvPr id="88067" name="Object 2">
            <a:extLst>
              <a:ext uri="{FF2B5EF4-FFF2-40B4-BE49-F238E27FC236}">
                <a16:creationId xmlns:a16="http://schemas.microsoft.com/office/drawing/2014/main" id="{86684FA5-F274-F347-BB7E-14253E601E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3105150"/>
          <a:ext cx="1498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07" name="Equation" r:id="rId3" imgW="1498600" imgH="330200" progId="Equation.3">
                  <p:embed/>
                </p:oleObj>
              </mc:Choice>
              <mc:Fallback>
                <p:oleObj name="Equation" r:id="rId3" imgW="14986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105150"/>
                        <a:ext cx="1498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8" name="Object 3">
            <a:extLst>
              <a:ext uri="{FF2B5EF4-FFF2-40B4-BE49-F238E27FC236}">
                <a16:creationId xmlns:a16="http://schemas.microsoft.com/office/drawing/2014/main" id="{F397FD04-41FD-7242-8E54-F848D31DE9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7975" y="4845050"/>
          <a:ext cx="1117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08" name="Equation" r:id="rId5" imgW="1117600" imgH="393700" progId="Equation.3">
                  <p:embed/>
                </p:oleObj>
              </mc:Choice>
              <mc:Fallback>
                <p:oleObj name="Equation" r:id="rId5" imgW="11176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975" y="4845050"/>
                        <a:ext cx="11176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0DBDAA-0317-2542-AF87-9B395BAF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66</a:t>
            </a:fld>
            <a:endParaRPr lang="en-US" alt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6518166C-E21B-EF49-A08E-64AF1088C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23838"/>
            <a:ext cx="8097837" cy="12715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Transform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S-Plane to Z-Plane</a:t>
            </a:r>
          </a:p>
        </p:txBody>
      </p:sp>
      <p:sp>
        <p:nvSpPr>
          <p:cNvPr id="89090" name="Line 3">
            <a:extLst>
              <a:ext uri="{FF2B5EF4-FFF2-40B4-BE49-F238E27FC236}">
                <a16:creationId xmlns:a16="http://schemas.microsoft.com/office/drawing/2014/main" id="{F0DE789D-94C8-9448-97FC-83841E522B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1263" y="3884613"/>
            <a:ext cx="29940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1" name="Line 4">
            <a:extLst>
              <a:ext uri="{FF2B5EF4-FFF2-40B4-BE49-F238E27FC236}">
                <a16:creationId xmlns:a16="http://schemas.microsoft.com/office/drawing/2014/main" id="{212E9817-1E82-7440-ACF4-1DEF8EDAC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1050" y="2492375"/>
            <a:ext cx="38100" cy="282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2" name="Line 5">
            <a:extLst>
              <a:ext uri="{FF2B5EF4-FFF2-40B4-BE49-F238E27FC236}">
                <a16:creationId xmlns:a16="http://schemas.microsoft.com/office/drawing/2014/main" id="{8005A7C1-C3BE-DE47-AF7A-43005A6A8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8713" y="2559050"/>
            <a:ext cx="28575" cy="271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3" name="Line 6">
            <a:extLst>
              <a:ext uri="{FF2B5EF4-FFF2-40B4-BE49-F238E27FC236}">
                <a16:creationId xmlns:a16="http://schemas.microsoft.com/office/drawing/2014/main" id="{9A5DAFDB-6FA7-3440-9C5B-563AA0DA5A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63763" y="2492375"/>
            <a:ext cx="1524000" cy="13922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Oval 7">
            <a:extLst>
              <a:ext uri="{FF2B5EF4-FFF2-40B4-BE49-F238E27FC236}">
                <a16:creationId xmlns:a16="http://schemas.microsoft.com/office/drawing/2014/main" id="{DCF9F912-0E64-814B-B65E-42BC2F1BA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2663825"/>
            <a:ext cx="2389187" cy="2392363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095" name="Line 8">
            <a:extLst>
              <a:ext uri="{FF2B5EF4-FFF2-40B4-BE49-F238E27FC236}">
                <a16:creationId xmlns:a16="http://schemas.microsoft.com/office/drawing/2014/main" id="{607FCD31-85A6-F34C-891C-D53E44E3B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663" y="2465388"/>
            <a:ext cx="9525" cy="279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6" name="Line 9">
            <a:extLst>
              <a:ext uri="{FF2B5EF4-FFF2-40B4-BE49-F238E27FC236}">
                <a16:creationId xmlns:a16="http://schemas.microsoft.com/office/drawing/2014/main" id="{441973CF-5EB4-624F-8621-C74CB21FC1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0475" y="3848100"/>
            <a:ext cx="2794000" cy="26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7" name="Line 10">
            <a:extLst>
              <a:ext uri="{FF2B5EF4-FFF2-40B4-BE49-F238E27FC236}">
                <a16:creationId xmlns:a16="http://schemas.microsoft.com/office/drawing/2014/main" id="{6BD103E6-A8F3-1C4D-AE9C-1AEF8E69ED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41425" y="2897188"/>
            <a:ext cx="2709863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8" name="Line 11">
            <a:extLst>
              <a:ext uri="{FF2B5EF4-FFF2-40B4-BE49-F238E27FC236}">
                <a16:creationId xmlns:a16="http://schemas.microsoft.com/office/drawing/2014/main" id="{23248202-F947-714E-BCF8-6FCAA4FEA1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62063" y="4789488"/>
            <a:ext cx="2709862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9" name="Text Box 12">
            <a:extLst>
              <a:ext uri="{FF2B5EF4-FFF2-40B4-BE49-F238E27FC236}">
                <a16:creationId xmlns:a16="http://schemas.microsoft.com/office/drawing/2014/main" id="{7AE9E94F-5EC8-E34E-A992-683995C37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838" y="3694113"/>
            <a:ext cx="401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0.0</a:t>
            </a:r>
          </a:p>
        </p:txBody>
      </p:sp>
      <p:graphicFrame>
        <p:nvGraphicFramePr>
          <p:cNvPr id="89100" name="Object 2">
            <a:extLst>
              <a:ext uri="{FF2B5EF4-FFF2-40B4-BE49-F238E27FC236}">
                <a16:creationId xmlns:a16="http://schemas.microsoft.com/office/drawing/2014/main" id="{36DEAFD8-AEEA-874A-A357-E12240BA9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79863" y="2819400"/>
          <a:ext cx="711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67" name="Equation" r:id="rId3" imgW="711200" imgH="177800" progId="Equation.3">
                  <p:embed/>
                </p:oleObj>
              </mc:Choice>
              <mc:Fallback>
                <p:oleObj name="Equation" r:id="rId3" imgW="7112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9863" y="2819400"/>
                        <a:ext cx="711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01" name="Object 3">
            <a:extLst>
              <a:ext uri="{FF2B5EF4-FFF2-40B4-BE49-F238E27FC236}">
                <a16:creationId xmlns:a16="http://schemas.microsoft.com/office/drawing/2014/main" id="{38823533-68EB-2C40-9103-1C00FBF666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24313" y="4714875"/>
          <a:ext cx="9271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68" name="Equation" r:id="rId5" imgW="927100" imgH="177800" progId="Equation.3">
                  <p:embed/>
                </p:oleObj>
              </mc:Choice>
              <mc:Fallback>
                <p:oleObj name="Equation" r:id="rId5" imgW="9271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4714875"/>
                        <a:ext cx="9271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02" name="Text Box 15">
            <a:extLst>
              <a:ext uri="{FF2B5EF4-FFF2-40B4-BE49-F238E27FC236}">
                <a16:creationId xmlns:a16="http://schemas.microsoft.com/office/drawing/2014/main" id="{1B1E3026-920A-164F-8999-BC1B070C2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563" y="289718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2</a:t>
            </a:r>
          </a:p>
        </p:txBody>
      </p:sp>
      <p:sp>
        <p:nvSpPr>
          <p:cNvPr id="89103" name="Text Box 16">
            <a:extLst>
              <a:ext uri="{FF2B5EF4-FFF2-40B4-BE49-F238E27FC236}">
                <a16:creationId xmlns:a16="http://schemas.microsoft.com/office/drawing/2014/main" id="{D63B1B90-CBE5-6D45-B6CC-6E5B37E7D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5" y="3590925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1</a:t>
            </a:r>
          </a:p>
        </p:txBody>
      </p:sp>
      <p:sp>
        <p:nvSpPr>
          <p:cNvPr id="89104" name="Text Box 17">
            <a:extLst>
              <a:ext uri="{FF2B5EF4-FFF2-40B4-BE49-F238E27FC236}">
                <a16:creationId xmlns:a16="http://schemas.microsoft.com/office/drawing/2014/main" id="{FB062073-629D-7445-8539-20850597E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675" y="22542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3</a:t>
            </a:r>
          </a:p>
        </p:txBody>
      </p:sp>
      <p:sp>
        <p:nvSpPr>
          <p:cNvPr id="89105" name="Oval 18">
            <a:extLst>
              <a:ext uri="{FF2B5EF4-FFF2-40B4-BE49-F238E27FC236}">
                <a16:creationId xmlns:a16="http://schemas.microsoft.com/office/drawing/2014/main" id="{C04D070B-71A4-8E43-A05E-08A38E75F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2881313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06" name="Oval 19">
            <a:extLst>
              <a:ext uri="{FF2B5EF4-FFF2-40B4-BE49-F238E27FC236}">
                <a16:creationId xmlns:a16="http://schemas.microsoft.com/office/drawing/2014/main" id="{8708341E-1B1C-554A-B28E-A0D9CADF7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5" y="2463800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07" name="Oval 20">
            <a:extLst>
              <a:ext uri="{FF2B5EF4-FFF2-40B4-BE49-F238E27FC236}">
                <a16:creationId xmlns:a16="http://schemas.microsoft.com/office/drawing/2014/main" id="{FA374D7B-F563-2B47-89E0-2D7CBCDA1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3868738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08" name="Text Box 21">
            <a:extLst>
              <a:ext uri="{FF2B5EF4-FFF2-40B4-BE49-F238E27FC236}">
                <a16:creationId xmlns:a16="http://schemas.microsoft.com/office/drawing/2014/main" id="{41664781-6DE5-4F4B-80B2-ED2B1C196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28511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6</a:t>
            </a:r>
          </a:p>
        </p:txBody>
      </p:sp>
      <p:sp>
        <p:nvSpPr>
          <p:cNvPr id="89109" name="Text Box 22">
            <a:extLst>
              <a:ext uri="{FF2B5EF4-FFF2-40B4-BE49-F238E27FC236}">
                <a16:creationId xmlns:a16="http://schemas.microsoft.com/office/drawing/2014/main" id="{7B4BCDBD-B21F-C84B-8853-E26BD5351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66553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4</a:t>
            </a:r>
          </a:p>
        </p:txBody>
      </p:sp>
      <p:sp>
        <p:nvSpPr>
          <p:cNvPr id="89110" name="Text Box 23">
            <a:extLst>
              <a:ext uri="{FF2B5EF4-FFF2-40B4-BE49-F238E27FC236}">
                <a16:creationId xmlns:a16="http://schemas.microsoft.com/office/drawing/2014/main" id="{EEBCE720-7BA8-7749-859D-4941CA3F9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313" y="4568825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5</a:t>
            </a:r>
          </a:p>
        </p:txBody>
      </p:sp>
      <p:sp>
        <p:nvSpPr>
          <p:cNvPr id="89111" name="Rectangle 24">
            <a:extLst>
              <a:ext uri="{FF2B5EF4-FFF2-40B4-BE49-F238E27FC236}">
                <a16:creationId xmlns:a16="http://schemas.microsoft.com/office/drawing/2014/main" id="{0000F294-86E4-4A40-83BA-3A457409C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5" y="2871788"/>
            <a:ext cx="84138" cy="57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2" name="Rectangle 25">
            <a:extLst>
              <a:ext uri="{FF2B5EF4-FFF2-40B4-BE49-F238E27FC236}">
                <a16:creationId xmlns:a16="http://schemas.microsoft.com/office/drawing/2014/main" id="{34B96B35-9773-B44C-8884-687EDD550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663" y="4759325"/>
            <a:ext cx="84137" cy="57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3" name="Oval 26">
            <a:extLst>
              <a:ext uri="{FF2B5EF4-FFF2-40B4-BE49-F238E27FC236}">
                <a16:creationId xmlns:a16="http://schemas.microsoft.com/office/drawing/2014/main" id="{005F4D4D-E075-0843-9DEF-38B30BE65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2225" y="3822700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4" name="Rectangle 27">
            <a:extLst>
              <a:ext uri="{FF2B5EF4-FFF2-40B4-BE49-F238E27FC236}">
                <a16:creationId xmlns:a16="http://schemas.microsoft.com/office/drawing/2014/main" id="{E5124B3E-69AB-B14E-835A-9FCF0CEAC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988" y="3832225"/>
            <a:ext cx="84137" cy="57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5" name="Line 28">
            <a:extLst>
              <a:ext uri="{FF2B5EF4-FFF2-40B4-BE49-F238E27FC236}">
                <a16:creationId xmlns:a16="http://schemas.microsoft.com/office/drawing/2014/main" id="{0B4B3D07-379F-FA43-8DD1-4716111F4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8688" y="2928938"/>
            <a:ext cx="16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6" name="Line 29">
            <a:extLst>
              <a:ext uri="{FF2B5EF4-FFF2-40B4-BE49-F238E27FC236}">
                <a16:creationId xmlns:a16="http://schemas.microsoft.com/office/drawing/2014/main" id="{B7936B98-8CB9-184D-B6DB-5973BC0593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0613" y="2928938"/>
            <a:ext cx="303212" cy="85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7" name="Line 30">
            <a:extLst>
              <a:ext uri="{FF2B5EF4-FFF2-40B4-BE49-F238E27FC236}">
                <a16:creationId xmlns:a16="http://schemas.microsoft.com/office/drawing/2014/main" id="{1E1B3DD7-488E-F747-85E1-79E8FFBE3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4814888"/>
            <a:ext cx="14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8" name="Line 31">
            <a:extLst>
              <a:ext uri="{FF2B5EF4-FFF2-40B4-BE49-F238E27FC236}">
                <a16:creationId xmlns:a16="http://schemas.microsoft.com/office/drawing/2014/main" id="{3025972D-E39C-5A49-B0EC-BD88C744FC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6675" y="3951288"/>
            <a:ext cx="9525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9" name="Text Box 32">
            <a:extLst>
              <a:ext uri="{FF2B5EF4-FFF2-40B4-BE49-F238E27FC236}">
                <a16:creationId xmlns:a16="http://schemas.microsoft.com/office/drawing/2014/main" id="{E653593D-E484-4048-8C34-E90D70AD3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4763" y="362108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1</a:t>
            </a:r>
          </a:p>
        </p:txBody>
      </p:sp>
      <p:sp>
        <p:nvSpPr>
          <p:cNvPr id="89120" name="Text Box 33">
            <a:extLst>
              <a:ext uri="{FF2B5EF4-FFF2-40B4-BE49-F238E27FC236}">
                <a16:creationId xmlns:a16="http://schemas.microsoft.com/office/drawing/2014/main" id="{F318C8BE-2846-D34F-AB52-6C0A7025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6775" y="365760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2</a:t>
            </a:r>
          </a:p>
        </p:txBody>
      </p:sp>
      <p:sp>
        <p:nvSpPr>
          <p:cNvPr id="89121" name="Text Box 34">
            <a:extLst>
              <a:ext uri="{FF2B5EF4-FFF2-40B4-BE49-F238E27FC236}">
                <a16:creationId xmlns:a16="http://schemas.microsoft.com/office/drawing/2014/main" id="{04FF41C2-0B96-9C4B-BA7E-04463E102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575" y="41211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3</a:t>
            </a:r>
          </a:p>
        </p:txBody>
      </p:sp>
      <p:sp>
        <p:nvSpPr>
          <p:cNvPr id="89122" name="Oval 35">
            <a:extLst>
              <a:ext uri="{FF2B5EF4-FFF2-40B4-BE49-F238E27FC236}">
                <a16:creationId xmlns:a16="http://schemas.microsoft.com/office/drawing/2014/main" id="{AA0B71F6-789B-A246-937B-F1D59D145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475" y="3155950"/>
            <a:ext cx="1497013" cy="1458913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23" name="Text Box 36">
            <a:extLst>
              <a:ext uri="{FF2B5EF4-FFF2-40B4-BE49-F238E27FC236}">
                <a16:creationId xmlns:a16="http://schemas.microsoft.com/office/drawing/2014/main" id="{AE0B9F08-FC77-CA40-898B-6C1EAF656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4225" y="364648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4</a:t>
            </a:r>
          </a:p>
        </p:txBody>
      </p:sp>
      <p:sp>
        <p:nvSpPr>
          <p:cNvPr id="89124" name="Text Box 37">
            <a:extLst>
              <a:ext uri="{FF2B5EF4-FFF2-40B4-BE49-F238E27FC236}">
                <a16:creationId xmlns:a16="http://schemas.microsoft.com/office/drawing/2014/main" id="{BB9B3067-B076-104C-89E4-BB3073177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6385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5</a:t>
            </a:r>
          </a:p>
        </p:txBody>
      </p:sp>
      <p:sp>
        <p:nvSpPr>
          <p:cNvPr id="89125" name="Text Box 38">
            <a:extLst>
              <a:ext uri="{FF2B5EF4-FFF2-40B4-BE49-F238E27FC236}">
                <a16:creationId xmlns:a16="http://schemas.microsoft.com/office/drawing/2014/main" id="{3BDA9B84-4A87-DA4E-9535-1F8D1531A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5" y="3819525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6</a:t>
            </a:r>
          </a:p>
        </p:txBody>
      </p:sp>
      <p:sp>
        <p:nvSpPr>
          <p:cNvPr id="89126" name="Freeform 39">
            <a:extLst>
              <a:ext uri="{FF2B5EF4-FFF2-40B4-BE49-F238E27FC236}">
                <a16:creationId xmlns:a16="http://schemas.microsoft.com/office/drawing/2014/main" id="{975DDC5B-3ED1-9A4F-8990-E4F53C0F929D}"/>
              </a:ext>
            </a:extLst>
          </p:cNvPr>
          <p:cNvSpPr>
            <a:spLocks/>
          </p:cNvSpPr>
          <p:nvPr/>
        </p:nvSpPr>
        <p:spPr bwMode="auto">
          <a:xfrm>
            <a:off x="5935663" y="3305175"/>
            <a:ext cx="1722437" cy="1035050"/>
          </a:xfrm>
          <a:custGeom>
            <a:avLst/>
            <a:gdLst>
              <a:gd name="T0" fmla="*/ 2147483646 w 1085"/>
              <a:gd name="T1" fmla="*/ 2147483646 h 550"/>
              <a:gd name="T2" fmla="*/ 2147483646 w 1085"/>
              <a:gd name="T3" fmla="*/ 2147483646 h 550"/>
              <a:gd name="T4" fmla="*/ 2147483646 w 1085"/>
              <a:gd name="T5" fmla="*/ 2147483646 h 550"/>
              <a:gd name="T6" fmla="*/ 2147483646 w 1085"/>
              <a:gd name="T7" fmla="*/ 2147483646 h 550"/>
              <a:gd name="T8" fmla="*/ 2147483646 w 1085"/>
              <a:gd name="T9" fmla="*/ 2147483646 h 550"/>
              <a:gd name="T10" fmla="*/ 2147483646 w 1085"/>
              <a:gd name="T11" fmla="*/ 2147483646 h 550"/>
              <a:gd name="T12" fmla="*/ 2147483646 w 1085"/>
              <a:gd name="T13" fmla="*/ 2147483646 h 550"/>
              <a:gd name="T14" fmla="*/ 2147483646 w 1085"/>
              <a:gd name="T15" fmla="*/ 2147483646 h 550"/>
              <a:gd name="T16" fmla="*/ 2147483646 w 1085"/>
              <a:gd name="T17" fmla="*/ 2147483646 h 5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85"/>
              <a:gd name="T28" fmla="*/ 0 h 550"/>
              <a:gd name="T29" fmla="*/ 1085 w 1085"/>
              <a:gd name="T30" fmla="*/ 550 h 5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85" h="550">
                <a:moveTo>
                  <a:pt x="1085" y="240"/>
                </a:moveTo>
                <a:cubicBezTo>
                  <a:pt x="1023" y="182"/>
                  <a:pt x="962" y="124"/>
                  <a:pt x="888" y="85"/>
                </a:cubicBezTo>
                <a:cubicBezTo>
                  <a:pt x="814" y="46"/>
                  <a:pt x="743" y="14"/>
                  <a:pt x="643" y="7"/>
                </a:cubicBezTo>
                <a:cubicBezTo>
                  <a:pt x="543" y="0"/>
                  <a:pt x="380" y="25"/>
                  <a:pt x="285" y="43"/>
                </a:cubicBezTo>
                <a:cubicBezTo>
                  <a:pt x="190" y="61"/>
                  <a:pt x="117" y="80"/>
                  <a:pt x="70" y="114"/>
                </a:cubicBezTo>
                <a:cubicBezTo>
                  <a:pt x="23" y="148"/>
                  <a:pt x="10" y="197"/>
                  <a:pt x="5" y="246"/>
                </a:cubicBezTo>
                <a:cubicBezTo>
                  <a:pt x="0" y="295"/>
                  <a:pt x="16" y="363"/>
                  <a:pt x="40" y="407"/>
                </a:cubicBezTo>
                <a:cubicBezTo>
                  <a:pt x="64" y="451"/>
                  <a:pt x="102" y="484"/>
                  <a:pt x="148" y="508"/>
                </a:cubicBezTo>
                <a:cubicBezTo>
                  <a:pt x="194" y="532"/>
                  <a:pt x="254" y="541"/>
                  <a:pt x="315" y="55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7" name="Rectangle 40">
            <a:extLst>
              <a:ext uri="{FF2B5EF4-FFF2-40B4-BE49-F238E27FC236}">
                <a16:creationId xmlns:a16="http://schemas.microsoft.com/office/drawing/2014/main" id="{71933414-2E0B-5341-91ED-CA32B1789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5538" y="5538788"/>
            <a:ext cx="1349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b="1">
                <a:solidFill>
                  <a:srgbClr val="000000"/>
                </a:solidFill>
                <a:latin typeface="Helvetica" pitchFamily="2" charset="0"/>
              </a:rPr>
              <a:t>S-Plane</a:t>
            </a:r>
          </a:p>
        </p:txBody>
      </p:sp>
      <p:sp>
        <p:nvSpPr>
          <p:cNvPr id="89128" name="Rectangle 41">
            <a:extLst>
              <a:ext uri="{FF2B5EF4-FFF2-40B4-BE49-F238E27FC236}">
                <a16:creationId xmlns:a16="http://schemas.microsoft.com/office/drawing/2014/main" id="{021A0202-B795-A84E-8D12-2E8392C2C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3" y="5511800"/>
            <a:ext cx="1339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b="1">
                <a:solidFill>
                  <a:srgbClr val="000000"/>
                </a:solidFill>
                <a:latin typeface="Helvetica" pitchFamily="2" charset="0"/>
              </a:rPr>
              <a:t>Z-Plane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00BC71-BA9D-A849-887E-6C02A60C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67</a:t>
            </a:fld>
            <a:endParaRPr lang="en-US" alt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77093479-4DB4-F14D-89BC-737F9C47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2012950"/>
            <a:ext cx="8042275" cy="1336675"/>
          </a:xfrm>
        </p:spPr>
        <p:txBody>
          <a:bodyPr/>
          <a:lstStyle/>
          <a:p>
            <a:pPr algn="ctr" eaLnBrk="1" hangingPunct="1"/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 Frequency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62541B-1783-9A40-B101-F84A66B97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68</a:t>
            </a:fld>
            <a:endParaRPr lang="en-US" alt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>
            <a:extLst>
              <a:ext uri="{FF2B5EF4-FFF2-40B4-BE49-F238E27FC236}">
                <a16:creationId xmlns:a16="http://schemas.microsoft.com/office/drawing/2014/main" id="{B5C41736-F9B0-754F-8401-1A7EBF6FB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3" y="371475"/>
            <a:ext cx="7772400" cy="7397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Frequency Analysis</a:t>
            </a:r>
          </a:p>
        </p:txBody>
      </p:sp>
      <p:sp>
        <p:nvSpPr>
          <p:cNvPr id="59398" name="TextBox 6">
            <a:extLst>
              <a:ext uri="{FF2B5EF4-FFF2-40B4-BE49-F238E27FC236}">
                <a16:creationId xmlns:a16="http://schemas.microsoft.com/office/drawing/2014/main" id="{10C25611-5C51-0644-9699-E2D3A2CCB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3" y="1851025"/>
            <a:ext cx="88011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>
                <a:latin typeface="Arial" pitchFamily="-1" charset="0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Continuous-time systems can have infinite frequency range</a:t>
            </a:r>
          </a:p>
          <a:p>
            <a:pPr>
              <a:buFont typeface="Arial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Sampling of a continuous-time system results in a discrete-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time system</a:t>
            </a:r>
          </a:p>
          <a:p>
            <a:pPr>
              <a:buFont typeface="Arial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Different sampling rates (sampling frequency, time step) will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result in different discrete-time systems from the same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continuous-time system</a:t>
            </a:r>
          </a:p>
          <a:p>
            <a:pPr>
              <a:buFont typeface="Arial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Important to understand discrete-time sampling concepts in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order to understand system dynamics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DC2C9-22C3-9D47-9273-70FE6799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69</a:t>
            </a:fld>
            <a:endParaRPr lang="en-US" alt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AD828425-445C-D64E-9A09-2442C855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8" y="277813"/>
            <a:ext cx="7772400" cy="12588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3399"/>
                </a:solidFill>
                <a:ea typeface="+mj-ea"/>
                <a:cs typeface="+mj-cs"/>
              </a:rPr>
              <a:t>Frequency Analysis</a:t>
            </a:r>
            <a:br>
              <a:rPr lang="en-US" dirty="0">
                <a:ea typeface="+mj-ea"/>
                <a:cs typeface="+mj-cs"/>
              </a:rPr>
            </a:br>
            <a:r>
              <a:rPr lang="en-US" sz="3600" dirty="0">
                <a:solidFill>
                  <a:srgbClr val="003399"/>
                </a:solidFill>
                <a:ea typeface="+mj-ea"/>
                <a:cs typeface="+mj-cs"/>
              </a:rPr>
              <a:t>Sampling</a:t>
            </a:r>
          </a:p>
        </p:txBody>
      </p:sp>
      <p:sp>
        <p:nvSpPr>
          <p:cNvPr id="92162" name="TextBox 8">
            <a:extLst>
              <a:ext uri="{FF2B5EF4-FFF2-40B4-BE49-F238E27FC236}">
                <a16:creationId xmlns:a16="http://schemas.microsoft.com/office/drawing/2014/main" id="{DFBC1DDD-F20B-B142-9E96-C68E7AFA6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1925638"/>
            <a:ext cx="837088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Arial" panose="020B0604020202020204" pitchFamily="34" charset="0"/>
              </a:rPr>
              <a:t> </a:t>
            </a:r>
            <a:r>
              <a:rPr lang="en-US" altLang="en-US" sz="2200">
                <a:latin typeface="Helvetica" pitchFamily="2" charset="0"/>
              </a:rPr>
              <a:t>Time step (dt) is time (seconds) between samples</a:t>
            </a:r>
          </a:p>
          <a:p>
            <a:r>
              <a:rPr lang="en-US" altLang="en-US" sz="2200">
                <a:latin typeface="Helvetica" pitchFamily="2" charset="0"/>
              </a:rPr>
              <a:t>   - for dt=0.01 secs, each sample occurs at 0.01 seconds</a:t>
            </a:r>
          </a:p>
          <a:p>
            <a:endParaRPr lang="en-US" altLang="en-US" sz="22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 Sampling frequency is the inverse of time step fs = 1/dt </a:t>
            </a:r>
          </a:p>
          <a:p>
            <a:r>
              <a:rPr lang="en-US" altLang="en-US" sz="2200">
                <a:latin typeface="Helvetica" pitchFamily="2" charset="0"/>
              </a:rPr>
              <a:t>   - for dt=0.01 secs,  fs = 100 samples /sec</a:t>
            </a:r>
          </a:p>
          <a:p>
            <a:r>
              <a:rPr lang="en-US" altLang="en-US" sz="2200">
                <a:latin typeface="Helvetica" pitchFamily="2" charset="0"/>
              </a:rPr>
              <a:t>   - samples/sec = Hertz</a:t>
            </a:r>
          </a:p>
          <a:p>
            <a:r>
              <a:rPr lang="en-US" altLang="en-US" sz="2200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 Selection of time step (or sampling frequency) must be  </a:t>
            </a:r>
          </a:p>
          <a:p>
            <a:r>
              <a:rPr lang="en-US" altLang="en-US" sz="2200">
                <a:latin typeface="Helvetica" pitchFamily="2" charset="0"/>
              </a:rPr>
              <a:t>  based on frequency content of system or signal of interest</a:t>
            </a:r>
          </a:p>
          <a:p>
            <a:endParaRPr lang="en-US" altLang="en-US" sz="22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 Must understand </a:t>
            </a:r>
            <a:r>
              <a:rPr lang="en-US" altLang="en-US" sz="2200" b="1">
                <a:latin typeface="Helvetica" pitchFamily="2" charset="0"/>
              </a:rPr>
              <a:t>sampling, aliasing, and Nyquist frequency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4B8DF-5689-454E-BB15-D786487E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70</a:t>
            </a:fld>
            <a:endParaRPr lang="en-US" alt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EA53DC58-99D4-3B4C-8394-4CE46424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236538"/>
            <a:ext cx="7772400" cy="12588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3399"/>
                </a:solidFill>
                <a:ea typeface="+mj-ea"/>
                <a:cs typeface="+mj-cs"/>
              </a:rPr>
              <a:t>Frequency Analysis</a:t>
            </a:r>
            <a:br>
              <a:rPr lang="en-US" dirty="0">
                <a:ea typeface="+mj-ea"/>
                <a:cs typeface="+mj-cs"/>
              </a:rPr>
            </a:br>
            <a:r>
              <a:rPr lang="en-US" sz="3600" dirty="0">
                <a:solidFill>
                  <a:srgbClr val="003399"/>
                </a:solidFill>
                <a:ea typeface="+mj-ea"/>
                <a:cs typeface="+mj-cs"/>
              </a:rPr>
              <a:t>Sampling</a:t>
            </a:r>
          </a:p>
        </p:txBody>
      </p:sp>
      <p:sp>
        <p:nvSpPr>
          <p:cNvPr id="93186" name="TextBox 8">
            <a:extLst>
              <a:ext uri="{FF2B5EF4-FFF2-40B4-BE49-F238E27FC236}">
                <a16:creationId xmlns:a16="http://schemas.microsoft.com/office/drawing/2014/main" id="{A011B2C6-C3A5-0D41-8AA1-4DBF5A5C4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1773238"/>
            <a:ext cx="864235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>
                <a:solidFill>
                  <a:srgbClr val="FF0000"/>
                </a:solidFill>
                <a:latin typeface="Helvetica" pitchFamily="2" charset="0"/>
              </a:rPr>
              <a:t>Extremely Important Equation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Given Nyquist condition, the highest frequency that a particular sampling frequency can resolve is</a:t>
            </a:r>
          </a:p>
          <a:p>
            <a:r>
              <a:rPr lang="en-US" altLang="en-US" sz="2000">
                <a:latin typeface="Helvetica" pitchFamily="2" charset="0"/>
              </a:rPr>
              <a:t>    </a:t>
            </a:r>
          </a:p>
          <a:p>
            <a:r>
              <a:rPr lang="en-US" altLang="en-US" sz="2000">
                <a:latin typeface="Helvetica" pitchFamily="2" charset="0"/>
              </a:rPr>
              <a:t>         fs &gt; 2f  </a:t>
            </a:r>
            <a:r>
              <a:rPr lang="en-US" altLang="en-US" sz="2000">
                <a:latin typeface="Helvetica" pitchFamily="2" charset="0"/>
                <a:sym typeface="Wingdings" pitchFamily="2" charset="2"/>
              </a:rPr>
              <a:t>  f = fs/2  (Nyquist frequency)   fn = fs/2 = 1/(2*dt)</a:t>
            </a:r>
            <a:endParaRPr lang="en-US" altLang="en-US" sz="2000">
              <a:latin typeface="Helvetica" pitchFamily="2" charset="0"/>
            </a:endParaRP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What is the frequency resolution of a given time step?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       Df = 1/(N*dt)  </a:t>
            </a:r>
            <a:r>
              <a:rPr lang="en-US" altLang="en-US" sz="2000">
                <a:latin typeface="Helvetica" pitchFamily="2" charset="0"/>
              </a:rPr>
              <a:t>where N = length of signal (no. of time steps)</a:t>
            </a:r>
          </a:p>
          <a:p>
            <a:endParaRPr lang="en-US" altLang="en-US" sz="2000">
              <a:latin typeface="Helvetica" pitchFamily="2" charset="0"/>
            </a:endParaRPr>
          </a:p>
          <a:p>
            <a:pPr>
              <a:buFontTx/>
              <a:buAutoNum type="arabicPeriod"/>
            </a:pPr>
            <a:r>
              <a:rPr lang="en-US" altLang="en-US" sz="2000">
                <a:latin typeface="Helvetica" pitchFamily="2" charset="0"/>
              </a:rPr>
              <a:t>Frequency resolution improves as N increases</a:t>
            </a:r>
          </a:p>
          <a:p>
            <a:pPr>
              <a:buFontTx/>
              <a:buAutoNum type="arabicPeriod"/>
            </a:pPr>
            <a:r>
              <a:rPr lang="en-US" altLang="en-US" sz="2000">
                <a:latin typeface="Helvetica" pitchFamily="2" charset="0"/>
              </a:rPr>
              <a:t>Frequency resolution improves as dt increases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A736DB-3089-814C-9604-03977D65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71</a:t>
            </a:fld>
            <a:endParaRPr lang="en-US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>
            <a:extLst>
              <a:ext uri="{FF2B5EF4-FFF2-40B4-BE49-F238E27FC236}">
                <a16:creationId xmlns:a16="http://schemas.microsoft.com/office/drawing/2014/main" id="{729CD6BD-5300-074F-973D-20155E8F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2012950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Influence Functions, Green</a:t>
            </a: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 Functions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25AF4-D7C7-554D-BCE9-55C89ECB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72</a:t>
            </a:fld>
            <a:endParaRPr lang="en-US" alt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>
            <a:extLst>
              <a:ext uri="{FF2B5EF4-FFF2-40B4-BE49-F238E27FC236}">
                <a16:creationId xmlns:a16="http://schemas.microsoft.com/office/drawing/2014/main" id="{994CE0CA-55F7-3944-A018-6B2FC785F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3" y="258763"/>
            <a:ext cx="8121650" cy="115411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Systems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Influence Functions, Green’s Functions</a:t>
            </a:r>
          </a:p>
        </p:txBody>
      </p:sp>
      <p:sp>
        <p:nvSpPr>
          <p:cNvPr id="95234" name="Freeform 3">
            <a:extLst>
              <a:ext uri="{FF2B5EF4-FFF2-40B4-BE49-F238E27FC236}">
                <a16:creationId xmlns:a16="http://schemas.microsoft.com/office/drawing/2014/main" id="{369E75B5-F864-F94F-B306-9793DAD58751}"/>
              </a:ext>
            </a:extLst>
          </p:cNvPr>
          <p:cNvSpPr>
            <a:spLocks/>
          </p:cNvSpPr>
          <p:nvPr/>
        </p:nvSpPr>
        <p:spPr bwMode="auto">
          <a:xfrm>
            <a:off x="1352550" y="2251075"/>
            <a:ext cx="1476375" cy="184150"/>
          </a:xfrm>
          <a:custGeom>
            <a:avLst/>
            <a:gdLst>
              <a:gd name="T0" fmla="*/ 0 w 930"/>
              <a:gd name="T1" fmla="*/ 0 h 116"/>
              <a:gd name="T2" fmla="*/ 2147483646 w 930"/>
              <a:gd name="T3" fmla="*/ 2147483646 h 116"/>
              <a:gd name="T4" fmla="*/ 2147483646 w 930"/>
              <a:gd name="T5" fmla="*/ 2147483646 h 116"/>
              <a:gd name="T6" fmla="*/ 2147483646 w 930"/>
              <a:gd name="T7" fmla="*/ 2147483646 h 116"/>
              <a:gd name="T8" fmla="*/ 2147483646 w 930"/>
              <a:gd name="T9" fmla="*/ 2147483646 h 116"/>
              <a:gd name="T10" fmla="*/ 2147483646 w 930"/>
              <a:gd name="T11" fmla="*/ 2147483646 h 116"/>
              <a:gd name="T12" fmla="*/ 2147483646 w 930"/>
              <a:gd name="T13" fmla="*/ 0 h 1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30"/>
              <a:gd name="T22" fmla="*/ 0 h 116"/>
              <a:gd name="T23" fmla="*/ 930 w 930"/>
              <a:gd name="T24" fmla="*/ 116 h 1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30" h="116">
                <a:moveTo>
                  <a:pt x="0" y="0"/>
                </a:moveTo>
                <a:cubicBezTo>
                  <a:pt x="44" y="23"/>
                  <a:pt x="88" y="46"/>
                  <a:pt x="130" y="62"/>
                </a:cubicBezTo>
                <a:cubicBezTo>
                  <a:pt x="172" y="78"/>
                  <a:pt x="207" y="85"/>
                  <a:pt x="255" y="94"/>
                </a:cubicBezTo>
                <a:cubicBezTo>
                  <a:pt x="303" y="103"/>
                  <a:pt x="346" y="112"/>
                  <a:pt x="416" y="114"/>
                </a:cubicBezTo>
                <a:cubicBezTo>
                  <a:pt x="486" y="116"/>
                  <a:pt x="615" y="116"/>
                  <a:pt x="675" y="109"/>
                </a:cubicBezTo>
                <a:cubicBezTo>
                  <a:pt x="735" y="102"/>
                  <a:pt x="732" y="91"/>
                  <a:pt x="774" y="73"/>
                </a:cubicBezTo>
                <a:cubicBezTo>
                  <a:pt x="816" y="55"/>
                  <a:pt x="873" y="27"/>
                  <a:pt x="930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Freeform 4">
            <a:extLst>
              <a:ext uri="{FF2B5EF4-FFF2-40B4-BE49-F238E27FC236}">
                <a16:creationId xmlns:a16="http://schemas.microsoft.com/office/drawing/2014/main" id="{0043FAF6-8868-BC4E-A972-10DF10F1BE75}"/>
              </a:ext>
            </a:extLst>
          </p:cNvPr>
          <p:cNvSpPr>
            <a:spLocks/>
          </p:cNvSpPr>
          <p:nvPr/>
        </p:nvSpPr>
        <p:spPr bwMode="auto">
          <a:xfrm>
            <a:off x="1357313" y="2371725"/>
            <a:ext cx="1476375" cy="184150"/>
          </a:xfrm>
          <a:custGeom>
            <a:avLst/>
            <a:gdLst>
              <a:gd name="T0" fmla="*/ 0 w 930"/>
              <a:gd name="T1" fmla="*/ 0 h 116"/>
              <a:gd name="T2" fmla="*/ 2147483646 w 930"/>
              <a:gd name="T3" fmla="*/ 2147483646 h 116"/>
              <a:gd name="T4" fmla="*/ 2147483646 w 930"/>
              <a:gd name="T5" fmla="*/ 2147483646 h 116"/>
              <a:gd name="T6" fmla="*/ 2147483646 w 930"/>
              <a:gd name="T7" fmla="*/ 2147483646 h 116"/>
              <a:gd name="T8" fmla="*/ 2147483646 w 930"/>
              <a:gd name="T9" fmla="*/ 2147483646 h 116"/>
              <a:gd name="T10" fmla="*/ 2147483646 w 930"/>
              <a:gd name="T11" fmla="*/ 2147483646 h 116"/>
              <a:gd name="T12" fmla="*/ 2147483646 w 930"/>
              <a:gd name="T13" fmla="*/ 0 h 1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30"/>
              <a:gd name="T22" fmla="*/ 0 h 116"/>
              <a:gd name="T23" fmla="*/ 930 w 930"/>
              <a:gd name="T24" fmla="*/ 116 h 1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30" h="116">
                <a:moveTo>
                  <a:pt x="0" y="0"/>
                </a:moveTo>
                <a:cubicBezTo>
                  <a:pt x="44" y="23"/>
                  <a:pt x="88" y="46"/>
                  <a:pt x="130" y="62"/>
                </a:cubicBezTo>
                <a:cubicBezTo>
                  <a:pt x="172" y="78"/>
                  <a:pt x="207" y="85"/>
                  <a:pt x="255" y="94"/>
                </a:cubicBezTo>
                <a:cubicBezTo>
                  <a:pt x="303" y="103"/>
                  <a:pt x="346" y="112"/>
                  <a:pt x="416" y="114"/>
                </a:cubicBezTo>
                <a:cubicBezTo>
                  <a:pt x="486" y="116"/>
                  <a:pt x="615" y="116"/>
                  <a:pt x="675" y="109"/>
                </a:cubicBezTo>
                <a:cubicBezTo>
                  <a:pt x="735" y="102"/>
                  <a:pt x="732" y="91"/>
                  <a:pt x="774" y="73"/>
                </a:cubicBezTo>
                <a:cubicBezTo>
                  <a:pt x="816" y="55"/>
                  <a:pt x="873" y="27"/>
                  <a:pt x="930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6" name="Rectangle 5">
            <a:extLst>
              <a:ext uri="{FF2B5EF4-FFF2-40B4-BE49-F238E27FC236}">
                <a16:creationId xmlns:a16="http://schemas.microsoft.com/office/drawing/2014/main" id="{34158C2E-220A-0B41-A8B9-8921429EC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150" y="2227263"/>
            <a:ext cx="1509713" cy="9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37" name="Line 6">
            <a:extLst>
              <a:ext uri="{FF2B5EF4-FFF2-40B4-BE49-F238E27FC236}">
                <a16:creationId xmlns:a16="http://schemas.microsoft.com/office/drawing/2014/main" id="{9DEB11D7-981E-444D-AEB9-1B2C8386C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4613" y="2251075"/>
            <a:ext cx="7937" cy="115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Line 7">
            <a:extLst>
              <a:ext uri="{FF2B5EF4-FFF2-40B4-BE49-F238E27FC236}">
                <a16:creationId xmlns:a16="http://schemas.microsoft.com/office/drawing/2014/main" id="{358A2204-43B4-1E47-BB6C-96C05B37E1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2259013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9" name="AutoShape 8">
            <a:extLst>
              <a:ext uri="{FF2B5EF4-FFF2-40B4-BE49-F238E27FC236}">
                <a16:creationId xmlns:a16="http://schemas.microsoft.com/office/drawing/2014/main" id="{849777C3-C44D-7341-BB69-671BEF5C7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388" y="2390775"/>
            <a:ext cx="279400" cy="3540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40" name="AutoShape 9">
            <a:extLst>
              <a:ext uri="{FF2B5EF4-FFF2-40B4-BE49-F238E27FC236}">
                <a16:creationId xmlns:a16="http://schemas.microsoft.com/office/drawing/2014/main" id="{5B96470A-C5E1-DA49-AF60-8EA9DE8C8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2395538"/>
            <a:ext cx="279400" cy="3540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41" name="Line 10">
            <a:extLst>
              <a:ext uri="{FF2B5EF4-FFF2-40B4-BE49-F238E27FC236}">
                <a16:creationId xmlns:a16="http://schemas.microsoft.com/office/drawing/2014/main" id="{3611D0D8-6B10-ED43-84FA-E56C1075A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5288" y="2441575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Line 11">
            <a:extLst>
              <a:ext uri="{FF2B5EF4-FFF2-40B4-BE49-F238E27FC236}">
                <a16:creationId xmlns:a16="http://schemas.microsoft.com/office/drawing/2014/main" id="{8BFA6143-8C13-6C48-B1F4-15BE12A0C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493963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3" name="Line 12">
            <a:extLst>
              <a:ext uri="{FF2B5EF4-FFF2-40B4-BE49-F238E27FC236}">
                <a16:creationId xmlns:a16="http://schemas.microsoft.com/office/drawing/2014/main" id="{405C4EA1-09AC-B04F-9CEB-293AEDCCE6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8563" y="2463800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Rectangle 13">
            <a:extLst>
              <a:ext uri="{FF2B5EF4-FFF2-40B4-BE49-F238E27FC236}">
                <a16:creationId xmlns:a16="http://schemas.microsoft.com/office/drawing/2014/main" id="{637A3C42-3F5E-4646-B4D0-7B8F4FFE5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063" y="2708275"/>
            <a:ext cx="382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95245" name="Rectangle 14">
            <a:extLst>
              <a:ext uri="{FF2B5EF4-FFF2-40B4-BE49-F238E27FC236}">
                <a16:creationId xmlns:a16="http://schemas.microsoft.com/office/drawing/2014/main" id="{388BDF31-7420-254B-BDEB-493776CD2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0400" y="2787650"/>
            <a:ext cx="38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95246" name="Rectangle 15">
            <a:extLst>
              <a:ext uri="{FF2B5EF4-FFF2-40B4-BE49-F238E27FC236}">
                <a16:creationId xmlns:a16="http://schemas.microsoft.com/office/drawing/2014/main" id="{C4D13EE4-2047-7B4A-9B5A-F4589549F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3" y="2765425"/>
            <a:ext cx="382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95247" name="Rectangle 16">
            <a:extLst>
              <a:ext uri="{FF2B5EF4-FFF2-40B4-BE49-F238E27FC236}">
                <a16:creationId xmlns:a16="http://schemas.microsoft.com/office/drawing/2014/main" id="{D31F2A6D-9CBC-A747-AC17-72F66DEDB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50" y="1762125"/>
            <a:ext cx="5416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What are the deflections 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, 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, and x</a:t>
            </a:r>
            <a:r>
              <a:rPr lang="en-US" altLang="en-US" baseline="-25000">
                <a:latin typeface="Helvetica" pitchFamily="2" charset="0"/>
              </a:rPr>
              <a:t>3</a:t>
            </a:r>
            <a:r>
              <a:rPr lang="en-US" altLang="en-US">
                <a:latin typeface="Helvetica" pitchFamily="2" charset="0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where the forces are being applied?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Kx = F, K=stiffness matrix</a:t>
            </a:r>
          </a:p>
          <a:p>
            <a:r>
              <a:rPr lang="en-US" altLang="en-US">
                <a:latin typeface="Helvetica" pitchFamily="2" charset="0"/>
              </a:rPr>
              <a:t>If K is not known, excite one force at a</a:t>
            </a:r>
          </a:p>
          <a:p>
            <a:r>
              <a:rPr lang="en-US" altLang="en-US">
                <a:latin typeface="Helvetica" pitchFamily="2" charset="0"/>
              </a:rPr>
              <a:t>time to get each column of K matrix</a:t>
            </a:r>
          </a:p>
        </p:txBody>
      </p:sp>
      <p:sp>
        <p:nvSpPr>
          <p:cNvPr id="95248" name="Rectangle 17">
            <a:extLst>
              <a:ext uri="{FF2B5EF4-FFF2-40B4-BE49-F238E27FC236}">
                <a16:creationId xmlns:a16="http://schemas.microsoft.com/office/drawing/2014/main" id="{71CC9E2F-74FD-144F-A74B-B148B7374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425" y="4246563"/>
            <a:ext cx="1073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</a:pPr>
            <a:r>
              <a:rPr lang="en-US" altLang="en-US" sz="1800">
                <a:latin typeface="Helvetica" pitchFamily="2" charset="0"/>
              </a:rPr>
              <a:t>4    2    3</a:t>
            </a:r>
          </a:p>
          <a:p>
            <a:pPr>
              <a:buFont typeface="Times" pitchFamily="2" charset="0"/>
              <a:buNone/>
            </a:pPr>
            <a:r>
              <a:rPr lang="en-US" altLang="en-US" sz="1800">
                <a:latin typeface="Helvetica" pitchFamily="2" charset="0"/>
              </a:rPr>
              <a:t>2    1    2</a:t>
            </a:r>
          </a:p>
          <a:p>
            <a:pPr>
              <a:buFont typeface="Times" pitchFamily="2" charset="0"/>
              <a:buNone/>
            </a:pPr>
            <a:r>
              <a:rPr lang="en-US" altLang="en-US" sz="1800">
                <a:latin typeface="Helvetica" pitchFamily="2" charset="0"/>
              </a:rPr>
              <a:t>3    2    4</a:t>
            </a:r>
          </a:p>
        </p:txBody>
      </p:sp>
      <p:sp>
        <p:nvSpPr>
          <p:cNvPr id="95249" name="AutoShape 18">
            <a:extLst>
              <a:ext uri="{FF2B5EF4-FFF2-40B4-BE49-F238E27FC236}">
                <a16:creationId xmlns:a16="http://schemas.microsoft.com/office/drawing/2014/main" id="{0A0CB9FA-E8E7-964D-907F-5F3BEF399ACB}"/>
              </a:ext>
            </a:extLst>
          </p:cNvPr>
          <p:cNvSpPr>
            <a:spLocks/>
          </p:cNvSpPr>
          <p:nvPr/>
        </p:nvSpPr>
        <p:spPr bwMode="auto">
          <a:xfrm>
            <a:off x="1352550" y="4279900"/>
            <a:ext cx="98425" cy="833438"/>
          </a:xfrm>
          <a:prstGeom prst="leftBracket">
            <a:avLst>
              <a:gd name="adj" fmla="val 7056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0" name="AutoShape 19">
            <a:extLst>
              <a:ext uri="{FF2B5EF4-FFF2-40B4-BE49-F238E27FC236}">
                <a16:creationId xmlns:a16="http://schemas.microsoft.com/office/drawing/2014/main" id="{234DE9B9-5845-E846-872C-4D254FBEDC40}"/>
              </a:ext>
            </a:extLst>
          </p:cNvPr>
          <p:cNvSpPr>
            <a:spLocks/>
          </p:cNvSpPr>
          <p:nvPr/>
        </p:nvSpPr>
        <p:spPr bwMode="auto">
          <a:xfrm>
            <a:off x="2400300" y="4254500"/>
            <a:ext cx="82550" cy="841375"/>
          </a:xfrm>
          <a:prstGeom prst="rightBracket">
            <a:avLst>
              <a:gd name="adj" fmla="val 8493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1" name="Rectangle 20">
            <a:extLst>
              <a:ext uri="{FF2B5EF4-FFF2-40B4-BE49-F238E27FC236}">
                <a16:creationId xmlns:a16="http://schemas.microsoft.com/office/drawing/2014/main" id="{E48D783A-017C-6A4F-91FB-69269AAD5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4246563"/>
            <a:ext cx="311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1</a:t>
            </a:r>
          </a:p>
          <a:p>
            <a:r>
              <a:rPr lang="en-US" altLang="en-US" sz="1800"/>
              <a:t>0</a:t>
            </a:r>
          </a:p>
          <a:p>
            <a:r>
              <a:rPr lang="en-US" altLang="en-US" sz="1800"/>
              <a:t>0</a:t>
            </a:r>
          </a:p>
        </p:txBody>
      </p:sp>
      <p:sp>
        <p:nvSpPr>
          <p:cNvPr id="95252" name="AutoShape 21">
            <a:extLst>
              <a:ext uri="{FF2B5EF4-FFF2-40B4-BE49-F238E27FC236}">
                <a16:creationId xmlns:a16="http://schemas.microsoft.com/office/drawing/2014/main" id="{0FBA6A54-1006-E54E-B60A-53A666F7D72E}"/>
              </a:ext>
            </a:extLst>
          </p:cNvPr>
          <p:cNvSpPr>
            <a:spLocks/>
          </p:cNvSpPr>
          <p:nvPr/>
        </p:nvSpPr>
        <p:spPr bwMode="auto">
          <a:xfrm>
            <a:off x="2622550" y="4287838"/>
            <a:ext cx="82550" cy="817562"/>
          </a:xfrm>
          <a:prstGeom prst="leftBracket">
            <a:avLst>
              <a:gd name="adj" fmla="val 82532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3" name="AutoShape 22">
            <a:extLst>
              <a:ext uri="{FF2B5EF4-FFF2-40B4-BE49-F238E27FC236}">
                <a16:creationId xmlns:a16="http://schemas.microsoft.com/office/drawing/2014/main" id="{595A1D55-5417-5149-8CA0-3B01048960BA}"/>
              </a:ext>
            </a:extLst>
          </p:cNvPr>
          <p:cNvSpPr>
            <a:spLocks/>
          </p:cNvSpPr>
          <p:nvPr/>
        </p:nvSpPr>
        <p:spPr bwMode="auto">
          <a:xfrm>
            <a:off x="2795588" y="4271963"/>
            <a:ext cx="74612" cy="831850"/>
          </a:xfrm>
          <a:prstGeom prst="rightBracket">
            <a:avLst>
              <a:gd name="adj" fmla="val 92908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4" name="Rectangle 23">
            <a:extLst>
              <a:ext uri="{FF2B5EF4-FFF2-40B4-BE49-F238E27FC236}">
                <a16:creationId xmlns:a16="http://schemas.microsoft.com/office/drawing/2014/main" id="{06E38C45-6925-F04B-89AF-ADE8071B0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8" y="450056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=</a:t>
            </a:r>
          </a:p>
        </p:txBody>
      </p:sp>
      <p:sp>
        <p:nvSpPr>
          <p:cNvPr id="95255" name="Rectangle 24">
            <a:extLst>
              <a:ext uri="{FF2B5EF4-FFF2-40B4-BE49-F238E27FC236}">
                <a16:creationId xmlns:a16="http://schemas.microsoft.com/office/drawing/2014/main" id="{17182FEE-C99D-A446-98F3-35B3BF753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4259263"/>
            <a:ext cx="311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4</a:t>
            </a:r>
          </a:p>
          <a:p>
            <a:r>
              <a:rPr lang="en-US" altLang="en-US" sz="1800"/>
              <a:t>2</a:t>
            </a:r>
          </a:p>
          <a:p>
            <a:r>
              <a:rPr lang="en-US" altLang="en-US" sz="1800"/>
              <a:t>3</a:t>
            </a:r>
          </a:p>
        </p:txBody>
      </p:sp>
      <p:sp>
        <p:nvSpPr>
          <p:cNvPr id="95256" name="AutoShape 25">
            <a:extLst>
              <a:ext uri="{FF2B5EF4-FFF2-40B4-BE49-F238E27FC236}">
                <a16:creationId xmlns:a16="http://schemas.microsoft.com/office/drawing/2014/main" id="{3E2ABCAD-2618-EE45-8D8A-063C17AEBFFE}"/>
              </a:ext>
            </a:extLst>
          </p:cNvPr>
          <p:cNvSpPr>
            <a:spLocks/>
          </p:cNvSpPr>
          <p:nvPr/>
        </p:nvSpPr>
        <p:spPr bwMode="auto">
          <a:xfrm>
            <a:off x="3402013" y="4300538"/>
            <a:ext cx="82550" cy="817562"/>
          </a:xfrm>
          <a:prstGeom prst="leftBracket">
            <a:avLst>
              <a:gd name="adj" fmla="val 82532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7" name="AutoShape 26">
            <a:extLst>
              <a:ext uri="{FF2B5EF4-FFF2-40B4-BE49-F238E27FC236}">
                <a16:creationId xmlns:a16="http://schemas.microsoft.com/office/drawing/2014/main" id="{27869128-155B-884D-939F-DF23BBA49C1B}"/>
              </a:ext>
            </a:extLst>
          </p:cNvPr>
          <p:cNvSpPr>
            <a:spLocks/>
          </p:cNvSpPr>
          <p:nvPr/>
        </p:nvSpPr>
        <p:spPr bwMode="auto">
          <a:xfrm>
            <a:off x="3575050" y="4284663"/>
            <a:ext cx="74613" cy="831850"/>
          </a:xfrm>
          <a:prstGeom prst="rightBracket">
            <a:avLst>
              <a:gd name="adj" fmla="val 9290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8" name="Rectangle 27">
            <a:extLst>
              <a:ext uri="{FF2B5EF4-FFF2-40B4-BE49-F238E27FC236}">
                <a16:creationId xmlns:a16="http://schemas.microsoft.com/office/drawing/2014/main" id="{27F8F6A0-855A-6C46-BB7A-FB719E5A5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850" y="4373563"/>
            <a:ext cx="1938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And so on…</a:t>
            </a:r>
          </a:p>
        </p:txBody>
      </p:sp>
      <p:sp>
        <p:nvSpPr>
          <p:cNvPr id="95259" name="Rectangle 28">
            <a:extLst>
              <a:ext uri="{FF2B5EF4-FFF2-40B4-BE49-F238E27FC236}">
                <a16:creationId xmlns:a16="http://schemas.microsoft.com/office/drawing/2014/main" id="{85BF58A2-D824-8E4C-8A01-112DD12A2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476875"/>
            <a:ext cx="8448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Influence coefficient matrix = Static </a:t>
            </a:r>
            <a:r>
              <a:rPr lang="ja-JP" altLang="en-US">
                <a:latin typeface="Helvetica" pitchFamily="2" charset="0"/>
              </a:rPr>
              <a:t>“</a:t>
            </a:r>
            <a:r>
              <a:rPr lang="en-US" altLang="ja-JP">
                <a:latin typeface="Helvetica" pitchFamily="2" charset="0"/>
              </a:rPr>
              <a:t>Impulse response</a:t>
            </a:r>
            <a:r>
              <a:rPr lang="ja-JP" altLang="en-US">
                <a:latin typeface="Helvetica" pitchFamily="2" charset="0"/>
              </a:rPr>
              <a:t>”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95260" name="Line 29">
            <a:extLst>
              <a:ext uri="{FF2B5EF4-FFF2-40B4-BE49-F238E27FC236}">
                <a16:creationId xmlns:a16="http://schemas.microsoft.com/office/drawing/2014/main" id="{2DA62715-06EF-2D44-B9F4-533A29F2CD1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7250" y="5186363"/>
            <a:ext cx="239713" cy="24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93A07D-E686-E544-BDE6-B23EB645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73</a:t>
            </a:fld>
            <a:endParaRPr lang="en-US" alt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4C8013C0-60C8-7F48-B283-CFA3BCC78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230188"/>
            <a:ext cx="8432800" cy="12271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 Time-Invariant Systems</a:t>
            </a:r>
            <a:b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Influence Functions, Green’s Functions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8C5460C7-06F3-2941-A8FB-E40C76D1C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1616075"/>
            <a:ext cx="6819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To solve an Ordinary Differential Equation (ODE)</a:t>
            </a:r>
          </a:p>
        </p:txBody>
      </p:sp>
      <p:sp>
        <p:nvSpPr>
          <p:cNvPr id="96259" name="Rectangle 4">
            <a:extLst>
              <a:ext uri="{FF2B5EF4-FFF2-40B4-BE49-F238E27FC236}">
                <a16:creationId xmlns:a16="http://schemas.microsoft.com/office/drawing/2014/main" id="{E13B8BF8-A652-6F42-AA1D-0B4108940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3" y="3286125"/>
            <a:ext cx="7694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Replace F(t) with a Dirac delta function,</a:t>
            </a:r>
          </a:p>
        </p:txBody>
      </p:sp>
      <p:graphicFrame>
        <p:nvGraphicFramePr>
          <p:cNvPr id="96260" name="Object 2">
            <a:extLst>
              <a:ext uri="{FF2B5EF4-FFF2-40B4-BE49-F238E27FC236}">
                <a16:creationId xmlns:a16="http://schemas.microsoft.com/office/drawing/2014/main" id="{72824255-0CE4-5144-BF6D-D9BC295E6A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5975" y="2557463"/>
          <a:ext cx="2146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01" name="Equation" r:id="rId3" imgW="2146300" imgH="342900" progId="Equation.3">
                  <p:embed/>
                </p:oleObj>
              </mc:Choice>
              <mc:Fallback>
                <p:oleObj name="Equation" r:id="rId3" imgW="21463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2557463"/>
                        <a:ext cx="2146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1" name="Object 3">
            <a:extLst>
              <a:ext uri="{FF2B5EF4-FFF2-40B4-BE49-F238E27FC236}">
                <a16:creationId xmlns:a16="http://schemas.microsoft.com/office/drawing/2014/main" id="{4292A949-1DF7-2F47-80AD-9FE482297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7550" y="4179888"/>
          <a:ext cx="2311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02" name="Equation" r:id="rId5" imgW="2311400" imgH="381000" progId="Equation.3">
                  <p:embed/>
                </p:oleObj>
              </mc:Choice>
              <mc:Fallback>
                <p:oleObj name="Equation" r:id="rId5" imgW="23114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4179888"/>
                        <a:ext cx="2311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2" name="TextBox 9">
            <a:extLst>
              <a:ext uri="{FF2B5EF4-FFF2-40B4-BE49-F238E27FC236}">
                <a16:creationId xmlns:a16="http://schemas.microsoft.com/office/drawing/2014/main" id="{6B0F83FA-0DC5-3444-B0E6-D35081005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5145088"/>
            <a:ext cx="55737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What is the reason for this substitution?</a:t>
            </a:r>
          </a:p>
          <a:p>
            <a:r>
              <a:rPr lang="en-US" altLang="en-US">
                <a:latin typeface="Helvetica" pitchFamily="2" charset="0"/>
              </a:rPr>
              <a:t>What is the system? Input? Output?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F7B0D-773D-994C-BA5B-5640BFC4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74</a:t>
            </a:fld>
            <a:endParaRPr lang="en-US" alt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7D14F60B-C718-D045-83FC-EEDB4BDEC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350" y="260350"/>
            <a:ext cx="8543925" cy="11001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 Time-Invariant Systems</a:t>
            </a:r>
            <a:b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Influence Functions, Green’s Functions</a:t>
            </a:r>
          </a:p>
        </p:txBody>
      </p:sp>
      <p:sp>
        <p:nvSpPr>
          <p:cNvPr id="97282" name="Rectangle 4">
            <a:extLst>
              <a:ext uri="{FF2B5EF4-FFF2-40B4-BE49-F238E27FC236}">
                <a16:creationId xmlns:a16="http://schemas.microsoft.com/office/drawing/2014/main" id="{C7311BBD-860C-264B-AD03-FD591CDE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3117850"/>
            <a:ext cx="78009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is G(t) = Impulse Response</a:t>
            </a:r>
          </a:p>
          <a:p>
            <a:endParaRPr lang="en-US" altLang="en-US" dirty="0">
              <a:latin typeface="Helvetica" pitchFamily="2" charset="0"/>
            </a:endParaRPr>
          </a:p>
          <a:p>
            <a:r>
              <a:rPr lang="en-US" altLang="en-US" dirty="0">
                <a:latin typeface="Helvetica" pitchFamily="2" charset="0"/>
              </a:rPr>
              <a:t>So, what is the solution of original ODE?</a:t>
            </a:r>
          </a:p>
          <a:p>
            <a:endParaRPr lang="en-US" altLang="en-US" dirty="0">
              <a:latin typeface="Helvetica" pitchFamily="2" charset="0"/>
            </a:endParaRPr>
          </a:p>
          <a:p>
            <a:r>
              <a:rPr lang="en-US" altLang="en-US" dirty="0">
                <a:latin typeface="Helvetica" pitchFamily="2" charset="0"/>
              </a:rPr>
              <a:t>For zero initial conditions,  </a:t>
            </a:r>
          </a:p>
        </p:txBody>
      </p:sp>
      <p:graphicFrame>
        <p:nvGraphicFramePr>
          <p:cNvPr id="97283" name="Object 2">
            <a:extLst>
              <a:ext uri="{FF2B5EF4-FFF2-40B4-BE49-F238E27FC236}">
                <a16:creationId xmlns:a16="http://schemas.microsoft.com/office/drawing/2014/main" id="{5A599625-34B0-CF49-A51A-23794062D3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7550" y="2365375"/>
          <a:ext cx="2311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24" name="Equation" r:id="rId3" imgW="2311400" imgH="381000" progId="Equation.3">
                  <p:embed/>
                </p:oleObj>
              </mc:Choice>
              <mc:Fallback>
                <p:oleObj name="Equation" r:id="rId3" imgW="23114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2365375"/>
                        <a:ext cx="2311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4" name="TextBox 8">
            <a:extLst>
              <a:ext uri="{FF2B5EF4-FFF2-40B4-BE49-F238E27FC236}">
                <a16:creationId xmlns:a16="http://schemas.microsoft.com/office/drawing/2014/main" id="{25D761A3-1842-4D41-AFF9-B43B8CAF6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631950"/>
            <a:ext cx="3471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Solution to this equation</a:t>
            </a:r>
          </a:p>
        </p:txBody>
      </p:sp>
      <p:graphicFrame>
        <p:nvGraphicFramePr>
          <p:cNvPr id="97285" name="Object 3">
            <a:extLst>
              <a:ext uri="{FF2B5EF4-FFF2-40B4-BE49-F238E27FC236}">
                <a16:creationId xmlns:a16="http://schemas.microsoft.com/office/drawing/2014/main" id="{F7E739EA-B377-8F44-9596-A9DF1DF89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4475" y="5102225"/>
          <a:ext cx="33147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25" name="Equation" r:id="rId5" imgW="3314700" imgH="876300" progId="Equation.3">
                  <p:embed/>
                </p:oleObj>
              </mc:Choice>
              <mc:Fallback>
                <p:oleObj name="Equation" r:id="rId5" imgW="3314700" imgH="876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475" y="5102225"/>
                        <a:ext cx="33147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A2C060-58FA-7547-A419-D06F0568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75</a:t>
            </a:fld>
            <a:endParaRPr lang="en-US" alt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993C4B6-57C4-B748-95EE-333F81B34E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100" y="311150"/>
            <a:ext cx="8521700" cy="11128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 Time-Invariant Systems</a:t>
            </a:r>
            <a:b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Influence Functions, Green’s Functions</a:t>
            </a:r>
          </a:p>
        </p:txBody>
      </p:sp>
      <p:sp>
        <p:nvSpPr>
          <p:cNvPr id="98306" name="Rectangle 4">
            <a:extLst>
              <a:ext uri="{FF2B5EF4-FFF2-40B4-BE49-F238E27FC236}">
                <a16:creationId xmlns:a16="http://schemas.microsoft.com/office/drawing/2014/main" id="{C064EC18-DDD0-7844-A14C-C52C9DD90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2060575"/>
            <a:ext cx="833278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Franklin Gothic Book" panose="020B0503020102020204" pitchFamily="34" charset="0"/>
              </a:rPr>
              <a:t>This concept is the basis for many methods commonly used in engineering:</a:t>
            </a:r>
          </a:p>
          <a:p>
            <a:endParaRPr lang="en-US" altLang="en-US" dirty="0">
              <a:latin typeface="Franklin Gothic Book" panose="020B05030201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Franklin Gothic Book" panose="020B0503020102020204" pitchFamily="34" charset="0"/>
              </a:rPr>
              <a:t> Aerodynamic Influence Coefficients (AICs)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Franklin Gothic Book" panose="020B0503020102020204" pitchFamily="34" charset="0"/>
              </a:rPr>
              <a:t> Structural Influence Coefficients (SIC</a:t>
            </a:r>
            <a:r>
              <a:rPr lang="en-US" altLang="ja-JP" dirty="0">
                <a:latin typeface="Franklin Gothic Book" panose="020B0503020102020204" pitchFamily="34" charset="0"/>
              </a:rPr>
              <a:t>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Franklin Gothic Book" panose="020B0503020102020204" pitchFamily="34" charset="0"/>
              </a:rPr>
              <a:t> Kernel Function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dirty="0">
              <a:latin typeface="Franklin Gothic Book" panose="020B0503020102020204" pitchFamily="34" charset="0"/>
            </a:endParaRPr>
          </a:p>
          <a:p>
            <a:r>
              <a:rPr lang="en-US" altLang="en-US" dirty="0">
                <a:latin typeface="Franklin Gothic Book" panose="020B0503020102020204" pitchFamily="34" charset="0"/>
              </a:rPr>
              <a:t>These are all the </a:t>
            </a:r>
            <a:r>
              <a:rPr lang="en-US" altLang="en-US" u="sng" dirty="0">
                <a:latin typeface="Franklin Gothic Book" panose="020B0503020102020204" pitchFamily="34" charset="0"/>
              </a:rPr>
              <a:t>same</a:t>
            </a:r>
            <a:r>
              <a:rPr lang="en-US" altLang="en-US" dirty="0">
                <a:latin typeface="Franklin Gothic Book" panose="020B0503020102020204" pitchFamily="34" charset="0"/>
              </a:rPr>
              <a:t> concept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07D683-B47A-EE4D-93A4-BB4B5328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76</a:t>
            </a:fld>
            <a:endParaRPr lang="en-US" alt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>
            <a:extLst>
              <a:ext uri="{FF2B5EF4-FFF2-40B4-BE49-F238E27FC236}">
                <a16:creationId xmlns:a16="http://schemas.microsoft.com/office/drawing/2014/main" id="{631F6C3C-6264-704E-9FB8-9DF20234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2012950"/>
            <a:ext cx="8042275" cy="1336675"/>
          </a:xfrm>
        </p:spPr>
        <p:txBody>
          <a:bodyPr/>
          <a:lstStyle/>
          <a:p>
            <a:pPr algn="ctr"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9C31BC-D2B2-0C47-809C-E6A1E398E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77</a:t>
            </a:fld>
            <a:endParaRPr lang="en-US" alt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>
            <a:extLst>
              <a:ext uri="{FF2B5EF4-FFF2-40B4-BE49-F238E27FC236}">
                <a16:creationId xmlns:a16="http://schemas.microsoft.com/office/drawing/2014/main" id="{4AD5DAEE-E108-B44C-9852-EE516F500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238" y="322263"/>
            <a:ext cx="7772400" cy="609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ea typeface="+mj-ea"/>
                <a:cs typeface="+mj-cs"/>
              </a:rPr>
              <a:t>State-Space Models</a:t>
            </a:r>
          </a:p>
        </p:txBody>
      </p:sp>
      <p:graphicFrame>
        <p:nvGraphicFramePr>
          <p:cNvPr id="100354" name="Object 2">
            <a:extLst>
              <a:ext uri="{FF2B5EF4-FFF2-40B4-BE49-F238E27FC236}">
                <a16:creationId xmlns:a16="http://schemas.microsoft.com/office/drawing/2014/main" id="{F0D60272-4BB4-F148-A9E3-CB4DBEAE05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0825" y="2463800"/>
          <a:ext cx="598487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96" name="Equation" r:id="rId3" imgW="2463800" imgH="304800" progId="Equation.3">
                  <p:embed/>
                </p:oleObj>
              </mc:Choice>
              <mc:Fallback>
                <p:oleObj name="Equation" r:id="rId3" imgW="24638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825" y="2463800"/>
                        <a:ext cx="598487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>
            <a:extLst>
              <a:ext uri="{FF2B5EF4-FFF2-40B4-BE49-F238E27FC236}">
                <a16:creationId xmlns:a16="http://schemas.microsoft.com/office/drawing/2014/main" id="{CDE6E2F8-C020-5548-A5A2-EA82168470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6113" y="4724400"/>
          <a:ext cx="8031162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97" name="Equation" r:id="rId5" imgW="3835400" imgH="317500" progId="Equation.3">
                  <p:embed/>
                </p:oleObj>
              </mc:Choice>
              <mc:Fallback>
                <p:oleObj name="Equation" r:id="rId5" imgW="38354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4724400"/>
                        <a:ext cx="8031162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6" name="Rectangle 5">
            <a:extLst>
              <a:ext uri="{FF2B5EF4-FFF2-40B4-BE49-F238E27FC236}">
                <a16:creationId xmlns:a16="http://schemas.microsoft.com/office/drawing/2014/main" id="{5DD49925-CEF6-AD4D-BBF2-43FDD7022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1603375"/>
            <a:ext cx="4581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An n</a:t>
            </a:r>
            <a:r>
              <a:rPr lang="en-US" altLang="en-US" baseline="30000">
                <a:latin typeface="Helvetica" pitchFamily="2" charset="0"/>
              </a:rPr>
              <a:t>th</a:t>
            </a:r>
            <a:r>
              <a:rPr lang="en-US" altLang="en-US">
                <a:latin typeface="Helvetica" pitchFamily="2" charset="0"/>
              </a:rPr>
              <a:t>-order differential equation</a:t>
            </a:r>
          </a:p>
        </p:txBody>
      </p:sp>
      <p:sp>
        <p:nvSpPr>
          <p:cNvPr id="100357" name="Rectangle 6">
            <a:extLst>
              <a:ext uri="{FF2B5EF4-FFF2-40B4-BE49-F238E27FC236}">
                <a16:creationId xmlns:a16="http://schemas.microsoft.com/office/drawing/2014/main" id="{FA44EA33-7467-744D-B972-3C7887053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900" y="3571875"/>
            <a:ext cx="62055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can be converted to a system of n first-order</a:t>
            </a:r>
          </a:p>
          <a:p>
            <a:r>
              <a:rPr lang="en-US" altLang="en-US">
                <a:latin typeface="Helvetica" pitchFamily="2" charset="0"/>
              </a:rPr>
              <a:t>differential equations by assigning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7E751-0BC6-2D47-96B2-D60CE3BC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78</a:t>
            </a:fld>
            <a:endParaRPr lang="en-US" alt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816E3A6E-1CA2-094E-B3BC-574B372D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3746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(cont’d)</a:t>
            </a:r>
          </a:p>
        </p:txBody>
      </p:sp>
      <p:sp>
        <p:nvSpPr>
          <p:cNvPr id="101378" name="Rectangle 3">
            <a:extLst>
              <a:ext uri="{FF2B5EF4-FFF2-40B4-BE49-F238E27FC236}">
                <a16:creationId xmlns:a16="http://schemas.microsoft.com/office/drawing/2014/main" id="{609D3657-5F6D-C348-B687-1631ED021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1641475"/>
            <a:ext cx="5853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Resulting in the following set of equations</a:t>
            </a:r>
          </a:p>
        </p:txBody>
      </p:sp>
      <p:graphicFrame>
        <p:nvGraphicFramePr>
          <p:cNvPr id="101379" name="Object 2">
            <a:extLst>
              <a:ext uri="{FF2B5EF4-FFF2-40B4-BE49-F238E27FC236}">
                <a16:creationId xmlns:a16="http://schemas.microsoft.com/office/drawing/2014/main" id="{4602D153-C053-EC4D-AFF9-B43CC6297C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4000" y="2182813"/>
          <a:ext cx="3695700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50" name="Equation" r:id="rId3" imgW="3365500" imgH="3136900" progId="Equation.3">
                  <p:embed/>
                </p:oleObj>
              </mc:Choice>
              <mc:Fallback>
                <p:oleObj name="Equation" r:id="rId3" imgW="3365500" imgH="3136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2182813"/>
                        <a:ext cx="3695700" cy="344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0" name="Rectangle 5">
            <a:extLst>
              <a:ext uri="{FF2B5EF4-FFF2-40B4-BE49-F238E27FC236}">
                <a16:creationId xmlns:a16="http://schemas.microsoft.com/office/drawing/2014/main" id="{EFDD9C99-CDEB-4247-BB43-2F2DE2A2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5851525"/>
            <a:ext cx="483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This is known as </a:t>
            </a:r>
            <a:r>
              <a:rPr lang="en-US" altLang="en-US" u="sng">
                <a:latin typeface="Helvetica" pitchFamily="2" charset="0"/>
              </a:rPr>
              <a:t>state-space form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0888E-D2D5-334C-9BB6-D5CAE741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79</a:t>
            </a:fld>
            <a:endParaRPr lang="en-US" alt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670C86A2-1EA5-6C4D-AF9F-C33730C3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68313"/>
            <a:ext cx="7772400" cy="60801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(cont’d)</a:t>
            </a:r>
          </a:p>
        </p:txBody>
      </p:sp>
      <p:sp>
        <p:nvSpPr>
          <p:cNvPr id="102402" name="Rectangle 3">
            <a:extLst>
              <a:ext uri="{FF2B5EF4-FFF2-40B4-BE49-F238E27FC236}">
                <a16:creationId xmlns:a16="http://schemas.microsoft.com/office/drawing/2014/main" id="{29C2EB2F-4DCD-534A-B49C-A3C17D238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600" y="1849438"/>
            <a:ext cx="6272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Here’s an example for a mass-spring system</a:t>
            </a:r>
          </a:p>
        </p:txBody>
      </p:sp>
      <p:graphicFrame>
        <p:nvGraphicFramePr>
          <p:cNvPr id="102403" name="Object 2">
            <a:extLst>
              <a:ext uri="{FF2B5EF4-FFF2-40B4-BE49-F238E27FC236}">
                <a16:creationId xmlns:a16="http://schemas.microsoft.com/office/drawing/2014/main" id="{425B8190-4F02-DA43-92E9-44A163C063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7775" y="2619375"/>
          <a:ext cx="35956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4" name="Equation" r:id="rId3" imgW="3276600" imgH="787400" progId="Equation.3">
                  <p:embed/>
                </p:oleObj>
              </mc:Choice>
              <mc:Fallback>
                <p:oleObj name="Equation" r:id="rId3" imgW="3276600" imgH="787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5" y="2619375"/>
                        <a:ext cx="359568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4" name="Rectangle 5">
            <a:extLst>
              <a:ext uri="{FF2B5EF4-FFF2-40B4-BE49-F238E27FC236}">
                <a16:creationId xmlns:a16="http://schemas.microsoft.com/office/drawing/2014/main" id="{412D438F-CB50-B440-BFDD-0DB36A999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3692525"/>
            <a:ext cx="1023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define</a:t>
            </a:r>
          </a:p>
        </p:txBody>
      </p:sp>
      <p:graphicFrame>
        <p:nvGraphicFramePr>
          <p:cNvPr id="102405" name="Object 3">
            <a:extLst>
              <a:ext uri="{FF2B5EF4-FFF2-40B4-BE49-F238E27FC236}">
                <a16:creationId xmlns:a16="http://schemas.microsoft.com/office/drawing/2014/main" id="{B744D386-D2CA-3544-9E2D-AEB461B75B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9375" y="4173538"/>
          <a:ext cx="3562350" cy="173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5" name="Equation" r:id="rId5" imgW="3073400" imgH="1498600" progId="Equation.3">
                  <p:embed/>
                </p:oleObj>
              </mc:Choice>
              <mc:Fallback>
                <p:oleObj name="Equation" r:id="rId5" imgW="3073400" imgH="149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4173538"/>
                        <a:ext cx="3562350" cy="173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BCE061-EEC4-9749-BC42-AD26A84F7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80</a:t>
            </a:fld>
            <a:endParaRPr lang="en-US" alt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>
            <a:extLst>
              <a:ext uri="{FF2B5EF4-FFF2-40B4-BE49-F238E27FC236}">
                <a16:creationId xmlns:a16="http://schemas.microsoft.com/office/drawing/2014/main" id="{33045716-A734-C543-ADD4-9B5F5FCA9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63" y="312738"/>
            <a:ext cx="7772400" cy="6635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(cont’d)</a:t>
            </a:r>
          </a:p>
        </p:txBody>
      </p:sp>
      <p:sp>
        <p:nvSpPr>
          <p:cNvPr id="103426" name="Rectangle 7">
            <a:extLst>
              <a:ext uri="{FF2B5EF4-FFF2-40B4-BE49-F238E27FC236}">
                <a16:creationId xmlns:a16="http://schemas.microsoft.com/office/drawing/2014/main" id="{B255143B-83EF-BE43-B131-AA329C9B2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363" y="2120900"/>
            <a:ext cx="476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Setting y</a:t>
            </a:r>
            <a:r>
              <a:rPr lang="en-US" altLang="en-US" baseline="30000">
                <a:latin typeface="Helvetica" pitchFamily="2" charset="0"/>
              </a:rPr>
              <a:t>T</a:t>
            </a:r>
            <a:r>
              <a:rPr lang="en-US" altLang="en-US">
                <a:latin typeface="Helvetica" pitchFamily="2" charset="0"/>
              </a:rPr>
              <a:t> = [y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 y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], in matrix form,</a:t>
            </a:r>
          </a:p>
        </p:txBody>
      </p:sp>
      <p:graphicFrame>
        <p:nvGraphicFramePr>
          <p:cNvPr id="103427" name="Object 2">
            <a:extLst>
              <a:ext uri="{FF2B5EF4-FFF2-40B4-BE49-F238E27FC236}">
                <a16:creationId xmlns:a16="http://schemas.microsoft.com/office/drawing/2014/main" id="{C70542DD-3F11-894B-9E4F-6FE637ECFD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2350" y="3121025"/>
          <a:ext cx="7043738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7" name="Equation" r:id="rId3" imgW="5346700" imgH="1447800" progId="Equation.3">
                  <p:embed/>
                </p:oleObj>
              </mc:Choice>
              <mc:Fallback>
                <p:oleObj name="Equation" r:id="rId3" imgW="5346700" imgH="144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3121025"/>
                        <a:ext cx="7043738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283F3A-8D80-4246-8A6C-8EF33FF09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81</a:t>
            </a:fld>
            <a:endParaRPr lang="en-US" alt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AFDEB9D2-E346-2F45-891C-313FBD67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8" y="322263"/>
            <a:ext cx="7772400" cy="6350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4450" name="Rectangle 3">
            <a:extLst>
              <a:ext uri="{FF2B5EF4-FFF2-40B4-BE49-F238E27FC236}">
                <a16:creationId xmlns:a16="http://schemas.microsoft.com/office/drawing/2014/main" id="{F783807D-C040-554C-8D5C-AE289BC47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1462088"/>
            <a:ext cx="4511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you have inputs to the system</a:t>
            </a:r>
          </a:p>
        </p:txBody>
      </p:sp>
      <p:sp>
        <p:nvSpPr>
          <p:cNvPr id="104451" name="Rectangle 4">
            <a:extLst>
              <a:ext uri="{FF2B5EF4-FFF2-40B4-BE49-F238E27FC236}">
                <a16:creationId xmlns:a16="http://schemas.microsoft.com/office/drawing/2014/main" id="{9FB9EABB-56A8-5B46-B52D-61C389AD1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2995613"/>
            <a:ext cx="2906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and specific outputs</a:t>
            </a:r>
          </a:p>
        </p:txBody>
      </p:sp>
      <p:sp>
        <p:nvSpPr>
          <p:cNvPr id="104452" name="Rectangle 5">
            <a:extLst>
              <a:ext uri="{FF2B5EF4-FFF2-40B4-BE49-F238E27FC236}">
                <a16:creationId xmlns:a16="http://schemas.microsoft.com/office/drawing/2014/main" id="{78300A17-4B48-9D45-ADE4-B642FFF96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4892675"/>
            <a:ext cx="29194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 related to</a:t>
            </a:r>
          </a:p>
          <a:p>
            <a:r>
              <a:rPr lang="en-US" altLang="en-US">
                <a:latin typeface="Helvetica" pitchFamily="2" charset="0"/>
              </a:rPr>
              <a:t>the states of system</a:t>
            </a:r>
          </a:p>
        </p:txBody>
      </p:sp>
      <p:graphicFrame>
        <p:nvGraphicFramePr>
          <p:cNvPr id="104453" name="Object 2">
            <a:extLst>
              <a:ext uri="{FF2B5EF4-FFF2-40B4-BE49-F238E27FC236}">
                <a16:creationId xmlns:a16="http://schemas.microsoft.com/office/drawing/2014/main" id="{0C605B16-F30E-D343-9F2A-9C6B0D393A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8850" y="2376488"/>
          <a:ext cx="1951038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96" name="Equation" r:id="rId3" imgW="1295400" imgH="254000" progId="Equation.3">
                  <p:embed/>
                </p:oleObj>
              </mc:Choice>
              <mc:Fallback>
                <p:oleObj name="Equation" r:id="rId3" imgW="1295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2376488"/>
                        <a:ext cx="1951038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4" name="Object 3">
            <a:extLst>
              <a:ext uri="{FF2B5EF4-FFF2-40B4-BE49-F238E27FC236}">
                <a16:creationId xmlns:a16="http://schemas.microsoft.com/office/drawing/2014/main" id="{3FF1A18D-CF46-304E-BD31-AACA8D3331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2000" y="3594100"/>
          <a:ext cx="195103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97" name="Equation" r:id="rId5" imgW="1295400" imgH="571500" progId="Equation.3">
                  <p:embed/>
                </p:oleObj>
              </mc:Choice>
              <mc:Fallback>
                <p:oleObj name="Equation" r:id="rId5" imgW="1295400" imgH="571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3594100"/>
                        <a:ext cx="195103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5" name="Rectangle 8">
            <a:extLst>
              <a:ext uri="{FF2B5EF4-FFF2-40B4-BE49-F238E27FC236}">
                <a16:creationId xmlns:a16="http://schemas.microsoft.com/office/drawing/2014/main" id="{01961879-A790-344E-9DA1-1ACE64A85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063" y="4830763"/>
            <a:ext cx="2873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 not related</a:t>
            </a:r>
          </a:p>
          <a:p>
            <a:r>
              <a:rPr lang="en-US" altLang="en-US">
                <a:latin typeface="Helvetica" pitchFamily="2" charset="0"/>
              </a:rPr>
              <a:t>to states of system</a:t>
            </a:r>
          </a:p>
          <a:p>
            <a:r>
              <a:rPr lang="en-US" altLang="en-US">
                <a:latin typeface="Helvetica" pitchFamily="2" charset="0"/>
              </a:rPr>
              <a:t>(direct feedthrough)</a:t>
            </a:r>
          </a:p>
        </p:txBody>
      </p:sp>
      <p:sp>
        <p:nvSpPr>
          <p:cNvPr id="104456" name="Line 9">
            <a:extLst>
              <a:ext uri="{FF2B5EF4-FFF2-40B4-BE49-F238E27FC236}">
                <a16:creationId xmlns:a16="http://schemas.microsoft.com/office/drawing/2014/main" id="{24116960-FEAF-E14E-8698-85EAFF1867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25775" y="4427538"/>
            <a:ext cx="1065213" cy="501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>
            <a:extLst>
              <a:ext uri="{FF2B5EF4-FFF2-40B4-BE49-F238E27FC236}">
                <a16:creationId xmlns:a16="http://schemas.microsoft.com/office/drawing/2014/main" id="{0C59E1DA-6EAE-6443-9F04-1A010713FCD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89525" y="4418013"/>
            <a:ext cx="144780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5820FC-7B57-874D-A825-FB53EF19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82</a:t>
            </a:fld>
            <a:endParaRPr lang="en-US" alt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>
            <a:extLst>
              <a:ext uri="{FF2B5EF4-FFF2-40B4-BE49-F238E27FC236}">
                <a16:creationId xmlns:a16="http://schemas.microsoft.com/office/drawing/2014/main" id="{433BB132-B034-114A-8F38-A8998E5B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315913"/>
            <a:ext cx="7772400" cy="715962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5474" name="Rectangle 3">
            <a:extLst>
              <a:ext uri="{FF2B5EF4-FFF2-40B4-BE49-F238E27FC236}">
                <a16:creationId xmlns:a16="http://schemas.microsoft.com/office/drawing/2014/main" id="{E601A1A5-B87B-D04E-BE8E-29B40604E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1481138"/>
            <a:ext cx="487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The traditional model is defined as</a:t>
            </a:r>
          </a:p>
        </p:txBody>
      </p:sp>
      <p:graphicFrame>
        <p:nvGraphicFramePr>
          <p:cNvPr id="105475" name="Object 2">
            <a:extLst>
              <a:ext uri="{FF2B5EF4-FFF2-40B4-BE49-F238E27FC236}">
                <a16:creationId xmlns:a16="http://schemas.microsoft.com/office/drawing/2014/main" id="{1AE36C37-B6A0-D646-BADD-CBFF18184F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7413" y="2435225"/>
          <a:ext cx="199072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46" name="Equation" r:id="rId3" imgW="1320800" imgH="520700" progId="Equation.3">
                  <p:embed/>
                </p:oleObj>
              </mc:Choice>
              <mc:Fallback>
                <p:oleObj name="Equation" r:id="rId3" imgW="13208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413" y="2435225"/>
                        <a:ext cx="199072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6" name="Rectangle 5">
            <a:extLst>
              <a:ext uri="{FF2B5EF4-FFF2-40B4-BE49-F238E27FC236}">
                <a16:creationId xmlns:a16="http://schemas.microsoft.com/office/drawing/2014/main" id="{F15DBE51-67F1-E845-B264-FFE1797C8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3557588"/>
            <a:ext cx="83058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With system stability defined by performing</a:t>
            </a:r>
          </a:p>
          <a:p>
            <a:r>
              <a:rPr lang="en-US" altLang="en-US">
                <a:latin typeface="Helvetica" pitchFamily="2" charset="0"/>
              </a:rPr>
              <a:t>eigenvalue analysis of A matrix (stability matrix)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Modern control theories, optimization, simulation,</a:t>
            </a:r>
          </a:p>
          <a:p>
            <a:r>
              <a:rPr lang="en-US" altLang="en-US">
                <a:latin typeface="Helvetica" pitchFamily="2" charset="0"/>
              </a:rPr>
              <a:t>and even nonlinear system theories are based on</a:t>
            </a:r>
          </a:p>
          <a:p>
            <a:r>
              <a:rPr lang="en-US" altLang="en-US">
                <a:latin typeface="Helvetica" pitchFamily="2" charset="0"/>
              </a:rPr>
              <a:t>this model</a:t>
            </a:r>
          </a:p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473CE4-6A90-A349-87B8-CD541FC0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83</a:t>
            </a:fld>
            <a:endParaRPr lang="en-US" alt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54FAED0C-AC0C-CA4D-B2A8-2880400D0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60363"/>
            <a:ext cx="7772400" cy="6731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41389DC3-2CA7-6844-86E9-3B2654ADF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1462088"/>
            <a:ext cx="4498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The impulse response for this system </a:t>
            </a:r>
          </a:p>
        </p:txBody>
      </p:sp>
      <p:graphicFrame>
        <p:nvGraphicFramePr>
          <p:cNvPr id="106499" name="Object 2">
            <a:extLst>
              <a:ext uri="{FF2B5EF4-FFF2-40B4-BE49-F238E27FC236}">
                <a16:creationId xmlns:a16="http://schemas.microsoft.com/office/drawing/2014/main" id="{12E7283D-900E-3040-A620-0C8521D6FA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97213" y="2386013"/>
          <a:ext cx="28892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41" name="Equation" r:id="rId3" imgW="1917700" imgH="520700" progId="Equation.3">
                  <p:embed/>
                </p:oleObj>
              </mc:Choice>
              <mc:Fallback>
                <p:oleObj name="Equation" r:id="rId3" imgW="19177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7213" y="2386013"/>
                        <a:ext cx="288925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0" name="Rectangle 5">
            <a:extLst>
              <a:ext uri="{FF2B5EF4-FFF2-40B4-BE49-F238E27FC236}">
                <a16:creationId xmlns:a16="http://schemas.microsoft.com/office/drawing/2014/main" id="{128EB163-3AEC-A44F-A826-7BBDC4275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413" y="3362325"/>
            <a:ext cx="1624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is defined as</a:t>
            </a:r>
          </a:p>
        </p:txBody>
      </p:sp>
      <p:graphicFrame>
        <p:nvGraphicFramePr>
          <p:cNvPr id="106501" name="Object 3">
            <a:extLst>
              <a:ext uri="{FF2B5EF4-FFF2-40B4-BE49-F238E27FC236}">
                <a16:creationId xmlns:a16="http://schemas.microsoft.com/office/drawing/2014/main" id="{E02BA65D-C1D3-6148-A8F4-8236DDD513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6913" y="3971925"/>
          <a:ext cx="268128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42" name="Equation" r:id="rId5" imgW="1778000" imgH="241300" progId="Equation.3">
                  <p:embed/>
                </p:oleObj>
              </mc:Choice>
              <mc:Fallback>
                <p:oleObj name="Equation" r:id="rId5" imgW="17780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913" y="3971925"/>
                        <a:ext cx="268128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2" name="Rectangle 7">
            <a:extLst>
              <a:ext uri="{FF2B5EF4-FFF2-40B4-BE49-F238E27FC236}">
                <a16:creationId xmlns:a16="http://schemas.microsoft.com/office/drawing/2014/main" id="{575647AF-8F47-6741-8D11-C02D26A89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5" y="4621213"/>
            <a:ext cx="72802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sng">
                <a:latin typeface="Helvetica" pitchFamily="2" charset="0"/>
              </a:rPr>
              <a:t>A goal of system identification is to identify the</a:t>
            </a:r>
          </a:p>
          <a:p>
            <a:r>
              <a:rPr lang="en-US" altLang="en-US" b="1" u="sng">
                <a:latin typeface="Helvetica" pitchFamily="2" charset="0"/>
              </a:rPr>
              <a:t>system quadruple (A,B,C,D) for a given system;</a:t>
            </a:r>
          </a:p>
          <a:p>
            <a:r>
              <a:rPr lang="en-US" altLang="en-US" b="1" u="sng">
                <a:latin typeface="Helvetica" pitchFamily="2" charset="0"/>
              </a:rPr>
              <a:t>Can be achieved IF impulse response is known,</a:t>
            </a:r>
          </a:p>
          <a:p>
            <a:r>
              <a:rPr lang="en-US" altLang="en-US" b="1" u="sng">
                <a:latin typeface="Helvetica" pitchFamily="2" charset="0"/>
              </a:rPr>
              <a:t>directly or indirectly.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2CFEE7-F7AA-754F-A41D-E34CEBF7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84</a:t>
            </a:fld>
            <a:endParaRPr lang="en-US" alt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>
            <a:extLst>
              <a:ext uri="{FF2B5EF4-FFF2-40B4-BE49-F238E27FC236}">
                <a16:creationId xmlns:a16="http://schemas.microsoft.com/office/drawing/2014/main" id="{0EFB70D3-DAED-FD4C-8A1E-E7CDFA2A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34963"/>
            <a:ext cx="7772400" cy="7366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7522" name="Rectangle 3">
            <a:extLst>
              <a:ext uri="{FF2B5EF4-FFF2-40B4-BE49-F238E27FC236}">
                <a16:creationId xmlns:a16="http://schemas.microsoft.com/office/drawing/2014/main" id="{997ED3C8-46DA-2B4F-A6A9-EA1D6F8F3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1493838"/>
            <a:ext cx="8285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Solution of this system of equations involves the state transition matrix, </a:t>
            </a:r>
          </a:p>
          <a:p>
            <a:r>
              <a:rPr lang="en-US" altLang="en-US" sz="2000">
                <a:latin typeface="Helvetica" pitchFamily="2" charset="0"/>
              </a:rPr>
              <a:t>defined as the solution of</a:t>
            </a:r>
          </a:p>
        </p:txBody>
      </p:sp>
      <p:graphicFrame>
        <p:nvGraphicFramePr>
          <p:cNvPr id="107523" name="Object 2">
            <a:extLst>
              <a:ext uri="{FF2B5EF4-FFF2-40B4-BE49-F238E27FC236}">
                <a16:creationId xmlns:a16="http://schemas.microsoft.com/office/drawing/2014/main" id="{3801FB94-2C72-B94F-840C-330D6CE55D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6463" y="2974975"/>
          <a:ext cx="21209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4" name="Equation" r:id="rId3" imgW="1104900" imgH="203200" progId="Equation.3">
                  <p:embed/>
                </p:oleObj>
              </mc:Choice>
              <mc:Fallback>
                <p:oleObj name="Equation" r:id="rId3" imgW="11049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2974975"/>
                        <a:ext cx="21209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Rectangle 5">
            <a:extLst>
              <a:ext uri="{FF2B5EF4-FFF2-40B4-BE49-F238E27FC236}">
                <a16:creationId xmlns:a16="http://schemas.microsoft.com/office/drawing/2014/main" id="{4314171F-B54C-A646-AB58-18DB8AD3E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3546475"/>
            <a:ext cx="1098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which is</a:t>
            </a:r>
          </a:p>
        </p:txBody>
      </p:sp>
      <p:graphicFrame>
        <p:nvGraphicFramePr>
          <p:cNvPr id="107525" name="Object 3">
            <a:extLst>
              <a:ext uri="{FF2B5EF4-FFF2-40B4-BE49-F238E27FC236}">
                <a16:creationId xmlns:a16="http://schemas.microsoft.com/office/drawing/2014/main" id="{7DE43CAF-33D7-A64A-9966-D048DED162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5175" y="3943350"/>
          <a:ext cx="23653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5" name="Equation" r:id="rId5" imgW="1231900" imgH="241300" progId="Equation.3">
                  <p:embed/>
                </p:oleObj>
              </mc:Choice>
              <mc:Fallback>
                <p:oleObj name="Equation" r:id="rId5" imgW="12319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3943350"/>
                        <a:ext cx="2365375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6" name="Object 4">
            <a:extLst>
              <a:ext uri="{FF2B5EF4-FFF2-40B4-BE49-F238E27FC236}">
                <a16:creationId xmlns:a16="http://schemas.microsoft.com/office/drawing/2014/main" id="{2269111D-3FF6-324B-A6CB-24EA18548C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2075" y="4829175"/>
          <a:ext cx="3854450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6" name="Equation" r:id="rId7" imgW="2552700" imgH="469900" progId="Equation.3">
                  <p:embed/>
                </p:oleObj>
              </mc:Choice>
              <mc:Fallback>
                <p:oleObj name="Equation" r:id="rId7" imgW="25527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4829175"/>
                        <a:ext cx="3854450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4769-1AA1-6142-B9F1-99901E3F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85</a:t>
            </a:fld>
            <a:endParaRPr lang="en-US" alt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45" name="Object 2">
            <a:extLst>
              <a:ext uri="{FF2B5EF4-FFF2-40B4-BE49-F238E27FC236}">
                <a16:creationId xmlns:a16="http://schemas.microsoft.com/office/drawing/2014/main" id="{2D13225C-2B36-3846-BCEC-D7396583B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175" y="2871788"/>
          <a:ext cx="7629525" cy="245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2" name="Equation" r:id="rId3" imgW="5245100" imgH="1689100" progId="Equation.3">
                  <p:embed/>
                </p:oleObj>
              </mc:Choice>
              <mc:Fallback>
                <p:oleObj name="Equation" r:id="rId3" imgW="5245100" imgH="168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2871788"/>
                        <a:ext cx="7629525" cy="245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46" name="Rectangle 3">
            <a:extLst>
              <a:ext uri="{FF2B5EF4-FFF2-40B4-BE49-F238E27FC236}">
                <a16:creationId xmlns:a16="http://schemas.microsoft.com/office/drawing/2014/main" id="{A9F0F1A9-4AFB-B243-A13F-42D97104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3810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8547" name="Rectangle 4">
            <a:extLst>
              <a:ext uri="{FF2B5EF4-FFF2-40B4-BE49-F238E27FC236}">
                <a16:creationId xmlns:a16="http://schemas.microsoft.com/office/drawing/2014/main" id="{83861446-DF17-A740-BD27-D132D1573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649413"/>
            <a:ext cx="4564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Solving the differential equation,</a:t>
            </a:r>
          </a:p>
        </p:txBody>
      </p:sp>
      <p:sp>
        <p:nvSpPr>
          <p:cNvPr id="108548" name="Rectangle 5">
            <a:extLst>
              <a:ext uri="{FF2B5EF4-FFF2-40B4-BE49-F238E27FC236}">
                <a16:creationId xmlns:a16="http://schemas.microsoft.com/office/drawing/2014/main" id="{EDC8E78D-5DCA-E947-B1F9-2559F1F89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7013" y="3741738"/>
            <a:ext cx="1946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What is this?</a:t>
            </a:r>
          </a:p>
        </p:txBody>
      </p:sp>
      <p:graphicFrame>
        <p:nvGraphicFramePr>
          <p:cNvPr id="108549" name="Object 3">
            <a:extLst>
              <a:ext uri="{FF2B5EF4-FFF2-40B4-BE49-F238E27FC236}">
                <a16:creationId xmlns:a16="http://schemas.microsoft.com/office/drawing/2014/main" id="{FB497C85-D63D-B94E-A09B-2796124F62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0250" y="3844925"/>
          <a:ext cx="1143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3" name="Equation" r:id="rId5" imgW="114300" imgH="228600" progId="Equation.3">
                  <p:embed/>
                </p:oleObj>
              </mc:Choice>
              <mc:Fallback>
                <p:oleObj name="Equation" r:id="rId5" imgW="1143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0" y="3844925"/>
                        <a:ext cx="1143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0" name="AutoShape 8">
            <a:extLst>
              <a:ext uri="{FF2B5EF4-FFF2-40B4-BE49-F238E27FC236}">
                <a16:creationId xmlns:a16="http://schemas.microsoft.com/office/drawing/2014/main" id="{38536D79-F3C2-CE4C-822A-DD0EB8AA7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063" y="2851150"/>
            <a:ext cx="2141537" cy="94615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51" name="AutoShape 9">
            <a:extLst>
              <a:ext uri="{FF2B5EF4-FFF2-40B4-BE49-F238E27FC236}">
                <a16:creationId xmlns:a16="http://schemas.microsoft.com/office/drawing/2014/main" id="{50B30683-30B9-3748-B84A-20C182A89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4338638"/>
            <a:ext cx="2312988" cy="1012825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52" name="Line 10">
            <a:extLst>
              <a:ext uri="{FF2B5EF4-FFF2-40B4-BE49-F238E27FC236}">
                <a16:creationId xmlns:a16="http://schemas.microsoft.com/office/drawing/2014/main" id="{825F89CC-E56A-1A46-B100-8005987E22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67388" y="3667125"/>
            <a:ext cx="804862" cy="277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3" name="Line 11">
            <a:extLst>
              <a:ext uri="{FF2B5EF4-FFF2-40B4-BE49-F238E27FC236}">
                <a16:creationId xmlns:a16="http://schemas.microsoft.com/office/drawing/2014/main" id="{8151352C-A838-FF4C-9FF7-63BAF4D7FC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29338" y="4038600"/>
            <a:ext cx="452437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114D9-D47A-7745-A8C3-7A5374F0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86</a:t>
            </a:fld>
            <a:endParaRPr lang="en-US" altLang="en-US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>
            <a:extLst>
              <a:ext uri="{FF2B5EF4-FFF2-40B4-BE49-F238E27FC236}">
                <a16:creationId xmlns:a16="http://schemas.microsoft.com/office/drawing/2014/main" id="{E2E78052-59F8-4740-8E67-DDA6A61AE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6225"/>
            <a:ext cx="7772400" cy="11938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b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ja-JP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9570" name="Rectangle 3">
            <a:extLst>
              <a:ext uri="{FF2B5EF4-FFF2-40B4-BE49-F238E27FC236}">
                <a16:creationId xmlns:a16="http://schemas.microsoft.com/office/drawing/2014/main" id="{3A189237-1AF8-174A-AB4A-100DB294C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1630363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The discrete-time version is </a:t>
            </a:r>
          </a:p>
        </p:txBody>
      </p:sp>
      <p:graphicFrame>
        <p:nvGraphicFramePr>
          <p:cNvPr id="109571" name="Object 2">
            <a:extLst>
              <a:ext uri="{FF2B5EF4-FFF2-40B4-BE49-F238E27FC236}">
                <a16:creationId xmlns:a16="http://schemas.microsoft.com/office/drawing/2014/main" id="{3E011236-A636-0843-9E93-3AC8EA8BE5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38450" y="2308225"/>
          <a:ext cx="34067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13" name="Equation" r:id="rId3" imgW="2260600" imgH="520700" progId="Equation.3">
                  <p:embed/>
                </p:oleObj>
              </mc:Choice>
              <mc:Fallback>
                <p:oleObj name="Equation" r:id="rId3" imgW="22606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50" y="2308225"/>
                        <a:ext cx="340677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Rectangle 5">
            <a:extLst>
              <a:ext uri="{FF2B5EF4-FFF2-40B4-BE49-F238E27FC236}">
                <a16:creationId xmlns:a16="http://schemas.microsoft.com/office/drawing/2014/main" id="{DF58AA8D-D343-AB49-B00A-B6AC6A58E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25" y="3297238"/>
            <a:ext cx="4756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with  impulse (pulse) response as</a:t>
            </a:r>
          </a:p>
        </p:txBody>
      </p:sp>
      <p:graphicFrame>
        <p:nvGraphicFramePr>
          <p:cNvPr id="109573" name="Object 3">
            <a:extLst>
              <a:ext uri="{FF2B5EF4-FFF2-40B4-BE49-F238E27FC236}">
                <a16:creationId xmlns:a16="http://schemas.microsoft.com/office/drawing/2014/main" id="{FD6CA55F-595D-4D4A-80FC-4248C1C531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67038" y="3919538"/>
          <a:ext cx="27971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14" name="Equation" r:id="rId5" imgW="1854200" imgH="241300" progId="Equation.3">
                  <p:embed/>
                </p:oleObj>
              </mc:Choice>
              <mc:Fallback>
                <p:oleObj name="Equation" r:id="rId5" imgW="18542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19538"/>
                        <a:ext cx="2797175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4" name="Rectangle 7">
            <a:extLst>
              <a:ext uri="{FF2B5EF4-FFF2-40B4-BE49-F238E27FC236}">
                <a16:creationId xmlns:a16="http://schemas.microsoft.com/office/drawing/2014/main" id="{DFC0E647-E6AA-6544-8B16-984FB595B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4443413"/>
            <a:ext cx="76866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sng">
                <a:latin typeface="Helvetica" pitchFamily="2" charset="0"/>
              </a:rPr>
              <a:t>Each value of the discrete-time pulse response</a:t>
            </a:r>
          </a:p>
          <a:p>
            <a:r>
              <a:rPr lang="en-US" altLang="en-US" b="1" u="sng">
                <a:latin typeface="Helvetica" pitchFamily="2" charset="0"/>
              </a:rPr>
              <a:t>is known as a Markov parameter.  The information</a:t>
            </a:r>
          </a:p>
          <a:p>
            <a:r>
              <a:rPr lang="en-US" altLang="en-US" b="1" u="sng">
                <a:latin typeface="Helvetica" pitchFamily="2" charset="0"/>
              </a:rPr>
              <a:t>Contained by the Markov parameters is central</a:t>
            </a:r>
          </a:p>
          <a:p>
            <a:r>
              <a:rPr lang="en-US" altLang="en-US" b="1" u="sng">
                <a:latin typeface="Helvetica" pitchFamily="2" charset="0"/>
              </a:rPr>
              <a:t>To the theory of system identification (state-space</a:t>
            </a:r>
          </a:p>
          <a:p>
            <a:r>
              <a:rPr lang="en-US" altLang="en-US" b="1" u="sng">
                <a:latin typeface="Helvetica" pitchFamily="2" charset="0"/>
              </a:rPr>
              <a:t>Realization).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24177-F98B-8A42-AFE1-3C31C90B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87</a:t>
            </a:fld>
            <a:endParaRPr lang="en-US" alt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5">
            <a:extLst>
              <a:ext uri="{FF2B5EF4-FFF2-40B4-BE49-F238E27FC236}">
                <a16:creationId xmlns:a16="http://schemas.microsoft.com/office/drawing/2014/main" id="{A33A7B1D-05C4-8540-A995-496AF43BA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>
            <a:extLst>
              <a:ext uri="{FF2B5EF4-FFF2-40B4-BE49-F238E27FC236}">
                <a16:creationId xmlns:a16="http://schemas.microsoft.com/office/drawing/2014/main" id="{AE8485F7-A635-5442-8EEA-BDEE35715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88" y="361950"/>
            <a:ext cx="8042275" cy="788988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1618" name="Content Placeholder 2">
            <a:extLst>
              <a:ext uri="{FF2B5EF4-FFF2-40B4-BE49-F238E27FC236}">
                <a16:creationId xmlns:a16="http://schemas.microsoft.com/office/drawing/2014/main" id="{B67B81AA-657E-124C-8ED7-AB1DC2A78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1419225"/>
            <a:ext cx="8542337" cy="4632325"/>
          </a:xfrm>
        </p:spPr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Basic premise of system identification is to define a mathematical model of a system when only the input and output (sometimes only output) are known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There are several theories available in the time domain and the frequency domain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Predominantly, the majority of the theories are for linear systems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 identification is a more challenging problem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2C758A-8988-8747-A37E-979A1640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89</a:t>
            </a:fld>
            <a:endParaRPr lang="en-US" alt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le 1">
            <a:extLst>
              <a:ext uri="{FF2B5EF4-FFF2-40B4-BE49-F238E27FC236}">
                <a16:creationId xmlns:a16="http://schemas.microsoft.com/office/drawing/2014/main" id="{F2E37665-1B47-9844-A0E0-E7322A0F3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57175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grpSp>
        <p:nvGrpSpPr>
          <p:cNvPr id="112642" name="Group 13">
            <a:extLst>
              <a:ext uri="{FF2B5EF4-FFF2-40B4-BE49-F238E27FC236}">
                <a16:creationId xmlns:a16="http://schemas.microsoft.com/office/drawing/2014/main" id="{C4A6FCE0-5F84-EF48-B050-D767F00D6EE5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1905000"/>
            <a:ext cx="6856412" cy="1023938"/>
            <a:chOff x="1153327" y="1904821"/>
            <a:chExt cx="6856632" cy="102367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A2F58EE-DDC7-CC4B-AA80-A7F04870386A}"/>
                </a:ext>
              </a:extLst>
            </p:cNvPr>
            <p:cNvSpPr/>
            <p:nvPr/>
          </p:nvSpPr>
          <p:spPr>
            <a:xfrm>
              <a:off x="3706196" y="1904821"/>
              <a:ext cx="1658716" cy="102367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647" name="TextBox 7">
              <a:extLst>
                <a:ext uri="{FF2B5EF4-FFF2-40B4-BE49-F238E27FC236}">
                  <a16:creationId xmlns:a16="http://schemas.microsoft.com/office/drawing/2014/main" id="{4997F914-8936-2847-8EBC-7A8919240A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5811" y="2060357"/>
              <a:ext cx="470027" cy="70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4000">
                  <a:solidFill>
                    <a:srgbClr val="00B0F0"/>
                  </a:solidFill>
                  <a:latin typeface="Helvetica" pitchFamily="2" charset="0"/>
                </a:rPr>
                <a:t>?</a:t>
              </a:r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7C8C595A-D71A-3F49-9FA7-7C3536E4A5D6}"/>
                </a:ext>
              </a:extLst>
            </p:cNvPr>
            <p:cNvSpPr/>
            <p:nvPr/>
          </p:nvSpPr>
          <p:spPr>
            <a:xfrm>
              <a:off x="2384405" y="2306517"/>
              <a:ext cx="1308831" cy="310991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5A69509E-8E6E-ED49-9C56-1A53CB8CCCDF}"/>
                </a:ext>
              </a:extLst>
            </p:cNvPr>
            <p:cNvSpPr/>
            <p:nvPr/>
          </p:nvSpPr>
          <p:spPr>
            <a:xfrm>
              <a:off x="5387724" y="2303421"/>
              <a:ext cx="1308831" cy="310991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654" name="TextBox 10">
              <a:extLst>
                <a:ext uri="{FF2B5EF4-FFF2-40B4-BE49-F238E27FC236}">
                  <a16:creationId xmlns:a16="http://schemas.microsoft.com/office/drawing/2014/main" id="{C83EE497-3FEB-EF40-BBC5-D608825CF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3327" y="2215892"/>
              <a:ext cx="1023096" cy="46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Inputs</a:t>
              </a:r>
            </a:p>
          </p:txBody>
        </p:sp>
        <p:sp>
          <p:nvSpPr>
            <p:cNvPr id="112655" name="TextBox 11">
              <a:extLst>
                <a:ext uri="{FF2B5EF4-FFF2-40B4-BE49-F238E27FC236}">
                  <a16:creationId xmlns:a16="http://schemas.microsoft.com/office/drawing/2014/main" id="{A56B9133-8FB8-4E47-A67F-E005B9F6F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8002" y="2200021"/>
              <a:ext cx="1261957" cy="46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Outputs</a:t>
              </a:r>
            </a:p>
          </p:txBody>
        </p:sp>
      </p:grpSp>
      <p:sp>
        <p:nvSpPr>
          <p:cNvPr id="112643" name="TextBox 12">
            <a:extLst>
              <a:ext uri="{FF2B5EF4-FFF2-40B4-BE49-F238E27FC236}">
                <a16:creationId xmlns:a16="http://schemas.microsoft.com/office/drawing/2014/main" id="{57FAF62A-70A0-4041-8F87-FB7F6E498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3290888"/>
            <a:ext cx="63881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Class Discussion</a:t>
            </a: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Given what we have learned thus far, how</a:t>
            </a:r>
          </a:p>
          <a:p>
            <a:r>
              <a:rPr lang="en-US" altLang="en-US">
                <a:latin typeface="Helvetica" pitchFamily="2" charset="0"/>
              </a:rPr>
              <a:t>  would you proceed to identify this system?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What questions should be asked?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Define procedures to help answer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AB163F-D557-6647-97B5-F6A22807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90</a:t>
            </a:fld>
            <a:endParaRPr lang="en-US" alt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79ECD79D-62DB-6944-AA54-528928B3E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277813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3666" name="TextBox 12">
            <a:extLst>
              <a:ext uri="{FF2B5EF4-FFF2-40B4-BE49-F238E27FC236}">
                <a16:creationId xmlns:a16="http://schemas.microsoft.com/office/drawing/2014/main" id="{9ED7978B-BECC-9046-9D32-F732465B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839913"/>
            <a:ext cx="79057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Types of Identification</a:t>
            </a:r>
          </a:p>
          <a:p>
            <a:r>
              <a:rPr lang="en-US" altLang="en-US" dirty="0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 Parametric</a:t>
            </a:r>
          </a:p>
          <a:p>
            <a:pPr lvl="1"/>
            <a:r>
              <a:rPr lang="en-US" altLang="en-US" dirty="0">
                <a:latin typeface="Helvetica" pitchFamily="2" charset="0"/>
              </a:rPr>
              <a:t> the structure or format of the equation of a  </a:t>
            </a:r>
          </a:p>
          <a:p>
            <a:pPr lvl="1"/>
            <a:r>
              <a:rPr lang="en-US" altLang="en-US" dirty="0">
                <a:latin typeface="Helvetica" pitchFamily="2" charset="0"/>
              </a:rPr>
              <a:t> system is known but its parameters are unknown</a:t>
            </a:r>
          </a:p>
          <a:p>
            <a:pPr lvl="1"/>
            <a:endParaRPr lang="en-US" altLang="en-US" dirty="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 Nonparametric</a:t>
            </a:r>
          </a:p>
          <a:p>
            <a:pPr lvl="1"/>
            <a:r>
              <a:rPr lang="en-US" altLang="en-US" dirty="0">
                <a:latin typeface="Helvetica" pitchFamily="2" charset="0"/>
              </a:rPr>
              <a:t>there is no assumed mathematical structure for the 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01AD45-71CA-0B47-A0ED-B79EBE06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91</a:t>
            </a:fld>
            <a:endParaRPr lang="en-US" alt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>
            <a:extLst>
              <a:ext uri="{FF2B5EF4-FFF2-40B4-BE49-F238E27FC236}">
                <a16:creationId xmlns:a16="http://schemas.microsoft.com/office/drawing/2014/main" id="{87521D72-A27F-E64B-BC30-0439986C1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25" y="236538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4690" name="TextBox 12">
            <a:extLst>
              <a:ext uri="{FF2B5EF4-FFF2-40B4-BE49-F238E27FC236}">
                <a16:creationId xmlns:a16="http://schemas.microsoft.com/office/drawing/2014/main" id="{16A4D44F-8EFA-C549-9546-E682C4BF5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839913"/>
            <a:ext cx="790575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Examples of Identification</a:t>
            </a: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Parametric</a:t>
            </a:r>
          </a:p>
          <a:p>
            <a:pPr lvl="1"/>
            <a:r>
              <a:rPr lang="en-US" altLang="en-US">
                <a:latin typeface="Helvetica" pitchFamily="2" charset="0"/>
              </a:rPr>
              <a:t> </a:t>
            </a:r>
          </a:p>
          <a:p>
            <a:pPr lvl="1"/>
            <a:endParaRPr lang="en-US" altLang="en-US">
              <a:latin typeface="Helvetica" pitchFamily="2" charset="0"/>
            </a:endParaRPr>
          </a:p>
          <a:p>
            <a:pPr lvl="1"/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Nonparametric</a:t>
            </a:r>
          </a:p>
          <a:p>
            <a:pPr lvl="1"/>
            <a:endParaRPr lang="en-US" altLang="en-US">
              <a:latin typeface="Helvetica" pitchFamily="2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</p:txBody>
      </p:sp>
      <p:graphicFrame>
        <p:nvGraphicFramePr>
          <p:cNvPr id="114691" name="Object 2">
            <a:extLst>
              <a:ext uri="{FF2B5EF4-FFF2-40B4-BE49-F238E27FC236}">
                <a16:creationId xmlns:a16="http://schemas.microsoft.com/office/drawing/2014/main" id="{2247F2D2-52DA-E54B-80BD-30588C9A83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2588" y="3173413"/>
          <a:ext cx="288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72" name="Equation" r:id="rId3" imgW="2882900" imgH="330200" progId="Equation.3">
                  <p:embed/>
                </p:oleObj>
              </mc:Choice>
              <mc:Fallback>
                <p:oleObj name="Equation" r:id="rId3" imgW="28829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88" y="3173413"/>
                        <a:ext cx="2882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2541752-7CEC-B343-996D-0BEDDFC48DDA}"/>
              </a:ext>
            </a:extLst>
          </p:cNvPr>
          <p:cNvSpPr/>
          <p:nvPr/>
        </p:nvSpPr>
        <p:spPr>
          <a:xfrm>
            <a:off x="3537733" y="4561203"/>
            <a:ext cx="1658716" cy="102367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05C66DC-09FD-5840-93C3-C0A5CC1F95B2}"/>
              </a:ext>
            </a:extLst>
          </p:cNvPr>
          <p:cNvSpPr/>
          <p:nvPr/>
        </p:nvSpPr>
        <p:spPr>
          <a:xfrm>
            <a:off x="2215942" y="4962899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F2AD4716-A937-4A4D-85EB-C369BD51B7E0}"/>
              </a:ext>
            </a:extLst>
          </p:cNvPr>
          <p:cNvSpPr/>
          <p:nvPr/>
        </p:nvSpPr>
        <p:spPr>
          <a:xfrm>
            <a:off x="5219261" y="4959803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701" name="TextBox 13">
            <a:extLst>
              <a:ext uri="{FF2B5EF4-FFF2-40B4-BE49-F238E27FC236}">
                <a16:creationId xmlns:a16="http://schemas.microsoft.com/office/drawing/2014/main" id="{D85F1EB3-46B2-1F4A-A055-3E70705B4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4872038"/>
            <a:ext cx="102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4702" name="TextBox 14">
            <a:extLst>
              <a:ext uri="{FF2B5EF4-FFF2-40B4-BE49-F238E27FC236}">
                <a16:creationId xmlns:a16="http://schemas.microsoft.com/office/drawing/2014/main" id="{4B668E6C-C0BD-1F4E-ADF7-33A966B26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188" y="4856163"/>
            <a:ext cx="1262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4F7814-841E-9343-80D3-05C95425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92</a:t>
            </a:fld>
            <a:endParaRPr lang="en-US" alt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39B3DFC6-0FD1-474C-9EEF-73C0E369D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177800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5714" name="TextBox 12">
            <a:extLst>
              <a:ext uri="{FF2B5EF4-FFF2-40B4-BE49-F238E27FC236}">
                <a16:creationId xmlns:a16="http://schemas.microsoft.com/office/drawing/2014/main" id="{742AF88B-384D-F044-BF8C-BEA0C5BD9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1400175"/>
            <a:ext cx="790416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Some Terminology</a:t>
            </a: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White-Box Model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Light-Gray-Box Model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Dark-Gray-Box Model         Generic with parameters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Black-Box-Model                Generic</a:t>
            </a: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</p:txBody>
      </p:sp>
      <p:graphicFrame>
        <p:nvGraphicFramePr>
          <p:cNvPr id="115715" name="Object 2">
            <a:extLst>
              <a:ext uri="{FF2B5EF4-FFF2-40B4-BE49-F238E27FC236}">
                <a16:creationId xmlns:a16="http://schemas.microsoft.com/office/drawing/2014/main" id="{F831A60D-FC5E-AA40-894C-35628EE258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1088" y="2241550"/>
          <a:ext cx="275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66" name="Equation" r:id="rId3" imgW="2755900" imgH="330200" progId="Equation.3">
                  <p:embed/>
                </p:oleObj>
              </mc:Choice>
              <mc:Fallback>
                <p:oleObj name="Equation" r:id="rId3" imgW="27559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1088" y="2241550"/>
                        <a:ext cx="2755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48997B7-A040-B842-8512-65A31428B625}"/>
              </a:ext>
            </a:extLst>
          </p:cNvPr>
          <p:cNvSpPr/>
          <p:nvPr/>
        </p:nvSpPr>
        <p:spPr>
          <a:xfrm>
            <a:off x="3537733" y="5131355"/>
            <a:ext cx="1658716" cy="102367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A37BE33-CAFE-814D-8132-85E178351B10}"/>
              </a:ext>
            </a:extLst>
          </p:cNvPr>
          <p:cNvSpPr/>
          <p:nvPr/>
        </p:nvSpPr>
        <p:spPr>
          <a:xfrm>
            <a:off x="2215942" y="5533051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D979D141-AC45-FA42-82EE-41B2F6D6CD04}"/>
              </a:ext>
            </a:extLst>
          </p:cNvPr>
          <p:cNvSpPr/>
          <p:nvPr/>
        </p:nvSpPr>
        <p:spPr>
          <a:xfrm>
            <a:off x="5219261" y="5529955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725" name="TextBox 13">
            <a:extLst>
              <a:ext uri="{FF2B5EF4-FFF2-40B4-BE49-F238E27FC236}">
                <a16:creationId xmlns:a16="http://schemas.microsoft.com/office/drawing/2014/main" id="{2BE65B98-BF71-D04C-B402-6946F05A3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5441950"/>
            <a:ext cx="102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5726" name="TextBox 14">
            <a:extLst>
              <a:ext uri="{FF2B5EF4-FFF2-40B4-BE49-F238E27FC236}">
                <a16:creationId xmlns:a16="http://schemas.microsoft.com/office/drawing/2014/main" id="{F2C01E56-B692-CF4F-9912-C9FC1204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188" y="5426075"/>
            <a:ext cx="126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graphicFrame>
        <p:nvGraphicFramePr>
          <p:cNvPr id="115727" name="Object 3">
            <a:extLst>
              <a:ext uri="{FF2B5EF4-FFF2-40B4-BE49-F238E27FC236}">
                <a16:creationId xmlns:a16="http://schemas.microsoft.com/office/drawing/2014/main" id="{496C4DE6-A5CC-2044-AE9D-0CE588B075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38463"/>
          <a:ext cx="288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67" name="Equation" r:id="rId5" imgW="2882900" imgH="330200" progId="Equation.3">
                  <p:embed/>
                </p:oleObj>
              </mc:Choice>
              <mc:Fallback>
                <p:oleObj name="Equation" r:id="rId5" imgW="28829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0" y="2938463"/>
                        <a:ext cx="2882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67DC11-E49F-024A-BB24-F1511ED8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93</a:t>
            </a:fld>
            <a:endParaRPr lang="en-US" altLang="en-US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itle 1">
            <a:extLst>
              <a:ext uri="{FF2B5EF4-FFF2-40B4-BE49-F238E27FC236}">
                <a16:creationId xmlns:a16="http://schemas.microsoft.com/office/drawing/2014/main" id="{D686CC26-E1AA-8342-96D5-0862479F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0" y="228600"/>
            <a:ext cx="8042275" cy="7810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6738" name="TextBox 12">
            <a:extLst>
              <a:ext uri="{FF2B5EF4-FFF2-40B4-BE49-F238E27FC236}">
                <a16:creationId xmlns:a16="http://schemas.microsoft.com/office/drawing/2014/main" id="{4BA49D98-5A83-AB4F-A117-8BBB277A6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400175"/>
            <a:ext cx="84105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Time Domain Methods</a:t>
            </a:r>
          </a:p>
          <a:p>
            <a:endParaRPr lang="en-US" altLang="en-US" dirty="0">
              <a:latin typeface="Helvetica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Often based on impulse response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Impulse response terms known as Markov parameters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Include use of correlation methods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Can generate ARMA (auto-regressive moving average) and state-space models</a:t>
            </a:r>
          </a:p>
        </p:txBody>
      </p:sp>
      <p:sp>
        <p:nvSpPr>
          <p:cNvPr id="116739" name="TextBox 15">
            <a:extLst>
              <a:ext uri="{FF2B5EF4-FFF2-40B4-BE49-F238E27FC236}">
                <a16:creationId xmlns:a16="http://schemas.microsoft.com/office/drawing/2014/main" id="{2FAD997E-AB4A-B74D-B3BA-FC8EAF1B9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4859338"/>
            <a:ext cx="102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6740" name="TextBox 16">
            <a:extLst>
              <a:ext uri="{FF2B5EF4-FFF2-40B4-BE49-F238E27FC236}">
                <a16:creationId xmlns:a16="http://schemas.microsoft.com/office/drawing/2014/main" id="{6D92E6DE-216B-9442-BDE9-F28D30DFD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5762625"/>
            <a:ext cx="126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B980B2D4-2688-8845-98CF-BCCE831C0A28}"/>
              </a:ext>
            </a:extLst>
          </p:cNvPr>
          <p:cNvSpPr/>
          <p:nvPr/>
        </p:nvSpPr>
        <p:spPr>
          <a:xfrm rot="1263123">
            <a:off x="2591744" y="5144310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721F4771-A5FB-2D40-9F13-CB2CCADCE88C}"/>
              </a:ext>
            </a:extLst>
          </p:cNvPr>
          <p:cNvSpPr/>
          <p:nvPr/>
        </p:nvSpPr>
        <p:spPr>
          <a:xfrm rot="20345639">
            <a:off x="2640472" y="5776156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6747" name="TextBox 21">
            <a:extLst>
              <a:ext uri="{FF2B5EF4-FFF2-40B4-BE49-F238E27FC236}">
                <a16:creationId xmlns:a16="http://schemas.microsoft.com/office/drawing/2014/main" id="{186D82A3-C83E-AE43-94FB-A17F0A072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5307013"/>
            <a:ext cx="4354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State-Space Model (A,B,C,D)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419A15-8C97-9745-A110-0FD2F7B1E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94</a:t>
            </a:fld>
            <a:endParaRPr lang="en-US" altLang="en-US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>
            <a:extLst>
              <a:ext uri="{FF2B5EF4-FFF2-40B4-BE49-F238E27FC236}">
                <a16:creationId xmlns:a16="http://schemas.microsoft.com/office/drawing/2014/main" id="{6FD4B53C-EACB-3143-ACE8-C5837498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306388"/>
            <a:ext cx="8042275" cy="6540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7762" name="TextBox 12">
            <a:extLst>
              <a:ext uri="{FF2B5EF4-FFF2-40B4-BE49-F238E27FC236}">
                <a16:creationId xmlns:a16="http://schemas.microsoft.com/office/drawing/2014/main" id="{B0041E7E-F230-B946-B0A4-B1630D82A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400175"/>
            <a:ext cx="84105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Frequency Domain Methods</a:t>
            </a:r>
          </a:p>
          <a:p>
            <a:endParaRPr lang="en-US" altLang="en-US" dirty="0">
              <a:latin typeface="Helvetica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Often based on filter methods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Fourier methods usually incorporated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Can generate frequency response functions</a:t>
            </a:r>
          </a:p>
        </p:txBody>
      </p:sp>
      <p:sp>
        <p:nvSpPr>
          <p:cNvPr id="117763" name="TextBox 15">
            <a:extLst>
              <a:ext uri="{FF2B5EF4-FFF2-40B4-BE49-F238E27FC236}">
                <a16:creationId xmlns:a16="http://schemas.microsoft.com/office/drawing/2014/main" id="{514986B9-A14A-1F4B-88C9-CBF73FE08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3952875"/>
            <a:ext cx="102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7764" name="TextBox 16">
            <a:extLst>
              <a:ext uri="{FF2B5EF4-FFF2-40B4-BE49-F238E27FC236}">
                <a16:creationId xmlns:a16="http://schemas.microsoft.com/office/drawing/2014/main" id="{3283B013-C83C-C849-9EB2-099980182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4933950"/>
            <a:ext cx="126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21D88221-3468-1048-9171-01107DAE96C4}"/>
              </a:ext>
            </a:extLst>
          </p:cNvPr>
          <p:cNvSpPr/>
          <p:nvPr/>
        </p:nvSpPr>
        <p:spPr>
          <a:xfrm rot="1263123">
            <a:off x="2591744" y="4237250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EF6BCA5A-B21F-F14E-9199-E5632DE2C0BE}"/>
              </a:ext>
            </a:extLst>
          </p:cNvPr>
          <p:cNvSpPr/>
          <p:nvPr/>
        </p:nvSpPr>
        <p:spPr>
          <a:xfrm rot="20345639">
            <a:off x="2640472" y="4869096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771" name="TextBox 21">
            <a:extLst>
              <a:ext uri="{FF2B5EF4-FFF2-40B4-BE49-F238E27FC236}">
                <a16:creationId xmlns:a16="http://schemas.microsoft.com/office/drawing/2014/main" id="{9AFCD54B-49CB-BE4F-B383-7449194F6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4398963"/>
            <a:ext cx="3303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Responses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EBA371-44A1-7F4B-A452-0A95980E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95</a:t>
            </a:fld>
            <a:endParaRPr lang="en-US" altLang="en-US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FAE4EFA4-3F33-F94F-ADCA-F6F760BD5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813" y="258763"/>
            <a:ext cx="7772400" cy="11271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>
                <a:solidFill>
                  <a:srgbClr val="003399"/>
                </a:solidFill>
              </a:rPr>
              <a:t>System Identification </a:t>
            </a:r>
            <a:br>
              <a:rPr lang="en-US" sz="4000" dirty="0">
                <a:solidFill>
                  <a:srgbClr val="003399"/>
                </a:solidFill>
              </a:rPr>
            </a:br>
            <a:r>
              <a:rPr lang="en-US" sz="3600" dirty="0">
                <a:solidFill>
                  <a:srgbClr val="003399"/>
                </a:solidFill>
              </a:rPr>
              <a:t>Input Excitations</a:t>
            </a:r>
          </a:p>
        </p:txBody>
      </p:sp>
      <p:sp>
        <p:nvSpPr>
          <p:cNvPr id="118786" name="Rectangle 3">
            <a:extLst>
              <a:ext uri="{FF2B5EF4-FFF2-40B4-BE49-F238E27FC236}">
                <a16:creationId xmlns:a16="http://schemas.microsoft.com/office/drawing/2014/main" id="{20D43060-9236-0444-B892-8997E9832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75" y="1892300"/>
            <a:ext cx="2176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Time Domain </a:t>
            </a:r>
          </a:p>
        </p:txBody>
      </p:sp>
      <p:sp>
        <p:nvSpPr>
          <p:cNvPr id="118787" name="Rectangle 4">
            <a:extLst>
              <a:ext uri="{FF2B5EF4-FFF2-40B4-BE49-F238E27FC236}">
                <a16:creationId xmlns:a16="http://schemas.microsoft.com/office/drawing/2014/main" id="{5A7F8FC0-919E-784A-A1A9-12FABA471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113" y="1905000"/>
            <a:ext cx="312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Frequency Domain  </a:t>
            </a:r>
          </a:p>
        </p:txBody>
      </p:sp>
      <p:sp>
        <p:nvSpPr>
          <p:cNvPr id="118788" name="Line 5">
            <a:extLst>
              <a:ext uri="{FF2B5EF4-FFF2-40B4-BE49-F238E27FC236}">
                <a16:creationId xmlns:a16="http://schemas.microsoft.com/office/drawing/2014/main" id="{32871250-C345-5A43-9B50-552360D38475}"/>
              </a:ext>
            </a:extLst>
          </p:cNvPr>
          <p:cNvSpPr>
            <a:spLocks noChangeShapeType="1"/>
          </p:cNvSpPr>
          <p:nvPr/>
        </p:nvSpPr>
        <p:spPr bwMode="auto">
          <a:xfrm>
            <a:off x="939800" y="2530475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89" name="Line 6">
            <a:extLst>
              <a:ext uri="{FF2B5EF4-FFF2-40B4-BE49-F238E27FC236}">
                <a16:creationId xmlns:a16="http://schemas.microsoft.com/office/drawing/2014/main" id="{B27455CD-E5BD-684B-BA00-8EE176DD54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1175" y="1662113"/>
            <a:ext cx="0" cy="4354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0" name="Line 7">
            <a:extLst>
              <a:ext uri="{FF2B5EF4-FFF2-40B4-BE49-F238E27FC236}">
                <a16:creationId xmlns:a16="http://schemas.microsoft.com/office/drawing/2014/main" id="{039AC6C5-BCF0-2E4A-B7D8-F521EBE38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998538" y="3492500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1" name="Line 8">
            <a:extLst>
              <a:ext uri="{FF2B5EF4-FFF2-40B4-BE49-F238E27FC236}">
                <a16:creationId xmlns:a16="http://schemas.microsoft.com/office/drawing/2014/main" id="{2CF68A26-F39A-A14D-A1B4-A975385FD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989013" y="4387850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2" name="Line 9">
            <a:extLst>
              <a:ext uri="{FF2B5EF4-FFF2-40B4-BE49-F238E27FC236}">
                <a16:creationId xmlns:a16="http://schemas.microsoft.com/office/drawing/2014/main" id="{23E8A752-EA2B-FE41-BEF0-79ED90A70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7738" y="5281613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3" name="Rectangle 10">
            <a:extLst>
              <a:ext uri="{FF2B5EF4-FFF2-40B4-BE49-F238E27FC236}">
                <a16:creationId xmlns:a16="http://schemas.microsoft.com/office/drawing/2014/main" id="{08B0CCF9-E121-094B-B767-50B3090C9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100" y="2806700"/>
            <a:ext cx="2459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Impulse (pulse) </a:t>
            </a:r>
          </a:p>
        </p:txBody>
      </p:sp>
      <p:sp>
        <p:nvSpPr>
          <p:cNvPr id="118794" name="Rectangle 11">
            <a:extLst>
              <a:ext uri="{FF2B5EF4-FFF2-40B4-BE49-F238E27FC236}">
                <a16:creationId xmlns:a16="http://schemas.microsoft.com/office/drawing/2014/main" id="{57881460-68DE-0B44-B1B6-F07B9EB26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288" y="3684588"/>
            <a:ext cx="1452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Sinusoid </a:t>
            </a:r>
          </a:p>
        </p:txBody>
      </p:sp>
      <p:sp>
        <p:nvSpPr>
          <p:cNvPr id="118795" name="Rectangle 12">
            <a:extLst>
              <a:ext uri="{FF2B5EF4-FFF2-40B4-BE49-F238E27FC236}">
                <a16:creationId xmlns:a16="http://schemas.microsoft.com/office/drawing/2014/main" id="{21DFF8DC-6845-DE4D-962B-C018DF7B3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5" y="4603750"/>
            <a:ext cx="143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Random </a:t>
            </a:r>
          </a:p>
        </p:txBody>
      </p:sp>
      <p:sp>
        <p:nvSpPr>
          <p:cNvPr id="118796" name="Line 13">
            <a:extLst>
              <a:ext uri="{FF2B5EF4-FFF2-40B4-BE49-F238E27FC236}">
                <a16:creationId xmlns:a16="http://schemas.microsoft.com/office/drawing/2014/main" id="{DF081271-0FEE-E34E-BBDC-863790037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0925" y="2616200"/>
            <a:ext cx="0" cy="750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7" name="Line 14">
            <a:extLst>
              <a:ext uri="{FF2B5EF4-FFF2-40B4-BE49-F238E27FC236}">
                <a16:creationId xmlns:a16="http://schemas.microsoft.com/office/drawing/2014/main" id="{D611C7EA-D72C-FF47-BC35-AA869F5E9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0925" y="3357563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8" name="Line 15">
            <a:extLst>
              <a:ext uri="{FF2B5EF4-FFF2-40B4-BE49-F238E27FC236}">
                <a16:creationId xmlns:a16="http://schemas.microsoft.com/office/drawing/2014/main" id="{BC3140F6-22F1-8C4B-8AA9-E7CFEB03D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3562350"/>
            <a:ext cx="0" cy="750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9" name="Line 16">
            <a:extLst>
              <a:ext uri="{FF2B5EF4-FFF2-40B4-BE49-F238E27FC236}">
                <a16:creationId xmlns:a16="http://schemas.microsoft.com/office/drawing/2014/main" id="{55ACEA28-0AF8-6F45-90D4-ADCE4CEDE1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4303713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0" name="Line 17">
            <a:extLst>
              <a:ext uri="{FF2B5EF4-FFF2-40B4-BE49-F238E27FC236}">
                <a16:creationId xmlns:a16="http://schemas.microsoft.com/office/drawing/2014/main" id="{2EB5F850-B82D-8447-8DC7-736F9BF5A9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9663" y="4456113"/>
            <a:ext cx="0" cy="750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1" name="Line 18">
            <a:extLst>
              <a:ext uri="{FF2B5EF4-FFF2-40B4-BE49-F238E27FC236}">
                <a16:creationId xmlns:a16="http://schemas.microsoft.com/office/drawing/2014/main" id="{3B77B18D-8352-234F-9B99-00022A878E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9663" y="5197475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2" name="Line 19">
            <a:extLst>
              <a:ext uri="{FF2B5EF4-FFF2-40B4-BE49-F238E27FC236}">
                <a16:creationId xmlns:a16="http://schemas.microsoft.com/office/drawing/2014/main" id="{6BCC1E71-A323-404D-BE07-9FDC0BF65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2988" y="2932113"/>
            <a:ext cx="191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3" name="Rectangle 20">
            <a:extLst>
              <a:ext uri="{FF2B5EF4-FFF2-40B4-BE49-F238E27FC236}">
                <a16:creationId xmlns:a16="http://schemas.microsoft.com/office/drawing/2014/main" id="{261D1C8B-3329-8842-9E51-F74AD5DE6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2617788"/>
            <a:ext cx="1014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White</a:t>
            </a:r>
          </a:p>
          <a:p>
            <a:r>
              <a:rPr lang="en-US" altLang="en-US">
                <a:latin typeface="Helvetica" pitchFamily="2" charset="0"/>
              </a:rPr>
              <a:t>noise </a:t>
            </a:r>
          </a:p>
        </p:txBody>
      </p:sp>
      <p:sp>
        <p:nvSpPr>
          <p:cNvPr id="118804" name="Line 21">
            <a:extLst>
              <a:ext uri="{FF2B5EF4-FFF2-40B4-BE49-F238E27FC236}">
                <a16:creationId xmlns:a16="http://schemas.microsoft.com/office/drawing/2014/main" id="{1C065900-5C17-4C4C-B2DE-502F2D4CE5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0038" y="3852863"/>
            <a:ext cx="0" cy="44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5" name="Freeform 22">
            <a:extLst>
              <a:ext uri="{FF2B5EF4-FFF2-40B4-BE49-F238E27FC236}">
                <a16:creationId xmlns:a16="http://schemas.microsoft.com/office/drawing/2014/main" id="{57C365F8-EC78-B445-AE5B-716A3C9FEEDA}"/>
              </a:ext>
            </a:extLst>
          </p:cNvPr>
          <p:cNvSpPr>
            <a:spLocks/>
          </p:cNvSpPr>
          <p:nvPr/>
        </p:nvSpPr>
        <p:spPr bwMode="auto">
          <a:xfrm>
            <a:off x="4921250" y="4732338"/>
            <a:ext cx="1012825" cy="458787"/>
          </a:xfrm>
          <a:custGeom>
            <a:avLst/>
            <a:gdLst>
              <a:gd name="T0" fmla="*/ 0 w 638"/>
              <a:gd name="T1" fmla="*/ 2147483646 h 289"/>
              <a:gd name="T2" fmla="*/ 2147483646 w 638"/>
              <a:gd name="T3" fmla="*/ 2147483646 h 289"/>
              <a:gd name="T4" fmla="*/ 2147483646 w 638"/>
              <a:gd name="T5" fmla="*/ 2147483646 h 289"/>
              <a:gd name="T6" fmla="*/ 2147483646 w 638"/>
              <a:gd name="T7" fmla="*/ 2147483646 h 289"/>
              <a:gd name="T8" fmla="*/ 2147483646 w 638"/>
              <a:gd name="T9" fmla="*/ 2147483646 h 289"/>
              <a:gd name="T10" fmla="*/ 2147483646 w 638"/>
              <a:gd name="T11" fmla="*/ 2147483646 h 289"/>
              <a:gd name="T12" fmla="*/ 2147483646 w 638"/>
              <a:gd name="T13" fmla="*/ 2147483646 h 28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8"/>
              <a:gd name="T22" fmla="*/ 0 h 289"/>
              <a:gd name="T23" fmla="*/ 638 w 638"/>
              <a:gd name="T24" fmla="*/ 289 h 28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8" h="289">
                <a:moveTo>
                  <a:pt x="0" y="4"/>
                </a:moveTo>
                <a:cubicBezTo>
                  <a:pt x="64" y="2"/>
                  <a:pt x="128" y="0"/>
                  <a:pt x="177" y="4"/>
                </a:cubicBezTo>
                <a:cubicBezTo>
                  <a:pt x="226" y="8"/>
                  <a:pt x="253" y="15"/>
                  <a:pt x="295" y="31"/>
                </a:cubicBezTo>
                <a:cubicBezTo>
                  <a:pt x="337" y="47"/>
                  <a:pt x="392" y="78"/>
                  <a:pt x="429" y="101"/>
                </a:cubicBezTo>
                <a:cubicBezTo>
                  <a:pt x="466" y="124"/>
                  <a:pt x="489" y="148"/>
                  <a:pt x="515" y="170"/>
                </a:cubicBezTo>
                <a:cubicBezTo>
                  <a:pt x="541" y="192"/>
                  <a:pt x="565" y="215"/>
                  <a:pt x="585" y="235"/>
                </a:cubicBezTo>
                <a:cubicBezTo>
                  <a:pt x="605" y="255"/>
                  <a:pt x="621" y="272"/>
                  <a:pt x="638" y="289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6" name="Rectangle 23">
            <a:extLst>
              <a:ext uri="{FF2B5EF4-FFF2-40B4-BE49-F238E27FC236}">
                <a16:creationId xmlns:a16="http://schemas.microsoft.com/office/drawing/2014/main" id="{9D54B807-CAE1-B444-8E08-4129F744E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463" y="4432300"/>
            <a:ext cx="13065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Colored</a:t>
            </a:r>
          </a:p>
          <a:p>
            <a:r>
              <a:rPr lang="en-US" altLang="en-US">
                <a:latin typeface="Helvetica" pitchFamily="2" charset="0"/>
              </a:rPr>
              <a:t>noise </a:t>
            </a:r>
          </a:p>
        </p:txBody>
      </p:sp>
      <p:sp>
        <p:nvSpPr>
          <p:cNvPr id="118807" name="Freeform 24">
            <a:extLst>
              <a:ext uri="{FF2B5EF4-FFF2-40B4-BE49-F238E27FC236}">
                <a16:creationId xmlns:a16="http://schemas.microsoft.com/office/drawing/2014/main" id="{A078DDC4-8076-244C-9EA3-4BF9B5569E3A}"/>
              </a:ext>
            </a:extLst>
          </p:cNvPr>
          <p:cNvSpPr>
            <a:spLocks/>
          </p:cNvSpPr>
          <p:nvPr/>
        </p:nvSpPr>
        <p:spPr bwMode="auto">
          <a:xfrm>
            <a:off x="5270500" y="4749800"/>
            <a:ext cx="1244600" cy="449263"/>
          </a:xfrm>
          <a:custGeom>
            <a:avLst/>
            <a:gdLst>
              <a:gd name="T0" fmla="*/ 0 w 784"/>
              <a:gd name="T1" fmla="*/ 2147483646 h 283"/>
              <a:gd name="T2" fmla="*/ 2147483646 w 784"/>
              <a:gd name="T3" fmla="*/ 2147483646 h 283"/>
              <a:gd name="T4" fmla="*/ 2147483646 w 784"/>
              <a:gd name="T5" fmla="*/ 2147483646 h 283"/>
              <a:gd name="T6" fmla="*/ 2147483646 w 784"/>
              <a:gd name="T7" fmla="*/ 2147483646 h 283"/>
              <a:gd name="T8" fmla="*/ 2147483646 w 784"/>
              <a:gd name="T9" fmla="*/ 2147483646 h 283"/>
              <a:gd name="T10" fmla="*/ 2147483646 w 784"/>
              <a:gd name="T11" fmla="*/ 2147483646 h 283"/>
              <a:gd name="T12" fmla="*/ 2147483646 w 784"/>
              <a:gd name="T13" fmla="*/ 2147483646 h 283"/>
              <a:gd name="T14" fmla="*/ 2147483646 w 784"/>
              <a:gd name="T15" fmla="*/ 2147483646 h 283"/>
              <a:gd name="T16" fmla="*/ 2147483646 w 784"/>
              <a:gd name="T17" fmla="*/ 2147483646 h 283"/>
              <a:gd name="T18" fmla="*/ 2147483646 w 784"/>
              <a:gd name="T19" fmla="*/ 2147483646 h 2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84"/>
              <a:gd name="T31" fmla="*/ 0 h 283"/>
              <a:gd name="T32" fmla="*/ 784 w 784"/>
              <a:gd name="T33" fmla="*/ 283 h 2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84" h="283">
                <a:moveTo>
                  <a:pt x="0" y="278"/>
                </a:moveTo>
                <a:cubicBezTo>
                  <a:pt x="10" y="244"/>
                  <a:pt x="20" y="211"/>
                  <a:pt x="48" y="176"/>
                </a:cubicBezTo>
                <a:cubicBezTo>
                  <a:pt x="76" y="141"/>
                  <a:pt x="124" y="96"/>
                  <a:pt x="171" y="68"/>
                </a:cubicBezTo>
                <a:cubicBezTo>
                  <a:pt x="218" y="40"/>
                  <a:pt x="279" y="18"/>
                  <a:pt x="333" y="9"/>
                </a:cubicBezTo>
                <a:cubicBezTo>
                  <a:pt x="387" y="0"/>
                  <a:pt x="446" y="7"/>
                  <a:pt x="494" y="14"/>
                </a:cubicBezTo>
                <a:cubicBezTo>
                  <a:pt x="542" y="21"/>
                  <a:pt x="590" y="36"/>
                  <a:pt x="623" y="52"/>
                </a:cubicBezTo>
                <a:cubicBezTo>
                  <a:pt x="656" y="68"/>
                  <a:pt x="674" y="92"/>
                  <a:pt x="692" y="111"/>
                </a:cubicBezTo>
                <a:cubicBezTo>
                  <a:pt x="710" y="130"/>
                  <a:pt x="718" y="144"/>
                  <a:pt x="730" y="165"/>
                </a:cubicBezTo>
                <a:cubicBezTo>
                  <a:pt x="742" y="186"/>
                  <a:pt x="758" y="215"/>
                  <a:pt x="767" y="235"/>
                </a:cubicBezTo>
                <a:cubicBezTo>
                  <a:pt x="776" y="255"/>
                  <a:pt x="780" y="269"/>
                  <a:pt x="784" y="283"/>
                </a:cubicBezTo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A333AF-1C22-D841-9CC8-BA127505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96</a:t>
            </a:fld>
            <a:endParaRPr lang="en-US" alt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>
            <a:extLst>
              <a:ext uri="{FF2B5EF4-FFF2-40B4-BE49-F238E27FC236}">
                <a16:creationId xmlns:a16="http://schemas.microsoft.com/office/drawing/2014/main" id="{7AD45939-1265-9740-9D42-B1EE7B2AB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11138"/>
            <a:ext cx="7772400" cy="6731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 Markov Parameters</a:t>
            </a:r>
          </a:p>
        </p:txBody>
      </p:sp>
      <p:sp>
        <p:nvSpPr>
          <p:cNvPr id="119810" name="Content Placeholder 2">
            <a:extLst>
              <a:ext uri="{FF2B5EF4-FFF2-40B4-BE49-F238E27FC236}">
                <a16:creationId xmlns:a16="http://schemas.microsoft.com/office/drawing/2014/main" id="{7DAC4BFE-C445-4D46-BA30-464975972A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57263"/>
            <a:ext cx="8280400" cy="5689600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values of a discrete unit-pulse response of a state-space system are known as the Markov parameters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SISO (Single-Input, Single-Output),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Essential for system ID/system realization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If Markov parameters known, can compute A, B, C, D matrices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MIMO systems, Markov parameters are matrices; (i,j) entries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PULSE algorithm extracts Markov parameters from input/output data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“On Markov Parameters in System Identification”, NASA TM 104156</a:t>
            </a:r>
          </a:p>
          <a:p>
            <a:pPr>
              <a:buFont typeface="Wingdings 2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 </a:t>
            </a:r>
          </a:p>
        </p:txBody>
      </p:sp>
      <p:graphicFrame>
        <p:nvGraphicFramePr>
          <p:cNvPr id="119811" name="Object 4">
            <a:extLst>
              <a:ext uri="{FF2B5EF4-FFF2-40B4-BE49-F238E27FC236}">
                <a16:creationId xmlns:a16="http://schemas.microsoft.com/office/drawing/2014/main" id="{ACB92F6F-23A8-294A-993A-A3A409962C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2800" y="2495550"/>
          <a:ext cx="42672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81" name="Equation" r:id="rId3" imgW="4267200" imgH="1866900" progId="Equation.3">
                  <p:embed/>
                </p:oleObj>
              </mc:Choice>
              <mc:Fallback>
                <p:oleObj name="Equation" r:id="rId3" imgW="4267200" imgH="186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2495550"/>
                        <a:ext cx="4267200" cy="186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02A9BC-BECC-E847-BEA4-5688B704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97</a:t>
            </a:fld>
            <a:endParaRPr lang="en-US" alt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>
            <a:extLst>
              <a:ext uri="{FF2B5EF4-FFF2-40B4-BE49-F238E27FC236}">
                <a16:creationId xmlns:a16="http://schemas.microsoft.com/office/drawing/2014/main" id="{CA056CF4-468C-F747-8358-2D8FDA47C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160338"/>
            <a:ext cx="8305800" cy="7794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Realization (Ho-Kalman)</a:t>
            </a:r>
          </a:p>
        </p:txBody>
      </p:sp>
      <p:sp>
        <p:nvSpPr>
          <p:cNvPr id="120834" name="Content Placeholder 2">
            <a:extLst>
              <a:ext uri="{FF2B5EF4-FFF2-40B4-BE49-F238E27FC236}">
                <a16:creationId xmlns:a16="http://schemas.microsoft.com/office/drawing/2014/main" id="{1CFC36D5-D07D-7745-B19C-45FF69D959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9263" y="939800"/>
            <a:ext cx="8280400" cy="5468938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Given Markov parameters, find system dimension and quadruple (A,B,C,D) up to transformation (not unique)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Possibly first state-space realization methods (Ho-Kalman)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Related to multiplication of Observability and Controllability matrices: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B. L. Ho, R. E. Kalman, “Effective Construction of Linear State Variable Models from Input/Output Functions”, Regelungstechnik, vol. 14, No. 12, pp. 545-8, 1966.</a:t>
            </a:r>
          </a:p>
        </p:txBody>
      </p:sp>
      <p:graphicFrame>
        <p:nvGraphicFramePr>
          <p:cNvPr id="120835" name="Object 4">
            <a:extLst>
              <a:ext uri="{FF2B5EF4-FFF2-40B4-BE49-F238E27FC236}">
                <a16:creationId xmlns:a16="http://schemas.microsoft.com/office/drawing/2014/main" id="{34747BBB-E778-1644-BC97-8B51555F13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9350" y="2833688"/>
          <a:ext cx="36957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05" name="Equation" r:id="rId3" imgW="3695700" imgH="2324100" progId="Equation.3">
                  <p:embed/>
                </p:oleObj>
              </mc:Choice>
              <mc:Fallback>
                <p:oleObj name="Equation" r:id="rId3" imgW="3695700" imgH="2324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2833688"/>
                        <a:ext cx="369570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8C24D0-0A2D-C94E-9F32-5EE84BFC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98</a:t>
            </a:fld>
            <a:endParaRPr lang="en-US" alt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>
            <a:extLst>
              <a:ext uri="{FF2B5EF4-FFF2-40B4-BE49-F238E27FC236}">
                <a16:creationId xmlns:a16="http://schemas.microsoft.com/office/drawing/2014/main" id="{30364FC4-6E33-774C-9E55-5B63FFB45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76213"/>
            <a:ext cx="8545513" cy="6731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Realization (Ho-Kalman)</a:t>
            </a:r>
          </a:p>
        </p:txBody>
      </p:sp>
      <p:sp>
        <p:nvSpPr>
          <p:cNvPr id="121858" name="Content Placeholder 2">
            <a:extLst>
              <a:ext uri="{FF2B5EF4-FFF2-40B4-BE49-F238E27FC236}">
                <a16:creationId xmlns:a16="http://schemas.microsoft.com/office/drawing/2014/main" id="{E34C7DE9-2110-1F43-B012-53274390A12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5138" y="1100138"/>
            <a:ext cx="8280400" cy="5435600"/>
          </a:xfrm>
        </p:spPr>
        <p:txBody>
          <a:bodyPr/>
          <a:lstStyle/>
          <a:p>
            <a:pPr marL="0" indent="0">
              <a:buFont typeface="Wingdings 2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Result is a Hankel matrix, constant skew diagonals (upside down  </a:t>
            </a:r>
          </a:p>
          <a:p>
            <a:pPr marL="0" indent="0"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Toeplitz matrix)</a:t>
            </a: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Values on the skew diagonals are the Markov parameters of the </a:t>
            </a:r>
          </a:p>
          <a:p>
            <a:pPr marL="0" indent="0"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system minus zero term (D) and values greater than index</a:t>
            </a: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To use Ho-Kalman, first form Hankel matrix H; factor H into its ‘O’ and </a:t>
            </a:r>
          </a:p>
          <a:p>
            <a:pPr marL="0" indent="0"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‘C’ components; use ‘O’ and ‘C’ to find A, B, and C</a:t>
            </a: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Rank(H)=n, keep adding data until rank does not increase</a:t>
            </a:r>
          </a:p>
        </p:txBody>
      </p:sp>
      <p:graphicFrame>
        <p:nvGraphicFramePr>
          <p:cNvPr id="121859" name="Object 1">
            <a:extLst>
              <a:ext uri="{FF2B5EF4-FFF2-40B4-BE49-F238E27FC236}">
                <a16:creationId xmlns:a16="http://schemas.microsoft.com/office/drawing/2014/main" id="{E2C4A067-99F4-5042-BBA5-044FD460E5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271588"/>
          <a:ext cx="38608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29" name="Equation" r:id="rId3" imgW="3860800" imgH="2095500" progId="Equation.3">
                  <p:embed/>
                </p:oleObj>
              </mc:Choice>
              <mc:Fallback>
                <p:oleObj name="Equation" r:id="rId3" imgW="3860800" imgH="2095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71588"/>
                        <a:ext cx="3860800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ED678E-6E21-534B-BDDD-CA7E759A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6">
            <a:extLst>
              <a:ext uri="{FF2B5EF4-FFF2-40B4-BE49-F238E27FC236}">
                <a16:creationId xmlns:a16="http://schemas.microsoft.com/office/drawing/2014/main" id="{CCDCFD32-0188-4444-BB28-140C72ACE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>
            <a:extLst>
              <a:ext uri="{FF2B5EF4-FFF2-40B4-BE49-F238E27FC236}">
                <a16:creationId xmlns:a16="http://schemas.microsoft.com/office/drawing/2014/main" id="{09468F1A-56E9-824F-A993-51254ACF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" y="363538"/>
            <a:ext cx="7772400" cy="7016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Brief History</a:t>
            </a:r>
          </a:p>
        </p:txBody>
      </p:sp>
      <p:sp>
        <p:nvSpPr>
          <p:cNvPr id="123906" name="TextBox 8">
            <a:extLst>
              <a:ext uri="{FF2B5EF4-FFF2-40B4-BE49-F238E27FC236}">
                <a16:creationId xmlns:a16="http://schemas.microsoft.com/office/drawing/2014/main" id="{51C18D6E-8CDB-4E4F-8A82-83F16271E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2462213"/>
            <a:ext cx="727868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1600</a:t>
            </a:r>
            <a:r>
              <a:rPr lang="en-US" altLang="ja-JP" dirty="0">
                <a:latin typeface="Helvetica" pitchFamily="2" charset="0"/>
              </a:rPr>
              <a:t>s – 1700s     Newton’s Physics, Calculus</a:t>
            </a:r>
          </a:p>
          <a:p>
            <a:r>
              <a:rPr lang="en-US" altLang="en-US" dirty="0">
                <a:latin typeface="Helvetica" pitchFamily="2" charset="0"/>
              </a:rPr>
              <a:t>1800</a:t>
            </a:r>
            <a:r>
              <a:rPr lang="en-US" altLang="ja-JP" dirty="0">
                <a:latin typeface="Helvetica" pitchFamily="2" charset="0"/>
              </a:rPr>
              <a:t>s                   Planetary motion analysis, Chaos</a:t>
            </a:r>
          </a:p>
          <a:p>
            <a:r>
              <a:rPr lang="en-US" altLang="en-US" dirty="0">
                <a:latin typeface="Helvetica" pitchFamily="2" charset="0"/>
              </a:rPr>
              <a:t>Early 1900</a:t>
            </a:r>
            <a:r>
              <a:rPr lang="en-US" altLang="ja-JP" dirty="0">
                <a:latin typeface="Helvetica" pitchFamily="2" charset="0"/>
              </a:rPr>
              <a:t>s          Presence of nonlinearity in </a:t>
            </a:r>
          </a:p>
          <a:p>
            <a:r>
              <a:rPr lang="en-US" altLang="en-US" dirty="0">
                <a:latin typeface="Helvetica" pitchFamily="2" charset="0"/>
              </a:rPr>
              <a:t>                             engineering devices</a:t>
            </a:r>
          </a:p>
          <a:p>
            <a:pPr>
              <a:buFontTx/>
              <a:buAutoNum type="arabicPlain" startAt="1963"/>
            </a:pPr>
            <a:r>
              <a:rPr lang="en-US" altLang="en-US" dirty="0">
                <a:latin typeface="Helvetica" pitchFamily="2" charset="0"/>
              </a:rPr>
              <a:t>                     Lorentz’</a:t>
            </a:r>
            <a:r>
              <a:rPr lang="en-US" altLang="ja-JP" dirty="0">
                <a:latin typeface="Helvetica" pitchFamily="2" charset="0"/>
              </a:rPr>
              <a:t> equations</a:t>
            </a:r>
          </a:p>
          <a:p>
            <a:r>
              <a:rPr lang="en-US" altLang="en-US" dirty="0">
                <a:latin typeface="Helvetica" pitchFamily="2" charset="0"/>
              </a:rPr>
              <a:t>1970</a:t>
            </a:r>
            <a:r>
              <a:rPr lang="en-US" altLang="ja-JP" dirty="0">
                <a:latin typeface="Helvetica" pitchFamily="2" charset="0"/>
              </a:rPr>
              <a:t>s                   Turbulence and chaos</a:t>
            </a:r>
          </a:p>
          <a:p>
            <a:r>
              <a:rPr lang="en-US" altLang="en-US" dirty="0">
                <a:latin typeface="Helvetica" pitchFamily="2" charset="0"/>
              </a:rPr>
              <a:t>1980</a:t>
            </a:r>
            <a:r>
              <a:rPr lang="en-US" altLang="ja-JP" dirty="0">
                <a:latin typeface="Helvetica" pitchFamily="2" charset="0"/>
              </a:rPr>
              <a:t>s                   Fractals</a:t>
            </a:r>
            <a:endParaRPr lang="en-US" altLang="en-US" dirty="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9D4A34-2BAE-8844-A6DE-1B7913EC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25894DB0-BD51-5243-B3AB-C47D396C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09563"/>
            <a:ext cx="7772400" cy="74295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- Complexity</a:t>
            </a:r>
          </a:p>
        </p:txBody>
      </p:sp>
      <p:sp>
        <p:nvSpPr>
          <p:cNvPr id="125954" name="TextBox 30">
            <a:extLst>
              <a:ext uri="{FF2B5EF4-FFF2-40B4-BE49-F238E27FC236}">
                <a16:creationId xmlns:a16="http://schemas.microsoft.com/office/drawing/2014/main" id="{A154C8C8-0F3F-A94B-BB88-8772878DB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1995488"/>
            <a:ext cx="74295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Arial" panose="020B0604020202020204" pitchFamily="34" charset="0"/>
              </a:rPr>
              <a:t> </a:t>
            </a:r>
            <a:r>
              <a:rPr lang="en-US" altLang="en-US">
                <a:latin typeface="Helvetica" pitchFamily="2" charset="0"/>
              </a:rPr>
              <a:t>Real world is nonlinear, varying from single DOF</a:t>
            </a:r>
          </a:p>
          <a:p>
            <a:r>
              <a:rPr lang="en-US" altLang="en-US">
                <a:latin typeface="Helvetica" pitchFamily="2" charset="0"/>
              </a:rPr>
              <a:t>  to multiple DOF to continuous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1 DOF: Logistic equation (predator-prey)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2 DOF: Pendulum, Limit Cycles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n DOF: Structures, Electronics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continuous: Earthquakes, Turbulent Fluids, </a:t>
            </a:r>
          </a:p>
          <a:p>
            <a:pPr lvl="1"/>
            <a:r>
              <a:rPr lang="en-US" altLang="en-US">
                <a:latin typeface="Helvetica" pitchFamily="2" charset="0"/>
              </a:rPr>
              <a:t>                      Nonlinear Waves (shocks)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Linear systems are a very special, limited subgroup,</a:t>
            </a:r>
          </a:p>
          <a:p>
            <a:r>
              <a:rPr lang="en-US" altLang="en-US">
                <a:latin typeface="Helvetica" pitchFamily="2" charset="0"/>
              </a:rPr>
              <a:t>  the result of a simplification (linearization) of a more </a:t>
            </a:r>
          </a:p>
          <a:p>
            <a:r>
              <a:rPr lang="en-US" altLang="en-US">
                <a:latin typeface="Helvetica" pitchFamily="2" charset="0"/>
              </a:rPr>
              <a:t>  complex nonlinear 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752E25-FBB4-514B-9D81-E6980986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5">
            <a:extLst>
              <a:ext uri="{FF2B5EF4-FFF2-40B4-BE49-F238E27FC236}">
                <a16:creationId xmlns:a16="http://schemas.microsoft.com/office/drawing/2014/main" id="{1A57D06E-43C5-304A-AB47-120FF449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63" y="212725"/>
            <a:ext cx="8042275" cy="769938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vs. Nonlinear</a:t>
            </a:r>
          </a:p>
        </p:txBody>
      </p:sp>
      <p:sp>
        <p:nvSpPr>
          <p:cNvPr id="128002" name="Content Placeholder 6">
            <a:extLst>
              <a:ext uri="{FF2B5EF4-FFF2-40B4-BE49-F238E27FC236}">
                <a16:creationId xmlns:a16="http://schemas.microsoft.com/office/drawing/2014/main" id="{204F1A7D-A488-8D4E-952F-DAB593AD8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linear system either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Moves toward its equilibrium point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OR blows up</a:t>
            </a:r>
          </a:p>
          <a:p>
            <a:pPr lvl="1"/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nonlinear system exhibits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Greater complexity (responds to various equilibrium points)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Exact (closed-form) solutions rarely available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376FD-B1EC-6648-96CA-01ED2C5E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5">
            <a:extLst>
              <a:ext uri="{FF2B5EF4-FFF2-40B4-BE49-F238E27FC236}">
                <a16:creationId xmlns:a16="http://schemas.microsoft.com/office/drawing/2014/main" id="{DAD2E825-B5C2-2E43-B59A-348A2B98B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211138"/>
            <a:ext cx="8042275" cy="76993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vs. Nonlinear</a:t>
            </a:r>
          </a:p>
        </p:txBody>
      </p:sp>
      <p:grpSp>
        <p:nvGrpSpPr>
          <p:cNvPr id="129026" name="Group 13">
            <a:extLst>
              <a:ext uri="{FF2B5EF4-FFF2-40B4-BE49-F238E27FC236}">
                <a16:creationId xmlns:a16="http://schemas.microsoft.com/office/drawing/2014/main" id="{63A35021-9559-294D-9BA7-4EFA594AA532}"/>
              </a:ext>
            </a:extLst>
          </p:cNvPr>
          <p:cNvGrpSpPr>
            <a:grpSpLocks/>
          </p:cNvGrpSpPr>
          <p:nvPr/>
        </p:nvGrpSpPr>
        <p:grpSpPr bwMode="auto">
          <a:xfrm>
            <a:off x="906463" y="2138363"/>
            <a:ext cx="2462212" cy="1450975"/>
            <a:chOff x="907111" y="1438332"/>
            <a:chExt cx="2462157" cy="145129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AD0057-0BA7-1545-B82F-66E4F20B51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4A30D40-8C5C-A94F-B30C-636D6F8D85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9027" name="Group 14">
            <a:extLst>
              <a:ext uri="{FF2B5EF4-FFF2-40B4-BE49-F238E27FC236}">
                <a16:creationId xmlns:a16="http://schemas.microsoft.com/office/drawing/2014/main" id="{E6EEFC6A-9753-5048-B037-9A0076C5D150}"/>
              </a:ext>
            </a:extLst>
          </p:cNvPr>
          <p:cNvGrpSpPr>
            <a:grpSpLocks/>
          </p:cNvGrpSpPr>
          <p:nvPr/>
        </p:nvGrpSpPr>
        <p:grpSpPr bwMode="auto">
          <a:xfrm>
            <a:off x="981075" y="4208463"/>
            <a:ext cx="2462213" cy="1450975"/>
            <a:chOff x="907111" y="1438332"/>
            <a:chExt cx="2462157" cy="145129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380D27-65E1-DF4C-9FA4-FE406B91C0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D7C609D-3D00-2C41-A7A2-D8675B4823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9028" name="Group 17">
            <a:extLst>
              <a:ext uri="{FF2B5EF4-FFF2-40B4-BE49-F238E27FC236}">
                <a16:creationId xmlns:a16="http://schemas.microsoft.com/office/drawing/2014/main" id="{2E9EF8FB-E6E8-464E-8E1E-F38B96090983}"/>
              </a:ext>
            </a:extLst>
          </p:cNvPr>
          <p:cNvGrpSpPr>
            <a:grpSpLocks/>
          </p:cNvGrpSpPr>
          <p:nvPr/>
        </p:nvGrpSpPr>
        <p:grpSpPr bwMode="auto">
          <a:xfrm>
            <a:off x="5734050" y="4114800"/>
            <a:ext cx="2462213" cy="1450975"/>
            <a:chOff x="907111" y="1438332"/>
            <a:chExt cx="2462157" cy="145129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545A25A-8CD8-3E41-8D2E-6AA398BBF6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49CFC21-4E92-FF49-95E6-CA8DC8453F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9029" name="Group 20">
            <a:extLst>
              <a:ext uri="{FF2B5EF4-FFF2-40B4-BE49-F238E27FC236}">
                <a16:creationId xmlns:a16="http://schemas.microsoft.com/office/drawing/2014/main" id="{674176B7-3193-6243-B4E2-E0A392EC3119}"/>
              </a:ext>
            </a:extLst>
          </p:cNvPr>
          <p:cNvGrpSpPr>
            <a:grpSpLocks/>
          </p:cNvGrpSpPr>
          <p:nvPr/>
        </p:nvGrpSpPr>
        <p:grpSpPr bwMode="auto">
          <a:xfrm>
            <a:off x="5692775" y="2038350"/>
            <a:ext cx="2462213" cy="1450975"/>
            <a:chOff x="907111" y="1438332"/>
            <a:chExt cx="2462157" cy="145129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33070AF-E4AB-FA45-90FA-0AFA480A70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76563A2-DAD4-1545-8CA8-89BF85FE7A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9030" name="TextBox 23">
            <a:extLst>
              <a:ext uri="{FF2B5EF4-FFF2-40B4-BE49-F238E27FC236}">
                <a16:creationId xmlns:a16="http://schemas.microsoft.com/office/drawing/2014/main" id="{B76A8474-63EA-6647-A2FA-8E97B4DF5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575" y="2682875"/>
            <a:ext cx="269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129031" name="TextBox 24">
            <a:extLst>
              <a:ext uri="{FF2B5EF4-FFF2-40B4-BE49-F238E27FC236}">
                <a16:creationId xmlns:a16="http://schemas.microsoft.com/office/drawing/2014/main" id="{93B56A65-8773-2C46-9372-BB8ECB9DA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288" y="4765675"/>
            <a:ext cx="271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129032" name="TextBox 25">
            <a:extLst>
              <a:ext uri="{FF2B5EF4-FFF2-40B4-BE49-F238E27FC236}">
                <a16:creationId xmlns:a16="http://schemas.microsoft.com/office/drawing/2014/main" id="{74255579-CF9F-9C49-8EDE-9907247C0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8475" y="2598738"/>
            <a:ext cx="26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129033" name="TextBox 26">
            <a:extLst>
              <a:ext uri="{FF2B5EF4-FFF2-40B4-BE49-F238E27FC236}">
                <a16:creationId xmlns:a16="http://schemas.microsoft.com/office/drawing/2014/main" id="{446DB583-F2BA-6F4B-912B-57181489F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688" y="4706938"/>
            <a:ext cx="26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5E29A56-140C-854D-817D-82CF81E84670}"/>
              </a:ext>
            </a:extLst>
          </p:cNvPr>
          <p:cNvSpPr>
            <a:spLocks/>
          </p:cNvSpPr>
          <p:nvPr/>
        </p:nvSpPr>
        <p:spPr bwMode="auto">
          <a:xfrm>
            <a:off x="920750" y="2281238"/>
            <a:ext cx="2319338" cy="338137"/>
          </a:xfrm>
          <a:custGeom>
            <a:avLst/>
            <a:gdLst>
              <a:gd name="T0" fmla="*/ 0 w 2319612"/>
              <a:gd name="T1" fmla="*/ 0 h 339067"/>
              <a:gd name="T2" fmla="*/ 427485 w 2319612"/>
              <a:gd name="T3" fmla="*/ 167070 h 339067"/>
              <a:gd name="T4" fmla="*/ 829065 w 2319612"/>
              <a:gd name="T5" fmla="*/ 244181 h 339067"/>
              <a:gd name="T6" fmla="*/ 1722899 w 2319612"/>
              <a:gd name="T7" fmla="*/ 321290 h 339067"/>
              <a:gd name="T8" fmla="*/ 2318790 w 2319612"/>
              <a:gd name="T9" fmla="*/ 334142 h 3390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19612" h="339067">
                <a:moveTo>
                  <a:pt x="0" y="0"/>
                </a:moveTo>
                <a:cubicBezTo>
                  <a:pt x="144706" y="63710"/>
                  <a:pt x="289412" y="127420"/>
                  <a:pt x="427638" y="168453"/>
                </a:cubicBezTo>
                <a:cubicBezTo>
                  <a:pt x="565864" y="209486"/>
                  <a:pt x="613380" y="220285"/>
                  <a:pt x="829359" y="246201"/>
                </a:cubicBezTo>
                <a:cubicBezTo>
                  <a:pt x="1045338" y="272117"/>
                  <a:pt x="1475136" y="308831"/>
                  <a:pt x="1723511" y="323949"/>
                </a:cubicBezTo>
                <a:cubicBezTo>
                  <a:pt x="1971887" y="339067"/>
                  <a:pt x="2319612" y="336907"/>
                  <a:pt x="2319612" y="336907"/>
                </a:cubicBezTo>
              </a:path>
            </a:pathLst>
          </a:custGeom>
          <a:noFill/>
          <a:ln w="38100" cap="flat" cmpd="sng">
            <a:solidFill>
              <a:srgbClr val="06AB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9035" name="TextBox 28">
            <a:extLst>
              <a:ext uri="{FF2B5EF4-FFF2-40B4-BE49-F238E27FC236}">
                <a16:creationId xmlns:a16="http://schemas.microsoft.com/office/drawing/2014/main" id="{C4F7AD68-4247-6A48-A78A-2A59B4DE6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8" y="2514600"/>
            <a:ext cx="6461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ICs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A891E212-2032-BE47-AE9D-DDBF84185382}"/>
              </a:ext>
            </a:extLst>
          </p:cNvPr>
          <p:cNvSpPr>
            <a:spLocks/>
          </p:cNvSpPr>
          <p:nvPr/>
        </p:nvSpPr>
        <p:spPr bwMode="auto">
          <a:xfrm>
            <a:off x="920750" y="2540000"/>
            <a:ext cx="2279650" cy="122238"/>
          </a:xfrm>
          <a:custGeom>
            <a:avLst/>
            <a:gdLst>
              <a:gd name="T0" fmla="*/ 0 w 2280736"/>
              <a:gd name="T1" fmla="*/ 0 h 123101"/>
              <a:gd name="T2" fmla="*/ 517608 w 2280736"/>
              <a:gd name="T3" fmla="*/ 101498 h 123101"/>
              <a:gd name="T4" fmla="*/ 1009338 w 2280736"/>
              <a:gd name="T5" fmla="*/ 114186 h 123101"/>
              <a:gd name="T6" fmla="*/ 1539887 w 2280736"/>
              <a:gd name="T7" fmla="*/ 101498 h 123101"/>
              <a:gd name="T8" fmla="*/ 2277480 w 2280736"/>
              <a:gd name="T9" fmla="*/ 76125 h 123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80736" h="123101">
                <a:moveTo>
                  <a:pt x="0" y="0"/>
                </a:moveTo>
                <a:cubicBezTo>
                  <a:pt x="174943" y="42113"/>
                  <a:pt x="349886" y="84227"/>
                  <a:pt x="518349" y="103664"/>
                </a:cubicBezTo>
                <a:cubicBezTo>
                  <a:pt x="686813" y="123101"/>
                  <a:pt x="840158" y="116622"/>
                  <a:pt x="1010781" y="116622"/>
                </a:cubicBezTo>
                <a:cubicBezTo>
                  <a:pt x="1181404" y="116622"/>
                  <a:pt x="1542089" y="103664"/>
                  <a:pt x="1542089" y="103664"/>
                </a:cubicBezTo>
                <a:lnTo>
                  <a:pt x="2280736" y="77748"/>
                </a:lnTo>
              </a:path>
            </a:pathLst>
          </a:custGeom>
          <a:noFill/>
          <a:ln w="38100" cap="flat" cmpd="sng">
            <a:solidFill>
              <a:srgbClr val="463E2C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02564C3-9103-7E4B-9226-C8423A292B52}"/>
              </a:ext>
            </a:extLst>
          </p:cNvPr>
          <p:cNvSpPr>
            <a:spLocks/>
          </p:cNvSpPr>
          <p:nvPr/>
        </p:nvSpPr>
        <p:spPr bwMode="auto">
          <a:xfrm>
            <a:off x="920750" y="2605088"/>
            <a:ext cx="2201863" cy="660400"/>
          </a:xfrm>
          <a:custGeom>
            <a:avLst/>
            <a:gdLst>
              <a:gd name="T0" fmla="*/ 0 w 2202984"/>
              <a:gd name="T1" fmla="*/ 659489 h 660856"/>
              <a:gd name="T2" fmla="*/ 349352 w 2202984"/>
              <a:gd name="T3" fmla="*/ 478452 h 660856"/>
              <a:gd name="T4" fmla="*/ 957483 w 2202984"/>
              <a:gd name="T5" fmla="*/ 323279 h 660856"/>
              <a:gd name="T6" fmla="*/ 1449163 w 2202984"/>
              <a:gd name="T7" fmla="*/ 155174 h 660856"/>
              <a:gd name="T8" fmla="*/ 2199623 w 2202984"/>
              <a:gd name="T9" fmla="*/ 0 h 660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02984" h="660856">
                <a:moveTo>
                  <a:pt x="0" y="660856"/>
                </a:moveTo>
                <a:cubicBezTo>
                  <a:pt x="95031" y="598225"/>
                  <a:pt x="190062" y="535595"/>
                  <a:pt x="349886" y="479444"/>
                </a:cubicBezTo>
                <a:cubicBezTo>
                  <a:pt x="509710" y="423293"/>
                  <a:pt x="775364" y="377941"/>
                  <a:pt x="958946" y="323949"/>
                </a:cubicBezTo>
                <a:cubicBezTo>
                  <a:pt x="1142528" y="269958"/>
                  <a:pt x="1244038" y="209486"/>
                  <a:pt x="1451378" y="155495"/>
                </a:cubicBezTo>
                <a:cubicBezTo>
                  <a:pt x="1658718" y="101504"/>
                  <a:pt x="2202984" y="0"/>
                  <a:pt x="2202984" y="0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9038" name="TextBox 33">
            <a:extLst>
              <a:ext uri="{FF2B5EF4-FFF2-40B4-BE49-F238E27FC236}">
                <a16:creationId xmlns:a16="http://schemas.microsoft.com/office/drawing/2014/main" id="{C76F5BD0-7D76-1747-BE0E-421D713B2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1322388"/>
            <a:ext cx="1123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Linear</a:t>
            </a:r>
          </a:p>
        </p:txBody>
      </p:sp>
      <p:sp>
        <p:nvSpPr>
          <p:cNvPr id="129039" name="TextBox 34">
            <a:extLst>
              <a:ext uri="{FF2B5EF4-FFF2-40B4-BE49-F238E27FC236}">
                <a16:creationId xmlns:a16="http://schemas.microsoft.com/office/drawing/2014/main" id="{64D87001-EFDF-244D-BE31-150E78C5B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3135313"/>
            <a:ext cx="100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stable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69F7383-50B6-6440-ABB3-462F7A5E8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2281238"/>
            <a:ext cx="531812" cy="55721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29041" name="TextBox 36">
            <a:extLst>
              <a:ext uri="{FF2B5EF4-FFF2-40B4-BE49-F238E27FC236}">
                <a16:creationId xmlns:a16="http://schemas.microsoft.com/office/drawing/2014/main" id="{5BD9F03C-B573-5E41-AE21-0F4AFE711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025" y="1400175"/>
            <a:ext cx="93186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Single</a:t>
            </a:r>
          </a:p>
          <a:p>
            <a:r>
              <a:rPr lang="en-US" altLang="en-US" sz="2000">
                <a:latin typeface="Helvetica" pitchFamily="2" charset="0"/>
              </a:rPr>
              <a:t>Equil.</a:t>
            </a:r>
          </a:p>
          <a:p>
            <a:r>
              <a:rPr lang="en-US" altLang="en-US" sz="2000">
                <a:latin typeface="Helvetica" pitchFamily="2" charset="0"/>
              </a:rPr>
              <a:t>Point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AB81564-D3C6-F74F-B0FA-E5559C655478}"/>
              </a:ext>
            </a:extLst>
          </p:cNvPr>
          <p:cNvCxnSpPr>
            <a:cxnSpLocks noChangeShapeType="1"/>
            <a:endCxn id="36" idx="7"/>
          </p:cNvCxnSpPr>
          <p:nvPr/>
        </p:nvCxnSpPr>
        <p:spPr bwMode="auto">
          <a:xfrm rot="10800000" flipV="1">
            <a:off x="3395663" y="2151063"/>
            <a:ext cx="246062" cy="211137"/>
          </a:xfrm>
          <a:prstGeom prst="straightConnector1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Freeform 39">
            <a:extLst>
              <a:ext uri="{FF2B5EF4-FFF2-40B4-BE49-F238E27FC236}">
                <a16:creationId xmlns:a16="http://schemas.microsoft.com/office/drawing/2014/main" id="{A477C4B7-03E7-7B44-BEAA-41893259B947}"/>
              </a:ext>
            </a:extLst>
          </p:cNvPr>
          <p:cNvSpPr>
            <a:spLocks/>
          </p:cNvSpPr>
          <p:nvPr/>
        </p:nvSpPr>
        <p:spPr bwMode="auto">
          <a:xfrm>
            <a:off x="984250" y="4133850"/>
            <a:ext cx="2243138" cy="552450"/>
          </a:xfrm>
          <a:custGeom>
            <a:avLst/>
            <a:gdLst>
              <a:gd name="T0" fmla="*/ 0 w 2241859"/>
              <a:gd name="T1" fmla="*/ 542986 h 552873"/>
              <a:gd name="T2" fmla="*/ 506255 w 2241859"/>
              <a:gd name="T3" fmla="*/ 542986 h 552873"/>
              <a:gd name="T4" fmla="*/ 882702 w 2241859"/>
              <a:gd name="T5" fmla="*/ 491273 h 552873"/>
              <a:gd name="T6" fmla="*/ 1298092 w 2241859"/>
              <a:gd name="T7" fmla="*/ 361991 h 552873"/>
              <a:gd name="T8" fmla="*/ 1830309 w 2241859"/>
              <a:gd name="T9" fmla="*/ 180994 h 552873"/>
              <a:gd name="T10" fmla="*/ 2245698 w 2241859"/>
              <a:gd name="T11" fmla="*/ 0 h 552873"/>
              <a:gd name="T12" fmla="*/ 2245698 w 2241859"/>
              <a:gd name="T13" fmla="*/ 0 h 5528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241859" h="552873">
                <a:moveTo>
                  <a:pt x="0" y="544234"/>
                </a:moveTo>
                <a:cubicBezTo>
                  <a:pt x="179262" y="548553"/>
                  <a:pt x="358524" y="552873"/>
                  <a:pt x="505390" y="544234"/>
                </a:cubicBezTo>
                <a:cubicBezTo>
                  <a:pt x="652256" y="535595"/>
                  <a:pt x="749446" y="522637"/>
                  <a:pt x="881193" y="492402"/>
                </a:cubicBezTo>
                <a:cubicBezTo>
                  <a:pt x="1012940" y="462167"/>
                  <a:pt x="1138209" y="414655"/>
                  <a:pt x="1295873" y="362823"/>
                </a:cubicBezTo>
                <a:cubicBezTo>
                  <a:pt x="1453538" y="310991"/>
                  <a:pt x="1669516" y="241881"/>
                  <a:pt x="1827180" y="181411"/>
                </a:cubicBezTo>
                <a:cubicBezTo>
                  <a:pt x="1984844" y="120941"/>
                  <a:pt x="2241859" y="0"/>
                  <a:pt x="2241859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9044" name="TextBox 40">
            <a:extLst>
              <a:ext uri="{FF2B5EF4-FFF2-40B4-BE49-F238E27FC236}">
                <a16:creationId xmlns:a16="http://schemas.microsoft.com/office/drawing/2014/main" id="{18A79ED8-B53A-8040-929C-A3108DF70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8" y="5127625"/>
            <a:ext cx="1349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unstable</a:t>
            </a:r>
          </a:p>
        </p:txBody>
      </p:sp>
      <p:sp>
        <p:nvSpPr>
          <p:cNvPr id="129045" name="TextBox 41">
            <a:extLst>
              <a:ext uri="{FF2B5EF4-FFF2-40B4-BE49-F238E27FC236}">
                <a16:creationId xmlns:a16="http://schemas.microsoft.com/office/drawing/2014/main" id="{324EB1CD-210F-684D-B4D8-668F6D5DD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1214438"/>
            <a:ext cx="165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Nonlinear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1B9D1BE-726C-E548-BCD4-FC5AB8AD6844}"/>
              </a:ext>
            </a:extLst>
          </p:cNvPr>
          <p:cNvSpPr>
            <a:spLocks/>
          </p:cNvSpPr>
          <p:nvPr/>
        </p:nvSpPr>
        <p:spPr bwMode="auto">
          <a:xfrm>
            <a:off x="5689600" y="2189163"/>
            <a:ext cx="2241550" cy="158750"/>
          </a:xfrm>
          <a:custGeom>
            <a:avLst/>
            <a:gdLst>
              <a:gd name="T0" fmla="*/ 0 w 2241859"/>
              <a:gd name="T1" fmla="*/ 0 h 157656"/>
              <a:gd name="T2" fmla="*/ 284975 w 2241859"/>
              <a:gd name="T3" fmla="*/ 52919 h 157656"/>
              <a:gd name="T4" fmla="*/ 803108 w 2241859"/>
              <a:gd name="T5" fmla="*/ 145526 h 157656"/>
              <a:gd name="T6" fmla="*/ 1360103 w 2241859"/>
              <a:gd name="T7" fmla="*/ 145526 h 157656"/>
              <a:gd name="T8" fmla="*/ 1891191 w 2241859"/>
              <a:gd name="T9" fmla="*/ 119067 h 157656"/>
              <a:gd name="T10" fmla="*/ 2240932 w 2241859"/>
              <a:gd name="T11" fmla="*/ 119067 h 1576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41859" h="157656">
                <a:moveTo>
                  <a:pt x="0" y="0"/>
                </a:moveTo>
                <a:lnTo>
                  <a:pt x="285092" y="51832"/>
                </a:lnTo>
                <a:cubicBezTo>
                  <a:pt x="418999" y="75588"/>
                  <a:pt x="624179" y="127420"/>
                  <a:pt x="803441" y="142538"/>
                </a:cubicBezTo>
                <a:cubicBezTo>
                  <a:pt x="982703" y="157656"/>
                  <a:pt x="1179244" y="146857"/>
                  <a:pt x="1360666" y="142538"/>
                </a:cubicBezTo>
                <a:cubicBezTo>
                  <a:pt x="1542088" y="138219"/>
                  <a:pt x="1745109" y="120941"/>
                  <a:pt x="1891974" y="116622"/>
                </a:cubicBezTo>
                <a:cubicBezTo>
                  <a:pt x="2038839" y="112303"/>
                  <a:pt x="2241859" y="116622"/>
                  <a:pt x="2241859" y="116622"/>
                </a:cubicBezTo>
              </a:path>
            </a:pathLst>
          </a:custGeom>
          <a:noFill/>
          <a:ln w="38100" cap="flat" cmpd="sng">
            <a:solidFill>
              <a:srgbClr val="B5B1B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81FA721B-9E05-D542-8144-D0FA320443F9}"/>
              </a:ext>
            </a:extLst>
          </p:cNvPr>
          <p:cNvSpPr>
            <a:spLocks/>
          </p:cNvSpPr>
          <p:nvPr/>
        </p:nvSpPr>
        <p:spPr bwMode="auto">
          <a:xfrm>
            <a:off x="5715000" y="2319338"/>
            <a:ext cx="2163763" cy="582612"/>
          </a:xfrm>
          <a:custGeom>
            <a:avLst/>
            <a:gdLst>
              <a:gd name="T0" fmla="*/ 0 w 2164107"/>
              <a:gd name="T1" fmla="*/ 581621 h 583108"/>
              <a:gd name="T2" fmla="*/ 453339 w 2164107"/>
              <a:gd name="T3" fmla="*/ 478222 h 583108"/>
              <a:gd name="T4" fmla="*/ 997344 w 2164107"/>
              <a:gd name="T5" fmla="*/ 284349 h 583108"/>
              <a:gd name="T6" fmla="*/ 1347065 w 2164107"/>
              <a:gd name="T7" fmla="*/ 116324 h 583108"/>
              <a:gd name="T8" fmla="*/ 1813357 w 2164107"/>
              <a:gd name="T9" fmla="*/ 51700 h 583108"/>
              <a:gd name="T10" fmla="*/ 2163075 w 2164107"/>
              <a:gd name="T11" fmla="*/ 0 h 5831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4107" h="583108">
                <a:moveTo>
                  <a:pt x="0" y="583108"/>
                </a:moveTo>
                <a:cubicBezTo>
                  <a:pt x="143626" y="556112"/>
                  <a:pt x="287252" y="529116"/>
                  <a:pt x="453555" y="479444"/>
                </a:cubicBezTo>
                <a:cubicBezTo>
                  <a:pt x="619859" y="429772"/>
                  <a:pt x="848796" y="345545"/>
                  <a:pt x="997821" y="285075"/>
                </a:cubicBezTo>
                <a:cubicBezTo>
                  <a:pt x="1146846" y="224605"/>
                  <a:pt x="1211640" y="155495"/>
                  <a:pt x="1347707" y="116621"/>
                </a:cubicBezTo>
                <a:cubicBezTo>
                  <a:pt x="1483774" y="77747"/>
                  <a:pt x="1814221" y="51832"/>
                  <a:pt x="1814221" y="51832"/>
                </a:cubicBezTo>
                <a:lnTo>
                  <a:pt x="2164107" y="0"/>
                </a:lnTo>
              </a:path>
            </a:pathLst>
          </a:custGeom>
          <a:noFill/>
          <a:ln w="3810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602A8838-5CAC-7E4F-983B-464B089A6A7F}"/>
              </a:ext>
            </a:extLst>
          </p:cNvPr>
          <p:cNvSpPr>
            <a:spLocks/>
          </p:cNvSpPr>
          <p:nvPr/>
        </p:nvSpPr>
        <p:spPr bwMode="auto">
          <a:xfrm>
            <a:off x="5702300" y="3001963"/>
            <a:ext cx="2306638" cy="292100"/>
          </a:xfrm>
          <a:custGeom>
            <a:avLst/>
            <a:gdLst>
              <a:gd name="T0" fmla="*/ 0 w 2306653"/>
              <a:gd name="T1" fmla="*/ 17373 h 291554"/>
              <a:gd name="T2" fmla="*/ 272127 w 2306653"/>
              <a:gd name="T3" fmla="*/ 4343 h 291554"/>
              <a:gd name="T4" fmla="*/ 712715 w 2306653"/>
              <a:gd name="T5" fmla="*/ 43435 h 291554"/>
              <a:gd name="T6" fmla="*/ 1321763 w 2306653"/>
              <a:gd name="T7" fmla="*/ 43435 h 291554"/>
              <a:gd name="T8" fmla="*/ 1891938 w 2306653"/>
              <a:gd name="T9" fmla="*/ 251930 h 291554"/>
              <a:gd name="T10" fmla="*/ 2306608 w 2306653"/>
              <a:gd name="T11" fmla="*/ 291023 h 2915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306653" h="291554">
                <a:moveTo>
                  <a:pt x="0" y="17277"/>
                </a:moveTo>
                <a:cubicBezTo>
                  <a:pt x="76672" y="8638"/>
                  <a:pt x="153345" y="0"/>
                  <a:pt x="272133" y="4319"/>
                </a:cubicBezTo>
                <a:cubicBezTo>
                  <a:pt x="390921" y="8638"/>
                  <a:pt x="537787" y="36713"/>
                  <a:pt x="712730" y="43192"/>
                </a:cubicBezTo>
                <a:cubicBezTo>
                  <a:pt x="887673" y="49671"/>
                  <a:pt x="1125249" y="8637"/>
                  <a:pt x="1321790" y="43192"/>
                </a:cubicBezTo>
                <a:cubicBezTo>
                  <a:pt x="1518331" y="77747"/>
                  <a:pt x="1727830" y="209486"/>
                  <a:pt x="1891974" y="250520"/>
                </a:cubicBezTo>
                <a:cubicBezTo>
                  <a:pt x="2056118" y="291554"/>
                  <a:pt x="2306653" y="289394"/>
                  <a:pt x="2306653" y="289394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ACD2153A-2960-4349-BD9C-1232517F5857}"/>
              </a:ext>
            </a:extLst>
          </p:cNvPr>
          <p:cNvSpPr>
            <a:spLocks/>
          </p:cNvSpPr>
          <p:nvPr/>
        </p:nvSpPr>
        <p:spPr bwMode="auto">
          <a:xfrm>
            <a:off x="5727700" y="3263900"/>
            <a:ext cx="2241550" cy="141288"/>
          </a:xfrm>
          <a:custGeom>
            <a:avLst/>
            <a:gdLst>
              <a:gd name="T0" fmla="*/ 0 w 2241860"/>
              <a:gd name="T1" fmla="*/ 27343 h 142536"/>
              <a:gd name="T2" fmla="*/ 531089 w 2241860"/>
              <a:gd name="T3" fmla="*/ 14724 h 142536"/>
              <a:gd name="T4" fmla="*/ 1282383 w 2241860"/>
              <a:gd name="T5" fmla="*/ 115687 h 142536"/>
              <a:gd name="T6" fmla="*/ 1567355 w 2241860"/>
              <a:gd name="T7" fmla="*/ 115687 h 142536"/>
              <a:gd name="T8" fmla="*/ 2007769 w 2241860"/>
              <a:gd name="T9" fmla="*/ 128309 h 142536"/>
              <a:gd name="T10" fmla="*/ 2240930 w 2241860"/>
              <a:gd name="T11" fmla="*/ 52585 h 1425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41860" h="142536">
                <a:moveTo>
                  <a:pt x="0" y="28075"/>
                </a:moveTo>
                <a:cubicBezTo>
                  <a:pt x="158744" y="14037"/>
                  <a:pt x="317489" y="0"/>
                  <a:pt x="531308" y="15117"/>
                </a:cubicBezTo>
                <a:cubicBezTo>
                  <a:pt x="745127" y="30235"/>
                  <a:pt x="1110131" y="101503"/>
                  <a:pt x="1282914" y="118780"/>
                </a:cubicBezTo>
                <a:cubicBezTo>
                  <a:pt x="1455697" y="136057"/>
                  <a:pt x="1447058" y="116620"/>
                  <a:pt x="1568006" y="118780"/>
                </a:cubicBezTo>
                <a:cubicBezTo>
                  <a:pt x="1688954" y="120940"/>
                  <a:pt x="1896294" y="142536"/>
                  <a:pt x="2008603" y="131738"/>
                </a:cubicBezTo>
                <a:cubicBezTo>
                  <a:pt x="2120912" y="120940"/>
                  <a:pt x="2241860" y="53991"/>
                  <a:pt x="2241860" y="53991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946126E-D327-8243-AF84-466D21F71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525" y="2044700"/>
            <a:ext cx="531813" cy="55721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C226CD8-E174-464E-A2AD-D8325BEAD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4138" y="3090863"/>
            <a:ext cx="531812" cy="55721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29052" name="TextBox 48">
            <a:extLst>
              <a:ext uri="{FF2B5EF4-FFF2-40B4-BE49-F238E27FC236}">
                <a16:creationId xmlns:a16="http://schemas.microsoft.com/office/drawing/2014/main" id="{80AEE506-9C98-7148-BC1E-54B473EA2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3688" y="1058863"/>
            <a:ext cx="1069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Multiple</a:t>
            </a:r>
          </a:p>
          <a:p>
            <a:r>
              <a:rPr lang="en-US" altLang="en-US" sz="2000">
                <a:latin typeface="Helvetica" pitchFamily="2" charset="0"/>
              </a:rPr>
              <a:t>Equil.</a:t>
            </a:r>
          </a:p>
          <a:p>
            <a:r>
              <a:rPr lang="en-US" altLang="en-US" sz="2000">
                <a:latin typeface="Helvetica" pitchFamily="2" charset="0"/>
              </a:rPr>
              <a:t>Point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59E304E-6849-6548-A02B-E1A9E62A76D3}"/>
              </a:ext>
            </a:extLst>
          </p:cNvPr>
          <p:cNvCxnSpPr>
            <a:cxnSpLocks noChangeShapeType="1"/>
            <a:endCxn id="47" idx="6"/>
          </p:cNvCxnSpPr>
          <p:nvPr/>
        </p:nvCxnSpPr>
        <p:spPr bwMode="auto">
          <a:xfrm rot="10800000" flipV="1">
            <a:off x="8161338" y="2125663"/>
            <a:ext cx="365125" cy="196850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78D6404-3779-5542-BE54-3ADBCE8BDE4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7943850" y="2617788"/>
            <a:ext cx="971550" cy="298450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055" name="TextBox 58">
            <a:extLst>
              <a:ext uri="{FF2B5EF4-FFF2-40B4-BE49-F238E27FC236}">
                <a16:creationId xmlns:a16="http://schemas.microsoft.com/office/drawing/2014/main" id="{759C30E1-3261-A248-8072-492976D21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5700713"/>
            <a:ext cx="30543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Goes to ∞ as t goes to ∞</a:t>
            </a:r>
          </a:p>
        </p:txBody>
      </p:sp>
      <p:sp>
        <p:nvSpPr>
          <p:cNvPr id="129056" name="TextBox 59">
            <a:extLst>
              <a:ext uri="{FF2B5EF4-FFF2-40B4-BE49-F238E27FC236}">
                <a16:creationId xmlns:a16="http://schemas.microsoft.com/office/drawing/2014/main" id="{939B1B8D-1EF6-E940-8EED-ABDE45108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13" y="3443288"/>
            <a:ext cx="1352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ja-JP" altLang="en-US">
                <a:latin typeface="News Gothic MT" panose="020B0503020103020203" pitchFamily="34" charset="0"/>
              </a:rPr>
              <a:t>“</a:t>
            </a:r>
            <a:r>
              <a:rPr lang="en-US" altLang="ja-JP">
                <a:latin typeface="News Gothic MT" panose="020B0503020103020203" pitchFamily="34" charset="0"/>
              </a:rPr>
              <a:t>stable</a:t>
            </a:r>
            <a:r>
              <a:rPr lang="ja-JP" altLang="en-US">
                <a:latin typeface="News Gothic MT" panose="020B0503020103020203" pitchFamily="34" charset="0"/>
              </a:rPr>
              <a:t>”</a:t>
            </a:r>
            <a:endParaRPr lang="en-US" altLang="en-US">
              <a:latin typeface="News Gothic MT" panose="020B0503020103020203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1A72481F-897D-404F-9854-4FC56C08F5D9}"/>
              </a:ext>
            </a:extLst>
          </p:cNvPr>
          <p:cNvSpPr>
            <a:spLocks/>
          </p:cNvSpPr>
          <p:nvPr/>
        </p:nvSpPr>
        <p:spPr bwMode="auto">
          <a:xfrm>
            <a:off x="5740400" y="4108450"/>
            <a:ext cx="1138238" cy="542925"/>
          </a:xfrm>
          <a:custGeom>
            <a:avLst/>
            <a:gdLst>
              <a:gd name="T0" fmla="*/ 0 w 1138208"/>
              <a:gd name="T1" fmla="*/ 540316 h 544234"/>
              <a:gd name="T2" fmla="*/ 388792 w 1138208"/>
              <a:gd name="T3" fmla="*/ 514586 h 544234"/>
              <a:gd name="T4" fmla="*/ 803504 w 1138208"/>
              <a:gd name="T5" fmla="*/ 424534 h 544234"/>
              <a:gd name="T6" fmla="*/ 1088620 w 1138208"/>
              <a:gd name="T7" fmla="*/ 360211 h 544234"/>
              <a:gd name="T8" fmla="*/ 1101579 w 1138208"/>
              <a:gd name="T9" fmla="*/ 0 h 5442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8208" h="544234">
                <a:moveTo>
                  <a:pt x="0" y="544234"/>
                </a:moveTo>
                <a:cubicBezTo>
                  <a:pt x="127427" y="540994"/>
                  <a:pt x="254855" y="537755"/>
                  <a:pt x="388762" y="518318"/>
                </a:cubicBezTo>
                <a:cubicBezTo>
                  <a:pt x="522669" y="498881"/>
                  <a:pt x="803441" y="427613"/>
                  <a:pt x="803441" y="427613"/>
                </a:cubicBezTo>
                <a:cubicBezTo>
                  <a:pt x="920070" y="401697"/>
                  <a:pt x="1038858" y="434092"/>
                  <a:pt x="1088533" y="362823"/>
                </a:cubicBezTo>
                <a:cubicBezTo>
                  <a:pt x="1138208" y="291554"/>
                  <a:pt x="1101492" y="0"/>
                  <a:pt x="1101492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D53CBF4-81DA-7F40-9888-5511EEB756D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427788" y="4573588"/>
            <a:ext cx="1049337" cy="14287"/>
          </a:xfrm>
          <a:prstGeom prst="line">
            <a:avLst/>
          </a:prstGeom>
          <a:noFill/>
          <a:ln w="31750">
            <a:solidFill>
              <a:schemeClr val="tx1"/>
            </a:solidFill>
            <a:prstDash val="dash"/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059" name="TextBox 63">
            <a:extLst>
              <a:ext uri="{FF2B5EF4-FFF2-40B4-BE49-F238E27FC236}">
                <a16:creationId xmlns:a16="http://schemas.microsoft.com/office/drawing/2014/main" id="{26EB3C7B-88A4-814B-81CE-B59AE9F16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141913"/>
            <a:ext cx="2684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Finite escape time</a:t>
            </a:r>
          </a:p>
        </p:txBody>
      </p:sp>
      <p:sp>
        <p:nvSpPr>
          <p:cNvPr id="129060" name="TextBox 64">
            <a:extLst>
              <a:ext uri="{FF2B5EF4-FFF2-40B4-BE49-F238E27FC236}">
                <a16:creationId xmlns:a16="http://schemas.microsoft.com/office/drawing/2014/main" id="{938E8D36-227A-4346-A2B5-B6C4DE623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5672138"/>
            <a:ext cx="2771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Goes to ∞ in finite 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8ADA82-D2EE-8042-9A9B-4B87C72BB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>
            <a:extLst>
              <a:ext uri="{FF2B5EF4-FFF2-40B4-BE49-F238E27FC236}">
                <a16:creationId xmlns:a16="http://schemas.microsoft.com/office/drawing/2014/main" id="{77942BE4-9DA8-2B47-9DF4-14A3F7DF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63" y="280988"/>
            <a:ext cx="8042275" cy="8223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</a:t>
            </a:r>
          </a:p>
        </p:txBody>
      </p:sp>
      <p:sp>
        <p:nvSpPr>
          <p:cNvPr id="130050" name="Content Placeholder 2">
            <a:extLst>
              <a:ext uri="{FF2B5EF4-FFF2-40B4-BE49-F238E27FC236}">
                <a16:creationId xmlns:a16="http://schemas.microsoft.com/office/drawing/2014/main" id="{9BEBF47D-A9FC-7A47-9B88-CCFD94A69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 addition to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escape time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Multiple equilibrium points (equilibria)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Limit cycles (will discuss)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also have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Subharmonic, or harmonic oscillations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Chaos (randomness from a deterministic system)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BD7FE-F9C6-E14D-8BA0-3B993556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>
            <a:extLst>
              <a:ext uri="{FF2B5EF4-FFF2-40B4-BE49-F238E27FC236}">
                <a16:creationId xmlns:a16="http://schemas.microsoft.com/office/drawing/2014/main" id="{1A41AE4C-A5A8-4241-BA0F-BC2505505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3" y="358775"/>
            <a:ext cx="7772400" cy="7413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sp>
        <p:nvSpPr>
          <p:cNvPr id="131074" name="TextBox 8">
            <a:extLst>
              <a:ext uri="{FF2B5EF4-FFF2-40B4-BE49-F238E27FC236}">
                <a16:creationId xmlns:a16="http://schemas.microsoft.com/office/drawing/2014/main" id="{1C6E72F1-BF6F-A44F-A4BE-CA9AEA400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2060575"/>
            <a:ext cx="80105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Regardless of complexity, state-space form provides a</a:t>
            </a:r>
          </a:p>
          <a:p>
            <a:r>
              <a:rPr lang="en-US" altLang="en-US">
                <a:latin typeface="Helvetica" pitchFamily="2" charset="0"/>
              </a:rPr>
              <a:t>powerful, convenient, and consistent mathematical format for modeling and analyzing nonlinear systems: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131075" name="Object 2">
            <a:extLst>
              <a:ext uri="{FF2B5EF4-FFF2-40B4-BE49-F238E27FC236}">
                <a16:creationId xmlns:a16="http://schemas.microsoft.com/office/drawing/2014/main" id="{B2D9C25C-16CF-994C-8336-483A300F3F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0875" y="3730625"/>
          <a:ext cx="50419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6" name="Equation" r:id="rId4" imgW="5041900" imgH="1600200" progId="Equation.3">
                  <p:embed/>
                </p:oleObj>
              </mc:Choice>
              <mc:Fallback>
                <p:oleObj name="Equation" r:id="rId4" imgW="5041900" imgH="160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75" y="3730625"/>
                        <a:ext cx="50419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B5916B-9072-3A44-9C17-72178C419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>
            <a:extLst>
              <a:ext uri="{FF2B5EF4-FFF2-40B4-BE49-F238E27FC236}">
                <a16:creationId xmlns:a16="http://schemas.microsoft.com/office/drawing/2014/main" id="{2B6335EE-A3C1-2B40-9DF1-4BCD64CF1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88" y="271463"/>
            <a:ext cx="7772400" cy="6111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pic>
        <p:nvPicPr>
          <p:cNvPr id="133122" name="Picture 8" descr="pendulum.pct">
            <a:extLst>
              <a:ext uri="{FF2B5EF4-FFF2-40B4-BE49-F238E27FC236}">
                <a16:creationId xmlns:a16="http://schemas.microsoft.com/office/drawing/2014/main" id="{9CAE1EAF-2AB1-F64A-A7E4-7AF69DC4B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036888"/>
            <a:ext cx="3132137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23" name="Object 2">
            <a:extLst>
              <a:ext uri="{FF2B5EF4-FFF2-40B4-BE49-F238E27FC236}">
                <a16:creationId xmlns:a16="http://schemas.microsoft.com/office/drawing/2014/main" id="{CF6B3F5A-8B1D-624E-A869-02C7D6571D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79888" y="2266950"/>
          <a:ext cx="3429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7" name="Equation" r:id="rId5" imgW="3429000" imgH="406400" progId="Equation.3">
                  <p:embed/>
                </p:oleObj>
              </mc:Choice>
              <mc:Fallback>
                <p:oleObj name="Equation" r:id="rId5" imgW="34290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9888" y="2266950"/>
                        <a:ext cx="3429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4" name="Object 3">
            <a:extLst>
              <a:ext uri="{FF2B5EF4-FFF2-40B4-BE49-F238E27FC236}">
                <a16:creationId xmlns:a16="http://schemas.microsoft.com/office/drawing/2014/main" id="{181F017E-97FE-844B-A20E-27F5023F97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9938" y="4187825"/>
          <a:ext cx="33274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8" name="Equation" r:id="rId7" imgW="3327400" imgH="1333500" progId="Equation.3">
                  <p:embed/>
                </p:oleObj>
              </mc:Choice>
              <mc:Fallback>
                <p:oleObj name="Equation" r:id="rId7" imgW="3327400" imgH="1333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9938" y="4187825"/>
                        <a:ext cx="33274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5" name="TextBox 11">
            <a:extLst>
              <a:ext uri="{FF2B5EF4-FFF2-40B4-BE49-F238E27FC236}">
                <a16:creationId xmlns:a16="http://schemas.microsoft.com/office/drawing/2014/main" id="{2B25643C-ADD6-7D49-B032-B736AA660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938" y="3200400"/>
            <a:ext cx="3862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Cast into state-space form,</a:t>
            </a:r>
          </a:p>
        </p:txBody>
      </p:sp>
      <p:sp>
        <p:nvSpPr>
          <p:cNvPr id="133126" name="TextBox 12">
            <a:extLst>
              <a:ext uri="{FF2B5EF4-FFF2-40B4-BE49-F238E27FC236}">
                <a16:creationId xmlns:a16="http://schemas.microsoft.com/office/drawing/2014/main" id="{F2AB4280-EA08-F84A-9ABE-E215D3816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2163763"/>
            <a:ext cx="1573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Pendulum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05F220-4F14-F749-A13B-6C23B7E5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>
            <a:extLst>
              <a:ext uri="{FF2B5EF4-FFF2-40B4-BE49-F238E27FC236}">
                <a16:creationId xmlns:a16="http://schemas.microsoft.com/office/drawing/2014/main" id="{EC11CF64-1AE6-B643-B528-48CE15BB6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8" y="319088"/>
            <a:ext cx="7772400" cy="6111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sp>
        <p:nvSpPr>
          <p:cNvPr id="191494" name="TextBox 11">
            <a:extLst>
              <a:ext uri="{FF2B5EF4-FFF2-40B4-BE49-F238E27FC236}">
                <a16:creationId xmlns:a16="http://schemas.microsoft.com/office/drawing/2014/main" id="{A4BDC443-B637-6D48-B3E6-F3F1B2085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779588"/>
            <a:ext cx="8548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Arial" pitchFamily="-1" charset="0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Equilibrium points (Fixed points) are a distinctive property of 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nonlinear systems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A nonlinear system usually has multiple equilibrium points; a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linear system has one and only one equilibrium point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Knowing the number and type of equilibrium points of a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nonlinear system provides insight into the complex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dynamics of the system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An equilibrium point is a point in the solution space of the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system where the system is at rest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2288F4-C711-9A4F-8091-E6C1F58DC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C9218DDE-3D3D-8B44-87D3-47CA24EDB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" y="319088"/>
            <a:ext cx="7772400" cy="6111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pic>
        <p:nvPicPr>
          <p:cNvPr id="137218" name="Picture 8" descr="pendulum.pct">
            <a:extLst>
              <a:ext uri="{FF2B5EF4-FFF2-40B4-BE49-F238E27FC236}">
                <a16:creationId xmlns:a16="http://schemas.microsoft.com/office/drawing/2014/main" id="{4A1A827A-B2E7-7D4F-AC20-CFC2B0258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2816225"/>
            <a:ext cx="26797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7219" name="Object 2">
            <a:extLst>
              <a:ext uri="{FF2B5EF4-FFF2-40B4-BE49-F238E27FC236}">
                <a16:creationId xmlns:a16="http://schemas.microsoft.com/office/drawing/2014/main" id="{1DB1858E-CA65-864F-A809-181001924A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62425" y="2659063"/>
          <a:ext cx="32004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64" name="Equation" r:id="rId5" imgW="3200400" imgH="1333500" progId="Equation.3">
                  <p:embed/>
                </p:oleObj>
              </mc:Choice>
              <mc:Fallback>
                <p:oleObj name="Equation" r:id="rId5" imgW="3200400" imgH="1333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2659063"/>
                        <a:ext cx="32004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0" name="TextBox 9">
            <a:extLst>
              <a:ext uri="{FF2B5EF4-FFF2-40B4-BE49-F238E27FC236}">
                <a16:creationId xmlns:a16="http://schemas.microsoft.com/office/drawing/2014/main" id="{D3E21BE2-E66C-B54E-A582-A9AA3858B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711325"/>
            <a:ext cx="682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To find equilibrium points, set derivatives to zero:</a:t>
            </a:r>
          </a:p>
        </p:txBody>
      </p:sp>
      <p:sp>
        <p:nvSpPr>
          <p:cNvPr id="137221" name="TextBox 10">
            <a:extLst>
              <a:ext uri="{FF2B5EF4-FFF2-40B4-BE49-F238E27FC236}">
                <a16:creationId xmlns:a16="http://schemas.microsoft.com/office/drawing/2014/main" id="{7C94762D-6299-3449-B758-03988C3F1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4159250"/>
            <a:ext cx="357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 equilibrium points are</a:t>
            </a:r>
          </a:p>
        </p:txBody>
      </p:sp>
      <p:graphicFrame>
        <p:nvGraphicFramePr>
          <p:cNvPr id="137222" name="Object 3">
            <a:extLst>
              <a:ext uri="{FF2B5EF4-FFF2-40B4-BE49-F238E27FC236}">
                <a16:creationId xmlns:a16="http://schemas.microsoft.com/office/drawing/2014/main" id="{A35E3E0A-F501-3F44-8CFE-CF5680D1AA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59250" y="4792663"/>
          <a:ext cx="3416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65" name="Equation" r:id="rId7" imgW="3416300" imgH="381000" progId="Equation.3">
                  <p:embed/>
                </p:oleObj>
              </mc:Choice>
              <mc:Fallback>
                <p:oleObj name="Equation" r:id="rId7" imgW="34163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4792663"/>
                        <a:ext cx="3416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3" name="TextBox 12">
            <a:extLst>
              <a:ext uri="{FF2B5EF4-FFF2-40B4-BE49-F238E27FC236}">
                <a16:creationId xmlns:a16="http://schemas.microsoft.com/office/drawing/2014/main" id="{A0497A65-2027-F743-AE47-3DF47C08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588" y="5335588"/>
            <a:ext cx="44386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But what are the different types</a:t>
            </a:r>
          </a:p>
          <a:p>
            <a:r>
              <a:rPr lang="en-US" altLang="en-US">
                <a:latin typeface="Helvetica" pitchFamily="2" charset="0"/>
              </a:rPr>
              <a:t>of equilibrium points?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A7C09-59E8-984E-9EF5-BF943047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79" descr="pend_Phase1.jpg">
            <a:extLst>
              <a:ext uri="{FF2B5EF4-FFF2-40B4-BE49-F238E27FC236}">
                <a16:creationId xmlns:a16="http://schemas.microsoft.com/office/drawing/2014/main" id="{3C2EB14F-CFD1-A94A-A811-2A6D82787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2487613"/>
            <a:ext cx="4591050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6" name="Rectangle 2">
            <a:extLst>
              <a:ext uri="{FF2B5EF4-FFF2-40B4-BE49-F238E27FC236}">
                <a16:creationId xmlns:a16="http://schemas.microsoft.com/office/drawing/2014/main" id="{3B456B86-960D-6F4A-9409-C046E7B53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8" y="239713"/>
            <a:ext cx="7772400" cy="116681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Equilibrium Points</a:t>
            </a:r>
          </a:p>
        </p:txBody>
      </p:sp>
      <p:sp>
        <p:nvSpPr>
          <p:cNvPr id="139267" name="Rectangle 12">
            <a:extLst>
              <a:ext uri="{FF2B5EF4-FFF2-40B4-BE49-F238E27FC236}">
                <a16:creationId xmlns:a16="http://schemas.microsoft.com/office/drawing/2014/main" id="{84EEF5AD-14EB-D841-9842-E22A98A67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00" y="1905000"/>
            <a:ext cx="311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View in Phase Plane</a:t>
            </a:r>
          </a:p>
        </p:txBody>
      </p:sp>
      <p:pic>
        <p:nvPicPr>
          <p:cNvPr id="139268" name="Picture 77" descr="pend_TimeResp.jpg">
            <a:extLst>
              <a:ext uri="{FF2B5EF4-FFF2-40B4-BE49-F238E27FC236}">
                <a16:creationId xmlns:a16="http://schemas.microsoft.com/office/drawing/2014/main" id="{2A9539D7-125F-A249-A140-70C37A419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941513"/>
            <a:ext cx="4327525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Rectangle 12">
            <a:extLst>
              <a:ext uri="{FF2B5EF4-FFF2-40B4-BE49-F238E27FC236}">
                <a16:creationId xmlns:a16="http://schemas.microsoft.com/office/drawing/2014/main" id="{6ADB2F09-EAB2-D04F-8385-F8361E450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1643063"/>
            <a:ext cx="1925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View in Time</a:t>
            </a:r>
          </a:p>
        </p:txBody>
      </p:sp>
      <p:sp>
        <p:nvSpPr>
          <p:cNvPr id="195594" name="TextBox 80">
            <a:extLst>
              <a:ext uri="{FF2B5EF4-FFF2-40B4-BE49-F238E27FC236}">
                <a16:creationId xmlns:a16="http://schemas.microsoft.com/office/drawing/2014/main" id="{4CFED5ED-1A17-234A-82F4-B0A5C7451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2773363"/>
            <a:ext cx="1566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</a:rPr>
              <a:t>Start with IC</a:t>
            </a:r>
          </a:p>
        </p:txBody>
      </p:sp>
      <p:cxnSp>
        <p:nvCxnSpPr>
          <p:cNvPr id="139271" name="Straight Arrow Connector 87">
            <a:extLst>
              <a:ext uri="{FF2B5EF4-FFF2-40B4-BE49-F238E27FC236}">
                <a16:creationId xmlns:a16="http://schemas.microsoft.com/office/drawing/2014/main" id="{C54FE38F-AFF2-364D-9F5E-89F3016923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6813" y="3641725"/>
            <a:ext cx="698500" cy="427038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5596" name="TextBox 117">
            <a:extLst>
              <a:ext uri="{FF2B5EF4-FFF2-40B4-BE49-F238E27FC236}">
                <a16:creationId xmlns:a16="http://schemas.microsoft.com/office/drawing/2014/main" id="{D2D8CFF8-9242-D547-9A42-6AA02BBA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3775" y="3871913"/>
            <a:ext cx="73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</a:rPr>
              <a:t>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F73B6-4FA6-1A48-B71F-5B51AE5A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110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>
            <a:extLst>
              <a:ext uri="{FF2B5EF4-FFF2-40B4-BE49-F238E27FC236}">
                <a16:creationId xmlns:a16="http://schemas.microsoft.com/office/drawing/2014/main" id="{11854DF5-22B6-044C-B810-118ADE615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624013"/>
          </a:xfrm>
        </p:spPr>
        <p:txBody>
          <a:bodyPr/>
          <a:lstStyle/>
          <a:p>
            <a:r>
              <a:rPr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Aerodynamics</a:t>
            </a:r>
            <a:endParaRPr altLang="en-US" b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>
            <a:extLst>
              <a:ext uri="{FF2B5EF4-FFF2-40B4-BE49-F238E27FC236}">
                <a16:creationId xmlns:a16="http://schemas.microsoft.com/office/drawing/2014/main" id="{93477016-86A2-2840-88E5-75D1BDF6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" y="319088"/>
            <a:ext cx="7772400" cy="5969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Background</a:t>
            </a:r>
          </a:p>
        </p:txBody>
      </p:sp>
      <p:sp>
        <p:nvSpPr>
          <p:cNvPr id="142338" name="Rectangle 3">
            <a:extLst>
              <a:ext uri="{FF2B5EF4-FFF2-40B4-BE49-F238E27FC236}">
                <a16:creationId xmlns:a16="http://schemas.microsoft.com/office/drawing/2014/main" id="{076AED29-87ED-EB4E-BFDA-C567C5C69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075" y="1111250"/>
            <a:ext cx="8223250" cy="528955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Objective : find aerodynamic loads (forces &amp; moments) associated with motion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vibratory motion of the structure -- flutter and vehicle response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motion of the flow field -- turbulence and gust response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rotary motion of the vehicle -- rotorcraft and cascade flows (turbomachines)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aircraft maneuvers &amp; active control</a:t>
            </a: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Difficulties 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flowfield nonlinearities </a:t>
            </a:r>
          </a:p>
          <a:p>
            <a:pPr lvl="2"/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 flow -- drag due to friction, flow separation, &amp; stall</a:t>
            </a:r>
          </a:p>
          <a:p>
            <a:pPr lvl="2"/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compressibility -- shock formation &amp; oscillating shocks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3 - dimensional flows -- aspect ratio, wing sweep, wing / body interference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stores, nacelles, and other appendages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E1D0CE-FD18-F045-A81E-685B09FD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112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22CAECE4-A9D0-B647-9EC0-C5460B31B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B8992420-867D-A24A-AD00-CBC1C1A7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2884" name="Rectangle 4">
            <a:extLst>
              <a:ext uri="{FF2B5EF4-FFF2-40B4-BE49-F238E27FC236}">
                <a16:creationId xmlns:a16="http://schemas.microsoft.com/office/drawing/2014/main" id="{7B54BEE2-A6C9-DA40-B706-52621CB0D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408113"/>
            <a:ext cx="7491412" cy="421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Early (Classical) Developments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- 2D, flat plate, incompressible flow (linear equations)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</a:t>
            </a:r>
            <a:r>
              <a:rPr lang="en-US" altLang="en-US" sz="2000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Quasisteady</a:t>
            </a: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approximation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Wagner’s function (step response in angle of attack)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</a:t>
            </a:r>
            <a:r>
              <a:rPr lang="en-US" altLang="en-US" sz="2000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Kussner’s</a:t>
            </a: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function (response to sharp-edged gust)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</a:t>
            </a:r>
            <a:r>
              <a:rPr lang="en-US" altLang="en-US" sz="2000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Theodorsen’s</a:t>
            </a: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function (sinusoidal airfoil response)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Sear’s function (sinusoidal gust response)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Analytically derived (no computers!)</a:t>
            </a:r>
          </a:p>
          <a:p>
            <a:pPr>
              <a:buFontTx/>
              <a:buChar char="•"/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Complex Geometries and Compressible Flow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Analytical derivation of classical responses difficult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Requires more complex aerodynamic equations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Need computers to solve complex equations for complex  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  geometries</a:t>
            </a:r>
          </a:p>
        </p:txBody>
      </p:sp>
      <p:sp>
        <p:nvSpPr>
          <p:cNvPr id="122885" name="Rectangle 5">
            <a:extLst>
              <a:ext uri="{FF2B5EF4-FFF2-40B4-BE49-F238E27FC236}">
                <a16:creationId xmlns:a16="http://schemas.microsoft.com/office/drawing/2014/main" id="{35CF7169-05BC-A647-8E67-23172755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7988"/>
            <a:ext cx="287655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Background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048A1F-4292-1044-A502-829CB8C7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113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>
            <a:extLst>
              <a:ext uri="{FF2B5EF4-FFF2-40B4-BE49-F238E27FC236}">
                <a16:creationId xmlns:a16="http://schemas.microsoft.com/office/drawing/2014/main" id="{181D47E1-495F-9B4F-8330-49079F02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307975"/>
            <a:ext cx="7772400" cy="6254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Background</a:t>
            </a:r>
          </a:p>
        </p:txBody>
      </p:sp>
      <p:sp>
        <p:nvSpPr>
          <p:cNvPr id="145410" name="Rectangle 3">
            <a:extLst>
              <a:ext uri="{FF2B5EF4-FFF2-40B4-BE49-F238E27FC236}">
                <a16:creationId xmlns:a16="http://schemas.microsoft.com/office/drawing/2014/main" id="{86213AED-7A00-8C4B-B6C3-CDA33450C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5775" y="1411288"/>
            <a:ext cx="78486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 for linear methods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boundary layer ignored, attached flow assumed (inviscid)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irrotational &amp; isentropic (permits potential formulations) -- no shocks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sinusoidal (harmonic) motion of structure and flow -- 1</a:t>
            </a:r>
            <a:r>
              <a:rPr lang="en-US" altLang="en-US" sz="2000" baseline="30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-order effects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superposition (linear) -- camber + thickness + oscillating flat plate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methods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 vary depending on equation level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 hierarchy defines complexity and related assumptions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FEA908-DC7C-B14A-961E-0577D459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114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5E97696-F7CA-4F43-A480-7CC13E6F7D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286000"/>
            <a:ext cx="5715000" cy="457200"/>
          </a:xfrm>
          <a:solidFill>
            <a:schemeClr val="bg2"/>
          </a:solidFill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</p:spPr>
        <p:txBody>
          <a:bodyPr/>
          <a:lstStyle/>
          <a:p>
            <a:pPr>
              <a:buFont typeface="Wingdings" charset="2"/>
              <a:buNone/>
              <a:defRPr/>
            </a:pPr>
            <a:r>
              <a:rPr lang="en-US" altLang="en-US" sz="2000" dirty="0"/>
              <a:t>AOA consists of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y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, 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>
                <a:latin typeface="Symbol" charset="2"/>
              </a:rPr>
              <a:t>a</a:t>
            </a:r>
            <a:r>
              <a:rPr lang="en-US" altLang="en-US" sz="2000" dirty="0"/>
              <a:t> ,  and </a:t>
            </a:r>
            <a:r>
              <a:rPr lang="en-US" altLang="en-US" sz="2000" dirty="0" err="1">
                <a:latin typeface="Symbol" charset="2"/>
              </a:rPr>
              <a:t>a</a:t>
            </a:r>
            <a:r>
              <a:rPr lang="en-US" altLang="en-US" sz="2000" baseline="-25000" dirty="0" err="1"/>
              <a:t>o</a:t>
            </a:r>
            <a:r>
              <a:rPr lang="en-US" altLang="en-US" sz="2000" dirty="0"/>
              <a:t> contributions</a:t>
            </a:r>
            <a:endParaRPr lang="en-US" altLang="en-US" sz="3200" dirty="0"/>
          </a:p>
        </p:txBody>
      </p:sp>
      <p:graphicFrame>
        <p:nvGraphicFramePr>
          <p:cNvPr id="146434" name="Object 3">
            <a:extLst>
              <a:ext uri="{FF2B5EF4-FFF2-40B4-BE49-F238E27FC236}">
                <a16:creationId xmlns:a16="http://schemas.microsoft.com/office/drawing/2014/main" id="{A67174FE-D1A5-DF42-950A-2B144426B7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895600"/>
          <a:ext cx="24098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19" name="AmiPro Document" r:id="rId3" imgW="3213100" imgH="1498600" progId="AmiProDocument">
                  <p:embed/>
                </p:oleObj>
              </mc:Choice>
              <mc:Fallback>
                <p:oleObj name="AmiPro Document" r:id="rId3" imgW="3213100" imgH="1498600" progId="AmiPro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95600"/>
                        <a:ext cx="2409825" cy="11239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5" name="Object 4">
            <a:extLst>
              <a:ext uri="{FF2B5EF4-FFF2-40B4-BE49-F238E27FC236}">
                <a16:creationId xmlns:a16="http://schemas.microsoft.com/office/drawing/2014/main" id="{387D3709-9D36-F949-93C4-8531CDC92C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962400"/>
          <a:ext cx="30480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20" name="AmiPro Document" r:id="rId5" imgW="4267200" imgH="2120900" progId="AmiProDocument">
                  <p:embed/>
                </p:oleObj>
              </mc:Choice>
              <mc:Fallback>
                <p:oleObj name="AmiPro Document" r:id="rId5" imgW="4267200" imgH="2120900" progId="AmiPro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962400"/>
                        <a:ext cx="3048000" cy="15160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6" name="Object 5">
            <a:extLst>
              <a:ext uri="{FF2B5EF4-FFF2-40B4-BE49-F238E27FC236}">
                <a16:creationId xmlns:a16="http://schemas.microsoft.com/office/drawing/2014/main" id="{D3A90119-9DA2-8943-B4AC-D0FC5B978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295400"/>
          <a:ext cx="8077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21" name="AmiPro Document" r:id="rId7" imgW="10655300" imgH="1333500" progId="AmiProDocument">
                  <p:embed/>
                </p:oleObj>
              </mc:Choice>
              <mc:Fallback>
                <p:oleObj name="AmiPro Document" r:id="rId7" imgW="10655300" imgH="1333500" progId="AmiPro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295400"/>
                        <a:ext cx="8077200" cy="9525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37" name="Rectangle 6">
            <a:extLst>
              <a:ext uri="{FF2B5EF4-FFF2-40B4-BE49-F238E27FC236}">
                <a16:creationId xmlns:a16="http://schemas.microsoft.com/office/drawing/2014/main" id="{8BBE79D1-EACE-194B-973E-EABBDAC8A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23850"/>
            <a:ext cx="6516688" cy="5715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600" dirty="0" err="1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Quasisteady</a:t>
            </a:r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aerodynamics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F6EFC0D5-F55F-DD43-ACF0-0B0484C8B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276600"/>
            <a:ext cx="4419600" cy="381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 dirty="0">
                <a:ea typeface="ＭＳ Ｐゴシック" charset="-128"/>
              </a:rPr>
              <a:t>An </a:t>
            </a:r>
            <a:r>
              <a:rPr lang="en-US" altLang="en-US" sz="1800" dirty="0" err="1">
                <a:ea typeface="ＭＳ Ｐゴシック" charset="-128"/>
              </a:rPr>
              <a:t>upwash</a:t>
            </a:r>
            <a:r>
              <a:rPr lang="en-US" altLang="en-US" sz="1800" dirty="0">
                <a:ea typeface="ＭＳ Ｐゴシック" charset="-128"/>
              </a:rPr>
              <a:t>, </a:t>
            </a:r>
            <a:r>
              <a:rPr lang="en-US" altLang="en-US" sz="1800" dirty="0" err="1">
                <a:ea typeface="ＭＳ Ｐゴシック" charset="-128"/>
              </a:rPr>
              <a:t>V</a:t>
            </a:r>
            <a:r>
              <a:rPr lang="en-US" altLang="en-US" sz="1800" baseline="-25000" dirty="0" err="1">
                <a:ea typeface="ＭＳ Ｐゴシック" charset="-128"/>
              </a:rPr>
              <a:t>y</a:t>
            </a:r>
            <a:r>
              <a:rPr lang="en-US" altLang="en-US" sz="1800" baseline="-25000" dirty="0">
                <a:ea typeface="ＭＳ Ｐゴシック" charset="-128"/>
              </a:rPr>
              <a:t> </a:t>
            </a:r>
            <a:r>
              <a:rPr lang="en-US" altLang="en-US" sz="1800" dirty="0">
                <a:ea typeface="ＭＳ Ｐゴシック" charset="-128"/>
              </a:rPr>
              <a:t>, increases the AOA</a:t>
            </a:r>
            <a:endParaRPr lang="en-US" altLang="en-US" sz="3200" dirty="0">
              <a:ea typeface="ＭＳ Ｐゴシック" charset="-128"/>
            </a:endParaRPr>
          </a:p>
        </p:txBody>
      </p:sp>
      <p:sp>
        <p:nvSpPr>
          <p:cNvPr id="40968" name="Rectangle 8">
            <a:extLst>
              <a:ext uri="{FF2B5EF4-FFF2-40B4-BE49-F238E27FC236}">
                <a16:creationId xmlns:a16="http://schemas.microsoft.com/office/drawing/2014/main" id="{6552307F-8E5E-744B-BA0E-EA6C7B3D7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343400"/>
            <a:ext cx="4648200" cy="1066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 dirty="0">
                <a:ea typeface="ＭＳ Ｐゴシック" charset="-128"/>
              </a:rPr>
              <a:t>Angular velocity about the elastic axis 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1800" dirty="0">
                <a:ea typeface="ＭＳ Ｐゴシック" charset="-128"/>
              </a:rPr>
              <a:t>leads to an AOA that varies along the wing.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1800" dirty="0" err="1">
                <a:ea typeface="ＭＳ Ｐゴシック" charset="-128"/>
              </a:rPr>
              <a:t>Upwash</a:t>
            </a:r>
            <a:r>
              <a:rPr lang="en-US" altLang="en-US" sz="1800" dirty="0">
                <a:ea typeface="ＭＳ Ｐゴシック" charset="-128"/>
              </a:rPr>
              <a:t>, </a:t>
            </a:r>
            <a:r>
              <a:rPr lang="en-US" altLang="en-US" sz="1800" dirty="0" err="1">
                <a:ea typeface="ＭＳ Ｐゴシック" charset="-128"/>
              </a:rPr>
              <a:t>V</a:t>
            </a:r>
            <a:r>
              <a:rPr lang="en-US" altLang="en-US" sz="1800" baseline="-25000" dirty="0" err="1">
                <a:latin typeface="Symbol" charset="2"/>
                <a:ea typeface="ＭＳ Ｐゴシック" charset="-128"/>
              </a:rPr>
              <a:t>a</a:t>
            </a:r>
            <a:r>
              <a:rPr lang="en-US" altLang="en-US" sz="1800" baseline="-25000" dirty="0">
                <a:ea typeface="ＭＳ Ｐゴシック" charset="-128"/>
              </a:rPr>
              <a:t> </a:t>
            </a:r>
            <a:r>
              <a:rPr lang="en-US" altLang="en-US" sz="1800" dirty="0">
                <a:ea typeface="ＭＳ Ｐゴシック" charset="-128"/>
              </a:rPr>
              <a:t>, at the 3/4 c is used.</a:t>
            </a:r>
          </a:p>
        </p:txBody>
      </p:sp>
      <p:graphicFrame>
        <p:nvGraphicFramePr>
          <p:cNvPr id="146440" name="Object 9">
            <a:extLst>
              <a:ext uri="{FF2B5EF4-FFF2-40B4-BE49-F238E27FC236}">
                <a16:creationId xmlns:a16="http://schemas.microsoft.com/office/drawing/2014/main" id="{4B52F185-E1BC-A844-A754-E0346CE52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5791200"/>
          <a:ext cx="621188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22" name="AmiPro Document" r:id="rId9" imgW="8280400" imgH="482600" progId="AmiProDocument">
                  <p:embed/>
                </p:oleObj>
              </mc:Choice>
              <mc:Fallback>
                <p:oleObj name="AmiPro Document" r:id="rId9" imgW="8280400" imgH="482600" progId="AmiProDocumen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791200"/>
                        <a:ext cx="6211888" cy="3603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0" name="Rectangle 10">
            <a:extLst>
              <a:ext uri="{FF2B5EF4-FFF2-40B4-BE49-F238E27FC236}">
                <a16:creationId xmlns:a16="http://schemas.microsoft.com/office/drawing/2014/main" id="{D711FE60-8AD5-4D49-AA7B-43E46BDFE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791200"/>
            <a:ext cx="76200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 dirty="0">
                <a:solidFill>
                  <a:srgbClr val="CC3300"/>
                </a:solidFill>
                <a:ea typeface="ＭＳ Ｐゴシック" charset="-128"/>
              </a:rPr>
              <a:t>Thus</a:t>
            </a:r>
            <a:endParaRPr lang="en-US" altLang="en-US" sz="1800" dirty="0">
              <a:ea typeface="ＭＳ Ｐゴシック" charset="-128"/>
            </a:endParaRPr>
          </a:p>
        </p:txBody>
      </p:sp>
      <p:sp>
        <p:nvSpPr>
          <p:cNvPr id="146442" name="TextBox 1">
            <a:extLst>
              <a:ext uri="{FF2B5EF4-FFF2-40B4-BE49-F238E27FC236}">
                <a16:creationId xmlns:a16="http://schemas.microsoft.com/office/drawing/2014/main" id="{F1FABC43-42B3-C743-85FD-03D1B4FB3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6286500"/>
            <a:ext cx="6638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Instantaneous response at condition; no history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1F61AA-E02D-5844-A01B-A09E8F209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115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4">
            <a:extLst>
              <a:ext uri="{FF2B5EF4-FFF2-40B4-BE49-F238E27FC236}">
                <a16:creationId xmlns:a16="http://schemas.microsoft.com/office/drawing/2014/main" id="{B2C19C17-F826-984B-9B3F-0E2E6F77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Model Comparison (Lift) &amp; Reduced Frequency Influence </a:t>
            </a:r>
          </a:p>
        </p:txBody>
      </p:sp>
      <p:graphicFrame>
        <p:nvGraphicFramePr>
          <p:cNvPr id="147458" name="Object 5">
            <a:extLst>
              <a:ext uri="{FF2B5EF4-FFF2-40B4-BE49-F238E27FC236}">
                <a16:creationId xmlns:a16="http://schemas.microsoft.com/office/drawing/2014/main" id="{97662896-F51F-F74E-BEA5-F73D4527DE2A}"/>
              </a:ext>
            </a:extLst>
          </p:cNvPr>
          <p:cNvGraphicFramePr>
            <a:graphicFrameLocks noGrp="1" noChangeAspect="1"/>
          </p:cNvGraphicFramePr>
          <p:nvPr>
            <p:ph type="body" idx="1"/>
          </p:nvPr>
        </p:nvGraphicFramePr>
        <p:xfrm>
          <a:off x="3886200" y="3657600"/>
          <a:ext cx="48006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0" name="Worksheet" r:id="rId3" imgW="6096000" imgH="3340100" progId="Excel.Sheet.8">
                  <p:embed/>
                </p:oleObj>
              </mc:Choice>
              <mc:Fallback>
                <p:oleObj name="Worksheet" r:id="rId3" imgW="6096000" imgH="3340100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657600"/>
                        <a:ext cx="48006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59" name="Object 6">
            <a:extLst>
              <a:ext uri="{FF2B5EF4-FFF2-40B4-BE49-F238E27FC236}">
                <a16:creationId xmlns:a16="http://schemas.microsoft.com/office/drawing/2014/main" id="{AD65C3BF-87AD-3949-A13F-D20CF27558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990600"/>
          <a:ext cx="48006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1" name="Worksheet" r:id="rId5" imgW="6096000" imgH="3340100" progId="Excel.Sheet.8">
                  <p:embed/>
                </p:oleObj>
              </mc:Choice>
              <mc:Fallback>
                <p:oleObj name="Worksheet" r:id="rId5" imgW="6096000" imgH="334010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990600"/>
                        <a:ext cx="48006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9">
            <a:extLst>
              <a:ext uri="{FF2B5EF4-FFF2-40B4-BE49-F238E27FC236}">
                <a16:creationId xmlns:a16="http://schemas.microsoft.com/office/drawing/2014/main" id="{C5F2D1C2-29F2-8846-B720-19430F3CE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219200"/>
            <a:ext cx="1371600" cy="381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>
                <a:ea typeface="ＭＳ Ｐゴシック" charset="-128"/>
              </a:rPr>
              <a:t>k = 0 . 1</a:t>
            </a:r>
          </a:p>
        </p:txBody>
      </p:sp>
      <p:graphicFrame>
        <p:nvGraphicFramePr>
          <p:cNvPr id="147461" name="Object 10">
            <a:extLst>
              <a:ext uri="{FF2B5EF4-FFF2-40B4-BE49-F238E27FC236}">
                <a16:creationId xmlns:a16="http://schemas.microsoft.com/office/drawing/2014/main" id="{57309AAD-57E4-1747-8138-E49596BBB3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148013"/>
          <a:ext cx="320040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2" name="AmiPro Document" r:id="rId7" imgW="4559300" imgH="1549400" progId="AmiProDocument">
                  <p:embed/>
                </p:oleObj>
              </mc:Choice>
              <mc:Fallback>
                <p:oleObj name="AmiPro Document" r:id="rId7" imgW="4559300" imgH="1549400" progId="AmiPro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8013"/>
                        <a:ext cx="3200400" cy="108743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1">
            <a:extLst>
              <a:ext uri="{FF2B5EF4-FFF2-40B4-BE49-F238E27FC236}">
                <a16:creationId xmlns:a16="http://schemas.microsoft.com/office/drawing/2014/main" id="{1D225A3D-B652-7F4E-9599-2E5A90FB5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886200"/>
            <a:ext cx="1371600" cy="381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>
                <a:ea typeface="ＭＳ Ｐゴシック" charset="-128"/>
              </a:rPr>
              <a:t>k = 1 . 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3B849A-2826-D04E-AB07-83AF34C4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116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>
            <a:extLst>
              <a:ext uri="{FF2B5EF4-FFF2-40B4-BE49-F238E27FC236}">
                <a16:creationId xmlns:a16="http://schemas.microsoft.com/office/drawing/2014/main" id="{F365E021-7320-D049-BD06-E62788037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430213"/>
            <a:ext cx="7772400" cy="5334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 Aerodynamic Functions</a:t>
            </a:r>
          </a:p>
        </p:txBody>
      </p:sp>
      <p:graphicFrame>
        <p:nvGraphicFramePr>
          <p:cNvPr id="192561" name="Group 49">
            <a:extLst>
              <a:ext uri="{FF2B5EF4-FFF2-40B4-BE49-F238E27FC236}">
                <a16:creationId xmlns:a16="http://schemas.microsoft.com/office/drawing/2014/main" id="{DC961AC0-F540-7547-A65B-CA0D0A7F9CED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905000"/>
          <a:ext cx="7620000" cy="3786188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   Airfoil Motion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          Gust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Step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Wagner’s Function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(angle of attack or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impulsive velocity)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Kussner’s Function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(sharp-edged gust)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6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Sinusoidal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Theodorsen’s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Sear’s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2F60D2-5367-754E-B15F-A6CDFD4B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117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>
            <a:extLst>
              <a:ext uri="{FF2B5EF4-FFF2-40B4-BE49-F238E27FC236}">
                <a16:creationId xmlns:a16="http://schemas.microsoft.com/office/drawing/2014/main" id="{9E7252F7-CF71-AB47-89E1-1C6D4583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98450"/>
            <a:ext cx="7772400" cy="5397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Wagner’s Function</a:t>
            </a:r>
          </a:p>
        </p:txBody>
      </p:sp>
      <p:sp>
        <p:nvSpPr>
          <p:cNvPr id="149506" name="Rectangle 3">
            <a:extLst>
              <a:ext uri="{FF2B5EF4-FFF2-40B4-BE49-F238E27FC236}">
                <a16:creationId xmlns:a16="http://schemas.microsoft.com/office/drawing/2014/main" id="{B6A70835-DBD2-B442-95E9-C4BAC4F6F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163" y="5084763"/>
            <a:ext cx="7924800" cy="13716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50000"/>
              </a:spcAft>
              <a:buFont typeface="Wingdings" pitchFamily="2" charset="2"/>
              <a:buNone/>
            </a:pPr>
            <a:r>
              <a:rPr lang="en-US" altLang="en-US" sz="1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</a:t>
            </a: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response in lift due to a step change in angle of attack.  Defines the lag between the motion of the airfoil and the associated aerodynamic response (lift). 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Wingdings" pitchFamily="2" charset="2"/>
              <a:buNone/>
            </a:pP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The quasi-steady approach assumes no lag -- immediate response</a:t>
            </a:r>
          </a:p>
        </p:txBody>
      </p:sp>
      <p:pic>
        <p:nvPicPr>
          <p:cNvPr id="149507" name="Picture 4" descr="wagner">
            <a:extLst>
              <a:ext uri="{FF2B5EF4-FFF2-40B4-BE49-F238E27FC236}">
                <a16:creationId xmlns:a16="http://schemas.microsoft.com/office/drawing/2014/main" id="{B42DCF92-BFA6-F44D-9D68-71106D0BC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4557713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9" name="Text Box 5">
            <a:extLst>
              <a:ext uri="{FF2B5EF4-FFF2-40B4-BE49-F238E27FC236}">
                <a16:creationId xmlns:a16="http://schemas.microsoft.com/office/drawing/2014/main" id="{ECFD4F4D-4CD2-344B-9335-4EFD99A76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73526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1800">
                <a:latin typeface="Helvetica" charset="0"/>
                <a:ea typeface="ＭＳ Ｐゴシック" charset="-128"/>
              </a:rPr>
              <a:t>Wagner’s</a:t>
            </a:r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3DBBD905-BAE7-8346-AE23-433455410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4478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1800" dirty="0" err="1">
                <a:latin typeface="Helvetica" charset="0"/>
                <a:ea typeface="ＭＳ Ｐゴシック" charset="-128"/>
              </a:rPr>
              <a:t>Quasisteady</a:t>
            </a:r>
            <a:endParaRPr lang="en-US" altLang="en-US" sz="1800" dirty="0">
              <a:latin typeface="Helvetica" charset="0"/>
              <a:ea typeface="ＭＳ Ｐゴシック" charset="-128"/>
            </a:endParaRPr>
          </a:p>
        </p:txBody>
      </p:sp>
      <p:sp>
        <p:nvSpPr>
          <p:cNvPr id="195591" name="Line 7">
            <a:extLst>
              <a:ext uri="{FF2B5EF4-FFF2-40B4-BE49-F238E27FC236}">
                <a16:creationId xmlns:a16="http://schemas.microsoft.com/office/drawing/2014/main" id="{E1CA2A98-A1E7-D34D-9CDD-DE9A65C4B8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2133600"/>
            <a:ext cx="1828800" cy="762000"/>
          </a:xfrm>
          <a:prstGeom prst="line">
            <a:avLst/>
          </a:prstGeom>
          <a:noFill/>
          <a:ln w="19050">
            <a:solidFill>
              <a:srgbClr val="1F1CFF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95592" name="Line 8">
            <a:extLst>
              <a:ext uri="{FF2B5EF4-FFF2-40B4-BE49-F238E27FC236}">
                <a16:creationId xmlns:a16="http://schemas.microsoft.com/office/drawing/2014/main" id="{95F64D21-5D12-5244-A97B-A1552F8F1B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1676400"/>
            <a:ext cx="1219200" cy="152400"/>
          </a:xfrm>
          <a:prstGeom prst="line">
            <a:avLst/>
          </a:prstGeom>
          <a:noFill/>
          <a:ln w="19050">
            <a:solidFill>
              <a:srgbClr val="16A31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6F334C-8034-0542-A201-6E84E6D04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900" y="4710113"/>
            <a:ext cx="2233613" cy="222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49513" name="TextBox 2">
            <a:extLst>
              <a:ext uri="{FF2B5EF4-FFF2-40B4-BE49-F238E27FC236}">
                <a16:creationId xmlns:a16="http://schemas.microsoft.com/office/drawing/2014/main" id="{3EDE9D80-0CEF-8B46-8522-E509C9129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4645025"/>
            <a:ext cx="19859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1" dirty="0">
                <a:latin typeface="Helvetica" pitchFamily="2" charset="0"/>
              </a:rPr>
              <a:t>Semichords Traveled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644DE-7A6E-8243-83A0-6DD6DA14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118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>
            <a:extLst>
              <a:ext uri="{FF2B5EF4-FFF2-40B4-BE49-F238E27FC236}">
                <a16:creationId xmlns:a16="http://schemas.microsoft.com/office/drawing/2014/main" id="{C4A321B5-A4E0-8C4E-9E69-2E7E9ACCF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" y="382588"/>
            <a:ext cx="7772400" cy="5492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Wagner’s Function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984DB-2FEF-E943-8257-B2DD4F24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119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03365D-02CB-6547-862B-4B6356AACD5E}"/>
                  </a:ext>
                </a:extLst>
              </p:cNvPr>
              <p:cNvSpPr txBox="1"/>
              <p:nvPr/>
            </p:nvSpPr>
            <p:spPr>
              <a:xfrm>
                <a:off x="966592" y="1290181"/>
                <a:ext cx="6939977" cy="470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dirty="0"/>
                  <a:t> = 1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𝐼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𝐼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03365D-02CB-6547-862B-4B6356AAC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92" y="1290181"/>
                <a:ext cx="6939977" cy="470322"/>
              </a:xfrm>
              <a:prstGeom prst="rect">
                <a:avLst/>
              </a:prstGeom>
              <a:blipFill>
                <a:blip r:embed="rId2"/>
                <a:stretch>
                  <a:fillRect l="-1460" t="-152632" r="-365" b="-2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12E6F4-9E49-3241-9BF3-38F6BE90EB28}"/>
                  </a:ext>
                </a:extLst>
              </p:cNvPr>
              <p:cNvSpPr txBox="1"/>
              <p:nvPr/>
            </p:nvSpPr>
            <p:spPr>
              <a:xfrm>
                <a:off x="709808" y="2233808"/>
                <a:ext cx="8200373" cy="3202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baseline="-25000" dirty="0"/>
                  <a:t>0</a:t>
                </a:r>
                <a:r>
                  <a:rPr lang="en-US" dirty="0"/>
                  <a:t>, </a:t>
                </a:r>
                <a:r>
                  <a:rPr lang="en-US" i="1" dirty="0"/>
                  <a:t>I</a:t>
                </a:r>
                <a:r>
                  <a:rPr lang="en-US" baseline="-25000" dirty="0"/>
                  <a:t>1</a:t>
                </a:r>
                <a:r>
                  <a:rPr lang="en-US" dirty="0"/>
                  <a:t>:  modified Bessel functions of the first kind</a:t>
                </a:r>
              </a:p>
              <a:p>
                <a:r>
                  <a:rPr lang="en-US" i="1" dirty="0"/>
                  <a:t>K</a:t>
                </a:r>
                <a:r>
                  <a:rPr lang="en-US" baseline="-25000" dirty="0"/>
                  <a:t>0</a:t>
                </a:r>
                <a:r>
                  <a:rPr lang="en-US" dirty="0"/>
                  <a:t>, </a:t>
                </a:r>
                <a:r>
                  <a:rPr lang="en-US" i="1" dirty="0"/>
                  <a:t>K</a:t>
                </a:r>
                <a:r>
                  <a:rPr lang="en-US" baseline="-25000" dirty="0"/>
                  <a:t>1</a:t>
                </a:r>
                <a:r>
                  <a:rPr lang="en-US" dirty="0"/>
                  <a:t>:  modified Bessel functions of the second kind</a:t>
                </a:r>
              </a:p>
              <a:p>
                <a:r>
                  <a:rPr lang="en-US" dirty="0"/>
                  <a:t>and</a:t>
                </a:r>
              </a:p>
              <a:p>
                <a:r>
                  <a:rPr lang="en-US" dirty="0"/>
                  <a:t>Lift: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𝑈𝑤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where </a:t>
                </a:r>
                <a:r>
                  <a:rPr lang="en-US" i="1" dirty="0"/>
                  <a:t>b</a:t>
                </a:r>
                <a:r>
                  <a:rPr lang="en-US" dirty="0"/>
                  <a:t> = semichord, </a:t>
                </a:r>
                <a:r>
                  <a:rPr lang="en-US" i="1" dirty="0">
                    <a:latin typeface="Symbol" pitchFamily="2" charset="2"/>
                  </a:rPr>
                  <a:t>r</a:t>
                </a:r>
                <a:r>
                  <a:rPr lang="en-US" dirty="0"/>
                  <a:t> = density, </a:t>
                </a:r>
                <a:r>
                  <a:rPr lang="en-US" i="1" dirty="0"/>
                  <a:t>U</a:t>
                </a:r>
                <a:r>
                  <a:rPr lang="en-US" dirty="0"/>
                  <a:t> = freestream velocity,          </a:t>
                </a:r>
                <a:r>
                  <a:rPr lang="en-US" i="1" dirty="0"/>
                  <a:t>w</a:t>
                </a:r>
                <a:r>
                  <a:rPr lang="en-US" dirty="0"/>
                  <a:t> = downwash (motion)</a:t>
                </a:r>
              </a:p>
              <a:p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 is a nondimensional quantity proportional to time known as the distance travelled in semichords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12E6F4-9E49-3241-9BF3-38F6BE90E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08" y="2233808"/>
                <a:ext cx="8200373" cy="3202159"/>
              </a:xfrm>
              <a:prstGeom prst="rect">
                <a:avLst/>
              </a:prstGeom>
              <a:blipFill>
                <a:blip r:embed="rId3"/>
                <a:stretch>
                  <a:fillRect l="-1082" t="-1581" b="-3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>
            <a:extLst>
              <a:ext uri="{FF2B5EF4-FFF2-40B4-BE49-F238E27FC236}">
                <a16:creationId xmlns:a16="http://schemas.microsoft.com/office/drawing/2014/main" id="{5D5A6568-5BEF-CB40-9354-69E6ED49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371475"/>
            <a:ext cx="7772400" cy="6032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Wagner’s Function</a:t>
            </a:r>
          </a:p>
        </p:txBody>
      </p:sp>
      <p:graphicFrame>
        <p:nvGraphicFramePr>
          <p:cNvPr id="151554" name="Object 3">
            <a:extLst>
              <a:ext uri="{FF2B5EF4-FFF2-40B4-BE49-F238E27FC236}">
                <a16:creationId xmlns:a16="http://schemas.microsoft.com/office/drawing/2014/main" id="{3D209600-1F1F-5442-B885-82348AE561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1600200"/>
          <a:ext cx="6073775" cy="397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27" name="Equation" r:id="rId3" imgW="10591800" imgH="6934200" progId="Equation.3">
                  <p:embed/>
                </p:oleObj>
              </mc:Choice>
              <mc:Fallback>
                <p:oleObj name="Equation" r:id="rId3" imgW="10591800" imgH="6934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00200"/>
                        <a:ext cx="6073775" cy="397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612" name="Rectangle 4">
            <a:extLst>
              <a:ext uri="{FF2B5EF4-FFF2-40B4-BE49-F238E27FC236}">
                <a16:creationId xmlns:a16="http://schemas.microsoft.com/office/drawing/2014/main" id="{4DC2C6B3-A069-C64F-A909-0B7D71719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5775325"/>
            <a:ext cx="163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000" dirty="0">
                <a:latin typeface="Helvetica" charset="0"/>
                <a:ea typeface="ＭＳ Ｐゴシック" charset="-128"/>
              </a:rPr>
              <a:t>What is this?</a:t>
            </a:r>
          </a:p>
        </p:txBody>
      </p:sp>
      <p:sp>
        <p:nvSpPr>
          <p:cNvPr id="196615" name="Freeform 7">
            <a:extLst>
              <a:ext uri="{FF2B5EF4-FFF2-40B4-BE49-F238E27FC236}">
                <a16:creationId xmlns:a16="http://schemas.microsoft.com/office/drawing/2014/main" id="{33FDF001-8502-344C-982B-C39894B452F5}"/>
              </a:ext>
            </a:extLst>
          </p:cNvPr>
          <p:cNvSpPr>
            <a:spLocks/>
          </p:cNvSpPr>
          <p:nvPr/>
        </p:nvSpPr>
        <p:spPr bwMode="auto">
          <a:xfrm>
            <a:off x="3352800" y="5257800"/>
            <a:ext cx="4140200" cy="241300"/>
          </a:xfrm>
          <a:custGeom>
            <a:avLst/>
            <a:gdLst>
              <a:gd name="T0" fmla="*/ 0 w 2608"/>
              <a:gd name="T1" fmla="*/ 0 h 152"/>
              <a:gd name="T2" fmla="*/ 457200 w 2608"/>
              <a:gd name="T3" fmla="*/ 152400 h 152"/>
              <a:gd name="T4" fmla="*/ 990600 w 2608"/>
              <a:gd name="T5" fmla="*/ 228600 h 152"/>
              <a:gd name="T6" fmla="*/ 1447800 w 2608"/>
              <a:gd name="T7" fmla="*/ 228600 h 152"/>
              <a:gd name="T8" fmla="*/ 1905000 w 2608"/>
              <a:gd name="T9" fmla="*/ 228600 h 152"/>
              <a:gd name="T10" fmla="*/ 3505200 w 2608"/>
              <a:gd name="T11" fmla="*/ 228600 h 152"/>
              <a:gd name="T12" fmla="*/ 4038600 w 2608"/>
              <a:gd name="T13" fmla="*/ 152400 h 152"/>
              <a:gd name="T14" fmla="*/ 4114800 w 2608"/>
              <a:gd name="T15" fmla="*/ 76200 h 1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08" h="152">
                <a:moveTo>
                  <a:pt x="0" y="0"/>
                </a:moveTo>
                <a:cubicBezTo>
                  <a:pt x="92" y="36"/>
                  <a:pt x="184" y="72"/>
                  <a:pt x="288" y="96"/>
                </a:cubicBezTo>
                <a:cubicBezTo>
                  <a:pt x="392" y="120"/>
                  <a:pt x="520" y="136"/>
                  <a:pt x="624" y="144"/>
                </a:cubicBezTo>
                <a:cubicBezTo>
                  <a:pt x="728" y="152"/>
                  <a:pt x="816" y="144"/>
                  <a:pt x="912" y="144"/>
                </a:cubicBezTo>
                <a:cubicBezTo>
                  <a:pt x="1008" y="144"/>
                  <a:pt x="984" y="144"/>
                  <a:pt x="1200" y="144"/>
                </a:cubicBezTo>
                <a:cubicBezTo>
                  <a:pt x="1416" y="144"/>
                  <a:pt x="1984" y="152"/>
                  <a:pt x="2208" y="144"/>
                </a:cubicBezTo>
                <a:cubicBezTo>
                  <a:pt x="2432" y="136"/>
                  <a:pt x="2480" y="112"/>
                  <a:pt x="2544" y="96"/>
                </a:cubicBezTo>
                <a:cubicBezTo>
                  <a:pt x="2608" y="80"/>
                  <a:pt x="2600" y="64"/>
                  <a:pt x="2592" y="4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6616" name="Line 8">
            <a:extLst>
              <a:ext uri="{FF2B5EF4-FFF2-40B4-BE49-F238E27FC236}">
                <a16:creationId xmlns:a16="http://schemas.microsoft.com/office/drawing/2014/main" id="{AA5869A3-D3E0-3648-9184-B05DC22653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5562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2595F-2E6F-3A46-91EE-15D8105D1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120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>
            <a:extLst>
              <a:ext uri="{FF2B5EF4-FFF2-40B4-BE49-F238E27FC236}">
                <a16:creationId xmlns:a16="http://schemas.microsoft.com/office/drawing/2014/main" id="{C7DE5A0B-0A7B-8347-88FC-52991775A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54013"/>
            <a:ext cx="7772400" cy="6096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 Frequency</a:t>
            </a:r>
          </a:p>
        </p:txBody>
      </p:sp>
      <p:sp>
        <p:nvSpPr>
          <p:cNvPr id="152578" name="Rectangle 3">
            <a:extLst>
              <a:ext uri="{FF2B5EF4-FFF2-40B4-BE49-F238E27FC236}">
                <a16:creationId xmlns:a16="http://schemas.microsoft.com/office/drawing/2014/main" id="{B9E056C7-6F8C-954C-A99B-8B869C86E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772400" cy="3657600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Fundamental parameter in unsteady aerodynamics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Frequency parameter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Number of oscillations undergone by airfoil during time airflow travels across the chord of the airfoil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Typically use reduced frequency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Similarity of propagation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aphicFrame>
        <p:nvGraphicFramePr>
          <p:cNvPr id="152579" name="Object 4">
            <a:extLst>
              <a:ext uri="{FF2B5EF4-FFF2-40B4-BE49-F238E27FC236}">
                <a16:creationId xmlns:a16="http://schemas.microsoft.com/office/drawing/2014/main" id="{92B452AD-4217-0942-8DB9-CB8DB0579E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2278063"/>
          <a:ext cx="8382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89" name="Equation" r:id="rId3" imgW="8572500" imgH="5524500" progId="Equation.3">
                  <p:embed/>
                </p:oleObj>
              </mc:Choice>
              <mc:Fallback>
                <p:oleObj name="Equation" r:id="rId3" imgW="8572500" imgH="552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78063"/>
                        <a:ext cx="83820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0" name="Object 5">
            <a:extLst>
              <a:ext uri="{FF2B5EF4-FFF2-40B4-BE49-F238E27FC236}">
                <a16:creationId xmlns:a16="http://schemas.microsoft.com/office/drawing/2014/main" id="{0B87A670-666D-4342-8034-4907A24DE6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167188"/>
          <a:ext cx="220980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90" name="Equation" r:id="rId5" imgW="8763000" imgH="2209800" progId="Equation.3">
                  <p:embed/>
                </p:oleObj>
              </mc:Choice>
              <mc:Fallback>
                <p:oleObj name="Equation" r:id="rId5" imgW="8763000" imgH="220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67188"/>
                        <a:ext cx="220980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1" name="Object 6">
            <a:extLst>
              <a:ext uri="{FF2B5EF4-FFF2-40B4-BE49-F238E27FC236}">
                <a16:creationId xmlns:a16="http://schemas.microsoft.com/office/drawing/2014/main" id="{47DEEA5C-A4E1-BE45-A020-110BECA42C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334000"/>
          <a:ext cx="35814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91" name="Equation" r:id="rId7" imgW="9969500" imgH="1841500" progId="Equation.3">
                  <p:embed/>
                </p:oleObj>
              </mc:Choice>
              <mc:Fallback>
                <p:oleObj name="Equation" r:id="rId7" imgW="9969500" imgH="1841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334000"/>
                        <a:ext cx="35814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0C1287-2D34-774D-B51F-781A684E5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121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>
            <a:extLst>
              <a:ext uri="{FF2B5EF4-FFF2-40B4-BE49-F238E27FC236}">
                <a16:creationId xmlns:a16="http://schemas.microsoft.com/office/drawing/2014/main" id="{DA7C17FA-A29C-DB4B-9CA9-1CB00E51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2888"/>
            <a:ext cx="5181600" cy="600075"/>
          </a:xfrm>
        </p:spPr>
        <p:txBody>
          <a:bodyPr/>
          <a:lstStyle/>
          <a:p>
            <a:r>
              <a:rPr lang="en-US" altLang="en-US" sz="3600" dirty="0" err="1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Theodorsen’s</a:t>
            </a:r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Method</a:t>
            </a:r>
          </a:p>
        </p:txBody>
      </p:sp>
      <p:sp>
        <p:nvSpPr>
          <p:cNvPr id="153602" name="Rectangle 3">
            <a:extLst>
              <a:ext uri="{FF2B5EF4-FFF2-40B4-BE49-F238E27FC236}">
                <a16:creationId xmlns:a16="http://schemas.microsoft.com/office/drawing/2014/main" id="{38B6EC6E-46E9-6D4B-99BC-6C9E02F6F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3058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Quasisteady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flow (as previously derived)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Potential Flow (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Theodorsen’s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Theory  ~ 1930s)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		which introduces “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noncirculatory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 contributions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Theodorsen’s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Function is C(k) = F(k) + 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iG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(k)                 			where k is the reduced frequency, k = 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</a:t>
            </a:r>
            <a:r>
              <a:rPr lang="en-US" altLang="en-US" sz="2000" dirty="0" err="1">
                <a:latin typeface="Symbol" pitchFamily="2" charset="2"/>
                <a:ea typeface="ＭＳ Ｐゴシック" panose="020B0600070205080204" pitchFamily="34" charset="-128"/>
                <a:cs typeface="Helvetica" pitchFamily="2" charset="0"/>
              </a:rPr>
              <a:t>w</a:t>
            </a:r>
            <a:r>
              <a:rPr lang="en-US" altLang="en-US" sz="2000" dirty="0">
                <a:latin typeface="Symbol" pitchFamily="2" charset="2"/>
                <a:ea typeface="ＭＳ Ｐゴシック" panose="020B0600070205080204" pitchFamily="34" charset="-128"/>
                <a:cs typeface="Helvetica" pitchFamily="2" charset="0"/>
              </a:rPr>
              <a:t> / 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</a:t>
            </a:r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4D34D666-94E3-804F-8AD4-CB388A8EE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33400"/>
            <a:ext cx="3352800" cy="11033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5">
            <a:extLst>
              <a:ext uri="{FF2B5EF4-FFF2-40B4-BE49-F238E27FC236}">
                <a16:creationId xmlns:a16="http://schemas.microsoft.com/office/drawing/2014/main" id="{55DE4FC6-5AC3-8948-B8A8-C4ED2727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40767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4" name="Picture 6">
            <a:extLst>
              <a:ext uri="{FF2B5EF4-FFF2-40B4-BE49-F238E27FC236}">
                <a16:creationId xmlns:a16="http://schemas.microsoft.com/office/drawing/2014/main" id="{A38FD898-6AAE-8244-A670-38EE0498A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50958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5" name="Picture 7">
            <a:extLst>
              <a:ext uri="{FF2B5EF4-FFF2-40B4-BE49-F238E27FC236}">
                <a16:creationId xmlns:a16="http://schemas.microsoft.com/office/drawing/2014/main" id="{D91E0740-4D1C-4843-A90D-315598C24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00400"/>
            <a:ext cx="70008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6" name="Picture 8">
            <a:extLst>
              <a:ext uri="{FF2B5EF4-FFF2-40B4-BE49-F238E27FC236}">
                <a16:creationId xmlns:a16="http://schemas.microsoft.com/office/drawing/2014/main" id="{AE54C2CF-6478-A145-AD13-831AB4B0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541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7" name="Picture 9">
            <a:extLst>
              <a:ext uri="{FF2B5EF4-FFF2-40B4-BE49-F238E27FC236}">
                <a16:creationId xmlns:a16="http://schemas.microsoft.com/office/drawing/2014/main" id="{FE96AFF4-5D37-5F4F-AF72-AB0141A5D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267200"/>
            <a:ext cx="45529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214859-59DC-3D4B-A9C7-D8B3C5BC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122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8EF8E2-1014-A14D-9716-2CDC2B9A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123</a:t>
            </a:fld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F1E7DA-DDB8-A448-9EBD-B7E9AD3A7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3" y="2099267"/>
            <a:ext cx="8169965" cy="4057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4EC0F2-508B-BC48-B14A-6C3297EC79A8}"/>
              </a:ext>
            </a:extLst>
          </p:cNvPr>
          <p:cNvSpPr txBox="1"/>
          <p:nvPr/>
        </p:nvSpPr>
        <p:spPr>
          <a:xfrm>
            <a:off x="3064509" y="470281"/>
            <a:ext cx="357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 err="1">
                <a:solidFill>
                  <a:srgbClr val="003399"/>
                </a:solidFill>
                <a:latin typeface="Helvetica" pitchFamily="2" charset="0"/>
                <a:cs typeface="Helvetica" pitchFamily="2" charset="0"/>
              </a:rPr>
              <a:t>Theodorsen’s</a:t>
            </a:r>
            <a:r>
              <a:rPr lang="en-US" altLang="en-US" b="1" dirty="0">
                <a:solidFill>
                  <a:srgbClr val="003399"/>
                </a:solidFill>
                <a:latin typeface="Helvetica" pitchFamily="2" charset="0"/>
                <a:cs typeface="Helvetica" pitchFamily="2" charset="0"/>
              </a:rPr>
              <a:t> Function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0E2B1C-9846-7B43-9DAA-96AED6F9D3B4}"/>
              </a:ext>
            </a:extLst>
          </p:cNvPr>
          <p:cNvSpPr txBox="1"/>
          <p:nvPr/>
        </p:nvSpPr>
        <p:spPr>
          <a:xfrm>
            <a:off x="1192696" y="1431235"/>
            <a:ext cx="263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NACA Report 629</a:t>
            </a:r>
          </a:p>
        </p:txBody>
      </p:sp>
    </p:spTree>
  </p:cSld>
  <p:clrMapOvr>
    <a:masterClrMapping/>
  </p:clrMapOvr>
  <p:transition spd="slow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>
            <a:extLst>
              <a:ext uri="{FF2B5EF4-FFF2-40B4-BE49-F238E27FC236}">
                <a16:creationId xmlns:a16="http://schemas.microsoft.com/office/drawing/2014/main" id="{E698F751-0DA4-B344-A146-8CCD3A54C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98450"/>
            <a:ext cx="7772400" cy="798513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5650" name="Rectangle 3">
            <a:extLst>
              <a:ext uri="{FF2B5EF4-FFF2-40B4-BE49-F238E27FC236}">
                <a16:creationId xmlns:a16="http://schemas.microsoft.com/office/drawing/2014/main" id="{10F7A774-DDA3-1848-B7A8-B38ABDE89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Actual flows are: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three dimensional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compressible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most applications, a significant simplification on the flow representation can be reached.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740413-FCD0-594C-910C-0C622B4E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>
            <a:extLst>
              <a:ext uri="{FF2B5EF4-FFF2-40B4-BE49-F238E27FC236}">
                <a16:creationId xmlns:a16="http://schemas.microsoft.com/office/drawing/2014/main" id="{190FB116-8D1D-5A47-BD34-82AC9909F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331788"/>
            <a:ext cx="7772400" cy="693737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6674" name="Rectangle 3">
            <a:extLst>
              <a:ext uri="{FF2B5EF4-FFF2-40B4-BE49-F238E27FC236}">
                <a16:creationId xmlns:a16="http://schemas.microsoft.com/office/drawing/2014/main" id="{AB460ED9-91F5-2741-951F-7C2867848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800" y="1208088"/>
            <a:ext cx="8604250" cy="5287962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Viscous, Inviscid Flows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 flow: mass diffusion, viscosity (friction), and thermal conduction phenomena are present.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Inviscid flow:</a:t>
            </a: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Examples of viscous flows: high angle of attack; blunt bodies</a:t>
            </a:r>
          </a:p>
        </p:txBody>
      </p:sp>
      <p:graphicFrame>
        <p:nvGraphicFramePr>
          <p:cNvPr id="156675" name="Object 4">
            <a:extLst>
              <a:ext uri="{FF2B5EF4-FFF2-40B4-BE49-F238E27FC236}">
                <a16:creationId xmlns:a16="http://schemas.microsoft.com/office/drawing/2014/main" id="{1A760F1B-0A0F-3941-823C-AE7D3119A4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2638" y="2566988"/>
          <a:ext cx="104616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19" name="Equation" r:id="rId3" imgW="533400" imgH="139700" progId="Equation.DSMT36">
                  <p:embed/>
                </p:oleObj>
              </mc:Choice>
              <mc:Fallback>
                <p:oleObj name="Equation" r:id="rId3" imgW="533400" imgH="1397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2566988"/>
                        <a:ext cx="1046162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6" name="Object 5">
            <a:extLst>
              <a:ext uri="{FF2B5EF4-FFF2-40B4-BE49-F238E27FC236}">
                <a16:creationId xmlns:a16="http://schemas.microsoft.com/office/drawing/2014/main" id="{EC40627D-8617-5740-BB67-991A365BD8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2638" y="2892425"/>
          <a:ext cx="33496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20" name="Equation" r:id="rId5" imgW="1854200" imgH="393700" progId="Equation.DSMT36">
                  <p:embed/>
                </p:oleObj>
              </mc:Choice>
              <mc:Fallback>
                <p:oleObj name="Equation" r:id="rId5" imgW="1854200" imgH="3937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2892425"/>
                        <a:ext cx="334962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6677" name="Picture 7">
            <a:extLst>
              <a:ext uri="{FF2B5EF4-FFF2-40B4-BE49-F238E27FC236}">
                <a16:creationId xmlns:a16="http://schemas.microsoft.com/office/drawing/2014/main" id="{C73D7CF9-77F6-5D43-B274-B83704989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3938588"/>
            <a:ext cx="4127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8" name="Text Box 8">
            <a:extLst>
              <a:ext uri="{FF2B5EF4-FFF2-40B4-BE49-F238E27FC236}">
                <a16:creationId xmlns:a16="http://schemas.microsoft.com/office/drawing/2014/main" id="{17155DBA-E242-E244-89D8-61801DC36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3838575"/>
            <a:ext cx="2673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Helvetica" pitchFamily="2" charset="0"/>
              </a:rPr>
              <a:t>Flow outside boundary layer is inviscid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56679" name="Text Box 9">
            <a:extLst>
              <a:ext uri="{FF2B5EF4-FFF2-40B4-BE49-F238E27FC236}">
                <a16:creationId xmlns:a16="http://schemas.microsoft.com/office/drawing/2014/main" id="{E2FBEFEA-F756-514B-BAB3-552450BC6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4791075"/>
            <a:ext cx="2673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</a:rPr>
              <a:t>Thin  boundary layer—viscous flow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6680" name="Line 10">
            <a:extLst>
              <a:ext uri="{FF2B5EF4-FFF2-40B4-BE49-F238E27FC236}">
                <a16:creationId xmlns:a16="http://schemas.microsoft.com/office/drawing/2014/main" id="{26F20335-E5D0-4C45-BD5F-61F1624D46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97450" y="4602163"/>
            <a:ext cx="892175" cy="4794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FF677-B6C1-7B4B-B6FC-4FDE9D3F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>
            <a:extLst>
              <a:ext uri="{FF2B5EF4-FFF2-40B4-BE49-F238E27FC236}">
                <a16:creationId xmlns:a16="http://schemas.microsoft.com/office/drawing/2014/main" id="{2E359564-33A7-524E-A339-F98B94ED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58775"/>
            <a:ext cx="7772400" cy="695325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7698" name="Rectangle 3">
            <a:extLst>
              <a:ext uri="{FF2B5EF4-FFF2-40B4-BE49-F238E27FC236}">
                <a16:creationId xmlns:a16="http://schemas.microsoft.com/office/drawing/2014/main" id="{18567E2F-BDDB-764B-A3FE-A5EB2E0E4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900" y="1651000"/>
            <a:ext cx="7772400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Compressible, Incompressible Flows</a:t>
            </a:r>
            <a:endParaRPr lang="en-US" altLang="en-US" sz="2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Incompressible: density is constant (low speed flows)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Mach number is a good indicator of compressibility</a:t>
            </a: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 &lt; 0.3         incompressible (approximate)</a:t>
            </a:r>
          </a:p>
          <a:p>
            <a:pPr lvl="2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 &gt; 0.3         compressible    (approximate)</a:t>
            </a:r>
          </a:p>
        </p:txBody>
      </p:sp>
      <p:graphicFrame>
        <p:nvGraphicFramePr>
          <p:cNvPr id="157699" name="Object 4">
            <a:extLst>
              <a:ext uri="{FF2B5EF4-FFF2-40B4-BE49-F238E27FC236}">
                <a16:creationId xmlns:a16="http://schemas.microsoft.com/office/drawing/2014/main" id="{F8970362-D8B6-A34D-B5C7-63BC662CA7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9150" y="3086100"/>
          <a:ext cx="26558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71" name="Equation" r:id="rId3" imgW="1562100" imgH="381000" progId="Equation.DSMT36">
                  <p:embed/>
                </p:oleObj>
              </mc:Choice>
              <mc:Fallback>
                <p:oleObj name="Equation" r:id="rId3" imgW="1562100" imgH="3810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3086100"/>
                        <a:ext cx="26558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0" name="AutoShape 5">
            <a:extLst>
              <a:ext uri="{FF2B5EF4-FFF2-40B4-BE49-F238E27FC236}">
                <a16:creationId xmlns:a16="http://schemas.microsoft.com/office/drawing/2014/main" id="{BF85293A-170F-BD4D-A323-F15E5D624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50" y="4110038"/>
            <a:ext cx="419100" cy="165100"/>
          </a:xfrm>
          <a:prstGeom prst="rightArrow">
            <a:avLst>
              <a:gd name="adj1" fmla="val 50000"/>
              <a:gd name="adj2" fmla="val 634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57701" name="AutoShape 6">
            <a:extLst>
              <a:ext uri="{FF2B5EF4-FFF2-40B4-BE49-F238E27FC236}">
                <a16:creationId xmlns:a16="http://schemas.microsoft.com/office/drawing/2014/main" id="{03BA1086-296E-FC4A-BE3E-00E2F6D80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025" y="4487863"/>
            <a:ext cx="419100" cy="165100"/>
          </a:xfrm>
          <a:prstGeom prst="rightArrow">
            <a:avLst>
              <a:gd name="adj1" fmla="val 50000"/>
              <a:gd name="adj2" fmla="val 634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98C596-1471-5341-A034-1CD6D146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>
            <a:extLst>
              <a:ext uri="{FF2B5EF4-FFF2-40B4-BE49-F238E27FC236}">
                <a16:creationId xmlns:a16="http://schemas.microsoft.com/office/drawing/2014/main" id="{31C32FDF-002A-754F-AD7C-FB6AFC65A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75" y="255588"/>
            <a:ext cx="7772400" cy="715962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273410" name="Rectangle 3">
            <a:extLst>
              <a:ext uri="{FF2B5EF4-FFF2-40B4-BE49-F238E27FC236}">
                <a16:creationId xmlns:a16="http://schemas.microsoft.com/office/drawing/2014/main" id="{FFC3EEA6-D8D4-654D-97E4-E1BA92DC6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6088" y="1651000"/>
            <a:ext cx="8304212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2400" dirty="0">
                <a:latin typeface="Helvetica" charset="0"/>
                <a:ea typeface="ＭＳ Ｐゴシック" charset="-128"/>
              </a:rPr>
              <a:t>Mach Number Regimes</a:t>
            </a:r>
          </a:p>
          <a:p>
            <a:pPr lvl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2200" dirty="0">
                <a:latin typeface="Helvetica" charset="0"/>
                <a:ea typeface="ＭＳ Ｐゴシック" charset="-128"/>
              </a:rPr>
              <a:t>By definition, the flow is locally: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i="1" dirty="0">
                <a:latin typeface="Helvetica" charset="0"/>
                <a:ea typeface="ＭＳ Ｐゴシック" charset="-128"/>
              </a:rPr>
              <a:t>Subsonic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, if M &lt; 1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i="1" dirty="0">
                <a:latin typeface="Helvetica" charset="0"/>
                <a:ea typeface="ＭＳ Ｐゴシック" charset="-128"/>
              </a:rPr>
              <a:t>Sonic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, if M = 1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i="1" dirty="0">
                <a:latin typeface="Helvetica" charset="0"/>
                <a:ea typeface="ＭＳ Ｐゴシック" charset="-128"/>
              </a:rPr>
              <a:t>Supersonic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, if M &gt; 1</a:t>
            </a:r>
          </a:p>
          <a:p>
            <a:pPr marL="593725" lvl="2" indent="0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dirty="0">
              <a:latin typeface="Helvetica" charset="0"/>
              <a:ea typeface="ＭＳ Ｐゴシック" charset="-128"/>
            </a:endParaRPr>
          </a:p>
          <a:p>
            <a:pPr lvl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2200" dirty="0">
                <a:latin typeface="Helvetica" charset="0"/>
                <a:ea typeface="ＭＳ Ｐゴシック" charset="-128"/>
              </a:rPr>
              <a:t>Four different flow regimes using Mach # as the indicator: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Subsonic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Transonic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Supersonic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Hypersonic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575E3-CF4F-554A-B41F-E4189838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>
            <a:extLst>
              <a:ext uri="{FF2B5EF4-FFF2-40B4-BE49-F238E27FC236}">
                <a16:creationId xmlns:a16="http://schemas.microsoft.com/office/drawing/2014/main" id="{ABA01D4A-7019-7642-B778-46DD42C7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255588"/>
            <a:ext cx="7772400" cy="747712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9746" name="Rectangle 3">
            <a:extLst>
              <a:ext uri="{FF2B5EF4-FFF2-40B4-BE49-F238E27FC236}">
                <a16:creationId xmlns:a16="http://schemas.microsoft.com/office/drawing/2014/main" id="{DD988D6A-E871-1D4F-BB22-55A977AE7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3" y="1651000"/>
            <a:ext cx="8345487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Subsonic Flow (M &lt; 1 everywhere)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Usual simplifications: incompressible, irrotational, linearized.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Disturbances propagate both down and upstream.</a:t>
            </a:r>
          </a:p>
        </p:txBody>
      </p:sp>
      <p:grpSp>
        <p:nvGrpSpPr>
          <p:cNvPr id="159747" name="Group 4">
            <a:extLst>
              <a:ext uri="{FF2B5EF4-FFF2-40B4-BE49-F238E27FC236}">
                <a16:creationId xmlns:a16="http://schemas.microsoft.com/office/drawing/2014/main" id="{507F7330-619E-D74B-93AD-F22621ED514B}"/>
              </a:ext>
            </a:extLst>
          </p:cNvPr>
          <p:cNvGrpSpPr>
            <a:grpSpLocks/>
          </p:cNvGrpSpPr>
          <p:nvPr/>
        </p:nvGrpSpPr>
        <p:grpSpPr bwMode="auto">
          <a:xfrm>
            <a:off x="3295650" y="3975100"/>
            <a:ext cx="4127500" cy="1143000"/>
            <a:chOff x="1612" y="2432"/>
            <a:chExt cx="2600" cy="720"/>
          </a:xfrm>
        </p:grpSpPr>
        <p:pic>
          <p:nvPicPr>
            <p:cNvPr id="159750" name="Picture 5">
              <a:extLst>
                <a:ext uri="{FF2B5EF4-FFF2-40B4-BE49-F238E27FC236}">
                  <a16:creationId xmlns:a16="http://schemas.microsoft.com/office/drawing/2014/main" id="{358625F4-EEE6-5145-A6E3-81C5598AC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" y="2432"/>
              <a:ext cx="260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9751" name="Line 6">
              <a:extLst>
                <a:ext uri="{FF2B5EF4-FFF2-40B4-BE49-F238E27FC236}">
                  <a16:creationId xmlns:a16="http://schemas.microsoft.com/office/drawing/2014/main" id="{EDC69F9D-67C6-414E-856A-35D523AA51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8" y="3096"/>
              <a:ext cx="128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59748" name="Object 7">
            <a:extLst>
              <a:ext uri="{FF2B5EF4-FFF2-40B4-BE49-F238E27FC236}">
                <a16:creationId xmlns:a16="http://schemas.microsoft.com/office/drawing/2014/main" id="{CB36295D-7447-724B-B4C3-D2879C2C0E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8350" y="4267200"/>
          <a:ext cx="1119188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21" name="Equation" r:id="rId4" imgW="596900" imgH="177800" progId="Equation.DSMT36">
                  <p:embed/>
                </p:oleObj>
              </mc:Choice>
              <mc:Fallback>
                <p:oleObj name="Equation" r:id="rId4" imgW="596900" imgH="177800" progId="Equation.DSMT3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4267200"/>
                        <a:ext cx="1119188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49" name="Line 8">
            <a:extLst>
              <a:ext uri="{FF2B5EF4-FFF2-40B4-BE49-F238E27FC236}">
                <a16:creationId xmlns:a16="http://schemas.microsoft.com/office/drawing/2014/main" id="{BD52E09A-854C-574D-AE69-E73EAC4A6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6863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C56BCD-EAD9-4D4E-A05B-DAB17CE3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>
            <a:extLst>
              <a:ext uri="{FF2B5EF4-FFF2-40B4-BE49-F238E27FC236}">
                <a16:creationId xmlns:a16="http://schemas.microsoft.com/office/drawing/2014/main" id="{FA0DE19C-1BA0-4C48-A021-BAF67B26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61938"/>
            <a:ext cx="7772400" cy="768350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60770" name="Rectangle 3">
            <a:extLst>
              <a:ext uri="{FF2B5EF4-FFF2-40B4-BE49-F238E27FC236}">
                <a16:creationId xmlns:a16="http://schemas.microsoft.com/office/drawing/2014/main" id="{2A32BACB-47BF-E546-865B-68F02C91B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838" y="1184275"/>
            <a:ext cx="8547100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Transonic Flow (mixed regions of M &lt; 1 and M &gt; 1)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Assumptions: nonlinear, compressible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Shock waves move due to oscillations of airfoil and oscillations in the flow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Defined by geometry, NOT freestream Mach number!</a:t>
            </a:r>
          </a:p>
        </p:txBody>
      </p:sp>
      <p:grpSp>
        <p:nvGrpSpPr>
          <p:cNvPr id="160771" name="Group 4">
            <a:extLst>
              <a:ext uri="{FF2B5EF4-FFF2-40B4-BE49-F238E27FC236}">
                <a16:creationId xmlns:a16="http://schemas.microsoft.com/office/drawing/2014/main" id="{2F636041-7301-2646-9036-E8FF7F4DC4BE}"/>
              </a:ext>
            </a:extLst>
          </p:cNvPr>
          <p:cNvGrpSpPr>
            <a:grpSpLocks/>
          </p:cNvGrpSpPr>
          <p:nvPr/>
        </p:nvGrpSpPr>
        <p:grpSpPr bwMode="auto">
          <a:xfrm>
            <a:off x="2097088" y="3219450"/>
            <a:ext cx="5046662" cy="1533525"/>
            <a:chOff x="1132" y="2196"/>
            <a:chExt cx="3544" cy="1203"/>
          </a:xfrm>
        </p:grpSpPr>
        <p:grpSp>
          <p:nvGrpSpPr>
            <p:cNvPr id="160791" name="Group 5">
              <a:extLst>
                <a:ext uri="{FF2B5EF4-FFF2-40B4-BE49-F238E27FC236}">
                  <a16:creationId xmlns:a16="http://schemas.microsoft.com/office/drawing/2014/main" id="{96F433B5-61F9-2E48-B84B-735CF8FABE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6" y="2504"/>
              <a:ext cx="2600" cy="720"/>
              <a:chOff x="1612" y="2432"/>
              <a:chExt cx="2600" cy="720"/>
            </a:xfrm>
          </p:grpSpPr>
          <p:pic>
            <p:nvPicPr>
              <p:cNvPr id="160801" name="Picture 6">
                <a:extLst>
                  <a:ext uri="{FF2B5EF4-FFF2-40B4-BE49-F238E27FC236}">
                    <a16:creationId xmlns:a16="http://schemas.microsoft.com/office/drawing/2014/main" id="{EC17AB06-5276-2C47-8DAC-E36B6EF3A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" y="2432"/>
                <a:ext cx="2600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0802" name="Line 7">
                <a:extLst>
                  <a:ext uri="{FF2B5EF4-FFF2-40B4-BE49-F238E27FC236}">
                    <a16:creationId xmlns:a16="http://schemas.microsoft.com/office/drawing/2014/main" id="{E2DE1743-1B0A-E54D-843A-63CB93E4D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48" y="3094"/>
                <a:ext cx="128" cy="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0792" name="Line 8">
              <a:extLst>
                <a:ext uri="{FF2B5EF4-FFF2-40B4-BE49-F238E27FC236}">
                  <a16:creationId xmlns:a16="http://schemas.microsoft.com/office/drawing/2014/main" id="{2CCF09D1-4DCB-9640-BE54-0E91B9C301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0" y="2312"/>
              <a:ext cx="176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3" name="Freeform 9">
              <a:extLst>
                <a:ext uri="{FF2B5EF4-FFF2-40B4-BE49-F238E27FC236}">
                  <a16:creationId xmlns:a16="http://schemas.microsoft.com/office/drawing/2014/main" id="{E5D4B371-7D12-8642-90D6-F6623C185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345"/>
              <a:ext cx="513" cy="391"/>
            </a:xfrm>
            <a:custGeom>
              <a:avLst/>
              <a:gdLst>
                <a:gd name="T0" fmla="*/ 0 w 440"/>
                <a:gd name="T1" fmla="*/ 841 h 303"/>
                <a:gd name="T2" fmla="*/ 58 w 440"/>
                <a:gd name="T3" fmla="*/ 528 h 303"/>
                <a:gd name="T4" fmla="*/ 267 w 440"/>
                <a:gd name="T5" fmla="*/ 154 h 303"/>
                <a:gd name="T6" fmla="*/ 605 w 440"/>
                <a:gd name="T7" fmla="*/ 19 h 303"/>
                <a:gd name="T8" fmla="*/ 813 w 440"/>
                <a:gd name="T9" fmla="*/ 41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0" h="303">
                  <a:moveTo>
                    <a:pt x="0" y="303"/>
                  </a:moveTo>
                  <a:cubicBezTo>
                    <a:pt x="3" y="267"/>
                    <a:pt x="7" y="232"/>
                    <a:pt x="32" y="191"/>
                  </a:cubicBezTo>
                  <a:cubicBezTo>
                    <a:pt x="56" y="149"/>
                    <a:pt x="94" y="85"/>
                    <a:pt x="144" y="55"/>
                  </a:cubicBezTo>
                  <a:cubicBezTo>
                    <a:pt x="193" y="24"/>
                    <a:pt x="278" y="13"/>
                    <a:pt x="328" y="7"/>
                  </a:cubicBezTo>
                  <a:cubicBezTo>
                    <a:pt x="377" y="0"/>
                    <a:pt x="408" y="7"/>
                    <a:pt x="440" y="15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4" name="Line 10">
              <a:extLst>
                <a:ext uri="{FF2B5EF4-FFF2-40B4-BE49-F238E27FC236}">
                  <a16:creationId xmlns:a16="http://schemas.microsoft.com/office/drawing/2014/main" id="{823DA894-C634-6846-94AE-9097C679C1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8" y="2912"/>
              <a:ext cx="9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5" name="Freeform 11">
              <a:extLst>
                <a:ext uri="{FF2B5EF4-FFF2-40B4-BE49-F238E27FC236}">
                  <a16:creationId xmlns:a16="http://schemas.microsoft.com/office/drawing/2014/main" id="{B3FFA656-B632-C747-B5DC-7D135C5AE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2952"/>
              <a:ext cx="473" cy="329"/>
            </a:xfrm>
            <a:custGeom>
              <a:avLst/>
              <a:gdLst>
                <a:gd name="T0" fmla="*/ 0 w 472"/>
                <a:gd name="T1" fmla="*/ 0 h 329"/>
                <a:gd name="T2" fmla="*/ 32 w 472"/>
                <a:gd name="T3" fmla="*/ 112 h 329"/>
                <a:gd name="T4" fmla="*/ 136 w 472"/>
                <a:gd name="T5" fmla="*/ 224 h 329"/>
                <a:gd name="T6" fmla="*/ 300 w 472"/>
                <a:gd name="T7" fmla="*/ 312 h 329"/>
                <a:gd name="T8" fmla="*/ 412 w 472"/>
                <a:gd name="T9" fmla="*/ 328 h 329"/>
                <a:gd name="T10" fmla="*/ 476 w 472"/>
                <a:gd name="T11" fmla="*/ 320 h 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2" h="329">
                  <a:moveTo>
                    <a:pt x="0" y="0"/>
                  </a:moveTo>
                  <a:cubicBezTo>
                    <a:pt x="4" y="37"/>
                    <a:pt x="9" y="74"/>
                    <a:pt x="32" y="112"/>
                  </a:cubicBezTo>
                  <a:cubicBezTo>
                    <a:pt x="54" y="149"/>
                    <a:pt x="92" y="190"/>
                    <a:pt x="136" y="224"/>
                  </a:cubicBezTo>
                  <a:cubicBezTo>
                    <a:pt x="180" y="257"/>
                    <a:pt x="250" y="294"/>
                    <a:pt x="296" y="312"/>
                  </a:cubicBezTo>
                  <a:cubicBezTo>
                    <a:pt x="341" y="329"/>
                    <a:pt x="378" y="326"/>
                    <a:pt x="408" y="328"/>
                  </a:cubicBezTo>
                  <a:cubicBezTo>
                    <a:pt x="437" y="329"/>
                    <a:pt x="454" y="324"/>
                    <a:pt x="472" y="320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0796" name="Object 12">
              <a:extLst>
                <a:ext uri="{FF2B5EF4-FFF2-40B4-BE49-F238E27FC236}">
                  <a16:creationId xmlns:a16="http://schemas.microsoft.com/office/drawing/2014/main" id="{C9BEE49D-5419-1E41-8EB7-1606A44A19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32" y="2196"/>
            <a:ext cx="369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286" name="Equation" r:id="rId4" imgW="381000" imgH="139700" progId="Equation.DSMT36">
                    <p:embed/>
                  </p:oleObj>
                </mc:Choice>
                <mc:Fallback>
                  <p:oleObj name="Equation" r:id="rId4" imgW="381000" imgH="139700" progId="Equation.DSMT36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2" y="2196"/>
                          <a:ext cx="369" cy="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797" name="Object 13">
              <a:extLst>
                <a:ext uri="{FF2B5EF4-FFF2-40B4-BE49-F238E27FC236}">
                  <a16:creationId xmlns:a16="http://schemas.microsoft.com/office/drawing/2014/main" id="{E83956E1-E7DE-7D45-AAD3-82659EE7D42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48" y="3276"/>
            <a:ext cx="337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287" name="Equation" r:id="rId6" imgW="381000" imgH="139700" progId="Equation.DSMT36">
                    <p:embed/>
                  </p:oleObj>
                </mc:Choice>
                <mc:Fallback>
                  <p:oleObj name="Equation" r:id="rId6" imgW="381000" imgH="139700" progId="Equation.DSMT36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" y="3276"/>
                          <a:ext cx="337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798" name="Object 14">
              <a:extLst>
                <a:ext uri="{FF2B5EF4-FFF2-40B4-BE49-F238E27FC236}">
                  <a16:creationId xmlns:a16="http://schemas.microsoft.com/office/drawing/2014/main" id="{126EEDFE-59BF-F94C-A2AD-0986C8F43F5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32" y="2752"/>
            <a:ext cx="90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288" name="Equation" r:id="rId8" imgW="800100" imgH="177800" progId="Equation.DSMT36">
                    <p:embed/>
                  </p:oleObj>
                </mc:Choice>
                <mc:Fallback>
                  <p:oleObj name="Equation" r:id="rId8" imgW="800100" imgH="177800" progId="Equation.DSMT36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2" y="2752"/>
                          <a:ext cx="90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0799" name="Line 15">
              <a:extLst>
                <a:ext uri="{FF2B5EF4-FFF2-40B4-BE49-F238E27FC236}">
                  <a16:creationId xmlns:a16="http://schemas.microsoft.com/office/drawing/2014/main" id="{DDFC62A6-882D-514C-A429-7B8C0345C5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4" y="3048"/>
              <a:ext cx="136" cy="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800" name="Line 16">
              <a:extLst>
                <a:ext uri="{FF2B5EF4-FFF2-40B4-BE49-F238E27FC236}">
                  <a16:creationId xmlns:a16="http://schemas.microsoft.com/office/drawing/2014/main" id="{E20D5221-0EDB-054B-B167-ECE9DDF11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0" y="2384"/>
              <a:ext cx="17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0772" name="Group 17">
            <a:extLst>
              <a:ext uri="{FF2B5EF4-FFF2-40B4-BE49-F238E27FC236}">
                <a16:creationId xmlns:a16="http://schemas.microsoft.com/office/drawing/2014/main" id="{4705DE57-C02F-4D4C-8DF6-E86CDF2A42CE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4970463"/>
            <a:ext cx="2871788" cy="1260475"/>
            <a:chOff x="2052" y="3104"/>
            <a:chExt cx="2108" cy="976"/>
          </a:xfrm>
        </p:grpSpPr>
        <p:grpSp>
          <p:nvGrpSpPr>
            <p:cNvPr id="160784" name="Group 18">
              <a:extLst>
                <a:ext uri="{FF2B5EF4-FFF2-40B4-BE49-F238E27FC236}">
                  <a16:creationId xmlns:a16="http://schemas.microsoft.com/office/drawing/2014/main" id="{EBFCF500-24A7-8C4A-A3CC-CBC33622F6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52" y="3172"/>
              <a:ext cx="728" cy="784"/>
              <a:chOff x="1892" y="3172"/>
              <a:chExt cx="728" cy="784"/>
            </a:xfrm>
          </p:grpSpPr>
          <p:sp>
            <p:nvSpPr>
              <p:cNvPr id="160789" name="Arc 19">
                <a:extLst>
                  <a:ext uri="{FF2B5EF4-FFF2-40B4-BE49-F238E27FC236}">
                    <a16:creationId xmlns:a16="http://schemas.microsoft.com/office/drawing/2014/main" id="{88D24143-5438-4F48-9E36-77E84AAEF8AE}"/>
                  </a:ext>
                </a:extLst>
              </p:cNvPr>
              <p:cNvSpPr>
                <a:spLocks/>
              </p:cNvSpPr>
              <p:nvPr/>
            </p:nvSpPr>
            <p:spPr bwMode="auto">
              <a:xfrm rot="7638403" flipV="1">
                <a:off x="1864" y="3200"/>
                <a:ext cx="784" cy="7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90" name="Arc 20">
                <a:extLst>
                  <a:ext uri="{FF2B5EF4-FFF2-40B4-BE49-F238E27FC236}">
                    <a16:creationId xmlns:a16="http://schemas.microsoft.com/office/drawing/2014/main" id="{B6764505-DCCC-1E49-B1E4-5F420D792EBC}"/>
                  </a:ext>
                </a:extLst>
              </p:cNvPr>
              <p:cNvSpPr>
                <a:spLocks/>
              </p:cNvSpPr>
              <p:nvPr/>
            </p:nvSpPr>
            <p:spPr bwMode="auto">
              <a:xfrm rot="-7638403" flipH="1" flipV="1">
                <a:off x="1838" y="3339"/>
                <a:ext cx="616" cy="433"/>
              </a:xfrm>
              <a:custGeom>
                <a:avLst/>
                <a:gdLst>
                  <a:gd name="T0" fmla="*/ 0 w 25195"/>
                  <a:gd name="T1" fmla="*/ 0 h 21600"/>
                  <a:gd name="T2" fmla="*/ 0 w 25195"/>
                  <a:gd name="T3" fmla="*/ 0 h 21600"/>
                  <a:gd name="T4" fmla="*/ 0 w 251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195" h="21600" fill="none" extrusionOk="0">
                    <a:moveTo>
                      <a:pt x="-1" y="302"/>
                    </a:moveTo>
                    <a:cubicBezTo>
                      <a:pt x="1190" y="101"/>
                      <a:pt x="2394" y="-1"/>
                      <a:pt x="3602" y="-1"/>
                    </a:cubicBezTo>
                    <a:cubicBezTo>
                      <a:pt x="15326" y="-1"/>
                      <a:pt x="24909" y="9352"/>
                      <a:pt x="25195" y="21072"/>
                    </a:cubicBezTo>
                  </a:path>
                  <a:path w="25195" h="21600" stroke="0" extrusionOk="0">
                    <a:moveTo>
                      <a:pt x="-1" y="302"/>
                    </a:moveTo>
                    <a:cubicBezTo>
                      <a:pt x="1190" y="101"/>
                      <a:pt x="2394" y="-1"/>
                      <a:pt x="3602" y="-1"/>
                    </a:cubicBezTo>
                    <a:cubicBezTo>
                      <a:pt x="15326" y="-1"/>
                      <a:pt x="24909" y="9352"/>
                      <a:pt x="25195" y="21072"/>
                    </a:cubicBezTo>
                    <a:lnTo>
                      <a:pt x="3602" y="21600"/>
                    </a:lnTo>
                    <a:lnTo>
                      <a:pt x="-1" y="30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60785" name="Picture 21">
              <a:extLst>
                <a:ext uri="{FF2B5EF4-FFF2-40B4-BE49-F238E27FC236}">
                  <a16:creationId xmlns:a16="http://schemas.microsoft.com/office/drawing/2014/main" id="{0A05D16E-9EFC-874C-8D41-58A1CC840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7" y="3416"/>
              <a:ext cx="16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0786" name="Freeform 22">
              <a:extLst>
                <a:ext uri="{FF2B5EF4-FFF2-40B4-BE49-F238E27FC236}">
                  <a16:creationId xmlns:a16="http://schemas.microsoft.com/office/drawing/2014/main" id="{2ACF1766-C87D-3841-8F9D-9027470DD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3104"/>
              <a:ext cx="360" cy="472"/>
            </a:xfrm>
            <a:custGeom>
              <a:avLst/>
              <a:gdLst>
                <a:gd name="T0" fmla="*/ 0 w 360"/>
                <a:gd name="T1" fmla="*/ 472 h 472"/>
                <a:gd name="T2" fmla="*/ 104 w 360"/>
                <a:gd name="T3" fmla="*/ 384 h 472"/>
                <a:gd name="T4" fmla="*/ 240 w 360"/>
                <a:gd name="T5" fmla="*/ 216 h 472"/>
                <a:gd name="T6" fmla="*/ 328 w 360"/>
                <a:gd name="T7" fmla="*/ 56 h 472"/>
                <a:gd name="T8" fmla="*/ 360 w 360"/>
                <a:gd name="T9" fmla="*/ 0 h 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" h="472">
                  <a:moveTo>
                    <a:pt x="0" y="472"/>
                  </a:moveTo>
                  <a:cubicBezTo>
                    <a:pt x="32" y="449"/>
                    <a:pt x="64" y="426"/>
                    <a:pt x="104" y="384"/>
                  </a:cubicBezTo>
                  <a:cubicBezTo>
                    <a:pt x="144" y="341"/>
                    <a:pt x="202" y="270"/>
                    <a:pt x="240" y="216"/>
                  </a:cubicBezTo>
                  <a:cubicBezTo>
                    <a:pt x="277" y="161"/>
                    <a:pt x="308" y="91"/>
                    <a:pt x="328" y="56"/>
                  </a:cubicBezTo>
                  <a:cubicBezTo>
                    <a:pt x="347" y="20"/>
                    <a:pt x="354" y="9"/>
                    <a:pt x="3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87" name="Freeform 23">
              <a:extLst>
                <a:ext uri="{FF2B5EF4-FFF2-40B4-BE49-F238E27FC236}">
                  <a16:creationId xmlns:a16="http://schemas.microsoft.com/office/drawing/2014/main" id="{37B9C60E-B8AC-F048-8406-AFC07C3BB12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800" y="3608"/>
              <a:ext cx="360" cy="472"/>
            </a:xfrm>
            <a:custGeom>
              <a:avLst/>
              <a:gdLst>
                <a:gd name="T0" fmla="*/ 0 w 360"/>
                <a:gd name="T1" fmla="*/ 472 h 472"/>
                <a:gd name="T2" fmla="*/ 104 w 360"/>
                <a:gd name="T3" fmla="*/ 384 h 472"/>
                <a:gd name="T4" fmla="*/ 240 w 360"/>
                <a:gd name="T5" fmla="*/ 216 h 472"/>
                <a:gd name="T6" fmla="*/ 328 w 360"/>
                <a:gd name="T7" fmla="*/ 56 h 472"/>
                <a:gd name="T8" fmla="*/ 360 w 360"/>
                <a:gd name="T9" fmla="*/ 0 h 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" h="472">
                  <a:moveTo>
                    <a:pt x="0" y="472"/>
                  </a:moveTo>
                  <a:cubicBezTo>
                    <a:pt x="32" y="449"/>
                    <a:pt x="64" y="426"/>
                    <a:pt x="104" y="384"/>
                  </a:cubicBezTo>
                  <a:cubicBezTo>
                    <a:pt x="144" y="341"/>
                    <a:pt x="202" y="270"/>
                    <a:pt x="240" y="216"/>
                  </a:cubicBezTo>
                  <a:cubicBezTo>
                    <a:pt x="277" y="161"/>
                    <a:pt x="308" y="91"/>
                    <a:pt x="328" y="56"/>
                  </a:cubicBezTo>
                  <a:cubicBezTo>
                    <a:pt x="347" y="20"/>
                    <a:pt x="354" y="9"/>
                    <a:pt x="3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88" name="Freeform 24">
              <a:extLst>
                <a:ext uri="{FF2B5EF4-FFF2-40B4-BE49-F238E27FC236}">
                  <a16:creationId xmlns:a16="http://schemas.microsoft.com/office/drawing/2014/main" id="{95BA4E69-EFAE-3448-9EA0-2B8FDF4B9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3452"/>
              <a:ext cx="55" cy="277"/>
            </a:xfrm>
            <a:custGeom>
              <a:avLst/>
              <a:gdLst>
                <a:gd name="T0" fmla="*/ 83 w 48"/>
                <a:gd name="T1" fmla="*/ 320 h 264"/>
                <a:gd name="T2" fmla="*/ 13 w 48"/>
                <a:gd name="T3" fmla="*/ 232 h 264"/>
                <a:gd name="T4" fmla="*/ 0 w 48"/>
                <a:gd name="T5" fmla="*/ 165 h 264"/>
                <a:gd name="T6" fmla="*/ 13 w 48"/>
                <a:gd name="T7" fmla="*/ 58 h 264"/>
                <a:gd name="T8" fmla="*/ 83 w 48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64">
                  <a:moveTo>
                    <a:pt x="48" y="264"/>
                  </a:moveTo>
                  <a:cubicBezTo>
                    <a:pt x="31" y="238"/>
                    <a:pt x="15" y="213"/>
                    <a:pt x="8" y="192"/>
                  </a:cubicBezTo>
                  <a:cubicBezTo>
                    <a:pt x="0" y="170"/>
                    <a:pt x="0" y="160"/>
                    <a:pt x="0" y="136"/>
                  </a:cubicBezTo>
                  <a:cubicBezTo>
                    <a:pt x="0" y="112"/>
                    <a:pt x="0" y="70"/>
                    <a:pt x="8" y="48"/>
                  </a:cubicBezTo>
                  <a:cubicBezTo>
                    <a:pt x="16" y="25"/>
                    <a:pt x="32" y="12"/>
                    <a:pt x="4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60773" name="Object 25">
            <a:extLst>
              <a:ext uri="{FF2B5EF4-FFF2-40B4-BE49-F238E27FC236}">
                <a16:creationId xmlns:a16="http://schemas.microsoft.com/office/drawing/2014/main" id="{778892C3-07AB-D240-9C4B-6200603D53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0100" y="5384800"/>
          <a:ext cx="1143000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89" name="Equation" r:id="rId11" imgW="787400" imgH="177800" progId="Equation.DSMT36">
                  <p:embed/>
                </p:oleObj>
              </mc:Choice>
              <mc:Fallback>
                <p:oleObj name="Equation" r:id="rId11" imgW="787400" imgH="177800" progId="Equation.DSMT36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5384800"/>
                        <a:ext cx="1143000" cy="25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4" name="Object 26">
            <a:extLst>
              <a:ext uri="{FF2B5EF4-FFF2-40B4-BE49-F238E27FC236}">
                <a16:creationId xmlns:a16="http://schemas.microsoft.com/office/drawing/2014/main" id="{6C3C1726-4EFB-0B41-B0F5-157043074B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5137150"/>
          <a:ext cx="515938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90" name="Equation" r:id="rId13" imgW="381000" imgH="139700" progId="Equation.DSMT36">
                  <p:embed/>
                </p:oleObj>
              </mc:Choice>
              <mc:Fallback>
                <p:oleObj name="Equation" r:id="rId13" imgW="381000" imgH="139700" progId="Equation.DSMT36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137150"/>
                        <a:ext cx="515938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5" name="Object 27">
            <a:extLst>
              <a:ext uri="{FF2B5EF4-FFF2-40B4-BE49-F238E27FC236}">
                <a16:creationId xmlns:a16="http://schemas.microsoft.com/office/drawing/2014/main" id="{4FA71E98-1843-874E-82A5-C5736CDBE4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5100" y="5822950"/>
          <a:ext cx="515938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91" name="Equation" r:id="rId15" imgW="381000" imgH="139700" progId="Equation.DSMT36">
                  <p:embed/>
                </p:oleObj>
              </mc:Choice>
              <mc:Fallback>
                <p:oleObj name="Equation" r:id="rId15" imgW="381000" imgH="139700" progId="Equation.DSMT36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5822950"/>
                        <a:ext cx="515938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6" name="Object 28">
            <a:extLst>
              <a:ext uri="{FF2B5EF4-FFF2-40B4-BE49-F238E27FC236}">
                <a16:creationId xmlns:a16="http://schemas.microsoft.com/office/drawing/2014/main" id="{E896425B-0491-5D4C-BFA6-F1706D2F0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908550"/>
          <a:ext cx="56515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92" name="Equation" r:id="rId17" imgW="381000" imgH="139700" progId="Equation.DSMT36">
                  <p:embed/>
                </p:oleObj>
              </mc:Choice>
              <mc:Fallback>
                <p:oleObj name="Equation" r:id="rId17" imgW="381000" imgH="139700" progId="Equation.DSMT36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908550"/>
                        <a:ext cx="56515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77" name="Line 29">
            <a:extLst>
              <a:ext uri="{FF2B5EF4-FFF2-40B4-BE49-F238E27FC236}">
                <a16:creationId xmlns:a16="http://schemas.microsoft.com/office/drawing/2014/main" id="{E73BAEE1-732A-2040-B934-45BC4E3F3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7000" y="5168900"/>
            <a:ext cx="381000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8" name="Text Box 30">
            <a:extLst>
              <a:ext uri="{FF2B5EF4-FFF2-40B4-BE49-F238E27FC236}">
                <a16:creationId xmlns:a16="http://schemas.microsoft.com/office/drawing/2014/main" id="{370A1F98-D778-E343-A5C9-DD4B267D9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6053138"/>
            <a:ext cx="1052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Bow shock</a:t>
            </a:r>
            <a:endParaRPr lang="en-US" altLang="en-US" sz="1400">
              <a:latin typeface="Helvetica" pitchFamily="2" charset="0"/>
            </a:endParaRPr>
          </a:p>
        </p:txBody>
      </p:sp>
      <p:sp>
        <p:nvSpPr>
          <p:cNvPr id="160779" name="Line 31">
            <a:extLst>
              <a:ext uri="{FF2B5EF4-FFF2-40B4-BE49-F238E27FC236}">
                <a16:creationId xmlns:a16="http://schemas.microsoft.com/office/drawing/2014/main" id="{721E0863-C50A-724E-9E57-40D6BB03C3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5880100"/>
            <a:ext cx="34290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0" name="Text Box 32">
            <a:extLst>
              <a:ext uri="{FF2B5EF4-FFF2-40B4-BE49-F238E27FC236}">
                <a16:creationId xmlns:a16="http://schemas.microsoft.com/office/drawing/2014/main" id="{77410FF8-44E1-C440-A614-B720C2F6E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425" y="5024438"/>
            <a:ext cx="1730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Trailing edge shock</a:t>
            </a:r>
            <a:endParaRPr lang="en-US" altLang="en-US" sz="1400">
              <a:latin typeface="Helvetica" pitchFamily="2" charset="0"/>
            </a:endParaRPr>
          </a:p>
        </p:txBody>
      </p:sp>
      <p:sp>
        <p:nvSpPr>
          <p:cNvPr id="160781" name="Line 33">
            <a:extLst>
              <a:ext uri="{FF2B5EF4-FFF2-40B4-BE49-F238E27FC236}">
                <a16:creationId xmlns:a16="http://schemas.microsoft.com/office/drawing/2014/main" id="{4506122C-792E-EB47-9EB0-4A4BE10D9C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16700" y="5232400"/>
            <a:ext cx="368300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2" name="Line 34">
            <a:extLst>
              <a:ext uri="{FF2B5EF4-FFF2-40B4-BE49-F238E27FC236}">
                <a16:creationId xmlns:a16="http://schemas.microsoft.com/office/drawing/2014/main" id="{60F4D414-11B5-CF42-BEEC-F28C76519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0" y="42418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3" name="Line 35">
            <a:extLst>
              <a:ext uri="{FF2B5EF4-FFF2-40B4-BE49-F238E27FC236}">
                <a16:creationId xmlns:a16="http://schemas.microsoft.com/office/drawing/2014/main" id="{7B612B5D-A1D6-5746-A0D2-0B50B61FE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3300" y="57023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878E14-28DB-E744-A65C-8D2FEFFF7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>
            <a:extLst>
              <a:ext uri="{FF2B5EF4-FFF2-40B4-BE49-F238E27FC236}">
                <a16:creationId xmlns:a16="http://schemas.microsoft.com/office/drawing/2014/main" id="{30537C4A-4AD8-FF4A-8409-1D41FC8E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98450"/>
            <a:ext cx="7772400" cy="681038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61794" name="Rectangle 3">
            <a:extLst>
              <a:ext uri="{FF2B5EF4-FFF2-40B4-BE49-F238E27FC236}">
                <a16:creationId xmlns:a16="http://schemas.microsoft.com/office/drawing/2014/main" id="{014EC1D6-F298-FF44-B52F-9F114F7B9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088" y="1651000"/>
            <a:ext cx="8304212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Supersonic Flow (M &gt; 1 everywhere)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Assumptions: compressible, linearized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Disturbances propagates downstream inside Mach cone.</a:t>
            </a:r>
          </a:p>
        </p:txBody>
      </p:sp>
      <p:sp>
        <p:nvSpPr>
          <p:cNvPr id="161795" name="AutoShape 4">
            <a:extLst>
              <a:ext uri="{FF2B5EF4-FFF2-40B4-BE49-F238E27FC236}">
                <a16:creationId xmlns:a16="http://schemas.microsoft.com/office/drawing/2014/main" id="{45DD861E-40D0-A14C-92D8-ED97F4BD992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962400" y="3911600"/>
            <a:ext cx="1168400" cy="1562100"/>
          </a:xfrm>
          <a:prstGeom prst="triangle">
            <a:avLst>
              <a:gd name="adj" fmla="val 50000"/>
            </a:avLst>
          </a:prstGeom>
          <a:solidFill>
            <a:srgbClr val="82F25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1796" name="Line 5">
            <a:extLst>
              <a:ext uri="{FF2B5EF4-FFF2-40B4-BE49-F238E27FC236}">
                <a16:creationId xmlns:a16="http://schemas.microsoft.com/office/drawing/2014/main" id="{F6F8C8FE-FBB1-5C4E-9999-0A7F00DA24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71900" y="3302000"/>
            <a:ext cx="673100" cy="138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797" name="Line 6">
            <a:extLst>
              <a:ext uri="{FF2B5EF4-FFF2-40B4-BE49-F238E27FC236}">
                <a16:creationId xmlns:a16="http://schemas.microsoft.com/office/drawing/2014/main" id="{F312634C-AABB-4F40-BF49-65FBE7643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900" y="4711700"/>
            <a:ext cx="673100" cy="138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1798" name="Group 7">
            <a:extLst>
              <a:ext uri="{FF2B5EF4-FFF2-40B4-BE49-F238E27FC236}">
                <a16:creationId xmlns:a16="http://schemas.microsoft.com/office/drawing/2014/main" id="{82FD9E08-D3E2-D54D-B06C-57C78DD59AD9}"/>
              </a:ext>
            </a:extLst>
          </p:cNvPr>
          <p:cNvGrpSpPr>
            <a:grpSpLocks/>
          </p:cNvGrpSpPr>
          <p:nvPr/>
        </p:nvGrpSpPr>
        <p:grpSpPr bwMode="auto">
          <a:xfrm>
            <a:off x="5308600" y="3263900"/>
            <a:ext cx="520700" cy="850900"/>
            <a:chOff x="3344" y="2056"/>
            <a:chExt cx="328" cy="536"/>
          </a:xfrm>
        </p:grpSpPr>
        <p:sp>
          <p:nvSpPr>
            <p:cNvPr id="161813" name="Line 8">
              <a:extLst>
                <a:ext uri="{FF2B5EF4-FFF2-40B4-BE49-F238E27FC236}">
                  <a16:creationId xmlns:a16="http://schemas.microsoft.com/office/drawing/2014/main" id="{9A14C15D-4861-494D-A422-02EAC0A09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72"/>
              <a:ext cx="96" cy="5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4" name="Line 9">
              <a:extLst>
                <a:ext uri="{FF2B5EF4-FFF2-40B4-BE49-F238E27FC236}">
                  <a16:creationId xmlns:a16="http://schemas.microsoft.com/office/drawing/2014/main" id="{7C1083E0-085A-A542-8F14-B0A7CF694E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56"/>
              <a:ext cx="232" cy="5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5" name="Line 10">
              <a:extLst>
                <a:ext uri="{FF2B5EF4-FFF2-40B4-BE49-F238E27FC236}">
                  <a16:creationId xmlns:a16="http://schemas.microsoft.com/office/drawing/2014/main" id="{D166C1A2-6C07-BA4D-98DF-6CB79BAB02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88"/>
              <a:ext cx="328" cy="5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1799" name="Line 11">
            <a:extLst>
              <a:ext uri="{FF2B5EF4-FFF2-40B4-BE49-F238E27FC236}">
                <a16:creationId xmlns:a16="http://schemas.microsoft.com/office/drawing/2014/main" id="{E35D4391-EC2D-0746-9A88-EB983D18F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4950" y="4102100"/>
            <a:ext cx="1282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0" name="Line 12">
            <a:extLst>
              <a:ext uri="{FF2B5EF4-FFF2-40B4-BE49-F238E27FC236}">
                <a16:creationId xmlns:a16="http://schemas.microsoft.com/office/drawing/2014/main" id="{DBCD157D-D25B-264D-AB3A-9DC5F0C3C8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57650" y="3657600"/>
            <a:ext cx="1339850" cy="438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1" name="Freeform 13">
            <a:extLst>
              <a:ext uri="{FF2B5EF4-FFF2-40B4-BE49-F238E27FC236}">
                <a16:creationId xmlns:a16="http://schemas.microsoft.com/office/drawing/2014/main" id="{4A04C1AB-2ABF-BA49-9C50-068023ECF938}"/>
              </a:ext>
            </a:extLst>
          </p:cNvPr>
          <p:cNvSpPr>
            <a:spLocks/>
          </p:cNvSpPr>
          <p:nvPr/>
        </p:nvSpPr>
        <p:spPr bwMode="auto">
          <a:xfrm>
            <a:off x="5356225" y="3605213"/>
            <a:ext cx="1990725" cy="46037"/>
          </a:xfrm>
          <a:custGeom>
            <a:avLst/>
            <a:gdLst>
              <a:gd name="T0" fmla="*/ 2147483646 w 1254"/>
              <a:gd name="T1" fmla="*/ 2147483646 h 29"/>
              <a:gd name="T2" fmla="*/ 2147483646 w 1254"/>
              <a:gd name="T3" fmla="*/ 2147483646 h 29"/>
              <a:gd name="T4" fmla="*/ 2147483646 w 1254"/>
              <a:gd name="T5" fmla="*/ 2147483646 h 29"/>
              <a:gd name="T6" fmla="*/ 2147483646 w 1254"/>
              <a:gd name="T7" fmla="*/ 2147483646 h 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4" h="29">
                <a:moveTo>
                  <a:pt x="38" y="29"/>
                </a:moveTo>
                <a:cubicBezTo>
                  <a:pt x="65" y="19"/>
                  <a:pt x="92" y="9"/>
                  <a:pt x="118" y="5"/>
                </a:cubicBezTo>
                <a:cubicBezTo>
                  <a:pt x="143" y="0"/>
                  <a:pt x="0" y="5"/>
                  <a:pt x="190" y="5"/>
                </a:cubicBezTo>
                <a:cubicBezTo>
                  <a:pt x="379" y="5"/>
                  <a:pt x="816" y="5"/>
                  <a:pt x="1254" y="5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1802" name="Group 14">
            <a:extLst>
              <a:ext uri="{FF2B5EF4-FFF2-40B4-BE49-F238E27FC236}">
                <a16:creationId xmlns:a16="http://schemas.microsoft.com/office/drawing/2014/main" id="{EB21F30A-6AA0-B74E-9F5F-C470FFABDE08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5321300" y="5257800"/>
            <a:ext cx="520700" cy="850900"/>
            <a:chOff x="3344" y="2056"/>
            <a:chExt cx="328" cy="536"/>
          </a:xfrm>
        </p:grpSpPr>
        <p:sp>
          <p:nvSpPr>
            <p:cNvPr id="161810" name="Line 15">
              <a:extLst>
                <a:ext uri="{FF2B5EF4-FFF2-40B4-BE49-F238E27FC236}">
                  <a16:creationId xmlns:a16="http://schemas.microsoft.com/office/drawing/2014/main" id="{115D2532-7D18-4640-B2C3-17EF3F52B5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72"/>
              <a:ext cx="96" cy="5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1" name="Line 16">
              <a:extLst>
                <a:ext uri="{FF2B5EF4-FFF2-40B4-BE49-F238E27FC236}">
                  <a16:creationId xmlns:a16="http://schemas.microsoft.com/office/drawing/2014/main" id="{6B641C7B-ED8F-494F-9F46-874A875A3A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56"/>
              <a:ext cx="232" cy="5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2" name="Line 17">
              <a:extLst>
                <a:ext uri="{FF2B5EF4-FFF2-40B4-BE49-F238E27FC236}">
                  <a16:creationId xmlns:a16="http://schemas.microsoft.com/office/drawing/2014/main" id="{4B5753A4-332F-9B45-A230-F525DB72FA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88"/>
              <a:ext cx="328" cy="5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1803" name="Text Box 18">
            <a:extLst>
              <a:ext uri="{FF2B5EF4-FFF2-40B4-BE49-F238E27FC236}">
                <a16:creationId xmlns:a16="http://schemas.microsoft.com/office/drawing/2014/main" id="{88A997CF-D03B-1240-8B9B-34DF8F73F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684713"/>
            <a:ext cx="1631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Sharp nosed edge</a:t>
            </a:r>
          </a:p>
        </p:txBody>
      </p:sp>
      <p:sp>
        <p:nvSpPr>
          <p:cNvPr id="161804" name="Text Box 19">
            <a:extLst>
              <a:ext uri="{FF2B5EF4-FFF2-40B4-BE49-F238E27FC236}">
                <a16:creationId xmlns:a16="http://schemas.microsoft.com/office/drawing/2014/main" id="{549DD18B-5970-F041-8D35-98E33C5E5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5" y="5395913"/>
            <a:ext cx="11414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Shock wave</a:t>
            </a:r>
          </a:p>
        </p:txBody>
      </p:sp>
      <p:sp>
        <p:nvSpPr>
          <p:cNvPr id="161805" name="Text Box 20">
            <a:extLst>
              <a:ext uri="{FF2B5EF4-FFF2-40B4-BE49-F238E27FC236}">
                <a16:creationId xmlns:a16="http://schemas.microsoft.com/office/drawing/2014/main" id="{8AB911AD-A922-EB4B-85D9-F19DA41FB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5459413"/>
            <a:ext cx="1476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Expansion wave</a:t>
            </a:r>
          </a:p>
        </p:txBody>
      </p:sp>
      <p:sp>
        <p:nvSpPr>
          <p:cNvPr id="161806" name="Line 21">
            <a:extLst>
              <a:ext uri="{FF2B5EF4-FFF2-40B4-BE49-F238E27FC236}">
                <a16:creationId xmlns:a16="http://schemas.microsoft.com/office/drawing/2014/main" id="{1E3C94A6-E1BF-0E4F-AA4B-44F3936C09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6300" y="5181600"/>
            <a:ext cx="546100" cy="203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7" name="Line 22">
            <a:extLst>
              <a:ext uri="{FF2B5EF4-FFF2-40B4-BE49-F238E27FC236}">
                <a16:creationId xmlns:a16="http://schemas.microsoft.com/office/drawing/2014/main" id="{95E7E501-98F8-B94C-A095-3638EBCCBC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6100" y="5626100"/>
            <a:ext cx="292100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1808" name="Object 23">
            <a:extLst>
              <a:ext uri="{FF2B5EF4-FFF2-40B4-BE49-F238E27FC236}">
                <a16:creationId xmlns:a16="http://schemas.microsoft.com/office/drawing/2014/main" id="{CBB6EDF1-4EBF-DC49-B610-753104E200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1688" y="4419600"/>
          <a:ext cx="100171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85" name="Equation" r:id="rId3" imgW="584200" imgH="177800" progId="Equation.DSMT36">
                  <p:embed/>
                </p:oleObj>
              </mc:Choice>
              <mc:Fallback>
                <p:oleObj name="Equation" r:id="rId3" imgW="584200" imgH="177800" progId="Equation.DSMT36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4419600"/>
                        <a:ext cx="1001712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09" name="Line 24">
            <a:extLst>
              <a:ext uri="{FF2B5EF4-FFF2-40B4-BE49-F238E27FC236}">
                <a16:creationId xmlns:a16="http://schemas.microsoft.com/office/drawing/2014/main" id="{85E9D596-620D-3B47-831E-61AF798E8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8514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58A631-888C-BD41-BBBD-5E52B680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>
            <a:extLst>
              <a:ext uri="{FF2B5EF4-FFF2-40B4-BE49-F238E27FC236}">
                <a16:creationId xmlns:a16="http://schemas.microsoft.com/office/drawing/2014/main" id="{725B3987-DB7B-A949-8EFC-5BD5ECD3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280988"/>
            <a:ext cx="7772400" cy="758825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62818" name="Rectangle 3">
            <a:extLst>
              <a:ext uri="{FF2B5EF4-FFF2-40B4-BE49-F238E27FC236}">
                <a16:creationId xmlns:a16="http://schemas.microsoft.com/office/drawing/2014/main" id="{05C67B53-D7B9-874A-90F2-F52742427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3" y="1651000"/>
            <a:ext cx="8462962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Hypersonic Flow (high supersonic speeds)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Assumptions: nonlinear, viscous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Stronger shocks; thin shock layer interacts with viscous boundary layer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High layer temperatures—chemical reactions occur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Typically for M &gt; 5</a:t>
            </a:r>
          </a:p>
        </p:txBody>
      </p:sp>
      <p:sp>
        <p:nvSpPr>
          <p:cNvPr id="162819" name="AutoShape 4">
            <a:extLst>
              <a:ext uri="{FF2B5EF4-FFF2-40B4-BE49-F238E27FC236}">
                <a16:creationId xmlns:a16="http://schemas.microsoft.com/office/drawing/2014/main" id="{98A2018D-130F-BF40-938A-EECA388FCBE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140200" y="4318000"/>
            <a:ext cx="1168400" cy="1562100"/>
          </a:xfrm>
          <a:prstGeom prst="triangle">
            <a:avLst>
              <a:gd name="adj" fmla="val 50000"/>
            </a:avLst>
          </a:prstGeom>
          <a:solidFill>
            <a:srgbClr val="82F25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2820" name="Line 5">
            <a:extLst>
              <a:ext uri="{FF2B5EF4-FFF2-40B4-BE49-F238E27FC236}">
                <a16:creationId xmlns:a16="http://schemas.microsoft.com/office/drawing/2014/main" id="{CEEDD2A3-684C-B74F-8AB0-269866ECFDBB}"/>
              </a:ext>
            </a:extLst>
          </p:cNvPr>
          <p:cNvSpPr>
            <a:spLocks noChangeShapeType="1"/>
          </p:cNvSpPr>
          <p:nvPr/>
        </p:nvSpPr>
        <p:spPr bwMode="auto">
          <a:xfrm rot="-2349364">
            <a:off x="4387850" y="4608513"/>
            <a:ext cx="90170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1" name="Text Box 6">
            <a:extLst>
              <a:ext uri="{FF2B5EF4-FFF2-40B4-BE49-F238E27FC236}">
                <a16:creationId xmlns:a16="http://schemas.microsoft.com/office/drawing/2014/main" id="{81F9AA54-5E42-6B47-B4AD-A19C74139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225" y="4202113"/>
            <a:ext cx="11414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Shock wave</a:t>
            </a:r>
          </a:p>
        </p:txBody>
      </p:sp>
      <p:sp>
        <p:nvSpPr>
          <p:cNvPr id="162822" name="Line 7">
            <a:extLst>
              <a:ext uri="{FF2B5EF4-FFF2-40B4-BE49-F238E27FC236}">
                <a16:creationId xmlns:a16="http://schemas.microsoft.com/office/drawing/2014/main" id="{4481FCCB-268F-2F44-8101-998225D41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6025" y="5203825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3" name="Line 8">
            <a:extLst>
              <a:ext uri="{FF2B5EF4-FFF2-40B4-BE49-F238E27FC236}">
                <a16:creationId xmlns:a16="http://schemas.microsoft.com/office/drawing/2014/main" id="{0384A3EA-F0F9-AB4C-B240-F59A7DA9D6B4}"/>
              </a:ext>
            </a:extLst>
          </p:cNvPr>
          <p:cNvSpPr>
            <a:spLocks noChangeShapeType="1"/>
          </p:cNvSpPr>
          <p:nvPr/>
        </p:nvSpPr>
        <p:spPr bwMode="auto">
          <a:xfrm rot="2349364" flipV="1">
            <a:off x="4387850" y="3795713"/>
            <a:ext cx="90170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4" name="Line 9">
            <a:extLst>
              <a:ext uri="{FF2B5EF4-FFF2-40B4-BE49-F238E27FC236}">
                <a16:creationId xmlns:a16="http://schemas.microsoft.com/office/drawing/2014/main" id="{B516E557-9905-864D-B03D-EDF625000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5600" y="4533900"/>
            <a:ext cx="4064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5" name="Line 10">
            <a:extLst>
              <a:ext uri="{FF2B5EF4-FFF2-40B4-BE49-F238E27FC236}">
                <a16:creationId xmlns:a16="http://schemas.microsoft.com/office/drawing/2014/main" id="{922D3F9F-467F-1441-BAC8-C695E0D78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445000"/>
            <a:ext cx="901700" cy="33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6" name="Text Box 11">
            <a:extLst>
              <a:ext uri="{FF2B5EF4-FFF2-40B4-BE49-F238E27FC236}">
                <a16:creationId xmlns:a16="http://schemas.microsoft.com/office/drawing/2014/main" id="{3D6CB683-12DC-4640-B0A7-A3B099C16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925" y="4481513"/>
            <a:ext cx="21764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Thin, hot shock layer with viscous interactions and chemical reactions</a:t>
            </a:r>
          </a:p>
        </p:txBody>
      </p:sp>
      <p:graphicFrame>
        <p:nvGraphicFramePr>
          <p:cNvPr id="162827" name="Object 12">
            <a:extLst>
              <a:ext uri="{FF2B5EF4-FFF2-40B4-BE49-F238E27FC236}">
                <a16:creationId xmlns:a16="http://schemas.microsoft.com/office/drawing/2014/main" id="{26BCE01E-3690-4F49-BC33-76394230F9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4250" y="4749800"/>
          <a:ext cx="8731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97" name="Equation" r:id="rId3" imgW="469900" imgH="177800" progId="Equation.DSMT36">
                  <p:embed/>
                </p:oleObj>
              </mc:Choice>
              <mc:Fallback>
                <p:oleObj name="Equation" r:id="rId3" imgW="469900" imgH="177800" progId="Equation.DSMT3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4749800"/>
                        <a:ext cx="8731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BA5DC7-0208-1E41-8B69-4369A821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>
            <a:extLst>
              <a:ext uri="{FF2B5EF4-FFF2-40B4-BE49-F238E27FC236}">
                <a16:creationId xmlns:a16="http://schemas.microsoft.com/office/drawing/2014/main" id="{6EAF7186-260A-2A4C-A5EB-F7C93A106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23838"/>
            <a:ext cx="7772400" cy="7969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Strip Theory</a:t>
            </a:r>
          </a:p>
        </p:txBody>
      </p:sp>
      <p:sp>
        <p:nvSpPr>
          <p:cNvPr id="163842" name="Rectangle 3">
            <a:extLst>
              <a:ext uri="{FF2B5EF4-FFF2-40B4-BE49-F238E27FC236}">
                <a16:creationId xmlns:a16="http://schemas.microsoft.com/office/drawing/2014/main" id="{CE8C3783-152C-454A-A70C-96D302B45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725" y="1447800"/>
            <a:ext cx="8347075" cy="4572000"/>
          </a:xfrm>
        </p:spPr>
        <p:txBody>
          <a:bodyPr/>
          <a:lstStyle/>
          <a:p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3-D extension of the 2-D theory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2-D solutions assume that the loads at each spanwise station of a wing depend only on the motion of that station.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wing is divided into a number of strips and the aerodynamic loads on each strip is calculated on the basis of the 2-D coefficients evaluated at the centerline of the strip.</a:t>
            </a:r>
          </a:p>
        </p:txBody>
      </p:sp>
      <p:sp>
        <p:nvSpPr>
          <p:cNvPr id="163843" name="AutoShape 4">
            <a:extLst>
              <a:ext uri="{FF2B5EF4-FFF2-40B4-BE49-F238E27FC236}">
                <a16:creationId xmlns:a16="http://schemas.microsoft.com/office/drawing/2014/main" id="{BEBA5BF6-0D79-0449-AF39-D5FD2CC7B4A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248150" y="3536950"/>
            <a:ext cx="1270000" cy="32766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3844" name="Line 5">
            <a:extLst>
              <a:ext uri="{FF2B5EF4-FFF2-40B4-BE49-F238E27FC236}">
                <a16:creationId xmlns:a16="http://schemas.microsoft.com/office/drawing/2014/main" id="{67E09E36-BE06-734C-9B4A-B0BD274AC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6500" y="45974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5" name="Line 6">
            <a:extLst>
              <a:ext uri="{FF2B5EF4-FFF2-40B4-BE49-F238E27FC236}">
                <a16:creationId xmlns:a16="http://schemas.microsoft.com/office/drawing/2014/main" id="{E804946A-CF61-C944-9A1E-DB106DA20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9900" y="46482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6" name="Line 7">
            <a:extLst>
              <a:ext uri="{FF2B5EF4-FFF2-40B4-BE49-F238E27FC236}">
                <a16:creationId xmlns:a16="http://schemas.microsoft.com/office/drawing/2014/main" id="{BB7C6D49-07B2-8A46-B3AF-99C9DAB81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2200" y="47117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7" name="Line 8">
            <a:extLst>
              <a:ext uri="{FF2B5EF4-FFF2-40B4-BE49-F238E27FC236}">
                <a16:creationId xmlns:a16="http://schemas.microsoft.com/office/drawing/2014/main" id="{F91EBD1F-EF66-C749-B624-66C5088765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3700" y="47625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8" name="Line 9">
            <a:extLst>
              <a:ext uri="{FF2B5EF4-FFF2-40B4-BE49-F238E27FC236}">
                <a16:creationId xmlns:a16="http://schemas.microsoft.com/office/drawing/2014/main" id="{BFF6BF51-7390-344D-A048-2748DF220C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7100" y="48260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9" name="Line 10">
            <a:extLst>
              <a:ext uri="{FF2B5EF4-FFF2-40B4-BE49-F238E27FC236}">
                <a16:creationId xmlns:a16="http://schemas.microsoft.com/office/drawing/2014/main" id="{AEDCF69C-EBF6-F144-80BC-CB03AC718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0" y="4559300"/>
            <a:ext cx="0" cy="1447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50" name="Line 11">
            <a:extLst>
              <a:ext uri="{FF2B5EF4-FFF2-40B4-BE49-F238E27FC236}">
                <a16:creationId xmlns:a16="http://schemas.microsoft.com/office/drawing/2014/main" id="{B1F3516D-3C7B-9440-941E-7D49575DE9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0" y="4559300"/>
            <a:ext cx="383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3851" name="Object 12">
            <a:extLst>
              <a:ext uri="{FF2B5EF4-FFF2-40B4-BE49-F238E27FC236}">
                <a16:creationId xmlns:a16="http://schemas.microsoft.com/office/drawing/2014/main" id="{5935D21D-707C-9149-8D0B-1027ACE54F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0550" y="6000750"/>
          <a:ext cx="2159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4" name="Equation" r:id="rId3" imgW="114300" imgH="114300" progId="Equation.DSMT36">
                  <p:embed/>
                </p:oleObj>
              </mc:Choice>
              <mc:Fallback>
                <p:oleObj name="Equation" r:id="rId3" imgW="114300" imgH="114300" progId="Equation.DSMT3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550" y="6000750"/>
                        <a:ext cx="2159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52" name="Object 13">
            <a:extLst>
              <a:ext uri="{FF2B5EF4-FFF2-40B4-BE49-F238E27FC236}">
                <a16:creationId xmlns:a16="http://schemas.microsoft.com/office/drawing/2014/main" id="{566908B6-5772-8744-BA92-550689C727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92950" y="4425950"/>
          <a:ext cx="2032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5" name="Equation" r:id="rId5" imgW="114300" imgH="139700" progId="Equation.DSMT36">
                  <p:embed/>
                </p:oleObj>
              </mc:Choice>
              <mc:Fallback>
                <p:oleObj name="Equation" r:id="rId5" imgW="114300" imgH="139700" progId="Equation.DSMT36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425950"/>
                        <a:ext cx="20320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3" name="Text Box 14">
            <a:extLst>
              <a:ext uri="{FF2B5EF4-FFF2-40B4-BE49-F238E27FC236}">
                <a16:creationId xmlns:a16="http://schemas.microsoft.com/office/drawing/2014/main" id="{B229462A-6417-F24F-BBC3-2F9E6F031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725" y="4951413"/>
            <a:ext cx="20018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chords parallel to the flow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63854" name="Line 15">
            <a:extLst>
              <a:ext uri="{FF2B5EF4-FFF2-40B4-BE49-F238E27FC236}">
                <a16:creationId xmlns:a16="http://schemas.microsoft.com/office/drawing/2014/main" id="{5C3971D0-2FEA-5146-9AD0-3089A2AE579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75300" y="5156200"/>
            <a:ext cx="135890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55" name="Freeform 16">
            <a:extLst>
              <a:ext uri="{FF2B5EF4-FFF2-40B4-BE49-F238E27FC236}">
                <a16:creationId xmlns:a16="http://schemas.microsoft.com/office/drawing/2014/main" id="{B1BC704A-1D2F-7C4D-A355-AF8699899218}"/>
              </a:ext>
            </a:extLst>
          </p:cNvPr>
          <p:cNvSpPr>
            <a:spLocks/>
          </p:cNvSpPr>
          <p:nvPr/>
        </p:nvSpPr>
        <p:spPr bwMode="auto">
          <a:xfrm>
            <a:off x="4902200" y="4699000"/>
            <a:ext cx="571500" cy="1003300"/>
          </a:xfrm>
          <a:custGeom>
            <a:avLst/>
            <a:gdLst>
              <a:gd name="T0" fmla="*/ 0 w 360"/>
              <a:gd name="T1" fmla="*/ 0 h 632"/>
              <a:gd name="T2" fmla="*/ 0 w 360"/>
              <a:gd name="T3" fmla="*/ 2147483646 h 632"/>
              <a:gd name="T4" fmla="*/ 2147483646 w 360"/>
              <a:gd name="T5" fmla="*/ 2147483646 h 632"/>
              <a:gd name="T6" fmla="*/ 2147483646 w 360"/>
              <a:gd name="T7" fmla="*/ 2147483646 h 632"/>
              <a:gd name="T8" fmla="*/ 0 w 360"/>
              <a:gd name="T9" fmla="*/ 0 h 6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0" h="632">
                <a:moveTo>
                  <a:pt x="0" y="0"/>
                </a:moveTo>
                <a:lnTo>
                  <a:pt x="0" y="600"/>
                </a:lnTo>
                <a:lnTo>
                  <a:pt x="360" y="632"/>
                </a:lnTo>
                <a:lnTo>
                  <a:pt x="360" y="4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ED1B3F-0405-7C48-9133-4C0E073E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>
            <a:extLst>
              <a:ext uri="{FF2B5EF4-FFF2-40B4-BE49-F238E27FC236}">
                <a16:creationId xmlns:a16="http://schemas.microsoft.com/office/drawing/2014/main" id="{085B1406-161C-B34B-B6B9-0FAC2B5D0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287338"/>
            <a:ext cx="7772400" cy="7794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Strip Theory</a:t>
            </a:r>
          </a:p>
        </p:txBody>
      </p:sp>
      <p:sp>
        <p:nvSpPr>
          <p:cNvPr id="164866" name="Rectangle 3">
            <a:extLst>
              <a:ext uri="{FF2B5EF4-FFF2-40B4-BE49-F238E27FC236}">
                <a16:creationId xmlns:a16="http://schemas.microsoft.com/office/drawing/2014/main" id="{13A76931-7D73-5245-8C2A-823EDBC9B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088" y="1447800"/>
            <a:ext cx="8367712" cy="4572000"/>
          </a:xfrm>
        </p:spPr>
        <p:txBody>
          <a:bodyPr/>
          <a:lstStyle/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3-D extension of the 2-D theory (cont.)</a:t>
            </a:r>
          </a:p>
          <a:p>
            <a:pPr lvl="1"/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Effective primarily for </a:t>
            </a:r>
            <a:r>
              <a:rPr lang="en-US" altLang="en-US" sz="22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unswept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wings with high aspect ratios.</a:t>
            </a:r>
          </a:p>
          <a:p>
            <a:pPr lvl="1"/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Strip theory can be adjusted to account for compressibility (Prandtl-</a:t>
            </a:r>
            <a:r>
              <a:rPr lang="en-US" altLang="en-US" sz="22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Glauert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correction) or aspect ratio effects.</a:t>
            </a:r>
          </a:p>
          <a:p>
            <a:pPr lvl="1"/>
            <a:r>
              <a:rPr lang="en-US" altLang="en-US" sz="22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function </a:t>
            </a:r>
            <a:r>
              <a:rPr lang="en-US" altLang="en-US" sz="2200" i="1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C(k)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is used for the unsteady circulatory loads.</a:t>
            </a:r>
          </a:p>
          <a:p>
            <a:pPr lvl="1"/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Each strip has at least two degrees-of-freedom (DOF),i.e., pitch and plunge (three DOF if control surface is present).</a:t>
            </a: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5916EA-09E2-F046-BFB4-422FFCEA6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>
            <a:extLst>
              <a:ext uri="{FF2B5EF4-FFF2-40B4-BE49-F238E27FC236}">
                <a16:creationId xmlns:a16="http://schemas.microsoft.com/office/drawing/2014/main" id="{C035F4F1-59FB-3647-B0A5-920042E2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0" y="312738"/>
            <a:ext cx="8648700" cy="828675"/>
          </a:xfrm>
        </p:spPr>
        <p:txBody>
          <a:bodyPr/>
          <a:lstStyle/>
          <a:p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Frequency-Domain Methods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65890" name="Rectangle 3">
            <a:extLst>
              <a:ext uri="{FF2B5EF4-FFF2-40B4-BE49-F238E27FC236}">
                <a16:creationId xmlns:a16="http://schemas.microsoft.com/office/drawing/2014/main" id="{19CB9599-4D47-9742-91D7-D609A2440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Numerical method to solve the 3-D potential flow.</a:t>
            </a: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Break-up lifting surface into </a:t>
            </a:r>
            <a:r>
              <a:rPr lang="en-US" altLang="en-US" sz="2400" i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boxes</a:t>
            </a: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.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pSp>
        <p:nvGrpSpPr>
          <p:cNvPr id="165891" name="Group 4">
            <a:extLst>
              <a:ext uri="{FF2B5EF4-FFF2-40B4-BE49-F238E27FC236}">
                <a16:creationId xmlns:a16="http://schemas.microsoft.com/office/drawing/2014/main" id="{D73762FB-4724-EF4C-B32A-D60B2680623E}"/>
              </a:ext>
            </a:extLst>
          </p:cNvPr>
          <p:cNvGrpSpPr>
            <a:grpSpLocks/>
          </p:cNvGrpSpPr>
          <p:nvPr/>
        </p:nvGrpSpPr>
        <p:grpSpPr bwMode="auto">
          <a:xfrm>
            <a:off x="1930400" y="3797300"/>
            <a:ext cx="4368800" cy="1828800"/>
            <a:chOff x="1648" y="2112"/>
            <a:chExt cx="2752" cy="1152"/>
          </a:xfrm>
        </p:grpSpPr>
        <p:grpSp>
          <p:nvGrpSpPr>
            <p:cNvPr id="165905" name="Group 5">
              <a:extLst>
                <a:ext uri="{FF2B5EF4-FFF2-40B4-BE49-F238E27FC236}">
                  <a16:creationId xmlns:a16="http://schemas.microsoft.com/office/drawing/2014/main" id="{5CC740E8-EB9B-1244-82B9-525A3C941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8" y="2112"/>
              <a:ext cx="1384" cy="1152"/>
              <a:chOff x="1648" y="2112"/>
              <a:chExt cx="1384" cy="1152"/>
            </a:xfrm>
          </p:grpSpPr>
          <p:sp>
            <p:nvSpPr>
              <p:cNvPr id="165916" name="Freeform 6">
                <a:extLst>
                  <a:ext uri="{FF2B5EF4-FFF2-40B4-BE49-F238E27FC236}">
                    <a16:creationId xmlns:a16="http://schemas.microsoft.com/office/drawing/2014/main" id="{977CC27A-66C0-A147-8488-5B755657E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2112"/>
                <a:ext cx="1376" cy="1152"/>
              </a:xfrm>
              <a:custGeom>
                <a:avLst/>
                <a:gdLst>
                  <a:gd name="T0" fmla="*/ 1376 w 1376"/>
                  <a:gd name="T1" fmla="*/ 0 h 1152"/>
                  <a:gd name="T2" fmla="*/ 1376 w 1376"/>
                  <a:gd name="T3" fmla="*/ 696 h 1152"/>
                  <a:gd name="T4" fmla="*/ 0 w 1376"/>
                  <a:gd name="T5" fmla="*/ 1152 h 1152"/>
                  <a:gd name="T6" fmla="*/ 0 w 1376"/>
                  <a:gd name="T7" fmla="*/ 768 h 1152"/>
                  <a:gd name="T8" fmla="*/ 1376 w 1376"/>
                  <a:gd name="T9" fmla="*/ 0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6" h="1152">
                    <a:moveTo>
                      <a:pt x="1376" y="0"/>
                    </a:moveTo>
                    <a:lnTo>
                      <a:pt x="1376" y="696"/>
                    </a:lnTo>
                    <a:lnTo>
                      <a:pt x="0" y="1152"/>
                    </a:lnTo>
                    <a:lnTo>
                      <a:pt x="0" y="768"/>
                    </a:lnTo>
                    <a:lnTo>
                      <a:pt x="1376" y="0"/>
                    </a:lnTo>
                    <a:close/>
                  </a:path>
                </a:pathLst>
              </a:custGeom>
              <a:solidFill>
                <a:srgbClr val="BF951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7" name="Line 7">
                <a:extLst>
                  <a:ext uri="{FF2B5EF4-FFF2-40B4-BE49-F238E27FC236}">
                    <a16:creationId xmlns:a16="http://schemas.microsoft.com/office/drawing/2014/main" id="{C15B72B7-1FA5-A349-BCF9-4EE58A7816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0" y="2784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8" name="Line 8">
                <a:extLst>
                  <a:ext uri="{FF2B5EF4-FFF2-40B4-BE49-F238E27FC236}">
                    <a16:creationId xmlns:a16="http://schemas.microsoft.com/office/drawing/2014/main" id="{16C62AA9-30B0-D840-BDBE-3D2E8EFEE4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0" y="26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9" name="Line 9">
                <a:extLst>
                  <a:ext uri="{FF2B5EF4-FFF2-40B4-BE49-F238E27FC236}">
                    <a16:creationId xmlns:a16="http://schemas.microsoft.com/office/drawing/2014/main" id="{7BCFBDB1-30B5-4748-BF76-C0D9009B8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4" y="2544"/>
                <a:ext cx="0" cy="5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0" name="Line 10">
                <a:extLst>
                  <a:ext uri="{FF2B5EF4-FFF2-40B4-BE49-F238E27FC236}">
                    <a16:creationId xmlns:a16="http://schemas.microsoft.com/office/drawing/2014/main" id="{29AF7FB5-CBBF-1843-967B-1830C7D92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88" y="2424"/>
                <a:ext cx="0" cy="5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1" name="Line 11">
                <a:extLst>
                  <a:ext uri="{FF2B5EF4-FFF2-40B4-BE49-F238E27FC236}">
                    <a16:creationId xmlns:a16="http://schemas.microsoft.com/office/drawing/2014/main" id="{3B207415-986F-2F44-86EA-A066EE23F1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2" y="2272"/>
                <a:ext cx="0" cy="6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2" name="Line 12">
                <a:extLst>
                  <a:ext uri="{FF2B5EF4-FFF2-40B4-BE49-F238E27FC236}">
                    <a16:creationId xmlns:a16="http://schemas.microsoft.com/office/drawing/2014/main" id="{9A3F6CAB-6491-454B-9A5C-5529022C81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304"/>
                <a:ext cx="1384" cy="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3" name="Line 13">
                <a:extLst>
                  <a:ext uri="{FF2B5EF4-FFF2-40B4-BE49-F238E27FC236}">
                    <a16:creationId xmlns:a16="http://schemas.microsoft.com/office/drawing/2014/main" id="{C6020C29-B6BF-B04D-AAA9-96D7B605DB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512"/>
                <a:ext cx="1384" cy="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4" name="Line 14">
                <a:extLst>
                  <a:ext uri="{FF2B5EF4-FFF2-40B4-BE49-F238E27FC236}">
                    <a16:creationId xmlns:a16="http://schemas.microsoft.com/office/drawing/2014/main" id="{CE7C5504-9719-3B45-9C22-C7F0DEAB2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6" y="2664"/>
                <a:ext cx="136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5906" name="Group 15">
              <a:extLst>
                <a:ext uri="{FF2B5EF4-FFF2-40B4-BE49-F238E27FC236}">
                  <a16:creationId xmlns:a16="http://schemas.microsoft.com/office/drawing/2014/main" id="{63E1B58B-B9DF-BA4E-B5CA-8E540BDD1566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16" y="2112"/>
              <a:ext cx="1384" cy="1152"/>
              <a:chOff x="1648" y="2112"/>
              <a:chExt cx="1384" cy="1152"/>
            </a:xfrm>
          </p:grpSpPr>
          <p:sp>
            <p:nvSpPr>
              <p:cNvPr id="165907" name="Freeform 16">
                <a:extLst>
                  <a:ext uri="{FF2B5EF4-FFF2-40B4-BE49-F238E27FC236}">
                    <a16:creationId xmlns:a16="http://schemas.microsoft.com/office/drawing/2014/main" id="{5AB87D63-B715-E042-BA42-7A4D88646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2112"/>
                <a:ext cx="1376" cy="1152"/>
              </a:xfrm>
              <a:custGeom>
                <a:avLst/>
                <a:gdLst>
                  <a:gd name="T0" fmla="*/ 1376 w 1376"/>
                  <a:gd name="T1" fmla="*/ 0 h 1152"/>
                  <a:gd name="T2" fmla="*/ 1376 w 1376"/>
                  <a:gd name="T3" fmla="*/ 696 h 1152"/>
                  <a:gd name="T4" fmla="*/ 0 w 1376"/>
                  <a:gd name="T5" fmla="*/ 1152 h 1152"/>
                  <a:gd name="T6" fmla="*/ 0 w 1376"/>
                  <a:gd name="T7" fmla="*/ 768 h 1152"/>
                  <a:gd name="T8" fmla="*/ 1376 w 1376"/>
                  <a:gd name="T9" fmla="*/ 0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6" h="1152">
                    <a:moveTo>
                      <a:pt x="1376" y="0"/>
                    </a:moveTo>
                    <a:lnTo>
                      <a:pt x="1376" y="696"/>
                    </a:lnTo>
                    <a:lnTo>
                      <a:pt x="0" y="1152"/>
                    </a:lnTo>
                    <a:lnTo>
                      <a:pt x="0" y="768"/>
                    </a:lnTo>
                    <a:lnTo>
                      <a:pt x="1376" y="0"/>
                    </a:lnTo>
                    <a:close/>
                  </a:path>
                </a:pathLst>
              </a:custGeom>
              <a:solidFill>
                <a:srgbClr val="BF951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08" name="Line 17">
                <a:extLst>
                  <a:ext uri="{FF2B5EF4-FFF2-40B4-BE49-F238E27FC236}">
                    <a16:creationId xmlns:a16="http://schemas.microsoft.com/office/drawing/2014/main" id="{B4F5E259-9747-3C4F-86E5-312240AB56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0" y="2784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09" name="Line 18">
                <a:extLst>
                  <a:ext uri="{FF2B5EF4-FFF2-40B4-BE49-F238E27FC236}">
                    <a16:creationId xmlns:a16="http://schemas.microsoft.com/office/drawing/2014/main" id="{EF2BFE7C-4495-C543-9D58-F4A1C23EDB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0" y="26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0" name="Line 19">
                <a:extLst>
                  <a:ext uri="{FF2B5EF4-FFF2-40B4-BE49-F238E27FC236}">
                    <a16:creationId xmlns:a16="http://schemas.microsoft.com/office/drawing/2014/main" id="{54548060-6AC2-3348-A3F6-036254580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4" y="2544"/>
                <a:ext cx="0" cy="5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1" name="Line 20">
                <a:extLst>
                  <a:ext uri="{FF2B5EF4-FFF2-40B4-BE49-F238E27FC236}">
                    <a16:creationId xmlns:a16="http://schemas.microsoft.com/office/drawing/2014/main" id="{0A711934-263B-0C4D-815C-339549D71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88" y="2424"/>
                <a:ext cx="0" cy="5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2" name="Line 21">
                <a:extLst>
                  <a:ext uri="{FF2B5EF4-FFF2-40B4-BE49-F238E27FC236}">
                    <a16:creationId xmlns:a16="http://schemas.microsoft.com/office/drawing/2014/main" id="{ACC4CF2F-3B07-2F4F-BA78-920488F5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2" y="2272"/>
                <a:ext cx="0" cy="6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3" name="Line 22">
                <a:extLst>
                  <a:ext uri="{FF2B5EF4-FFF2-40B4-BE49-F238E27FC236}">
                    <a16:creationId xmlns:a16="http://schemas.microsoft.com/office/drawing/2014/main" id="{AF410810-2558-C34E-93E4-3D7E6E129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304"/>
                <a:ext cx="1384" cy="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4" name="Line 23">
                <a:extLst>
                  <a:ext uri="{FF2B5EF4-FFF2-40B4-BE49-F238E27FC236}">
                    <a16:creationId xmlns:a16="http://schemas.microsoft.com/office/drawing/2014/main" id="{CE6A5973-CD01-7840-92AF-65740EAEED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512"/>
                <a:ext cx="1384" cy="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5" name="Line 24">
                <a:extLst>
                  <a:ext uri="{FF2B5EF4-FFF2-40B4-BE49-F238E27FC236}">
                    <a16:creationId xmlns:a16="http://schemas.microsoft.com/office/drawing/2014/main" id="{843F7BFC-A01F-024C-96EF-232DBF5DC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6" y="2664"/>
                <a:ext cx="136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5892" name="Freeform 25">
            <a:extLst>
              <a:ext uri="{FF2B5EF4-FFF2-40B4-BE49-F238E27FC236}">
                <a16:creationId xmlns:a16="http://schemas.microsoft.com/office/drawing/2014/main" id="{05B0CBC5-24D7-2C4A-B7A8-F38330D2F8FB}"/>
              </a:ext>
            </a:extLst>
          </p:cNvPr>
          <p:cNvSpPr>
            <a:spLocks/>
          </p:cNvSpPr>
          <p:nvPr/>
        </p:nvSpPr>
        <p:spPr bwMode="auto">
          <a:xfrm>
            <a:off x="4965700" y="4533900"/>
            <a:ext cx="355600" cy="412750"/>
          </a:xfrm>
          <a:custGeom>
            <a:avLst/>
            <a:gdLst>
              <a:gd name="T0" fmla="*/ 0 w 232"/>
              <a:gd name="T1" fmla="*/ 0 h 264"/>
              <a:gd name="T2" fmla="*/ 0 w 232"/>
              <a:gd name="T3" fmla="*/ 2147483646 h 264"/>
              <a:gd name="T4" fmla="*/ 2147483646 w 232"/>
              <a:gd name="T5" fmla="*/ 2147483646 h 264"/>
              <a:gd name="T6" fmla="*/ 2147483646 w 232"/>
              <a:gd name="T7" fmla="*/ 2147483646 h 264"/>
              <a:gd name="T8" fmla="*/ 0 w 232"/>
              <a:gd name="T9" fmla="*/ 0 h 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2" h="264">
                <a:moveTo>
                  <a:pt x="0" y="0"/>
                </a:moveTo>
                <a:lnTo>
                  <a:pt x="0" y="168"/>
                </a:lnTo>
                <a:lnTo>
                  <a:pt x="232" y="264"/>
                </a:lnTo>
                <a:lnTo>
                  <a:pt x="224" y="104"/>
                </a:lnTo>
                <a:lnTo>
                  <a:pt x="0" y="0"/>
                </a:lnTo>
                <a:close/>
              </a:path>
            </a:pathLst>
          </a:custGeom>
          <a:solidFill>
            <a:srgbClr val="051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5893" name="AutoShape 26">
            <a:extLst>
              <a:ext uri="{FF2B5EF4-FFF2-40B4-BE49-F238E27FC236}">
                <a16:creationId xmlns:a16="http://schemas.microsoft.com/office/drawing/2014/main" id="{2E4E3683-72F7-DF43-B36E-AA0619692A8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718300" y="3822700"/>
            <a:ext cx="787400" cy="584200"/>
          </a:xfrm>
          <a:prstGeom prst="parallelogram">
            <a:avLst>
              <a:gd name="adj" fmla="val 33696"/>
            </a:avLst>
          </a:prstGeom>
          <a:solidFill>
            <a:srgbClr val="BF951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5894" name="Line 27">
            <a:extLst>
              <a:ext uri="{FF2B5EF4-FFF2-40B4-BE49-F238E27FC236}">
                <a16:creationId xmlns:a16="http://schemas.microsoft.com/office/drawing/2014/main" id="{3F15923E-3BCB-8041-B9BF-264961FF61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70500" y="4038600"/>
            <a:ext cx="1282700" cy="546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895" name="Text Box 28">
            <a:extLst>
              <a:ext uri="{FF2B5EF4-FFF2-40B4-BE49-F238E27FC236}">
                <a16:creationId xmlns:a16="http://schemas.microsoft.com/office/drawing/2014/main" id="{170DC1F8-3CC3-0C41-A497-517FC9DE9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4073525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</a:rPr>
              <a:t>x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5896" name="Text Box 29">
            <a:extLst>
              <a:ext uri="{FF2B5EF4-FFF2-40B4-BE49-F238E27FC236}">
                <a16:creationId xmlns:a16="http://schemas.microsoft.com/office/drawing/2014/main" id="{1D550391-C9CC-5C44-A1C3-721BE21D9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25" y="4814888"/>
            <a:ext cx="17430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Evaluate upwash at 3/4 box chord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65897" name="Line 30">
            <a:extLst>
              <a:ext uri="{FF2B5EF4-FFF2-40B4-BE49-F238E27FC236}">
                <a16:creationId xmlns:a16="http://schemas.microsoft.com/office/drawing/2014/main" id="{FC4CB87D-0CA8-F24E-A338-37C5E618AE2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37400" y="4394200"/>
            <a:ext cx="127000" cy="44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5898" name="Object 31">
            <a:extLst>
              <a:ext uri="{FF2B5EF4-FFF2-40B4-BE49-F238E27FC236}">
                <a16:creationId xmlns:a16="http://schemas.microsoft.com/office/drawing/2014/main" id="{88FCA4E7-1DCB-4947-8F54-6323D0BEEF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5300" y="3257550"/>
          <a:ext cx="152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63" name="Equation" r:id="rId3" imgW="914400" imgH="190500" progId="Equation.DSMT36">
                  <p:embed/>
                </p:oleObj>
              </mc:Choice>
              <mc:Fallback>
                <p:oleObj name="Equation" r:id="rId3" imgW="914400" imgH="190500" progId="Equation.DSMT36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3257550"/>
                        <a:ext cx="1524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9" name="Line 32">
            <a:extLst>
              <a:ext uri="{FF2B5EF4-FFF2-40B4-BE49-F238E27FC236}">
                <a16:creationId xmlns:a16="http://schemas.microsoft.com/office/drawing/2014/main" id="{1C69FDD7-1C32-7641-8DA6-42CF24B20E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12000" y="3568700"/>
            <a:ext cx="27940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900" name="Text Box 33">
            <a:extLst>
              <a:ext uri="{FF2B5EF4-FFF2-40B4-BE49-F238E27FC236}">
                <a16:creationId xmlns:a16="http://schemas.microsoft.com/office/drawing/2014/main" id="{F1465A78-D92A-9B48-BB9F-B43A9CEE3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5767388"/>
            <a:ext cx="3495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Boxes arranged in strips parallel to freestream velocity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65901" name="Line 34">
            <a:extLst>
              <a:ext uri="{FF2B5EF4-FFF2-40B4-BE49-F238E27FC236}">
                <a16:creationId xmlns:a16="http://schemas.microsoft.com/office/drawing/2014/main" id="{F1104F94-4BCE-B449-88C1-7F5350CA23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959100"/>
            <a:ext cx="0" cy="685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5902" name="Object 35">
            <a:extLst>
              <a:ext uri="{FF2B5EF4-FFF2-40B4-BE49-F238E27FC236}">
                <a16:creationId xmlns:a16="http://schemas.microsoft.com/office/drawing/2014/main" id="{C7CBEB63-63C2-6148-BD04-BAADAD0AC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54500" y="3098800"/>
          <a:ext cx="3937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64" name="Equation" r:id="rId5" imgW="203200" imgH="177800" progId="Equation.DSMT36">
                  <p:embed/>
                </p:oleObj>
              </mc:Choice>
              <mc:Fallback>
                <p:oleObj name="Equation" r:id="rId5" imgW="203200" imgH="177800" progId="Equation.DSMT36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0" y="3098800"/>
                        <a:ext cx="3937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3" name="Line 36">
            <a:extLst>
              <a:ext uri="{FF2B5EF4-FFF2-40B4-BE49-F238E27FC236}">
                <a16:creationId xmlns:a16="http://schemas.microsoft.com/office/drawing/2014/main" id="{C49A44DD-DB1D-AE41-B383-39C9B2F8A6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82900" y="4787900"/>
            <a:ext cx="711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904" name="Text Box 37">
            <a:extLst>
              <a:ext uri="{FF2B5EF4-FFF2-40B4-BE49-F238E27FC236}">
                <a16:creationId xmlns:a16="http://schemas.microsoft.com/office/drawing/2014/main" id="{0601C0CE-1741-CE4D-8D72-6BADB6EB0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3225" y="2947988"/>
            <a:ext cx="1743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Assumption: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1A11F-DBD1-9E4F-8D43-F197211C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>
            <a:extLst>
              <a:ext uri="{FF2B5EF4-FFF2-40B4-BE49-F238E27FC236}">
                <a16:creationId xmlns:a16="http://schemas.microsoft.com/office/drawing/2014/main" id="{B8C1B2D6-D7FD-2444-85E5-D44701FA8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63" y="220663"/>
            <a:ext cx="7772400" cy="7588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Doublet Lattice Method</a:t>
            </a:r>
          </a:p>
        </p:txBody>
      </p:sp>
      <p:sp>
        <p:nvSpPr>
          <p:cNvPr id="166914" name="Rectangle 3">
            <a:extLst>
              <a:ext uri="{FF2B5EF4-FFF2-40B4-BE49-F238E27FC236}">
                <a16:creationId xmlns:a16="http://schemas.microsoft.com/office/drawing/2014/main" id="{71356E26-CBD2-334A-9539-44F176AF2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382713"/>
            <a:ext cx="7772400" cy="5199062"/>
          </a:xfrm>
        </p:spPr>
        <p:txBody>
          <a:bodyPr/>
          <a:lstStyle/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Discretized problem reduces to:</a:t>
            </a:r>
          </a:p>
          <a:p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Tx/>
              <a:buNone/>
            </a:pP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and can be set up in matrix form:</a:t>
            </a:r>
          </a:p>
          <a:p>
            <a:pPr>
              <a:buFontTx/>
              <a:buNone/>
            </a:pPr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Tx/>
              <a:buNone/>
            </a:pPr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/>
            <a:endParaRPr lang="en-US" altLang="en-US" sz="18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Very popular method (</a:t>
            </a:r>
            <a:r>
              <a:rPr lang="en-US" altLang="en-US" sz="1800" i="1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e.g.</a:t>
            </a: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, MSC/NASTRAN, ASTROS, etc.)</a:t>
            </a: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Linearized potential flow—subsonic flow applications</a:t>
            </a: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Undisturbed flow is uniform and is either steady or gusting harmonically</a:t>
            </a: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Similar in concept to Finite Element Model (FEM) in structural applications</a:t>
            </a:r>
          </a:p>
        </p:txBody>
      </p:sp>
      <p:graphicFrame>
        <p:nvGraphicFramePr>
          <p:cNvPr id="166915" name="Object 4">
            <a:extLst>
              <a:ext uri="{FF2B5EF4-FFF2-40B4-BE49-F238E27FC236}">
                <a16:creationId xmlns:a16="http://schemas.microsoft.com/office/drawing/2014/main" id="{66C5DB20-D1AA-F342-983D-1C3C3ECF17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9925" y="1878013"/>
          <a:ext cx="555625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56" name="Equation" r:id="rId3" imgW="3149600" imgH="444500" progId="Equation.DSMT36">
                  <p:embed/>
                </p:oleObj>
              </mc:Choice>
              <mc:Fallback>
                <p:oleObj name="Equation" r:id="rId3" imgW="3149600" imgH="4445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925" y="1878013"/>
                        <a:ext cx="555625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6" name="Object 5">
            <a:extLst>
              <a:ext uri="{FF2B5EF4-FFF2-40B4-BE49-F238E27FC236}">
                <a16:creationId xmlns:a16="http://schemas.microsoft.com/office/drawing/2014/main" id="{73B5C6A7-139E-F14F-A763-C0157EC207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65425" y="3113088"/>
          <a:ext cx="285115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57" name="Equation" r:id="rId5" imgW="1460500" imgH="533400" progId="Equation.DSMT36">
                  <p:embed/>
                </p:oleObj>
              </mc:Choice>
              <mc:Fallback>
                <p:oleObj name="Equation" r:id="rId5" imgW="1460500" imgH="5334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3113088"/>
                        <a:ext cx="285115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7" name="Text Box 6">
            <a:extLst>
              <a:ext uri="{FF2B5EF4-FFF2-40B4-BE49-F238E27FC236}">
                <a16:creationId xmlns:a16="http://schemas.microsoft.com/office/drawing/2014/main" id="{C0E37E1F-E1FB-0747-8DE8-A7754C854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3843338"/>
            <a:ext cx="9921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Notes: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48F542-B2F9-1F41-B9CA-B108874C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2">
            <a:extLst>
              <a:ext uri="{FF2B5EF4-FFF2-40B4-BE49-F238E27FC236}">
                <a16:creationId xmlns:a16="http://schemas.microsoft.com/office/drawing/2014/main" id="{C9AC7DF7-E4C7-6546-910A-3E87F814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244475"/>
            <a:ext cx="7772400" cy="7683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Practical Considerations</a:t>
            </a:r>
          </a:p>
        </p:txBody>
      </p:sp>
      <p:sp>
        <p:nvSpPr>
          <p:cNvPr id="167938" name="Rectangle 3">
            <a:extLst>
              <a:ext uri="{FF2B5EF4-FFF2-40B4-BE49-F238E27FC236}">
                <a16:creationId xmlns:a16="http://schemas.microsoft.com/office/drawing/2014/main" id="{36EF132C-D24B-FD4A-B88F-F979D735A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975" y="1373188"/>
            <a:ext cx="8304213" cy="4572000"/>
          </a:xfrm>
        </p:spPr>
        <p:txBody>
          <a:bodyPr/>
          <a:lstStyle/>
          <a:p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Practical considerations (from MSC/NASTRAN implementation):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Aspect ratio of the boxes should be ~1 (range 1/3 to 3 is acceptable).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Chord length of the boxes &lt; 0.08 U/f, where U=uniform flow velocity, f=greatest frequency of interest (Hz), i.e., 12 boxes per minimum wavelength.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 less than four boxes per chord.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Boxes should be concentrated near wing edges and hinge lines or any other places where downwash is discontinous and pressures have large gradients.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B2E063-7777-CA48-9E6A-4C4BA5E7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>
            <a:extLst>
              <a:ext uri="{FF2B5EF4-FFF2-40B4-BE49-F238E27FC236}">
                <a16:creationId xmlns:a16="http://schemas.microsoft.com/office/drawing/2014/main" id="{33FD24C5-3836-EA4E-AF2E-BEDCDA038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54013"/>
            <a:ext cx="7772400" cy="55403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Aerodynamics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49DC3E31-B80B-AE48-87E9-7E622F12030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256463" cy="503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E4762C-6CCD-2D4E-A6F2-8A6F99E7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137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1753B2FA-0F98-3E4C-B8F8-CA5414010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89EA9B3F-2F51-E742-BE9D-03F4ED770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4" name="Line 4">
            <a:extLst>
              <a:ext uri="{FF2B5EF4-FFF2-40B4-BE49-F238E27FC236}">
                <a16:creationId xmlns:a16="http://schemas.microsoft.com/office/drawing/2014/main" id="{83238303-8404-6444-90E6-0FAA9B30BC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1938" y="2163763"/>
            <a:ext cx="0" cy="2081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7861C1EA-08FE-E948-BFE2-53012BB07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8925" y="4270375"/>
            <a:ext cx="2462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6" name="Freeform 6">
            <a:extLst>
              <a:ext uri="{FF2B5EF4-FFF2-40B4-BE49-F238E27FC236}">
                <a16:creationId xmlns:a16="http://schemas.microsoft.com/office/drawing/2014/main" id="{0DD937C3-F592-8B48-B4B3-11837C114F04}"/>
              </a:ext>
            </a:extLst>
          </p:cNvPr>
          <p:cNvSpPr>
            <a:spLocks/>
          </p:cNvSpPr>
          <p:nvPr/>
        </p:nvSpPr>
        <p:spPr bwMode="auto">
          <a:xfrm>
            <a:off x="1531938" y="2506663"/>
            <a:ext cx="2433637" cy="571500"/>
          </a:xfrm>
          <a:custGeom>
            <a:avLst/>
            <a:gdLst>
              <a:gd name="T0" fmla="*/ 23812 w 1533"/>
              <a:gd name="T1" fmla="*/ 0 h 360"/>
              <a:gd name="T2" fmla="*/ 69850 w 1533"/>
              <a:gd name="T3" fmla="*/ 0 h 360"/>
              <a:gd name="T4" fmla="*/ 107950 w 1533"/>
              <a:gd name="T5" fmla="*/ 0 h 360"/>
              <a:gd name="T6" fmla="*/ 153987 w 1533"/>
              <a:gd name="T7" fmla="*/ 0 h 360"/>
              <a:gd name="T8" fmla="*/ 201612 w 1533"/>
              <a:gd name="T9" fmla="*/ 9525 h 360"/>
              <a:gd name="T10" fmla="*/ 247650 w 1533"/>
              <a:gd name="T11" fmla="*/ 17463 h 360"/>
              <a:gd name="T12" fmla="*/ 303212 w 1533"/>
              <a:gd name="T13" fmla="*/ 26988 h 360"/>
              <a:gd name="T14" fmla="*/ 350837 w 1533"/>
              <a:gd name="T15" fmla="*/ 26988 h 360"/>
              <a:gd name="T16" fmla="*/ 406400 w 1533"/>
              <a:gd name="T17" fmla="*/ 46038 h 360"/>
              <a:gd name="T18" fmla="*/ 444500 w 1533"/>
              <a:gd name="T19" fmla="*/ 46038 h 360"/>
              <a:gd name="T20" fmla="*/ 490537 w 1533"/>
              <a:gd name="T21" fmla="*/ 65088 h 360"/>
              <a:gd name="T22" fmla="*/ 546100 w 1533"/>
              <a:gd name="T23" fmla="*/ 74613 h 360"/>
              <a:gd name="T24" fmla="*/ 593725 w 1533"/>
              <a:gd name="T25" fmla="*/ 93663 h 360"/>
              <a:gd name="T26" fmla="*/ 649287 w 1533"/>
              <a:gd name="T27" fmla="*/ 101600 h 360"/>
              <a:gd name="T28" fmla="*/ 704850 w 1533"/>
              <a:gd name="T29" fmla="*/ 130175 h 360"/>
              <a:gd name="T30" fmla="*/ 742950 w 1533"/>
              <a:gd name="T31" fmla="*/ 139700 h 360"/>
              <a:gd name="T32" fmla="*/ 798512 w 1533"/>
              <a:gd name="T33" fmla="*/ 158750 h 360"/>
              <a:gd name="T34" fmla="*/ 836612 w 1533"/>
              <a:gd name="T35" fmla="*/ 158750 h 360"/>
              <a:gd name="T36" fmla="*/ 882650 w 1533"/>
              <a:gd name="T37" fmla="*/ 168275 h 360"/>
              <a:gd name="T38" fmla="*/ 920750 w 1533"/>
              <a:gd name="T39" fmla="*/ 176213 h 360"/>
              <a:gd name="T40" fmla="*/ 957262 w 1533"/>
              <a:gd name="T41" fmla="*/ 204788 h 360"/>
              <a:gd name="T42" fmla="*/ 1003300 w 1533"/>
              <a:gd name="T43" fmla="*/ 233363 h 360"/>
              <a:gd name="T44" fmla="*/ 1050925 w 1533"/>
              <a:gd name="T45" fmla="*/ 260350 h 360"/>
              <a:gd name="T46" fmla="*/ 1106487 w 1533"/>
              <a:gd name="T47" fmla="*/ 298450 h 360"/>
              <a:gd name="T48" fmla="*/ 1144587 w 1533"/>
              <a:gd name="T49" fmla="*/ 327025 h 360"/>
              <a:gd name="T50" fmla="*/ 1190625 w 1533"/>
              <a:gd name="T51" fmla="*/ 363538 h 360"/>
              <a:gd name="T52" fmla="*/ 1219200 w 1533"/>
              <a:gd name="T53" fmla="*/ 401638 h 360"/>
              <a:gd name="T54" fmla="*/ 1265237 w 1533"/>
              <a:gd name="T55" fmla="*/ 428625 h 360"/>
              <a:gd name="T56" fmla="*/ 1293812 w 1533"/>
              <a:gd name="T57" fmla="*/ 466725 h 360"/>
              <a:gd name="T58" fmla="*/ 1320800 w 1533"/>
              <a:gd name="T59" fmla="*/ 485775 h 360"/>
              <a:gd name="T60" fmla="*/ 1358900 w 1533"/>
              <a:gd name="T61" fmla="*/ 503238 h 360"/>
              <a:gd name="T62" fmla="*/ 1397000 w 1533"/>
              <a:gd name="T63" fmla="*/ 531813 h 360"/>
              <a:gd name="T64" fmla="*/ 1433512 w 1533"/>
              <a:gd name="T65" fmla="*/ 550863 h 360"/>
              <a:gd name="T66" fmla="*/ 1471612 w 1533"/>
              <a:gd name="T67" fmla="*/ 569913 h 360"/>
              <a:gd name="T68" fmla="*/ 1517650 w 1533"/>
              <a:gd name="T69" fmla="*/ 550863 h 360"/>
              <a:gd name="T70" fmla="*/ 1555750 w 1533"/>
              <a:gd name="T71" fmla="*/ 522288 h 360"/>
              <a:gd name="T72" fmla="*/ 1592262 w 1533"/>
              <a:gd name="T73" fmla="*/ 493713 h 360"/>
              <a:gd name="T74" fmla="*/ 1620837 w 1533"/>
              <a:gd name="T75" fmla="*/ 466725 h 360"/>
              <a:gd name="T76" fmla="*/ 1647825 w 1533"/>
              <a:gd name="T77" fmla="*/ 428625 h 360"/>
              <a:gd name="T78" fmla="*/ 1676400 w 1533"/>
              <a:gd name="T79" fmla="*/ 392113 h 360"/>
              <a:gd name="T80" fmla="*/ 1704975 w 1533"/>
              <a:gd name="T81" fmla="*/ 363538 h 360"/>
              <a:gd name="T82" fmla="*/ 1741487 w 1533"/>
              <a:gd name="T83" fmla="*/ 344488 h 360"/>
              <a:gd name="T84" fmla="*/ 1779587 w 1533"/>
              <a:gd name="T85" fmla="*/ 317500 h 360"/>
              <a:gd name="T86" fmla="*/ 1825625 w 1533"/>
              <a:gd name="T87" fmla="*/ 298450 h 360"/>
              <a:gd name="T88" fmla="*/ 1863725 w 1533"/>
              <a:gd name="T89" fmla="*/ 288925 h 360"/>
              <a:gd name="T90" fmla="*/ 1919287 w 1533"/>
              <a:gd name="T91" fmla="*/ 279400 h 360"/>
              <a:gd name="T92" fmla="*/ 1965325 w 1533"/>
              <a:gd name="T93" fmla="*/ 279400 h 360"/>
              <a:gd name="T94" fmla="*/ 2003425 w 1533"/>
              <a:gd name="T95" fmla="*/ 269875 h 360"/>
              <a:gd name="T96" fmla="*/ 2058987 w 1533"/>
              <a:gd name="T97" fmla="*/ 260350 h 360"/>
              <a:gd name="T98" fmla="*/ 2097087 w 1533"/>
              <a:gd name="T99" fmla="*/ 260350 h 360"/>
              <a:gd name="T100" fmla="*/ 2152650 w 1533"/>
              <a:gd name="T101" fmla="*/ 252413 h 360"/>
              <a:gd name="T102" fmla="*/ 2190750 w 1533"/>
              <a:gd name="T103" fmla="*/ 252413 h 360"/>
              <a:gd name="T104" fmla="*/ 2236787 w 1533"/>
              <a:gd name="T105" fmla="*/ 242888 h 360"/>
              <a:gd name="T106" fmla="*/ 2282825 w 1533"/>
              <a:gd name="T107" fmla="*/ 242888 h 360"/>
              <a:gd name="T108" fmla="*/ 2330450 w 1533"/>
              <a:gd name="T109" fmla="*/ 242888 h 360"/>
              <a:gd name="T110" fmla="*/ 2376487 w 1533"/>
              <a:gd name="T111" fmla="*/ 252413 h 360"/>
              <a:gd name="T112" fmla="*/ 2414587 w 1533"/>
              <a:gd name="T113" fmla="*/ 260350 h 3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533" h="360">
                <a:moveTo>
                  <a:pt x="0" y="7"/>
                </a:moveTo>
                <a:lnTo>
                  <a:pt x="15" y="0"/>
                </a:lnTo>
                <a:lnTo>
                  <a:pt x="27" y="0"/>
                </a:lnTo>
                <a:lnTo>
                  <a:pt x="44" y="0"/>
                </a:lnTo>
                <a:lnTo>
                  <a:pt x="56" y="0"/>
                </a:lnTo>
                <a:lnTo>
                  <a:pt x="68" y="0"/>
                </a:lnTo>
                <a:lnTo>
                  <a:pt x="80" y="0"/>
                </a:lnTo>
                <a:lnTo>
                  <a:pt x="97" y="0"/>
                </a:lnTo>
                <a:lnTo>
                  <a:pt x="109" y="6"/>
                </a:lnTo>
                <a:lnTo>
                  <a:pt x="127" y="6"/>
                </a:lnTo>
                <a:lnTo>
                  <a:pt x="144" y="6"/>
                </a:lnTo>
                <a:lnTo>
                  <a:pt x="156" y="11"/>
                </a:lnTo>
                <a:lnTo>
                  <a:pt x="174" y="11"/>
                </a:lnTo>
                <a:lnTo>
                  <a:pt x="191" y="17"/>
                </a:lnTo>
                <a:lnTo>
                  <a:pt x="209" y="17"/>
                </a:lnTo>
                <a:lnTo>
                  <a:pt x="221" y="17"/>
                </a:lnTo>
                <a:lnTo>
                  <a:pt x="238" y="29"/>
                </a:lnTo>
                <a:lnTo>
                  <a:pt x="256" y="29"/>
                </a:lnTo>
                <a:lnTo>
                  <a:pt x="268" y="29"/>
                </a:lnTo>
                <a:lnTo>
                  <a:pt x="280" y="29"/>
                </a:lnTo>
                <a:lnTo>
                  <a:pt x="297" y="35"/>
                </a:lnTo>
                <a:lnTo>
                  <a:pt x="309" y="41"/>
                </a:lnTo>
                <a:lnTo>
                  <a:pt x="327" y="47"/>
                </a:lnTo>
                <a:lnTo>
                  <a:pt x="344" y="47"/>
                </a:lnTo>
                <a:lnTo>
                  <a:pt x="362" y="53"/>
                </a:lnTo>
                <a:lnTo>
                  <a:pt x="374" y="59"/>
                </a:lnTo>
                <a:lnTo>
                  <a:pt x="397" y="64"/>
                </a:lnTo>
                <a:lnTo>
                  <a:pt x="409" y="64"/>
                </a:lnTo>
                <a:lnTo>
                  <a:pt x="421" y="70"/>
                </a:lnTo>
                <a:lnTo>
                  <a:pt x="444" y="82"/>
                </a:lnTo>
                <a:lnTo>
                  <a:pt x="456" y="82"/>
                </a:lnTo>
                <a:lnTo>
                  <a:pt x="468" y="88"/>
                </a:lnTo>
                <a:lnTo>
                  <a:pt x="480" y="94"/>
                </a:lnTo>
                <a:lnTo>
                  <a:pt x="503" y="100"/>
                </a:lnTo>
                <a:lnTo>
                  <a:pt x="515" y="100"/>
                </a:lnTo>
                <a:lnTo>
                  <a:pt x="527" y="100"/>
                </a:lnTo>
                <a:lnTo>
                  <a:pt x="544" y="100"/>
                </a:lnTo>
                <a:lnTo>
                  <a:pt x="556" y="106"/>
                </a:lnTo>
                <a:lnTo>
                  <a:pt x="568" y="111"/>
                </a:lnTo>
                <a:lnTo>
                  <a:pt x="580" y="111"/>
                </a:lnTo>
                <a:lnTo>
                  <a:pt x="591" y="123"/>
                </a:lnTo>
                <a:lnTo>
                  <a:pt x="603" y="129"/>
                </a:lnTo>
                <a:lnTo>
                  <a:pt x="621" y="135"/>
                </a:lnTo>
                <a:lnTo>
                  <a:pt x="632" y="147"/>
                </a:lnTo>
                <a:lnTo>
                  <a:pt x="650" y="159"/>
                </a:lnTo>
                <a:lnTo>
                  <a:pt x="662" y="164"/>
                </a:lnTo>
                <a:lnTo>
                  <a:pt x="680" y="176"/>
                </a:lnTo>
                <a:lnTo>
                  <a:pt x="697" y="188"/>
                </a:lnTo>
                <a:lnTo>
                  <a:pt x="709" y="200"/>
                </a:lnTo>
                <a:lnTo>
                  <a:pt x="721" y="206"/>
                </a:lnTo>
                <a:lnTo>
                  <a:pt x="732" y="223"/>
                </a:lnTo>
                <a:lnTo>
                  <a:pt x="750" y="229"/>
                </a:lnTo>
                <a:lnTo>
                  <a:pt x="750" y="241"/>
                </a:lnTo>
                <a:lnTo>
                  <a:pt x="768" y="253"/>
                </a:lnTo>
                <a:lnTo>
                  <a:pt x="780" y="259"/>
                </a:lnTo>
                <a:lnTo>
                  <a:pt x="797" y="270"/>
                </a:lnTo>
                <a:lnTo>
                  <a:pt x="803" y="282"/>
                </a:lnTo>
                <a:lnTo>
                  <a:pt x="815" y="294"/>
                </a:lnTo>
                <a:lnTo>
                  <a:pt x="827" y="294"/>
                </a:lnTo>
                <a:lnTo>
                  <a:pt x="832" y="306"/>
                </a:lnTo>
                <a:lnTo>
                  <a:pt x="844" y="311"/>
                </a:lnTo>
                <a:lnTo>
                  <a:pt x="856" y="317"/>
                </a:lnTo>
                <a:lnTo>
                  <a:pt x="868" y="329"/>
                </a:lnTo>
                <a:lnTo>
                  <a:pt x="880" y="335"/>
                </a:lnTo>
                <a:lnTo>
                  <a:pt x="891" y="347"/>
                </a:lnTo>
                <a:lnTo>
                  <a:pt x="903" y="347"/>
                </a:lnTo>
                <a:lnTo>
                  <a:pt x="915" y="353"/>
                </a:lnTo>
                <a:lnTo>
                  <a:pt x="927" y="359"/>
                </a:lnTo>
                <a:lnTo>
                  <a:pt x="944" y="353"/>
                </a:lnTo>
                <a:lnTo>
                  <a:pt x="956" y="347"/>
                </a:lnTo>
                <a:lnTo>
                  <a:pt x="974" y="341"/>
                </a:lnTo>
                <a:lnTo>
                  <a:pt x="980" y="329"/>
                </a:lnTo>
                <a:lnTo>
                  <a:pt x="997" y="323"/>
                </a:lnTo>
                <a:lnTo>
                  <a:pt x="1003" y="311"/>
                </a:lnTo>
                <a:lnTo>
                  <a:pt x="1015" y="306"/>
                </a:lnTo>
                <a:lnTo>
                  <a:pt x="1021" y="294"/>
                </a:lnTo>
                <a:lnTo>
                  <a:pt x="1032" y="282"/>
                </a:lnTo>
                <a:lnTo>
                  <a:pt x="1038" y="270"/>
                </a:lnTo>
                <a:lnTo>
                  <a:pt x="1050" y="259"/>
                </a:lnTo>
                <a:lnTo>
                  <a:pt x="1056" y="247"/>
                </a:lnTo>
                <a:lnTo>
                  <a:pt x="1062" y="235"/>
                </a:lnTo>
                <a:lnTo>
                  <a:pt x="1074" y="229"/>
                </a:lnTo>
                <a:lnTo>
                  <a:pt x="1080" y="217"/>
                </a:lnTo>
                <a:lnTo>
                  <a:pt x="1097" y="217"/>
                </a:lnTo>
                <a:lnTo>
                  <a:pt x="1109" y="206"/>
                </a:lnTo>
                <a:lnTo>
                  <a:pt x="1121" y="200"/>
                </a:lnTo>
                <a:lnTo>
                  <a:pt x="1138" y="194"/>
                </a:lnTo>
                <a:lnTo>
                  <a:pt x="1150" y="188"/>
                </a:lnTo>
                <a:lnTo>
                  <a:pt x="1162" y="188"/>
                </a:lnTo>
                <a:lnTo>
                  <a:pt x="1174" y="182"/>
                </a:lnTo>
                <a:lnTo>
                  <a:pt x="1191" y="176"/>
                </a:lnTo>
                <a:lnTo>
                  <a:pt x="1209" y="176"/>
                </a:lnTo>
                <a:lnTo>
                  <a:pt x="1221" y="176"/>
                </a:lnTo>
                <a:lnTo>
                  <a:pt x="1238" y="176"/>
                </a:lnTo>
                <a:lnTo>
                  <a:pt x="1250" y="170"/>
                </a:lnTo>
                <a:lnTo>
                  <a:pt x="1262" y="170"/>
                </a:lnTo>
                <a:lnTo>
                  <a:pt x="1274" y="164"/>
                </a:lnTo>
                <a:lnTo>
                  <a:pt x="1297" y="164"/>
                </a:lnTo>
                <a:lnTo>
                  <a:pt x="1309" y="164"/>
                </a:lnTo>
                <a:lnTo>
                  <a:pt x="1321" y="164"/>
                </a:lnTo>
                <a:lnTo>
                  <a:pt x="1338" y="164"/>
                </a:lnTo>
                <a:lnTo>
                  <a:pt x="1356" y="159"/>
                </a:lnTo>
                <a:lnTo>
                  <a:pt x="1368" y="159"/>
                </a:lnTo>
                <a:lnTo>
                  <a:pt x="1380" y="159"/>
                </a:lnTo>
                <a:lnTo>
                  <a:pt x="1397" y="159"/>
                </a:lnTo>
                <a:lnTo>
                  <a:pt x="1409" y="153"/>
                </a:lnTo>
                <a:lnTo>
                  <a:pt x="1421" y="153"/>
                </a:lnTo>
                <a:lnTo>
                  <a:pt x="1438" y="153"/>
                </a:lnTo>
                <a:lnTo>
                  <a:pt x="1450" y="153"/>
                </a:lnTo>
                <a:lnTo>
                  <a:pt x="1468" y="153"/>
                </a:lnTo>
                <a:lnTo>
                  <a:pt x="1480" y="153"/>
                </a:lnTo>
                <a:lnTo>
                  <a:pt x="1497" y="159"/>
                </a:lnTo>
                <a:lnTo>
                  <a:pt x="1509" y="164"/>
                </a:lnTo>
                <a:lnTo>
                  <a:pt x="1521" y="164"/>
                </a:lnTo>
                <a:lnTo>
                  <a:pt x="1532" y="17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167" name="Oval 7">
            <a:extLst>
              <a:ext uri="{FF2B5EF4-FFF2-40B4-BE49-F238E27FC236}">
                <a16:creationId xmlns:a16="http://schemas.microsoft.com/office/drawing/2014/main" id="{E38FD1CD-CED7-264D-8557-3EE404BB5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5241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8" name="Oval 8">
            <a:extLst>
              <a:ext uri="{FF2B5EF4-FFF2-40B4-BE49-F238E27FC236}">
                <a16:creationId xmlns:a16="http://schemas.microsoft.com/office/drawing/2014/main" id="{0415A023-ADCA-4644-AF59-2C7408D1C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25241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9" name="Oval 9">
            <a:extLst>
              <a:ext uri="{FF2B5EF4-FFF2-40B4-BE49-F238E27FC236}">
                <a16:creationId xmlns:a16="http://schemas.microsoft.com/office/drawing/2014/main" id="{3A84490C-E9F0-E94E-A486-1EFEE4B29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6765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0" name="Oval 10">
            <a:extLst>
              <a:ext uri="{FF2B5EF4-FFF2-40B4-BE49-F238E27FC236}">
                <a16:creationId xmlns:a16="http://schemas.microsoft.com/office/drawing/2014/main" id="{FEBA4DAF-84C6-DB41-B078-3EFE30D18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5088" y="27527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1" name="Oval 11">
            <a:extLst>
              <a:ext uri="{FF2B5EF4-FFF2-40B4-BE49-F238E27FC236}">
                <a16:creationId xmlns:a16="http://schemas.microsoft.com/office/drawing/2014/main" id="{9A3E16F9-0302-9343-BFB8-493BA39FD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28289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2" name="Oval 12">
            <a:extLst>
              <a:ext uri="{FF2B5EF4-FFF2-40B4-BE49-F238E27FC236}">
                <a16:creationId xmlns:a16="http://schemas.microsoft.com/office/drawing/2014/main" id="{933FE237-0B17-FD43-B2EB-9471EF04C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8088" y="27527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3" name="Oval 13">
            <a:extLst>
              <a:ext uri="{FF2B5EF4-FFF2-40B4-BE49-F238E27FC236}">
                <a16:creationId xmlns:a16="http://schemas.microsoft.com/office/drawing/2014/main" id="{2CC3EDE4-6E7C-6840-BA5C-F287611F6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288" y="27527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4" name="Rectangle 14">
            <a:extLst>
              <a:ext uri="{FF2B5EF4-FFF2-40B4-BE49-F238E27FC236}">
                <a16:creationId xmlns:a16="http://schemas.microsoft.com/office/drawing/2014/main" id="{177C3A10-1271-C446-95DD-DFFDD503A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0" y="2274888"/>
            <a:ext cx="3508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q</a:t>
            </a:r>
          </a:p>
        </p:txBody>
      </p:sp>
      <p:sp>
        <p:nvSpPr>
          <p:cNvPr id="92175" name="Rectangle 15">
            <a:extLst>
              <a:ext uri="{FF2B5EF4-FFF2-40B4-BE49-F238E27FC236}">
                <a16:creationId xmlns:a16="http://schemas.microsoft.com/office/drawing/2014/main" id="{A5C767C3-3959-564F-9DF3-CCB4B3A01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450" y="4560888"/>
            <a:ext cx="1435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Mach no.</a:t>
            </a:r>
          </a:p>
        </p:txBody>
      </p:sp>
      <p:sp>
        <p:nvSpPr>
          <p:cNvPr id="92176" name="Line 16">
            <a:extLst>
              <a:ext uri="{FF2B5EF4-FFF2-40B4-BE49-F238E27FC236}">
                <a16:creationId xmlns:a16="http://schemas.microsoft.com/office/drawing/2014/main" id="{A199B9CB-9A37-0743-9CF2-D8FED6D80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4208463"/>
            <a:ext cx="0" cy="125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7" name="Rectangle 17">
            <a:extLst>
              <a:ext uri="{FF2B5EF4-FFF2-40B4-BE49-F238E27FC236}">
                <a16:creationId xmlns:a16="http://schemas.microsoft.com/office/drawing/2014/main" id="{501E3F3E-C470-C742-84FF-42D1B30BB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0" y="4340225"/>
            <a:ext cx="357188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1000" b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1.0</a:t>
            </a:r>
          </a:p>
        </p:txBody>
      </p:sp>
      <p:sp>
        <p:nvSpPr>
          <p:cNvPr id="92178" name="Rectangle 18">
            <a:extLst>
              <a:ext uri="{FF2B5EF4-FFF2-40B4-BE49-F238E27FC236}">
                <a16:creationId xmlns:a16="http://schemas.microsoft.com/office/drawing/2014/main" id="{73CE5586-AE7C-7445-B812-BD55E1B74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0050" y="2960688"/>
            <a:ext cx="993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stable</a:t>
            </a:r>
          </a:p>
        </p:txBody>
      </p:sp>
      <p:sp>
        <p:nvSpPr>
          <p:cNvPr id="92179" name="Rectangle 19">
            <a:extLst>
              <a:ext uri="{FF2B5EF4-FFF2-40B4-BE49-F238E27FC236}">
                <a16:creationId xmlns:a16="http://schemas.microsoft.com/office/drawing/2014/main" id="{93E893F3-B635-364A-BD78-10CF7253E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650" y="1817688"/>
            <a:ext cx="13335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unstable</a:t>
            </a:r>
          </a:p>
        </p:txBody>
      </p:sp>
      <p:sp>
        <p:nvSpPr>
          <p:cNvPr id="92180" name="Rectangle 20">
            <a:extLst>
              <a:ext uri="{FF2B5EF4-FFF2-40B4-BE49-F238E27FC236}">
                <a16:creationId xmlns:a16="http://schemas.microsoft.com/office/drawing/2014/main" id="{7F27EB58-BCF2-5841-A1D3-F9808754B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5143500"/>
            <a:ext cx="3287713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20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Typically will need “some”</a:t>
            </a:r>
          </a:p>
          <a:p>
            <a:pPr>
              <a:defRPr/>
            </a:pPr>
            <a:r>
              <a:rPr lang="en-US" altLang="en-US" sz="20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nonlinear aero to determine</a:t>
            </a:r>
          </a:p>
          <a:p>
            <a:pPr>
              <a:defRPr/>
            </a:pPr>
            <a:r>
              <a:rPr lang="en-US" altLang="en-US" sz="20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transonic flutter “dip”.</a:t>
            </a:r>
          </a:p>
        </p:txBody>
      </p:sp>
      <p:sp>
        <p:nvSpPr>
          <p:cNvPr id="92181" name="Rectangle 21">
            <a:extLst>
              <a:ext uri="{FF2B5EF4-FFF2-40B4-BE49-F238E27FC236}">
                <a16:creationId xmlns:a16="http://schemas.microsoft.com/office/drawing/2014/main" id="{4CBF461D-C16B-8243-B941-A50D0BC2E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325" y="3584575"/>
            <a:ext cx="203358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16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transonic flutter “dip”</a:t>
            </a:r>
          </a:p>
        </p:txBody>
      </p:sp>
      <p:sp>
        <p:nvSpPr>
          <p:cNvPr id="92182" name="AutoShape 22">
            <a:extLst>
              <a:ext uri="{FF2B5EF4-FFF2-40B4-BE49-F238E27FC236}">
                <a16:creationId xmlns:a16="http://schemas.microsoft.com/office/drawing/2014/main" id="{D23A0C5C-BA3E-094E-8080-7624705F294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833688" y="3209925"/>
            <a:ext cx="368300" cy="215900"/>
          </a:xfrm>
          <a:prstGeom prst="rightArrow">
            <a:avLst>
              <a:gd name="adj1" fmla="val 50000"/>
              <a:gd name="adj2" fmla="val 85326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83" name="Rectangle 23">
            <a:extLst>
              <a:ext uri="{FF2B5EF4-FFF2-40B4-BE49-F238E27FC236}">
                <a16:creationId xmlns:a16="http://schemas.microsoft.com/office/drawing/2014/main" id="{79B1D466-AABD-424A-B7F2-A77689306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12738"/>
            <a:ext cx="78105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Nonlinear Unsteady Aerodynamics</a:t>
            </a:r>
          </a:p>
        </p:txBody>
      </p:sp>
      <p:sp>
        <p:nvSpPr>
          <p:cNvPr id="92184" name="Rectangle 24">
            <a:extLst>
              <a:ext uri="{FF2B5EF4-FFF2-40B4-BE49-F238E27FC236}">
                <a16:creationId xmlns:a16="http://schemas.microsoft.com/office/drawing/2014/main" id="{22D2F09B-5576-A247-B5D0-6565CC61B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1262063"/>
            <a:ext cx="28749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Navier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-Stokes </a:t>
            </a:r>
            <a:r>
              <a:rPr lang="en-US" altLang="en-US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Eqns</a:t>
            </a:r>
            <a:endParaRPr lang="en-US" altLang="en-US" dirty="0">
              <a:solidFill>
                <a:srgbClr val="000000"/>
              </a:solidFill>
              <a:latin typeface="Helvetica" charset="0"/>
              <a:ea typeface="ＭＳ Ｐゴシック" charset="-128"/>
            </a:endParaRPr>
          </a:p>
        </p:txBody>
      </p:sp>
      <p:sp>
        <p:nvSpPr>
          <p:cNvPr id="92185" name="AutoShape 25">
            <a:extLst>
              <a:ext uri="{FF2B5EF4-FFF2-40B4-BE49-F238E27FC236}">
                <a16:creationId xmlns:a16="http://schemas.microsoft.com/office/drawing/2014/main" id="{EAD0B523-6E73-1D4F-8E1B-7BBA9057430E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1816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86" name="Rectangle 26">
            <a:extLst>
              <a:ext uri="{FF2B5EF4-FFF2-40B4-BE49-F238E27FC236}">
                <a16:creationId xmlns:a16="http://schemas.microsoft.com/office/drawing/2014/main" id="{9E2801B6-3D43-9348-A897-9BB31DA68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2024063"/>
            <a:ext cx="16716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Euler Eqns</a:t>
            </a:r>
          </a:p>
        </p:txBody>
      </p:sp>
      <p:sp>
        <p:nvSpPr>
          <p:cNvPr id="92187" name="AutoShape 27">
            <a:extLst>
              <a:ext uri="{FF2B5EF4-FFF2-40B4-BE49-F238E27FC236}">
                <a16:creationId xmlns:a16="http://schemas.microsoft.com/office/drawing/2014/main" id="{182DC312-DC99-EB4C-BE24-A943DC01D44B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2578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88" name="Rectangle 28">
            <a:extLst>
              <a:ext uri="{FF2B5EF4-FFF2-40B4-BE49-F238E27FC236}">
                <a16:creationId xmlns:a16="http://schemas.microsoft.com/office/drawing/2014/main" id="{CB54D877-8D41-8649-85F9-70C098D41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2786063"/>
            <a:ext cx="1943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Full Potential</a:t>
            </a:r>
          </a:p>
        </p:txBody>
      </p:sp>
      <p:sp>
        <p:nvSpPr>
          <p:cNvPr id="92189" name="AutoShape 29">
            <a:extLst>
              <a:ext uri="{FF2B5EF4-FFF2-40B4-BE49-F238E27FC236}">
                <a16:creationId xmlns:a16="http://schemas.microsoft.com/office/drawing/2014/main" id="{C4C53B1C-A605-9A43-9660-91D8B57B248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3340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0" name="Rectangle 30">
            <a:extLst>
              <a:ext uri="{FF2B5EF4-FFF2-40B4-BE49-F238E27FC236}">
                <a16:creationId xmlns:a16="http://schemas.microsoft.com/office/drawing/2014/main" id="{FE4A4DCD-2D7A-8C4D-A806-28DB83D8B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75" y="3548063"/>
            <a:ext cx="306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Transonic Small Dist.</a:t>
            </a:r>
          </a:p>
        </p:txBody>
      </p:sp>
      <p:sp>
        <p:nvSpPr>
          <p:cNvPr id="92191" name="AutoShape 31">
            <a:extLst>
              <a:ext uri="{FF2B5EF4-FFF2-40B4-BE49-F238E27FC236}">
                <a16:creationId xmlns:a16="http://schemas.microsoft.com/office/drawing/2014/main" id="{9FF4768E-EDC7-674C-A2DF-0B44FF3DD53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4102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2" name="Rectangle 32">
            <a:extLst>
              <a:ext uri="{FF2B5EF4-FFF2-40B4-BE49-F238E27FC236}">
                <a16:creationId xmlns:a16="http://schemas.microsoft.com/office/drawing/2014/main" id="{24C7799D-2C42-E944-AE50-0A7DB60F0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475" y="4233863"/>
            <a:ext cx="22812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Linearized TSD</a:t>
            </a:r>
          </a:p>
        </p:txBody>
      </p:sp>
      <p:sp>
        <p:nvSpPr>
          <p:cNvPr id="92193" name="AutoShape 33">
            <a:extLst>
              <a:ext uri="{FF2B5EF4-FFF2-40B4-BE49-F238E27FC236}">
                <a16:creationId xmlns:a16="http://schemas.microsoft.com/office/drawing/2014/main" id="{A3FD87F3-EA36-CB4C-BB7E-B45AF14E7528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5573713" y="47879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4" name="AutoShape 34">
            <a:extLst>
              <a:ext uri="{FF2B5EF4-FFF2-40B4-BE49-F238E27FC236}">
                <a16:creationId xmlns:a16="http://schemas.microsoft.com/office/drawing/2014/main" id="{FC670A91-3255-8F41-A70D-E4BB2EA07DBC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7097713" y="47879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5" name="Rectangle 35">
            <a:extLst>
              <a:ext uri="{FF2B5EF4-FFF2-40B4-BE49-F238E27FC236}">
                <a16:creationId xmlns:a16="http://schemas.microsoft.com/office/drawing/2014/main" id="{AB6F47B3-B5E7-9443-A5A2-72FDAA558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6275" y="4995863"/>
            <a:ext cx="192563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Classical</a:t>
            </a:r>
          </a:p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TSD (hi freq)</a:t>
            </a:r>
          </a:p>
        </p:txBody>
      </p:sp>
      <p:sp>
        <p:nvSpPr>
          <p:cNvPr id="92196" name="Rectangle 36">
            <a:extLst>
              <a:ext uri="{FF2B5EF4-FFF2-40B4-BE49-F238E27FC236}">
                <a16:creationId xmlns:a16="http://schemas.microsoft.com/office/drawing/2014/main" id="{A4E4FA7D-F236-4845-9F4D-8F25777C6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271" y="4995863"/>
            <a:ext cx="2375649" cy="119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Lifting Surface</a:t>
            </a:r>
          </a:p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(Linear, sub-, </a:t>
            </a:r>
          </a:p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and supersonic)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9856F2-916A-E043-901E-5044B6A7A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138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2">
            <a:extLst>
              <a:ext uri="{FF2B5EF4-FFF2-40B4-BE49-F238E27FC236}">
                <a16:creationId xmlns:a16="http://schemas.microsoft.com/office/drawing/2014/main" id="{9CB8CA2F-0D64-0F49-864C-2F2E2E5F7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225425"/>
            <a:ext cx="7772400" cy="8223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5D6C0135-3A90-8D42-9C98-D57A0A869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82349CFF-30A3-D546-A264-919E8547B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63" y="2476500"/>
            <a:ext cx="2538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Direct Numerical 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Simulation (DNS)</a:t>
            </a: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C06FDA01-3409-D94A-988A-83804ECF5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3043238"/>
            <a:ext cx="24717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Large Eddy 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Simulation (LES)</a:t>
            </a: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1E96F378-ABF3-C746-857D-5B07BE204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3" y="4235450"/>
            <a:ext cx="3265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Reynolds-averaged </a:t>
            </a:r>
          </a:p>
          <a:p>
            <a:pPr>
              <a:defRPr/>
            </a:pPr>
            <a:r>
              <a:rPr lang="en-US" altLang="en-US" dirty="0" err="1">
                <a:latin typeface="Helvetica" charset="0"/>
                <a:ea typeface="ＭＳ Ｐゴシック" charset="-128"/>
              </a:rPr>
              <a:t>Navier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-Stokes (RANS)</a:t>
            </a:r>
          </a:p>
        </p:txBody>
      </p:sp>
      <p:sp>
        <p:nvSpPr>
          <p:cNvPr id="99335" name="Line 7">
            <a:extLst>
              <a:ext uri="{FF2B5EF4-FFF2-40B4-BE49-F238E27FC236}">
                <a16:creationId xmlns:a16="http://schemas.microsoft.com/office/drawing/2014/main" id="{CB1BAC09-BF91-C545-9EEA-D31A0C8E8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6" name="Line 8">
            <a:extLst>
              <a:ext uri="{FF2B5EF4-FFF2-40B4-BE49-F238E27FC236}">
                <a16:creationId xmlns:a16="http://schemas.microsoft.com/office/drawing/2014/main" id="{7176EA72-1796-4441-B68C-001EE8087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988" y="2282825"/>
            <a:ext cx="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7" name="Line 9">
            <a:extLst>
              <a:ext uri="{FF2B5EF4-FFF2-40B4-BE49-F238E27FC236}">
                <a16:creationId xmlns:a16="http://schemas.microsoft.com/office/drawing/2014/main" id="{BCDF725C-08C1-D64D-8064-2704AFEB43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8" name="Line 10">
            <a:extLst>
              <a:ext uri="{FF2B5EF4-FFF2-40B4-BE49-F238E27FC236}">
                <a16:creationId xmlns:a16="http://schemas.microsoft.com/office/drawing/2014/main" id="{AE574C4B-D928-BA43-96EF-CC19C019C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3988" y="2290763"/>
            <a:ext cx="0" cy="781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9" name="Line 11">
            <a:extLst>
              <a:ext uri="{FF2B5EF4-FFF2-40B4-BE49-F238E27FC236}">
                <a16:creationId xmlns:a16="http://schemas.microsoft.com/office/drawing/2014/main" id="{6296EECE-E092-8246-8A3B-4336B160E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73300"/>
            <a:ext cx="0" cy="2033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40" name="Rectangle 12">
            <a:extLst>
              <a:ext uri="{FF2B5EF4-FFF2-40B4-BE49-F238E27FC236}">
                <a16:creationId xmlns:a16="http://schemas.microsoft.com/office/drawing/2014/main" id="{826A1D3F-E972-6742-87C8-1A07FD67E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5" y="5307013"/>
            <a:ext cx="2132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Thin-Layer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Approximation</a:t>
            </a:r>
          </a:p>
        </p:txBody>
      </p:sp>
      <p:sp>
        <p:nvSpPr>
          <p:cNvPr id="99341" name="Line 13">
            <a:extLst>
              <a:ext uri="{FF2B5EF4-FFF2-40B4-BE49-F238E27FC236}">
                <a16:creationId xmlns:a16="http://schemas.microsoft.com/office/drawing/2014/main" id="{56CB0468-7B96-544D-924E-5FF9B21F9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2613" y="4976813"/>
            <a:ext cx="0" cy="4206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815AA9-AA5C-2B47-ADFE-8AE6D3F7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139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>
            <a:extLst>
              <a:ext uri="{FF2B5EF4-FFF2-40B4-BE49-F238E27FC236}">
                <a16:creationId xmlns:a16="http://schemas.microsoft.com/office/drawing/2014/main" id="{E89994A9-CD7E-2F4B-B8DB-38F96096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320675"/>
            <a:ext cx="7772400" cy="8032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F9B5E2E0-2901-FB4C-B4AB-38CDE4ACF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BF6E57E3-94DE-D741-B633-3863029E9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63" y="2476500"/>
            <a:ext cx="2538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Direct Numerical </a:t>
            </a:r>
          </a:p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Simulation (DNS)</a:t>
            </a:r>
            <a:endParaRPr lang="en-US" altLang="en-US">
              <a:latin typeface="Helvetica" charset="0"/>
              <a:ea typeface="ＭＳ Ｐゴシック" charset="-128"/>
            </a:endParaRPr>
          </a:p>
        </p:txBody>
      </p:sp>
      <p:sp>
        <p:nvSpPr>
          <p:cNvPr id="100357" name="Line 5">
            <a:extLst>
              <a:ext uri="{FF2B5EF4-FFF2-40B4-BE49-F238E27FC236}">
                <a16:creationId xmlns:a16="http://schemas.microsoft.com/office/drawing/2014/main" id="{6AD171D0-81CF-8E41-B2BA-A1A9909A7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0358" name="Line 6">
            <a:extLst>
              <a:ext uri="{FF2B5EF4-FFF2-40B4-BE49-F238E27FC236}">
                <a16:creationId xmlns:a16="http://schemas.microsoft.com/office/drawing/2014/main" id="{62F855A9-B35B-A949-84A3-08669A6FC9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988" y="2282825"/>
            <a:ext cx="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0359" name="Line 7">
            <a:extLst>
              <a:ext uri="{FF2B5EF4-FFF2-40B4-BE49-F238E27FC236}">
                <a16:creationId xmlns:a16="http://schemas.microsoft.com/office/drawing/2014/main" id="{976DFAC2-30C0-F343-9227-933427CD86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0360" name="Rectangle 8">
            <a:extLst>
              <a:ext uri="{FF2B5EF4-FFF2-40B4-BE49-F238E27FC236}">
                <a16:creationId xmlns:a16="http://schemas.microsoft.com/office/drawing/2014/main" id="{1D42DAA2-A06E-2C4C-BE9D-CDAC6B09E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3386138"/>
            <a:ext cx="684354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The full and exact solution of the NS equations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 without any turbulence model approximations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Huge computational requirements ~ flow past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airfoil requires exaflop (10</a:t>
            </a:r>
            <a:r>
              <a:rPr lang="en-US" altLang="en-US" baseline="30000" dirty="0">
                <a:latin typeface="Helvetica" charset="0"/>
                <a:ea typeface="ＭＳ Ｐゴシック" charset="-128"/>
              </a:rPr>
              <a:t>18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 flops)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Turbulence contains wide spectrum of vortices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of equal physical importance -- limited to simple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geometries and low Reynolds numbers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C7EE72-5D91-FC47-B6B7-6584DE67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2">
            <a:extLst>
              <a:ext uri="{FF2B5EF4-FFF2-40B4-BE49-F238E27FC236}">
                <a16:creationId xmlns:a16="http://schemas.microsoft.com/office/drawing/2014/main" id="{79D4350D-4CF0-2E40-8227-BC5F65E8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75" y="336550"/>
            <a:ext cx="7772400" cy="7270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DF6596F7-DF75-5243-BD72-02DE3668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D43C3C05-049C-9D40-B375-683DB81FB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3043238"/>
            <a:ext cx="24717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Large Eddy </a:t>
            </a:r>
          </a:p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Simulation (LES)</a:t>
            </a:r>
            <a:endParaRPr lang="en-US" altLang="en-US">
              <a:latin typeface="Helvetica" charset="0"/>
              <a:ea typeface="ＭＳ Ｐゴシック" charset="-128"/>
            </a:endParaRPr>
          </a:p>
        </p:txBody>
      </p:sp>
      <p:sp>
        <p:nvSpPr>
          <p:cNvPr id="101381" name="Line 5">
            <a:extLst>
              <a:ext uri="{FF2B5EF4-FFF2-40B4-BE49-F238E27FC236}">
                <a16:creationId xmlns:a16="http://schemas.microsoft.com/office/drawing/2014/main" id="{853FDEC0-AC0C-154E-9E5C-002EB37AF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1382" name="Line 6">
            <a:extLst>
              <a:ext uri="{FF2B5EF4-FFF2-40B4-BE49-F238E27FC236}">
                <a16:creationId xmlns:a16="http://schemas.microsoft.com/office/drawing/2014/main" id="{E892866E-6795-D344-8A89-7D071F7DB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1383" name="Line 7">
            <a:extLst>
              <a:ext uri="{FF2B5EF4-FFF2-40B4-BE49-F238E27FC236}">
                <a16:creationId xmlns:a16="http://schemas.microsoft.com/office/drawing/2014/main" id="{F6A756FC-5474-F947-ACB5-0633A6C60B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3988" y="2290763"/>
            <a:ext cx="0" cy="781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1384" name="Rectangle 8">
            <a:extLst>
              <a:ext uri="{FF2B5EF4-FFF2-40B4-BE49-F238E27FC236}">
                <a16:creationId xmlns:a16="http://schemas.microsoft.com/office/drawing/2014/main" id="{45BB27A4-E7B1-4546-B778-AEED55175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391025"/>
            <a:ext cx="70675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Next level of simplification from DNS 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Focus is on the large energy-containing scales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Smaller scales approximated with subgrid models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Much less computational requirements than DNS</a:t>
            </a:r>
          </a:p>
        </p:txBody>
      </p:sp>
      <p:grpSp>
        <p:nvGrpSpPr>
          <p:cNvPr id="174088" name="Group 9">
            <a:extLst>
              <a:ext uri="{FF2B5EF4-FFF2-40B4-BE49-F238E27FC236}">
                <a16:creationId xmlns:a16="http://schemas.microsoft.com/office/drawing/2014/main" id="{60378ED1-01EF-3D40-9453-26E21B4DF630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667000"/>
            <a:ext cx="2765425" cy="1417638"/>
            <a:chOff x="1776" y="1680"/>
            <a:chExt cx="2686" cy="1373"/>
          </a:xfrm>
        </p:grpSpPr>
        <p:sp>
          <p:nvSpPr>
            <p:cNvPr id="101386" name="Line 10">
              <a:extLst>
                <a:ext uri="{FF2B5EF4-FFF2-40B4-BE49-F238E27FC236}">
                  <a16:creationId xmlns:a16="http://schemas.microsoft.com/office/drawing/2014/main" id="{98E8F72E-E672-6343-8A32-84284C78AE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2" y="1680"/>
              <a:ext cx="0" cy="13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1387" name="Line 11">
              <a:extLst>
                <a:ext uri="{FF2B5EF4-FFF2-40B4-BE49-F238E27FC236}">
                  <a16:creationId xmlns:a16="http://schemas.microsoft.com/office/drawing/2014/main" id="{A3B7B14A-D4A8-F040-A8A5-6A5816F3B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2" y="3053"/>
              <a:ext cx="1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1388" name="Freeform 12">
              <a:extLst>
                <a:ext uri="{FF2B5EF4-FFF2-40B4-BE49-F238E27FC236}">
                  <a16:creationId xmlns:a16="http://schemas.microsoft.com/office/drawing/2014/main" id="{46BE27D1-584F-954D-B570-846D1349A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2064"/>
              <a:ext cx="1786" cy="552"/>
            </a:xfrm>
            <a:custGeom>
              <a:avLst/>
              <a:gdLst>
                <a:gd name="T0" fmla="*/ 0 w 1785"/>
                <a:gd name="T1" fmla="*/ 195 h 553"/>
                <a:gd name="T2" fmla="*/ 161 w 1785"/>
                <a:gd name="T3" fmla="*/ 112 h 553"/>
                <a:gd name="T4" fmla="*/ 382 w 1785"/>
                <a:gd name="T5" fmla="*/ 10 h 553"/>
                <a:gd name="T6" fmla="*/ 579 w 1785"/>
                <a:gd name="T7" fmla="*/ 52 h 553"/>
                <a:gd name="T8" fmla="*/ 746 w 1785"/>
                <a:gd name="T9" fmla="*/ 189 h 553"/>
                <a:gd name="T10" fmla="*/ 914 w 1785"/>
                <a:gd name="T11" fmla="*/ 392 h 553"/>
                <a:gd name="T12" fmla="*/ 1188 w 1785"/>
                <a:gd name="T13" fmla="*/ 542 h 553"/>
                <a:gd name="T14" fmla="*/ 1320 w 1785"/>
                <a:gd name="T15" fmla="*/ 458 h 553"/>
                <a:gd name="T16" fmla="*/ 1445 w 1785"/>
                <a:gd name="T17" fmla="*/ 321 h 553"/>
                <a:gd name="T18" fmla="*/ 1523 w 1785"/>
                <a:gd name="T19" fmla="*/ 183 h 553"/>
                <a:gd name="T20" fmla="*/ 1702 w 1785"/>
                <a:gd name="T21" fmla="*/ 106 h 553"/>
                <a:gd name="T22" fmla="*/ 1785 w 1785"/>
                <a:gd name="T23" fmla="*/ 189 h 5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85" h="553">
                  <a:moveTo>
                    <a:pt x="0" y="195"/>
                  </a:moveTo>
                  <a:cubicBezTo>
                    <a:pt x="48" y="169"/>
                    <a:pt x="97" y="143"/>
                    <a:pt x="161" y="112"/>
                  </a:cubicBezTo>
                  <a:cubicBezTo>
                    <a:pt x="225" y="81"/>
                    <a:pt x="312" y="20"/>
                    <a:pt x="382" y="10"/>
                  </a:cubicBezTo>
                  <a:cubicBezTo>
                    <a:pt x="452" y="0"/>
                    <a:pt x="518" y="22"/>
                    <a:pt x="579" y="52"/>
                  </a:cubicBezTo>
                  <a:cubicBezTo>
                    <a:pt x="640" y="82"/>
                    <a:pt x="690" y="132"/>
                    <a:pt x="746" y="189"/>
                  </a:cubicBezTo>
                  <a:cubicBezTo>
                    <a:pt x="802" y="246"/>
                    <a:pt x="840" y="333"/>
                    <a:pt x="914" y="392"/>
                  </a:cubicBezTo>
                  <a:cubicBezTo>
                    <a:pt x="988" y="451"/>
                    <a:pt x="1120" y="531"/>
                    <a:pt x="1188" y="542"/>
                  </a:cubicBezTo>
                  <a:cubicBezTo>
                    <a:pt x="1256" y="553"/>
                    <a:pt x="1277" y="495"/>
                    <a:pt x="1320" y="458"/>
                  </a:cubicBezTo>
                  <a:cubicBezTo>
                    <a:pt x="1363" y="421"/>
                    <a:pt x="1411" y="367"/>
                    <a:pt x="1445" y="321"/>
                  </a:cubicBezTo>
                  <a:cubicBezTo>
                    <a:pt x="1479" y="275"/>
                    <a:pt x="1480" y="219"/>
                    <a:pt x="1523" y="183"/>
                  </a:cubicBezTo>
                  <a:cubicBezTo>
                    <a:pt x="1566" y="147"/>
                    <a:pt x="1658" y="105"/>
                    <a:pt x="1702" y="106"/>
                  </a:cubicBezTo>
                  <a:cubicBezTo>
                    <a:pt x="1746" y="107"/>
                    <a:pt x="1765" y="148"/>
                    <a:pt x="1785" y="189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389" name="Freeform 13">
              <a:extLst>
                <a:ext uri="{FF2B5EF4-FFF2-40B4-BE49-F238E27FC236}">
                  <a16:creationId xmlns:a16="http://schemas.microsoft.com/office/drawing/2014/main" id="{B01113B5-0660-F54D-AF35-65EEE06B0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" y="2037"/>
              <a:ext cx="1736" cy="689"/>
            </a:xfrm>
            <a:custGeom>
              <a:avLst/>
              <a:gdLst>
                <a:gd name="T0" fmla="*/ 18 w 1737"/>
                <a:gd name="T1" fmla="*/ 157 h 688"/>
                <a:gd name="T2" fmla="*/ 54 w 1737"/>
                <a:gd name="T3" fmla="*/ 151 h 688"/>
                <a:gd name="T4" fmla="*/ 78 w 1737"/>
                <a:gd name="T5" fmla="*/ 145 h 688"/>
                <a:gd name="T6" fmla="*/ 131 w 1737"/>
                <a:gd name="T7" fmla="*/ 109 h 688"/>
                <a:gd name="T8" fmla="*/ 191 w 1737"/>
                <a:gd name="T9" fmla="*/ 85 h 688"/>
                <a:gd name="T10" fmla="*/ 233 w 1737"/>
                <a:gd name="T11" fmla="*/ 55 h 688"/>
                <a:gd name="T12" fmla="*/ 287 w 1737"/>
                <a:gd name="T13" fmla="*/ 37 h 688"/>
                <a:gd name="T14" fmla="*/ 358 w 1737"/>
                <a:gd name="T15" fmla="*/ 19 h 688"/>
                <a:gd name="T16" fmla="*/ 418 w 1737"/>
                <a:gd name="T17" fmla="*/ 1 h 688"/>
                <a:gd name="T18" fmla="*/ 472 w 1737"/>
                <a:gd name="T19" fmla="*/ 25 h 688"/>
                <a:gd name="T20" fmla="*/ 543 w 1737"/>
                <a:gd name="T21" fmla="*/ 19 h 688"/>
                <a:gd name="T22" fmla="*/ 585 w 1737"/>
                <a:gd name="T23" fmla="*/ 13 h 688"/>
                <a:gd name="T24" fmla="*/ 621 w 1737"/>
                <a:gd name="T25" fmla="*/ 85 h 688"/>
                <a:gd name="T26" fmla="*/ 663 w 1737"/>
                <a:gd name="T27" fmla="*/ 73 h 688"/>
                <a:gd name="T28" fmla="*/ 710 w 1737"/>
                <a:gd name="T29" fmla="*/ 139 h 688"/>
                <a:gd name="T30" fmla="*/ 734 w 1737"/>
                <a:gd name="T31" fmla="*/ 246 h 688"/>
                <a:gd name="T32" fmla="*/ 764 w 1737"/>
                <a:gd name="T33" fmla="*/ 312 h 688"/>
                <a:gd name="T34" fmla="*/ 806 w 1737"/>
                <a:gd name="T35" fmla="*/ 360 h 688"/>
                <a:gd name="T36" fmla="*/ 860 w 1737"/>
                <a:gd name="T37" fmla="*/ 437 h 688"/>
                <a:gd name="T38" fmla="*/ 907 w 1737"/>
                <a:gd name="T39" fmla="*/ 467 h 688"/>
                <a:gd name="T40" fmla="*/ 919 w 1737"/>
                <a:gd name="T41" fmla="*/ 545 h 688"/>
                <a:gd name="T42" fmla="*/ 955 w 1737"/>
                <a:gd name="T43" fmla="*/ 521 h 688"/>
                <a:gd name="T44" fmla="*/ 991 w 1737"/>
                <a:gd name="T45" fmla="*/ 515 h 688"/>
                <a:gd name="T46" fmla="*/ 1039 w 1737"/>
                <a:gd name="T47" fmla="*/ 551 h 688"/>
                <a:gd name="T48" fmla="*/ 1093 w 1737"/>
                <a:gd name="T49" fmla="*/ 604 h 688"/>
                <a:gd name="T50" fmla="*/ 1122 w 1737"/>
                <a:gd name="T51" fmla="*/ 640 h 688"/>
                <a:gd name="T52" fmla="*/ 1164 w 1737"/>
                <a:gd name="T53" fmla="*/ 688 h 688"/>
                <a:gd name="T54" fmla="*/ 1206 w 1737"/>
                <a:gd name="T55" fmla="*/ 616 h 688"/>
                <a:gd name="T56" fmla="*/ 1254 w 1737"/>
                <a:gd name="T57" fmla="*/ 592 h 688"/>
                <a:gd name="T58" fmla="*/ 1284 w 1737"/>
                <a:gd name="T59" fmla="*/ 628 h 688"/>
                <a:gd name="T60" fmla="*/ 1325 w 1737"/>
                <a:gd name="T61" fmla="*/ 551 h 688"/>
                <a:gd name="T62" fmla="*/ 1367 w 1737"/>
                <a:gd name="T63" fmla="*/ 485 h 688"/>
                <a:gd name="T64" fmla="*/ 1391 w 1737"/>
                <a:gd name="T65" fmla="*/ 449 h 688"/>
                <a:gd name="T66" fmla="*/ 1433 w 1737"/>
                <a:gd name="T67" fmla="*/ 449 h 688"/>
                <a:gd name="T68" fmla="*/ 1469 w 1737"/>
                <a:gd name="T69" fmla="*/ 336 h 688"/>
                <a:gd name="T70" fmla="*/ 1522 w 1737"/>
                <a:gd name="T71" fmla="*/ 258 h 688"/>
                <a:gd name="T72" fmla="*/ 1564 w 1737"/>
                <a:gd name="T73" fmla="*/ 216 h 688"/>
                <a:gd name="T74" fmla="*/ 1588 w 1737"/>
                <a:gd name="T75" fmla="*/ 246 h 688"/>
                <a:gd name="T76" fmla="*/ 1612 w 1737"/>
                <a:gd name="T77" fmla="*/ 222 h 688"/>
                <a:gd name="T78" fmla="*/ 1648 w 1737"/>
                <a:gd name="T79" fmla="*/ 252 h 688"/>
                <a:gd name="T80" fmla="*/ 1696 w 1737"/>
                <a:gd name="T81" fmla="*/ 258 h 688"/>
                <a:gd name="T82" fmla="*/ 1737 w 1737"/>
                <a:gd name="T83" fmla="*/ 228 h 68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37" h="688">
                  <a:moveTo>
                    <a:pt x="0" y="222"/>
                  </a:moveTo>
                  <a:cubicBezTo>
                    <a:pt x="5" y="188"/>
                    <a:pt x="11" y="155"/>
                    <a:pt x="18" y="157"/>
                  </a:cubicBezTo>
                  <a:cubicBezTo>
                    <a:pt x="25" y="159"/>
                    <a:pt x="36" y="235"/>
                    <a:pt x="42" y="234"/>
                  </a:cubicBezTo>
                  <a:cubicBezTo>
                    <a:pt x="48" y="233"/>
                    <a:pt x="49" y="154"/>
                    <a:pt x="54" y="151"/>
                  </a:cubicBezTo>
                  <a:cubicBezTo>
                    <a:pt x="59" y="148"/>
                    <a:pt x="68" y="217"/>
                    <a:pt x="72" y="216"/>
                  </a:cubicBezTo>
                  <a:cubicBezTo>
                    <a:pt x="76" y="215"/>
                    <a:pt x="68" y="148"/>
                    <a:pt x="78" y="145"/>
                  </a:cubicBezTo>
                  <a:cubicBezTo>
                    <a:pt x="88" y="142"/>
                    <a:pt x="122" y="204"/>
                    <a:pt x="131" y="198"/>
                  </a:cubicBezTo>
                  <a:cubicBezTo>
                    <a:pt x="140" y="192"/>
                    <a:pt x="126" y="114"/>
                    <a:pt x="131" y="109"/>
                  </a:cubicBezTo>
                  <a:cubicBezTo>
                    <a:pt x="136" y="104"/>
                    <a:pt x="151" y="173"/>
                    <a:pt x="161" y="169"/>
                  </a:cubicBezTo>
                  <a:cubicBezTo>
                    <a:pt x="171" y="165"/>
                    <a:pt x="181" y="88"/>
                    <a:pt x="191" y="85"/>
                  </a:cubicBezTo>
                  <a:cubicBezTo>
                    <a:pt x="201" y="82"/>
                    <a:pt x="214" y="156"/>
                    <a:pt x="221" y="151"/>
                  </a:cubicBezTo>
                  <a:cubicBezTo>
                    <a:pt x="228" y="146"/>
                    <a:pt x="226" y="61"/>
                    <a:pt x="233" y="55"/>
                  </a:cubicBezTo>
                  <a:cubicBezTo>
                    <a:pt x="240" y="49"/>
                    <a:pt x="254" y="118"/>
                    <a:pt x="263" y="115"/>
                  </a:cubicBezTo>
                  <a:cubicBezTo>
                    <a:pt x="272" y="112"/>
                    <a:pt x="275" y="39"/>
                    <a:pt x="287" y="37"/>
                  </a:cubicBezTo>
                  <a:cubicBezTo>
                    <a:pt x="299" y="35"/>
                    <a:pt x="322" y="106"/>
                    <a:pt x="334" y="103"/>
                  </a:cubicBezTo>
                  <a:cubicBezTo>
                    <a:pt x="346" y="100"/>
                    <a:pt x="351" y="24"/>
                    <a:pt x="358" y="19"/>
                  </a:cubicBezTo>
                  <a:cubicBezTo>
                    <a:pt x="365" y="14"/>
                    <a:pt x="366" y="76"/>
                    <a:pt x="376" y="73"/>
                  </a:cubicBezTo>
                  <a:cubicBezTo>
                    <a:pt x="386" y="70"/>
                    <a:pt x="407" y="0"/>
                    <a:pt x="418" y="1"/>
                  </a:cubicBezTo>
                  <a:cubicBezTo>
                    <a:pt x="429" y="2"/>
                    <a:pt x="433" y="75"/>
                    <a:pt x="442" y="79"/>
                  </a:cubicBezTo>
                  <a:cubicBezTo>
                    <a:pt x="451" y="83"/>
                    <a:pt x="461" y="26"/>
                    <a:pt x="472" y="25"/>
                  </a:cubicBezTo>
                  <a:cubicBezTo>
                    <a:pt x="483" y="24"/>
                    <a:pt x="495" y="74"/>
                    <a:pt x="507" y="73"/>
                  </a:cubicBezTo>
                  <a:cubicBezTo>
                    <a:pt x="519" y="72"/>
                    <a:pt x="537" y="10"/>
                    <a:pt x="543" y="19"/>
                  </a:cubicBezTo>
                  <a:cubicBezTo>
                    <a:pt x="549" y="28"/>
                    <a:pt x="536" y="128"/>
                    <a:pt x="543" y="127"/>
                  </a:cubicBezTo>
                  <a:cubicBezTo>
                    <a:pt x="550" y="126"/>
                    <a:pt x="577" y="8"/>
                    <a:pt x="585" y="13"/>
                  </a:cubicBezTo>
                  <a:cubicBezTo>
                    <a:pt x="593" y="18"/>
                    <a:pt x="585" y="145"/>
                    <a:pt x="591" y="157"/>
                  </a:cubicBezTo>
                  <a:cubicBezTo>
                    <a:pt x="597" y="169"/>
                    <a:pt x="615" y="77"/>
                    <a:pt x="621" y="85"/>
                  </a:cubicBezTo>
                  <a:cubicBezTo>
                    <a:pt x="627" y="93"/>
                    <a:pt x="620" y="206"/>
                    <a:pt x="627" y="204"/>
                  </a:cubicBezTo>
                  <a:cubicBezTo>
                    <a:pt x="634" y="202"/>
                    <a:pt x="654" y="73"/>
                    <a:pt x="663" y="73"/>
                  </a:cubicBezTo>
                  <a:cubicBezTo>
                    <a:pt x="672" y="73"/>
                    <a:pt x="673" y="193"/>
                    <a:pt x="681" y="204"/>
                  </a:cubicBezTo>
                  <a:cubicBezTo>
                    <a:pt x="689" y="215"/>
                    <a:pt x="701" y="156"/>
                    <a:pt x="710" y="139"/>
                  </a:cubicBezTo>
                  <a:cubicBezTo>
                    <a:pt x="719" y="122"/>
                    <a:pt x="730" y="85"/>
                    <a:pt x="734" y="103"/>
                  </a:cubicBezTo>
                  <a:cubicBezTo>
                    <a:pt x="738" y="121"/>
                    <a:pt x="730" y="232"/>
                    <a:pt x="734" y="246"/>
                  </a:cubicBezTo>
                  <a:cubicBezTo>
                    <a:pt x="738" y="260"/>
                    <a:pt x="753" y="175"/>
                    <a:pt x="758" y="186"/>
                  </a:cubicBezTo>
                  <a:cubicBezTo>
                    <a:pt x="763" y="197"/>
                    <a:pt x="757" y="305"/>
                    <a:pt x="764" y="312"/>
                  </a:cubicBezTo>
                  <a:cubicBezTo>
                    <a:pt x="771" y="319"/>
                    <a:pt x="793" y="220"/>
                    <a:pt x="800" y="228"/>
                  </a:cubicBezTo>
                  <a:cubicBezTo>
                    <a:pt x="807" y="236"/>
                    <a:pt x="799" y="355"/>
                    <a:pt x="806" y="360"/>
                  </a:cubicBezTo>
                  <a:cubicBezTo>
                    <a:pt x="813" y="365"/>
                    <a:pt x="833" y="245"/>
                    <a:pt x="842" y="258"/>
                  </a:cubicBezTo>
                  <a:cubicBezTo>
                    <a:pt x="851" y="271"/>
                    <a:pt x="851" y="420"/>
                    <a:pt x="860" y="437"/>
                  </a:cubicBezTo>
                  <a:cubicBezTo>
                    <a:pt x="869" y="454"/>
                    <a:pt x="888" y="355"/>
                    <a:pt x="896" y="360"/>
                  </a:cubicBezTo>
                  <a:cubicBezTo>
                    <a:pt x="904" y="365"/>
                    <a:pt x="903" y="457"/>
                    <a:pt x="907" y="467"/>
                  </a:cubicBezTo>
                  <a:cubicBezTo>
                    <a:pt x="911" y="477"/>
                    <a:pt x="917" y="406"/>
                    <a:pt x="919" y="419"/>
                  </a:cubicBezTo>
                  <a:cubicBezTo>
                    <a:pt x="921" y="432"/>
                    <a:pt x="914" y="552"/>
                    <a:pt x="919" y="545"/>
                  </a:cubicBezTo>
                  <a:cubicBezTo>
                    <a:pt x="924" y="538"/>
                    <a:pt x="943" y="382"/>
                    <a:pt x="949" y="378"/>
                  </a:cubicBezTo>
                  <a:cubicBezTo>
                    <a:pt x="955" y="374"/>
                    <a:pt x="949" y="509"/>
                    <a:pt x="955" y="521"/>
                  </a:cubicBezTo>
                  <a:cubicBezTo>
                    <a:pt x="961" y="533"/>
                    <a:pt x="979" y="450"/>
                    <a:pt x="985" y="449"/>
                  </a:cubicBezTo>
                  <a:cubicBezTo>
                    <a:pt x="991" y="448"/>
                    <a:pt x="985" y="515"/>
                    <a:pt x="991" y="515"/>
                  </a:cubicBezTo>
                  <a:cubicBezTo>
                    <a:pt x="997" y="515"/>
                    <a:pt x="1013" y="443"/>
                    <a:pt x="1021" y="449"/>
                  </a:cubicBezTo>
                  <a:cubicBezTo>
                    <a:pt x="1029" y="455"/>
                    <a:pt x="1032" y="550"/>
                    <a:pt x="1039" y="551"/>
                  </a:cubicBezTo>
                  <a:cubicBezTo>
                    <a:pt x="1046" y="552"/>
                    <a:pt x="1054" y="446"/>
                    <a:pt x="1063" y="455"/>
                  </a:cubicBezTo>
                  <a:cubicBezTo>
                    <a:pt x="1072" y="464"/>
                    <a:pt x="1085" y="603"/>
                    <a:pt x="1093" y="604"/>
                  </a:cubicBezTo>
                  <a:cubicBezTo>
                    <a:pt x="1101" y="605"/>
                    <a:pt x="1105" y="455"/>
                    <a:pt x="1110" y="461"/>
                  </a:cubicBezTo>
                  <a:cubicBezTo>
                    <a:pt x="1115" y="467"/>
                    <a:pt x="1118" y="643"/>
                    <a:pt x="1122" y="640"/>
                  </a:cubicBezTo>
                  <a:cubicBezTo>
                    <a:pt x="1126" y="637"/>
                    <a:pt x="1127" y="435"/>
                    <a:pt x="1134" y="443"/>
                  </a:cubicBezTo>
                  <a:cubicBezTo>
                    <a:pt x="1141" y="451"/>
                    <a:pt x="1156" y="688"/>
                    <a:pt x="1164" y="688"/>
                  </a:cubicBezTo>
                  <a:cubicBezTo>
                    <a:pt x="1172" y="688"/>
                    <a:pt x="1175" y="455"/>
                    <a:pt x="1182" y="443"/>
                  </a:cubicBezTo>
                  <a:cubicBezTo>
                    <a:pt x="1189" y="431"/>
                    <a:pt x="1199" y="608"/>
                    <a:pt x="1206" y="616"/>
                  </a:cubicBezTo>
                  <a:cubicBezTo>
                    <a:pt x="1213" y="624"/>
                    <a:pt x="1216" y="495"/>
                    <a:pt x="1224" y="491"/>
                  </a:cubicBezTo>
                  <a:cubicBezTo>
                    <a:pt x="1232" y="487"/>
                    <a:pt x="1249" y="597"/>
                    <a:pt x="1254" y="592"/>
                  </a:cubicBezTo>
                  <a:cubicBezTo>
                    <a:pt x="1259" y="587"/>
                    <a:pt x="1249" y="455"/>
                    <a:pt x="1254" y="461"/>
                  </a:cubicBezTo>
                  <a:cubicBezTo>
                    <a:pt x="1259" y="467"/>
                    <a:pt x="1277" y="640"/>
                    <a:pt x="1284" y="628"/>
                  </a:cubicBezTo>
                  <a:cubicBezTo>
                    <a:pt x="1291" y="616"/>
                    <a:pt x="1289" y="402"/>
                    <a:pt x="1296" y="389"/>
                  </a:cubicBezTo>
                  <a:cubicBezTo>
                    <a:pt x="1303" y="376"/>
                    <a:pt x="1317" y="552"/>
                    <a:pt x="1325" y="551"/>
                  </a:cubicBezTo>
                  <a:cubicBezTo>
                    <a:pt x="1333" y="550"/>
                    <a:pt x="1336" y="394"/>
                    <a:pt x="1343" y="383"/>
                  </a:cubicBezTo>
                  <a:cubicBezTo>
                    <a:pt x="1350" y="372"/>
                    <a:pt x="1363" y="487"/>
                    <a:pt x="1367" y="485"/>
                  </a:cubicBezTo>
                  <a:cubicBezTo>
                    <a:pt x="1371" y="483"/>
                    <a:pt x="1363" y="378"/>
                    <a:pt x="1367" y="372"/>
                  </a:cubicBezTo>
                  <a:cubicBezTo>
                    <a:pt x="1371" y="366"/>
                    <a:pt x="1387" y="453"/>
                    <a:pt x="1391" y="449"/>
                  </a:cubicBezTo>
                  <a:cubicBezTo>
                    <a:pt x="1395" y="445"/>
                    <a:pt x="1384" y="348"/>
                    <a:pt x="1391" y="348"/>
                  </a:cubicBezTo>
                  <a:cubicBezTo>
                    <a:pt x="1398" y="348"/>
                    <a:pt x="1426" y="462"/>
                    <a:pt x="1433" y="449"/>
                  </a:cubicBezTo>
                  <a:cubicBezTo>
                    <a:pt x="1440" y="436"/>
                    <a:pt x="1427" y="289"/>
                    <a:pt x="1433" y="270"/>
                  </a:cubicBezTo>
                  <a:cubicBezTo>
                    <a:pt x="1439" y="251"/>
                    <a:pt x="1460" y="347"/>
                    <a:pt x="1469" y="336"/>
                  </a:cubicBezTo>
                  <a:cubicBezTo>
                    <a:pt x="1478" y="325"/>
                    <a:pt x="1478" y="217"/>
                    <a:pt x="1487" y="204"/>
                  </a:cubicBezTo>
                  <a:cubicBezTo>
                    <a:pt x="1496" y="191"/>
                    <a:pt x="1514" y="266"/>
                    <a:pt x="1522" y="258"/>
                  </a:cubicBezTo>
                  <a:cubicBezTo>
                    <a:pt x="1530" y="250"/>
                    <a:pt x="1527" y="164"/>
                    <a:pt x="1534" y="157"/>
                  </a:cubicBezTo>
                  <a:cubicBezTo>
                    <a:pt x="1541" y="150"/>
                    <a:pt x="1557" y="221"/>
                    <a:pt x="1564" y="216"/>
                  </a:cubicBezTo>
                  <a:cubicBezTo>
                    <a:pt x="1571" y="211"/>
                    <a:pt x="1572" y="122"/>
                    <a:pt x="1576" y="127"/>
                  </a:cubicBezTo>
                  <a:cubicBezTo>
                    <a:pt x="1580" y="132"/>
                    <a:pt x="1583" y="249"/>
                    <a:pt x="1588" y="246"/>
                  </a:cubicBezTo>
                  <a:cubicBezTo>
                    <a:pt x="1593" y="243"/>
                    <a:pt x="1602" y="113"/>
                    <a:pt x="1606" y="109"/>
                  </a:cubicBezTo>
                  <a:cubicBezTo>
                    <a:pt x="1610" y="105"/>
                    <a:pt x="1606" y="229"/>
                    <a:pt x="1612" y="222"/>
                  </a:cubicBezTo>
                  <a:cubicBezTo>
                    <a:pt x="1618" y="215"/>
                    <a:pt x="1636" y="62"/>
                    <a:pt x="1642" y="67"/>
                  </a:cubicBezTo>
                  <a:cubicBezTo>
                    <a:pt x="1648" y="72"/>
                    <a:pt x="1642" y="259"/>
                    <a:pt x="1648" y="252"/>
                  </a:cubicBezTo>
                  <a:cubicBezTo>
                    <a:pt x="1654" y="245"/>
                    <a:pt x="1670" y="24"/>
                    <a:pt x="1678" y="25"/>
                  </a:cubicBezTo>
                  <a:cubicBezTo>
                    <a:pt x="1686" y="26"/>
                    <a:pt x="1689" y="250"/>
                    <a:pt x="1696" y="258"/>
                  </a:cubicBezTo>
                  <a:cubicBezTo>
                    <a:pt x="1703" y="266"/>
                    <a:pt x="1712" y="78"/>
                    <a:pt x="1719" y="73"/>
                  </a:cubicBezTo>
                  <a:cubicBezTo>
                    <a:pt x="1726" y="68"/>
                    <a:pt x="1731" y="148"/>
                    <a:pt x="1737" y="228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390" name="Text Box 14">
              <a:extLst>
                <a:ext uri="{FF2B5EF4-FFF2-40B4-BE49-F238E27FC236}">
                  <a16:creationId xmlns:a16="http://schemas.microsoft.com/office/drawing/2014/main" id="{59384143-2C95-AA4A-A376-98996EA7B3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4" y="1805"/>
              <a:ext cx="648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800" b="1">
                  <a:latin typeface="Helvetica" charset="0"/>
                  <a:ea typeface="ＭＳ Ｐゴシック" charset="-128"/>
                </a:rPr>
                <a:t>DNS</a:t>
              </a:r>
            </a:p>
          </p:txBody>
        </p:sp>
        <p:sp>
          <p:nvSpPr>
            <p:cNvPr id="101391" name="Text Box 15">
              <a:extLst>
                <a:ext uri="{FF2B5EF4-FFF2-40B4-BE49-F238E27FC236}">
                  <a16:creationId xmlns:a16="http://schemas.microsoft.com/office/drawing/2014/main" id="{DEE1F4E5-8C6F-D341-8C36-85EFF9F07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4" y="2307"/>
              <a:ext cx="611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800" b="1">
                  <a:latin typeface="Helvetica" charset="0"/>
                  <a:ea typeface="ＭＳ Ｐゴシック" charset="-128"/>
                </a:rPr>
                <a:t>LES</a:t>
              </a:r>
            </a:p>
          </p:txBody>
        </p:sp>
        <p:sp>
          <p:nvSpPr>
            <p:cNvPr id="101392" name="Line 16">
              <a:extLst>
                <a:ext uri="{FF2B5EF4-FFF2-40B4-BE49-F238E27FC236}">
                  <a16:creationId xmlns:a16="http://schemas.microsoft.com/office/drawing/2014/main" id="{DDB12BAE-D20D-104B-9AE3-79D1735F99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9" y="2264"/>
              <a:ext cx="219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1393" name="Line 17">
              <a:extLst>
                <a:ext uri="{FF2B5EF4-FFF2-40B4-BE49-F238E27FC236}">
                  <a16:creationId xmlns:a16="http://schemas.microsoft.com/office/drawing/2014/main" id="{479DEC7C-B7D4-934E-A16E-E88A9308A3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8" y="1918"/>
              <a:ext cx="299" cy="1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A0B89-7CE5-5948-9D0A-5558714AF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>
            <a:extLst>
              <a:ext uri="{FF2B5EF4-FFF2-40B4-BE49-F238E27FC236}">
                <a16:creationId xmlns:a16="http://schemas.microsoft.com/office/drawing/2014/main" id="{5CC5EF83-FF8A-0346-9C68-80D4F02C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82588"/>
            <a:ext cx="7772400" cy="6096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D6F9D98A-D1CE-264F-82AB-E4AD347A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4452" name="Rectangle 4">
            <a:extLst>
              <a:ext uri="{FF2B5EF4-FFF2-40B4-BE49-F238E27FC236}">
                <a16:creationId xmlns:a16="http://schemas.microsoft.com/office/drawing/2014/main" id="{67C308DC-F6B3-F941-A9E1-20A1C30DC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3" y="4235450"/>
            <a:ext cx="3265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Reynolds-averaged </a:t>
            </a:r>
          </a:p>
          <a:p>
            <a:pPr>
              <a:defRPr/>
            </a:pPr>
            <a:r>
              <a:rPr lang="en-US" altLang="en-US" dirty="0" err="1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Navier</a:t>
            </a:r>
            <a:r>
              <a:rPr lang="en-US" altLang="en-US" dirty="0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-Stokes (RANS)</a:t>
            </a:r>
            <a:endParaRPr lang="en-US" altLang="en-US" dirty="0">
              <a:latin typeface="Helvetica" charset="0"/>
              <a:ea typeface="ＭＳ Ｐゴシック" charset="-128"/>
            </a:endParaRPr>
          </a:p>
        </p:txBody>
      </p:sp>
      <p:sp>
        <p:nvSpPr>
          <p:cNvPr id="104453" name="Line 5">
            <a:extLst>
              <a:ext uri="{FF2B5EF4-FFF2-40B4-BE49-F238E27FC236}">
                <a16:creationId xmlns:a16="http://schemas.microsoft.com/office/drawing/2014/main" id="{F53F8D59-9047-6044-8AD9-D10EF205E5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4454" name="Line 6">
            <a:extLst>
              <a:ext uri="{FF2B5EF4-FFF2-40B4-BE49-F238E27FC236}">
                <a16:creationId xmlns:a16="http://schemas.microsoft.com/office/drawing/2014/main" id="{B80D080C-7A2F-2D41-A170-337E59171E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4455" name="Line 7">
            <a:extLst>
              <a:ext uri="{FF2B5EF4-FFF2-40B4-BE49-F238E27FC236}">
                <a16:creationId xmlns:a16="http://schemas.microsoft.com/office/drawing/2014/main" id="{F5A0B133-C205-8049-AD8F-2CC21E86D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73300"/>
            <a:ext cx="0" cy="2033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4456" name="Rectangle 8">
            <a:extLst>
              <a:ext uri="{FF2B5EF4-FFF2-40B4-BE49-F238E27FC236}">
                <a16:creationId xmlns:a16="http://schemas.microsoft.com/office/drawing/2014/main" id="{CDA2B0A3-955B-0D4B-B88F-2576B8FEE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3" y="2354263"/>
            <a:ext cx="51562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 u="sng" dirty="0">
                <a:latin typeface="Helvetica" charset="0"/>
                <a:ea typeface="ＭＳ Ｐゴシック" charset="-128"/>
              </a:rPr>
              <a:t> Stationary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 turbulent effects are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 time averaged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Time averaging creates more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unknowns than equations (closure)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Turbulence models provide closure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FUN3D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D659B-2B17-D348-BF8A-D8BC7B376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2">
            <a:extLst>
              <a:ext uri="{FF2B5EF4-FFF2-40B4-BE49-F238E27FC236}">
                <a16:creationId xmlns:a16="http://schemas.microsoft.com/office/drawing/2014/main" id="{6331E0D1-A8B6-F945-837B-9146A8424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30200"/>
            <a:ext cx="7772400" cy="6096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7C194F6-D090-A041-8816-6DD9AC6C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7919EC52-F4AD-E842-A058-A243F1E5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3" y="4235450"/>
            <a:ext cx="3232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Reynolds-Averaged 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(RANS)</a:t>
            </a:r>
          </a:p>
        </p:txBody>
      </p:sp>
      <p:sp>
        <p:nvSpPr>
          <p:cNvPr id="105477" name="Line 5">
            <a:extLst>
              <a:ext uri="{FF2B5EF4-FFF2-40B4-BE49-F238E27FC236}">
                <a16:creationId xmlns:a16="http://schemas.microsoft.com/office/drawing/2014/main" id="{A80AF52A-A647-B348-90C0-F6F60908B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78" name="Line 6">
            <a:extLst>
              <a:ext uri="{FF2B5EF4-FFF2-40B4-BE49-F238E27FC236}">
                <a16:creationId xmlns:a16="http://schemas.microsoft.com/office/drawing/2014/main" id="{5B435C19-8085-D145-85F3-935F2D9506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79" name="Line 7">
            <a:extLst>
              <a:ext uri="{FF2B5EF4-FFF2-40B4-BE49-F238E27FC236}">
                <a16:creationId xmlns:a16="http://schemas.microsoft.com/office/drawing/2014/main" id="{577850EB-C707-E545-909B-6CD4C6726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73300"/>
            <a:ext cx="0" cy="2033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80" name="Rectangle 8">
            <a:extLst>
              <a:ext uri="{FF2B5EF4-FFF2-40B4-BE49-F238E27FC236}">
                <a16:creationId xmlns:a16="http://schemas.microsoft.com/office/drawing/2014/main" id="{BED8CE8B-1184-C243-B6BE-9B056E3F4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5" y="5307013"/>
            <a:ext cx="2132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Thin-Layer</a:t>
            </a:r>
          </a:p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Approximation</a:t>
            </a:r>
            <a:endParaRPr lang="en-US" altLang="en-US">
              <a:latin typeface="Helvetica" charset="0"/>
              <a:ea typeface="ＭＳ Ｐゴシック" charset="-128"/>
            </a:endParaRPr>
          </a:p>
        </p:txBody>
      </p:sp>
      <p:sp>
        <p:nvSpPr>
          <p:cNvPr id="105481" name="Line 9">
            <a:extLst>
              <a:ext uri="{FF2B5EF4-FFF2-40B4-BE49-F238E27FC236}">
                <a16:creationId xmlns:a16="http://schemas.microsoft.com/office/drawing/2014/main" id="{20ADC2C6-C773-9A4A-B808-6D8568C591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2613" y="4976813"/>
            <a:ext cx="0" cy="4206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82" name="Rectangle 10">
            <a:extLst>
              <a:ext uri="{FF2B5EF4-FFF2-40B4-BE49-F238E27FC236}">
                <a16:creationId xmlns:a16="http://schemas.microsoft.com/office/drawing/2014/main" id="{5CA2644F-D945-3045-8F23-253C1800C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2751138"/>
            <a:ext cx="544036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Only those derivatives in the direction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 normal to the wall are retained in the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 shear stress and heat flux terms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CFL3D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313782-A665-674E-A49B-0A81982D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2">
            <a:extLst>
              <a:ext uri="{FF2B5EF4-FFF2-40B4-BE49-F238E27FC236}">
                <a16:creationId xmlns:a16="http://schemas.microsoft.com/office/drawing/2014/main" id="{DD3F182C-503C-FF4E-8D3F-B2BEC0F6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331788"/>
            <a:ext cx="7772400" cy="7794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Navier-Stokes Equations</a:t>
            </a:r>
          </a:p>
        </p:txBody>
      </p:sp>
      <p:sp>
        <p:nvSpPr>
          <p:cNvPr id="177154" name="Rectangle 3">
            <a:extLst>
              <a:ext uri="{FF2B5EF4-FFF2-40B4-BE49-F238E27FC236}">
                <a16:creationId xmlns:a16="http://schemas.microsoft.com/office/drawing/2014/main" id="{04EE3B07-29B7-F946-8016-92C1C55AE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600" y="1600200"/>
            <a:ext cx="7772400" cy="4114800"/>
          </a:xfrm>
        </p:spPr>
        <p:txBody>
          <a:bodyPr/>
          <a:lstStyle/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Most generic flow representation, may be considerably computationally intensive for unsteady calculations.</a:t>
            </a:r>
          </a:p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Thin-layer approximation: valid only for high Re—very large turbulent eddy viscosities invalidate the model.</a:t>
            </a:r>
          </a:p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Equations in vector form:</a:t>
            </a:r>
          </a:p>
        </p:txBody>
      </p:sp>
      <p:graphicFrame>
        <p:nvGraphicFramePr>
          <p:cNvPr id="177155" name="Object 4">
            <a:extLst>
              <a:ext uri="{FF2B5EF4-FFF2-40B4-BE49-F238E27FC236}">
                <a16:creationId xmlns:a16="http://schemas.microsoft.com/office/drawing/2014/main" id="{974A4C7D-5B07-9844-9678-AE6745ED83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1950" y="3625850"/>
          <a:ext cx="38258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12" name="Equation" r:id="rId3" imgW="2578100" imgH="393700" progId="Equation.DSMT36">
                  <p:embed/>
                </p:oleObj>
              </mc:Choice>
              <mc:Fallback>
                <p:oleObj name="Equation" r:id="rId3" imgW="2578100" imgH="3937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3625850"/>
                        <a:ext cx="382587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6" name="Object 5">
            <a:extLst>
              <a:ext uri="{FF2B5EF4-FFF2-40B4-BE49-F238E27FC236}">
                <a16:creationId xmlns:a16="http://schemas.microsoft.com/office/drawing/2014/main" id="{62ABE795-57E1-3943-BCA0-F4B37AD221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3950" y="4381500"/>
          <a:ext cx="1290638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13" name="Equation" r:id="rId5" imgW="977900" imgH="1117600" progId="Equation.DSMT36">
                  <p:embed/>
                </p:oleObj>
              </mc:Choice>
              <mc:Fallback>
                <p:oleObj name="Equation" r:id="rId5" imgW="977900" imgH="11176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50" y="4381500"/>
                        <a:ext cx="1290638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7" name="Object 6">
            <a:extLst>
              <a:ext uri="{FF2B5EF4-FFF2-40B4-BE49-F238E27FC236}">
                <a16:creationId xmlns:a16="http://schemas.microsoft.com/office/drawing/2014/main" id="{A37629C9-FC4C-5A46-9CB2-81C687D84A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64150" y="4343400"/>
          <a:ext cx="1257300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14" name="Equation" r:id="rId7" imgW="952500" imgH="1143000" progId="Equation.DSMT36">
                  <p:embed/>
                </p:oleObj>
              </mc:Choice>
              <mc:Fallback>
                <p:oleObj name="Equation" r:id="rId7" imgW="952500" imgH="1143000" progId="Equation.DSMT3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150" y="4343400"/>
                        <a:ext cx="1257300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8" name="Object 7">
            <a:extLst>
              <a:ext uri="{FF2B5EF4-FFF2-40B4-BE49-F238E27FC236}">
                <a16:creationId xmlns:a16="http://schemas.microsoft.com/office/drawing/2014/main" id="{93C79787-C8F9-6B45-AAA0-866C719D20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8800" y="4343400"/>
          <a:ext cx="130810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15" name="Equation" r:id="rId9" imgW="990600" imgH="1117600" progId="Equation.DSMT36">
                  <p:embed/>
                </p:oleObj>
              </mc:Choice>
              <mc:Fallback>
                <p:oleObj name="Equation" r:id="rId9" imgW="990600" imgH="1117600" progId="Equation.DSMT3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00" y="4343400"/>
                        <a:ext cx="1308100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9" name="Object 8">
            <a:extLst>
              <a:ext uri="{FF2B5EF4-FFF2-40B4-BE49-F238E27FC236}">
                <a16:creationId xmlns:a16="http://schemas.microsoft.com/office/drawing/2014/main" id="{7321DC5D-EF75-A242-A66C-20A5D5EDEA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950" y="4991100"/>
          <a:ext cx="11906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16" name="Equation" r:id="rId11" imgW="901700" imgH="177800" progId="Equation.DSMT36">
                  <p:embed/>
                </p:oleObj>
              </mc:Choice>
              <mc:Fallback>
                <p:oleObj name="Equation" r:id="rId11" imgW="901700" imgH="177800" progId="Equation.DSMT3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4991100"/>
                        <a:ext cx="11906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0" name="Text Box 9">
            <a:extLst>
              <a:ext uri="{FF2B5EF4-FFF2-40B4-BE49-F238E27FC236}">
                <a16:creationId xmlns:a16="http://schemas.microsoft.com/office/drawing/2014/main" id="{6A5795AF-F722-B347-9E3B-D73424D80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4430713"/>
            <a:ext cx="946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where: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7161" name="Text Box 10">
            <a:extLst>
              <a:ext uri="{FF2B5EF4-FFF2-40B4-BE49-F238E27FC236}">
                <a16:creationId xmlns:a16="http://schemas.microsoft.com/office/drawing/2014/main" id="{A6B74D72-D4B3-3741-8AB0-A587BCF81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5737225"/>
            <a:ext cx="27574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Arial" panose="020B0604020202020204" pitchFamily="34" charset="0"/>
              </a:rPr>
              <a:t>As before in Euler Equations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7162" name="Line 11">
            <a:extLst>
              <a:ext uri="{FF2B5EF4-FFF2-40B4-BE49-F238E27FC236}">
                <a16:creationId xmlns:a16="http://schemas.microsoft.com/office/drawing/2014/main" id="{E09B2205-24F9-2B45-AAC0-F0697178AD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5321300"/>
            <a:ext cx="50800" cy="368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3" name="Text Box 12">
            <a:extLst>
              <a:ext uri="{FF2B5EF4-FFF2-40B4-BE49-F238E27FC236}">
                <a16:creationId xmlns:a16="http://schemas.microsoft.com/office/drawing/2014/main" id="{8C8DAACC-5C96-C74A-B54E-7E56B8F40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6016625"/>
            <a:ext cx="2171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Arial" panose="020B0604020202020204" pitchFamily="34" charset="0"/>
              </a:rPr>
              <a:t>Shear stresses in flow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7164" name="Line 13">
            <a:extLst>
              <a:ext uri="{FF2B5EF4-FFF2-40B4-BE49-F238E27FC236}">
                <a16:creationId xmlns:a16="http://schemas.microsoft.com/office/drawing/2014/main" id="{2C815380-6CAC-A444-889A-32C706910F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89500" y="5308600"/>
            <a:ext cx="4953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5" name="Line 14">
            <a:extLst>
              <a:ext uri="{FF2B5EF4-FFF2-40B4-BE49-F238E27FC236}">
                <a16:creationId xmlns:a16="http://schemas.microsoft.com/office/drawing/2014/main" id="{86FF5BF5-DB4E-EE4E-B1D9-45BF7C261E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9600" y="5372100"/>
            <a:ext cx="7747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6" name="Line 15">
            <a:extLst>
              <a:ext uri="{FF2B5EF4-FFF2-40B4-BE49-F238E27FC236}">
                <a16:creationId xmlns:a16="http://schemas.microsoft.com/office/drawing/2014/main" id="{288929D3-E0A8-094D-A3C9-BA9FC4562F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40500" y="5575300"/>
            <a:ext cx="1651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45FEC9-A560-3B40-B032-C4C5089F9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144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2">
            <a:extLst>
              <a:ext uri="{FF2B5EF4-FFF2-40B4-BE49-F238E27FC236}">
                <a16:creationId xmlns:a16="http://schemas.microsoft.com/office/drawing/2014/main" id="{5B8F9D3C-E888-334F-A8CA-6553629B2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3" y="222250"/>
            <a:ext cx="77724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600" b="1">
                <a:solidFill>
                  <a:srgbClr val="003399"/>
                </a:solidFill>
                <a:latin typeface="Helvetica" pitchFamily="2" charset="0"/>
              </a:rPr>
              <a:t>Example of Different CFD Results</a:t>
            </a:r>
          </a:p>
        </p:txBody>
      </p:sp>
      <p:sp>
        <p:nvSpPr>
          <p:cNvPr id="178178" name="Rectangle 3">
            <a:extLst>
              <a:ext uri="{FF2B5EF4-FFF2-40B4-BE49-F238E27FC236}">
                <a16:creationId xmlns:a16="http://schemas.microsoft.com/office/drawing/2014/main" id="{03EBD611-25EC-2E40-AC75-505267FBB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" y="150495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 sz="1800">
                <a:solidFill>
                  <a:srgbClr val="000000"/>
                </a:solidFill>
              </a:rPr>
              <a:t>Ref.: Bennett, R. M., and Edwards, J. W., </a:t>
            </a:r>
            <a:r>
              <a:rPr kumimoji="1" lang="ja-JP" altLang="en-US" sz="1800">
                <a:solidFill>
                  <a:srgbClr val="000000"/>
                </a:solidFill>
                <a:latin typeface="Arial" panose="020B0604020202020204" pitchFamily="34" charset="0"/>
              </a:rPr>
              <a:t>“</a:t>
            </a:r>
            <a:r>
              <a:rPr kumimoji="1" lang="en-US" altLang="ja-JP" sz="1800">
                <a:solidFill>
                  <a:srgbClr val="000000"/>
                </a:solidFill>
              </a:rPr>
              <a:t>An Overview of Recent Developments of Computational Aeroelasticity,</a:t>
            </a:r>
            <a:r>
              <a:rPr kumimoji="1" lang="ja-JP" altLang="en-US" sz="1800">
                <a:solidFill>
                  <a:srgbClr val="000000"/>
                </a:solidFill>
                <a:latin typeface="Arial" panose="020B0604020202020204" pitchFamily="34" charset="0"/>
              </a:rPr>
              <a:t>”</a:t>
            </a:r>
            <a:r>
              <a:rPr kumimoji="1" lang="en-US" altLang="ja-JP" sz="1800">
                <a:solidFill>
                  <a:srgbClr val="000000"/>
                </a:solidFill>
              </a:rPr>
              <a:t> 29th AIAA Fluid Dynamic Conference, Albuquerque, New Mexico, June 15–18, 1998.</a:t>
            </a:r>
            <a:endParaRPr kumimoji="1" lang="en-US" altLang="en-US" sz="1800">
              <a:solidFill>
                <a:srgbClr val="000000"/>
              </a:solidFill>
            </a:endParaRPr>
          </a:p>
        </p:txBody>
      </p:sp>
      <p:pic>
        <p:nvPicPr>
          <p:cNvPr id="178179" name="Picture 4">
            <a:extLst>
              <a:ext uri="{FF2B5EF4-FFF2-40B4-BE49-F238E27FC236}">
                <a16:creationId xmlns:a16="http://schemas.microsoft.com/office/drawing/2014/main" id="{1CCE1D82-4626-834D-BA8D-A10504AA1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2482850"/>
            <a:ext cx="29845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0" name="Picture 5">
            <a:extLst>
              <a:ext uri="{FF2B5EF4-FFF2-40B4-BE49-F238E27FC236}">
                <a16:creationId xmlns:a16="http://schemas.microsoft.com/office/drawing/2014/main" id="{06CB5101-1392-8540-8C5B-8334D0AA3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2851150"/>
            <a:ext cx="29845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1" name="Text Box 6">
            <a:extLst>
              <a:ext uri="{FF2B5EF4-FFF2-40B4-BE49-F238E27FC236}">
                <a16:creationId xmlns:a16="http://schemas.microsoft.com/office/drawing/2014/main" id="{A4B37E4B-DFF7-3B48-A6FE-5F48CAC4E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5656263"/>
            <a:ext cx="1860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Flutter speed index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8182" name="Text Box 7">
            <a:extLst>
              <a:ext uri="{FF2B5EF4-FFF2-40B4-BE49-F238E27FC236}">
                <a16:creationId xmlns:a16="http://schemas.microsoft.com/office/drawing/2014/main" id="{DB70064D-2213-5F43-9B98-E61D4E553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6738" y="5643563"/>
            <a:ext cx="1860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Frequency ratio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8183" name="Text Box 8">
            <a:extLst>
              <a:ext uri="{FF2B5EF4-FFF2-40B4-BE49-F238E27FC236}">
                <a16:creationId xmlns:a16="http://schemas.microsoft.com/office/drawing/2014/main" id="{A57B2B58-888A-C84F-9816-A5E79DE1F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5935663"/>
            <a:ext cx="704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800">
                <a:latin typeface="Arial" panose="020B0604020202020204" pitchFamily="34" charset="0"/>
              </a:rPr>
              <a:t>“</a:t>
            </a:r>
            <a:r>
              <a:rPr lang="en-US" altLang="ja-JP" sz="1800">
                <a:latin typeface="Arial" panose="020B0604020202020204" pitchFamily="34" charset="0"/>
              </a:rPr>
              <a:t>Comparison of experimental and calculated flutter results for the AGARD Wing 445.6 tested in air.</a:t>
            </a:r>
            <a:r>
              <a:rPr lang="ja-JP" altLang="en-US" sz="1800">
                <a:latin typeface="Arial" panose="020B0604020202020204" pitchFamily="34" charset="0"/>
              </a:rPr>
              <a:t>”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E38BB2-7266-C240-90CA-2EB94F79F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145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>
            <a:extLst>
              <a:ext uri="{FF2B5EF4-FFF2-40B4-BE49-F238E27FC236}">
                <a16:creationId xmlns:a16="http://schemas.microsoft.com/office/drawing/2014/main" id="{087BD46C-1E76-5546-9D8C-1C581C70D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8" y="222250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  <a:b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Rules of Thumb</a:t>
            </a:r>
            <a:r>
              <a:rPr lang="ja-JP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79202" name="Rectangle 11">
            <a:extLst>
              <a:ext uri="{FF2B5EF4-FFF2-40B4-BE49-F238E27FC236}">
                <a16:creationId xmlns:a16="http://schemas.microsoft.com/office/drawing/2014/main" id="{795895B3-018C-E143-AF5D-C2144FEF2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975" y="1755775"/>
            <a:ext cx="1590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Linear</a:t>
            </a:r>
          </a:p>
          <a:p>
            <a:r>
              <a:rPr lang="en-US" altLang="en-US"/>
              <a:t>Inviscid w/</a:t>
            </a:r>
          </a:p>
          <a:p>
            <a:r>
              <a:rPr lang="en-US" altLang="en-US"/>
              <a:t>flat plate</a:t>
            </a:r>
          </a:p>
        </p:txBody>
      </p:sp>
      <p:sp>
        <p:nvSpPr>
          <p:cNvPr id="179203" name="Rectangle 12">
            <a:extLst>
              <a:ext uri="{FF2B5EF4-FFF2-40B4-BE49-F238E27FC236}">
                <a16:creationId xmlns:a16="http://schemas.microsoft.com/office/drawing/2014/main" id="{68856273-BC67-044B-AA5E-2FD5215F7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0438" y="1754188"/>
            <a:ext cx="16748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Nonlinear</a:t>
            </a:r>
          </a:p>
          <a:p>
            <a:r>
              <a:rPr lang="en-US" altLang="en-US"/>
              <a:t>Inviscid w/ </a:t>
            </a:r>
          </a:p>
          <a:p>
            <a:r>
              <a:rPr lang="en-US" altLang="en-US"/>
              <a:t>thickness</a:t>
            </a:r>
          </a:p>
        </p:txBody>
      </p:sp>
      <p:sp>
        <p:nvSpPr>
          <p:cNvPr id="179204" name="Rectangle 13">
            <a:extLst>
              <a:ext uri="{FF2B5EF4-FFF2-40B4-BE49-F238E27FC236}">
                <a16:creationId xmlns:a16="http://schemas.microsoft.com/office/drawing/2014/main" id="{7AFE8234-78A7-B747-8606-9A985569F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138" y="1771650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05" name="Rectangle 14">
            <a:extLst>
              <a:ext uri="{FF2B5EF4-FFF2-40B4-BE49-F238E27FC236}">
                <a16:creationId xmlns:a16="http://schemas.microsoft.com/office/drawing/2014/main" id="{DB28A0C8-F7A6-244D-A5D1-F2DFE9A14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778000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06" name="AutoShape 15">
            <a:extLst>
              <a:ext uri="{FF2B5EF4-FFF2-40B4-BE49-F238E27FC236}">
                <a16:creationId xmlns:a16="http://schemas.microsoft.com/office/drawing/2014/main" id="{070AD172-2419-A143-93C7-360E0F1D8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475" y="2125663"/>
            <a:ext cx="527050" cy="4064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1353391700 h 21600"/>
              <a:gd name="T4" fmla="*/ 2147483646 w 21600"/>
              <a:gd name="T5" fmla="*/ 2147483646 h 21600"/>
              <a:gd name="T6" fmla="*/ 2147483646 w 21600"/>
              <a:gd name="T7" fmla="*/ 13533917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207" name="AutoShape 16">
            <a:extLst>
              <a:ext uri="{FF2B5EF4-FFF2-40B4-BE49-F238E27FC236}">
                <a16:creationId xmlns:a16="http://schemas.microsoft.com/office/drawing/2014/main" id="{1E314CBA-AC14-0449-B380-798911CA2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2211388"/>
            <a:ext cx="812800" cy="233362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08" name="Rectangle 17">
            <a:extLst>
              <a:ext uri="{FF2B5EF4-FFF2-40B4-BE49-F238E27FC236}">
                <a16:creationId xmlns:a16="http://schemas.microsoft.com/office/drawing/2014/main" id="{0C9E0C5E-D3CC-7D42-9817-70BBD03B8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75" y="1793875"/>
            <a:ext cx="25574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Accuracy usually </a:t>
            </a:r>
          </a:p>
          <a:p>
            <a:r>
              <a:rPr lang="en-US" altLang="en-US" u="sng"/>
              <a:t>not</a:t>
            </a:r>
            <a:r>
              <a:rPr lang="en-US" altLang="en-US"/>
              <a:t> improved</a:t>
            </a:r>
          </a:p>
          <a:p>
            <a:r>
              <a:rPr lang="en-US" altLang="en-US"/>
              <a:t>(w/ experiment)</a:t>
            </a:r>
          </a:p>
        </p:txBody>
      </p:sp>
      <p:sp>
        <p:nvSpPr>
          <p:cNvPr id="179209" name="Rectangle 19">
            <a:extLst>
              <a:ext uri="{FF2B5EF4-FFF2-40B4-BE49-F238E27FC236}">
                <a16:creationId xmlns:a16="http://schemas.microsoft.com/office/drawing/2014/main" id="{EDA63900-790D-1C44-AE5F-FF6866B4F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4975" y="3357563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>
                <a:solidFill>
                  <a:schemeClr val="accent2"/>
                </a:solidFill>
              </a:rPr>
              <a:t>+</a:t>
            </a:r>
          </a:p>
        </p:txBody>
      </p:sp>
      <p:sp>
        <p:nvSpPr>
          <p:cNvPr id="179210" name="Rectangle 20">
            <a:extLst>
              <a:ext uri="{FF2B5EF4-FFF2-40B4-BE49-F238E27FC236}">
                <a16:creationId xmlns:a16="http://schemas.microsoft.com/office/drawing/2014/main" id="{9787A9CC-8A34-0945-9049-EBFB63200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163" y="3279775"/>
            <a:ext cx="12525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Viscous</a:t>
            </a:r>
          </a:p>
          <a:p>
            <a:r>
              <a:rPr lang="en-US" altLang="en-US"/>
              <a:t>effects</a:t>
            </a:r>
          </a:p>
        </p:txBody>
      </p:sp>
      <p:sp>
        <p:nvSpPr>
          <p:cNvPr id="179211" name="AutoShape 21">
            <a:extLst>
              <a:ext uri="{FF2B5EF4-FFF2-40B4-BE49-F238E27FC236}">
                <a16:creationId xmlns:a16="http://schemas.microsoft.com/office/drawing/2014/main" id="{F5CF98BB-47D8-0141-BB56-6E2ABC89E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3427413"/>
            <a:ext cx="812800" cy="233362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12" name="Rectangle 22">
            <a:extLst>
              <a:ext uri="{FF2B5EF4-FFF2-40B4-BE49-F238E27FC236}">
                <a16:creationId xmlns:a16="http://schemas.microsoft.com/office/drawing/2014/main" id="{BEEA16DE-1A7A-404D-8466-ADE707708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106738"/>
            <a:ext cx="1581150" cy="1157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13" name="Rectangle 23">
            <a:extLst>
              <a:ext uri="{FF2B5EF4-FFF2-40B4-BE49-F238E27FC236}">
                <a16:creationId xmlns:a16="http://schemas.microsoft.com/office/drawing/2014/main" id="{3FDE7C5B-F7EC-5742-BB3A-7211AE208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3025775"/>
            <a:ext cx="25574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Accuracy usually </a:t>
            </a:r>
          </a:p>
          <a:p>
            <a:r>
              <a:rPr lang="en-US" altLang="en-US" u="sng"/>
              <a:t>is</a:t>
            </a:r>
            <a:r>
              <a:rPr lang="en-US" altLang="en-US"/>
              <a:t> improved</a:t>
            </a:r>
          </a:p>
          <a:p>
            <a:r>
              <a:rPr lang="en-US" altLang="en-US"/>
              <a:t>(w/ experiment)</a:t>
            </a:r>
          </a:p>
        </p:txBody>
      </p:sp>
      <p:sp>
        <p:nvSpPr>
          <p:cNvPr id="179214" name="Rectangle 24">
            <a:extLst>
              <a:ext uri="{FF2B5EF4-FFF2-40B4-BE49-F238E27FC236}">
                <a16:creationId xmlns:a16="http://schemas.microsoft.com/office/drawing/2014/main" id="{F892208D-6503-534C-B099-91488571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0" y="4706938"/>
            <a:ext cx="74993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Bottom Line: Thickness and viscosity tend to have</a:t>
            </a:r>
          </a:p>
          <a:p>
            <a:r>
              <a:rPr lang="en-US" altLang="en-US"/>
              <a:t>compensating effects, which is why Linear Methods</a:t>
            </a:r>
          </a:p>
          <a:p>
            <a:r>
              <a:rPr lang="en-US" altLang="en-US"/>
              <a:t>have proven so effective!!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E6A263-4CB9-2342-8238-5407C84D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2">
            <a:extLst>
              <a:ext uri="{FF2B5EF4-FFF2-40B4-BE49-F238E27FC236}">
                <a16:creationId xmlns:a16="http://schemas.microsoft.com/office/drawing/2014/main" id="{F4497C02-FD77-2E4A-813F-D70D6D8E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75" y="238125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  <a:b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Rules of Thumb</a:t>
            </a: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0226" name="Rectangle 4">
            <a:extLst>
              <a:ext uri="{FF2B5EF4-FFF2-40B4-BE49-F238E27FC236}">
                <a16:creationId xmlns:a16="http://schemas.microsoft.com/office/drawing/2014/main" id="{5F54B00E-476F-5B4C-B756-C5C376680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738" y="1839913"/>
            <a:ext cx="16748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Nonlinear</a:t>
            </a:r>
          </a:p>
          <a:p>
            <a:r>
              <a:rPr lang="en-US" altLang="en-US"/>
              <a:t>Inviscid w/ </a:t>
            </a:r>
          </a:p>
          <a:p>
            <a:r>
              <a:rPr lang="en-US" altLang="en-US"/>
              <a:t>thickness</a:t>
            </a:r>
          </a:p>
        </p:txBody>
      </p:sp>
      <p:sp>
        <p:nvSpPr>
          <p:cNvPr id="180227" name="Rectangle 6">
            <a:extLst>
              <a:ext uri="{FF2B5EF4-FFF2-40B4-BE49-F238E27FC236}">
                <a16:creationId xmlns:a16="http://schemas.microsoft.com/office/drawing/2014/main" id="{BD985CCB-91B5-7744-8B9D-73F615273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1863725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28" name="AutoShape 8">
            <a:extLst>
              <a:ext uri="{FF2B5EF4-FFF2-40B4-BE49-F238E27FC236}">
                <a16:creationId xmlns:a16="http://schemas.microsoft.com/office/drawing/2014/main" id="{DB8EF3D5-253E-1C4E-B534-F7E05A051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2263775"/>
            <a:ext cx="812800" cy="233363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29" name="Rectangle 9">
            <a:extLst>
              <a:ext uri="{FF2B5EF4-FFF2-40B4-BE49-F238E27FC236}">
                <a16:creationId xmlns:a16="http://schemas.microsoft.com/office/drawing/2014/main" id="{17896745-974C-E740-BA72-C27AE7774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1949450"/>
            <a:ext cx="45799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Shocks tend to be stronger and farther aft than experiment</a:t>
            </a:r>
          </a:p>
        </p:txBody>
      </p:sp>
      <p:sp>
        <p:nvSpPr>
          <p:cNvPr id="180230" name="Rectangle 11">
            <a:extLst>
              <a:ext uri="{FF2B5EF4-FFF2-40B4-BE49-F238E27FC236}">
                <a16:creationId xmlns:a16="http://schemas.microsoft.com/office/drawing/2014/main" id="{9E198955-BADC-B147-B99E-F4B9E7BC9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4297363"/>
            <a:ext cx="12525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Viscous</a:t>
            </a:r>
          </a:p>
          <a:p>
            <a:r>
              <a:rPr lang="en-US" altLang="en-US"/>
              <a:t>effects</a:t>
            </a:r>
          </a:p>
        </p:txBody>
      </p:sp>
      <p:sp>
        <p:nvSpPr>
          <p:cNvPr id="180231" name="AutoShape 12">
            <a:extLst>
              <a:ext uri="{FF2B5EF4-FFF2-40B4-BE49-F238E27FC236}">
                <a16:creationId xmlns:a16="http://schemas.microsoft.com/office/drawing/2014/main" id="{06C076AC-8DBE-5F4C-9C40-36D6C632F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4497388"/>
            <a:ext cx="812800" cy="233362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32" name="Rectangle 13">
            <a:extLst>
              <a:ext uri="{FF2B5EF4-FFF2-40B4-BE49-F238E27FC236}">
                <a16:creationId xmlns:a16="http://schemas.microsoft.com/office/drawing/2014/main" id="{5CB1892C-04CE-CE4A-901C-B90B41B84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4124325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33" name="Rectangle 16">
            <a:extLst>
              <a:ext uri="{FF2B5EF4-FFF2-40B4-BE49-F238E27FC236}">
                <a16:creationId xmlns:a16="http://schemas.microsoft.com/office/drawing/2014/main" id="{359DB667-48EA-BC4C-84D8-EAA709DBA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4113213"/>
            <a:ext cx="45799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Reduce shock strength from inviscid result, moving shock forward (boundary layer)</a:t>
            </a:r>
          </a:p>
        </p:txBody>
      </p:sp>
      <p:sp>
        <p:nvSpPr>
          <p:cNvPr id="180234" name="Rectangle 17">
            <a:extLst>
              <a:ext uri="{FF2B5EF4-FFF2-40B4-BE49-F238E27FC236}">
                <a16:creationId xmlns:a16="http://schemas.microsoft.com/office/drawing/2014/main" id="{4B6740DD-FE40-A146-B1C2-72E365F37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3119438"/>
            <a:ext cx="73707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Computed transonic flutter boundaries tend to be </a:t>
            </a:r>
            <a:r>
              <a:rPr lang="ja-JP" altLang="en-US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>
                <a:solidFill>
                  <a:schemeClr val="accent2"/>
                </a:solidFill>
              </a:rPr>
              <a:t>very deep</a:t>
            </a:r>
            <a:r>
              <a:rPr lang="ja-JP" altLang="en-US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>
                <a:solidFill>
                  <a:schemeClr val="accent2"/>
                </a:solidFill>
              </a:rPr>
              <a:t> (AFW/CAP-TSD analyses)</a:t>
            </a:r>
            <a:endParaRPr lang="en-US" altLang="en-US"/>
          </a:p>
        </p:txBody>
      </p:sp>
      <p:sp>
        <p:nvSpPr>
          <p:cNvPr id="180235" name="Rectangle 18">
            <a:extLst>
              <a:ext uri="{FF2B5EF4-FFF2-40B4-BE49-F238E27FC236}">
                <a16:creationId xmlns:a16="http://schemas.microsoft.com/office/drawing/2014/main" id="{DDCF2D96-DBF9-D248-85E0-04A34337D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5389563"/>
            <a:ext cx="73707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Bottom of flutter dip is raised (softened) from inviscid result</a:t>
            </a:r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6D5700-6865-4649-B6FE-B9A88B4F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>
            <a:extLst>
              <a:ext uri="{FF2B5EF4-FFF2-40B4-BE49-F238E27FC236}">
                <a16:creationId xmlns:a16="http://schemas.microsoft.com/office/drawing/2014/main" id="{AFE8B7DF-2BD5-6140-AAF5-4C1E6AEB3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13" y="239713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  <a:b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Rules of Thumb</a:t>
            </a:r>
            <a:r>
              <a:rPr lang="ja-JP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1250" name="Rectangle 6">
            <a:extLst>
              <a:ext uri="{FF2B5EF4-FFF2-40B4-BE49-F238E27FC236}">
                <a16:creationId xmlns:a16="http://schemas.microsoft.com/office/drawing/2014/main" id="{C0D1CBC9-DBDE-6042-9C5D-0692B08C1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8" y="1433513"/>
            <a:ext cx="3922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u="sng">
                <a:latin typeface="Helvetica" pitchFamily="2" charset="0"/>
              </a:rPr>
              <a:t>Unsteady shock dynamics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1251" name="Rectangle 13">
            <a:extLst>
              <a:ext uri="{FF2B5EF4-FFF2-40B4-BE49-F238E27FC236}">
                <a16:creationId xmlns:a16="http://schemas.microsoft.com/office/drawing/2014/main" id="{AEA5D43B-A5AB-9D4B-B8CC-4ECF9CEAA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38" y="2136775"/>
            <a:ext cx="4171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Lower frequency structural motions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1252" name="Rectangle 14">
            <a:extLst>
              <a:ext uri="{FF2B5EF4-FFF2-40B4-BE49-F238E27FC236}">
                <a16:creationId xmlns:a16="http://schemas.microsoft.com/office/drawing/2014/main" id="{CECC1129-876C-5347-ACCC-C96177D17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4286250"/>
            <a:ext cx="4784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Higher frequency structural motions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1253" name="Freeform 15">
            <a:extLst>
              <a:ext uri="{FF2B5EF4-FFF2-40B4-BE49-F238E27FC236}">
                <a16:creationId xmlns:a16="http://schemas.microsoft.com/office/drawing/2014/main" id="{495A9D52-59DF-844E-B5A2-6B98555209C6}"/>
              </a:ext>
            </a:extLst>
          </p:cNvPr>
          <p:cNvSpPr>
            <a:spLocks/>
          </p:cNvSpPr>
          <p:nvPr/>
        </p:nvSpPr>
        <p:spPr bwMode="auto">
          <a:xfrm>
            <a:off x="1328738" y="3276600"/>
            <a:ext cx="850900" cy="214313"/>
          </a:xfrm>
          <a:custGeom>
            <a:avLst/>
            <a:gdLst>
              <a:gd name="T0" fmla="*/ 2147483646 w 536"/>
              <a:gd name="T1" fmla="*/ 2147483646 h 135"/>
              <a:gd name="T2" fmla="*/ 2147483646 w 536"/>
              <a:gd name="T3" fmla="*/ 2147483646 h 135"/>
              <a:gd name="T4" fmla="*/ 2147483646 w 536"/>
              <a:gd name="T5" fmla="*/ 2147483646 h 135"/>
              <a:gd name="T6" fmla="*/ 2147483646 w 536"/>
              <a:gd name="T7" fmla="*/ 2147483646 h 135"/>
              <a:gd name="T8" fmla="*/ 2147483646 w 536"/>
              <a:gd name="T9" fmla="*/ 2147483646 h 135"/>
              <a:gd name="T10" fmla="*/ 2147483646 w 536"/>
              <a:gd name="T11" fmla="*/ 2147483646 h 135"/>
              <a:gd name="T12" fmla="*/ 2147483646 w 536"/>
              <a:gd name="T13" fmla="*/ 2147483646 h 1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36" h="135">
                <a:moveTo>
                  <a:pt x="2" y="67"/>
                </a:moveTo>
                <a:cubicBezTo>
                  <a:pt x="0" y="49"/>
                  <a:pt x="58" y="27"/>
                  <a:pt x="114" y="17"/>
                </a:cubicBezTo>
                <a:cubicBezTo>
                  <a:pt x="170" y="7"/>
                  <a:pt x="269" y="0"/>
                  <a:pt x="338" y="5"/>
                </a:cubicBezTo>
                <a:cubicBezTo>
                  <a:pt x="407" y="10"/>
                  <a:pt x="520" y="31"/>
                  <a:pt x="528" y="50"/>
                </a:cubicBezTo>
                <a:cubicBezTo>
                  <a:pt x="536" y="69"/>
                  <a:pt x="455" y="104"/>
                  <a:pt x="388" y="117"/>
                </a:cubicBezTo>
                <a:cubicBezTo>
                  <a:pt x="321" y="130"/>
                  <a:pt x="189" y="135"/>
                  <a:pt x="125" y="128"/>
                </a:cubicBezTo>
                <a:cubicBezTo>
                  <a:pt x="61" y="121"/>
                  <a:pt x="4" y="85"/>
                  <a:pt x="2" y="67"/>
                </a:cubicBezTo>
                <a:close/>
              </a:path>
            </a:pathLst>
          </a:custGeom>
          <a:solidFill>
            <a:srgbClr val="33CCCC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1254" name="Rectangle 17">
            <a:extLst>
              <a:ext uri="{FF2B5EF4-FFF2-40B4-BE49-F238E27FC236}">
                <a16:creationId xmlns:a16="http://schemas.microsoft.com/office/drawing/2014/main" id="{C525809E-1747-3E48-B065-3419CA1B3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26082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1255" name="Freeform 18">
            <a:extLst>
              <a:ext uri="{FF2B5EF4-FFF2-40B4-BE49-F238E27FC236}">
                <a16:creationId xmlns:a16="http://schemas.microsoft.com/office/drawing/2014/main" id="{1312D6EB-6E73-E548-9CD8-EAF68E74E379}"/>
              </a:ext>
            </a:extLst>
          </p:cNvPr>
          <p:cNvSpPr>
            <a:spLocks/>
          </p:cNvSpPr>
          <p:nvPr/>
        </p:nvSpPr>
        <p:spPr bwMode="auto">
          <a:xfrm>
            <a:off x="1714500" y="2930525"/>
            <a:ext cx="195263" cy="346075"/>
          </a:xfrm>
          <a:custGeom>
            <a:avLst/>
            <a:gdLst>
              <a:gd name="T0" fmla="*/ 0 w 123"/>
              <a:gd name="T1" fmla="*/ 2147483646 h 218"/>
              <a:gd name="T2" fmla="*/ 2147483646 w 123"/>
              <a:gd name="T3" fmla="*/ 2147483646 h 218"/>
              <a:gd name="T4" fmla="*/ 2147483646 w 123"/>
              <a:gd name="T5" fmla="*/ 2147483646 h 218"/>
              <a:gd name="T6" fmla="*/ 2147483646 w 123"/>
              <a:gd name="T7" fmla="*/ 0 h 2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3" h="218">
                <a:moveTo>
                  <a:pt x="0" y="218"/>
                </a:moveTo>
                <a:cubicBezTo>
                  <a:pt x="2" y="204"/>
                  <a:pt x="5" y="191"/>
                  <a:pt x="11" y="173"/>
                </a:cubicBezTo>
                <a:cubicBezTo>
                  <a:pt x="17" y="155"/>
                  <a:pt x="20" y="135"/>
                  <a:pt x="39" y="106"/>
                </a:cubicBezTo>
                <a:cubicBezTo>
                  <a:pt x="58" y="77"/>
                  <a:pt x="90" y="38"/>
                  <a:pt x="123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6" name="Line 19">
            <a:extLst>
              <a:ext uri="{FF2B5EF4-FFF2-40B4-BE49-F238E27FC236}">
                <a16:creationId xmlns:a16="http://schemas.microsoft.com/office/drawing/2014/main" id="{45F9D929-53D9-FC4E-8E53-DD59CAAEBB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2538" y="3135313"/>
            <a:ext cx="425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7" name="Line 20">
            <a:extLst>
              <a:ext uri="{FF2B5EF4-FFF2-40B4-BE49-F238E27FC236}">
                <a16:creationId xmlns:a16="http://schemas.microsoft.com/office/drawing/2014/main" id="{F5E6613B-9732-E84C-B2B4-6706BFA1B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8325" y="3133725"/>
            <a:ext cx="4524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8" name="Rectangle 21">
            <a:extLst>
              <a:ext uri="{FF2B5EF4-FFF2-40B4-BE49-F238E27FC236}">
                <a16:creationId xmlns:a16="http://schemas.microsoft.com/office/drawing/2014/main" id="{C94E01B4-822A-FA4E-8289-EAB073521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2886075"/>
            <a:ext cx="6329362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2000"/>
              <a:t> </a:t>
            </a:r>
            <a:r>
              <a:rPr lang="en-US" altLang="en-US" sz="1800">
                <a:latin typeface="Helvetica" pitchFamily="2" charset="0"/>
              </a:rPr>
              <a:t>Flow has more time to react to motions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Shock excursion over larger portion of wing chord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Larger excursion implies greater variation in pressures  </a:t>
            </a:r>
          </a:p>
          <a:p>
            <a:r>
              <a:rPr lang="en-US" altLang="en-US" sz="1800">
                <a:latin typeface="Helvetica" pitchFamily="2" charset="0"/>
              </a:rPr>
              <a:t>  which implies greater nonlinear integrated effect (forces)</a:t>
            </a:r>
          </a:p>
        </p:txBody>
      </p:sp>
      <p:sp>
        <p:nvSpPr>
          <p:cNvPr id="181259" name="Freeform 22">
            <a:extLst>
              <a:ext uri="{FF2B5EF4-FFF2-40B4-BE49-F238E27FC236}">
                <a16:creationId xmlns:a16="http://schemas.microsoft.com/office/drawing/2014/main" id="{792C4AFB-8E8C-A040-8168-19EF67EE3E01}"/>
              </a:ext>
            </a:extLst>
          </p:cNvPr>
          <p:cNvSpPr>
            <a:spLocks/>
          </p:cNvSpPr>
          <p:nvPr/>
        </p:nvSpPr>
        <p:spPr bwMode="auto">
          <a:xfrm>
            <a:off x="1295400" y="5276850"/>
            <a:ext cx="850900" cy="214313"/>
          </a:xfrm>
          <a:custGeom>
            <a:avLst/>
            <a:gdLst>
              <a:gd name="T0" fmla="*/ 2147483646 w 536"/>
              <a:gd name="T1" fmla="*/ 2147483646 h 135"/>
              <a:gd name="T2" fmla="*/ 2147483646 w 536"/>
              <a:gd name="T3" fmla="*/ 2147483646 h 135"/>
              <a:gd name="T4" fmla="*/ 2147483646 w 536"/>
              <a:gd name="T5" fmla="*/ 2147483646 h 135"/>
              <a:gd name="T6" fmla="*/ 2147483646 w 536"/>
              <a:gd name="T7" fmla="*/ 2147483646 h 135"/>
              <a:gd name="T8" fmla="*/ 2147483646 w 536"/>
              <a:gd name="T9" fmla="*/ 2147483646 h 135"/>
              <a:gd name="T10" fmla="*/ 2147483646 w 536"/>
              <a:gd name="T11" fmla="*/ 2147483646 h 135"/>
              <a:gd name="T12" fmla="*/ 2147483646 w 536"/>
              <a:gd name="T13" fmla="*/ 2147483646 h 1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36" h="135">
                <a:moveTo>
                  <a:pt x="2" y="67"/>
                </a:moveTo>
                <a:cubicBezTo>
                  <a:pt x="0" y="49"/>
                  <a:pt x="58" y="27"/>
                  <a:pt x="114" y="17"/>
                </a:cubicBezTo>
                <a:cubicBezTo>
                  <a:pt x="170" y="7"/>
                  <a:pt x="269" y="0"/>
                  <a:pt x="338" y="5"/>
                </a:cubicBezTo>
                <a:cubicBezTo>
                  <a:pt x="407" y="10"/>
                  <a:pt x="520" y="31"/>
                  <a:pt x="528" y="50"/>
                </a:cubicBezTo>
                <a:cubicBezTo>
                  <a:pt x="536" y="69"/>
                  <a:pt x="455" y="104"/>
                  <a:pt x="388" y="117"/>
                </a:cubicBezTo>
                <a:cubicBezTo>
                  <a:pt x="321" y="130"/>
                  <a:pt x="189" y="135"/>
                  <a:pt x="125" y="128"/>
                </a:cubicBezTo>
                <a:cubicBezTo>
                  <a:pt x="61" y="121"/>
                  <a:pt x="4" y="85"/>
                  <a:pt x="2" y="67"/>
                </a:cubicBezTo>
                <a:close/>
              </a:path>
            </a:pathLst>
          </a:custGeom>
          <a:solidFill>
            <a:srgbClr val="33CCCC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1260" name="Freeform 23">
            <a:extLst>
              <a:ext uri="{FF2B5EF4-FFF2-40B4-BE49-F238E27FC236}">
                <a16:creationId xmlns:a16="http://schemas.microsoft.com/office/drawing/2014/main" id="{C38F4C3B-2800-0647-8999-A79815171089}"/>
              </a:ext>
            </a:extLst>
          </p:cNvPr>
          <p:cNvSpPr>
            <a:spLocks/>
          </p:cNvSpPr>
          <p:nvPr/>
        </p:nvSpPr>
        <p:spPr bwMode="auto">
          <a:xfrm>
            <a:off x="1681163" y="4930775"/>
            <a:ext cx="195262" cy="346075"/>
          </a:xfrm>
          <a:custGeom>
            <a:avLst/>
            <a:gdLst>
              <a:gd name="T0" fmla="*/ 0 w 123"/>
              <a:gd name="T1" fmla="*/ 2147483646 h 218"/>
              <a:gd name="T2" fmla="*/ 2147483646 w 123"/>
              <a:gd name="T3" fmla="*/ 2147483646 h 218"/>
              <a:gd name="T4" fmla="*/ 2147483646 w 123"/>
              <a:gd name="T5" fmla="*/ 2147483646 h 218"/>
              <a:gd name="T6" fmla="*/ 2147483646 w 123"/>
              <a:gd name="T7" fmla="*/ 0 h 2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3" h="218">
                <a:moveTo>
                  <a:pt x="0" y="218"/>
                </a:moveTo>
                <a:cubicBezTo>
                  <a:pt x="2" y="204"/>
                  <a:pt x="5" y="191"/>
                  <a:pt x="11" y="173"/>
                </a:cubicBezTo>
                <a:cubicBezTo>
                  <a:pt x="17" y="155"/>
                  <a:pt x="20" y="135"/>
                  <a:pt x="39" y="106"/>
                </a:cubicBezTo>
                <a:cubicBezTo>
                  <a:pt x="58" y="77"/>
                  <a:pt x="90" y="38"/>
                  <a:pt x="123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1" name="Line 24">
            <a:extLst>
              <a:ext uri="{FF2B5EF4-FFF2-40B4-BE49-F238E27FC236}">
                <a16:creationId xmlns:a16="http://schemas.microsoft.com/office/drawing/2014/main" id="{ED7CDFD7-B9BC-F942-BC51-A6F79A67DF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16050" y="5126038"/>
            <a:ext cx="22860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2" name="Line 25">
            <a:extLst>
              <a:ext uri="{FF2B5EF4-FFF2-40B4-BE49-F238E27FC236}">
                <a16:creationId xmlns:a16="http://schemas.microsoft.com/office/drawing/2014/main" id="{B76D5CB4-F433-F54C-BABD-74CB75C7BE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4988" y="5133975"/>
            <a:ext cx="2206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3" name="Rectangle 26">
            <a:extLst>
              <a:ext uri="{FF2B5EF4-FFF2-40B4-BE49-F238E27FC236}">
                <a16:creationId xmlns:a16="http://schemas.microsoft.com/office/drawing/2014/main" id="{09AA6BC9-797C-C546-B4AB-427454285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088" y="4768850"/>
            <a:ext cx="6329362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2000"/>
              <a:t> </a:t>
            </a:r>
            <a:r>
              <a:rPr lang="en-US" altLang="en-US" sz="1800">
                <a:latin typeface="Helvetica" pitchFamily="2" charset="0"/>
              </a:rPr>
              <a:t>Flow has less time to react to motions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Shock excursion over smaller portion of wing chord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Smaller excursion implies less variation in pressures  </a:t>
            </a:r>
          </a:p>
          <a:p>
            <a:r>
              <a:rPr lang="en-US" altLang="en-US" sz="1800">
                <a:latin typeface="Helvetica" pitchFamily="2" charset="0"/>
              </a:rPr>
              <a:t>  which implies less nonlinear integrated effect (forces)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27B22-A1FE-734F-8CF5-B1908B7C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Title 6">
            <a:extLst>
              <a:ext uri="{FF2B5EF4-FFF2-40B4-BE49-F238E27FC236}">
                <a16:creationId xmlns:a16="http://schemas.microsoft.com/office/drawing/2014/main" id="{B1210C9D-D8F5-1B43-B93B-2DF79D9DF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 Analysis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>
            <a:extLst>
              <a:ext uri="{FF2B5EF4-FFF2-40B4-BE49-F238E27FC236}">
                <a16:creationId xmlns:a16="http://schemas.microsoft.com/office/drawing/2014/main" id="{DBA3B7C8-56A7-1F4E-A304-DC1200065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319088"/>
            <a:ext cx="7772400" cy="6731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3298" name="Rectangle 3">
            <a:extLst>
              <a:ext uri="{FF2B5EF4-FFF2-40B4-BE49-F238E27FC236}">
                <a16:creationId xmlns:a16="http://schemas.microsoft.com/office/drawing/2014/main" id="{E23A22C1-2C92-1247-A4F7-83753D439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14478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Very powerful method for analyzing arbitrary structures.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de facto industry standard.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Extensive literature available on this topic.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Several commercially available packages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MSC/NASTRAN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ANSYS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I-DEAS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ADINA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ABAQUS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Etc.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600A86-BC04-DA48-8DBE-724E4A3F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2">
            <a:extLst>
              <a:ext uri="{FF2B5EF4-FFF2-40B4-BE49-F238E27FC236}">
                <a16:creationId xmlns:a16="http://schemas.microsoft.com/office/drawing/2014/main" id="{B035A276-1E3C-984C-ACF3-76BFE1D29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277813"/>
            <a:ext cx="7772400" cy="78898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4322" name="Rectangle 3">
            <a:extLst>
              <a:ext uri="{FF2B5EF4-FFF2-40B4-BE49-F238E27FC236}">
                <a16:creationId xmlns:a16="http://schemas.microsoft.com/office/drawing/2014/main" id="{ABFD3A91-527D-BE41-A8BE-2A9B7F8A3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250" y="1458913"/>
            <a:ext cx="7772400" cy="45720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Basic idea: the problem is solved by breaking down the domain in subdomains and by assuming a shape for the solution (Rayleigh-Ritz approximation) within each subdomain (finite element). In the limit of the subdomain refinement, the solution should converge to the exact solution.</a:t>
            </a:r>
          </a:p>
          <a:p>
            <a:endParaRPr lang="en-US" altLang="en-US" sz="24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4323" name="Oval 4">
            <a:extLst>
              <a:ext uri="{FF2B5EF4-FFF2-40B4-BE49-F238E27FC236}">
                <a16:creationId xmlns:a16="http://schemas.microsoft.com/office/drawing/2014/main" id="{C4E7C9DA-0D43-194C-8B39-CC5521151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25" y="4546600"/>
            <a:ext cx="3041650" cy="1395413"/>
          </a:xfrm>
          <a:prstGeom prst="ellipse">
            <a:avLst/>
          </a:prstGeom>
          <a:solidFill>
            <a:srgbClr val="F5EF7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24" name="Freeform 5">
            <a:extLst>
              <a:ext uri="{FF2B5EF4-FFF2-40B4-BE49-F238E27FC236}">
                <a16:creationId xmlns:a16="http://schemas.microsoft.com/office/drawing/2014/main" id="{5A6DDBB7-5B81-CC47-9A40-5B985AA38681}"/>
              </a:ext>
            </a:extLst>
          </p:cNvPr>
          <p:cNvSpPr>
            <a:spLocks/>
          </p:cNvSpPr>
          <p:nvPr/>
        </p:nvSpPr>
        <p:spPr bwMode="auto">
          <a:xfrm>
            <a:off x="3621088" y="4672013"/>
            <a:ext cx="573087" cy="1255712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5" name="Freeform 6">
            <a:extLst>
              <a:ext uri="{FF2B5EF4-FFF2-40B4-BE49-F238E27FC236}">
                <a16:creationId xmlns:a16="http://schemas.microsoft.com/office/drawing/2014/main" id="{F408C369-2E68-E341-BE12-948914EDFCAE}"/>
              </a:ext>
            </a:extLst>
          </p:cNvPr>
          <p:cNvSpPr>
            <a:spLocks/>
          </p:cNvSpPr>
          <p:nvPr/>
        </p:nvSpPr>
        <p:spPr bwMode="auto">
          <a:xfrm>
            <a:off x="4243388" y="4573588"/>
            <a:ext cx="573087" cy="1350962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6" name="Freeform 7">
            <a:extLst>
              <a:ext uri="{FF2B5EF4-FFF2-40B4-BE49-F238E27FC236}">
                <a16:creationId xmlns:a16="http://schemas.microsoft.com/office/drawing/2014/main" id="{CFE5870C-F2D1-4344-B735-FCE7B99645DF}"/>
              </a:ext>
            </a:extLst>
          </p:cNvPr>
          <p:cNvSpPr>
            <a:spLocks/>
          </p:cNvSpPr>
          <p:nvPr/>
        </p:nvSpPr>
        <p:spPr bwMode="auto">
          <a:xfrm>
            <a:off x="4902200" y="4589463"/>
            <a:ext cx="573088" cy="1238250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7" name="Freeform 8">
            <a:extLst>
              <a:ext uri="{FF2B5EF4-FFF2-40B4-BE49-F238E27FC236}">
                <a16:creationId xmlns:a16="http://schemas.microsoft.com/office/drawing/2014/main" id="{DD86B03D-17B8-FB42-AE6E-505EBF49CA44}"/>
              </a:ext>
            </a:extLst>
          </p:cNvPr>
          <p:cNvSpPr>
            <a:spLocks/>
          </p:cNvSpPr>
          <p:nvPr/>
        </p:nvSpPr>
        <p:spPr bwMode="auto">
          <a:xfrm>
            <a:off x="3255963" y="4838700"/>
            <a:ext cx="415925" cy="927100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8" name="Freeform 9">
            <a:extLst>
              <a:ext uri="{FF2B5EF4-FFF2-40B4-BE49-F238E27FC236}">
                <a16:creationId xmlns:a16="http://schemas.microsoft.com/office/drawing/2014/main" id="{A53CEF72-EDEB-CD4B-9B2B-05F3A875CDEB}"/>
              </a:ext>
            </a:extLst>
          </p:cNvPr>
          <p:cNvSpPr>
            <a:spLocks/>
          </p:cNvSpPr>
          <p:nvPr/>
        </p:nvSpPr>
        <p:spPr bwMode="auto">
          <a:xfrm>
            <a:off x="2994025" y="4792663"/>
            <a:ext cx="3057525" cy="506412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9" name="Freeform 10">
            <a:extLst>
              <a:ext uri="{FF2B5EF4-FFF2-40B4-BE49-F238E27FC236}">
                <a16:creationId xmlns:a16="http://schemas.microsoft.com/office/drawing/2014/main" id="{7AE0BB8A-E38E-5849-8339-744F3B618E80}"/>
              </a:ext>
            </a:extLst>
          </p:cNvPr>
          <p:cNvSpPr>
            <a:spLocks/>
          </p:cNvSpPr>
          <p:nvPr/>
        </p:nvSpPr>
        <p:spPr bwMode="auto">
          <a:xfrm>
            <a:off x="3084513" y="5118100"/>
            <a:ext cx="2854325" cy="442913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0" name="Freeform 11">
            <a:extLst>
              <a:ext uri="{FF2B5EF4-FFF2-40B4-BE49-F238E27FC236}">
                <a16:creationId xmlns:a16="http://schemas.microsoft.com/office/drawing/2014/main" id="{7AEF6352-371D-D348-A56A-929F710903DC}"/>
              </a:ext>
            </a:extLst>
          </p:cNvPr>
          <p:cNvSpPr>
            <a:spLocks/>
          </p:cNvSpPr>
          <p:nvPr/>
        </p:nvSpPr>
        <p:spPr bwMode="auto">
          <a:xfrm>
            <a:off x="3251200" y="5381625"/>
            <a:ext cx="2306638" cy="381000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1" name="Freeform 12">
            <a:extLst>
              <a:ext uri="{FF2B5EF4-FFF2-40B4-BE49-F238E27FC236}">
                <a16:creationId xmlns:a16="http://schemas.microsoft.com/office/drawing/2014/main" id="{DE4CFA11-23C9-D547-89D1-F9FD5C41AF47}"/>
              </a:ext>
            </a:extLst>
          </p:cNvPr>
          <p:cNvSpPr>
            <a:spLocks/>
          </p:cNvSpPr>
          <p:nvPr/>
        </p:nvSpPr>
        <p:spPr bwMode="auto">
          <a:xfrm>
            <a:off x="3827463" y="5691188"/>
            <a:ext cx="1365250" cy="177800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2" name="Freeform 13" descr="20%">
            <a:extLst>
              <a:ext uri="{FF2B5EF4-FFF2-40B4-BE49-F238E27FC236}">
                <a16:creationId xmlns:a16="http://schemas.microsoft.com/office/drawing/2014/main" id="{845E0153-DD33-6A4B-A49F-7C4F0B02DD25}"/>
              </a:ext>
            </a:extLst>
          </p:cNvPr>
          <p:cNvSpPr>
            <a:spLocks/>
          </p:cNvSpPr>
          <p:nvPr/>
        </p:nvSpPr>
        <p:spPr bwMode="auto">
          <a:xfrm>
            <a:off x="4060825" y="4813300"/>
            <a:ext cx="736600" cy="346075"/>
          </a:xfrm>
          <a:custGeom>
            <a:avLst/>
            <a:gdLst>
              <a:gd name="T0" fmla="*/ 0 w 464"/>
              <a:gd name="T1" fmla="*/ 2147483646 h 218"/>
              <a:gd name="T2" fmla="*/ 2147483646 w 464"/>
              <a:gd name="T3" fmla="*/ 2147483646 h 218"/>
              <a:gd name="T4" fmla="*/ 2147483646 w 464"/>
              <a:gd name="T5" fmla="*/ 2147483646 h 218"/>
              <a:gd name="T6" fmla="*/ 2147483646 w 464"/>
              <a:gd name="T7" fmla="*/ 0 h 218"/>
              <a:gd name="T8" fmla="*/ 0 w 464"/>
              <a:gd name="T9" fmla="*/ 2147483646 h 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4" h="218">
                <a:moveTo>
                  <a:pt x="0" y="30"/>
                </a:moveTo>
                <a:lnTo>
                  <a:pt x="69" y="218"/>
                </a:lnTo>
                <a:lnTo>
                  <a:pt x="464" y="208"/>
                </a:lnTo>
                <a:lnTo>
                  <a:pt x="415" y="0"/>
                </a:lnTo>
                <a:lnTo>
                  <a:pt x="0" y="3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33" name="Line 14">
            <a:extLst>
              <a:ext uri="{FF2B5EF4-FFF2-40B4-BE49-F238E27FC236}">
                <a16:creationId xmlns:a16="http://schemas.microsoft.com/office/drawing/2014/main" id="{C1F64ED1-E832-624E-B4DE-8FEAF77309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8513" y="4343400"/>
            <a:ext cx="1019175" cy="579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4" name="Text Box 15">
            <a:extLst>
              <a:ext uri="{FF2B5EF4-FFF2-40B4-BE49-F238E27FC236}">
                <a16:creationId xmlns:a16="http://schemas.microsoft.com/office/drawing/2014/main" id="{A1F612C6-0262-444D-9208-FCAD68C6B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4057650"/>
            <a:ext cx="15525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subdomain</a:t>
            </a: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184335" name="Object 16">
            <a:extLst>
              <a:ext uri="{FF2B5EF4-FFF2-40B4-BE49-F238E27FC236}">
                <a16:creationId xmlns:a16="http://schemas.microsoft.com/office/drawing/2014/main" id="{113A4FF3-0044-3248-846E-A9A6338B7B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15238" y="4802188"/>
          <a:ext cx="35718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9" name="MathType Equation" r:id="rId4" imgW="152400" imgH="139700" progId="Equation">
                  <p:embed/>
                </p:oleObj>
              </mc:Choice>
              <mc:Fallback>
                <p:oleObj name="MathType Equation" r:id="rId4" imgW="152400" imgH="1397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5238" y="4802188"/>
                        <a:ext cx="35718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6" name="Object 17">
            <a:extLst>
              <a:ext uri="{FF2B5EF4-FFF2-40B4-BE49-F238E27FC236}">
                <a16:creationId xmlns:a16="http://schemas.microsoft.com/office/drawing/2014/main" id="{FCE3A2CE-D35E-044D-B60D-01A91EA07C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2750" y="5532438"/>
          <a:ext cx="47307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0" name="MathType Equation" r:id="rId6" imgW="228600" imgH="152400" progId="Equation">
                  <p:embed/>
                </p:oleObj>
              </mc:Choice>
              <mc:Fallback>
                <p:oleObj name="MathType Equation" r:id="rId6" imgW="228600" imgH="1524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5532438"/>
                        <a:ext cx="47307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7" name="Line 18">
            <a:extLst>
              <a:ext uri="{FF2B5EF4-FFF2-40B4-BE49-F238E27FC236}">
                <a16:creationId xmlns:a16="http://schemas.microsoft.com/office/drawing/2014/main" id="{055C7450-CB30-F043-968C-75491D7B29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5330825"/>
            <a:ext cx="533400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8" name="Text Box 19">
            <a:extLst>
              <a:ext uri="{FF2B5EF4-FFF2-40B4-BE49-F238E27FC236}">
                <a16:creationId xmlns:a16="http://schemas.microsoft.com/office/drawing/2014/main" id="{7366C293-105D-C44F-85CD-8D2F7E1D2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5089525"/>
            <a:ext cx="13509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boundary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39" name="Text Box 20">
            <a:extLst>
              <a:ext uri="{FF2B5EF4-FFF2-40B4-BE49-F238E27FC236}">
                <a16:creationId xmlns:a16="http://schemas.microsoft.com/office/drawing/2014/main" id="{9100A938-7FFB-BB4E-92BE-376E1621B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4773613"/>
            <a:ext cx="11017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domain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40" name="Line 21">
            <a:extLst>
              <a:ext uri="{FF2B5EF4-FFF2-40B4-BE49-F238E27FC236}">
                <a16:creationId xmlns:a16="http://schemas.microsoft.com/office/drawing/2014/main" id="{7AE4268F-2304-3C44-810C-F79E5B0E6A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00725" y="4970463"/>
            <a:ext cx="579438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95B118-2A54-1C42-AD91-1577F570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>
            <a:extLst>
              <a:ext uri="{FF2B5EF4-FFF2-40B4-BE49-F238E27FC236}">
                <a16:creationId xmlns:a16="http://schemas.microsoft.com/office/drawing/2014/main" id="{9DCAF2EA-E421-804A-B420-E04AE117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277813"/>
            <a:ext cx="7772400" cy="6635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5346" name="Rectangle 3">
            <a:extLst>
              <a:ext uri="{FF2B5EF4-FFF2-40B4-BE49-F238E27FC236}">
                <a16:creationId xmlns:a16="http://schemas.microsoft.com/office/drawing/2014/main" id="{6E1FBC22-6F98-264A-923C-153917DD4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Different </a:t>
            </a:r>
            <a:r>
              <a:rPr lang="ja-JP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subdomain</a:t>
            </a:r>
            <a:r>
              <a:rPr lang="ja-JP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formulations (type of elements):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1-D elements: rods, bars, strings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2-D elements: plate, shells, shear element; triangular, quadrilateral, variable number of nodes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3-D elements: solid (brick) elements; tetrahedron, hexahedron</a:t>
            </a:r>
          </a:p>
        </p:txBody>
      </p:sp>
      <p:sp>
        <p:nvSpPr>
          <p:cNvPr id="185347" name="AutoShape 4">
            <a:extLst>
              <a:ext uri="{FF2B5EF4-FFF2-40B4-BE49-F238E27FC236}">
                <a16:creationId xmlns:a16="http://schemas.microsoft.com/office/drawing/2014/main" id="{6AF68DC1-2714-B14C-B5F9-737003F3C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4781550"/>
            <a:ext cx="1160462" cy="1081088"/>
          </a:xfrm>
          <a:prstGeom prst="parallelogram">
            <a:avLst>
              <a:gd name="adj" fmla="val 2683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48" name="AutoShape 5">
            <a:extLst>
              <a:ext uri="{FF2B5EF4-FFF2-40B4-BE49-F238E27FC236}">
                <a16:creationId xmlns:a16="http://schemas.microsoft.com/office/drawing/2014/main" id="{C3594A1E-27B4-EB4B-836F-BD5F3585F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300" y="4751388"/>
            <a:ext cx="1333500" cy="1050925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49" name="AutoShape 6">
            <a:extLst>
              <a:ext uri="{FF2B5EF4-FFF2-40B4-BE49-F238E27FC236}">
                <a16:creationId xmlns:a16="http://schemas.microsoft.com/office/drawing/2014/main" id="{2103ECB6-D0E4-9C46-95F9-0E329A50D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4845050"/>
            <a:ext cx="1331912" cy="10350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0" name="Line 7">
            <a:extLst>
              <a:ext uri="{FF2B5EF4-FFF2-40B4-BE49-F238E27FC236}">
                <a16:creationId xmlns:a16="http://schemas.microsoft.com/office/drawing/2014/main" id="{D2BAAC80-8648-2747-8800-5B8B2C9C1C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59013" y="4829175"/>
            <a:ext cx="0" cy="1050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1" name="Oval 8">
            <a:extLst>
              <a:ext uri="{FF2B5EF4-FFF2-40B4-BE49-F238E27FC236}">
                <a16:creationId xmlns:a16="http://schemas.microsoft.com/office/drawing/2014/main" id="{82DDFA0A-D623-F040-9EAC-88492258B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88" y="570865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2" name="Oval 9">
            <a:extLst>
              <a:ext uri="{FF2B5EF4-FFF2-40B4-BE49-F238E27FC236}">
                <a16:creationId xmlns:a16="http://schemas.microsoft.com/office/drawing/2014/main" id="{C6061DDC-C40E-6A42-A062-8E293EF68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474662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3" name="Oval 10">
            <a:extLst>
              <a:ext uri="{FF2B5EF4-FFF2-40B4-BE49-F238E27FC236}">
                <a16:creationId xmlns:a16="http://schemas.microsoft.com/office/drawing/2014/main" id="{08DE3B41-4ED9-C54C-89D1-90B161029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75" y="5751513"/>
            <a:ext cx="141288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4" name="Oval 11">
            <a:extLst>
              <a:ext uri="{FF2B5EF4-FFF2-40B4-BE49-F238E27FC236}">
                <a16:creationId xmlns:a16="http://schemas.microsoft.com/office/drawing/2014/main" id="{F45D17ED-35D4-2947-93CE-50C91423A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4730750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5" name="Oval 12">
            <a:extLst>
              <a:ext uri="{FF2B5EF4-FFF2-40B4-BE49-F238E27FC236}">
                <a16:creationId xmlns:a16="http://schemas.microsoft.com/office/drawing/2014/main" id="{7E2D9D72-B642-C44F-9FC3-E8946D195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71487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6" name="Oval 13">
            <a:extLst>
              <a:ext uri="{FF2B5EF4-FFF2-40B4-BE49-F238E27FC236}">
                <a16:creationId xmlns:a16="http://schemas.microsoft.com/office/drawing/2014/main" id="{961D1F70-8975-1C48-80A7-EA6508CC2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563" y="57658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7" name="Oval 14">
            <a:extLst>
              <a:ext uri="{FF2B5EF4-FFF2-40B4-BE49-F238E27FC236}">
                <a16:creationId xmlns:a16="http://schemas.microsoft.com/office/drawing/2014/main" id="{2FA52423-BE2C-D442-BC89-10B46292E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574992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8" name="Oval 15">
            <a:extLst>
              <a:ext uri="{FF2B5EF4-FFF2-40B4-BE49-F238E27FC236}">
                <a16:creationId xmlns:a16="http://schemas.microsoft.com/office/drawing/2014/main" id="{17EB843D-0ED0-E147-A268-5EE3E7B0C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4700588"/>
            <a:ext cx="141288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9" name="Oval 16">
            <a:extLst>
              <a:ext uri="{FF2B5EF4-FFF2-40B4-BE49-F238E27FC236}">
                <a16:creationId xmlns:a16="http://schemas.microsoft.com/office/drawing/2014/main" id="{6F7CD15B-9DC6-8C44-906F-3E9624EF0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38" y="5703888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0" name="Oval 17">
            <a:extLst>
              <a:ext uri="{FF2B5EF4-FFF2-40B4-BE49-F238E27FC236}">
                <a16:creationId xmlns:a16="http://schemas.microsoft.com/office/drawing/2014/main" id="{91E8C994-BB1C-1943-8400-5DE361FB4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913" y="5688013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1" name="Oval 18">
            <a:extLst>
              <a:ext uri="{FF2B5EF4-FFF2-40B4-BE49-F238E27FC236}">
                <a16:creationId xmlns:a16="http://schemas.microsoft.com/office/drawing/2014/main" id="{94F72E4B-9597-F646-B6DE-35050353E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813" y="5045075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2" name="Oval 19">
            <a:extLst>
              <a:ext uri="{FF2B5EF4-FFF2-40B4-BE49-F238E27FC236}">
                <a16:creationId xmlns:a16="http://schemas.microsoft.com/office/drawing/2014/main" id="{F4F2E0FC-A0E8-4E4C-89D0-198B2EFB8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0388" y="4778375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3" name="Oval 20">
            <a:extLst>
              <a:ext uri="{FF2B5EF4-FFF2-40B4-BE49-F238E27FC236}">
                <a16:creationId xmlns:a16="http://schemas.microsoft.com/office/drawing/2014/main" id="{36638E50-72EE-E240-B1F0-9569E9617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975" y="477837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4" name="Oval 21">
            <a:extLst>
              <a:ext uri="{FF2B5EF4-FFF2-40B4-BE49-F238E27FC236}">
                <a16:creationId xmlns:a16="http://schemas.microsoft.com/office/drawing/2014/main" id="{6F53AC19-58A6-F249-BEED-A9345AEF6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938" y="579755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5" name="Oval 22">
            <a:extLst>
              <a:ext uri="{FF2B5EF4-FFF2-40B4-BE49-F238E27FC236}">
                <a16:creationId xmlns:a16="http://schemas.microsoft.com/office/drawing/2014/main" id="{40713E57-501E-2249-A1AE-5B80C1E3D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7658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6" name="Oval 23">
            <a:extLst>
              <a:ext uri="{FF2B5EF4-FFF2-40B4-BE49-F238E27FC236}">
                <a16:creationId xmlns:a16="http://schemas.microsoft.com/office/drawing/2014/main" id="{E022A859-1326-1146-B8A1-D62166E7C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0292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7" name="Oval 24">
            <a:extLst>
              <a:ext uri="{FF2B5EF4-FFF2-40B4-BE49-F238E27FC236}">
                <a16:creationId xmlns:a16="http://schemas.microsoft.com/office/drawing/2014/main" id="{62BC2DCC-68B8-D643-A756-AC0820171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554672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8" name="Oval 25">
            <a:extLst>
              <a:ext uri="{FF2B5EF4-FFF2-40B4-BE49-F238E27FC236}">
                <a16:creationId xmlns:a16="http://schemas.microsoft.com/office/drawing/2014/main" id="{6A72C653-56A7-6E41-8D2C-60D102431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1938" y="5154613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9" name="Oval 26">
            <a:extLst>
              <a:ext uri="{FF2B5EF4-FFF2-40B4-BE49-F238E27FC236}">
                <a16:creationId xmlns:a16="http://schemas.microsoft.com/office/drawing/2014/main" id="{1D491829-56DE-5342-8463-2928E59B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38" y="5186363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9D9A57-E648-6A42-AACE-57520ECC1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>
            <a:extLst>
              <a:ext uri="{FF2B5EF4-FFF2-40B4-BE49-F238E27FC236}">
                <a16:creationId xmlns:a16="http://schemas.microsoft.com/office/drawing/2014/main" id="{5B032E1F-DAE9-984E-BC99-A6175D35C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233363"/>
            <a:ext cx="7772400" cy="7159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6370" name="Rectangle 3">
            <a:extLst>
              <a:ext uri="{FF2B5EF4-FFF2-40B4-BE49-F238E27FC236}">
                <a16:creationId xmlns:a16="http://schemas.microsoft.com/office/drawing/2014/main" id="{98300A69-2677-0246-B904-6292D36F0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450" y="1385888"/>
            <a:ext cx="8218488" cy="44402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 main steps in the method: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Element formulation (in applications, choice from an existing library of elements)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Type and order of shape functions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Element shape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Nodal degrees of freedom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Assembling process: global DOF. from element DOF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Solution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Linear/nonlinear system solvers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Linear: assumes small perturbation -&gt; constant stiffness matrix</a:t>
            </a:r>
          </a:p>
          <a:p>
            <a:pPr lvl="2">
              <a:lnSpc>
                <a:spcPct val="90000"/>
              </a:lnSpc>
            </a:pPr>
            <a:r>
              <a:rPr lang="en-US" altLang="en-US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Eigensolver</a:t>
            </a: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: modes and frequencies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Interface with aerodynamics/aeroelasticity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Pre- and Post-processing</a:t>
            </a:r>
          </a:p>
          <a:p>
            <a:pPr lvl="1">
              <a:lnSpc>
                <a:spcPct val="90000"/>
              </a:lnSpc>
            </a:pPr>
            <a:endParaRPr lang="en-US" altLang="en-US" sz="18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>
              <a:lnSpc>
                <a:spcPct val="90000"/>
              </a:lnSpc>
            </a:pPr>
            <a:endParaRPr lang="en-US" altLang="en-US" sz="16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>
              <a:lnSpc>
                <a:spcPct val="90000"/>
              </a:lnSpc>
            </a:pPr>
            <a:endParaRPr lang="en-US" altLang="en-US" sz="18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D4756-87D7-E345-AD27-E12E9992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>
            <a:extLst>
              <a:ext uri="{FF2B5EF4-FFF2-40B4-BE49-F238E27FC236}">
                <a16:creationId xmlns:a16="http://schemas.microsoft.com/office/drawing/2014/main" id="{5C1B2AC8-5988-D848-8773-3D3F64505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17638"/>
            <a:ext cx="77724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The Normal Equations are an expression of the Modal Method.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Modes are eigenfuctions/eigenvectors of the mass-spring system.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 u="sng">
                <a:solidFill>
                  <a:srgbClr val="000000"/>
                </a:solidFill>
                <a:latin typeface="Helvetica" pitchFamily="2" charset="0"/>
              </a:rPr>
              <a:t>Linear</a:t>
            </a: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 assumption (small perturbation) in effect.</a:t>
            </a:r>
          </a:p>
          <a:p>
            <a:pPr lvl="1"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-"/>
            </a:pPr>
            <a:endParaRPr kumimoji="1" lang="en-US" altLang="en-US">
              <a:solidFill>
                <a:srgbClr val="000000"/>
              </a:solidFill>
              <a:latin typeface="Times" pitchFamily="2" charset="0"/>
            </a:endParaRPr>
          </a:p>
        </p:txBody>
      </p:sp>
      <p:sp>
        <p:nvSpPr>
          <p:cNvPr id="187394" name="Rectangle 3">
            <a:extLst>
              <a:ext uri="{FF2B5EF4-FFF2-40B4-BE49-F238E27FC236}">
                <a16:creationId xmlns:a16="http://schemas.microsoft.com/office/drawing/2014/main" id="{BD78B977-34DD-A64C-8E14-E40C2EA1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349250"/>
            <a:ext cx="7772400" cy="7048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Normal Modes Method</a:t>
            </a:r>
          </a:p>
        </p:txBody>
      </p:sp>
      <p:graphicFrame>
        <p:nvGraphicFramePr>
          <p:cNvPr id="187395" name="Object 4">
            <a:extLst>
              <a:ext uri="{FF2B5EF4-FFF2-40B4-BE49-F238E27FC236}">
                <a16:creationId xmlns:a16="http://schemas.microsoft.com/office/drawing/2014/main" id="{0F285CBB-0DB4-0244-B87D-004DC3AFAB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3632200"/>
          <a:ext cx="32702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66" name="Equation" r:id="rId3" imgW="1358900" imgH="406400" progId="Equation.DSMT36">
                  <p:embed/>
                </p:oleObj>
              </mc:Choice>
              <mc:Fallback>
                <p:oleObj name="Equation" r:id="rId3" imgW="1358900" imgH="4064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632200"/>
                        <a:ext cx="327025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6" name="Text Box 5">
            <a:extLst>
              <a:ext uri="{FF2B5EF4-FFF2-40B4-BE49-F238E27FC236}">
                <a16:creationId xmlns:a16="http://schemas.microsoft.com/office/drawing/2014/main" id="{61D8FADD-8F9D-8745-A1CC-26042D3E0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334000"/>
            <a:ext cx="7010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200">
                <a:latin typeface="Helvetica" pitchFamily="2" charset="0"/>
              </a:rPr>
              <a:t>Note: </a:t>
            </a:r>
            <a:r>
              <a:rPr lang="ja-JP" altLang="en-US" sz="2200" i="1">
                <a:latin typeface="Helvetica" pitchFamily="2" charset="0"/>
              </a:rPr>
              <a:t>“</a:t>
            </a:r>
            <a:r>
              <a:rPr lang="en-US" altLang="ja-JP" sz="2200" i="1">
                <a:latin typeface="Helvetica" pitchFamily="2" charset="0"/>
              </a:rPr>
              <a:t>Normal</a:t>
            </a:r>
            <a:r>
              <a:rPr lang="ja-JP" altLang="en-US" sz="2200" i="1">
                <a:latin typeface="Helvetica" pitchFamily="2" charset="0"/>
              </a:rPr>
              <a:t>”</a:t>
            </a:r>
            <a:r>
              <a:rPr lang="en-US" altLang="ja-JP" sz="2200" i="1">
                <a:latin typeface="Helvetica" pitchFamily="2" charset="0"/>
              </a:rPr>
              <a:t> usually with respect to the mass matrix/distribution.</a:t>
            </a:r>
            <a:endParaRPr lang="en-US" altLang="en-US" i="1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733C8E-7BBC-B241-B493-A5E56085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>
            <a:extLst>
              <a:ext uri="{FF2B5EF4-FFF2-40B4-BE49-F238E27FC236}">
                <a16:creationId xmlns:a16="http://schemas.microsoft.com/office/drawing/2014/main" id="{B184326F-E666-3647-81A1-3C1147057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3650" y="3975100"/>
            <a:ext cx="3454400" cy="74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88418" name="Picture 3">
            <a:extLst>
              <a:ext uri="{FF2B5EF4-FFF2-40B4-BE49-F238E27FC236}">
                <a16:creationId xmlns:a16="http://schemas.microsoft.com/office/drawing/2014/main" id="{C927FD5E-2764-2044-B5BF-B17FE4DBF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2279650"/>
            <a:ext cx="4203700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19" name="Rectangle 4">
            <a:extLst>
              <a:ext uri="{FF2B5EF4-FFF2-40B4-BE49-F238E27FC236}">
                <a16:creationId xmlns:a16="http://schemas.microsoft.com/office/drawing/2014/main" id="{A46D7006-C568-FC46-AF19-E2625805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Example for a cantilever beam</a:t>
            </a:r>
            <a:endParaRPr kumimoji="1" lang="en-US" altLang="en-US" sz="2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188420" name="Rectangle 5">
            <a:extLst>
              <a:ext uri="{FF2B5EF4-FFF2-40B4-BE49-F238E27FC236}">
                <a16:creationId xmlns:a16="http://schemas.microsoft.com/office/drawing/2014/main" id="{DD6CD475-293B-DB46-86FC-BA6136337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8" y="222250"/>
            <a:ext cx="77724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600" b="1">
                <a:solidFill>
                  <a:srgbClr val="003399"/>
                </a:solidFill>
                <a:latin typeface="Helvetica" pitchFamily="2" charset="0"/>
              </a:rPr>
              <a:t>Normal Modes Method</a:t>
            </a:r>
          </a:p>
        </p:txBody>
      </p:sp>
      <p:graphicFrame>
        <p:nvGraphicFramePr>
          <p:cNvPr id="188421" name="Object 6">
            <a:extLst>
              <a:ext uri="{FF2B5EF4-FFF2-40B4-BE49-F238E27FC236}">
                <a16:creationId xmlns:a16="http://schemas.microsoft.com/office/drawing/2014/main" id="{5A42928C-43E1-A84A-98EC-554592AFF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96113" y="3670300"/>
          <a:ext cx="74771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39" name="Equation" r:id="rId4" imgW="355600" imgH="177800" progId="Equation.DSMT36">
                  <p:embed/>
                </p:oleObj>
              </mc:Choice>
              <mc:Fallback>
                <p:oleObj name="Equation" r:id="rId4" imgW="355600" imgH="177800" progId="Equation.DSMT3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6113" y="3670300"/>
                        <a:ext cx="74771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2" name="Object 7">
            <a:extLst>
              <a:ext uri="{FF2B5EF4-FFF2-40B4-BE49-F238E27FC236}">
                <a16:creationId xmlns:a16="http://schemas.microsoft.com/office/drawing/2014/main" id="{CC267F08-2772-4B4D-8CEC-0215479C79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5675" y="4991100"/>
          <a:ext cx="796925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40" name="Equation" r:id="rId6" imgW="355600" imgH="190500" progId="Equation.DSMT36">
                  <p:embed/>
                </p:oleObj>
              </mc:Choice>
              <mc:Fallback>
                <p:oleObj name="Equation" r:id="rId6" imgW="355600" imgH="190500" progId="Equation.DSMT3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5675" y="4991100"/>
                        <a:ext cx="796925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3" name="Text Box 8">
            <a:extLst>
              <a:ext uri="{FF2B5EF4-FFF2-40B4-BE49-F238E27FC236}">
                <a16:creationId xmlns:a16="http://schemas.microsoft.com/office/drawing/2014/main" id="{B695C650-0DBD-1045-A11A-263C1EB9B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4610100"/>
            <a:ext cx="1468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Third Mode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8424" name="Text Box 9">
            <a:extLst>
              <a:ext uri="{FF2B5EF4-FFF2-40B4-BE49-F238E27FC236}">
                <a16:creationId xmlns:a16="http://schemas.microsoft.com/office/drawing/2014/main" id="{7443A156-44C9-D042-A29E-B81DF4A1D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276600"/>
            <a:ext cx="175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Second Mode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8425" name="Text Box 10">
            <a:extLst>
              <a:ext uri="{FF2B5EF4-FFF2-40B4-BE49-F238E27FC236}">
                <a16:creationId xmlns:a16="http://schemas.microsoft.com/office/drawing/2014/main" id="{05031D9C-C8E2-2A4B-9D47-D37AB274C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0" y="2235200"/>
            <a:ext cx="1382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First Mode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8426" name="Line 11">
            <a:extLst>
              <a:ext uri="{FF2B5EF4-FFF2-40B4-BE49-F238E27FC236}">
                <a16:creationId xmlns:a16="http://schemas.microsoft.com/office/drawing/2014/main" id="{4CC2C0B1-FEB0-DA4D-8E05-2D7A1F626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2900" y="45847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8427" name="Line 12">
            <a:extLst>
              <a:ext uri="{FF2B5EF4-FFF2-40B4-BE49-F238E27FC236}">
                <a16:creationId xmlns:a16="http://schemas.microsoft.com/office/drawing/2014/main" id="{3AAFDFB1-7BB1-0A46-8035-F527DE7DA0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1500" y="3441700"/>
            <a:ext cx="838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8428" name="Line 13">
            <a:extLst>
              <a:ext uri="{FF2B5EF4-FFF2-40B4-BE49-F238E27FC236}">
                <a16:creationId xmlns:a16="http://schemas.microsoft.com/office/drawing/2014/main" id="{4F439277-7BBC-7F43-BD6B-85FEE9C9C2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3700" y="24384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8429" name="Object 14">
            <a:extLst>
              <a:ext uri="{FF2B5EF4-FFF2-40B4-BE49-F238E27FC236}">
                <a16:creationId xmlns:a16="http://schemas.microsoft.com/office/drawing/2014/main" id="{D8536F4E-0E57-474B-A7F5-39D4980CFB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6738" y="2644775"/>
          <a:ext cx="7651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41" name="Equation" r:id="rId8" imgW="342900" imgH="177800" progId="Equation.DSMT36">
                  <p:embed/>
                </p:oleObj>
              </mc:Choice>
              <mc:Fallback>
                <p:oleObj name="Equation" r:id="rId8" imgW="342900" imgH="177800" progId="Equation.DSMT36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6738" y="2644775"/>
                        <a:ext cx="76517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8E83EA5-3895-AA4A-AEB4-BE37176B0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5954713"/>
            <a:ext cx="1541463" cy="2397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88431" name="TextBox 2">
            <a:extLst>
              <a:ext uri="{FF2B5EF4-FFF2-40B4-BE49-F238E27FC236}">
                <a16:creationId xmlns:a16="http://schemas.microsoft.com/office/drawing/2014/main" id="{D03C85C8-689D-2346-BBFA-05CB8943F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889625"/>
            <a:ext cx="172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Beam Length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DB907-746D-8947-A6C1-5C4D6FA99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" y="220663"/>
            <a:ext cx="7772400" cy="779462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Overview - 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 order model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9442" name="Rectangle 3">
            <a:extLst>
              <a:ext uri="{FF2B5EF4-FFF2-40B4-BE49-F238E27FC236}">
                <a16:creationId xmlns:a16="http://schemas.microsoft.com/office/drawing/2014/main" id="{A260445E-A9A9-CD49-92B8-7191E004730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14313" y="1122363"/>
            <a:ext cx="8705850" cy="54483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motion of the wing may be represented by a superposition of </a:t>
            </a:r>
            <a:r>
              <a:rPr lang="ja-JP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modes</a:t>
            </a:r>
            <a:r>
              <a:rPr lang="ja-JP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. . 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Flexure :  y (span, time) = [ F  ] {q</a:t>
            </a:r>
            <a:r>
              <a:rPr lang="en-US" altLang="en-US" sz="2000" baseline="-25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y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}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Torsion :  a (span, time) = [ F  ] {q</a:t>
            </a:r>
            <a:r>
              <a:rPr lang="en-US" altLang="en-US" sz="2000" baseline="-25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}</a:t>
            </a:r>
          </a:p>
          <a:p>
            <a:pPr lvl="1"/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velocities and accelerations of flexure and torsion may be represented by this expansion of modes</a:t>
            </a:r>
          </a:p>
        </p:txBody>
      </p:sp>
      <p:graphicFrame>
        <p:nvGraphicFramePr>
          <p:cNvPr id="189443" name="Object 4">
            <a:extLst>
              <a:ext uri="{FF2B5EF4-FFF2-40B4-BE49-F238E27FC236}">
                <a16:creationId xmlns:a16="http://schemas.microsoft.com/office/drawing/2014/main" id="{2C90BA83-5351-E34A-A63C-BF83CE4D1E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46275" y="2971800"/>
          <a:ext cx="5583238" cy="293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13" name="AmiPro Document" r:id="rId3" imgW="8026400" imgH="4216400" progId="AmiProDocument">
                  <p:embed/>
                </p:oleObj>
              </mc:Choice>
              <mc:Fallback>
                <p:oleObj name="AmiPro Document" r:id="rId3" imgW="8026400" imgH="4216400" progId="AmiPro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2971800"/>
                        <a:ext cx="5583238" cy="293211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156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20" y="173812"/>
            <a:ext cx="8583586" cy="743186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Model Mode Shape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157</a:t>
            </a:fld>
            <a:endParaRPr lang="en-US" altLang="en-US" dirty="0"/>
          </a:p>
        </p:txBody>
      </p:sp>
      <p:pic>
        <p:nvPicPr>
          <p:cNvPr id="4" name="kth5Feb_DEF_default_Deformation2_1" descr="kth5Feb_DEF_default_Deformation2_1">
            <a:hlinkClick r:id="" action="ppaction://media"/>
            <a:extLst>
              <a:ext uri="{FF2B5EF4-FFF2-40B4-BE49-F238E27FC236}">
                <a16:creationId xmlns:a16="http://schemas.microsoft.com/office/drawing/2014/main" id="{6E6E3A15-F455-7F44-B1FB-FE501B673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4976" y="1007682"/>
            <a:ext cx="6760339" cy="537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00726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20" y="173812"/>
            <a:ext cx="8583586" cy="743186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Model Mode Shape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158</a:t>
            </a:fld>
            <a:endParaRPr lang="en-US" altLang="en-US" dirty="0"/>
          </a:p>
        </p:txBody>
      </p:sp>
      <p:pic>
        <p:nvPicPr>
          <p:cNvPr id="2" name="kth5Feb_DEF_default_Deformation2_5" descr="kth5Feb_DEF_default_Deformation2_5">
            <a:hlinkClick r:id="" action="ppaction://media"/>
            <a:extLst>
              <a:ext uri="{FF2B5EF4-FFF2-40B4-BE49-F238E27FC236}">
                <a16:creationId xmlns:a16="http://schemas.microsoft.com/office/drawing/2014/main" id="{904455CC-40FC-0144-AAB4-9B1320277E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505" y="916998"/>
            <a:ext cx="6948815" cy="552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23547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20" y="173812"/>
            <a:ext cx="8583586" cy="743186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Model Mode Shape 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159</a:t>
            </a:fld>
            <a:endParaRPr lang="en-US" altLang="en-US" dirty="0"/>
          </a:p>
        </p:txBody>
      </p:sp>
      <p:pic>
        <p:nvPicPr>
          <p:cNvPr id="4" name="kth5Feb_DEF_default_Deformation2_6" descr="kth5Feb_DEF_default_Deformation2_6">
            <a:hlinkClick r:id="" action="ppaction://media"/>
            <a:extLst>
              <a:ext uri="{FF2B5EF4-FFF2-40B4-BE49-F238E27FC236}">
                <a16:creationId xmlns:a16="http://schemas.microsoft.com/office/drawing/2014/main" id="{A80A0E8E-FF04-2D49-8C3B-669A2C40B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2119" y="814460"/>
            <a:ext cx="6979761" cy="555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66550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>
            <a:extLst>
              <a:ext uri="{FF2B5EF4-FFF2-40B4-BE49-F238E27FC236}">
                <a16:creationId xmlns:a16="http://schemas.microsoft.com/office/drawing/2014/main" id="{76E25B8B-B639-F84C-8936-2BE139BF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339725"/>
            <a:ext cx="7772400" cy="7588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Structural Dynamics</a:t>
            </a:r>
          </a:p>
        </p:txBody>
      </p:sp>
      <p:sp>
        <p:nvSpPr>
          <p:cNvPr id="190466" name="Content Placeholder 2">
            <a:extLst>
              <a:ext uri="{FF2B5EF4-FFF2-40B4-BE49-F238E27FC236}">
                <a16:creationId xmlns:a16="http://schemas.microsoft.com/office/drawing/2014/main" id="{EBF12A92-1208-6A47-80EB-87FEDEC5172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8313" y="1447800"/>
            <a:ext cx="8218487" cy="45720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Issues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Large perturbations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Stiffness matrix not constant across entire motion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nonlinearity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Follower forces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Others</a:t>
            </a: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Options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Normal Modes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Directly coupled solution to FEM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Local linearization at each condition of interest</a:t>
            </a:r>
          </a:p>
          <a:p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97A44C-27B2-C240-8361-E31572FD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itle 6">
            <a:extLst>
              <a:ext uri="{FF2B5EF4-FFF2-40B4-BE49-F238E27FC236}">
                <a16:creationId xmlns:a16="http://schemas.microsoft.com/office/drawing/2014/main" id="{15D6BC12-EED8-D042-9A1C-C715855FA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8">
            <a:extLst>
              <a:ext uri="{FF2B5EF4-FFF2-40B4-BE49-F238E27FC236}">
                <a16:creationId xmlns:a16="http://schemas.microsoft.com/office/drawing/2014/main" id="{7AC4DA6C-B236-2E46-A0E7-151280761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3048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</a:t>
            </a:r>
          </a:p>
        </p:txBody>
      </p:sp>
      <p:sp>
        <p:nvSpPr>
          <p:cNvPr id="192514" name="Rectangle 3">
            <a:extLst>
              <a:ext uri="{FF2B5EF4-FFF2-40B4-BE49-F238E27FC236}">
                <a16:creationId xmlns:a16="http://schemas.microsoft.com/office/drawing/2014/main" id="{2954649D-8041-F649-8CB9-FF7E0FD10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113463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2515" name="Oval 9">
            <a:extLst>
              <a:ext uri="{FF2B5EF4-FFF2-40B4-BE49-F238E27FC236}">
                <a16:creationId xmlns:a16="http://schemas.microsoft.com/office/drawing/2014/main" id="{DB5AFFAA-F55C-B74B-8424-31DD1BABC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950" y="4927600"/>
            <a:ext cx="1447800" cy="1447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Thermal</a:t>
            </a:r>
          </a:p>
        </p:txBody>
      </p:sp>
      <p:sp>
        <p:nvSpPr>
          <p:cNvPr id="192516" name="Oval 10">
            <a:extLst>
              <a:ext uri="{FF2B5EF4-FFF2-40B4-BE49-F238E27FC236}">
                <a16:creationId xmlns:a16="http://schemas.microsoft.com/office/drawing/2014/main" id="{72C85F3E-D2C8-D14A-BF4A-2FBC1BC35D6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13550" y="4927600"/>
            <a:ext cx="1447800" cy="1447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Control</a:t>
            </a:r>
          </a:p>
        </p:txBody>
      </p:sp>
      <p:grpSp>
        <p:nvGrpSpPr>
          <p:cNvPr id="192517" name="Group 19">
            <a:extLst>
              <a:ext uri="{FF2B5EF4-FFF2-40B4-BE49-F238E27FC236}">
                <a16:creationId xmlns:a16="http://schemas.microsoft.com/office/drawing/2014/main" id="{8E545C7B-DBF7-BD44-A04E-6BC84BC59D65}"/>
              </a:ext>
            </a:extLst>
          </p:cNvPr>
          <p:cNvGrpSpPr>
            <a:grpSpLocks/>
          </p:cNvGrpSpPr>
          <p:nvPr/>
        </p:nvGrpSpPr>
        <p:grpSpPr bwMode="auto">
          <a:xfrm>
            <a:off x="550863" y="1527175"/>
            <a:ext cx="7516812" cy="4281488"/>
            <a:chOff x="762000" y="1527352"/>
            <a:chExt cx="7516813" cy="4281311"/>
          </a:xfrm>
        </p:grpSpPr>
        <p:graphicFrame>
          <p:nvGraphicFramePr>
            <p:cNvPr id="192518" name="Object 2">
              <a:hlinkClick r:id="" action="ppaction://ole?verb=0"/>
              <a:extLst>
                <a:ext uri="{FF2B5EF4-FFF2-40B4-BE49-F238E27FC236}">
                  <a16:creationId xmlns:a16="http://schemas.microsoft.com/office/drawing/2014/main" id="{DEF1AB30-3398-0F4F-AA86-EB885CAABB6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2000" y="1527352"/>
            <a:ext cx="7516813" cy="411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602" name="CorelDRAW!" r:id="rId4" imgW="1257300" imgH="685800" progId="CDraw5">
                    <p:embed/>
                  </p:oleObj>
                </mc:Choice>
                <mc:Fallback>
                  <p:oleObj name="CorelDRAW!" r:id="rId4" imgW="1257300" imgH="685800" progId="CDraw5">
                    <p:embed/>
                    <p:pic>
                      <p:nvPicPr>
                        <p:cNvPr id="0" name="Object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1527352"/>
                          <a:ext cx="7516813" cy="411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2519" name="Rectangle 7">
              <a:extLst>
                <a:ext uri="{FF2B5EF4-FFF2-40B4-BE49-F238E27FC236}">
                  <a16:creationId xmlns:a16="http://schemas.microsoft.com/office/drawing/2014/main" id="{F7671609-4B2E-DE41-AF2F-437115086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1770063"/>
              <a:ext cx="181133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RIGID BODY</a:t>
              </a:r>
              <a:endParaRPr lang="en-US" altLang="en-US" sz="1900" b="1">
                <a:solidFill>
                  <a:srgbClr val="000000"/>
                </a:solidFill>
              </a:endParaRPr>
            </a:p>
          </p:txBody>
        </p:sp>
        <p:sp>
          <p:nvSpPr>
            <p:cNvPr id="192520" name="AutoShape 11">
              <a:extLst>
                <a:ext uri="{FF2B5EF4-FFF2-40B4-BE49-F238E27FC236}">
                  <a16:creationId xmlns:a16="http://schemas.microsoft.com/office/drawing/2014/main" id="{9E55C702-7345-084C-B2E6-0AD99F9A9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5199063"/>
              <a:ext cx="990600" cy="60960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16763 h 21600"/>
                <a:gd name="T20" fmla="*/ 18514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441" y="0"/>
                  </a:moveTo>
                  <a:lnTo>
                    <a:pt x="11282" y="7200"/>
                  </a:lnTo>
                  <a:lnTo>
                    <a:pt x="14368" y="7200"/>
                  </a:lnTo>
                  <a:lnTo>
                    <a:pt x="14368" y="16763"/>
                  </a:lnTo>
                  <a:lnTo>
                    <a:pt x="0" y="16763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6441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521" name="AutoShape 12">
              <a:extLst>
                <a:ext uri="{FF2B5EF4-FFF2-40B4-BE49-F238E27FC236}">
                  <a16:creationId xmlns:a16="http://schemas.microsoft.com/office/drawing/2014/main" id="{885429B8-E81F-7946-AC85-FF28D7FBC7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6629400" y="3598863"/>
              <a:ext cx="1295400" cy="114300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18836 h 21600"/>
                <a:gd name="T20" fmla="*/ 1882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7616" y="0"/>
                  </a:moveTo>
                  <a:lnTo>
                    <a:pt x="13632" y="9494"/>
                  </a:lnTo>
                  <a:lnTo>
                    <a:pt x="16412" y="9494"/>
                  </a:lnTo>
                  <a:lnTo>
                    <a:pt x="16412" y="18836"/>
                  </a:lnTo>
                  <a:lnTo>
                    <a:pt x="0" y="18836"/>
                  </a:lnTo>
                  <a:lnTo>
                    <a:pt x="0" y="21600"/>
                  </a:lnTo>
                  <a:lnTo>
                    <a:pt x="18820" y="21600"/>
                  </a:lnTo>
                  <a:lnTo>
                    <a:pt x="18820" y="9494"/>
                  </a:lnTo>
                  <a:lnTo>
                    <a:pt x="21600" y="9494"/>
                  </a:lnTo>
                  <a:lnTo>
                    <a:pt x="17616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522" name="Oval 12">
              <a:extLst>
                <a:ext uri="{FF2B5EF4-FFF2-40B4-BE49-F238E27FC236}">
                  <a16:creationId xmlns:a16="http://schemas.microsoft.com/office/drawing/2014/main" id="{9E901AED-8C0A-9947-92F2-92835B4FA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863" y="2590800"/>
              <a:ext cx="2479675" cy="24638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2523" name="Oval 13">
              <a:extLst>
                <a:ext uri="{FF2B5EF4-FFF2-40B4-BE49-F238E27FC236}">
                  <a16:creationId xmlns:a16="http://schemas.microsoft.com/office/drawing/2014/main" id="{7BEF1324-D37F-E44C-9321-8AD472038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863" y="2573338"/>
              <a:ext cx="2479675" cy="24638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192524" name="Straight Arrow Connector 15">
              <a:extLst>
                <a:ext uri="{FF2B5EF4-FFF2-40B4-BE49-F238E27FC236}">
                  <a16:creationId xmlns:a16="http://schemas.microsoft.com/office/drawing/2014/main" id="{343055DB-1227-6742-A109-4E5574774C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270500" y="2247900"/>
              <a:ext cx="754063" cy="67786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5" name="Straight Arrow Connector 18">
              <a:extLst>
                <a:ext uri="{FF2B5EF4-FFF2-40B4-BE49-F238E27FC236}">
                  <a16:creationId xmlns:a16="http://schemas.microsoft.com/office/drawing/2014/main" id="{99B8C268-BF6A-D140-BA3B-005C9939B6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4818063" y="2700338"/>
              <a:ext cx="1625600" cy="88106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6" name="Straight Connector 21">
              <a:extLst>
                <a:ext uri="{FF2B5EF4-FFF2-40B4-BE49-F238E27FC236}">
                  <a16:creationId xmlns:a16="http://schemas.microsoft.com/office/drawing/2014/main" id="{98DBCD1F-0F33-9144-BA1E-16D3DB25C9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986463" y="2201863"/>
              <a:ext cx="142875" cy="79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7" name="Straight Connector 26">
              <a:extLst>
                <a:ext uri="{FF2B5EF4-FFF2-40B4-BE49-F238E27FC236}">
                  <a16:creationId xmlns:a16="http://schemas.microsoft.com/office/drawing/2014/main" id="{7D913642-5B55-7845-88D3-62534DC014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69063" y="2700338"/>
              <a:ext cx="35560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8" name="Straight Arrow Connector 28">
              <a:extLst>
                <a:ext uri="{FF2B5EF4-FFF2-40B4-BE49-F238E27FC236}">
                  <a16:creationId xmlns:a16="http://schemas.microsoft.com/office/drawing/2014/main" id="{0C73D207-B87E-B54D-8F7C-C642EEA099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4339431" y="4626769"/>
              <a:ext cx="973138" cy="4572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9" name="Straight Connector 30">
              <a:extLst>
                <a:ext uri="{FF2B5EF4-FFF2-40B4-BE49-F238E27FC236}">
                  <a16:creationId xmlns:a16="http://schemas.microsoft.com/office/drawing/2014/main" id="{A735F87F-BBFB-FD46-B134-5E1C9080B1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5080000" y="5334000"/>
              <a:ext cx="2286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30" name="Straight Arrow Connector 32">
              <a:extLst>
                <a:ext uri="{FF2B5EF4-FFF2-40B4-BE49-F238E27FC236}">
                  <a16:creationId xmlns:a16="http://schemas.microsoft.com/office/drawing/2014/main" id="{41D8B2FE-AEC5-AE4F-A4E8-DA84AFE303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36863" y="2074863"/>
              <a:ext cx="1041400" cy="1031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31" name="Straight Connector 34">
              <a:extLst>
                <a:ext uri="{FF2B5EF4-FFF2-40B4-BE49-F238E27FC236}">
                  <a16:creationId xmlns:a16="http://schemas.microsoft.com/office/drawing/2014/main" id="{4DDEE782-4EBD-0A43-80C7-1095485E4A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16200" y="2082800"/>
              <a:ext cx="211138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85F68D-149B-3844-9B91-4C05655AE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162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4">
            <a:extLst>
              <a:ext uri="{FF2B5EF4-FFF2-40B4-BE49-F238E27FC236}">
                <a16:creationId xmlns:a16="http://schemas.microsoft.com/office/drawing/2014/main" id="{AA53B888-3BEB-AF47-B2D7-65773117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266700"/>
            <a:ext cx="7772400" cy="5334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Historical Point of Interest</a:t>
            </a:r>
            <a:endParaRPr lang="en-US" altLang="en-US" sz="3600" baseline="120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94562" name="Rectangle 5">
            <a:extLst>
              <a:ext uri="{FF2B5EF4-FFF2-40B4-BE49-F238E27FC236}">
                <a16:creationId xmlns:a16="http://schemas.microsoft.com/office/drawing/2014/main" id="{DDC8FAAB-545F-1445-A7B5-6007E7F45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90600"/>
            <a:ext cx="8077200" cy="1600200"/>
          </a:xfrm>
        </p:spPr>
        <p:txBody>
          <a:bodyPr lIns="92075" tIns="46038" rIns="92075" bIns="46038"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Airplane designs had aeroelastic problems from Day One !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9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Samuel Langley's monoplane launched (days before the Wright Flyer) from a houseboat in the Potomac River suffered a structural failure -- possibly aeroelastic divergence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5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94563" name="Rectangle 2">
            <a:extLst>
              <a:ext uri="{FF2B5EF4-FFF2-40B4-BE49-F238E27FC236}">
                <a16:creationId xmlns:a16="http://schemas.microsoft.com/office/drawing/2014/main" id="{F094D874-F61D-0C4E-AFD9-5E0AF17AE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4564" name="Object 2">
            <a:extLst>
              <a:ext uri="{FF2B5EF4-FFF2-40B4-BE49-F238E27FC236}">
                <a16:creationId xmlns:a16="http://schemas.microsoft.com/office/drawing/2014/main" id="{82D392F7-3D7F-1246-B911-97B506E3B937}"/>
              </a:ext>
            </a:extLst>
          </p:cNvPr>
          <p:cNvGraphicFramePr>
            <a:graphicFrameLocks/>
          </p:cNvGraphicFramePr>
          <p:nvPr/>
        </p:nvGraphicFramePr>
        <p:xfrm>
          <a:off x="990600" y="3276600"/>
          <a:ext cx="39624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7" name="CorelDRAW!" r:id="rId4" imgW="10668000" imgH="6096000" progId="CDraw5">
                  <p:embed/>
                </p:oleObj>
              </mc:Choice>
              <mc:Fallback>
                <p:oleObj name="CorelDRAW!" r:id="rId4" imgW="10668000" imgH="6096000" progId="CDraw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76600"/>
                        <a:ext cx="39624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5" name="Object 3">
            <a:extLst>
              <a:ext uri="{FF2B5EF4-FFF2-40B4-BE49-F238E27FC236}">
                <a16:creationId xmlns:a16="http://schemas.microsoft.com/office/drawing/2014/main" id="{754A2DBC-5EEE-9240-A4E6-61B144F4042B}"/>
              </a:ext>
            </a:extLst>
          </p:cNvPr>
          <p:cNvGraphicFramePr>
            <a:graphicFrameLocks/>
          </p:cNvGraphicFramePr>
          <p:nvPr/>
        </p:nvGraphicFramePr>
        <p:xfrm>
          <a:off x="5029200" y="2590800"/>
          <a:ext cx="3627438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8" name="CorelDRAW!" r:id="rId6" imgW="7620000" imgH="8382000" progId="CDraw5">
                  <p:embed/>
                </p:oleObj>
              </mc:Choice>
              <mc:Fallback>
                <p:oleObj name="CorelDRAW!" r:id="rId6" imgW="7620000" imgH="8382000" progId="CDraw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590800"/>
                        <a:ext cx="3627438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66" name="Line 10">
            <a:extLst>
              <a:ext uri="{FF2B5EF4-FFF2-40B4-BE49-F238E27FC236}">
                <a16:creationId xmlns:a16="http://schemas.microsoft.com/office/drawing/2014/main" id="{8EF23A77-FA65-A445-B35F-724AE75FBB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5257800"/>
            <a:ext cx="762000" cy="8382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5F57FD-A671-024E-9A17-E76C6C516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163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Rectangle 3">
            <a:extLst>
              <a:ext uri="{FF2B5EF4-FFF2-40B4-BE49-F238E27FC236}">
                <a16:creationId xmlns:a16="http://schemas.microsoft.com/office/drawing/2014/main" id="{69E5E133-36BE-4346-8257-3B07433A9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223838"/>
            <a:ext cx="8797925" cy="6315075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</a:t>
            </a:r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Some types of aeroelastic phenomena</a:t>
            </a:r>
          </a:p>
          <a:p>
            <a:pPr eaLnBrk="1" hangingPunct="1">
              <a:lnSpc>
                <a:spcPct val="90000"/>
              </a:lnSpc>
            </a:pPr>
            <a:endParaRPr lang="en-US" altLang="en-US" sz="14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u="sng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STATIC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(involves the interaction of aerodynamic and elastic forces)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DIVERGENCE -- deformation - dependent aerodynamic forces exceed the elastic restoring capability of the structure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CONTROL SURFACE REVERSAL -- control loss or reversal of expected response due to structural deformation (stiffness) of the primary surface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LIFT EFFECTIVENESS  ----change in magnitude and distribution of aerodynamic loads due to the structural stiffness of the aerodynamic surface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 typeface="Wingdings 2" pitchFamily="2" charset="2"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u="sng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(involves the interaction of aerodynamic and elastic and inertial forces)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 -- an oscillatory instability where one 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 of motion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is driven to resonance by a second mode.  Both modes have coalesced to the same frequency    (includes 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bending-torsion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, propeller whirl, and panel flutter)	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BUZZ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and 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BUFFET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-- high frequency instabilities caused by flow separations, wakes from forward structures, shock wave oscillations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 RESPONSE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due to gusts, turbulence, and other such atmospheric disturbances that affect aircraft performance</a:t>
            </a:r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C26E0A8A-3E48-EE46-947B-44439196F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F0ADAA-777C-A54C-AAFC-E9531DE5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164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5">
            <a:extLst>
              <a:ext uri="{FF2B5EF4-FFF2-40B4-BE49-F238E27FC236}">
                <a16:creationId xmlns:a16="http://schemas.microsoft.com/office/drawing/2014/main" id="{DE31C98B-EE92-C04E-BCFD-C1EEFB381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38" y="304800"/>
            <a:ext cx="8374062" cy="16764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divergence   </a:t>
            </a:r>
            <a:r>
              <a:rPr lang="en-US" altLang="en-US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-- a static instability in which the elastic restoring forces are exceeded by the deformation-dependent aerodynamic forces. It does not depend on 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strength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(e.g., yield or ultimate loads); it does depend on 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stiffness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(e.g., [K], EI,  … )</a:t>
            </a:r>
            <a:b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endParaRPr lang="en-US" altLang="en-US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7874" name="Rectangle 6">
            <a:extLst>
              <a:ext uri="{FF2B5EF4-FFF2-40B4-BE49-F238E27FC236}">
                <a16:creationId xmlns:a16="http://schemas.microsoft.com/office/drawing/2014/main" id="{3C933AB8-CC80-DB4C-80D1-CCF86EE3C3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2875" y="1563688"/>
            <a:ext cx="8551863" cy="50292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To illustrate, consider the following example . . .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                                                                                   where</a:t>
            </a: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				                             </a:t>
            </a: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       q = dynamic pressure       K = stiffness      e = eccentricity                    = aerodynamics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With substitution for the aerodynamic loads . . .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Solving for the deformation of the structure, </a:t>
            </a:r>
            <a:r>
              <a:rPr lang="en-US" altLang="en-US" sz="1800" dirty="0">
                <a:latin typeface="Symbol" charset="2"/>
                <a:ea typeface="ＭＳ Ｐゴシック" charset="-128"/>
                <a:cs typeface="Helvetica" charset="0"/>
              </a:rPr>
              <a:t> :</a:t>
            </a:r>
          </a:p>
          <a:p>
            <a:pPr marL="0" indent="0" eaLnBrk="1" hangingPunct="1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sz="1600" dirty="0">
              <a:latin typeface="Symbol" charset="2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Observe that</a:t>
            </a: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If </a:t>
            </a:r>
            <a:r>
              <a:rPr lang="ja-JP" altLang="en-US" sz="1800" dirty="0">
                <a:latin typeface="Helvetica" charset="0"/>
                <a:ea typeface="ＭＳ Ｐゴシック" charset="-128"/>
                <a:cs typeface="Helvetica" charset="0"/>
              </a:rPr>
              <a:t>“</a:t>
            </a:r>
            <a:r>
              <a:rPr lang="en-US" altLang="ja-JP" sz="1800" dirty="0">
                <a:latin typeface="Helvetica" charset="0"/>
                <a:ea typeface="ＭＳ Ｐゴシック" charset="-128"/>
                <a:cs typeface="Helvetica" charset="0"/>
              </a:rPr>
              <a:t>q</a:t>
            </a:r>
            <a:r>
              <a:rPr lang="ja-JP" altLang="en-US" sz="1800" dirty="0">
                <a:latin typeface="Helvetica" charset="0"/>
                <a:ea typeface="ＭＳ Ｐゴシック" charset="-128"/>
                <a:cs typeface="Helvetica" charset="0"/>
              </a:rPr>
              <a:t>”</a:t>
            </a:r>
            <a:r>
              <a:rPr lang="en-US" altLang="ja-JP" sz="1800" dirty="0">
                <a:latin typeface="Helvetica" charset="0"/>
                <a:ea typeface="ＭＳ Ｐゴシック" charset="-128"/>
                <a:cs typeface="Helvetica" charset="0"/>
              </a:rPr>
              <a:t> is the free variable, then divergence is defined as</a:t>
            </a:r>
          </a:p>
          <a:p>
            <a:pPr marL="0" indent="0" eaLnBrk="1" hangingPunct="1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</p:txBody>
      </p:sp>
      <p:sp>
        <p:nvSpPr>
          <p:cNvPr id="197635" name="Rectangle 2">
            <a:extLst>
              <a:ext uri="{FF2B5EF4-FFF2-40B4-BE49-F238E27FC236}">
                <a16:creationId xmlns:a16="http://schemas.microsoft.com/office/drawing/2014/main" id="{6D2A483A-698E-674D-A3C7-8B0F67903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7636" name="Rectangle 3">
            <a:extLst>
              <a:ext uri="{FF2B5EF4-FFF2-40B4-BE49-F238E27FC236}">
                <a16:creationId xmlns:a16="http://schemas.microsoft.com/office/drawing/2014/main" id="{79A045A5-6DFB-384A-8DC3-F96BEC0AA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7637" name="Object 2">
            <a:hlinkClick r:id="" action="ppaction://ole?verb=0"/>
            <a:extLst>
              <a:ext uri="{FF2B5EF4-FFF2-40B4-BE49-F238E27FC236}">
                <a16:creationId xmlns:a16="http://schemas.microsoft.com/office/drawing/2014/main" id="{03AEE090-527F-E546-AFB7-D54E8DE9BF50}"/>
              </a:ext>
            </a:extLst>
          </p:cNvPr>
          <p:cNvGraphicFramePr>
            <a:graphicFrameLocks/>
          </p:cNvGraphicFramePr>
          <p:nvPr/>
        </p:nvGraphicFramePr>
        <p:xfrm>
          <a:off x="4344988" y="1524000"/>
          <a:ext cx="464661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49" name="CorelDRAW!" r:id="rId4" imgW="304800" imgH="114300" progId="CDraw5">
                  <p:embed/>
                </p:oleObj>
              </mc:Choice>
              <mc:Fallback>
                <p:oleObj name="CorelDRAW!" r:id="rId4" imgW="304800" imgH="114300" progId="CDraw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4988" y="1524000"/>
                        <a:ext cx="4646612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8" name="Object 3">
            <a:hlinkClick r:id="" action="ppaction://ole?verb=0"/>
            <a:extLst>
              <a:ext uri="{FF2B5EF4-FFF2-40B4-BE49-F238E27FC236}">
                <a16:creationId xmlns:a16="http://schemas.microsoft.com/office/drawing/2014/main" id="{C911B7A8-8E2A-A248-8A70-7A50195DA294}"/>
              </a:ext>
            </a:extLst>
          </p:cNvPr>
          <p:cNvGraphicFramePr>
            <a:graphicFrameLocks/>
          </p:cNvGraphicFramePr>
          <p:nvPr/>
        </p:nvGraphicFramePr>
        <p:xfrm>
          <a:off x="1219200" y="1981200"/>
          <a:ext cx="1524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50" name="Equation" r:id="rId6" imgW="1054100" imgH="317500" progId="Equation.3">
                  <p:embed/>
                </p:oleObj>
              </mc:Choice>
              <mc:Fallback>
                <p:oleObj name="Equation" r:id="rId6" imgW="1054100" imgH="3175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1524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9" name="Object 4">
            <a:hlinkClick r:id="" action="ppaction://ole?verb=0"/>
            <a:extLst>
              <a:ext uri="{FF2B5EF4-FFF2-40B4-BE49-F238E27FC236}">
                <a16:creationId xmlns:a16="http://schemas.microsoft.com/office/drawing/2014/main" id="{32502852-7CFC-AD4F-8DBC-808EA3A5FA97}"/>
              </a:ext>
            </a:extLst>
          </p:cNvPr>
          <p:cNvGraphicFramePr>
            <a:graphicFrameLocks/>
          </p:cNvGraphicFramePr>
          <p:nvPr/>
        </p:nvGraphicFramePr>
        <p:xfrm>
          <a:off x="1905000" y="2514600"/>
          <a:ext cx="2514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51" name="Equation" r:id="rId8" imgW="2298700" imgH="1104900" progId="Equation.3">
                  <p:embed/>
                </p:oleObj>
              </mc:Choice>
              <mc:Fallback>
                <p:oleObj name="Equation" r:id="rId8" imgW="2298700" imgH="110490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2514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0" name="AutoShape 10">
            <a:extLst>
              <a:ext uri="{FF2B5EF4-FFF2-40B4-BE49-F238E27FC236}">
                <a16:creationId xmlns:a16="http://schemas.microsoft.com/office/drawing/2014/main" id="{8DBE21FE-3CE8-4A46-9682-38F84CCA1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514600"/>
            <a:ext cx="533400" cy="304800"/>
          </a:xfrm>
          <a:prstGeom prst="notchedRightArrow">
            <a:avLst>
              <a:gd name="adj1" fmla="val 22500"/>
              <a:gd name="adj2" fmla="val 83449"/>
            </a:avLst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7642" name="Object 6">
            <a:hlinkClick r:id="" action="ppaction://ole?verb=0"/>
            <a:extLst>
              <a:ext uri="{FF2B5EF4-FFF2-40B4-BE49-F238E27FC236}">
                <a16:creationId xmlns:a16="http://schemas.microsoft.com/office/drawing/2014/main" id="{B4D80902-B67A-7944-A475-49E850228947}"/>
              </a:ext>
            </a:extLst>
          </p:cNvPr>
          <p:cNvGraphicFramePr>
            <a:graphicFrameLocks/>
          </p:cNvGraphicFramePr>
          <p:nvPr/>
        </p:nvGraphicFramePr>
        <p:xfrm>
          <a:off x="1143000" y="4094163"/>
          <a:ext cx="34671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52" name="Equation" r:id="rId10" imgW="2222500" imgH="254000" progId="Equation.3">
                  <p:embed/>
                </p:oleObj>
              </mc:Choice>
              <mc:Fallback>
                <p:oleObj name="Equation" r:id="rId10" imgW="2222500" imgH="254000" progId="Equation.3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94163"/>
                        <a:ext cx="34671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3" name="Object 7">
            <a:hlinkClick r:id="" action="ppaction://ole?verb=0"/>
            <a:extLst>
              <a:ext uri="{FF2B5EF4-FFF2-40B4-BE49-F238E27FC236}">
                <a16:creationId xmlns:a16="http://schemas.microsoft.com/office/drawing/2014/main" id="{A90CB972-C6C9-5D4F-8626-0E150B2D910D}"/>
              </a:ext>
            </a:extLst>
          </p:cNvPr>
          <p:cNvGraphicFramePr>
            <a:graphicFrameLocks/>
          </p:cNvGraphicFramePr>
          <p:nvPr/>
        </p:nvGraphicFramePr>
        <p:xfrm>
          <a:off x="6553200" y="4343400"/>
          <a:ext cx="1981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53" name="Equation" r:id="rId12" imgW="876300" imgH="419100" progId="Equation.2">
                  <p:embed/>
                </p:oleObj>
              </mc:Choice>
              <mc:Fallback>
                <p:oleObj name="Equation" r:id="rId12" imgW="876300" imgH="419100" progId="Equation.2">
                  <p:embed/>
                  <p:pic>
                    <p:nvPicPr>
                      <p:cNvPr id="0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343400"/>
                        <a:ext cx="1981200" cy="83820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4" name="Object 8">
            <a:hlinkClick r:id="" action="ppaction://ole?verb=0"/>
            <a:extLst>
              <a:ext uri="{FF2B5EF4-FFF2-40B4-BE49-F238E27FC236}">
                <a16:creationId xmlns:a16="http://schemas.microsoft.com/office/drawing/2014/main" id="{354D09AA-7FFA-5243-8C53-FF1F67E0B763}"/>
              </a:ext>
            </a:extLst>
          </p:cNvPr>
          <p:cNvGraphicFramePr>
            <a:graphicFrameLocks/>
          </p:cNvGraphicFramePr>
          <p:nvPr/>
        </p:nvGraphicFramePr>
        <p:xfrm>
          <a:off x="1981200" y="5260975"/>
          <a:ext cx="2738438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54" name="Equation" r:id="rId14" imgW="1905000" imgH="203200" progId="Equation.3">
                  <p:embed/>
                </p:oleObj>
              </mc:Choice>
              <mc:Fallback>
                <p:oleObj name="Equation" r:id="rId14" imgW="1905000" imgH="203200" progId="Equation.3">
                  <p:embed/>
                  <p:pic>
                    <p:nvPicPr>
                      <p:cNvPr id="0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260975"/>
                        <a:ext cx="2738438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5" name="Object 9">
            <a:hlinkClick r:id="" action="ppaction://ole?verb=0"/>
            <a:extLst>
              <a:ext uri="{FF2B5EF4-FFF2-40B4-BE49-F238E27FC236}">
                <a16:creationId xmlns:a16="http://schemas.microsoft.com/office/drawing/2014/main" id="{75F4103F-EFBE-9541-9897-411134449B31}"/>
              </a:ext>
            </a:extLst>
          </p:cNvPr>
          <p:cNvGraphicFramePr>
            <a:graphicFrameLocks/>
          </p:cNvGraphicFramePr>
          <p:nvPr/>
        </p:nvGraphicFramePr>
        <p:xfrm>
          <a:off x="6623050" y="5688013"/>
          <a:ext cx="18415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155" name="Equation" r:id="rId16" imgW="850900" imgH="419100" progId="Equation.3">
                  <p:embed/>
                </p:oleObj>
              </mc:Choice>
              <mc:Fallback>
                <p:oleObj name="Equation" r:id="rId16" imgW="850900" imgH="419100" progId="Equation.3">
                  <p:embed/>
                  <p:pic>
                    <p:nvPicPr>
                      <p:cNvPr id="0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3050" y="5688013"/>
                        <a:ext cx="1841500" cy="8921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>
                        <a:outerShdw dist="17961" dir="2700000" algn="ctr" rotWithShape="0">
                          <a:srgbClr val="8C8984">
                            <a:alpha val="74997"/>
                          </a:srgbClr>
                        </a:outerShdw>
                      </a:effectLst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6" name="AutoShape 16">
            <a:extLst>
              <a:ext uri="{FF2B5EF4-FFF2-40B4-BE49-F238E27FC236}">
                <a16:creationId xmlns:a16="http://schemas.microsoft.com/office/drawing/2014/main" id="{60374863-57EB-CE47-BF46-1FDC3BB46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572000"/>
            <a:ext cx="1143000" cy="3048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647" name="AutoShape 17">
            <a:extLst>
              <a:ext uri="{FF2B5EF4-FFF2-40B4-BE49-F238E27FC236}">
                <a16:creationId xmlns:a16="http://schemas.microsoft.com/office/drawing/2014/main" id="{17406D04-0F6A-5443-8E3C-070D5A838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6019800"/>
            <a:ext cx="685800" cy="3048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941060-04FB-2D47-B3B9-70A131EB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165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08C524-7E7F-8443-AC63-1AC54AFFDC21}"/>
                  </a:ext>
                </a:extLst>
              </p:cNvPr>
              <p:cNvSpPr txBox="1"/>
              <p:nvPr/>
            </p:nvSpPr>
            <p:spPr>
              <a:xfrm>
                <a:off x="6369297" y="3276600"/>
                <a:ext cx="520206" cy="4029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08C524-7E7F-8443-AC63-1AC54AFFD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297" y="3276600"/>
                <a:ext cx="520206" cy="402995"/>
              </a:xfrm>
              <a:prstGeom prst="rect">
                <a:avLst/>
              </a:prstGeom>
              <a:blipFill>
                <a:blip r:embed="rId18"/>
                <a:stretch>
                  <a:fillRect l="-12195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pull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>
            <a:extLst>
              <a:ext uri="{FF2B5EF4-FFF2-40B4-BE49-F238E27FC236}">
                <a16:creationId xmlns:a16="http://schemas.microsoft.com/office/drawing/2014/main" id="{AB66BD63-58EB-1F49-BAE3-B00B64E1D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801688"/>
          </a:xfrm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ea typeface="+mj-ea"/>
              </a:rPr>
              <a:t>FLUTTER</a:t>
            </a:r>
            <a:r>
              <a:rPr lang="en-US" sz="3600" dirty="0">
                <a:ea typeface="+mj-ea"/>
              </a:rPr>
              <a:t> </a:t>
            </a:r>
            <a:r>
              <a:rPr lang="en-US" sz="2222" dirty="0">
                <a:ea typeface="+mj-ea"/>
              </a:rPr>
              <a:t>is caused by the interaction of aerodynamic, inertial, and elastic forces </a:t>
            </a:r>
          </a:p>
        </p:txBody>
      </p:sp>
      <p:sp>
        <p:nvSpPr>
          <p:cNvPr id="199682" name="Rectangle 5">
            <a:extLst>
              <a:ext uri="{FF2B5EF4-FFF2-40B4-BE49-F238E27FC236}">
                <a16:creationId xmlns:a16="http://schemas.microsoft.com/office/drawing/2014/main" id="{2EE7CF0D-5775-6243-93A0-72F7A203C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97025"/>
            <a:ext cx="7772400" cy="4244975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is easily illustrated by examining the behavior of a wing section limited to two degrees of freedom -- pitch and plunge</a:t>
            </a:r>
            <a:r>
              <a:rPr lang="en-US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equations of motion are found by summing forces and moments</a:t>
            </a:r>
          </a:p>
        </p:txBody>
      </p:sp>
      <p:sp>
        <p:nvSpPr>
          <p:cNvPr id="199683" name="Rectangle 2">
            <a:extLst>
              <a:ext uri="{FF2B5EF4-FFF2-40B4-BE49-F238E27FC236}">
                <a16:creationId xmlns:a16="http://schemas.microsoft.com/office/drawing/2014/main" id="{5C889CA0-A92E-9440-ACE7-73C37C979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9684" name="Object 2">
            <a:hlinkClick r:id="" action="ppaction://ole?verb=0"/>
            <a:extLst>
              <a:ext uri="{FF2B5EF4-FFF2-40B4-BE49-F238E27FC236}">
                <a16:creationId xmlns:a16="http://schemas.microsoft.com/office/drawing/2014/main" id="{3941DC55-17BD-444E-8CC2-D6192F0CC61F}"/>
              </a:ext>
            </a:extLst>
          </p:cNvPr>
          <p:cNvGraphicFramePr>
            <a:graphicFrameLocks/>
          </p:cNvGraphicFramePr>
          <p:nvPr/>
        </p:nvGraphicFramePr>
        <p:xfrm>
          <a:off x="914400" y="2359025"/>
          <a:ext cx="71628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62" name="CorelDRAW!" r:id="rId4" imgW="355600" imgH="127000" progId="CDraw5">
                  <p:embed/>
                </p:oleObj>
              </mc:Choice>
              <mc:Fallback>
                <p:oleObj name="CorelDRAW!" r:id="rId4" imgW="355600" imgH="127000" progId="CDraw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59025"/>
                        <a:ext cx="71628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9685" name="Straight Arrow Connector 10">
            <a:extLst>
              <a:ext uri="{FF2B5EF4-FFF2-40B4-BE49-F238E27FC236}">
                <a16:creationId xmlns:a16="http://schemas.microsoft.com/office/drawing/2014/main" id="{DB63A74D-67AE-AE4C-A3E8-44033887C2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63938" y="3425825"/>
            <a:ext cx="1304925" cy="79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6" name="Straight Arrow Connector 14">
            <a:extLst>
              <a:ext uri="{FF2B5EF4-FFF2-40B4-BE49-F238E27FC236}">
                <a16:creationId xmlns:a16="http://schemas.microsoft.com/office/drawing/2014/main" id="{E6864EE5-39EA-7744-B308-73B5A49976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73538" y="2409825"/>
            <a:ext cx="711200" cy="79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7" name="Straight Arrow Connector 16">
            <a:extLst>
              <a:ext uri="{FF2B5EF4-FFF2-40B4-BE49-F238E27FC236}">
                <a16:creationId xmlns:a16="http://schemas.microsoft.com/office/drawing/2014/main" id="{C2ADB479-31B2-4F4C-BE0B-1A8C1FA8FD5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40163" y="2760663"/>
            <a:ext cx="685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8" name="Straight Connector 19">
            <a:extLst>
              <a:ext uri="{FF2B5EF4-FFF2-40B4-BE49-F238E27FC236}">
                <a16:creationId xmlns:a16="http://schemas.microsoft.com/office/drawing/2014/main" id="{DFA3A32F-6A25-3245-8B4D-0EDF2CA08E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938" y="3392488"/>
            <a:ext cx="7010400" cy="1201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9" name="Straight Connector 21">
            <a:extLst>
              <a:ext uri="{FF2B5EF4-FFF2-40B4-BE49-F238E27FC236}">
                <a16:creationId xmlns:a16="http://schemas.microsoft.com/office/drawing/2014/main" id="{438C3016-8A63-654A-9455-16782FAF671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542632" y="3650456"/>
            <a:ext cx="812800" cy="7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90" name="Straight Connector 23">
            <a:extLst>
              <a:ext uri="{FF2B5EF4-FFF2-40B4-BE49-F238E27FC236}">
                <a16:creationId xmlns:a16="http://schemas.microsoft.com/office/drawing/2014/main" id="{8F66DEE9-861E-CF4C-BA64-D2E677E2E18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14763" y="3590925"/>
            <a:ext cx="693738" cy="7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91" name="Straight Arrow Connector 28">
            <a:extLst>
              <a:ext uri="{FF2B5EF4-FFF2-40B4-BE49-F238E27FC236}">
                <a16:creationId xmlns:a16="http://schemas.microsoft.com/office/drawing/2014/main" id="{4F2B75B0-182B-F440-8F40-E3824746E87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923131" y="3637757"/>
            <a:ext cx="423863" cy="101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43B3BE-5295-2348-9147-71DCEC73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166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Rectangle 2">
            <a:extLst>
              <a:ext uri="{FF2B5EF4-FFF2-40B4-BE49-F238E27FC236}">
                <a16:creationId xmlns:a16="http://schemas.microsoft.com/office/drawing/2014/main" id="{5BC8561A-6678-2B4A-9A07-75638C21F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1730" name="Rectangle 4">
            <a:extLst>
              <a:ext uri="{FF2B5EF4-FFF2-40B4-BE49-F238E27FC236}">
                <a16:creationId xmlns:a16="http://schemas.microsoft.com/office/drawing/2014/main" id="{4DBBE772-7AF1-7F43-84A1-F320E620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319088"/>
            <a:ext cx="7786687" cy="596900"/>
          </a:xfrm>
          <a:noFill/>
        </p:spPr>
        <p:txBody>
          <a:bodyPr lIns="92075" tIns="46038" rIns="92075" bIns="46038"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Analysis</a:t>
            </a:r>
            <a:endParaRPr lang="en-US" altLang="en-US" sz="3600" baseline="120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1731" name="Rectangle 5">
            <a:extLst>
              <a:ext uri="{FF2B5EF4-FFF2-40B4-BE49-F238E27FC236}">
                <a16:creationId xmlns:a16="http://schemas.microsoft.com/office/drawing/2014/main" id="{ED5D3CDB-6599-C24E-BFA3-97F509783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838" y="1436688"/>
            <a:ext cx="8516937" cy="4273550"/>
          </a:xfrm>
        </p:spPr>
        <p:txBody>
          <a:bodyPr lIns="92075" tIns="46038" rIns="92075" bIns="46038"/>
          <a:lstStyle/>
          <a:p>
            <a:pPr>
              <a:spcBef>
                <a:spcPct val="40000"/>
              </a:spcBef>
            </a:pP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Fidelity of the structural model is key to aeroelastic analysis 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finite element model (FEM) is essential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</a:t>
            </a:r>
            <a:r>
              <a:rPr lang="ja-JP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dynamically similar</a:t>
            </a:r>
            <a:r>
              <a:rPr lang="ja-JP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model could be used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Measured modes may be a source for a structural model</a:t>
            </a:r>
          </a:p>
          <a:p>
            <a:pPr>
              <a:spcBef>
                <a:spcPct val="40000"/>
              </a:spcBef>
            </a:pP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analysis software products: 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NASTRAN 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Zona Technology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NASA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“home grown”</a:t>
            </a:r>
            <a:endParaRPr lang="en-US" altLang="ja-JP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74E98-AFF9-5049-BABA-A97776DFA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167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>
            <a:extLst>
              <a:ext uri="{FF2B5EF4-FFF2-40B4-BE49-F238E27FC236}">
                <a16:creationId xmlns:a16="http://schemas.microsoft.com/office/drawing/2014/main" id="{E1AB9DF8-9C41-5A4A-9E7B-2F89118A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3778" name="Rectangle 3">
            <a:extLst>
              <a:ext uri="{FF2B5EF4-FFF2-40B4-BE49-F238E27FC236}">
                <a16:creationId xmlns:a16="http://schemas.microsoft.com/office/drawing/2014/main" id="{6ECFC023-B646-2447-A71E-B1BE62D66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3779" name="Rectangle 4">
            <a:extLst>
              <a:ext uri="{FF2B5EF4-FFF2-40B4-BE49-F238E27FC236}">
                <a16:creationId xmlns:a16="http://schemas.microsoft.com/office/drawing/2014/main" id="{503C32F4-3765-B242-BA85-A2BFACDC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319088"/>
            <a:ext cx="7786687" cy="596900"/>
          </a:xfrm>
          <a:noFill/>
        </p:spPr>
        <p:txBody>
          <a:bodyPr lIns="92075" tIns="46038" rIns="92075" bIns="46038"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Analysis</a:t>
            </a:r>
            <a:endParaRPr lang="en-US" altLang="en-US" sz="3600" baseline="120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3780" name="Rectangle 5">
            <a:extLst>
              <a:ext uri="{FF2B5EF4-FFF2-40B4-BE49-F238E27FC236}">
                <a16:creationId xmlns:a16="http://schemas.microsoft.com/office/drawing/2014/main" id="{82822E4A-FDA1-F444-996A-23994E280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325" y="1074738"/>
            <a:ext cx="8515350" cy="5173662"/>
          </a:xfrm>
        </p:spPr>
        <p:txBody>
          <a:bodyPr lIns="92075" tIns="46038" rIns="92075" bIns="46038"/>
          <a:lstStyle/>
          <a:p>
            <a:pPr>
              <a:spcBef>
                <a:spcPct val="40000"/>
              </a:spcBef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stability analysis is performed for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All altitudes of interest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Mach numbers within the flight envelope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Symmetric and antisymmetric modes</a:t>
            </a:r>
          </a:p>
          <a:p>
            <a:pPr>
              <a:spcBef>
                <a:spcPct val="40000"/>
              </a:spcBef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analyst’s</a:t>
            </a:r>
            <a:r>
              <a:rPr lang="en-US" altLang="ja-JP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concern must include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transonic regime 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Examination of all participating modes of vibration</a:t>
            </a:r>
          </a:p>
          <a:p>
            <a:pPr>
              <a:spcBef>
                <a:spcPct val="40000"/>
              </a:spcBef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Two general solution categories: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Classical methods for linear, frequency-domain unsteady aero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methods for nonlinear, CFD-based unsteady aero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18508B-1C1A-6043-8BD3-34804E301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168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extBox 77">
            <a:extLst>
              <a:ext uri="{FF2B5EF4-FFF2-40B4-BE49-F238E27FC236}">
                <a16:creationId xmlns:a16="http://schemas.microsoft.com/office/drawing/2014/main" id="{D2665580-B112-0443-A8D2-82D804F1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066800"/>
            <a:ext cx="363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chemeClr val="tx2"/>
                </a:solidFill>
              </a:rPr>
              <a:t>••</a:t>
            </a: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6BBE2967-7D36-F941-AF15-54BA93B8D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4950" y="257175"/>
            <a:ext cx="7772400" cy="457200"/>
          </a:xfrm>
        </p:spPr>
        <p:txBody>
          <a:bodyPr lIns="90488" tIns="44450" rIns="90488" bIns="44450">
            <a:normAutofit fontScale="90000"/>
          </a:bodyPr>
          <a:lstStyle/>
          <a:p>
            <a:pPr eaLnBrk="1" hangingPunct="1"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</a:rPr>
              <a:t>FLUTTER</a:t>
            </a:r>
            <a:r>
              <a:rPr lang="en-US" dirty="0">
                <a:latin typeface="Helvetica" charset="0"/>
              </a:rPr>
              <a:t>  </a:t>
            </a:r>
            <a:r>
              <a:rPr lang="en-US" sz="3500" dirty="0">
                <a:latin typeface="Helvetica" charset="0"/>
              </a:rPr>
              <a:t> </a:t>
            </a:r>
            <a:endParaRPr lang="en-US" sz="3600" baseline="12000" dirty="0">
              <a:latin typeface="Helvetica" charset="0"/>
            </a:endParaRPr>
          </a:p>
        </p:txBody>
      </p:sp>
      <p:sp>
        <p:nvSpPr>
          <p:cNvPr id="205827" name="Rectangle 5">
            <a:extLst>
              <a:ext uri="{FF2B5EF4-FFF2-40B4-BE49-F238E27FC236}">
                <a16:creationId xmlns:a16="http://schemas.microsoft.com/office/drawing/2014/main" id="{34DA99D3-8244-3443-9147-710BB68D6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532063"/>
            <a:ext cx="8589963" cy="400685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 domain solutions: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Response to a disturbance (initial condition) is examined.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15000"/>
              </a:spcBef>
              <a:buFont typeface="Monotype Sorts" pitchFamily="2" charset="2"/>
              <a:buNone/>
            </a:pPr>
            <a:endParaRPr lang="en-US" altLang="en-US" sz="1200" i="1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15000"/>
              </a:spcBef>
              <a:buFont typeface="Monotype Sorts" pitchFamily="2" charset="2"/>
              <a:buNone/>
            </a:pPr>
            <a:endParaRPr lang="en-US" altLang="en-US" sz="1200" i="1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15000"/>
              </a:spcBef>
              <a:buFont typeface="Wingdings 2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All structures have some level of structural damping [c] that can be added to equations.</a:t>
            </a:r>
            <a:endParaRPr lang="en-US" altLang="en-US" sz="1200" i="1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5828" name="Rectangle 2">
            <a:extLst>
              <a:ext uri="{FF2B5EF4-FFF2-40B4-BE49-F238E27FC236}">
                <a16:creationId xmlns:a16="http://schemas.microsoft.com/office/drawing/2014/main" id="{AA31E7B2-03EA-844E-B525-07E64A49B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5829" name="Rectangle 3">
            <a:extLst>
              <a:ext uri="{FF2B5EF4-FFF2-40B4-BE49-F238E27FC236}">
                <a16:creationId xmlns:a16="http://schemas.microsoft.com/office/drawing/2014/main" id="{CE51B6F6-655E-C141-90E1-5D4B700C8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05830" name="Group 6">
            <a:extLst>
              <a:ext uri="{FF2B5EF4-FFF2-40B4-BE49-F238E27FC236}">
                <a16:creationId xmlns:a16="http://schemas.microsoft.com/office/drawing/2014/main" id="{0338AFE2-B12A-DA4E-AA75-70415ECF41DF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815975"/>
            <a:ext cx="3938588" cy="784225"/>
            <a:chOff x="1925" y="891"/>
            <a:chExt cx="2481" cy="494"/>
          </a:xfrm>
        </p:grpSpPr>
        <p:sp>
          <p:nvSpPr>
            <p:cNvPr id="205846" name="Rectangle 7">
              <a:extLst>
                <a:ext uri="{FF2B5EF4-FFF2-40B4-BE49-F238E27FC236}">
                  <a16:creationId xmlns:a16="http://schemas.microsoft.com/office/drawing/2014/main" id="{B9BFA820-FECB-854C-92C9-643C7A446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891"/>
              <a:ext cx="24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</a:t>
              </a:r>
            </a:p>
          </p:txBody>
        </p:sp>
        <p:sp>
          <p:nvSpPr>
            <p:cNvPr id="205847" name="Rectangle 8">
              <a:extLst>
                <a:ext uri="{FF2B5EF4-FFF2-40B4-BE49-F238E27FC236}">
                  <a16:creationId xmlns:a16="http://schemas.microsoft.com/office/drawing/2014/main" id="{DF9E10F3-DA97-4D4D-AEF1-28852082E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891"/>
              <a:ext cx="2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mr</a:t>
              </a:r>
            </a:p>
          </p:txBody>
        </p:sp>
        <p:sp>
          <p:nvSpPr>
            <p:cNvPr id="205848" name="Rectangle 9">
              <a:extLst>
                <a:ext uri="{FF2B5EF4-FFF2-40B4-BE49-F238E27FC236}">
                  <a16:creationId xmlns:a16="http://schemas.microsoft.com/office/drawing/2014/main" id="{FAE70CFB-56F6-324C-BD8E-110EA2823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8" y="1117"/>
              <a:ext cx="2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mr</a:t>
              </a:r>
            </a:p>
          </p:txBody>
        </p:sp>
        <p:sp>
          <p:nvSpPr>
            <p:cNvPr id="205849" name="Rectangle 10">
              <a:extLst>
                <a:ext uri="{FF2B5EF4-FFF2-40B4-BE49-F238E27FC236}">
                  <a16:creationId xmlns:a16="http://schemas.microsoft.com/office/drawing/2014/main" id="{A7CF2633-5101-E741-988E-0DAED3126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117"/>
              <a:ext cx="15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I</a:t>
              </a:r>
            </a:p>
          </p:txBody>
        </p:sp>
        <p:sp>
          <p:nvSpPr>
            <p:cNvPr id="205850" name="Rectangle 11">
              <a:extLst>
                <a:ext uri="{FF2B5EF4-FFF2-40B4-BE49-F238E27FC236}">
                  <a16:creationId xmlns:a16="http://schemas.microsoft.com/office/drawing/2014/main" id="{3232EB0C-D36A-0E40-91FB-A9784295E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" y="891"/>
              <a:ext cx="19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05851" name="Rectangle 12">
              <a:extLst>
                <a:ext uri="{FF2B5EF4-FFF2-40B4-BE49-F238E27FC236}">
                  <a16:creationId xmlns:a16="http://schemas.microsoft.com/office/drawing/2014/main" id="{DC8D7EA6-4F14-1348-9C8A-C58550A0A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" y="891"/>
              <a:ext cx="2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K</a:t>
              </a:r>
            </a:p>
          </p:txBody>
        </p:sp>
        <p:sp>
          <p:nvSpPr>
            <p:cNvPr id="205852" name="Rectangle 13">
              <a:extLst>
                <a:ext uri="{FF2B5EF4-FFF2-40B4-BE49-F238E27FC236}">
                  <a16:creationId xmlns:a16="http://schemas.microsoft.com/office/drawing/2014/main" id="{0B74CBD4-24CB-154F-83B1-A11851C44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117"/>
              <a:ext cx="2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K</a:t>
              </a:r>
            </a:p>
          </p:txBody>
        </p:sp>
        <p:sp>
          <p:nvSpPr>
            <p:cNvPr id="205853" name="Rectangle 14">
              <a:extLst>
                <a:ext uri="{FF2B5EF4-FFF2-40B4-BE49-F238E27FC236}">
                  <a16:creationId xmlns:a16="http://schemas.microsoft.com/office/drawing/2014/main" id="{E7196B65-5C0C-E642-A032-14990FF64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4" y="891"/>
              <a:ext cx="19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05854" name="Rectangle 15">
              <a:extLst>
                <a:ext uri="{FF2B5EF4-FFF2-40B4-BE49-F238E27FC236}">
                  <a16:creationId xmlns:a16="http://schemas.microsoft.com/office/drawing/2014/main" id="{97BB25A7-B464-1142-A528-651500F33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1" y="891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L</a:t>
              </a:r>
            </a:p>
          </p:txBody>
        </p:sp>
        <p:sp>
          <p:nvSpPr>
            <p:cNvPr id="205855" name="Rectangle 16">
              <a:extLst>
                <a:ext uri="{FF2B5EF4-FFF2-40B4-BE49-F238E27FC236}">
                  <a16:creationId xmlns:a16="http://schemas.microsoft.com/office/drawing/2014/main" id="{10982126-07EF-E846-A608-2BB04FBF9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1117"/>
              <a:ext cx="24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</a:t>
              </a:r>
            </a:p>
          </p:txBody>
        </p:sp>
        <p:sp>
          <p:nvSpPr>
            <p:cNvPr id="205856" name="Rectangle 17">
              <a:extLst>
                <a:ext uri="{FF2B5EF4-FFF2-40B4-BE49-F238E27FC236}">
                  <a16:creationId xmlns:a16="http://schemas.microsoft.com/office/drawing/2014/main" id="{777B9433-5CE8-6A41-A8E6-E6097A69C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2" y="950"/>
              <a:ext cx="17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05857" name="Rectangle 18">
              <a:extLst>
                <a:ext uri="{FF2B5EF4-FFF2-40B4-BE49-F238E27FC236}">
                  <a16:creationId xmlns:a16="http://schemas.microsoft.com/office/drawing/2014/main" id="{FCA7E8A5-C2CE-3A4A-A4D6-D55949517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58" name="Rectangle 19">
              <a:extLst>
                <a:ext uri="{FF2B5EF4-FFF2-40B4-BE49-F238E27FC236}">
                  <a16:creationId xmlns:a16="http://schemas.microsoft.com/office/drawing/2014/main" id="{260766BA-2479-CB42-A239-702D9EBCE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59" name="Rectangle 20">
              <a:extLst>
                <a:ext uri="{FF2B5EF4-FFF2-40B4-BE49-F238E27FC236}">
                  <a16:creationId xmlns:a16="http://schemas.microsoft.com/office/drawing/2014/main" id="{314ACDDA-FB2D-F243-A9D0-E60BB6839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60" name="Rectangle 21">
              <a:extLst>
                <a:ext uri="{FF2B5EF4-FFF2-40B4-BE49-F238E27FC236}">
                  <a16:creationId xmlns:a16="http://schemas.microsoft.com/office/drawing/2014/main" id="{66560989-50DB-3548-86B4-A7EF04174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61" name="Rectangle 22">
              <a:extLst>
                <a:ext uri="{FF2B5EF4-FFF2-40B4-BE49-F238E27FC236}">
                  <a16:creationId xmlns:a16="http://schemas.microsoft.com/office/drawing/2014/main" id="{CE70ED5A-1216-7140-9C43-8D025984A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62" name="Rectangle 23">
              <a:extLst>
                <a:ext uri="{FF2B5EF4-FFF2-40B4-BE49-F238E27FC236}">
                  <a16:creationId xmlns:a16="http://schemas.microsoft.com/office/drawing/2014/main" id="{AA1FD431-8B9E-C544-AFD7-373728711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63" name="Rectangle 24">
              <a:extLst>
                <a:ext uri="{FF2B5EF4-FFF2-40B4-BE49-F238E27FC236}">
                  <a16:creationId xmlns:a16="http://schemas.microsoft.com/office/drawing/2014/main" id="{C7DF548E-426F-1D4F-B411-A208E2A3F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904"/>
              <a:ext cx="17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64" name="Rectangle 25">
              <a:extLst>
                <a:ext uri="{FF2B5EF4-FFF2-40B4-BE49-F238E27FC236}">
                  <a16:creationId xmlns:a16="http://schemas.microsoft.com/office/drawing/2014/main" id="{6BD60E7F-3BDF-F04B-8F2A-1B6E9F618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65" name="Rectangle 26">
              <a:extLst>
                <a:ext uri="{FF2B5EF4-FFF2-40B4-BE49-F238E27FC236}">
                  <a16:creationId xmlns:a16="http://schemas.microsoft.com/office/drawing/2014/main" id="{AF95B2A7-F9C3-D747-A5E8-BE52423DF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66" name="Rectangle 27">
              <a:extLst>
                <a:ext uri="{FF2B5EF4-FFF2-40B4-BE49-F238E27FC236}">
                  <a16:creationId xmlns:a16="http://schemas.microsoft.com/office/drawing/2014/main" id="{0D3A7402-8FEB-1D43-9513-63A04080D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67" name="Rectangle 28">
              <a:extLst>
                <a:ext uri="{FF2B5EF4-FFF2-40B4-BE49-F238E27FC236}">
                  <a16:creationId xmlns:a16="http://schemas.microsoft.com/office/drawing/2014/main" id="{17148DC5-70AC-1341-9DA5-0747BC871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68" name="Rectangle 29">
              <a:extLst>
                <a:ext uri="{FF2B5EF4-FFF2-40B4-BE49-F238E27FC236}">
                  <a16:creationId xmlns:a16="http://schemas.microsoft.com/office/drawing/2014/main" id="{BB7C886F-87C5-9140-9650-0116ED17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69" name="Rectangle 30">
              <a:extLst>
                <a:ext uri="{FF2B5EF4-FFF2-40B4-BE49-F238E27FC236}">
                  <a16:creationId xmlns:a16="http://schemas.microsoft.com/office/drawing/2014/main" id="{172ED9EC-6EBC-6C4D-9B19-9A09303C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2" y="1018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</a:t>
              </a:r>
            </a:p>
          </p:txBody>
        </p:sp>
        <p:sp>
          <p:nvSpPr>
            <p:cNvPr id="205870" name="Rectangle 31">
              <a:extLst>
                <a:ext uri="{FF2B5EF4-FFF2-40B4-BE49-F238E27FC236}">
                  <a16:creationId xmlns:a16="http://schemas.microsoft.com/office/drawing/2014/main" id="{4A00F4F2-526B-D545-80D6-EE9EFACA2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71" name="Rectangle 32">
              <a:extLst>
                <a:ext uri="{FF2B5EF4-FFF2-40B4-BE49-F238E27FC236}">
                  <a16:creationId xmlns:a16="http://schemas.microsoft.com/office/drawing/2014/main" id="{76E0D372-6479-A74C-A77E-356DBB86E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72" name="Rectangle 33">
              <a:extLst>
                <a:ext uri="{FF2B5EF4-FFF2-40B4-BE49-F238E27FC236}">
                  <a16:creationId xmlns:a16="http://schemas.microsoft.com/office/drawing/2014/main" id="{D3E86825-91CF-4F40-85A2-40380D480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73" name="Rectangle 34">
              <a:extLst>
                <a:ext uri="{FF2B5EF4-FFF2-40B4-BE49-F238E27FC236}">
                  <a16:creationId xmlns:a16="http://schemas.microsoft.com/office/drawing/2014/main" id="{221200F4-B237-534F-B7D9-F5F23B1E1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74" name="Rectangle 35">
              <a:extLst>
                <a:ext uri="{FF2B5EF4-FFF2-40B4-BE49-F238E27FC236}">
                  <a16:creationId xmlns:a16="http://schemas.microsoft.com/office/drawing/2014/main" id="{E8844FF9-DF28-7748-AE31-B047A6F1F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75" name="Rectangle 36">
              <a:extLst>
                <a:ext uri="{FF2B5EF4-FFF2-40B4-BE49-F238E27FC236}">
                  <a16:creationId xmlns:a16="http://schemas.microsoft.com/office/drawing/2014/main" id="{5535B6E8-C127-A04D-814F-8066A0E7E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76" name="Rectangle 37">
              <a:extLst>
                <a:ext uri="{FF2B5EF4-FFF2-40B4-BE49-F238E27FC236}">
                  <a16:creationId xmlns:a16="http://schemas.microsoft.com/office/drawing/2014/main" id="{6A82550E-7092-B142-90AB-4CC8482C1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77" name="Rectangle 38">
              <a:extLst>
                <a:ext uri="{FF2B5EF4-FFF2-40B4-BE49-F238E27FC236}">
                  <a16:creationId xmlns:a16="http://schemas.microsoft.com/office/drawing/2014/main" id="{B2BB5D61-A11F-1943-99B8-45D057103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78" name="Rectangle 39">
              <a:extLst>
                <a:ext uri="{FF2B5EF4-FFF2-40B4-BE49-F238E27FC236}">
                  <a16:creationId xmlns:a16="http://schemas.microsoft.com/office/drawing/2014/main" id="{63984466-7957-CB46-85F3-6E69D3F19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79" name="Rectangle 40">
              <a:extLst>
                <a:ext uri="{FF2B5EF4-FFF2-40B4-BE49-F238E27FC236}">
                  <a16:creationId xmlns:a16="http://schemas.microsoft.com/office/drawing/2014/main" id="{AA1864D8-4F42-7E4A-8743-99B685001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2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80" name="Rectangle 41">
              <a:extLst>
                <a:ext uri="{FF2B5EF4-FFF2-40B4-BE49-F238E27FC236}">
                  <a16:creationId xmlns:a16="http://schemas.microsoft.com/office/drawing/2014/main" id="{5F9ED2CE-041E-E440-9B3A-5D3548CCB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2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81" name="Rectangle 42">
              <a:extLst>
                <a:ext uri="{FF2B5EF4-FFF2-40B4-BE49-F238E27FC236}">
                  <a16:creationId xmlns:a16="http://schemas.microsoft.com/office/drawing/2014/main" id="{3ACCC7E8-A249-D94E-99FA-DD94EB32A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2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82" name="Rectangle 43">
              <a:extLst>
                <a:ext uri="{FF2B5EF4-FFF2-40B4-BE49-F238E27FC236}">
                  <a16:creationId xmlns:a16="http://schemas.microsoft.com/office/drawing/2014/main" id="{C951188F-3A8C-F24C-BAC4-78A53307E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" y="1018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</a:t>
              </a:r>
            </a:p>
          </p:txBody>
        </p:sp>
        <p:sp>
          <p:nvSpPr>
            <p:cNvPr id="205883" name="Rectangle 44">
              <a:extLst>
                <a:ext uri="{FF2B5EF4-FFF2-40B4-BE49-F238E27FC236}">
                  <a16:creationId xmlns:a16="http://schemas.microsoft.com/office/drawing/2014/main" id="{B3B81964-881D-9D4E-B7CD-3978F26C8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3" y="891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</a:t>
              </a:r>
            </a:p>
          </p:txBody>
        </p:sp>
        <p:sp>
          <p:nvSpPr>
            <p:cNvPr id="205884" name="Rectangle 45">
              <a:extLst>
                <a:ext uri="{FF2B5EF4-FFF2-40B4-BE49-F238E27FC236}">
                  <a16:creationId xmlns:a16="http://schemas.microsoft.com/office/drawing/2014/main" id="{AB4F8F73-C14A-F547-BD56-F8D3BE372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85" name="Rectangle 46">
              <a:extLst>
                <a:ext uri="{FF2B5EF4-FFF2-40B4-BE49-F238E27FC236}">
                  <a16:creationId xmlns:a16="http://schemas.microsoft.com/office/drawing/2014/main" id="{BB257CF2-F2D2-3E46-9AC8-5CA275B49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86" name="Rectangle 47">
              <a:extLst>
                <a:ext uri="{FF2B5EF4-FFF2-40B4-BE49-F238E27FC236}">
                  <a16:creationId xmlns:a16="http://schemas.microsoft.com/office/drawing/2014/main" id="{C8EC658D-7252-364A-9738-F57B8E335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87" name="Rectangle 48">
              <a:extLst>
                <a:ext uri="{FF2B5EF4-FFF2-40B4-BE49-F238E27FC236}">
                  <a16:creationId xmlns:a16="http://schemas.microsoft.com/office/drawing/2014/main" id="{A28924D6-1E34-EF41-8EEB-2F549DD8A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88" name="Rectangle 49">
              <a:extLst>
                <a:ext uri="{FF2B5EF4-FFF2-40B4-BE49-F238E27FC236}">
                  <a16:creationId xmlns:a16="http://schemas.microsoft.com/office/drawing/2014/main" id="{E46C2BC7-7F24-D247-A3C6-E6F0F9101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89" name="Rectangle 50">
              <a:extLst>
                <a:ext uri="{FF2B5EF4-FFF2-40B4-BE49-F238E27FC236}">
                  <a16:creationId xmlns:a16="http://schemas.microsoft.com/office/drawing/2014/main" id="{D0896C1A-AFF4-AE49-A34F-360DDB8D4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90" name="Rectangle 56">
              <a:extLst>
                <a:ext uri="{FF2B5EF4-FFF2-40B4-BE49-F238E27FC236}">
                  <a16:creationId xmlns:a16="http://schemas.microsoft.com/office/drawing/2014/main" id="{954736FD-A0AA-8740-BA55-69AD822E3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1117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</a:t>
              </a:r>
            </a:p>
          </p:txBody>
        </p:sp>
        <p:sp>
          <p:nvSpPr>
            <p:cNvPr id="205891" name="Rectangle 57">
              <a:extLst>
                <a:ext uri="{FF2B5EF4-FFF2-40B4-BE49-F238E27FC236}">
                  <a16:creationId xmlns:a16="http://schemas.microsoft.com/office/drawing/2014/main" id="{D0077B67-A37B-6744-AD56-2D5DD1C05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" y="1175"/>
              <a:ext cx="19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FF"/>
                  </a:solidFill>
                  <a:latin typeface="Symbol" pitchFamily="2" charset="2"/>
                </a:rPr>
                <a:t></a:t>
              </a:r>
            </a:p>
          </p:txBody>
        </p:sp>
        <p:sp>
          <p:nvSpPr>
            <p:cNvPr id="205892" name="Rectangle 58">
              <a:extLst>
                <a:ext uri="{FF2B5EF4-FFF2-40B4-BE49-F238E27FC236}">
                  <a16:creationId xmlns:a16="http://schemas.microsoft.com/office/drawing/2014/main" id="{7D4C55F2-49E6-DC4F-9CF5-A0EB4B4B2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891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0</a:t>
              </a:r>
            </a:p>
          </p:txBody>
        </p:sp>
        <p:sp>
          <p:nvSpPr>
            <p:cNvPr id="205893" name="Rectangle 59">
              <a:extLst>
                <a:ext uri="{FF2B5EF4-FFF2-40B4-BE49-F238E27FC236}">
                  <a16:creationId xmlns:a16="http://schemas.microsoft.com/office/drawing/2014/main" id="{11B2C67E-95DA-8E49-833A-8A0E4E5AD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1117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0</a:t>
              </a:r>
            </a:p>
          </p:txBody>
        </p:sp>
      </p:grpSp>
      <p:sp>
        <p:nvSpPr>
          <p:cNvPr id="205831" name="Rectangle 60">
            <a:extLst>
              <a:ext uri="{FF2B5EF4-FFF2-40B4-BE49-F238E27FC236}">
                <a16:creationId xmlns:a16="http://schemas.microsoft.com/office/drawing/2014/main" id="{A27A3C5C-1D19-464A-8358-F53253249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981200"/>
            <a:ext cx="17097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solidFill>
                  <a:srgbClr val="3366FF"/>
                </a:solidFill>
                <a:latin typeface="Arial" panose="020B0604020202020204" pitchFamily="34" charset="0"/>
              </a:rPr>
              <a:t>Mass Matrix</a:t>
            </a:r>
          </a:p>
        </p:txBody>
      </p:sp>
      <p:grpSp>
        <p:nvGrpSpPr>
          <p:cNvPr id="205832" name="Group 61">
            <a:extLst>
              <a:ext uri="{FF2B5EF4-FFF2-40B4-BE49-F238E27FC236}">
                <a16:creationId xmlns:a16="http://schemas.microsoft.com/office/drawing/2014/main" id="{B66CA6E8-3E3E-0D4F-B0AD-AA9EE299B824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295400"/>
            <a:ext cx="1282700" cy="889000"/>
            <a:chOff x="1300" y="1028"/>
            <a:chExt cx="808" cy="560"/>
          </a:xfrm>
        </p:grpSpPr>
        <p:sp>
          <p:nvSpPr>
            <p:cNvPr id="205844" name="Line 62">
              <a:extLst>
                <a:ext uri="{FF2B5EF4-FFF2-40B4-BE49-F238E27FC236}">
                  <a16:creationId xmlns:a16="http://schemas.microsoft.com/office/drawing/2014/main" id="{232FF086-DEB3-E240-A3DF-DEC9586218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0" y="1028"/>
              <a:ext cx="808" cy="5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5" name="Line 63">
              <a:extLst>
                <a:ext uri="{FF2B5EF4-FFF2-40B4-BE49-F238E27FC236}">
                  <a16:creationId xmlns:a16="http://schemas.microsoft.com/office/drawing/2014/main" id="{6DDA4987-A51C-B347-9148-E09FEC782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2" y="1584"/>
              <a:ext cx="1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05833" name="Object 2">
            <a:hlinkClick r:id="" action="ppaction://ole?verb=0"/>
            <a:extLst>
              <a:ext uri="{FF2B5EF4-FFF2-40B4-BE49-F238E27FC236}">
                <a16:creationId xmlns:a16="http://schemas.microsoft.com/office/drawing/2014/main" id="{8C965D10-F5E8-C748-A9D4-C9F88B58E1F8}"/>
              </a:ext>
            </a:extLst>
          </p:cNvPr>
          <p:cNvGraphicFramePr>
            <a:graphicFrameLocks/>
          </p:cNvGraphicFramePr>
          <p:nvPr/>
        </p:nvGraphicFramePr>
        <p:xfrm>
          <a:off x="882650" y="3697288"/>
          <a:ext cx="1960563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04" name="PHOTO-PAINT Image" r:id="rId4" imgW="11214100" imgH="9194800" progId="CPaint5">
                  <p:embed/>
                </p:oleObj>
              </mc:Choice>
              <mc:Fallback>
                <p:oleObj name="PHOTO-PAINT Image" r:id="rId4" imgW="11214100" imgH="9194800" progId="CPaint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93" b="7095"/>
                      <a:stretch>
                        <a:fillRect/>
                      </a:stretch>
                    </p:blipFill>
                    <p:spPr bwMode="auto">
                      <a:xfrm>
                        <a:off x="882650" y="3697288"/>
                        <a:ext cx="1960563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4" name="Object 3">
            <a:hlinkClick r:id="" action="ppaction://ole?verb=0"/>
            <a:extLst>
              <a:ext uri="{FF2B5EF4-FFF2-40B4-BE49-F238E27FC236}">
                <a16:creationId xmlns:a16="http://schemas.microsoft.com/office/drawing/2014/main" id="{191C626C-BDAA-0248-8820-2C317215BACE}"/>
              </a:ext>
            </a:extLst>
          </p:cNvPr>
          <p:cNvGraphicFramePr>
            <a:graphicFrameLocks/>
          </p:cNvGraphicFramePr>
          <p:nvPr/>
        </p:nvGraphicFramePr>
        <p:xfrm>
          <a:off x="3549650" y="3697288"/>
          <a:ext cx="1949450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05" name="PHOTO-PAINT Image" r:id="rId6" imgW="11061700" imgH="9347200" progId="CPaint5">
                  <p:embed/>
                </p:oleObj>
              </mc:Choice>
              <mc:Fallback>
                <p:oleObj name="PHOTO-PAINT Image" r:id="rId6" imgW="11061700" imgH="9347200" progId="CPaint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02" b="5624"/>
                      <a:stretch>
                        <a:fillRect/>
                      </a:stretch>
                    </p:blipFill>
                    <p:spPr bwMode="auto">
                      <a:xfrm>
                        <a:off x="3549650" y="3697288"/>
                        <a:ext cx="1949450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5" name="Object 4">
            <a:hlinkClick r:id="" action="ppaction://ole?verb=0"/>
            <a:extLst>
              <a:ext uri="{FF2B5EF4-FFF2-40B4-BE49-F238E27FC236}">
                <a16:creationId xmlns:a16="http://schemas.microsoft.com/office/drawing/2014/main" id="{CE505CC2-642D-8543-A98D-88DCE4C0CE41}"/>
              </a:ext>
            </a:extLst>
          </p:cNvPr>
          <p:cNvGraphicFramePr>
            <a:graphicFrameLocks/>
          </p:cNvGraphicFramePr>
          <p:nvPr/>
        </p:nvGraphicFramePr>
        <p:xfrm>
          <a:off x="6369050" y="3773488"/>
          <a:ext cx="1960563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06" name="PHOTO-PAINT Image" r:id="rId8" imgW="11328400" imgH="9271000" progId="CPaint5">
                  <p:embed/>
                </p:oleObj>
              </mc:Choice>
              <mc:Fallback>
                <p:oleObj name="PHOTO-PAINT Image" r:id="rId8" imgW="11328400" imgH="9271000" progId="CPaint5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12" b="8406"/>
                      <a:stretch>
                        <a:fillRect/>
                      </a:stretch>
                    </p:blipFill>
                    <p:spPr bwMode="auto">
                      <a:xfrm>
                        <a:off x="6369050" y="3773488"/>
                        <a:ext cx="1960563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6" name="Rectangle 69">
            <a:extLst>
              <a:ext uri="{FF2B5EF4-FFF2-40B4-BE49-F238E27FC236}">
                <a16:creationId xmlns:a16="http://schemas.microsoft.com/office/drawing/2014/main" id="{1EEE72D0-6C4E-F641-8448-BB6705D2E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450" y="4306888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205837" name="AutoShape 70">
            <a:extLst>
              <a:ext uri="{FF2B5EF4-FFF2-40B4-BE49-F238E27FC236}">
                <a16:creationId xmlns:a16="http://schemas.microsoft.com/office/drawing/2014/main" id="{5083FDB0-8F1D-5042-83D7-B15165919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0" y="4230688"/>
            <a:ext cx="609600" cy="463550"/>
          </a:xfrm>
          <a:prstGeom prst="rightArrow">
            <a:avLst>
              <a:gd name="adj1" fmla="val 50000"/>
              <a:gd name="adj2" fmla="val 6576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5838" name="Line 72">
            <a:extLst>
              <a:ext uri="{FF2B5EF4-FFF2-40B4-BE49-F238E27FC236}">
                <a16:creationId xmlns:a16="http://schemas.microsoft.com/office/drawing/2014/main" id="{768B80F2-3F9A-7643-AD80-2308960F72A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29400" y="1524000"/>
            <a:ext cx="4572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Rectangle 56">
            <a:extLst>
              <a:ext uri="{FF2B5EF4-FFF2-40B4-BE49-F238E27FC236}">
                <a16:creationId xmlns:a16="http://schemas.microsoft.com/office/drawing/2014/main" id="{904981AB-7DBB-3345-8C22-CB6209794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146175"/>
            <a:ext cx="3333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900">
                <a:solidFill>
                  <a:srgbClr val="0000FF"/>
                </a:solidFill>
                <a:latin typeface="Symbol" pitchFamily="2" charset="2"/>
              </a:rPr>
              <a:t></a:t>
            </a:r>
          </a:p>
        </p:txBody>
      </p:sp>
      <p:sp>
        <p:nvSpPr>
          <p:cNvPr id="205840" name="TextBox 78">
            <a:extLst>
              <a:ext uri="{FF2B5EF4-FFF2-40B4-BE49-F238E27FC236}">
                <a16:creationId xmlns:a16="http://schemas.microsoft.com/office/drawing/2014/main" id="{3408DFE0-4090-7C41-B6CE-7659CC8B4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63" y="685800"/>
            <a:ext cx="363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chemeClr val="tx2"/>
                </a:solidFill>
              </a:rPr>
              <a:t>••</a:t>
            </a:r>
          </a:p>
        </p:txBody>
      </p:sp>
      <p:sp>
        <p:nvSpPr>
          <p:cNvPr id="205841" name="Rectangle 60">
            <a:extLst>
              <a:ext uri="{FF2B5EF4-FFF2-40B4-BE49-F238E27FC236}">
                <a16:creationId xmlns:a16="http://schemas.microsoft.com/office/drawing/2014/main" id="{1ED2DD5E-B59F-604F-A17D-F4D55307E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1947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solidFill>
                  <a:srgbClr val="3366FF"/>
                </a:solidFill>
                <a:latin typeface="Arial" panose="020B0604020202020204" pitchFamily="34" charset="0"/>
              </a:rPr>
              <a:t>Stiffness Matrix</a:t>
            </a:r>
          </a:p>
        </p:txBody>
      </p:sp>
      <p:sp>
        <p:nvSpPr>
          <p:cNvPr id="205842" name="Rectangle 60">
            <a:extLst>
              <a:ext uri="{FF2B5EF4-FFF2-40B4-BE49-F238E27FC236}">
                <a16:creationId xmlns:a16="http://schemas.microsoft.com/office/drawing/2014/main" id="{4D4320A2-3CA6-C14F-BA17-7AB7C88CA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0" y="1955800"/>
            <a:ext cx="1947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solidFill>
                  <a:srgbClr val="3366FF"/>
                </a:solidFill>
                <a:latin typeface="Arial" panose="020B0604020202020204" pitchFamily="34" charset="0"/>
              </a:rPr>
              <a:t>Unsteady Aero</a:t>
            </a:r>
          </a:p>
        </p:txBody>
      </p:sp>
      <p:sp>
        <p:nvSpPr>
          <p:cNvPr id="205843" name="Line 72">
            <a:extLst>
              <a:ext uri="{FF2B5EF4-FFF2-40B4-BE49-F238E27FC236}">
                <a16:creationId xmlns:a16="http://schemas.microsoft.com/office/drawing/2014/main" id="{63FCA1BB-31F1-E144-AB57-4236F77D81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9200" y="1617663"/>
            <a:ext cx="7938" cy="346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1028C-1F08-1E43-86B7-732DC44D6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169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2">
            <a:extLst>
              <a:ext uri="{FF2B5EF4-FFF2-40B4-BE49-F238E27FC236}">
                <a16:creationId xmlns:a16="http://schemas.microsoft.com/office/drawing/2014/main" id="{D837F995-0603-F144-A8AA-522DFC208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Classical Solution Methods</a:t>
            </a:r>
          </a:p>
        </p:txBody>
      </p:sp>
      <p:sp>
        <p:nvSpPr>
          <p:cNvPr id="207874" name="Rectangle 3">
            <a:extLst>
              <a:ext uri="{FF2B5EF4-FFF2-40B4-BE49-F238E27FC236}">
                <a16:creationId xmlns:a16="http://schemas.microsoft.com/office/drawing/2014/main" id="{1139EFC4-5C4B-1541-ADD0-AD72C391A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073150"/>
            <a:ext cx="8666162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 general, the equations of motion for the aero(servo)elastic system are: 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Wingdings 2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Wingdings 2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Many methods are used: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Velocity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root - locus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plots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 method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V-g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method (a.k.a. American method)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p-k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method (aka British method)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We solve the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general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aeroelastic set of equations, however we must consider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relationship between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circular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frequency and reduced frequency (k)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harmonic motion is assumed (</a:t>
            </a:r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 in frequency domain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relationship between Mach number, velocity, altitude, flow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eigenvalues are complex -- frequency and damping are found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		for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separated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equations, the solution must agree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presence and form of damping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Determinant, solved iteratively (usually)</a:t>
            </a:r>
          </a:p>
        </p:txBody>
      </p:sp>
      <p:pic>
        <p:nvPicPr>
          <p:cNvPr id="207875" name="Picture 4">
            <a:extLst>
              <a:ext uri="{FF2B5EF4-FFF2-40B4-BE49-F238E27FC236}">
                <a16:creationId xmlns:a16="http://schemas.microsoft.com/office/drawing/2014/main" id="{93A26174-1A41-014A-A8B9-E922A6EDF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6294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65B690-CADD-4443-B094-48152397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170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8">
            <a:extLst>
              <a:ext uri="{FF2B5EF4-FFF2-40B4-BE49-F238E27FC236}">
                <a16:creationId xmlns:a16="http://schemas.microsoft.com/office/drawing/2014/main" id="{46FE5BE8-4FC7-7444-9ACA-E9F275BB4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914400"/>
            <a:ext cx="8593138" cy="3686175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Frequency domain solutions (roots) may reveal . . 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as a coalescence of aeroelastic frequencies of 2 or more modes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or, aeroelastic divergence as a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zero frequency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mode</a:t>
            </a: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D8F8669C-0803-4E43-BFD0-CD6B83E69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4EF507DE-4A4B-0F4B-9797-F4B1B8114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08900" name="Group 10">
            <a:extLst>
              <a:ext uri="{FF2B5EF4-FFF2-40B4-BE49-F238E27FC236}">
                <a16:creationId xmlns:a16="http://schemas.microsoft.com/office/drawing/2014/main" id="{6646F240-5C48-4A43-92B0-FC09E64F3250}"/>
              </a:ext>
            </a:extLst>
          </p:cNvPr>
          <p:cNvGrpSpPr>
            <a:grpSpLocks/>
          </p:cNvGrpSpPr>
          <p:nvPr/>
        </p:nvGrpSpPr>
        <p:grpSpPr bwMode="auto">
          <a:xfrm>
            <a:off x="2308225" y="1609725"/>
            <a:ext cx="5524500" cy="2055813"/>
            <a:chOff x="2209800" y="1600200"/>
            <a:chExt cx="5524500" cy="2055813"/>
          </a:xfrm>
        </p:grpSpPr>
        <p:sp>
          <p:nvSpPr>
            <p:cNvPr id="103428" name="AutoShape 4">
              <a:extLst>
                <a:ext uri="{FF2B5EF4-FFF2-40B4-BE49-F238E27FC236}">
                  <a16:creationId xmlns:a16="http://schemas.microsoft.com/office/drawing/2014/main" id="{82EFDDEF-EC88-0241-80FA-2A8300D52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1600200"/>
              <a:ext cx="5524500" cy="2055813"/>
            </a:xfrm>
            <a:prstGeom prst="roundRect">
              <a:avLst>
                <a:gd name="adj" fmla="val 12495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71842" dir="2700000" algn="ctr" rotWithShape="0">
                <a:srgbClr val="E100E1">
                  <a:alpha val="74997"/>
                </a:srgbClr>
              </a:outerShdw>
            </a:effec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208906" name="Object 2">
              <a:hlinkClick r:id="" action="ppaction://ole?verb=0"/>
              <a:extLst>
                <a:ext uri="{FF2B5EF4-FFF2-40B4-BE49-F238E27FC236}">
                  <a16:creationId xmlns:a16="http://schemas.microsoft.com/office/drawing/2014/main" id="{2680B027-5406-1247-B550-18DEF7BE476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971800" y="1752600"/>
            <a:ext cx="3978275" cy="1768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047" name="PHOTO-PAINT Image" r:id="rId4" imgW="17856200" imgH="7950200" progId="CPaint5">
                    <p:embed/>
                  </p:oleObj>
                </mc:Choice>
                <mc:Fallback>
                  <p:oleObj name="PHOTO-PAINT Image" r:id="rId4" imgW="17856200" imgH="7950200" progId="CPaint5">
                    <p:embed/>
                    <p:pic>
                      <p:nvPicPr>
                        <p:cNvPr id="0" name="Object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713" b="537"/>
                        <a:stretch>
                          <a:fillRect/>
                        </a:stretch>
                      </p:blipFill>
                      <p:spPr bwMode="auto">
                        <a:xfrm>
                          <a:off x="2971800" y="1752600"/>
                          <a:ext cx="3978275" cy="1768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8901" name="Group 9">
            <a:extLst>
              <a:ext uri="{FF2B5EF4-FFF2-40B4-BE49-F238E27FC236}">
                <a16:creationId xmlns:a16="http://schemas.microsoft.com/office/drawing/2014/main" id="{3F65E4E5-1C2E-B14D-8EC5-61D0916C4FD2}"/>
              </a:ext>
            </a:extLst>
          </p:cNvPr>
          <p:cNvGrpSpPr>
            <a:grpSpLocks/>
          </p:cNvGrpSpPr>
          <p:nvPr/>
        </p:nvGrpSpPr>
        <p:grpSpPr bwMode="auto">
          <a:xfrm>
            <a:off x="2266950" y="4570413"/>
            <a:ext cx="5524500" cy="2055812"/>
            <a:chOff x="2209800" y="4175125"/>
            <a:chExt cx="5524500" cy="2055813"/>
          </a:xfrm>
        </p:grpSpPr>
        <p:sp>
          <p:nvSpPr>
            <p:cNvPr id="103429" name="AutoShape 5">
              <a:extLst>
                <a:ext uri="{FF2B5EF4-FFF2-40B4-BE49-F238E27FC236}">
                  <a16:creationId xmlns:a16="http://schemas.microsoft.com/office/drawing/2014/main" id="{8284B9D8-8F79-9A4C-B1A4-6A0D9C6E0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4175125"/>
              <a:ext cx="5524500" cy="2055813"/>
            </a:xfrm>
            <a:prstGeom prst="roundRect">
              <a:avLst>
                <a:gd name="adj" fmla="val 12495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71842" dir="2700000" algn="ctr" rotWithShape="0">
                <a:srgbClr val="E100E1">
                  <a:alpha val="74997"/>
                </a:srgbClr>
              </a:outerShdw>
            </a:effec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208904" name="Object 3">
              <a:hlinkClick r:id="" action="ppaction://ole?verb=0"/>
              <a:extLst>
                <a:ext uri="{FF2B5EF4-FFF2-40B4-BE49-F238E27FC236}">
                  <a16:creationId xmlns:a16="http://schemas.microsoft.com/office/drawing/2014/main" id="{A312820E-9F1F-444D-8F1B-95B4A7DB75F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078163" y="4329113"/>
            <a:ext cx="3824287" cy="1762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048" name="PHOTO-PAINT Image" r:id="rId6" imgW="17919700" imgH="8839200" progId="CPaint5">
                    <p:embed/>
                  </p:oleObj>
                </mc:Choice>
                <mc:Fallback>
                  <p:oleObj name="PHOTO-PAINT Image" r:id="rId6" imgW="17919700" imgH="8839200" progId="CPaint5">
                    <p:embed/>
                    <p:pic>
                      <p:nvPicPr>
                        <p:cNvPr id="0" name="Object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905" b="6645"/>
                        <a:stretch>
                          <a:fillRect/>
                        </a:stretch>
                      </p:blipFill>
                      <p:spPr bwMode="auto">
                        <a:xfrm>
                          <a:off x="3078163" y="4329113"/>
                          <a:ext cx="3824287" cy="1762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8902" name="Rectangle 11">
            <a:extLst>
              <a:ext uri="{FF2B5EF4-FFF2-40B4-BE49-F238E27FC236}">
                <a16:creationId xmlns:a16="http://schemas.microsoft.com/office/drawing/2014/main" id="{C5B78C3D-4B49-C241-876E-3D70B0DD8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200" b="1">
                <a:solidFill>
                  <a:srgbClr val="003399"/>
                </a:solidFill>
                <a:latin typeface="Helvetica" pitchFamily="2" charset="0"/>
              </a:rPr>
              <a:t>FLUTTER</a:t>
            </a:r>
            <a:r>
              <a:rPr kumimoji="1" lang="en-US" altLang="en-US" sz="3200" b="1">
                <a:solidFill>
                  <a:srgbClr val="000000"/>
                </a:solidFill>
                <a:latin typeface="Helvetica" pitchFamily="2" charset="0"/>
              </a:rPr>
              <a:t>   </a:t>
            </a:r>
            <a:endParaRPr kumimoji="1" lang="en-US" altLang="en-US" sz="3200" b="1" baseline="120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FC3960-C2D0-404D-94EB-7BC74DEA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171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Rectangle 7">
            <a:extLst>
              <a:ext uri="{FF2B5EF4-FFF2-40B4-BE49-F238E27FC236}">
                <a16:creationId xmlns:a16="http://schemas.microsoft.com/office/drawing/2014/main" id="{D202D5F2-A141-2544-A8D8-4EFD19A4D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225425"/>
            <a:ext cx="8382000" cy="838200"/>
          </a:xfrm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</a:t>
            </a: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- </a:t>
            </a:r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V</a:t>
            </a:r>
            <a:r>
              <a:rPr lang="en-US" altLang="en-US" sz="2200" i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-g</a:t>
            </a:r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(Velocity-damping) chart is a popular way to present frequency domain solutions </a:t>
            </a:r>
          </a:p>
        </p:txBody>
      </p:sp>
      <p:sp>
        <p:nvSpPr>
          <p:cNvPr id="210946" name="Rectangle 2">
            <a:extLst>
              <a:ext uri="{FF2B5EF4-FFF2-40B4-BE49-F238E27FC236}">
                <a16:creationId xmlns:a16="http://schemas.microsoft.com/office/drawing/2014/main" id="{1D7371CF-3E04-224F-90BF-8509352A5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10947" name="Object 2">
            <a:hlinkClick r:id="" action="ppaction://ole?verb=0"/>
            <a:extLst>
              <a:ext uri="{FF2B5EF4-FFF2-40B4-BE49-F238E27FC236}">
                <a16:creationId xmlns:a16="http://schemas.microsoft.com/office/drawing/2014/main" id="{8D01A223-9EE0-6749-AAE6-B2610F5245BA}"/>
              </a:ext>
            </a:extLst>
          </p:cNvPr>
          <p:cNvGraphicFramePr>
            <a:graphicFrameLocks/>
          </p:cNvGraphicFramePr>
          <p:nvPr/>
        </p:nvGraphicFramePr>
        <p:xfrm>
          <a:off x="4572000" y="1676400"/>
          <a:ext cx="41910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19" name="PHOTO-PAINT Image" r:id="rId4" imgW="24485600" imgH="22364700" progId="CPaint5">
                  <p:embed/>
                </p:oleObj>
              </mc:Choice>
              <mc:Fallback>
                <p:oleObj name="PHOTO-PAINT Image" r:id="rId4" imgW="24485600" imgH="22364700" progId="CPaint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04"/>
                      <a:stretch>
                        <a:fillRect/>
                      </a:stretch>
                    </p:blipFill>
                    <p:spPr bwMode="auto">
                      <a:xfrm>
                        <a:off x="4572000" y="1676400"/>
                        <a:ext cx="41910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48" name="Rectangle 6">
            <a:extLst>
              <a:ext uri="{FF2B5EF4-FFF2-40B4-BE49-F238E27FC236}">
                <a16:creationId xmlns:a16="http://schemas.microsoft.com/office/drawing/2014/main" id="{6AAEBB97-C514-AB4E-932D-B5AF23787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3" y="1379538"/>
            <a:ext cx="4049712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A V-g Diagram is constructed for each altitude and Mach no., the   V-g diagram shows damping for increasing freestream velocity.</a:t>
            </a:r>
          </a:p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Critical modes may be sensitive to damping, the path (somewhat) indicates the nature and severity of the instability.</a:t>
            </a:r>
          </a:p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Aerodynamic loads affect both frequency &amp; damping, but some modes are insensitive to aerodynamics.</a:t>
            </a:r>
          </a:p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The number of roots depends upon the number of DOF in the system or modes of vibration used in the solution.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1BF933-B964-124E-9C38-A26846A2B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172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2">
            <a:extLst>
              <a:ext uri="{FF2B5EF4-FFF2-40B4-BE49-F238E27FC236}">
                <a16:creationId xmlns:a16="http://schemas.microsoft.com/office/drawing/2014/main" id="{3379198C-C520-7747-A973-9C966437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</a:t>
            </a:r>
          </a:p>
        </p:txBody>
      </p:sp>
      <p:sp>
        <p:nvSpPr>
          <p:cNvPr id="212994" name="Rectangle 3">
            <a:extLst>
              <a:ext uri="{FF2B5EF4-FFF2-40B4-BE49-F238E27FC236}">
                <a16:creationId xmlns:a16="http://schemas.microsoft.com/office/drawing/2014/main" id="{20E6CBC7-4707-6544-AD1D-FBCDAA8AC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3933825"/>
            <a:ext cx="8667750" cy="2774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Modeshapes from FEM splined to CFD grid for use in CFD code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Structure represented by state-space modal equations of motion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Aerodynamics represented by flow solution (Euler, NS)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Structure outputs structural states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 states are combined with modeshapes into physical space to define grid deformation, input to Nonlinear Aerodynamics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aero computes pressure distribution at each time step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Pressure distribution projected (dot product) onto each mode (Generalized Aerodynamic Forces, GAFs)</a:t>
            </a:r>
          </a:p>
        </p:txBody>
      </p:sp>
      <p:grpSp>
        <p:nvGrpSpPr>
          <p:cNvPr id="212995" name="Group 21">
            <a:extLst>
              <a:ext uri="{FF2B5EF4-FFF2-40B4-BE49-F238E27FC236}">
                <a16:creationId xmlns:a16="http://schemas.microsoft.com/office/drawing/2014/main" id="{F6A66E73-0D69-1648-A91B-CF0DC933FB0D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957513"/>
            <a:ext cx="725488" cy="365125"/>
            <a:chOff x="1147763" y="3089275"/>
            <a:chExt cx="725487" cy="365125"/>
          </a:xfrm>
        </p:grpSpPr>
        <p:sp>
          <p:nvSpPr>
            <p:cNvPr id="213007" name="Text Box 1034">
              <a:extLst>
                <a:ext uri="{FF2B5EF4-FFF2-40B4-BE49-F238E27FC236}">
                  <a16:creationId xmlns:a16="http://schemas.microsoft.com/office/drawing/2014/main" id="{4736CB41-31B0-D042-AE9B-AF0D100E6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763" y="3106738"/>
              <a:ext cx="7254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GAFs</a:t>
              </a: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3008" name="Rectangle 1035">
              <a:extLst>
                <a:ext uri="{FF2B5EF4-FFF2-40B4-BE49-F238E27FC236}">
                  <a16:creationId xmlns:a16="http://schemas.microsoft.com/office/drawing/2014/main" id="{9776014A-F048-FD46-93EB-54BD3633F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089275"/>
              <a:ext cx="719137" cy="3651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12996" name="Group 1043">
            <a:extLst>
              <a:ext uri="{FF2B5EF4-FFF2-40B4-BE49-F238E27FC236}">
                <a16:creationId xmlns:a16="http://schemas.microsoft.com/office/drawing/2014/main" id="{988DFE5F-2398-DC44-A088-0F4AFF0E6653}"/>
              </a:ext>
            </a:extLst>
          </p:cNvPr>
          <p:cNvGrpSpPr>
            <a:grpSpLocks/>
          </p:cNvGrpSpPr>
          <p:nvPr/>
        </p:nvGrpSpPr>
        <p:grpSpPr bwMode="auto">
          <a:xfrm>
            <a:off x="1911350" y="987425"/>
            <a:ext cx="6319838" cy="2828925"/>
            <a:chOff x="1194" y="682"/>
            <a:chExt cx="3981" cy="1782"/>
          </a:xfrm>
        </p:grpSpPr>
        <p:pic>
          <p:nvPicPr>
            <p:cNvPr id="213000" name="Picture 1028">
              <a:extLst>
                <a:ext uri="{FF2B5EF4-FFF2-40B4-BE49-F238E27FC236}">
                  <a16:creationId xmlns:a16="http://schemas.microsoft.com/office/drawing/2014/main" id="{9DBC0481-7B29-714A-A488-A75FE3E64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799"/>
              <a:ext cx="2225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001" name="Oval 1029">
              <a:extLst>
                <a:ext uri="{FF2B5EF4-FFF2-40B4-BE49-F238E27FC236}">
                  <a16:creationId xmlns:a16="http://schemas.microsoft.com/office/drawing/2014/main" id="{9AAEBFC2-55BD-BE4D-A460-28F2DCB68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1458"/>
              <a:ext cx="200" cy="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latin typeface="Arial" panose="020B0604020202020204" pitchFamily="34" charset="0"/>
                </a:rPr>
                <a:t>Q</a:t>
              </a:r>
            </a:p>
          </p:txBody>
        </p:sp>
        <p:sp>
          <p:nvSpPr>
            <p:cNvPr id="213002" name="Rectangle 1030">
              <a:extLst>
                <a:ext uri="{FF2B5EF4-FFF2-40B4-BE49-F238E27FC236}">
                  <a16:creationId xmlns:a16="http://schemas.microsoft.com/office/drawing/2014/main" id="{57FF19AA-3131-0D49-A797-6988BA76A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682"/>
              <a:ext cx="2382" cy="178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lgDashDot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3003" name="Line 1031">
              <a:extLst>
                <a:ext uri="{FF2B5EF4-FFF2-40B4-BE49-F238E27FC236}">
                  <a16:creationId xmlns:a16="http://schemas.microsoft.com/office/drawing/2014/main" id="{BEB6521F-7772-6743-B5E7-B0FB93240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088"/>
              <a:ext cx="5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4" name="Line 1032">
              <a:extLst>
                <a:ext uri="{FF2B5EF4-FFF2-40B4-BE49-F238E27FC236}">
                  <a16:creationId xmlns:a16="http://schemas.microsoft.com/office/drawing/2014/main" id="{267E8C0C-44BD-7D40-B89A-443B26C72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4" y="2058"/>
              <a:ext cx="6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5" name="Text Box 1033">
              <a:extLst>
                <a:ext uri="{FF2B5EF4-FFF2-40B4-BE49-F238E27FC236}">
                  <a16:creationId xmlns:a16="http://schemas.microsoft.com/office/drawing/2014/main" id="{72BFAEE4-3183-E64B-A981-330E4172F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2" y="898"/>
              <a:ext cx="86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Generalized</a:t>
              </a:r>
            </a:p>
            <a:p>
              <a:r>
                <a:rPr lang="en-US" altLang="en-US" sz="1600" b="1">
                  <a:latin typeface="Helvetica" pitchFamily="2" charset="0"/>
                </a:rPr>
                <a:t>Coordinates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  <p:sp>
          <p:nvSpPr>
            <p:cNvPr id="213006" name="Rectangle 1036">
              <a:extLst>
                <a:ext uri="{FF2B5EF4-FFF2-40B4-BE49-F238E27FC236}">
                  <a16:creationId xmlns:a16="http://schemas.microsoft.com/office/drawing/2014/main" id="{BA3D6DF4-79A7-4649-B293-68E780966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905"/>
              <a:ext cx="812" cy="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2997" name="Rectangle 1037">
            <a:extLst>
              <a:ext uri="{FF2B5EF4-FFF2-40B4-BE49-F238E27FC236}">
                <a16:creationId xmlns:a16="http://schemas.microsoft.com/office/drawing/2014/main" id="{9BC450F0-2B2B-DF4F-9DE9-68DE45283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1630363"/>
            <a:ext cx="1543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Q - Dynamic</a:t>
            </a:r>
          </a:p>
          <a:p>
            <a:r>
              <a:rPr lang="en-US" altLang="en-US" sz="1800" b="1">
                <a:latin typeface="Helvetica" pitchFamily="2" charset="0"/>
              </a:rPr>
              <a:t>      Pressure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212998" name="TextBox 1">
            <a:extLst>
              <a:ext uri="{FF2B5EF4-FFF2-40B4-BE49-F238E27FC236}">
                <a16:creationId xmlns:a16="http://schemas.microsoft.com/office/drawing/2014/main" id="{CE20981A-8368-D245-B084-ED3C123AF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8838" y="2689225"/>
            <a:ext cx="12239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Monolithic</a:t>
            </a:r>
          </a:p>
          <a:p>
            <a:r>
              <a:rPr lang="en-US" altLang="en-US" sz="1800">
                <a:latin typeface="Helvetica" pitchFamily="2" charset="0"/>
              </a:rPr>
              <a:t>CFD code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28626BF-F634-8143-B230-A894619C6A73}"/>
              </a:ext>
            </a:extLst>
          </p:cNvPr>
          <p:cNvCxnSpPr>
            <a:cxnSpLocks noChangeShapeType="1"/>
            <a:stCxn id="212998" idx="1"/>
          </p:cNvCxnSpPr>
          <p:nvPr/>
        </p:nvCxnSpPr>
        <p:spPr bwMode="auto">
          <a:xfrm flipH="1" flipV="1">
            <a:off x="6370638" y="2689225"/>
            <a:ext cx="838200" cy="32385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93AAC-F4E8-5844-861F-62979B3C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173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2">
            <a:extLst>
              <a:ext uri="{FF2B5EF4-FFF2-40B4-BE49-F238E27FC236}">
                <a16:creationId xmlns:a16="http://schemas.microsoft.com/office/drawing/2014/main" id="{3379198C-C520-7747-A973-9C966437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</a:t>
            </a:r>
          </a:p>
        </p:txBody>
      </p:sp>
      <p:grpSp>
        <p:nvGrpSpPr>
          <p:cNvPr id="212995" name="Group 21">
            <a:extLst>
              <a:ext uri="{FF2B5EF4-FFF2-40B4-BE49-F238E27FC236}">
                <a16:creationId xmlns:a16="http://schemas.microsoft.com/office/drawing/2014/main" id="{F6A66E73-0D69-1648-A91B-CF0DC933FB0D}"/>
              </a:ext>
            </a:extLst>
          </p:cNvPr>
          <p:cNvGrpSpPr>
            <a:grpSpLocks/>
          </p:cNvGrpSpPr>
          <p:nvPr/>
        </p:nvGrpSpPr>
        <p:grpSpPr bwMode="auto">
          <a:xfrm>
            <a:off x="1050371" y="4002578"/>
            <a:ext cx="725488" cy="365125"/>
            <a:chOff x="1147763" y="3089275"/>
            <a:chExt cx="725487" cy="365125"/>
          </a:xfrm>
        </p:grpSpPr>
        <p:sp>
          <p:nvSpPr>
            <p:cNvPr id="213007" name="Text Box 1034">
              <a:extLst>
                <a:ext uri="{FF2B5EF4-FFF2-40B4-BE49-F238E27FC236}">
                  <a16:creationId xmlns:a16="http://schemas.microsoft.com/office/drawing/2014/main" id="{4736CB41-31B0-D042-AE9B-AF0D100E6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763" y="3106738"/>
              <a:ext cx="7254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 dirty="0">
                  <a:latin typeface="Helvetica" pitchFamily="2" charset="0"/>
                </a:rPr>
                <a:t>GAFs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13008" name="Rectangle 1035">
              <a:extLst>
                <a:ext uri="{FF2B5EF4-FFF2-40B4-BE49-F238E27FC236}">
                  <a16:creationId xmlns:a16="http://schemas.microsoft.com/office/drawing/2014/main" id="{9776014A-F048-FD46-93EB-54BD3633F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089275"/>
              <a:ext cx="719137" cy="3651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12996" name="Group 1043">
            <a:extLst>
              <a:ext uri="{FF2B5EF4-FFF2-40B4-BE49-F238E27FC236}">
                <a16:creationId xmlns:a16="http://schemas.microsoft.com/office/drawing/2014/main" id="{988DFE5F-2398-DC44-A088-0F4AFF0E6653}"/>
              </a:ext>
            </a:extLst>
          </p:cNvPr>
          <p:cNvGrpSpPr>
            <a:grpSpLocks/>
          </p:cNvGrpSpPr>
          <p:nvPr/>
        </p:nvGrpSpPr>
        <p:grpSpPr bwMode="auto">
          <a:xfrm>
            <a:off x="1911350" y="2021095"/>
            <a:ext cx="6319838" cy="2828925"/>
            <a:chOff x="1194" y="682"/>
            <a:chExt cx="3981" cy="1782"/>
          </a:xfrm>
        </p:grpSpPr>
        <p:pic>
          <p:nvPicPr>
            <p:cNvPr id="213000" name="Picture 1028">
              <a:extLst>
                <a:ext uri="{FF2B5EF4-FFF2-40B4-BE49-F238E27FC236}">
                  <a16:creationId xmlns:a16="http://schemas.microsoft.com/office/drawing/2014/main" id="{9DBC0481-7B29-714A-A488-A75FE3E64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799"/>
              <a:ext cx="2225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001" name="Oval 1029">
              <a:extLst>
                <a:ext uri="{FF2B5EF4-FFF2-40B4-BE49-F238E27FC236}">
                  <a16:creationId xmlns:a16="http://schemas.microsoft.com/office/drawing/2014/main" id="{9AAEBFC2-55BD-BE4D-A460-28F2DCB68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1458"/>
              <a:ext cx="200" cy="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latin typeface="Arial" panose="020B0604020202020204" pitchFamily="34" charset="0"/>
                </a:rPr>
                <a:t>Q</a:t>
              </a:r>
            </a:p>
          </p:txBody>
        </p:sp>
        <p:sp>
          <p:nvSpPr>
            <p:cNvPr id="213002" name="Rectangle 1030">
              <a:extLst>
                <a:ext uri="{FF2B5EF4-FFF2-40B4-BE49-F238E27FC236}">
                  <a16:creationId xmlns:a16="http://schemas.microsoft.com/office/drawing/2014/main" id="{57FF19AA-3131-0D49-A797-6988BA76A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682"/>
              <a:ext cx="2382" cy="178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lgDashDot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3003" name="Line 1031">
              <a:extLst>
                <a:ext uri="{FF2B5EF4-FFF2-40B4-BE49-F238E27FC236}">
                  <a16:creationId xmlns:a16="http://schemas.microsoft.com/office/drawing/2014/main" id="{BEB6521F-7772-6743-B5E7-B0FB93240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088"/>
              <a:ext cx="5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4" name="Line 1032">
              <a:extLst>
                <a:ext uri="{FF2B5EF4-FFF2-40B4-BE49-F238E27FC236}">
                  <a16:creationId xmlns:a16="http://schemas.microsoft.com/office/drawing/2014/main" id="{267E8C0C-44BD-7D40-B89A-443B26C72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4" y="2058"/>
              <a:ext cx="6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5" name="Text Box 1033">
              <a:extLst>
                <a:ext uri="{FF2B5EF4-FFF2-40B4-BE49-F238E27FC236}">
                  <a16:creationId xmlns:a16="http://schemas.microsoft.com/office/drawing/2014/main" id="{72BFAEE4-3183-E64B-A981-330E4172F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2" y="898"/>
              <a:ext cx="86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Generalized</a:t>
              </a:r>
            </a:p>
            <a:p>
              <a:r>
                <a:rPr lang="en-US" altLang="en-US" sz="1600" b="1">
                  <a:latin typeface="Helvetica" pitchFamily="2" charset="0"/>
                </a:rPr>
                <a:t>Coordinates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  <p:sp>
          <p:nvSpPr>
            <p:cNvPr id="213006" name="Rectangle 1036">
              <a:extLst>
                <a:ext uri="{FF2B5EF4-FFF2-40B4-BE49-F238E27FC236}">
                  <a16:creationId xmlns:a16="http://schemas.microsoft.com/office/drawing/2014/main" id="{BA3D6DF4-79A7-4649-B293-68E780966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905"/>
              <a:ext cx="812" cy="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2998" name="TextBox 1">
            <a:extLst>
              <a:ext uri="{FF2B5EF4-FFF2-40B4-BE49-F238E27FC236}">
                <a16:creationId xmlns:a16="http://schemas.microsoft.com/office/drawing/2014/main" id="{CE20981A-8368-D245-B084-ED3C123AF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748" y="890731"/>
            <a:ext cx="15953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Modal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Helvetica" pitchFamily="2" charset="0"/>
              </a:rPr>
              <a:t>N modes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Helvetica" pitchFamily="2" charset="0"/>
              </a:rPr>
              <a:t>2N states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93AAC-F4E8-5844-861F-62979B3C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174</a:t>
            </a:fld>
            <a:endParaRPr lang="en-US" alt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44AEF4-FC0E-BF43-B0DB-B9AB869AF265}"/>
              </a:ext>
            </a:extLst>
          </p:cNvPr>
          <p:cNvCxnSpPr>
            <a:cxnSpLocks/>
          </p:cNvCxnSpPr>
          <p:nvPr/>
        </p:nvCxnSpPr>
        <p:spPr>
          <a:xfrm flipV="1">
            <a:off x="2067339" y="3402221"/>
            <a:ext cx="6003235" cy="30508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1">
            <a:extLst>
              <a:ext uri="{FF2B5EF4-FFF2-40B4-BE49-F238E27FC236}">
                <a16:creationId xmlns:a16="http://schemas.microsoft.com/office/drawing/2014/main" id="{F6381648-1AF5-9A4B-A0CD-7897A1F2E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529" y="5000517"/>
            <a:ext cx="1864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Physical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">
                <a:extLst>
                  <a:ext uri="{FF2B5EF4-FFF2-40B4-BE49-F238E27FC236}">
                    <a16:creationId xmlns:a16="http://schemas.microsoft.com/office/drawing/2014/main" id="{5813C5E6-5FA1-7F46-87D5-1274AE786D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6216" y="5745230"/>
                <a:ext cx="3174907" cy="7630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1" i="1" smtClean="0"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ctrlP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alt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𝝓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𝝍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en-US" sz="18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6" name="TextBox 1">
                <a:extLst>
                  <a:ext uri="{FF2B5EF4-FFF2-40B4-BE49-F238E27FC236}">
                    <a16:creationId xmlns:a16="http://schemas.microsoft.com/office/drawing/2014/main" id="{5813C5E6-5FA1-7F46-87D5-1274AE786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6216" y="5745230"/>
                <a:ext cx="3174907" cy="763029"/>
              </a:xfrm>
              <a:prstGeom prst="rect">
                <a:avLst/>
              </a:prstGeom>
              <a:blipFill>
                <a:blip r:embed="rId3"/>
                <a:stretch>
                  <a:fillRect t="-121311" b="-1704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1BFA116-3B78-AC4C-BF2F-E5A9FCFA48EF}"/>
              </a:ext>
            </a:extLst>
          </p:cNvPr>
          <p:cNvCxnSpPr>
            <a:cxnSpLocks/>
          </p:cNvCxnSpPr>
          <p:nvPr/>
        </p:nvCxnSpPr>
        <p:spPr>
          <a:xfrm>
            <a:off x="8186738" y="3061252"/>
            <a:ext cx="291340" cy="2773018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E71940-3792-1F46-8EAF-A9FDCBCD0BCE}"/>
              </a:ext>
            </a:extLst>
          </p:cNvPr>
          <p:cNvCxnSpPr>
            <a:cxnSpLocks/>
            <a:stCxn id="26" idx="1"/>
            <a:endCxn id="32" idx="3"/>
          </p:cNvCxnSpPr>
          <p:nvPr/>
        </p:nvCxnSpPr>
        <p:spPr>
          <a:xfrm flipH="1">
            <a:off x="5167921" y="6126745"/>
            <a:ext cx="648295" cy="19937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1">
            <a:extLst>
              <a:ext uri="{FF2B5EF4-FFF2-40B4-BE49-F238E27FC236}">
                <a16:creationId xmlns:a16="http://schemas.microsoft.com/office/drawing/2014/main" id="{AB457A71-40F1-1F4E-92E6-1DC510E2F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948" y="5962016"/>
            <a:ext cx="20569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Grid deformation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2952751-81EB-8046-BBA0-C29A94BFAD7C}"/>
              </a:ext>
            </a:extLst>
          </p:cNvPr>
          <p:cNvCxnSpPr>
            <a:cxnSpLocks/>
          </p:cNvCxnSpPr>
          <p:nvPr/>
        </p:nvCxnSpPr>
        <p:spPr>
          <a:xfrm flipH="1">
            <a:off x="2397126" y="6119663"/>
            <a:ext cx="664126" cy="0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1">
            <a:extLst>
              <a:ext uri="{FF2B5EF4-FFF2-40B4-BE49-F238E27FC236}">
                <a16:creationId xmlns:a16="http://schemas.microsoft.com/office/drawing/2014/main" id="{37CFEAD0-D4F3-6F45-9E3C-F754AF4CD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5909326"/>
            <a:ext cx="21210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Pressures/Forces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5E8B45-B9C7-4741-A353-D5099E5A96F4}"/>
              </a:ext>
            </a:extLst>
          </p:cNvPr>
          <p:cNvSpPr/>
          <p:nvPr/>
        </p:nvSpPr>
        <p:spPr>
          <a:xfrm>
            <a:off x="3536274" y="890731"/>
            <a:ext cx="1688783" cy="923330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2AE047-DEF1-B845-9296-791785835CCF}"/>
              </a:ext>
            </a:extLst>
          </p:cNvPr>
          <p:cNvSpPr/>
          <p:nvPr/>
        </p:nvSpPr>
        <p:spPr>
          <a:xfrm>
            <a:off x="3520889" y="4963631"/>
            <a:ext cx="1818814" cy="463313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1">
            <a:extLst>
              <a:ext uri="{FF2B5EF4-FFF2-40B4-BE49-F238E27FC236}">
                <a16:creationId xmlns:a16="http://schemas.microsoft.com/office/drawing/2014/main" id="{9BBFDC7A-1305-CB40-8AFA-8A6AC930E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88" y="4944743"/>
            <a:ext cx="21467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Project Pressures</a:t>
            </a:r>
          </a:p>
          <a:p>
            <a:r>
              <a:rPr lang="en-US" altLang="en-US" sz="1800" b="1" dirty="0">
                <a:latin typeface="Helvetica" pitchFamily="2" charset="0"/>
              </a:rPr>
              <a:t>Onto each Mode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525771A-8090-B743-AC6F-DB7E3A50171D}"/>
              </a:ext>
            </a:extLst>
          </p:cNvPr>
          <p:cNvCxnSpPr/>
          <p:nvPr/>
        </p:nvCxnSpPr>
        <p:spPr>
          <a:xfrm>
            <a:off x="2057400" y="3466248"/>
            <a:ext cx="0" cy="1164196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49CDF98-206F-E840-BB25-AF9AE792DCC0}"/>
              </a:ext>
            </a:extLst>
          </p:cNvPr>
          <p:cNvCxnSpPr/>
          <p:nvPr/>
        </p:nvCxnSpPr>
        <p:spPr>
          <a:xfrm flipH="1">
            <a:off x="665922" y="4631635"/>
            <a:ext cx="1401417" cy="0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DC4EA12-E7AD-1140-ABFE-1BAC9461C2D2}"/>
              </a:ext>
            </a:extLst>
          </p:cNvPr>
          <p:cNvCxnSpPr/>
          <p:nvPr/>
        </p:nvCxnSpPr>
        <p:spPr>
          <a:xfrm flipV="1">
            <a:off x="1123122" y="5575851"/>
            <a:ext cx="0" cy="327992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151AE6C-903A-094E-BD41-02324EBBC5BE}"/>
              </a:ext>
            </a:extLst>
          </p:cNvPr>
          <p:cNvCxnSpPr>
            <a:cxnSpLocks/>
          </p:cNvCxnSpPr>
          <p:nvPr/>
        </p:nvCxnSpPr>
        <p:spPr>
          <a:xfrm flipV="1">
            <a:off x="1409940" y="4447215"/>
            <a:ext cx="0" cy="462439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/>
              <p:nvPr/>
            </p:nvSpPr>
            <p:spPr>
              <a:xfrm>
                <a:off x="264488" y="1315224"/>
                <a:ext cx="2411558" cy="5186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𝐺𝑎𝑓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dS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88" y="1315224"/>
                <a:ext cx="2411558" cy="518668"/>
              </a:xfrm>
              <a:prstGeom prst="rect">
                <a:avLst/>
              </a:prstGeom>
              <a:blipFill>
                <a:blip r:embed="rId4"/>
                <a:stretch>
                  <a:fillRect l="-2094" t="-141463" r="-2618" b="-20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9138860"/>
      </p:ext>
    </p:extLst>
  </p:cSld>
  <p:clrMapOvr>
    <a:masterClrMapping/>
  </p:clrMapOvr>
  <p:transition>
    <p:pull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2">
            <a:extLst>
              <a:ext uri="{FF2B5EF4-FFF2-40B4-BE49-F238E27FC236}">
                <a16:creationId xmlns:a16="http://schemas.microsoft.com/office/drawing/2014/main" id="{3379198C-C520-7747-A973-9C966437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Time-Domain/Freq Solution Methods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93AAC-F4E8-5844-861F-62979B3C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175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/>
              <p:nvPr/>
            </p:nvSpPr>
            <p:spPr>
              <a:xfrm>
                <a:off x="771384" y="2209891"/>
                <a:ext cx="2411558" cy="5186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𝐺𝑎𝑓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dS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84" y="2209891"/>
                <a:ext cx="2411558" cy="518668"/>
              </a:xfrm>
              <a:prstGeom prst="rect">
                <a:avLst/>
              </a:prstGeom>
              <a:blipFill>
                <a:blip r:embed="rId2"/>
                <a:stretch>
                  <a:fillRect l="-2094" t="-138095" r="-2618" b="-19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9286AD-0F26-B842-AAA8-98A2858691C7}"/>
              </a:ext>
            </a:extLst>
          </p:cNvPr>
          <p:cNvSpPr txBox="1"/>
          <p:nvPr/>
        </p:nvSpPr>
        <p:spPr>
          <a:xfrm>
            <a:off x="944217" y="1451113"/>
            <a:ext cx="2110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Time Domain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B100BC-D7D9-704C-AE15-C90B4F174FF4}"/>
              </a:ext>
            </a:extLst>
          </p:cNvPr>
          <p:cNvSpPr txBox="1"/>
          <p:nvPr/>
        </p:nvSpPr>
        <p:spPr>
          <a:xfrm>
            <a:off x="5131904" y="145111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Frequency Domain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2ED84-830F-B34E-835E-E7B79EAAADE0}"/>
              </a:ext>
            </a:extLst>
          </p:cNvPr>
          <p:cNvSpPr txBox="1"/>
          <p:nvPr/>
        </p:nvSpPr>
        <p:spPr>
          <a:xfrm>
            <a:off x="1023730" y="3160643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N modes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FF0000"/>
                </a:solidFill>
                <a:latin typeface="Helvetica" pitchFamily="2" charset="0"/>
              </a:rPr>
              <a:t>N GAFs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B49CA-B0C2-CF40-98F4-B759906A0C08}"/>
              </a:ext>
            </a:extLst>
          </p:cNvPr>
          <p:cNvSpPr txBox="1"/>
          <p:nvPr/>
        </p:nvSpPr>
        <p:spPr>
          <a:xfrm>
            <a:off x="5258540" y="2209891"/>
            <a:ext cx="2701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Influence 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63C82-9913-9B4A-AB26-D1A88049AF2B}"/>
              </a:ext>
            </a:extLst>
          </p:cNvPr>
          <p:cNvSpPr txBox="1"/>
          <p:nvPr/>
        </p:nvSpPr>
        <p:spPr>
          <a:xfrm>
            <a:off x="5258539" y="2977873"/>
            <a:ext cx="30668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Response of N modes</a:t>
            </a:r>
          </a:p>
          <a:p>
            <a:r>
              <a:rPr lang="en-US" sz="2000" dirty="0">
                <a:latin typeface="Helvetica" pitchFamily="2" charset="0"/>
              </a:rPr>
              <a:t>     to N modes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 err="1">
                <a:solidFill>
                  <a:srgbClr val="FF0000"/>
                </a:solidFill>
                <a:latin typeface="Helvetica" pitchFamily="2" charset="0"/>
              </a:rPr>
              <a:t>NxN</a:t>
            </a:r>
            <a:r>
              <a:rPr lang="en-US" sz="2000" u="sng" dirty="0">
                <a:solidFill>
                  <a:srgbClr val="FF0000"/>
                </a:solidFill>
                <a:latin typeface="Helvetica" pitchFamily="2" charset="0"/>
              </a:rPr>
              <a:t> GAFs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98CD4-6249-724E-A140-2016EFA35050}"/>
              </a:ext>
            </a:extLst>
          </p:cNvPr>
          <p:cNvSpPr txBox="1"/>
          <p:nvPr/>
        </p:nvSpPr>
        <p:spPr>
          <a:xfrm>
            <a:off x="2464905" y="4282607"/>
            <a:ext cx="3591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Helvetica" pitchFamily="2" charset="0"/>
              </a:rPr>
              <a:t>Example: AGARD 445.6 Wing</a:t>
            </a:r>
          </a:p>
          <a:p>
            <a:pPr algn="ctr"/>
            <a:r>
              <a:rPr lang="en-US" sz="2000" u="sng" dirty="0">
                <a:latin typeface="Helvetica" pitchFamily="2" charset="0"/>
              </a:rPr>
              <a:t>4 modes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1B8E28-D3AB-1244-AE20-8B6DB6F854DC}"/>
              </a:ext>
            </a:extLst>
          </p:cNvPr>
          <p:cNvCxnSpPr/>
          <p:nvPr/>
        </p:nvCxnSpPr>
        <p:spPr>
          <a:xfrm>
            <a:off x="4260621" y="1242391"/>
            <a:ext cx="0" cy="280283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993AB5-9E57-704E-8F2B-DAEAE171C73E}"/>
              </a:ext>
            </a:extLst>
          </p:cNvPr>
          <p:cNvSpPr txBox="1"/>
          <p:nvPr/>
        </p:nvSpPr>
        <p:spPr>
          <a:xfrm>
            <a:off x="771384" y="5422577"/>
            <a:ext cx="2953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4 Time-domain GAFs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62592C3-41E1-7543-98BB-54F6C090958D}"/>
              </a:ext>
            </a:extLst>
          </p:cNvPr>
          <p:cNvSpPr txBox="1"/>
          <p:nvPr/>
        </p:nvSpPr>
        <p:spPr>
          <a:xfrm>
            <a:off x="5258540" y="5461290"/>
            <a:ext cx="306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16 Freq-domain GAFs</a:t>
            </a:r>
          </a:p>
        </p:txBody>
      </p:sp>
    </p:spTree>
    <p:extLst>
      <p:ext uri="{BB962C8B-B14F-4D97-AF65-F5344CB8AC3E}">
        <p14:creationId xmlns:p14="http://schemas.microsoft.com/office/powerpoint/2010/main" val="2694894308"/>
      </p:ext>
    </p:extLst>
  </p:cSld>
  <p:clrMapOvr>
    <a:masterClrMapping/>
  </p:clrMapOvr>
  <p:transition>
    <p:pull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2">
            <a:extLst>
              <a:ext uri="{FF2B5EF4-FFF2-40B4-BE49-F238E27FC236}">
                <a16:creationId xmlns:a16="http://schemas.microsoft.com/office/drawing/2014/main" id="{E1A33BE4-AFD6-744E-A684-0C190E895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</a:t>
            </a:r>
          </a:p>
        </p:txBody>
      </p:sp>
      <p:sp>
        <p:nvSpPr>
          <p:cNvPr id="214018" name="Rectangle 3">
            <a:extLst>
              <a:ext uri="{FF2B5EF4-FFF2-40B4-BE49-F238E27FC236}">
                <a16:creationId xmlns:a16="http://schemas.microsoft.com/office/drawing/2014/main" id="{78EBB745-4323-F84D-BA5D-F4349A19A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4538663"/>
            <a:ext cx="8666162" cy="19891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Classical Solution Methods yield ‘nmode x nmode’ GAFs!!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 yield ‘nmode’ GAFs!!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Black Box -&gt; New Q, </a:t>
            </a:r>
            <a:r>
              <a:rPr lang="en-US" altLang="en-US" sz="2000" u="sng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new solution 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-&gt; $$$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change in structural damping requires a </a:t>
            </a:r>
            <a:r>
              <a:rPr lang="en-US" altLang="en-US" sz="2000" u="sng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new solution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Outputs are time signals of generalized coordinates/GAFs -&gt; no insight regarding aeroelastic mechanisms (as found in V-g-f or root locus plots)</a:t>
            </a:r>
          </a:p>
        </p:txBody>
      </p:sp>
      <p:grpSp>
        <p:nvGrpSpPr>
          <p:cNvPr id="214019" name="Group 21">
            <a:extLst>
              <a:ext uri="{FF2B5EF4-FFF2-40B4-BE49-F238E27FC236}">
                <a16:creationId xmlns:a16="http://schemas.microsoft.com/office/drawing/2014/main" id="{1433D519-FBE9-4345-B9C3-26C21CAEE525}"/>
              </a:ext>
            </a:extLst>
          </p:cNvPr>
          <p:cNvGrpSpPr>
            <a:grpSpLocks/>
          </p:cNvGrpSpPr>
          <p:nvPr/>
        </p:nvGrpSpPr>
        <p:grpSpPr bwMode="auto">
          <a:xfrm>
            <a:off x="1077913" y="3328988"/>
            <a:ext cx="725487" cy="365125"/>
            <a:chOff x="1147763" y="3089275"/>
            <a:chExt cx="725487" cy="365125"/>
          </a:xfrm>
        </p:grpSpPr>
        <p:sp>
          <p:nvSpPr>
            <p:cNvPr id="214031" name="Text Box 1034">
              <a:extLst>
                <a:ext uri="{FF2B5EF4-FFF2-40B4-BE49-F238E27FC236}">
                  <a16:creationId xmlns:a16="http://schemas.microsoft.com/office/drawing/2014/main" id="{4C1F3AC8-D892-DE49-BC5C-7ADB93F36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763" y="3106738"/>
              <a:ext cx="7254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GAFs</a:t>
              </a: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4032" name="Rectangle 1035">
              <a:extLst>
                <a:ext uri="{FF2B5EF4-FFF2-40B4-BE49-F238E27FC236}">
                  <a16:creationId xmlns:a16="http://schemas.microsoft.com/office/drawing/2014/main" id="{74652845-96AB-7D48-B286-F5BB69EC3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089275"/>
              <a:ext cx="719137" cy="3651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14020" name="Group 1043">
            <a:extLst>
              <a:ext uri="{FF2B5EF4-FFF2-40B4-BE49-F238E27FC236}">
                <a16:creationId xmlns:a16="http://schemas.microsoft.com/office/drawing/2014/main" id="{E377D4E8-D8DE-7E44-B6DC-D8A87DF356C8}"/>
              </a:ext>
            </a:extLst>
          </p:cNvPr>
          <p:cNvGrpSpPr>
            <a:grpSpLocks/>
          </p:cNvGrpSpPr>
          <p:nvPr/>
        </p:nvGrpSpPr>
        <p:grpSpPr bwMode="auto">
          <a:xfrm>
            <a:off x="2017713" y="1358900"/>
            <a:ext cx="6319837" cy="2828925"/>
            <a:chOff x="1194" y="682"/>
            <a:chExt cx="3981" cy="1782"/>
          </a:xfrm>
        </p:grpSpPr>
        <p:pic>
          <p:nvPicPr>
            <p:cNvPr id="214024" name="Picture 1028">
              <a:extLst>
                <a:ext uri="{FF2B5EF4-FFF2-40B4-BE49-F238E27FC236}">
                  <a16:creationId xmlns:a16="http://schemas.microsoft.com/office/drawing/2014/main" id="{3F9F8AD1-015B-B44A-A858-C89A3D887C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799"/>
              <a:ext cx="2225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4025" name="Oval 1029">
              <a:extLst>
                <a:ext uri="{FF2B5EF4-FFF2-40B4-BE49-F238E27FC236}">
                  <a16:creationId xmlns:a16="http://schemas.microsoft.com/office/drawing/2014/main" id="{E0B752FE-5022-104D-9A24-44AA9B821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1458"/>
              <a:ext cx="200" cy="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latin typeface="Arial" panose="020B0604020202020204" pitchFamily="34" charset="0"/>
                </a:rPr>
                <a:t>Q</a:t>
              </a:r>
            </a:p>
          </p:txBody>
        </p:sp>
        <p:sp>
          <p:nvSpPr>
            <p:cNvPr id="214026" name="Rectangle 1030">
              <a:extLst>
                <a:ext uri="{FF2B5EF4-FFF2-40B4-BE49-F238E27FC236}">
                  <a16:creationId xmlns:a16="http://schemas.microsoft.com/office/drawing/2014/main" id="{CE2A79A5-3E83-3043-83BF-E6A689DE2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682"/>
              <a:ext cx="2382" cy="178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lgDashDot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4027" name="Line 1031">
              <a:extLst>
                <a:ext uri="{FF2B5EF4-FFF2-40B4-BE49-F238E27FC236}">
                  <a16:creationId xmlns:a16="http://schemas.microsoft.com/office/drawing/2014/main" id="{DB703E5A-B974-8B45-B0AF-9F0DB07C0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088"/>
              <a:ext cx="5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28" name="Line 1032">
              <a:extLst>
                <a:ext uri="{FF2B5EF4-FFF2-40B4-BE49-F238E27FC236}">
                  <a16:creationId xmlns:a16="http://schemas.microsoft.com/office/drawing/2014/main" id="{FF16DCDE-59ED-5845-8F32-EB55DB7766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4" y="2058"/>
              <a:ext cx="6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29" name="Text Box 1033">
              <a:extLst>
                <a:ext uri="{FF2B5EF4-FFF2-40B4-BE49-F238E27FC236}">
                  <a16:creationId xmlns:a16="http://schemas.microsoft.com/office/drawing/2014/main" id="{A98E4AE3-A031-594D-80E5-F07E8326A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2" y="898"/>
              <a:ext cx="86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Generalized</a:t>
              </a:r>
            </a:p>
            <a:p>
              <a:r>
                <a:rPr lang="en-US" altLang="en-US" sz="1600" b="1">
                  <a:latin typeface="Helvetica" pitchFamily="2" charset="0"/>
                </a:rPr>
                <a:t>Coordinates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  <p:sp>
          <p:nvSpPr>
            <p:cNvPr id="214030" name="Rectangle 1036">
              <a:extLst>
                <a:ext uri="{FF2B5EF4-FFF2-40B4-BE49-F238E27FC236}">
                  <a16:creationId xmlns:a16="http://schemas.microsoft.com/office/drawing/2014/main" id="{DFF2ADCD-E211-2244-8E04-F7D5DA199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905"/>
              <a:ext cx="812" cy="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4021" name="Rectangle 1037">
            <a:extLst>
              <a:ext uri="{FF2B5EF4-FFF2-40B4-BE49-F238E27FC236}">
                <a16:creationId xmlns:a16="http://schemas.microsoft.com/office/drawing/2014/main" id="{4C2D44A8-C1B4-5145-82F5-4FB0D82B0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" y="2001838"/>
            <a:ext cx="1543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Q - Dynamic</a:t>
            </a:r>
          </a:p>
          <a:p>
            <a:r>
              <a:rPr lang="en-US" altLang="en-US" sz="1800" b="1">
                <a:latin typeface="Helvetica" pitchFamily="2" charset="0"/>
              </a:rPr>
              <a:t>      Pressure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214022" name="TextBox 1">
            <a:extLst>
              <a:ext uri="{FF2B5EF4-FFF2-40B4-BE49-F238E27FC236}">
                <a16:creationId xmlns:a16="http://schemas.microsoft.com/office/drawing/2014/main" id="{70C89C2C-99F5-D143-A286-76E755C76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062288"/>
            <a:ext cx="1223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Monolithic</a:t>
            </a:r>
          </a:p>
          <a:p>
            <a:r>
              <a:rPr lang="en-US" altLang="en-US" sz="1800">
                <a:latin typeface="Helvetica" pitchFamily="2" charset="0"/>
              </a:rPr>
              <a:t>CFD code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09DB1CB-A1CB-A94D-BB8F-6D789FE7E359}"/>
              </a:ext>
            </a:extLst>
          </p:cNvPr>
          <p:cNvCxnSpPr>
            <a:cxnSpLocks noChangeShapeType="1"/>
            <a:stCxn id="214022" idx="1"/>
          </p:cNvCxnSpPr>
          <p:nvPr/>
        </p:nvCxnSpPr>
        <p:spPr bwMode="auto">
          <a:xfrm flipH="1" flipV="1">
            <a:off x="6475413" y="3062288"/>
            <a:ext cx="839787" cy="32226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8EC1AD-DB6F-E848-AF55-C2438C06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176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2">
            <a:extLst>
              <a:ext uri="{FF2B5EF4-FFF2-40B4-BE49-F238E27FC236}">
                <a16:creationId xmlns:a16="http://schemas.microsoft.com/office/drawing/2014/main" id="{625ECEB9-CC1F-904E-B62D-36EABE6F4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042" name="Rectangle 3">
            <a:extLst>
              <a:ext uri="{FF2B5EF4-FFF2-40B4-BE49-F238E27FC236}">
                <a16:creationId xmlns:a16="http://schemas.microsoft.com/office/drawing/2014/main" id="{12FE4E80-FDED-7544-B64F-69BA93057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15043" name="Object 4">
            <a:extLst>
              <a:ext uri="{FF2B5EF4-FFF2-40B4-BE49-F238E27FC236}">
                <a16:creationId xmlns:a16="http://schemas.microsoft.com/office/drawing/2014/main" id="{2C5CE35A-137F-804A-AD2A-C4261EA2DC04}"/>
              </a:ext>
            </a:extLst>
          </p:cNvPr>
          <p:cNvGraphicFramePr>
            <a:graphicFrameLocks/>
          </p:cNvGraphicFramePr>
          <p:nvPr/>
        </p:nvGraphicFramePr>
        <p:xfrm>
          <a:off x="1008063" y="1289050"/>
          <a:ext cx="77724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4" name="CorelDRAW!" r:id="rId3" imgW="965200" imgH="647700" progId="CDraw5">
                  <p:embed/>
                </p:oleObj>
              </mc:Choice>
              <mc:Fallback>
                <p:oleObj name="CorelDRAW!" r:id="rId3" imgW="965200" imgH="647700" progId="CDraw5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1289050"/>
                        <a:ext cx="77724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44" name="Rectangle 5">
            <a:extLst>
              <a:ext uri="{FF2B5EF4-FFF2-40B4-BE49-F238E27FC236}">
                <a16:creationId xmlns:a16="http://schemas.microsoft.com/office/drawing/2014/main" id="{6FB635CD-4C87-EF4E-9303-8008F86E1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" y="219075"/>
            <a:ext cx="8586788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600" b="1">
                <a:solidFill>
                  <a:srgbClr val="003399"/>
                </a:solidFill>
                <a:latin typeface="Helvetica" pitchFamily="2" charset="0"/>
              </a:rPr>
              <a:t>Aeroelastic Analysis &amp; Test Process</a:t>
            </a:r>
            <a:endParaRPr kumimoji="1" lang="en-US" altLang="en-US" sz="3600" b="1" baseline="12000">
              <a:solidFill>
                <a:srgbClr val="003399"/>
              </a:solidFill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7446DA-0C1A-4743-BAED-C3701084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177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2">
            <a:extLst>
              <a:ext uri="{FF2B5EF4-FFF2-40B4-BE49-F238E27FC236}">
                <a16:creationId xmlns:a16="http://schemas.microsoft.com/office/drawing/2014/main" id="{724FA76E-EE53-C044-85DD-AE45A1F12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276225"/>
            <a:ext cx="7772400" cy="10636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Computational Aeroelasticity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Coupling Methods</a:t>
            </a:r>
          </a:p>
        </p:txBody>
      </p:sp>
      <p:sp>
        <p:nvSpPr>
          <p:cNvPr id="216066" name="Rectangle 3">
            <a:extLst>
              <a:ext uri="{FF2B5EF4-FFF2-40B4-BE49-F238E27FC236}">
                <a16:creationId xmlns:a16="http://schemas.microsoft.com/office/drawing/2014/main" id="{CCD3FE4E-1DC9-8D4B-995C-8C35D7C10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050" y="2074863"/>
            <a:ext cx="7772400" cy="335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There are three primary approaches for coupling CFD/CSD:</a:t>
            </a:r>
          </a:p>
          <a:p>
            <a:pPr lvl="1">
              <a:lnSpc>
                <a:spcPct val="90000"/>
              </a:lnSpc>
            </a:pPr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Intimately-Coupled (or Unified) Analysis: governing equations have to be reformulated</a:t>
            </a:r>
          </a:p>
          <a:p>
            <a:pPr lvl="1">
              <a:lnSpc>
                <a:spcPct val="90000"/>
              </a:lnSpc>
            </a:pPr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Tightly (or Closely) Coupled Analysis: interaction between CFD and CSD codes occurs at every time step</a:t>
            </a:r>
          </a:p>
          <a:p>
            <a:pPr lvl="1">
              <a:lnSpc>
                <a:spcPct val="90000"/>
              </a:lnSpc>
            </a:pPr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Loosely-Coupled Analysis: occasional interactions between CFD and CSD codes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2B77A-C505-1C42-973E-0BF216A2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Title 6">
            <a:extLst>
              <a:ext uri="{FF2B5EF4-FFF2-40B4-BE49-F238E27FC236}">
                <a16:creationId xmlns:a16="http://schemas.microsoft.com/office/drawing/2014/main" id="{30730769-5A31-E946-8378-FCBE4F73F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Aeroservoelasticity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>
            <a:extLst>
              <a:ext uri="{FF2B5EF4-FFF2-40B4-BE49-F238E27FC236}">
                <a16:creationId xmlns:a16="http://schemas.microsoft.com/office/drawing/2014/main" id="{0B8C2093-7D84-0B4C-B6F3-CC8DD2C2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25" y="219075"/>
            <a:ext cx="8229600" cy="77470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Introduction (Background)</a:t>
            </a:r>
          </a:p>
        </p:txBody>
      </p:sp>
      <p:sp>
        <p:nvSpPr>
          <p:cNvPr id="218114" name="Rectangle 3">
            <a:extLst>
              <a:ext uri="{FF2B5EF4-FFF2-40B4-BE49-F238E27FC236}">
                <a16:creationId xmlns:a16="http://schemas.microsoft.com/office/drawing/2014/main" id="{EDF02050-ED42-E64A-9349-D378C97CC6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463675"/>
            <a:ext cx="8523288" cy="4660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kumimoji="1"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ASE : Multidisciplinary interaction of: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aircraft’</a:t>
            </a:r>
            <a:r>
              <a:rPr kumimoji="1"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 flexible structure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steady and unsteady aerodynamics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active control systems</a:t>
            </a:r>
          </a:p>
          <a:p>
            <a:pPr lvl="1" eaLnBrk="1" hangingPunct="1">
              <a:lnSpc>
                <a:spcPct val="80000"/>
              </a:lnSpc>
            </a:pPr>
            <a:endParaRPr kumimoji="1"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kumimoji="1"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ASE Interactions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Adverse effects on vehicle stability and performance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Favorably modify the aeroelastic response characteristics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(HiLDA video)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kumimoji="1"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kumimoji="1"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Viable design option for: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Minimum weight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Optimized performance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Multimission requirements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BC325-410E-1748-AB03-EEE7AFC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7" name="Picture 1026">
            <a:extLst>
              <a:ext uri="{FF2B5EF4-FFF2-40B4-BE49-F238E27FC236}">
                <a16:creationId xmlns:a16="http://schemas.microsoft.com/office/drawing/2014/main" id="{5A94D2A5-2D16-FE4F-94BB-A26E5FFDF92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11138"/>
            <a:ext cx="7881938" cy="649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006888-D8CF-5442-AC78-25FF9632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181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2">
            <a:extLst>
              <a:ext uri="{FF2B5EF4-FFF2-40B4-BE49-F238E27FC236}">
                <a16:creationId xmlns:a16="http://schemas.microsoft.com/office/drawing/2014/main" id="{F7AB80B0-9AD1-E449-8E45-EEC23C413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227013"/>
            <a:ext cx="5241925" cy="658812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ASE Design Benefits</a:t>
            </a:r>
          </a:p>
        </p:txBody>
      </p:sp>
      <p:pic>
        <p:nvPicPr>
          <p:cNvPr id="221186" name="Picture 3">
            <a:extLst>
              <a:ext uri="{FF2B5EF4-FFF2-40B4-BE49-F238E27FC236}">
                <a16:creationId xmlns:a16="http://schemas.microsoft.com/office/drawing/2014/main" id="{B83E9AD8-34FE-104D-B706-A684334BDBB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150938"/>
            <a:ext cx="7972425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A60754-EE43-5447-9E36-864119DAB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2">
            <a:extLst>
              <a:ext uri="{FF2B5EF4-FFF2-40B4-BE49-F238E27FC236}">
                <a16:creationId xmlns:a16="http://schemas.microsoft.com/office/drawing/2014/main" id="{A470C745-3F68-B34B-A910-F1E34262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3" y="227013"/>
            <a:ext cx="8229600" cy="77470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Point of Interest</a:t>
            </a:r>
          </a:p>
        </p:txBody>
      </p:sp>
      <p:sp>
        <p:nvSpPr>
          <p:cNvPr id="234498" name="Rectangle 3">
            <a:extLst>
              <a:ext uri="{FF2B5EF4-FFF2-40B4-BE49-F238E27FC236}">
                <a16:creationId xmlns:a16="http://schemas.microsoft.com/office/drawing/2014/main" id="{FD572540-00E4-EF47-AC4A-4D8802D7332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66713" y="1423988"/>
            <a:ext cx="7772400" cy="43640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400" dirty="0">
                <a:latin typeface="Helvetica" charset="0"/>
                <a:ea typeface="ＭＳ Ｐゴシック" charset="-128"/>
                <a:cs typeface="Helvetica" charset="0"/>
              </a:rPr>
              <a:t>Traditional approach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Design rigid-body control system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Design/investigate flexible-body control system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Frequency separation allows separate designs to be combined later</a:t>
            </a:r>
          </a:p>
          <a:p>
            <a:pPr marL="319088" lvl="1" indent="0" eaLnBrk="1" hangingPunct="1">
              <a:lnSpc>
                <a:spcPct val="90000"/>
              </a:lnSpc>
              <a:buFont typeface="Wingdings 2" charset="2"/>
              <a:buNone/>
              <a:defRPr/>
            </a:pPr>
            <a:endParaRPr kumimoji="1" lang="en-US" altLang="en-US" sz="20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400" dirty="0">
                <a:latin typeface="Helvetica" charset="0"/>
                <a:ea typeface="ＭＳ Ｐゴシック" charset="-128"/>
                <a:cs typeface="Helvetica" charset="0"/>
              </a:rPr>
              <a:t>High Speed Civil Transport (large, flexible)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Closely-coupled rigid-body and flexible modes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Traditional approach not effective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New design paradigm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Long fuselage leads to lags in response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Several ASE issues (SMC, RQ, GLA,…)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DDD4B0-820C-1049-BD7C-B772EFE4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2">
            <a:extLst>
              <a:ext uri="{FF2B5EF4-FFF2-40B4-BE49-F238E27FC236}">
                <a16:creationId xmlns:a16="http://schemas.microsoft.com/office/drawing/2014/main" id="{147014F4-6DF6-6945-B954-1A69372F9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4" name="Rectangle 3">
            <a:extLst>
              <a:ext uri="{FF2B5EF4-FFF2-40B4-BE49-F238E27FC236}">
                <a16:creationId xmlns:a16="http://schemas.microsoft.com/office/drawing/2014/main" id="{1383FA05-6975-604E-AB8B-F1B59B6BD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5" name="Rectangle 4">
            <a:extLst>
              <a:ext uri="{FF2B5EF4-FFF2-40B4-BE49-F238E27FC236}">
                <a16:creationId xmlns:a16="http://schemas.microsoft.com/office/drawing/2014/main" id="{B40DACA3-9773-AD43-83D6-9D78A9825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" y="231775"/>
            <a:ext cx="5827713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70000"/>
              </a:lnSpc>
            </a:pPr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AE/ASE Typical Plots</a:t>
            </a:r>
          </a:p>
        </p:txBody>
      </p:sp>
      <p:sp>
        <p:nvSpPr>
          <p:cNvPr id="223236" name="Rectangle 5">
            <a:extLst>
              <a:ext uri="{FF2B5EF4-FFF2-40B4-BE49-F238E27FC236}">
                <a16:creationId xmlns:a16="http://schemas.microsoft.com/office/drawing/2014/main" id="{E0545F4E-8747-0F40-AA32-88F9B5A6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988" y="136842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7" name="Rectangle 6">
            <a:extLst>
              <a:ext uri="{FF2B5EF4-FFF2-40B4-BE49-F238E27FC236}">
                <a16:creationId xmlns:a16="http://schemas.microsoft.com/office/drawing/2014/main" id="{685AC776-A5C2-1F41-8277-F4EEF2B41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538" y="136842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8" name="Rectangle 7">
            <a:extLst>
              <a:ext uri="{FF2B5EF4-FFF2-40B4-BE49-F238E27FC236}">
                <a16:creationId xmlns:a16="http://schemas.microsoft.com/office/drawing/2014/main" id="{7948CB02-E281-5A49-9FED-8C3CA7E3B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9663" y="1371600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9" name="Rectangle 8">
            <a:extLst>
              <a:ext uri="{FF2B5EF4-FFF2-40B4-BE49-F238E27FC236}">
                <a16:creationId xmlns:a16="http://schemas.microsoft.com/office/drawing/2014/main" id="{ADDC2C7A-729E-174B-A8D1-136610895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0" y="3030538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0" name="Rectangle 9">
            <a:extLst>
              <a:ext uri="{FF2B5EF4-FFF2-40B4-BE49-F238E27FC236}">
                <a16:creationId xmlns:a16="http://schemas.microsoft.com/office/drawing/2014/main" id="{57DF2F6A-FC51-234F-8361-CEFA99C97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3040063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1" name="Rectangle 10">
            <a:extLst>
              <a:ext uri="{FF2B5EF4-FFF2-40B4-BE49-F238E27FC236}">
                <a16:creationId xmlns:a16="http://schemas.microsoft.com/office/drawing/2014/main" id="{36D12D4C-8CA3-2543-91DB-183B82FBB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075" y="303212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2" name="Rectangle 11">
            <a:extLst>
              <a:ext uri="{FF2B5EF4-FFF2-40B4-BE49-F238E27FC236}">
                <a16:creationId xmlns:a16="http://schemas.microsoft.com/office/drawing/2014/main" id="{DCAE52CF-67C0-DF46-BBE9-7C1EEA736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1888" y="4694238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3" name="Rectangle 12">
            <a:extLst>
              <a:ext uri="{FF2B5EF4-FFF2-40B4-BE49-F238E27FC236}">
                <a16:creationId xmlns:a16="http://schemas.microsoft.com/office/drawing/2014/main" id="{0E2CC36E-1ECF-5C41-A2B2-6A76694FA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466407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4" name="Rectangle 13">
            <a:extLst>
              <a:ext uri="{FF2B5EF4-FFF2-40B4-BE49-F238E27FC236}">
                <a16:creationId xmlns:a16="http://schemas.microsoft.com/office/drawing/2014/main" id="{4B7F6AC8-8F3D-3C4E-8C3E-223E3183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4687888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5" name="Rectangle 14">
            <a:extLst>
              <a:ext uri="{FF2B5EF4-FFF2-40B4-BE49-F238E27FC236}">
                <a16:creationId xmlns:a16="http://schemas.microsoft.com/office/drawing/2014/main" id="{34FAA89A-F813-F54D-A4C0-43502B28F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914400"/>
            <a:ext cx="14128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MODELING</a:t>
            </a:r>
          </a:p>
        </p:txBody>
      </p:sp>
      <p:sp>
        <p:nvSpPr>
          <p:cNvPr id="223246" name="Rectangle 15">
            <a:extLst>
              <a:ext uri="{FF2B5EF4-FFF2-40B4-BE49-F238E27FC236}">
                <a16:creationId xmlns:a16="http://schemas.microsoft.com/office/drawing/2014/main" id="{534C2BDE-0010-6D43-94A5-8EEC864D6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942975"/>
            <a:ext cx="19716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PERFORMANCE</a:t>
            </a:r>
          </a:p>
        </p:txBody>
      </p:sp>
      <p:sp>
        <p:nvSpPr>
          <p:cNvPr id="223247" name="Rectangle 16">
            <a:extLst>
              <a:ext uri="{FF2B5EF4-FFF2-40B4-BE49-F238E27FC236}">
                <a16:creationId xmlns:a16="http://schemas.microsoft.com/office/drawing/2014/main" id="{C616D2D3-407B-474B-A80B-ED91FA835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0" y="950913"/>
            <a:ext cx="1768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ROBUSTNESS</a:t>
            </a:r>
          </a:p>
        </p:txBody>
      </p:sp>
      <p:sp>
        <p:nvSpPr>
          <p:cNvPr id="223248" name="Line 17">
            <a:extLst>
              <a:ext uri="{FF2B5EF4-FFF2-40B4-BE49-F238E27FC236}">
                <a16:creationId xmlns:a16="http://schemas.microsoft.com/office/drawing/2014/main" id="{16E04C6E-A008-4644-A1E6-F5C169BA6C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163" y="1476375"/>
            <a:ext cx="1227137" cy="1039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49" name="Rectangle 18">
            <a:extLst>
              <a:ext uri="{FF2B5EF4-FFF2-40B4-BE49-F238E27FC236}">
                <a16:creationId xmlns:a16="http://schemas.microsoft.com/office/drawing/2014/main" id="{B68DB72A-8313-FA46-918C-367500B0B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2354263"/>
            <a:ext cx="159226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Mode Shapes</a:t>
            </a:r>
          </a:p>
        </p:txBody>
      </p:sp>
      <p:sp>
        <p:nvSpPr>
          <p:cNvPr id="223250" name="Rectangle 19">
            <a:extLst>
              <a:ext uri="{FF2B5EF4-FFF2-40B4-BE49-F238E27FC236}">
                <a16:creationId xmlns:a16="http://schemas.microsoft.com/office/drawing/2014/main" id="{45161C0E-6469-004A-BD0F-510E871EE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163" y="4073525"/>
            <a:ext cx="16176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Aero Paneling</a:t>
            </a:r>
          </a:p>
        </p:txBody>
      </p:sp>
      <p:sp>
        <p:nvSpPr>
          <p:cNvPr id="223251" name="Line 20">
            <a:extLst>
              <a:ext uri="{FF2B5EF4-FFF2-40B4-BE49-F238E27FC236}">
                <a16:creationId xmlns:a16="http://schemas.microsoft.com/office/drawing/2014/main" id="{4BC92BD4-D5DD-5E45-9FA2-4D534DAE43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1788" y="4806950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2" name="Line 21">
            <a:extLst>
              <a:ext uri="{FF2B5EF4-FFF2-40B4-BE49-F238E27FC236}">
                <a16:creationId xmlns:a16="http://schemas.microsoft.com/office/drawing/2014/main" id="{1B769541-C109-DC43-9285-14C52B1BF6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8" y="5184775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3" name="Line 22">
            <a:extLst>
              <a:ext uri="{FF2B5EF4-FFF2-40B4-BE49-F238E27FC236}">
                <a16:creationId xmlns:a16="http://schemas.microsoft.com/office/drawing/2014/main" id="{42EA1B34-3426-964E-89CA-E655744E9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8" y="5345113"/>
            <a:ext cx="4762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4" name="Line 23">
            <a:extLst>
              <a:ext uri="{FF2B5EF4-FFF2-40B4-BE49-F238E27FC236}">
                <a16:creationId xmlns:a16="http://schemas.microsoft.com/office/drawing/2014/main" id="{A9E23DDF-8443-A840-B315-A4579394D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5708650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5" name="Freeform 24">
            <a:extLst>
              <a:ext uri="{FF2B5EF4-FFF2-40B4-BE49-F238E27FC236}">
                <a16:creationId xmlns:a16="http://schemas.microsoft.com/office/drawing/2014/main" id="{9CD09FE7-A248-7840-B644-43B6F740A08C}"/>
              </a:ext>
            </a:extLst>
          </p:cNvPr>
          <p:cNvSpPr>
            <a:spLocks/>
          </p:cNvSpPr>
          <p:nvPr/>
        </p:nvSpPr>
        <p:spPr bwMode="auto">
          <a:xfrm>
            <a:off x="1590675" y="4881563"/>
            <a:ext cx="1069975" cy="293687"/>
          </a:xfrm>
          <a:custGeom>
            <a:avLst/>
            <a:gdLst>
              <a:gd name="T0" fmla="*/ 0 w 674"/>
              <a:gd name="T1" fmla="*/ 2147483646 h 185"/>
              <a:gd name="T2" fmla="*/ 2147483646 w 674"/>
              <a:gd name="T3" fmla="*/ 2147483646 h 185"/>
              <a:gd name="T4" fmla="*/ 2147483646 w 674"/>
              <a:gd name="T5" fmla="*/ 2147483646 h 185"/>
              <a:gd name="T6" fmla="*/ 2147483646 w 674"/>
              <a:gd name="T7" fmla="*/ 2147483646 h 185"/>
              <a:gd name="T8" fmla="*/ 2147483646 w 674"/>
              <a:gd name="T9" fmla="*/ 2147483646 h 185"/>
              <a:gd name="T10" fmla="*/ 2147483646 w 674"/>
              <a:gd name="T11" fmla="*/ 2147483646 h 185"/>
              <a:gd name="T12" fmla="*/ 2147483646 w 674"/>
              <a:gd name="T13" fmla="*/ 2147483646 h 185"/>
              <a:gd name="T14" fmla="*/ 2147483646 w 674"/>
              <a:gd name="T15" fmla="*/ 2147483646 h 185"/>
              <a:gd name="T16" fmla="*/ 2147483646 w 674"/>
              <a:gd name="T17" fmla="*/ 2147483646 h 185"/>
              <a:gd name="T18" fmla="*/ 2147483646 w 674"/>
              <a:gd name="T19" fmla="*/ 2147483646 h 185"/>
              <a:gd name="T20" fmla="*/ 2147483646 w 674"/>
              <a:gd name="T21" fmla="*/ 2147483646 h 185"/>
              <a:gd name="T22" fmla="*/ 2147483646 w 674"/>
              <a:gd name="T23" fmla="*/ 2147483646 h 185"/>
              <a:gd name="T24" fmla="*/ 2147483646 w 674"/>
              <a:gd name="T25" fmla="*/ 2147483646 h 185"/>
              <a:gd name="T26" fmla="*/ 2147483646 w 674"/>
              <a:gd name="T27" fmla="*/ 2147483646 h 185"/>
              <a:gd name="T28" fmla="*/ 2147483646 w 674"/>
              <a:gd name="T29" fmla="*/ 2147483646 h 185"/>
              <a:gd name="T30" fmla="*/ 2147483646 w 674"/>
              <a:gd name="T31" fmla="*/ 2147483646 h 185"/>
              <a:gd name="T32" fmla="*/ 2147483646 w 674"/>
              <a:gd name="T33" fmla="*/ 2147483646 h 185"/>
              <a:gd name="T34" fmla="*/ 2147483646 w 674"/>
              <a:gd name="T35" fmla="*/ 2147483646 h 185"/>
              <a:gd name="T36" fmla="*/ 2147483646 w 674"/>
              <a:gd name="T37" fmla="*/ 2147483646 h 185"/>
              <a:gd name="T38" fmla="*/ 2147483646 w 674"/>
              <a:gd name="T39" fmla="*/ 2147483646 h 185"/>
              <a:gd name="T40" fmla="*/ 2147483646 w 674"/>
              <a:gd name="T41" fmla="*/ 2147483646 h 185"/>
              <a:gd name="T42" fmla="*/ 2147483646 w 674"/>
              <a:gd name="T43" fmla="*/ 2147483646 h 185"/>
              <a:gd name="T44" fmla="*/ 2147483646 w 674"/>
              <a:gd name="T45" fmla="*/ 2147483646 h 185"/>
              <a:gd name="T46" fmla="*/ 2147483646 w 674"/>
              <a:gd name="T47" fmla="*/ 2147483646 h 185"/>
              <a:gd name="T48" fmla="*/ 2147483646 w 674"/>
              <a:gd name="T49" fmla="*/ 2147483646 h 185"/>
              <a:gd name="T50" fmla="*/ 2147483646 w 674"/>
              <a:gd name="T51" fmla="*/ 2147483646 h 185"/>
              <a:gd name="T52" fmla="*/ 2147483646 w 674"/>
              <a:gd name="T53" fmla="*/ 2147483646 h 185"/>
              <a:gd name="T54" fmla="*/ 2147483646 w 674"/>
              <a:gd name="T55" fmla="*/ 2147483646 h 185"/>
              <a:gd name="T56" fmla="*/ 2147483646 w 674"/>
              <a:gd name="T57" fmla="*/ 2147483646 h 185"/>
              <a:gd name="T58" fmla="*/ 2147483646 w 674"/>
              <a:gd name="T59" fmla="*/ 2147483646 h 185"/>
              <a:gd name="T60" fmla="*/ 2147483646 w 674"/>
              <a:gd name="T61" fmla="*/ 2147483646 h 185"/>
              <a:gd name="T62" fmla="*/ 2147483646 w 674"/>
              <a:gd name="T63" fmla="*/ 2147483646 h 185"/>
              <a:gd name="T64" fmla="*/ 2147483646 w 674"/>
              <a:gd name="T65" fmla="*/ 2147483646 h 185"/>
              <a:gd name="T66" fmla="*/ 2147483646 w 674"/>
              <a:gd name="T67" fmla="*/ 2147483646 h 185"/>
              <a:gd name="T68" fmla="*/ 2147483646 w 674"/>
              <a:gd name="T69" fmla="*/ 2147483646 h 185"/>
              <a:gd name="T70" fmla="*/ 2147483646 w 674"/>
              <a:gd name="T71" fmla="*/ 2147483646 h 185"/>
              <a:gd name="T72" fmla="*/ 2147483646 w 674"/>
              <a:gd name="T73" fmla="*/ 2147483646 h 185"/>
              <a:gd name="T74" fmla="*/ 2147483646 w 674"/>
              <a:gd name="T75" fmla="*/ 0 h 185"/>
              <a:gd name="T76" fmla="*/ 2147483646 w 674"/>
              <a:gd name="T77" fmla="*/ 0 h 185"/>
              <a:gd name="T78" fmla="*/ 2147483646 w 674"/>
              <a:gd name="T79" fmla="*/ 0 h 185"/>
              <a:gd name="T80" fmla="*/ 2147483646 w 674"/>
              <a:gd name="T81" fmla="*/ 0 h 185"/>
              <a:gd name="T82" fmla="*/ 2147483646 w 674"/>
              <a:gd name="T83" fmla="*/ 2147483646 h 185"/>
              <a:gd name="T84" fmla="*/ 2147483646 w 674"/>
              <a:gd name="T85" fmla="*/ 2147483646 h 18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674"/>
              <a:gd name="T130" fmla="*/ 0 h 185"/>
              <a:gd name="T131" fmla="*/ 674 w 674"/>
              <a:gd name="T132" fmla="*/ 185 h 18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674" h="185">
                <a:moveTo>
                  <a:pt x="0" y="184"/>
                </a:moveTo>
                <a:lnTo>
                  <a:pt x="14" y="177"/>
                </a:lnTo>
                <a:lnTo>
                  <a:pt x="29" y="177"/>
                </a:lnTo>
                <a:lnTo>
                  <a:pt x="43" y="177"/>
                </a:lnTo>
                <a:lnTo>
                  <a:pt x="57" y="177"/>
                </a:lnTo>
                <a:lnTo>
                  <a:pt x="71" y="170"/>
                </a:lnTo>
                <a:lnTo>
                  <a:pt x="85" y="170"/>
                </a:lnTo>
                <a:lnTo>
                  <a:pt x="106" y="170"/>
                </a:lnTo>
                <a:lnTo>
                  <a:pt x="121" y="170"/>
                </a:lnTo>
                <a:lnTo>
                  <a:pt x="135" y="155"/>
                </a:lnTo>
                <a:lnTo>
                  <a:pt x="149" y="155"/>
                </a:lnTo>
                <a:lnTo>
                  <a:pt x="163" y="141"/>
                </a:lnTo>
                <a:lnTo>
                  <a:pt x="177" y="141"/>
                </a:lnTo>
                <a:lnTo>
                  <a:pt x="191" y="141"/>
                </a:lnTo>
                <a:lnTo>
                  <a:pt x="213" y="134"/>
                </a:lnTo>
                <a:lnTo>
                  <a:pt x="234" y="127"/>
                </a:lnTo>
                <a:lnTo>
                  <a:pt x="255" y="120"/>
                </a:lnTo>
                <a:lnTo>
                  <a:pt x="269" y="113"/>
                </a:lnTo>
                <a:lnTo>
                  <a:pt x="291" y="113"/>
                </a:lnTo>
                <a:lnTo>
                  <a:pt x="305" y="106"/>
                </a:lnTo>
                <a:lnTo>
                  <a:pt x="319" y="99"/>
                </a:lnTo>
                <a:lnTo>
                  <a:pt x="333" y="99"/>
                </a:lnTo>
                <a:lnTo>
                  <a:pt x="347" y="92"/>
                </a:lnTo>
                <a:lnTo>
                  <a:pt x="361" y="85"/>
                </a:lnTo>
                <a:lnTo>
                  <a:pt x="376" y="78"/>
                </a:lnTo>
                <a:lnTo>
                  <a:pt x="390" y="70"/>
                </a:lnTo>
                <a:lnTo>
                  <a:pt x="404" y="70"/>
                </a:lnTo>
                <a:lnTo>
                  <a:pt x="418" y="70"/>
                </a:lnTo>
                <a:lnTo>
                  <a:pt x="432" y="70"/>
                </a:lnTo>
                <a:lnTo>
                  <a:pt x="446" y="63"/>
                </a:lnTo>
                <a:lnTo>
                  <a:pt x="460" y="63"/>
                </a:lnTo>
                <a:lnTo>
                  <a:pt x="475" y="56"/>
                </a:lnTo>
                <a:lnTo>
                  <a:pt x="496" y="49"/>
                </a:lnTo>
                <a:lnTo>
                  <a:pt x="510" y="42"/>
                </a:lnTo>
                <a:lnTo>
                  <a:pt x="524" y="35"/>
                </a:lnTo>
                <a:lnTo>
                  <a:pt x="545" y="21"/>
                </a:lnTo>
                <a:lnTo>
                  <a:pt x="567" y="14"/>
                </a:lnTo>
                <a:lnTo>
                  <a:pt x="588" y="0"/>
                </a:lnTo>
                <a:lnTo>
                  <a:pt x="602" y="0"/>
                </a:lnTo>
                <a:lnTo>
                  <a:pt x="623" y="0"/>
                </a:lnTo>
                <a:lnTo>
                  <a:pt x="637" y="0"/>
                </a:lnTo>
                <a:lnTo>
                  <a:pt x="659" y="7"/>
                </a:lnTo>
                <a:lnTo>
                  <a:pt x="673" y="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56" name="Freeform 25">
            <a:extLst>
              <a:ext uri="{FF2B5EF4-FFF2-40B4-BE49-F238E27FC236}">
                <a16:creationId xmlns:a16="http://schemas.microsoft.com/office/drawing/2014/main" id="{DCAB97C6-7D5B-5943-98C0-75ED98C165AC}"/>
              </a:ext>
            </a:extLst>
          </p:cNvPr>
          <p:cNvSpPr>
            <a:spLocks/>
          </p:cNvSpPr>
          <p:nvPr/>
        </p:nvSpPr>
        <p:spPr bwMode="auto">
          <a:xfrm>
            <a:off x="1612900" y="5432425"/>
            <a:ext cx="935038" cy="203200"/>
          </a:xfrm>
          <a:custGeom>
            <a:avLst/>
            <a:gdLst>
              <a:gd name="T0" fmla="*/ 0 w 589"/>
              <a:gd name="T1" fmla="*/ 0 h 128"/>
              <a:gd name="T2" fmla="*/ 2147483646 w 589"/>
              <a:gd name="T3" fmla="*/ 0 h 128"/>
              <a:gd name="T4" fmla="*/ 2147483646 w 589"/>
              <a:gd name="T5" fmla="*/ 2147483646 h 128"/>
              <a:gd name="T6" fmla="*/ 2147483646 w 589"/>
              <a:gd name="T7" fmla="*/ 2147483646 h 128"/>
              <a:gd name="T8" fmla="*/ 2147483646 w 589"/>
              <a:gd name="T9" fmla="*/ 2147483646 h 128"/>
              <a:gd name="T10" fmla="*/ 2147483646 w 589"/>
              <a:gd name="T11" fmla="*/ 2147483646 h 128"/>
              <a:gd name="T12" fmla="*/ 2147483646 w 589"/>
              <a:gd name="T13" fmla="*/ 2147483646 h 128"/>
              <a:gd name="T14" fmla="*/ 2147483646 w 589"/>
              <a:gd name="T15" fmla="*/ 2147483646 h 128"/>
              <a:gd name="T16" fmla="*/ 2147483646 w 589"/>
              <a:gd name="T17" fmla="*/ 2147483646 h 128"/>
              <a:gd name="T18" fmla="*/ 2147483646 w 589"/>
              <a:gd name="T19" fmla="*/ 2147483646 h 128"/>
              <a:gd name="T20" fmla="*/ 2147483646 w 589"/>
              <a:gd name="T21" fmla="*/ 2147483646 h 128"/>
              <a:gd name="T22" fmla="*/ 2147483646 w 589"/>
              <a:gd name="T23" fmla="*/ 2147483646 h 128"/>
              <a:gd name="T24" fmla="*/ 2147483646 w 589"/>
              <a:gd name="T25" fmla="*/ 2147483646 h 128"/>
              <a:gd name="T26" fmla="*/ 2147483646 w 589"/>
              <a:gd name="T27" fmla="*/ 2147483646 h 128"/>
              <a:gd name="T28" fmla="*/ 2147483646 w 589"/>
              <a:gd name="T29" fmla="*/ 2147483646 h 128"/>
              <a:gd name="T30" fmla="*/ 2147483646 w 589"/>
              <a:gd name="T31" fmla="*/ 2147483646 h 128"/>
              <a:gd name="T32" fmla="*/ 2147483646 w 589"/>
              <a:gd name="T33" fmla="*/ 2147483646 h 128"/>
              <a:gd name="T34" fmla="*/ 2147483646 w 589"/>
              <a:gd name="T35" fmla="*/ 2147483646 h 128"/>
              <a:gd name="T36" fmla="*/ 2147483646 w 589"/>
              <a:gd name="T37" fmla="*/ 2147483646 h 128"/>
              <a:gd name="T38" fmla="*/ 2147483646 w 589"/>
              <a:gd name="T39" fmla="*/ 2147483646 h 128"/>
              <a:gd name="T40" fmla="*/ 2147483646 w 589"/>
              <a:gd name="T41" fmla="*/ 2147483646 h 128"/>
              <a:gd name="T42" fmla="*/ 2147483646 w 589"/>
              <a:gd name="T43" fmla="*/ 2147483646 h 128"/>
              <a:gd name="T44" fmla="*/ 2147483646 w 589"/>
              <a:gd name="T45" fmla="*/ 2147483646 h 128"/>
              <a:gd name="T46" fmla="*/ 2147483646 w 589"/>
              <a:gd name="T47" fmla="*/ 2147483646 h 128"/>
              <a:gd name="T48" fmla="*/ 2147483646 w 589"/>
              <a:gd name="T49" fmla="*/ 2147483646 h 128"/>
              <a:gd name="T50" fmla="*/ 2147483646 w 589"/>
              <a:gd name="T51" fmla="*/ 2147483646 h 128"/>
              <a:gd name="T52" fmla="*/ 2147483646 w 589"/>
              <a:gd name="T53" fmla="*/ 2147483646 h 128"/>
              <a:gd name="T54" fmla="*/ 2147483646 w 589"/>
              <a:gd name="T55" fmla="*/ 2147483646 h 128"/>
              <a:gd name="T56" fmla="*/ 2147483646 w 589"/>
              <a:gd name="T57" fmla="*/ 2147483646 h 128"/>
              <a:gd name="T58" fmla="*/ 2147483646 w 589"/>
              <a:gd name="T59" fmla="*/ 2147483646 h 128"/>
              <a:gd name="T60" fmla="*/ 2147483646 w 589"/>
              <a:gd name="T61" fmla="*/ 2147483646 h 128"/>
              <a:gd name="T62" fmla="*/ 2147483646 w 589"/>
              <a:gd name="T63" fmla="*/ 2147483646 h 128"/>
              <a:gd name="T64" fmla="*/ 2147483646 w 589"/>
              <a:gd name="T65" fmla="*/ 2147483646 h 128"/>
              <a:gd name="T66" fmla="*/ 2147483646 w 589"/>
              <a:gd name="T67" fmla="*/ 2147483646 h 128"/>
              <a:gd name="T68" fmla="*/ 2147483646 w 589"/>
              <a:gd name="T69" fmla="*/ 2147483646 h 128"/>
              <a:gd name="T70" fmla="*/ 2147483646 w 589"/>
              <a:gd name="T71" fmla="*/ 2147483646 h 128"/>
              <a:gd name="T72" fmla="*/ 2147483646 w 589"/>
              <a:gd name="T73" fmla="*/ 2147483646 h 128"/>
              <a:gd name="T74" fmla="*/ 2147483646 w 589"/>
              <a:gd name="T75" fmla="*/ 2147483646 h 12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89"/>
              <a:gd name="T115" fmla="*/ 0 h 128"/>
              <a:gd name="T116" fmla="*/ 589 w 589"/>
              <a:gd name="T117" fmla="*/ 128 h 12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89" h="128">
                <a:moveTo>
                  <a:pt x="0" y="0"/>
                </a:moveTo>
                <a:lnTo>
                  <a:pt x="22" y="0"/>
                </a:lnTo>
                <a:lnTo>
                  <a:pt x="36" y="7"/>
                </a:lnTo>
                <a:lnTo>
                  <a:pt x="50" y="7"/>
                </a:lnTo>
                <a:lnTo>
                  <a:pt x="64" y="14"/>
                </a:lnTo>
                <a:lnTo>
                  <a:pt x="78" y="14"/>
                </a:lnTo>
                <a:lnTo>
                  <a:pt x="92" y="21"/>
                </a:lnTo>
                <a:lnTo>
                  <a:pt x="107" y="21"/>
                </a:lnTo>
                <a:lnTo>
                  <a:pt x="121" y="21"/>
                </a:lnTo>
                <a:lnTo>
                  <a:pt x="135" y="21"/>
                </a:lnTo>
                <a:lnTo>
                  <a:pt x="149" y="21"/>
                </a:lnTo>
                <a:lnTo>
                  <a:pt x="170" y="21"/>
                </a:lnTo>
                <a:lnTo>
                  <a:pt x="192" y="28"/>
                </a:lnTo>
                <a:lnTo>
                  <a:pt x="206" y="28"/>
                </a:lnTo>
                <a:lnTo>
                  <a:pt x="220" y="28"/>
                </a:lnTo>
                <a:lnTo>
                  <a:pt x="234" y="28"/>
                </a:lnTo>
                <a:lnTo>
                  <a:pt x="248" y="28"/>
                </a:lnTo>
                <a:lnTo>
                  <a:pt x="262" y="35"/>
                </a:lnTo>
                <a:lnTo>
                  <a:pt x="284" y="42"/>
                </a:lnTo>
                <a:lnTo>
                  <a:pt x="298" y="42"/>
                </a:lnTo>
                <a:lnTo>
                  <a:pt x="312" y="42"/>
                </a:lnTo>
                <a:lnTo>
                  <a:pt x="326" y="49"/>
                </a:lnTo>
                <a:lnTo>
                  <a:pt x="347" y="49"/>
                </a:lnTo>
                <a:lnTo>
                  <a:pt x="362" y="49"/>
                </a:lnTo>
                <a:lnTo>
                  <a:pt x="383" y="63"/>
                </a:lnTo>
                <a:lnTo>
                  <a:pt x="404" y="70"/>
                </a:lnTo>
                <a:lnTo>
                  <a:pt x="432" y="70"/>
                </a:lnTo>
                <a:lnTo>
                  <a:pt x="446" y="77"/>
                </a:lnTo>
                <a:lnTo>
                  <a:pt x="461" y="77"/>
                </a:lnTo>
                <a:lnTo>
                  <a:pt x="475" y="77"/>
                </a:lnTo>
                <a:lnTo>
                  <a:pt x="489" y="77"/>
                </a:lnTo>
                <a:lnTo>
                  <a:pt x="503" y="92"/>
                </a:lnTo>
                <a:lnTo>
                  <a:pt x="517" y="92"/>
                </a:lnTo>
                <a:lnTo>
                  <a:pt x="531" y="99"/>
                </a:lnTo>
                <a:lnTo>
                  <a:pt x="546" y="99"/>
                </a:lnTo>
                <a:lnTo>
                  <a:pt x="546" y="113"/>
                </a:lnTo>
                <a:lnTo>
                  <a:pt x="567" y="120"/>
                </a:lnTo>
                <a:lnTo>
                  <a:pt x="588" y="12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57" name="Rectangle 26">
            <a:extLst>
              <a:ext uri="{FF2B5EF4-FFF2-40B4-BE49-F238E27FC236}">
                <a16:creationId xmlns:a16="http://schemas.microsoft.com/office/drawing/2014/main" id="{8FD45620-7F38-9540-B707-8B554A942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675" y="5815013"/>
            <a:ext cx="17827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S-Plane Approx</a:t>
            </a:r>
          </a:p>
        </p:txBody>
      </p:sp>
      <p:sp>
        <p:nvSpPr>
          <p:cNvPr id="223258" name="Rectangle 27">
            <a:extLst>
              <a:ext uri="{FF2B5EF4-FFF2-40B4-BE49-F238E27FC236}">
                <a16:creationId xmlns:a16="http://schemas.microsoft.com/office/drawing/2014/main" id="{5381F365-8B20-A84C-BF0A-4DCA091BB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388" y="5062538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k</a:t>
            </a:r>
          </a:p>
        </p:txBody>
      </p:sp>
      <p:sp>
        <p:nvSpPr>
          <p:cNvPr id="223259" name="Rectangle 28">
            <a:extLst>
              <a:ext uri="{FF2B5EF4-FFF2-40B4-BE49-F238E27FC236}">
                <a16:creationId xmlns:a16="http://schemas.microsoft.com/office/drawing/2014/main" id="{BC5D6ADC-8BB9-3143-AB41-6C2B51C8C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163" y="5500688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k</a:t>
            </a:r>
          </a:p>
        </p:txBody>
      </p:sp>
      <p:sp>
        <p:nvSpPr>
          <p:cNvPr id="223260" name="Rectangle 29">
            <a:extLst>
              <a:ext uri="{FF2B5EF4-FFF2-40B4-BE49-F238E27FC236}">
                <a16:creationId xmlns:a16="http://schemas.microsoft.com/office/drawing/2014/main" id="{4AB954EC-9CD6-E843-82A9-04DE5889F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4748213"/>
            <a:ext cx="2571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I</a:t>
            </a:r>
          </a:p>
        </p:txBody>
      </p:sp>
      <p:sp>
        <p:nvSpPr>
          <p:cNvPr id="223261" name="Rectangle 30">
            <a:extLst>
              <a:ext uri="{FF2B5EF4-FFF2-40B4-BE49-F238E27FC236}">
                <a16:creationId xmlns:a16="http://schemas.microsoft.com/office/drawing/2014/main" id="{7E43A7C4-D12D-3945-8FBD-9BEFC8CA6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5365750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R</a:t>
            </a:r>
          </a:p>
        </p:txBody>
      </p:sp>
      <p:sp>
        <p:nvSpPr>
          <p:cNvPr id="223262" name="Oval 31">
            <a:extLst>
              <a:ext uri="{FF2B5EF4-FFF2-40B4-BE49-F238E27FC236}">
                <a16:creationId xmlns:a16="http://schemas.microsoft.com/office/drawing/2014/main" id="{1AB0FEDC-91E7-F641-A3AB-AA74CF55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3" y="5078413"/>
            <a:ext cx="42862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3" name="Oval 32">
            <a:extLst>
              <a:ext uri="{FF2B5EF4-FFF2-40B4-BE49-F238E27FC236}">
                <a16:creationId xmlns:a16="http://schemas.microsoft.com/office/drawing/2014/main" id="{1DA8418C-89EC-8C46-BAD8-E5118BAF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113" y="5029200"/>
            <a:ext cx="60325" cy="492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4" name="Oval 33">
            <a:extLst>
              <a:ext uri="{FF2B5EF4-FFF2-40B4-BE49-F238E27FC236}">
                <a16:creationId xmlns:a16="http://schemas.microsoft.com/office/drawing/2014/main" id="{88FC3F8E-702A-D049-A591-C5F6380D4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8" y="4973638"/>
            <a:ext cx="42862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5" name="Oval 34">
            <a:extLst>
              <a:ext uri="{FF2B5EF4-FFF2-40B4-BE49-F238E27FC236}">
                <a16:creationId xmlns:a16="http://schemas.microsoft.com/office/drawing/2014/main" id="{4B5172FD-646D-E14D-8578-DDBB5037E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350" y="5434013"/>
            <a:ext cx="42863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6" name="Oval 35">
            <a:extLst>
              <a:ext uri="{FF2B5EF4-FFF2-40B4-BE49-F238E27FC236}">
                <a16:creationId xmlns:a16="http://schemas.microsoft.com/office/drawing/2014/main" id="{BC47D2D5-5864-824C-A8AF-E24872E10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5473700"/>
            <a:ext cx="42863" cy="428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7" name="Oval 36">
            <a:extLst>
              <a:ext uri="{FF2B5EF4-FFF2-40B4-BE49-F238E27FC236}">
                <a16:creationId xmlns:a16="http://schemas.microsoft.com/office/drawing/2014/main" id="{E906399B-2811-7240-8730-CA49CA1AF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75" y="5522913"/>
            <a:ext cx="42863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8" name="Line 37">
            <a:extLst>
              <a:ext uri="{FF2B5EF4-FFF2-40B4-BE49-F238E27FC236}">
                <a16:creationId xmlns:a16="http://schemas.microsoft.com/office/drawing/2014/main" id="{065AF2C4-71C4-CE44-91E5-CCA929FB0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9700" y="2390775"/>
            <a:ext cx="1658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69" name="Line 38">
            <a:extLst>
              <a:ext uri="{FF2B5EF4-FFF2-40B4-BE49-F238E27FC236}">
                <a16:creationId xmlns:a16="http://schemas.microsoft.com/office/drawing/2014/main" id="{748B1820-8459-AB45-9724-5FD5F86015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2825" y="1493838"/>
            <a:ext cx="0" cy="896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0" name="Freeform 39">
            <a:extLst>
              <a:ext uri="{FF2B5EF4-FFF2-40B4-BE49-F238E27FC236}">
                <a16:creationId xmlns:a16="http://schemas.microsoft.com/office/drawing/2014/main" id="{23B89CA9-14F7-8E48-A0FD-46132C5E6FA9}"/>
              </a:ext>
            </a:extLst>
          </p:cNvPr>
          <p:cNvSpPr>
            <a:spLocks/>
          </p:cNvSpPr>
          <p:nvPr/>
        </p:nvSpPr>
        <p:spPr bwMode="auto">
          <a:xfrm>
            <a:off x="4159250" y="1603375"/>
            <a:ext cx="676275" cy="238125"/>
          </a:xfrm>
          <a:custGeom>
            <a:avLst/>
            <a:gdLst>
              <a:gd name="T0" fmla="*/ 2147483646 w 426"/>
              <a:gd name="T1" fmla="*/ 0 h 150"/>
              <a:gd name="T2" fmla="*/ 2147483646 w 426"/>
              <a:gd name="T3" fmla="*/ 2147483646 h 150"/>
              <a:gd name="T4" fmla="*/ 2147483646 w 426"/>
              <a:gd name="T5" fmla="*/ 2147483646 h 150"/>
              <a:gd name="T6" fmla="*/ 2147483646 w 426"/>
              <a:gd name="T7" fmla="*/ 2147483646 h 150"/>
              <a:gd name="T8" fmla="*/ 2147483646 w 426"/>
              <a:gd name="T9" fmla="*/ 2147483646 h 150"/>
              <a:gd name="T10" fmla="*/ 2147483646 w 426"/>
              <a:gd name="T11" fmla="*/ 2147483646 h 150"/>
              <a:gd name="T12" fmla="*/ 2147483646 w 426"/>
              <a:gd name="T13" fmla="*/ 2147483646 h 150"/>
              <a:gd name="T14" fmla="*/ 2147483646 w 426"/>
              <a:gd name="T15" fmla="*/ 2147483646 h 150"/>
              <a:gd name="T16" fmla="*/ 2147483646 w 426"/>
              <a:gd name="T17" fmla="*/ 2147483646 h 150"/>
              <a:gd name="T18" fmla="*/ 2147483646 w 426"/>
              <a:gd name="T19" fmla="*/ 2147483646 h 150"/>
              <a:gd name="T20" fmla="*/ 2147483646 w 426"/>
              <a:gd name="T21" fmla="*/ 2147483646 h 150"/>
              <a:gd name="T22" fmla="*/ 2147483646 w 426"/>
              <a:gd name="T23" fmla="*/ 2147483646 h 150"/>
              <a:gd name="T24" fmla="*/ 2147483646 w 426"/>
              <a:gd name="T25" fmla="*/ 2147483646 h 150"/>
              <a:gd name="T26" fmla="*/ 2147483646 w 426"/>
              <a:gd name="T27" fmla="*/ 2147483646 h 150"/>
              <a:gd name="T28" fmla="*/ 2147483646 w 426"/>
              <a:gd name="T29" fmla="*/ 2147483646 h 150"/>
              <a:gd name="T30" fmla="*/ 2147483646 w 426"/>
              <a:gd name="T31" fmla="*/ 2147483646 h 150"/>
              <a:gd name="T32" fmla="*/ 2147483646 w 426"/>
              <a:gd name="T33" fmla="*/ 2147483646 h 150"/>
              <a:gd name="T34" fmla="*/ 2147483646 w 426"/>
              <a:gd name="T35" fmla="*/ 2147483646 h 150"/>
              <a:gd name="T36" fmla="*/ 2147483646 w 426"/>
              <a:gd name="T37" fmla="*/ 2147483646 h 150"/>
              <a:gd name="T38" fmla="*/ 2147483646 w 426"/>
              <a:gd name="T39" fmla="*/ 2147483646 h 150"/>
              <a:gd name="T40" fmla="*/ 2147483646 w 426"/>
              <a:gd name="T41" fmla="*/ 2147483646 h 150"/>
              <a:gd name="T42" fmla="*/ 2147483646 w 426"/>
              <a:gd name="T43" fmla="*/ 2147483646 h 150"/>
              <a:gd name="T44" fmla="*/ 2147483646 w 426"/>
              <a:gd name="T45" fmla="*/ 2147483646 h 150"/>
              <a:gd name="T46" fmla="*/ 2147483646 w 426"/>
              <a:gd name="T47" fmla="*/ 2147483646 h 150"/>
              <a:gd name="T48" fmla="*/ 2147483646 w 426"/>
              <a:gd name="T49" fmla="*/ 2147483646 h 150"/>
              <a:gd name="T50" fmla="*/ 2147483646 w 426"/>
              <a:gd name="T51" fmla="*/ 2147483646 h 150"/>
              <a:gd name="T52" fmla="*/ 2147483646 w 426"/>
              <a:gd name="T53" fmla="*/ 2147483646 h 150"/>
              <a:gd name="T54" fmla="*/ 2147483646 w 426"/>
              <a:gd name="T55" fmla="*/ 2147483646 h 150"/>
              <a:gd name="T56" fmla="*/ 2147483646 w 426"/>
              <a:gd name="T57" fmla="*/ 2147483646 h 150"/>
              <a:gd name="T58" fmla="*/ 2147483646 w 426"/>
              <a:gd name="T59" fmla="*/ 2147483646 h 150"/>
              <a:gd name="T60" fmla="*/ 2147483646 w 426"/>
              <a:gd name="T61" fmla="*/ 2147483646 h 150"/>
              <a:gd name="T62" fmla="*/ 2147483646 w 426"/>
              <a:gd name="T63" fmla="*/ 2147483646 h 150"/>
              <a:gd name="T64" fmla="*/ 2147483646 w 426"/>
              <a:gd name="T65" fmla="*/ 2147483646 h 150"/>
              <a:gd name="T66" fmla="*/ 0 w 426"/>
              <a:gd name="T67" fmla="*/ 2147483646 h 15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26"/>
              <a:gd name="T103" fmla="*/ 0 h 150"/>
              <a:gd name="T104" fmla="*/ 426 w 426"/>
              <a:gd name="T105" fmla="*/ 150 h 15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26" h="150">
                <a:moveTo>
                  <a:pt x="425" y="0"/>
                </a:moveTo>
                <a:lnTo>
                  <a:pt x="418" y="15"/>
                </a:lnTo>
                <a:lnTo>
                  <a:pt x="404" y="22"/>
                </a:lnTo>
                <a:lnTo>
                  <a:pt x="404" y="36"/>
                </a:lnTo>
                <a:lnTo>
                  <a:pt x="390" y="50"/>
                </a:lnTo>
                <a:lnTo>
                  <a:pt x="383" y="64"/>
                </a:lnTo>
                <a:lnTo>
                  <a:pt x="376" y="78"/>
                </a:lnTo>
                <a:lnTo>
                  <a:pt x="361" y="85"/>
                </a:lnTo>
                <a:lnTo>
                  <a:pt x="354" y="99"/>
                </a:lnTo>
                <a:lnTo>
                  <a:pt x="340" y="107"/>
                </a:lnTo>
                <a:lnTo>
                  <a:pt x="333" y="121"/>
                </a:lnTo>
                <a:lnTo>
                  <a:pt x="319" y="128"/>
                </a:lnTo>
                <a:lnTo>
                  <a:pt x="298" y="135"/>
                </a:lnTo>
                <a:lnTo>
                  <a:pt x="284" y="135"/>
                </a:lnTo>
                <a:lnTo>
                  <a:pt x="269" y="142"/>
                </a:lnTo>
                <a:lnTo>
                  <a:pt x="255" y="142"/>
                </a:lnTo>
                <a:lnTo>
                  <a:pt x="241" y="142"/>
                </a:lnTo>
                <a:lnTo>
                  <a:pt x="227" y="142"/>
                </a:lnTo>
                <a:lnTo>
                  <a:pt x="213" y="142"/>
                </a:lnTo>
                <a:lnTo>
                  <a:pt x="199" y="142"/>
                </a:lnTo>
                <a:lnTo>
                  <a:pt x="184" y="142"/>
                </a:lnTo>
                <a:lnTo>
                  <a:pt x="170" y="142"/>
                </a:lnTo>
                <a:lnTo>
                  <a:pt x="156" y="142"/>
                </a:lnTo>
                <a:lnTo>
                  <a:pt x="142" y="142"/>
                </a:lnTo>
                <a:lnTo>
                  <a:pt x="128" y="142"/>
                </a:lnTo>
                <a:lnTo>
                  <a:pt x="114" y="149"/>
                </a:lnTo>
                <a:lnTo>
                  <a:pt x="99" y="149"/>
                </a:lnTo>
                <a:lnTo>
                  <a:pt x="85" y="149"/>
                </a:lnTo>
                <a:lnTo>
                  <a:pt x="71" y="149"/>
                </a:lnTo>
                <a:lnTo>
                  <a:pt x="57" y="149"/>
                </a:lnTo>
                <a:lnTo>
                  <a:pt x="43" y="149"/>
                </a:lnTo>
                <a:lnTo>
                  <a:pt x="29" y="149"/>
                </a:lnTo>
                <a:lnTo>
                  <a:pt x="15" y="142"/>
                </a:lnTo>
                <a:lnTo>
                  <a:pt x="0" y="142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71" name="Freeform 40">
            <a:extLst>
              <a:ext uri="{FF2B5EF4-FFF2-40B4-BE49-F238E27FC236}">
                <a16:creationId xmlns:a16="http://schemas.microsoft.com/office/drawing/2014/main" id="{2B013130-6ABD-C544-A2A3-4938659DAAA6}"/>
              </a:ext>
            </a:extLst>
          </p:cNvPr>
          <p:cNvSpPr>
            <a:spLocks/>
          </p:cNvSpPr>
          <p:nvPr/>
        </p:nvSpPr>
        <p:spPr bwMode="auto">
          <a:xfrm>
            <a:off x="4541838" y="1884363"/>
            <a:ext cx="585787" cy="339725"/>
          </a:xfrm>
          <a:custGeom>
            <a:avLst/>
            <a:gdLst>
              <a:gd name="T0" fmla="*/ 2147483646 w 369"/>
              <a:gd name="T1" fmla="*/ 2147483646 h 214"/>
              <a:gd name="T2" fmla="*/ 2147483646 w 369"/>
              <a:gd name="T3" fmla="*/ 2147483646 h 214"/>
              <a:gd name="T4" fmla="*/ 2147483646 w 369"/>
              <a:gd name="T5" fmla="*/ 2147483646 h 214"/>
              <a:gd name="T6" fmla="*/ 2147483646 w 369"/>
              <a:gd name="T7" fmla="*/ 2147483646 h 214"/>
              <a:gd name="T8" fmla="*/ 2147483646 w 369"/>
              <a:gd name="T9" fmla="*/ 2147483646 h 214"/>
              <a:gd name="T10" fmla="*/ 2147483646 w 369"/>
              <a:gd name="T11" fmla="*/ 2147483646 h 214"/>
              <a:gd name="T12" fmla="*/ 2147483646 w 369"/>
              <a:gd name="T13" fmla="*/ 2147483646 h 214"/>
              <a:gd name="T14" fmla="*/ 2147483646 w 369"/>
              <a:gd name="T15" fmla="*/ 2147483646 h 214"/>
              <a:gd name="T16" fmla="*/ 2147483646 w 369"/>
              <a:gd name="T17" fmla="*/ 2147483646 h 214"/>
              <a:gd name="T18" fmla="*/ 2147483646 w 369"/>
              <a:gd name="T19" fmla="*/ 2147483646 h 214"/>
              <a:gd name="T20" fmla="*/ 2147483646 w 369"/>
              <a:gd name="T21" fmla="*/ 2147483646 h 214"/>
              <a:gd name="T22" fmla="*/ 2147483646 w 369"/>
              <a:gd name="T23" fmla="*/ 2147483646 h 214"/>
              <a:gd name="T24" fmla="*/ 0 w 369"/>
              <a:gd name="T25" fmla="*/ 2147483646 h 214"/>
              <a:gd name="T26" fmla="*/ 0 w 369"/>
              <a:gd name="T27" fmla="*/ 2147483646 h 214"/>
              <a:gd name="T28" fmla="*/ 0 w 369"/>
              <a:gd name="T29" fmla="*/ 2147483646 h 214"/>
              <a:gd name="T30" fmla="*/ 2147483646 w 369"/>
              <a:gd name="T31" fmla="*/ 2147483646 h 214"/>
              <a:gd name="T32" fmla="*/ 2147483646 w 369"/>
              <a:gd name="T33" fmla="*/ 2147483646 h 214"/>
              <a:gd name="T34" fmla="*/ 2147483646 w 369"/>
              <a:gd name="T35" fmla="*/ 2147483646 h 214"/>
              <a:gd name="T36" fmla="*/ 2147483646 w 369"/>
              <a:gd name="T37" fmla="*/ 2147483646 h 214"/>
              <a:gd name="T38" fmla="*/ 2147483646 w 369"/>
              <a:gd name="T39" fmla="*/ 2147483646 h 214"/>
              <a:gd name="T40" fmla="*/ 2147483646 w 369"/>
              <a:gd name="T41" fmla="*/ 2147483646 h 214"/>
              <a:gd name="T42" fmla="*/ 2147483646 w 369"/>
              <a:gd name="T43" fmla="*/ 2147483646 h 214"/>
              <a:gd name="T44" fmla="*/ 2147483646 w 369"/>
              <a:gd name="T45" fmla="*/ 2147483646 h 214"/>
              <a:gd name="T46" fmla="*/ 2147483646 w 369"/>
              <a:gd name="T47" fmla="*/ 2147483646 h 214"/>
              <a:gd name="T48" fmla="*/ 2147483646 w 369"/>
              <a:gd name="T49" fmla="*/ 2147483646 h 214"/>
              <a:gd name="T50" fmla="*/ 2147483646 w 369"/>
              <a:gd name="T51" fmla="*/ 2147483646 h 214"/>
              <a:gd name="T52" fmla="*/ 2147483646 w 369"/>
              <a:gd name="T53" fmla="*/ 2147483646 h 214"/>
              <a:gd name="T54" fmla="*/ 2147483646 w 369"/>
              <a:gd name="T55" fmla="*/ 2147483646 h 214"/>
              <a:gd name="T56" fmla="*/ 2147483646 w 369"/>
              <a:gd name="T57" fmla="*/ 2147483646 h 214"/>
              <a:gd name="T58" fmla="*/ 2147483646 w 369"/>
              <a:gd name="T59" fmla="*/ 2147483646 h 214"/>
              <a:gd name="T60" fmla="*/ 2147483646 w 369"/>
              <a:gd name="T61" fmla="*/ 2147483646 h 214"/>
              <a:gd name="T62" fmla="*/ 2147483646 w 369"/>
              <a:gd name="T63" fmla="*/ 2147483646 h 214"/>
              <a:gd name="T64" fmla="*/ 2147483646 w 369"/>
              <a:gd name="T65" fmla="*/ 2147483646 h 214"/>
              <a:gd name="T66" fmla="*/ 2147483646 w 369"/>
              <a:gd name="T67" fmla="*/ 0 h 214"/>
              <a:gd name="T68" fmla="*/ 2147483646 w 369"/>
              <a:gd name="T69" fmla="*/ 0 h 214"/>
              <a:gd name="T70" fmla="*/ 2147483646 w 369"/>
              <a:gd name="T71" fmla="*/ 0 h 214"/>
              <a:gd name="T72" fmla="*/ 2147483646 w 369"/>
              <a:gd name="T73" fmla="*/ 0 h 214"/>
              <a:gd name="T74" fmla="*/ 2147483646 w 369"/>
              <a:gd name="T75" fmla="*/ 0 h 214"/>
              <a:gd name="T76" fmla="*/ 2147483646 w 369"/>
              <a:gd name="T77" fmla="*/ 0 h 21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69"/>
              <a:gd name="T118" fmla="*/ 0 h 214"/>
              <a:gd name="T119" fmla="*/ 369 w 369"/>
              <a:gd name="T120" fmla="*/ 214 h 21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69" h="214">
                <a:moveTo>
                  <a:pt x="177" y="213"/>
                </a:moveTo>
                <a:lnTo>
                  <a:pt x="163" y="206"/>
                </a:lnTo>
                <a:lnTo>
                  <a:pt x="149" y="206"/>
                </a:lnTo>
                <a:lnTo>
                  <a:pt x="135" y="199"/>
                </a:lnTo>
                <a:lnTo>
                  <a:pt x="120" y="199"/>
                </a:lnTo>
                <a:lnTo>
                  <a:pt x="106" y="192"/>
                </a:lnTo>
                <a:lnTo>
                  <a:pt x="92" y="192"/>
                </a:lnTo>
                <a:lnTo>
                  <a:pt x="71" y="184"/>
                </a:lnTo>
                <a:lnTo>
                  <a:pt x="57" y="184"/>
                </a:lnTo>
                <a:lnTo>
                  <a:pt x="43" y="184"/>
                </a:lnTo>
                <a:lnTo>
                  <a:pt x="28" y="177"/>
                </a:lnTo>
                <a:lnTo>
                  <a:pt x="14" y="177"/>
                </a:lnTo>
                <a:lnTo>
                  <a:pt x="0" y="163"/>
                </a:lnTo>
                <a:lnTo>
                  <a:pt x="0" y="142"/>
                </a:lnTo>
                <a:lnTo>
                  <a:pt x="0" y="128"/>
                </a:lnTo>
                <a:lnTo>
                  <a:pt x="7" y="107"/>
                </a:lnTo>
                <a:lnTo>
                  <a:pt x="21" y="99"/>
                </a:lnTo>
                <a:lnTo>
                  <a:pt x="35" y="92"/>
                </a:lnTo>
                <a:lnTo>
                  <a:pt x="50" y="78"/>
                </a:lnTo>
                <a:lnTo>
                  <a:pt x="64" y="71"/>
                </a:lnTo>
                <a:lnTo>
                  <a:pt x="78" y="64"/>
                </a:lnTo>
                <a:lnTo>
                  <a:pt x="92" y="57"/>
                </a:lnTo>
                <a:lnTo>
                  <a:pt x="106" y="50"/>
                </a:lnTo>
                <a:lnTo>
                  <a:pt x="128" y="43"/>
                </a:lnTo>
                <a:lnTo>
                  <a:pt x="135" y="29"/>
                </a:lnTo>
                <a:lnTo>
                  <a:pt x="149" y="29"/>
                </a:lnTo>
                <a:lnTo>
                  <a:pt x="177" y="29"/>
                </a:lnTo>
                <a:lnTo>
                  <a:pt x="198" y="22"/>
                </a:lnTo>
                <a:lnTo>
                  <a:pt x="212" y="15"/>
                </a:lnTo>
                <a:lnTo>
                  <a:pt x="227" y="15"/>
                </a:lnTo>
                <a:lnTo>
                  <a:pt x="248" y="7"/>
                </a:lnTo>
                <a:lnTo>
                  <a:pt x="262" y="7"/>
                </a:lnTo>
                <a:lnTo>
                  <a:pt x="276" y="7"/>
                </a:lnTo>
                <a:lnTo>
                  <a:pt x="297" y="0"/>
                </a:lnTo>
                <a:lnTo>
                  <a:pt x="312" y="0"/>
                </a:lnTo>
                <a:lnTo>
                  <a:pt x="326" y="0"/>
                </a:lnTo>
                <a:lnTo>
                  <a:pt x="340" y="0"/>
                </a:lnTo>
                <a:lnTo>
                  <a:pt x="354" y="0"/>
                </a:lnTo>
                <a:lnTo>
                  <a:pt x="368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72" name="Line 41">
            <a:extLst>
              <a:ext uri="{FF2B5EF4-FFF2-40B4-BE49-F238E27FC236}">
                <a16:creationId xmlns:a16="http://schemas.microsoft.com/office/drawing/2014/main" id="{1D26228A-EB70-8F40-8BEB-7DBD5B1523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71938" y="1839913"/>
            <a:ext cx="166687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3" name="Line 42">
            <a:extLst>
              <a:ext uri="{FF2B5EF4-FFF2-40B4-BE49-F238E27FC236}">
                <a16:creationId xmlns:a16="http://schemas.microsoft.com/office/drawing/2014/main" id="{F0A61FB6-60EB-F944-A255-8F2F8F73F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3650" y="1884363"/>
            <a:ext cx="61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4" name="Rectangle 43">
            <a:extLst>
              <a:ext uri="{FF2B5EF4-FFF2-40B4-BE49-F238E27FC236}">
                <a16:creationId xmlns:a16="http://schemas.microsoft.com/office/drawing/2014/main" id="{FAA39575-CB4C-BB4E-B475-751FDFBFA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388" y="2447925"/>
            <a:ext cx="981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Stability</a:t>
            </a:r>
          </a:p>
        </p:txBody>
      </p:sp>
      <p:sp>
        <p:nvSpPr>
          <p:cNvPr id="223275" name="Line 44">
            <a:extLst>
              <a:ext uri="{FF2B5EF4-FFF2-40B4-BE49-F238E27FC236}">
                <a16:creationId xmlns:a16="http://schemas.microsoft.com/office/drawing/2014/main" id="{BACB69D0-075B-4441-9A18-4CA88D418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8750" y="3192463"/>
            <a:ext cx="0" cy="623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6" name="Line 45">
            <a:extLst>
              <a:ext uri="{FF2B5EF4-FFF2-40B4-BE49-F238E27FC236}">
                <a16:creationId xmlns:a16="http://schemas.microsoft.com/office/drawing/2014/main" id="{E960BD5F-47F8-634D-9651-1580DFCD0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3038" y="3829050"/>
            <a:ext cx="155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7" name="Freeform 46">
            <a:extLst>
              <a:ext uri="{FF2B5EF4-FFF2-40B4-BE49-F238E27FC236}">
                <a16:creationId xmlns:a16="http://schemas.microsoft.com/office/drawing/2014/main" id="{A0A36728-15D5-7249-8523-D1BE558BBBD1}"/>
              </a:ext>
            </a:extLst>
          </p:cNvPr>
          <p:cNvSpPr>
            <a:spLocks/>
          </p:cNvSpPr>
          <p:nvPr/>
        </p:nvSpPr>
        <p:spPr bwMode="auto">
          <a:xfrm>
            <a:off x="3979863" y="3311525"/>
            <a:ext cx="1428750" cy="496888"/>
          </a:xfrm>
          <a:custGeom>
            <a:avLst/>
            <a:gdLst>
              <a:gd name="T0" fmla="*/ 2147483646 w 900"/>
              <a:gd name="T1" fmla="*/ 2147483646 h 313"/>
              <a:gd name="T2" fmla="*/ 2147483646 w 900"/>
              <a:gd name="T3" fmla="*/ 2147483646 h 313"/>
              <a:gd name="T4" fmla="*/ 2147483646 w 900"/>
              <a:gd name="T5" fmla="*/ 2147483646 h 313"/>
              <a:gd name="T6" fmla="*/ 2147483646 w 900"/>
              <a:gd name="T7" fmla="*/ 2147483646 h 313"/>
              <a:gd name="T8" fmla="*/ 2147483646 w 900"/>
              <a:gd name="T9" fmla="*/ 2147483646 h 313"/>
              <a:gd name="T10" fmla="*/ 2147483646 w 900"/>
              <a:gd name="T11" fmla="*/ 2147483646 h 313"/>
              <a:gd name="T12" fmla="*/ 2147483646 w 900"/>
              <a:gd name="T13" fmla="*/ 2147483646 h 313"/>
              <a:gd name="T14" fmla="*/ 2147483646 w 900"/>
              <a:gd name="T15" fmla="*/ 2147483646 h 313"/>
              <a:gd name="T16" fmla="*/ 2147483646 w 900"/>
              <a:gd name="T17" fmla="*/ 2147483646 h 313"/>
              <a:gd name="T18" fmla="*/ 2147483646 w 900"/>
              <a:gd name="T19" fmla="*/ 2147483646 h 313"/>
              <a:gd name="T20" fmla="*/ 2147483646 w 900"/>
              <a:gd name="T21" fmla="*/ 0 h 313"/>
              <a:gd name="T22" fmla="*/ 2147483646 w 900"/>
              <a:gd name="T23" fmla="*/ 2147483646 h 313"/>
              <a:gd name="T24" fmla="*/ 2147483646 w 900"/>
              <a:gd name="T25" fmla="*/ 2147483646 h 313"/>
              <a:gd name="T26" fmla="*/ 2147483646 w 900"/>
              <a:gd name="T27" fmla="*/ 2147483646 h 313"/>
              <a:gd name="T28" fmla="*/ 2147483646 w 900"/>
              <a:gd name="T29" fmla="*/ 2147483646 h 313"/>
              <a:gd name="T30" fmla="*/ 2147483646 w 900"/>
              <a:gd name="T31" fmla="*/ 2147483646 h 313"/>
              <a:gd name="T32" fmla="*/ 2147483646 w 900"/>
              <a:gd name="T33" fmla="*/ 2147483646 h 313"/>
              <a:gd name="T34" fmla="*/ 2147483646 w 900"/>
              <a:gd name="T35" fmla="*/ 2147483646 h 313"/>
              <a:gd name="T36" fmla="*/ 2147483646 w 900"/>
              <a:gd name="T37" fmla="*/ 2147483646 h 313"/>
              <a:gd name="T38" fmla="*/ 2147483646 w 900"/>
              <a:gd name="T39" fmla="*/ 2147483646 h 313"/>
              <a:gd name="T40" fmla="*/ 2147483646 w 900"/>
              <a:gd name="T41" fmla="*/ 2147483646 h 313"/>
              <a:gd name="T42" fmla="*/ 2147483646 w 900"/>
              <a:gd name="T43" fmla="*/ 2147483646 h 313"/>
              <a:gd name="T44" fmla="*/ 2147483646 w 900"/>
              <a:gd name="T45" fmla="*/ 2147483646 h 313"/>
              <a:gd name="T46" fmla="*/ 2147483646 w 900"/>
              <a:gd name="T47" fmla="*/ 2147483646 h 313"/>
              <a:gd name="T48" fmla="*/ 2147483646 w 900"/>
              <a:gd name="T49" fmla="*/ 2147483646 h 313"/>
              <a:gd name="T50" fmla="*/ 2147483646 w 900"/>
              <a:gd name="T51" fmla="*/ 2147483646 h 313"/>
              <a:gd name="T52" fmla="*/ 2147483646 w 900"/>
              <a:gd name="T53" fmla="*/ 2147483646 h 313"/>
              <a:gd name="T54" fmla="*/ 2147483646 w 900"/>
              <a:gd name="T55" fmla="*/ 2147483646 h 313"/>
              <a:gd name="T56" fmla="*/ 2147483646 w 900"/>
              <a:gd name="T57" fmla="*/ 2147483646 h 313"/>
              <a:gd name="T58" fmla="*/ 2147483646 w 900"/>
              <a:gd name="T59" fmla="*/ 2147483646 h 313"/>
              <a:gd name="T60" fmla="*/ 2147483646 w 900"/>
              <a:gd name="T61" fmla="*/ 2147483646 h 313"/>
              <a:gd name="T62" fmla="*/ 2147483646 w 900"/>
              <a:gd name="T63" fmla="*/ 2147483646 h 313"/>
              <a:gd name="T64" fmla="*/ 2147483646 w 900"/>
              <a:gd name="T65" fmla="*/ 2147483646 h 313"/>
              <a:gd name="T66" fmla="*/ 2147483646 w 900"/>
              <a:gd name="T67" fmla="*/ 2147483646 h 313"/>
              <a:gd name="T68" fmla="*/ 2147483646 w 900"/>
              <a:gd name="T69" fmla="*/ 2147483646 h 313"/>
              <a:gd name="T70" fmla="*/ 2147483646 w 900"/>
              <a:gd name="T71" fmla="*/ 2147483646 h 313"/>
              <a:gd name="T72" fmla="*/ 2147483646 w 900"/>
              <a:gd name="T73" fmla="*/ 2147483646 h 31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900"/>
              <a:gd name="T112" fmla="*/ 0 h 313"/>
              <a:gd name="T113" fmla="*/ 900 w 900"/>
              <a:gd name="T114" fmla="*/ 313 h 31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900" h="313">
                <a:moveTo>
                  <a:pt x="0" y="213"/>
                </a:moveTo>
                <a:lnTo>
                  <a:pt x="14" y="206"/>
                </a:lnTo>
                <a:lnTo>
                  <a:pt x="28" y="199"/>
                </a:lnTo>
                <a:lnTo>
                  <a:pt x="50" y="199"/>
                </a:lnTo>
                <a:lnTo>
                  <a:pt x="64" y="192"/>
                </a:lnTo>
                <a:lnTo>
                  <a:pt x="78" y="185"/>
                </a:lnTo>
                <a:lnTo>
                  <a:pt x="92" y="177"/>
                </a:lnTo>
                <a:lnTo>
                  <a:pt x="99" y="163"/>
                </a:lnTo>
                <a:lnTo>
                  <a:pt x="120" y="149"/>
                </a:lnTo>
                <a:lnTo>
                  <a:pt x="135" y="128"/>
                </a:lnTo>
                <a:lnTo>
                  <a:pt x="142" y="114"/>
                </a:lnTo>
                <a:lnTo>
                  <a:pt x="142" y="100"/>
                </a:lnTo>
                <a:lnTo>
                  <a:pt x="149" y="85"/>
                </a:lnTo>
                <a:lnTo>
                  <a:pt x="156" y="64"/>
                </a:lnTo>
                <a:lnTo>
                  <a:pt x="170" y="57"/>
                </a:lnTo>
                <a:lnTo>
                  <a:pt x="184" y="50"/>
                </a:lnTo>
                <a:lnTo>
                  <a:pt x="191" y="36"/>
                </a:lnTo>
                <a:lnTo>
                  <a:pt x="198" y="22"/>
                </a:lnTo>
                <a:lnTo>
                  <a:pt x="212" y="15"/>
                </a:lnTo>
                <a:lnTo>
                  <a:pt x="227" y="8"/>
                </a:lnTo>
                <a:lnTo>
                  <a:pt x="241" y="8"/>
                </a:lnTo>
                <a:lnTo>
                  <a:pt x="255" y="0"/>
                </a:lnTo>
                <a:lnTo>
                  <a:pt x="262" y="15"/>
                </a:lnTo>
                <a:lnTo>
                  <a:pt x="276" y="22"/>
                </a:lnTo>
                <a:lnTo>
                  <a:pt x="283" y="36"/>
                </a:lnTo>
                <a:lnTo>
                  <a:pt x="283" y="57"/>
                </a:lnTo>
                <a:lnTo>
                  <a:pt x="297" y="71"/>
                </a:lnTo>
                <a:lnTo>
                  <a:pt x="312" y="78"/>
                </a:lnTo>
                <a:lnTo>
                  <a:pt x="326" y="71"/>
                </a:lnTo>
                <a:lnTo>
                  <a:pt x="347" y="64"/>
                </a:lnTo>
                <a:lnTo>
                  <a:pt x="361" y="57"/>
                </a:lnTo>
                <a:lnTo>
                  <a:pt x="375" y="50"/>
                </a:lnTo>
                <a:lnTo>
                  <a:pt x="382" y="36"/>
                </a:lnTo>
                <a:lnTo>
                  <a:pt x="397" y="36"/>
                </a:lnTo>
                <a:lnTo>
                  <a:pt x="411" y="43"/>
                </a:lnTo>
                <a:lnTo>
                  <a:pt x="418" y="57"/>
                </a:lnTo>
                <a:lnTo>
                  <a:pt x="425" y="71"/>
                </a:lnTo>
                <a:lnTo>
                  <a:pt x="432" y="85"/>
                </a:lnTo>
                <a:lnTo>
                  <a:pt x="446" y="85"/>
                </a:lnTo>
                <a:lnTo>
                  <a:pt x="460" y="100"/>
                </a:lnTo>
                <a:lnTo>
                  <a:pt x="474" y="100"/>
                </a:lnTo>
                <a:lnTo>
                  <a:pt x="489" y="100"/>
                </a:lnTo>
                <a:lnTo>
                  <a:pt x="510" y="93"/>
                </a:lnTo>
                <a:lnTo>
                  <a:pt x="524" y="93"/>
                </a:lnTo>
                <a:lnTo>
                  <a:pt x="538" y="100"/>
                </a:lnTo>
                <a:lnTo>
                  <a:pt x="538" y="114"/>
                </a:lnTo>
                <a:lnTo>
                  <a:pt x="545" y="128"/>
                </a:lnTo>
                <a:lnTo>
                  <a:pt x="545" y="142"/>
                </a:lnTo>
                <a:lnTo>
                  <a:pt x="559" y="149"/>
                </a:lnTo>
                <a:lnTo>
                  <a:pt x="574" y="149"/>
                </a:lnTo>
                <a:lnTo>
                  <a:pt x="588" y="149"/>
                </a:lnTo>
                <a:lnTo>
                  <a:pt x="588" y="163"/>
                </a:lnTo>
                <a:lnTo>
                  <a:pt x="595" y="177"/>
                </a:lnTo>
                <a:lnTo>
                  <a:pt x="609" y="185"/>
                </a:lnTo>
                <a:lnTo>
                  <a:pt x="630" y="192"/>
                </a:lnTo>
                <a:lnTo>
                  <a:pt x="651" y="192"/>
                </a:lnTo>
                <a:lnTo>
                  <a:pt x="666" y="199"/>
                </a:lnTo>
                <a:lnTo>
                  <a:pt x="680" y="206"/>
                </a:lnTo>
                <a:lnTo>
                  <a:pt x="694" y="206"/>
                </a:lnTo>
                <a:lnTo>
                  <a:pt x="708" y="206"/>
                </a:lnTo>
                <a:lnTo>
                  <a:pt x="722" y="206"/>
                </a:lnTo>
                <a:lnTo>
                  <a:pt x="736" y="206"/>
                </a:lnTo>
                <a:lnTo>
                  <a:pt x="743" y="220"/>
                </a:lnTo>
                <a:lnTo>
                  <a:pt x="758" y="220"/>
                </a:lnTo>
                <a:lnTo>
                  <a:pt x="765" y="234"/>
                </a:lnTo>
                <a:lnTo>
                  <a:pt x="772" y="248"/>
                </a:lnTo>
                <a:lnTo>
                  <a:pt x="786" y="248"/>
                </a:lnTo>
                <a:lnTo>
                  <a:pt x="800" y="262"/>
                </a:lnTo>
                <a:lnTo>
                  <a:pt x="814" y="262"/>
                </a:lnTo>
                <a:lnTo>
                  <a:pt x="828" y="262"/>
                </a:lnTo>
                <a:lnTo>
                  <a:pt x="836" y="284"/>
                </a:lnTo>
                <a:lnTo>
                  <a:pt x="850" y="291"/>
                </a:lnTo>
                <a:lnTo>
                  <a:pt x="864" y="305"/>
                </a:lnTo>
                <a:lnTo>
                  <a:pt x="878" y="305"/>
                </a:lnTo>
                <a:lnTo>
                  <a:pt x="899" y="312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78" name="Rectangle 47">
            <a:extLst>
              <a:ext uri="{FF2B5EF4-FFF2-40B4-BE49-F238E27FC236}">
                <a16:creationId xmlns:a16="http://schemas.microsoft.com/office/drawing/2014/main" id="{EEFB0378-1D1D-8544-8FAB-CDDAB046E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3111500"/>
            <a:ext cx="5984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PSD</a:t>
            </a:r>
          </a:p>
        </p:txBody>
      </p:sp>
      <p:sp>
        <p:nvSpPr>
          <p:cNvPr id="223279" name="Rectangle 48">
            <a:extLst>
              <a:ext uri="{FF2B5EF4-FFF2-40B4-BE49-F238E27FC236}">
                <a16:creationId xmlns:a16="http://schemas.microsoft.com/office/drawing/2014/main" id="{7C2E89F9-60A6-1F48-8A07-419299C16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3" y="3717925"/>
            <a:ext cx="3381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280" name="Rectangle 49">
            <a:extLst>
              <a:ext uri="{FF2B5EF4-FFF2-40B4-BE49-F238E27FC236}">
                <a16:creationId xmlns:a16="http://schemas.microsoft.com/office/drawing/2014/main" id="{4651F472-3624-FA4D-9422-EE2B64069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13" y="4089400"/>
            <a:ext cx="22526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Statistical Response</a:t>
            </a:r>
          </a:p>
        </p:txBody>
      </p:sp>
      <p:sp>
        <p:nvSpPr>
          <p:cNvPr id="223281" name="Line 50">
            <a:extLst>
              <a:ext uri="{FF2B5EF4-FFF2-40B4-BE49-F238E27FC236}">
                <a16:creationId xmlns:a16="http://schemas.microsoft.com/office/drawing/2014/main" id="{EC3E15C6-09B8-7C42-A087-83C55E9D1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1763" y="4783138"/>
            <a:ext cx="0" cy="623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2" name="Line 51">
            <a:extLst>
              <a:ext uri="{FF2B5EF4-FFF2-40B4-BE49-F238E27FC236}">
                <a16:creationId xmlns:a16="http://schemas.microsoft.com/office/drawing/2014/main" id="{6C8B9AB3-CD80-E946-8D79-6D5B04F5F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7163" y="5105400"/>
            <a:ext cx="155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3" name="Rectangle 52">
            <a:extLst>
              <a:ext uri="{FF2B5EF4-FFF2-40B4-BE49-F238E27FC236}">
                <a16:creationId xmlns:a16="http://schemas.microsoft.com/office/drawing/2014/main" id="{0D0E5B82-1A9B-B849-80F8-00089A903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4706938"/>
            <a:ext cx="6016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84" name="Freeform 53">
            <a:extLst>
              <a:ext uri="{FF2B5EF4-FFF2-40B4-BE49-F238E27FC236}">
                <a16:creationId xmlns:a16="http://schemas.microsoft.com/office/drawing/2014/main" id="{4C825D53-1A85-884B-9627-4FD572F326E8}"/>
              </a:ext>
            </a:extLst>
          </p:cNvPr>
          <p:cNvSpPr>
            <a:spLocks/>
          </p:cNvSpPr>
          <p:nvPr/>
        </p:nvSpPr>
        <p:spPr bwMode="auto">
          <a:xfrm>
            <a:off x="3946525" y="4930775"/>
            <a:ext cx="1338263" cy="247650"/>
          </a:xfrm>
          <a:custGeom>
            <a:avLst/>
            <a:gdLst>
              <a:gd name="T0" fmla="*/ 0 w 843"/>
              <a:gd name="T1" fmla="*/ 2147483646 h 156"/>
              <a:gd name="T2" fmla="*/ 2147483646 w 843"/>
              <a:gd name="T3" fmla="*/ 2147483646 h 156"/>
              <a:gd name="T4" fmla="*/ 2147483646 w 843"/>
              <a:gd name="T5" fmla="*/ 2147483646 h 156"/>
              <a:gd name="T6" fmla="*/ 2147483646 w 843"/>
              <a:gd name="T7" fmla="*/ 2147483646 h 156"/>
              <a:gd name="T8" fmla="*/ 2147483646 w 843"/>
              <a:gd name="T9" fmla="*/ 2147483646 h 156"/>
              <a:gd name="T10" fmla="*/ 2147483646 w 843"/>
              <a:gd name="T11" fmla="*/ 0 h 156"/>
              <a:gd name="T12" fmla="*/ 2147483646 w 843"/>
              <a:gd name="T13" fmla="*/ 2147483646 h 156"/>
              <a:gd name="T14" fmla="*/ 2147483646 w 843"/>
              <a:gd name="T15" fmla="*/ 2147483646 h 156"/>
              <a:gd name="T16" fmla="*/ 2147483646 w 843"/>
              <a:gd name="T17" fmla="*/ 2147483646 h 156"/>
              <a:gd name="T18" fmla="*/ 2147483646 w 843"/>
              <a:gd name="T19" fmla="*/ 2147483646 h 156"/>
              <a:gd name="T20" fmla="*/ 2147483646 w 843"/>
              <a:gd name="T21" fmla="*/ 2147483646 h 156"/>
              <a:gd name="T22" fmla="*/ 2147483646 w 843"/>
              <a:gd name="T23" fmla="*/ 2147483646 h 156"/>
              <a:gd name="T24" fmla="*/ 2147483646 w 843"/>
              <a:gd name="T25" fmla="*/ 2147483646 h 156"/>
              <a:gd name="T26" fmla="*/ 2147483646 w 843"/>
              <a:gd name="T27" fmla="*/ 2147483646 h 156"/>
              <a:gd name="T28" fmla="*/ 2147483646 w 843"/>
              <a:gd name="T29" fmla="*/ 2147483646 h 156"/>
              <a:gd name="T30" fmla="*/ 2147483646 w 843"/>
              <a:gd name="T31" fmla="*/ 2147483646 h 156"/>
              <a:gd name="T32" fmla="*/ 2147483646 w 843"/>
              <a:gd name="T33" fmla="*/ 2147483646 h 156"/>
              <a:gd name="T34" fmla="*/ 2147483646 w 843"/>
              <a:gd name="T35" fmla="*/ 2147483646 h 156"/>
              <a:gd name="T36" fmla="*/ 2147483646 w 843"/>
              <a:gd name="T37" fmla="*/ 2147483646 h 156"/>
              <a:gd name="T38" fmla="*/ 2147483646 w 843"/>
              <a:gd name="T39" fmla="*/ 2147483646 h 156"/>
              <a:gd name="T40" fmla="*/ 2147483646 w 843"/>
              <a:gd name="T41" fmla="*/ 2147483646 h 156"/>
              <a:gd name="T42" fmla="*/ 2147483646 w 843"/>
              <a:gd name="T43" fmla="*/ 2147483646 h 156"/>
              <a:gd name="T44" fmla="*/ 2147483646 w 843"/>
              <a:gd name="T45" fmla="*/ 2147483646 h 156"/>
              <a:gd name="T46" fmla="*/ 2147483646 w 843"/>
              <a:gd name="T47" fmla="*/ 2147483646 h 156"/>
              <a:gd name="T48" fmla="*/ 2147483646 w 843"/>
              <a:gd name="T49" fmla="*/ 2147483646 h 156"/>
              <a:gd name="T50" fmla="*/ 2147483646 w 843"/>
              <a:gd name="T51" fmla="*/ 2147483646 h 156"/>
              <a:gd name="T52" fmla="*/ 2147483646 w 843"/>
              <a:gd name="T53" fmla="*/ 2147483646 h 156"/>
              <a:gd name="T54" fmla="*/ 2147483646 w 843"/>
              <a:gd name="T55" fmla="*/ 2147483646 h 156"/>
              <a:gd name="T56" fmla="*/ 2147483646 w 843"/>
              <a:gd name="T57" fmla="*/ 2147483646 h 156"/>
              <a:gd name="T58" fmla="*/ 2147483646 w 843"/>
              <a:gd name="T59" fmla="*/ 2147483646 h 156"/>
              <a:gd name="T60" fmla="*/ 2147483646 w 843"/>
              <a:gd name="T61" fmla="*/ 2147483646 h 156"/>
              <a:gd name="T62" fmla="*/ 2147483646 w 843"/>
              <a:gd name="T63" fmla="*/ 2147483646 h 1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43"/>
              <a:gd name="T97" fmla="*/ 0 h 156"/>
              <a:gd name="T98" fmla="*/ 843 w 843"/>
              <a:gd name="T99" fmla="*/ 156 h 1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43" h="156">
                <a:moveTo>
                  <a:pt x="0" y="120"/>
                </a:moveTo>
                <a:lnTo>
                  <a:pt x="0" y="106"/>
                </a:lnTo>
                <a:lnTo>
                  <a:pt x="14" y="85"/>
                </a:lnTo>
                <a:lnTo>
                  <a:pt x="28" y="77"/>
                </a:lnTo>
                <a:lnTo>
                  <a:pt x="42" y="63"/>
                </a:lnTo>
                <a:lnTo>
                  <a:pt x="50" y="49"/>
                </a:lnTo>
                <a:lnTo>
                  <a:pt x="64" y="49"/>
                </a:lnTo>
                <a:lnTo>
                  <a:pt x="64" y="35"/>
                </a:lnTo>
                <a:lnTo>
                  <a:pt x="78" y="21"/>
                </a:lnTo>
                <a:lnTo>
                  <a:pt x="85" y="7"/>
                </a:lnTo>
                <a:lnTo>
                  <a:pt x="99" y="7"/>
                </a:lnTo>
                <a:lnTo>
                  <a:pt x="113" y="0"/>
                </a:lnTo>
                <a:lnTo>
                  <a:pt x="134" y="0"/>
                </a:lnTo>
                <a:lnTo>
                  <a:pt x="149" y="7"/>
                </a:lnTo>
                <a:lnTo>
                  <a:pt x="163" y="7"/>
                </a:lnTo>
                <a:lnTo>
                  <a:pt x="177" y="21"/>
                </a:lnTo>
                <a:lnTo>
                  <a:pt x="184" y="35"/>
                </a:lnTo>
                <a:lnTo>
                  <a:pt x="198" y="35"/>
                </a:lnTo>
                <a:lnTo>
                  <a:pt x="205" y="56"/>
                </a:lnTo>
                <a:lnTo>
                  <a:pt x="212" y="70"/>
                </a:lnTo>
                <a:lnTo>
                  <a:pt x="212" y="85"/>
                </a:lnTo>
                <a:lnTo>
                  <a:pt x="226" y="92"/>
                </a:lnTo>
                <a:lnTo>
                  <a:pt x="241" y="99"/>
                </a:lnTo>
                <a:lnTo>
                  <a:pt x="248" y="113"/>
                </a:lnTo>
                <a:lnTo>
                  <a:pt x="248" y="127"/>
                </a:lnTo>
                <a:lnTo>
                  <a:pt x="262" y="134"/>
                </a:lnTo>
                <a:lnTo>
                  <a:pt x="276" y="141"/>
                </a:lnTo>
                <a:lnTo>
                  <a:pt x="297" y="141"/>
                </a:lnTo>
                <a:lnTo>
                  <a:pt x="304" y="155"/>
                </a:lnTo>
                <a:lnTo>
                  <a:pt x="319" y="155"/>
                </a:lnTo>
                <a:lnTo>
                  <a:pt x="333" y="155"/>
                </a:lnTo>
                <a:lnTo>
                  <a:pt x="347" y="148"/>
                </a:lnTo>
                <a:lnTo>
                  <a:pt x="354" y="134"/>
                </a:lnTo>
                <a:lnTo>
                  <a:pt x="368" y="134"/>
                </a:lnTo>
                <a:lnTo>
                  <a:pt x="382" y="127"/>
                </a:lnTo>
                <a:lnTo>
                  <a:pt x="403" y="120"/>
                </a:lnTo>
                <a:lnTo>
                  <a:pt x="418" y="113"/>
                </a:lnTo>
                <a:lnTo>
                  <a:pt x="432" y="113"/>
                </a:lnTo>
                <a:lnTo>
                  <a:pt x="446" y="113"/>
                </a:lnTo>
                <a:lnTo>
                  <a:pt x="460" y="113"/>
                </a:lnTo>
                <a:lnTo>
                  <a:pt x="474" y="113"/>
                </a:lnTo>
                <a:lnTo>
                  <a:pt x="488" y="113"/>
                </a:lnTo>
                <a:lnTo>
                  <a:pt x="503" y="120"/>
                </a:lnTo>
                <a:lnTo>
                  <a:pt x="517" y="127"/>
                </a:lnTo>
                <a:lnTo>
                  <a:pt x="524" y="141"/>
                </a:lnTo>
                <a:lnTo>
                  <a:pt x="538" y="148"/>
                </a:lnTo>
                <a:lnTo>
                  <a:pt x="552" y="155"/>
                </a:lnTo>
                <a:lnTo>
                  <a:pt x="573" y="155"/>
                </a:lnTo>
                <a:lnTo>
                  <a:pt x="588" y="155"/>
                </a:lnTo>
                <a:lnTo>
                  <a:pt x="602" y="155"/>
                </a:lnTo>
                <a:lnTo>
                  <a:pt x="616" y="155"/>
                </a:lnTo>
                <a:lnTo>
                  <a:pt x="630" y="148"/>
                </a:lnTo>
                <a:lnTo>
                  <a:pt x="644" y="141"/>
                </a:lnTo>
                <a:lnTo>
                  <a:pt x="665" y="127"/>
                </a:lnTo>
                <a:lnTo>
                  <a:pt x="687" y="120"/>
                </a:lnTo>
                <a:lnTo>
                  <a:pt x="701" y="106"/>
                </a:lnTo>
                <a:lnTo>
                  <a:pt x="715" y="99"/>
                </a:lnTo>
                <a:lnTo>
                  <a:pt x="736" y="99"/>
                </a:lnTo>
                <a:lnTo>
                  <a:pt x="750" y="99"/>
                </a:lnTo>
                <a:lnTo>
                  <a:pt x="765" y="99"/>
                </a:lnTo>
                <a:lnTo>
                  <a:pt x="779" y="99"/>
                </a:lnTo>
                <a:lnTo>
                  <a:pt x="793" y="99"/>
                </a:lnTo>
                <a:lnTo>
                  <a:pt x="807" y="99"/>
                </a:lnTo>
                <a:lnTo>
                  <a:pt x="828" y="106"/>
                </a:lnTo>
                <a:lnTo>
                  <a:pt x="842" y="113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85" name="Rectangle 54">
            <a:extLst>
              <a:ext uri="{FF2B5EF4-FFF2-40B4-BE49-F238E27FC236}">
                <a16:creationId xmlns:a16="http://schemas.microsoft.com/office/drawing/2014/main" id="{564BB0F6-4B0C-9B46-A32F-6E1B87A76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238" y="5032375"/>
            <a:ext cx="244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t</a:t>
            </a:r>
          </a:p>
        </p:txBody>
      </p:sp>
      <p:sp>
        <p:nvSpPr>
          <p:cNvPr id="223286" name="Rectangle 55">
            <a:extLst>
              <a:ext uri="{FF2B5EF4-FFF2-40B4-BE49-F238E27FC236}">
                <a16:creationId xmlns:a16="http://schemas.microsoft.com/office/drawing/2014/main" id="{40076262-58ED-CA4D-BF84-D9E4CCE79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5481638"/>
            <a:ext cx="15652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Deterministic </a:t>
            </a:r>
          </a:p>
          <a:p>
            <a:r>
              <a:rPr lang="en-US" altLang="en-US" sz="1800">
                <a:latin typeface="Helvetica" pitchFamily="2" charset="0"/>
              </a:rPr>
              <a:t>Response</a:t>
            </a:r>
          </a:p>
        </p:txBody>
      </p:sp>
      <p:sp>
        <p:nvSpPr>
          <p:cNvPr id="223287" name="Line 56">
            <a:extLst>
              <a:ext uri="{FF2B5EF4-FFF2-40B4-BE49-F238E27FC236}">
                <a16:creationId xmlns:a16="http://schemas.microsoft.com/office/drawing/2014/main" id="{4C82EB66-9ABF-C34D-9108-99A18EA53F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8263" y="1957388"/>
            <a:ext cx="16589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8" name="Line 57">
            <a:extLst>
              <a:ext uri="{FF2B5EF4-FFF2-40B4-BE49-F238E27FC236}">
                <a16:creationId xmlns:a16="http://schemas.microsoft.com/office/drawing/2014/main" id="{92170D1D-1BDB-9941-9FE8-CE497BB88E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5825" y="1509713"/>
            <a:ext cx="0" cy="896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9" name="Freeform 58">
            <a:extLst>
              <a:ext uri="{FF2B5EF4-FFF2-40B4-BE49-F238E27FC236}">
                <a16:creationId xmlns:a16="http://schemas.microsoft.com/office/drawing/2014/main" id="{045B5D39-E308-CE48-897F-9A936C2BD0F7}"/>
              </a:ext>
            </a:extLst>
          </p:cNvPr>
          <p:cNvSpPr>
            <a:spLocks/>
          </p:cNvSpPr>
          <p:nvPr/>
        </p:nvSpPr>
        <p:spPr bwMode="auto">
          <a:xfrm>
            <a:off x="6835775" y="1725613"/>
            <a:ext cx="474663" cy="496887"/>
          </a:xfrm>
          <a:custGeom>
            <a:avLst/>
            <a:gdLst>
              <a:gd name="T0" fmla="*/ 2147483646 w 299"/>
              <a:gd name="T1" fmla="*/ 2147483646 h 313"/>
              <a:gd name="T2" fmla="*/ 2147483646 w 299"/>
              <a:gd name="T3" fmla="*/ 2147483646 h 313"/>
              <a:gd name="T4" fmla="*/ 2147483646 w 299"/>
              <a:gd name="T5" fmla="*/ 2147483646 h 313"/>
              <a:gd name="T6" fmla="*/ 2147483646 w 299"/>
              <a:gd name="T7" fmla="*/ 2147483646 h 313"/>
              <a:gd name="T8" fmla="*/ 2147483646 w 299"/>
              <a:gd name="T9" fmla="*/ 2147483646 h 313"/>
              <a:gd name="T10" fmla="*/ 2147483646 w 299"/>
              <a:gd name="T11" fmla="*/ 2147483646 h 313"/>
              <a:gd name="T12" fmla="*/ 2147483646 w 299"/>
              <a:gd name="T13" fmla="*/ 0 h 313"/>
              <a:gd name="T14" fmla="*/ 2147483646 w 299"/>
              <a:gd name="T15" fmla="*/ 0 h 313"/>
              <a:gd name="T16" fmla="*/ 2147483646 w 299"/>
              <a:gd name="T17" fmla="*/ 0 h 313"/>
              <a:gd name="T18" fmla="*/ 2147483646 w 299"/>
              <a:gd name="T19" fmla="*/ 0 h 313"/>
              <a:gd name="T20" fmla="*/ 2147483646 w 299"/>
              <a:gd name="T21" fmla="*/ 0 h 313"/>
              <a:gd name="T22" fmla="*/ 2147483646 w 299"/>
              <a:gd name="T23" fmla="*/ 2147483646 h 313"/>
              <a:gd name="T24" fmla="*/ 2147483646 w 299"/>
              <a:gd name="T25" fmla="*/ 2147483646 h 313"/>
              <a:gd name="T26" fmla="*/ 2147483646 w 299"/>
              <a:gd name="T27" fmla="*/ 2147483646 h 313"/>
              <a:gd name="T28" fmla="*/ 2147483646 w 299"/>
              <a:gd name="T29" fmla="*/ 2147483646 h 313"/>
              <a:gd name="T30" fmla="*/ 0 w 299"/>
              <a:gd name="T31" fmla="*/ 2147483646 h 313"/>
              <a:gd name="T32" fmla="*/ 0 w 299"/>
              <a:gd name="T33" fmla="*/ 2147483646 h 313"/>
              <a:gd name="T34" fmla="*/ 0 w 299"/>
              <a:gd name="T35" fmla="*/ 2147483646 h 313"/>
              <a:gd name="T36" fmla="*/ 2147483646 w 299"/>
              <a:gd name="T37" fmla="*/ 2147483646 h 313"/>
              <a:gd name="T38" fmla="*/ 2147483646 w 299"/>
              <a:gd name="T39" fmla="*/ 2147483646 h 313"/>
              <a:gd name="T40" fmla="*/ 2147483646 w 299"/>
              <a:gd name="T41" fmla="*/ 2147483646 h 313"/>
              <a:gd name="T42" fmla="*/ 2147483646 w 299"/>
              <a:gd name="T43" fmla="*/ 2147483646 h 313"/>
              <a:gd name="T44" fmla="*/ 2147483646 w 299"/>
              <a:gd name="T45" fmla="*/ 2147483646 h 313"/>
              <a:gd name="T46" fmla="*/ 2147483646 w 299"/>
              <a:gd name="T47" fmla="*/ 2147483646 h 313"/>
              <a:gd name="T48" fmla="*/ 2147483646 w 299"/>
              <a:gd name="T49" fmla="*/ 2147483646 h 313"/>
              <a:gd name="T50" fmla="*/ 2147483646 w 299"/>
              <a:gd name="T51" fmla="*/ 2147483646 h 313"/>
              <a:gd name="T52" fmla="*/ 2147483646 w 299"/>
              <a:gd name="T53" fmla="*/ 2147483646 h 313"/>
              <a:gd name="T54" fmla="*/ 2147483646 w 299"/>
              <a:gd name="T55" fmla="*/ 2147483646 h 313"/>
              <a:gd name="T56" fmla="*/ 2147483646 w 299"/>
              <a:gd name="T57" fmla="*/ 2147483646 h 313"/>
              <a:gd name="T58" fmla="*/ 2147483646 w 299"/>
              <a:gd name="T59" fmla="*/ 2147483646 h 313"/>
              <a:gd name="T60" fmla="*/ 2147483646 w 299"/>
              <a:gd name="T61" fmla="*/ 2147483646 h 313"/>
              <a:gd name="T62" fmla="*/ 2147483646 w 299"/>
              <a:gd name="T63" fmla="*/ 2147483646 h 313"/>
              <a:gd name="T64" fmla="*/ 2147483646 w 299"/>
              <a:gd name="T65" fmla="*/ 2147483646 h 313"/>
              <a:gd name="T66" fmla="*/ 2147483646 w 299"/>
              <a:gd name="T67" fmla="*/ 2147483646 h 313"/>
              <a:gd name="T68" fmla="*/ 2147483646 w 299"/>
              <a:gd name="T69" fmla="*/ 2147483646 h 313"/>
              <a:gd name="T70" fmla="*/ 2147483646 w 299"/>
              <a:gd name="T71" fmla="*/ 2147483646 h 31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99"/>
              <a:gd name="T109" fmla="*/ 0 h 313"/>
              <a:gd name="T110" fmla="*/ 299 w 299"/>
              <a:gd name="T111" fmla="*/ 313 h 313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99" h="313">
                <a:moveTo>
                  <a:pt x="248" y="120"/>
                </a:moveTo>
                <a:lnTo>
                  <a:pt x="262" y="120"/>
                </a:lnTo>
                <a:lnTo>
                  <a:pt x="262" y="106"/>
                </a:lnTo>
                <a:lnTo>
                  <a:pt x="277" y="99"/>
                </a:lnTo>
                <a:lnTo>
                  <a:pt x="291" y="92"/>
                </a:lnTo>
                <a:lnTo>
                  <a:pt x="298" y="78"/>
                </a:lnTo>
                <a:lnTo>
                  <a:pt x="298" y="64"/>
                </a:lnTo>
                <a:lnTo>
                  <a:pt x="298" y="42"/>
                </a:lnTo>
                <a:lnTo>
                  <a:pt x="298" y="28"/>
                </a:lnTo>
                <a:lnTo>
                  <a:pt x="284" y="7"/>
                </a:lnTo>
                <a:lnTo>
                  <a:pt x="262" y="7"/>
                </a:lnTo>
                <a:lnTo>
                  <a:pt x="241" y="7"/>
                </a:lnTo>
                <a:lnTo>
                  <a:pt x="227" y="0"/>
                </a:lnTo>
                <a:lnTo>
                  <a:pt x="213" y="0"/>
                </a:lnTo>
                <a:lnTo>
                  <a:pt x="199" y="0"/>
                </a:lnTo>
                <a:lnTo>
                  <a:pt x="184" y="0"/>
                </a:lnTo>
                <a:lnTo>
                  <a:pt x="170" y="0"/>
                </a:lnTo>
                <a:lnTo>
                  <a:pt x="156" y="0"/>
                </a:lnTo>
                <a:lnTo>
                  <a:pt x="142" y="0"/>
                </a:lnTo>
                <a:lnTo>
                  <a:pt x="128" y="0"/>
                </a:lnTo>
                <a:lnTo>
                  <a:pt x="114" y="0"/>
                </a:lnTo>
                <a:lnTo>
                  <a:pt x="100" y="0"/>
                </a:lnTo>
                <a:lnTo>
                  <a:pt x="85" y="7"/>
                </a:lnTo>
                <a:lnTo>
                  <a:pt x="71" y="14"/>
                </a:lnTo>
                <a:lnTo>
                  <a:pt x="57" y="28"/>
                </a:lnTo>
                <a:lnTo>
                  <a:pt x="57" y="42"/>
                </a:lnTo>
                <a:lnTo>
                  <a:pt x="43" y="57"/>
                </a:lnTo>
                <a:lnTo>
                  <a:pt x="29" y="57"/>
                </a:lnTo>
                <a:lnTo>
                  <a:pt x="15" y="78"/>
                </a:lnTo>
                <a:lnTo>
                  <a:pt x="15" y="92"/>
                </a:lnTo>
                <a:lnTo>
                  <a:pt x="15" y="106"/>
                </a:lnTo>
                <a:lnTo>
                  <a:pt x="0" y="120"/>
                </a:lnTo>
                <a:lnTo>
                  <a:pt x="0" y="135"/>
                </a:lnTo>
                <a:lnTo>
                  <a:pt x="0" y="149"/>
                </a:lnTo>
                <a:lnTo>
                  <a:pt x="0" y="163"/>
                </a:lnTo>
                <a:lnTo>
                  <a:pt x="0" y="177"/>
                </a:lnTo>
                <a:lnTo>
                  <a:pt x="0" y="191"/>
                </a:lnTo>
                <a:lnTo>
                  <a:pt x="7" y="212"/>
                </a:lnTo>
                <a:lnTo>
                  <a:pt x="15" y="234"/>
                </a:lnTo>
                <a:lnTo>
                  <a:pt x="15" y="248"/>
                </a:lnTo>
                <a:lnTo>
                  <a:pt x="22" y="262"/>
                </a:lnTo>
                <a:lnTo>
                  <a:pt x="36" y="262"/>
                </a:lnTo>
                <a:lnTo>
                  <a:pt x="57" y="276"/>
                </a:lnTo>
                <a:lnTo>
                  <a:pt x="71" y="283"/>
                </a:lnTo>
                <a:lnTo>
                  <a:pt x="92" y="290"/>
                </a:lnTo>
                <a:lnTo>
                  <a:pt x="107" y="297"/>
                </a:lnTo>
                <a:lnTo>
                  <a:pt x="128" y="304"/>
                </a:lnTo>
                <a:lnTo>
                  <a:pt x="149" y="312"/>
                </a:lnTo>
                <a:lnTo>
                  <a:pt x="170" y="312"/>
                </a:lnTo>
                <a:lnTo>
                  <a:pt x="184" y="312"/>
                </a:lnTo>
                <a:lnTo>
                  <a:pt x="199" y="312"/>
                </a:lnTo>
                <a:lnTo>
                  <a:pt x="220" y="312"/>
                </a:lnTo>
                <a:lnTo>
                  <a:pt x="234" y="312"/>
                </a:lnTo>
                <a:lnTo>
                  <a:pt x="248" y="312"/>
                </a:lnTo>
                <a:lnTo>
                  <a:pt x="255" y="297"/>
                </a:lnTo>
                <a:lnTo>
                  <a:pt x="269" y="297"/>
                </a:lnTo>
                <a:lnTo>
                  <a:pt x="277" y="283"/>
                </a:lnTo>
                <a:lnTo>
                  <a:pt x="277" y="269"/>
                </a:lnTo>
                <a:lnTo>
                  <a:pt x="284" y="255"/>
                </a:lnTo>
                <a:lnTo>
                  <a:pt x="291" y="241"/>
                </a:lnTo>
                <a:lnTo>
                  <a:pt x="291" y="227"/>
                </a:lnTo>
                <a:lnTo>
                  <a:pt x="291" y="212"/>
                </a:lnTo>
                <a:lnTo>
                  <a:pt x="284" y="198"/>
                </a:lnTo>
                <a:lnTo>
                  <a:pt x="269" y="198"/>
                </a:lnTo>
                <a:lnTo>
                  <a:pt x="262" y="184"/>
                </a:lnTo>
                <a:lnTo>
                  <a:pt x="248" y="184"/>
                </a:lnTo>
                <a:lnTo>
                  <a:pt x="234" y="177"/>
                </a:lnTo>
                <a:lnTo>
                  <a:pt x="234" y="163"/>
                </a:lnTo>
                <a:lnTo>
                  <a:pt x="234" y="149"/>
                </a:lnTo>
                <a:lnTo>
                  <a:pt x="248" y="149"/>
                </a:lnTo>
                <a:lnTo>
                  <a:pt x="248" y="135"/>
                </a:lnTo>
                <a:lnTo>
                  <a:pt x="248" y="12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90" name="Rectangle 59">
            <a:extLst>
              <a:ext uri="{FF2B5EF4-FFF2-40B4-BE49-F238E27FC236}">
                <a16:creationId xmlns:a16="http://schemas.microsoft.com/office/drawing/2014/main" id="{1BA5007B-B8B9-054B-B644-166662221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1377950"/>
            <a:ext cx="2571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I</a:t>
            </a:r>
          </a:p>
        </p:txBody>
      </p:sp>
      <p:sp>
        <p:nvSpPr>
          <p:cNvPr id="223291" name="Rectangle 60">
            <a:extLst>
              <a:ext uri="{FF2B5EF4-FFF2-40B4-BE49-F238E27FC236}">
                <a16:creationId xmlns:a16="http://schemas.microsoft.com/office/drawing/2014/main" id="{85B69273-8ACF-0944-BA6B-15B5487E0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7188" y="1682750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R</a:t>
            </a:r>
          </a:p>
        </p:txBody>
      </p:sp>
      <p:sp>
        <p:nvSpPr>
          <p:cNvPr id="223292" name="Rectangle 61">
            <a:extLst>
              <a:ext uri="{FF2B5EF4-FFF2-40B4-BE49-F238E27FC236}">
                <a16:creationId xmlns:a16="http://schemas.microsoft.com/office/drawing/2014/main" id="{84A170D8-1FB2-D348-9020-8381AD229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8438" y="2446338"/>
            <a:ext cx="14001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Nyquist Plot</a:t>
            </a:r>
          </a:p>
        </p:txBody>
      </p:sp>
      <p:sp>
        <p:nvSpPr>
          <p:cNvPr id="223293" name="Line 62">
            <a:extLst>
              <a:ext uri="{FF2B5EF4-FFF2-40B4-BE49-F238E27FC236}">
                <a16:creationId xmlns:a16="http://schemas.microsoft.com/office/drawing/2014/main" id="{A35B4EC3-7273-9642-9643-C56BC87FA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106738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4" name="Line 63">
            <a:extLst>
              <a:ext uri="{FF2B5EF4-FFF2-40B4-BE49-F238E27FC236}">
                <a16:creationId xmlns:a16="http://schemas.microsoft.com/office/drawing/2014/main" id="{F628E553-B31D-244F-A5C5-1604D7DCFF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3484563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5" name="Line 64">
            <a:extLst>
              <a:ext uri="{FF2B5EF4-FFF2-40B4-BE49-F238E27FC236}">
                <a16:creationId xmlns:a16="http://schemas.microsoft.com/office/drawing/2014/main" id="{5EB6B83B-61B3-7D49-B9F8-50EE402EF4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3644900"/>
            <a:ext cx="4763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6" name="Line 65">
            <a:extLst>
              <a:ext uri="{FF2B5EF4-FFF2-40B4-BE49-F238E27FC236}">
                <a16:creationId xmlns:a16="http://schemas.microsoft.com/office/drawing/2014/main" id="{D4CABEDF-6FEE-E84D-B13E-1545473041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3375" y="3727450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7" name="Freeform 66">
            <a:extLst>
              <a:ext uri="{FF2B5EF4-FFF2-40B4-BE49-F238E27FC236}">
                <a16:creationId xmlns:a16="http://schemas.microsoft.com/office/drawing/2014/main" id="{A3BCA4AE-A848-ED4D-9AED-E579150087B1}"/>
              </a:ext>
            </a:extLst>
          </p:cNvPr>
          <p:cNvSpPr>
            <a:spLocks/>
          </p:cNvSpPr>
          <p:nvPr/>
        </p:nvSpPr>
        <p:spPr bwMode="auto">
          <a:xfrm>
            <a:off x="6640513" y="3732213"/>
            <a:ext cx="935037" cy="203200"/>
          </a:xfrm>
          <a:custGeom>
            <a:avLst/>
            <a:gdLst>
              <a:gd name="T0" fmla="*/ 0 w 589"/>
              <a:gd name="T1" fmla="*/ 0 h 128"/>
              <a:gd name="T2" fmla="*/ 2147483646 w 589"/>
              <a:gd name="T3" fmla="*/ 0 h 128"/>
              <a:gd name="T4" fmla="*/ 2147483646 w 589"/>
              <a:gd name="T5" fmla="*/ 2147483646 h 128"/>
              <a:gd name="T6" fmla="*/ 2147483646 w 589"/>
              <a:gd name="T7" fmla="*/ 2147483646 h 128"/>
              <a:gd name="T8" fmla="*/ 2147483646 w 589"/>
              <a:gd name="T9" fmla="*/ 2147483646 h 128"/>
              <a:gd name="T10" fmla="*/ 2147483646 w 589"/>
              <a:gd name="T11" fmla="*/ 2147483646 h 128"/>
              <a:gd name="T12" fmla="*/ 2147483646 w 589"/>
              <a:gd name="T13" fmla="*/ 2147483646 h 128"/>
              <a:gd name="T14" fmla="*/ 2147483646 w 589"/>
              <a:gd name="T15" fmla="*/ 2147483646 h 128"/>
              <a:gd name="T16" fmla="*/ 2147483646 w 589"/>
              <a:gd name="T17" fmla="*/ 2147483646 h 128"/>
              <a:gd name="T18" fmla="*/ 2147483646 w 589"/>
              <a:gd name="T19" fmla="*/ 2147483646 h 128"/>
              <a:gd name="T20" fmla="*/ 2147483646 w 589"/>
              <a:gd name="T21" fmla="*/ 2147483646 h 128"/>
              <a:gd name="T22" fmla="*/ 2147483646 w 589"/>
              <a:gd name="T23" fmla="*/ 2147483646 h 128"/>
              <a:gd name="T24" fmla="*/ 2147483646 w 589"/>
              <a:gd name="T25" fmla="*/ 2147483646 h 128"/>
              <a:gd name="T26" fmla="*/ 2147483646 w 589"/>
              <a:gd name="T27" fmla="*/ 2147483646 h 128"/>
              <a:gd name="T28" fmla="*/ 2147483646 w 589"/>
              <a:gd name="T29" fmla="*/ 2147483646 h 128"/>
              <a:gd name="T30" fmla="*/ 2147483646 w 589"/>
              <a:gd name="T31" fmla="*/ 2147483646 h 128"/>
              <a:gd name="T32" fmla="*/ 2147483646 w 589"/>
              <a:gd name="T33" fmla="*/ 2147483646 h 128"/>
              <a:gd name="T34" fmla="*/ 2147483646 w 589"/>
              <a:gd name="T35" fmla="*/ 2147483646 h 128"/>
              <a:gd name="T36" fmla="*/ 2147483646 w 589"/>
              <a:gd name="T37" fmla="*/ 2147483646 h 128"/>
              <a:gd name="T38" fmla="*/ 2147483646 w 589"/>
              <a:gd name="T39" fmla="*/ 2147483646 h 128"/>
              <a:gd name="T40" fmla="*/ 2147483646 w 589"/>
              <a:gd name="T41" fmla="*/ 2147483646 h 128"/>
              <a:gd name="T42" fmla="*/ 2147483646 w 589"/>
              <a:gd name="T43" fmla="*/ 2147483646 h 128"/>
              <a:gd name="T44" fmla="*/ 2147483646 w 589"/>
              <a:gd name="T45" fmla="*/ 2147483646 h 128"/>
              <a:gd name="T46" fmla="*/ 2147483646 w 589"/>
              <a:gd name="T47" fmla="*/ 2147483646 h 128"/>
              <a:gd name="T48" fmla="*/ 2147483646 w 589"/>
              <a:gd name="T49" fmla="*/ 2147483646 h 128"/>
              <a:gd name="T50" fmla="*/ 2147483646 w 589"/>
              <a:gd name="T51" fmla="*/ 2147483646 h 128"/>
              <a:gd name="T52" fmla="*/ 2147483646 w 589"/>
              <a:gd name="T53" fmla="*/ 2147483646 h 128"/>
              <a:gd name="T54" fmla="*/ 2147483646 w 589"/>
              <a:gd name="T55" fmla="*/ 2147483646 h 128"/>
              <a:gd name="T56" fmla="*/ 2147483646 w 589"/>
              <a:gd name="T57" fmla="*/ 2147483646 h 128"/>
              <a:gd name="T58" fmla="*/ 2147483646 w 589"/>
              <a:gd name="T59" fmla="*/ 2147483646 h 128"/>
              <a:gd name="T60" fmla="*/ 2147483646 w 589"/>
              <a:gd name="T61" fmla="*/ 2147483646 h 128"/>
              <a:gd name="T62" fmla="*/ 2147483646 w 589"/>
              <a:gd name="T63" fmla="*/ 2147483646 h 128"/>
              <a:gd name="T64" fmla="*/ 2147483646 w 589"/>
              <a:gd name="T65" fmla="*/ 2147483646 h 128"/>
              <a:gd name="T66" fmla="*/ 2147483646 w 589"/>
              <a:gd name="T67" fmla="*/ 2147483646 h 128"/>
              <a:gd name="T68" fmla="*/ 2147483646 w 589"/>
              <a:gd name="T69" fmla="*/ 2147483646 h 128"/>
              <a:gd name="T70" fmla="*/ 2147483646 w 589"/>
              <a:gd name="T71" fmla="*/ 2147483646 h 128"/>
              <a:gd name="T72" fmla="*/ 2147483646 w 589"/>
              <a:gd name="T73" fmla="*/ 2147483646 h 128"/>
              <a:gd name="T74" fmla="*/ 2147483646 w 589"/>
              <a:gd name="T75" fmla="*/ 2147483646 h 12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89"/>
              <a:gd name="T115" fmla="*/ 0 h 128"/>
              <a:gd name="T116" fmla="*/ 589 w 589"/>
              <a:gd name="T117" fmla="*/ 128 h 12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89" h="128">
                <a:moveTo>
                  <a:pt x="0" y="0"/>
                </a:moveTo>
                <a:lnTo>
                  <a:pt x="22" y="0"/>
                </a:lnTo>
                <a:lnTo>
                  <a:pt x="36" y="7"/>
                </a:lnTo>
                <a:lnTo>
                  <a:pt x="50" y="7"/>
                </a:lnTo>
                <a:lnTo>
                  <a:pt x="64" y="14"/>
                </a:lnTo>
                <a:lnTo>
                  <a:pt x="78" y="14"/>
                </a:lnTo>
                <a:lnTo>
                  <a:pt x="92" y="21"/>
                </a:lnTo>
                <a:lnTo>
                  <a:pt x="107" y="21"/>
                </a:lnTo>
                <a:lnTo>
                  <a:pt x="121" y="21"/>
                </a:lnTo>
                <a:lnTo>
                  <a:pt x="135" y="21"/>
                </a:lnTo>
                <a:lnTo>
                  <a:pt x="149" y="21"/>
                </a:lnTo>
                <a:lnTo>
                  <a:pt x="170" y="21"/>
                </a:lnTo>
                <a:lnTo>
                  <a:pt x="192" y="28"/>
                </a:lnTo>
                <a:lnTo>
                  <a:pt x="206" y="28"/>
                </a:lnTo>
                <a:lnTo>
                  <a:pt x="220" y="28"/>
                </a:lnTo>
                <a:lnTo>
                  <a:pt x="234" y="28"/>
                </a:lnTo>
                <a:lnTo>
                  <a:pt x="248" y="28"/>
                </a:lnTo>
                <a:lnTo>
                  <a:pt x="262" y="35"/>
                </a:lnTo>
                <a:lnTo>
                  <a:pt x="284" y="42"/>
                </a:lnTo>
                <a:lnTo>
                  <a:pt x="298" y="42"/>
                </a:lnTo>
                <a:lnTo>
                  <a:pt x="312" y="42"/>
                </a:lnTo>
                <a:lnTo>
                  <a:pt x="326" y="49"/>
                </a:lnTo>
                <a:lnTo>
                  <a:pt x="347" y="49"/>
                </a:lnTo>
                <a:lnTo>
                  <a:pt x="362" y="49"/>
                </a:lnTo>
                <a:lnTo>
                  <a:pt x="383" y="63"/>
                </a:lnTo>
                <a:lnTo>
                  <a:pt x="404" y="70"/>
                </a:lnTo>
                <a:lnTo>
                  <a:pt x="432" y="70"/>
                </a:lnTo>
                <a:lnTo>
                  <a:pt x="446" y="77"/>
                </a:lnTo>
                <a:lnTo>
                  <a:pt x="461" y="77"/>
                </a:lnTo>
                <a:lnTo>
                  <a:pt x="475" y="77"/>
                </a:lnTo>
                <a:lnTo>
                  <a:pt x="489" y="77"/>
                </a:lnTo>
                <a:lnTo>
                  <a:pt x="503" y="92"/>
                </a:lnTo>
                <a:lnTo>
                  <a:pt x="517" y="92"/>
                </a:lnTo>
                <a:lnTo>
                  <a:pt x="531" y="99"/>
                </a:lnTo>
                <a:lnTo>
                  <a:pt x="546" y="99"/>
                </a:lnTo>
                <a:lnTo>
                  <a:pt x="546" y="113"/>
                </a:lnTo>
                <a:lnTo>
                  <a:pt x="567" y="120"/>
                </a:lnTo>
                <a:lnTo>
                  <a:pt x="588" y="12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98" name="Rectangle 67">
            <a:extLst>
              <a:ext uri="{FF2B5EF4-FFF2-40B4-BE49-F238E27FC236}">
                <a16:creationId xmlns:a16="http://schemas.microsoft.com/office/drawing/2014/main" id="{6F5AED41-1FAA-B141-9AD2-8FDDCA552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3094038"/>
            <a:ext cx="371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</a:t>
            </a:r>
          </a:p>
        </p:txBody>
      </p:sp>
      <p:sp>
        <p:nvSpPr>
          <p:cNvPr id="223299" name="Rectangle 68">
            <a:extLst>
              <a:ext uri="{FF2B5EF4-FFF2-40B4-BE49-F238E27FC236}">
                <a16:creationId xmlns:a16="http://schemas.microsoft.com/office/drawing/2014/main" id="{379A240B-1EF3-864C-B42C-91CD3938F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9838" y="3632200"/>
            <a:ext cx="3000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</a:t>
            </a:r>
          </a:p>
        </p:txBody>
      </p:sp>
      <p:sp>
        <p:nvSpPr>
          <p:cNvPr id="223300" name="Rectangle 69">
            <a:extLst>
              <a:ext uri="{FF2B5EF4-FFF2-40B4-BE49-F238E27FC236}">
                <a16:creationId xmlns:a16="http://schemas.microsoft.com/office/drawing/2014/main" id="{D0165D4B-F4CA-DE45-A943-F9DEBE465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9550" y="3289300"/>
            <a:ext cx="3381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301" name="Rectangle 70">
            <a:extLst>
              <a:ext uri="{FF2B5EF4-FFF2-40B4-BE49-F238E27FC236}">
                <a16:creationId xmlns:a16="http://schemas.microsoft.com/office/drawing/2014/main" id="{56CE8EE8-C8FC-6B44-A843-2A30AE965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0" y="3806825"/>
            <a:ext cx="3381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302" name="Freeform 71">
            <a:extLst>
              <a:ext uri="{FF2B5EF4-FFF2-40B4-BE49-F238E27FC236}">
                <a16:creationId xmlns:a16="http://schemas.microsoft.com/office/drawing/2014/main" id="{AEBC2C53-623C-D04F-9C17-EC12FE78B0EC}"/>
              </a:ext>
            </a:extLst>
          </p:cNvPr>
          <p:cNvSpPr>
            <a:spLocks/>
          </p:cNvSpPr>
          <p:nvPr/>
        </p:nvSpPr>
        <p:spPr bwMode="auto">
          <a:xfrm>
            <a:off x="6645275" y="3197225"/>
            <a:ext cx="1012825" cy="282575"/>
          </a:xfrm>
          <a:custGeom>
            <a:avLst/>
            <a:gdLst>
              <a:gd name="T0" fmla="*/ 0 w 638"/>
              <a:gd name="T1" fmla="*/ 2147483646 h 178"/>
              <a:gd name="T2" fmla="*/ 2147483646 w 638"/>
              <a:gd name="T3" fmla="*/ 2147483646 h 178"/>
              <a:gd name="T4" fmla="*/ 2147483646 w 638"/>
              <a:gd name="T5" fmla="*/ 2147483646 h 178"/>
              <a:gd name="T6" fmla="*/ 2147483646 w 638"/>
              <a:gd name="T7" fmla="*/ 2147483646 h 178"/>
              <a:gd name="T8" fmla="*/ 2147483646 w 638"/>
              <a:gd name="T9" fmla="*/ 2147483646 h 178"/>
              <a:gd name="T10" fmla="*/ 2147483646 w 638"/>
              <a:gd name="T11" fmla="*/ 2147483646 h 178"/>
              <a:gd name="T12" fmla="*/ 2147483646 w 638"/>
              <a:gd name="T13" fmla="*/ 2147483646 h 178"/>
              <a:gd name="T14" fmla="*/ 2147483646 w 638"/>
              <a:gd name="T15" fmla="*/ 2147483646 h 178"/>
              <a:gd name="T16" fmla="*/ 2147483646 w 638"/>
              <a:gd name="T17" fmla="*/ 2147483646 h 178"/>
              <a:gd name="T18" fmla="*/ 2147483646 w 638"/>
              <a:gd name="T19" fmla="*/ 2147483646 h 178"/>
              <a:gd name="T20" fmla="*/ 2147483646 w 638"/>
              <a:gd name="T21" fmla="*/ 2147483646 h 178"/>
              <a:gd name="T22" fmla="*/ 2147483646 w 638"/>
              <a:gd name="T23" fmla="*/ 2147483646 h 178"/>
              <a:gd name="T24" fmla="*/ 2147483646 w 638"/>
              <a:gd name="T25" fmla="*/ 2147483646 h 178"/>
              <a:gd name="T26" fmla="*/ 2147483646 w 638"/>
              <a:gd name="T27" fmla="*/ 2147483646 h 178"/>
              <a:gd name="T28" fmla="*/ 2147483646 w 638"/>
              <a:gd name="T29" fmla="*/ 2147483646 h 178"/>
              <a:gd name="T30" fmla="*/ 2147483646 w 638"/>
              <a:gd name="T31" fmla="*/ 2147483646 h 178"/>
              <a:gd name="T32" fmla="*/ 2147483646 w 638"/>
              <a:gd name="T33" fmla="*/ 2147483646 h 178"/>
              <a:gd name="T34" fmla="*/ 2147483646 w 638"/>
              <a:gd name="T35" fmla="*/ 2147483646 h 178"/>
              <a:gd name="T36" fmla="*/ 2147483646 w 638"/>
              <a:gd name="T37" fmla="*/ 2147483646 h 178"/>
              <a:gd name="T38" fmla="*/ 2147483646 w 638"/>
              <a:gd name="T39" fmla="*/ 2147483646 h 178"/>
              <a:gd name="T40" fmla="*/ 2147483646 w 638"/>
              <a:gd name="T41" fmla="*/ 0 h 178"/>
              <a:gd name="T42" fmla="*/ 2147483646 w 638"/>
              <a:gd name="T43" fmla="*/ 2147483646 h 178"/>
              <a:gd name="T44" fmla="*/ 2147483646 w 638"/>
              <a:gd name="T45" fmla="*/ 2147483646 h 178"/>
              <a:gd name="T46" fmla="*/ 2147483646 w 638"/>
              <a:gd name="T47" fmla="*/ 2147483646 h 178"/>
              <a:gd name="T48" fmla="*/ 2147483646 w 638"/>
              <a:gd name="T49" fmla="*/ 2147483646 h 178"/>
              <a:gd name="T50" fmla="*/ 2147483646 w 638"/>
              <a:gd name="T51" fmla="*/ 2147483646 h 178"/>
              <a:gd name="T52" fmla="*/ 2147483646 w 638"/>
              <a:gd name="T53" fmla="*/ 2147483646 h 178"/>
              <a:gd name="T54" fmla="*/ 2147483646 w 638"/>
              <a:gd name="T55" fmla="*/ 2147483646 h 178"/>
              <a:gd name="T56" fmla="*/ 2147483646 w 638"/>
              <a:gd name="T57" fmla="*/ 2147483646 h 178"/>
              <a:gd name="T58" fmla="*/ 2147483646 w 638"/>
              <a:gd name="T59" fmla="*/ 2147483646 h 178"/>
              <a:gd name="T60" fmla="*/ 2147483646 w 638"/>
              <a:gd name="T61" fmla="*/ 2147483646 h 178"/>
              <a:gd name="T62" fmla="*/ 2147483646 w 638"/>
              <a:gd name="T63" fmla="*/ 2147483646 h 178"/>
              <a:gd name="T64" fmla="*/ 2147483646 w 638"/>
              <a:gd name="T65" fmla="*/ 2147483646 h 178"/>
              <a:gd name="T66" fmla="*/ 2147483646 w 638"/>
              <a:gd name="T67" fmla="*/ 2147483646 h 178"/>
              <a:gd name="T68" fmla="*/ 2147483646 w 638"/>
              <a:gd name="T69" fmla="*/ 2147483646 h 178"/>
              <a:gd name="T70" fmla="*/ 2147483646 w 638"/>
              <a:gd name="T71" fmla="*/ 2147483646 h 178"/>
              <a:gd name="T72" fmla="*/ 2147483646 w 638"/>
              <a:gd name="T73" fmla="*/ 2147483646 h 178"/>
              <a:gd name="T74" fmla="*/ 2147483646 w 638"/>
              <a:gd name="T75" fmla="*/ 2147483646 h 178"/>
              <a:gd name="T76" fmla="*/ 2147483646 w 638"/>
              <a:gd name="T77" fmla="*/ 2147483646 h 178"/>
              <a:gd name="T78" fmla="*/ 2147483646 w 638"/>
              <a:gd name="T79" fmla="*/ 2147483646 h 178"/>
              <a:gd name="T80" fmla="*/ 2147483646 w 638"/>
              <a:gd name="T81" fmla="*/ 2147483646 h 178"/>
              <a:gd name="T82" fmla="*/ 2147483646 w 638"/>
              <a:gd name="T83" fmla="*/ 2147483646 h 178"/>
              <a:gd name="T84" fmla="*/ 2147483646 w 638"/>
              <a:gd name="T85" fmla="*/ 2147483646 h 178"/>
              <a:gd name="T86" fmla="*/ 2147483646 w 638"/>
              <a:gd name="T87" fmla="*/ 2147483646 h 178"/>
              <a:gd name="T88" fmla="*/ 2147483646 w 638"/>
              <a:gd name="T89" fmla="*/ 2147483646 h 178"/>
              <a:gd name="T90" fmla="*/ 2147483646 w 638"/>
              <a:gd name="T91" fmla="*/ 2147483646 h 178"/>
              <a:gd name="T92" fmla="*/ 2147483646 w 638"/>
              <a:gd name="T93" fmla="*/ 2147483646 h 17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38"/>
              <a:gd name="T142" fmla="*/ 0 h 178"/>
              <a:gd name="T143" fmla="*/ 638 w 638"/>
              <a:gd name="T144" fmla="*/ 178 h 178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38" h="178">
                <a:moveTo>
                  <a:pt x="0" y="36"/>
                </a:moveTo>
                <a:lnTo>
                  <a:pt x="14" y="36"/>
                </a:lnTo>
                <a:lnTo>
                  <a:pt x="28" y="29"/>
                </a:lnTo>
                <a:lnTo>
                  <a:pt x="43" y="29"/>
                </a:lnTo>
                <a:lnTo>
                  <a:pt x="57" y="29"/>
                </a:lnTo>
                <a:lnTo>
                  <a:pt x="71" y="29"/>
                </a:lnTo>
                <a:lnTo>
                  <a:pt x="92" y="29"/>
                </a:lnTo>
                <a:lnTo>
                  <a:pt x="106" y="29"/>
                </a:lnTo>
                <a:lnTo>
                  <a:pt x="120" y="29"/>
                </a:lnTo>
                <a:lnTo>
                  <a:pt x="135" y="29"/>
                </a:lnTo>
                <a:lnTo>
                  <a:pt x="149" y="29"/>
                </a:lnTo>
                <a:lnTo>
                  <a:pt x="163" y="29"/>
                </a:lnTo>
                <a:lnTo>
                  <a:pt x="177" y="29"/>
                </a:lnTo>
                <a:lnTo>
                  <a:pt x="191" y="29"/>
                </a:lnTo>
                <a:lnTo>
                  <a:pt x="205" y="29"/>
                </a:lnTo>
                <a:lnTo>
                  <a:pt x="220" y="22"/>
                </a:lnTo>
                <a:lnTo>
                  <a:pt x="241" y="15"/>
                </a:lnTo>
                <a:lnTo>
                  <a:pt x="255" y="8"/>
                </a:lnTo>
                <a:lnTo>
                  <a:pt x="269" y="8"/>
                </a:lnTo>
                <a:lnTo>
                  <a:pt x="290" y="8"/>
                </a:lnTo>
                <a:lnTo>
                  <a:pt x="304" y="0"/>
                </a:lnTo>
                <a:lnTo>
                  <a:pt x="319" y="8"/>
                </a:lnTo>
                <a:lnTo>
                  <a:pt x="333" y="22"/>
                </a:lnTo>
                <a:lnTo>
                  <a:pt x="347" y="22"/>
                </a:lnTo>
                <a:lnTo>
                  <a:pt x="368" y="29"/>
                </a:lnTo>
                <a:lnTo>
                  <a:pt x="382" y="36"/>
                </a:lnTo>
                <a:lnTo>
                  <a:pt x="397" y="36"/>
                </a:lnTo>
                <a:lnTo>
                  <a:pt x="411" y="43"/>
                </a:lnTo>
                <a:lnTo>
                  <a:pt x="425" y="43"/>
                </a:lnTo>
                <a:lnTo>
                  <a:pt x="439" y="43"/>
                </a:lnTo>
                <a:lnTo>
                  <a:pt x="453" y="43"/>
                </a:lnTo>
                <a:lnTo>
                  <a:pt x="453" y="57"/>
                </a:lnTo>
                <a:lnTo>
                  <a:pt x="460" y="71"/>
                </a:lnTo>
                <a:lnTo>
                  <a:pt x="474" y="71"/>
                </a:lnTo>
                <a:lnTo>
                  <a:pt x="496" y="78"/>
                </a:lnTo>
                <a:lnTo>
                  <a:pt x="503" y="92"/>
                </a:lnTo>
                <a:lnTo>
                  <a:pt x="517" y="92"/>
                </a:lnTo>
                <a:lnTo>
                  <a:pt x="531" y="100"/>
                </a:lnTo>
                <a:lnTo>
                  <a:pt x="538" y="114"/>
                </a:lnTo>
                <a:lnTo>
                  <a:pt x="552" y="121"/>
                </a:lnTo>
                <a:lnTo>
                  <a:pt x="566" y="128"/>
                </a:lnTo>
                <a:lnTo>
                  <a:pt x="581" y="135"/>
                </a:lnTo>
                <a:lnTo>
                  <a:pt x="595" y="142"/>
                </a:lnTo>
                <a:lnTo>
                  <a:pt x="609" y="149"/>
                </a:lnTo>
                <a:lnTo>
                  <a:pt x="623" y="163"/>
                </a:lnTo>
                <a:lnTo>
                  <a:pt x="637" y="170"/>
                </a:lnTo>
                <a:lnTo>
                  <a:pt x="637" y="17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303" name="Rectangle 72">
            <a:extLst>
              <a:ext uri="{FF2B5EF4-FFF2-40B4-BE49-F238E27FC236}">
                <a16:creationId xmlns:a16="http://schemas.microsoft.com/office/drawing/2014/main" id="{B3F749F9-686A-304B-B2E0-9FA2FABDB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1638" y="4143375"/>
            <a:ext cx="11715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Bode Plot</a:t>
            </a:r>
          </a:p>
        </p:txBody>
      </p:sp>
      <p:sp>
        <p:nvSpPr>
          <p:cNvPr id="223304" name="Line 73">
            <a:extLst>
              <a:ext uri="{FF2B5EF4-FFF2-40B4-BE49-F238E27FC236}">
                <a16:creationId xmlns:a16="http://schemas.microsoft.com/office/drawing/2014/main" id="{A5829DAC-FE77-174F-8873-FF23BB263A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3038" y="4773613"/>
            <a:ext cx="0" cy="623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305" name="Line 74">
            <a:extLst>
              <a:ext uri="{FF2B5EF4-FFF2-40B4-BE49-F238E27FC236}">
                <a16:creationId xmlns:a16="http://schemas.microsoft.com/office/drawing/2014/main" id="{615C7F53-73F7-F241-A319-A088AC1A8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7325" y="5410200"/>
            <a:ext cx="155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306" name="Rectangle 75">
            <a:extLst>
              <a:ext uri="{FF2B5EF4-FFF2-40B4-BE49-F238E27FC236}">
                <a16:creationId xmlns:a16="http://schemas.microsoft.com/office/drawing/2014/main" id="{28C9702F-4A95-8646-B83A-CE4BB3E75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550" y="5299075"/>
            <a:ext cx="3381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307" name="Rectangle 76">
            <a:extLst>
              <a:ext uri="{FF2B5EF4-FFF2-40B4-BE49-F238E27FC236}">
                <a16:creationId xmlns:a16="http://schemas.microsoft.com/office/drawing/2014/main" id="{BA256D51-E514-D04D-ADA7-2311FFC53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4775200"/>
            <a:ext cx="31908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</a:t>
            </a:r>
          </a:p>
        </p:txBody>
      </p:sp>
      <p:sp>
        <p:nvSpPr>
          <p:cNvPr id="223308" name="Freeform 77">
            <a:extLst>
              <a:ext uri="{FF2B5EF4-FFF2-40B4-BE49-F238E27FC236}">
                <a16:creationId xmlns:a16="http://schemas.microsoft.com/office/drawing/2014/main" id="{AB25ABC8-BA86-7E42-838F-42E4961FA9F0}"/>
              </a:ext>
            </a:extLst>
          </p:cNvPr>
          <p:cNvSpPr>
            <a:spLocks/>
          </p:cNvSpPr>
          <p:nvPr/>
        </p:nvSpPr>
        <p:spPr bwMode="auto">
          <a:xfrm>
            <a:off x="6527800" y="4886325"/>
            <a:ext cx="1249363" cy="439738"/>
          </a:xfrm>
          <a:custGeom>
            <a:avLst/>
            <a:gdLst>
              <a:gd name="T0" fmla="*/ 2147483646 w 787"/>
              <a:gd name="T1" fmla="*/ 2147483646 h 277"/>
              <a:gd name="T2" fmla="*/ 2147483646 w 787"/>
              <a:gd name="T3" fmla="*/ 2147483646 h 277"/>
              <a:gd name="T4" fmla="*/ 2147483646 w 787"/>
              <a:gd name="T5" fmla="*/ 2147483646 h 277"/>
              <a:gd name="T6" fmla="*/ 2147483646 w 787"/>
              <a:gd name="T7" fmla="*/ 2147483646 h 277"/>
              <a:gd name="T8" fmla="*/ 2147483646 w 787"/>
              <a:gd name="T9" fmla="*/ 2147483646 h 277"/>
              <a:gd name="T10" fmla="*/ 2147483646 w 787"/>
              <a:gd name="T11" fmla="*/ 2147483646 h 277"/>
              <a:gd name="T12" fmla="*/ 2147483646 w 787"/>
              <a:gd name="T13" fmla="*/ 2147483646 h 277"/>
              <a:gd name="T14" fmla="*/ 2147483646 w 787"/>
              <a:gd name="T15" fmla="*/ 2147483646 h 277"/>
              <a:gd name="T16" fmla="*/ 2147483646 w 787"/>
              <a:gd name="T17" fmla="*/ 2147483646 h 277"/>
              <a:gd name="T18" fmla="*/ 2147483646 w 787"/>
              <a:gd name="T19" fmla="*/ 2147483646 h 277"/>
              <a:gd name="T20" fmla="*/ 2147483646 w 787"/>
              <a:gd name="T21" fmla="*/ 2147483646 h 277"/>
              <a:gd name="T22" fmla="*/ 2147483646 w 787"/>
              <a:gd name="T23" fmla="*/ 2147483646 h 277"/>
              <a:gd name="T24" fmla="*/ 2147483646 w 787"/>
              <a:gd name="T25" fmla="*/ 2147483646 h 277"/>
              <a:gd name="T26" fmla="*/ 2147483646 w 787"/>
              <a:gd name="T27" fmla="*/ 2147483646 h 277"/>
              <a:gd name="T28" fmla="*/ 2147483646 w 787"/>
              <a:gd name="T29" fmla="*/ 2147483646 h 277"/>
              <a:gd name="T30" fmla="*/ 2147483646 w 787"/>
              <a:gd name="T31" fmla="*/ 2147483646 h 277"/>
              <a:gd name="T32" fmla="*/ 2147483646 w 787"/>
              <a:gd name="T33" fmla="*/ 2147483646 h 277"/>
              <a:gd name="T34" fmla="*/ 2147483646 w 787"/>
              <a:gd name="T35" fmla="*/ 2147483646 h 277"/>
              <a:gd name="T36" fmla="*/ 2147483646 w 787"/>
              <a:gd name="T37" fmla="*/ 2147483646 h 277"/>
              <a:gd name="T38" fmla="*/ 2147483646 w 787"/>
              <a:gd name="T39" fmla="*/ 2147483646 h 277"/>
              <a:gd name="T40" fmla="*/ 2147483646 w 787"/>
              <a:gd name="T41" fmla="*/ 2147483646 h 277"/>
              <a:gd name="T42" fmla="*/ 2147483646 w 787"/>
              <a:gd name="T43" fmla="*/ 2147483646 h 277"/>
              <a:gd name="T44" fmla="*/ 2147483646 w 787"/>
              <a:gd name="T45" fmla="*/ 2147483646 h 277"/>
              <a:gd name="T46" fmla="*/ 2147483646 w 787"/>
              <a:gd name="T47" fmla="*/ 2147483646 h 277"/>
              <a:gd name="T48" fmla="*/ 2147483646 w 787"/>
              <a:gd name="T49" fmla="*/ 2147483646 h 277"/>
              <a:gd name="T50" fmla="*/ 2147483646 w 787"/>
              <a:gd name="T51" fmla="*/ 2147483646 h 277"/>
              <a:gd name="T52" fmla="*/ 2147483646 w 787"/>
              <a:gd name="T53" fmla="*/ 2147483646 h 277"/>
              <a:gd name="T54" fmla="*/ 2147483646 w 787"/>
              <a:gd name="T55" fmla="*/ 2147483646 h 277"/>
              <a:gd name="T56" fmla="*/ 2147483646 w 787"/>
              <a:gd name="T57" fmla="*/ 2147483646 h 277"/>
              <a:gd name="T58" fmla="*/ 2147483646 w 787"/>
              <a:gd name="T59" fmla="*/ 2147483646 h 277"/>
              <a:gd name="T60" fmla="*/ 2147483646 w 787"/>
              <a:gd name="T61" fmla="*/ 2147483646 h 277"/>
              <a:gd name="T62" fmla="*/ 2147483646 w 787"/>
              <a:gd name="T63" fmla="*/ 2147483646 h 277"/>
              <a:gd name="T64" fmla="*/ 2147483646 w 787"/>
              <a:gd name="T65" fmla="*/ 2147483646 h 277"/>
              <a:gd name="T66" fmla="*/ 2147483646 w 787"/>
              <a:gd name="T67" fmla="*/ 2147483646 h 277"/>
              <a:gd name="T68" fmla="*/ 2147483646 w 787"/>
              <a:gd name="T69" fmla="*/ 2147483646 h 277"/>
              <a:gd name="T70" fmla="*/ 2147483646 w 787"/>
              <a:gd name="T71" fmla="*/ 2147483646 h 277"/>
              <a:gd name="T72" fmla="*/ 2147483646 w 787"/>
              <a:gd name="T73" fmla="*/ 2147483646 h 27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87"/>
              <a:gd name="T112" fmla="*/ 0 h 277"/>
              <a:gd name="T113" fmla="*/ 787 w 787"/>
              <a:gd name="T114" fmla="*/ 277 h 27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87" h="277">
                <a:moveTo>
                  <a:pt x="0" y="14"/>
                </a:moveTo>
                <a:lnTo>
                  <a:pt x="15" y="14"/>
                </a:lnTo>
                <a:lnTo>
                  <a:pt x="29" y="14"/>
                </a:lnTo>
                <a:lnTo>
                  <a:pt x="43" y="21"/>
                </a:lnTo>
                <a:lnTo>
                  <a:pt x="57" y="21"/>
                </a:lnTo>
                <a:lnTo>
                  <a:pt x="71" y="28"/>
                </a:lnTo>
                <a:lnTo>
                  <a:pt x="85" y="28"/>
                </a:lnTo>
                <a:lnTo>
                  <a:pt x="100" y="35"/>
                </a:lnTo>
                <a:lnTo>
                  <a:pt x="114" y="35"/>
                </a:lnTo>
                <a:lnTo>
                  <a:pt x="114" y="50"/>
                </a:lnTo>
                <a:lnTo>
                  <a:pt x="121" y="71"/>
                </a:lnTo>
                <a:lnTo>
                  <a:pt x="135" y="92"/>
                </a:lnTo>
                <a:lnTo>
                  <a:pt x="135" y="106"/>
                </a:lnTo>
                <a:lnTo>
                  <a:pt x="135" y="128"/>
                </a:lnTo>
                <a:lnTo>
                  <a:pt x="142" y="142"/>
                </a:lnTo>
                <a:lnTo>
                  <a:pt x="142" y="156"/>
                </a:lnTo>
                <a:lnTo>
                  <a:pt x="142" y="177"/>
                </a:lnTo>
                <a:lnTo>
                  <a:pt x="142" y="191"/>
                </a:lnTo>
                <a:lnTo>
                  <a:pt x="142" y="205"/>
                </a:lnTo>
                <a:lnTo>
                  <a:pt x="149" y="220"/>
                </a:lnTo>
                <a:lnTo>
                  <a:pt x="163" y="220"/>
                </a:lnTo>
                <a:lnTo>
                  <a:pt x="170" y="234"/>
                </a:lnTo>
                <a:lnTo>
                  <a:pt x="184" y="248"/>
                </a:lnTo>
                <a:lnTo>
                  <a:pt x="206" y="262"/>
                </a:lnTo>
                <a:lnTo>
                  <a:pt x="227" y="269"/>
                </a:lnTo>
                <a:lnTo>
                  <a:pt x="241" y="276"/>
                </a:lnTo>
                <a:lnTo>
                  <a:pt x="262" y="269"/>
                </a:lnTo>
                <a:lnTo>
                  <a:pt x="269" y="255"/>
                </a:lnTo>
                <a:lnTo>
                  <a:pt x="277" y="241"/>
                </a:lnTo>
                <a:lnTo>
                  <a:pt x="284" y="227"/>
                </a:lnTo>
                <a:lnTo>
                  <a:pt x="284" y="212"/>
                </a:lnTo>
                <a:lnTo>
                  <a:pt x="284" y="198"/>
                </a:lnTo>
                <a:lnTo>
                  <a:pt x="291" y="184"/>
                </a:lnTo>
                <a:lnTo>
                  <a:pt x="291" y="170"/>
                </a:lnTo>
                <a:lnTo>
                  <a:pt x="305" y="163"/>
                </a:lnTo>
                <a:lnTo>
                  <a:pt x="312" y="149"/>
                </a:lnTo>
                <a:lnTo>
                  <a:pt x="319" y="135"/>
                </a:lnTo>
                <a:lnTo>
                  <a:pt x="333" y="128"/>
                </a:lnTo>
                <a:lnTo>
                  <a:pt x="333" y="142"/>
                </a:lnTo>
                <a:lnTo>
                  <a:pt x="340" y="163"/>
                </a:lnTo>
                <a:lnTo>
                  <a:pt x="361" y="170"/>
                </a:lnTo>
                <a:lnTo>
                  <a:pt x="376" y="177"/>
                </a:lnTo>
                <a:lnTo>
                  <a:pt x="390" y="170"/>
                </a:lnTo>
                <a:lnTo>
                  <a:pt x="390" y="156"/>
                </a:lnTo>
                <a:lnTo>
                  <a:pt x="404" y="149"/>
                </a:lnTo>
                <a:lnTo>
                  <a:pt x="411" y="135"/>
                </a:lnTo>
                <a:lnTo>
                  <a:pt x="425" y="128"/>
                </a:lnTo>
                <a:lnTo>
                  <a:pt x="425" y="113"/>
                </a:lnTo>
                <a:lnTo>
                  <a:pt x="446" y="106"/>
                </a:lnTo>
                <a:lnTo>
                  <a:pt x="461" y="92"/>
                </a:lnTo>
                <a:lnTo>
                  <a:pt x="461" y="78"/>
                </a:lnTo>
                <a:lnTo>
                  <a:pt x="475" y="71"/>
                </a:lnTo>
                <a:lnTo>
                  <a:pt x="489" y="57"/>
                </a:lnTo>
                <a:lnTo>
                  <a:pt x="503" y="57"/>
                </a:lnTo>
                <a:lnTo>
                  <a:pt x="517" y="57"/>
                </a:lnTo>
                <a:lnTo>
                  <a:pt x="517" y="43"/>
                </a:lnTo>
                <a:lnTo>
                  <a:pt x="531" y="43"/>
                </a:lnTo>
                <a:lnTo>
                  <a:pt x="546" y="28"/>
                </a:lnTo>
                <a:lnTo>
                  <a:pt x="560" y="28"/>
                </a:lnTo>
                <a:lnTo>
                  <a:pt x="574" y="14"/>
                </a:lnTo>
                <a:lnTo>
                  <a:pt x="588" y="14"/>
                </a:lnTo>
                <a:lnTo>
                  <a:pt x="609" y="7"/>
                </a:lnTo>
                <a:lnTo>
                  <a:pt x="623" y="0"/>
                </a:lnTo>
                <a:lnTo>
                  <a:pt x="638" y="7"/>
                </a:lnTo>
                <a:lnTo>
                  <a:pt x="652" y="7"/>
                </a:lnTo>
                <a:lnTo>
                  <a:pt x="666" y="7"/>
                </a:lnTo>
                <a:lnTo>
                  <a:pt x="680" y="7"/>
                </a:lnTo>
                <a:lnTo>
                  <a:pt x="694" y="7"/>
                </a:lnTo>
                <a:lnTo>
                  <a:pt x="708" y="7"/>
                </a:lnTo>
                <a:lnTo>
                  <a:pt x="723" y="7"/>
                </a:lnTo>
                <a:lnTo>
                  <a:pt x="737" y="7"/>
                </a:lnTo>
                <a:lnTo>
                  <a:pt x="751" y="7"/>
                </a:lnTo>
                <a:lnTo>
                  <a:pt x="765" y="7"/>
                </a:lnTo>
                <a:lnTo>
                  <a:pt x="786" y="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309" name="Rectangle 78">
            <a:extLst>
              <a:ext uri="{FF2B5EF4-FFF2-40B4-BE49-F238E27FC236}">
                <a16:creationId xmlns:a16="http://schemas.microsoft.com/office/drawing/2014/main" id="{EE7085D9-00A1-9D4C-9ECF-16F2A037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325" y="5719763"/>
            <a:ext cx="17827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Singular Values</a:t>
            </a:r>
          </a:p>
        </p:txBody>
      </p:sp>
      <p:pic>
        <p:nvPicPr>
          <p:cNvPr id="223310" name="Picture 79">
            <a:extLst>
              <a:ext uri="{FF2B5EF4-FFF2-40B4-BE49-F238E27FC236}">
                <a16:creationId xmlns:a16="http://schemas.microsoft.com/office/drawing/2014/main" id="{324BC783-8F7B-A946-8DB7-99365A32020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1533525"/>
            <a:ext cx="15621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311" name="Picture 80">
            <a:extLst>
              <a:ext uri="{FF2B5EF4-FFF2-40B4-BE49-F238E27FC236}">
                <a16:creationId xmlns:a16="http://schemas.microsoft.com/office/drawing/2014/main" id="{68E044CC-B9E4-3E42-8406-8B4DF40A830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3184525"/>
            <a:ext cx="16637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A9DAB1-4239-9A48-9AEE-6E7FB792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184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2">
            <a:extLst>
              <a:ext uri="{FF2B5EF4-FFF2-40B4-BE49-F238E27FC236}">
                <a16:creationId xmlns:a16="http://schemas.microsoft.com/office/drawing/2014/main" id="{68902240-F031-F144-9E64-D050DF1E3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306388"/>
            <a:ext cx="6935788" cy="563562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Equations of Motion</a:t>
            </a:r>
          </a:p>
        </p:txBody>
      </p:sp>
      <p:graphicFrame>
        <p:nvGraphicFramePr>
          <p:cNvPr id="225282" name="Object 2">
            <a:extLst>
              <a:ext uri="{FF2B5EF4-FFF2-40B4-BE49-F238E27FC236}">
                <a16:creationId xmlns:a16="http://schemas.microsoft.com/office/drawing/2014/main" id="{20B14EB9-5C4E-734E-A443-7BD80A2AB9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225" y="1539875"/>
          <a:ext cx="5145088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6" name="Equation" r:id="rId3" imgW="4254500" imgH="1854200" progId="Equation.3">
                  <p:embed/>
                </p:oleObj>
              </mc:Choice>
              <mc:Fallback>
                <p:oleObj name="Equation" r:id="rId3" imgW="4254500" imgH="1854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1539875"/>
                        <a:ext cx="5145088" cy="224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3" name="Text Box 6">
            <a:extLst>
              <a:ext uri="{FF2B5EF4-FFF2-40B4-BE49-F238E27FC236}">
                <a16:creationId xmlns:a16="http://schemas.microsoft.com/office/drawing/2014/main" id="{FD08EC8C-EA49-344E-BC34-32FE85E3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9838" y="1385888"/>
            <a:ext cx="15525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Structure</a:t>
            </a:r>
          </a:p>
        </p:txBody>
      </p:sp>
      <p:sp>
        <p:nvSpPr>
          <p:cNvPr id="225284" name="Text Box 7">
            <a:extLst>
              <a:ext uri="{FF2B5EF4-FFF2-40B4-BE49-F238E27FC236}">
                <a16:creationId xmlns:a16="http://schemas.microsoft.com/office/drawing/2014/main" id="{1E79087A-8CA5-104C-8F51-5E0EE539C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6825" y="2303463"/>
            <a:ext cx="1450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Controls</a:t>
            </a:r>
          </a:p>
        </p:txBody>
      </p:sp>
      <p:sp>
        <p:nvSpPr>
          <p:cNvPr id="225285" name="Text Box 8">
            <a:extLst>
              <a:ext uri="{FF2B5EF4-FFF2-40B4-BE49-F238E27FC236}">
                <a16:creationId xmlns:a16="http://schemas.microsoft.com/office/drawing/2014/main" id="{6298611E-0A95-4C42-9863-EEF6A19D3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975" y="3295650"/>
            <a:ext cx="2305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Aerodynamics</a:t>
            </a:r>
          </a:p>
        </p:txBody>
      </p:sp>
      <p:sp>
        <p:nvSpPr>
          <p:cNvPr id="225286" name="Text Box 9">
            <a:extLst>
              <a:ext uri="{FF2B5EF4-FFF2-40B4-BE49-F238E27FC236}">
                <a16:creationId xmlns:a16="http://schemas.microsoft.com/office/drawing/2014/main" id="{B1A1B029-21B3-1845-BF78-DCEFE153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4076700"/>
            <a:ext cx="86979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latin typeface="Helvetica" pitchFamily="2" charset="0"/>
              </a:rPr>
              <a:t>• </a:t>
            </a:r>
            <a:r>
              <a:rPr lang="en-US" altLang="en-US" dirty="0">
                <a:latin typeface="Helvetica" pitchFamily="2" charset="0"/>
              </a:rPr>
              <a:t>Can combine structure and controls into state-space form for  </a:t>
            </a:r>
          </a:p>
          <a:p>
            <a:r>
              <a:rPr lang="en-US" altLang="en-US" dirty="0">
                <a:latin typeface="Helvetica" pitchFamily="2" charset="0"/>
              </a:rPr>
              <a:t>  use with modern control theory (optimal control, stability)</a:t>
            </a:r>
          </a:p>
          <a:p>
            <a:r>
              <a:rPr lang="en-US" altLang="en-US" dirty="0">
                <a:latin typeface="Helvetica" pitchFamily="2" charset="0"/>
              </a:rPr>
              <a:t>• Classical linear aerodynamics defined as discrete, tabular </a:t>
            </a:r>
          </a:p>
          <a:p>
            <a:r>
              <a:rPr lang="en-US" altLang="en-US" dirty="0">
                <a:latin typeface="Helvetica" pitchFamily="2" charset="0"/>
              </a:rPr>
              <a:t>  functions of frequency; not in time domain, therefore, cannot </a:t>
            </a:r>
          </a:p>
          <a:p>
            <a:r>
              <a:rPr lang="en-US" altLang="en-US" dirty="0">
                <a:latin typeface="Helvetica" pitchFamily="2" charset="0"/>
              </a:rPr>
              <a:t>  include in structure-control state-space formulation</a:t>
            </a:r>
          </a:p>
          <a:p>
            <a:r>
              <a:rPr lang="en-US" altLang="en-US" dirty="0">
                <a:latin typeface="Helvetica" pitchFamily="2" charset="0"/>
              </a:rPr>
              <a:t>• Use rational function approximations to solve problem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FAF528-283C-DD45-863C-F277E5A8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2">
            <a:extLst>
              <a:ext uri="{FF2B5EF4-FFF2-40B4-BE49-F238E27FC236}">
                <a16:creationId xmlns:a16="http://schemas.microsoft.com/office/drawing/2014/main" id="{4650A2A0-1BA3-D746-BBAA-D3F407A9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355600"/>
            <a:ext cx="6424613" cy="61595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</a:t>
            </a:r>
            <a:r>
              <a:rPr kumimoji="1"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kumimoji="1"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Fits</a:t>
            </a:r>
            <a:r>
              <a:rPr kumimoji="1"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kumimoji="1"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pSp>
        <p:nvGrpSpPr>
          <p:cNvPr id="226306" name="Group 20">
            <a:extLst>
              <a:ext uri="{FF2B5EF4-FFF2-40B4-BE49-F238E27FC236}">
                <a16:creationId xmlns:a16="http://schemas.microsoft.com/office/drawing/2014/main" id="{D2947ACC-8C2E-C64C-BC7C-F2FDCFE1C32F}"/>
              </a:ext>
            </a:extLst>
          </p:cNvPr>
          <p:cNvGrpSpPr>
            <a:grpSpLocks/>
          </p:cNvGrpSpPr>
          <p:nvPr/>
        </p:nvGrpSpPr>
        <p:grpSpPr bwMode="auto">
          <a:xfrm>
            <a:off x="1655763" y="2154238"/>
            <a:ext cx="3194050" cy="2640012"/>
            <a:chOff x="1252" y="841"/>
            <a:chExt cx="2012" cy="1663"/>
          </a:xfrm>
        </p:grpSpPr>
        <p:sp>
          <p:nvSpPr>
            <p:cNvPr id="226312" name="Freeform 18">
              <a:extLst>
                <a:ext uri="{FF2B5EF4-FFF2-40B4-BE49-F238E27FC236}">
                  <a16:creationId xmlns:a16="http://schemas.microsoft.com/office/drawing/2014/main" id="{B8A6F632-3C4A-9041-8EC9-59AEBCD5B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" y="1113"/>
              <a:ext cx="900" cy="1356"/>
            </a:xfrm>
            <a:custGeom>
              <a:avLst/>
              <a:gdLst>
                <a:gd name="T0" fmla="*/ 243 w 900"/>
                <a:gd name="T1" fmla="*/ 1356 h 1356"/>
                <a:gd name="T2" fmla="*/ 371 w 900"/>
                <a:gd name="T3" fmla="*/ 1310 h 1356"/>
                <a:gd name="T4" fmla="*/ 492 w 900"/>
                <a:gd name="T5" fmla="*/ 1229 h 1356"/>
                <a:gd name="T6" fmla="*/ 608 w 900"/>
                <a:gd name="T7" fmla="*/ 1142 h 1356"/>
                <a:gd name="T8" fmla="*/ 730 w 900"/>
                <a:gd name="T9" fmla="*/ 1020 h 1356"/>
                <a:gd name="T10" fmla="*/ 805 w 900"/>
                <a:gd name="T11" fmla="*/ 922 h 1356"/>
                <a:gd name="T12" fmla="*/ 852 w 900"/>
                <a:gd name="T13" fmla="*/ 817 h 1356"/>
                <a:gd name="T14" fmla="*/ 892 w 900"/>
                <a:gd name="T15" fmla="*/ 696 h 1356"/>
                <a:gd name="T16" fmla="*/ 898 w 900"/>
                <a:gd name="T17" fmla="*/ 603 h 1356"/>
                <a:gd name="T18" fmla="*/ 875 w 900"/>
                <a:gd name="T19" fmla="*/ 504 h 1356"/>
                <a:gd name="T20" fmla="*/ 794 w 900"/>
                <a:gd name="T21" fmla="*/ 412 h 1356"/>
                <a:gd name="T22" fmla="*/ 689 w 900"/>
                <a:gd name="T23" fmla="*/ 319 h 1356"/>
                <a:gd name="T24" fmla="*/ 562 w 900"/>
                <a:gd name="T25" fmla="*/ 238 h 1356"/>
                <a:gd name="T26" fmla="*/ 423 w 900"/>
                <a:gd name="T27" fmla="*/ 174 h 1356"/>
                <a:gd name="T28" fmla="*/ 295 w 900"/>
                <a:gd name="T29" fmla="*/ 122 h 1356"/>
                <a:gd name="T30" fmla="*/ 0 w 900"/>
                <a:gd name="T31" fmla="*/ 0 h 13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1356"/>
                <a:gd name="T50" fmla="*/ 900 w 900"/>
                <a:gd name="T51" fmla="*/ 1356 h 13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1356">
                  <a:moveTo>
                    <a:pt x="243" y="1356"/>
                  </a:moveTo>
                  <a:cubicBezTo>
                    <a:pt x="286" y="1343"/>
                    <a:pt x="329" y="1331"/>
                    <a:pt x="371" y="1310"/>
                  </a:cubicBezTo>
                  <a:cubicBezTo>
                    <a:pt x="412" y="1288"/>
                    <a:pt x="452" y="1257"/>
                    <a:pt x="492" y="1229"/>
                  </a:cubicBezTo>
                  <a:cubicBezTo>
                    <a:pt x="531" y="1201"/>
                    <a:pt x="568" y="1176"/>
                    <a:pt x="608" y="1142"/>
                  </a:cubicBezTo>
                  <a:cubicBezTo>
                    <a:pt x="647" y="1107"/>
                    <a:pt x="697" y="1056"/>
                    <a:pt x="730" y="1020"/>
                  </a:cubicBezTo>
                  <a:cubicBezTo>
                    <a:pt x="762" y="983"/>
                    <a:pt x="784" y="955"/>
                    <a:pt x="805" y="922"/>
                  </a:cubicBezTo>
                  <a:cubicBezTo>
                    <a:pt x="825" y="888"/>
                    <a:pt x="837" y="854"/>
                    <a:pt x="852" y="817"/>
                  </a:cubicBezTo>
                  <a:cubicBezTo>
                    <a:pt x="866" y="779"/>
                    <a:pt x="884" y="731"/>
                    <a:pt x="892" y="696"/>
                  </a:cubicBezTo>
                  <a:cubicBezTo>
                    <a:pt x="899" y="660"/>
                    <a:pt x="900" y="634"/>
                    <a:pt x="898" y="603"/>
                  </a:cubicBezTo>
                  <a:cubicBezTo>
                    <a:pt x="895" y="571"/>
                    <a:pt x="892" y="535"/>
                    <a:pt x="875" y="504"/>
                  </a:cubicBezTo>
                  <a:cubicBezTo>
                    <a:pt x="857" y="472"/>
                    <a:pt x="824" y="442"/>
                    <a:pt x="794" y="412"/>
                  </a:cubicBezTo>
                  <a:cubicBezTo>
                    <a:pt x="763" y="381"/>
                    <a:pt x="727" y="347"/>
                    <a:pt x="689" y="319"/>
                  </a:cubicBezTo>
                  <a:cubicBezTo>
                    <a:pt x="650" y="290"/>
                    <a:pt x="606" y="262"/>
                    <a:pt x="562" y="238"/>
                  </a:cubicBezTo>
                  <a:cubicBezTo>
                    <a:pt x="517" y="213"/>
                    <a:pt x="467" y="193"/>
                    <a:pt x="423" y="174"/>
                  </a:cubicBezTo>
                  <a:cubicBezTo>
                    <a:pt x="378" y="154"/>
                    <a:pt x="365" y="151"/>
                    <a:pt x="295" y="122"/>
                  </a:cubicBezTo>
                  <a:cubicBezTo>
                    <a:pt x="224" y="93"/>
                    <a:pt x="112" y="46"/>
                    <a:pt x="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3" name="Line 3">
              <a:extLst>
                <a:ext uri="{FF2B5EF4-FFF2-40B4-BE49-F238E27FC236}">
                  <a16:creationId xmlns:a16="http://schemas.microsoft.com/office/drawing/2014/main" id="{C00C5F81-9715-034C-90CA-71523775EA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2" y="2475"/>
              <a:ext cx="20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4" name="Line 4">
              <a:extLst>
                <a:ext uri="{FF2B5EF4-FFF2-40B4-BE49-F238E27FC236}">
                  <a16:creationId xmlns:a16="http://schemas.microsoft.com/office/drawing/2014/main" id="{1C905A69-495C-2843-ABD8-4C8E034C99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7" y="841"/>
              <a:ext cx="0" cy="16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5" name="Oval 6">
              <a:extLst>
                <a:ext uri="{FF2B5EF4-FFF2-40B4-BE49-F238E27FC236}">
                  <a16:creationId xmlns:a16="http://schemas.microsoft.com/office/drawing/2014/main" id="{C16CBDDA-7973-4D4E-BC37-BDAAA9DFC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" y="2434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6" name="Oval 12">
              <a:extLst>
                <a:ext uri="{FF2B5EF4-FFF2-40B4-BE49-F238E27FC236}">
                  <a16:creationId xmlns:a16="http://schemas.microsoft.com/office/drawing/2014/main" id="{3DB10DB8-47B8-F74E-9BCA-54E9832CB2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0" y="2304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7" name="Oval 13">
              <a:extLst>
                <a:ext uri="{FF2B5EF4-FFF2-40B4-BE49-F238E27FC236}">
                  <a16:creationId xmlns:a16="http://schemas.microsoft.com/office/drawing/2014/main" id="{2B572637-742B-9044-85B4-B89C7D940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" y="2111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8" name="Oval 14">
              <a:extLst>
                <a:ext uri="{FF2B5EF4-FFF2-40B4-BE49-F238E27FC236}">
                  <a16:creationId xmlns:a16="http://schemas.microsoft.com/office/drawing/2014/main" id="{10739620-03ED-3246-A852-BA0FA45CE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1818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9" name="Oval 15">
              <a:extLst>
                <a:ext uri="{FF2B5EF4-FFF2-40B4-BE49-F238E27FC236}">
                  <a16:creationId xmlns:a16="http://schemas.microsoft.com/office/drawing/2014/main" id="{A1001E7F-463D-0A47-80F8-30663F3E5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1" y="1467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20" name="Oval 16">
              <a:extLst>
                <a:ext uri="{FF2B5EF4-FFF2-40B4-BE49-F238E27FC236}">
                  <a16:creationId xmlns:a16="http://schemas.microsoft.com/office/drawing/2014/main" id="{51BF597A-E4D6-BB47-9737-FE4818510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1274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21" name="Oval 19">
              <a:extLst>
                <a:ext uri="{FF2B5EF4-FFF2-40B4-BE49-F238E27FC236}">
                  <a16:creationId xmlns:a16="http://schemas.microsoft.com/office/drawing/2014/main" id="{0116A652-578D-C24A-9F66-6FF0018ED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087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26307" name="Text Box 21">
            <a:extLst>
              <a:ext uri="{FF2B5EF4-FFF2-40B4-BE49-F238E27FC236}">
                <a16:creationId xmlns:a16="http://schemas.microsoft.com/office/drawing/2014/main" id="{A17316EE-68FB-A24A-A4FE-627505AA6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3" y="1766888"/>
            <a:ext cx="1263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Imaginary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26308" name="Text Box 22">
            <a:extLst>
              <a:ext uri="{FF2B5EF4-FFF2-40B4-BE49-F238E27FC236}">
                <a16:creationId xmlns:a16="http://schemas.microsoft.com/office/drawing/2014/main" id="{46F8E144-1C97-0F46-BE02-1506047A6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0763" y="462915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Real</a:t>
            </a:r>
          </a:p>
        </p:txBody>
      </p:sp>
      <p:sp>
        <p:nvSpPr>
          <p:cNvPr id="226309" name="AutoShape 23">
            <a:extLst>
              <a:ext uri="{FF2B5EF4-FFF2-40B4-BE49-F238E27FC236}">
                <a16:creationId xmlns:a16="http://schemas.microsoft.com/office/drawing/2014/main" id="{486C3A5A-CADC-4241-9829-3FA63575727A}"/>
              </a:ext>
            </a:extLst>
          </p:cNvPr>
          <p:cNvSpPr>
            <a:spLocks/>
          </p:cNvSpPr>
          <p:nvPr/>
        </p:nvSpPr>
        <p:spPr bwMode="auto">
          <a:xfrm>
            <a:off x="5070475" y="2078038"/>
            <a:ext cx="2393950" cy="1016000"/>
          </a:xfrm>
          <a:prstGeom prst="callout2">
            <a:avLst>
              <a:gd name="adj1" fmla="val 12306"/>
              <a:gd name="adj2" fmla="val -4421"/>
              <a:gd name="adj3" fmla="val 12306"/>
              <a:gd name="adj4" fmla="val -27718"/>
              <a:gd name="adj5" fmla="val 72477"/>
              <a:gd name="adj6" fmla="val -5193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 = f(w)</a:t>
            </a:r>
          </a:p>
          <a:p>
            <a:r>
              <a:rPr lang="en-US" altLang="en-US" sz="2000">
                <a:latin typeface="Helvetica" pitchFamily="2" charset="0"/>
              </a:rPr>
              <a:t>Doublet lattice</a:t>
            </a:r>
          </a:p>
          <a:p>
            <a:r>
              <a:rPr lang="en-US" altLang="en-US" sz="2000">
                <a:latin typeface="Helvetica" pitchFamily="2" charset="0"/>
              </a:rPr>
              <a:t>Kernel function </a:t>
            </a:r>
          </a:p>
        </p:txBody>
      </p:sp>
      <p:sp>
        <p:nvSpPr>
          <p:cNvPr id="226310" name="AutoShape 24">
            <a:extLst>
              <a:ext uri="{FF2B5EF4-FFF2-40B4-BE49-F238E27FC236}">
                <a16:creationId xmlns:a16="http://schemas.microsoft.com/office/drawing/2014/main" id="{E6D16CEE-0F81-4145-9F0C-1E83C83E8E05}"/>
              </a:ext>
            </a:extLst>
          </p:cNvPr>
          <p:cNvSpPr>
            <a:spLocks/>
          </p:cNvSpPr>
          <p:nvPr/>
        </p:nvSpPr>
        <p:spPr bwMode="auto">
          <a:xfrm>
            <a:off x="5532438" y="4125913"/>
            <a:ext cx="2468562" cy="400050"/>
          </a:xfrm>
          <a:prstGeom prst="callout2">
            <a:avLst>
              <a:gd name="adj1" fmla="val 30125"/>
              <a:gd name="adj2" fmla="val -4542"/>
              <a:gd name="adj3" fmla="val 30125"/>
              <a:gd name="adj4" fmla="val -39546"/>
              <a:gd name="adj5" fmla="val -135148"/>
              <a:gd name="adj6" fmla="val -75782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Aero(S) = f(S)</a:t>
            </a:r>
          </a:p>
        </p:txBody>
      </p:sp>
      <p:graphicFrame>
        <p:nvGraphicFramePr>
          <p:cNvPr id="226311" name="Object 2">
            <a:extLst>
              <a:ext uri="{FF2B5EF4-FFF2-40B4-BE49-F238E27FC236}">
                <a16:creationId xmlns:a16="http://schemas.microsoft.com/office/drawing/2014/main" id="{E8A41CF9-664D-BC41-A644-3ED4820B99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27238" y="5443538"/>
          <a:ext cx="4978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91" name="Equation" r:id="rId3" imgW="4978400" imgH="736600" progId="Equation.3">
                  <p:embed/>
                </p:oleObj>
              </mc:Choice>
              <mc:Fallback>
                <p:oleObj name="Equation" r:id="rId3" imgW="4978400" imgH="736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7238" y="5443538"/>
                        <a:ext cx="4978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56EBF9-1EC2-B94A-9889-A100CD2FD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Rectangle 2">
            <a:extLst>
              <a:ext uri="{FF2B5EF4-FFF2-40B4-BE49-F238E27FC236}">
                <a16:creationId xmlns:a16="http://schemas.microsoft.com/office/drawing/2014/main" id="{92994845-3FCB-4040-B9C8-53A7E825E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7330" name="Rectangle 3">
            <a:extLst>
              <a:ext uri="{FF2B5EF4-FFF2-40B4-BE49-F238E27FC236}">
                <a16:creationId xmlns:a16="http://schemas.microsoft.com/office/drawing/2014/main" id="{12266C95-76C9-0641-897E-64CCA6E70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27331" name="Object 2">
            <a:extLst>
              <a:ext uri="{FF2B5EF4-FFF2-40B4-BE49-F238E27FC236}">
                <a16:creationId xmlns:a16="http://schemas.microsoft.com/office/drawing/2014/main" id="{B2758781-A56C-A649-A875-3F281FAFBFC0}"/>
              </a:ext>
            </a:extLst>
          </p:cNvPr>
          <p:cNvGraphicFramePr>
            <a:graphicFrameLocks/>
          </p:cNvGraphicFramePr>
          <p:nvPr/>
        </p:nvGraphicFramePr>
        <p:xfrm>
          <a:off x="565150" y="252413"/>
          <a:ext cx="7945438" cy="563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03" name="Document" r:id="rId4" imgW="8242300" imgH="5499100" progId="Word.Document.8">
                  <p:embed/>
                </p:oleObj>
              </mc:Choice>
              <mc:Fallback>
                <p:oleObj name="Document" r:id="rId4" imgW="8242300" imgH="5499100" progId="Word.Documen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252413"/>
                        <a:ext cx="7945438" cy="563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2" name="Text Box 5">
            <a:extLst>
              <a:ext uri="{FF2B5EF4-FFF2-40B4-BE49-F238E27FC236}">
                <a16:creationId xmlns:a16="http://schemas.microsoft.com/office/drawing/2014/main" id="{1BF60D75-BA5D-DF41-A37D-AC5E4096F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6134100"/>
            <a:ext cx="8070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1">
                <a:latin typeface="Helvetica" pitchFamily="2" charset="0"/>
              </a:rPr>
              <a:t>P-Transform</a:t>
            </a:r>
            <a:r>
              <a:rPr lang="en-US" altLang="en-US" sz="1400">
                <a:latin typeface="Helvetica" pitchFamily="2" charset="0"/>
              </a:rPr>
              <a:t>                 </a:t>
            </a:r>
            <a:r>
              <a:rPr lang="en-US" altLang="en-US" sz="1400" b="1">
                <a:latin typeface="Helvetica" pitchFamily="2" charset="0"/>
              </a:rPr>
              <a:t>Latest technique; see references by J. Dykman, Boeing-Long Beach</a:t>
            </a:r>
            <a:endParaRPr lang="en-US" altLang="en-US" sz="140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B8D96A-B270-C04A-B6FF-B3925D3AF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187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2">
            <a:extLst>
              <a:ext uri="{FF2B5EF4-FFF2-40B4-BE49-F238E27FC236}">
                <a16:creationId xmlns:a16="http://schemas.microsoft.com/office/drawing/2014/main" id="{A9B6DFB8-C184-D44D-BCCA-F3178777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366713"/>
            <a:ext cx="4632325" cy="579437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Equations of Motion</a:t>
            </a:r>
          </a:p>
        </p:txBody>
      </p:sp>
      <p:graphicFrame>
        <p:nvGraphicFramePr>
          <p:cNvPr id="229378" name="Object 2">
            <a:extLst>
              <a:ext uri="{FF2B5EF4-FFF2-40B4-BE49-F238E27FC236}">
                <a16:creationId xmlns:a16="http://schemas.microsoft.com/office/drawing/2014/main" id="{362787E2-0889-1542-BBAD-958B5C23ED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27138" y="1152525"/>
          <a:ext cx="6519862" cy="541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48" name="Equation" r:id="rId3" imgW="9613900" imgH="7988300" progId="Equation.3">
                  <p:embed/>
                </p:oleObj>
              </mc:Choice>
              <mc:Fallback>
                <p:oleObj name="Equation" r:id="rId3" imgW="9613900" imgH="798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7138" y="1152525"/>
                        <a:ext cx="6519862" cy="541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E42A0-A2DD-9246-8E59-8C19A06F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Rectangle 2">
            <a:extLst>
              <a:ext uri="{FF2B5EF4-FFF2-40B4-BE49-F238E27FC236}">
                <a16:creationId xmlns:a16="http://schemas.microsoft.com/office/drawing/2014/main" id="{0D6D6E3A-9AD3-A445-8588-B5E91FA9E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85763"/>
            <a:ext cx="3552825" cy="62230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Gust Modeling</a:t>
            </a:r>
          </a:p>
        </p:txBody>
      </p:sp>
      <p:sp>
        <p:nvSpPr>
          <p:cNvPr id="230402" name="Rectangle 3">
            <a:extLst>
              <a:ext uri="{FF2B5EF4-FFF2-40B4-BE49-F238E27FC236}">
                <a16:creationId xmlns:a16="http://schemas.microsoft.com/office/drawing/2014/main" id="{8B93750F-07AB-F940-8D20-72B269C1F9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9113" y="1800225"/>
            <a:ext cx="8005762" cy="3489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Two basic models of </a:t>
            </a:r>
            <a:r>
              <a:rPr kumimoji="1" lang="ja-JP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kumimoji="1" lang="en-US" altLang="ja-JP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turbulence</a:t>
            </a:r>
            <a:r>
              <a:rPr kumimoji="1" lang="ja-JP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kumimoji="1" lang="en-US" altLang="ja-JP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Dryden spectrum - for wind-tunnels</a:t>
            </a:r>
          </a:p>
          <a:p>
            <a:pPr lvl="1"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Von Karman spectrum - for atmospheric flight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Based on spectra (frequency content)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Think of as additional filter that will affect the overall response of the vehicle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Measurement/quantification of turbulence an important and active effort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5F7FF6-9813-1D4C-8AA7-607A987A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Rectangle 2">
            <a:extLst>
              <a:ext uri="{FF2B5EF4-FFF2-40B4-BE49-F238E27FC236}">
                <a16:creationId xmlns:a16="http://schemas.microsoft.com/office/drawing/2014/main" id="{A9C9DA71-0A09-8142-9171-AA3CE138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234950"/>
            <a:ext cx="5627688" cy="738188"/>
          </a:xfrm>
        </p:spPr>
        <p:txBody>
          <a:bodyPr/>
          <a:lstStyle/>
          <a:p>
            <a:pPr eaLnBrk="1" hangingPunct="1"/>
            <a:r>
              <a:rPr kumimoji="1"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Comments on EOMs</a:t>
            </a:r>
          </a:p>
        </p:txBody>
      </p:sp>
      <p:sp>
        <p:nvSpPr>
          <p:cNvPr id="231426" name="Rectangle 3">
            <a:extLst>
              <a:ext uri="{FF2B5EF4-FFF2-40B4-BE49-F238E27FC236}">
                <a16:creationId xmlns:a16="http://schemas.microsoft.com/office/drawing/2014/main" id="{05D7F39C-C408-5544-809F-E27CDB30D5B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2575" y="1622425"/>
            <a:ext cx="8607425" cy="4629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Final product is system quadruple (A,B,C,D) matrices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Quadruple is math model of structure, aerodynamics, and controls (including sensors and actuators)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Stability is determined by eigenvalue analysis of A matrix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Quadruple suitable for any control system design concept 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Quadruple suitable for initial simulation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31EE4E-F7CB-C549-A9DF-829070987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190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2">
            <a:extLst>
              <a:ext uri="{FF2B5EF4-FFF2-40B4-BE49-F238E27FC236}">
                <a16:creationId xmlns:a16="http://schemas.microsoft.com/office/drawing/2014/main" id="{F772389F-8323-154F-BDF2-9493949F7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169863"/>
            <a:ext cx="64547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Math Model Development</a:t>
            </a:r>
            <a:endParaRPr lang="en-US" altLang="en-US" sz="3600">
              <a:solidFill>
                <a:srgbClr val="003399"/>
              </a:solidFill>
              <a:latin typeface="Times" pitchFamily="2" charset="0"/>
            </a:endParaRPr>
          </a:p>
        </p:txBody>
      </p:sp>
      <p:sp>
        <p:nvSpPr>
          <p:cNvPr id="232450" name="Rectangle 3">
            <a:extLst>
              <a:ext uri="{FF2B5EF4-FFF2-40B4-BE49-F238E27FC236}">
                <a16:creationId xmlns:a16="http://schemas.microsoft.com/office/drawing/2014/main" id="{8BD13CED-04EA-F843-913E-6791AAC63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25" y="2351088"/>
            <a:ext cx="1739900" cy="368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Helvetica" pitchFamily="2" charset="0"/>
              </a:rPr>
              <a:t>Unsteady Aero</a:t>
            </a:r>
          </a:p>
        </p:txBody>
      </p:sp>
      <p:sp>
        <p:nvSpPr>
          <p:cNvPr id="232451" name="Rectangle 4">
            <a:extLst>
              <a:ext uri="{FF2B5EF4-FFF2-40B4-BE49-F238E27FC236}">
                <a16:creationId xmlns:a16="http://schemas.microsoft.com/office/drawing/2014/main" id="{FA657C30-B376-7344-BDF9-D0688A801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3697288"/>
            <a:ext cx="2003425" cy="6619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2" name="Rectangle 5">
            <a:extLst>
              <a:ext uri="{FF2B5EF4-FFF2-40B4-BE49-F238E27FC236}">
                <a16:creationId xmlns:a16="http://schemas.microsoft.com/office/drawing/2014/main" id="{5D668F77-5D9D-0948-AF3B-D542717DC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2957513"/>
            <a:ext cx="1739900" cy="633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3" name="Rectangle 6">
            <a:extLst>
              <a:ext uri="{FF2B5EF4-FFF2-40B4-BE49-F238E27FC236}">
                <a16:creationId xmlns:a16="http://schemas.microsoft.com/office/drawing/2014/main" id="{D5BCF521-D82C-D34E-9D82-BB1984DCD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88" y="2430463"/>
            <a:ext cx="1716087" cy="8239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32454" name="Group 7">
            <a:extLst>
              <a:ext uri="{FF2B5EF4-FFF2-40B4-BE49-F238E27FC236}">
                <a16:creationId xmlns:a16="http://schemas.microsoft.com/office/drawing/2014/main" id="{E0606415-C8AE-5449-8FA7-2724BDD13384}"/>
              </a:ext>
            </a:extLst>
          </p:cNvPr>
          <p:cNvGrpSpPr>
            <a:grpSpLocks/>
          </p:cNvGrpSpPr>
          <p:nvPr/>
        </p:nvGrpSpPr>
        <p:grpSpPr bwMode="auto">
          <a:xfrm>
            <a:off x="3494088" y="858838"/>
            <a:ext cx="1739900" cy="368300"/>
            <a:chOff x="2185" y="466"/>
            <a:chExt cx="1096" cy="232"/>
          </a:xfrm>
        </p:grpSpPr>
        <p:sp>
          <p:nvSpPr>
            <p:cNvPr id="232498" name="Rectangle 8">
              <a:extLst>
                <a:ext uri="{FF2B5EF4-FFF2-40B4-BE49-F238E27FC236}">
                  <a16:creationId xmlns:a16="http://schemas.microsoft.com/office/drawing/2014/main" id="{26BF21A5-CACC-C149-AB01-F0733657E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466"/>
              <a:ext cx="1096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2499" name="Rectangle 9">
              <a:extLst>
                <a:ext uri="{FF2B5EF4-FFF2-40B4-BE49-F238E27FC236}">
                  <a16:creationId xmlns:a16="http://schemas.microsoft.com/office/drawing/2014/main" id="{23947BB5-5664-794F-AFAB-F0623F501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9" y="467"/>
              <a:ext cx="10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Helvetica" pitchFamily="2" charset="0"/>
                </a:rPr>
                <a:t>Mode Shapes</a:t>
              </a:r>
            </a:p>
          </p:txBody>
        </p:sp>
      </p:grpSp>
      <p:sp>
        <p:nvSpPr>
          <p:cNvPr id="232455" name="Rectangle 10">
            <a:extLst>
              <a:ext uri="{FF2B5EF4-FFF2-40B4-BE49-F238E27FC236}">
                <a16:creationId xmlns:a16="http://schemas.microsoft.com/office/drawing/2014/main" id="{5C50D328-FC56-BC4F-8A20-7E51F8396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075" y="1431925"/>
            <a:ext cx="1739900" cy="684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6" name="Rectangle 11">
            <a:extLst>
              <a:ext uri="{FF2B5EF4-FFF2-40B4-BE49-F238E27FC236}">
                <a16:creationId xmlns:a16="http://schemas.microsoft.com/office/drawing/2014/main" id="{6BE66C12-6B7E-6840-84B4-BA4C3770C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3" y="1443038"/>
            <a:ext cx="1704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Aero/Structural</a:t>
            </a:r>
          </a:p>
          <a:p>
            <a:r>
              <a:rPr lang="en-US" altLang="en-US" sz="1800">
                <a:latin typeface="Helvetica" pitchFamily="2" charset="0"/>
              </a:rPr>
              <a:t>      Interface</a:t>
            </a:r>
          </a:p>
        </p:txBody>
      </p:sp>
      <p:sp>
        <p:nvSpPr>
          <p:cNvPr id="232457" name="Rectangle 12">
            <a:extLst>
              <a:ext uri="{FF2B5EF4-FFF2-40B4-BE49-F238E27FC236}">
                <a16:creationId xmlns:a16="http://schemas.microsoft.com/office/drawing/2014/main" id="{F0CFC264-6D25-E94D-8C91-9CDF1ECEE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2908300"/>
            <a:ext cx="165417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   </a:t>
            </a:r>
            <a:r>
              <a:rPr lang="en-US" altLang="en-US" sz="1800">
                <a:latin typeface="Helvetica" pitchFamily="2" charset="0"/>
              </a:rPr>
              <a:t>Frequency</a:t>
            </a:r>
          </a:p>
          <a:p>
            <a:r>
              <a:rPr lang="en-US" altLang="en-US" sz="1800">
                <a:latin typeface="Helvetica" pitchFamily="2" charset="0"/>
              </a:rPr>
              <a:t>Domain Model</a:t>
            </a:r>
          </a:p>
        </p:txBody>
      </p:sp>
      <p:sp>
        <p:nvSpPr>
          <p:cNvPr id="232458" name="Rectangle 13">
            <a:extLst>
              <a:ext uri="{FF2B5EF4-FFF2-40B4-BE49-F238E27FC236}">
                <a16:creationId xmlns:a16="http://schemas.microsoft.com/office/drawing/2014/main" id="{BFB34F3B-8AD5-5148-848A-324920AAF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738" y="2325688"/>
            <a:ext cx="2182812" cy="8620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9" name="Rectangle 14">
            <a:extLst>
              <a:ext uri="{FF2B5EF4-FFF2-40B4-BE49-F238E27FC236}">
                <a16:creationId xmlns:a16="http://schemas.microsoft.com/office/drawing/2014/main" id="{33DDD596-9692-3D43-9C25-CD874B21D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0" y="3490913"/>
            <a:ext cx="2173288" cy="8366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0" name="Rectangle 15">
            <a:extLst>
              <a:ext uri="{FF2B5EF4-FFF2-40B4-BE49-F238E27FC236}">
                <a16:creationId xmlns:a16="http://schemas.microsoft.com/office/drawing/2014/main" id="{AB4A1F31-6A49-5B4D-AD73-BCC56EEA4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4638675"/>
            <a:ext cx="2582862" cy="7191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1" name="Rectangle 16">
            <a:extLst>
              <a:ext uri="{FF2B5EF4-FFF2-40B4-BE49-F238E27FC236}">
                <a16:creationId xmlns:a16="http://schemas.microsoft.com/office/drawing/2014/main" id="{A0C09705-EDEA-A94A-8F9B-28125D8C5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3803650"/>
            <a:ext cx="2178050" cy="552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2" name="Rectangle 17">
            <a:extLst>
              <a:ext uri="{FF2B5EF4-FFF2-40B4-BE49-F238E27FC236}">
                <a16:creationId xmlns:a16="http://schemas.microsoft.com/office/drawing/2014/main" id="{78EA5FDA-5DD4-194D-B629-3B1B62E86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700" y="4598988"/>
            <a:ext cx="1739900" cy="46831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3" name="Rectangle 18">
            <a:extLst>
              <a:ext uri="{FF2B5EF4-FFF2-40B4-BE49-F238E27FC236}">
                <a16:creationId xmlns:a16="http://schemas.microsoft.com/office/drawing/2014/main" id="{ABF26810-4ED5-4448-80A0-26B1B8E25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5365750"/>
            <a:ext cx="1909762" cy="4683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4" name="Rectangle 19">
            <a:extLst>
              <a:ext uri="{FF2B5EF4-FFF2-40B4-BE49-F238E27FC236}">
                <a16:creationId xmlns:a16="http://schemas.microsoft.com/office/drawing/2014/main" id="{45600B00-F120-584A-8A33-15B435C4A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2312988"/>
            <a:ext cx="2265363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Generalized Masses</a:t>
            </a:r>
          </a:p>
          <a:p>
            <a:r>
              <a:rPr lang="en-US" altLang="en-US" sz="1800">
                <a:latin typeface="Helvetica" pitchFamily="2" charset="0"/>
              </a:rPr>
              <a:t>Modal Frequencies</a:t>
            </a:r>
          </a:p>
          <a:p>
            <a:r>
              <a:rPr lang="en-US" altLang="en-US" sz="1800">
                <a:latin typeface="Helvetica" pitchFamily="2" charset="0"/>
              </a:rPr>
              <a:t>Structural Damping</a:t>
            </a:r>
          </a:p>
        </p:txBody>
      </p:sp>
      <p:sp>
        <p:nvSpPr>
          <p:cNvPr id="232465" name="Rectangle 20">
            <a:extLst>
              <a:ext uri="{FF2B5EF4-FFF2-40B4-BE49-F238E27FC236}">
                <a16:creationId xmlns:a16="http://schemas.microsoft.com/office/drawing/2014/main" id="{8628ACA5-6BF3-A640-B6F1-E1287E833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3748088"/>
            <a:ext cx="21256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     Actuator and</a:t>
            </a:r>
          </a:p>
          <a:p>
            <a:r>
              <a:rPr lang="en-US" altLang="en-US" sz="1800">
                <a:latin typeface="Helvetica" pitchFamily="2" charset="0"/>
              </a:rPr>
              <a:t>Turbulence Models</a:t>
            </a:r>
          </a:p>
        </p:txBody>
      </p:sp>
      <p:sp>
        <p:nvSpPr>
          <p:cNvPr id="232466" name="Rectangle 21">
            <a:extLst>
              <a:ext uri="{FF2B5EF4-FFF2-40B4-BE49-F238E27FC236}">
                <a16:creationId xmlns:a16="http://schemas.microsoft.com/office/drawing/2014/main" id="{4D9D2C1C-D7CF-AE48-96F1-FB078175C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3457575"/>
            <a:ext cx="2112963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      Open-Loop</a:t>
            </a:r>
          </a:p>
          <a:p>
            <a:r>
              <a:rPr lang="en-US" altLang="en-US" sz="1800">
                <a:latin typeface="Helvetica" pitchFamily="2" charset="0"/>
              </a:rPr>
              <a:t>Frequency Domain</a:t>
            </a:r>
          </a:p>
          <a:p>
            <a:r>
              <a:rPr lang="en-US" altLang="en-US" sz="1800">
                <a:latin typeface="Helvetica" pitchFamily="2" charset="0"/>
              </a:rPr>
              <a:t>          Model</a:t>
            </a:r>
          </a:p>
        </p:txBody>
      </p:sp>
      <p:sp>
        <p:nvSpPr>
          <p:cNvPr id="232467" name="Rectangle 22">
            <a:extLst>
              <a:ext uri="{FF2B5EF4-FFF2-40B4-BE49-F238E27FC236}">
                <a16:creationId xmlns:a16="http://schemas.microsoft.com/office/drawing/2014/main" id="{9C63E536-040C-E54E-87FA-BA50CFDA4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0" y="4684713"/>
            <a:ext cx="27193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Closed-Loop Frequency    </a:t>
            </a:r>
          </a:p>
          <a:p>
            <a:r>
              <a:rPr lang="en-US" altLang="en-US" sz="1800">
                <a:latin typeface="Helvetica" pitchFamily="2" charset="0"/>
              </a:rPr>
              <a:t>     Domain Model</a:t>
            </a:r>
          </a:p>
        </p:txBody>
      </p:sp>
      <p:sp>
        <p:nvSpPr>
          <p:cNvPr id="232468" name="Rectangle 23">
            <a:extLst>
              <a:ext uri="{FF2B5EF4-FFF2-40B4-BE49-F238E27FC236}">
                <a16:creationId xmlns:a16="http://schemas.microsoft.com/office/drawing/2014/main" id="{F2872053-9294-C345-B5DA-CE5D26B4E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2386013"/>
            <a:ext cx="16414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Aerodynamic</a:t>
            </a:r>
          </a:p>
          <a:p>
            <a:r>
              <a:rPr lang="en-US" altLang="en-US" sz="1800">
                <a:latin typeface="Helvetica" pitchFamily="2" charset="0"/>
              </a:rPr>
              <a:t>   S-Plane</a:t>
            </a:r>
          </a:p>
          <a:p>
            <a:r>
              <a:rPr lang="en-US" altLang="en-US" sz="1800">
                <a:latin typeface="Helvetica" pitchFamily="2" charset="0"/>
              </a:rPr>
              <a:t>Approximation</a:t>
            </a:r>
          </a:p>
        </p:txBody>
      </p:sp>
      <p:sp>
        <p:nvSpPr>
          <p:cNvPr id="232469" name="Rectangle 24">
            <a:extLst>
              <a:ext uri="{FF2B5EF4-FFF2-40B4-BE49-F238E27FC236}">
                <a16:creationId xmlns:a16="http://schemas.microsoft.com/office/drawing/2014/main" id="{672C8F01-265D-7D45-B1A8-F19FA776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3709988"/>
            <a:ext cx="19986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Open-Loop State-</a:t>
            </a:r>
          </a:p>
          <a:p>
            <a:r>
              <a:rPr lang="en-US" altLang="en-US" sz="1800">
                <a:latin typeface="Helvetica" pitchFamily="2" charset="0"/>
              </a:rPr>
              <a:t>   Space Model</a:t>
            </a:r>
          </a:p>
        </p:txBody>
      </p:sp>
      <p:sp>
        <p:nvSpPr>
          <p:cNvPr id="232470" name="Rectangle 25">
            <a:extLst>
              <a:ext uri="{FF2B5EF4-FFF2-40B4-BE49-F238E27FC236}">
                <a16:creationId xmlns:a16="http://schemas.microsoft.com/office/drawing/2014/main" id="{E1667C5A-3399-AA48-9F2A-40EC0B715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4625975"/>
            <a:ext cx="2003425" cy="6619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1" name="Rectangle 26">
            <a:extLst>
              <a:ext uri="{FF2B5EF4-FFF2-40B4-BE49-F238E27FC236}">
                <a16:creationId xmlns:a16="http://schemas.microsoft.com/office/drawing/2014/main" id="{B24D12B5-6628-1346-8F66-24FA475D9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4638675"/>
            <a:ext cx="21510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Closed-Loop State-</a:t>
            </a:r>
          </a:p>
          <a:p>
            <a:r>
              <a:rPr lang="en-US" altLang="en-US" sz="1800">
                <a:latin typeface="Helvetica" pitchFamily="2" charset="0"/>
              </a:rPr>
              <a:t>    Space Model</a:t>
            </a:r>
          </a:p>
        </p:txBody>
      </p:sp>
      <p:sp>
        <p:nvSpPr>
          <p:cNvPr id="232472" name="Rectangle 27">
            <a:extLst>
              <a:ext uri="{FF2B5EF4-FFF2-40B4-BE49-F238E27FC236}">
                <a16:creationId xmlns:a16="http://schemas.microsoft.com/office/drawing/2014/main" id="{C3212870-2FEA-EC46-A205-88A5503A0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4637088"/>
            <a:ext cx="18335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Design Methods</a:t>
            </a:r>
          </a:p>
        </p:txBody>
      </p:sp>
      <p:sp>
        <p:nvSpPr>
          <p:cNvPr id="232473" name="Rectangle 28">
            <a:extLst>
              <a:ext uri="{FF2B5EF4-FFF2-40B4-BE49-F238E27FC236}">
                <a16:creationId xmlns:a16="http://schemas.microsoft.com/office/drawing/2014/main" id="{262222F0-95A6-6A4E-9301-949595AB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8" y="5413375"/>
            <a:ext cx="19732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Analysis Methods</a:t>
            </a:r>
          </a:p>
        </p:txBody>
      </p:sp>
      <p:sp>
        <p:nvSpPr>
          <p:cNvPr id="232474" name="AutoShape 29">
            <a:extLst>
              <a:ext uri="{FF2B5EF4-FFF2-40B4-BE49-F238E27FC236}">
                <a16:creationId xmlns:a16="http://schemas.microsoft.com/office/drawing/2014/main" id="{EE06EC68-0FD3-A04E-9DB0-46683D64D51C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68776" y="2786062"/>
            <a:ext cx="214312" cy="93663"/>
          </a:xfrm>
          <a:prstGeom prst="rightArrow">
            <a:avLst>
              <a:gd name="adj1" fmla="val 50000"/>
              <a:gd name="adj2" fmla="val 11444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5" name="AutoShape 30">
            <a:extLst>
              <a:ext uri="{FF2B5EF4-FFF2-40B4-BE49-F238E27FC236}">
                <a16:creationId xmlns:a16="http://schemas.microsoft.com/office/drawing/2014/main" id="{BBDEEECE-F600-BA41-BD01-802CA60B761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91001" y="2182812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6" name="AutoShape 31">
            <a:extLst>
              <a:ext uri="{FF2B5EF4-FFF2-40B4-BE49-F238E27FC236}">
                <a16:creationId xmlns:a16="http://schemas.microsoft.com/office/drawing/2014/main" id="{3E0728F3-58A9-1642-B8CF-5D203E08053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221163" y="1268412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7" name="AutoShape 32">
            <a:extLst>
              <a:ext uri="{FF2B5EF4-FFF2-40B4-BE49-F238E27FC236}">
                <a16:creationId xmlns:a16="http://schemas.microsoft.com/office/drawing/2014/main" id="{F51EB2E2-115F-EE4B-AE93-0CC6840776B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68776" y="3665537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8" name="AutoShape 33">
            <a:extLst>
              <a:ext uri="{FF2B5EF4-FFF2-40B4-BE49-F238E27FC236}">
                <a16:creationId xmlns:a16="http://schemas.microsoft.com/office/drawing/2014/main" id="{E10ADAC6-BB3F-9F4E-939C-5F7DFE6D6E0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68776" y="4429125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9" name="AutoShape 34">
            <a:extLst>
              <a:ext uri="{FF2B5EF4-FFF2-40B4-BE49-F238E27FC236}">
                <a16:creationId xmlns:a16="http://schemas.microsoft.com/office/drawing/2014/main" id="{F27B78A8-811D-CA46-8542-F69BE18C6045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40200" y="5172075"/>
            <a:ext cx="295275" cy="104775"/>
          </a:xfrm>
          <a:prstGeom prst="rightArrow">
            <a:avLst>
              <a:gd name="adj1" fmla="val 50000"/>
              <a:gd name="adj2" fmla="val 1409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0" name="AutoShape 35">
            <a:extLst>
              <a:ext uri="{FF2B5EF4-FFF2-40B4-BE49-F238E27FC236}">
                <a16:creationId xmlns:a16="http://schemas.microsoft.com/office/drawing/2014/main" id="{B077D9DE-7220-FE4C-9FB7-A69E135519C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68600" y="3052763"/>
            <a:ext cx="673100" cy="155575"/>
          </a:xfrm>
          <a:prstGeom prst="rightArrow">
            <a:avLst>
              <a:gd name="adj1" fmla="val 50000"/>
              <a:gd name="adj2" fmla="val 21640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1" name="AutoShape 36">
            <a:extLst>
              <a:ext uri="{FF2B5EF4-FFF2-40B4-BE49-F238E27FC236}">
                <a16:creationId xmlns:a16="http://schemas.microsoft.com/office/drawing/2014/main" id="{32C16E79-3F75-B645-9F8E-C07AF8FDAC21}"/>
              </a:ext>
            </a:extLst>
          </p:cNvPr>
          <p:cNvSpPr>
            <a:spLocks noChangeArrowheads="1"/>
          </p:cNvSpPr>
          <p:nvPr/>
        </p:nvSpPr>
        <p:spPr bwMode="auto">
          <a:xfrm rot="2306387">
            <a:off x="5145088" y="3457575"/>
            <a:ext cx="927100" cy="106363"/>
          </a:xfrm>
          <a:prstGeom prst="rightArrow">
            <a:avLst>
              <a:gd name="adj1" fmla="val 50000"/>
              <a:gd name="adj2" fmla="val 29131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2" name="Rectangle 37">
            <a:extLst>
              <a:ext uri="{FF2B5EF4-FFF2-40B4-BE49-F238E27FC236}">
                <a16:creationId xmlns:a16="http://schemas.microsoft.com/office/drawing/2014/main" id="{DDB1DD47-73AA-AD44-9CFE-F943602AD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450" y="5815013"/>
            <a:ext cx="1403350" cy="628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3" name="Rectangle 38">
            <a:extLst>
              <a:ext uri="{FF2B5EF4-FFF2-40B4-BE49-F238E27FC236}">
                <a16:creationId xmlns:a16="http://schemas.microsoft.com/office/drawing/2014/main" id="{EC97B99A-F6D3-4743-90B3-3A36DCA6F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5835650"/>
            <a:ext cx="14859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State-Space</a:t>
            </a:r>
          </a:p>
          <a:p>
            <a:r>
              <a:rPr lang="en-US" altLang="en-US" sz="1800">
                <a:latin typeface="Helvetica" pitchFamily="2" charset="0"/>
              </a:rPr>
              <a:t>Control Law</a:t>
            </a:r>
          </a:p>
        </p:txBody>
      </p:sp>
      <p:sp>
        <p:nvSpPr>
          <p:cNvPr id="232484" name="Rectangle 39">
            <a:extLst>
              <a:ext uri="{FF2B5EF4-FFF2-40B4-BE49-F238E27FC236}">
                <a16:creationId xmlns:a16="http://schemas.microsoft.com/office/drawing/2014/main" id="{9C40C75D-0B67-B941-BD55-39C0F0B5B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325" y="5675313"/>
            <a:ext cx="1662113" cy="628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5" name="Rectangle 40">
            <a:extLst>
              <a:ext uri="{FF2B5EF4-FFF2-40B4-BE49-F238E27FC236}">
                <a16:creationId xmlns:a16="http://schemas.microsoft.com/office/drawing/2014/main" id="{E032D7FF-DFF8-8541-AEAF-5094E5095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638" y="5697538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Transfer Matrix</a:t>
            </a:r>
          </a:p>
          <a:p>
            <a:r>
              <a:rPr lang="en-US" altLang="en-US" sz="1800">
                <a:latin typeface="Helvetica" pitchFamily="2" charset="0"/>
              </a:rPr>
              <a:t>   Control Law</a:t>
            </a:r>
          </a:p>
        </p:txBody>
      </p:sp>
      <p:sp>
        <p:nvSpPr>
          <p:cNvPr id="232486" name="AutoShape 41">
            <a:extLst>
              <a:ext uri="{FF2B5EF4-FFF2-40B4-BE49-F238E27FC236}">
                <a16:creationId xmlns:a16="http://schemas.microsoft.com/office/drawing/2014/main" id="{76C9A1D1-368C-3F47-86FD-116FCB110DE7}"/>
              </a:ext>
            </a:extLst>
          </p:cNvPr>
          <p:cNvSpPr>
            <a:spLocks noChangeArrowheads="1"/>
          </p:cNvSpPr>
          <p:nvPr/>
        </p:nvSpPr>
        <p:spPr bwMode="auto">
          <a:xfrm rot="1693638">
            <a:off x="2951163" y="5262563"/>
            <a:ext cx="436562" cy="144462"/>
          </a:xfrm>
          <a:prstGeom prst="rightArrow">
            <a:avLst>
              <a:gd name="adj1" fmla="val 50000"/>
              <a:gd name="adj2" fmla="val 1511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7" name="AutoShape 42">
            <a:extLst>
              <a:ext uri="{FF2B5EF4-FFF2-40B4-BE49-F238E27FC236}">
                <a16:creationId xmlns:a16="http://schemas.microsoft.com/office/drawing/2014/main" id="{D07945BD-A266-9E43-ADCF-2DB41F6296B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32113" y="3797300"/>
            <a:ext cx="358775" cy="122238"/>
          </a:xfrm>
          <a:prstGeom prst="rightArrow">
            <a:avLst>
              <a:gd name="adj1" fmla="val 50000"/>
              <a:gd name="adj2" fmla="val 14680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8" name="AutoShape 43">
            <a:extLst>
              <a:ext uri="{FF2B5EF4-FFF2-40B4-BE49-F238E27FC236}">
                <a16:creationId xmlns:a16="http://schemas.microsoft.com/office/drawing/2014/main" id="{9A920BCA-A4EF-AA4E-BF4F-DB08B4DA195C}"/>
              </a:ext>
            </a:extLst>
          </p:cNvPr>
          <p:cNvSpPr>
            <a:spLocks noChangeArrowheads="1"/>
          </p:cNvSpPr>
          <p:nvPr/>
        </p:nvSpPr>
        <p:spPr bwMode="auto">
          <a:xfrm rot="1080000">
            <a:off x="2971800" y="4437063"/>
            <a:ext cx="527050" cy="122237"/>
          </a:xfrm>
          <a:prstGeom prst="rightArrow">
            <a:avLst>
              <a:gd name="adj1" fmla="val 50000"/>
              <a:gd name="adj2" fmla="val 21566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9" name="AutoShape 44">
            <a:extLst>
              <a:ext uri="{FF2B5EF4-FFF2-40B4-BE49-F238E27FC236}">
                <a16:creationId xmlns:a16="http://schemas.microsoft.com/office/drawing/2014/main" id="{9B903311-BA54-CD42-8144-54EEA7889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3833813"/>
            <a:ext cx="504825" cy="133350"/>
          </a:xfrm>
          <a:prstGeom prst="rightArrow">
            <a:avLst>
              <a:gd name="adj1" fmla="val 50000"/>
              <a:gd name="adj2" fmla="val 189356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0" name="AutoShape 45">
            <a:extLst>
              <a:ext uri="{FF2B5EF4-FFF2-40B4-BE49-F238E27FC236}">
                <a16:creationId xmlns:a16="http://schemas.microsoft.com/office/drawing/2014/main" id="{F445583E-E191-4444-BC99-26B7F3749544}"/>
              </a:ext>
            </a:extLst>
          </p:cNvPr>
          <p:cNvSpPr>
            <a:spLocks noChangeArrowheads="1"/>
          </p:cNvSpPr>
          <p:nvPr/>
        </p:nvSpPr>
        <p:spPr bwMode="auto">
          <a:xfrm rot="20520000" flipH="1">
            <a:off x="5200650" y="4435475"/>
            <a:ext cx="854075" cy="111125"/>
          </a:xfrm>
          <a:prstGeom prst="rightArrow">
            <a:avLst>
              <a:gd name="adj1" fmla="val 50000"/>
              <a:gd name="adj2" fmla="val 38442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1" name="AutoShape 46">
            <a:extLst>
              <a:ext uri="{FF2B5EF4-FFF2-40B4-BE49-F238E27FC236}">
                <a16:creationId xmlns:a16="http://schemas.microsoft.com/office/drawing/2014/main" id="{5AC8A8C8-C971-3B44-B2B8-1909052B2525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836738" y="4373563"/>
            <a:ext cx="234950" cy="23495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2" name="AutoShape 47">
            <a:extLst>
              <a:ext uri="{FF2B5EF4-FFF2-40B4-BE49-F238E27FC236}">
                <a16:creationId xmlns:a16="http://schemas.microsoft.com/office/drawing/2014/main" id="{0B881447-78AF-834B-823C-68C086CFA577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934200" y="4376738"/>
            <a:ext cx="231775" cy="168275"/>
          </a:xfrm>
          <a:prstGeom prst="rightArrow">
            <a:avLst>
              <a:gd name="adj1" fmla="val 50000"/>
              <a:gd name="adj2" fmla="val 6889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3" name="AutoShape 48">
            <a:extLst>
              <a:ext uri="{FF2B5EF4-FFF2-40B4-BE49-F238E27FC236}">
                <a16:creationId xmlns:a16="http://schemas.microsoft.com/office/drawing/2014/main" id="{D4531ED7-EB0E-2F47-B7CB-57D30F4C41D6}"/>
              </a:ext>
            </a:extLst>
          </p:cNvPr>
          <p:cNvSpPr>
            <a:spLocks noChangeArrowheads="1"/>
          </p:cNvSpPr>
          <p:nvPr/>
        </p:nvSpPr>
        <p:spPr bwMode="auto">
          <a:xfrm rot="19832190" flipH="1">
            <a:off x="5286375" y="5424488"/>
            <a:ext cx="538163" cy="100012"/>
          </a:xfrm>
          <a:prstGeom prst="rightArrow">
            <a:avLst>
              <a:gd name="adj1" fmla="val 50000"/>
              <a:gd name="adj2" fmla="val 26914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4" name="AutoShape 49">
            <a:extLst>
              <a:ext uri="{FF2B5EF4-FFF2-40B4-BE49-F238E27FC236}">
                <a16:creationId xmlns:a16="http://schemas.microsoft.com/office/drawing/2014/main" id="{D2DD6B5A-AC34-9648-8C6A-029FCEC5915F}"/>
              </a:ext>
            </a:extLst>
          </p:cNvPr>
          <p:cNvSpPr>
            <a:spLocks noChangeArrowheads="1"/>
          </p:cNvSpPr>
          <p:nvPr/>
        </p:nvSpPr>
        <p:spPr bwMode="auto">
          <a:xfrm rot="-4284789">
            <a:off x="2270919" y="5471319"/>
            <a:ext cx="585788" cy="152400"/>
          </a:xfrm>
          <a:prstGeom prst="rightArrow">
            <a:avLst>
              <a:gd name="adj1" fmla="val 50000"/>
              <a:gd name="adj2" fmla="val 19225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5" name="AutoShape 50">
            <a:extLst>
              <a:ext uri="{FF2B5EF4-FFF2-40B4-BE49-F238E27FC236}">
                <a16:creationId xmlns:a16="http://schemas.microsoft.com/office/drawing/2014/main" id="{E8DB403D-6513-744B-AE11-C8DCD1BBD49B}"/>
              </a:ext>
            </a:extLst>
          </p:cNvPr>
          <p:cNvSpPr>
            <a:spLocks noChangeArrowheads="1"/>
          </p:cNvSpPr>
          <p:nvPr/>
        </p:nvSpPr>
        <p:spPr bwMode="auto">
          <a:xfrm rot="1920000" flipH="1">
            <a:off x="6048375" y="5472113"/>
            <a:ext cx="592138" cy="125412"/>
          </a:xfrm>
          <a:prstGeom prst="rightArrow">
            <a:avLst>
              <a:gd name="adj1" fmla="val 50000"/>
              <a:gd name="adj2" fmla="val 23616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6" name="AutoShape 51">
            <a:extLst>
              <a:ext uri="{FF2B5EF4-FFF2-40B4-BE49-F238E27FC236}">
                <a16:creationId xmlns:a16="http://schemas.microsoft.com/office/drawing/2014/main" id="{CC756A04-28B9-AB4F-8249-5118DE60E4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19700" y="2963863"/>
            <a:ext cx="773113" cy="122237"/>
          </a:xfrm>
          <a:prstGeom prst="rightArrow">
            <a:avLst>
              <a:gd name="adj1" fmla="val 50000"/>
              <a:gd name="adj2" fmla="val 325166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7" name="AutoShape 52">
            <a:extLst>
              <a:ext uri="{FF2B5EF4-FFF2-40B4-BE49-F238E27FC236}">
                <a16:creationId xmlns:a16="http://schemas.microsoft.com/office/drawing/2014/main" id="{30498E34-4DC5-0944-B317-D256BEB7E2C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746250" y="3365501"/>
            <a:ext cx="403225" cy="234950"/>
          </a:xfrm>
          <a:prstGeom prst="rightArrow">
            <a:avLst>
              <a:gd name="adj1" fmla="val 50000"/>
              <a:gd name="adj2" fmla="val 8584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5316D7-445D-5142-9BB7-A9941F6F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191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2">
            <a:extLst>
              <a:ext uri="{FF2B5EF4-FFF2-40B4-BE49-F238E27FC236}">
                <a16:creationId xmlns:a16="http://schemas.microsoft.com/office/drawing/2014/main" id="{C12F4EB5-3465-0846-A79D-D727F22CB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498" name="Rectangle 3">
            <a:extLst>
              <a:ext uri="{FF2B5EF4-FFF2-40B4-BE49-F238E27FC236}">
                <a16:creationId xmlns:a16="http://schemas.microsoft.com/office/drawing/2014/main" id="{15187E4B-EE7E-D049-8FB6-B54867417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499" name="Rectangle 4">
            <a:extLst>
              <a:ext uri="{FF2B5EF4-FFF2-40B4-BE49-F238E27FC236}">
                <a16:creationId xmlns:a16="http://schemas.microsoft.com/office/drawing/2014/main" id="{9AFCFB6D-0642-5940-B2D4-6DF0E4593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" y="284163"/>
            <a:ext cx="56769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70000"/>
              </a:lnSpc>
            </a:pPr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State-Space Model</a:t>
            </a:r>
          </a:p>
        </p:txBody>
      </p:sp>
      <p:sp>
        <p:nvSpPr>
          <p:cNvPr id="234500" name="Rectangle 5">
            <a:extLst>
              <a:ext uri="{FF2B5EF4-FFF2-40B4-BE49-F238E27FC236}">
                <a16:creationId xmlns:a16="http://schemas.microsoft.com/office/drawing/2014/main" id="{2B9E4123-8AA2-424C-A4DE-383FC7031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1795463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1" name="Rectangle 6">
            <a:extLst>
              <a:ext uri="{FF2B5EF4-FFF2-40B4-BE49-F238E27FC236}">
                <a16:creationId xmlns:a16="http://schemas.microsoft.com/office/drawing/2014/main" id="{AF6EF697-60ED-784D-8096-DE0426F33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2700338"/>
            <a:ext cx="728663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2" name="Rectangle 7">
            <a:extLst>
              <a:ext uri="{FF2B5EF4-FFF2-40B4-BE49-F238E27FC236}">
                <a16:creationId xmlns:a16="http://schemas.microsoft.com/office/drawing/2014/main" id="{AFBAAD8D-02B1-0549-AB1C-4628A02B4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4505325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3" name="Rectangle 8">
            <a:extLst>
              <a:ext uri="{FF2B5EF4-FFF2-40B4-BE49-F238E27FC236}">
                <a16:creationId xmlns:a16="http://schemas.microsoft.com/office/drawing/2014/main" id="{6B77022F-78B2-8E4E-BE97-2C20F5AD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8" y="2668588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4" name="Rectangle 9">
            <a:extLst>
              <a:ext uri="{FF2B5EF4-FFF2-40B4-BE49-F238E27FC236}">
                <a16:creationId xmlns:a16="http://schemas.microsoft.com/office/drawing/2014/main" id="{618062D2-CA95-E046-B344-7DC046B8F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963" y="3506788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5" name="Rectangle 10">
            <a:extLst>
              <a:ext uri="{FF2B5EF4-FFF2-40B4-BE49-F238E27FC236}">
                <a16:creationId xmlns:a16="http://schemas.microsoft.com/office/drawing/2014/main" id="{D9D5E435-42BF-2D41-90CF-240901F47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2693988"/>
            <a:ext cx="728663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6" name="Rectangle 11">
            <a:extLst>
              <a:ext uri="{FF2B5EF4-FFF2-40B4-BE49-F238E27FC236}">
                <a16:creationId xmlns:a16="http://schemas.microsoft.com/office/drawing/2014/main" id="{1E820D4A-FD7F-5F47-9CE1-C7B383BE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088" y="4519613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7" name="Rectangle 12">
            <a:extLst>
              <a:ext uri="{FF2B5EF4-FFF2-40B4-BE49-F238E27FC236}">
                <a16:creationId xmlns:a16="http://schemas.microsoft.com/office/drawing/2014/main" id="{16CFACF4-88BE-B349-A1B9-5DAF1227B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313" y="4513263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8" name="Rectangle 13">
            <a:extLst>
              <a:ext uri="{FF2B5EF4-FFF2-40B4-BE49-F238E27FC236}">
                <a16:creationId xmlns:a16="http://schemas.microsoft.com/office/drawing/2014/main" id="{2F93EB1A-20DF-9D4A-8107-879F0256A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0" y="5497513"/>
            <a:ext cx="728663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9" name="Rectangle 14">
            <a:extLst>
              <a:ext uri="{FF2B5EF4-FFF2-40B4-BE49-F238E27FC236}">
                <a16:creationId xmlns:a16="http://schemas.microsoft.com/office/drawing/2014/main" id="{DE389B31-8E79-5F42-A210-C8CDD6B06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063" y="2813050"/>
            <a:ext cx="4397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B</a:t>
            </a:r>
            <a:r>
              <a:rPr lang="en-US" altLang="en-US" sz="1800" b="1" baseline="-25000">
                <a:latin typeface="Helvetica" pitchFamily="2" charset="0"/>
              </a:rPr>
              <a:t>u</a:t>
            </a:r>
          </a:p>
        </p:txBody>
      </p:sp>
      <p:sp>
        <p:nvSpPr>
          <p:cNvPr id="234510" name="Rectangle 15">
            <a:extLst>
              <a:ext uri="{FF2B5EF4-FFF2-40B4-BE49-F238E27FC236}">
                <a16:creationId xmlns:a16="http://schemas.microsoft.com/office/drawing/2014/main" id="{604C1964-E346-494D-8B61-8B708AD97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7588" y="3587750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</a:t>
            </a:r>
          </a:p>
        </p:txBody>
      </p:sp>
      <p:sp>
        <p:nvSpPr>
          <p:cNvPr id="234511" name="Rectangle 16">
            <a:extLst>
              <a:ext uri="{FF2B5EF4-FFF2-40B4-BE49-F238E27FC236}">
                <a16:creationId xmlns:a16="http://schemas.microsoft.com/office/drawing/2014/main" id="{6AA433B1-3B94-D54D-BF7F-8A8711BA8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2790825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</a:t>
            </a:r>
          </a:p>
        </p:txBody>
      </p:sp>
      <p:sp>
        <p:nvSpPr>
          <p:cNvPr id="234512" name="Rectangle 17">
            <a:extLst>
              <a:ext uri="{FF2B5EF4-FFF2-40B4-BE49-F238E27FC236}">
                <a16:creationId xmlns:a16="http://schemas.microsoft.com/office/drawing/2014/main" id="{816B4D69-4000-BE4C-AC79-0B68AC10F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6738" y="4589463"/>
            <a:ext cx="4302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</a:t>
            </a:r>
            <a:r>
              <a:rPr lang="en-US" altLang="en-US" sz="1800" b="1" baseline="-25000">
                <a:latin typeface="Helvetica" pitchFamily="2" charset="0"/>
              </a:rPr>
              <a:t>c</a:t>
            </a:r>
          </a:p>
        </p:txBody>
      </p:sp>
      <p:sp>
        <p:nvSpPr>
          <p:cNvPr id="234513" name="Rectangle 18">
            <a:extLst>
              <a:ext uri="{FF2B5EF4-FFF2-40B4-BE49-F238E27FC236}">
                <a16:creationId xmlns:a16="http://schemas.microsoft.com/office/drawing/2014/main" id="{80ABC6A3-F25E-B249-98F2-114D25330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8563" y="4611688"/>
            <a:ext cx="4302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B</a:t>
            </a:r>
            <a:r>
              <a:rPr lang="en-US" altLang="en-US" sz="1800" b="1" baseline="-25000">
                <a:latin typeface="Helvetica" pitchFamily="2" charset="0"/>
              </a:rPr>
              <a:t>c</a:t>
            </a:r>
          </a:p>
        </p:txBody>
      </p:sp>
      <p:sp>
        <p:nvSpPr>
          <p:cNvPr id="234514" name="Rectangle 19">
            <a:extLst>
              <a:ext uri="{FF2B5EF4-FFF2-40B4-BE49-F238E27FC236}">
                <a16:creationId xmlns:a16="http://schemas.microsoft.com/office/drawing/2014/main" id="{48CAD6C1-35FE-8342-8D27-FDE6F5FF0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963" y="5589588"/>
            <a:ext cx="4302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</a:t>
            </a:r>
            <a:r>
              <a:rPr lang="en-US" altLang="en-US" sz="1800" b="1" baseline="-25000">
                <a:latin typeface="Helvetica" pitchFamily="2" charset="0"/>
              </a:rPr>
              <a:t>c</a:t>
            </a:r>
          </a:p>
        </p:txBody>
      </p:sp>
      <p:sp>
        <p:nvSpPr>
          <p:cNvPr id="234515" name="Rectangle 20">
            <a:extLst>
              <a:ext uri="{FF2B5EF4-FFF2-40B4-BE49-F238E27FC236}">
                <a16:creationId xmlns:a16="http://schemas.microsoft.com/office/drawing/2014/main" id="{7626AAA8-D39D-B345-B9B8-3198495D9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3" y="1879600"/>
            <a:ext cx="55721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B</a:t>
            </a:r>
            <a:r>
              <a:rPr lang="en-US" altLang="en-US" sz="1800" b="1" baseline="-25000">
                <a:latin typeface="Helvetica" pitchFamily="2" charset="0"/>
              </a:rPr>
              <a:t>wg</a:t>
            </a:r>
          </a:p>
        </p:txBody>
      </p:sp>
      <p:sp>
        <p:nvSpPr>
          <p:cNvPr id="234516" name="Oval 21">
            <a:extLst>
              <a:ext uri="{FF2B5EF4-FFF2-40B4-BE49-F238E27FC236}">
                <a16:creationId xmlns:a16="http://schemas.microsoft.com/office/drawing/2014/main" id="{DA601298-0EC7-3940-AA5F-ED68DF051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425" y="2952750"/>
            <a:ext cx="122238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17" name="Oval 22">
            <a:extLst>
              <a:ext uri="{FF2B5EF4-FFF2-40B4-BE49-F238E27FC236}">
                <a16:creationId xmlns:a16="http://schemas.microsoft.com/office/drawing/2014/main" id="{356F7257-0629-DA44-9E85-6066618A6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2925763"/>
            <a:ext cx="122238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18" name="Oval 23">
            <a:extLst>
              <a:ext uri="{FF2B5EF4-FFF2-40B4-BE49-F238E27FC236}">
                <a16:creationId xmlns:a16="http://schemas.microsoft.com/office/drawing/2014/main" id="{15DDB7D8-8E7D-2F42-81DF-8F3AB108F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0" y="4730750"/>
            <a:ext cx="122238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19" name="Oval 24">
            <a:extLst>
              <a:ext uri="{FF2B5EF4-FFF2-40B4-BE49-F238E27FC236}">
                <a16:creationId xmlns:a16="http://schemas.microsoft.com/office/drawing/2014/main" id="{EAB049FE-16EA-BC4D-B2DE-430F50468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4913" y="2914650"/>
            <a:ext cx="122237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0" name="AutoShape 25">
            <a:extLst>
              <a:ext uri="{FF2B5EF4-FFF2-40B4-BE49-F238E27FC236}">
                <a16:creationId xmlns:a16="http://schemas.microsoft.com/office/drawing/2014/main" id="{97927CAB-4F62-954B-A953-B96C5F1E1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2952750"/>
            <a:ext cx="876300" cy="100013"/>
          </a:xfrm>
          <a:prstGeom prst="rightArrow">
            <a:avLst>
              <a:gd name="adj1" fmla="val 50000"/>
              <a:gd name="adj2" fmla="val 21138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1" name="AutoShape 26">
            <a:extLst>
              <a:ext uri="{FF2B5EF4-FFF2-40B4-BE49-F238E27FC236}">
                <a16:creationId xmlns:a16="http://schemas.microsoft.com/office/drawing/2014/main" id="{2552F990-8C58-DE41-8CBD-213DA7520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650" y="2925763"/>
            <a:ext cx="679450" cy="93662"/>
          </a:xfrm>
          <a:prstGeom prst="rightArrow">
            <a:avLst>
              <a:gd name="adj1" fmla="val 50000"/>
              <a:gd name="adj2" fmla="val 17500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2" name="AutoShape 27">
            <a:extLst>
              <a:ext uri="{FF2B5EF4-FFF2-40B4-BE49-F238E27FC236}">
                <a16:creationId xmlns:a16="http://schemas.microsoft.com/office/drawing/2014/main" id="{A97C1532-3312-0441-9AB2-395B71D6A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3300" y="2959100"/>
            <a:ext cx="609600" cy="92075"/>
          </a:xfrm>
          <a:prstGeom prst="rightArrow">
            <a:avLst>
              <a:gd name="adj1" fmla="val 50000"/>
              <a:gd name="adj2" fmla="val 159724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3" name="AutoShape 28">
            <a:extLst>
              <a:ext uri="{FF2B5EF4-FFF2-40B4-BE49-F238E27FC236}">
                <a16:creationId xmlns:a16="http://schemas.microsoft.com/office/drawing/2014/main" id="{C097C9B4-581E-2C46-8F45-075EB9D84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930525"/>
            <a:ext cx="403225" cy="98425"/>
          </a:xfrm>
          <a:prstGeom prst="rightArrow">
            <a:avLst>
              <a:gd name="adj1" fmla="val 50000"/>
              <a:gd name="adj2" fmla="val 20491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4" name="AutoShape 29">
            <a:extLst>
              <a:ext uri="{FF2B5EF4-FFF2-40B4-BE49-F238E27FC236}">
                <a16:creationId xmlns:a16="http://schemas.microsoft.com/office/drawing/2014/main" id="{C3523D71-2CBB-814C-BA66-01F26F1F5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288" y="2925763"/>
            <a:ext cx="403225" cy="98425"/>
          </a:xfrm>
          <a:prstGeom prst="rightArrow">
            <a:avLst>
              <a:gd name="adj1" fmla="val 50000"/>
              <a:gd name="adj2" fmla="val 20491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5" name="AutoShape 30">
            <a:extLst>
              <a:ext uri="{FF2B5EF4-FFF2-40B4-BE49-F238E27FC236}">
                <a16:creationId xmlns:a16="http://schemas.microsoft.com/office/drawing/2014/main" id="{ABD76624-8702-1042-AB02-198E87C65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2941638"/>
            <a:ext cx="738187" cy="98425"/>
          </a:xfrm>
          <a:prstGeom prst="rightArrow">
            <a:avLst>
              <a:gd name="adj1" fmla="val 50000"/>
              <a:gd name="adj2" fmla="val 1809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6" name="AutoShape 31">
            <a:extLst>
              <a:ext uri="{FF2B5EF4-FFF2-40B4-BE49-F238E27FC236}">
                <a16:creationId xmlns:a16="http://schemas.microsoft.com/office/drawing/2014/main" id="{ACAB1255-9847-DB44-9756-989047C5C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8900" y="2921000"/>
            <a:ext cx="609600" cy="92075"/>
          </a:xfrm>
          <a:prstGeom prst="rightArrow">
            <a:avLst>
              <a:gd name="adj1" fmla="val 50000"/>
              <a:gd name="adj2" fmla="val 159724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7" name="Line 32">
            <a:extLst>
              <a:ext uri="{FF2B5EF4-FFF2-40B4-BE49-F238E27FC236}">
                <a16:creationId xmlns:a16="http://schemas.microsoft.com/office/drawing/2014/main" id="{1AB3E175-82A3-F94C-B327-10193B5035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040063"/>
            <a:ext cx="0" cy="1739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28" name="Line 33">
            <a:extLst>
              <a:ext uri="{FF2B5EF4-FFF2-40B4-BE49-F238E27FC236}">
                <a16:creationId xmlns:a16="http://schemas.microsoft.com/office/drawing/2014/main" id="{A0DCB4CF-40FD-CF4D-8F24-23CBB3BF51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80225" y="4800600"/>
            <a:ext cx="762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29" name="AutoShape 34">
            <a:extLst>
              <a:ext uri="{FF2B5EF4-FFF2-40B4-BE49-F238E27FC236}">
                <a16:creationId xmlns:a16="http://schemas.microsoft.com/office/drawing/2014/main" id="{701B9386-F74B-2E42-BA08-B27263806F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05488" y="4749800"/>
            <a:ext cx="347662" cy="77788"/>
          </a:xfrm>
          <a:prstGeom prst="rightArrow">
            <a:avLst>
              <a:gd name="adj1" fmla="val 50000"/>
              <a:gd name="adj2" fmla="val 22355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0" name="AutoShape 35">
            <a:extLst>
              <a:ext uri="{FF2B5EF4-FFF2-40B4-BE49-F238E27FC236}">
                <a16:creationId xmlns:a16="http://schemas.microsoft.com/office/drawing/2014/main" id="{FBC327FA-AA00-A54C-A081-6A504604F79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91150" y="4733925"/>
            <a:ext cx="285750" cy="93663"/>
          </a:xfrm>
          <a:prstGeom prst="rightArrow">
            <a:avLst>
              <a:gd name="adj1" fmla="val 50000"/>
              <a:gd name="adj2" fmla="val 15259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1" name="AutoShape 36">
            <a:extLst>
              <a:ext uri="{FF2B5EF4-FFF2-40B4-BE49-F238E27FC236}">
                <a16:creationId xmlns:a16="http://schemas.microsoft.com/office/drawing/2014/main" id="{611E4471-04A8-4D41-8DD9-E247879B518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27450" y="4716463"/>
            <a:ext cx="908050" cy="88900"/>
          </a:xfrm>
          <a:prstGeom prst="rightArrow">
            <a:avLst>
              <a:gd name="adj1" fmla="val 50000"/>
              <a:gd name="adj2" fmla="val 224052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2" name="Line 37">
            <a:extLst>
              <a:ext uri="{FF2B5EF4-FFF2-40B4-BE49-F238E27FC236}">
                <a16:creationId xmlns:a16="http://schemas.microsoft.com/office/drawing/2014/main" id="{C6CB646A-1F25-C347-A06F-B7569F3AB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8" y="4791075"/>
            <a:ext cx="0" cy="977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3" name="Line 38">
            <a:extLst>
              <a:ext uri="{FF2B5EF4-FFF2-40B4-BE49-F238E27FC236}">
                <a16:creationId xmlns:a16="http://schemas.microsoft.com/office/drawing/2014/main" id="{C766A955-8BA0-AD49-BDF5-8CC79CC21B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44963" y="5756275"/>
            <a:ext cx="481012" cy="15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4" name="Line 39">
            <a:extLst>
              <a:ext uri="{FF2B5EF4-FFF2-40B4-BE49-F238E27FC236}">
                <a16:creationId xmlns:a16="http://schemas.microsoft.com/office/drawing/2014/main" id="{C9E19BDE-ECAD-B144-901C-897A2D3E4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2263" y="5767388"/>
            <a:ext cx="3159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5" name="Line 40">
            <a:extLst>
              <a:ext uri="{FF2B5EF4-FFF2-40B4-BE49-F238E27FC236}">
                <a16:creationId xmlns:a16="http://schemas.microsoft.com/office/drawing/2014/main" id="{009B0ED6-0E90-074C-BE5B-FB4DD2C064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43575" y="4846638"/>
            <a:ext cx="0" cy="94773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6" name="Line 41">
            <a:extLst>
              <a:ext uri="{FF2B5EF4-FFF2-40B4-BE49-F238E27FC236}">
                <a16:creationId xmlns:a16="http://schemas.microsoft.com/office/drawing/2014/main" id="{A8648627-10FC-5C42-AF09-3707964104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8650" y="3016250"/>
            <a:ext cx="1588" cy="75723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7" name="AutoShape 42">
            <a:extLst>
              <a:ext uri="{FF2B5EF4-FFF2-40B4-BE49-F238E27FC236}">
                <a16:creationId xmlns:a16="http://schemas.microsoft.com/office/drawing/2014/main" id="{B8FDB8E7-A592-D440-B6F7-7BEDEDE5F65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78450" y="3714750"/>
            <a:ext cx="325438" cy="100013"/>
          </a:xfrm>
          <a:prstGeom prst="rightArrow">
            <a:avLst>
              <a:gd name="adj1" fmla="val 50000"/>
              <a:gd name="adj2" fmla="val 16275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8" name="Line 43">
            <a:extLst>
              <a:ext uri="{FF2B5EF4-FFF2-40B4-BE49-F238E27FC236}">
                <a16:creationId xmlns:a16="http://schemas.microsoft.com/office/drawing/2014/main" id="{846D79F3-04D1-5E47-A41A-3CFDEC72B9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1463" y="3789363"/>
            <a:ext cx="5715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9" name="Line 44">
            <a:extLst>
              <a:ext uri="{FF2B5EF4-FFF2-40B4-BE49-F238E27FC236}">
                <a16:creationId xmlns:a16="http://schemas.microsoft.com/office/drawing/2014/main" id="{C18D6A99-B2DA-1E41-99FA-A1612A8587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3048000"/>
            <a:ext cx="0" cy="7413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40" name="Line 45">
            <a:extLst>
              <a:ext uri="{FF2B5EF4-FFF2-40B4-BE49-F238E27FC236}">
                <a16:creationId xmlns:a16="http://schemas.microsoft.com/office/drawing/2014/main" id="{9BF5D522-8311-464F-9872-7D73E7AA0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0275" y="3070225"/>
            <a:ext cx="0" cy="165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41" name="Line 46">
            <a:extLst>
              <a:ext uri="{FF2B5EF4-FFF2-40B4-BE49-F238E27FC236}">
                <a16:creationId xmlns:a16="http://schemas.microsoft.com/office/drawing/2014/main" id="{6DA43A17-A545-AD47-AAFB-D43217146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9638" y="4743450"/>
            <a:ext cx="793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42" name="AutoShape 47">
            <a:extLst>
              <a:ext uri="{FF2B5EF4-FFF2-40B4-BE49-F238E27FC236}">
                <a16:creationId xmlns:a16="http://schemas.microsoft.com/office/drawing/2014/main" id="{43472014-3AA9-F046-8C08-B3BA818623A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3851275" y="2593976"/>
            <a:ext cx="536575" cy="133350"/>
          </a:xfrm>
          <a:prstGeom prst="rightArrow">
            <a:avLst>
              <a:gd name="adj1" fmla="val 50000"/>
              <a:gd name="adj2" fmla="val 20126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43" name="AutoShape 48">
            <a:extLst>
              <a:ext uri="{FF2B5EF4-FFF2-40B4-BE49-F238E27FC236}">
                <a16:creationId xmlns:a16="http://schemas.microsoft.com/office/drawing/2014/main" id="{3FF69343-C4FD-C943-B9C6-FB8BBFAFA28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3952875" y="1525588"/>
            <a:ext cx="323850" cy="165100"/>
          </a:xfrm>
          <a:prstGeom prst="rightArrow">
            <a:avLst>
              <a:gd name="adj1" fmla="val 50000"/>
              <a:gd name="adj2" fmla="val 9811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44" name="Rectangle 49">
            <a:extLst>
              <a:ext uri="{FF2B5EF4-FFF2-40B4-BE49-F238E27FC236}">
                <a16:creationId xmlns:a16="http://schemas.microsoft.com/office/drawing/2014/main" id="{BF171906-BF2C-7F44-ABBA-85F5D7B3F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1239838"/>
            <a:ext cx="4905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W</a:t>
            </a:r>
            <a:r>
              <a:rPr lang="en-US" altLang="en-US" sz="1800" b="1" baseline="-25000">
                <a:latin typeface="Helvetica" pitchFamily="2" charset="0"/>
              </a:rPr>
              <a:t>g</a:t>
            </a:r>
          </a:p>
        </p:txBody>
      </p:sp>
      <p:graphicFrame>
        <p:nvGraphicFramePr>
          <p:cNvPr id="234545" name="Object 2">
            <a:extLst>
              <a:ext uri="{FF2B5EF4-FFF2-40B4-BE49-F238E27FC236}">
                <a16:creationId xmlns:a16="http://schemas.microsoft.com/office/drawing/2014/main" id="{4E696D98-F3CD-2948-B365-43D37F844BAD}"/>
              </a:ext>
            </a:extLst>
          </p:cNvPr>
          <p:cNvGraphicFramePr>
            <a:graphicFrameLocks/>
          </p:cNvGraphicFramePr>
          <p:nvPr/>
        </p:nvGraphicFramePr>
        <p:xfrm>
          <a:off x="4867275" y="2652713"/>
          <a:ext cx="3332163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87" name="Document" r:id="rId4" imgW="4343400" imgH="698500" progId="Word.Document.8">
                  <p:embed/>
                </p:oleObj>
              </mc:Choice>
              <mc:Fallback>
                <p:oleObj name="Document" r:id="rId4" imgW="4343400" imgH="698500" progId="Word.Documen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275" y="2652713"/>
                        <a:ext cx="3332163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46" name="Object 3">
            <a:extLst>
              <a:ext uri="{FF2B5EF4-FFF2-40B4-BE49-F238E27FC236}">
                <a16:creationId xmlns:a16="http://schemas.microsoft.com/office/drawing/2014/main" id="{97AC1B54-7D09-034C-AF4D-8547D9205796}"/>
              </a:ext>
            </a:extLst>
          </p:cNvPr>
          <p:cNvGraphicFramePr>
            <a:graphicFrameLocks/>
          </p:cNvGraphicFramePr>
          <p:nvPr/>
        </p:nvGraphicFramePr>
        <p:xfrm>
          <a:off x="4924425" y="4479925"/>
          <a:ext cx="36544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88" name="Document" r:id="rId6" imgW="4267200" imgH="698500" progId="Word.Document.8">
                  <p:embed/>
                </p:oleObj>
              </mc:Choice>
              <mc:Fallback>
                <p:oleObj name="Document" r:id="rId6" imgW="4267200" imgH="698500" progId="Word.Document.8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425" y="4479925"/>
                        <a:ext cx="36544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1AD7BD-8A99-DE47-B936-D1FC5442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192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Rectangle 2">
            <a:extLst>
              <a:ext uri="{FF2B5EF4-FFF2-40B4-BE49-F238E27FC236}">
                <a16:creationId xmlns:a16="http://schemas.microsoft.com/office/drawing/2014/main" id="{51457016-77DE-F245-8E4F-159D58E8A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6546" name="Rectangle 3">
            <a:extLst>
              <a:ext uri="{FF2B5EF4-FFF2-40B4-BE49-F238E27FC236}">
                <a16:creationId xmlns:a16="http://schemas.microsoft.com/office/drawing/2014/main" id="{022AC9BD-C757-F84A-8494-A0B7E45C5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236547" name="Picture 4">
            <a:extLst>
              <a:ext uri="{FF2B5EF4-FFF2-40B4-BE49-F238E27FC236}">
                <a16:creationId xmlns:a16="http://schemas.microsoft.com/office/drawing/2014/main" id="{A48BF6B2-92AD-1B47-A0D9-23163EB5B99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466850"/>
            <a:ext cx="5635625" cy="508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48" name="Rectangle 5">
            <a:extLst>
              <a:ext uri="{FF2B5EF4-FFF2-40B4-BE49-F238E27FC236}">
                <a16:creationId xmlns:a16="http://schemas.microsoft.com/office/drawing/2014/main" id="{F0D2A694-D80A-194C-B096-413098BF9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" y="315913"/>
            <a:ext cx="82708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Dynamic Pressure Root Locus Plot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BD50C9-A667-0B4E-A296-65A6719C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193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2">
            <a:extLst>
              <a:ext uri="{FF2B5EF4-FFF2-40B4-BE49-F238E27FC236}">
                <a16:creationId xmlns:a16="http://schemas.microsoft.com/office/drawing/2014/main" id="{60F40232-400F-0A46-A188-CFA4CA17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390525"/>
            <a:ext cx="8201025" cy="527050"/>
          </a:xfrm>
        </p:spPr>
        <p:txBody>
          <a:bodyPr/>
          <a:lstStyle/>
          <a:p>
            <a:pPr eaLnBrk="1" hangingPunct="1"/>
            <a:r>
              <a:rPr kumimoji="1"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 Pressure Root Locus Plot</a:t>
            </a:r>
          </a:p>
        </p:txBody>
      </p:sp>
      <p:sp>
        <p:nvSpPr>
          <p:cNvPr id="238594" name="Text Box 3">
            <a:extLst>
              <a:ext uri="{FF2B5EF4-FFF2-40B4-BE49-F238E27FC236}">
                <a16:creationId xmlns:a16="http://schemas.microsoft.com/office/drawing/2014/main" id="{3AC7DC00-5CDC-8D4F-86D7-36D7611EA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8" y="1162050"/>
            <a:ext cx="5392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Helvetica" pitchFamily="2" charset="0"/>
              </a:rPr>
              <a:t>Will want to see something like...</a:t>
            </a:r>
          </a:p>
        </p:txBody>
      </p:sp>
      <p:sp>
        <p:nvSpPr>
          <p:cNvPr id="238595" name="Line 4">
            <a:extLst>
              <a:ext uri="{FF2B5EF4-FFF2-40B4-BE49-F238E27FC236}">
                <a16:creationId xmlns:a16="http://schemas.microsoft.com/office/drawing/2014/main" id="{2AAFE021-A380-F743-A755-097E2A248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1788" y="2081213"/>
            <a:ext cx="0" cy="19589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6" name="Line 5">
            <a:extLst>
              <a:ext uri="{FF2B5EF4-FFF2-40B4-BE49-F238E27FC236}">
                <a16:creationId xmlns:a16="http://schemas.microsoft.com/office/drawing/2014/main" id="{2C9E4784-AF42-214B-95E3-10331907D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9475" y="2132013"/>
            <a:ext cx="0" cy="19589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7" name="Line 6">
            <a:extLst>
              <a:ext uri="{FF2B5EF4-FFF2-40B4-BE49-F238E27FC236}">
                <a16:creationId xmlns:a16="http://schemas.microsoft.com/office/drawing/2014/main" id="{358136BE-CEE0-7544-B0BD-095E286C48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9725" y="4049713"/>
            <a:ext cx="25860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8" name="Line 7">
            <a:extLst>
              <a:ext uri="{FF2B5EF4-FFF2-40B4-BE49-F238E27FC236}">
                <a16:creationId xmlns:a16="http://schemas.microsoft.com/office/drawing/2014/main" id="{377A304B-B188-C741-97A6-2ACF94A20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4875" y="4100513"/>
            <a:ext cx="25860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9" name="Freeform 8">
            <a:extLst>
              <a:ext uri="{FF2B5EF4-FFF2-40B4-BE49-F238E27FC236}">
                <a16:creationId xmlns:a16="http://schemas.microsoft.com/office/drawing/2014/main" id="{004515EF-7B68-B644-B8C9-028A72FC5A1C}"/>
              </a:ext>
            </a:extLst>
          </p:cNvPr>
          <p:cNvSpPr>
            <a:spLocks/>
          </p:cNvSpPr>
          <p:nvPr/>
        </p:nvSpPr>
        <p:spPr bwMode="auto">
          <a:xfrm>
            <a:off x="1831975" y="3286125"/>
            <a:ext cx="1039813" cy="230188"/>
          </a:xfrm>
          <a:custGeom>
            <a:avLst/>
            <a:gdLst>
              <a:gd name="T0" fmla="*/ 2147483646 w 655"/>
              <a:gd name="T1" fmla="*/ 2147483646 h 145"/>
              <a:gd name="T2" fmla="*/ 2147483646 w 655"/>
              <a:gd name="T3" fmla="*/ 2147483646 h 145"/>
              <a:gd name="T4" fmla="*/ 2147483646 w 655"/>
              <a:gd name="T5" fmla="*/ 2147483646 h 145"/>
              <a:gd name="T6" fmla="*/ 2147483646 w 655"/>
              <a:gd name="T7" fmla="*/ 2147483646 h 145"/>
              <a:gd name="T8" fmla="*/ 0 w 655"/>
              <a:gd name="T9" fmla="*/ 0 h 1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5"/>
              <a:gd name="T16" fmla="*/ 0 h 145"/>
              <a:gd name="T17" fmla="*/ 655 w 655"/>
              <a:gd name="T18" fmla="*/ 145 h 1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5" h="145">
                <a:moveTo>
                  <a:pt x="655" y="145"/>
                </a:moveTo>
                <a:cubicBezTo>
                  <a:pt x="639" y="116"/>
                  <a:pt x="623" y="87"/>
                  <a:pt x="602" y="70"/>
                </a:cubicBezTo>
                <a:cubicBezTo>
                  <a:pt x="580" y="52"/>
                  <a:pt x="563" y="49"/>
                  <a:pt x="527" y="41"/>
                </a:cubicBezTo>
                <a:cubicBezTo>
                  <a:pt x="490" y="32"/>
                  <a:pt x="469" y="23"/>
                  <a:pt x="382" y="17"/>
                </a:cubicBezTo>
                <a:cubicBezTo>
                  <a:pt x="294" y="10"/>
                  <a:pt x="147" y="5"/>
                  <a:pt x="0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0" name="Freeform 9">
            <a:extLst>
              <a:ext uri="{FF2B5EF4-FFF2-40B4-BE49-F238E27FC236}">
                <a16:creationId xmlns:a16="http://schemas.microsoft.com/office/drawing/2014/main" id="{C0C30085-E2C4-AD4D-94D2-BE4923C926E9}"/>
              </a:ext>
            </a:extLst>
          </p:cNvPr>
          <p:cNvSpPr>
            <a:spLocks/>
          </p:cNvSpPr>
          <p:nvPr/>
        </p:nvSpPr>
        <p:spPr bwMode="auto">
          <a:xfrm>
            <a:off x="2541588" y="2633663"/>
            <a:ext cx="973137" cy="541337"/>
          </a:xfrm>
          <a:custGeom>
            <a:avLst/>
            <a:gdLst>
              <a:gd name="T0" fmla="*/ 2147483646 w 613"/>
              <a:gd name="T1" fmla="*/ 2147483646 h 341"/>
              <a:gd name="T2" fmla="*/ 2147483646 w 613"/>
              <a:gd name="T3" fmla="*/ 2147483646 h 341"/>
              <a:gd name="T4" fmla="*/ 2147483646 w 613"/>
              <a:gd name="T5" fmla="*/ 2147483646 h 341"/>
              <a:gd name="T6" fmla="*/ 2147483646 w 613"/>
              <a:gd name="T7" fmla="*/ 2147483646 h 341"/>
              <a:gd name="T8" fmla="*/ 2147483646 w 613"/>
              <a:gd name="T9" fmla="*/ 2147483646 h 341"/>
              <a:gd name="T10" fmla="*/ 2147483646 w 613"/>
              <a:gd name="T11" fmla="*/ 2147483646 h 341"/>
              <a:gd name="T12" fmla="*/ 2147483646 w 613"/>
              <a:gd name="T13" fmla="*/ 2147483646 h 3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341"/>
              <a:gd name="T23" fmla="*/ 613 w 613"/>
              <a:gd name="T24" fmla="*/ 341 h 34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341">
                <a:moveTo>
                  <a:pt x="208" y="5"/>
                </a:moveTo>
                <a:cubicBezTo>
                  <a:pt x="157" y="2"/>
                  <a:pt x="107" y="0"/>
                  <a:pt x="74" y="28"/>
                </a:cubicBezTo>
                <a:cubicBezTo>
                  <a:pt x="40" y="55"/>
                  <a:pt x="9" y="128"/>
                  <a:pt x="5" y="168"/>
                </a:cubicBezTo>
                <a:cubicBezTo>
                  <a:pt x="0" y="207"/>
                  <a:pt x="17" y="243"/>
                  <a:pt x="45" y="266"/>
                </a:cubicBezTo>
                <a:cubicBezTo>
                  <a:pt x="73" y="288"/>
                  <a:pt x="106" y="289"/>
                  <a:pt x="173" y="301"/>
                </a:cubicBezTo>
                <a:cubicBezTo>
                  <a:pt x="239" y="312"/>
                  <a:pt x="371" y="330"/>
                  <a:pt x="445" y="336"/>
                </a:cubicBezTo>
                <a:cubicBezTo>
                  <a:pt x="518" y="341"/>
                  <a:pt x="585" y="336"/>
                  <a:pt x="613" y="336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1" name="Line 10">
            <a:extLst>
              <a:ext uri="{FF2B5EF4-FFF2-40B4-BE49-F238E27FC236}">
                <a16:creationId xmlns:a16="http://schemas.microsoft.com/office/drawing/2014/main" id="{4991621D-880B-5D46-B7C2-6BB321C079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7825" y="2393950"/>
            <a:ext cx="550863" cy="671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2" name="Text Box 11">
            <a:extLst>
              <a:ext uri="{FF2B5EF4-FFF2-40B4-BE49-F238E27FC236}">
                <a16:creationId xmlns:a16="http://schemas.microsoft.com/office/drawing/2014/main" id="{F2BD1FB9-1FDD-674A-A17A-1582353C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0" y="2185988"/>
            <a:ext cx="13985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at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Q psf</a:t>
            </a:r>
          </a:p>
        </p:txBody>
      </p:sp>
      <p:sp>
        <p:nvSpPr>
          <p:cNvPr id="238603" name="Text Box 12">
            <a:extLst>
              <a:ext uri="{FF2B5EF4-FFF2-40B4-BE49-F238E27FC236}">
                <a16:creationId xmlns:a16="http://schemas.microsoft.com/office/drawing/2014/main" id="{55059EE7-26C4-864E-AE15-608E872CC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4164013"/>
            <a:ext cx="28019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suppression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System (FSS) Off</a:t>
            </a:r>
          </a:p>
        </p:txBody>
      </p:sp>
      <p:sp>
        <p:nvSpPr>
          <p:cNvPr id="238604" name="Rectangle 13">
            <a:extLst>
              <a:ext uri="{FF2B5EF4-FFF2-40B4-BE49-F238E27FC236}">
                <a16:creationId xmlns:a16="http://schemas.microsoft.com/office/drawing/2014/main" id="{77D72E5A-F21B-F44C-8556-299F103D6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4214813"/>
            <a:ext cx="28019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suppression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System (FSS) On</a:t>
            </a:r>
          </a:p>
        </p:txBody>
      </p:sp>
      <p:sp>
        <p:nvSpPr>
          <p:cNvPr id="238605" name="Freeform 14">
            <a:extLst>
              <a:ext uri="{FF2B5EF4-FFF2-40B4-BE49-F238E27FC236}">
                <a16:creationId xmlns:a16="http://schemas.microsoft.com/office/drawing/2014/main" id="{5781DA36-BE91-2742-8D58-DA600B99DF7A}"/>
              </a:ext>
            </a:extLst>
          </p:cNvPr>
          <p:cNvSpPr>
            <a:spLocks/>
          </p:cNvSpPr>
          <p:nvPr/>
        </p:nvSpPr>
        <p:spPr bwMode="auto">
          <a:xfrm>
            <a:off x="4895850" y="3332163"/>
            <a:ext cx="1066800" cy="358775"/>
          </a:xfrm>
          <a:custGeom>
            <a:avLst/>
            <a:gdLst>
              <a:gd name="T0" fmla="*/ 2147483646 w 672"/>
              <a:gd name="T1" fmla="*/ 2147483646 h 226"/>
              <a:gd name="T2" fmla="*/ 2147483646 w 672"/>
              <a:gd name="T3" fmla="*/ 2147483646 h 226"/>
              <a:gd name="T4" fmla="*/ 2147483646 w 672"/>
              <a:gd name="T5" fmla="*/ 2147483646 h 226"/>
              <a:gd name="T6" fmla="*/ 2147483646 w 672"/>
              <a:gd name="T7" fmla="*/ 2147483646 h 226"/>
              <a:gd name="T8" fmla="*/ 2147483646 w 672"/>
              <a:gd name="T9" fmla="*/ 2147483646 h 226"/>
              <a:gd name="T10" fmla="*/ 0 w 672"/>
              <a:gd name="T11" fmla="*/ 0 h 2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2"/>
              <a:gd name="T19" fmla="*/ 0 h 226"/>
              <a:gd name="T20" fmla="*/ 672 w 672"/>
              <a:gd name="T21" fmla="*/ 226 h 2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2" h="226">
                <a:moveTo>
                  <a:pt x="672" y="226"/>
                </a:moveTo>
                <a:cubicBezTo>
                  <a:pt x="661" y="183"/>
                  <a:pt x="650" y="140"/>
                  <a:pt x="632" y="116"/>
                </a:cubicBezTo>
                <a:cubicBezTo>
                  <a:pt x="613" y="91"/>
                  <a:pt x="598" y="92"/>
                  <a:pt x="562" y="81"/>
                </a:cubicBezTo>
                <a:cubicBezTo>
                  <a:pt x="525" y="69"/>
                  <a:pt x="473" y="55"/>
                  <a:pt x="412" y="46"/>
                </a:cubicBezTo>
                <a:cubicBezTo>
                  <a:pt x="350" y="36"/>
                  <a:pt x="259" y="30"/>
                  <a:pt x="191" y="23"/>
                </a:cubicBezTo>
                <a:cubicBezTo>
                  <a:pt x="122" y="15"/>
                  <a:pt x="61" y="7"/>
                  <a:pt x="0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6" name="Freeform 15">
            <a:extLst>
              <a:ext uri="{FF2B5EF4-FFF2-40B4-BE49-F238E27FC236}">
                <a16:creationId xmlns:a16="http://schemas.microsoft.com/office/drawing/2014/main" id="{878E6B37-A97C-C24D-A304-0A9C43CFDAEE}"/>
              </a:ext>
            </a:extLst>
          </p:cNvPr>
          <p:cNvSpPr>
            <a:spLocks/>
          </p:cNvSpPr>
          <p:nvPr/>
        </p:nvSpPr>
        <p:spPr bwMode="auto">
          <a:xfrm>
            <a:off x="5207000" y="2752725"/>
            <a:ext cx="1704975" cy="515938"/>
          </a:xfrm>
          <a:custGeom>
            <a:avLst/>
            <a:gdLst>
              <a:gd name="T0" fmla="*/ 2147483646 w 1074"/>
              <a:gd name="T1" fmla="*/ 0 h 325"/>
              <a:gd name="T2" fmla="*/ 2147483646 w 1074"/>
              <a:gd name="T3" fmla="*/ 2147483646 h 325"/>
              <a:gd name="T4" fmla="*/ 2147483646 w 1074"/>
              <a:gd name="T5" fmla="*/ 2147483646 h 325"/>
              <a:gd name="T6" fmla="*/ 2147483646 w 1074"/>
              <a:gd name="T7" fmla="*/ 2147483646 h 325"/>
              <a:gd name="T8" fmla="*/ 2147483646 w 1074"/>
              <a:gd name="T9" fmla="*/ 2147483646 h 325"/>
              <a:gd name="T10" fmla="*/ 2147483646 w 1074"/>
              <a:gd name="T11" fmla="*/ 2147483646 h 325"/>
              <a:gd name="T12" fmla="*/ 2147483646 w 1074"/>
              <a:gd name="T13" fmla="*/ 2147483646 h 325"/>
              <a:gd name="T14" fmla="*/ 2147483646 w 1074"/>
              <a:gd name="T15" fmla="*/ 2147483646 h 325"/>
              <a:gd name="T16" fmla="*/ 2147483646 w 1074"/>
              <a:gd name="T17" fmla="*/ 2147483646 h 325"/>
              <a:gd name="T18" fmla="*/ 2147483646 w 1074"/>
              <a:gd name="T19" fmla="*/ 2147483646 h 325"/>
              <a:gd name="T20" fmla="*/ 2147483646 w 1074"/>
              <a:gd name="T21" fmla="*/ 2147483646 h 325"/>
              <a:gd name="T22" fmla="*/ 2147483646 w 1074"/>
              <a:gd name="T23" fmla="*/ 2147483646 h 3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74"/>
              <a:gd name="T37" fmla="*/ 0 h 325"/>
              <a:gd name="T38" fmla="*/ 1074 w 1074"/>
              <a:gd name="T39" fmla="*/ 325 h 3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74" h="325">
                <a:moveTo>
                  <a:pt x="471" y="0"/>
                </a:moveTo>
                <a:cubicBezTo>
                  <a:pt x="437" y="0"/>
                  <a:pt x="403" y="1"/>
                  <a:pt x="349" y="6"/>
                </a:cubicBezTo>
                <a:cubicBezTo>
                  <a:pt x="294" y="10"/>
                  <a:pt x="200" y="18"/>
                  <a:pt x="146" y="29"/>
                </a:cubicBezTo>
                <a:cubicBezTo>
                  <a:pt x="91" y="39"/>
                  <a:pt x="47" y="45"/>
                  <a:pt x="24" y="69"/>
                </a:cubicBezTo>
                <a:cubicBezTo>
                  <a:pt x="0" y="92"/>
                  <a:pt x="5" y="138"/>
                  <a:pt x="7" y="168"/>
                </a:cubicBezTo>
                <a:cubicBezTo>
                  <a:pt x="9" y="198"/>
                  <a:pt x="21" y="228"/>
                  <a:pt x="36" y="249"/>
                </a:cubicBezTo>
                <a:cubicBezTo>
                  <a:pt x="50" y="269"/>
                  <a:pt x="65" y="279"/>
                  <a:pt x="94" y="290"/>
                </a:cubicBezTo>
                <a:cubicBezTo>
                  <a:pt x="123" y="300"/>
                  <a:pt x="167" y="307"/>
                  <a:pt x="210" y="313"/>
                </a:cubicBezTo>
                <a:cubicBezTo>
                  <a:pt x="252" y="318"/>
                  <a:pt x="310" y="322"/>
                  <a:pt x="349" y="324"/>
                </a:cubicBezTo>
                <a:cubicBezTo>
                  <a:pt x="387" y="325"/>
                  <a:pt x="381" y="324"/>
                  <a:pt x="442" y="324"/>
                </a:cubicBezTo>
                <a:cubicBezTo>
                  <a:pt x="502" y="324"/>
                  <a:pt x="608" y="324"/>
                  <a:pt x="714" y="324"/>
                </a:cubicBezTo>
                <a:cubicBezTo>
                  <a:pt x="819" y="324"/>
                  <a:pt x="946" y="324"/>
                  <a:pt x="1074" y="324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7" name="Rectangle 16">
            <a:extLst>
              <a:ext uri="{FF2B5EF4-FFF2-40B4-BE49-F238E27FC236}">
                <a16:creationId xmlns:a16="http://schemas.microsoft.com/office/drawing/2014/main" id="{F105CC66-CD62-824E-A6D4-9083875F2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5" y="2235200"/>
            <a:ext cx="139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at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1.2Q psf</a:t>
            </a:r>
          </a:p>
        </p:txBody>
      </p:sp>
      <p:sp>
        <p:nvSpPr>
          <p:cNvPr id="238608" name="Line 18">
            <a:extLst>
              <a:ext uri="{FF2B5EF4-FFF2-40B4-BE49-F238E27FC236}">
                <a16:creationId xmlns:a16="http://schemas.microsoft.com/office/drawing/2014/main" id="{70CB30F5-8287-E345-857F-E724294448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27738" y="2439988"/>
            <a:ext cx="746125" cy="735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9" name="Text Box 19">
            <a:extLst>
              <a:ext uri="{FF2B5EF4-FFF2-40B4-BE49-F238E27FC236}">
                <a16:creationId xmlns:a16="http://schemas.microsoft.com/office/drawing/2014/main" id="{4FD7EEA2-CF99-4349-B681-82800F228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5614988"/>
            <a:ext cx="85471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Helvetica" pitchFamily="2" charset="0"/>
              </a:rPr>
              <a:t>…without aggravating higher frequency mechanisms</a:t>
            </a:r>
          </a:p>
          <a:p>
            <a:r>
              <a:rPr lang="en-US" altLang="en-US" sz="2800" dirty="0">
                <a:solidFill>
                  <a:srgbClr val="000000"/>
                </a:solidFill>
                <a:latin typeface="Helvetica" pitchFamily="2" charset="0"/>
              </a:rPr>
              <a:t>and within hardware performance limits</a:t>
            </a:r>
            <a:endParaRPr lang="en-US" altLang="en-US" sz="2800" dirty="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88180-4254-4D4A-B8E4-6572DD6F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194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2">
            <a:extLst>
              <a:ext uri="{FF2B5EF4-FFF2-40B4-BE49-F238E27FC236}">
                <a16:creationId xmlns:a16="http://schemas.microsoft.com/office/drawing/2014/main" id="{60F40232-400F-0A46-A188-CFA4CA17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67" y="202275"/>
            <a:ext cx="8677065" cy="628998"/>
          </a:xfrm>
        </p:spPr>
        <p:txBody>
          <a:bodyPr/>
          <a:lstStyle/>
          <a:p>
            <a:pPr eaLnBrk="1" hangingPunct="1"/>
            <a:r>
              <a:rPr kumimoji="1"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Discipline Integration Example – X-59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88180-4254-4D4A-B8E4-6572DD6F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195</a:t>
            </a:fld>
            <a:endParaRPr lang="en-US" altLang="en-US" dirty="0"/>
          </a:p>
        </p:txBody>
      </p:sp>
      <p:pic>
        <p:nvPicPr>
          <p:cNvPr id="20" name="Picture 19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EB0B78A9-9646-5442-B4B0-CD96DC88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882" y="1028634"/>
            <a:ext cx="4638257" cy="303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506ACF-962D-D445-AD6F-5F0866B53360}"/>
              </a:ext>
            </a:extLst>
          </p:cNvPr>
          <p:cNvSpPr txBox="1"/>
          <p:nvPr/>
        </p:nvSpPr>
        <p:spPr>
          <a:xfrm>
            <a:off x="1233168" y="4065043"/>
            <a:ext cx="7174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  <a:hlinkClick r:id="rId3"/>
              </a:rPr>
              <a:t>https://www.youtube.com/watch?v=DPd0OHrmCBc</a:t>
            </a:r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Demonstrate low-boom overland flight</a:t>
            </a:r>
          </a:p>
        </p:txBody>
      </p:sp>
    </p:spTree>
    <p:extLst>
      <p:ext uri="{BB962C8B-B14F-4D97-AF65-F5344CB8AC3E}">
        <p14:creationId xmlns:p14="http://schemas.microsoft.com/office/powerpoint/2010/main" val="2545232731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908-30F5-D644-9837-B79FA4A7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42" y="69465"/>
            <a:ext cx="8679115" cy="6568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Helvetica" pitchFamily="2" charset="0"/>
              </a:rPr>
              <a:t>X-59 Aeroelastic Modeling, Testing, and Validation</a:t>
            </a:r>
          </a:p>
        </p:txBody>
      </p:sp>
      <p:pic>
        <p:nvPicPr>
          <p:cNvPr id="5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3499FC3F-6B18-B547-BEC1-4E821E5D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69" y="706592"/>
            <a:ext cx="3641140" cy="238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DD505AB-C3BF-7246-AD5A-388FA0BCA1F9}"/>
              </a:ext>
            </a:extLst>
          </p:cNvPr>
          <p:cNvSpPr txBox="1"/>
          <p:nvPr/>
        </p:nvSpPr>
        <p:spPr>
          <a:xfrm>
            <a:off x="398349" y="2015662"/>
            <a:ext cx="179728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Helvetica" pitchFamily="2" charset="0"/>
              </a:rPr>
              <a:t>AeroElasticity</a:t>
            </a:r>
            <a:r>
              <a:rPr lang="en-US" sz="1400" b="1" dirty="0">
                <a:latin typeface="Helvetica" pitchFamily="2" charset="0"/>
              </a:rPr>
              <a:t> (AE)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Flutter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Static/Dynamic </a:t>
            </a:r>
          </a:p>
          <a:p>
            <a:r>
              <a:rPr lang="en-US" sz="1400" dirty="0">
                <a:latin typeface="Helvetica" pitchFamily="2" charset="0"/>
              </a:rPr>
              <a:t>     Deformation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Loads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A5061B-9E14-3342-8528-6601080FCE2B}"/>
              </a:ext>
            </a:extLst>
          </p:cNvPr>
          <p:cNvGrpSpPr/>
          <p:nvPr/>
        </p:nvGrpSpPr>
        <p:grpSpPr>
          <a:xfrm>
            <a:off x="395809" y="1133780"/>
            <a:ext cx="1833466" cy="767956"/>
            <a:chOff x="373228" y="1608503"/>
            <a:chExt cx="1833466" cy="767956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2A13A55-5DBF-5442-B6F4-DE1D72C48722}"/>
                </a:ext>
              </a:extLst>
            </p:cNvPr>
            <p:cNvSpPr/>
            <p:nvPr/>
          </p:nvSpPr>
          <p:spPr>
            <a:xfrm>
              <a:off x="821097" y="1608503"/>
              <a:ext cx="930729" cy="27699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 pitchFamily="2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D2D31B-6346-2343-BFD8-54973DC03C8D}"/>
                </a:ext>
              </a:extLst>
            </p:cNvPr>
            <p:cNvSpPr txBox="1"/>
            <p:nvPr/>
          </p:nvSpPr>
          <p:spPr>
            <a:xfrm>
              <a:off x="889526" y="1608503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Structure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E804E6E-61CD-6548-9046-B7CD946BBD70}"/>
                </a:ext>
              </a:extLst>
            </p:cNvPr>
            <p:cNvSpPr/>
            <p:nvPr/>
          </p:nvSpPr>
          <p:spPr>
            <a:xfrm>
              <a:off x="708465" y="2099460"/>
              <a:ext cx="1175467" cy="276999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highlight>
                  <a:srgbClr val="000080"/>
                </a:highlight>
                <a:latin typeface="Helvetica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B8BDED-5DA4-4B44-9E2A-896C71FCBFE5}"/>
                </a:ext>
              </a:extLst>
            </p:cNvPr>
            <p:cNvSpPr txBox="1"/>
            <p:nvPr/>
          </p:nvSpPr>
          <p:spPr>
            <a:xfrm>
              <a:off x="698727" y="2096142"/>
              <a:ext cx="1190967" cy="27699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Unsteady Aero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7FADB4-FFB6-1949-9EE0-E6D2543C5AEF}"/>
                </a:ext>
              </a:extLst>
            </p:cNvPr>
            <p:cNvCxnSpPr>
              <a:cxnSpLocks/>
            </p:cNvCxnSpPr>
            <p:nvPr/>
          </p:nvCxnSpPr>
          <p:spPr>
            <a:xfrm>
              <a:off x="1751826" y="1740005"/>
              <a:ext cx="45486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495D144-FEDB-E241-8683-C1CC949221FB}"/>
                </a:ext>
              </a:extLst>
            </p:cNvPr>
            <p:cNvCxnSpPr/>
            <p:nvPr/>
          </p:nvCxnSpPr>
          <p:spPr>
            <a:xfrm>
              <a:off x="2199137" y="1743467"/>
              <a:ext cx="0" cy="498173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1F1987E-F753-FE44-BAD0-64A25DD029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3931" y="2245176"/>
              <a:ext cx="32276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4CC08E7-6B2E-0945-895E-16CB5D541336}"/>
                </a:ext>
              </a:extLst>
            </p:cNvPr>
            <p:cNvCxnSpPr>
              <a:cxnSpLocks/>
              <a:stCxn id="55" idx="1"/>
            </p:cNvCxnSpPr>
            <p:nvPr/>
          </p:nvCxnSpPr>
          <p:spPr>
            <a:xfrm flipH="1">
              <a:off x="373229" y="2234642"/>
              <a:ext cx="32549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ED725DD-8607-8945-ADE0-330A72F28F3A}"/>
                </a:ext>
              </a:extLst>
            </p:cNvPr>
            <p:cNvCxnSpPr/>
            <p:nvPr/>
          </p:nvCxnSpPr>
          <p:spPr>
            <a:xfrm flipV="1">
              <a:off x="380785" y="1739446"/>
              <a:ext cx="0" cy="487639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C3500A09-C1FA-064E-A0D9-3D94875FFB4F}"/>
                </a:ext>
              </a:extLst>
            </p:cNvPr>
            <p:cNvCxnSpPr>
              <a:endCxn id="52" idx="1"/>
            </p:cNvCxnSpPr>
            <p:nvPr/>
          </p:nvCxnSpPr>
          <p:spPr>
            <a:xfrm>
              <a:off x="373228" y="1740005"/>
              <a:ext cx="447869" cy="699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CD2CAB8-0063-9C42-88F5-FDCF013B8785}"/>
              </a:ext>
            </a:extLst>
          </p:cNvPr>
          <p:cNvGrpSpPr/>
          <p:nvPr/>
        </p:nvGrpSpPr>
        <p:grpSpPr>
          <a:xfrm>
            <a:off x="369727" y="3620298"/>
            <a:ext cx="1833466" cy="1280344"/>
            <a:chOff x="369727" y="3484272"/>
            <a:chExt cx="1833466" cy="12803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398839-7542-2A47-A16A-FEE7DA46459C}"/>
                </a:ext>
              </a:extLst>
            </p:cNvPr>
            <p:cNvSpPr/>
            <p:nvPr/>
          </p:nvSpPr>
          <p:spPr>
            <a:xfrm>
              <a:off x="817596" y="3484272"/>
              <a:ext cx="930729" cy="27699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5FA8FC-78EC-F942-A8AE-1312F16CCC39}"/>
                </a:ext>
              </a:extLst>
            </p:cNvPr>
            <p:cNvSpPr txBox="1"/>
            <p:nvPr/>
          </p:nvSpPr>
          <p:spPr>
            <a:xfrm>
              <a:off x="886025" y="3484272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Structure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DCAED6-F4DC-FA45-AC63-7C86C6AD9895}"/>
                </a:ext>
              </a:extLst>
            </p:cNvPr>
            <p:cNvSpPr/>
            <p:nvPr/>
          </p:nvSpPr>
          <p:spPr>
            <a:xfrm>
              <a:off x="704964" y="3975229"/>
              <a:ext cx="1175467" cy="276999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4680B7-B0A2-F642-A0D0-567695097D10}"/>
                </a:ext>
              </a:extLst>
            </p:cNvPr>
            <p:cNvSpPr txBox="1"/>
            <p:nvPr/>
          </p:nvSpPr>
          <p:spPr>
            <a:xfrm>
              <a:off x="695226" y="3971911"/>
              <a:ext cx="1190967" cy="27699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Unsteady Aero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7607206-9A06-024A-ACB1-24ABC5B2C41C}"/>
                </a:ext>
              </a:extLst>
            </p:cNvPr>
            <p:cNvCxnSpPr>
              <a:cxnSpLocks/>
            </p:cNvCxnSpPr>
            <p:nvPr/>
          </p:nvCxnSpPr>
          <p:spPr>
            <a:xfrm>
              <a:off x="1748325" y="3615773"/>
              <a:ext cx="45486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4B8F16B-E0EE-9440-9435-E70E295D4900}"/>
                </a:ext>
              </a:extLst>
            </p:cNvPr>
            <p:cNvCxnSpPr/>
            <p:nvPr/>
          </p:nvCxnSpPr>
          <p:spPr>
            <a:xfrm>
              <a:off x="2195636" y="3619236"/>
              <a:ext cx="0" cy="498173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64B1F5A-C26D-8348-A1EC-98ED0C6EF8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0430" y="4120945"/>
              <a:ext cx="32276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2B7582A-6F5A-644B-9285-8C88A2285930}"/>
                </a:ext>
              </a:extLst>
            </p:cNvPr>
            <p:cNvCxnSpPr>
              <a:cxnSpLocks/>
              <a:stCxn id="28" idx="1"/>
            </p:cNvCxnSpPr>
            <p:nvPr/>
          </p:nvCxnSpPr>
          <p:spPr>
            <a:xfrm flipH="1">
              <a:off x="369728" y="4110411"/>
              <a:ext cx="32549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F36E6B7-B923-A342-BC8E-91E4B70FE2CE}"/>
                </a:ext>
              </a:extLst>
            </p:cNvPr>
            <p:cNvCxnSpPr/>
            <p:nvPr/>
          </p:nvCxnSpPr>
          <p:spPr>
            <a:xfrm flipV="1">
              <a:off x="377284" y="3622772"/>
              <a:ext cx="0" cy="487639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420F83AB-51E3-9C49-9792-C336224D04E7}"/>
                </a:ext>
              </a:extLst>
            </p:cNvPr>
            <p:cNvCxnSpPr>
              <a:endCxn id="25" idx="1"/>
            </p:cNvCxnSpPr>
            <p:nvPr/>
          </p:nvCxnSpPr>
          <p:spPr>
            <a:xfrm>
              <a:off x="369727" y="3615774"/>
              <a:ext cx="447869" cy="699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86E0137-C383-D84F-98DF-FEA6BE166845}"/>
                </a:ext>
              </a:extLst>
            </p:cNvPr>
            <p:cNvSpPr txBox="1"/>
            <p:nvPr/>
          </p:nvSpPr>
          <p:spPr>
            <a:xfrm>
              <a:off x="695226" y="4487617"/>
              <a:ext cx="1234633" cy="27699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Control System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41E91C1-DD83-5B4E-8BF3-5932A0A50647}"/>
                </a:ext>
              </a:extLst>
            </p:cNvPr>
            <p:cNvCxnSpPr/>
            <p:nvPr/>
          </p:nvCxnSpPr>
          <p:spPr>
            <a:xfrm>
              <a:off x="2195636" y="4117409"/>
              <a:ext cx="0" cy="50870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B73BBE9-132B-0840-9E3A-67EB84B502C8}"/>
                </a:ext>
              </a:extLst>
            </p:cNvPr>
            <p:cNvCxnSpPr>
              <a:endCxn id="62" idx="3"/>
            </p:cNvCxnSpPr>
            <p:nvPr/>
          </p:nvCxnSpPr>
          <p:spPr>
            <a:xfrm flipH="1">
              <a:off x="1929859" y="4626116"/>
              <a:ext cx="273334" cy="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721CAEA-9CFB-DA4D-B448-D1136DD3AE6F}"/>
                </a:ext>
              </a:extLst>
            </p:cNvPr>
            <p:cNvCxnSpPr>
              <a:stCxn id="62" idx="1"/>
            </p:cNvCxnSpPr>
            <p:nvPr/>
          </p:nvCxnSpPr>
          <p:spPr>
            <a:xfrm flipH="1">
              <a:off x="369728" y="4626117"/>
              <a:ext cx="32549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B07CA41-D754-FB4B-9BBF-C13337C52A09}"/>
                </a:ext>
              </a:extLst>
            </p:cNvPr>
            <p:cNvCxnSpPr/>
            <p:nvPr/>
          </p:nvCxnSpPr>
          <p:spPr>
            <a:xfrm flipV="1">
              <a:off x="377284" y="4117409"/>
              <a:ext cx="0" cy="50870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633B1BAC-38B4-DC42-9FC0-E728FFCA91A6}"/>
              </a:ext>
            </a:extLst>
          </p:cNvPr>
          <p:cNvSpPr txBox="1"/>
          <p:nvPr/>
        </p:nvSpPr>
        <p:spPr>
          <a:xfrm>
            <a:off x="232442" y="5112202"/>
            <a:ext cx="26744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Helvetica" pitchFamily="2" charset="0"/>
              </a:rPr>
              <a:t>AeroServoElasticity</a:t>
            </a:r>
            <a:r>
              <a:rPr lang="en-US" sz="1400" b="1" dirty="0">
                <a:latin typeface="Helvetica" pitchFamily="2" charset="0"/>
              </a:rPr>
              <a:t> (ASE)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Flight Dynamic/ASE Stability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High sensitivity identified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Loads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EDB6569-EDEA-8942-8A68-83A71CB347F3}"/>
              </a:ext>
            </a:extLst>
          </p:cNvPr>
          <p:cNvSpPr txBox="1"/>
          <p:nvPr/>
        </p:nvSpPr>
        <p:spPr>
          <a:xfrm>
            <a:off x="2770865" y="3199996"/>
            <a:ext cx="351570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Low-Boom Flight Demonstrator (LBFD)</a:t>
            </a:r>
          </a:p>
          <a:p>
            <a:r>
              <a:rPr lang="en-US" sz="1400" b="1" dirty="0">
                <a:latin typeface="Helvetica" pitchFamily="2" charset="0"/>
              </a:rPr>
              <a:t>AE/ASE Concerns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Long, slender fuselage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Thin wings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Large engine (mass)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Lift distribution (statically unstable)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Finite Element Model (FEM) accuracy</a:t>
            </a:r>
          </a:p>
          <a:p>
            <a:r>
              <a:rPr lang="en-US" sz="1400" dirty="0">
                <a:latin typeface="Helvetica" pitchFamily="2" charset="0"/>
              </a:rPr>
              <a:t>      of critical importance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408D754-9A47-F045-8BA9-AC41A2502A9A}"/>
              </a:ext>
            </a:extLst>
          </p:cNvPr>
          <p:cNvSpPr txBox="1"/>
          <p:nvPr/>
        </p:nvSpPr>
        <p:spPr>
          <a:xfrm>
            <a:off x="6286571" y="972607"/>
            <a:ext cx="277654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Tight Collaboration with </a:t>
            </a:r>
          </a:p>
          <a:p>
            <a:r>
              <a:rPr lang="en-US" sz="1400" dirty="0">
                <a:latin typeface="Helvetica" pitchFamily="2" charset="0"/>
              </a:rPr>
              <a:t>      Lockheed-Martin (LM)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Independent verifications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Computational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FEM</a:t>
            </a:r>
            <a:r>
              <a:rPr lang="en-US" sz="1400" dirty="0">
                <a:latin typeface="Helvetica" pitchFamily="2" charset="0"/>
              </a:rPr>
              <a:t> 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Loads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Linear aero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CFD aero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Reduced-Order </a:t>
            </a:r>
          </a:p>
          <a:p>
            <a:pPr marL="685800" lvl="2"/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     Models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AE/</a:t>
            </a:r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ASE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Thermal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Experimental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Proof Test (stiffness)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Ground Vibration Test (structural dynamics)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Structural Coupling </a:t>
            </a:r>
          </a:p>
          <a:p>
            <a:pPr marL="685800" lvl="2"/>
            <a:r>
              <a:rPr lang="en-US" sz="1400" dirty="0">
                <a:latin typeface="Helvetica" pitchFamily="2" charset="0"/>
              </a:rPr>
              <a:t>    Test (Control System)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Active participation in all</a:t>
            </a:r>
          </a:p>
          <a:p>
            <a:pPr lvl="1"/>
            <a:r>
              <a:rPr lang="en-US" sz="1400" dirty="0">
                <a:latin typeface="Helvetica" pitchFamily="2" charset="0"/>
              </a:rPr>
              <a:t>  analyses and tests</a:t>
            </a:r>
          </a:p>
        </p:txBody>
      </p:sp>
    </p:spTree>
    <p:extLst>
      <p:ext uri="{BB962C8B-B14F-4D97-AF65-F5344CB8AC3E}">
        <p14:creationId xmlns:p14="http://schemas.microsoft.com/office/powerpoint/2010/main" val="269473975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908-30F5-D644-9837-B79FA4A7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70" y="134442"/>
            <a:ext cx="8662660" cy="7094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X-59 Aeroelastic Modeling, Testing, and Validation</a:t>
            </a:r>
          </a:p>
        </p:txBody>
      </p:sp>
      <p:pic>
        <p:nvPicPr>
          <p:cNvPr id="5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3499FC3F-6B18-B547-BEC1-4E821E5D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29" y="846223"/>
            <a:ext cx="3478693" cy="227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7EDB6569-EDEA-8942-8A68-83A71CB347F3}"/>
              </a:ext>
            </a:extLst>
          </p:cNvPr>
          <p:cNvSpPr txBox="1"/>
          <p:nvPr/>
        </p:nvSpPr>
        <p:spPr>
          <a:xfrm>
            <a:off x="173429" y="3265552"/>
            <a:ext cx="351570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Low-Boom Flight Demonstrator (LBFD)</a:t>
            </a:r>
          </a:p>
          <a:p>
            <a:r>
              <a:rPr lang="en-US" sz="1400" b="1" dirty="0">
                <a:latin typeface="Helvetica" pitchFamily="2" charset="0"/>
              </a:rPr>
              <a:t>AE/ASE Concerns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Long, slender fuselage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Thin wings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Large engine (mass)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Lift distribution (statically unstable)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Finite Element Model (FEM) accuracy</a:t>
            </a:r>
          </a:p>
          <a:p>
            <a:r>
              <a:rPr lang="en-US" sz="1400" dirty="0">
                <a:latin typeface="Helvetica" pitchFamily="2" charset="0"/>
              </a:rPr>
              <a:t>     of critical importance</a:t>
            </a:r>
          </a:p>
        </p:txBody>
      </p:sp>
      <p:pic>
        <p:nvPicPr>
          <p:cNvPr id="38" name="Picture 37" descr="image001">
            <a:extLst>
              <a:ext uri="{FF2B5EF4-FFF2-40B4-BE49-F238E27FC236}">
                <a16:creationId xmlns:a16="http://schemas.microsoft.com/office/drawing/2014/main" id="{1A16C62A-DACD-4CB6-8B25-C6091D6C8F05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7" t="3058" r="1323" b="6681"/>
          <a:stretch/>
        </p:blipFill>
        <p:spPr bwMode="auto">
          <a:xfrm>
            <a:off x="3594602" y="4779106"/>
            <a:ext cx="3614968" cy="181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D46A3F6-83CF-DC41-9F4B-53BBAB766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661" y="914576"/>
            <a:ext cx="2644505" cy="2350976"/>
          </a:xfrm>
          <a:prstGeom prst="rect">
            <a:avLst/>
          </a:prstGeom>
        </p:spPr>
      </p:pic>
      <p:pic>
        <p:nvPicPr>
          <p:cNvPr id="42" name="Content Placeholder 4">
            <a:extLst>
              <a:ext uri="{FF2B5EF4-FFF2-40B4-BE49-F238E27FC236}">
                <a16:creationId xmlns:a16="http://schemas.microsoft.com/office/drawing/2014/main" id="{74F1A287-F26F-E541-B993-44846DE52A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57217" y="2235848"/>
            <a:ext cx="2842016" cy="25277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01910-FF5D-5447-8BA7-26B9C07FA860}"/>
              </a:ext>
            </a:extLst>
          </p:cNvPr>
          <p:cNvSpPr txBox="1"/>
          <p:nvPr/>
        </p:nvSpPr>
        <p:spPr>
          <a:xfrm>
            <a:off x="3851372" y="914576"/>
            <a:ext cx="172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Transonic Aero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71B2FF-B1D2-7949-AB43-D023B2398635}"/>
              </a:ext>
            </a:extLst>
          </p:cNvPr>
          <p:cNvSpPr txBox="1"/>
          <p:nvPr/>
        </p:nvSpPr>
        <p:spPr>
          <a:xfrm>
            <a:off x="6313025" y="22203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Static Shape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547BE-5217-F94B-A83B-DAF1D7CC085F}"/>
              </a:ext>
            </a:extLst>
          </p:cNvPr>
          <p:cNvSpPr txBox="1"/>
          <p:nvPr/>
        </p:nvSpPr>
        <p:spPr>
          <a:xfrm>
            <a:off x="1060515" y="6118320"/>
            <a:ext cx="2591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Proof Test Preparations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04531-387D-0549-8ED9-A18C52F489BF}"/>
              </a:ext>
            </a:extLst>
          </p:cNvPr>
          <p:cNvSpPr txBox="1"/>
          <p:nvPr/>
        </p:nvSpPr>
        <p:spPr>
          <a:xfrm>
            <a:off x="7186553" y="6364542"/>
            <a:ext cx="1872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Image </a:t>
            </a:r>
            <a:r>
              <a:rPr lang="en-US" sz="1000" dirty="0" err="1">
                <a:latin typeface="Helvetica" pitchFamily="2" charset="0"/>
              </a:rPr>
              <a:t>credit:Lockheed-Martin</a:t>
            </a:r>
            <a:endParaRPr lang="en-US" sz="1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405324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908-30F5-D644-9837-B79FA4A7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18" y="127556"/>
            <a:ext cx="7683246" cy="67025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X-59 </a:t>
            </a:r>
            <a:r>
              <a:rPr lang="en-US" b="1" dirty="0" err="1">
                <a:solidFill>
                  <a:srgbClr val="0070C0"/>
                </a:solidFill>
              </a:rPr>
              <a:t>AeroServoElastic</a:t>
            </a:r>
            <a:r>
              <a:rPr lang="en-US" b="1" dirty="0">
                <a:solidFill>
                  <a:srgbClr val="0070C0"/>
                </a:solidFill>
              </a:rPr>
              <a:t> (ASE) Analyses</a:t>
            </a:r>
          </a:p>
        </p:txBody>
      </p:sp>
      <p:pic>
        <p:nvPicPr>
          <p:cNvPr id="3" name="c609_m07d" descr="c609_m07d">
            <a:hlinkClick r:id="" action="ppaction://media"/>
            <a:extLst>
              <a:ext uri="{FF2B5EF4-FFF2-40B4-BE49-F238E27FC236}">
                <a16:creationId xmlns:a16="http://schemas.microsoft.com/office/drawing/2014/main" id="{270C2071-E867-814F-B344-FAA8165D3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400" y="3931603"/>
            <a:ext cx="2582946" cy="1903129"/>
          </a:xfrm>
          <a:prstGeom prst="rect">
            <a:avLst/>
          </a:prstGeom>
        </p:spPr>
      </p:pic>
      <p:pic>
        <p:nvPicPr>
          <p:cNvPr id="5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3499FC3F-6B18-B547-BEC1-4E821E5D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2" y="774175"/>
            <a:ext cx="3459792" cy="226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5D74E0D0-EF8F-064F-A6F4-711F0DE219A4}"/>
              </a:ext>
            </a:extLst>
          </p:cNvPr>
          <p:cNvSpPr/>
          <p:nvPr/>
        </p:nvSpPr>
        <p:spPr>
          <a:xfrm>
            <a:off x="4065346" y="2409375"/>
            <a:ext cx="726142" cy="300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39BB17-4A62-5D43-A96C-55BAC700BC5F}"/>
              </a:ext>
            </a:extLst>
          </p:cNvPr>
          <p:cNvSpPr txBox="1"/>
          <p:nvPr/>
        </p:nvSpPr>
        <p:spPr>
          <a:xfrm>
            <a:off x="3826925" y="1147365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B050"/>
                </a:solidFill>
              </a:rPr>
              <a:t>ASE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Stability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Sensitivity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Studies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7D726-5F93-C64F-B53A-DDE44F20EA14}"/>
              </a:ext>
            </a:extLst>
          </p:cNvPr>
          <p:cNvSpPr txBox="1"/>
          <p:nvPr/>
        </p:nvSpPr>
        <p:spPr>
          <a:xfrm>
            <a:off x="7954363" y="1843201"/>
            <a:ext cx="1159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Flight 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Condition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0AB67-2558-354E-958A-BEF54E5263A2}"/>
              </a:ext>
            </a:extLst>
          </p:cNvPr>
          <p:cNvSpPr txBox="1"/>
          <p:nvPr/>
        </p:nvSpPr>
        <p:spPr>
          <a:xfrm>
            <a:off x="8003620" y="4339564"/>
            <a:ext cx="1159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Flight 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Condition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A2A2F5-A22C-F146-AC4F-63CA8641D7FF}"/>
              </a:ext>
            </a:extLst>
          </p:cNvPr>
          <p:cNvGrpSpPr/>
          <p:nvPr/>
        </p:nvGrpSpPr>
        <p:grpSpPr>
          <a:xfrm>
            <a:off x="5214984" y="1031237"/>
            <a:ext cx="3031085" cy="2269998"/>
            <a:chOff x="5290554" y="1439315"/>
            <a:chExt cx="3031085" cy="22699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D742E5D-8384-4F46-BE04-CC0532A25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90554" y="1439315"/>
              <a:ext cx="3031085" cy="2269998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88F4BEA-2CB4-4848-ADE7-C56FBE70649E}"/>
                </a:ext>
              </a:extLst>
            </p:cNvPr>
            <p:cNvGrpSpPr/>
            <p:nvPr/>
          </p:nvGrpSpPr>
          <p:grpSpPr>
            <a:xfrm>
              <a:off x="5688106" y="1734227"/>
              <a:ext cx="2339789" cy="1674213"/>
              <a:chOff x="5688106" y="1734227"/>
              <a:chExt cx="2339789" cy="1674213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DC71B26-582B-A84C-8BCE-C335CDD9365E}"/>
                  </a:ext>
                </a:extLst>
              </p:cNvPr>
              <p:cNvCxnSpPr/>
              <p:nvPr/>
            </p:nvCxnSpPr>
            <p:spPr>
              <a:xfrm>
                <a:off x="5688106" y="2712944"/>
                <a:ext cx="233978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07063A-EFB5-A34D-BF13-CE69679F213B}"/>
                  </a:ext>
                </a:extLst>
              </p:cNvPr>
              <p:cNvSpPr txBox="1"/>
              <p:nvPr/>
            </p:nvSpPr>
            <p:spPr>
              <a:xfrm>
                <a:off x="6937027" y="3039108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rgbClr val="00B050"/>
                    </a:solidFill>
                    <a:latin typeface="Helvetica" pitchFamily="2" charset="0"/>
                  </a:rPr>
                  <a:t>Stable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E6BB15B-1C4A-F043-BC32-DCD777519726}"/>
                  </a:ext>
                </a:extLst>
              </p:cNvPr>
              <p:cNvSpPr txBox="1"/>
              <p:nvPr/>
            </p:nvSpPr>
            <p:spPr>
              <a:xfrm>
                <a:off x="6904133" y="2284307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rgbClr val="7030A0"/>
                    </a:solidFill>
                    <a:latin typeface="Helvetica" pitchFamily="2" charset="0"/>
                  </a:rPr>
                  <a:t>Margin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EDD245-5F35-D441-A1EE-1BA8AE284339}"/>
                  </a:ext>
                </a:extLst>
              </p:cNvPr>
              <p:cNvSpPr txBox="1"/>
              <p:nvPr/>
            </p:nvSpPr>
            <p:spPr>
              <a:xfrm>
                <a:off x="5815010" y="1734227"/>
                <a:ext cx="1159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rgbClr val="FF0000"/>
                    </a:solidFill>
                    <a:latin typeface="Helvetica" pitchFamily="2" charset="0"/>
                  </a:rPr>
                  <a:t>Unstable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3F7070B-BF49-3A41-B09A-C707BFBBEFF8}"/>
              </a:ext>
            </a:extLst>
          </p:cNvPr>
          <p:cNvGrpSpPr/>
          <p:nvPr/>
        </p:nvGrpSpPr>
        <p:grpSpPr>
          <a:xfrm>
            <a:off x="5267884" y="3606884"/>
            <a:ext cx="3027530" cy="2267337"/>
            <a:chOff x="5290555" y="3659783"/>
            <a:chExt cx="3027530" cy="226733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01C0BF-AD36-3D44-B9BD-8A00B9ED4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90555" y="3659783"/>
              <a:ext cx="3027530" cy="2267337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CCC511F-9BD3-D64F-B64D-40347D52C02C}"/>
                </a:ext>
              </a:extLst>
            </p:cNvPr>
            <p:cNvCxnSpPr/>
            <p:nvPr/>
          </p:nvCxnSpPr>
          <p:spPr>
            <a:xfrm>
              <a:off x="5688106" y="5442701"/>
              <a:ext cx="23397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D45369-7F60-1844-AC65-B3818E287E9D}"/>
                </a:ext>
              </a:extLst>
            </p:cNvPr>
            <p:cNvSpPr txBox="1"/>
            <p:nvPr/>
          </p:nvSpPr>
          <p:spPr>
            <a:xfrm>
              <a:off x="5832145" y="4079883"/>
              <a:ext cx="1159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  <a:latin typeface="Helvetica" pitchFamily="2" charset="0"/>
                </a:rPr>
                <a:t>Unstable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FBB5DC-BD96-D345-84CB-FB4FF663A3A5}"/>
                </a:ext>
              </a:extLst>
            </p:cNvPr>
            <p:cNvSpPr txBox="1"/>
            <p:nvPr/>
          </p:nvSpPr>
          <p:spPr>
            <a:xfrm>
              <a:off x="6916728" y="54036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00B050"/>
                  </a:solidFill>
                  <a:latin typeface="Helvetica" pitchFamily="2" charset="0"/>
                </a:rPr>
                <a:t>Stable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EBA4CD5-CF55-E841-8B17-9773D41D648F}"/>
                </a:ext>
              </a:extLst>
            </p:cNvPr>
            <p:cNvSpPr txBox="1"/>
            <p:nvPr/>
          </p:nvSpPr>
          <p:spPr>
            <a:xfrm>
              <a:off x="6887031" y="4893562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7030A0"/>
                  </a:solidFill>
                  <a:latin typeface="Helvetica" pitchFamily="2" charset="0"/>
                </a:rPr>
                <a:t>Margin</a:t>
              </a:r>
            </a:p>
          </p:txBody>
        </p:sp>
      </p:grpSp>
      <p:pic>
        <p:nvPicPr>
          <p:cNvPr id="24" name="Picture 23" descr="Screen Clipping">
            <a:extLst>
              <a:ext uri="{FF2B5EF4-FFF2-40B4-BE49-F238E27FC236}">
                <a16:creationId xmlns:a16="http://schemas.microsoft.com/office/drawing/2014/main" id="{BBB759E4-DE5B-1644-830D-59DB22F38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66" y="4079883"/>
            <a:ext cx="2411352" cy="15779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09DCE88-8887-304C-83C9-7C0ADA1F492E}"/>
              </a:ext>
            </a:extLst>
          </p:cNvPr>
          <p:cNvSpPr txBox="1"/>
          <p:nvPr/>
        </p:nvSpPr>
        <p:spPr>
          <a:xfrm>
            <a:off x="2031833" y="4475353"/>
            <a:ext cx="1811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Weight variations:</a:t>
            </a:r>
          </a:p>
          <a:p>
            <a:r>
              <a:rPr lang="en-US" sz="1600" dirty="0">
                <a:latin typeface="Helvetica" pitchFamily="2" charset="0"/>
              </a:rPr>
              <a:t>5%, 10%, 18%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25345E-381B-4146-842B-D64E32D64323}"/>
              </a:ext>
            </a:extLst>
          </p:cNvPr>
          <p:cNvCxnSpPr>
            <a:cxnSpLocks/>
          </p:cNvCxnSpPr>
          <p:nvPr/>
        </p:nvCxnSpPr>
        <p:spPr>
          <a:xfrm>
            <a:off x="2716346" y="5060128"/>
            <a:ext cx="130962" cy="4608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388486C-9956-B244-814C-15453F1FAFA0}"/>
              </a:ext>
            </a:extLst>
          </p:cNvPr>
          <p:cNvSpPr txBox="1"/>
          <p:nvPr/>
        </p:nvSpPr>
        <p:spPr>
          <a:xfrm>
            <a:off x="109383" y="3192968"/>
            <a:ext cx="476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ASE sensitivity to weight -&gt; fuselage mode -&gt; ASE</a:t>
            </a:r>
          </a:p>
          <a:p>
            <a:r>
              <a:rPr lang="en-US" sz="1600" dirty="0">
                <a:latin typeface="Helvetica" pitchFamily="2" charset="0"/>
              </a:rPr>
              <a:t>Close collaboration with Flight Dynamics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F922A-9888-1A45-8161-6D16268F4C47}"/>
              </a:ext>
            </a:extLst>
          </p:cNvPr>
          <p:cNvSpPr txBox="1"/>
          <p:nvPr/>
        </p:nvSpPr>
        <p:spPr>
          <a:xfrm>
            <a:off x="3981774" y="5100598"/>
            <a:ext cx="5902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Helvetica" pitchFamily="2" charset="0"/>
              </a:rPr>
              <a:t>FEM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BD425D-1069-C04F-8C64-1D174CF908C9}"/>
              </a:ext>
            </a:extLst>
          </p:cNvPr>
          <p:cNvSpPr txBox="1"/>
          <p:nvPr/>
        </p:nvSpPr>
        <p:spPr>
          <a:xfrm>
            <a:off x="3275953" y="5588341"/>
            <a:ext cx="1872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Image </a:t>
            </a:r>
            <a:r>
              <a:rPr lang="en-US" sz="1000" dirty="0" err="1">
                <a:latin typeface="Helvetica" pitchFamily="2" charset="0"/>
              </a:rPr>
              <a:t>credit:Lockheed-Martin</a:t>
            </a:r>
            <a:endParaRPr lang="en-US" sz="1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0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Title 6">
            <a:extLst>
              <a:ext uri="{FF2B5EF4-FFF2-40B4-BE49-F238E27FC236}">
                <a16:creationId xmlns:a16="http://schemas.microsoft.com/office/drawing/2014/main" id="{F36A0A0E-F86E-A942-8115-D72F18E77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Reduced-Order Modeling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E4C5F-1635-294F-AE66-CF41498B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99" y="495690"/>
            <a:ext cx="8183880" cy="606552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</a:p>
        </p:txBody>
      </p:sp>
      <p:sp>
        <p:nvSpPr>
          <p:cNvPr id="240642" name="Content Placeholder 2">
            <a:extLst>
              <a:ext uri="{FF2B5EF4-FFF2-40B4-BE49-F238E27FC236}">
                <a16:creationId xmlns:a16="http://schemas.microsoft.com/office/drawing/2014/main" id="{17C89F44-2073-584A-9F4B-CCF3640FD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749425"/>
            <a:ext cx="8459788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development of Reduced-Order Models (ROMs) is a very active area of research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ROM seeks to extract the essence of a complex system in order to create a simpler, more efficient, representation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There exist various types of ROMs for various applications (Structures, Aero, Controls, etc.)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consider linear unsteady aero methods as ROMs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consider CFD turbulence models as ROMs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9CF48-90BC-D247-BB6A-AD3FAF32A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80A6-1DA3-3A43-962B-1AB3FB83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99" y="495690"/>
            <a:ext cx="8183880" cy="606552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E0CC-9C36-FC47-B8C4-B1D742BD4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604963"/>
            <a:ext cx="8459788" cy="44767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sz="2600" dirty="0">
                <a:latin typeface="Helvetica" charset="0"/>
                <a:ea typeface="Helvetica" charset="0"/>
                <a:cs typeface="Helvetica" charset="0"/>
              </a:rPr>
              <a:t>Two major categories: POD and System ID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sz="2600" dirty="0">
                <a:latin typeface="Helvetica" charset="0"/>
                <a:ea typeface="Helvetica" charset="0"/>
                <a:cs typeface="Helvetica" charset="0"/>
              </a:rPr>
              <a:t>POD: Proper Orthogonal Decomposition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Separation of variables for any data set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Decomposing into “dominant” spatial and temporal components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Can use spatial and temporal components to re-create related physics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Similarities with Principal Component Analysis (PCA) and Independent Component Analysis (ICA)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Sometimes referred to as “Modal Decomposition” in reference to Fluid Dynamics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Large number of references available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A932A-8F21-5C41-B149-B67124BFD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61813-2AC5-C24C-A7E3-9672EE03C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99" y="495690"/>
            <a:ext cx="8183880" cy="606552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</a:p>
        </p:txBody>
      </p:sp>
      <p:sp>
        <p:nvSpPr>
          <p:cNvPr id="242690" name="Content Placeholder 2">
            <a:extLst>
              <a:ext uri="{FF2B5EF4-FFF2-40B4-BE49-F238E27FC236}">
                <a16:creationId xmlns:a16="http://schemas.microsoft.com/office/drawing/2014/main" id="{C7EA4F19-D50A-9D49-96EB-EA52B76A6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604963"/>
            <a:ext cx="8459788" cy="4476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ID: System Identification</a:t>
            </a:r>
          </a:p>
          <a:p>
            <a:pPr>
              <a:lnSpc>
                <a:spcPct val="90000"/>
              </a:lnSpc>
            </a:pPr>
            <a:r>
              <a:rPr lang="en-US" altLang="en-US" sz="2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 seeks to create a mathematical representation of a “black box” using very specific types of inputs and the resultant outputs</a:t>
            </a:r>
          </a:p>
          <a:p>
            <a:pPr>
              <a:lnSpc>
                <a:spcPct val="90000"/>
              </a:lnSpc>
            </a:pPr>
            <a:r>
              <a:rPr lang="en-US" altLang="en-US" sz="2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Remainder of Tutorial will focus on AEROM, a system ID software for unsteady aerodynamics and aeroelasticity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C19B3-E03F-5E42-B516-A6FE77CC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9BAB4-9934-9F4B-A9B6-4F5C4DAC9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7" y="297711"/>
            <a:ext cx="7772400" cy="832847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243714" name="Content Placeholder 2">
            <a:extLst>
              <a:ext uri="{FF2B5EF4-FFF2-40B4-BE49-F238E27FC236}">
                <a16:creationId xmlns:a16="http://schemas.microsoft.com/office/drawing/2014/main" id="{A4DACCF5-A302-2844-ACEB-DA061899E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288" y="1498600"/>
            <a:ext cx="8839200" cy="4752975"/>
          </a:xfrm>
        </p:spPr>
        <p:txBody>
          <a:bodyPr/>
          <a:lstStyle/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AEROM software, developed at NASA Langley Research Center, continues to be developed, distributed, and applied to various configurations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software is a “wrapper” that can be easily applied to any time-accurate CFD code (nonintrusive to source code)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software has been successfully used with the structured CFL3D and the unstructured FUN3D flow solvers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Capabilities include error minimization and rapid generation of aeroelastic root locus plots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Some history and applications of AEROM follow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847B1-DAE5-5C4A-A310-81B81F66E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7" name="Picture 23">
            <a:extLst>
              <a:ext uri="{FF2B5EF4-FFF2-40B4-BE49-F238E27FC236}">
                <a16:creationId xmlns:a16="http://schemas.microsoft.com/office/drawing/2014/main" id="{66ADE7C1-6E17-B649-B3BA-2A6FD2979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25625"/>
            <a:ext cx="146526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4738" name="Title 1">
            <a:extLst>
              <a:ext uri="{FF2B5EF4-FFF2-40B4-BE49-F238E27FC236}">
                <a16:creationId xmlns:a16="http://schemas.microsoft.com/office/drawing/2014/main" id="{67AB2D2B-BAB0-F54B-BC87-90CE73DB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146050"/>
            <a:ext cx="8229600" cy="8191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Initial Developments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4729EE-7D01-324F-B91A-183BFDF3A62E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20348135">
            <a:off x="2059627" y="2785897"/>
            <a:ext cx="1363901" cy="738664"/>
          </a:xfrm>
          <a:prstGeom prst="rect">
            <a:avLst/>
          </a:prstGeom>
          <a:blipFill rotWithShape="0">
            <a:blip r:embed="rId3"/>
            <a:stretch>
              <a:fillRect l="-4743" t="-9278" r="-6324" b="-190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4740" name="TextBox 11">
            <a:extLst>
              <a:ext uri="{FF2B5EF4-FFF2-40B4-BE49-F238E27FC236}">
                <a16:creationId xmlns:a16="http://schemas.microsoft.com/office/drawing/2014/main" id="{E57181B7-C30A-3643-80EE-8A5BC8627B2C}"/>
              </a:ext>
            </a:extLst>
          </p:cNvPr>
          <p:cNvSpPr txBox="1">
            <a:spLocks noChangeArrowheads="1"/>
          </p:cNvSpPr>
          <p:nvPr/>
        </p:nvSpPr>
        <p:spPr bwMode="auto">
          <a:xfrm rot="-1621985">
            <a:off x="273050" y="244633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V-g-f plots</a:t>
            </a:r>
          </a:p>
        </p:txBody>
      </p:sp>
      <p:sp>
        <p:nvSpPr>
          <p:cNvPr id="244741" name="TextBox 12">
            <a:extLst>
              <a:ext uri="{FF2B5EF4-FFF2-40B4-BE49-F238E27FC236}">
                <a16:creationId xmlns:a16="http://schemas.microsoft.com/office/drawing/2014/main" id="{8C80D3E5-F13E-9340-8D5D-D3012CBCEB9D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733550" y="2506663"/>
            <a:ext cx="151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ASE Models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A25FC6-4F43-774C-B01C-41FED9DDB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308100"/>
            <a:ext cx="3581400" cy="3276600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pic>
        <p:nvPicPr>
          <p:cNvPr id="244743" name="Picture 4" descr="445_grid.jpg">
            <a:extLst>
              <a:ext uri="{FF2B5EF4-FFF2-40B4-BE49-F238E27FC236}">
                <a16:creationId xmlns:a16="http://schemas.microsoft.com/office/drawing/2014/main" id="{FBF5DCBC-41B2-C640-9929-A96FD7F2A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631950"/>
            <a:ext cx="13716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44" name="Picture 14" descr="GCs_Q150_BACT.png">
            <a:extLst>
              <a:ext uri="{FF2B5EF4-FFF2-40B4-BE49-F238E27FC236}">
                <a16:creationId xmlns:a16="http://schemas.microsoft.com/office/drawing/2014/main" id="{E76E60E0-AAAD-DC4F-B237-6EE76C3DB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2705100"/>
            <a:ext cx="22113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AB38A00-5A42-DF4E-AD1D-929AA0CD5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1362075"/>
            <a:ext cx="3581400" cy="3276600"/>
          </a:xfrm>
          <a:prstGeom prst="ellips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4746" name="TextBox 17">
            <a:extLst>
              <a:ext uri="{FF2B5EF4-FFF2-40B4-BE49-F238E27FC236}">
                <a16:creationId xmlns:a16="http://schemas.microsoft.com/office/drawing/2014/main" id="{37AD60B1-7173-5146-9FB4-325402EBE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011238"/>
            <a:ext cx="303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Two Different Worlds</a:t>
            </a:r>
          </a:p>
        </p:txBody>
      </p:sp>
      <p:sp>
        <p:nvSpPr>
          <p:cNvPr id="244747" name="TextBox 19">
            <a:extLst>
              <a:ext uri="{FF2B5EF4-FFF2-40B4-BE49-F238E27FC236}">
                <a16:creationId xmlns:a16="http://schemas.microsoft.com/office/drawing/2014/main" id="{A19380D0-7D83-D24A-8BE5-B4498DACFC62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5591175" y="2328863"/>
            <a:ext cx="1287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CFD grids</a:t>
            </a:r>
          </a:p>
        </p:txBody>
      </p:sp>
      <p:sp>
        <p:nvSpPr>
          <p:cNvPr id="244748" name="TextBox 20">
            <a:extLst>
              <a:ext uri="{FF2B5EF4-FFF2-40B4-BE49-F238E27FC236}">
                <a16:creationId xmlns:a16="http://schemas.microsoft.com/office/drawing/2014/main" id="{F430BB66-9C02-B74C-A196-6F97B7B75D9C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6013450" y="3308350"/>
            <a:ext cx="259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Aeroelastic transients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546B00-025F-EE4B-BCB7-8DF0DEBDE3F1}"/>
              </a:ext>
            </a:extLst>
          </p:cNvPr>
          <p:cNvSpPr txBox="1"/>
          <p:nvPr/>
        </p:nvSpPr>
        <p:spPr>
          <a:xfrm>
            <a:off x="161925" y="4889500"/>
            <a:ext cx="38782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/ASE Methods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Easy to generate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Rapid, multiple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Well integrated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85D20-D087-7E4D-80BF-08C1832D75BB}"/>
              </a:ext>
            </a:extLst>
          </p:cNvPr>
          <p:cNvSpPr txBox="1"/>
          <p:nvPr/>
        </p:nvSpPr>
        <p:spPr>
          <a:xfrm>
            <a:off x="4887913" y="4725988"/>
            <a:ext cx="4135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Nonlinear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CFD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Improved physics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Expensive, time consuming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Difficulty integrating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44751" name="TextBox 22">
            <a:extLst>
              <a:ext uri="{FF2B5EF4-FFF2-40B4-BE49-F238E27FC236}">
                <a16:creationId xmlns:a16="http://schemas.microsoft.com/office/drawing/2014/main" id="{19F09830-5990-8E4A-8C66-E5D83AB6774E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203325" y="3924300"/>
            <a:ext cx="1993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Root locus plots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2FBEB6-A1F8-5149-82BA-2B70E419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204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1" name="Picture 23">
            <a:extLst>
              <a:ext uri="{FF2B5EF4-FFF2-40B4-BE49-F238E27FC236}">
                <a16:creationId xmlns:a16="http://schemas.microsoft.com/office/drawing/2014/main" id="{28C0AE75-1A0A-6645-9637-261236387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25625"/>
            <a:ext cx="146526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62" name="Title 1">
            <a:extLst>
              <a:ext uri="{FF2B5EF4-FFF2-40B4-BE49-F238E27FC236}">
                <a16:creationId xmlns:a16="http://schemas.microsoft.com/office/drawing/2014/main" id="{09A77861-51EF-8140-97B7-07B55A0B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146050"/>
            <a:ext cx="8229600" cy="8191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Initial Developments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9A9AA9-FBC0-B544-978A-2DEA52D2FC4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20348135">
            <a:off x="2059627" y="2785897"/>
            <a:ext cx="1363901" cy="738664"/>
          </a:xfrm>
          <a:prstGeom prst="rect">
            <a:avLst/>
          </a:prstGeom>
          <a:blipFill rotWithShape="0">
            <a:blip r:embed="rId3"/>
            <a:stretch>
              <a:fillRect l="-4743" t="-9278" r="-6324" b="-190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5764" name="TextBox 11">
            <a:extLst>
              <a:ext uri="{FF2B5EF4-FFF2-40B4-BE49-F238E27FC236}">
                <a16:creationId xmlns:a16="http://schemas.microsoft.com/office/drawing/2014/main" id="{69EA1E8E-CDD1-4643-88F6-23CE1615F8DD}"/>
              </a:ext>
            </a:extLst>
          </p:cNvPr>
          <p:cNvSpPr txBox="1">
            <a:spLocks noChangeArrowheads="1"/>
          </p:cNvSpPr>
          <p:nvPr/>
        </p:nvSpPr>
        <p:spPr bwMode="auto">
          <a:xfrm rot="-1621985">
            <a:off x="273050" y="244633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V-g-f plots</a:t>
            </a:r>
          </a:p>
        </p:txBody>
      </p:sp>
      <p:sp>
        <p:nvSpPr>
          <p:cNvPr id="245765" name="TextBox 12">
            <a:extLst>
              <a:ext uri="{FF2B5EF4-FFF2-40B4-BE49-F238E27FC236}">
                <a16:creationId xmlns:a16="http://schemas.microsoft.com/office/drawing/2014/main" id="{56BE4039-77E8-4242-BADB-E480F9E33F75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733550" y="2506663"/>
            <a:ext cx="151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ASE Models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97483D-CE02-2340-842E-E4DF6A84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308100"/>
            <a:ext cx="3581400" cy="3276600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pic>
        <p:nvPicPr>
          <p:cNvPr id="245767" name="Picture 4" descr="445_grid.jpg">
            <a:extLst>
              <a:ext uri="{FF2B5EF4-FFF2-40B4-BE49-F238E27FC236}">
                <a16:creationId xmlns:a16="http://schemas.microsoft.com/office/drawing/2014/main" id="{261E4F97-0C7E-9C49-AD17-392F0BF67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631950"/>
            <a:ext cx="13716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68" name="Picture 14" descr="GCs_Q150_BACT.png">
            <a:extLst>
              <a:ext uri="{FF2B5EF4-FFF2-40B4-BE49-F238E27FC236}">
                <a16:creationId xmlns:a16="http://schemas.microsoft.com/office/drawing/2014/main" id="{3A5D95C6-F0EB-1741-9EFE-B45DC6B03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2705100"/>
            <a:ext cx="22113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C093BCC-9FDA-3A44-9CC6-7B5585CEC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1362075"/>
            <a:ext cx="3581400" cy="3276600"/>
          </a:xfrm>
          <a:prstGeom prst="ellips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5770" name="TextBox 17">
            <a:extLst>
              <a:ext uri="{FF2B5EF4-FFF2-40B4-BE49-F238E27FC236}">
                <a16:creationId xmlns:a16="http://schemas.microsoft.com/office/drawing/2014/main" id="{825053D7-FE9B-8448-8FE4-F886D94C1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011238"/>
            <a:ext cx="303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Two Different Worlds</a:t>
            </a:r>
          </a:p>
        </p:txBody>
      </p:sp>
      <p:sp>
        <p:nvSpPr>
          <p:cNvPr id="245771" name="TextBox 19">
            <a:extLst>
              <a:ext uri="{FF2B5EF4-FFF2-40B4-BE49-F238E27FC236}">
                <a16:creationId xmlns:a16="http://schemas.microsoft.com/office/drawing/2014/main" id="{00866BF5-DC9E-AE48-9628-CBF2842C1740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5591175" y="2328863"/>
            <a:ext cx="1287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CFD grids</a:t>
            </a:r>
          </a:p>
        </p:txBody>
      </p:sp>
      <p:sp>
        <p:nvSpPr>
          <p:cNvPr id="245772" name="TextBox 20">
            <a:extLst>
              <a:ext uri="{FF2B5EF4-FFF2-40B4-BE49-F238E27FC236}">
                <a16:creationId xmlns:a16="http://schemas.microsoft.com/office/drawing/2014/main" id="{33A2B7FF-17E6-D94E-B8CC-F56CD77865E0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6013450" y="3308350"/>
            <a:ext cx="259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Aeroelastic transients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FCB534-7657-9843-A87F-054D7835A838}"/>
              </a:ext>
            </a:extLst>
          </p:cNvPr>
          <p:cNvSpPr txBox="1"/>
          <p:nvPr/>
        </p:nvSpPr>
        <p:spPr>
          <a:xfrm>
            <a:off x="161925" y="4889500"/>
            <a:ext cx="38782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/ASE Methods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Easy to generate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Rapid, multiple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Well integrated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6DAE6E-C414-904C-8A43-27D318BECD89}"/>
              </a:ext>
            </a:extLst>
          </p:cNvPr>
          <p:cNvSpPr txBox="1"/>
          <p:nvPr/>
        </p:nvSpPr>
        <p:spPr>
          <a:xfrm>
            <a:off x="4887913" y="4725988"/>
            <a:ext cx="4135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Nonlinear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CFD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Improved physics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Expensive, time consuming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Difficulty integrating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45775" name="TextBox 22">
            <a:extLst>
              <a:ext uri="{FF2B5EF4-FFF2-40B4-BE49-F238E27FC236}">
                <a16:creationId xmlns:a16="http://schemas.microsoft.com/office/drawing/2014/main" id="{0C583638-D4AE-C641-8D31-396D1B20C532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203325" y="3924300"/>
            <a:ext cx="1993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Root locus plots</a:t>
            </a:r>
          </a:p>
        </p:txBody>
      </p:sp>
      <p:sp>
        <p:nvSpPr>
          <p:cNvPr id="245776" name="TextBox 24">
            <a:extLst>
              <a:ext uri="{FF2B5EF4-FFF2-40B4-BE49-F238E27FC236}">
                <a16:creationId xmlns:a16="http://schemas.microsoft.com/office/drawing/2014/main" id="{EBD78D78-FE58-0C41-ACFD-EDBA1367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188" y="1560513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00B050"/>
                </a:solidFill>
                <a:latin typeface="Helvetica" pitchFamily="2" charset="0"/>
              </a:rPr>
              <a:t>COMBINE?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010E8-A5FB-BA4B-B3FF-629BCF94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5" name="Picture 23">
            <a:extLst>
              <a:ext uri="{FF2B5EF4-FFF2-40B4-BE49-F238E27FC236}">
                <a16:creationId xmlns:a16="http://schemas.microsoft.com/office/drawing/2014/main" id="{5FB6B74F-BDD6-4342-91A0-E3DD5F45E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25625"/>
            <a:ext cx="146526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86" name="Title 1">
            <a:extLst>
              <a:ext uri="{FF2B5EF4-FFF2-40B4-BE49-F238E27FC236}">
                <a16:creationId xmlns:a16="http://schemas.microsoft.com/office/drawing/2014/main" id="{4738E016-4CA4-D548-9A4A-2AE301BC4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146050"/>
            <a:ext cx="8229600" cy="8191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Initial Developments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4E8001-F552-8443-822F-093F6BD36FD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20348135">
            <a:off x="2059627" y="2785897"/>
            <a:ext cx="1363901" cy="738664"/>
          </a:xfrm>
          <a:prstGeom prst="rect">
            <a:avLst/>
          </a:prstGeom>
          <a:blipFill rotWithShape="0">
            <a:blip r:embed="rId3"/>
            <a:stretch>
              <a:fillRect l="-4743" t="-9278" r="-6324" b="-190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6788" name="TextBox 11">
            <a:extLst>
              <a:ext uri="{FF2B5EF4-FFF2-40B4-BE49-F238E27FC236}">
                <a16:creationId xmlns:a16="http://schemas.microsoft.com/office/drawing/2014/main" id="{1EBAD0F7-D11B-0E4F-BF24-06BD0CBEB8C4}"/>
              </a:ext>
            </a:extLst>
          </p:cNvPr>
          <p:cNvSpPr txBox="1">
            <a:spLocks noChangeArrowheads="1"/>
          </p:cNvSpPr>
          <p:nvPr/>
        </p:nvSpPr>
        <p:spPr bwMode="auto">
          <a:xfrm rot="-1621985">
            <a:off x="273050" y="244633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V-g-f plots</a:t>
            </a:r>
          </a:p>
        </p:txBody>
      </p:sp>
      <p:sp>
        <p:nvSpPr>
          <p:cNvPr id="246789" name="TextBox 12">
            <a:extLst>
              <a:ext uri="{FF2B5EF4-FFF2-40B4-BE49-F238E27FC236}">
                <a16:creationId xmlns:a16="http://schemas.microsoft.com/office/drawing/2014/main" id="{03BFC2E2-DA52-8A4F-A8E9-BA69A700C3DA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733550" y="2506663"/>
            <a:ext cx="151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ASE Models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D0EC610-5910-0944-BCFA-EF274A028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308100"/>
            <a:ext cx="3581400" cy="3276600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pic>
        <p:nvPicPr>
          <p:cNvPr id="246791" name="Picture 4" descr="445_grid.jpg">
            <a:extLst>
              <a:ext uri="{FF2B5EF4-FFF2-40B4-BE49-F238E27FC236}">
                <a16:creationId xmlns:a16="http://schemas.microsoft.com/office/drawing/2014/main" id="{3472543A-96A0-914B-87F4-278CFAA81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631950"/>
            <a:ext cx="13716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2" name="Picture 14" descr="GCs_Q150_BACT.png">
            <a:extLst>
              <a:ext uri="{FF2B5EF4-FFF2-40B4-BE49-F238E27FC236}">
                <a16:creationId xmlns:a16="http://schemas.microsoft.com/office/drawing/2014/main" id="{02FF8CCF-39DC-254E-BD28-583BBDD7B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2705100"/>
            <a:ext cx="22113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AEB720D-74A0-B345-94B5-55A137DC1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1362075"/>
            <a:ext cx="3581400" cy="3276600"/>
          </a:xfrm>
          <a:prstGeom prst="ellips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6794" name="TextBox 17">
            <a:extLst>
              <a:ext uri="{FF2B5EF4-FFF2-40B4-BE49-F238E27FC236}">
                <a16:creationId xmlns:a16="http://schemas.microsoft.com/office/drawing/2014/main" id="{2A3D2182-CFA1-CB44-AD74-4ECA1BEC2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011238"/>
            <a:ext cx="303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Two Different Worlds</a:t>
            </a:r>
          </a:p>
        </p:txBody>
      </p:sp>
      <p:sp>
        <p:nvSpPr>
          <p:cNvPr id="246795" name="TextBox 19">
            <a:extLst>
              <a:ext uri="{FF2B5EF4-FFF2-40B4-BE49-F238E27FC236}">
                <a16:creationId xmlns:a16="http://schemas.microsoft.com/office/drawing/2014/main" id="{6166FB48-E8E5-E646-A21B-0E1A86F906F1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5591175" y="2328863"/>
            <a:ext cx="1287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CFD grids</a:t>
            </a:r>
          </a:p>
        </p:txBody>
      </p:sp>
      <p:sp>
        <p:nvSpPr>
          <p:cNvPr id="246796" name="TextBox 20">
            <a:extLst>
              <a:ext uri="{FF2B5EF4-FFF2-40B4-BE49-F238E27FC236}">
                <a16:creationId xmlns:a16="http://schemas.microsoft.com/office/drawing/2014/main" id="{5DC16BF6-2F2B-5B4A-A4D4-ABB3D384C791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6013450" y="3308350"/>
            <a:ext cx="259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Aeroelastic transients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AB89A-F407-974A-895B-52EF73098CFE}"/>
              </a:ext>
            </a:extLst>
          </p:cNvPr>
          <p:cNvSpPr txBox="1"/>
          <p:nvPr/>
        </p:nvSpPr>
        <p:spPr>
          <a:xfrm>
            <a:off x="161925" y="4889500"/>
            <a:ext cx="38782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/ASE Methods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Easy to generate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Rapid, multiple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Well integrated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E04CCB-249B-664A-9BB0-72BC07107167}"/>
              </a:ext>
            </a:extLst>
          </p:cNvPr>
          <p:cNvSpPr txBox="1"/>
          <p:nvPr/>
        </p:nvSpPr>
        <p:spPr>
          <a:xfrm>
            <a:off x="4887913" y="4725988"/>
            <a:ext cx="4135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Nonlinear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CFD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Improved physics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Expensive, time consuming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Difficulty integrating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46799" name="TextBox 22">
            <a:extLst>
              <a:ext uri="{FF2B5EF4-FFF2-40B4-BE49-F238E27FC236}">
                <a16:creationId xmlns:a16="http://schemas.microsoft.com/office/drawing/2014/main" id="{35B38B56-05BB-B742-A2D8-143DCF49C9B8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203325" y="3924300"/>
            <a:ext cx="1993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Root locus plots</a:t>
            </a:r>
          </a:p>
        </p:txBody>
      </p:sp>
      <p:sp>
        <p:nvSpPr>
          <p:cNvPr id="246800" name="TextBox 24">
            <a:extLst>
              <a:ext uri="{FF2B5EF4-FFF2-40B4-BE49-F238E27FC236}">
                <a16:creationId xmlns:a16="http://schemas.microsoft.com/office/drawing/2014/main" id="{69EB7D47-AACF-B648-A5F3-BEB66DDC8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188" y="1560513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00B050"/>
                </a:solidFill>
                <a:latin typeface="Helvetica" pitchFamily="2" charset="0"/>
              </a:rPr>
              <a:t>COMBINE?</a:t>
            </a:r>
          </a:p>
        </p:txBody>
      </p:sp>
      <p:sp>
        <p:nvSpPr>
          <p:cNvPr id="246801" name="TextBox 2">
            <a:extLst>
              <a:ext uri="{FF2B5EF4-FFF2-40B4-BE49-F238E27FC236}">
                <a16:creationId xmlns:a16="http://schemas.microsoft.com/office/drawing/2014/main" id="{5C22EAF5-CDA2-4849-98F4-ACBE550B5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2435225"/>
            <a:ext cx="10683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>
                <a:latin typeface="Helvetica" pitchFamily="2" charset="0"/>
              </a:rPr>
              <a:t>Volterra</a:t>
            </a:r>
          </a:p>
          <a:p>
            <a:pPr algn="ctr"/>
            <a:r>
              <a:rPr lang="en-US" altLang="en-US" sz="2000">
                <a:latin typeface="Helvetica" pitchFamily="2" charset="0"/>
              </a:rPr>
              <a:t>Theory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6785DA-E11A-004B-94D1-613B435A87DF}"/>
              </a:ext>
            </a:extLst>
          </p:cNvPr>
          <p:cNvCxnSpPr>
            <a:cxnSpLocks noChangeShapeType="1"/>
            <a:stCxn id="246800" idx="2"/>
          </p:cNvCxnSpPr>
          <p:nvPr/>
        </p:nvCxnSpPr>
        <p:spPr bwMode="auto">
          <a:xfrm>
            <a:off x="4548188" y="1960563"/>
            <a:ext cx="11112" cy="47466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E7BDC7-E3BA-274D-B513-32EB8C60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Title 1">
            <a:extLst>
              <a:ext uri="{FF2B5EF4-FFF2-40B4-BE49-F238E27FC236}">
                <a16:creationId xmlns:a16="http://schemas.microsoft.com/office/drawing/2014/main" id="{39C70180-A250-B745-B09A-3BC9FD114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13" y="230188"/>
            <a:ext cx="8534400" cy="68103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Volterra Theory of Nonlinear Systems</a:t>
            </a:r>
          </a:p>
        </p:txBody>
      </p:sp>
      <p:grpSp>
        <p:nvGrpSpPr>
          <p:cNvPr id="247810" name="Group 2">
            <a:extLst>
              <a:ext uri="{FF2B5EF4-FFF2-40B4-BE49-F238E27FC236}">
                <a16:creationId xmlns:a16="http://schemas.microsoft.com/office/drawing/2014/main" id="{C155897F-315B-1F45-B9F0-15A3AC3AFBFB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111250"/>
            <a:ext cx="7013575" cy="3262313"/>
            <a:chOff x="349250" y="1943100"/>
            <a:chExt cx="7013575" cy="3262313"/>
          </a:xfrm>
        </p:grpSpPr>
        <p:grpSp>
          <p:nvGrpSpPr>
            <p:cNvPr id="247812" name="Group 12">
              <a:extLst>
                <a:ext uri="{FF2B5EF4-FFF2-40B4-BE49-F238E27FC236}">
                  <a16:creationId xmlns:a16="http://schemas.microsoft.com/office/drawing/2014/main" id="{C386C7CC-917F-0540-A7BA-CE6F09CC18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250" y="1966913"/>
              <a:ext cx="836613" cy="466725"/>
              <a:chOff x="220" y="1239"/>
              <a:chExt cx="527" cy="294"/>
            </a:xfrm>
          </p:grpSpPr>
          <p:sp>
            <p:nvSpPr>
              <p:cNvPr id="160" name="Rectangle 4">
                <a:extLst>
                  <a:ext uri="{FF2B5EF4-FFF2-40B4-BE49-F238E27FC236}">
                    <a16:creationId xmlns:a16="http://schemas.microsoft.com/office/drawing/2014/main" id="{2E6815AE-7204-2C44-80EF-2F1A780CA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  <p:sp>
            <p:nvSpPr>
              <p:cNvPr id="161" name="Rectangle 5">
                <a:extLst>
                  <a:ext uri="{FF2B5EF4-FFF2-40B4-BE49-F238E27FC236}">
                    <a16:creationId xmlns:a16="http://schemas.microsoft.com/office/drawing/2014/main" id="{22013DB3-12FA-9C48-9B9C-5FB4C1550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  <p:sp>
            <p:nvSpPr>
              <p:cNvPr id="162" name="Rectangle 6">
                <a:extLst>
                  <a:ext uri="{FF2B5EF4-FFF2-40B4-BE49-F238E27FC236}">
                    <a16:creationId xmlns:a16="http://schemas.microsoft.com/office/drawing/2014/main" id="{A0BFAF3E-A33F-0F4C-8506-7000DEE56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  <p:sp>
            <p:nvSpPr>
              <p:cNvPr id="163" name="Rectangle 7">
                <a:extLst>
                  <a:ext uri="{FF2B5EF4-FFF2-40B4-BE49-F238E27FC236}">
                    <a16:creationId xmlns:a16="http://schemas.microsoft.com/office/drawing/2014/main" id="{1617A444-7393-BD44-8E2E-C94E7A57C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" y="1239"/>
                <a:ext cx="218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y</a:t>
                </a:r>
              </a:p>
            </p:txBody>
          </p:sp>
          <p:sp>
            <p:nvSpPr>
              <p:cNvPr id="164" name="Rectangle 8">
                <a:extLst>
                  <a:ext uri="{FF2B5EF4-FFF2-40B4-BE49-F238E27FC236}">
                    <a16:creationId xmlns:a16="http://schemas.microsoft.com/office/drawing/2014/main" id="{5B8725DA-0506-784D-9DA7-133F04734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" y="1239"/>
                <a:ext cx="186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(</a:t>
                </a:r>
              </a:p>
            </p:txBody>
          </p:sp>
          <p:sp>
            <p:nvSpPr>
              <p:cNvPr id="165" name="Rectangle 9">
                <a:extLst>
                  <a:ext uri="{FF2B5EF4-FFF2-40B4-BE49-F238E27FC236}">
                    <a16:creationId xmlns:a16="http://schemas.microsoft.com/office/drawing/2014/main" id="{D7494B77-EC12-5545-B7C1-3BA4F1AA1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t</a:t>
                </a:r>
              </a:p>
            </p:txBody>
          </p:sp>
          <p:sp>
            <p:nvSpPr>
              <p:cNvPr id="166" name="Rectangle 10">
                <a:extLst>
                  <a:ext uri="{FF2B5EF4-FFF2-40B4-BE49-F238E27FC236}">
                    <a16:creationId xmlns:a16="http://schemas.microsoft.com/office/drawing/2014/main" id="{37D89CC6-6489-E64D-8A22-F5E14C1A4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239"/>
                <a:ext cx="186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)</a:t>
                </a:r>
              </a:p>
            </p:txBody>
          </p:sp>
          <p:sp>
            <p:nvSpPr>
              <p:cNvPr id="167" name="Rectangle 11">
                <a:extLst>
                  <a:ext uri="{FF2B5EF4-FFF2-40B4-BE49-F238E27FC236}">
                    <a16:creationId xmlns:a16="http://schemas.microsoft.com/office/drawing/2014/main" id="{7465E9D8-F7FA-E140-987E-8A04EBB814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</p:grpSp>
        <p:sp>
          <p:nvSpPr>
            <p:cNvPr id="5" name="Rectangle 13">
              <a:extLst>
                <a:ext uri="{FF2B5EF4-FFF2-40B4-BE49-F238E27FC236}">
                  <a16:creationId xmlns:a16="http://schemas.microsoft.com/office/drawing/2014/main" id="{CF9CC4B0-12DE-4F4A-9AF1-1843C2447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388" y="19669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=</a:t>
              </a:r>
            </a:p>
          </p:txBody>
        </p:sp>
        <p:sp>
          <p:nvSpPr>
            <p:cNvPr id="6" name="Rectangle 14">
              <a:extLst>
                <a:ext uri="{FF2B5EF4-FFF2-40B4-BE49-F238E27FC236}">
                  <a16:creationId xmlns:a16="http://schemas.microsoft.com/office/drawing/2014/main" id="{B4319155-643C-1F4D-B425-CECAF537F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7" name="Rectangle 15">
              <a:extLst>
                <a:ext uri="{FF2B5EF4-FFF2-40B4-BE49-F238E27FC236}">
                  <a16:creationId xmlns:a16="http://schemas.microsoft.com/office/drawing/2014/main" id="{2CA5CF32-89F5-1C44-9E4E-E636CA6C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225" y="19431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8" name="Rectangle 16">
              <a:extLst>
                <a:ext uri="{FF2B5EF4-FFF2-40B4-BE49-F238E27FC236}">
                  <a16:creationId xmlns:a16="http://schemas.microsoft.com/office/drawing/2014/main" id="{1C31C20E-8448-814C-8345-FE9E1CC28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538" y="2390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357B4D12-1472-F84C-B4C0-CF5AE436B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23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EFFAD9CF-0271-9D4B-B19B-C0E6BEE25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263" y="19669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0F3E5EE2-76E6-D249-A225-2B35E5965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538" y="21875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2" name="Rectangle 21">
              <a:extLst>
                <a:ext uri="{FF2B5EF4-FFF2-40B4-BE49-F238E27FC236}">
                  <a16:creationId xmlns:a16="http://schemas.microsoft.com/office/drawing/2014/main" id="{7BBF6602-DB6C-0342-A9F4-2E5172F1F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8125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id="{C83CC7E3-4DE2-4445-BD97-563146066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26909B9D-DB3F-764A-A1E1-D91FF9F7A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46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5E62A2AB-9D5A-4A4F-81EF-E6C74640B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363" y="19669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E63CECA-307D-6C41-AC26-D6EA62E8A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071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id="{83C132F1-D1E9-C244-92F1-F748E6583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613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0F3DD3BC-B0C4-734D-AA78-D66F2E0EB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050" y="19669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CA1DC466-1C5D-D143-A6AD-CB2A06187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091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7CA93AA-6989-6D48-99C7-F2BC5612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9813" y="19669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21" name="Rectangle 30">
              <a:extLst>
                <a:ext uri="{FF2B5EF4-FFF2-40B4-BE49-F238E27FC236}">
                  <a16:creationId xmlns:a16="http://schemas.microsoft.com/office/drawing/2014/main" id="{E3E0FCC8-29D0-234D-9F48-0F0C22E81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46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id="{342E75A3-781E-CC44-988E-73208A56D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9363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3" name="Rectangle 32">
              <a:extLst>
                <a:ext uri="{FF2B5EF4-FFF2-40B4-BE49-F238E27FC236}">
                  <a16:creationId xmlns:a16="http://schemas.microsoft.com/office/drawing/2014/main" id="{F7E73B85-6526-2942-A568-D67174B63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500" y="19669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1B4121E8-D8CB-8A4E-B993-33A38452E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663" y="19669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831B9518-4FDD-1842-829D-B5A687FBD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013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6" name="Rectangle 35">
              <a:extLst>
                <a:ext uri="{FF2B5EF4-FFF2-40B4-BE49-F238E27FC236}">
                  <a16:creationId xmlns:a16="http://schemas.microsoft.com/office/drawing/2014/main" id="{47F99382-92F5-894C-B4E0-583EA5B83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03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7" name="Rectangle 36">
              <a:extLst>
                <a:ext uri="{FF2B5EF4-FFF2-40B4-BE49-F238E27FC236}">
                  <a16:creationId xmlns:a16="http://schemas.microsoft.com/office/drawing/2014/main" id="{8CAD1C90-7337-3648-BFEB-A5C4BA255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1175" y="19669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28" name="Rectangle 37">
              <a:extLst>
                <a:ext uri="{FF2B5EF4-FFF2-40B4-BE49-F238E27FC236}">
                  <a16:creationId xmlns:a16="http://schemas.microsoft.com/office/drawing/2014/main" id="{B93A7385-F954-4848-B08A-9D7C0E5FD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5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9" name="Rectangle 38">
              <a:extLst>
                <a:ext uri="{FF2B5EF4-FFF2-40B4-BE49-F238E27FC236}">
                  <a16:creationId xmlns:a16="http://schemas.microsoft.com/office/drawing/2014/main" id="{6EA18F96-BBD8-5347-9DEA-6164C2D2F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05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0" name="Rectangle 39">
              <a:extLst>
                <a:ext uri="{FF2B5EF4-FFF2-40B4-BE49-F238E27FC236}">
                  <a16:creationId xmlns:a16="http://schemas.microsoft.com/office/drawing/2014/main" id="{D5094D61-4748-C346-9031-7CB756854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8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1" name="Rectangle 40">
              <a:extLst>
                <a:ext uri="{FF2B5EF4-FFF2-40B4-BE49-F238E27FC236}">
                  <a16:creationId xmlns:a16="http://schemas.microsoft.com/office/drawing/2014/main" id="{C6AAF478-07AA-394F-BFE0-221CA56F0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8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2" name="Rectangle 41">
              <a:extLst>
                <a:ext uri="{FF2B5EF4-FFF2-40B4-BE49-F238E27FC236}">
                  <a16:creationId xmlns:a16="http://schemas.microsoft.com/office/drawing/2014/main" id="{FE737086-A1F3-CB43-A852-088DF4DEA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8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3" name="Rectangle 42">
              <a:extLst>
                <a:ext uri="{FF2B5EF4-FFF2-40B4-BE49-F238E27FC236}">
                  <a16:creationId xmlns:a16="http://schemas.microsoft.com/office/drawing/2014/main" id="{FDA0A934-1800-454E-BB76-7C89FC449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4" name="Rectangle 43">
              <a:extLst>
                <a:ext uri="{FF2B5EF4-FFF2-40B4-BE49-F238E27FC236}">
                  <a16:creationId xmlns:a16="http://schemas.microsoft.com/office/drawing/2014/main" id="{C7F85DA4-CF2B-D840-97C0-FA4DB57DF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1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5" name="Rectangle 44">
              <a:extLst>
                <a:ext uri="{FF2B5EF4-FFF2-40B4-BE49-F238E27FC236}">
                  <a16:creationId xmlns:a16="http://schemas.microsoft.com/office/drawing/2014/main" id="{A695478E-B355-DE4D-8CA0-9F9C347A9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91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6" name="Rectangle 45">
              <a:extLst>
                <a:ext uri="{FF2B5EF4-FFF2-40B4-BE49-F238E27FC236}">
                  <a16:creationId xmlns:a16="http://schemas.microsoft.com/office/drawing/2014/main" id="{E6E1FEB0-209D-8448-8EAB-84FF06FBA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7" name="Rectangle 46">
              <a:extLst>
                <a:ext uri="{FF2B5EF4-FFF2-40B4-BE49-F238E27FC236}">
                  <a16:creationId xmlns:a16="http://schemas.microsoft.com/office/drawing/2014/main" id="{BE48B086-4DCB-4849-BEF0-12821DA78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4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8" name="Rectangle 47">
              <a:extLst>
                <a:ext uri="{FF2B5EF4-FFF2-40B4-BE49-F238E27FC236}">
                  <a16:creationId xmlns:a16="http://schemas.microsoft.com/office/drawing/2014/main" id="{8BB52F40-8E82-4D47-9C5E-27B8D90E0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34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9" name="Rectangle 48">
              <a:extLst>
                <a:ext uri="{FF2B5EF4-FFF2-40B4-BE49-F238E27FC236}">
                  <a16:creationId xmlns:a16="http://schemas.microsoft.com/office/drawing/2014/main" id="{02143790-7F76-924E-A97F-5A254F34A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67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0" name="Rectangle 49">
              <a:extLst>
                <a:ext uri="{FF2B5EF4-FFF2-40B4-BE49-F238E27FC236}">
                  <a16:creationId xmlns:a16="http://schemas.microsoft.com/office/drawing/2014/main" id="{E3803E7C-E244-D24E-B0D4-282DE174E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7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1" name="Rectangle 50">
              <a:extLst>
                <a:ext uri="{FF2B5EF4-FFF2-40B4-BE49-F238E27FC236}">
                  <a16:creationId xmlns:a16="http://schemas.microsoft.com/office/drawing/2014/main" id="{03219D43-98BA-BA4E-9078-EA6AAB406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7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2" name="Rectangle 51">
              <a:extLst>
                <a:ext uri="{FF2B5EF4-FFF2-40B4-BE49-F238E27FC236}">
                  <a16:creationId xmlns:a16="http://schemas.microsoft.com/office/drawing/2014/main" id="{C4795FEA-4C9D-7043-861B-3A3EADEBB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10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3" name="Rectangle 52">
              <a:extLst>
                <a:ext uri="{FF2B5EF4-FFF2-40B4-BE49-F238E27FC236}">
                  <a16:creationId xmlns:a16="http://schemas.microsoft.com/office/drawing/2014/main" id="{CEBC284F-08E7-0C4C-BA0D-B63E73953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0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4" name="Rectangle 53">
              <a:extLst>
                <a:ext uri="{FF2B5EF4-FFF2-40B4-BE49-F238E27FC236}">
                  <a16:creationId xmlns:a16="http://schemas.microsoft.com/office/drawing/2014/main" id="{C681BBD5-80FD-9248-93D7-7F566928B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0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5" name="Rectangle 54">
              <a:extLst>
                <a:ext uri="{FF2B5EF4-FFF2-40B4-BE49-F238E27FC236}">
                  <a16:creationId xmlns:a16="http://schemas.microsoft.com/office/drawing/2014/main" id="{20DD8E8C-70D2-7C45-AD3D-B0DA48C67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8" y="31623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46" name="Rectangle 55">
              <a:extLst>
                <a:ext uri="{FF2B5EF4-FFF2-40B4-BE49-F238E27FC236}">
                  <a16:creationId xmlns:a16="http://schemas.microsoft.com/office/drawing/2014/main" id="{0DAC8141-E60E-C345-B4F1-D30E36AC4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650" y="3609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47" name="Rectangle 56">
              <a:extLst>
                <a:ext uri="{FF2B5EF4-FFF2-40B4-BE49-F238E27FC236}">
                  <a16:creationId xmlns:a16="http://schemas.microsoft.com/office/drawing/2014/main" id="{E8CE5DA4-50C5-0847-9597-AC972E62E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1850" y="29114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48" name="Rectangle 57">
              <a:extLst>
                <a:ext uri="{FF2B5EF4-FFF2-40B4-BE49-F238E27FC236}">
                  <a16:creationId xmlns:a16="http://schemas.microsoft.com/office/drawing/2014/main" id="{B6D3D472-6D5A-324E-9E85-858655D59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31623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49" name="Rectangle 58">
              <a:extLst>
                <a:ext uri="{FF2B5EF4-FFF2-40B4-BE49-F238E27FC236}">
                  <a16:creationId xmlns:a16="http://schemas.microsoft.com/office/drawing/2014/main" id="{DA9081DB-E70E-D54D-B465-BF2D24E7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663" y="3609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50" name="Rectangle 59">
              <a:extLst>
                <a:ext uri="{FF2B5EF4-FFF2-40B4-BE49-F238E27FC236}">
                  <a16:creationId xmlns:a16="http://schemas.microsoft.com/office/drawing/2014/main" id="{93D12055-EB0C-FF43-A3F0-93202446F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863" y="29114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51" name="Rectangle 60">
              <a:extLst>
                <a:ext uri="{FF2B5EF4-FFF2-40B4-BE49-F238E27FC236}">
                  <a16:creationId xmlns:a16="http://schemas.microsoft.com/office/drawing/2014/main" id="{AC484F7D-BF3E-7C4C-AA5D-17FBF998A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36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52" name="Rectangle 61">
              <a:extLst>
                <a:ext uri="{FF2B5EF4-FFF2-40B4-BE49-F238E27FC236}">
                  <a16:creationId xmlns:a16="http://schemas.microsoft.com/office/drawing/2014/main" id="{CE75DF83-3F23-E04F-9BA1-D3F821965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500" y="31861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53" name="Rectangle 62">
              <a:extLst>
                <a:ext uri="{FF2B5EF4-FFF2-40B4-BE49-F238E27FC236}">
                  <a16:creationId xmlns:a16="http://schemas.microsoft.com/office/drawing/2014/main" id="{9687BE8C-2493-C44F-8F3E-1BF26CE15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6663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54" name="Rectangle 63">
              <a:extLst>
                <a:ext uri="{FF2B5EF4-FFF2-40B4-BE49-F238E27FC236}">
                  <a16:creationId xmlns:a16="http://schemas.microsoft.com/office/drawing/2014/main" id="{9209727F-9306-DC42-A8FB-E1191F37C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25" y="3411538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55" name="Rectangle 64">
              <a:extLst>
                <a:ext uri="{FF2B5EF4-FFF2-40B4-BE49-F238E27FC236}">
                  <a16:creationId xmlns:a16="http://schemas.microsoft.com/office/drawing/2014/main" id="{E8AA4CF5-0D4C-8D42-8A3D-E8285B6ED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96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56" name="Rectangle 65">
              <a:extLst>
                <a:ext uri="{FF2B5EF4-FFF2-40B4-BE49-F238E27FC236}">
                  <a16:creationId xmlns:a16="http://schemas.microsoft.com/office/drawing/2014/main" id="{653BE893-2ACA-D34E-8D84-D41D26FCC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86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57" name="Rectangle 66">
              <a:extLst>
                <a:ext uri="{FF2B5EF4-FFF2-40B4-BE49-F238E27FC236}">
                  <a16:creationId xmlns:a16="http://schemas.microsoft.com/office/drawing/2014/main" id="{C0EC4130-EC5A-F945-8262-B56A77A33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00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58" name="Rectangle 67">
              <a:extLst>
                <a:ext uri="{FF2B5EF4-FFF2-40B4-BE49-F238E27FC236}">
                  <a16:creationId xmlns:a16="http://schemas.microsoft.com/office/drawing/2014/main" id="{4BEF5BD0-6135-8842-B353-872700D08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9900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59" name="Rectangle 68">
              <a:extLst>
                <a:ext uri="{FF2B5EF4-FFF2-40B4-BE49-F238E27FC236}">
                  <a16:creationId xmlns:a16="http://schemas.microsoft.com/office/drawing/2014/main" id="{C722C387-301C-7A4F-9707-56585F69E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55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60" name="Rectangle 69">
              <a:extLst>
                <a:ext uri="{FF2B5EF4-FFF2-40B4-BE49-F238E27FC236}">
                  <a16:creationId xmlns:a16="http://schemas.microsoft.com/office/drawing/2014/main" id="{D66E89B3-542F-8846-A56E-DE731188E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755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,</a:t>
              </a:r>
            </a:p>
          </p:txBody>
        </p:sp>
        <p:sp>
          <p:nvSpPr>
            <p:cNvPr id="61" name="Rectangle 70">
              <a:extLst>
                <a:ext uri="{FF2B5EF4-FFF2-40B4-BE49-F238E27FC236}">
                  <a16:creationId xmlns:a16="http://schemas.microsoft.com/office/drawing/2014/main" id="{54EA364B-3451-0444-8BC3-464AEBD35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32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62" name="Rectangle 71">
              <a:extLst>
                <a:ext uri="{FF2B5EF4-FFF2-40B4-BE49-F238E27FC236}">
                  <a16:creationId xmlns:a16="http://schemas.microsoft.com/office/drawing/2014/main" id="{DDD1E5EB-B8CA-BE4B-8879-8BDFA80FE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471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63" name="Rectangle 72">
              <a:extLst>
                <a:ext uri="{FF2B5EF4-FFF2-40B4-BE49-F238E27FC236}">
                  <a16:creationId xmlns:a16="http://schemas.microsoft.com/office/drawing/2014/main" id="{EFAE15BB-7238-C347-A05B-CC8F1D3D3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13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64" name="Rectangle 73">
              <a:extLst>
                <a:ext uri="{FF2B5EF4-FFF2-40B4-BE49-F238E27FC236}">
                  <a16:creationId xmlns:a16="http://schemas.microsoft.com/office/drawing/2014/main" id="{4E9222ED-7EE2-8640-8D98-15BEEA07F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263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65" name="Rectangle 74">
              <a:extLst>
                <a:ext uri="{FF2B5EF4-FFF2-40B4-BE49-F238E27FC236}">
                  <a16:creationId xmlns:a16="http://schemas.microsoft.com/office/drawing/2014/main" id="{5176C803-7F63-3849-A857-0C3B4CE8B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126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66" name="Rectangle 75">
              <a:extLst>
                <a:ext uri="{FF2B5EF4-FFF2-40B4-BE49-F238E27FC236}">
                  <a16:creationId xmlns:a16="http://schemas.microsoft.com/office/drawing/2014/main" id="{45D8FDB0-6314-264D-8466-9CFC9802A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16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67" name="Rectangle 76">
              <a:extLst>
                <a:ext uri="{FF2B5EF4-FFF2-40B4-BE49-F238E27FC236}">
                  <a16:creationId xmlns:a16="http://schemas.microsoft.com/office/drawing/2014/main" id="{B08E3E27-0866-DB4C-A051-3A70E21C3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88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68" name="Rectangle 77">
              <a:extLst>
                <a:ext uri="{FF2B5EF4-FFF2-40B4-BE49-F238E27FC236}">
                  <a16:creationId xmlns:a16="http://schemas.microsoft.com/office/drawing/2014/main" id="{F047D809-8E35-8141-8267-0F9072969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46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69" name="Rectangle 78">
              <a:extLst>
                <a:ext uri="{FF2B5EF4-FFF2-40B4-BE49-F238E27FC236}">
                  <a16:creationId xmlns:a16="http://schemas.microsoft.com/office/drawing/2014/main" id="{BC5565C5-B160-9D4F-A37E-05419A797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763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70" name="Rectangle 79">
              <a:extLst>
                <a:ext uri="{FF2B5EF4-FFF2-40B4-BE49-F238E27FC236}">
                  <a16:creationId xmlns:a16="http://schemas.microsoft.com/office/drawing/2014/main" id="{556BF809-36BA-AE41-84FE-EC5D28253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30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71" name="Rectangle 80">
              <a:extLst>
                <a:ext uri="{FF2B5EF4-FFF2-40B4-BE49-F238E27FC236}">
                  <a16:creationId xmlns:a16="http://schemas.microsoft.com/office/drawing/2014/main" id="{DE66C5FC-4177-EF48-BAEF-AE0A4C896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30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72" name="Rectangle 81">
              <a:extLst>
                <a:ext uri="{FF2B5EF4-FFF2-40B4-BE49-F238E27FC236}">
                  <a16:creationId xmlns:a16="http://schemas.microsoft.com/office/drawing/2014/main" id="{D0F41A6D-8D7A-1A48-AD9D-5168C46EF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61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73" name="Rectangle 82">
              <a:extLst>
                <a:ext uri="{FF2B5EF4-FFF2-40B4-BE49-F238E27FC236}">
                  <a16:creationId xmlns:a16="http://schemas.microsoft.com/office/drawing/2014/main" id="{79B70F53-10FA-8D41-A9B8-539FC86E7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263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74" name="Rectangle 83">
              <a:extLst>
                <a:ext uri="{FF2B5EF4-FFF2-40B4-BE49-F238E27FC236}">
                  <a16:creationId xmlns:a16="http://schemas.microsoft.com/office/drawing/2014/main" id="{9A824DB9-7E40-D742-87BE-EE7DB54EA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250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75" name="Rectangle 84">
              <a:extLst>
                <a:ext uri="{FF2B5EF4-FFF2-40B4-BE49-F238E27FC236}">
                  <a16:creationId xmlns:a16="http://schemas.microsoft.com/office/drawing/2014/main" id="{705408F0-C558-4142-A998-58F4005C7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9813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76" name="Rectangle 85">
              <a:extLst>
                <a:ext uri="{FF2B5EF4-FFF2-40B4-BE49-F238E27FC236}">
                  <a16:creationId xmlns:a16="http://schemas.microsoft.com/office/drawing/2014/main" id="{2AE3D7DD-C712-6F4A-9EB3-A5AD890FE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205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77" name="Rectangle 86">
              <a:extLst>
                <a:ext uri="{FF2B5EF4-FFF2-40B4-BE49-F238E27FC236}">
                  <a16:creationId xmlns:a16="http://schemas.microsoft.com/office/drawing/2014/main" id="{A08090C7-12A5-0A41-A848-EF1BA6553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05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78" name="Rectangle 87">
              <a:extLst>
                <a:ext uri="{FF2B5EF4-FFF2-40B4-BE49-F238E27FC236}">
                  <a16:creationId xmlns:a16="http://schemas.microsoft.com/office/drawing/2014/main" id="{C9EA9437-D9A3-AD4A-89C0-F0AEA89D3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795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79" name="Rectangle 88">
              <a:extLst>
                <a:ext uri="{FF2B5EF4-FFF2-40B4-BE49-F238E27FC236}">
                  <a16:creationId xmlns:a16="http://schemas.microsoft.com/office/drawing/2014/main" id="{66001CEB-B1E8-B04F-901B-1D30251B8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08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80" name="Rectangle 89">
              <a:extLst>
                <a:ext uri="{FF2B5EF4-FFF2-40B4-BE49-F238E27FC236}">
                  <a16:creationId xmlns:a16="http://schemas.microsoft.com/office/drawing/2014/main" id="{3A319583-6497-F64F-B083-B77FC8492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250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81" name="Rectangle 90">
              <a:extLst>
                <a:ext uri="{FF2B5EF4-FFF2-40B4-BE49-F238E27FC236}">
                  <a16:creationId xmlns:a16="http://schemas.microsoft.com/office/drawing/2014/main" id="{43C789F2-CE82-FA4E-9FB4-DBBF6C1D7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260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82" name="Rectangle 91">
              <a:extLst>
                <a:ext uri="{FF2B5EF4-FFF2-40B4-BE49-F238E27FC236}">
                  <a16:creationId xmlns:a16="http://schemas.microsoft.com/office/drawing/2014/main" id="{E37068BE-B07F-9243-865D-658FEE8A3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96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83" name="Rectangle 92">
              <a:extLst>
                <a:ext uri="{FF2B5EF4-FFF2-40B4-BE49-F238E27FC236}">
                  <a16:creationId xmlns:a16="http://schemas.microsoft.com/office/drawing/2014/main" id="{5D819BB4-FC2B-8E4F-A117-511C4A38A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03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84" name="Rectangle 93">
              <a:extLst>
                <a:ext uri="{FF2B5EF4-FFF2-40B4-BE49-F238E27FC236}">
                  <a16:creationId xmlns:a16="http://schemas.microsoft.com/office/drawing/2014/main" id="{960B18D8-B7FF-2444-B86E-439348212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900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85" name="Rectangle 94">
              <a:extLst>
                <a:ext uri="{FF2B5EF4-FFF2-40B4-BE49-F238E27FC236}">
                  <a16:creationId xmlns:a16="http://schemas.microsoft.com/office/drawing/2014/main" id="{FF53F341-5019-744F-A081-CBC6EC6A1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155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86" name="Rectangle 95">
              <a:extLst>
                <a:ext uri="{FF2B5EF4-FFF2-40B4-BE49-F238E27FC236}">
                  <a16:creationId xmlns:a16="http://schemas.microsoft.com/office/drawing/2014/main" id="{34803D1B-7A1F-E544-BD42-1AB43385F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855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87" name="Rectangle 96">
              <a:extLst>
                <a:ext uri="{FF2B5EF4-FFF2-40B4-BE49-F238E27FC236}">
                  <a16:creationId xmlns:a16="http://schemas.microsoft.com/office/drawing/2014/main" id="{05845FD6-53D0-744D-B26F-D4B400780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275" y="31861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88" name="Rectangle 97">
              <a:extLst>
                <a:ext uri="{FF2B5EF4-FFF2-40B4-BE49-F238E27FC236}">
                  <a16:creationId xmlns:a16="http://schemas.microsoft.com/office/drawing/2014/main" id="{F09F4337-6A81-2149-B115-48F3E6D95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0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89" name="Rectangle 98">
              <a:extLst>
                <a:ext uri="{FF2B5EF4-FFF2-40B4-BE49-F238E27FC236}">
                  <a16:creationId xmlns:a16="http://schemas.microsoft.com/office/drawing/2014/main" id="{611A7AD9-D606-154E-9509-29935DE46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351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90" name="Rectangle 99">
              <a:extLst>
                <a:ext uri="{FF2B5EF4-FFF2-40B4-BE49-F238E27FC236}">
                  <a16:creationId xmlns:a16="http://schemas.microsoft.com/office/drawing/2014/main" id="{A1D713D8-2C02-AE40-88F8-0858847A3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65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91" name="Rectangle 100">
              <a:extLst>
                <a:ext uri="{FF2B5EF4-FFF2-40B4-BE49-F238E27FC236}">
                  <a16:creationId xmlns:a16="http://schemas.microsoft.com/office/drawing/2014/main" id="{B67ADDBB-43B4-8049-9B5F-7CB6A5A9C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06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92" name="Rectangle 101">
              <a:extLst>
                <a:ext uri="{FF2B5EF4-FFF2-40B4-BE49-F238E27FC236}">
                  <a16:creationId xmlns:a16="http://schemas.microsoft.com/office/drawing/2014/main" id="{A85B19A8-30B6-944B-A5D5-766970B31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11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3" name="Rectangle 102">
              <a:extLst>
                <a:ext uri="{FF2B5EF4-FFF2-40B4-BE49-F238E27FC236}">
                  <a16:creationId xmlns:a16="http://schemas.microsoft.com/office/drawing/2014/main" id="{70BD9786-5D01-E94A-8305-87D67A84D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5138" y="31861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94" name="Rectangle 103">
              <a:extLst>
                <a:ext uri="{FF2B5EF4-FFF2-40B4-BE49-F238E27FC236}">
                  <a16:creationId xmlns:a16="http://schemas.microsoft.com/office/drawing/2014/main" id="{AC2E07D4-4D63-DF43-A686-EBBECA359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7638" y="41005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5" name="Rectangle 104">
              <a:extLst>
                <a:ext uri="{FF2B5EF4-FFF2-40B4-BE49-F238E27FC236}">
                  <a16:creationId xmlns:a16="http://schemas.microsoft.com/office/drawing/2014/main" id="{64E8407A-2453-CD40-8CB9-92C448DF8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775" y="41005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6" name="Rectangle 105">
              <a:extLst>
                <a:ext uri="{FF2B5EF4-FFF2-40B4-BE49-F238E27FC236}">
                  <a16:creationId xmlns:a16="http://schemas.microsoft.com/office/drawing/2014/main" id="{F791ECC2-187B-BF47-9B41-C3A5263B4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8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7" name="Rectangle 106">
              <a:extLst>
                <a:ext uri="{FF2B5EF4-FFF2-40B4-BE49-F238E27FC236}">
                  <a16:creationId xmlns:a16="http://schemas.microsoft.com/office/drawing/2014/main" id="{A0B82F72-5321-BB47-B8EA-E63458AF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8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8" name="Rectangle 107">
              <a:extLst>
                <a:ext uri="{FF2B5EF4-FFF2-40B4-BE49-F238E27FC236}">
                  <a16:creationId xmlns:a16="http://schemas.microsoft.com/office/drawing/2014/main" id="{74EE8233-52E2-FA4D-87CD-3AF6B6E58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9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9" name="Rectangle 108">
              <a:extLst>
                <a:ext uri="{FF2B5EF4-FFF2-40B4-BE49-F238E27FC236}">
                  <a16:creationId xmlns:a16="http://schemas.microsoft.com/office/drawing/2014/main" id="{B2D4FFBD-4D33-D645-A77F-688F4B87A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43815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100" name="Rectangle 109">
              <a:extLst>
                <a:ext uri="{FF2B5EF4-FFF2-40B4-BE49-F238E27FC236}">
                  <a16:creationId xmlns:a16="http://schemas.microsoft.com/office/drawing/2014/main" id="{51541058-AF48-D54D-9B31-0B84E46FA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725" y="48291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101" name="Rectangle 110">
              <a:extLst>
                <a:ext uri="{FF2B5EF4-FFF2-40B4-BE49-F238E27FC236}">
                  <a16:creationId xmlns:a16="http://schemas.microsoft.com/office/drawing/2014/main" id="{5E964A3B-BF2D-534F-A060-1CE30E19D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925" y="41306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02" name="Rectangle 111">
              <a:extLst>
                <a:ext uri="{FF2B5EF4-FFF2-40B4-BE49-F238E27FC236}">
                  <a16:creationId xmlns:a16="http://schemas.microsoft.com/office/drawing/2014/main" id="{18526588-ECC9-0D42-AB87-01292EB49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42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03" name="Rectangle 112">
              <a:extLst>
                <a:ext uri="{FF2B5EF4-FFF2-40B4-BE49-F238E27FC236}">
                  <a16:creationId xmlns:a16="http://schemas.microsoft.com/office/drawing/2014/main" id="{999D5C25-6632-B14A-8D46-D7FAED952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245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04" name="Rectangle 113">
              <a:extLst>
                <a:ext uri="{FF2B5EF4-FFF2-40B4-BE49-F238E27FC236}">
                  <a16:creationId xmlns:a16="http://schemas.microsoft.com/office/drawing/2014/main" id="{6887A9B6-7C26-774C-9A22-B8745CB89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658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05" name="Rectangle 114">
              <a:extLst>
                <a:ext uri="{FF2B5EF4-FFF2-40B4-BE49-F238E27FC236}">
                  <a16:creationId xmlns:a16="http://schemas.microsoft.com/office/drawing/2014/main" id="{B6B44A2C-C7C3-5444-9359-EFD1E4793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613" y="43815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106" name="Rectangle 115">
              <a:extLst>
                <a:ext uri="{FF2B5EF4-FFF2-40B4-BE49-F238E27FC236}">
                  <a16:creationId xmlns:a16="http://schemas.microsoft.com/office/drawing/2014/main" id="{02F1FC78-8AD8-C54F-B587-EE7EE785F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8338" y="48291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107" name="Rectangle 116">
              <a:extLst>
                <a:ext uri="{FF2B5EF4-FFF2-40B4-BE49-F238E27FC236}">
                  <a16:creationId xmlns:a16="http://schemas.microsoft.com/office/drawing/2014/main" id="{CD02C121-1753-E54B-A742-D0027DC7B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538" y="41306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08" name="Rectangle 117">
              <a:extLst>
                <a:ext uri="{FF2B5EF4-FFF2-40B4-BE49-F238E27FC236}">
                  <a16:creationId xmlns:a16="http://schemas.microsoft.com/office/drawing/2014/main" id="{257A1A3C-E836-EF4C-92FC-9D80BE649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80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09" name="Rectangle 118">
              <a:extLst>
                <a:ext uri="{FF2B5EF4-FFF2-40B4-BE49-F238E27FC236}">
                  <a16:creationId xmlns:a16="http://schemas.microsoft.com/office/drawing/2014/main" id="{69151624-423C-1A43-AAFF-AA32FEB1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063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110" name="Rectangle 119">
              <a:extLst>
                <a:ext uri="{FF2B5EF4-FFF2-40B4-BE49-F238E27FC236}">
                  <a16:creationId xmlns:a16="http://schemas.microsoft.com/office/drawing/2014/main" id="{EB91611D-36FB-3E4E-8034-BAB48A93A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0925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11" name="Rectangle 120">
              <a:extLst>
                <a:ext uri="{FF2B5EF4-FFF2-40B4-BE49-F238E27FC236}">
                  <a16:creationId xmlns:a16="http://schemas.microsoft.com/office/drawing/2014/main" id="{EC3BA78A-027C-554B-BDC9-C4EF7D287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2688" y="4592638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12" name="Rectangle 121">
              <a:extLst>
                <a:ext uri="{FF2B5EF4-FFF2-40B4-BE49-F238E27FC236}">
                  <a16:creationId xmlns:a16="http://schemas.microsoft.com/office/drawing/2014/main" id="{8CC60D4F-BD09-FE4A-B7B8-EC6FCE769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225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13" name="Rectangle 122">
              <a:extLst>
                <a:ext uri="{FF2B5EF4-FFF2-40B4-BE49-F238E27FC236}">
                  <a16:creationId xmlns:a16="http://schemas.microsoft.com/office/drawing/2014/main" id="{7AE24C07-EE39-9A4D-823F-FB0550F0F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5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14" name="Rectangle 123">
              <a:extLst>
                <a:ext uri="{FF2B5EF4-FFF2-40B4-BE49-F238E27FC236}">
                  <a16:creationId xmlns:a16="http://schemas.microsoft.com/office/drawing/2014/main" id="{EB1EE817-6435-604A-8041-B5AC64655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256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115" name="Rectangle 124">
              <a:extLst>
                <a:ext uri="{FF2B5EF4-FFF2-40B4-BE49-F238E27FC236}">
                  <a16:creationId xmlns:a16="http://schemas.microsoft.com/office/drawing/2014/main" id="{DD920490-1F55-4A43-B2FE-C4D290794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463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16" name="Rectangle 125">
              <a:extLst>
                <a:ext uri="{FF2B5EF4-FFF2-40B4-BE49-F238E27FC236}">
                  <a16:creationId xmlns:a16="http://schemas.microsoft.com/office/drawing/2014/main" id="{FB73865F-14D3-D045-A851-4E7D4ED3F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4813" y="4625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17" name="Rectangle 126">
              <a:extLst>
                <a:ext uri="{FF2B5EF4-FFF2-40B4-BE49-F238E27FC236}">
                  <a16:creationId xmlns:a16="http://schemas.microsoft.com/office/drawing/2014/main" id="{5B6927E1-8A2F-2F44-90E0-9EE860D7F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8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,</a:t>
              </a:r>
            </a:p>
          </p:txBody>
        </p:sp>
        <p:sp>
          <p:nvSpPr>
            <p:cNvPr id="118" name="Rectangle 127">
              <a:extLst>
                <a:ext uri="{FF2B5EF4-FFF2-40B4-BE49-F238E27FC236}">
                  <a16:creationId xmlns:a16="http://schemas.microsoft.com/office/drawing/2014/main" id="{936367C3-8DFB-AF42-8616-A39D1AF21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25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19" name="Rectangle 128">
              <a:extLst>
                <a:ext uri="{FF2B5EF4-FFF2-40B4-BE49-F238E27FC236}">
                  <a16:creationId xmlns:a16="http://schemas.microsoft.com/office/drawing/2014/main" id="{793F8694-32F1-904E-A83A-701275080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89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20" name="Rectangle 129">
              <a:extLst>
                <a:ext uri="{FF2B5EF4-FFF2-40B4-BE49-F238E27FC236}">
                  <a16:creationId xmlns:a16="http://schemas.microsoft.com/office/drawing/2014/main" id="{DCE70653-6F36-C74E-A9D4-AE13055A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4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21" name="Rectangle 130">
              <a:extLst>
                <a:ext uri="{FF2B5EF4-FFF2-40B4-BE49-F238E27FC236}">
                  <a16:creationId xmlns:a16="http://schemas.microsoft.com/office/drawing/2014/main" id="{34310025-9AA0-EB45-9752-AA67805D9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85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,</a:t>
              </a:r>
            </a:p>
          </p:txBody>
        </p:sp>
        <p:sp>
          <p:nvSpPr>
            <p:cNvPr id="122" name="Rectangle 131">
              <a:extLst>
                <a:ext uri="{FF2B5EF4-FFF2-40B4-BE49-F238E27FC236}">
                  <a16:creationId xmlns:a16="http://schemas.microsoft.com/office/drawing/2014/main" id="{927A55EC-3B44-A443-8DFA-CFB2D0ED9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5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23" name="Rectangle 132">
              <a:extLst>
                <a:ext uri="{FF2B5EF4-FFF2-40B4-BE49-F238E27FC236}">
                  <a16:creationId xmlns:a16="http://schemas.microsoft.com/office/drawing/2014/main" id="{86F7B49B-6146-BC44-AC81-6CB02A560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901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124" name="Rectangle 133">
              <a:extLst>
                <a:ext uri="{FF2B5EF4-FFF2-40B4-BE49-F238E27FC236}">
                  <a16:creationId xmlns:a16="http://schemas.microsoft.com/office/drawing/2014/main" id="{D4F92124-D427-4942-A740-F034ACF1C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913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25" name="Rectangle 134">
              <a:extLst>
                <a:ext uri="{FF2B5EF4-FFF2-40B4-BE49-F238E27FC236}">
                  <a16:creationId xmlns:a16="http://schemas.microsoft.com/office/drawing/2014/main" id="{E587AF3A-3039-064F-8CAD-415EF2658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563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26" name="Rectangle 135">
              <a:extLst>
                <a:ext uri="{FF2B5EF4-FFF2-40B4-BE49-F238E27FC236}">
                  <a16:creationId xmlns:a16="http://schemas.microsoft.com/office/drawing/2014/main" id="{28CEE144-397C-054A-9E3C-6A436192F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56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27" name="Rectangle 136">
              <a:extLst>
                <a:ext uri="{FF2B5EF4-FFF2-40B4-BE49-F238E27FC236}">
                  <a16:creationId xmlns:a16="http://schemas.microsoft.com/office/drawing/2014/main" id="{95430EFC-A98D-DB49-B461-7C7B50A7A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46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28" name="Rectangle 137">
              <a:extLst>
                <a:ext uri="{FF2B5EF4-FFF2-40B4-BE49-F238E27FC236}">
                  <a16:creationId xmlns:a16="http://schemas.microsoft.com/office/drawing/2014/main" id="{F84D96F2-0002-7545-B7AE-408F16B61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0188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129" name="Rectangle 138">
              <a:extLst>
                <a:ext uri="{FF2B5EF4-FFF2-40B4-BE49-F238E27FC236}">
                  <a16:creationId xmlns:a16="http://schemas.microsoft.com/office/drawing/2014/main" id="{C43315F7-0EA4-A14F-8D0D-B1669D666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76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30" name="Rectangle 139">
              <a:extLst>
                <a:ext uri="{FF2B5EF4-FFF2-40B4-BE49-F238E27FC236}">
                  <a16:creationId xmlns:a16="http://schemas.microsoft.com/office/drawing/2014/main" id="{C125FDA6-AFCC-D546-9A3B-CF6ADEFEB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4663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31" name="Rectangle 140">
              <a:extLst>
                <a:ext uri="{FF2B5EF4-FFF2-40B4-BE49-F238E27FC236}">
                  <a16:creationId xmlns:a16="http://schemas.microsoft.com/office/drawing/2014/main" id="{F9A770BD-7533-5E4E-A8A2-259B08338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013" y="4625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32" name="Rectangle 141">
              <a:extLst>
                <a:ext uri="{FF2B5EF4-FFF2-40B4-BE49-F238E27FC236}">
                  <a16:creationId xmlns:a16="http://schemas.microsoft.com/office/drawing/2014/main" id="{0BB802ED-63A5-F54F-AEFE-778B95120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6600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33" name="Rectangle 142">
              <a:extLst>
                <a:ext uri="{FF2B5EF4-FFF2-40B4-BE49-F238E27FC236}">
                  <a16:creationId xmlns:a16="http://schemas.microsoft.com/office/drawing/2014/main" id="{F46905BA-9E88-8840-9B97-1C7A7D206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34" name="Rectangle 143">
              <a:extLst>
                <a:ext uri="{FF2B5EF4-FFF2-40B4-BE49-F238E27FC236}">
                  <a16:creationId xmlns:a16="http://schemas.microsoft.com/office/drawing/2014/main" id="{4BBFFCBB-E1C5-8B4A-850F-E567D47FC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9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35" name="Rectangle 144">
              <a:extLst>
                <a:ext uri="{FF2B5EF4-FFF2-40B4-BE49-F238E27FC236}">
                  <a16:creationId xmlns:a16="http://schemas.microsoft.com/office/drawing/2014/main" id="{233B27C4-2608-DC49-888D-A7C1C77C0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0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36" name="Rectangle 145">
              <a:extLst>
                <a:ext uri="{FF2B5EF4-FFF2-40B4-BE49-F238E27FC236}">
                  <a16:creationId xmlns:a16="http://schemas.microsoft.com/office/drawing/2014/main" id="{DFFA35B0-18D3-2A4C-A650-2C2941AB6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13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137" name="Rectangle 146">
              <a:extLst>
                <a:ext uri="{FF2B5EF4-FFF2-40B4-BE49-F238E27FC236}">
                  <a16:creationId xmlns:a16="http://schemas.microsoft.com/office/drawing/2014/main" id="{D90FE2A3-D747-6C44-8C9B-82561DBE2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75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38" name="Rectangle 147">
              <a:extLst>
                <a:ext uri="{FF2B5EF4-FFF2-40B4-BE49-F238E27FC236}">
                  <a16:creationId xmlns:a16="http://schemas.microsoft.com/office/drawing/2014/main" id="{2475E27C-68DC-3643-A0D0-A4AD4964B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275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39" name="Rectangle 148">
              <a:extLst>
                <a:ext uri="{FF2B5EF4-FFF2-40B4-BE49-F238E27FC236}">
                  <a16:creationId xmlns:a16="http://schemas.microsoft.com/office/drawing/2014/main" id="{44E1606B-AD5D-EC40-A84C-CA7C2B0D1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925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40" name="Rectangle 149">
              <a:extLst>
                <a:ext uri="{FF2B5EF4-FFF2-40B4-BE49-F238E27FC236}">
                  <a16:creationId xmlns:a16="http://schemas.microsoft.com/office/drawing/2014/main" id="{AAFC1E04-6666-7845-A649-EE50DD74B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8925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41" name="Rectangle 150">
              <a:extLst>
                <a:ext uri="{FF2B5EF4-FFF2-40B4-BE49-F238E27FC236}">
                  <a16:creationId xmlns:a16="http://schemas.microsoft.com/office/drawing/2014/main" id="{B529BC65-64F0-FF4B-8133-9E3C34EDE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82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42" name="Rectangle 151">
              <a:extLst>
                <a:ext uri="{FF2B5EF4-FFF2-40B4-BE49-F238E27FC236}">
                  <a16:creationId xmlns:a16="http://schemas.microsoft.com/office/drawing/2014/main" id="{4EF39D5B-470D-6946-8ADB-BD452AAFA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0850" y="44053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143" name="Rectangle 152">
              <a:extLst>
                <a:ext uri="{FF2B5EF4-FFF2-40B4-BE49-F238E27FC236}">
                  <a16:creationId xmlns:a16="http://schemas.microsoft.com/office/drawing/2014/main" id="{626918D3-FCCC-7D47-8DB4-0D546DB8D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9125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44" name="Rectangle 153">
              <a:extLst>
                <a:ext uri="{FF2B5EF4-FFF2-40B4-BE49-F238E27FC236}">
                  <a16:creationId xmlns:a16="http://schemas.microsoft.com/office/drawing/2014/main" id="{4F7EC2B5-020F-8A41-BE2D-90AE1CAB9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1363" y="4625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45" name="Rectangle 154">
              <a:extLst>
                <a:ext uri="{FF2B5EF4-FFF2-40B4-BE49-F238E27FC236}">
                  <a16:creationId xmlns:a16="http://schemas.microsoft.com/office/drawing/2014/main" id="{492645EF-16A4-8947-A45D-C9577F626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836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46" name="Rectangle 155">
              <a:extLst>
                <a:ext uri="{FF2B5EF4-FFF2-40B4-BE49-F238E27FC236}">
                  <a16:creationId xmlns:a16="http://schemas.microsoft.com/office/drawing/2014/main" id="{4B142A39-854F-404D-AD5A-792C9014F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250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47" name="Rectangle 156">
              <a:extLst>
                <a:ext uri="{FF2B5EF4-FFF2-40B4-BE49-F238E27FC236}">
                  <a16:creationId xmlns:a16="http://schemas.microsoft.com/office/drawing/2014/main" id="{2A93C139-BB9C-3645-BCC1-0460C19A5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39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48" name="Rectangle 157">
              <a:extLst>
                <a:ext uri="{FF2B5EF4-FFF2-40B4-BE49-F238E27FC236}">
                  <a16:creationId xmlns:a16="http://schemas.microsoft.com/office/drawing/2014/main" id="{1B60F27D-177E-404D-8906-779DC200D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6963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149" name="Rectangle 158">
              <a:extLst>
                <a:ext uri="{FF2B5EF4-FFF2-40B4-BE49-F238E27FC236}">
                  <a16:creationId xmlns:a16="http://schemas.microsoft.com/office/drawing/2014/main" id="{12423CDB-B314-2146-83FE-8E08AAF88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50" name="Rectangle 159">
              <a:extLst>
                <a:ext uri="{FF2B5EF4-FFF2-40B4-BE49-F238E27FC236}">
                  <a16:creationId xmlns:a16="http://schemas.microsoft.com/office/drawing/2014/main" id="{802276BE-0530-D047-BF3C-E8A436DB9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0175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51" name="Rectangle 160">
              <a:extLst>
                <a:ext uri="{FF2B5EF4-FFF2-40B4-BE49-F238E27FC236}">
                  <a16:creationId xmlns:a16="http://schemas.microsoft.com/office/drawing/2014/main" id="{BDC2CC66-1B43-1442-A4E4-9FB49C8F8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71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52" name="Rectangle 161">
              <a:extLst>
                <a:ext uri="{FF2B5EF4-FFF2-40B4-BE49-F238E27FC236}">
                  <a16:creationId xmlns:a16="http://schemas.microsoft.com/office/drawing/2014/main" id="{D1803846-E746-7A42-B53D-914E78322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8613" y="44053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153" name="Rectangle 162">
              <a:extLst>
                <a:ext uri="{FF2B5EF4-FFF2-40B4-BE49-F238E27FC236}">
                  <a16:creationId xmlns:a16="http://schemas.microsoft.com/office/drawing/2014/main" id="{5258A2E1-7637-8348-A59E-F381C7534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64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54" name="Rectangle 163">
              <a:extLst>
                <a:ext uri="{FF2B5EF4-FFF2-40B4-BE49-F238E27FC236}">
                  <a16:creationId xmlns:a16="http://schemas.microsoft.com/office/drawing/2014/main" id="{5B7ECFFB-21F6-EE43-ABC0-D2BC60ABA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94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55" name="Rectangle 164">
              <a:extLst>
                <a:ext uri="{FF2B5EF4-FFF2-40B4-BE49-F238E27FC236}">
                  <a16:creationId xmlns:a16="http://schemas.microsoft.com/office/drawing/2014/main" id="{5A71FD7C-AB41-344A-BE05-5FD7E830D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35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56" name="Rectangle 165">
              <a:extLst>
                <a:ext uri="{FF2B5EF4-FFF2-40B4-BE49-F238E27FC236}">
                  <a16:creationId xmlns:a16="http://schemas.microsoft.com/office/drawing/2014/main" id="{FB018D61-418E-D04D-88F3-42B203D71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0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57" name="Rectangle 166">
              <a:extLst>
                <a:ext uri="{FF2B5EF4-FFF2-40B4-BE49-F238E27FC236}">
                  <a16:creationId xmlns:a16="http://schemas.microsoft.com/office/drawing/2014/main" id="{752FC73F-7A7D-5C4F-A6F0-C7AC43AAF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563" y="196056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158" name="Rectangle 167">
              <a:extLst>
                <a:ext uri="{FF2B5EF4-FFF2-40B4-BE49-F238E27FC236}">
                  <a16:creationId xmlns:a16="http://schemas.microsoft.com/office/drawing/2014/main" id="{20FA3DD3-8A18-7346-8291-5F85E0F97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3" y="2127250"/>
              <a:ext cx="306387" cy="346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600" b="1"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159" name="Rectangle 168">
              <a:extLst>
                <a:ext uri="{FF2B5EF4-FFF2-40B4-BE49-F238E27FC236}">
                  <a16:creationId xmlns:a16="http://schemas.microsoft.com/office/drawing/2014/main" id="{4F8B2800-17E5-CA4B-A7C7-2828A91B5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763" y="196056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</p:grpSp>
      <p:sp>
        <p:nvSpPr>
          <p:cNvPr id="247811" name="TextBox 167">
            <a:extLst>
              <a:ext uri="{FF2B5EF4-FFF2-40B4-BE49-F238E27FC236}">
                <a16:creationId xmlns:a16="http://schemas.microsoft.com/office/drawing/2014/main" id="{8A48AF7B-7F5A-084C-9336-0B35883D8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4594225"/>
            <a:ext cx="87979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Multidimensional convolutions with multidimensional kernels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Kernels are IMPULSE RESPONSE FUNCTIONS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Question: Does an aerodynamic impulse response exist?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Initial Answer: No, or unclear, according to some texts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Fung: “Whereas the unit-step function is well defined, the unit-impulse function, mathematically speaking, is not.” (??), </a:t>
            </a:r>
            <a:r>
              <a:rPr lang="en-US" altLang="en-US" sz="2000" i="1" dirty="0" err="1">
                <a:solidFill>
                  <a:srgbClr val="FF0000"/>
                </a:solidFill>
                <a:latin typeface="Helvetica" pitchFamily="2" charset="0"/>
              </a:rPr>
              <a:t>pg</a:t>
            </a: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 275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F7595-7E85-4B4F-AB1E-B759AB35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Title 1">
            <a:extLst>
              <a:ext uri="{FF2B5EF4-FFF2-40B4-BE49-F238E27FC236}">
                <a16:creationId xmlns:a16="http://schemas.microsoft.com/office/drawing/2014/main" id="{9F6E418E-521C-8D49-83E0-083926B0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8925"/>
            <a:ext cx="8229600" cy="7778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Conceptual Breakthrough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3FC8D9-4519-9749-8B70-587094EC4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139825"/>
            <a:ext cx="45720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rgbClr val="00B050"/>
                </a:solidFill>
                <a:latin typeface="Helvetica" charset="0"/>
                <a:ea typeface="ＭＳ Ｐゴシック" charset="-128"/>
              </a:rPr>
              <a:t>Classical Unsteady Aerodynamics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6F1EA3-3821-094F-BA88-CE5B9B0A9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1617663"/>
            <a:ext cx="995363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dirty="0">
                <a:latin typeface="Helvetica" charset="0"/>
                <a:ea typeface="ＭＳ Ｐゴシック" charset="-128"/>
              </a:rPr>
              <a:t>Origins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16E6E2-9640-144F-87FB-55AA6D7BE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1631950"/>
            <a:ext cx="2306638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dirty="0">
                <a:latin typeface="Helvetica" charset="0"/>
                <a:ea typeface="ＭＳ Ｐゴシック" charset="-128"/>
              </a:rPr>
              <a:t>Impulse Response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84AAF1-DF37-2E41-8854-2E76A40B8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850" y="1631950"/>
            <a:ext cx="1539875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dirty="0">
                <a:latin typeface="Helvetica" charset="0"/>
                <a:ea typeface="ＭＳ Ｐゴシック" charset="-128"/>
              </a:rPr>
              <a:t>Convolution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51169F-668F-1342-B068-768C1A88D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968500"/>
            <a:ext cx="2362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circa 1930s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continuous time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i="1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Dirac delta function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17ED20-3F90-9549-BD20-FFFFE883C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550" y="1968500"/>
            <a:ext cx="2230438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abstract/undefined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confusion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ignored/dismissed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DBC8D6-261B-0447-8626-344FD7F19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1952625"/>
            <a:ext cx="263525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recognized efficiency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continuous time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step response ONLY</a:t>
            </a:r>
          </a:p>
        </p:txBody>
      </p:sp>
      <p:grpSp>
        <p:nvGrpSpPr>
          <p:cNvPr id="248841" name="Group 25">
            <a:extLst>
              <a:ext uri="{FF2B5EF4-FFF2-40B4-BE49-F238E27FC236}">
                <a16:creationId xmlns:a16="http://schemas.microsoft.com/office/drawing/2014/main" id="{569550BD-709D-5243-95D7-3D99CFD287B7}"/>
              </a:ext>
            </a:extLst>
          </p:cNvPr>
          <p:cNvGrpSpPr>
            <a:grpSpLocks/>
          </p:cNvGrpSpPr>
          <p:nvPr/>
        </p:nvGrpSpPr>
        <p:grpSpPr bwMode="auto">
          <a:xfrm>
            <a:off x="641350" y="2008188"/>
            <a:ext cx="7407275" cy="1666875"/>
            <a:chOff x="835025" y="2295525"/>
            <a:chExt cx="7407275" cy="166687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2514C5-096A-E74E-9453-8AE80018A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025" y="2295525"/>
              <a:ext cx="7407275" cy="16668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02ED8D36-7005-FA4C-8E73-5E96FE2A2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1825" y="2324100"/>
              <a:ext cx="0" cy="1638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25" name="Line 5">
              <a:extLst>
                <a:ext uri="{FF2B5EF4-FFF2-40B4-BE49-F238E27FC236}">
                  <a16:creationId xmlns:a16="http://schemas.microsoft.com/office/drawing/2014/main" id="{E7709F0F-355A-384C-A8C8-A87CDF413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0713" y="2314575"/>
              <a:ext cx="0" cy="1638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A10CBC-4FE5-994A-96D4-E3C1326F63D4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5551" y="3777020"/>
            <a:ext cx="2192523" cy="617861"/>
          </a:xfrm>
          <a:prstGeom prst="rect">
            <a:avLst/>
          </a:prstGeom>
          <a:blipFill rotWithShape="0">
            <a:blip r:embed="rId2"/>
            <a:stretch>
              <a:fillRect r="-27298" b="-3267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D759B-DB01-9B4C-9403-105B3901B78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47583" y="3742834"/>
            <a:ext cx="1436355" cy="726481"/>
          </a:xfrm>
          <a:prstGeom prst="rect">
            <a:avLst/>
          </a:prstGeom>
          <a:blipFill rotWithShape="0">
            <a:blip r:embed="rId3"/>
            <a:stretch>
              <a:fillRect r="-24681" b="-672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8844" name="TextBox 13">
            <a:extLst>
              <a:ext uri="{FF2B5EF4-FFF2-40B4-BE49-F238E27FC236}">
                <a16:creationId xmlns:a16="http://schemas.microsoft.com/office/drawing/2014/main" id="{66393775-4AEA-3D4D-82EF-4C26ECE3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5046663"/>
            <a:ext cx="81740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Clearly, this function cannot be used within a CFD analysis.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BUT, frequency-domain GAFs exist, therefore, by Fourier principle, the</a:t>
            </a:r>
          </a:p>
          <a:p>
            <a:r>
              <a:rPr lang="en-US" altLang="en-US" sz="2000">
                <a:latin typeface="Helvetica" pitchFamily="2" charset="0"/>
              </a:rPr>
              <a:t>inverse Fourier transform of GAFs (impulse responses) must exist!</a:t>
            </a:r>
          </a:p>
        </p:txBody>
      </p:sp>
      <p:sp>
        <p:nvSpPr>
          <p:cNvPr id="248845" name="TextBox 15">
            <a:extLst>
              <a:ext uri="{FF2B5EF4-FFF2-40B4-BE49-F238E27FC236}">
                <a16:creationId xmlns:a16="http://schemas.microsoft.com/office/drawing/2014/main" id="{735B7118-B12A-9548-B818-BB7997300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25" y="3851275"/>
            <a:ext cx="2732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Valid for ODEs, PDEs;</a:t>
            </a:r>
          </a:p>
          <a:p>
            <a:r>
              <a:rPr lang="en-US" altLang="en-US" sz="2000">
                <a:latin typeface="Helvetica" pitchFamily="2" charset="0"/>
              </a:rPr>
              <a:t>Green’s function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F0BD4-E5EA-C740-BAA7-8FC02E25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208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Title 1">
            <a:extLst>
              <a:ext uri="{FF2B5EF4-FFF2-40B4-BE49-F238E27FC236}">
                <a16:creationId xmlns:a16="http://schemas.microsoft.com/office/drawing/2014/main" id="{02896FC5-FF9B-794E-83D4-E81F2267D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282575"/>
            <a:ext cx="8229600" cy="746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Conceptual Breakthrough</a:t>
            </a:r>
          </a:p>
        </p:txBody>
      </p:sp>
      <p:grpSp>
        <p:nvGrpSpPr>
          <p:cNvPr id="249858" name="Group 9">
            <a:extLst>
              <a:ext uri="{FF2B5EF4-FFF2-40B4-BE49-F238E27FC236}">
                <a16:creationId xmlns:a16="http://schemas.microsoft.com/office/drawing/2014/main" id="{18CD1DC4-690C-A542-B58A-D21564701CB5}"/>
              </a:ext>
            </a:extLst>
          </p:cNvPr>
          <p:cNvGrpSpPr>
            <a:grpSpLocks/>
          </p:cNvGrpSpPr>
          <p:nvPr/>
        </p:nvGrpSpPr>
        <p:grpSpPr bwMode="auto">
          <a:xfrm>
            <a:off x="817563" y="1643063"/>
            <a:ext cx="7397750" cy="1890712"/>
            <a:chOff x="509" y="2987"/>
            <a:chExt cx="4660" cy="119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25A126-0AE6-EF4A-826B-B0C4C2F23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" y="2987"/>
              <a:ext cx="4660" cy="11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19A53036-AEFB-BE4F-AEF3-E46DF849B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4" y="2991"/>
              <a:ext cx="0" cy="11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8515589B-3691-204E-9886-FEB413C1A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2" y="2996"/>
              <a:ext cx="0" cy="11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5845A-8131-B342-BAD4-9A2CD9C68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" y="1049338"/>
            <a:ext cx="48482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0070C0"/>
                </a:solidFill>
                <a:latin typeface="Helvetica" charset="0"/>
                <a:ea typeface="ＭＳ Ｐゴシック" charset="-128"/>
              </a:rPr>
              <a:t>Digital Signal Processing (DSP)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F643B6-6467-2A4E-B326-F260572B5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00" y="1577975"/>
            <a:ext cx="2033588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b="1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latin typeface="Helvetica" charset="0"/>
                <a:ea typeface="ＭＳ Ｐゴシック" charset="-128"/>
              </a:rPr>
              <a:t>circa 1960s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discrete time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linear, nonlinear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unit sample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537EBC-DF86-D545-AB6A-124266841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1560513"/>
            <a:ext cx="258127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b="1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20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simple, well-defined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extremely useful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easy to apply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93FB0F-33D1-7642-96D8-61BDB91F3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613" y="1601788"/>
            <a:ext cx="2339975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digital efficiency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linear, nonlinear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Impulse OR step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cornerstone of DSP</a:t>
            </a:r>
          </a:p>
        </p:txBody>
      </p:sp>
      <p:pic>
        <p:nvPicPr>
          <p:cNvPr id="27" name="Picture 1059">
            <a:extLst>
              <a:ext uri="{FF2B5EF4-FFF2-40B4-BE49-F238E27FC236}">
                <a16:creationId xmlns:a16="http://schemas.microsoft.com/office/drawing/2014/main" id="{8805079A-7310-E643-A6AA-26FC3E6F5EA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26000"/>
            <a:ext cx="2476500" cy="134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" name="Rectangle 1053">
            <a:extLst>
              <a:ext uri="{FF2B5EF4-FFF2-40B4-BE49-F238E27FC236}">
                <a16:creationId xmlns:a16="http://schemas.microsoft.com/office/drawing/2014/main" id="{1DEB7D5E-026C-8048-9541-A2648F662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495800"/>
            <a:ext cx="579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1800" b="1" dirty="0">
                <a:solidFill>
                  <a:srgbClr val="000000"/>
                </a:solidFill>
                <a:latin typeface="Symbol" charset="2"/>
                <a:ea typeface="ＭＳ Ｐゴシック" charset="-128"/>
              </a:rPr>
              <a:t>[</a:t>
            </a:r>
            <a:r>
              <a:rPr lang="en-US" altLang="x-none" sz="1800" b="1" dirty="0">
                <a:solidFill>
                  <a:srgbClr val="000000"/>
                </a:solidFill>
                <a:latin typeface="Times New Roman" charset="0"/>
                <a:ea typeface="ＭＳ Ｐゴシック" charset="-128"/>
              </a:rPr>
              <a:t>k]</a:t>
            </a:r>
          </a:p>
        </p:txBody>
      </p:sp>
      <p:sp>
        <p:nvSpPr>
          <p:cNvPr id="31" name="Rectangle 1063">
            <a:extLst>
              <a:ext uri="{FF2B5EF4-FFF2-40B4-BE49-F238E27FC236}">
                <a16:creationId xmlns:a16="http://schemas.microsoft.com/office/drawing/2014/main" id="{8626A4F2-4A0A-2B43-839D-6F694459C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438" y="3722688"/>
            <a:ext cx="3051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b="1">
                <a:solidFill>
                  <a:srgbClr val="000000"/>
                </a:solidFill>
                <a:latin typeface="Symbol" charset="2"/>
                <a:ea typeface="ＭＳ Ｐゴシック" charset="-128"/>
              </a:rPr>
              <a:t></a:t>
            </a:r>
            <a:r>
              <a:rPr lang="en-US" altLang="x-none" sz="1800" b="1">
                <a:solidFill>
                  <a:srgbClr val="000000"/>
                </a:solidFill>
                <a:latin typeface="Symbol" charset="2"/>
                <a:ea typeface="ＭＳ Ｐゴシック" charset="-128"/>
              </a:rPr>
              <a:t></a:t>
            </a:r>
            <a:r>
              <a:rPr lang="en-US" altLang="x-none" sz="1800" b="1">
                <a:solidFill>
                  <a:srgbClr val="000000"/>
                </a:solidFill>
                <a:latin typeface="Times New Roman" charset="0"/>
                <a:ea typeface="ＭＳ Ｐゴシック" charset="-128"/>
              </a:rPr>
              <a:t>k) = 1, k=discrete time</a:t>
            </a:r>
          </a:p>
        </p:txBody>
      </p:sp>
      <p:sp>
        <p:nvSpPr>
          <p:cNvPr id="249866" name="TextBox 2">
            <a:extLst>
              <a:ext uri="{FF2B5EF4-FFF2-40B4-BE49-F238E27FC236}">
                <a16:creationId xmlns:a16="http://schemas.microsoft.com/office/drawing/2014/main" id="{AE5BC1DA-0B45-5A4A-9170-868433FBE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22688"/>
            <a:ext cx="2165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Unit sample input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E56D5-9021-E640-BE34-8102285EA9AD}"/>
              </a:ext>
            </a:extLst>
          </p:cNvPr>
          <p:cNvSpPr txBox="1"/>
          <p:nvPr/>
        </p:nvSpPr>
        <p:spPr>
          <a:xfrm>
            <a:off x="2808288" y="4862513"/>
            <a:ext cx="6013450" cy="1631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Output due to this input known as Unit Sample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Response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 abstract/complicated theory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Practical, directly applicable to </a:t>
            </a:r>
            <a:r>
              <a:rPr lang="en-US" sz="2000" u="sng" dirty="0">
                <a:latin typeface="Helvetica" charset="0"/>
                <a:ea typeface="Helvetica" charset="0"/>
                <a:cs typeface="Helvetica" charset="0"/>
              </a:rPr>
              <a:t>any discrete-time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</a:t>
            </a:r>
            <a:r>
              <a:rPr lang="en-US" sz="2000" u="sng" dirty="0">
                <a:latin typeface="Helvetica" charset="0"/>
                <a:ea typeface="Helvetica" charset="0"/>
                <a:cs typeface="Helvetica" charset="0"/>
              </a:rPr>
              <a:t>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92A9A0-AA95-BC42-8E63-D047020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3A7D4AA0-B167-4E45-A774-95481FBC4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8" y="190500"/>
            <a:ext cx="8839200" cy="10763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x-none" sz="3600" dirty="0" err="1">
                <a:solidFill>
                  <a:srgbClr val="003399"/>
                </a:solidFill>
              </a:rPr>
              <a:t>Eigensystem</a:t>
            </a:r>
            <a:r>
              <a:rPr lang="en-US" altLang="x-none" sz="3600" dirty="0">
                <a:solidFill>
                  <a:srgbClr val="003399"/>
                </a:solidFill>
              </a:rPr>
              <a:t> Realization Algorithm (ERA)</a:t>
            </a:r>
            <a:br>
              <a:rPr lang="en-US" altLang="x-none" sz="3600" dirty="0">
                <a:solidFill>
                  <a:srgbClr val="003399"/>
                </a:solidFill>
              </a:rPr>
            </a:br>
            <a:r>
              <a:rPr lang="en-US" altLang="x-none" sz="2700" dirty="0">
                <a:solidFill>
                  <a:srgbClr val="003399"/>
                </a:solidFill>
              </a:rPr>
              <a:t>Discrete-Time State-Space Realization Theory</a:t>
            </a:r>
          </a:p>
        </p:txBody>
      </p:sp>
      <p:sp>
        <p:nvSpPr>
          <p:cNvPr id="92163" name="Text Box 3">
            <a:extLst>
              <a:ext uri="{FF2B5EF4-FFF2-40B4-BE49-F238E27FC236}">
                <a16:creationId xmlns:a16="http://schemas.microsoft.com/office/drawing/2014/main" id="{3EFF675D-7EE5-1946-86FD-7036C9546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3970338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 u="sng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Linearized </a:t>
            </a:r>
            <a:endParaRPr lang="en-US" altLang="x-none" dirty="0">
              <a:solidFill>
                <a:srgbClr val="003399"/>
              </a:solidFill>
              <a:latin typeface="Times New Roman" charset="0"/>
              <a:ea typeface="ＭＳ Ｐゴシック" charset="-128"/>
            </a:endParaRPr>
          </a:p>
        </p:txBody>
      </p:sp>
      <p:sp>
        <p:nvSpPr>
          <p:cNvPr id="92169" name="Text Box 9">
            <a:extLst>
              <a:ext uri="{FF2B5EF4-FFF2-40B4-BE49-F238E27FC236}">
                <a16:creationId xmlns:a16="http://schemas.microsoft.com/office/drawing/2014/main" id="{7B5FF5C2-1384-B045-A370-02B0BA91A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1282700"/>
            <a:ext cx="82931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600" dirty="0">
                <a:latin typeface="Times New Roman" charset="0"/>
                <a:ea typeface="ＭＳ Ｐゴシック" charset="-128"/>
              </a:rPr>
              <a:t> 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Developed at NASA </a:t>
            </a:r>
            <a:r>
              <a:rPr lang="en-US" altLang="x-none" sz="1800" dirty="0" err="1">
                <a:latin typeface="Helvetica" charset="0"/>
                <a:ea typeface="Helvetica" charset="0"/>
                <a:cs typeface="Helvetica" charset="0"/>
              </a:rPr>
              <a:t>LaRC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by colleague Dr. </a:t>
            </a:r>
            <a:r>
              <a:rPr lang="en-US" altLang="x-none" sz="1800" dirty="0" err="1">
                <a:latin typeface="Helvetica" charset="0"/>
                <a:ea typeface="Helvetica" charset="0"/>
                <a:cs typeface="Helvetica" charset="0"/>
              </a:rPr>
              <a:t>Jer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-nan </a:t>
            </a:r>
            <a:r>
              <a:rPr lang="en-US" altLang="x-none" sz="1800" dirty="0" err="1">
                <a:latin typeface="Helvetica" charset="0"/>
                <a:ea typeface="Helvetica" charset="0"/>
                <a:cs typeface="Helvetica" charset="0"/>
              </a:rPr>
              <a:t>Juang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et al.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Multi-input/Multi-output (MIMO ), MATLAB-based, interactive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Based on SVD of Hankel matrix of Impulse Responses (Unit Sample   Responses)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Applied extensively and successfully to experimental </a:t>
            </a:r>
            <a:r>
              <a:rPr lang="en-US" altLang="x-none" sz="18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modal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identification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First application to the development of unsteady aerodynamic state- </a:t>
            </a:r>
          </a:p>
          <a:p>
            <a:pPr lvl="1">
              <a:spcBef>
                <a:spcPct val="50000"/>
              </a:spcBef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 space models (2001)</a:t>
            </a:r>
          </a:p>
        </p:txBody>
      </p:sp>
      <p:sp>
        <p:nvSpPr>
          <p:cNvPr id="92170" name="Text Box 10">
            <a:extLst>
              <a:ext uri="{FF2B5EF4-FFF2-40B4-BE49-F238E27FC236}">
                <a16:creationId xmlns:a16="http://schemas.microsoft.com/office/drawing/2014/main" id="{B2CE8280-4D66-C845-9DB5-7487676C1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6207125"/>
            <a:ext cx="782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 dirty="0">
                <a:latin typeface="Helvetica" charset="0"/>
                <a:ea typeface="ＭＳ Ｐゴシック" charset="-128"/>
              </a:rPr>
              <a:t>Given 1st-order </a:t>
            </a:r>
            <a:r>
              <a:rPr lang="en-US" altLang="x-none" sz="1800" b="1" dirty="0" err="1">
                <a:latin typeface="Helvetica" charset="0"/>
                <a:ea typeface="ＭＳ Ｐゴシック" charset="-128"/>
              </a:rPr>
              <a:t>Volterra</a:t>
            </a:r>
            <a:r>
              <a:rPr lang="en-US" altLang="x-none" sz="1800" b="1" dirty="0">
                <a:latin typeface="Helvetica" charset="0"/>
                <a:ea typeface="ＭＳ Ｐゴシック" charset="-128"/>
              </a:rPr>
              <a:t> kernel (h(k)), compute A, B, C, and D matrices</a:t>
            </a:r>
            <a:endParaRPr lang="en-US" altLang="x-none" sz="1800" b="1" dirty="0">
              <a:latin typeface="Times New Roman" charset="0"/>
              <a:ea typeface="ＭＳ Ｐゴシック" charset="-128"/>
            </a:endParaRPr>
          </a:p>
        </p:txBody>
      </p:sp>
      <p:sp>
        <p:nvSpPr>
          <p:cNvPr id="92171" name="AutoShape 11">
            <a:extLst>
              <a:ext uri="{FF2B5EF4-FFF2-40B4-BE49-F238E27FC236}">
                <a16:creationId xmlns:a16="http://schemas.microsoft.com/office/drawing/2014/main" id="{D037F036-2B8D-4F48-8785-23D5219F9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" y="6199188"/>
            <a:ext cx="781050" cy="363537"/>
          </a:xfrm>
          <a:prstGeom prst="rightArrow">
            <a:avLst>
              <a:gd name="adj1" fmla="val 50000"/>
              <a:gd name="adj2" fmla="val 5371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2" name="Rectangle 12">
            <a:extLst>
              <a:ext uri="{FF2B5EF4-FFF2-40B4-BE49-F238E27FC236}">
                <a16:creationId xmlns:a16="http://schemas.microsoft.com/office/drawing/2014/main" id="{CD0177F3-9D8E-FE43-9FA5-B93289AA6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0" y="4241800"/>
            <a:ext cx="3230563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x - states of the system</a:t>
            </a:r>
          </a:p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y - outputs (4 modes--&gt;4 outputs)</a:t>
            </a:r>
          </a:p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u - inputs (4 modes--&gt;4 inputs)</a:t>
            </a:r>
          </a:p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A,B,C,D - system matrices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D4DC8D-106C-6348-B582-6AADB50F52B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4747" y="4476048"/>
            <a:ext cx="1425647" cy="553998"/>
          </a:xfrm>
          <a:prstGeom prst="rect">
            <a:avLst/>
          </a:prstGeom>
          <a:blipFill rotWithShape="0">
            <a:blip r:embed="rId2"/>
            <a:stretch>
              <a:fillRect l="-7725" t="-92308" r="-37768" b="-8681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50888" name="TextBox 2">
            <a:extLst>
              <a:ext uri="{FF2B5EF4-FFF2-40B4-BE49-F238E27FC236}">
                <a16:creationId xmlns:a16="http://schemas.microsoft.com/office/drawing/2014/main" id="{1B57B806-5A14-4049-BEC5-E4BEB85A4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088" y="5414963"/>
            <a:ext cx="4975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Impulse (Sample) Responses = Ce</a:t>
            </a:r>
            <a:r>
              <a:rPr lang="en-US" altLang="en-US" sz="2000" baseline="30000">
                <a:latin typeface="Helvetica" pitchFamily="2" charset="0"/>
              </a:rPr>
              <a:t>At</a:t>
            </a:r>
            <a:r>
              <a:rPr lang="en-US" altLang="en-US" sz="2000">
                <a:latin typeface="Helvetica" pitchFamily="2" charset="0"/>
              </a:rPr>
              <a:t>B + 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52020-3A75-4D40-9D89-BDAAC31F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5" name="Rectangle 2">
            <a:extLst>
              <a:ext uri="{FF2B5EF4-FFF2-40B4-BE49-F238E27FC236}">
                <a16:creationId xmlns:a16="http://schemas.microsoft.com/office/drawing/2014/main" id="{6E7EB863-92EF-4F40-85E8-30DF8FD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" y="236538"/>
            <a:ext cx="8851900" cy="933450"/>
          </a:xfrm>
        </p:spPr>
        <p:txBody>
          <a:bodyPr/>
          <a:lstStyle/>
          <a:p>
            <a:r>
              <a:rPr lang="en-US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Traditional Approach for Obtaining Unsteady Aerodynamics in State-Space Form</a:t>
            </a:r>
          </a:p>
        </p:txBody>
      </p:sp>
      <p:grpSp>
        <p:nvGrpSpPr>
          <p:cNvPr id="251906" name="Group 1">
            <a:extLst>
              <a:ext uri="{FF2B5EF4-FFF2-40B4-BE49-F238E27FC236}">
                <a16:creationId xmlns:a16="http://schemas.microsoft.com/office/drawing/2014/main" id="{91CA88DD-B074-6043-A604-840ABB5CCD61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549400"/>
            <a:ext cx="8074025" cy="5232400"/>
            <a:chOff x="381000" y="1549400"/>
            <a:chExt cx="8074025" cy="5232400"/>
          </a:xfrm>
        </p:grpSpPr>
        <p:sp>
          <p:nvSpPr>
            <p:cNvPr id="90115" name="Rectangle 3">
              <a:extLst>
                <a:ext uri="{FF2B5EF4-FFF2-40B4-BE49-F238E27FC236}">
                  <a16:creationId xmlns:a16="http://schemas.microsoft.com/office/drawing/2014/main" id="{A2562C61-3AB3-6846-995A-7784284A2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1566863"/>
              <a:ext cx="8027988" cy="244316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6" name="Rectangle 4">
              <a:extLst>
                <a:ext uri="{FF2B5EF4-FFF2-40B4-BE49-F238E27FC236}">
                  <a16:creationId xmlns:a16="http://schemas.microsoft.com/office/drawing/2014/main" id="{2A48F652-5BF8-5645-B0AB-0A257814A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038" y="4338638"/>
              <a:ext cx="8027987" cy="2443162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7" name="Text Box 5">
              <a:extLst>
                <a:ext uri="{FF2B5EF4-FFF2-40B4-BE49-F238E27FC236}">
                  <a16:creationId xmlns:a16="http://schemas.microsoft.com/office/drawing/2014/main" id="{BFD603AA-3627-EA4F-A161-BD1953A94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875" y="1549400"/>
              <a:ext cx="2241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 dirty="0">
                  <a:solidFill>
                    <a:srgbClr val="007200"/>
                  </a:solidFill>
                  <a:latin typeface="Helvetica" charset="0"/>
                  <a:ea typeface="ＭＳ Ｐゴシック" charset="-128"/>
                </a:rPr>
                <a:t>Frequency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8" name="Text Box 6">
              <a:extLst>
                <a:ext uri="{FF2B5EF4-FFF2-40B4-BE49-F238E27FC236}">
                  <a16:creationId xmlns:a16="http://schemas.microsoft.com/office/drawing/2014/main" id="{424F7947-E1B4-9A4E-83F1-3FF96C898F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188" y="4356100"/>
              <a:ext cx="1619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 dirty="0">
                  <a:solidFill>
                    <a:srgbClr val="0000FF"/>
                  </a:solidFill>
                  <a:latin typeface="Helvetica" charset="0"/>
                  <a:ea typeface="ＭＳ Ｐゴシック" charset="-128"/>
                </a:rPr>
                <a:t>Time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9" name="AutoShape 7">
              <a:extLst>
                <a:ext uri="{FF2B5EF4-FFF2-40B4-BE49-F238E27FC236}">
                  <a16:creationId xmlns:a16="http://schemas.microsoft.com/office/drawing/2014/main" id="{7AA9256E-789A-CC43-9749-6E91B7125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150" y="2295525"/>
              <a:ext cx="1206500" cy="1038225"/>
            </a:xfrm>
            <a:prstGeom prst="flowChartDocumen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1" name="Text Box 9">
              <a:extLst>
                <a:ext uri="{FF2B5EF4-FFF2-40B4-BE49-F238E27FC236}">
                  <a16:creationId xmlns:a16="http://schemas.microsoft.com/office/drawing/2014/main" id="{547A900E-8C21-C640-AD69-B40FED1C0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663" y="2470150"/>
              <a:ext cx="10350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Doublet</a:t>
              </a:r>
            </a:p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Lattice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2" name="AutoShape 10">
              <a:extLst>
                <a:ext uri="{FF2B5EF4-FFF2-40B4-BE49-F238E27FC236}">
                  <a16:creationId xmlns:a16="http://schemas.microsoft.com/office/drawing/2014/main" id="{701C458F-7EF4-B744-8DBF-B4BF3130F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463" y="2233613"/>
              <a:ext cx="773112" cy="1119187"/>
            </a:xfrm>
            <a:prstGeom prst="flowChartInputOutpu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3" name="Text Box 11">
              <a:extLst>
                <a:ext uri="{FF2B5EF4-FFF2-40B4-BE49-F238E27FC236}">
                  <a16:creationId xmlns:a16="http://schemas.microsoft.com/office/drawing/2014/main" id="{8046C265-3FA6-9A48-8540-8BB25F07E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5925" y="2616200"/>
              <a:ext cx="72548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600" b="1">
                  <a:latin typeface="Helvetica" charset="0"/>
                  <a:ea typeface="ＭＳ Ｐゴシック" charset="-128"/>
                </a:rPr>
                <a:t>GAFs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5" name="AutoShape 13">
              <a:extLst>
                <a:ext uri="{FF2B5EF4-FFF2-40B4-BE49-F238E27FC236}">
                  <a16:creationId xmlns:a16="http://schemas.microsoft.com/office/drawing/2014/main" id="{EBF9ABAF-DC48-C84E-B366-12E183B2E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625" y="1809750"/>
              <a:ext cx="1546225" cy="736600"/>
            </a:xfrm>
            <a:prstGeom prst="flowChartDocumen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7" name="AutoShape 15">
              <a:extLst>
                <a:ext uri="{FF2B5EF4-FFF2-40B4-BE49-F238E27FC236}">
                  <a16:creationId xmlns:a16="http://schemas.microsoft.com/office/drawing/2014/main" id="{FE859D58-5960-2F49-9E6A-50C5A0561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713" y="4872038"/>
              <a:ext cx="1206500" cy="1038225"/>
            </a:xfrm>
            <a:prstGeom prst="flowChartDocumen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9" name="AutoShape 17">
              <a:extLst>
                <a:ext uri="{FF2B5EF4-FFF2-40B4-BE49-F238E27FC236}">
                  <a16:creationId xmlns:a16="http://schemas.microsoft.com/office/drawing/2014/main" id="{C1FD4040-BD01-654C-9E34-9709B4113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1000" y="2714625"/>
              <a:ext cx="1206500" cy="1038225"/>
            </a:xfrm>
            <a:prstGeom prst="flowChartDocumen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0" name="AutoShape 18">
              <a:extLst>
                <a:ext uri="{FF2B5EF4-FFF2-40B4-BE49-F238E27FC236}">
                  <a16:creationId xmlns:a16="http://schemas.microsoft.com/office/drawing/2014/main" id="{66EF6422-9001-EA47-931D-482BE760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1625" y="4705350"/>
              <a:ext cx="809625" cy="1119188"/>
            </a:xfrm>
            <a:prstGeom prst="flowChartInputOutpu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1" name="AutoShape 19">
              <a:extLst>
                <a:ext uri="{FF2B5EF4-FFF2-40B4-BE49-F238E27FC236}">
                  <a16:creationId xmlns:a16="http://schemas.microsoft.com/office/drawing/2014/main" id="{EA9CD365-BEAE-864C-9FEB-77B4AF990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7988" y="4783138"/>
              <a:ext cx="1635125" cy="1209675"/>
            </a:xfrm>
            <a:prstGeom prst="flowChartProcess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2" name="AutoShape 20">
              <a:extLst>
                <a:ext uri="{FF2B5EF4-FFF2-40B4-BE49-F238E27FC236}">
                  <a16:creationId xmlns:a16="http://schemas.microsoft.com/office/drawing/2014/main" id="{2B240BAF-AA7B-EB46-8596-7FB72A279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425" y="2624138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3" name="AutoShape 21">
              <a:extLst>
                <a:ext uri="{FF2B5EF4-FFF2-40B4-BE49-F238E27FC236}">
                  <a16:creationId xmlns:a16="http://schemas.microsoft.com/office/drawing/2014/main" id="{98F4513B-5C40-D941-AE5C-B48269DDB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3825" y="3087688"/>
              <a:ext cx="2389188" cy="249237"/>
            </a:xfrm>
            <a:prstGeom prst="rightArrow">
              <a:avLst>
                <a:gd name="adj1" fmla="val 50000"/>
                <a:gd name="adj2" fmla="val 239649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4" name="AutoShape 22">
              <a:extLst>
                <a:ext uri="{FF2B5EF4-FFF2-40B4-BE49-F238E27FC236}">
                  <a16:creationId xmlns:a16="http://schemas.microsoft.com/office/drawing/2014/main" id="{4234C7AD-BAFF-6C4D-8255-1218A07F0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9525" y="2138363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5" name="Text Box 23">
              <a:extLst>
                <a:ext uri="{FF2B5EF4-FFF2-40B4-BE49-F238E27FC236}">
                  <a16:creationId xmlns:a16="http://schemas.microsoft.com/office/drawing/2014/main" id="{DB91B7F7-8299-2845-923F-48D41A1B5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813" y="2597150"/>
              <a:ext cx="5270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>
                  <a:latin typeface="Helvetica" charset="0"/>
                  <a:ea typeface="ＭＳ Ｐゴシック" charset="-128"/>
                </a:rPr>
                <a:t>OR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6" name="Text Box 24">
              <a:extLst>
                <a:ext uri="{FF2B5EF4-FFF2-40B4-BE49-F238E27FC236}">
                  <a16:creationId xmlns:a16="http://schemas.microsoft.com/office/drawing/2014/main" id="{D9AA3273-BE4C-164C-8A55-4E21262CF5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5663" y="1841500"/>
              <a:ext cx="14160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Analysis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8" name="Text Box 26">
              <a:extLst>
                <a:ext uri="{FF2B5EF4-FFF2-40B4-BE49-F238E27FC236}">
                  <a16:creationId xmlns:a16="http://schemas.microsoft.com/office/drawing/2014/main" id="{75F96DA4-9867-CF43-9AF1-16B924DF5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1163" y="2751138"/>
              <a:ext cx="11493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Rational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Function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Approx.</a:t>
              </a:r>
              <a:endParaRPr lang="en-US" altLang="x-none" sz="1800">
                <a:latin typeface="Helvetica" charset="0"/>
                <a:ea typeface="ＭＳ Ｐゴシック" charset="-128"/>
              </a:endParaRPr>
            </a:p>
          </p:txBody>
        </p:sp>
        <p:sp>
          <p:nvSpPr>
            <p:cNvPr id="90141" name="Text Box 29">
              <a:extLst>
                <a:ext uri="{FF2B5EF4-FFF2-40B4-BE49-F238E27FC236}">
                  <a16:creationId xmlns:a16="http://schemas.microsoft.com/office/drawing/2014/main" id="{02D969F3-0C56-BF4E-ADAD-306A931DC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5" y="4856163"/>
              <a:ext cx="12128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sz="1800" b="1">
                  <a:latin typeface="Helvetica" pitchFamily="2" charset="0"/>
                </a:rPr>
                <a:t>CFD</a:t>
              </a:r>
            </a:p>
            <a:p>
              <a:pPr>
                <a:defRPr/>
              </a:pPr>
              <a:r>
                <a:rPr lang="en-US" altLang="en-US" sz="1800" b="1">
                  <a:latin typeface="Helvetica" pitchFamily="2" charset="0"/>
                </a:rPr>
                <a:t>(Flutter,</a:t>
              </a:r>
            </a:p>
            <a:p>
              <a:pPr>
                <a:defRPr/>
              </a:pPr>
              <a:r>
                <a:rPr lang="en-US" altLang="en-US" sz="1800" b="1">
                  <a:latin typeface="Helvetica" pitchFamily="2" charset="0"/>
                </a:rPr>
                <a:t>ASE Sim)</a:t>
              </a:r>
              <a:endParaRPr lang="en-US" altLang="en-US">
                <a:latin typeface="Helvetica" pitchFamily="2" charset="0"/>
              </a:endParaRPr>
            </a:p>
          </p:txBody>
        </p:sp>
        <p:sp>
          <p:nvSpPr>
            <p:cNvPr id="90142" name="Text Box 30">
              <a:extLst>
                <a:ext uri="{FF2B5EF4-FFF2-40B4-BE49-F238E27FC236}">
                  <a16:creationId xmlns:a16="http://schemas.microsoft.com/office/drawing/2014/main" id="{8B73A448-B4C9-1744-8D44-BB09E5E5A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1625" y="5072063"/>
              <a:ext cx="793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GAFs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3" name="AutoShape 31">
              <a:extLst>
                <a:ext uri="{FF2B5EF4-FFF2-40B4-BE49-F238E27FC236}">
                  <a16:creationId xmlns:a16="http://schemas.microsoft.com/office/drawing/2014/main" id="{765302EA-6FC6-D549-98B3-E08CFE864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8038" y="5157788"/>
              <a:ext cx="684212" cy="249237"/>
            </a:xfrm>
            <a:prstGeom prst="rightArrow">
              <a:avLst>
                <a:gd name="adj1" fmla="val 50000"/>
                <a:gd name="adj2" fmla="val 68630"/>
              </a:avLst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4" name="Text Box 32">
              <a:extLst>
                <a:ext uri="{FF2B5EF4-FFF2-40B4-BE49-F238E27FC236}">
                  <a16:creationId xmlns:a16="http://schemas.microsoft.com/office/drawing/2014/main" id="{66193C80-EE6F-F741-8104-442A670C6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375" y="4922838"/>
              <a:ext cx="17589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State-Space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Unsteady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Aerodynamics</a:t>
              </a:r>
            </a:p>
          </p:txBody>
        </p:sp>
        <p:sp>
          <p:nvSpPr>
            <p:cNvPr id="90145" name="AutoShape 33">
              <a:extLst>
                <a:ext uri="{FF2B5EF4-FFF2-40B4-BE49-F238E27FC236}">
                  <a16:creationId xmlns:a16="http://schemas.microsoft.com/office/drawing/2014/main" id="{53F47790-A7A3-2447-99E0-532F0570C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413" y="3484563"/>
              <a:ext cx="452437" cy="968375"/>
            </a:xfrm>
            <a:prstGeom prst="upArrow">
              <a:avLst>
                <a:gd name="adj1" fmla="val 50000"/>
                <a:gd name="adj2" fmla="val 53509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7" name="AutoShape 35">
              <a:extLst>
                <a:ext uri="{FF2B5EF4-FFF2-40B4-BE49-F238E27FC236}">
                  <a16:creationId xmlns:a16="http://schemas.microsoft.com/office/drawing/2014/main" id="{5676A6DD-EA92-FB4D-A8F1-509BA0EA7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3787775"/>
              <a:ext cx="560388" cy="790575"/>
            </a:xfrm>
            <a:prstGeom prst="downArrow">
              <a:avLst>
                <a:gd name="adj1" fmla="val 50000"/>
                <a:gd name="adj2" fmla="val 35269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9" name="Text Box 37">
              <a:extLst>
                <a:ext uri="{FF2B5EF4-FFF2-40B4-BE49-F238E27FC236}">
                  <a16:creationId xmlns:a16="http://schemas.microsoft.com/office/drawing/2014/main" id="{C6AEB5C3-E4B1-3D4F-A6DF-458162A46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8838" y="3975100"/>
              <a:ext cx="603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FFT</a:t>
              </a:r>
              <a:endParaRPr lang="en-US" altLang="x-none" sz="1800">
                <a:latin typeface="Helvetica" charset="0"/>
                <a:ea typeface="ＭＳ Ｐゴシック" charset="-128"/>
              </a:endParaRPr>
            </a:p>
          </p:txBody>
        </p:sp>
        <p:sp>
          <p:nvSpPr>
            <p:cNvPr id="90151" name="Line 39">
              <a:extLst>
                <a:ext uri="{FF2B5EF4-FFF2-40B4-BE49-F238E27FC236}">
                  <a16:creationId xmlns:a16="http://schemas.microsoft.com/office/drawing/2014/main" id="{B82413D4-38B3-3341-B8B1-4713B1166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67175" y="2384425"/>
              <a:ext cx="141288" cy="2301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52" name="Line 40">
              <a:extLst>
                <a:ext uri="{FF2B5EF4-FFF2-40B4-BE49-F238E27FC236}">
                  <a16:creationId xmlns:a16="http://schemas.microsoft.com/office/drawing/2014/main" id="{073FDE5A-1A15-9248-8685-CAA446131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2575" y="2917825"/>
              <a:ext cx="214313" cy="185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61" name="AutoShape 49">
              <a:extLst>
                <a:ext uri="{FF2B5EF4-FFF2-40B4-BE49-F238E27FC236}">
                  <a16:creationId xmlns:a16="http://schemas.microsoft.com/office/drawing/2014/main" id="{7E6F4DC1-8B67-8142-89A0-F74D03F9E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150" y="6003925"/>
              <a:ext cx="1546225" cy="736600"/>
            </a:xfrm>
            <a:prstGeom prst="flowChartDocumen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62" name="Text Box 50">
              <a:extLst>
                <a:ext uri="{FF2B5EF4-FFF2-40B4-BE49-F238E27FC236}">
                  <a16:creationId xmlns:a16="http://schemas.microsoft.com/office/drawing/2014/main" id="{21455AC0-1C7B-A743-97EB-6EB29E232E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550" y="6024563"/>
              <a:ext cx="14160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Analysis</a:t>
              </a:r>
              <a:endParaRPr lang="en-US" altLang="x-none" sz="1800">
                <a:latin typeface="Helvetica" charset="0"/>
                <a:ea typeface="ＭＳ Ｐゴシック" charset="-128"/>
              </a:endParaRPr>
            </a:p>
          </p:txBody>
        </p:sp>
        <p:sp>
          <p:nvSpPr>
            <p:cNvPr id="90163" name="AutoShape 51">
              <a:extLst>
                <a:ext uri="{FF2B5EF4-FFF2-40B4-BE49-F238E27FC236}">
                  <a16:creationId xmlns:a16="http://schemas.microsoft.com/office/drawing/2014/main" id="{B798FF95-9486-5544-974E-FF4C91AF36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700463">
              <a:off x="6757988" y="6002338"/>
              <a:ext cx="725487" cy="604837"/>
            </a:xfrm>
            <a:custGeom>
              <a:avLst/>
              <a:gdLst>
                <a:gd name="T0" fmla="*/ 508042 w 21600"/>
                <a:gd name="T1" fmla="*/ 0 h 21600"/>
                <a:gd name="T2" fmla="*/ 508042 w 21600"/>
                <a:gd name="T3" fmla="*/ 340445 h 21600"/>
                <a:gd name="T4" fmla="*/ 108722 w 21600"/>
                <a:gd name="T5" fmla="*/ 604838 h 21600"/>
                <a:gd name="T6" fmla="*/ 725487 w 21600"/>
                <a:gd name="T7" fmla="*/ 17022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03E7D4-1AF5-EC4E-8778-0FADCEC2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29" name="Rectangle 2">
            <a:extLst>
              <a:ext uri="{FF2B5EF4-FFF2-40B4-BE49-F238E27FC236}">
                <a16:creationId xmlns:a16="http://schemas.microsoft.com/office/drawing/2014/main" id="{314627A0-6E86-A742-8A4D-1DF7D2EA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25" y="-9525"/>
            <a:ext cx="9067800" cy="1093788"/>
          </a:xfrm>
        </p:spPr>
        <p:txBody>
          <a:bodyPr/>
          <a:lstStyle/>
          <a:p>
            <a:r>
              <a:rPr lang="en-US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New Approach for Obtaining Unsteady Aerodynamics in State-Space Form Using ERA</a:t>
            </a:r>
          </a:p>
        </p:txBody>
      </p:sp>
      <p:grpSp>
        <p:nvGrpSpPr>
          <p:cNvPr id="252930" name="Group 1">
            <a:extLst>
              <a:ext uri="{FF2B5EF4-FFF2-40B4-BE49-F238E27FC236}">
                <a16:creationId xmlns:a16="http://schemas.microsoft.com/office/drawing/2014/main" id="{4682B822-2B39-DE4D-82E7-422CB9B95033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524000"/>
            <a:ext cx="8097838" cy="5232400"/>
            <a:chOff x="479425" y="1331913"/>
            <a:chExt cx="8097838" cy="5232400"/>
          </a:xfrm>
        </p:grpSpPr>
        <p:sp>
          <p:nvSpPr>
            <p:cNvPr id="91139" name="Rectangle 3">
              <a:extLst>
                <a:ext uri="{FF2B5EF4-FFF2-40B4-BE49-F238E27FC236}">
                  <a16:creationId xmlns:a16="http://schemas.microsoft.com/office/drawing/2014/main" id="{E2EA2741-866A-234F-B60D-2619F7D04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425" y="1349376"/>
              <a:ext cx="8027988" cy="244316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0" name="Rectangle 4">
              <a:extLst>
                <a:ext uri="{FF2B5EF4-FFF2-40B4-BE49-F238E27FC236}">
                  <a16:creationId xmlns:a16="http://schemas.microsoft.com/office/drawing/2014/main" id="{CDEEE1DE-B1AA-0840-BD1E-39F37E1DA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463" y="4121151"/>
              <a:ext cx="8027987" cy="2443162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1" name="Text Box 5">
              <a:extLst>
                <a:ext uri="{FF2B5EF4-FFF2-40B4-BE49-F238E27FC236}">
                  <a16:creationId xmlns:a16="http://schemas.microsoft.com/office/drawing/2014/main" id="{B5A22C2C-7415-3E49-9066-ABAF44081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" y="1331913"/>
              <a:ext cx="2241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 dirty="0">
                  <a:latin typeface="Helvetica" charset="0"/>
                  <a:ea typeface="ＭＳ Ｐゴシック" charset="-128"/>
                </a:rPr>
                <a:t>Frequency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2" name="Text Box 6">
              <a:extLst>
                <a:ext uri="{FF2B5EF4-FFF2-40B4-BE49-F238E27FC236}">
                  <a16:creationId xmlns:a16="http://schemas.microsoft.com/office/drawing/2014/main" id="{8914BFC0-6DF3-2C4A-A4E3-72F58CF90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613" y="4138613"/>
              <a:ext cx="1619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b="1" u="sng" dirty="0">
                  <a:solidFill>
                    <a:srgbClr val="0000FF"/>
                  </a:solidFill>
                  <a:latin typeface="Helvetica" charset="0"/>
                  <a:ea typeface="ＭＳ Ｐゴシック" charset="-128"/>
                </a:rPr>
                <a:t>Time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3" name="AutoShape 7">
              <a:extLst>
                <a:ext uri="{FF2B5EF4-FFF2-40B4-BE49-F238E27FC236}">
                  <a16:creationId xmlns:a16="http://schemas.microsoft.com/office/drawing/2014/main" id="{35CB07B9-3709-D044-93CA-1289A552C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75" y="2078038"/>
              <a:ext cx="1206500" cy="1038225"/>
            </a:xfrm>
            <a:prstGeom prst="flowChartDocumen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4" name="Text Box 8">
              <a:extLst>
                <a:ext uri="{FF2B5EF4-FFF2-40B4-BE49-F238E27FC236}">
                  <a16:creationId xmlns:a16="http://schemas.microsoft.com/office/drawing/2014/main" id="{629EB2ED-687C-814F-B034-BCDB756BBC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563" y="2224088"/>
              <a:ext cx="9715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Doublet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Lattice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5" name="AutoShape 9">
              <a:extLst>
                <a:ext uri="{FF2B5EF4-FFF2-40B4-BE49-F238E27FC236}">
                  <a16:creationId xmlns:a16="http://schemas.microsoft.com/office/drawing/2014/main" id="{F6D86330-95F0-D64D-A76F-79771E311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6888" y="2016126"/>
              <a:ext cx="773112" cy="1119187"/>
            </a:xfrm>
            <a:prstGeom prst="flowChartInputOutpu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6" name="Text Box 10">
              <a:extLst>
                <a:ext uri="{FF2B5EF4-FFF2-40B4-BE49-F238E27FC236}">
                  <a16:creationId xmlns:a16="http://schemas.microsoft.com/office/drawing/2014/main" id="{B07C8D99-6351-2A4D-A01F-81D5F6B98C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8475" y="2365376"/>
              <a:ext cx="7683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GAFs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9" name="AutoShape 13">
              <a:extLst>
                <a:ext uri="{FF2B5EF4-FFF2-40B4-BE49-F238E27FC236}">
                  <a16:creationId xmlns:a16="http://schemas.microsoft.com/office/drawing/2014/main" id="{16C333CC-94C8-A642-9C59-577DA7031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4664076"/>
              <a:ext cx="1206500" cy="1038225"/>
            </a:xfrm>
            <a:prstGeom prst="flowChartDocument">
              <a:avLst/>
            </a:prstGeom>
            <a:noFill/>
            <a:ln w="38100">
              <a:solidFill>
                <a:srgbClr val="0453E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0" name="AutoShape 14">
              <a:extLst>
                <a:ext uri="{FF2B5EF4-FFF2-40B4-BE49-F238E27FC236}">
                  <a16:creationId xmlns:a16="http://schemas.microsoft.com/office/drawing/2014/main" id="{7DBE91DA-1071-9349-8D13-6CED45D34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363" y="2532063"/>
              <a:ext cx="1206500" cy="1038225"/>
            </a:xfrm>
            <a:prstGeom prst="flowChartDocumen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1" name="AutoShape 15">
              <a:extLst>
                <a:ext uri="{FF2B5EF4-FFF2-40B4-BE49-F238E27FC236}">
                  <a16:creationId xmlns:a16="http://schemas.microsoft.com/office/drawing/2014/main" id="{3079767E-45AB-A045-9AF0-229AC4A7D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075" y="4495801"/>
              <a:ext cx="923925" cy="1004887"/>
            </a:xfrm>
            <a:prstGeom prst="flowChartInputOutpu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2" name="AutoShape 16">
              <a:extLst>
                <a:ext uri="{FF2B5EF4-FFF2-40B4-BE49-F238E27FC236}">
                  <a16:creationId xmlns:a16="http://schemas.microsoft.com/office/drawing/2014/main" id="{C02ABC15-FB1E-E74A-BDB5-73236D0E0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4350" y="4575176"/>
              <a:ext cx="1654175" cy="1198562"/>
            </a:xfrm>
            <a:prstGeom prst="flowChartProcess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3" name="AutoShape 17">
              <a:extLst>
                <a:ext uri="{FF2B5EF4-FFF2-40B4-BE49-F238E27FC236}">
                  <a16:creationId xmlns:a16="http://schemas.microsoft.com/office/drawing/2014/main" id="{1B852939-ED88-3240-9299-14D023AA6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850" y="2406651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4" name="AutoShape 18">
              <a:extLst>
                <a:ext uri="{FF2B5EF4-FFF2-40B4-BE49-F238E27FC236}">
                  <a16:creationId xmlns:a16="http://schemas.microsoft.com/office/drawing/2014/main" id="{F20879E5-972E-3C4B-8F29-CCB406814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250" y="2870201"/>
              <a:ext cx="2389188" cy="249237"/>
            </a:xfrm>
            <a:prstGeom prst="rightArrow">
              <a:avLst>
                <a:gd name="adj1" fmla="val 50000"/>
                <a:gd name="adj2" fmla="val 239649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5" name="AutoShape 19">
              <a:extLst>
                <a:ext uri="{FF2B5EF4-FFF2-40B4-BE49-F238E27FC236}">
                  <a16:creationId xmlns:a16="http://schemas.microsoft.com/office/drawing/2014/main" id="{FA1C6B47-23BF-614C-82E4-DDA575459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950" y="1920876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6" name="Text Box 20">
              <a:extLst>
                <a:ext uri="{FF2B5EF4-FFF2-40B4-BE49-F238E27FC236}">
                  <a16:creationId xmlns:a16="http://schemas.microsoft.com/office/drawing/2014/main" id="{901643A6-0EBC-BD4A-A2F7-625E3CEE1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2238" y="2379663"/>
              <a:ext cx="5270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OR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9" name="Text Box 23">
              <a:extLst>
                <a:ext uri="{FF2B5EF4-FFF2-40B4-BE49-F238E27FC236}">
                  <a16:creationId xmlns:a16="http://schemas.microsoft.com/office/drawing/2014/main" id="{4BB2B5BB-E0B6-E34B-BBC4-92829BCA55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9588" y="2559051"/>
              <a:ext cx="10604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Rational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Function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Approx.</a:t>
              </a:r>
            </a:p>
          </p:txBody>
        </p:sp>
        <p:sp>
          <p:nvSpPr>
            <p:cNvPr id="91161" name="Text Box 25">
              <a:extLst>
                <a:ext uri="{FF2B5EF4-FFF2-40B4-BE49-F238E27FC236}">
                  <a16:creationId xmlns:a16="http://schemas.microsoft.com/office/drawing/2014/main" id="{0F328D26-0C18-DF41-97A4-8F243B27A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2488" y="4649788"/>
              <a:ext cx="1223962" cy="9239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CFD</a:t>
              </a:r>
            </a:p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(Flutter,</a:t>
              </a:r>
            </a:p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ASE Sim)</a:t>
              </a:r>
              <a:endParaRPr lang="en-US" altLang="x-none" b="1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2" name="Text Box 26">
              <a:extLst>
                <a:ext uri="{FF2B5EF4-FFF2-40B4-BE49-F238E27FC236}">
                  <a16:creationId xmlns:a16="http://schemas.microsoft.com/office/drawing/2014/main" id="{D7F53ABB-080B-7845-836B-AFB146214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0213" y="4573588"/>
              <a:ext cx="742950" cy="915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GAF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Imp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Resp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3" name="AutoShape 27">
              <a:extLst>
                <a:ext uri="{FF2B5EF4-FFF2-40B4-BE49-F238E27FC236}">
                  <a16:creationId xmlns:a16="http://schemas.microsoft.com/office/drawing/2014/main" id="{298C245F-D47D-DF44-BB7F-3245BBD59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938" y="4754563"/>
              <a:ext cx="684212" cy="249238"/>
            </a:xfrm>
            <a:prstGeom prst="rightArrow">
              <a:avLst>
                <a:gd name="adj1" fmla="val 50000"/>
                <a:gd name="adj2" fmla="val 68631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4" name="Text Box 28">
              <a:extLst>
                <a:ext uri="{FF2B5EF4-FFF2-40B4-BE49-F238E27FC236}">
                  <a16:creationId xmlns:a16="http://schemas.microsoft.com/office/drawing/2014/main" id="{B0A82E44-E75C-A344-88D5-7D9EFB22D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8313" y="4694238"/>
              <a:ext cx="1758950" cy="915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State-Space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Unsteady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Aerodynamics</a:t>
              </a:r>
              <a:endParaRPr lang="en-US" altLang="x-none" b="1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5" name="AutoShape 29">
              <a:extLst>
                <a:ext uri="{FF2B5EF4-FFF2-40B4-BE49-F238E27FC236}">
                  <a16:creationId xmlns:a16="http://schemas.microsoft.com/office/drawing/2014/main" id="{C51C8FE5-DC4A-AB4F-9B65-BE724F744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838" y="3267076"/>
              <a:ext cx="452437" cy="1057275"/>
            </a:xfrm>
            <a:prstGeom prst="upArrow">
              <a:avLst>
                <a:gd name="adj1" fmla="val 50000"/>
                <a:gd name="adj2" fmla="val 58421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7" name="AutoShape 31">
              <a:extLst>
                <a:ext uri="{FF2B5EF4-FFF2-40B4-BE49-F238E27FC236}">
                  <a16:creationId xmlns:a16="http://schemas.microsoft.com/office/drawing/2014/main" id="{F119E576-B39C-8744-BBBD-6407CFFDF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2488" y="3605213"/>
              <a:ext cx="560387" cy="790575"/>
            </a:xfrm>
            <a:prstGeom prst="downArrow">
              <a:avLst>
                <a:gd name="adj1" fmla="val 50000"/>
                <a:gd name="adj2" fmla="val 35269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9" name="Text Box 33">
              <a:extLst>
                <a:ext uri="{FF2B5EF4-FFF2-40B4-BE49-F238E27FC236}">
                  <a16:creationId xmlns:a16="http://schemas.microsoft.com/office/drawing/2014/main" id="{8272F189-E947-F34A-AF32-57EC5CC7E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7263" y="3757613"/>
              <a:ext cx="603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solidFill>
                    <a:schemeClr val="bg2"/>
                  </a:solidFill>
                  <a:latin typeface="Helvetica" charset="0"/>
                  <a:ea typeface="ＭＳ Ｐゴシック" charset="-128"/>
                </a:rPr>
                <a:t>FFT</a:t>
              </a:r>
              <a:endParaRPr lang="en-US" altLang="x-none">
                <a:solidFill>
                  <a:schemeClr val="bg2"/>
                </a:solidFill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1" name="AutoShape 35">
              <a:extLst>
                <a:ext uri="{FF2B5EF4-FFF2-40B4-BE49-F238E27FC236}">
                  <a16:creationId xmlns:a16="http://schemas.microsoft.com/office/drawing/2014/main" id="{F6F83314-5E26-5146-97ED-8FE8557CD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4413" y="4425951"/>
              <a:ext cx="1206500" cy="682625"/>
            </a:xfrm>
            <a:prstGeom prst="flowChartDocumen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2" name="Text Box 36">
              <a:extLst>
                <a:ext uri="{FF2B5EF4-FFF2-40B4-BE49-F238E27FC236}">
                  <a16:creationId xmlns:a16="http://schemas.microsoft.com/office/drawing/2014/main" id="{763C62CD-2B47-C547-AAB6-FADAD4269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0313" y="4541838"/>
              <a:ext cx="666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ERA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4" name="AutoShape 38">
              <a:extLst>
                <a:ext uri="{FF2B5EF4-FFF2-40B4-BE49-F238E27FC236}">
                  <a16:creationId xmlns:a16="http://schemas.microsoft.com/office/drawing/2014/main" id="{D34CFA81-ED21-AA48-84B1-205A42176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4600576"/>
              <a:ext cx="585788" cy="249237"/>
            </a:xfrm>
            <a:prstGeom prst="rightArrow">
              <a:avLst>
                <a:gd name="adj1" fmla="val 50000"/>
                <a:gd name="adj2" fmla="val 58758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5" name="AutoShape 39">
              <a:extLst>
                <a:ext uri="{FF2B5EF4-FFF2-40B4-BE49-F238E27FC236}">
                  <a16:creationId xmlns:a16="http://schemas.microsoft.com/office/drawing/2014/main" id="{1200AD7B-C892-D446-88F7-55F50F490D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818313" y="5791201"/>
              <a:ext cx="773112" cy="488950"/>
            </a:xfrm>
            <a:custGeom>
              <a:avLst/>
              <a:gdLst>
                <a:gd name="T0" fmla="*/ 541393 w 21600"/>
                <a:gd name="T1" fmla="*/ 0 h 21600"/>
                <a:gd name="T2" fmla="*/ 541393 w 21600"/>
                <a:gd name="T3" fmla="*/ 275215 h 21600"/>
                <a:gd name="T4" fmla="*/ 115859 w 21600"/>
                <a:gd name="T5" fmla="*/ 488950 h 21600"/>
                <a:gd name="T6" fmla="*/ 773112 w 21600"/>
                <a:gd name="T7" fmla="*/ 137608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FFFF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179" name="AutoShape 43">
              <a:extLst>
                <a:ext uri="{FF2B5EF4-FFF2-40B4-BE49-F238E27FC236}">
                  <a16:creationId xmlns:a16="http://schemas.microsoft.com/office/drawing/2014/main" id="{1FEACD3F-3E58-5545-893A-60DF1546B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988" y="4656138"/>
              <a:ext cx="844550" cy="249238"/>
            </a:xfrm>
            <a:prstGeom prst="rightArrow">
              <a:avLst>
                <a:gd name="adj1" fmla="val 50000"/>
                <a:gd name="adj2" fmla="val 84714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0" name="Line 44">
              <a:extLst>
                <a:ext uri="{FF2B5EF4-FFF2-40B4-BE49-F238E27FC236}">
                  <a16:creationId xmlns:a16="http://schemas.microsoft.com/office/drawing/2014/main" id="{BB43C4CC-B460-E14F-B1DE-1A368B93F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8138" y="2176463"/>
              <a:ext cx="131762" cy="257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1" name="Line 45">
              <a:extLst>
                <a:ext uri="{FF2B5EF4-FFF2-40B4-BE49-F238E27FC236}">
                  <a16:creationId xmlns:a16="http://schemas.microsoft.com/office/drawing/2014/main" id="{5CD3D37C-CE31-4F4A-B657-CF59EA8B3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5600" y="2681288"/>
              <a:ext cx="274638" cy="1952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2" name="AutoShape 46">
              <a:extLst>
                <a:ext uri="{FF2B5EF4-FFF2-40B4-BE49-F238E27FC236}">
                  <a16:creationId xmlns:a16="http://schemas.microsoft.com/office/drawing/2014/main" id="{0D163D8B-6E03-D64C-98B3-6B8B8E2DA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050" y="1592263"/>
              <a:ext cx="1546225" cy="736600"/>
            </a:xfrm>
            <a:prstGeom prst="flowChartDocumen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3" name="Text Box 47">
              <a:extLst>
                <a:ext uri="{FF2B5EF4-FFF2-40B4-BE49-F238E27FC236}">
                  <a16:creationId xmlns:a16="http://schemas.microsoft.com/office/drawing/2014/main" id="{432A71F2-8EF5-DB4E-BD56-FA26C3B256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2663" y="1631951"/>
              <a:ext cx="1314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Analysis</a:t>
              </a:r>
            </a:p>
          </p:txBody>
        </p:sp>
        <p:sp>
          <p:nvSpPr>
            <p:cNvPr id="91184" name="AutoShape 48">
              <a:extLst>
                <a:ext uri="{FF2B5EF4-FFF2-40B4-BE49-F238E27FC236}">
                  <a16:creationId xmlns:a16="http://schemas.microsoft.com/office/drawing/2014/main" id="{8FB2E3C0-D4A6-8744-A87C-574E659EE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638" y="5756276"/>
              <a:ext cx="1546225" cy="736600"/>
            </a:xfrm>
            <a:prstGeom prst="flowChartDocumen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5" name="Text Box 49">
              <a:extLst>
                <a:ext uri="{FF2B5EF4-FFF2-40B4-BE49-F238E27FC236}">
                  <a16:creationId xmlns:a16="http://schemas.microsoft.com/office/drawing/2014/main" id="{B4B04C04-C473-3742-A956-3EFB6E745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7150" y="5767388"/>
              <a:ext cx="1314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Analysis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A1B45-D6A4-864C-A177-A220F3D6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Rectangle 2">
            <a:extLst>
              <a:ext uri="{FF2B5EF4-FFF2-40B4-BE49-F238E27FC236}">
                <a16:creationId xmlns:a16="http://schemas.microsoft.com/office/drawing/2014/main" id="{8AA60A06-35E3-F64F-A052-D45C4D77D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2192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GAFs</a:t>
            </a:r>
            <a:br>
              <a:rPr lang="en-US" altLang="en-US" sz="4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10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Impulse Responses Do Exist!</a:t>
            </a:r>
          </a:p>
        </p:txBody>
      </p:sp>
      <p:pic>
        <p:nvPicPr>
          <p:cNvPr id="106499" name="Picture 3">
            <a:extLst>
              <a:ext uri="{FF2B5EF4-FFF2-40B4-BE49-F238E27FC236}">
                <a16:creationId xmlns:a16="http://schemas.microsoft.com/office/drawing/2014/main" id="{25245204-9484-9548-AD8E-D876DBB70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6335713" cy="49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53955" name="TextBox 1">
            <a:extLst>
              <a:ext uri="{FF2B5EF4-FFF2-40B4-BE49-F238E27FC236}">
                <a16:creationId xmlns:a16="http://schemas.microsoft.com/office/drawing/2014/main" id="{84E67EC9-A812-1041-94F2-4E9B99F23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413" y="1671638"/>
            <a:ext cx="2298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AGARD 445.6 Wing</a:t>
            </a:r>
          </a:p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M=0.9</a:t>
            </a:r>
          </a:p>
        </p:txBody>
      </p:sp>
      <p:sp>
        <p:nvSpPr>
          <p:cNvPr id="253956" name="TextBox 2">
            <a:extLst>
              <a:ext uri="{FF2B5EF4-FFF2-40B4-BE49-F238E27FC236}">
                <a16:creationId xmlns:a16="http://schemas.microsoft.com/office/drawing/2014/main" id="{2A2A70EC-750A-594F-99D7-6F5D18218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419600"/>
            <a:ext cx="2236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An FFT of these</a:t>
            </a:r>
          </a:p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Functions yields</a:t>
            </a:r>
            <a:r>
              <a:rPr lang="is-IS" altLang="en-US" sz="1800" b="1">
                <a:solidFill>
                  <a:srgbClr val="0070C0"/>
                </a:solidFill>
                <a:latin typeface="Helvetica" pitchFamily="2" charset="0"/>
              </a:rPr>
              <a:t>…</a:t>
            </a:r>
            <a:endParaRPr lang="en-US" altLang="en-US" sz="1800" b="1">
              <a:solidFill>
                <a:srgbClr val="0070C0"/>
              </a:solidFill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22912C-5927-4944-A93F-23A59FBB4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447C27C6-CBDB-C846-813D-5C6C1A659E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000" y="215900"/>
            <a:ext cx="8858250" cy="815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x-none" sz="3600" dirty="0">
                <a:solidFill>
                  <a:srgbClr val="003399"/>
                </a:solidFill>
              </a:rPr>
              <a:t>Frequency-Domain GAFs</a:t>
            </a:r>
            <a:br>
              <a:rPr lang="en-US" altLang="x-none" sz="4400" dirty="0">
                <a:solidFill>
                  <a:srgbClr val="003399"/>
                </a:solidFill>
              </a:rPr>
            </a:br>
            <a:r>
              <a:rPr lang="en-US" altLang="x-none" sz="2700" dirty="0">
                <a:solidFill>
                  <a:srgbClr val="003399"/>
                </a:solidFill>
              </a:rPr>
              <a:t>FFT of Impulse Responses (comparison w/ linear solution)</a:t>
            </a:r>
          </a:p>
        </p:txBody>
      </p:sp>
      <p:pic>
        <p:nvPicPr>
          <p:cNvPr id="107524" name="Picture 4">
            <a:extLst>
              <a:ext uri="{FF2B5EF4-FFF2-40B4-BE49-F238E27FC236}">
                <a16:creationId xmlns:a16="http://schemas.microsoft.com/office/drawing/2014/main" id="{22E6E8FB-75EE-934F-8525-04C4C3CD0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6297613" cy="553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426ED-12CC-5245-94C8-421072E0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214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7B35-1B8A-2C46-964E-846F7A3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3372"/>
            <a:ext cx="7772400" cy="1143000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FUN3D Code</a:t>
            </a:r>
          </a:p>
        </p:txBody>
      </p:sp>
      <p:pic>
        <p:nvPicPr>
          <p:cNvPr id="256002" name="Picture 3">
            <a:extLst>
              <a:ext uri="{FF2B5EF4-FFF2-40B4-BE49-F238E27FC236}">
                <a16:creationId xmlns:a16="http://schemas.microsoft.com/office/drawing/2014/main" id="{A45D5DA8-E5EC-594A-91E0-156A178F2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9225"/>
            <a:ext cx="4902200" cy="659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03" name="TextBox 4">
            <a:extLst>
              <a:ext uri="{FF2B5EF4-FFF2-40B4-BE49-F238E27FC236}">
                <a16:creationId xmlns:a16="http://schemas.microsoft.com/office/drawing/2014/main" id="{EA43E630-55F2-F349-8B0E-F48F763BF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09800"/>
            <a:ext cx="3962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Corbel" panose="020B0503020204020204" pitchFamily="34" charset="0"/>
              </a:rPr>
              <a:t> </a:t>
            </a:r>
            <a:r>
              <a:rPr lang="en-US" altLang="en-US">
                <a:latin typeface="Helvetica" pitchFamily="2" charset="0"/>
              </a:rPr>
              <a:t>Unstructured-grid flow  </a:t>
            </a:r>
          </a:p>
          <a:p>
            <a:r>
              <a:rPr lang="en-US" altLang="en-US">
                <a:latin typeface="Helvetica" pitchFamily="2" charset="0"/>
              </a:rPr>
              <a:t>  solver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Langley-developed code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Aeroelastic capability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Multiple turbulence  </a:t>
            </a:r>
          </a:p>
          <a:p>
            <a:r>
              <a:rPr lang="en-US" altLang="en-US">
                <a:latin typeface="Helvetica" pitchFamily="2" charset="0"/>
              </a:rPr>
              <a:t> 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0998B-E1DC-8640-BDE2-C8E31367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800C-102D-F74D-A5C7-1024256F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08" y="251368"/>
            <a:ext cx="7772400" cy="644975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57026" name="TextBox 4">
            <a:extLst>
              <a:ext uri="{FF2B5EF4-FFF2-40B4-BE49-F238E27FC236}">
                <a16:creationId xmlns:a16="http://schemas.microsoft.com/office/drawing/2014/main" id="{E0345ECE-BDF5-F147-9F35-4AE6D04D6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144588"/>
            <a:ext cx="5935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Unsteady Aerodynamic State-Space ROM</a:t>
            </a:r>
          </a:p>
        </p:txBody>
      </p:sp>
      <p:sp>
        <p:nvSpPr>
          <p:cNvPr id="7" name="Bent Arrow 6">
            <a:extLst>
              <a:ext uri="{FF2B5EF4-FFF2-40B4-BE49-F238E27FC236}">
                <a16:creationId xmlns:a16="http://schemas.microsoft.com/office/drawing/2014/main" id="{3292C4B8-1938-FA4B-9B22-FF5531076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09800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57028" name="TextBox 7">
            <a:extLst>
              <a:ext uri="{FF2B5EF4-FFF2-40B4-BE49-F238E27FC236}">
                <a16:creationId xmlns:a16="http://schemas.microsoft.com/office/drawing/2014/main" id="{F8710A32-DCD6-4649-B353-56F93D2F6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3657600"/>
            <a:ext cx="2071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FF0000"/>
                </a:solidFill>
                <a:latin typeface="Helvetica" pitchFamily="2" charset="0"/>
              </a:rPr>
              <a:t>Walsh Functions</a:t>
            </a:r>
          </a:p>
        </p:txBody>
      </p:sp>
      <p:pic>
        <p:nvPicPr>
          <p:cNvPr id="257029" name="Picture 8" descr="ROM_Process1.png">
            <a:extLst>
              <a:ext uri="{FF2B5EF4-FFF2-40B4-BE49-F238E27FC236}">
                <a16:creationId xmlns:a16="http://schemas.microsoft.com/office/drawing/2014/main" id="{7FAE939A-8451-EA4B-8E26-F2680E0A1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924050"/>
            <a:ext cx="6350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7030" name="Picture 9" descr="StructROM.jpg">
            <a:extLst>
              <a:ext uri="{FF2B5EF4-FFF2-40B4-BE49-F238E27FC236}">
                <a16:creationId xmlns:a16="http://schemas.microsoft.com/office/drawing/2014/main" id="{79C8B16A-160C-9448-B39F-5318B0192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14913"/>
            <a:ext cx="39624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031" name="TextBox 10">
            <a:extLst>
              <a:ext uri="{FF2B5EF4-FFF2-40B4-BE49-F238E27FC236}">
                <a16:creationId xmlns:a16="http://schemas.microsoft.com/office/drawing/2014/main" id="{D4C4E1A9-AFD4-8D4E-9AB4-FB32EC5B5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721225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Structural state-space ROM</a:t>
            </a:r>
          </a:p>
        </p:txBody>
      </p:sp>
      <p:pic>
        <p:nvPicPr>
          <p:cNvPr id="257032" name="Picture 2">
            <a:extLst>
              <a:ext uri="{FF2B5EF4-FFF2-40B4-BE49-F238E27FC236}">
                <a16:creationId xmlns:a16="http://schemas.microsoft.com/office/drawing/2014/main" id="{91E975C3-0D60-5840-8627-3B6BBAD4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4038600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2B954-7775-6C47-8D4C-61FD899A2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827CF-B79A-DD4F-A8A4-144C5A09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18" y="265813"/>
            <a:ext cx="7772400" cy="758419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58050" name="TextBox 4">
            <a:extLst>
              <a:ext uri="{FF2B5EF4-FFF2-40B4-BE49-F238E27FC236}">
                <a16:creationId xmlns:a16="http://schemas.microsoft.com/office/drawing/2014/main" id="{ACC037B9-3715-774F-8584-4A58335E7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1173163"/>
            <a:ext cx="4037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Aeroelastic Simulation ROM</a:t>
            </a:r>
          </a:p>
        </p:txBody>
      </p:sp>
      <p:pic>
        <p:nvPicPr>
          <p:cNvPr id="258051" name="Picture 6" descr="AEROM_Graphic.jpg">
            <a:extLst>
              <a:ext uri="{FF2B5EF4-FFF2-40B4-BE49-F238E27FC236}">
                <a16:creationId xmlns:a16="http://schemas.microsoft.com/office/drawing/2014/main" id="{6A0A8446-B5A2-A845-8F57-539F159DC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1703388"/>
            <a:ext cx="56499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5FF48D5-EB54-F84C-A9A8-9B791D8F7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824038"/>
            <a:ext cx="5181600" cy="4572000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DC9C4-5A49-DC4E-B0C4-3CC9D7E4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ecision 16">
            <a:extLst>
              <a:ext uri="{FF2B5EF4-FFF2-40B4-BE49-F238E27FC236}">
                <a16:creationId xmlns:a16="http://schemas.microsoft.com/office/drawing/2014/main" id="{F93A2478-4709-8445-B13A-685F7B584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819400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DC775-5217-414D-8743-EBB78E60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3" y="304800"/>
            <a:ext cx="7772400" cy="808038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59075" name="TextBox 4">
            <a:extLst>
              <a:ext uri="{FF2B5EF4-FFF2-40B4-BE49-F238E27FC236}">
                <a16:creationId xmlns:a16="http://schemas.microsoft.com/office/drawing/2014/main" id="{6551E8D7-E713-D347-B327-411C92F1F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193800"/>
            <a:ext cx="6280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Error Minimization (Unsteady Aerodynamics)</a:t>
            </a:r>
          </a:p>
        </p:txBody>
      </p:sp>
      <p:pic>
        <p:nvPicPr>
          <p:cNvPr id="259076" name="Picture 7" descr="ROM_Process_3_Error.png">
            <a:extLst>
              <a:ext uri="{FF2B5EF4-FFF2-40B4-BE49-F238E27FC236}">
                <a16:creationId xmlns:a16="http://schemas.microsoft.com/office/drawing/2014/main" id="{AEE85971-F712-3843-B36C-8E8C4D2C2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9084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Up-Down Arrow 8">
            <a:extLst>
              <a:ext uri="{FF2B5EF4-FFF2-40B4-BE49-F238E27FC236}">
                <a16:creationId xmlns:a16="http://schemas.microsoft.com/office/drawing/2014/main" id="{39DCAFE4-4AD9-9F4F-8A4D-2DB7CA141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211513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4EFCB44-0F60-7D4F-9DF2-6996AA85F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713" y="3429000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59079" name="Rectangle 10">
            <a:extLst>
              <a:ext uri="{FF2B5EF4-FFF2-40B4-BE49-F238E27FC236}">
                <a16:creationId xmlns:a16="http://schemas.microsoft.com/office/drawing/2014/main" id="{5DCCDD13-3CDF-894D-8998-5A0ACDFC9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2888" y="3038475"/>
            <a:ext cx="6969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Low</a:t>
            </a:r>
          </a:p>
          <a:p>
            <a:r>
              <a:rPr lang="en-US" altLang="en-US">
                <a:latin typeface="Arial" panose="020B0604020202020204" pitchFamily="34" charset="0"/>
              </a:rPr>
              <a:t>Error</a:t>
            </a:r>
          </a:p>
          <a:p>
            <a:r>
              <a:rPr lang="en-US" altLang="en-US">
                <a:latin typeface="Arial" panose="020B0604020202020204" pitchFamily="34" charset="0"/>
              </a:rPr>
              <a:t>   ?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B59F51D-E132-CD4D-874F-E0E197A2C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429000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59081" name="TextBox 18">
            <a:extLst>
              <a:ext uri="{FF2B5EF4-FFF2-40B4-BE49-F238E27FC236}">
                <a16:creationId xmlns:a16="http://schemas.microsoft.com/office/drawing/2014/main" id="{281DAE25-8119-E248-848E-0E3D220DE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038475"/>
            <a:ext cx="60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Yes</a:t>
            </a:r>
          </a:p>
        </p:txBody>
      </p:sp>
      <p:sp>
        <p:nvSpPr>
          <p:cNvPr id="259082" name="TextBox 19">
            <a:extLst>
              <a:ext uri="{FF2B5EF4-FFF2-40B4-BE49-F238E27FC236}">
                <a16:creationId xmlns:a16="http://schemas.microsoft.com/office/drawing/2014/main" id="{D6F6E530-8A30-0347-84C2-509C8B69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4354513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No</a:t>
            </a:r>
          </a:p>
        </p:txBody>
      </p:sp>
      <p:grpSp>
        <p:nvGrpSpPr>
          <p:cNvPr id="259083" name="Group 28">
            <a:extLst>
              <a:ext uri="{FF2B5EF4-FFF2-40B4-BE49-F238E27FC236}">
                <a16:creationId xmlns:a16="http://schemas.microsoft.com/office/drawing/2014/main" id="{D29C3205-1A10-E14B-B0A3-FF70BAB107B1}"/>
              </a:ext>
            </a:extLst>
          </p:cNvPr>
          <p:cNvGrpSpPr>
            <a:grpSpLocks/>
          </p:cNvGrpSpPr>
          <p:nvPr/>
        </p:nvGrpSpPr>
        <p:grpSpPr bwMode="auto">
          <a:xfrm>
            <a:off x="4430713" y="4800600"/>
            <a:ext cx="762000" cy="639763"/>
            <a:chOff x="2064" y="2016"/>
            <a:chExt cx="471" cy="403"/>
          </a:xfrm>
        </p:grpSpPr>
        <p:sp>
          <p:nvSpPr>
            <p:cNvPr id="259093" name="Oval 29">
              <a:extLst>
                <a:ext uri="{FF2B5EF4-FFF2-40B4-BE49-F238E27FC236}">
                  <a16:creationId xmlns:a16="http://schemas.microsoft.com/office/drawing/2014/main" id="{5064F1CE-D4CF-BA48-8D98-FC8170E1A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259094" name="Text Box 30">
              <a:extLst>
                <a:ext uri="{FF2B5EF4-FFF2-40B4-BE49-F238E27FC236}">
                  <a16:creationId xmlns:a16="http://schemas.microsoft.com/office/drawing/2014/main" id="{8F9949CD-2265-BB4E-AD21-AB132ACA3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PULSE</a:t>
              </a:r>
            </a:p>
          </p:txBody>
        </p:sp>
      </p:grpSp>
      <p:grpSp>
        <p:nvGrpSpPr>
          <p:cNvPr id="259084" name="Group 11">
            <a:extLst>
              <a:ext uri="{FF2B5EF4-FFF2-40B4-BE49-F238E27FC236}">
                <a16:creationId xmlns:a16="http://schemas.microsoft.com/office/drawing/2014/main" id="{9F171B53-8230-1A4A-9552-67AA4287CA94}"/>
              </a:ext>
            </a:extLst>
          </p:cNvPr>
          <p:cNvGrpSpPr>
            <a:grpSpLocks/>
          </p:cNvGrpSpPr>
          <p:nvPr/>
        </p:nvGrpSpPr>
        <p:grpSpPr bwMode="auto">
          <a:xfrm>
            <a:off x="2982913" y="4800600"/>
            <a:ext cx="747712" cy="639763"/>
            <a:chOff x="2976" y="1930"/>
            <a:chExt cx="471" cy="403"/>
          </a:xfrm>
        </p:grpSpPr>
        <p:sp>
          <p:nvSpPr>
            <p:cNvPr id="259091" name="Oval 12">
              <a:extLst>
                <a:ext uri="{FF2B5EF4-FFF2-40B4-BE49-F238E27FC236}">
                  <a16:creationId xmlns:a16="http://schemas.microsoft.com/office/drawing/2014/main" id="{FB484F89-F3D0-F743-9E11-6F0E12F1F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259092" name="Text Box 13">
              <a:extLst>
                <a:ext uri="{FF2B5EF4-FFF2-40B4-BE49-F238E27FC236}">
                  <a16:creationId xmlns:a16="http://schemas.microsoft.com/office/drawing/2014/main" id="{4CBFAB13-63FB-0443-8571-756117A43B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ERA</a:t>
              </a:r>
            </a:p>
          </p:txBody>
        </p:sp>
      </p:grpSp>
      <p:sp>
        <p:nvSpPr>
          <p:cNvPr id="259085" name="AutoShape 38">
            <a:extLst>
              <a:ext uri="{FF2B5EF4-FFF2-40B4-BE49-F238E27FC236}">
                <a16:creationId xmlns:a16="http://schemas.microsoft.com/office/drawing/2014/main" id="{F6AD3D82-6DFD-194D-98D6-CF287CCF7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754563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259086" name="Line 33">
            <a:extLst>
              <a:ext uri="{FF2B5EF4-FFF2-40B4-BE49-F238E27FC236}">
                <a16:creationId xmlns:a16="http://schemas.microsoft.com/office/drawing/2014/main" id="{D1ABE19A-AC67-AC44-92FC-74C8F542D2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44913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Bent Arrow 28">
            <a:extLst>
              <a:ext uri="{FF2B5EF4-FFF2-40B4-BE49-F238E27FC236}">
                <a16:creationId xmlns:a16="http://schemas.microsoft.com/office/drawing/2014/main" id="{3E76EB48-F180-5348-A96F-27188CA48F22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5322888" y="4125913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2" name="Bent Arrow 31">
            <a:extLst>
              <a:ext uri="{FF2B5EF4-FFF2-40B4-BE49-F238E27FC236}">
                <a16:creationId xmlns:a16="http://schemas.microsoft.com/office/drawing/2014/main" id="{9205C755-6FD3-5849-9F00-329E3F3439F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047875" y="4364038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3" name="Process 32">
            <a:extLst>
              <a:ext uri="{FF2B5EF4-FFF2-40B4-BE49-F238E27FC236}">
                <a16:creationId xmlns:a16="http://schemas.microsoft.com/office/drawing/2014/main" id="{6EB184D3-6F4B-1840-935D-309E6B183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11513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59090" name="TextBox 33">
            <a:extLst>
              <a:ext uri="{FF2B5EF4-FFF2-40B4-BE49-F238E27FC236}">
                <a16:creationId xmlns:a16="http://schemas.microsoft.com/office/drawing/2014/main" id="{5C9E3E3D-7E7C-CA4F-BD49-909E332CC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333750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53C6A-744C-BC41-A7C0-B45DA819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218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13D7-61E0-9C42-88BC-B40F4CAB6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3" y="214905"/>
            <a:ext cx="7772400" cy="840257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60098" name="TextBox 4">
            <a:extLst>
              <a:ext uri="{FF2B5EF4-FFF2-40B4-BE49-F238E27FC236}">
                <a16:creationId xmlns:a16="http://schemas.microsoft.com/office/drawing/2014/main" id="{5DF7E5FA-730F-C146-8A8E-EE03D5CB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1071563"/>
            <a:ext cx="8761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Aeroelastic Root Locus Plot Using Aeroelastic Simulation ROM</a:t>
            </a:r>
          </a:p>
        </p:txBody>
      </p:sp>
      <p:pic>
        <p:nvPicPr>
          <p:cNvPr id="260099" name="Picture 6" descr="AEROM_Graphic.jpg">
            <a:extLst>
              <a:ext uri="{FF2B5EF4-FFF2-40B4-BE49-F238E27FC236}">
                <a16:creationId xmlns:a16="http://schemas.microsoft.com/office/drawing/2014/main" id="{11FF260A-A383-6E4F-B748-AB751074C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05000"/>
            <a:ext cx="32289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33EB2BC-4493-B549-88C9-344EA14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2057400" cy="1981200"/>
          </a:xfrm>
          <a:prstGeom prst="ellips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4" name="Striped Right Arrow 13">
            <a:extLst>
              <a:ext uri="{FF2B5EF4-FFF2-40B4-BE49-F238E27FC236}">
                <a16:creationId xmlns:a16="http://schemas.microsoft.com/office/drawing/2014/main" id="{CF7B9A0A-9F20-2543-B9B6-2B3A33CC3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514600"/>
            <a:ext cx="1143000" cy="228600"/>
          </a:xfrm>
          <a:custGeom>
            <a:avLst/>
            <a:gdLst>
              <a:gd name="T0" fmla="*/ 1040386 w 1143000"/>
              <a:gd name="T1" fmla="*/ 0 h 228600"/>
              <a:gd name="T2" fmla="*/ 0 w 1143000"/>
              <a:gd name="T3" fmla="*/ 114300 h 228600"/>
              <a:gd name="T4" fmla="*/ 1040386 w 1143000"/>
              <a:gd name="T5" fmla="*/ 228600 h 228600"/>
              <a:gd name="T6" fmla="*/ 1143000 w 1143000"/>
              <a:gd name="T7" fmla="*/ 114300 h 228600"/>
              <a:gd name="T8" fmla="*/ 0 60000 65536"/>
              <a:gd name="T9" fmla="*/ 0 60000 65536"/>
              <a:gd name="T10" fmla="*/ 0 60000 65536"/>
              <a:gd name="T11" fmla="*/ 0 60000 65536"/>
              <a:gd name="T12" fmla="*/ 35719 w 1143000"/>
              <a:gd name="T13" fmla="*/ 74680 h 228600"/>
              <a:gd name="T14" fmla="*/ 1107431 w 1143000"/>
              <a:gd name="T15" fmla="*/ 153920 h 228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228600">
                <a:moveTo>
                  <a:pt x="0" y="74680"/>
                </a:moveTo>
                <a:lnTo>
                  <a:pt x="7144" y="74680"/>
                </a:lnTo>
                <a:lnTo>
                  <a:pt x="7144" y="153920"/>
                </a:lnTo>
                <a:lnTo>
                  <a:pt x="0" y="153920"/>
                </a:lnTo>
                <a:lnTo>
                  <a:pt x="0" y="74680"/>
                </a:lnTo>
                <a:close/>
                <a:moveTo>
                  <a:pt x="14288" y="74680"/>
                </a:moveTo>
                <a:lnTo>
                  <a:pt x="28575" y="74680"/>
                </a:lnTo>
                <a:lnTo>
                  <a:pt x="28575" y="153920"/>
                </a:lnTo>
                <a:lnTo>
                  <a:pt x="14288" y="153920"/>
                </a:lnTo>
                <a:lnTo>
                  <a:pt x="14288" y="74680"/>
                </a:lnTo>
                <a:close/>
                <a:moveTo>
                  <a:pt x="35719" y="74680"/>
                </a:moveTo>
                <a:lnTo>
                  <a:pt x="1040386" y="74680"/>
                </a:lnTo>
                <a:lnTo>
                  <a:pt x="1040386" y="0"/>
                </a:lnTo>
                <a:lnTo>
                  <a:pt x="1143000" y="114300"/>
                </a:lnTo>
                <a:lnTo>
                  <a:pt x="1040386" y="228600"/>
                </a:lnTo>
                <a:lnTo>
                  <a:pt x="1040386" y="153920"/>
                </a:lnTo>
                <a:lnTo>
                  <a:pt x="35719" y="153920"/>
                </a:lnTo>
                <a:lnTo>
                  <a:pt x="35719" y="74680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60102" name="TextBox 14">
            <a:extLst>
              <a:ext uri="{FF2B5EF4-FFF2-40B4-BE49-F238E27FC236}">
                <a16:creationId xmlns:a16="http://schemas.microsoft.com/office/drawing/2014/main" id="{57584A17-66AD-4A43-818C-11BBB4B1B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1788" y="1889125"/>
            <a:ext cx="3795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Modeled as a closed-loop</a:t>
            </a:r>
          </a:p>
          <a:p>
            <a:r>
              <a:rPr lang="en-US" altLang="en-US">
                <a:latin typeface="Helvetica" pitchFamily="2" charset="0"/>
              </a:rPr>
              <a:t>system with gain (dynamic</a:t>
            </a:r>
          </a:p>
          <a:p>
            <a:r>
              <a:rPr lang="en-US" altLang="en-US">
                <a:latin typeface="Helvetica" pitchFamily="2" charset="0"/>
              </a:rPr>
              <a:t>pressure) in MATLAB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515EFC9B-37F8-9344-A81E-EC331793D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3057525"/>
            <a:ext cx="152400" cy="676275"/>
          </a:xfrm>
          <a:prstGeom prst="downArrow">
            <a:avLst>
              <a:gd name="adj1" fmla="val 50000"/>
              <a:gd name="adj2" fmla="val 49963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60104" name="TextBox 19">
            <a:extLst>
              <a:ext uri="{FF2B5EF4-FFF2-40B4-BE49-F238E27FC236}">
                <a16:creationId xmlns:a16="http://schemas.microsoft.com/office/drawing/2014/main" id="{E93CF4BF-6F60-AB49-9FE3-9F550424E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3681413"/>
            <a:ext cx="1863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Eigenvalues</a:t>
            </a:r>
          </a:p>
        </p:txBody>
      </p:sp>
      <p:sp>
        <p:nvSpPr>
          <p:cNvPr id="22" name="Striped Right Arrow 21">
            <a:extLst>
              <a:ext uri="{FF2B5EF4-FFF2-40B4-BE49-F238E27FC236}">
                <a16:creationId xmlns:a16="http://schemas.microsoft.com/office/drawing/2014/main" id="{B0CF6D44-5893-054C-A710-5DE134D20C23}"/>
              </a:ext>
            </a:extLst>
          </p:cNvPr>
          <p:cNvSpPr>
            <a:spLocks noChangeArrowheads="1"/>
          </p:cNvSpPr>
          <p:nvPr/>
        </p:nvSpPr>
        <p:spPr bwMode="auto">
          <a:xfrm rot="7981903">
            <a:off x="4374357" y="4495006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3" name="Striped Right Arrow 22">
            <a:extLst>
              <a:ext uri="{FF2B5EF4-FFF2-40B4-BE49-F238E27FC236}">
                <a16:creationId xmlns:a16="http://schemas.microsoft.com/office/drawing/2014/main" id="{BE8B2446-EA10-E840-9E36-B14BDA5444C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49057" y="4642643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4" name="Striped Right Arrow 23">
            <a:extLst>
              <a:ext uri="{FF2B5EF4-FFF2-40B4-BE49-F238E27FC236}">
                <a16:creationId xmlns:a16="http://schemas.microsoft.com/office/drawing/2014/main" id="{90286F72-3386-1D4C-B5F6-165B02FE4A58}"/>
              </a:ext>
            </a:extLst>
          </p:cNvPr>
          <p:cNvSpPr>
            <a:spLocks noChangeArrowheads="1"/>
          </p:cNvSpPr>
          <p:nvPr/>
        </p:nvSpPr>
        <p:spPr bwMode="auto">
          <a:xfrm rot="2510601">
            <a:off x="6126163" y="4464050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60108" name="TextBox 24">
            <a:extLst>
              <a:ext uri="{FF2B5EF4-FFF2-40B4-BE49-F238E27FC236}">
                <a16:creationId xmlns:a16="http://schemas.microsoft.com/office/drawing/2014/main" id="{C5B4B42D-FDF8-B94E-A758-206B9979F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738" y="4953000"/>
            <a:ext cx="174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Z-Plane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260109" name="TextBox 27">
            <a:extLst>
              <a:ext uri="{FF2B5EF4-FFF2-40B4-BE49-F238E27FC236}">
                <a16:creationId xmlns:a16="http://schemas.microsoft.com/office/drawing/2014/main" id="{41899F49-C65C-F748-927A-3759F39F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750" y="5408613"/>
            <a:ext cx="1743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S-Plane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260110" name="TextBox 28">
            <a:extLst>
              <a:ext uri="{FF2B5EF4-FFF2-40B4-BE49-F238E27FC236}">
                <a16:creationId xmlns:a16="http://schemas.microsoft.com/office/drawing/2014/main" id="{908BD9BA-F968-0C4D-B2B4-12D258A8E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813" y="4900613"/>
            <a:ext cx="225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vs</a:t>
            </a:r>
          </a:p>
          <a:p>
            <a:r>
              <a:rPr lang="en-US" altLang="en-US">
                <a:latin typeface="Helvetica" pitchFamily="2" charset="0"/>
              </a:rPr>
              <a:t>Damping Ratio 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FE45A-8ACE-E843-8367-B2E239E1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Title 1">
            <a:extLst>
              <a:ext uri="{FF2B5EF4-FFF2-40B4-BE49-F238E27FC236}">
                <a16:creationId xmlns:a16="http://schemas.microsoft.com/office/drawing/2014/main" id="{1E415E70-2398-5F49-8135-61917A8C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307975"/>
            <a:ext cx="7772400" cy="738188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Applications</a:t>
            </a:r>
          </a:p>
        </p:txBody>
      </p:sp>
      <p:sp>
        <p:nvSpPr>
          <p:cNvPr id="261122" name="Content Placeholder 2">
            <a:extLst>
              <a:ext uri="{FF2B5EF4-FFF2-40B4-BE49-F238E27FC236}">
                <a16:creationId xmlns:a16="http://schemas.microsoft.com/office/drawing/2014/main" id="{74303930-86D7-7444-A8C2-C3DED18F5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Supersonic Low-Boom Configuration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Full-Span Generic Fighter Wind-Tunnel Model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AGARD 445.6 Aeroelastic Wing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S&amp;C Flight Dynamics, Aero Damping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X-59 Low-Boom Flight Demonstrator (LBFD)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76BCA0-A8AC-3549-A19F-D006A02E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220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Title 1">
            <a:extLst>
              <a:ext uri="{FF2B5EF4-FFF2-40B4-BE49-F238E27FC236}">
                <a16:creationId xmlns:a16="http://schemas.microsoft.com/office/drawing/2014/main" id="{B5518138-8528-CA4B-AF90-0FA9EF83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4163"/>
            <a:ext cx="8763000" cy="6762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Supersonic Low-Boom Configuration</a:t>
            </a:r>
          </a:p>
        </p:txBody>
      </p:sp>
      <p:pic>
        <p:nvPicPr>
          <p:cNvPr id="262146" name="Picture 5">
            <a:extLst>
              <a:ext uri="{FF2B5EF4-FFF2-40B4-BE49-F238E27FC236}">
                <a16:creationId xmlns:a16="http://schemas.microsoft.com/office/drawing/2014/main" id="{1BE37B5D-4BB8-5045-82B6-C2E99AC04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5768975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47" name="Picture 6">
            <a:extLst>
              <a:ext uri="{FF2B5EF4-FFF2-40B4-BE49-F238E27FC236}">
                <a16:creationId xmlns:a16="http://schemas.microsoft.com/office/drawing/2014/main" id="{ACC1E5DA-1F82-FA4B-BC72-E66BFB77E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181475"/>
            <a:ext cx="35052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48" name="Picture 7">
            <a:extLst>
              <a:ext uri="{FF2B5EF4-FFF2-40B4-BE49-F238E27FC236}">
                <a16:creationId xmlns:a16="http://schemas.microsoft.com/office/drawing/2014/main" id="{4B88EBAA-5EF3-574B-9C1D-9C659A665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46550"/>
            <a:ext cx="3059113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49" name="TextBox 8">
            <a:extLst>
              <a:ext uri="{FF2B5EF4-FFF2-40B4-BE49-F238E27FC236}">
                <a16:creationId xmlns:a16="http://schemas.microsoft.com/office/drawing/2014/main" id="{66FA9CC9-2C2D-9D4C-BCD4-6C221E500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175" y="1549400"/>
            <a:ext cx="3063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Helvetica" pitchFamily="2" charset="0"/>
              </a:rPr>
              <a:t>Lockheed-Martin concept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Helvetica" pitchFamily="2" charset="0"/>
              </a:rPr>
              <a:t>Detailed, sized FEM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Helvetica" pitchFamily="2" charset="0"/>
              </a:rPr>
              <a:t>Grids for aeroelastic response and sonic boom propagation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AF6F3C-FBD9-8A45-9F9E-172183A2D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69" name="Picture 2">
            <a:extLst>
              <a:ext uri="{FF2B5EF4-FFF2-40B4-BE49-F238E27FC236}">
                <a16:creationId xmlns:a16="http://schemas.microsoft.com/office/drawing/2014/main" id="{56B99DD8-48F6-0C47-842E-46CA8D6DA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574800"/>
            <a:ext cx="34798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170" name="Picture 3">
            <a:extLst>
              <a:ext uri="{FF2B5EF4-FFF2-40B4-BE49-F238E27FC236}">
                <a16:creationId xmlns:a16="http://schemas.microsoft.com/office/drawing/2014/main" id="{D48FC70F-9B17-5B43-8DC2-C4E46C49C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5" y="1238250"/>
            <a:ext cx="579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59AF6C-4B30-EE4D-B380-173D3BE40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212725"/>
            <a:ext cx="8483600" cy="750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>
                <a:solidFill>
                  <a:srgbClr val="003399"/>
                </a:solidFill>
              </a:rPr>
              <a:t>Supersonic Low-Boom Configuration</a:t>
            </a:r>
          </a:p>
        </p:txBody>
      </p:sp>
      <p:sp>
        <p:nvSpPr>
          <p:cNvPr id="263172" name="TextBox 1">
            <a:extLst>
              <a:ext uri="{FF2B5EF4-FFF2-40B4-BE49-F238E27FC236}">
                <a16:creationId xmlns:a16="http://schemas.microsoft.com/office/drawing/2014/main" id="{48BD22E2-E993-B24E-9A02-EF4A78149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4148138"/>
            <a:ext cx="3611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Comparison of ROM and</a:t>
            </a:r>
          </a:p>
          <a:p>
            <a:r>
              <a:rPr lang="en-US" altLang="en-US" sz="2000">
                <a:latin typeface="Helvetica" pitchFamily="2" charset="0"/>
              </a:rPr>
              <a:t>FUN3D Mode 4 aeroelastic </a:t>
            </a:r>
          </a:p>
          <a:p>
            <a:r>
              <a:rPr lang="en-US" altLang="en-US" sz="2000">
                <a:latin typeface="Helvetica" pitchFamily="2" charset="0"/>
              </a:rPr>
              <a:t>transients at M=1.7, Q=2.0 psi</a:t>
            </a:r>
          </a:p>
        </p:txBody>
      </p:sp>
      <p:sp>
        <p:nvSpPr>
          <p:cNvPr id="263173" name="TextBox 5">
            <a:extLst>
              <a:ext uri="{FF2B5EF4-FFF2-40B4-BE49-F238E27FC236}">
                <a16:creationId xmlns:a16="http://schemas.microsoft.com/office/drawing/2014/main" id="{D97E2FA5-C493-4B4F-A588-07E42FD40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5602288"/>
            <a:ext cx="564197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Aeroelastic root locus plot with varying dynamic </a:t>
            </a:r>
          </a:p>
          <a:p>
            <a:r>
              <a:rPr lang="en-US" altLang="en-US" sz="2000">
                <a:latin typeface="Helvetica" pitchFamily="2" charset="0"/>
              </a:rPr>
              <a:t>pressure, indicating multiple aeroelastic flutter </a:t>
            </a:r>
          </a:p>
          <a:p>
            <a:r>
              <a:rPr lang="en-US" altLang="en-US" sz="2000">
                <a:latin typeface="Helvetica" pitchFamily="2" charset="0"/>
              </a:rPr>
              <a:t>mechanisms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DEADE-35CE-0948-911C-0159AA99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Title 1">
            <a:extLst>
              <a:ext uri="{FF2B5EF4-FFF2-40B4-BE49-F238E27FC236}">
                <a16:creationId xmlns:a16="http://schemas.microsoft.com/office/drawing/2014/main" id="{A40364F6-3F14-2A47-B9F8-082EE7DAE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KTH Full-Span Generic Fighter Wind-Tunnel Model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264194" name="Picture 2">
            <a:extLst>
              <a:ext uri="{FF2B5EF4-FFF2-40B4-BE49-F238E27FC236}">
                <a16:creationId xmlns:a16="http://schemas.microsoft.com/office/drawing/2014/main" id="{4A4CCEBA-5A41-CA47-B3E6-C405798A2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03625"/>
            <a:ext cx="365760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5" name="Picture 3">
            <a:extLst>
              <a:ext uri="{FF2B5EF4-FFF2-40B4-BE49-F238E27FC236}">
                <a16:creationId xmlns:a16="http://schemas.microsoft.com/office/drawing/2014/main" id="{FBF2C864-1AB5-9A40-BE24-30904C3D0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1524000"/>
            <a:ext cx="400526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6" name="Picture 4">
            <a:extLst>
              <a:ext uri="{FF2B5EF4-FFF2-40B4-BE49-F238E27FC236}">
                <a16:creationId xmlns:a16="http://schemas.microsoft.com/office/drawing/2014/main" id="{CBE4115E-0965-F146-94B6-9EDF1B9A0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052888"/>
            <a:ext cx="3700462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08ADCE-E050-064A-8BF4-987E35EEFDBC}"/>
              </a:ext>
            </a:extLst>
          </p:cNvPr>
          <p:cNvSpPr txBox="1"/>
          <p:nvPr/>
        </p:nvSpPr>
        <p:spPr>
          <a:xfrm>
            <a:off x="4343400" y="1641475"/>
            <a:ext cx="4278313" cy="1630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Generic full-span fighter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Designed and fabricated by KTH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Tested in TDT (summer 2016)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CFD models in free air and inside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a CFD model of the TDT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7EBFA8-8231-4C4D-915A-5C1AD9E77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>
            <a:extLst>
              <a:ext uri="{FF2B5EF4-FFF2-40B4-BE49-F238E27FC236}">
                <a16:creationId xmlns:a16="http://schemas.microsoft.com/office/drawing/2014/main" id="{AC0E8027-798B-A849-A385-D5CA67562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2509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KTH Full-Span Generic Fighter Wind-Tunnel Model – TDT Model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265218" name="Picture 3">
            <a:extLst>
              <a:ext uri="{FF2B5EF4-FFF2-40B4-BE49-F238E27FC236}">
                <a16:creationId xmlns:a16="http://schemas.microsoft.com/office/drawing/2014/main" id="{A9E1F80F-3F24-9C40-BE4F-DA11DE7CC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31925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219" name="Picture 4">
            <a:extLst>
              <a:ext uri="{FF2B5EF4-FFF2-40B4-BE49-F238E27FC236}">
                <a16:creationId xmlns:a16="http://schemas.microsoft.com/office/drawing/2014/main" id="{83C6366B-3C45-8A4C-A1FD-02449208F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89063"/>
            <a:ext cx="4775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20" name="TextBox 5">
            <a:extLst>
              <a:ext uri="{FF2B5EF4-FFF2-40B4-BE49-F238E27FC236}">
                <a16:creationId xmlns:a16="http://schemas.microsoft.com/office/drawing/2014/main" id="{2479751A-9BA2-F840-8AA4-6AC245292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4679950"/>
            <a:ext cx="3248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Comparison of ROM and</a:t>
            </a:r>
          </a:p>
          <a:p>
            <a:r>
              <a:rPr lang="en-US" altLang="en-US" sz="2000">
                <a:latin typeface="Helvetica" pitchFamily="2" charset="0"/>
              </a:rPr>
              <a:t>FUN3D Mode 3 aeroelastic </a:t>
            </a:r>
          </a:p>
          <a:p>
            <a:r>
              <a:rPr lang="en-US" altLang="en-US" sz="2000">
                <a:latin typeface="Helvetica" pitchFamily="2" charset="0"/>
              </a:rPr>
              <a:t>transients at M=0.9, Q=1744 Pa</a:t>
            </a:r>
          </a:p>
        </p:txBody>
      </p:sp>
      <p:sp>
        <p:nvSpPr>
          <p:cNvPr id="265221" name="TextBox 6">
            <a:extLst>
              <a:ext uri="{FF2B5EF4-FFF2-40B4-BE49-F238E27FC236}">
                <a16:creationId xmlns:a16="http://schemas.microsoft.com/office/drawing/2014/main" id="{A6FDF04A-3290-7B4D-A960-E45249E29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3688" y="5160963"/>
            <a:ext cx="47212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Aeroelastic root locus plot with varying dynamic pressure, indicating aeroelastic flutter mechanism between modes 5 and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E4BDE9-6D49-F44A-AF28-2D5317C2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224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CCB4-4B49-694F-9FC7-E73EA598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32" y="105347"/>
            <a:ext cx="5110716" cy="865916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ea typeface="+mj-ea"/>
                <a:cs typeface="Arial"/>
              </a:rPr>
              <a:t>AGARD 445.6 Wing</a:t>
            </a:r>
          </a:p>
        </p:txBody>
      </p:sp>
      <p:grpSp>
        <p:nvGrpSpPr>
          <p:cNvPr id="266242" name="Group 5">
            <a:extLst>
              <a:ext uri="{FF2B5EF4-FFF2-40B4-BE49-F238E27FC236}">
                <a16:creationId xmlns:a16="http://schemas.microsoft.com/office/drawing/2014/main" id="{A43387B7-1651-984B-B6B2-82EE5F014CE4}"/>
              </a:ext>
            </a:extLst>
          </p:cNvPr>
          <p:cNvGrpSpPr>
            <a:grpSpLocks/>
          </p:cNvGrpSpPr>
          <p:nvPr/>
        </p:nvGrpSpPr>
        <p:grpSpPr bwMode="auto">
          <a:xfrm>
            <a:off x="290513" y="1100138"/>
            <a:ext cx="5562600" cy="2743200"/>
            <a:chOff x="0" y="1625600"/>
            <a:chExt cx="9144000" cy="3621326"/>
          </a:xfrm>
        </p:grpSpPr>
        <p:pic>
          <p:nvPicPr>
            <p:cNvPr id="266245" name="Picture 6" descr="wing_shape_size.png">
              <a:extLst>
                <a:ext uri="{FF2B5EF4-FFF2-40B4-BE49-F238E27FC236}">
                  <a16:creationId xmlns:a16="http://schemas.microsoft.com/office/drawing/2014/main" id="{BA74D3FA-BD3A-C240-AB42-02B4E6699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25600"/>
              <a:ext cx="9144000" cy="359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6F7A592-ADE9-1748-B301-FBB19F82DC9C}"/>
                </a:ext>
              </a:extLst>
            </p:cNvPr>
            <p:cNvSpPr/>
            <p:nvPr/>
          </p:nvSpPr>
          <p:spPr>
            <a:xfrm>
              <a:off x="4418033" y="1833071"/>
              <a:ext cx="99164" cy="322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3E1A45-C9F2-E24B-AB7A-80C2EA4A0AF1}"/>
                </a:ext>
              </a:extLst>
            </p:cNvPr>
            <p:cNvSpPr/>
            <p:nvPr/>
          </p:nvSpPr>
          <p:spPr>
            <a:xfrm>
              <a:off x="9044836" y="1833071"/>
              <a:ext cx="99164" cy="322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FEE476-63FB-C149-9678-6A9EECD25026}"/>
                </a:ext>
              </a:extLst>
            </p:cNvPr>
            <p:cNvSpPr/>
            <p:nvPr/>
          </p:nvSpPr>
          <p:spPr>
            <a:xfrm>
              <a:off x="4517198" y="1625600"/>
              <a:ext cx="4582438" cy="387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B1BA62-0896-9F40-8449-8D1A112F9A74}"/>
                </a:ext>
              </a:extLst>
            </p:cNvPr>
            <p:cNvSpPr/>
            <p:nvPr/>
          </p:nvSpPr>
          <p:spPr>
            <a:xfrm>
              <a:off x="4472836" y="4859226"/>
              <a:ext cx="4626801" cy="38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66243" name="Picture 11" descr="mode3_ifasd2013.png">
            <a:extLst>
              <a:ext uri="{FF2B5EF4-FFF2-40B4-BE49-F238E27FC236}">
                <a16:creationId xmlns:a16="http://schemas.microsoft.com/office/drawing/2014/main" id="{4F76364B-4CCA-5B46-B544-1EA3F398D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1131888"/>
            <a:ext cx="27654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4" name="TextBox 12">
            <a:extLst>
              <a:ext uri="{FF2B5EF4-FFF2-40B4-BE49-F238E27FC236}">
                <a16:creationId xmlns:a16="http://schemas.microsoft.com/office/drawing/2014/main" id="{60F14BB8-ED1E-344B-984E-59EE93B3B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4079875"/>
            <a:ext cx="849153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Data acquired in the TDT in the 1960s, NASA reports by Dr. E. C. Yates, Jr.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45º sweep, 4% thick (</a:t>
            </a:r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</a:rPr>
              <a:t>very thin</a:t>
            </a:r>
            <a:r>
              <a:rPr lang="en-US" altLang="en-US" sz="2000" dirty="0">
                <a:latin typeface="Helvetica" pitchFamily="2" charset="0"/>
              </a:rPr>
              <a:t>) airfoil data acquired at 0º AOA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Very thin airfoil -&gt; narrow transonic range (starts at M=0.98)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Used significantly (overused? misused?) for CFD code comparisons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Measured flutter data often </a:t>
            </a:r>
            <a:r>
              <a:rPr lang="en-US" altLang="en-US" sz="2000" b="1" u="sng" dirty="0">
                <a:latin typeface="Helvetica" pitchFamily="2" charset="0"/>
              </a:rPr>
              <a:t>misrepresented</a:t>
            </a:r>
            <a:r>
              <a:rPr lang="en-US" altLang="en-US" sz="2000" dirty="0">
                <a:latin typeface="Helvetica" pitchFamily="2" charset="0"/>
              </a:rPr>
              <a:t> in literature as “highly nonlinear” flutter boundary, ”transonic flutter dip”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94E6A-C296-0242-BC80-A4C6F775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225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5" name="Title 1">
            <a:extLst>
              <a:ext uri="{FF2B5EF4-FFF2-40B4-BE49-F238E27FC236}">
                <a16:creationId xmlns:a16="http://schemas.microsoft.com/office/drawing/2014/main" id="{7AC3BB1F-3625-EE48-82D0-C6BAF19C0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8" y="139563"/>
            <a:ext cx="8229600" cy="798513"/>
          </a:xfrm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AGARD 445.6 Wing</a:t>
            </a:r>
            <a:endParaRPr lang="en-US" altLang="en-US" sz="3600" dirty="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267266" name="Picture 2">
            <a:extLst>
              <a:ext uri="{FF2B5EF4-FFF2-40B4-BE49-F238E27FC236}">
                <a16:creationId xmlns:a16="http://schemas.microsoft.com/office/drawing/2014/main" id="{F6843BAC-AD0E-5F45-8787-13EA91F34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1230313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67" name="Picture 7">
            <a:extLst>
              <a:ext uri="{FF2B5EF4-FFF2-40B4-BE49-F238E27FC236}">
                <a16:creationId xmlns:a16="http://schemas.microsoft.com/office/drawing/2014/main" id="{27537782-D2D0-6241-94A4-591F14DF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35075"/>
            <a:ext cx="43942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41681F-6D87-034C-B90B-6EA921CAB4C9}"/>
              </a:ext>
            </a:extLst>
          </p:cNvPr>
          <p:cNvSpPr txBox="1"/>
          <p:nvPr/>
        </p:nvSpPr>
        <p:spPr>
          <a:xfrm>
            <a:off x="177800" y="4492625"/>
            <a:ext cx="8712200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Inviscid results indicate an unstable third mode, clearly visible in ROM root locus plot but not clearly visible in aeroelastic transients plot (red)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Because a root locus plot is the result as time approaches infinity, viewing only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 transients from CFD code can be misleading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Viscous results indicate a stabilization of the third mode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662330-F10C-D346-A4DE-8FC6BB595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292350"/>
            <a:ext cx="1066800" cy="990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7" name="U-Turn Arrow 16">
            <a:extLst>
              <a:ext uri="{FF2B5EF4-FFF2-40B4-BE49-F238E27FC236}">
                <a16:creationId xmlns:a16="http://schemas.microsoft.com/office/drawing/2014/main" id="{1F3488F8-2671-1E4A-9971-BE6F7112BF32}"/>
              </a:ext>
            </a:extLst>
          </p:cNvPr>
          <p:cNvSpPr/>
          <p:nvPr/>
        </p:nvSpPr>
        <p:spPr>
          <a:xfrm>
            <a:off x="3657600" y="2107233"/>
            <a:ext cx="3505200" cy="457200"/>
          </a:xfrm>
          <a:prstGeom prst="utur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67273" name="TextBox 17">
            <a:extLst>
              <a:ext uri="{FF2B5EF4-FFF2-40B4-BE49-F238E27FC236}">
                <a16:creationId xmlns:a16="http://schemas.microsoft.com/office/drawing/2014/main" id="{51FCC018-F41E-CE46-9431-38E532F85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25" y="1042988"/>
            <a:ext cx="1392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solidFill>
                  <a:srgbClr val="003399"/>
                </a:solidFill>
                <a:latin typeface="Helvetica" pitchFamily="2" charset="0"/>
              </a:rPr>
              <a:t>M=1.141</a:t>
            </a:r>
          </a:p>
        </p:txBody>
      </p:sp>
      <p:sp>
        <p:nvSpPr>
          <p:cNvPr id="267274" name="TextBox 18">
            <a:extLst>
              <a:ext uri="{FF2B5EF4-FFF2-40B4-BE49-F238E27FC236}">
                <a16:creationId xmlns:a16="http://schemas.microsoft.com/office/drawing/2014/main" id="{97CC6A74-FC60-5E47-A1EB-EFAB49A8D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088" y="1055688"/>
            <a:ext cx="2870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solidFill>
                  <a:srgbClr val="003399"/>
                </a:solidFill>
                <a:latin typeface="Helvetica" pitchFamily="2" charset="0"/>
              </a:rPr>
              <a:t>M=1.141, Q=30 psf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12A63-37C0-DD47-B8C6-0F660A2F9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65B634-ECF0-EA45-A794-89965A86B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227</a:t>
            </a:fld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A74377-7497-FA43-853A-1480263AB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" y="1212429"/>
            <a:ext cx="8436864" cy="4895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DBB26B6-C628-CB4F-AA41-B0A291407A91}"/>
              </a:ext>
            </a:extLst>
          </p:cNvPr>
          <p:cNvSpPr txBox="1">
            <a:spLocks/>
          </p:cNvSpPr>
          <p:nvPr/>
        </p:nvSpPr>
        <p:spPr>
          <a:xfrm>
            <a:off x="152400" y="144336"/>
            <a:ext cx="8229600" cy="78835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Helvetica"/>
                <a:ea typeface="ＭＳ Ｐゴシック" charset="0"/>
                <a:cs typeface="Helvetic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1310AB"/>
                </a:solidFill>
                <a:latin typeface="Arial"/>
                <a:cs typeface="Arial"/>
              </a:rPr>
              <a:t>System ID for MIMO Systems for S&amp;C</a:t>
            </a:r>
            <a:endParaRPr lang="en-US" dirty="0">
              <a:solidFill>
                <a:srgbClr val="1310A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6D78C-570C-BE41-96B8-B50910C7D2B6}"/>
              </a:ext>
            </a:extLst>
          </p:cNvPr>
          <p:cNvSpPr txBox="1"/>
          <p:nvPr/>
        </p:nvSpPr>
        <p:spPr>
          <a:xfrm>
            <a:off x="497250" y="5974378"/>
            <a:ext cx="3195105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Computational Fluid Dynamics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Kestrel or FUN3D)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4CD986-11E1-274E-AD18-461404E0EE21}"/>
              </a:ext>
            </a:extLst>
          </p:cNvPr>
          <p:cNvSpPr txBox="1"/>
          <p:nvPr/>
        </p:nvSpPr>
        <p:spPr>
          <a:xfrm>
            <a:off x="228600" y="838200"/>
            <a:ext cx="5439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Simultaneous Inputs, Single CFD 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D0D1B4-46F3-F442-8435-591E2431CA88}"/>
              </a:ext>
            </a:extLst>
          </p:cNvPr>
          <p:cNvSpPr txBox="1"/>
          <p:nvPr/>
        </p:nvSpPr>
        <p:spPr>
          <a:xfrm>
            <a:off x="4009493" y="6050578"/>
            <a:ext cx="5087418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System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/Observer/Controller Identification Toolbox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(SOCIT)</a:t>
            </a:r>
          </a:p>
        </p:txBody>
      </p:sp>
    </p:spTree>
    <p:extLst>
      <p:ext uri="{BB962C8B-B14F-4D97-AF65-F5344CB8AC3E}">
        <p14:creationId xmlns:p14="http://schemas.microsoft.com/office/powerpoint/2010/main" val="2491055292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3EF198-FF2A-2844-B013-56151546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228</a:t>
            </a:fld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088EE-9BF8-3F48-9483-4377A63BC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2990"/>
            <a:ext cx="7315200" cy="5651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A69421-9635-904E-896B-71DD72D671D8}"/>
              </a:ext>
            </a:extLst>
          </p:cNvPr>
          <p:cNvSpPr txBox="1">
            <a:spLocks/>
          </p:cNvSpPr>
          <p:nvPr/>
        </p:nvSpPr>
        <p:spPr>
          <a:xfrm>
            <a:off x="76200" y="76200"/>
            <a:ext cx="8229600" cy="78835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Helvetica"/>
                <a:ea typeface="ＭＳ Ｐゴシック" charset="0"/>
                <a:cs typeface="Helvetic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70C0"/>
                </a:solidFill>
                <a:latin typeface="Arial"/>
                <a:cs typeface="Arial"/>
              </a:rPr>
              <a:t>Pitch Moment Damping</a:t>
            </a:r>
            <a:br>
              <a:rPr lang="en-US" dirty="0"/>
            </a:br>
            <a:r>
              <a:rPr lang="en-US" sz="2400" dirty="0">
                <a:solidFill>
                  <a:schemeClr val="accent1">
                    <a:satMod val="1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Walsh Functions vs. Harmonic Motion and Reference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1F25C9E-985E-9C4E-ACD8-E31173674F05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ellipse">
            <a:avLst/>
          </a:prstGeom>
          <a:noFill/>
          <a:ln>
            <a:noFill/>
          </a:ln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Franklin Gothic Book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0BAA5BFA-D1D4-DA4A-9320-9E52C30ADBBC}" type="slidenum">
              <a:rPr lang="en-US" smtClean="0"/>
              <a:pPr/>
              <a:t>228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30043-6EAC-7B46-8F94-A2F64AF683CB}"/>
              </a:ext>
            </a:extLst>
          </p:cNvPr>
          <p:cNvSpPr txBox="1"/>
          <p:nvPr/>
        </p:nvSpPr>
        <p:spPr>
          <a:xfrm>
            <a:off x="7418256" y="1224969"/>
            <a:ext cx="16425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SciTech 2018,</a:t>
            </a:r>
          </a:p>
          <a:p>
            <a:r>
              <a:rPr lang="en-US" sz="1800" dirty="0">
                <a:latin typeface="Helvetica" pitchFamily="2" charset="0"/>
              </a:rPr>
              <a:t>Aviation 2018,</a:t>
            </a:r>
          </a:p>
          <a:p>
            <a:r>
              <a:rPr lang="en-US" sz="1800" dirty="0">
                <a:latin typeface="Helvetica" pitchFamily="2" charset="0"/>
              </a:rPr>
              <a:t>Shelton, Silva</a:t>
            </a:r>
          </a:p>
        </p:txBody>
      </p:sp>
    </p:spTree>
    <p:extLst>
      <p:ext uri="{BB962C8B-B14F-4D97-AF65-F5344CB8AC3E}">
        <p14:creationId xmlns:p14="http://schemas.microsoft.com/office/powerpoint/2010/main" val="56444255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D943BB-8573-F74F-BD23-655D6B400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329" y="995863"/>
            <a:ext cx="3241465" cy="25995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2A2CABD-63C5-104D-B034-BA0C1964CAE9}"/>
              </a:ext>
            </a:extLst>
          </p:cNvPr>
          <p:cNvSpPr/>
          <p:nvPr/>
        </p:nvSpPr>
        <p:spPr>
          <a:xfrm>
            <a:off x="5820490" y="3271032"/>
            <a:ext cx="1140725" cy="293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4A386C23-91F7-D042-B6D6-DE81878C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021" y="3384676"/>
            <a:ext cx="4187860" cy="33585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34D56C-86BE-7444-BB00-ED2FA846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28" y="155680"/>
            <a:ext cx="8546995" cy="747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FUN3D/AEROM Transonic Analyses: X-59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697796-7B2A-3E4F-B6C1-A7376190C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34" y="3871300"/>
            <a:ext cx="2581203" cy="2294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565AB1-61EE-3947-A5F2-624B8F43027E}"/>
              </a:ext>
            </a:extLst>
          </p:cNvPr>
          <p:cNvSpPr txBox="1"/>
          <p:nvPr/>
        </p:nvSpPr>
        <p:spPr>
          <a:xfrm>
            <a:off x="154534" y="38713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M=1.05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D72D0-A70B-B44C-B374-A0E41783309C}"/>
              </a:ext>
            </a:extLst>
          </p:cNvPr>
          <p:cNvSpPr txBox="1"/>
          <p:nvPr/>
        </p:nvSpPr>
        <p:spPr>
          <a:xfrm>
            <a:off x="4234347" y="823750"/>
            <a:ext cx="396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Mode 44 FUN3D/ROM Comparisons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9ADF832-3EAF-0D4A-A7DB-948C3988A120}"/>
              </a:ext>
            </a:extLst>
          </p:cNvPr>
          <p:cNvSpPr txBox="1"/>
          <p:nvPr/>
        </p:nvSpPr>
        <p:spPr>
          <a:xfrm>
            <a:off x="3052490" y="4679559"/>
            <a:ext cx="20954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Aeroelastic Root </a:t>
            </a:r>
          </a:p>
          <a:p>
            <a:r>
              <a:rPr lang="en-US" sz="1800" dirty="0">
                <a:latin typeface="Helvetica" pitchFamily="2" charset="0"/>
              </a:rPr>
              <a:t>Locus Plot</a:t>
            </a:r>
          </a:p>
          <a:p>
            <a:r>
              <a:rPr lang="en-US" sz="1800" dirty="0">
                <a:latin typeface="Helvetica" pitchFamily="2" charset="0"/>
              </a:rPr>
              <a:t>44 modes, </a:t>
            </a:r>
          </a:p>
          <a:p>
            <a:r>
              <a:rPr lang="en-US" sz="1800" dirty="0">
                <a:latin typeface="Helvetica" pitchFamily="2" charset="0"/>
              </a:rPr>
              <a:t>2% struct damping</a:t>
            </a:r>
          </a:p>
          <a:p>
            <a:r>
              <a:rPr lang="en-US" sz="1800" dirty="0">
                <a:latin typeface="Helvetica" pitchFamily="2" charset="0"/>
              </a:rPr>
              <a:t>(from single CFD</a:t>
            </a:r>
          </a:p>
          <a:p>
            <a:r>
              <a:rPr lang="en-US" sz="1800" dirty="0">
                <a:latin typeface="Helvetica" pitchFamily="2" charset="0"/>
              </a:rPr>
              <a:t>solution-AEROM)</a:t>
            </a:r>
          </a:p>
        </p:txBody>
      </p:sp>
      <p:pic>
        <p:nvPicPr>
          <p:cNvPr id="1028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BB7C697F-1699-E64C-9301-FE0888182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9" y="951898"/>
            <a:ext cx="3600744" cy="23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E324031-3F54-8F4A-A725-F7F1C12E4905}"/>
              </a:ext>
            </a:extLst>
          </p:cNvPr>
          <p:cNvSpPr txBox="1"/>
          <p:nvPr/>
        </p:nvSpPr>
        <p:spPr>
          <a:xfrm>
            <a:off x="4128169" y="126399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ROM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E86A37-B4FD-5849-AD34-79E9B6839D3E}"/>
              </a:ext>
            </a:extLst>
          </p:cNvPr>
          <p:cNvSpPr txBox="1"/>
          <p:nvPr/>
        </p:nvSpPr>
        <p:spPr>
          <a:xfrm>
            <a:off x="4005019" y="198689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FUN3D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F2AC95-A71C-204A-948E-0B10AAB30E5B}"/>
              </a:ext>
            </a:extLst>
          </p:cNvPr>
          <p:cNvSpPr txBox="1"/>
          <p:nvPr/>
        </p:nvSpPr>
        <p:spPr>
          <a:xfrm>
            <a:off x="4067779" y="292629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BOTH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65105C-C7BE-C24C-8B83-B881FA69DDC9}"/>
              </a:ext>
            </a:extLst>
          </p:cNvPr>
          <p:cNvSpPr txBox="1"/>
          <p:nvPr/>
        </p:nvSpPr>
        <p:spPr>
          <a:xfrm>
            <a:off x="6446971" y="6434120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Real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F1A521-F0BF-4048-95D1-F376915BB5EF}"/>
              </a:ext>
            </a:extLst>
          </p:cNvPr>
          <p:cNvSpPr txBox="1"/>
          <p:nvPr/>
        </p:nvSpPr>
        <p:spPr>
          <a:xfrm>
            <a:off x="4435980" y="3937451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Helvetica" pitchFamily="2" charset="0"/>
              </a:rPr>
              <a:t>Imag</a:t>
            </a:r>
            <a:endParaRPr lang="en-US" sz="2000" dirty="0"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EA7795-50E0-CC47-BE35-1FEE94C0A428}"/>
              </a:ext>
            </a:extLst>
          </p:cNvPr>
          <p:cNvSpPr txBox="1"/>
          <p:nvPr/>
        </p:nvSpPr>
        <p:spPr>
          <a:xfrm>
            <a:off x="5783698" y="3225944"/>
            <a:ext cx="1214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Time Steps</a:t>
            </a:r>
          </a:p>
        </p:txBody>
      </p:sp>
    </p:spTree>
    <p:extLst>
      <p:ext uri="{BB962C8B-B14F-4D97-AF65-F5344CB8AC3E}">
        <p14:creationId xmlns:p14="http://schemas.microsoft.com/office/powerpoint/2010/main" val="4260695987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339F2-2B56-B64F-BE7A-40475D4C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50874"/>
            <a:ext cx="7772400" cy="641461"/>
          </a:xfrm>
          <a:extLst>
            <a:ext uri="{FAA26D3D-D897-4be2-8F04-BA451C77F1D7}"/>
          </a:extLst>
        </p:spPr>
        <p:txBody>
          <a:bodyPr rtlCol="0"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Concluding Remarks</a:t>
            </a:r>
          </a:p>
        </p:txBody>
      </p:sp>
      <p:sp>
        <p:nvSpPr>
          <p:cNvPr id="268290" name="Content Placeholder 2">
            <a:extLst>
              <a:ext uri="{FF2B5EF4-FFF2-40B4-BE49-F238E27FC236}">
                <a16:creationId xmlns:a16="http://schemas.microsoft.com/office/drawing/2014/main" id="{2E087CEE-DAB9-4443-9A50-5CD0C414A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25" y="1230313"/>
            <a:ext cx="8229600" cy="4930775"/>
          </a:xfrm>
        </p:spPr>
        <p:txBody>
          <a:bodyPr/>
          <a:lstStyle/>
          <a:p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Short Course is concluded.</a:t>
            </a:r>
          </a:p>
          <a:p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Thank you for your time and participation!</a:t>
            </a:r>
          </a:p>
          <a:p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Any questions or comments?</a:t>
            </a:r>
          </a:p>
          <a:p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                         </a:t>
            </a:r>
            <a:endParaRPr lang="en-US" altLang="en-US" sz="3200" dirty="0">
              <a:solidFill>
                <a:srgbClr val="FF4A1A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Sincerely,</a:t>
            </a:r>
          </a:p>
          <a:p>
            <a:pPr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Walt Silva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06E68-1C72-7146-A9FF-3923464A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230</a:t>
            </a:fld>
            <a:endParaRPr lang="en-US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114896</TotalTime>
  <Pages>86</Pages>
  <Words>10532</Words>
  <Application>Microsoft Macintosh PowerPoint</Application>
  <PresentationFormat>On-screen Show (4:3)</PresentationFormat>
  <Paragraphs>2557</Paragraphs>
  <Slides>230</Slides>
  <Notes>30</Notes>
  <HiddenSlides>0</HiddenSlides>
  <MMClips>4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7</vt:i4>
      </vt:variant>
      <vt:variant>
        <vt:lpstr>Slide Titles</vt:lpstr>
      </vt:variant>
      <vt:variant>
        <vt:i4>230</vt:i4>
      </vt:variant>
    </vt:vector>
  </HeadingPairs>
  <TitlesOfParts>
    <vt:vector size="252" baseType="lpstr">
      <vt:lpstr>Arial</vt:lpstr>
      <vt:lpstr>Cambria Math</vt:lpstr>
      <vt:lpstr>Corbel</vt:lpstr>
      <vt:lpstr>Franklin Gothic Book</vt:lpstr>
      <vt:lpstr>Helvetica</vt:lpstr>
      <vt:lpstr>Lucida Calligraphy</vt:lpstr>
      <vt:lpstr>Monotype Sorts</vt:lpstr>
      <vt:lpstr>News Gothic MT</vt:lpstr>
      <vt:lpstr>Perpetua</vt:lpstr>
      <vt:lpstr>Symbol</vt:lpstr>
      <vt:lpstr>Times</vt:lpstr>
      <vt:lpstr>Times New Roman</vt:lpstr>
      <vt:lpstr>Wingdings</vt:lpstr>
      <vt:lpstr>Wingdings 2</vt:lpstr>
      <vt:lpstr>Equity</vt:lpstr>
      <vt:lpstr>Equation</vt:lpstr>
      <vt:lpstr>AmiPro Document</vt:lpstr>
      <vt:lpstr>Worksheet</vt:lpstr>
      <vt:lpstr>MathType Equation</vt:lpstr>
      <vt:lpstr>CorelDRAW!</vt:lpstr>
      <vt:lpstr>PHOTO-PAINT Image</vt:lpstr>
      <vt:lpstr>Document</vt:lpstr>
      <vt:lpstr>A Unified Approach for Computational Aeroelasticity</vt:lpstr>
      <vt:lpstr>Acknowledgements</vt:lpstr>
      <vt:lpstr>Outline</vt:lpstr>
      <vt:lpstr>A-6F Wind-Tunnel Model Flutter  (YouTube)</vt:lpstr>
      <vt:lpstr>KTH Wind-Tunnel Model Flutter</vt:lpstr>
      <vt:lpstr>Mathematical Preliminaries</vt:lpstr>
      <vt:lpstr>PowerPoint Presentation</vt:lpstr>
      <vt:lpstr>Excerpts from References</vt:lpstr>
      <vt:lpstr>PowerPoint Presentation</vt:lpstr>
      <vt:lpstr>Linear vs. Nonlinear </vt:lpstr>
      <vt:lpstr>Linear vs. Nonlinear </vt:lpstr>
      <vt:lpstr>Linear vs. Nonlinear </vt:lpstr>
      <vt:lpstr>Linear vs. Nonlinear </vt:lpstr>
      <vt:lpstr>PowerPoint Presentation</vt:lpstr>
      <vt:lpstr>PowerPoint Presentation</vt:lpstr>
      <vt:lpstr>PowerPoint Presentation</vt:lpstr>
      <vt:lpstr>PowerPoint Presentation</vt:lpstr>
      <vt:lpstr>Memory vs. Memoryless</vt:lpstr>
      <vt:lpstr>Memory vs. Memoryless Examples</vt:lpstr>
      <vt:lpstr>Deterministic vs. Stochastic</vt:lpstr>
      <vt:lpstr>Classify These Systems</vt:lpstr>
      <vt:lpstr>PowerPoint Presentation</vt:lpstr>
      <vt:lpstr>Linear Time-Invariant (LTI) Continuous-Time</vt:lpstr>
      <vt:lpstr>Linear Time-Invariant (LTI) Continuous-Time</vt:lpstr>
      <vt:lpstr>PowerPoint Presentation</vt:lpstr>
      <vt:lpstr>PowerPoint Presentation</vt:lpstr>
      <vt:lpstr>Linear Time-Invariant (LTI) Continuous-Time</vt:lpstr>
      <vt:lpstr> Linear Time-Invariant (LTI) Continuous-Time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 Convolution</vt:lpstr>
      <vt:lpstr>Linear Time-Invariant (LTI) Discrete Convolution (2nd method)</vt:lpstr>
      <vt:lpstr>Linear Time-Invariant (LTI) Step Response in Discrete-Time</vt:lpstr>
      <vt:lpstr>Excerpts from References</vt:lpstr>
      <vt:lpstr>PowerPoint Presentation</vt:lpstr>
      <vt:lpstr>Linear Time-Varying (LTV) Discrete and Continuous</vt:lpstr>
      <vt:lpstr>PowerPoint Presentation</vt:lpstr>
      <vt:lpstr>Linear Time-Invariant (LTI) Continuous - Transforms</vt:lpstr>
      <vt:lpstr>Laplace Transform</vt:lpstr>
      <vt:lpstr>Laplace Transform (cont’d)</vt:lpstr>
      <vt:lpstr>Laplace Transform (cont’d)</vt:lpstr>
      <vt:lpstr>Laplace Transform (cont’d)</vt:lpstr>
      <vt:lpstr>Laplace Transform (cont’d)</vt:lpstr>
      <vt:lpstr>Fourier Transform</vt:lpstr>
      <vt:lpstr>Fourier Transform</vt:lpstr>
      <vt:lpstr>Fourier Transform</vt:lpstr>
      <vt:lpstr>Fourier Transform</vt:lpstr>
      <vt:lpstr>Continuous - Transforms</vt:lpstr>
      <vt:lpstr>Continuous - Transforms</vt:lpstr>
      <vt:lpstr>Discrete-Time Fourier Transform</vt:lpstr>
      <vt:lpstr>Fourier Transform: Discrete-Time</vt:lpstr>
      <vt:lpstr>Fourier Transform: Discrete-Time</vt:lpstr>
      <vt:lpstr>Discrete Transform</vt:lpstr>
      <vt:lpstr>Z-Transform</vt:lpstr>
      <vt:lpstr>Z-Transform</vt:lpstr>
      <vt:lpstr>Discrete Transform S-Plane to Z-Plane</vt:lpstr>
      <vt:lpstr>Discrete-Time Frequency Analysis</vt:lpstr>
      <vt:lpstr>Frequency Analysis</vt:lpstr>
      <vt:lpstr>Frequency Analysis Sampling</vt:lpstr>
      <vt:lpstr>Frequency Analysis Sampling</vt:lpstr>
      <vt:lpstr>Influence Functions, Green’s Functions</vt:lpstr>
      <vt:lpstr>Linear Time-Invariant Systems Influence Functions, Green’s Functions</vt:lpstr>
      <vt:lpstr>Linear Time-Invariant Systems Influence Functions, Green’s Functions</vt:lpstr>
      <vt:lpstr>Linear Time-Invariant Systems Influence Functions, Green’s Functions</vt:lpstr>
      <vt:lpstr>Linear Time-Invariant Systems Influence Functions, Green’s Functions</vt:lpstr>
      <vt:lpstr>State-Space Modeling</vt:lpstr>
      <vt:lpstr>State-Space Models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 Discrete-Time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  Input Excitations</vt:lpstr>
      <vt:lpstr>Discrete-Time Markov Parameters</vt:lpstr>
      <vt:lpstr>State-Space Realization (Ho-Kalman)</vt:lpstr>
      <vt:lpstr>State-Space Realization (Ho-Kalman)</vt:lpstr>
      <vt:lpstr>Nonlinear Systems</vt:lpstr>
      <vt:lpstr>Nonlinear Systems Brief History</vt:lpstr>
      <vt:lpstr>Nonlinear Systems - Complexity</vt:lpstr>
      <vt:lpstr>Linear vs. Nonlinear</vt:lpstr>
      <vt:lpstr>Linear vs. Nonlinear</vt:lpstr>
      <vt:lpstr>Nonlinear Systems</vt:lpstr>
      <vt:lpstr>Nonlinear Systems (Time Domain)</vt:lpstr>
      <vt:lpstr>Nonlinear Systems (Time Domain)</vt:lpstr>
      <vt:lpstr>Nonlinear Systems (Time Domain)</vt:lpstr>
      <vt:lpstr>Nonlinear Systems (Time Domain)</vt:lpstr>
      <vt:lpstr>Nonlinear Systems (Time Domain) Equilibrium Points</vt:lpstr>
      <vt:lpstr>Unsteady Aerodynamics</vt:lpstr>
      <vt:lpstr>Background</vt:lpstr>
      <vt:lpstr>PowerPoint Presentation</vt:lpstr>
      <vt:lpstr>Background</vt:lpstr>
      <vt:lpstr>Quasisteady aerodynamics</vt:lpstr>
      <vt:lpstr>Model Comparison (Lift) &amp; Reduced Frequency Influence </vt:lpstr>
      <vt:lpstr>Classic Aerodynamic Functions</vt:lpstr>
      <vt:lpstr>Wagner’s Function</vt:lpstr>
      <vt:lpstr>Wagner’s Function</vt:lpstr>
      <vt:lpstr>Wagner’s Function</vt:lpstr>
      <vt:lpstr>Reduced Frequency</vt:lpstr>
      <vt:lpstr>Theodorsen’s Method</vt:lpstr>
      <vt:lpstr>PowerPoint Presentation</vt:lpstr>
      <vt:lpstr> Aerodynamic Modeling</vt:lpstr>
      <vt:lpstr> Aerodynamic Modeling</vt:lpstr>
      <vt:lpstr> Aerodynamic Modeling</vt:lpstr>
      <vt:lpstr> Aerodynamic Modeling</vt:lpstr>
      <vt:lpstr> Aerodynamic Modeling</vt:lpstr>
      <vt:lpstr> Aerodynamic Modeling</vt:lpstr>
      <vt:lpstr> Aerodynamic Modeling</vt:lpstr>
      <vt:lpstr> Aerodynamic Modeling</vt:lpstr>
      <vt:lpstr>Strip Theory</vt:lpstr>
      <vt:lpstr>Strip Theory</vt:lpstr>
      <vt:lpstr>   Linear Frequency-Domain Methods</vt:lpstr>
      <vt:lpstr>Doublet Lattice Method</vt:lpstr>
      <vt:lpstr>Practical Considerations</vt:lpstr>
      <vt:lpstr>Unsteady Aerodynamics</vt:lpstr>
      <vt:lpstr>PowerPoint Presentation</vt:lpstr>
      <vt:lpstr>Aerodynamic Equation Hierarchy</vt:lpstr>
      <vt:lpstr>Aerodynamic Equation Hierarchy</vt:lpstr>
      <vt:lpstr>Aerodynamic Equation Hierarchy</vt:lpstr>
      <vt:lpstr>Aerodynamic Equation Hierarchy</vt:lpstr>
      <vt:lpstr>Aerodynamic Equation Hierarchy</vt:lpstr>
      <vt:lpstr>Navier-Stokes Equations</vt:lpstr>
      <vt:lpstr>PowerPoint Presentation</vt:lpstr>
      <vt:lpstr>Aerodynamic Equation Hierarchy “Rules of Thumb”</vt:lpstr>
      <vt:lpstr>Aerodynamic Equation Hierarchy “Rules of Thumb”</vt:lpstr>
      <vt:lpstr>Aerodynamic Equation Hierarchy “Rules of Thumb”</vt:lpstr>
      <vt:lpstr>Structural Analysis</vt:lpstr>
      <vt:lpstr>Finite Element Method</vt:lpstr>
      <vt:lpstr>Finite Element Method</vt:lpstr>
      <vt:lpstr>Finite Element Method</vt:lpstr>
      <vt:lpstr>Finite Element Method</vt:lpstr>
      <vt:lpstr>Normal Modes Method</vt:lpstr>
      <vt:lpstr>PowerPoint Presentation</vt:lpstr>
      <vt:lpstr>Overview - ‘reduced order model’</vt:lpstr>
      <vt:lpstr>KTH Model Mode Shape 2</vt:lpstr>
      <vt:lpstr>KTH Model Mode Shape 6</vt:lpstr>
      <vt:lpstr>KTH Model Mode Shape 7</vt:lpstr>
      <vt:lpstr>Nonlinear Structural Dynamics</vt:lpstr>
      <vt:lpstr>Aeroelasticity</vt:lpstr>
      <vt:lpstr>Aeroelasticity</vt:lpstr>
      <vt:lpstr>Historical Point of Interest</vt:lpstr>
      <vt:lpstr>PowerPoint Presentation</vt:lpstr>
      <vt:lpstr>Aeroelastic divergence   -- a static instability in which the elastic restoring forces are exceeded by the deformation-dependent aerodynamic forces. It does not depend on ‘strength’ (e.g., yield or ultimate loads); it does depend on ‘stiffness’ (e.g., [K], EI,  … ) </vt:lpstr>
      <vt:lpstr>FLUTTER is caused by the interaction of aerodynamic, inertial, and elastic forces </vt:lpstr>
      <vt:lpstr>Aeroelastic Analysis</vt:lpstr>
      <vt:lpstr>Aeroelastic Analysis</vt:lpstr>
      <vt:lpstr>FLUTTER   </vt:lpstr>
      <vt:lpstr>Classical Solution Methods</vt:lpstr>
      <vt:lpstr>PowerPoint Presentation</vt:lpstr>
      <vt:lpstr>FLUTTER - The V-g (Velocity-damping) chart is a popular way to present frequency domain solutions </vt:lpstr>
      <vt:lpstr>Time-Domain Solution Methods</vt:lpstr>
      <vt:lpstr>Time-Domain Solution Methods</vt:lpstr>
      <vt:lpstr>Time-Domain/Freq Solution Methods</vt:lpstr>
      <vt:lpstr>Time-Domain Solution Methods</vt:lpstr>
      <vt:lpstr>PowerPoint Presentation</vt:lpstr>
      <vt:lpstr>Computational Aeroelasticity Coupling Methods</vt:lpstr>
      <vt:lpstr>Aeroservoelasticity</vt:lpstr>
      <vt:lpstr>Introduction (Background)</vt:lpstr>
      <vt:lpstr>PowerPoint Presentation</vt:lpstr>
      <vt:lpstr>ASE Design Benefits</vt:lpstr>
      <vt:lpstr>Point of Interest</vt:lpstr>
      <vt:lpstr>PowerPoint Presentation</vt:lpstr>
      <vt:lpstr>Equations of Motion</vt:lpstr>
      <vt:lpstr>Aerodynamic “Fits”</vt:lpstr>
      <vt:lpstr>PowerPoint Presentation</vt:lpstr>
      <vt:lpstr>Equations of Motion</vt:lpstr>
      <vt:lpstr>Gust Modeling</vt:lpstr>
      <vt:lpstr>Comments on EOMs</vt:lpstr>
      <vt:lpstr>PowerPoint Presentation</vt:lpstr>
      <vt:lpstr>PowerPoint Presentation</vt:lpstr>
      <vt:lpstr>PowerPoint Presentation</vt:lpstr>
      <vt:lpstr>Dynamic Pressure Root Locus Plot</vt:lpstr>
      <vt:lpstr>Discipline Integration Example – X-59</vt:lpstr>
      <vt:lpstr>X-59 Aeroelastic Modeling, Testing, and Validation</vt:lpstr>
      <vt:lpstr>X-59 Aeroelastic Modeling, Testing, and Validation</vt:lpstr>
      <vt:lpstr>X-59 AeroServoElastic (ASE) Analyses</vt:lpstr>
      <vt:lpstr>Reduced-Order Modeling</vt:lpstr>
      <vt:lpstr>Background</vt:lpstr>
      <vt:lpstr>Background</vt:lpstr>
      <vt:lpstr>Background</vt:lpstr>
      <vt:lpstr>Introduction</vt:lpstr>
      <vt:lpstr>Initial Developments</vt:lpstr>
      <vt:lpstr>Initial Developments</vt:lpstr>
      <vt:lpstr>Initial Developments</vt:lpstr>
      <vt:lpstr>Volterra Theory of Nonlinear Systems</vt:lpstr>
      <vt:lpstr>Conceptual Breakthrough</vt:lpstr>
      <vt:lpstr>Conceptual Breakthrough</vt:lpstr>
      <vt:lpstr>Eigensystem Realization Algorithm (ERA) Discrete-Time State-Space Realization Theory</vt:lpstr>
      <vt:lpstr>Traditional Approach for Obtaining Unsteady Aerodynamics in State-Space Form</vt:lpstr>
      <vt:lpstr>New Approach for Obtaining Unsteady Aerodynamics in State-Space Form Using ERA</vt:lpstr>
      <vt:lpstr>Time-Domain GAFs Aerodynamic Impulse Responses Do Exist!</vt:lpstr>
      <vt:lpstr>Frequency-Domain GAFs FFT of Impulse Responses (comparison w/ linear solution)</vt:lpstr>
      <vt:lpstr>FUN3D Code</vt:lpstr>
      <vt:lpstr>ROM Development Process</vt:lpstr>
      <vt:lpstr>ROM Development Process</vt:lpstr>
      <vt:lpstr>ROM Development Process</vt:lpstr>
      <vt:lpstr>ROM Development Process</vt:lpstr>
      <vt:lpstr>Applications</vt:lpstr>
      <vt:lpstr>Supersonic Low-Boom Configuration</vt:lpstr>
      <vt:lpstr>Supersonic Low-Boom Configuration</vt:lpstr>
      <vt:lpstr>KTH Full-Span Generic Fighter Wind-Tunnel Model</vt:lpstr>
      <vt:lpstr>KTH Full-Span Generic Fighter Wind-Tunnel Model – TDT Model</vt:lpstr>
      <vt:lpstr>AGARD 445.6 Wing</vt:lpstr>
      <vt:lpstr>AGARD 445.6 Wing</vt:lpstr>
      <vt:lpstr>PowerPoint Presentation</vt:lpstr>
      <vt:lpstr>PowerPoint Presentation</vt:lpstr>
      <vt:lpstr>FUN3D/AEROM Transonic Analyses: X-59</vt:lpstr>
      <vt:lpstr>Concluding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AIAA Short Course-ASE</dc:title>
  <dc:subject/>
  <dc:creator>Walter A. Silva</dc:creator>
  <cp:keywords/>
  <dc:description/>
  <cp:lastModifiedBy>Silva, Walter A. (LARC-D308)</cp:lastModifiedBy>
  <cp:revision>366</cp:revision>
  <cp:lastPrinted>2016-07-19T14:28:12Z</cp:lastPrinted>
  <dcterms:created xsi:type="dcterms:W3CDTF">2012-06-05T12:28:21Z</dcterms:created>
  <dcterms:modified xsi:type="dcterms:W3CDTF">2021-05-24T13:48:02Z</dcterms:modified>
</cp:coreProperties>
</file>