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5" r:id="rId70"/>
    <p:sldId id="326" r:id="rId71"/>
    <p:sldId id="327" r:id="rId72"/>
    <p:sldId id="328" r:id="rId73"/>
    <p:sldId id="329" r:id="rId74"/>
    <p:sldId id="330" r:id="rId75"/>
    <p:sldId id="331" r:id="rId76"/>
    <p:sldId id="332" r:id="rId77"/>
    <p:sldId id="333" r:id="rId78"/>
    <p:sldId id="334" r:id="rId79"/>
    <p:sldId id="335" r:id="rId80"/>
    <p:sldId id="336" r:id="rId81"/>
    <p:sldId id="337" r:id="rId82"/>
    <p:sldId id="338" r:id="rId83"/>
    <p:sldId id="339" r:id="rId84"/>
    <p:sldId id="340" r:id="rId85"/>
    <p:sldId id="341" r:id="rId86"/>
    <p:sldId id="342" r:id="rId87"/>
    <p:sldId id="343" r:id="rId88"/>
    <p:sldId id="344" r:id="rId89"/>
    <p:sldId id="345" r:id="rId90"/>
    <p:sldId id="346" r:id="rId9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40639" marR="40639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1pPr>
    <a:lvl2pPr marL="40639" marR="40639" indent="3429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2pPr>
    <a:lvl3pPr marL="40639" marR="40639" indent="685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3pPr>
    <a:lvl4pPr marL="40639" marR="40639" indent="10287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4pPr>
    <a:lvl5pPr marL="40639" marR="40639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5pPr>
    <a:lvl6pPr marL="40639" marR="40639" indent="17145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6pPr>
    <a:lvl7pPr marL="40639" marR="40639" indent="2057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7pPr>
    <a:lvl8pPr marL="40639" marR="40639" indent="24003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8pPr>
    <a:lvl9pPr marL="40639" marR="40639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>
          <a:solidFill>
            <a:srgbClr val="000000"/>
          </a:solidFill>
        </a:uFill>
        <a:latin typeface="+mn-lt"/>
        <a:ea typeface="+mn-ea"/>
        <a:cs typeface="+mn-cs"/>
        <a:sym typeface="Times New Roman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F44A2F1-9E1F-4B54-A3A2-5F16C0AD49E2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5C7C9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28575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8575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8575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000000">
              <a:alpha val="25000"/>
            </a:srgbClr>
          </a:solidFill>
        </a:fill>
      </a:tcStyle>
    </a:firstRow>
  </a:tblStyle>
  <a:tblStyle styleId="{C7B018BB-80A7-4F77-B60F-C8B233D01FF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4C3C2611-4C71-4FC5-86AE-919BDF0F9419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16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584200" latinLnBrk="0">
      <a:defRPr sz="2200">
        <a:latin typeface="Lucida Grande"/>
        <a:ea typeface="Lucida Grande"/>
        <a:cs typeface="Lucida Grande"/>
        <a:sym typeface="Lucida Grande"/>
      </a:defRPr>
    </a:lvl1pPr>
    <a:lvl2pPr indent="228600" defTabSz="584200" latinLnBrk="0">
      <a:defRPr sz="2200">
        <a:latin typeface="Lucida Grande"/>
        <a:ea typeface="Lucida Grande"/>
        <a:cs typeface="Lucida Grande"/>
        <a:sym typeface="Lucida Grande"/>
      </a:defRPr>
    </a:lvl2pPr>
    <a:lvl3pPr indent="457200" defTabSz="584200" latinLnBrk="0">
      <a:defRPr sz="2200">
        <a:latin typeface="Lucida Grande"/>
        <a:ea typeface="Lucida Grande"/>
        <a:cs typeface="Lucida Grande"/>
        <a:sym typeface="Lucida Grande"/>
      </a:defRPr>
    </a:lvl3pPr>
    <a:lvl4pPr indent="685800" defTabSz="584200" latinLnBrk="0">
      <a:defRPr sz="2200">
        <a:latin typeface="Lucida Grande"/>
        <a:ea typeface="Lucida Grande"/>
        <a:cs typeface="Lucida Grande"/>
        <a:sym typeface="Lucida Grande"/>
      </a:defRPr>
    </a:lvl4pPr>
    <a:lvl5pPr indent="914400" defTabSz="584200" latinLnBrk="0">
      <a:defRPr sz="2200">
        <a:latin typeface="Lucida Grande"/>
        <a:ea typeface="Lucida Grande"/>
        <a:cs typeface="Lucida Grande"/>
        <a:sym typeface="Lucida Grande"/>
      </a:defRPr>
    </a:lvl5pPr>
    <a:lvl6pPr indent="1143000" defTabSz="584200" latinLnBrk="0">
      <a:defRPr sz="2200">
        <a:latin typeface="Lucida Grande"/>
        <a:ea typeface="Lucida Grande"/>
        <a:cs typeface="Lucida Grande"/>
        <a:sym typeface="Lucida Grande"/>
      </a:defRPr>
    </a:lvl6pPr>
    <a:lvl7pPr indent="1371600" defTabSz="584200" latinLnBrk="0">
      <a:defRPr sz="2200">
        <a:latin typeface="Lucida Grande"/>
        <a:ea typeface="Lucida Grande"/>
        <a:cs typeface="Lucida Grande"/>
        <a:sym typeface="Lucida Grande"/>
      </a:defRPr>
    </a:lvl7pPr>
    <a:lvl8pPr indent="1600200" defTabSz="584200" latinLnBrk="0">
      <a:defRPr sz="2200">
        <a:latin typeface="Lucida Grande"/>
        <a:ea typeface="Lucida Grande"/>
        <a:cs typeface="Lucida Grande"/>
        <a:sym typeface="Lucida Grande"/>
      </a:defRPr>
    </a:lvl8pPr>
    <a:lvl9pPr indent="1828800" defTabSz="584200" latinLnBrk="0">
      <a:defRPr sz="2200">
        <a:latin typeface="Lucida Grande"/>
        <a:ea typeface="Lucida Grande"/>
        <a:cs typeface="Lucida Grande"/>
        <a:sym typeface="Lucida Grand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A. Sterling, Dec 04, Filaments Away!"/>
          <p:cNvSpPr txBox="1"/>
          <p:nvPr/>
        </p:nvSpPr>
        <p:spPr>
          <a:xfrm>
            <a:off x="685800" y="6248400"/>
            <a:ext cx="1917700" cy="5004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  <a:defRPr sz="1400"/>
            </a:lvl1pPr>
          </a:lstStyle>
          <a:p>
            <a:r>
              <a:t>A. Sterling, Dec 04, Filaments Away!</a:t>
            </a:r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159938" y="6248400"/>
            <a:ext cx="298263" cy="307340"/>
          </a:xfrm>
          <a:prstGeom prst="rect">
            <a:avLst/>
          </a:prstGeom>
          <a:effectLst>
            <a:outerShdw blurRad="63500" rotWithShape="0">
              <a:srgbClr val="808080">
                <a:alpha val="75000"/>
              </a:srgbClr>
            </a:outerShdw>
          </a:effectLst>
        </p:spPr>
        <p:txBody>
          <a:bodyPr lIns="45719" tIns="45719" rIns="45719" bIns="45719"/>
          <a:lstStyle>
            <a:lvl1pPr algn="r" defTabSz="457200">
              <a:defRPr>
                <a:solidFill>
                  <a:srgbClr val="FFFFFF"/>
                </a:solidFill>
                <a:uFillTx/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UAH Frontiers…"/>
          <p:cNvSpPr txBox="1"/>
          <p:nvPr/>
        </p:nvSpPr>
        <p:spPr>
          <a:xfrm>
            <a:off x="0" y="6286500"/>
            <a:ext cx="1226602" cy="5004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>
              <a:defRPr sz="1400"/>
            </a:pPr>
            <a:r>
              <a:t>UAH Frontiers</a:t>
            </a:r>
          </a:p>
          <a:p>
            <a:pPr>
              <a:defRPr sz="1400"/>
            </a:pPr>
            <a:r>
              <a:t>2016 Nov 2</a:t>
            </a:r>
          </a:p>
        </p:txBody>
      </p:sp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bg>
      <p:bgPr>
        <a:gradFill flip="none" rotWithShape="1">
          <a:gsLst>
            <a:gs pos="0">
              <a:srgbClr val="662295"/>
            </a:gs>
            <a:gs pos="100000">
              <a:srgbClr val="7427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xfrm>
            <a:off x="892968" y="178593"/>
            <a:ext cx="7358064" cy="1714501"/>
          </a:xfrm>
          <a:prstGeom prst="rect">
            <a:avLst/>
          </a:prstGeom>
        </p:spPr>
        <p:txBody>
          <a:bodyPr lIns="35718" tIns="35718" rIns="35718" bIns="35718"/>
          <a:lstStyle>
            <a:lvl1pPr marL="0" marR="0" defTabSz="410765">
              <a:defRPr sz="5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idx="1"/>
          </p:nvPr>
        </p:nvSpPr>
        <p:spPr>
          <a:xfrm>
            <a:off x="892968" y="1946671"/>
            <a:ext cx="7358064" cy="4018361"/>
          </a:xfrm>
          <a:prstGeom prst="rect">
            <a:avLst/>
          </a:prstGeom>
        </p:spPr>
        <p:txBody>
          <a:bodyPr lIns="35718" tIns="35718" rIns="35718" bIns="35718" anchor="ctr"/>
          <a:lstStyle>
            <a:lvl1pPr marL="671285" marR="0" indent="-353785" defTabSz="410765">
              <a:spcBef>
                <a:spcPts val="1600"/>
              </a:spcBef>
              <a:buSzPct val="171000"/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  <a:lvl2pPr marL="1115785" marR="0" indent="-353785" defTabSz="410765">
              <a:spcBef>
                <a:spcPts val="1600"/>
              </a:spcBef>
              <a:buSzPct val="171000"/>
              <a:buChar char="•"/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2pPr>
            <a:lvl3pPr marL="1560285" marR="0" indent="-353785" defTabSz="410765">
              <a:spcBef>
                <a:spcPts val="1600"/>
              </a:spcBef>
              <a:buSzPct val="171000"/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3pPr>
            <a:lvl4pPr marL="2004785" marR="0" indent="-353785" defTabSz="410765">
              <a:spcBef>
                <a:spcPts val="1600"/>
              </a:spcBef>
              <a:buSzPct val="171000"/>
              <a:buChar char="•"/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4pPr>
            <a:lvl5pPr marL="2449285" marR="0" indent="-353785" defTabSz="410765">
              <a:spcBef>
                <a:spcPts val="1600"/>
              </a:spcBef>
              <a:buSzPct val="171000"/>
              <a:buChar char="•"/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55616" y="6509742"/>
            <a:ext cx="223838" cy="236538"/>
          </a:xfrm>
          <a:prstGeom prst="rect">
            <a:avLst/>
          </a:prstGeom>
        </p:spPr>
        <p:txBody>
          <a:bodyPr lIns="35718" tIns="35718" rIns="35718" bIns="35718"/>
          <a:lstStyle>
            <a:lvl1pPr defTabSz="410765">
              <a:defRPr sz="11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xfrm>
            <a:off x="685799" y="380999"/>
            <a:ext cx="7772401" cy="1600201"/>
          </a:xfrm>
          <a:prstGeom prst="rect">
            <a:avLst/>
          </a:prstGeom>
        </p:spPr>
        <p:txBody>
          <a:bodyPr/>
          <a:lstStyle>
            <a:lvl1pPr>
              <a:defRPr sz="4200"/>
            </a:lvl1pPr>
          </a:lstStyle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xfrm>
            <a:off x="685799" y="1981200"/>
            <a:ext cx="7772401" cy="4876801"/>
          </a:xfrm>
          <a:prstGeom prst="rect">
            <a:avLst/>
          </a:prstGeom>
        </p:spPr>
        <p:txBody>
          <a:bodyPr/>
          <a:lstStyle>
            <a:lvl1pPr marL="362108" indent="-321468">
              <a:defRPr sz="3000"/>
            </a:lvl1pPr>
            <a:lvl2pPr marL="763179" indent="-265339">
              <a:defRPr sz="2600"/>
            </a:lvl2pPr>
            <a:lvl3pPr marL="1164589" indent="-209550">
              <a:defRPr sz="2200"/>
            </a:lvl3pPr>
            <a:lvl4pPr marL="1617979" indent="-205739">
              <a:defRPr sz="1800"/>
            </a:lvl4pPr>
            <a:lvl5pPr marL="2075179" indent="-205739">
              <a:defRPr sz="1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72349" y="6248400"/>
            <a:ext cx="266701" cy="285626"/>
          </a:xfrm>
          <a:prstGeom prst="rect">
            <a:avLst/>
          </a:prstGeom>
        </p:spPr>
        <p:txBody>
          <a:bodyPr/>
          <a:lstStyle>
            <a:lvl1pPr defTabSz="584200">
              <a:defRPr sz="12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6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itle Text"/>
          <p:cNvSpPr txBox="1">
            <a:spLocks noGrp="1"/>
          </p:cNvSpPr>
          <p:nvPr>
            <p:ph type="title"/>
          </p:nvPr>
        </p:nvSpPr>
        <p:spPr>
          <a:xfrm>
            <a:off x="1657350" y="1143000"/>
            <a:ext cx="5829300" cy="1200150"/>
          </a:xfrm>
          <a:prstGeom prst="rect">
            <a:avLst/>
          </a:prstGeom>
        </p:spPr>
        <p:txBody>
          <a:bodyPr lIns="38100" tIns="38100" rIns="38100" bIns="38100">
            <a:normAutofit/>
          </a:bodyPr>
          <a:lstStyle/>
          <a:p>
            <a:r>
              <a:t>Title Text</a:t>
            </a:r>
          </a:p>
        </p:txBody>
      </p:sp>
      <p:sp>
        <p:nvSpPr>
          <p:cNvPr id="75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657350" y="2343150"/>
            <a:ext cx="5829300" cy="3657600"/>
          </a:xfrm>
          <a:prstGeom prst="rect">
            <a:avLst/>
          </a:prstGeom>
        </p:spPr>
        <p:txBody>
          <a:bodyPr lIns="38100" tIns="38100" rIns="38100" bIns="38100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638924" y="5543550"/>
            <a:ext cx="266701" cy="271847"/>
          </a:xfrm>
          <a:prstGeom prst="rect">
            <a:avLst/>
          </a:prstGeom>
        </p:spPr>
        <p:txBody>
          <a:bodyPr lIns="38100" tIns="38100" rIns="38100" bIns="38100">
            <a:normAutofit/>
          </a:bodyPr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bg>
      <p:bgPr>
        <a:gradFill flip="none" rotWithShape="1">
          <a:gsLst>
            <a:gs pos="0">
              <a:srgbClr val="662295"/>
            </a:gs>
            <a:gs pos="100000">
              <a:srgbClr val="7427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itle Text"/>
          <p:cNvSpPr txBox="1">
            <a:spLocks noGrp="1"/>
          </p:cNvSpPr>
          <p:nvPr>
            <p:ph type="title"/>
          </p:nvPr>
        </p:nvSpPr>
        <p:spPr>
          <a:xfrm>
            <a:off x="892968" y="1151929"/>
            <a:ext cx="7358064" cy="2321720"/>
          </a:xfrm>
          <a:prstGeom prst="rect">
            <a:avLst/>
          </a:prstGeom>
        </p:spPr>
        <p:txBody>
          <a:bodyPr lIns="35718" tIns="35718" rIns="35718" bIns="35718" anchor="b"/>
          <a:lstStyle>
            <a:lvl1pPr marL="0" marR="0" defTabSz="410765">
              <a:defRPr sz="58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Title Text</a:t>
            </a:r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92968" y="3536156"/>
            <a:ext cx="7358064" cy="794743"/>
          </a:xfrm>
          <a:prstGeom prst="rect">
            <a:avLst/>
          </a:prstGeom>
        </p:spPr>
        <p:txBody>
          <a:bodyPr lIns="35718" tIns="35718" rIns="35718" bIns="35718"/>
          <a:lstStyle>
            <a:lvl1pPr marL="0" marR="0" indent="0" algn="ctr" defTabSz="410765">
              <a:spcBef>
                <a:spcPts val="0"/>
              </a:spcBef>
              <a:buSzTx/>
              <a:buNone/>
              <a:defRPr sz="24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  <a:lvl2pPr marL="0" marR="0" indent="0" algn="ctr" defTabSz="410765">
              <a:spcBef>
                <a:spcPts val="0"/>
              </a:spcBef>
              <a:buSzTx/>
              <a:buNone/>
              <a:defRPr sz="24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2pPr>
            <a:lvl3pPr marL="0" marR="0" indent="0" algn="ctr" defTabSz="410765">
              <a:spcBef>
                <a:spcPts val="0"/>
              </a:spcBef>
              <a:buSzTx/>
              <a:buNone/>
              <a:defRPr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3pPr>
            <a:lvl4pPr marL="0" marR="0" indent="0" algn="ctr" defTabSz="410765">
              <a:spcBef>
                <a:spcPts val="0"/>
              </a:spcBef>
              <a:buSzTx/>
              <a:buNone/>
              <a:defRPr sz="24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4pPr>
            <a:lvl5pPr marL="0" marR="0" indent="0" algn="ctr" defTabSz="410765">
              <a:spcBef>
                <a:spcPts val="0"/>
              </a:spcBef>
              <a:buSzTx/>
              <a:buNone/>
              <a:defRPr sz="24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49266" y="6509742"/>
            <a:ext cx="236538" cy="249238"/>
          </a:xfrm>
          <a:prstGeom prst="rect">
            <a:avLst/>
          </a:prstGeom>
        </p:spPr>
        <p:txBody>
          <a:bodyPr lIns="35718" tIns="35718" rIns="35718" bIns="35718"/>
          <a:lstStyle>
            <a:lvl1pPr defTabSz="410765">
              <a:defRPr sz="12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00000">
              <a:srgbClr val="A8D6FF"/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85800" y="381000"/>
            <a:ext cx="7772400" cy="1600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85800" y="1981200"/>
            <a:ext cx="7772400" cy="4876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2pPr marL="783590" indent="-285750">
              <a:spcBef>
                <a:spcPts val="600"/>
              </a:spcBef>
              <a:buChar char="–"/>
              <a:defRPr sz="2800"/>
            </a:lvl2pPr>
            <a:lvl3pPr marL="1183639" indent="-228600">
              <a:spcBef>
                <a:spcPts val="500"/>
              </a:spcBef>
              <a:defRPr sz="2400"/>
            </a:lvl3pPr>
            <a:lvl4pPr marL="1640839" indent="-228600">
              <a:spcBef>
                <a:spcPts val="400"/>
              </a:spcBef>
              <a:buChar char="–"/>
              <a:defRPr sz="2000"/>
            </a:lvl4pPr>
            <a:lvl5pPr marL="2098039" indent="-228600">
              <a:spcBef>
                <a:spcPts val="400"/>
              </a:spcBef>
              <a:buChar char="»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59650" y="6248400"/>
            <a:ext cx="292100" cy="297247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marL="0" marR="0" algn="ctr" defTabSz="584200">
              <a:defRPr sz="14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40639" marR="40639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1pPr>
      <a:lvl2pPr marL="40639" marR="40639" indent="228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2pPr>
      <a:lvl3pPr marL="40639" marR="40639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3pPr>
      <a:lvl4pPr marL="40639" marR="40639" indent="685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4pPr>
      <a:lvl5pPr marL="40639" marR="40639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5pPr>
      <a:lvl6pPr marL="40639" marR="40639" indent="11430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6pPr>
      <a:lvl7pPr marL="40639" marR="40639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7pPr>
      <a:lvl8pPr marL="40639" marR="40639" indent="1600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8pPr>
      <a:lvl9pPr marL="40639" marR="40639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9pPr>
    </p:titleStyle>
    <p:bodyStyle>
      <a:lvl1pPr marL="383540" marR="40639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1pPr>
      <a:lvl2pPr marL="824411" marR="40639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2pPr>
      <a:lvl3pPr marL="1259839" marR="40639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3pPr>
      <a:lvl4pPr marL="17780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4pPr>
      <a:lvl5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5pPr>
      <a:lvl6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6pPr>
      <a:lvl7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7pPr>
      <a:lvl8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8pPr>
      <a:lvl9pPr marL="2235200" marR="40639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sz="3200" b="0" i="0" u="none" strike="noStrike" cap="none" spc="0" baseline="0">
          <a:solidFill>
            <a:srgbClr val="000000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>
            <a:solidFill>
              <a:srgbClr val="000000"/>
            </a:solidFill>
          </a:uFill>
          <a:latin typeface="+mn-lt"/>
          <a:ea typeface="+mn-ea"/>
          <a:cs typeface="+mn-cs"/>
          <a:sym typeface="Times New Roman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t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giesen.de/astro/temperature.htm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ro.caltech.edu/~george/ay20/Ay20-Lec7x.pdf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eg"/><Relationship Id="rId4" Type="http://schemas.openxmlformats.org/officeDocument/2006/relationships/image" Target="../media/image3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4" Type="http://schemas.openxmlformats.org/officeDocument/2006/relationships/image" Target="../media/image58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ov"/><Relationship Id="rId1" Type="http://schemas.microsoft.com/office/2007/relationships/media" Target="../media/media7.mov"/><Relationship Id="rId4" Type="http://schemas.openxmlformats.org/officeDocument/2006/relationships/image" Target="../media/image59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4" Type="http://schemas.openxmlformats.org/officeDocument/2006/relationships/image" Target="../media/image60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9.mov"/><Relationship Id="rId1" Type="http://schemas.microsoft.com/office/2007/relationships/media" Target="../media/media9.mov"/><Relationship Id="rId4" Type="http://schemas.openxmlformats.org/officeDocument/2006/relationships/image" Target="../media/image61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ov"/><Relationship Id="rId1" Type="http://schemas.microsoft.com/office/2007/relationships/media" Target="../media/media10.mov"/><Relationship Id="rId4" Type="http://schemas.openxmlformats.org/officeDocument/2006/relationships/image" Target="../media/image64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1.mov"/><Relationship Id="rId1" Type="http://schemas.microsoft.com/office/2007/relationships/media" Target="../media/media11.mov"/><Relationship Id="rId4" Type="http://schemas.openxmlformats.org/officeDocument/2006/relationships/image" Target="../media/image59.png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9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Dr. Alphonse Sterling…"/>
          <p:cNvSpPr txBox="1">
            <a:spLocks noGrp="1"/>
          </p:cNvSpPr>
          <p:nvPr>
            <p:ph type="body" sz="half" idx="1"/>
          </p:nvPr>
        </p:nvSpPr>
        <p:spPr>
          <a:xfrm>
            <a:off x="533400" y="3441700"/>
            <a:ext cx="8153400" cy="2857500"/>
          </a:xfrm>
          <a:prstGeom prst="rect">
            <a:avLst/>
          </a:prstGeom>
        </p:spPr>
        <p:txBody>
          <a:bodyPr/>
          <a:lstStyle/>
          <a:p>
            <a:pPr marL="40639" indent="0" algn="ctr">
              <a:buClr>
                <a:srgbClr val="000000"/>
              </a:buClr>
              <a:buSzTx/>
              <a:buFont typeface="Times New Roman"/>
              <a:buNone/>
            </a:pPr>
            <a:r>
              <a:t>Dr. Alphonse Sterling</a:t>
            </a:r>
          </a:p>
          <a:p>
            <a:pPr marL="40639" indent="0" algn="ctr">
              <a:buClr>
                <a:srgbClr val="000000"/>
              </a:buClr>
              <a:buSzTx/>
              <a:buFont typeface="Times New Roman"/>
              <a:buNone/>
            </a:pPr>
            <a:r>
              <a:t>NASA/MSFC</a:t>
            </a:r>
          </a:p>
          <a:p>
            <a:pPr marL="40639" indent="0" algn="ctr">
              <a:buClr>
                <a:srgbClr val="000000"/>
              </a:buClr>
              <a:buSzTx/>
              <a:buFont typeface="Times New Roman"/>
              <a:buNone/>
            </a:pPr>
            <a:endParaRPr/>
          </a:p>
          <a:p>
            <a:pPr marL="40639" indent="0" algn="ctr">
              <a:buClr>
                <a:srgbClr val="000000"/>
              </a:buClr>
              <a:buSzTx/>
              <a:buFont typeface="Times New Roman"/>
              <a:buNone/>
              <a:defRPr sz="2400"/>
            </a:pPr>
            <a:r>
              <a:t>Solar Physicist (“Astrophysicist”): </a:t>
            </a:r>
            <a:r>
              <a:rPr>
                <a:solidFill>
                  <a:srgbClr val="791A3E"/>
                </a:solidFill>
                <a:uFill>
                  <a:solidFill>
                    <a:srgbClr val="791A3E"/>
                  </a:solidFill>
                </a:uFill>
              </a:rPr>
              <a:t>Solar eruptions (prominences, flares &amp; CMEs), spicules (chromospheric jets), coronal jets.  </a:t>
            </a:r>
            <a:r>
              <a:rPr>
                <a:solidFill>
                  <a:srgbClr val="1A0A53"/>
                </a:solidFill>
                <a:uFill>
                  <a:solidFill>
                    <a:srgbClr val="1A0A53"/>
                  </a:solidFill>
                </a:uFill>
              </a:rPr>
              <a:t>Yohkoh, Hinode satellites (including operations).</a:t>
            </a:r>
          </a:p>
        </p:txBody>
      </p:sp>
      <p:sp>
        <p:nvSpPr>
          <p:cNvPr id="95" name="An Introduction to the Sun"/>
          <p:cNvSpPr txBox="1">
            <a:spLocks noGrp="1"/>
          </p:cNvSpPr>
          <p:nvPr>
            <p:ph type="title"/>
          </p:nvPr>
        </p:nvSpPr>
        <p:spPr>
          <a:xfrm>
            <a:off x="762000" y="577850"/>
            <a:ext cx="7772400" cy="2857500"/>
          </a:xfrm>
          <a:prstGeom prst="rect">
            <a:avLst/>
          </a:prstGeom>
        </p:spPr>
        <p:txBody>
          <a:bodyPr/>
          <a:lstStyle/>
          <a:p>
            <a:r>
              <a:t>An Introduction to the Sun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olar Interior and Atmosphere(s)"/>
          <p:cNvSpPr txBox="1">
            <a:spLocks noGrp="1"/>
          </p:cNvSpPr>
          <p:nvPr>
            <p:ph type="title"/>
          </p:nvPr>
        </p:nvSpPr>
        <p:spPr>
          <a:xfrm>
            <a:off x="609600" y="-2032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Solar Interior and Atmosphere(s)</a:t>
            </a:r>
          </a:p>
        </p:txBody>
      </p:sp>
      <p:sp>
        <p:nvSpPr>
          <p:cNvPr id="98" name="The Outer layers (Atmospheres) of the Sun:"/>
          <p:cNvSpPr txBox="1"/>
          <p:nvPr/>
        </p:nvSpPr>
        <p:spPr>
          <a:xfrm>
            <a:off x="1676399" y="1295400"/>
            <a:ext cx="5740401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The Outer layers (Atmospheres) of the Sun:</a:t>
            </a:r>
          </a:p>
        </p:txBody>
      </p:sp>
      <p:sp>
        <p:nvSpPr>
          <p:cNvPr id="99" name="Photosphere…"/>
          <p:cNvSpPr txBox="1"/>
          <p:nvPr/>
        </p:nvSpPr>
        <p:spPr>
          <a:xfrm>
            <a:off x="2193925" y="2035175"/>
            <a:ext cx="2208620" cy="35176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0"/>
            <a:endParaRPr/>
          </a:p>
          <a:p>
            <a:pPr marL="40640">
              <a:buClr>
                <a:srgbClr val="000000"/>
              </a:buClr>
              <a:buSzPct val="100000"/>
              <a:buFont typeface="Times New Roman"/>
              <a:buChar char="•"/>
            </a:pPr>
            <a:r>
              <a:t>Photosphere</a:t>
            </a:r>
          </a:p>
          <a:p>
            <a:pPr marL="0"/>
            <a:endParaRPr/>
          </a:p>
          <a:p>
            <a:pPr marL="0"/>
            <a:endParaRPr/>
          </a:p>
          <a:p>
            <a:pPr marL="0"/>
            <a:endParaRPr/>
          </a:p>
          <a:p>
            <a:pPr marL="40640">
              <a:buClr>
                <a:srgbClr val="000000"/>
              </a:buClr>
              <a:buSzPct val="100000"/>
              <a:buFont typeface="Times New Roman"/>
              <a:buChar char="•"/>
            </a:pPr>
            <a:r>
              <a:t> Chromosphere </a:t>
            </a:r>
          </a:p>
          <a:p>
            <a:pPr marL="40640">
              <a:buClr>
                <a:srgbClr val="000000"/>
              </a:buClr>
              <a:buSzPct val="100000"/>
              <a:buFont typeface="Times New Roman"/>
              <a:buChar char="•"/>
            </a:pPr>
            <a:endParaRPr/>
          </a:p>
          <a:p>
            <a:pPr marL="40640">
              <a:buClr>
                <a:srgbClr val="000000"/>
              </a:buClr>
              <a:buSzPct val="100000"/>
              <a:buFont typeface="Times New Roman"/>
              <a:buChar char="•"/>
            </a:pPr>
            <a:endParaRPr/>
          </a:p>
          <a:p>
            <a:pPr marL="0"/>
            <a:endParaRPr/>
          </a:p>
          <a:p>
            <a:pPr marL="40640">
              <a:buClr>
                <a:srgbClr val="000000"/>
              </a:buClr>
              <a:buSzPct val="100000"/>
              <a:buFont typeface="Times New Roman"/>
              <a:buChar char="•"/>
            </a:pPr>
            <a:r>
              <a:t>Corona</a:t>
            </a:r>
          </a:p>
        </p:txBody>
      </p:sp>
      <p:pic>
        <p:nvPicPr>
          <p:cNvPr id="100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628" y="1892128"/>
            <a:ext cx="1426954" cy="1426953"/>
          </a:xfrm>
          <a:prstGeom prst="rect">
            <a:avLst/>
          </a:prstGeom>
        </p:spPr>
      </p:pic>
      <p:pic>
        <p:nvPicPr>
          <p:cNvPr id="101" name="20080801_china_eclipse_sterling2.png" descr="20080801_china_eclipse_sterling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690" y="4802569"/>
            <a:ext cx="2155925" cy="1457583"/>
          </a:xfrm>
          <a:prstGeom prst="rect">
            <a:avLst/>
          </a:prstGeom>
        </p:spPr>
      </p:pic>
      <p:pic>
        <p:nvPicPr>
          <p:cNvPr id="102" name="IMG_0342_WO66_chromosphere_160309_lev1-unsharp1-smarts1_crop2_annotated.tiff" descr="IMG_0342_WO66_chromosphere_160309_lev1-unsharp1-smarts1_crop2_annotated.tif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5098" y="3377703"/>
            <a:ext cx="2113109" cy="1349876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Formation of the Sun"/>
          <p:cNvSpPr txBox="1">
            <a:spLocks noGrp="1"/>
          </p:cNvSpPr>
          <p:nvPr>
            <p:ph type="title"/>
          </p:nvPr>
        </p:nvSpPr>
        <p:spPr>
          <a:xfrm>
            <a:off x="685800" y="20701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Formation of the Sun</a:t>
            </a:r>
          </a:p>
        </p:txBody>
      </p:sp>
      <p:sp>
        <p:nvSpPr>
          <p:cNvPr id="10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1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9" name="Initially, have a blob of gas..."/>
          <p:cNvSpPr txBox="1">
            <a:spLocks noGrp="1"/>
          </p:cNvSpPr>
          <p:nvPr>
            <p:ph type="body" idx="1"/>
          </p:nvPr>
        </p:nvSpPr>
        <p:spPr>
          <a:xfrm>
            <a:off x="685800" y="1930400"/>
            <a:ext cx="7772400" cy="4876800"/>
          </a:xfrm>
          <a:prstGeom prst="rect">
            <a:avLst/>
          </a:prstGeom>
        </p:spPr>
        <p:txBody>
          <a:bodyPr/>
          <a:lstStyle>
            <a:lvl1pPr marL="40639" indent="342900" algn="ctr">
              <a:spcBef>
                <a:spcPts val="0"/>
              </a:spcBef>
              <a:buSzTx/>
              <a:buNone/>
              <a:defRPr sz="3400"/>
            </a:lvl1pPr>
          </a:lstStyle>
          <a:p>
            <a:r>
              <a:t>Initially, have a blob of gas... </a:t>
            </a:r>
          </a:p>
        </p:txBody>
      </p:sp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111" name="...and gravity:"/>
          <p:cNvSpPr txBox="1"/>
          <p:nvPr/>
        </p:nvSpPr>
        <p:spPr>
          <a:xfrm>
            <a:off x="3390900" y="3136900"/>
            <a:ext cx="2553244" cy="571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3400"/>
            </a:lvl1pPr>
          </a:lstStyle>
          <a:p>
            <a:r>
              <a:t>...and gravity:</a:t>
            </a:r>
          </a:p>
        </p:txBody>
      </p:sp>
      <p:pic>
        <p:nvPicPr>
          <p:cNvPr id="112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300" y="4305300"/>
            <a:ext cx="2260600" cy="9652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1" animBg="1" advAuto="0"/>
      <p:bldP spid="112" grpId="2" animBg="1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5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pic>
        <p:nvPicPr>
          <p:cNvPr id="117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900" y="2679700"/>
            <a:ext cx="2501900" cy="9652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pic>
        <p:nvPicPr>
          <p:cNvPr id="120" name="Itokawa8_hayabusa_1210.png" descr="Itokawa8_hayabusa_12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900" y="165100"/>
            <a:ext cx="3543300" cy="2020467"/>
          </a:xfrm>
          <a:prstGeom prst="rect">
            <a:avLst/>
          </a:prstGeom>
        </p:spPr>
      </p:pic>
      <p:pic>
        <p:nvPicPr>
          <p:cNvPr id="121" name="article-2279059-17997B92000005DC-373_634x519.png" descr="article-2279059-17997B92000005DC-373_634x51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900" y="2384314"/>
            <a:ext cx="4953000" cy="4054586"/>
          </a:xfrm>
          <a:prstGeom prst="rect">
            <a:avLst/>
          </a:prstGeom>
        </p:spPr>
      </p:pic>
      <p:sp>
        <p:nvSpPr>
          <p:cNvPr id="122" name="Length ~ 0.5 km"/>
          <p:cNvSpPr txBox="1"/>
          <p:nvPr/>
        </p:nvSpPr>
        <p:spPr>
          <a:xfrm>
            <a:off x="5930900" y="800100"/>
            <a:ext cx="2182277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Length ~ 0.5 km</a:t>
            </a:r>
          </a:p>
        </p:txBody>
      </p:sp>
      <p:sp>
        <p:nvSpPr>
          <p:cNvPr id="123" name="Diameter ~5000 km"/>
          <p:cNvSpPr txBox="1"/>
          <p:nvPr/>
        </p:nvSpPr>
        <p:spPr>
          <a:xfrm>
            <a:off x="139700" y="4203700"/>
            <a:ext cx="2605247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Diameter ~5000 km</a:t>
            </a:r>
          </a:p>
        </p:txBody>
      </p:sp>
      <p:sp>
        <p:nvSpPr>
          <p:cNvPr id="124" name="(Mercury, from…"/>
          <p:cNvSpPr txBox="1"/>
          <p:nvPr/>
        </p:nvSpPr>
        <p:spPr>
          <a:xfrm>
            <a:off x="378866" y="4603874"/>
            <a:ext cx="2107120" cy="774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(Mercury, from </a:t>
            </a:r>
          </a:p>
          <a:p>
            <a:r>
              <a:t>Messenger)</a:t>
            </a:r>
          </a:p>
        </p:txBody>
      </p:sp>
      <p:sp>
        <p:nvSpPr>
          <p:cNvPr id="125" name="(Itokawa, from Hayabusa)"/>
          <p:cNvSpPr txBox="1"/>
          <p:nvPr/>
        </p:nvSpPr>
        <p:spPr>
          <a:xfrm>
            <a:off x="5567015" y="1295524"/>
            <a:ext cx="3362484" cy="4315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(Itokawa, from Hayabusa)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2" animBg="1" advAuto="0"/>
      <p:bldP spid="121" grpId="1" animBg="1" advAuto="0"/>
      <p:bldP spid="122" grpId="3" animBg="1" advAuto="0"/>
      <p:bldP spid="123" grpId="6" animBg="1" advAuto="0"/>
      <p:bldP spid="124" grpId="5" animBg="1" advAuto="0"/>
      <p:bldP spid="125" grpId="4" animBg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Interior Temperature Structure"/>
          <p:cNvSpPr txBox="1">
            <a:spLocks noGrp="1"/>
          </p:cNvSpPr>
          <p:nvPr>
            <p:ph type="title"/>
          </p:nvPr>
        </p:nvSpPr>
        <p:spPr>
          <a:xfrm>
            <a:off x="685800" y="17780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Interior Temperature Structure</a:t>
            </a:r>
          </a:p>
        </p:txBody>
      </p:sp>
      <p:sp>
        <p:nvSpPr>
          <p:cNvPr id="128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1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un’s Central Core Temperature (Estimate)"/>
          <p:cNvSpPr txBox="1">
            <a:spLocks noGrp="1"/>
          </p:cNvSpPr>
          <p:nvPr>
            <p:ph type="title"/>
          </p:nvPr>
        </p:nvSpPr>
        <p:spPr>
          <a:xfrm>
            <a:off x="406400" y="190500"/>
            <a:ext cx="8331200" cy="1600200"/>
          </a:xfrm>
          <a:prstGeom prst="rect">
            <a:avLst/>
          </a:prstGeom>
        </p:spPr>
        <p:txBody>
          <a:bodyPr/>
          <a:lstStyle>
            <a:lvl1pPr>
              <a:defRPr sz="3700"/>
            </a:lvl1pPr>
          </a:lstStyle>
          <a:p>
            <a:r>
              <a:t>Sun’s Central Core Temperature (Estimate)</a:t>
            </a:r>
          </a:p>
        </p:txBody>
      </p:sp>
      <p:sp>
        <p:nvSpPr>
          <p:cNvPr id="1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grpSp>
        <p:nvGrpSpPr>
          <p:cNvPr id="142" name="Group"/>
          <p:cNvGrpSpPr/>
          <p:nvPr/>
        </p:nvGrpSpPr>
        <p:grpSpPr>
          <a:xfrm>
            <a:off x="3292437" y="1837252"/>
            <a:ext cx="2559126" cy="3183496"/>
            <a:chOff x="0" y="0"/>
            <a:chExt cx="2559124" cy="3183495"/>
          </a:xfrm>
        </p:grpSpPr>
        <p:sp>
          <p:nvSpPr>
            <p:cNvPr id="133" name="Circle"/>
            <p:cNvSpPr/>
            <p:nvPr/>
          </p:nvSpPr>
          <p:spPr>
            <a:xfrm>
              <a:off x="0" y="624371"/>
              <a:ext cx="2559125" cy="2559125"/>
            </a:xfrm>
            <a:prstGeom prst="ellipse">
              <a:avLst/>
            </a:prstGeom>
            <a:solidFill>
              <a:srgbClr val="FFFB00">
                <a:alpha val="59819"/>
              </a:srgbClr>
            </a:solidFill>
            <a:ln w="9525" cap="flat">
              <a:solidFill>
                <a:schemeClr val="accent3">
                  <a:satOff val="18648"/>
                  <a:lumOff val="5971"/>
                </a:schemeClr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34" name="Oval"/>
            <p:cNvSpPr/>
            <p:nvPr/>
          </p:nvSpPr>
          <p:spPr>
            <a:xfrm>
              <a:off x="1057548" y="1820091"/>
              <a:ext cx="515284" cy="222133"/>
            </a:xfrm>
            <a:prstGeom prst="ellipse">
              <a:avLst/>
            </a:prstGeom>
            <a:solidFill>
              <a:srgbClr val="00D2A9">
                <a:alpha val="448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35" name="Rectangle"/>
            <p:cNvSpPr/>
            <p:nvPr/>
          </p:nvSpPr>
          <p:spPr>
            <a:xfrm>
              <a:off x="1057548" y="735324"/>
              <a:ext cx="515284" cy="1180178"/>
            </a:xfrm>
            <a:prstGeom prst="rect">
              <a:avLst/>
            </a:prstGeom>
            <a:solidFill>
              <a:srgbClr val="00D2A9">
                <a:alpha val="448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36" name="Oval"/>
            <p:cNvSpPr/>
            <p:nvPr/>
          </p:nvSpPr>
          <p:spPr>
            <a:xfrm>
              <a:off x="1057548" y="624423"/>
              <a:ext cx="505759" cy="209311"/>
            </a:xfrm>
            <a:prstGeom prst="ellipse">
              <a:avLst/>
            </a:prstGeom>
            <a:solidFill>
              <a:srgbClr val="00D2A9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37" name="Line"/>
            <p:cNvSpPr/>
            <p:nvPr/>
          </p:nvSpPr>
          <p:spPr>
            <a:xfrm flipV="1">
              <a:off x="384212" y="2045417"/>
              <a:ext cx="779266" cy="77926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138" name="R"/>
            <p:cNvSpPr txBox="1"/>
            <p:nvPr/>
          </p:nvSpPr>
          <p:spPr>
            <a:xfrm>
              <a:off x="882657" y="2219274"/>
              <a:ext cx="358240" cy="431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R</a:t>
              </a:r>
            </a:p>
          </p:txBody>
        </p:sp>
        <p:sp>
          <p:nvSpPr>
            <p:cNvPr id="139" name="A"/>
            <p:cNvSpPr txBox="1"/>
            <p:nvPr/>
          </p:nvSpPr>
          <p:spPr>
            <a:xfrm>
              <a:off x="1504957" y="0"/>
              <a:ext cx="375058" cy="431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A</a:t>
              </a:r>
            </a:p>
          </p:txBody>
        </p:sp>
        <p:sp>
          <p:nvSpPr>
            <p:cNvPr id="140" name="Line"/>
            <p:cNvSpPr/>
            <p:nvPr/>
          </p:nvSpPr>
          <p:spPr>
            <a:xfrm flipH="1">
              <a:off x="1279562" y="334532"/>
              <a:ext cx="287915" cy="429282"/>
            </a:xfrm>
            <a:prstGeom prst="line">
              <a:avLst/>
            </a:prstGeom>
            <a:noFill/>
            <a:ln w="12700" cap="flat">
              <a:solidFill>
                <a:srgbClr val="000000"/>
              </a:solidFill>
              <a:prstDash val="solid"/>
              <a:round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141" name="Line"/>
            <p:cNvSpPr/>
            <p:nvPr/>
          </p:nvSpPr>
          <p:spPr>
            <a:xfrm flipV="1">
              <a:off x="1154373" y="1913534"/>
              <a:ext cx="136847" cy="13684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ysDot"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</p:grp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un’s Central Core Temperature (Estimate)"/>
          <p:cNvSpPr txBox="1">
            <a:spLocks noGrp="1"/>
          </p:cNvSpPr>
          <p:nvPr>
            <p:ph type="title"/>
          </p:nvPr>
        </p:nvSpPr>
        <p:spPr>
          <a:xfrm>
            <a:off x="406400" y="190500"/>
            <a:ext cx="8331200" cy="1600200"/>
          </a:xfrm>
          <a:prstGeom prst="rect">
            <a:avLst/>
          </a:prstGeom>
        </p:spPr>
        <p:txBody>
          <a:bodyPr/>
          <a:lstStyle>
            <a:lvl1pPr>
              <a:defRPr sz="3700"/>
            </a:lvl1pPr>
          </a:lstStyle>
          <a:p>
            <a:r>
              <a:t>Sun’s Central Core Temperature (Estimate)</a:t>
            </a:r>
          </a:p>
        </p:txBody>
      </p:sp>
      <p:sp>
        <p:nvSpPr>
          <p:cNvPr id="145" name="m = ρAR…"/>
          <p:cNvSpPr txBox="1">
            <a:spLocks noGrp="1"/>
          </p:cNvSpPr>
          <p:nvPr>
            <p:ph type="body" idx="1"/>
          </p:nvPr>
        </p:nvSpPr>
        <p:spPr>
          <a:xfrm>
            <a:off x="127000" y="1435100"/>
            <a:ext cx="8331200" cy="5341541"/>
          </a:xfrm>
          <a:prstGeom prst="rect">
            <a:avLst/>
          </a:prstGeom>
        </p:spPr>
        <p:txBody>
          <a:bodyPr/>
          <a:lstStyle/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m = ρAR</a:t>
            </a: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F = G(m/2)M/R</a:t>
            </a:r>
            <a:r>
              <a:rPr sz="1800" baseline="31999">
                <a:latin typeface="Verdana"/>
                <a:ea typeface="Verdana"/>
                <a:cs typeface="Verdana"/>
                <a:sym typeface="Verdana"/>
              </a:rPr>
              <a:t>2</a:t>
            </a: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p = F/A = GρM/2R</a:t>
            </a: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p/ρ = GM/2R</a:t>
            </a:r>
          </a:p>
          <a:p>
            <a:pPr marL="824411" indent="-326571"/>
            <a:endParaRPr sz="1800">
              <a:latin typeface="Verdana"/>
              <a:ea typeface="Verdana"/>
              <a:cs typeface="Verdana"/>
              <a:sym typeface="Verdana"/>
            </a:endParaRP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pV = NkT</a:t>
            </a: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p/ρ = kT/m</a:t>
            </a:r>
            <a:r>
              <a:rPr sz="1800" baseline="-5999">
                <a:latin typeface="Verdana"/>
                <a:ea typeface="Verdana"/>
                <a:cs typeface="Verdana"/>
                <a:sym typeface="Verdana"/>
              </a:rPr>
              <a:t>H</a:t>
            </a:r>
          </a:p>
          <a:p>
            <a:pPr marL="824411" indent="-326571"/>
            <a:endParaRPr sz="1800" baseline="-5999">
              <a:latin typeface="Verdana"/>
              <a:ea typeface="Verdana"/>
              <a:cs typeface="Verdana"/>
              <a:sym typeface="Verdana"/>
            </a:endParaRP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GM/2R = kT/m</a:t>
            </a:r>
            <a:r>
              <a:rPr sz="1800" baseline="-5999">
                <a:latin typeface="Verdana"/>
                <a:ea typeface="Verdana"/>
                <a:cs typeface="Verdana"/>
                <a:sym typeface="Verdana"/>
              </a:rPr>
              <a:t>H</a:t>
            </a:r>
          </a:p>
          <a:p>
            <a:pPr marL="681536" indent="-183696"/>
            <a:r>
              <a:rPr sz="1800">
                <a:latin typeface="Verdana"/>
                <a:ea typeface="Verdana"/>
                <a:cs typeface="Verdana"/>
                <a:sym typeface="Verdana"/>
              </a:rPr>
              <a:t>T = Gm</a:t>
            </a:r>
            <a:r>
              <a:rPr sz="1800" baseline="-5999">
                <a:latin typeface="Verdana"/>
                <a:ea typeface="Verdana"/>
                <a:cs typeface="Verdana"/>
                <a:sym typeface="Verdana"/>
              </a:rPr>
              <a:t>H</a:t>
            </a:r>
            <a:r>
              <a:rPr sz="1800">
                <a:latin typeface="Verdana"/>
                <a:ea typeface="Verdana"/>
                <a:cs typeface="Verdana"/>
                <a:sym typeface="Verdana"/>
              </a:rPr>
              <a:t>M/(2kR)</a:t>
            </a:r>
          </a:p>
          <a:p>
            <a:pPr marL="824411" indent="-326571"/>
            <a:endParaRPr sz="1800">
              <a:latin typeface="Verdana"/>
              <a:ea typeface="Verdana"/>
              <a:cs typeface="Verdana"/>
              <a:sym typeface="Verdana"/>
            </a:endParaRPr>
          </a:p>
          <a:p>
            <a:pPr marL="681536" indent="-183696"/>
            <a:r>
              <a:rPr sz="1800">
                <a:solidFill>
                  <a:srgbClr val="FA2400"/>
                </a:solidFill>
                <a:latin typeface="Verdana"/>
                <a:ea typeface="Verdana"/>
                <a:cs typeface="Verdana"/>
                <a:sym typeface="Verdana"/>
              </a:rPr>
              <a:t>T = 1·10</a:t>
            </a:r>
            <a:r>
              <a:rPr sz="1800" baseline="31999">
                <a:solidFill>
                  <a:srgbClr val="FA2400"/>
                </a:solidFill>
                <a:latin typeface="Verdana"/>
                <a:ea typeface="Verdana"/>
                <a:cs typeface="Verdana"/>
                <a:sym typeface="Verdana"/>
              </a:rPr>
              <a:t>7</a:t>
            </a:r>
            <a:r>
              <a:rPr sz="1800">
                <a:solidFill>
                  <a:srgbClr val="FA2400"/>
                </a:solidFill>
                <a:latin typeface="Verdana"/>
                <a:ea typeface="Verdana"/>
                <a:cs typeface="Verdana"/>
                <a:sym typeface="Verdana"/>
              </a:rPr>
              <a:t> K</a:t>
            </a:r>
          </a:p>
        </p:txBody>
      </p:sp>
      <p:sp>
        <p:nvSpPr>
          <p:cNvPr id="1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sp>
        <p:nvSpPr>
          <p:cNvPr id="147" name="cf. http://www.jgiesen.de/astro/temperature.htm"/>
          <p:cNvSpPr txBox="1"/>
          <p:nvPr/>
        </p:nvSpPr>
        <p:spPr>
          <a:xfrm>
            <a:off x="4610100" y="6477000"/>
            <a:ext cx="4526692" cy="3585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>
              <a:defRPr sz="1800"/>
            </a:pPr>
            <a:r>
              <a:t>cf. </a:t>
            </a:r>
            <a:r>
              <a:rPr u="sng">
                <a:hlinkClick r:id="rId2"/>
              </a:rPr>
              <a:t>http://www.jgiesen.de/astro/temperature.htm</a:t>
            </a:r>
          </a:p>
        </p:txBody>
      </p:sp>
      <p:sp>
        <p:nvSpPr>
          <p:cNvPr id="148" name="m,A,ρ=column mass, area, ave density…"/>
          <p:cNvSpPr txBox="1"/>
          <p:nvPr/>
        </p:nvSpPr>
        <p:spPr>
          <a:xfrm>
            <a:off x="3274987" y="1515885"/>
            <a:ext cx="3502129" cy="38262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1700"/>
            </a:pPr>
            <a:r>
              <a:t>m,A,ρ=column mass, area, ave density</a:t>
            </a:r>
          </a:p>
          <a:p>
            <a:pPr marL="0">
              <a:spcBef>
                <a:spcPts val="700"/>
              </a:spcBef>
              <a:defRPr sz="1700"/>
            </a:pPr>
            <a:r>
              <a:t>R,M=solar radius, mass</a:t>
            </a:r>
          </a:p>
          <a:p>
            <a:pPr marL="0">
              <a:spcBef>
                <a:spcPts val="700"/>
              </a:spcBef>
              <a:defRPr sz="1700"/>
            </a:pPr>
            <a:r>
              <a:t>F=column force</a:t>
            </a:r>
          </a:p>
          <a:p>
            <a:pPr marL="0">
              <a:spcBef>
                <a:spcPts val="700"/>
              </a:spcBef>
              <a:defRPr sz="1700"/>
            </a:pPr>
            <a:r>
              <a:t>G=gravitational constant</a:t>
            </a:r>
          </a:p>
          <a:p>
            <a:pPr marL="0">
              <a:spcBef>
                <a:spcPts val="700"/>
              </a:spcBef>
              <a:defRPr sz="1700"/>
            </a:pPr>
            <a:r>
              <a:t>P,T=solar center pressure,</a:t>
            </a:r>
          </a:p>
          <a:p>
            <a:pPr marL="0">
              <a:spcBef>
                <a:spcPts val="700"/>
              </a:spcBef>
              <a:defRPr sz="1700"/>
            </a:pPr>
            <a:r>
              <a:t>        temperature</a:t>
            </a:r>
          </a:p>
          <a:p>
            <a:pPr marL="0">
              <a:spcBef>
                <a:spcPts val="700"/>
              </a:spcBef>
              <a:defRPr sz="1700"/>
            </a:pPr>
            <a:r>
              <a:t>N=number of column particles</a:t>
            </a:r>
          </a:p>
          <a:p>
            <a:pPr marL="0">
              <a:spcBef>
                <a:spcPts val="700"/>
              </a:spcBef>
              <a:defRPr sz="1700"/>
            </a:pPr>
            <a:r>
              <a:t>k=Boltzmann’s constant</a:t>
            </a:r>
          </a:p>
          <a:p>
            <a:pPr marL="0">
              <a:spcBef>
                <a:spcPts val="700"/>
              </a:spcBef>
              <a:defRPr sz="1700"/>
            </a:pPr>
            <a:r>
              <a:t>m</a:t>
            </a:r>
            <a:r>
              <a:rPr baseline="-5999"/>
              <a:t>H</a:t>
            </a:r>
            <a:r>
              <a:t>=hydrogen mass</a:t>
            </a:r>
          </a:p>
          <a:p>
            <a:pPr marL="0">
              <a:spcBef>
                <a:spcPts val="700"/>
              </a:spcBef>
              <a:defRPr sz="1700"/>
            </a:pPr>
            <a:endParaRPr/>
          </a:p>
        </p:txBody>
      </p:sp>
      <p:grpSp>
        <p:nvGrpSpPr>
          <p:cNvPr id="158" name="Group"/>
          <p:cNvGrpSpPr/>
          <p:nvPr/>
        </p:nvGrpSpPr>
        <p:grpSpPr>
          <a:xfrm>
            <a:off x="6226137" y="1448866"/>
            <a:ext cx="2559126" cy="3183497"/>
            <a:chOff x="0" y="0"/>
            <a:chExt cx="2559124" cy="3183495"/>
          </a:xfrm>
        </p:grpSpPr>
        <p:sp>
          <p:nvSpPr>
            <p:cNvPr id="149" name="Circle"/>
            <p:cNvSpPr/>
            <p:nvPr/>
          </p:nvSpPr>
          <p:spPr>
            <a:xfrm>
              <a:off x="0" y="624371"/>
              <a:ext cx="2559125" cy="2559125"/>
            </a:xfrm>
            <a:prstGeom prst="ellipse">
              <a:avLst/>
            </a:prstGeom>
            <a:solidFill>
              <a:srgbClr val="FFFB00">
                <a:alpha val="59819"/>
              </a:srgbClr>
            </a:solidFill>
            <a:ln w="9525" cap="flat">
              <a:solidFill>
                <a:schemeClr val="accent3">
                  <a:satOff val="18648"/>
                  <a:lumOff val="5971"/>
                </a:schemeClr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50" name="Oval"/>
            <p:cNvSpPr/>
            <p:nvPr/>
          </p:nvSpPr>
          <p:spPr>
            <a:xfrm>
              <a:off x="1057548" y="1820091"/>
              <a:ext cx="515284" cy="222133"/>
            </a:xfrm>
            <a:prstGeom prst="ellipse">
              <a:avLst/>
            </a:prstGeom>
            <a:solidFill>
              <a:srgbClr val="00D2A9">
                <a:alpha val="448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51" name="Rectangle"/>
            <p:cNvSpPr/>
            <p:nvPr/>
          </p:nvSpPr>
          <p:spPr>
            <a:xfrm>
              <a:off x="1057548" y="735324"/>
              <a:ext cx="515284" cy="1180178"/>
            </a:xfrm>
            <a:prstGeom prst="rect">
              <a:avLst/>
            </a:prstGeom>
            <a:solidFill>
              <a:srgbClr val="00D2A9">
                <a:alpha val="448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52" name="Oval"/>
            <p:cNvSpPr/>
            <p:nvPr/>
          </p:nvSpPr>
          <p:spPr>
            <a:xfrm>
              <a:off x="1057548" y="624423"/>
              <a:ext cx="505759" cy="209311"/>
            </a:xfrm>
            <a:prstGeom prst="ellipse">
              <a:avLst/>
            </a:prstGeom>
            <a:solidFill>
              <a:srgbClr val="00D2A9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53" name="Line"/>
            <p:cNvSpPr/>
            <p:nvPr/>
          </p:nvSpPr>
          <p:spPr>
            <a:xfrm flipV="1">
              <a:off x="384212" y="2045417"/>
              <a:ext cx="779266" cy="77926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154" name="R"/>
            <p:cNvSpPr txBox="1"/>
            <p:nvPr/>
          </p:nvSpPr>
          <p:spPr>
            <a:xfrm>
              <a:off x="882657" y="2219274"/>
              <a:ext cx="358240" cy="431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R</a:t>
              </a:r>
            </a:p>
          </p:txBody>
        </p:sp>
        <p:sp>
          <p:nvSpPr>
            <p:cNvPr id="155" name="A"/>
            <p:cNvSpPr txBox="1"/>
            <p:nvPr/>
          </p:nvSpPr>
          <p:spPr>
            <a:xfrm>
              <a:off x="1504957" y="0"/>
              <a:ext cx="375058" cy="431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A</a:t>
              </a:r>
            </a:p>
          </p:txBody>
        </p:sp>
        <p:sp>
          <p:nvSpPr>
            <p:cNvPr id="156" name="Line"/>
            <p:cNvSpPr/>
            <p:nvPr/>
          </p:nvSpPr>
          <p:spPr>
            <a:xfrm flipH="1">
              <a:off x="1279562" y="334532"/>
              <a:ext cx="287915" cy="429282"/>
            </a:xfrm>
            <a:prstGeom prst="line">
              <a:avLst/>
            </a:prstGeom>
            <a:noFill/>
            <a:ln w="12700" cap="flat">
              <a:solidFill>
                <a:srgbClr val="000000"/>
              </a:solidFill>
              <a:prstDash val="solid"/>
              <a:round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157" name="Line"/>
            <p:cNvSpPr/>
            <p:nvPr/>
          </p:nvSpPr>
          <p:spPr>
            <a:xfrm flipV="1">
              <a:off x="1154373" y="1913534"/>
              <a:ext cx="136847" cy="13684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ysDot"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</p:grp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Might this gravitational contraction mechanism power the Sun (stars)??"/>
          <p:cNvSpPr txBox="1">
            <a:spLocks noGrp="1"/>
          </p:cNvSpPr>
          <p:nvPr>
            <p:ph type="title"/>
          </p:nvPr>
        </p:nvSpPr>
        <p:spPr>
          <a:xfrm>
            <a:off x="355600" y="939800"/>
            <a:ext cx="8420100" cy="1600200"/>
          </a:xfrm>
          <a:prstGeom prst="rect">
            <a:avLst/>
          </a:prstGeom>
        </p:spPr>
        <p:txBody>
          <a:bodyPr/>
          <a:lstStyle/>
          <a:p>
            <a:r>
              <a:t>Might this </a:t>
            </a:r>
            <a:r>
              <a:rPr i="1"/>
              <a:t>gravitational contraction</a:t>
            </a:r>
            <a:r>
              <a:t> mechanism power the Sun (stars)??</a:t>
            </a:r>
          </a:p>
        </p:txBody>
      </p:sp>
      <p:sp>
        <p:nvSpPr>
          <p:cNvPr id="16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sp>
        <p:nvSpPr>
          <p:cNvPr id="162" name="=&gt; Solar lifetime of ~3x107 years"/>
          <p:cNvSpPr txBox="1"/>
          <p:nvPr/>
        </p:nvSpPr>
        <p:spPr>
          <a:xfrm>
            <a:off x="2024000" y="3060678"/>
            <a:ext cx="5096000" cy="5050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900"/>
            </a:pPr>
            <a:r>
              <a:t>=&gt; Solar lifetime of ~3x10</a:t>
            </a:r>
            <a:r>
              <a:rPr baseline="31999"/>
              <a:t>7</a:t>
            </a:r>
            <a:r>
              <a:t> years</a:t>
            </a:r>
          </a:p>
        </p:txBody>
      </p:sp>
      <p:sp>
        <p:nvSpPr>
          <p:cNvPr id="163" name="Problem!!"/>
          <p:cNvSpPr txBox="1"/>
          <p:nvPr/>
        </p:nvSpPr>
        <p:spPr>
          <a:xfrm>
            <a:off x="3567628" y="3895911"/>
            <a:ext cx="2008744" cy="6155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600">
                <a:solidFill>
                  <a:schemeClr val="accent5">
                    <a:hueOff val="-444211"/>
                    <a:satOff val="-14915"/>
                    <a:lumOff val="22857"/>
                  </a:schemeClr>
                </a:solidFill>
              </a:defRPr>
            </a:lvl1pPr>
          </a:lstStyle>
          <a:p>
            <a:r>
              <a:t>Problem!!</a:t>
            </a:r>
          </a:p>
        </p:txBody>
      </p:sp>
      <p:sp>
        <p:nvSpPr>
          <p:cNvPr id="164" name="Need at least 3x108 years…"/>
          <p:cNvSpPr txBox="1"/>
          <p:nvPr/>
        </p:nvSpPr>
        <p:spPr>
          <a:xfrm>
            <a:off x="2992283" y="4845174"/>
            <a:ext cx="3235634" cy="774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ctr"/>
            <a:r>
              <a:t>Need at least 3x10</a:t>
            </a:r>
            <a:r>
              <a:rPr baseline="31999"/>
              <a:t>8</a:t>
            </a:r>
            <a:r>
              <a:t> years</a:t>
            </a:r>
          </a:p>
          <a:p>
            <a:pPr algn="ctr"/>
            <a:r>
              <a:t>(mid-1800s)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" grpId="1" animBg="1" advAuto="0"/>
      <p:bldP spid="163" grpId="2" animBg="1" advAuto="0"/>
      <p:bldP spid="164" grpId="3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o this is not the main story for core and interior conditions"/>
          <p:cNvSpPr txBox="1">
            <a:spLocks noGrp="1"/>
          </p:cNvSpPr>
          <p:nvPr>
            <p:ph type="title"/>
          </p:nvPr>
        </p:nvSpPr>
        <p:spPr>
          <a:xfrm>
            <a:off x="76200" y="-285750"/>
            <a:ext cx="8991600" cy="1587500"/>
          </a:xfrm>
          <a:prstGeom prst="rect">
            <a:avLst/>
          </a:prstGeom>
        </p:spPr>
        <p:txBody>
          <a:bodyPr/>
          <a:lstStyle/>
          <a:p>
            <a:pPr>
              <a:defRPr sz="2900"/>
            </a:pPr>
            <a:r>
              <a:t>So this is </a:t>
            </a:r>
            <a:r>
              <a:rPr b="1" i="1"/>
              <a:t>not</a:t>
            </a:r>
            <a:r>
              <a:t> the main story for core and interior conditions </a:t>
            </a:r>
          </a:p>
        </p:txBody>
      </p:sp>
      <p:sp>
        <p:nvSpPr>
          <p:cNvPr id="167" name="Core conditions (temperature, density,...) sufficient to generate fusion.…"/>
          <p:cNvSpPr txBox="1">
            <a:spLocks noGrp="1"/>
          </p:cNvSpPr>
          <p:nvPr>
            <p:ph type="body" idx="1"/>
          </p:nvPr>
        </p:nvSpPr>
        <p:spPr>
          <a:xfrm>
            <a:off x="685800" y="1104900"/>
            <a:ext cx="7772400" cy="4876800"/>
          </a:xfrm>
          <a:prstGeom prst="rect">
            <a:avLst/>
          </a:prstGeom>
        </p:spPr>
        <p:txBody>
          <a:bodyPr/>
          <a:lstStyle/>
          <a:p>
            <a:pPr marL="824411" indent="-326571"/>
            <a:r>
              <a:t>Core conditions (temperature, density,...) sufficient to generate </a:t>
            </a:r>
            <a:r>
              <a:rPr b="1" i="1"/>
              <a:t>fusion</a:t>
            </a:r>
            <a:r>
              <a:t>.</a:t>
            </a:r>
          </a:p>
          <a:p>
            <a:pPr marL="824411" indent="-326571"/>
            <a:r>
              <a:t>Processes are complicated, but one of the consequences is:</a:t>
            </a:r>
          </a:p>
        </p:txBody>
      </p:sp>
      <p:sp>
        <p:nvSpPr>
          <p:cNvPr id="1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pic>
        <p:nvPicPr>
          <p:cNvPr id="169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500" y="3914393"/>
            <a:ext cx="2768600" cy="419101"/>
          </a:xfrm>
          <a:prstGeom prst="rect">
            <a:avLst/>
          </a:prstGeom>
        </p:spPr>
      </p:pic>
      <p:sp>
        <p:nvSpPr>
          <p:cNvPr id="170" name="Mass “mismatch” of 0.0285 amu ~ 5 x10-26 g..."/>
          <p:cNvSpPr txBox="1"/>
          <p:nvPr/>
        </p:nvSpPr>
        <p:spPr>
          <a:xfrm>
            <a:off x="114300" y="5410200"/>
            <a:ext cx="5906999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Mass “mismatch” of 0.0285 amu ~ 5 x10</a:t>
            </a:r>
            <a:r>
              <a:rPr baseline="31999"/>
              <a:t>-26</a:t>
            </a:r>
            <a:r>
              <a:t> g...</a:t>
            </a:r>
          </a:p>
        </p:txBody>
      </p:sp>
      <p:sp>
        <p:nvSpPr>
          <p:cNvPr id="171" name="http://www.astro.caltech.edu/~george/ay20/Ay20-Lec7x.pdf"/>
          <p:cNvSpPr txBox="1"/>
          <p:nvPr/>
        </p:nvSpPr>
        <p:spPr>
          <a:xfrm>
            <a:off x="4470400" y="6540500"/>
            <a:ext cx="3816410" cy="2856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1200" u="sng">
                <a:hlinkClick r:id="rId3"/>
              </a:defRPr>
            </a:lvl1pPr>
          </a:lstStyle>
          <a:p>
            <a:pPr>
              <a:defRPr u="none"/>
            </a:pPr>
            <a:r>
              <a:rPr u="sng">
                <a:hlinkClick r:id="rId3"/>
              </a:rPr>
              <a:t>http://www.astro.caltech.edu/~george/ay20/Ay20-Lec7x.pdf</a:t>
            </a:r>
          </a:p>
        </p:txBody>
      </p:sp>
      <p:sp>
        <p:nvSpPr>
          <p:cNvPr id="172" name="...which appears as energy via E=mc2."/>
          <p:cNvSpPr txBox="1"/>
          <p:nvPr/>
        </p:nvSpPr>
        <p:spPr>
          <a:xfrm>
            <a:off x="2425700" y="5892800"/>
            <a:ext cx="4821099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...which appears as </a:t>
            </a:r>
            <a:r>
              <a:rPr b="1" i="1"/>
              <a:t>energy</a:t>
            </a:r>
            <a:r>
              <a:t> via E=mc</a:t>
            </a:r>
            <a:r>
              <a:rPr baseline="31999"/>
              <a:t>2</a:t>
            </a:r>
            <a:r>
              <a:t>.</a:t>
            </a:r>
          </a:p>
        </p:txBody>
      </p:sp>
      <p:grpSp>
        <p:nvGrpSpPr>
          <p:cNvPr id="189" name="Group"/>
          <p:cNvGrpSpPr/>
          <p:nvPr/>
        </p:nvGrpSpPr>
        <p:grpSpPr>
          <a:xfrm>
            <a:off x="5366330" y="2771737"/>
            <a:ext cx="3721661" cy="2511464"/>
            <a:chOff x="0" y="391250"/>
            <a:chExt cx="3721660" cy="2511462"/>
          </a:xfrm>
        </p:grpSpPr>
        <p:grpSp>
          <p:nvGrpSpPr>
            <p:cNvPr id="180" name="Group"/>
            <p:cNvGrpSpPr/>
            <p:nvPr/>
          </p:nvGrpSpPr>
          <p:grpSpPr>
            <a:xfrm>
              <a:off x="-1" y="391250"/>
              <a:ext cx="3721662" cy="2511464"/>
              <a:chOff x="0" y="391250"/>
              <a:chExt cx="3721660" cy="2511462"/>
            </a:xfrm>
          </p:grpSpPr>
          <p:sp>
            <p:nvSpPr>
              <p:cNvPr id="173" name="Triangle"/>
              <p:cNvSpPr/>
              <p:nvPr/>
            </p:nvSpPr>
            <p:spPr>
              <a:xfrm>
                <a:off x="0" y="1861642"/>
                <a:ext cx="997765" cy="63135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74" name="Triangle"/>
              <p:cNvSpPr/>
              <p:nvPr/>
            </p:nvSpPr>
            <p:spPr>
              <a:xfrm>
                <a:off x="2723896" y="1053507"/>
                <a:ext cx="997765" cy="63135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75" name="Triangle"/>
              <p:cNvSpPr/>
              <p:nvPr/>
            </p:nvSpPr>
            <p:spPr>
              <a:xfrm>
                <a:off x="1845863" y="793418"/>
                <a:ext cx="279375" cy="207222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solidFill>
                <a:srgbClr val="A6AAA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76" name="Line"/>
              <p:cNvSpPr/>
              <p:nvPr/>
            </p:nvSpPr>
            <p:spPr>
              <a:xfrm flipV="1">
                <a:off x="398643" y="391250"/>
                <a:ext cx="2874486" cy="806804"/>
              </a:xfrm>
              <a:prstGeom prst="line">
                <a:avLst/>
              </a:prstGeom>
              <a:noFill/>
              <a:ln w="114300" cap="flat">
                <a:solidFill>
                  <a:srgbClr val="A6AAA9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177" name="Line"/>
              <p:cNvSpPr/>
              <p:nvPr/>
            </p:nvSpPr>
            <p:spPr>
              <a:xfrm flipV="1">
                <a:off x="498882" y="1217660"/>
                <a:ext cx="1" cy="643983"/>
              </a:xfrm>
              <a:prstGeom prst="line">
                <a:avLst/>
              </a:prstGeom>
              <a:noFill/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178" name="Line"/>
              <p:cNvSpPr/>
              <p:nvPr/>
            </p:nvSpPr>
            <p:spPr>
              <a:xfrm flipV="1">
                <a:off x="3222778" y="409525"/>
                <a:ext cx="1" cy="643983"/>
              </a:xfrm>
              <a:prstGeom prst="line">
                <a:avLst/>
              </a:prstGeom>
              <a:noFill/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179" name="Line"/>
              <p:cNvSpPr/>
              <p:nvPr/>
            </p:nvSpPr>
            <p:spPr>
              <a:xfrm>
                <a:off x="983019" y="2902713"/>
                <a:ext cx="2005064" cy="1"/>
              </a:xfrm>
              <a:prstGeom prst="line">
                <a:avLst/>
              </a:prstGeom>
              <a:noFill/>
              <a:ln w="165100" cap="flat">
                <a:solidFill>
                  <a:srgbClr val="53585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</p:grpSp>
        <p:grpSp>
          <p:nvGrpSpPr>
            <p:cNvPr id="185" name="Group"/>
            <p:cNvGrpSpPr/>
            <p:nvPr/>
          </p:nvGrpSpPr>
          <p:grpSpPr>
            <a:xfrm>
              <a:off x="219081" y="2352935"/>
              <a:ext cx="519573" cy="118374"/>
              <a:chOff x="0" y="0"/>
              <a:chExt cx="519571" cy="118372"/>
            </a:xfrm>
          </p:grpSpPr>
          <p:sp>
            <p:nvSpPr>
              <p:cNvPr id="181" name="Circle"/>
              <p:cNvSpPr/>
              <p:nvPr/>
            </p:nvSpPr>
            <p:spPr>
              <a:xfrm>
                <a:off x="0" y="0"/>
                <a:ext cx="117323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82" name="Circle"/>
              <p:cNvSpPr/>
              <p:nvPr/>
            </p:nvSpPr>
            <p:spPr>
              <a:xfrm>
                <a:off x="134082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83" name="Circle"/>
              <p:cNvSpPr/>
              <p:nvPr/>
            </p:nvSpPr>
            <p:spPr>
              <a:xfrm>
                <a:off x="268165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84" name="Circle"/>
              <p:cNvSpPr/>
              <p:nvPr/>
            </p:nvSpPr>
            <p:spPr>
              <a:xfrm>
                <a:off x="402248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</p:grpSp>
        <p:sp>
          <p:nvSpPr>
            <p:cNvPr id="186" name="Circle"/>
            <p:cNvSpPr/>
            <p:nvPr/>
          </p:nvSpPr>
          <p:spPr>
            <a:xfrm>
              <a:off x="3106652" y="1409575"/>
              <a:ext cx="260984" cy="263320"/>
            </a:xfrm>
            <a:prstGeom prst="ellipse">
              <a:avLst/>
            </a:prstGeom>
            <a:solidFill>
              <a:srgbClr val="FFFB00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187" name="H"/>
            <p:cNvSpPr txBox="1"/>
            <p:nvPr/>
          </p:nvSpPr>
          <p:spPr>
            <a:xfrm>
              <a:off x="337448" y="1950490"/>
              <a:ext cx="282839" cy="4339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>
                  <a:solidFill>
                    <a:schemeClr val="accent5"/>
                  </a:solidFill>
                </a:defRPr>
              </a:lvl1pPr>
            </a:lstStyle>
            <a:p>
              <a:r>
                <a:t>H</a:t>
              </a:r>
            </a:p>
          </p:txBody>
        </p:sp>
        <p:sp>
          <p:nvSpPr>
            <p:cNvPr id="188" name="He"/>
            <p:cNvSpPr txBox="1"/>
            <p:nvPr/>
          </p:nvSpPr>
          <p:spPr>
            <a:xfrm>
              <a:off x="2907246" y="1028527"/>
              <a:ext cx="659796" cy="4339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>
                  <a:solidFill>
                    <a:schemeClr val="accent5"/>
                  </a:solidFill>
                </a:defRPr>
              </a:lvl1pPr>
            </a:lstStyle>
            <a:p>
              <a:r>
                <a:t>He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9" presetClass="entr" presetSubtype="1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0" grpId="1" animBg="1" advAuto="0"/>
      <p:bldP spid="172" grpId="2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et the full structure by solving equations for:"/>
          <p:cNvSpPr txBox="1">
            <a:spLocks noGrp="1"/>
          </p:cNvSpPr>
          <p:nvPr>
            <p:ph type="title"/>
          </p:nvPr>
        </p:nvSpPr>
        <p:spPr>
          <a:xfrm>
            <a:off x="685800" y="-46990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sz="2300"/>
            </a:lvl1pPr>
          </a:lstStyle>
          <a:p>
            <a:r>
              <a:t>Get the full structure by solving equations for:</a:t>
            </a:r>
          </a:p>
        </p:txBody>
      </p:sp>
      <p:sp>
        <p:nvSpPr>
          <p:cNvPr id="192" name="Mass conservation…"/>
          <p:cNvSpPr txBox="1">
            <a:spLocks noGrp="1"/>
          </p:cNvSpPr>
          <p:nvPr>
            <p:ph type="body" idx="1"/>
          </p:nvPr>
        </p:nvSpPr>
        <p:spPr>
          <a:xfrm>
            <a:off x="685800" y="482600"/>
            <a:ext cx="7772400" cy="4876800"/>
          </a:xfrm>
          <a:prstGeom prst="rect">
            <a:avLst/>
          </a:prstGeom>
        </p:spPr>
        <p:txBody>
          <a:bodyPr/>
          <a:lstStyle/>
          <a:p>
            <a:pPr marL="701947" indent="-204107">
              <a:defRPr sz="2000"/>
            </a:pPr>
            <a:r>
              <a:t>Mass conservation</a:t>
            </a:r>
          </a:p>
          <a:p>
            <a:pPr marL="701947" indent="-204107">
              <a:defRPr sz="2000"/>
            </a:pPr>
            <a:r>
              <a:t>Hydrostatic equilibrium</a:t>
            </a:r>
          </a:p>
          <a:p>
            <a:pPr marL="701947" indent="-204107">
              <a:defRPr sz="2000"/>
            </a:pPr>
            <a:r>
              <a:t>Energy transport via radiation</a:t>
            </a:r>
          </a:p>
          <a:p>
            <a:pPr marL="701947" indent="-204107">
              <a:defRPr sz="2000"/>
            </a:pPr>
            <a:r>
              <a:t>Energy production</a:t>
            </a:r>
          </a:p>
        </p:txBody>
      </p:sp>
      <p:sp>
        <p:nvSpPr>
          <p:cNvPr id="19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pic>
        <p:nvPicPr>
          <p:cNvPr id="194" name="Dalsgaard1_T_vs_r.png" descr="Dalsgaard1_T_vs_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424" y="2015993"/>
            <a:ext cx="6248777" cy="467360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8133" y="3390900"/>
            <a:ext cx="3488267" cy="762000"/>
          </a:xfrm>
          <a:prstGeom prst="rect">
            <a:avLst/>
          </a:prstGeom>
        </p:spPr>
      </p:pic>
      <p:sp>
        <p:nvSpPr>
          <p:cNvPr id="197" name="Convective instability sets in when:"/>
          <p:cNvSpPr txBox="1">
            <a:spLocks noGrp="1"/>
          </p:cNvSpPr>
          <p:nvPr>
            <p:ph type="body" idx="1"/>
          </p:nvPr>
        </p:nvSpPr>
        <p:spPr>
          <a:xfrm>
            <a:off x="685800" y="2057400"/>
            <a:ext cx="7772400" cy="4876800"/>
          </a:xfrm>
          <a:prstGeom prst="rect">
            <a:avLst/>
          </a:prstGeom>
        </p:spPr>
        <p:txBody>
          <a:bodyPr/>
          <a:lstStyle>
            <a:lvl1pPr marL="824411" indent="-326571"/>
          </a:lstStyle>
          <a:p>
            <a:r>
              <a:t>Convective instability sets in when:</a:t>
            </a:r>
          </a:p>
        </p:txBody>
      </p:sp>
      <p:sp>
        <p:nvSpPr>
          <p:cNvPr id="19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13</a:t>
            </a:fld>
            <a:endParaRPr/>
          </a:p>
        </p:txBody>
      </p:sp>
      <p:pic>
        <p:nvPicPr>
          <p:cNvPr id="200" name="image003.png" descr="image0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1498" y="2971800"/>
            <a:ext cx="1948631" cy="16002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3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20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14</a:t>
            </a:fld>
            <a:endParaRPr/>
          </a:p>
        </p:txBody>
      </p:sp>
      <p:pic>
        <p:nvPicPr>
          <p:cNvPr id="205" name="HinodeGbandCloseHD_720p_512kb.mov" descr="HinodeGbandCloseHD_720p_512kb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7000" y="901699"/>
            <a:ext cx="8947785" cy="5029201"/>
          </a:xfrm>
          <a:prstGeom prst="rect">
            <a:avLst/>
          </a:prstGeom>
          <a:ln w="12700">
            <a:miter lim="400000"/>
          </a:ln>
        </p:spPr>
      </p:pic>
      <p:sp>
        <p:nvSpPr>
          <p:cNvPr id="206" name="Hinode SOT Granulation Movie"/>
          <p:cNvSpPr txBox="1"/>
          <p:nvPr/>
        </p:nvSpPr>
        <p:spPr>
          <a:xfrm>
            <a:off x="2565400" y="215900"/>
            <a:ext cx="4102755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Hinode SOT Granulation Movie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99999" fill="hold"/>
                                        <p:tgtEl>
                                          <p:spTgt spid="20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0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2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15</a:t>
            </a:fld>
            <a:endParaRPr/>
          </a:p>
        </p:txBody>
      </p:sp>
      <p:pic>
        <p:nvPicPr>
          <p:cNvPr id="211" name="bbso_60min_granulation.mov" descr="bbso_60min_granulation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2800" y="760554"/>
            <a:ext cx="7511375" cy="5740401"/>
          </a:xfrm>
          <a:prstGeom prst="rect">
            <a:avLst/>
          </a:prstGeom>
          <a:ln w="12700">
            <a:miter lim="400000"/>
          </a:ln>
        </p:spPr>
      </p:pic>
      <p:sp>
        <p:nvSpPr>
          <p:cNvPr id="212" name="BBSO Granulation (near IR; 60 min)"/>
          <p:cNvSpPr txBox="1"/>
          <p:nvPr/>
        </p:nvSpPr>
        <p:spPr>
          <a:xfrm>
            <a:off x="2222500" y="152400"/>
            <a:ext cx="4683929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BBSO Granulation (near IR; 60 min)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3333" fill="hold"/>
                                        <p:tgtEl>
                                          <p:spTgt spid="2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11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Pluto_possible_convection_crop1.jpg" descr="Pluto_possible_convection_crop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524000"/>
            <a:ext cx="8449922" cy="4927600"/>
          </a:xfrm>
          <a:prstGeom prst="rect">
            <a:avLst/>
          </a:prstGeom>
        </p:spPr>
      </p:pic>
      <p:sp>
        <p:nvSpPr>
          <p:cNvPr id="215" name="Convection on Pluto too??"/>
          <p:cNvSpPr txBox="1">
            <a:spLocks noGrp="1"/>
          </p:cNvSpPr>
          <p:nvPr>
            <p:ph type="title"/>
          </p:nvPr>
        </p:nvSpPr>
        <p:spPr>
          <a:xfrm>
            <a:off x="685800" y="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Convection on </a:t>
            </a:r>
            <a:r>
              <a:rPr b="1" i="1"/>
              <a:t>Pluto</a:t>
            </a:r>
            <a:r>
              <a:t> too??</a:t>
            </a:r>
          </a:p>
        </p:txBody>
      </p:sp>
      <p:sp>
        <p:nvSpPr>
          <p:cNvPr id="2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16</a:t>
            </a:fld>
            <a:endParaRPr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he Photosphere"/>
          <p:cNvSpPr txBox="1"/>
          <p:nvPr/>
        </p:nvSpPr>
        <p:spPr>
          <a:xfrm>
            <a:off x="3581400" y="5910262"/>
            <a:ext cx="2211894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The Photosphere</a:t>
            </a:r>
          </a:p>
        </p:txBody>
      </p:sp>
      <p:pic>
        <p:nvPicPr>
          <p:cNvPr id="219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3695" y="20587"/>
            <a:ext cx="5927304" cy="5927305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The Solar Interior’s Temperature Distribution"/>
          <p:cNvSpPr txBox="1">
            <a:spLocks noGrp="1"/>
          </p:cNvSpPr>
          <p:nvPr>
            <p:ph type="title"/>
          </p:nvPr>
        </p:nvSpPr>
        <p:spPr>
          <a:xfrm>
            <a:off x="469900" y="393700"/>
            <a:ext cx="8191500" cy="1600200"/>
          </a:xfrm>
          <a:prstGeom prst="rect">
            <a:avLst/>
          </a:prstGeom>
        </p:spPr>
        <p:txBody>
          <a:bodyPr/>
          <a:lstStyle>
            <a:lvl1pPr>
              <a:defRPr sz="3400"/>
            </a:lvl1pPr>
          </a:lstStyle>
          <a:p>
            <a:r>
              <a:t>The Solar Interior’s Temperature Distribution</a:t>
            </a:r>
          </a:p>
        </p:txBody>
      </p:sp>
      <p:sp>
        <p:nvSpPr>
          <p:cNvPr id="22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2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18</a:t>
            </a:fld>
            <a:endParaRPr/>
          </a:p>
        </p:txBody>
      </p:sp>
      <p:pic>
        <p:nvPicPr>
          <p:cNvPr id="224" name="Dalsgaard1_T_vs_r.png" descr="Dalsgaard1_T_vs_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676" y="2003293"/>
            <a:ext cx="4652622" cy="3479801"/>
          </a:xfrm>
          <a:prstGeom prst="rect">
            <a:avLst/>
          </a:prstGeom>
        </p:spPr>
      </p:pic>
      <p:pic>
        <p:nvPicPr>
          <p:cNvPr id="225" name="Dalsgaard1_density_vs_r.jpg" descr="Dalsgaard1_density_vs_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990107"/>
            <a:ext cx="4533900" cy="3482288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The Outer Solar Atmosphere"/>
          <p:cNvSpPr txBox="1">
            <a:spLocks noGrp="1"/>
          </p:cNvSpPr>
          <p:nvPr>
            <p:ph type="title"/>
          </p:nvPr>
        </p:nvSpPr>
        <p:spPr>
          <a:xfrm>
            <a:off x="685800" y="18669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The Outer Solar Atmosphere</a:t>
            </a:r>
          </a:p>
        </p:txBody>
      </p:sp>
      <p:sp>
        <p:nvSpPr>
          <p:cNvPr id="2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19</a:t>
            </a:fld>
            <a:endParaRPr/>
          </a:p>
        </p:txBody>
      </p:sp>
      <p:sp>
        <p:nvSpPr>
          <p:cNvPr id="229" name="(First, an overview)"/>
          <p:cNvSpPr txBox="1"/>
          <p:nvPr/>
        </p:nvSpPr>
        <p:spPr>
          <a:xfrm>
            <a:off x="2933700" y="3149600"/>
            <a:ext cx="3270899" cy="546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3100"/>
            </a:lvl1pPr>
          </a:lstStyle>
          <a:p>
            <a:r>
              <a:t>(First, an overview)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Chromosphere"/>
          <p:cNvSpPr txBox="1"/>
          <p:nvPr/>
        </p:nvSpPr>
        <p:spPr>
          <a:xfrm>
            <a:off x="3581400" y="5943600"/>
            <a:ext cx="2101910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Chromosphere</a:t>
            </a:r>
          </a:p>
        </p:txBody>
      </p:sp>
      <p:pic>
        <p:nvPicPr>
          <p:cNvPr id="232" name="IMG_0342_WO66_chromosphere_160309_lev1-unsharp1-smarts1_crop2_annotated.tiff" descr="IMG_0342_WO66_chromosphere_160309_lev1-unsharp1-smarts1_crop2_annotated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254" y="67567"/>
            <a:ext cx="8966201" cy="572770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21</a:t>
            </a:fld>
            <a:endParaRPr/>
          </a:p>
        </p:txBody>
      </p:sp>
      <p:pic>
        <p:nvPicPr>
          <p:cNvPr id="235" name="Bohr-atom-h_alpha.png" descr="Bohr-atom-h_alph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14300"/>
            <a:ext cx="3238500" cy="2820629"/>
          </a:xfrm>
          <a:prstGeom prst="rect">
            <a:avLst/>
          </a:prstGeom>
        </p:spPr>
      </p:pic>
      <p:sp>
        <p:nvSpPr>
          <p:cNvPr id="236" name="H-alpha (Hα) transition in hydrogen atom; 656.3 nm."/>
          <p:cNvSpPr txBox="1"/>
          <p:nvPr/>
        </p:nvSpPr>
        <p:spPr>
          <a:xfrm>
            <a:off x="5003800" y="901700"/>
            <a:ext cx="3479800" cy="774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r>
              <a:t>H-alpha (Hα) transition in hydrogen atom; 656.3 nm. </a:t>
            </a:r>
          </a:p>
        </p:txBody>
      </p:sp>
      <p:pic>
        <p:nvPicPr>
          <p:cNvPr id="237" name="EM_spectrum_compare_level1_from_imagine.gsfc.nasa.gov_annotated.jpg" descr="EM_spectrum_compare_level1_from_imagine.gsfc.nasa.gov_annotat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70147"/>
            <a:ext cx="9144000" cy="3425953"/>
          </a:xfrm>
          <a:prstGeom prst="rect">
            <a:avLst/>
          </a:prstGeom>
        </p:spPr>
      </p:pic>
      <p:sp>
        <p:nvSpPr>
          <p:cNvPr id="238" name="Line"/>
          <p:cNvSpPr/>
          <p:nvPr/>
        </p:nvSpPr>
        <p:spPr>
          <a:xfrm flipV="1">
            <a:off x="4749799" y="1741949"/>
            <a:ext cx="1745011" cy="2817352"/>
          </a:xfrm>
          <a:prstGeom prst="line">
            <a:avLst/>
          </a:prstGeom>
          <a:ln w="12700">
            <a:solidFill>
              <a:srgbClr val="000000"/>
            </a:solidFill>
            <a:miter lim="400000"/>
            <a:headEnd type="triangle"/>
          </a:ln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halpha_image-pvamu.jpg" descr="halpha_image-pvamu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660400"/>
            <a:ext cx="5676900" cy="5676900"/>
          </a:xfrm>
          <a:prstGeom prst="rect">
            <a:avLst/>
          </a:prstGeom>
          <a:ln w="12700">
            <a:miter lim="400000"/>
          </a:ln>
        </p:spPr>
      </p:pic>
      <p:sp>
        <p:nvSpPr>
          <p:cNvPr id="241" name="Chromosphere in Hα"/>
          <p:cNvSpPr txBox="1"/>
          <p:nvPr/>
        </p:nvSpPr>
        <p:spPr>
          <a:xfrm>
            <a:off x="3311525" y="114300"/>
            <a:ext cx="2718803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Chromosphere in Hα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4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2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23</a:t>
            </a:fld>
            <a:endParaRPr/>
          </a:p>
        </p:txBody>
      </p:sp>
      <p:pic>
        <p:nvPicPr>
          <p:cNvPr id="246" name="bbso_limb_flare.mov" descr="bbso_limb_flare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292100"/>
            <a:ext cx="8820150" cy="5880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3333" fill="hold"/>
                                        <p:tgtEl>
                                          <p:spTgt spid="2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46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Corona – The Sun’s outermost atmosphere"/>
          <p:cNvSpPr txBox="1"/>
          <p:nvPr/>
        </p:nvSpPr>
        <p:spPr>
          <a:xfrm>
            <a:off x="2057400" y="6248400"/>
            <a:ext cx="5355591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Corona – The Sun’s outermost atmosphere</a:t>
            </a:r>
          </a:p>
        </p:txBody>
      </p:sp>
      <p:pic>
        <p:nvPicPr>
          <p:cNvPr id="249" name="nisshoku_2017_usa_2354_2362_acs-try1_Moon-ov_col-sel_bl_unsh5_red-e_lev1_prom-mask1_flatlay_final2_3blur_bkoff40_noise-red1_reduce1_annotated.png" descr="nisshoku_2017_usa_2354_2362_acs-try1_Moon-ov_col-sel_bl_unsh5_red-e_lev1_prom-mask1_flatlay_final2_3blur_bkoff40_noise-red1_reduce1_annotat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2664"/>
            <a:ext cx="9144000" cy="5907763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2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25</a:t>
            </a:fld>
            <a:endParaRPr/>
          </a:p>
        </p:txBody>
      </p:sp>
      <p:pic>
        <p:nvPicPr>
          <p:cNvPr id="254" name="whole-us.png" descr="whole-u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" y="914400"/>
            <a:ext cx="8801100" cy="5034528"/>
          </a:xfrm>
          <a:prstGeom prst="rect">
            <a:avLst/>
          </a:prstGeom>
        </p:spPr>
      </p:pic>
      <p:sp>
        <p:nvSpPr>
          <p:cNvPr id="255" name="August 21, 2017 Total Solar Eclipse Path"/>
          <p:cNvSpPr txBox="1"/>
          <p:nvPr/>
        </p:nvSpPr>
        <p:spPr>
          <a:xfrm>
            <a:off x="1981200" y="177800"/>
            <a:ext cx="5182206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August 21, 2017 Total Solar Eclipse Path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eclipses_2001_2025.gif" descr="eclipses_2001_2025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811" y="248305"/>
            <a:ext cx="8704378" cy="65641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27</a:t>
            </a:fld>
            <a:endParaRPr/>
          </a:p>
        </p:txBody>
      </p:sp>
      <p:pic>
        <p:nvPicPr>
          <p:cNvPr id="260" name="Solar_Eclipses_Intro_Speck (dragged).pdf" descr="Solar_Eclipses_Intro_Speck (dragged)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9168"/>
            <a:ext cx="9144000" cy="5143501"/>
          </a:xfrm>
          <a:prstGeom prst="rect">
            <a:avLst/>
          </a:prstGeom>
        </p:spPr>
      </p:pic>
      <p:sp>
        <p:nvSpPr>
          <p:cNvPr id="261" name="AAS Eclipse Planning Workshop, 4/2021"/>
          <p:cNvSpPr txBox="1"/>
          <p:nvPr/>
        </p:nvSpPr>
        <p:spPr>
          <a:xfrm>
            <a:off x="-66705" y="5539627"/>
            <a:ext cx="2051774" cy="2237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r>
              <a:t>AAS Eclipse Planning Workshop, 4/2021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28</a:t>
            </a:fld>
            <a:endParaRPr/>
          </a:p>
        </p:txBody>
      </p:sp>
      <p:pic>
        <p:nvPicPr>
          <p:cNvPr id="264" name="EM_spectrum_compare_level1_from_imagine.gsfc.nasa.gov_annotated.jpg" descr="EM_spectrum_compare_level1_from_imagine.gsfc.nasa.gov_annotat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1747"/>
            <a:ext cx="9144000" cy="3425953"/>
          </a:xfrm>
          <a:prstGeom prst="rect">
            <a:avLst/>
          </a:prstGeom>
        </p:spPr>
      </p:pic>
      <p:sp>
        <p:nvSpPr>
          <p:cNvPr id="265" name="The Electromagnetic Spectrum"/>
          <p:cNvSpPr txBox="1"/>
          <p:nvPr/>
        </p:nvSpPr>
        <p:spPr>
          <a:xfrm>
            <a:off x="2440776" y="1721513"/>
            <a:ext cx="4262448" cy="4685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600"/>
            </a:lvl1pPr>
          </a:lstStyle>
          <a:p>
            <a:r>
              <a:t>The Electromagnetic Spectrum</a:t>
            </a:r>
          </a:p>
        </p:txBody>
      </p:sp>
      <p:sp>
        <p:nvSpPr>
          <p:cNvPr id="266" name="We have to go to space to see the Sun’s outer…"/>
          <p:cNvSpPr txBox="1"/>
          <p:nvPr/>
        </p:nvSpPr>
        <p:spPr>
          <a:xfrm>
            <a:off x="1700728" y="406400"/>
            <a:ext cx="5742544" cy="774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>
              <a:buClr>
                <a:srgbClr val="000000"/>
              </a:buClr>
              <a:buFont typeface="Times New Roman"/>
            </a:pPr>
            <a:r>
              <a:t>We have to go to </a:t>
            </a:r>
            <a:r>
              <a:rPr b="1" i="1"/>
              <a:t>space</a:t>
            </a:r>
            <a:r>
              <a:rPr b="1"/>
              <a:t> </a:t>
            </a:r>
            <a:r>
              <a:t>to see the Sun’s outer </a:t>
            </a:r>
          </a:p>
          <a:p>
            <a:pPr>
              <a:buClr>
                <a:srgbClr val="000000"/>
              </a:buClr>
              <a:buFont typeface="Times New Roman"/>
            </a:pPr>
            <a:r>
              <a:t>atmosphere with regularity.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SXT_high_processed.png" descr="SXT_high_processed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228600"/>
            <a:ext cx="5891213" cy="5943600"/>
          </a:xfrm>
          <a:prstGeom prst="rect">
            <a:avLst/>
          </a:prstGeom>
          <a:ln w="12700">
            <a:miter lim="400000"/>
          </a:ln>
        </p:spPr>
      </p:pic>
      <p:sp>
        <p:nvSpPr>
          <p:cNvPr id="274" name="The Corona from Yohkoh/SXT"/>
          <p:cNvSpPr txBox="1"/>
          <p:nvPr/>
        </p:nvSpPr>
        <p:spPr>
          <a:xfrm>
            <a:off x="2844800" y="6184900"/>
            <a:ext cx="3947974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The Corona from Yohkoh/SXT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swap_cr_2152_2153_2154_filtered.mov" descr="swap_cr_2152_2153_2154_filtered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1300" y="76200"/>
            <a:ext cx="6096000" cy="609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91667" fill="hold"/>
                                        <p:tgtEl>
                                          <p:spTgt spid="2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76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Atmosphere’s Temperature Structure"/>
          <p:cNvSpPr txBox="1">
            <a:spLocks noGrp="1"/>
          </p:cNvSpPr>
          <p:nvPr>
            <p:ph type="title"/>
          </p:nvPr>
        </p:nvSpPr>
        <p:spPr>
          <a:xfrm>
            <a:off x="685800" y="148590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sz="3900"/>
            </a:lvl1pPr>
          </a:lstStyle>
          <a:p>
            <a:r>
              <a:t>Atmosphere’s Temperature Structure</a:t>
            </a:r>
          </a:p>
        </p:txBody>
      </p:sp>
      <p:sp>
        <p:nvSpPr>
          <p:cNvPr id="27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31</a:t>
            </a:fld>
            <a:endParaRPr/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he Coron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Corona</a:t>
            </a:r>
          </a:p>
        </p:txBody>
      </p:sp>
      <p:sp>
        <p:nvSpPr>
          <p:cNvPr id="282" name="Expected to be cool, but found strange spectral lines, first during 1869 eclipse."/>
          <p:cNvSpPr txBox="1">
            <a:spLocks noGrp="1"/>
          </p:cNvSpPr>
          <p:nvPr>
            <p:ph type="body" sz="half" idx="1"/>
          </p:nvPr>
        </p:nvSpPr>
        <p:spPr>
          <a:xfrm>
            <a:off x="685800" y="1981200"/>
            <a:ext cx="7772400" cy="2743200"/>
          </a:xfrm>
          <a:prstGeom prst="rect">
            <a:avLst/>
          </a:prstGeom>
        </p:spPr>
        <p:txBody>
          <a:bodyPr/>
          <a:lstStyle>
            <a:lvl1pPr marL="824411" indent="-326571"/>
          </a:lstStyle>
          <a:p>
            <a:r>
              <a:t>Expected to be cool, but found strange spectral lines, first during 1869 eclipse.</a:t>
            </a:r>
          </a:p>
        </p:txBody>
      </p:sp>
      <p:sp>
        <p:nvSpPr>
          <p:cNvPr id="28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32</a:t>
            </a:fld>
            <a:endParaRPr/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33</a:t>
            </a:fld>
            <a:endParaRPr/>
          </a:p>
        </p:txBody>
      </p:sp>
      <p:pic>
        <p:nvPicPr>
          <p:cNvPr id="286" name="flash_MG_2063_USM_crop3a.jpg" descr="flash_MG_2063_USM_crop3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950" y="-223044"/>
            <a:ext cx="6238100" cy="685800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34</a:t>
            </a:fld>
            <a:endParaRPr/>
          </a:p>
        </p:txBody>
      </p:sp>
      <p:pic>
        <p:nvPicPr>
          <p:cNvPr id="289" name="Flash_170821_MG_2063_kakudai_annotated_crop2.jpg" descr="Flash_170821_MG_2063_kakudai_annotated_crop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652" y="0"/>
            <a:ext cx="7072697" cy="68580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2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35</a:t>
            </a:fld>
            <a:endParaRPr/>
          </a:p>
        </p:txBody>
      </p:sp>
      <p:pic>
        <p:nvPicPr>
          <p:cNvPr id="294" name="Flash_170821_MG_2063_kakudai_annotated_crop2.jpg" descr="Flash_170821_MG_2063_kakudai_annotated_crop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606" y="0"/>
            <a:ext cx="7470788" cy="68580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36</a:t>
            </a:fld>
            <a:endParaRPr/>
          </a:p>
        </p:txBody>
      </p:sp>
      <p:pic>
        <p:nvPicPr>
          <p:cNvPr id="297" name="Flash_170821_MG_2063_kakudai_annotated_crop2_annotated.jpg" descr="Flash_170821_MG_2063_kakudai_annotated_crop2_annotat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606" y="0"/>
            <a:ext cx="7470788" cy="68580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The Coron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Corona</a:t>
            </a:r>
          </a:p>
        </p:txBody>
      </p:sp>
      <p:sp>
        <p:nvSpPr>
          <p:cNvPr id="300" name="Expected to be cool, but found strange spectral lines, first during 1869 eclipse.…"/>
          <p:cNvSpPr txBox="1">
            <a:spLocks noGrp="1"/>
          </p:cNvSpPr>
          <p:nvPr>
            <p:ph type="body" sz="half" idx="1"/>
          </p:nvPr>
        </p:nvSpPr>
        <p:spPr>
          <a:xfrm>
            <a:off x="685800" y="1981200"/>
            <a:ext cx="7772400" cy="2743200"/>
          </a:xfrm>
          <a:prstGeom prst="rect">
            <a:avLst/>
          </a:prstGeom>
        </p:spPr>
        <p:txBody>
          <a:bodyPr/>
          <a:lstStyle/>
          <a:p>
            <a:pPr marL="824411" indent="-326571"/>
            <a:r>
              <a:t>Expected to be cool, but found strange spectral lines, first during 1869 eclipse.</a:t>
            </a:r>
          </a:p>
          <a:p>
            <a:pPr marL="824411" indent="-326571"/>
            <a:endParaRPr/>
          </a:p>
          <a:p>
            <a:pPr marL="824411" indent="-326571"/>
            <a:r>
              <a:t>Many explanations considered, including a “new” element: </a:t>
            </a:r>
            <a:r>
              <a:rPr i="1"/>
              <a:t>coronium</a:t>
            </a:r>
            <a:r>
              <a:t>.  </a:t>
            </a:r>
          </a:p>
        </p:txBody>
      </p:sp>
      <p:sp>
        <p:nvSpPr>
          <p:cNvPr id="3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37</a:t>
            </a:fld>
            <a:endParaRPr/>
          </a:p>
        </p:txBody>
      </p:sp>
      <p:sp>
        <p:nvSpPr>
          <p:cNvPr id="302" name="But this didn’t work...."/>
          <p:cNvSpPr txBox="1"/>
          <p:nvPr/>
        </p:nvSpPr>
        <p:spPr>
          <a:xfrm>
            <a:off x="736600" y="4991100"/>
            <a:ext cx="4192313" cy="520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lvl="1" indent="-342900">
              <a:spcBef>
                <a:spcPts val="700"/>
              </a:spcBef>
              <a:buSzPct val="100000"/>
              <a:buChar char="•"/>
              <a:defRPr sz="3000" b="1">
                <a:solidFill>
                  <a:srgbClr val="D95000"/>
                </a:solidFill>
                <a:uFill>
                  <a:solidFill>
                    <a:srgbClr val="D95000"/>
                  </a:solidFill>
                </a:uFill>
              </a:defRPr>
            </a:pPr>
            <a:r>
              <a:t>But this didn’t work....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2" grpId="1" animBg="1" advAuto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/>
          </a:p>
        </p:txBody>
      </p:sp>
      <p:sp>
        <p:nvSpPr>
          <p:cNvPr id="305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12800" y="2159000"/>
            <a:ext cx="7772400" cy="4876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indent="0" defTabSz="457200">
              <a:spcBef>
                <a:spcPts val="0"/>
              </a:spcBef>
              <a:buSzTx/>
              <a:buNone/>
              <a:defRPr sz="1400"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/>
          <a:p>
            <a:fld id="{86CB4B4D-7CA3-9044-876B-883B54F8677D}" type="slidenum">
              <a:t>38</a:t>
            </a:fld>
            <a:endParaRPr/>
          </a:p>
        </p:txBody>
      </p:sp>
      <p:pic>
        <p:nvPicPr>
          <p:cNvPr id="307" name="periodic_table_from CHandra.jpg" descr="periodic_table_from CHand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874" y="560879"/>
            <a:ext cx="7470252" cy="5050442"/>
          </a:xfrm>
          <a:prstGeom prst="rect">
            <a:avLst/>
          </a:prstGeom>
          <a:ln w="12700">
            <a:miter lim="400000"/>
          </a:ln>
        </p:spPr>
      </p:pic>
      <p:sp>
        <p:nvSpPr>
          <p:cNvPr id="308" name="NASA/CXC/SAO"/>
          <p:cNvSpPr txBox="1"/>
          <p:nvPr/>
        </p:nvSpPr>
        <p:spPr>
          <a:xfrm>
            <a:off x="6578600" y="5776190"/>
            <a:ext cx="1437988" cy="307341"/>
          </a:xfrm>
          <a:prstGeom prst="rect">
            <a:avLst/>
          </a:prstGeom>
          <a:ln w="12700">
            <a:miter lim="400000"/>
          </a:ln>
          <a:effectLst>
            <a:outerShdw blurRad="63500" rotWithShape="0">
              <a:srgbClr val="808080">
                <a:alpha val="75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 anchor="ctr">
            <a:normAutofit/>
          </a:bodyPr>
          <a:lstStyle>
            <a:lvl1pPr marL="0" marR="0" defTabSz="457200">
              <a:defRPr sz="1400">
                <a:uFillTx/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NASA/CXC/SAO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The Corona: Continued..."/>
          <p:cNvSpPr txBox="1">
            <a:spLocks noGrp="1"/>
          </p:cNvSpPr>
          <p:nvPr>
            <p:ph type="title"/>
          </p:nvPr>
        </p:nvSpPr>
        <p:spPr>
          <a:xfrm>
            <a:off x="685800" y="1270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sz="3900"/>
            </a:lvl1pPr>
          </a:lstStyle>
          <a:p>
            <a:r>
              <a:t>The Corona: Continued...</a:t>
            </a:r>
          </a:p>
        </p:txBody>
      </p:sp>
      <p:sp>
        <p:nvSpPr>
          <p:cNvPr id="311" name="The mystery spectral lines found to be due to highly-ionized familiar elements ~1940."/>
          <p:cNvSpPr txBox="1">
            <a:spLocks noGrp="1"/>
          </p:cNvSpPr>
          <p:nvPr>
            <p:ph type="body" sz="quarter" idx="1"/>
          </p:nvPr>
        </p:nvSpPr>
        <p:spPr>
          <a:xfrm>
            <a:off x="254000" y="1460500"/>
            <a:ext cx="8636000" cy="1155700"/>
          </a:xfrm>
          <a:prstGeom prst="rect">
            <a:avLst/>
          </a:prstGeom>
        </p:spPr>
        <p:txBody>
          <a:bodyPr/>
          <a:lstStyle>
            <a:lvl1pPr marL="342900">
              <a:buSzPct val="125000"/>
            </a:lvl1pPr>
          </a:lstStyle>
          <a:p>
            <a:r>
              <a:t>The mystery spectral lines found to be due to highly-ionized familiar elements ~1940.</a:t>
            </a:r>
          </a:p>
        </p:txBody>
      </p:sp>
      <p:sp>
        <p:nvSpPr>
          <p:cNvPr id="31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39</a:t>
            </a:fld>
            <a:endParaRPr/>
          </a:p>
        </p:txBody>
      </p:sp>
      <p:sp>
        <p:nvSpPr>
          <p:cNvPr id="313" name="Structured with loops; late 1960s and 1970s observations from balloons, Skylab, etc.…"/>
          <p:cNvSpPr txBox="1"/>
          <p:nvPr/>
        </p:nvSpPr>
        <p:spPr>
          <a:xfrm>
            <a:off x="368300" y="4368800"/>
            <a:ext cx="8089900" cy="1943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lvl="1" indent="-342900">
              <a:spcBef>
                <a:spcPts val="700"/>
              </a:spcBef>
              <a:buSzPct val="100000"/>
              <a:buChar char="•"/>
              <a:defRPr sz="3200"/>
            </a:pPr>
            <a:r>
              <a:t>Structured with loops; late 1960s and 1970s observations from balloons, Skylab, etc.</a:t>
            </a:r>
          </a:p>
          <a:p>
            <a:pPr marL="383540" lvl="1" indent="-342900">
              <a:spcBef>
                <a:spcPts val="700"/>
              </a:spcBef>
              <a:buSzPct val="100000"/>
              <a:buChar char="•"/>
              <a:defRPr sz="3200"/>
            </a:pPr>
            <a:r>
              <a:t>This structure due to the magnetic field.</a:t>
            </a:r>
          </a:p>
        </p:txBody>
      </p:sp>
      <p:sp>
        <p:nvSpPr>
          <p:cNvPr id="314" name="So this was a sloooow process:  1869 eclipse…"/>
          <p:cNvSpPr txBox="1"/>
          <p:nvPr/>
        </p:nvSpPr>
        <p:spPr>
          <a:xfrm>
            <a:off x="647700" y="2641600"/>
            <a:ext cx="7850585" cy="1130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0" lvl="1" indent="0">
              <a:spcBef>
                <a:spcPts val="700"/>
              </a:spcBef>
              <a:defRPr sz="3200"/>
            </a:pPr>
            <a:r>
              <a:t>So this was a sloooow process:  1869 eclipse </a:t>
            </a:r>
          </a:p>
          <a:p>
            <a:pPr marL="0" lvl="1" indent="0">
              <a:spcBef>
                <a:spcPts val="700"/>
              </a:spcBef>
              <a:defRPr sz="3200"/>
            </a:pPr>
            <a:r>
              <a:t>observations, and 1939~1943 explanation!!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3" grpId="2" animBg="1" advAuto="0"/>
      <p:bldP spid="314" grpId="1" animBg="1" advAuto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40</a:t>
            </a:fld>
            <a:endParaRPr/>
          </a:p>
        </p:txBody>
      </p:sp>
      <p:pic>
        <p:nvPicPr>
          <p:cNvPr id="317" name="EM_spectrum_compare_level1_from_imagine.gsfc.nasa.gov_annotated.jpg" descr="EM_spectrum_compare_level1_from_imagine.gsfc.nasa.gov_annotat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8247"/>
            <a:ext cx="9144000" cy="3425954"/>
          </a:xfrm>
          <a:prstGeom prst="rect">
            <a:avLst/>
          </a:prstGeom>
        </p:spPr>
      </p:pic>
      <p:sp>
        <p:nvSpPr>
          <p:cNvPr id="318" name="The Electromagnetic Spectrum"/>
          <p:cNvSpPr txBox="1"/>
          <p:nvPr/>
        </p:nvSpPr>
        <p:spPr>
          <a:xfrm>
            <a:off x="2440776" y="248313"/>
            <a:ext cx="4262448" cy="4685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600"/>
            </a:lvl1pPr>
          </a:lstStyle>
          <a:p>
            <a:r>
              <a:t>The Electromagnetic Spectrum</a:t>
            </a: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41</a:t>
            </a:fld>
            <a:endParaRPr/>
          </a:p>
        </p:txBody>
      </p:sp>
      <p:pic>
        <p:nvPicPr>
          <p:cNvPr id="321" name="EM_spectrum_compare_level1_from_imagine.gsfc.nasa.gov_annotated.jpg" descr="EM_spectrum_compare_level1_from_imagine.gsfc.nasa.gov_annotat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8247"/>
            <a:ext cx="9144000" cy="3425954"/>
          </a:xfrm>
          <a:prstGeom prst="rect">
            <a:avLst/>
          </a:prstGeom>
        </p:spPr>
      </p:pic>
      <p:sp>
        <p:nvSpPr>
          <p:cNvPr id="322" name="Extreme UV (~1000–100 Å);  Soft X-ray (~10–1 Å);  Hard X-ray (~1–0.1 Å)"/>
          <p:cNvSpPr txBox="1"/>
          <p:nvPr/>
        </p:nvSpPr>
        <p:spPr>
          <a:xfrm>
            <a:off x="149195" y="5065805"/>
            <a:ext cx="7238527" cy="358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r>
              <a:t>Extreme UV (~1000–100 Å);  Soft X-ray (~10–1 Å);  Hard X-ray (~1–0.1 Å)</a:t>
            </a:r>
          </a:p>
        </p:txBody>
      </p:sp>
      <p:sp>
        <p:nvSpPr>
          <p:cNvPr id="323" name="The Electromagnetic Spectrum"/>
          <p:cNvSpPr txBox="1"/>
          <p:nvPr/>
        </p:nvSpPr>
        <p:spPr>
          <a:xfrm>
            <a:off x="2440776" y="248313"/>
            <a:ext cx="4262448" cy="4685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600"/>
            </a:lvl1pPr>
          </a:lstStyle>
          <a:p>
            <a:r>
              <a:t>The Electromagnetic Spectrum</a:t>
            </a:r>
          </a:p>
        </p:txBody>
      </p:sp>
      <p:sp>
        <p:nvSpPr>
          <p:cNvPr id="324" name="Line"/>
          <p:cNvSpPr/>
          <p:nvPr/>
        </p:nvSpPr>
        <p:spPr>
          <a:xfrm flipV="1">
            <a:off x="314027" y="1830323"/>
            <a:ext cx="1616374" cy="3197354"/>
          </a:xfrm>
          <a:prstGeom prst="line">
            <a:avLst/>
          </a:prstGeom>
          <a:ln>
            <a:solidFill>
              <a:srgbClr val="000000"/>
            </a:solidFill>
          </a:ln>
        </p:spPr>
        <p:txBody>
          <a:bodyPr lIns="0" tIns="0" rIns="0" bIns="0"/>
          <a:lstStyle/>
          <a:p>
            <a:endParaRPr/>
          </a:p>
        </p:txBody>
      </p:sp>
      <p:sp>
        <p:nvSpPr>
          <p:cNvPr id="325" name="Line"/>
          <p:cNvSpPr/>
          <p:nvPr/>
        </p:nvSpPr>
        <p:spPr>
          <a:xfrm flipH="1" flipV="1">
            <a:off x="3599916" y="1718691"/>
            <a:ext cx="3687454" cy="3420618"/>
          </a:xfrm>
          <a:prstGeom prst="line">
            <a:avLst/>
          </a:prstGeom>
          <a:ln>
            <a:solidFill>
              <a:srgbClr val="000000"/>
            </a:solidFill>
          </a:ln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42</a:t>
            </a:fld>
            <a:endParaRPr/>
          </a:p>
        </p:txBody>
      </p:sp>
      <p:pic>
        <p:nvPicPr>
          <p:cNvPr id="328" name="AIA_HMI_wavelengths.jpg" descr="AIA_HMI_wavelength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609" y="91094"/>
            <a:ext cx="8292782" cy="6361926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The Corona: Continued Again...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4000"/>
            </a:lvl1pPr>
          </a:lstStyle>
          <a:p>
            <a:r>
              <a:t>The Corona: Continued Again...</a:t>
            </a:r>
          </a:p>
        </p:txBody>
      </p:sp>
      <p:sp>
        <p:nvSpPr>
          <p:cNvPr id="331" name="Now, let’s consider the temperature structure between the photosphere and the corona.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42900"/>
            <a:endParaRPr/>
          </a:p>
          <a:p>
            <a:pPr marL="0" indent="0">
              <a:buSzTx/>
              <a:buNone/>
            </a:pPr>
            <a:r>
              <a:t>Now, let’s consider the temperature structure between the photosphere and the corona.</a:t>
            </a:r>
          </a:p>
        </p:txBody>
      </p:sp>
      <p:sp>
        <p:nvSpPr>
          <p:cNvPr id="3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43</a:t>
            </a:fld>
            <a:endParaRPr/>
          </a:p>
        </p:txBody>
      </p:sp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First question: What makes the corona hot??"/>
          <p:cNvSpPr txBox="1">
            <a:spLocks noGrp="1"/>
          </p:cNvSpPr>
          <p:nvPr>
            <p:ph type="body" sz="quarter" idx="1"/>
          </p:nvPr>
        </p:nvSpPr>
        <p:spPr>
          <a:xfrm>
            <a:off x="596900" y="558800"/>
            <a:ext cx="7950200" cy="774700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</a:pPr>
            <a:r>
              <a:t>First question: What makes the corona hot??</a:t>
            </a:r>
          </a:p>
          <a:p>
            <a:pPr marL="0" indent="0">
              <a:buSzTx/>
              <a:buNone/>
            </a:pPr>
            <a:endParaRPr/>
          </a:p>
        </p:txBody>
      </p:sp>
      <p:sp>
        <p:nvSpPr>
          <p:cNvPr id="3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44</a:t>
            </a:fld>
            <a:endParaRPr/>
          </a:p>
        </p:txBody>
      </p:sp>
      <p:sp>
        <p:nvSpPr>
          <p:cNvPr id="336" name="Magic!!"/>
          <p:cNvSpPr txBox="1"/>
          <p:nvPr/>
        </p:nvSpPr>
        <p:spPr>
          <a:xfrm>
            <a:off x="3061903" y="2882900"/>
            <a:ext cx="3020194" cy="1196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algn="ctr">
              <a:defRPr sz="7000" i="1">
                <a:solidFill>
                  <a:srgbClr val="E32400"/>
                </a:solidFill>
                <a:uFill>
                  <a:solidFill>
                    <a:srgbClr val="E32400"/>
                  </a:solidFill>
                </a:uFill>
                <a:latin typeface="Didot"/>
                <a:ea typeface="Didot"/>
                <a:cs typeface="Didot"/>
                <a:sym typeface="Didot"/>
              </a:defRPr>
            </a:lvl1pPr>
          </a:lstStyle>
          <a:p>
            <a:r>
              <a:t>Magic!!</a:t>
            </a:r>
          </a:p>
        </p:txBody>
      </p:sp>
      <p:sp>
        <p:nvSpPr>
          <p:cNvPr id="337" name="Actually, a hot corona is not as…"/>
          <p:cNvSpPr txBox="1"/>
          <p:nvPr/>
        </p:nvSpPr>
        <p:spPr>
          <a:xfrm>
            <a:off x="2565400" y="4737100"/>
            <a:ext cx="3995004" cy="774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Actually, a hot corona is not as </a:t>
            </a:r>
          </a:p>
          <a:p>
            <a:r>
              <a:t>mysterious as it seems....</a:t>
            </a:r>
          </a:p>
        </p:txBody>
      </p:sp>
      <p:sp>
        <p:nvSpPr>
          <p:cNvPr id="338" name="And the answer for today is..."/>
          <p:cNvSpPr txBox="1"/>
          <p:nvPr/>
        </p:nvSpPr>
        <p:spPr>
          <a:xfrm>
            <a:off x="1930400" y="1828800"/>
            <a:ext cx="5265143" cy="558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0" lvl="1" indent="0">
              <a:spcBef>
                <a:spcPts val="700"/>
              </a:spcBef>
              <a:defRPr sz="3200"/>
            </a:pPr>
            <a:r>
              <a:t>And the answer for today is...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5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6" grpId="2" animBg="1" advAuto="0"/>
      <p:bldP spid="337" grpId="3" animBg="1" advAuto="0"/>
      <p:bldP spid="338" grpId="1" animBg="1" advAuto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Just assume a hot corona.  Now, what does the temperature structure look like?"/>
          <p:cNvSpPr txBox="1">
            <a:spLocks noGrp="1"/>
          </p:cNvSpPr>
          <p:nvPr>
            <p:ph type="title"/>
          </p:nvPr>
        </p:nvSpPr>
        <p:spPr>
          <a:xfrm>
            <a:off x="685800" y="17780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Just assume a hot corona.  Now, what does the temperature structure look like?</a:t>
            </a:r>
          </a:p>
        </p:txBody>
      </p:sp>
      <p:sp>
        <p:nvSpPr>
          <p:cNvPr id="3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45</a:t>
            </a:fld>
            <a:endParaRPr/>
          </a:p>
        </p:txBody>
      </p:sp>
      <p:pic>
        <p:nvPicPr>
          <p:cNvPr id="342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0600" y="2603500"/>
            <a:ext cx="1786165" cy="279400"/>
          </a:xfrm>
          <a:prstGeom prst="rect">
            <a:avLst/>
          </a:prstGeom>
        </p:spPr>
      </p:pic>
      <p:sp>
        <p:nvSpPr>
          <p:cNvPr id="343" name="R=Radiation losses; “known.”"/>
          <p:cNvSpPr txBox="1"/>
          <p:nvPr/>
        </p:nvSpPr>
        <p:spPr>
          <a:xfrm>
            <a:off x="5283200" y="3213100"/>
            <a:ext cx="3975100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r>
              <a:t>R=Radiation losses; “known.”</a:t>
            </a:r>
          </a:p>
        </p:txBody>
      </p:sp>
      <p:sp>
        <p:nvSpPr>
          <p:cNvPr id="344" name="C= Thermal Conduction; form known."/>
          <p:cNvSpPr txBox="1"/>
          <p:nvPr/>
        </p:nvSpPr>
        <p:spPr>
          <a:xfrm>
            <a:off x="5270500" y="3860800"/>
            <a:ext cx="3822700" cy="774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r>
              <a:t>C= Thermal Conduction; form known.</a:t>
            </a:r>
          </a:p>
        </p:txBody>
      </p:sp>
      <p:sp>
        <p:nvSpPr>
          <p:cNvPr id="345" name="H= the “magic” Heating."/>
          <p:cNvSpPr txBox="1"/>
          <p:nvPr/>
        </p:nvSpPr>
        <p:spPr>
          <a:xfrm>
            <a:off x="5334000" y="4597400"/>
            <a:ext cx="3280480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H= the “magic” Heating. </a:t>
            </a:r>
          </a:p>
        </p:txBody>
      </p:sp>
      <p:sp>
        <p:nvSpPr>
          <p:cNvPr id="346" name="Recipe: Adjust H until predictions of energy-balance equation…"/>
          <p:cNvSpPr txBox="1"/>
          <p:nvPr/>
        </p:nvSpPr>
        <p:spPr>
          <a:xfrm>
            <a:off x="203200" y="5905500"/>
            <a:ext cx="8724900" cy="774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r>
              <a:rPr b="1">
                <a:solidFill>
                  <a:srgbClr val="00364A"/>
                </a:solidFill>
                <a:uFill>
                  <a:solidFill>
                    <a:srgbClr val="00364A"/>
                  </a:solidFill>
                </a:uFill>
              </a:rPr>
              <a:t>Recipe:</a:t>
            </a:r>
            <a:r>
              <a:rPr b="1">
                <a:solidFill>
                  <a:srgbClr val="38571A"/>
                </a:solidFill>
                <a:uFill>
                  <a:solidFill>
                    <a:srgbClr val="38571A"/>
                  </a:solidFill>
                </a:uFill>
              </a:rPr>
              <a:t> Adjust H until predictions of energy-balance equation</a:t>
            </a:r>
          </a:p>
          <a:p>
            <a:r>
              <a:rPr b="1">
                <a:solidFill>
                  <a:srgbClr val="38571A"/>
                </a:solidFill>
                <a:uFill>
                  <a:solidFill>
                    <a:srgbClr val="38571A"/>
                  </a:solidFill>
                </a:uFill>
              </a:rPr>
              <a:t>match observations.</a:t>
            </a:r>
            <a:r>
              <a:t>  (Rosner, Tucker, Vaiana 1978.)</a:t>
            </a:r>
          </a:p>
        </p:txBody>
      </p:sp>
      <p:sp>
        <p:nvSpPr>
          <p:cNvPr id="347" name="Energy balance equation:"/>
          <p:cNvSpPr txBox="1"/>
          <p:nvPr/>
        </p:nvSpPr>
        <p:spPr>
          <a:xfrm>
            <a:off x="5346700" y="2070100"/>
            <a:ext cx="3246845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Energy balance equation:</a:t>
            </a:r>
          </a:p>
        </p:txBody>
      </p:sp>
      <p:pic>
        <p:nvPicPr>
          <p:cNvPr id="348" name="coronaloop_trace_apod000928_aschwanden_lmsal_trace_nasa_annotated.jpg" descr="coronaloop_trace_apod000928_aschwanden_lmsal_trace_nasa_annotat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1" y="1871612"/>
            <a:ext cx="4838425" cy="389762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600" y="2997200"/>
            <a:ext cx="3543300" cy="508000"/>
          </a:xfrm>
          <a:prstGeom prst="rect">
            <a:avLst/>
          </a:prstGeom>
        </p:spPr>
      </p:pic>
      <p:pic>
        <p:nvPicPr>
          <p:cNvPr id="351" name="droppedImage.pdf" descr="droppedImage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700" y="2108200"/>
            <a:ext cx="1955800" cy="406400"/>
          </a:xfrm>
          <a:prstGeom prst="rect">
            <a:avLst/>
          </a:prstGeom>
        </p:spPr>
      </p:pic>
      <p:pic>
        <p:nvPicPr>
          <p:cNvPr id="352" name="droppedImage.pdf" descr="droppedImage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1300" y="4914900"/>
            <a:ext cx="3416300" cy="952500"/>
          </a:xfrm>
          <a:prstGeom prst="rect">
            <a:avLst/>
          </a:prstGeom>
        </p:spPr>
      </p:pic>
      <p:sp>
        <p:nvSpPr>
          <p:cNvPr id="353" name="Form of Thermal Conduction:"/>
          <p:cNvSpPr txBox="1">
            <a:spLocks noGrp="1"/>
          </p:cNvSpPr>
          <p:nvPr>
            <p:ph type="title"/>
          </p:nvPr>
        </p:nvSpPr>
        <p:spPr>
          <a:xfrm>
            <a:off x="685800" y="3429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Form of Thermal Conduction:</a:t>
            </a:r>
          </a:p>
        </p:txBody>
      </p:sp>
      <p:sp>
        <p:nvSpPr>
          <p:cNvPr id="35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46</a:t>
            </a:fld>
            <a:endParaRPr/>
          </a:p>
        </p:txBody>
      </p:sp>
      <p:sp>
        <p:nvSpPr>
          <p:cNvPr id="355" name="In 1-dimension (along a loop), this is:"/>
          <p:cNvSpPr txBox="1"/>
          <p:nvPr/>
        </p:nvSpPr>
        <p:spPr>
          <a:xfrm>
            <a:off x="2336800" y="3987800"/>
            <a:ext cx="4751795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In 1-dimension (along a loop), this is:</a:t>
            </a:r>
          </a:p>
        </p:txBody>
      </p:sp>
      <p:sp>
        <p:nvSpPr>
          <p:cNvPr id="356" name="Rectangle"/>
          <p:cNvSpPr/>
          <p:nvPr/>
        </p:nvSpPr>
        <p:spPr>
          <a:xfrm>
            <a:off x="2425700" y="4749800"/>
            <a:ext cx="4152900" cy="1270000"/>
          </a:xfrm>
          <a:prstGeom prst="rect">
            <a:avLst/>
          </a:prstGeom>
          <a:ln w="38100">
            <a:solidFill>
              <a:srgbClr val="AA7942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(Sterling, 1988)"/>
          <p:cNvSpPr txBox="1"/>
          <p:nvPr/>
        </p:nvSpPr>
        <p:spPr>
          <a:xfrm>
            <a:off x="3463647" y="6045200"/>
            <a:ext cx="2216706" cy="4315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</a:lvl1pPr>
          </a:lstStyle>
          <a:p>
            <a:r>
              <a:t>(Sterling, 1988)</a:t>
            </a:r>
          </a:p>
        </p:txBody>
      </p:sp>
      <p:pic>
        <p:nvPicPr>
          <p:cNvPr id="359" name="atmosphere_temp_unh_1988_zu_crop2.jpg" descr="atmosphere_temp_unh_1988_zu_crop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890" y="215900"/>
            <a:ext cx="6878220" cy="5531604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1" name="droppedImage.pdf" descr="droppedImage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0" y="2768600"/>
            <a:ext cx="1287236" cy="279400"/>
          </a:xfrm>
          <a:prstGeom prst="rect">
            <a:avLst/>
          </a:prstGeom>
        </p:spPr>
      </p:pic>
      <p:pic>
        <p:nvPicPr>
          <p:cNvPr id="362" name="droppedImage.pdf" descr="droppedImage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300" y="3644900"/>
            <a:ext cx="2637659" cy="723900"/>
          </a:xfrm>
          <a:prstGeom prst="rect">
            <a:avLst/>
          </a:prstGeom>
        </p:spPr>
      </p:pic>
      <p:pic>
        <p:nvPicPr>
          <p:cNvPr id="363" name="droppedImage.pdf" descr="droppedImage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" y="1346200"/>
            <a:ext cx="1867354" cy="292100"/>
          </a:xfrm>
          <a:prstGeom prst="rect">
            <a:avLst/>
          </a:prstGeom>
        </p:spPr>
      </p:pic>
      <p:sp>
        <p:nvSpPr>
          <p:cNvPr id="364" name="At around T ~105 K:"/>
          <p:cNvSpPr txBox="1"/>
          <p:nvPr/>
        </p:nvSpPr>
        <p:spPr>
          <a:xfrm>
            <a:off x="419100" y="2082800"/>
            <a:ext cx="2662198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At around T ~10</a:t>
            </a:r>
            <a:r>
              <a:rPr baseline="31999"/>
              <a:t>5</a:t>
            </a:r>
            <a:r>
              <a:t> K:</a:t>
            </a:r>
          </a:p>
        </p:txBody>
      </p:sp>
      <p:sp>
        <p:nvSpPr>
          <p:cNvPr id="365" name="Strong radiation in this temperature range means a steep…"/>
          <p:cNvSpPr txBox="1"/>
          <p:nvPr/>
        </p:nvSpPr>
        <p:spPr>
          <a:xfrm>
            <a:off x="1295400" y="4813300"/>
            <a:ext cx="7086908" cy="111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r>
              <a:t>Strong radiation in this temperature range means a steep </a:t>
            </a:r>
          </a:p>
          <a:p>
            <a:r>
              <a:t>temperature gradient is needed for energy balance.  This </a:t>
            </a:r>
          </a:p>
          <a:p>
            <a:r>
              <a:t>leads to a “thin” transition region.</a:t>
            </a:r>
          </a:p>
        </p:txBody>
      </p:sp>
      <p:pic>
        <p:nvPicPr>
          <p:cNvPr id="366" name="atmosphere_temp_unh_1988_zu_crop2.jpg" descr="atmosphere_temp_unh_1988_zu_crop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845" y="236794"/>
            <a:ext cx="5411965" cy="4352412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The Sun’s Temperature Structure"/>
          <p:cNvSpPr txBox="1">
            <a:spLocks noGrp="1"/>
          </p:cNvSpPr>
          <p:nvPr>
            <p:ph type="title"/>
          </p:nvPr>
        </p:nvSpPr>
        <p:spPr>
          <a:xfrm>
            <a:off x="685800" y="-228600"/>
            <a:ext cx="7772400" cy="1600200"/>
          </a:xfrm>
          <a:prstGeom prst="rect">
            <a:avLst/>
          </a:prstGeom>
        </p:spPr>
        <p:txBody>
          <a:bodyPr/>
          <a:lstStyle/>
          <a:p>
            <a:endParaRPr/>
          </a:p>
          <a:p>
            <a:pPr>
              <a:defRPr i="1">
                <a:solidFill>
                  <a:srgbClr val="FF4013"/>
                </a:solidFill>
                <a:uFill>
                  <a:solidFill>
                    <a:srgbClr val="FF4013"/>
                  </a:solidFill>
                </a:uFill>
              </a:defRPr>
            </a:pPr>
            <a:r>
              <a:t>The Sun’s Temperature Structure</a:t>
            </a:r>
          </a:p>
        </p:txBody>
      </p:sp>
      <p:sp>
        <p:nvSpPr>
          <p:cNvPr id="369" name="Double-click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37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49</a:t>
            </a:fld>
            <a:endParaRPr/>
          </a:p>
        </p:txBody>
      </p:sp>
      <p:pic>
        <p:nvPicPr>
          <p:cNvPr id="371" name="Dalsgaard1_T_vs_r.png" descr="Dalsgaard1_T_vs_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24" y="2206493"/>
            <a:ext cx="4559301" cy="3410004"/>
          </a:xfrm>
          <a:prstGeom prst="rect">
            <a:avLst/>
          </a:prstGeom>
        </p:spPr>
      </p:pic>
      <p:pic>
        <p:nvPicPr>
          <p:cNvPr id="372" name="atmosphere_temp_unh_1988_zu_crop2.jpg" descr="atmosphere_temp_unh_1988_zu_crop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1736" y="2220198"/>
            <a:ext cx="4336174" cy="3487239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But, is this correct?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But, is this correct??</a:t>
            </a:r>
          </a:p>
        </p:txBody>
      </p:sp>
      <p:sp>
        <p:nvSpPr>
          <p:cNvPr id="375" name="(Just considering the atmospheric portion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r>
              <a:t>(Just considering the atmospheric portion)</a:t>
            </a:r>
          </a:p>
          <a:p>
            <a:pPr marL="824411" indent="-326571"/>
            <a:r>
              <a:t>There are many assumptions, including:</a:t>
            </a:r>
          </a:p>
          <a:p>
            <a:pPr marL="1221739" lvl="1" indent="-266700"/>
            <a:r>
              <a:t>1-dimensional calculations</a:t>
            </a:r>
          </a:p>
          <a:p>
            <a:pPr marL="1221739" lvl="1" indent="-266700"/>
            <a:r>
              <a:t>Static atmosphere</a:t>
            </a:r>
          </a:p>
          <a:p>
            <a:pPr marL="1221739" lvl="1" indent="-266700"/>
            <a:r>
              <a:t>Etc.</a:t>
            </a:r>
          </a:p>
        </p:txBody>
      </p:sp>
      <p:sp>
        <p:nvSpPr>
          <p:cNvPr id="3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50</a:t>
            </a:fld>
            <a:endParaRPr/>
          </a:p>
        </p:txBody>
      </p:sp>
    </p:spTree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An example: The Transition Region: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900"/>
            </a:lvl1pPr>
          </a:lstStyle>
          <a:p>
            <a:r>
              <a:t>An example: The Transition Region:</a:t>
            </a:r>
          </a:p>
        </p:txBody>
      </p:sp>
      <p:sp>
        <p:nvSpPr>
          <p:cNvPr id="379" name="Saw coronal movie earlier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824411" indent="-326571"/>
            <a:r>
              <a:t>Saw coronal movie earlier</a:t>
            </a:r>
          </a:p>
          <a:p>
            <a:pPr marL="824411" indent="-326571"/>
            <a:r>
              <a:t>Now, with the IRIS satellite, can see the transition region</a:t>
            </a:r>
          </a:p>
        </p:txBody>
      </p:sp>
      <p:sp>
        <p:nvSpPr>
          <p:cNvPr id="38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51</a:t>
            </a:fld>
            <a:endParaRPr/>
          </a:p>
        </p:txBody>
      </p:sp>
    </p:spTree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52</a:t>
            </a:fld>
            <a:endParaRPr/>
          </a:p>
        </p:txBody>
      </p:sp>
      <p:sp>
        <p:nvSpPr>
          <p:cNvPr id="383" name="The “IRIS” satellite observes the transition region, and finds it to be highly dynamic.  It’s not static, like in the simplest models!"/>
          <p:cNvSpPr txBox="1"/>
          <p:nvPr/>
        </p:nvSpPr>
        <p:spPr>
          <a:xfrm>
            <a:off x="1212850" y="228600"/>
            <a:ext cx="6718300" cy="13056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>
              <a:defRPr sz="2800"/>
            </a:lvl1pPr>
          </a:lstStyle>
          <a:p>
            <a:r>
              <a:t>The “IRIS” satellite observes the transition region, and finds it to be highly dynamic.  It’s not static, like in the simplest models!</a:t>
            </a:r>
          </a:p>
        </p:txBody>
      </p:sp>
      <p:pic>
        <p:nvPicPr>
          <p:cNvPr id="384" name="panesar_et18_hic_iris.mp4" descr="panesar_et18_hic_iris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0875" y="2238716"/>
            <a:ext cx="4620950" cy="13862851"/>
          </a:xfrm>
          <a:prstGeom prst="rect">
            <a:avLst/>
          </a:prstGeom>
          <a:ln w="12700">
            <a:miter lim="400000"/>
          </a:ln>
        </p:spPr>
      </p:pic>
      <p:sp>
        <p:nvSpPr>
          <p:cNvPr id="385" name="(Panesar et al. 2018)"/>
          <p:cNvSpPr txBox="1"/>
          <p:nvPr/>
        </p:nvSpPr>
        <p:spPr>
          <a:xfrm>
            <a:off x="6913217" y="4085656"/>
            <a:ext cx="2200966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4289" tIns="34289" rIns="34289" bIns="34289" anchor="ctr">
            <a:normAutofit/>
          </a:bodyPr>
          <a:lstStyle>
            <a:lvl1pPr marL="0" marR="0" algn="ctr">
              <a:defRPr sz="1800">
                <a:uFillTx/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r>
              <a:t>(Panesar et al. 2018)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6999" fill="hold"/>
                                        <p:tgtEl>
                                          <p:spTgt spid="3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84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Another example: Prominences/Filaments"/>
          <p:cNvSpPr txBox="1">
            <a:spLocks noGrp="1"/>
          </p:cNvSpPr>
          <p:nvPr>
            <p:ph type="title"/>
          </p:nvPr>
        </p:nvSpPr>
        <p:spPr>
          <a:xfrm>
            <a:off x="685800" y="-419100"/>
            <a:ext cx="7772400" cy="1600200"/>
          </a:xfrm>
          <a:prstGeom prst="rect">
            <a:avLst/>
          </a:prstGeom>
        </p:spPr>
        <p:txBody>
          <a:bodyPr/>
          <a:lstStyle>
            <a:lvl1pPr>
              <a:defRPr sz="3500"/>
            </a:lvl1pPr>
          </a:lstStyle>
          <a:p>
            <a:r>
              <a:t>Another example: Prominences/Filaments</a:t>
            </a:r>
          </a:p>
        </p:txBody>
      </p:sp>
      <p:sp>
        <p:nvSpPr>
          <p:cNvPr id="388" name="Double-click to edit"/>
          <p:cNvSpPr txBox="1">
            <a:spLocks noGrp="1"/>
          </p:cNvSpPr>
          <p:nvPr>
            <p:ph type="body" idx="1"/>
          </p:nvPr>
        </p:nvSpPr>
        <p:spPr>
          <a:xfrm>
            <a:off x="685800" y="1993900"/>
            <a:ext cx="7772400" cy="4876800"/>
          </a:xfrm>
          <a:prstGeom prst="rect">
            <a:avLst/>
          </a:prstGeom>
        </p:spPr>
        <p:txBody>
          <a:bodyPr/>
          <a:lstStyle/>
          <a:p>
            <a:pPr marL="824411" indent="-326571"/>
            <a:endParaRPr/>
          </a:p>
        </p:txBody>
      </p:sp>
      <p:sp>
        <p:nvSpPr>
          <p:cNvPr id="38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53</a:t>
            </a:fld>
            <a:endParaRPr/>
          </a:p>
        </p:txBody>
      </p:sp>
      <p:sp>
        <p:nvSpPr>
          <p:cNvPr id="390" name="Chromospheric material suspended in the corona"/>
          <p:cNvSpPr txBox="1"/>
          <p:nvPr/>
        </p:nvSpPr>
        <p:spPr>
          <a:xfrm>
            <a:off x="1511300" y="723900"/>
            <a:ext cx="7035800" cy="431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r>
              <a:t>Chromospheric material suspended in the corona</a:t>
            </a:r>
          </a:p>
        </p:txBody>
      </p:sp>
      <p:pic>
        <p:nvPicPr>
          <p:cNvPr id="391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69084" y="1465866"/>
            <a:ext cx="7524635" cy="4980368"/>
          </a:xfrm>
          <a:prstGeom prst="rect">
            <a:avLst/>
          </a:prstGeom>
        </p:spPr>
      </p:pic>
      <p:pic>
        <p:nvPicPr>
          <p:cNvPr id="392" name="atmosphere_temp_unh_1988_zu_crop2.jpg" descr="atmosphere_temp_unh_1988_zu_crop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780" y="1968944"/>
            <a:ext cx="4003130" cy="3219399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And the conclusion is..."/>
          <p:cNvSpPr txBox="1">
            <a:spLocks noGrp="1"/>
          </p:cNvSpPr>
          <p:nvPr>
            <p:ph type="title"/>
          </p:nvPr>
        </p:nvSpPr>
        <p:spPr>
          <a:xfrm>
            <a:off x="685800" y="-177800"/>
            <a:ext cx="7772400" cy="1600200"/>
          </a:xfrm>
          <a:prstGeom prst="rect">
            <a:avLst/>
          </a:prstGeom>
        </p:spPr>
        <p:txBody>
          <a:bodyPr/>
          <a:lstStyle/>
          <a:p>
            <a:r>
              <a:t>And the conclusion is...</a:t>
            </a:r>
          </a:p>
        </p:txBody>
      </p:sp>
      <p:sp>
        <p:nvSpPr>
          <p:cNvPr id="395" name="The derived atmospheric structure is “approximately” correct.…"/>
          <p:cNvSpPr txBox="1">
            <a:spLocks noGrp="1"/>
          </p:cNvSpPr>
          <p:nvPr>
            <p:ph type="body" idx="1"/>
          </p:nvPr>
        </p:nvSpPr>
        <p:spPr>
          <a:xfrm>
            <a:off x="63500" y="1003300"/>
            <a:ext cx="9004300" cy="5562600"/>
          </a:xfrm>
          <a:prstGeom prst="rect">
            <a:avLst/>
          </a:prstGeom>
        </p:spPr>
        <p:txBody>
          <a:bodyPr/>
          <a:lstStyle/>
          <a:p>
            <a:pPr marL="824411" indent="-326571"/>
            <a:r>
              <a:t>The derived atmospheric structure is “approximately” correct.</a:t>
            </a:r>
          </a:p>
          <a:p>
            <a:pPr marL="824411" indent="-326571"/>
            <a:r>
              <a:t>It is a good starting point for considering solar phenomena.</a:t>
            </a:r>
          </a:p>
          <a:p>
            <a:pPr marL="824411" indent="-326571"/>
            <a:r>
              <a:t>Have to keep in mind the limitations, based on what you are focusing on.</a:t>
            </a:r>
          </a:p>
          <a:p>
            <a:pPr marL="824411" indent="-326571"/>
            <a:r>
              <a:t>Both the “approximate” temperature structure, and the “detailed” temperature structure, hold fascinating solar science questions (e.g coronal heating; prominence formation, stability, and instability).</a:t>
            </a:r>
          </a:p>
        </p:txBody>
      </p:sp>
      <p:sp>
        <p:nvSpPr>
          <p:cNvPr id="3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54</a:t>
            </a:fld>
            <a:endParaRPr/>
          </a:p>
        </p:txBody>
      </p:sp>
    </p:spTree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The Magnetic Sun, and Atmospheric Dynamics"/>
          <p:cNvSpPr txBox="1">
            <a:spLocks noGrp="1"/>
          </p:cNvSpPr>
          <p:nvPr>
            <p:ph type="title"/>
          </p:nvPr>
        </p:nvSpPr>
        <p:spPr>
          <a:xfrm>
            <a:off x="420092" y="577850"/>
            <a:ext cx="8114308" cy="2857500"/>
          </a:xfrm>
          <a:prstGeom prst="rect">
            <a:avLst/>
          </a:prstGeom>
        </p:spPr>
        <p:txBody>
          <a:bodyPr/>
          <a:lstStyle>
            <a:lvl1pPr marL="0" marR="0" defTabSz="12700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  <a:defRPr sz="3200">
                <a:uFillTx/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The Magnetic Sun, and Atmospheric Dynamics</a:t>
            </a:r>
          </a:p>
        </p:txBody>
      </p:sp>
    </p:spTree>
  </p:cSld>
  <p:clrMapOvr>
    <a:masterClrMapping/>
  </p:clrMapOvr>
  <p:transition spd="med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Magnetism is responsible for many of the changing features of the Sun."/>
          <p:cNvSpPr txBox="1"/>
          <p:nvPr/>
        </p:nvSpPr>
        <p:spPr>
          <a:xfrm>
            <a:off x="400640" y="664486"/>
            <a:ext cx="8342720" cy="8738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8100" tIns="38100" rIns="38100" bIns="38100">
            <a:normAutofit/>
          </a:bodyPr>
          <a:lstStyle/>
          <a:p>
            <a:pPr>
              <a:buClr>
                <a:srgbClr val="000000"/>
              </a:buClr>
              <a:buFont typeface="Times New Roman"/>
              <a:defRPr sz="2800"/>
            </a:pPr>
            <a:r>
              <a:rPr b="1" i="1"/>
              <a:t>Magnetism</a:t>
            </a:r>
            <a:r>
              <a:t> is responsible for many of the changing features of the Sun.</a:t>
            </a:r>
          </a:p>
        </p:txBody>
      </p:sp>
      <p:pic>
        <p:nvPicPr>
          <p:cNvPr id="402" name="bar_b_fields_crop1.png" descr="bar_b_fields_crop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4498" y="2012401"/>
            <a:ext cx="2865810" cy="37951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4" name="20140418_214500_512_HMIIC.jpg" descr="20140418_214500_512_HMIIC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803400" y="127000"/>
            <a:ext cx="6197600" cy="6197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6" name="hmi_b_image.jpg" descr="hmi_b_image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6705600" cy="6705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8" name="20140518.png" descr="20140518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0"/>
            <a:ext cx="6248400" cy="62484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" name="20140418_214500_512_HMIIC.jpg" descr="20140418_214500_512_HMIIC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1447800"/>
            <a:ext cx="2819400" cy="2819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11" name="hmi_b_image.jpg" descr="hmi_b_image.jp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371600"/>
            <a:ext cx="3048000" cy="304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12" name="20140518.png" descr="20140518.png"/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1524000"/>
            <a:ext cx="2667000" cy="2667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62</a:t>
            </a:fld>
            <a:endParaRPr/>
          </a:p>
        </p:txBody>
      </p:sp>
      <p:sp>
        <p:nvSpPr>
          <p:cNvPr id="415" name="Sunspots: Locations that are cooler than the surrounding…"/>
          <p:cNvSpPr txBox="1"/>
          <p:nvPr/>
        </p:nvSpPr>
        <p:spPr>
          <a:xfrm>
            <a:off x="332725" y="477453"/>
            <a:ext cx="8478550" cy="1712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buClr>
                <a:srgbClr val="000000"/>
              </a:buClr>
              <a:buFont typeface="Times New Roman"/>
              <a:defRPr sz="2800"/>
            </a:pPr>
            <a:r>
              <a:rPr b="1"/>
              <a:t> Sunspots</a:t>
            </a:r>
            <a:r>
              <a:t>: Locations that are cooler than the surrounding</a:t>
            </a:r>
          </a:p>
          <a:p>
            <a:pPr>
              <a:buClr>
                <a:srgbClr val="000000"/>
              </a:buClr>
              <a:buFont typeface="Times New Roman"/>
              <a:defRPr sz="2800"/>
            </a:pPr>
            <a:r>
              <a:t>photosphere (~4000 K vs. 6000 K).  This is a consequence</a:t>
            </a:r>
          </a:p>
          <a:p>
            <a:pPr>
              <a:buClr>
                <a:srgbClr val="000000"/>
              </a:buClr>
              <a:buFont typeface="Times New Roman"/>
              <a:defRPr sz="2800"/>
            </a:pPr>
            <a:r>
              <a:t>of the extremely strong magnetic field at those locations (~3000 G).</a:t>
            </a:r>
          </a:p>
        </p:txBody>
      </p:sp>
      <p:pic>
        <p:nvPicPr>
          <p:cNvPr id="416" name="20140418_214500_512_HMIIC.jpg" descr="20140418_214500_512_HMIIC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93191" y="2687091"/>
            <a:ext cx="3510509" cy="3510509"/>
          </a:xfrm>
          <a:prstGeom prst="rect">
            <a:avLst/>
          </a:prstGeom>
          <a:ln w="12700">
            <a:miter lim="400000"/>
          </a:ln>
        </p:spPr>
      </p:pic>
      <p:pic>
        <p:nvPicPr>
          <p:cNvPr id="417" name="hmi_b_image.jpg" descr="hmi_b_image.jp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807991" y="2687091"/>
            <a:ext cx="3510509" cy="35105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" name="SW_Sun_Magnetic_field_poles5_1080_nasa_image.jpg" descr="SW_Sun_Magnetic_field_poles5_1080_nasa_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996" y="2426680"/>
            <a:ext cx="3985045" cy="2241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420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713" y="2048147"/>
            <a:ext cx="2264370" cy="29986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2" name="SW_Sun_Magnetic_field_poles5_1080_nasa_image.jpg" descr="SW_Sun_Magnetic_field_poles5_1080_nasa_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996" y="2426680"/>
            <a:ext cx="3985045" cy="2241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423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713" y="2048147"/>
            <a:ext cx="2264370" cy="2998654"/>
          </a:xfrm>
          <a:prstGeom prst="rect">
            <a:avLst/>
          </a:prstGeom>
          <a:ln w="12700">
            <a:miter lim="400000"/>
          </a:ln>
        </p:spPr>
      </p:pic>
      <p:pic>
        <p:nvPicPr>
          <p:cNvPr id="424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485" y="3105120"/>
            <a:ext cx="668068" cy="8847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6" name="SW_Sun_Magnetic_field_poles5_1080_nasa_image.jpg" descr="SW_Sun_Magnetic_field_poles5_1080_nasa_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996" y="2426680"/>
            <a:ext cx="3985045" cy="2241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427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713" y="2048147"/>
            <a:ext cx="2264370" cy="2998654"/>
          </a:xfrm>
          <a:prstGeom prst="rect">
            <a:avLst/>
          </a:prstGeom>
          <a:ln w="12700">
            <a:miter lim="400000"/>
          </a:ln>
        </p:spPr>
      </p:pic>
      <p:pic>
        <p:nvPicPr>
          <p:cNvPr id="428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485" y="3105120"/>
            <a:ext cx="668068" cy="884708"/>
          </a:xfrm>
          <a:prstGeom prst="rect">
            <a:avLst/>
          </a:prstGeom>
          <a:ln w="12700">
            <a:miter lim="400000"/>
          </a:ln>
        </p:spPr>
      </p:pic>
      <p:pic>
        <p:nvPicPr>
          <p:cNvPr id="429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0000">
            <a:off x="5228096" y="3632456"/>
            <a:ext cx="252955" cy="334982"/>
          </a:xfrm>
          <a:prstGeom prst="rect">
            <a:avLst/>
          </a:prstGeom>
          <a:ln w="12700">
            <a:miter lim="400000"/>
          </a:ln>
        </p:spPr>
      </p:pic>
      <p:pic>
        <p:nvPicPr>
          <p:cNvPr id="430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>
            <a:off x="5228096" y="3115996"/>
            <a:ext cx="252955" cy="334983"/>
          </a:xfrm>
          <a:prstGeom prst="rect">
            <a:avLst/>
          </a:prstGeom>
          <a:ln w="12700">
            <a:miter lim="400000"/>
          </a:ln>
        </p:spPr>
      </p:pic>
      <p:pic>
        <p:nvPicPr>
          <p:cNvPr id="431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0000">
            <a:off x="6277987" y="3115996"/>
            <a:ext cx="252955" cy="334983"/>
          </a:xfrm>
          <a:prstGeom prst="rect">
            <a:avLst/>
          </a:prstGeom>
          <a:ln w="12700">
            <a:miter lim="400000"/>
          </a:ln>
        </p:spPr>
      </p:pic>
      <p:pic>
        <p:nvPicPr>
          <p:cNvPr id="432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>
            <a:off x="6277987" y="3553850"/>
            <a:ext cx="252955" cy="3349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" name="seisou_nisshoku_jinta_2008_first6_iphot_mod2_sm1" descr="seisou_nisshoku_jinta_2008_first6_iphot_mod2_sm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300000">
            <a:off x="1143000" y="944165"/>
            <a:ext cx="6858001" cy="45731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6" name="seisou_nisshoku_jinta_2008_first6_iphot_mod2_sm1" descr="seisou_nisshoku_jinta_2008_first6_iphot_mod2_sm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300000">
            <a:off x="1143000" y="944165"/>
            <a:ext cx="6858001" cy="4573192"/>
          </a:xfrm>
          <a:prstGeom prst="rect">
            <a:avLst/>
          </a:prstGeom>
          <a:ln w="12700">
            <a:miter lim="400000"/>
          </a:ln>
        </p:spPr>
      </p:pic>
      <p:pic>
        <p:nvPicPr>
          <p:cNvPr id="437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764" y="2791626"/>
            <a:ext cx="962598" cy="1274748"/>
          </a:xfrm>
          <a:prstGeom prst="rect">
            <a:avLst/>
          </a:prstGeom>
          <a:ln w="12700">
            <a:miter lim="400000"/>
          </a:ln>
        </p:spPr>
      </p:pic>
      <p:pic>
        <p:nvPicPr>
          <p:cNvPr id="438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200000">
            <a:off x="4015224" y="3846686"/>
            <a:ext cx="252955" cy="334983"/>
          </a:xfrm>
          <a:prstGeom prst="rect">
            <a:avLst/>
          </a:prstGeom>
          <a:ln w="12700">
            <a:miter lim="400000"/>
          </a:ln>
        </p:spPr>
      </p:pic>
      <p:pic>
        <p:nvPicPr>
          <p:cNvPr id="439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00000">
            <a:off x="4176510" y="2491176"/>
            <a:ext cx="344510" cy="456228"/>
          </a:xfrm>
          <a:prstGeom prst="rect">
            <a:avLst/>
          </a:prstGeom>
          <a:ln w="12700">
            <a:miter lim="400000"/>
          </a:ln>
        </p:spPr>
      </p:pic>
      <p:pic>
        <p:nvPicPr>
          <p:cNvPr id="440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200000">
            <a:off x="5286595" y="2507584"/>
            <a:ext cx="252955" cy="334982"/>
          </a:xfrm>
          <a:prstGeom prst="rect">
            <a:avLst/>
          </a:prstGeom>
          <a:ln w="12700">
            <a:miter lim="400000"/>
          </a:ln>
        </p:spPr>
      </p:pic>
      <p:pic>
        <p:nvPicPr>
          <p:cNvPr id="441" name="bar_b_fields_crop1.png" descr="bar_b_fields_crop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00000">
            <a:off x="5403073" y="3685711"/>
            <a:ext cx="378589" cy="5013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" name="sterling_et14_zu3_pfss.jpg" descr="sterling_et14_zu3_pfs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1231" y="1294631"/>
            <a:ext cx="5081538" cy="5081538"/>
          </a:xfrm>
          <a:prstGeom prst="rect">
            <a:avLst/>
          </a:prstGeom>
        </p:spPr>
      </p:pic>
      <p:sp>
        <p:nvSpPr>
          <p:cNvPr id="444" name="(From Sterling et al. 2014)"/>
          <p:cNvSpPr txBox="1"/>
          <p:nvPr/>
        </p:nvSpPr>
        <p:spPr>
          <a:xfrm>
            <a:off x="5918150" y="6413499"/>
            <a:ext cx="2794100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0" marR="0" algn="ctr">
              <a:defRPr sz="1800">
                <a:uFillTx/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r>
              <a:t>(From Sterling et al. 2014)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5" name="Equation"/>
              <p:cNvSpPr txBox="1"/>
              <p:nvPr/>
            </p:nvSpPr>
            <p:spPr>
              <a:xfrm>
                <a:off x="1352062" y="829366"/>
                <a:ext cx="6439876" cy="322468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none" lIns="0" tIns="0" rIns="0" bIns="0">
                <a:spAutoFit/>
              </a:bodyPr>
              <a:lstStyle/>
              <a:p>
                <a:pPr marL="0" marR="0" latinLnBrk="1">
                  <a:defRPr sz="1800"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=0⟹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𝛻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=0⟹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𝛻𝜙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⟹</m:t>
                      </m:r>
                      <m:sSup>
                        <m:sSupPr>
                          <m:ctrlP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𝛻</m:t>
                          </m:r>
                        </m:e>
                        <m:sup>
                          <m:r>
                            <a:rPr sz="24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sz="24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sz="2400"/>
              </a:p>
            </p:txBody>
          </p:sp>
        </mc:Choice>
        <mc:Fallback>
          <p:sp>
            <p:nvSpPr>
              <p:cNvPr id="445" name="E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2062" y="829366"/>
                <a:ext cx="6439876" cy="322468"/>
              </a:xfrm>
              <a:prstGeom prst="rect">
                <a:avLst/>
              </a:prstGeom>
              <a:blipFill>
                <a:blip r:embed="rId3"/>
                <a:stretch>
                  <a:fillRect b="-53846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6" name="Assume force free (and zero currents), leads to force-free potential field (PFSS) theoretical solution for the coronal field."/>
          <p:cNvSpPr txBox="1"/>
          <p:nvPr/>
        </p:nvSpPr>
        <p:spPr>
          <a:xfrm>
            <a:off x="76200" y="7553"/>
            <a:ext cx="8621562" cy="823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buClr>
                <a:srgbClr val="000000"/>
              </a:buClr>
              <a:buFont typeface="Times New Roman"/>
              <a:defRPr sz="2800"/>
            </a:pPr>
            <a:r>
              <a:rPr sz="2300"/>
              <a:t>Assume force free (and zero currents), leads to force-free potential field (PFSS) theoretical solution for the coronal field</a:t>
            </a:r>
            <a:r>
              <a:t>.</a:t>
            </a:r>
          </a:p>
        </p:txBody>
      </p:sp>
    </p:spTree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69</a:t>
            </a:fld>
            <a:endParaRPr/>
          </a:p>
        </p:txBody>
      </p:sp>
      <p:sp>
        <p:nvSpPr>
          <p:cNvPr id="449" name="(From Pasachoff et al. 2020)"/>
          <p:cNvSpPr txBox="1"/>
          <p:nvPr/>
        </p:nvSpPr>
        <p:spPr>
          <a:xfrm>
            <a:off x="3092061" y="5293360"/>
            <a:ext cx="2959878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4289" tIns="34289" rIns="34289" bIns="34289" anchor="ctr">
            <a:normAutofit/>
          </a:bodyPr>
          <a:lstStyle>
            <a:lvl1pPr marL="0" marR="0" algn="ctr">
              <a:defRPr sz="1800">
                <a:uFillTx/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r>
              <a:t>(From Pasachoff et al. 2020)</a:t>
            </a:r>
          </a:p>
        </p:txBody>
      </p:sp>
      <p:pic>
        <p:nvPicPr>
          <p:cNvPr id="450" name="pass_et20_zu15.png" descr="pass_et20_zu1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374609"/>
            <a:ext cx="6858000" cy="38751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70</a:t>
            </a:fld>
            <a:endParaRPr/>
          </a:p>
        </p:txBody>
      </p:sp>
      <p:sp>
        <p:nvSpPr>
          <p:cNvPr id="453" name="The Solar Cycle"/>
          <p:cNvSpPr txBox="1"/>
          <p:nvPr/>
        </p:nvSpPr>
        <p:spPr>
          <a:xfrm>
            <a:off x="2596450" y="570917"/>
            <a:ext cx="3951100" cy="74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buClr>
                <a:srgbClr val="000000"/>
              </a:buClr>
              <a:buFont typeface="Times New Roman"/>
              <a:defRPr sz="4600"/>
            </a:lvl1pPr>
          </a:lstStyle>
          <a:p>
            <a:pPr>
              <a:defRPr sz="3400"/>
            </a:pPr>
            <a:r>
              <a:rPr sz="4600"/>
              <a:t>The Solar Cycle</a:t>
            </a:r>
          </a:p>
        </p:txBody>
      </p:sp>
      <p:sp>
        <p:nvSpPr>
          <p:cNvPr id="454" name="Apparent in sunspots; spots live for days or weeks, but amount per year varies.…"/>
          <p:cNvSpPr txBox="1"/>
          <p:nvPr/>
        </p:nvSpPr>
        <p:spPr>
          <a:xfrm>
            <a:off x="1599215" y="1863101"/>
            <a:ext cx="5945570" cy="3842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269240" indent="-228600">
              <a:buSzPct val="100000"/>
              <a:buChar char="•"/>
              <a:defRPr sz="3300"/>
            </a:pPr>
            <a:r>
              <a:t>Apparent in sunspots; spots live for days or weeks, but amount per year varies.</a:t>
            </a:r>
          </a:p>
          <a:p>
            <a:pPr>
              <a:defRPr sz="3300"/>
            </a:pPr>
            <a:endParaRPr/>
          </a:p>
          <a:p>
            <a:pPr marL="269240" indent="-228600">
              <a:buSzPct val="100000"/>
              <a:buChar char="•"/>
              <a:defRPr sz="3300"/>
            </a:pPr>
            <a:r>
              <a:t>Period: ~11 years </a:t>
            </a:r>
          </a:p>
          <a:p>
            <a:pPr>
              <a:defRPr sz="3300"/>
            </a:pPr>
            <a:r>
              <a:t>  ….but actually 22 years (magnetic cycle)</a:t>
            </a:r>
          </a:p>
        </p:txBody>
      </p:sp>
    </p:spTree>
  </p:cSld>
  <p:clrMapOvr>
    <a:masterClrMapping/>
  </p:clrMapOvr>
  <p:transition spd="med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71</a:t>
            </a:fld>
            <a:endParaRPr/>
          </a:p>
        </p:txBody>
      </p:sp>
      <p:pic>
        <p:nvPicPr>
          <p:cNvPr id="457" name="bfly_hathaway_msfc.gif" descr="bfly_hathaway_msfc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7065"/>
            <a:ext cx="9144000" cy="544387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9" name="SXTcycle_poster.jpg" descr="SXTcycle_poster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0"/>
            <a:ext cx="7915275" cy="62023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1" name="Magcycle_poster.jpg" descr="Magcycle_poster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0"/>
            <a:ext cx="7805738" cy="61166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74</a:t>
            </a:fld>
            <a:endParaRPr/>
          </a:p>
        </p:txBody>
      </p:sp>
      <p:pic>
        <p:nvPicPr>
          <p:cNvPr id="464" name="babcock2_crop1.jpg" descr="babcock2_crop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65447"/>
            <a:ext cx="9144000" cy="3786588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75</a:t>
            </a:fld>
            <a:endParaRPr/>
          </a:p>
        </p:txBody>
      </p:sp>
      <p:pic>
        <p:nvPicPr>
          <p:cNvPr id="467" name="babcock3_crop1.jpg" descr="babcock3_crop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5" y="1529412"/>
            <a:ext cx="5504928" cy="3799176"/>
          </a:xfrm>
          <a:prstGeom prst="rect">
            <a:avLst/>
          </a:prstGeom>
        </p:spPr>
      </p:pic>
      <p:pic>
        <p:nvPicPr>
          <p:cNvPr id="468" name="babcock2_crop2.jpg" descr="babcock2_crop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6861" y="1634156"/>
            <a:ext cx="2255850" cy="3589688"/>
          </a:xfrm>
          <a:prstGeom prst="rect">
            <a:avLst/>
          </a:prstGeom>
        </p:spPr>
      </p:pic>
      <p:sp>
        <p:nvSpPr>
          <p:cNvPr id="469" name="Line"/>
          <p:cNvSpPr/>
          <p:nvPr/>
        </p:nvSpPr>
        <p:spPr>
          <a:xfrm flipH="1">
            <a:off x="5597934" y="3429000"/>
            <a:ext cx="1199727" cy="0"/>
          </a:xfrm>
          <a:prstGeom prst="line">
            <a:avLst/>
          </a:prstGeom>
          <a:ln w="76200">
            <a:solidFill>
              <a:srgbClr val="000000"/>
            </a:solidFill>
            <a:miter lim="400000"/>
            <a:headEnd type="triangle"/>
          </a:ln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76</a:t>
            </a:fld>
            <a:endParaRPr/>
          </a:p>
        </p:txBody>
      </p:sp>
      <p:pic>
        <p:nvPicPr>
          <p:cNvPr id="472" name="babcock3_crop1.jpg" descr="babcock3_crop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05" y="1529412"/>
            <a:ext cx="5504928" cy="3799176"/>
          </a:xfrm>
          <a:prstGeom prst="rect">
            <a:avLst/>
          </a:prstGeom>
        </p:spPr>
      </p:pic>
      <p:pic>
        <p:nvPicPr>
          <p:cNvPr id="473" name="20140518.png" descr="20140518.pn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144666" y="2372543"/>
            <a:ext cx="2331245" cy="236825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77</a:t>
            </a:fld>
            <a:endParaRPr/>
          </a:p>
        </p:txBody>
      </p:sp>
      <p:sp>
        <p:nvSpPr>
          <p:cNvPr id="476" name="Solar Eruptions"/>
          <p:cNvSpPr txBox="1"/>
          <p:nvPr/>
        </p:nvSpPr>
        <p:spPr>
          <a:xfrm>
            <a:off x="3091601" y="1469671"/>
            <a:ext cx="2853480" cy="5658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buClr>
                <a:srgbClr val="000000"/>
              </a:buClr>
              <a:buFont typeface="Times New Roman"/>
              <a:defRPr sz="3400"/>
            </a:lvl1pPr>
          </a:lstStyle>
          <a:p>
            <a:r>
              <a:t>Solar Eruptions</a:t>
            </a:r>
          </a:p>
        </p:txBody>
      </p:sp>
    </p:spTree>
  </p:cSld>
  <p:clrMapOvr>
    <a:masterClrMapping/>
  </p:clrMapOvr>
  <p:transition spd="med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8" name="garden_fil.mov" descr="garden_fil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08100" y="317500"/>
            <a:ext cx="6438900" cy="58430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74" fill="hold"/>
                                        <p:tgtEl>
                                          <p:spTgt spid="4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78"/>
                </p:tgtEl>
              </p:cMediaNode>
            </p:video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" name="s_and_m_cavities1_eiga.mov" descr="s_and_m_cavities1_eiga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9700" y="177800"/>
            <a:ext cx="5892800" cy="5892800"/>
          </a:xfrm>
          <a:prstGeom prst="rect">
            <a:avLst/>
          </a:prstGeom>
          <a:ln w="12700">
            <a:miter lim="400000"/>
          </a:ln>
        </p:spPr>
      </p:pic>
      <p:sp>
        <p:nvSpPr>
          <p:cNvPr id="481" name="(Sterling &amp; Moore 2004)"/>
          <p:cNvSpPr txBox="1"/>
          <p:nvPr/>
        </p:nvSpPr>
        <p:spPr>
          <a:xfrm>
            <a:off x="3132616" y="6224079"/>
            <a:ext cx="2446968" cy="3585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buClr>
                <a:srgbClr val="000000"/>
              </a:buClr>
              <a:buFont typeface="Times New Roman"/>
              <a:defRPr sz="1800"/>
            </a:lvl1pPr>
          </a:lstStyle>
          <a:p>
            <a:r>
              <a:t>(Sterling &amp; Moore 2004)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0" fill="hold"/>
                                        <p:tgtEl>
                                          <p:spTgt spid="4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80"/>
                </p:tgtEl>
              </p:cMediaNode>
            </p:video>
          </p:childTnLst>
        </p:cTn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DE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80</a:t>
            </a:fld>
            <a:endParaRPr/>
          </a:p>
        </p:txBody>
      </p:sp>
      <p:pic>
        <p:nvPicPr>
          <p:cNvPr id="484" name="304Whip_best.mov" descr="304Whip_best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517" y="-1"/>
            <a:ext cx="6858001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0000" fill="hold"/>
                                        <p:tgtEl>
                                          <p:spTgt spid="4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84"/>
                </p:tgtEl>
              </p:cMediaNode>
            </p:vide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DE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6" name="T171_20050727_04.mov" descr="T171_20050727_04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441" y="470580"/>
            <a:ext cx="7889118" cy="5916840"/>
          </a:xfrm>
          <a:prstGeom prst="rect">
            <a:avLst/>
          </a:prstGeom>
          <a:ln w="12700">
            <a:miter lim="400000"/>
          </a:ln>
        </p:spPr>
      </p:pic>
      <p:sp>
        <p:nvSpPr>
          <p:cNvPr id="487" name="(TRACE 171)"/>
          <p:cNvSpPr txBox="1"/>
          <p:nvPr/>
        </p:nvSpPr>
        <p:spPr>
          <a:xfrm>
            <a:off x="3627282" y="-85130"/>
            <a:ext cx="1889436" cy="4524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8" tIns="35718" rIns="35718" bIns="35718" anchor="ctr">
            <a:spAutoFit/>
          </a:bodyPr>
          <a:lstStyle>
            <a:lvl1pPr marL="0" marR="0" algn="ctr" defTabSz="410765">
              <a:defRPr sz="2600">
                <a:solidFill>
                  <a:srgbClr val="FFFF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(TRACE 171)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3333" fill="hold"/>
                                        <p:tgtEl>
                                          <p:spTgt spid="48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86"/>
                </p:tgtEl>
              </p:cMediaNode>
            </p:video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" name="lasco_poster.png" descr="lasco_poster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-381000"/>
            <a:ext cx="6629400" cy="66294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" name="lasco2.png" descr="lasco2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-1066800"/>
            <a:ext cx="7315200" cy="73152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3" name="4week.mov" descr="4week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5500" y="368300"/>
            <a:ext cx="7586134" cy="5689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66" fill="hold"/>
                                        <p:tgtEl>
                                          <p:spTgt spid="4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93"/>
                </p:tgtEl>
              </p:cMediaNode>
            </p:vide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5" name="s_and_m_cavities1_eiga.mov" descr="s_and_m_cavities1_eiga.mov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9700" y="177800"/>
            <a:ext cx="5892800" cy="589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0" fill="hold"/>
                                        <p:tgtEl>
                                          <p:spTgt spid="4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95"/>
                </p:tgtEl>
              </p:cMediaNode>
            </p:video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7" name="IMG_2379_try2_crop3_adj3.jpg" descr="IMG_2379_try2_crop3_adj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82" y="-524363"/>
            <a:ext cx="9811889" cy="9811889"/>
          </a:xfrm>
          <a:prstGeom prst="rect">
            <a:avLst/>
          </a:prstGeom>
          <a:ln w="12700">
            <a:miter lim="400000"/>
          </a:ln>
        </p:spPr>
      </p:pic>
      <p:sp>
        <p:nvSpPr>
          <p:cNvPr id="498" name="Image:…"/>
          <p:cNvSpPr txBox="1"/>
          <p:nvPr/>
        </p:nvSpPr>
        <p:spPr>
          <a:xfrm>
            <a:off x="7671305" y="5710435"/>
            <a:ext cx="1348446" cy="884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5718" tIns="35718" rIns="35718" bIns="35718" anchor="ctr">
            <a:spAutoFit/>
          </a:bodyPr>
          <a:lstStyle/>
          <a:p>
            <a:pPr marL="0" marR="0" defTabSz="410765">
              <a:defRPr sz="1400">
                <a:solidFill>
                  <a:srgbClr val="75DB3C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Image: </a:t>
            </a:r>
          </a:p>
          <a:p>
            <a:pPr marL="0" marR="0" defTabSz="410765">
              <a:defRPr sz="1400">
                <a:solidFill>
                  <a:srgbClr val="75DB3C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Alphonse Sterling</a:t>
            </a:r>
          </a:p>
          <a:p>
            <a:pPr marL="0" marR="0" defTabSz="410765">
              <a:defRPr sz="1400">
                <a:solidFill>
                  <a:srgbClr val="75DB3C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21 August 2017,</a:t>
            </a:r>
          </a:p>
          <a:p>
            <a:pPr marL="0" marR="0" defTabSz="410765">
              <a:defRPr sz="1400">
                <a:solidFill>
                  <a:srgbClr val="75DB3C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Lewisville, Idaho</a:t>
            </a:r>
          </a:p>
        </p:txBody>
      </p:sp>
      <p:sp>
        <p:nvSpPr>
          <p:cNvPr id="499" name="Summary"/>
          <p:cNvSpPr txBox="1">
            <a:spLocks noGrp="1"/>
          </p:cNvSpPr>
          <p:nvPr>
            <p:ph type="title"/>
          </p:nvPr>
        </p:nvSpPr>
        <p:spPr>
          <a:xfrm>
            <a:off x="892968" y="-583407"/>
            <a:ext cx="7358064" cy="1714501"/>
          </a:xfrm>
          <a:prstGeom prst="rect">
            <a:avLst/>
          </a:prstGeom>
        </p:spPr>
        <p:txBody>
          <a:bodyPr anchor="ctr"/>
          <a:lstStyle>
            <a:lvl1pPr>
              <a:defRPr sz="3200" b="1">
                <a:solidFill>
                  <a:srgbClr val="FFFB00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Summary</a:t>
            </a:r>
          </a:p>
        </p:txBody>
      </p:sp>
      <p:sp>
        <p:nvSpPr>
          <p:cNvPr id="500" name="General structure of the Sun is well understood."/>
          <p:cNvSpPr txBox="1">
            <a:spLocks noGrp="1"/>
          </p:cNvSpPr>
          <p:nvPr>
            <p:ph type="body" sz="quarter" idx="1"/>
          </p:nvPr>
        </p:nvSpPr>
        <p:spPr>
          <a:xfrm>
            <a:off x="-62973" y="688841"/>
            <a:ext cx="8767604" cy="928688"/>
          </a:xfrm>
          <a:prstGeom prst="rect">
            <a:avLst/>
          </a:prstGeom>
        </p:spPr>
        <p:txBody>
          <a:bodyPr anchor="ctr"/>
          <a:lstStyle/>
          <a:p>
            <a:pPr marL="698499" indent="-380999" algn="l">
              <a:spcBef>
                <a:spcPts val="1600"/>
              </a:spcBef>
              <a:buSzPct val="171000"/>
              <a:buChar char="•"/>
              <a:defRPr sz="2000">
                <a:solidFill>
                  <a:srgbClr val="FFFB00"/>
                </a:solidFill>
              </a:defRPr>
            </a:pPr>
            <a:r>
              <a:t>General structure of the Sun is well understood.</a:t>
            </a:r>
          </a:p>
          <a:p>
            <a:pPr marL="698499" indent="-380999" algn="l">
              <a:spcBef>
                <a:spcPts val="1600"/>
              </a:spcBef>
              <a:buSzPct val="171000"/>
              <a:buChar char="•"/>
              <a:defRPr sz="2000">
                <a:solidFill>
                  <a:srgbClr val="FFFB00"/>
                </a:solidFill>
              </a:defRPr>
            </a:pPr>
            <a:endParaRPr/>
          </a:p>
        </p:txBody>
      </p:sp>
      <p:sp>
        <p:nvSpPr>
          <p:cNvPr id="501" name="There are still fundamental questions that remain to be resolved.  Two that I have touched on here are:"/>
          <p:cNvSpPr txBox="1"/>
          <p:nvPr/>
        </p:nvSpPr>
        <p:spPr>
          <a:xfrm>
            <a:off x="-62973" y="1561951"/>
            <a:ext cx="5902617" cy="1160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8" tIns="35718" rIns="35718" bIns="35718" anchor="ctr"/>
          <a:lstStyle>
            <a:lvl1pPr marL="698499" marR="0" indent="-380999" defTabSz="410765">
              <a:spcBef>
                <a:spcPts val="1600"/>
              </a:spcBef>
              <a:buSzPct val="171000"/>
              <a:buChar char="•"/>
              <a:defRPr sz="2000">
                <a:solidFill>
                  <a:srgbClr val="FFFB00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There are still fundamental questions that remain to be resolved.  Two that I have touched on here are:</a:t>
            </a:r>
          </a:p>
        </p:txBody>
      </p:sp>
      <p:sp>
        <p:nvSpPr>
          <p:cNvPr id="502" name="How does energy build up and violently release to cause solar eruptions, leading to flares and CMEs?"/>
          <p:cNvSpPr txBox="1"/>
          <p:nvPr/>
        </p:nvSpPr>
        <p:spPr>
          <a:xfrm>
            <a:off x="-110598" y="4811892"/>
            <a:ext cx="8580361" cy="1160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8" tIns="35718" rIns="35718" bIns="35718" anchor="ctr"/>
          <a:lstStyle/>
          <a:p>
            <a:pPr marL="1143000" marR="0" lvl="1" indent="-381000" defTabSz="410765">
              <a:spcBef>
                <a:spcPts val="1600"/>
              </a:spcBef>
              <a:buSzPct val="171000"/>
              <a:buChar char="•"/>
              <a:defRPr sz="2000">
                <a:solidFill>
                  <a:srgbClr val="00FD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How does energy build up and violently release to cause solar eruptions, leading to flares and CMEs?</a:t>
            </a:r>
          </a:p>
        </p:txBody>
      </p:sp>
      <p:sp>
        <p:nvSpPr>
          <p:cNvPr id="503" name="Coronal heating:  The mechanism must be magnetic, but how the magnetic energy is converted to thermal energy is still vigorously debated."/>
          <p:cNvSpPr txBox="1"/>
          <p:nvPr/>
        </p:nvSpPr>
        <p:spPr>
          <a:xfrm>
            <a:off x="-62973" y="3526249"/>
            <a:ext cx="5998636" cy="13429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8" tIns="35718" rIns="35718" bIns="35718" anchor="ctr"/>
          <a:lstStyle/>
          <a:p>
            <a:pPr marL="1143000" marR="0" lvl="1" indent="-381000" defTabSz="410765">
              <a:spcBef>
                <a:spcPts val="1600"/>
              </a:spcBef>
              <a:buSzPct val="171000"/>
              <a:buChar char="•"/>
              <a:defRPr sz="2000">
                <a:solidFill>
                  <a:srgbClr val="00FD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Coronal heating:  The mechanism must be magnetic, but how the magnetic energy is converted to thermal energy is still vigorously debated.</a:t>
            </a:r>
          </a:p>
        </p:txBody>
      </p:sp>
      <p:sp>
        <p:nvSpPr>
          <p:cNvPr id="504" name="Text"/>
          <p:cNvSpPr txBox="1"/>
          <p:nvPr/>
        </p:nvSpPr>
        <p:spPr>
          <a:xfrm>
            <a:off x="4433554" y="3329781"/>
            <a:ext cx="270472" cy="198438"/>
          </a:xfrm>
          <a:prstGeom prst="rect">
            <a:avLst/>
          </a:prstGeom>
          <a:ln w="12700">
            <a:miter lim="400000"/>
          </a:ln>
        </p:spPr>
        <p:txBody>
          <a:bodyPr wrap="none" lIns="35718" tIns="35718" rIns="35718" bIns="35718" anchor="ctr">
            <a:spAutoFit/>
          </a:bodyPr>
          <a:lstStyle/>
          <a:p>
            <a:pPr marL="0" marR="0" defTabSz="321468">
              <a:defRPr sz="800">
                <a:uFillTx/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05" name="And there are many others!"/>
          <p:cNvSpPr txBox="1"/>
          <p:nvPr/>
        </p:nvSpPr>
        <p:spPr>
          <a:xfrm>
            <a:off x="-110598" y="5597827"/>
            <a:ext cx="8580361" cy="1160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5718" tIns="35718" rIns="35718" bIns="35718" anchor="ctr"/>
          <a:lstStyle/>
          <a:p>
            <a:pPr marL="1143000" marR="0" lvl="1" indent="-381000" defTabSz="410765">
              <a:spcBef>
                <a:spcPts val="1600"/>
              </a:spcBef>
              <a:buSzPct val="171000"/>
              <a:buChar char="•"/>
              <a:defRPr sz="2000">
                <a:solidFill>
                  <a:srgbClr val="00FDFF"/>
                </a:solidFill>
                <a:uFillTx/>
                <a:latin typeface="Gill Sans"/>
                <a:ea typeface="Gill Sans"/>
                <a:cs typeface="Gill Sans"/>
                <a:sym typeface="Gill Sans"/>
              </a:defRPr>
            </a:pPr>
            <a:r>
              <a:t>And there are many others!</a:t>
            </a:r>
          </a:p>
        </p:txBody>
      </p:sp>
    </p:spTree>
  </p:cSld>
  <p:clrMapOvr>
    <a:masterClrMapping/>
  </p:clrMapOvr>
  <p:transition spd="med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Double-click to edit"/>
          <p:cNvSpPr txBox="1">
            <a:spLocks noGrp="1"/>
          </p:cNvSpPr>
          <p:nvPr>
            <p:ph type="title"/>
          </p:nvPr>
        </p:nvSpPr>
        <p:spPr>
          <a:xfrm>
            <a:off x="685800" y="1320800"/>
            <a:ext cx="7772400" cy="1600200"/>
          </a:xfrm>
          <a:prstGeom prst="rect">
            <a:avLst/>
          </a:prstGeom>
        </p:spPr>
        <p:txBody>
          <a:bodyPr/>
          <a:lstStyle/>
          <a:p>
            <a:pPr>
              <a:defRPr sz="7000"/>
            </a:pPr>
            <a:endParaRPr/>
          </a:p>
        </p:txBody>
      </p:sp>
      <p:sp>
        <p:nvSpPr>
          <p:cNvPr id="5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87</a:t>
            </a:fld>
            <a:endParaRPr/>
          </a:p>
        </p:txBody>
      </p:sp>
    </p:spTree>
  </p:cSld>
  <p:clrMapOvr>
    <a:masterClrMapping/>
  </p:clrMapOvr>
  <p:transition spd="med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4" name="Group"/>
          <p:cNvGrpSpPr/>
          <p:nvPr/>
        </p:nvGrpSpPr>
        <p:grpSpPr>
          <a:xfrm>
            <a:off x="2235200" y="877639"/>
            <a:ext cx="4737100" cy="5051922"/>
            <a:chOff x="0" y="0"/>
            <a:chExt cx="4737100" cy="5051921"/>
          </a:xfrm>
        </p:grpSpPr>
        <p:sp>
          <p:nvSpPr>
            <p:cNvPr id="510" name="Triangle"/>
            <p:cNvSpPr/>
            <p:nvPr/>
          </p:nvSpPr>
          <p:spPr>
            <a:xfrm>
              <a:off x="0" y="2957760"/>
              <a:ext cx="1270000" cy="12700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2540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11" name="Triangle"/>
            <p:cNvSpPr/>
            <p:nvPr/>
          </p:nvSpPr>
          <p:spPr>
            <a:xfrm>
              <a:off x="3467100" y="1332160"/>
              <a:ext cx="1270000" cy="12700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2540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12" name="Triangle"/>
            <p:cNvSpPr/>
            <p:nvPr/>
          </p:nvSpPr>
          <p:spPr>
            <a:xfrm>
              <a:off x="2349500" y="808980"/>
              <a:ext cx="355600" cy="41683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A6AAA9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13" name="Line"/>
            <p:cNvSpPr/>
            <p:nvPr/>
          </p:nvSpPr>
          <p:spPr>
            <a:xfrm flipV="1">
              <a:off x="507411" y="0"/>
              <a:ext cx="3658778" cy="1622922"/>
            </a:xfrm>
            <a:prstGeom prst="line">
              <a:avLst/>
            </a:prstGeom>
            <a:noFill/>
            <a:ln w="114300" cap="flat">
              <a:solidFill>
                <a:srgbClr val="A6AAA9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14" name="Line"/>
            <p:cNvSpPr/>
            <p:nvPr/>
          </p:nvSpPr>
          <p:spPr>
            <a:xfrm flipV="1">
              <a:off x="635000" y="1662360"/>
              <a:ext cx="1" cy="1295401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15" name="Line"/>
            <p:cNvSpPr/>
            <p:nvPr/>
          </p:nvSpPr>
          <p:spPr>
            <a:xfrm flipV="1">
              <a:off x="4102100" y="36760"/>
              <a:ext cx="0" cy="1295401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16" name="Line"/>
            <p:cNvSpPr/>
            <p:nvPr/>
          </p:nvSpPr>
          <p:spPr>
            <a:xfrm>
              <a:off x="1251232" y="5051921"/>
              <a:ext cx="2552136" cy="1"/>
            </a:xfrm>
            <a:prstGeom prst="line">
              <a:avLst/>
            </a:prstGeom>
            <a:noFill/>
            <a:ln w="165100" cap="flat">
              <a:solidFill>
                <a:srgbClr val="53585F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17" name="Circle"/>
            <p:cNvSpPr/>
            <p:nvPr/>
          </p:nvSpPr>
          <p:spPr>
            <a:xfrm>
              <a:off x="290512" y="4062660"/>
              <a:ext cx="155576" cy="155576"/>
            </a:xfrm>
            <a:prstGeom prst="ellipse">
              <a:avLst/>
            </a:prstGeom>
            <a:solidFill>
              <a:srgbClr val="0433FF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18" name="Circle"/>
            <p:cNvSpPr/>
            <p:nvPr/>
          </p:nvSpPr>
          <p:spPr>
            <a:xfrm>
              <a:off x="468312" y="4062660"/>
              <a:ext cx="155576" cy="155576"/>
            </a:xfrm>
            <a:prstGeom prst="ellipse">
              <a:avLst/>
            </a:prstGeom>
            <a:solidFill>
              <a:srgbClr val="0433FF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19" name="Circle"/>
            <p:cNvSpPr/>
            <p:nvPr/>
          </p:nvSpPr>
          <p:spPr>
            <a:xfrm>
              <a:off x="646112" y="4062660"/>
              <a:ext cx="155576" cy="155576"/>
            </a:xfrm>
            <a:prstGeom prst="ellipse">
              <a:avLst/>
            </a:prstGeom>
            <a:solidFill>
              <a:srgbClr val="0433FF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20" name="Circle"/>
            <p:cNvSpPr/>
            <p:nvPr/>
          </p:nvSpPr>
          <p:spPr>
            <a:xfrm>
              <a:off x="823912" y="4062660"/>
              <a:ext cx="155576" cy="155576"/>
            </a:xfrm>
            <a:prstGeom prst="ellipse">
              <a:avLst/>
            </a:prstGeom>
            <a:solidFill>
              <a:srgbClr val="0433FF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21" name="Circle"/>
            <p:cNvSpPr/>
            <p:nvPr/>
          </p:nvSpPr>
          <p:spPr>
            <a:xfrm>
              <a:off x="3912585" y="2244973"/>
              <a:ext cx="346076" cy="346076"/>
            </a:xfrm>
            <a:prstGeom prst="ellipse">
              <a:avLst/>
            </a:prstGeom>
            <a:solidFill>
              <a:srgbClr val="FFFB00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22" name="H"/>
            <p:cNvSpPr txBox="1"/>
            <p:nvPr/>
          </p:nvSpPr>
          <p:spPr>
            <a:xfrm>
              <a:off x="447471" y="3554784"/>
              <a:ext cx="375058" cy="431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H</a:t>
              </a:r>
            </a:p>
          </p:txBody>
        </p:sp>
        <p:sp>
          <p:nvSpPr>
            <p:cNvPr id="523" name="He"/>
            <p:cNvSpPr txBox="1"/>
            <p:nvPr/>
          </p:nvSpPr>
          <p:spPr>
            <a:xfrm>
              <a:off x="3797300" y="1856210"/>
              <a:ext cx="510342" cy="431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/>
            <a:p>
              <a:r>
                <a:t>He</a:t>
              </a:r>
            </a:p>
          </p:txBody>
        </p:sp>
      </p:grpSp>
    </p:spTree>
  </p:cSld>
  <p:clrMapOvr>
    <a:masterClrMapping/>
  </p:clrMapOvr>
  <p:transition spd="med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" name="Group"/>
          <p:cNvGrpSpPr/>
          <p:nvPr/>
        </p:nvGrpSpPr>
        <p:grpSpPr>
          <a:xfrm>
            <a:off x="3448630" y="3418097"/>
            <a:ext cx="3721661" cy="2511464"/>
            <a:chOff x="0" y="391250"/>
            <a:chExt cx="3721660" cy="2511462"/>
          </a:xfrm>
        </p:grpSpPr>
        <p:grpSp>
          <p:nvGrpSpPr>
            <p:cNvPr id="533" name="Group"/>
            <p:cNvGrpSpPr/>
            <p:nvPr/>
          </p:nvGrpSpPr>
          <p:grpSpPr>
            <a:xfrm>
              <a:off x="-1" y="391250"/>
              <a:ext cx="3721662" cy="2511464"/>
              <a:chOff x="0" y="391250"/>
              <a:chExt cx="3721660" cy="2511462"/>
            </a:xfrm>
          </p:grpSpPr>
          <p:sp>
            <p:nvSpPr>
              <p:cNvPr id="526" name="Triangle"/>
              <p:cNvSpPr/>
              <p:nvPr/>
            </p:nvSpPr>
            <p:spPr>
              <a:xfrm>
                <a:off x="0" y="1861642"/>
                <a:ext cx="997765" cy="63135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27" name="Triangle"/>
              <p:cNvSpPr/>
              <p:nvPr/>
            </p:nvSpPr>
            <p:spPr>
              <a:xfrm>
                <a:off x="2723896" y="1053507"/>
                <a:ext cx="997765" cy="63135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noFill/>
              <a:ln w="2540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28" name="Triangle"/>
              <p:cNvSpPr/>
              <p:nvPr/>
            </p:nvSpPr>
            <p:spPr>
              <a:xfrm>
                <a:off x="1845863" y="793418"/>
                <a:ext cx="279375" cy="207222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lnTo>
                      <a:pt x="21600" y="21600"/>
                    </a:lnTo>
                    <a:lnTo>
                      <a:pt x="0" y="21600"/>
                    </a:lnTo>
                    <a:close/>
                  </a:path>
                </a:pathLst>
              </a:custGeom>
              <a:solidFill>
                <a:srgbClr val="A6AAA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29" name="Line"/>
              <p:cNvSpPr/>
              <p:nvPr/>
            </p:nvSpPr>
            <p:spPr>
              <a:xfrm flipV="1">
                <a:off x="398643" y="391250"/>
                <a:ext cx="2874486" cy="806804"/>
              </a:xfrm>
              <a:prstGeom prst="line">
                <a:avLst/>
              </a:prstGeom>
              <a:noFill/>
              <a:ln w="114300" cap="flat">
                <a:solidFill>
                  <a:srgbClr val="A6AAA9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530" name="Line"/>
              <p:cNvSpPr/>
              <p:nvPr/>
            </p:nvSpPr>
            <p:spPr>
              <a:xfrm flipV="1">
                <a:off x="498882" y="1217660"/>
                <a:ext cx="1" cy="643983"/>
              </a:xfrm>
              <a:prstGeom prst="line">
                <a:avLst/>
              </a:prstGeom>
              <a:noFill/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531" name="Line"/>
              <p:cNvSpPr/>
              <p:nvPr/>
            </p:nvSpPr>
            <p:spPr>
              <a:xfrm flipV="1">
                <a:off x="3222778" y="409525"/>
                <a:ext cx="1" cy="643983"/>
              </a:xfrm>
              <a:prstGeom prst="line">
                <a:avLst/>
              </a:prstGeom>
              <a:noFill/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  <p:sp>
            <p:nvSpPr>
              <p:cNvPr id="532" name="Line"/>
              <p:cNvSpPr/>
              <p:nvPr/>
            </p:nvSpPr>
            <p:spPr>
              <a:xfrm>
                <a:off x="983019" y="2902713"/>
                <a:ext cx="2005064" cy="1"/>
              </a:xfrm>
              <a:prstGeom prst="line">
                <a:avLst/>
              </a:prstGeom>
              <a:noFill/>
              <a:ln w="165100" cap="flat">
                <a:solidFill>
                  <a:srgbClr val="53585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endParaRPr/>
              </a:p>
            </p:txBody>
          </p:sp>
        </p:grpSp>
        <p:grpSp>
          <p:nvGrpSpPr>
            <p:cNvPr id="538" name="Group"/>
            <p:cNvGrpSpPr/>
            <p:nvPr/>
          </p:nvGrpSpPr>
          <p:grpSpPr>
            <a:xfrm>
              <a:off x="219081" y="2352935"/>
              <a:ext cx="519573" cy="118374"/>
              <a:chOff x="0" y="0"/>
              <a:chExt cx="519571" cy="118372"/>
            </a:xfrm>
          </p:grpSpPr>
          <p:sp>
            <p:nvSpPr>
              <p:cNvPr id="534" name="Circle"/>
              <p:cNvSpPr/>
              <p:nvPr/>
            </p:nvSpPr>
            <p:spPr>
              <a:xfrm>
                <a:off x="0" y="0"/>
                <a:ext cx="117323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35" name="Circle"/>
              <p:cNvSpPr/>
              <p:nvPr/>
            </p:nvSpPr>
            <p:spPr>
              <a:xfrm>
                <a:off x="134082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36" name="Circle"/>
              <p:cNvSpPr/>
              <p:nvPr/>
            </p:nvSpPr>
            <p:spPr>
              <a:xfrm>
                <a:off x="268165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537" name="Circle"/>
              <p:cNvSpPr/>
              <p:nvPr/>
            </p:nvSpPr>
            <p:spPr>
              <a:xfrm>
                <a:off x="402248" y="0"/>
                <a:ext cx="117324" cy="118373"/>
              </a:xfrm>
              <a:prstGeom prst="ellipse">
                <a:avLst/>
              </a:prstGeom>
              <a:solidFill>
                <a:srgbClr val="0433FF"/>
              </a:solidFill>
              <a:ln w="9525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50800" tIns="50800" rIns="50800" bIns="50800" numCol="1" anchor="ctr">
                <a:noAutofit/>
              </a:bodyPr>
              <a:lstStyle/>
              <a:p>
                <a:endParaRPr/>
              </a:p>
            </p:txBody>
          </p:sp>
        </p:grpSp>
        <p:sp>
          <p:nvSpPr>
            <p:cNvPr id="539" name="Circle"/>
            <p:cNvSpPr/>
            <p:nvPr/>
          </p:nvSpPr>
          <p:spPr>
            <a:xfrm>
              <a:off x="3106652" y="1409575"/>
              <a:ext cx="260984" cy="263320"/>
            </a:xfrm>
            <a:prstGeom prst="ellipse">
              <a:avLst/>
            </a:prstGeom>
            <a:solidFill>
              <a:srgbClr val="FFFB00"/>
            </a:solidFill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40" name="H"/>
            <p:cNvSpPr txBox="1"/>
            <p:nvPr/>
          </p:nvSpPr>
          <p:spPr>
            <a:xfrm>
              <a:off x="337448" y="1950490"/>
              <a:ext cx="282839" cy="4339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>
                  <a:solidFill>
                    <a:schemeClr val="accent5"/>
                  </a:solidFill>
                </a:defRPr>
              </a:lvl1pPr>
            </a:lstStyle>
            <a:p>
              <a:r>
                <a:t>H</a:t>
              </a:r>
            </a:p>
          </p:txBody>
        </p:sp>
        <p:sp>
          <p:nvSpPr>
            <p:cNvPr id="541" name="He"/>
            <p:cNvSpPr txBox="1"/>
            <p:nvPr/>
          </p:nvSpPr>
          <p:spPr>
            <a:xfrm>
              <a:off x="2907246" y="1028527"/>
              <a:ext cx="659796" cy="4339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>
                  <a:solidFill>
                    <a:schemeClr val="accent5"/>
                  </a:solidFill>
                </a:defRPr>
              </a:lvl1pPr>
            </a:lstStyle>
            <a:p>
              <a:r>
                <a:t>He</a:t>
              </a:r>
            </a:p>
          </p:txBody>
        </p:sp>
      </p:grpSp>
    </p:spTree>
  </p:cSld>
  <p:clrMapOvr>
    <a:masterClrMapping/>
  </p:clrMapOvr>
  <p:transition spd="med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1" name="Group"/>
          <p:cNvGrpSpPr/>
          <p:nvPr/>
        </p:nvGrpSpPr>
        <p:grpSpPr>
          <a:xfrm>
            <a:off x="2235200" y="877639"/>
            <a:ext cx="4737100" cy="5051922"/>
            <a:chOff x="0" y="0"/>
            <a:chExt cx="4737100" cy="5051921"/>
          </a:xfrm>
        </p:grpSpPr>
        <p:sp>
          <p:nvSpPr>
            <p:cNvPr id="544" name="Triangle"/>
            <p:cNvSpPr/>
            <p:nvPr/>
          </p:nvSpPr>
          <p:spPr>
            <a:xfrm>
              <a:off x="0" y="2957760"/>
              <a:ext cx="1270000" cy="12700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2540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45" name="Triangle"/>
            <p:cNvSpPr/>
            <p:nvPr/>
          </p:nvSpPr>
          <p:spPr>
            <a:xfrm>
              <a:off x="3467100" y="1332160"/>
              <a:ext cx="1270000" cy="12700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2540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46" name="Triangle"/>
            <p:cNvSpPr/>
            <p:nvPr/>
          </p:nvSpPr>
          <p:spPr>
            <a:xfrm>
              <a:off x="2349500" y="808980"/>
              <a:ext cx="355600" cy="41683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A6AAA9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endParaRPr/>
            </a:p>
          </p:txBody>
        </p:sp>
        <p:sp>
          <p:nvSpPr>
            <p:cNvPr id="547" name="Line"/>
            <p:cNvSpPr/>
            <p:nvPr/>
          </p:nvSpPr>
          <p:spPr>
            <a:xfrm flipV="1">
              <a:off x="507411" y="0"/>
              <a:ext cx="3658778" cy="1622922"/>
            </a:xfrm>
            <a:prstGeom prst="line">
              <a:avLst/>
            </a:prstGeom>
            <a:noFill/>
            <a:ln w="114300" cap="flat">
              <a:solidFill>
                <a:srgbClr val="A6AAA9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48" name="Line"/>
            <p:cNvSpPr/>
            <p:nvPr/>
          </p:nvSpPr>
          <p:spPr>
            <a:xfrm flipV="1">
              <a:off x="635000" y="1662360"/>
              <a:ext cx="1" cy="1295401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49" name="Line"/>
            <p:cNvSpPr/>
            <p:nvPr/>
          </p:nvSpPr>
          <p:spPr>
            <a:xfrm flipV="1">
              <a:off x="4102100" y="36760"/>
              <a:ext cx="0" cy="1295401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  <p:sp>
          <p:nvSpPr>
            <p:cNvPr id="550" name="Line"/>
            <p:cNvSpPr/>
            <p:nvPr/>
          </p:nvSpPr>
          <p:spPr>
            <a:xfrm>
              <a:off x="1251232" y="5051921"/>
              <a:ext cx="2552136" cy="1"/>
            </a:xfrm>
            <a:prstGeom prst="line">
              <a:avLst/>
            </a:prstGeom>
            <a:noFill/>
            <a:ln w="165100" cap="flat">
              <a:solidFill>
                <a:srgbClr val="53585F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552" name="Circle"/>
          <p:cNvSpPr/>
          <p:nvPr/>
        </p:nvSpPr>
        <p:spPr>
          <a:xfrm>
            <a:off x="214312" y="4775200"/>
            <a:ext cx="155576" cy="155575"/>
          </a:xfrm>
          <a:prstGeom prst="ellipse">
            <a:avLst/>
          </a:prstGeom>
          <a:solidFill>
            <a:srgbClr val="0433FF"/>
          </a:solidFill>
          <a:ln>
            <a:solidFill>
              <a:srgbClr val="000000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553" name="Circle"/>
          <p:cNvSpPr/>
          <p:nvPr/>
        </p:nvSpPr>
        <p:spPr>
          <a:xfrm>
            <a:off x="392112" y="4775200"/>
            <a:ext cx="155576" cy="155575"/>
          </a:xfrm>
          <a:prstGeom prst="ellipse">
            <a:avLst/>
          </a:prstGeom>
          <a:solidFill>
            <a:srgbClr val="0433FF"/>
          </a:solidFill>
          <a:ln>
            <a:solidFill>
              <a:srgbClr val="000000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554" name="Circle"/>
          <p:cNvSpPr/>
          <p:nvPr/>
        </p:nvSpPr>
        <p:spPr>
          <a:xfrm>
            <a:off x="569912" y="4775200"/>
            <a:ext cx="155576" cy="155575"/>
          </a:xfrm>
          <a:prstGeom prst="ellipse">
            <a:avLst/>
          </a:prstGeom>
          <a:solidFill>
            <a:srgbClr val="0433FF"/>
          </a:solidFill>
          <a:ln>
            <a:solidFill>
              <a:srgbClr val="000000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555" name="Circle"/>
          <p:cNvSpPr/>
          <p:nvPr/>
        </p:nvSpPr>
        <p:spPr>
          <a:xfrm>
            <a:off x="747712" y="4775200"/>
            <a:ext cx="155576" cy="155575"/>
          </a:xfrm>
          <a:prstGeom prst="ellipse">
            <a:avLst/>
          </a:prstGeom>
          <a:solidFill>
            <a:srgbClr val="0433FF"/>
          </a:solidFill>
          <a:ln>
            <a:solidFill>
              <a:srgbClr val="000000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556" name="Circle"/>
          <p:cNvSpPr/>
          <p:nvPr/>
        </p:nvSpPr>
        <p:spPr>
          <a:xfrm>
            <a:off x="296862" y="4297362"/>
            <a:ext cx="346076" cy="346076"/>
          </a:xfrm>
          <a:prstGeom prst="ellipse">
            <a:avLst/>
          </a:prstGeom>
          <a:solidFill>
            <a:srgbClr val="FFFB00"/>
          </a:solidFill>
          <a:ln>
            <a:solidFill>
              <a:srgbClr val="000000"/>
            </a:solidFill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557" name="H"/>
          <p:cNvSpPr txBox="1"/>
          <p:nvPr/>
        </p:nvSpPr>
        <p:spPr>
          <a:xfrm>
            <a:off x="282371" y="3555032"/>
            <a:ext cx="375058" cy="431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</a:t>
            </a:r>
          </a:p>
        </p:txBody>
      </p:sp>
      <p:sp>
        <p:nvSpPr>
          <p:cNvPr id="558" name="He"/>
          <p:cNvSpPr txBox="1"/>
          <p:nvPr/>
        </p:nvSpPr>
        <p:spPr>
          <a:xfrm>
            <a:off x="214729" y="3213224"/>
            <a:ext cx="510342" cy="4315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He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Times New Roman"/>
        <a:ea typeface="Times New Roman"/>
        <a:cs typeface="Times New Roman"/>
      </a:majorFont>
      <a:minorFont>
        <a:latin typeface="Times New Roman"/>
        <a:ea typeface="Times New Roman"/>
        <a:cs typeface="Times New Roman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D2A9"/>
        </a:solidFill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Times New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Times New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Times New Roman"/>
        <a:ea typeface="Times New Roman"/>
        <a:cs typeface="Times New Roman"/>
      </a:majorFont>
      <a:minorFont>
        <a:latin typeface="Times New Roman"/>
        <a:ea typeface="Times New Roman"/>
        <a:cs typeface="Times New Roman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D2A9"/>
        </a:solidFill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Times New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9525" cap="flat">
          <a:solidFill>
            <a:srgbClr val="000000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40639" marR="40639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>
              <a:solidFill>
                <a:srgbClr val="000000"/>
              </a:solidFill>
            </a:uFill>
            <a:latin typeface="+mn-lt"/>
            <a:ea typeface="+mn-ea"/>
            <a:cs typeface="+mn-cs"/>
            <a:sym typeface="Times New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1270</Words>
  <Application>Microsoft Macintosh PowerPoint</Application>
  <PresentationFormat>On-screen Show (4:3)</PresentationFormat>
  <Paragraphs>236</Paragraphs>
  <Slides>90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90</vt:i4>
      </vt:variant>
    </vt:vector>
  </HeadingPairs>
  <TitlesOfParts>
    <vt:vector size="99" baseType="lpstr">
      <vt:lpstr>Cambria Math</vt:lpstr>
      <vt:lpstr>Didot</vt:lpstr>
      <vt:lpstr>Gill Sans</vt:lpstr>
      <vt:lpstr>Helvetica</vt:lpstr>
      <vt:lpstr>Lucida Grande</vt:lpstr>
      <vt:lpstr>Tahoma</vt:lpstr>
      <vt:lpstr>Times New Roman</vt:lpstr>
      <vt:lpstr>Verdana</vt:lpstr>
      <vt:lpstr>White</vt:lpstr>
      <vt:lpstr>An Introduction to the Sun</vt:lpstr>
      <vt:lpstr>Solar Interior and Atmosphere(s)</vt:lpstr>
      <vt:lpstr>Formation of the Sun</vt:lpstr>
      <vt:lpstr>PowerPoint Presentation</vt:lpstr>
      <vt:lpstr>PowerPoint Presentation</vt:lpstr>
      <vt:lpstr>PowerPoint Presentation</vt:lpstr>
      <vt:lpstr>Interior Temperature Structure</vt:lpstr>
      <vt:lpstr>Sun’s Central Core Temperature (Estimate)</vt:lpstr>
      <vt:lpstr>Sun’s Central Core Temperature (Estimate)</vt:lpstr>
      <vt:lpstr>Might this gravitational contraction mechanism power the Sun (stars)??</vt:lpstr>
      <vt:lpstr>So this is not the main story for core and interior conditions </vt:lpstr>
      <vt:lpstr>Get the full structure by solving equations for:</vt:lpstr>
      <vt:lpstr>PowerPoint Presentation</vt:lpstr>
      <vt:lpstr>PowerPoint Presentation</vt:lpstr>
      <vt:lpstr>PowerPoint Presentation</vt:lpstr>
      <vt:lpstr>Convection on Pluto too??</vt:lpstr>
      <vt:lpstr>PowerPoint Presentation</vt:lpstr>
      <vt:lpstr>The Solar Interior’s Temperature Distribution</vt:lpstr>
      <vt:lpstr>The Outer Solar Atmosphere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Atmosphere’s Temperature Structure</vt:lpstr>
      <vt:lpstr>The Corona</vt:lpstr>
      <vt:lpstr>PowerPoint Presentation</vt:lpstr>
      <vt:lpstr>PowerPoint Presentation</vt:lpstr>
      <vt:lpstr>PowerPoint Presentation</vt:lpstr>
      <vt:lpstr>PowerPoint Presentation</vt:lpstr>
      <vt:lpstr>The Corona</vt:lpstr>
      <vt:lpstr>PowerPoint Presentation</vt:lpstr>
      <vt:lpstr>The Corona: Continued...</vt:lpstr>
      <vt:lpstr>PowerPoint Presentation</vt:lpstr>
      <vt:lpstr>PowerPoint Presentation</vt:lpstr>
      <vt:lpstr>PowerPoint Presentation</vt:lpstr>
      <vt:lpstr>The Corona: Continued Again...</vt:lpstr>
      <vt:lpstr>PowerPoint Presentation</vt:lpstr>
      <vt:lpstr>Just assume a hot corona.  Now, what does the temperature structure look like?</vt:lpstr>
      <vt:lpstr>Form of Thermal Conduction:</vt:lpstr>
      <vt:lpstr>PowerPoint Presentation</vt:lpstr>
      <vt:lpstr>PowerPoint Presentation</vt:lpstr>
      <vt:lpstr> The Sun’s Temperature Structure</vt:lpstr>
      <vt:lpstr>But, is this correct??</vt:lpstr>
      <vt:lpstr>An example: The Transition Region:</vt:lpstr>
      <vt:lpstr>PowerPoint Presentation</vt:lpstr>
      <vt:lpstr>Another example: Prominences/Filaments</vt:lpstr>
      <vt:lpstr>And the conclusion is...</vt:lpstr>
      <vt:lpstr>PowerPoint Presentation</vt:lpstr>
      <vt:lpstr>The Magnetic Sun, and Atmospheric Dynamics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the Sun</dc:title>
  <cp:lastModifiedBy>Sterling, Alphonse C. (MSFC-ST13)</cp:lastModifiedBy>
  <cp:revision>1</cp:revision>
  <dcterms:modified xsi:type="dcterms:W3CDTF">2021-05-16T01:35:23Z</dcterms:modified>
</cp:coreProperties>
</file>