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17"/>
  </p:notesMasterIdLst>
  <p:handoutMasterIdLst>
    <p:handoutMasterId r:id="rId18"/>
  </p:handoutMasterIdLst>
  <p:sldIdLst>
    <p:sldId id="394" r:id="rId2"/>
    <p:sldId id="665" r:id="rId3"/>
    <p:sldId id="354" r:id="rId4"/>
    <p:sldId id="669" r:id="rId5"/>
    <p:sldId id="673" r:id="rId6"/>
    <p:sldId id="409" r:id="rId7"/>
    <p:sldId id="400" r:id="rId8"/>
    <p:sldId id="415" r:id="rId9"/>
    <p:sldId id="256" r:id="rId10"/>
    <p:sldId id="392" r:id="rId11"/>
    <p:sldId id="266" r:id="rId12"/>
    <p:sldId id="391" r:id="rId13"/>
    <p:sldId id="408" r:id="rId14"/>
    <p:sldId id="406" r:id="rId15"/>
    <p:sldId id="4600" r:id="rId16"/>
  </p:sldIdLst>
  <p:sldSz cx="12192000" cy="6858000"/>
  <p:notesSz cx="7102475" cy="9388475"/>
  <p:kinsoku lang="ja-JP" invalStChars="、。，．・：；？！゛゜ヽヾゝゞ々ー’”）〕］｝〉》」』】°‰′″℃￠％ぁぃぅぇぉっゃゅょゎァィゥェォッャュョヮヵヶ!%),.:;?]}｡｣､･ｧｨｩｪｫｬｭｮｯｰﾞﾟ" invalEndChars="‘“（〔［｛〈《「『【￥＄$([\{｢￡"/>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14FFB"/>
    <a:srgbClr val="FFFF00"/>
    <a:srgbClr val="CC9900"/>
    <a:srgbClr val="FF9900"/>
    <a:srgbClr val="FF3300"/>
    <a:srgbClr val="9234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92" autoAdjust="0"/>
  </p:normalViewPr>
  <p:slideViewPr>
    <p:cSldViewPr>
      <p:cViewPr varScale="1">
        <p:scale>
          <a:sx n="105" d="100"/>
          <a:sy n="105" d="100"/>
        </p:scale>
        <p:origin x="798" y="8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03FA651C-130D-41A4-B3A5-EBF99596E6A4}"/>
              </a:ext>
            </a:extLst>
          </p:cNvPr>
          <p:cNvSpPr>
            <a:spLocks noGrp="1" noRot="1" noChangeAspect="1" noChangeArrowheads="1" noTextEdit="1"/>
          </p:cNvSpPr>
          <p:nvPr>
            <p:ph type="sldImg" idx="2"/>
          </p:nvPr>
        </p:nvSpPr>
        <p:spPr bwMode="auto">
          <a:xfrm>
            <a:off x="623888" y="815975"/>
            <a:ext cx="5859462" cy="3295650"/>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1" name="Rectangle 3">
            <a:extLst>
              <a:ext uri="{FF2B5EF4-FFF2-40B4-BE49-F238E27FC236}">
                <a16:creationId xmlns:a16="http://schemas.microsoft.com/office/drawing/2014/main" id="{EA6BA8D3-F143-4E99-97E0-A552754DB4D0}"/>
              </a:ext>
            </a:extLst>
          </p:cNvPr>
          <p:cNvSpPr>
            <a:spLocks noGrp="1" noChangeArrowheads="1"/>
          </p:cNvSpPr>
          <p:nvPr>
            <p:ph type="body" sz="quarter" idx="3"/>
          </p:nvPr>
        </p:nvSpPr>
        <p:spPr bwMode="auto">
          <a:xfrm>
            <a:off x="945883" y="4460465"/>
            <a:ext cx="5209039" cy="3702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762" tIns="46578" rIns="94762" bIns="46578" numCol="1" anchor="t" anchorCtr="0" compatLnSpc="1">
            <a:prstTxWarp prst="textNoShape">
              <a:avLst/>
            </a:prstTxWarp>
          </a:bodyPr>
          <a:lstStyle/>
          <a:p>
            <a:pPr lvl="0"/>
            <a:r>
              <a:rPr lang="fr-FR" altLang="en-US" noProof="0"/>
              <a:t>Click to edit Master text styles</a:t>
            </a:r>
          </a:p>
          <a:p>
            <a:pPr lvl="1"/>
            <a:r>
              <a:rPr lang="fr-FR" altLang="en-US" noProof="0"/>
              <a:t>Second level</a:t>
            </a:r>
          </a:p>
          <a:p>
            <a:pPr lvl="2"/>
            <a:r>
              <a:rPr lang="fr-FR" altLang="en-US" noProof="0"/>
              <a:t>Third level</a:t>
            </a:r>
          </a:p>
          <a:p>
            <a:pPr lvl="3"/>
            <a:r>
              <a:rPr lang="fr-FR" altLang="en-US" noProof="0"/>
              <a:t>Fourth level</a:t>
            </a:r>
          </a:p>
          <a:p>
            <a:pPr lvl="4"/>
            <a:r>
              <a:rPr lang="fr-FR" altLang="en-US" noProof="0"/>
              <a:t>Fifth level</a:t>
            </a:r>
          </a:p>
        </p:txBody>
      </p:sp>
    </p:spTree>
  </p:cSld>
  <p:clrMap bg1="lt1" tx1="dk1" bg2="lt2" tx2="dk2" accent1="accent1" accent2="accent2" accent3="accent3" accent4="accent4" accent5="accent5" accent6="accent6" hlink="hlink" folHlink="folHlink"/>
  <p:notesStyle>
    <a:lvl1pPr algn="l" defTabSz="9302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61963" algn="l" defTabSz="9302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22338" algn="l" defTabSz="9302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84300" algn="l" defTabSz="9302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46263" algn="l" defTabSz="930275"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94775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81FB182C-59AA-4B2D-BD9F-2E16E8763485}"/>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78697" indent="-299374">
              <a:spcBef>
                <a:spcPct val="30000"/>
              </a:spcBef>
              <a:defRPr sz="1200">
                <a:solidFill>
                  <a:schemeClr val="tx1"/>
                </a:solidFill>
                <a:latin typeface="Arial" panose="020B0604020202020204" pitchFamily="34" charset="0"/>
              </a:defRPr>
            </a:lvl2pPr>
            <a:lvl3pPr marL="1199129" indent="-238844">
              <a:spcBef>
                <a:spcPct val="30000"/>
              </a:spcBef>
              <a:defRPr sz="1200">
                <a:solidFill>
                  <a:schemeClr val="tx1"/>
                </a:solidFill>
                <a:latin typeface="Arial" panose="020B0604020202020204" pitchFamily="34" charset="0"/>
              </a:defRPr>
            </a:lvl3pPr>
            <a:lvl4pPr marL="1680089" indent="-238844">
              <a:spcBef>
                <a:spcPct val="30000"/>
              </a:spcBef>
              <a:defRPr sz="1200">
                <a:solidFill>
                  <a:schemeClr val="tx1"/>
                </a:solidFill>
                <a:latin typeface="Arial" panose="020B0604020202020204" pitchFamily="34" charset="0"/>
              </a:defRPr>
            </a:lvl4pPr>
            <a:lvl5pPr marL="2159413" indent="-238844">
              <a:spcBef>
                <a:spcPct val="30000"/>
              </a:spcBef>
              <a:defRPr sz="1200">
                <a:solidFill>
                  <a:schemeClr val="tx1"/>
                </a:solidFill>
                <a:latin typeface="Arial" panose="020B0604020202020204" pitchFamily="34" charset="0"/>
              </a:defRPr>
            </a:lvl5pPr>
            <a:lvl6pPr marL="2630557" indent="-238844" eaLnBrk="0" fontAlgn="base" hangingPunct="0">
              <a:spcBef>
                <a:spcPct val="30000"/>
              </a:spcBef>
              <a:spcAft>
                <a:spcPct val="0"/>
              </a:spcAft>
              <a:defRPr sz="1200">
                <a:solidFill>
                  <a:schemeClr val="tx1"/>
                </a:solidFill>
                <a:latin typeface="Arial" panose="020B0604020202020204" pitchFamily="34" charset="0"/>
              </a:defRPr>
            </a:lvl6pPr>
            <a:lvl7pPr marL="3101702" indent="-238844" eaLnBrk="0" fontAlgn="base" hangingPunct="0">
              <a:spcBef>
                <a:spcPct val="30000"/>
              </a:spcBef>
              <a:spcAft>
                <a:spcPct val="0"/>
              </a:spcAft>
              <a:defRPr sz="1200">
                <a:solidFill>
                  <a:schemeClr val="tx1"/>
                </a:solidFill>
                <a:latin typeface="Arial" panose="020B0604020202020204" pitchFamily="34" charset="0"/>
              </a:defRPr>
            </a:lvl7pPr>
            <a:lvl8pPr marL="3572847" indent="-238844" eaLnBrk="0" fontAlgn="base" hangingPunct="0">
              <a:spcBef>
                <a:spcPct val="30000"/>
              </a:spcBef>
              <a:spcAft>
                <a:spcPct val="0"/>
              </a:spcAft>
              <a:defRPr sz="1200">
                <a:solidFill>
                  <a:schemeClr val="tx1"/>
                </a:solidFill>
                <a:latin typeface="Arial" panose="020B0604020202020204" pitchFamily="34" charset="0"/>
              </a:defRPr>
            </a:lvl8pPr>
            <a:lvl9pPr marL="4043991" indent="-238844"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67CA410-305D-4E23-A498-F8FC70A105CA}" type="slidenum">
              <a:rPr lang="en-US" altLang="en-US" smtClean="0"/>
              <a:pPr>
                <a:spcBef>
                  <a:spcPct val="0"/>
                </a:spcBef>
              </a:pPr>
              <a:t>2</a:t>
            </a:fld>
            <a:endParaRPr lang="en-US" altLang="en-US"/>
          </a:p>
        </p:txBody>
      </p:sp>
      <p:sp>
        <p:nvSpPr>
          <p:cNvPr id="18435" name="Rectangle 7">
            <a:extLst>
              <a:ext uri="{FF2B5EF4-FFF2-40B4-BE49-F238E27FC236}">
                <a16:creationId xmlns:a16="http://schemas.microsoft.com/office/drawing/2014/main" id="{69E6A07E-5CFB-40AC-88DE-6C0DEE4813CD}"/>
              </a:ext>
            </a:extLst>
          </p:cNvPr>
          <p:cNvSpPr txBox="1">
            <a:spLocks noGrp="1" noChangeArrowheads="1"/>
          </p:cNvSpPr>
          <p:nvPr/>
        </p:nvSpPr>
        <p:spPr bwMode="auto">
          <a:xfrm>
            <a:off x="4113517" y="9067377"/>
            <a:ext cx="3146791" cy="47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004" tIns="48003" rIns="96004" bIns="48003"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buClr>
                <a:schemeClr val="tx1"/>
              </a:buClr>
              <a:buSzPct val="60000"/>
              <a:buFont typeface="Wingdings" panose="05000000000000000000" pitchFamily="2" charset="2"/>
              <a:buNone/>
            </a:pPr>
            <a:fld id="{E495CEE8-C3DB-4FF8-8C1B-A96AABAF0C74}" type="slidenum">
              <a:rPr kumimoji="1" lang="en-US" altLang="en-US" b="1"/>
              <a:pPr algn="r">
                <a:buClr>
                  <a:schemeClr val="tx1"/>
                </a:buClr>
                <a:buSzPct val="60000"/>
                <a:buFont typeface="Wingdings" panose="05000000000000000000" pitchFamily="2" charset="2"/>
                <a:buNone/>
              </a:pPr>
              <a:t>2</a:t>
            </a:fld>
            <a:endParaRPr kumimoji="1" lang="en-US" altLang="en-US" b="1"/>
          </a:p>
        </p:txBody>
      </p:sp>
      <p:sp>
        <p:nvSpPr>
          <p:cNvPr id="18436" name="Rectangle 2">
            <a:extLst>
              <a:ext uri="{FF2B5EF4-FFF2-40B4-BE49-F238E27FC236}">
                <a16:creationId xmlns:a16="http://schemas.microsoft.com/office/drawing/2014/main" id="{8A940F08-6322-4D46-AF2C-DCDCE0BDC329}"/>
              </a:ext>
            </a:extLst>
          </p:cNvPr>
          <p:cNvSpPr>
            <a:spLocks noGrp="1" noRot="1" noChangeAspect="1" noChangeArrowheads="1" noTextEdit="1"/>
          </p:cNvSpPr>
          <p:nvPr>
            <p:ph type="sldImg"/>
          </p:nvPr>
        </p:nvSpPr>
        <p:spPr>
          <a:xfrm>
            <a:off x="401638" y="709613"/>
            <a:ext cx="6443662" cy="3624262"/>
          </a:xfrm>
          <a:solidFill>
            <a:srgbClr val="FFFFFF"/>
          </a:solidFill>
          <a:ln/>
        </p:spPr>
      </p:sp>
      <p:sp>
        <p:nvSpPr>
          <p:cNvPr id="18437" name="Rectangle 3">
            <a:extLst>
              <a:ext uri="{FF2B5EF4-FFF2-40B4-BE49-F238E27FC236}">
                <a16:creationId xmlns:a16="http://schemas.microsoft.com/office/drawing/2014/main" id="{7E307A06-3710-4E95-8F0B-AC6915F758C4}"/>
              </a:ext>
            </a:extLst>
          </p:cNvPr>
          <p:cNvSpPr>
            <a:spLocks noGrp="1" noChangeArrowheads="1"/>
          </p:cNvSpPr>
          <p:nvPr>
            <p:ph type="body" idx="1"/>
          </p:nvPr>
        </p:nvSpPr>
        <p:spPr>
          <a:xfrm>
            <a:off x="956861" y="4568733"/>
            <a:ext cx="5333433" cy="4254153"/>
          </a:xfrm>
          <a:solidFill>
            <a:srgbClr val="FFFFFF"/>
          </a:solidFill>
          <a:ln>
            <a:solidFill>
              <a:srgbClr val="000000"/>
            </a:solidFill>
            <a:miter lim="800000"/>
            <a:headEnd/>
            <a:tailEnd/>
          </a:ln>
        </p:spPr>
        <p:txBody>
          <a:bodyPr lIns="94950" tIns="47475" rIns="94950" bIns="47475"/>
          <a:lstStyle/>
          <a:p>
            <a:pPr eaLnBrk="1" hangingPunct="1"/>
            <a:r>
              <a:rPr lang="en-US" altLang="en-US"/>
              <a:t>This figure shows calibrated Level 1 data from all three lidar channels: 532 nm total and perpendicular attenuated backscatter, and 1064 nm total attenuated backscatter (ie: not corrected for attenuation).  The units of the color bar are /km/sr.  The image shows a nighttime transect from northern Africa south to the Atlantic Ocean.  </a:t>
            </a:r>
          </a:p>
          <a:p>
            <a:pPr eaLnBrk="1" hangingPunct="1"/>
            <a:r>
              <a:rPr lang="en-US" altLang="en-US"/>
              <a:t>High cirrus, probably produced by tropical convective systems, is seen in the center of the image.  The backscatter signal from the cirrus is similar at both wavelengths, characteristic of  the relatively large cirrus particles.  The cirrus is also strongly depolarizing and produces a significant perpendicular (ie: cross-polarized)  signal.  To the south of the cirrus (right) is a smoke layer originating from biomass fires in southern Africa, which are widespread during this time of year  (see MODIS fire map).  Unlike the cirrus, this aerosol is weakly scattering at 1064 nm and non-depolarizing, which is the signature expected for smoke.</a:t>
            </a:r>
          </a:p>
          <a:p>
            <a:pPr eaLnBrk="1" hangingPunct="1"/>
            <a:r>
              <a:rPr lang="en-US" altLang="en-US"/>
              <a:t>The aerosol to the north of the cirrus (to the left) is primarily dust.  Dust particles are also relatively large and depolarizing so produce strong 1064 nm and perpendicular signals.  To the north of the dust is some other type of aerosol of unknown (at this time) origin.  While the aerosol appears to be fairly uniform from roughly 20 N -40 N in the 532 nm total backscatter channel, it can be seen that the aerosol north of about 25 N is non-depolarizing and more weakly scattering at 1064 nm.  This signature indicates the aerosol north of 25 N is composed of liquid droplets which are smaller than the dust particles found just to the south.  This could be aerosol of urban origin.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6764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43613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CALIPSO/CloudSat: How these new datasets are being used and what we’re learning</a:t>
            </a:r>
          </a:p>
        </p:txBody>
      </p:sp>
      <p:sp>
        <p:nvSpPr>
          <p:cNvPr id="6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F4EEAA91-6516-4F2F-8AE1-F089272FAF9D}" type="slidenum">
              <a:rPr lang="en-US" altLang="en-US" smtClean="0"/>
              <a:pPr/>
              <a:t>9</a:t>
            </a:fld>
            <a:endParaRPr lang="en-US" altLang="en-US"/>
          </a:p>
        </p:txBody>
      </p:sp>
    </p:spTree>
    <p:extLst>
      <p:ext uri="{BB962C8B-B14F-4D97-AF65-F5344CB8AC3E}">
        <p14:creationId xmlns:p14="http://schemas.microsoft.com/office/powerpoint/2010/main" val="1360187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8"/>
          <p:cNvSpPr txBox="1">
            <a:spLocks noGrp="1" noChangeArrowheads="1"/>
          </p:cNvSpPr>
          <p:nvPr/>
        </p:nvSpPr>
        <p:spPr bwMode="auto">
          <a:xfrm>
            <a:off x="4059238" y="8974138"/>
            <a:ext cx="31019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5013" tIns="47321" rIns="95013" bIns="47321" anchor="b"/>
          <a:lstStyle>
            <a:lvl1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cs typeface="Arial" panose="020B0604020202020204" pitchFamily="34" charset="0"/>
              </a:defRPr>
            </a:lvl1pPr>
            <a:lvl2pPr marL="742950" indent="-28575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cs typeface="Arial" panose="020B0604020202020204" pitchFamily="34" charset="0"/>
              </a:defRPr>
            </a:lvl2pPr>
            <a:lvl3pPr marL="11430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cs typeface="Arial" panose="020B0604020202020204" pitchFamily="34" charset="0"/>
              </a:defRPr>
            </a:lvl3pPr>
            <a:lvl4pPr marL="16002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cs typeface="Arial" panose="020B0604020202020204" pitchFamily="34" charset="0"/>
              </a:defRPr>
            </a:lvl4pPr>
            <a:lvl5pPr marL="2057400" indent="-228600"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tx1"/>
                </a:solidFill>
                <a:latin typeface="Calibri" panose="020F0502020204030204" pitchFamily="34" charset="0"/>
                <a:cs typeface="Arial" panose="020B0604020202020204" pitchFamily="34" charset="0"/>
              </a:defRPr>
            </a:lvl9pPr>
          </a:lstStyle>
          <a:p>
            <a:pPr algn="r" eaLnBrk="1" hangingPunct="1">
              <a:buClr>
                <a:srgbClr val="000000"/>
              </a:buClr>
              <a:buFont typeface="Times New Roman" panose="02020603050405020304" pitchFamily="18" charset="0"/>
              <a:buNone/>
            </a:pPr>
            <a:fld id="{57EA337D-500B-40B9-A24B-F50A256A8576}" type="slidenum">
              <a:rPr lang="en-US" altLang="en-US" sz="1200">
                <a:solidFill>
                  <a:srgbClr val="000000"/>
                </a:solidFill>
                <a:ea typeface="Arial Unicode MS" panose="020B0604020202020204" pitchFamily="34" charset="-128"/>
                <a:cs typeface="Arial Unicode MS" panose="020B0604020202020204" pitchFamily="34" charset="-128"/>
              </a:rPr>
              <a:pPr algn="r" eaLnBrk="1" hangingPunct="1">
                <a:buClr>
                  <a:srgbClr val="000000"/>
                </a:buClr>
                <a:buFont typeface="Times New Roman" panose="02020603050405020304" pitchFamily="18" charset="0"/>
                <a:buNone/>
              </a:pPr>
              <a:t>10</a:t>
            </a:fld>
            <a:endParaRPr lang="en-US" altLang="en-US" sz="1200">
              <a:solidFill>
                <a:srgbClr val="000000"/>
              </a:solidFill>
              <a:ea typeface="Arial Unicode MS" panose="020B0604020202020204" pitchFamily="34" charset="-128"/>
              <a:cs typeface="Arial Unicode MS" panose="020B0604020202020204" pitchFamily="34" charset="-128"/>
            </a:endParaRPr>
          </a:p>
        </p:txBody>
      </p:sp>
      <p:sp>
        <p:nvSpPr>
          <p:cNvPr id="15363" name="Text Box 1"/>
          <p:cNvSpPr txBox="1">
            <a:spLocks noChangeArrowheads="1"/>
          </p:cNvSpPr>
          <p:nvPr/>
        </p:nvSpPr>
        <p:spPr bwMode="auto">
          <a:xfrm>
            <a:off x="1196975" y="708025"/>
            <a:ext cx="4772025" cy="3544888"/>
          </a:xfrm>
          <a:prstGeom prst="rect">
            <a:avLst/>
          </a:prstGeom>
          <a:solidFill>
            <a:srgbClr val="FFFFFF"/>
          </a:solidFill>
          <a:ln w="9360">
            <a:solidFill>
              <a:srgbClr val="000000"/>
            </a:solidFill>
            <a:miter lim="800000"/>
            <a:headEnd/>
            <a:tailEnd/>
          </a:ln>
        </p:spPr>
        <p:txBody>
          <a:bodyPr wrap="none" lIns="93903" tIns="46951" rIns="93903" bIns="46951"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buClr>
                <a:srgbClr val="000000"/>
              </a:buClr>
              <a:buFont typeface="Times New Roman" panose="02020603050405020304" pitchFamily="18" charset="0"/>
              <a:buNone/>
            </a:pPr>
            <a:endParaRPr lang="en-US" altLang="en-US">
              <a:solidFill>
                <a:schemeClr val="bg1"/>
              </a:solidFill>
              <a:ea typeface="Arial Unicode MS" panose="020B0604020202020204" pitchFamily="34" charset="-128"/>
              <a:cs typeface="Arial Unicode MS" panose="020B0604020202020204" pitchFamily="34" charset="-128"/>
            </a:endParaRPr>
          </a:p>
        </p:txBody>
      </p:sp>
      <p:sp>
        <p:nvSpPr>
          <p:cNvPr id="15364" name="Rectangle 2"/>
          <p:cNvSpPr>
            <a:spLocks noGrp="1" noChangeArrowheads="1"/>
          </p:cNvSpPr>
          <p:nvPr>
            <p:ph type="body"/>
          </p:nvPr>
        </p:nvSpPr>
        <p:spPr bwMode="auto">
          <a:xfrm>
            <a:off x="717550" y="4489450"/>
            <a:ext cx="5729288" cy="43465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013" tIns="47321" rIns="95013" bIns="47321" anchor="ctr"/>
          <a:lstStyle/>
          <a:p>
            <a:pPr eaLnBrk="1" hangingPunct="1">
              <a:spcBef>
                <a:spcPct val="0"/>
              </a:spcBef>
            </a:pPr>
            <a:endParaRPr lang="en-US" altLang="en-US">
              <a:latin typeface="Arial" panose="020B0604020202020204" pitchFamily="34" charset="0"/>
            </a:endParaRPr>
          </a:p>
        </p:txBody>
      </p:sp>
    </p:spTree>
    <p:extLst>
      <p:ext uri="{BB962C8B-B14F-4D97-AF65-F5344CB8AC3E}">
        <p14:creationId xmlns:p14="http://schemas.microsoft.com/office/powerpoint/2010/main" val="1606921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xfrm>
            <a:off x="284163" y="862013"/>
            <a:ext cx="6183312" cy="3479800"/>
          </a:xfrm>
          <a:ln/>
        </p:spPr>
      </p:sp>
      <p:sp>
        <p:nvSpPr>
          <p:cNvPr id="8195" name="Notes Placeholder 2"/>
          <p:cNvSpPr>
            <a:spLocks noGrp="1"/>
          </p:cNvSpPr>
          <p:nvPr>
            <p:ph type="body" idx="1"/>
          </p:nvPr>
        </p:nvSpPr>
        <p:spPr>
          <a:noFill/>
        </p:spPr>
        <p:txBody>
          <a:bodyPr/>
          <a:lstStyle/>
          <a:p>
            <a:pPr marL="231775" indent="-231775" eaLnBrk="1" hangingPunct="1">
              <a:buFont typeface="Calibri Light" panose="020F0302020204030204" pitchFamily="34" charset="0"/>
              <a:buAutoNum type="arabicPeriod"/>
            </a:pPr>
            <a:r>
              <a:rPr lang="en-US" altLang="en-US"/>
              <a:t>Zonal mean cloud fraction cross-section color-coded according to phase uniquely determined by combined CloudSat and CALIPSO observations.</a:t>
            </a:r>
          </a:p>
          <a:p>
            <a:pPr marL="231775" indent="-231775" eaLnBrk="1" hangingPunct="1">
              <a:buFont typeface="Calibri Light" panose="020F0302020204030204" pitchFamily="34" charset="0"/>
              <a:buAutoNum type="arabicPeriod"/>
            </a:pPr>
            <a:r>
              <a:rPr lang="en-US" altLang="en-US"/>
              <a:t>Liquid clouds in red, ice clouds in blue, and mixed-phase clouds in pink.</a:t>
            </a:r>
          </a:p>
          <a:p>
            <a:pPr marL="231775" indent="-231775" eaLnBrk="1" hangingPunct="1">
              <a:buFont typeface="Calibri Light" panose="020F0302020204030204" pitchFamily="34" charset="0"/>
              <a:buAutoNum type="arabicPeriod"/>
            </a:pPr>
            <a:r>
              <a:rPr lang="en-US" altLang="en-US"/>
              <a:t>The values in the boxes at the top and bottom summarize the annual mean implications of mixed-phase clouds for atmospheric and oceanic heat transport, respectively.</a:t>
            </a:r>
          </a:p>
          <a:p>
            <a:pPr marL="698500" lvl="1" indent="-231775" eaLnBrk="1" hangingPunct="1">
              <a:buFont typeface="Calibri Light" panose="020F0302020204030204" pitchFamily="34" charset="0"/>
              <a:buAutoNum type="alphaLcPeriod"/>
            </a:pPr>
            <a:r>
              <a:rPr lang="en-US" altLang="en-US"/>
              <a:t>Annually, mixed-phase clouds lead to a 350 terraWatts of atmospheric heating in the tropics and a cooling of between 120 and 160 TW at the poles relative to clear sky conditions.  This implies that mixed-phase clouds enhance the flow of energy from equator to pole in the atmosphere.</a:t>
            </a:r>
          </a:p>
          <a:p>
            <a:pPr marL="698500" lvl="1" indent="-231775" eaLnBrk="1" hangingPunct="1">
              <a:buFont typeface="Calibri Light" panose="020F0302020204030204" pitchFamily="34" charset="0"/>
              <a:buAutoNum type="alphaLcPeriod"/>
            </a:pPr>
            <a:r>
              <a:rPr lang="en-US" altLang="en-US"/>
              <a:t>The opposite is true at the surface where clouds cool the tropics and warm the poles reducing the equator-to-pole heat transport by oceans relative to clear sky conditions.</a:t>
            </a:r>
          </a:p>
          <a:p>
            <a:pPr marL="231775" indent="-231775" eaLnBrk="1" hangingPunct="1"/>
            <a:endParaRPr lang="en-US" altLang="en-US"/>
          </a:p>
        </p:txBody>
      </p:sp>
      <p:sp>
        <p:nvSpPr>
          <p:cNvPr id="8196" name="Slide Number Placeholder 3"/>
          <p:cNvSpPr>
            <a:spLocks noGrp="1"/>
          </p:cNvSpPr>
          <p:nvPr>
            <p:ph type="sldNum" sz="quarter" idx="4294967295"/>
          </p:nvPr>
        </p:nvSpPr>
        <p:spPr bwMode="auto">
          <a:xfrm>
            <a:off x="4125913" y="8280400"/>
            <a:ext cx="3155950" cy="4365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fld id="{C933E24C-7B79-4093-938A-E7E844701CC7}" type="slidenum">
              <a:rPr lang="en-US" altLang="en-US"/>
              <a:pPr/>
              <a:t>14</a:t>
            </a:fld>
            <a:endParaRPr lang="en-US" altLang="en-US"/>
          </a:p>
        </p:txBody>
      </p:sp>
    </p:spTree>
    <p:extLst>
      <p:ext uri="{BB962C8B-B14F-4D97-AF65-F5344CB8AC3E}">
        <p14:creationId xmlns:p14="http://schemas.microsoft.com/office/powerpoint/2010/main" val="2081261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052DEA-D19A-FD4B-83E0-27B65997E6C2}" type="slidenum">
              <a:rPr lang="en-US" smtClean="0"/>
              <a:t>15</a:t>
            </a:fld>
            <a:endParaRPr lang="en-US"/>
          </a:p>
        </p:txBody>
      </p:sp>
    </p:spTree>
    <p:extLst>
      <p:ext uri="{BB962C8B-B14F-4D97-AF65-F5344CB8AC3E}">
        <p14:creationId xmlns:p14="http://schemas.microsoft.com/office/powerpoint/2010/main" val="3643675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4400"/>
            </a:lvl1pPr>
          </a:lstStyle>
          <a:p>
            <a:r>
              <a:rPr lang="en-US" dirty="0"/>
              <a:t>Click to edit Master title style</a:t>
            </a:r>
          </a:p>
        </p:txBody>
      </p:sp>
      <p:sp>
        <p:nvSpPr>
          <p:cNvPr id="3" name="Subtitle 2"/>
          <p:cNvSpPr>
            <a:spLocks noGrp="1"/>
          </p:cNvSpPr>
          <p:nvPr>
            <p:ph type="subTitle" idx="1"/>
          </p:nvPr>
        </p:nvSpPr>
        <p:spPr>
          <a:xfrm>
            <a:off x="1524000" y="4005064"/>
            <a:ext cx="9144000" cy="125273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solidFill>
                  <a:schemeClr val="tx1"/>
                </a:solidFill>
                <a:latin typeface="Comic Sans MS" panose="030F0702030302020204" pitchFamily="66" charset="0"/>
              </a:defRPr>
            </a:lvl1pPr>
          </a:lstStyle>
          <a:p>
            <a:r>
              <a:rPr lang="en-US" dirty="0"/>
              <a:t>CALIPSO JSG15,  10 May 2021</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11947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atin typeface="Comic Sans MS" panose="030F0702030302020204" pitchFamily="66" charset="0"/>
              </a:defRPr>
            </a:lvl1pPr>
          </a:lstStyle>
          <a:p>
            <a:r>
              <a:rPr lang="en-US" dirty="0"/>
              <a:t>CALIPSO JSG15,  10 May 2021</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56544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atin typeface="Comic Sans MS" panose="030F0702030302020204" pitchFamily="66" charset="0"/>
              </a:defRPr>
            </a:lvl1pPr>
          </a:lstStyle>
          <a:p>
            <a:r>
              <a:rPr lang="en-US" dirty="0"/>
              <a:t>CALIPSO JSG15,  10 May 2021</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6078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5/17/2021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11026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5/17/2021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82742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Comic Sans MS" panose="030F0702030302020204" pitchFamily="66" charset="0"/>
              </a:defRPr>
            </a:lvl1pPr>
          </a:lstStyle>
          <a:p>
            <a:r>
              <a:rPr lang="en-US" dirty="0"/>
              <a:t>CALIPSO JSG15,  10 May 2021</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885747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5/17/2021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71069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111171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5/17/2021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75064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00761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5/17/2021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247018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7214"/>
            <a:ext cx="10515600" cy="75099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362077"/>
            <a:ext cx="10515600" cy="481488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omic Sans MS" panose="030F0702030302020204" pitchFamily="66" charset="0"/>
              </a:defRPr>
            </a:lvl1pPr>
          </a:lstStyle>
          <a:p>
            <a:r>
              <a:rPr lang="en-US" dirty="0"/>
              <a:t>CALIPSO JSG15,  10 May 2021</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
        <p:nvSpPr>
          <p:cNvPr id="7" name="Rectangle 20">
            <a:extLst>
              <a:ext uri="{FF2B5EF4-FFF2-40B4-BE49-F238E27FC236}">
                <a16:creationId xmlns:a16="http://schemas.microsoft.com/office/drawing/2014/main" id="{0B162731-8D51-405B-B55A-9CCB1908B46C}"/>
              </a:ext>
            </a:extLst>
          </p:cNvPr>
          <p:cNvSpPr>
            <a:spLocks noChangeArrowheads="1"/>
          </p:cNvSpPr>
          <p:nvPr userDrawn="1"/>
        </p:nvSpPr>
        <p:spPr bwMode="auto">
          <a:xfrm>
            <a:off x="2" y="2779071"/>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Comic Sans MS" panose="030F0702030302020204" pitchFamily="66" charset="0"/>
              </a:defRPr>
            </a:lvl1pPr>
            <a:lvl2pPr marL="742950" indent="-285750">
              <a:defRPr sz="2400">
                <a:solidFill>
                  <a:schemeClr val="tx1"/>
                </a:solidFill>
                <a:latin typeface="Comic Sans MS" panose="030F0702030302020204" pitchFamily="66" charset="0"/>
              </a:defRPr>
            </a:lvl2pPr>
            <a:lvl3pPr marL="1143000" indent="-228600">
              <a:defRPr sz="2400">
                <a:solidFill>
                  <a:schemeClr val="tx1"/>
                </a:solidFill>
                <a:latin typeface="Comic Sans MS" panose="030F0702030302020204" pitchFamily="66" charset="0"/>
              </a:defRPr>
            </a:lvl3pPr>
            <a:lvl4pPr marL="1600200" indent="-228600">
              <a:defRPr sz="2400">
                <a:solidFill>
                  <a:schemeClr val="tx1"/>
                </a:solidFill>
                <a:latin typeface="Comic Sans MS" panose="030F0702030302020204" pitchFamily="66" charset="0"/>
              </a:defRPr>
            </a:lvl4pPr>
            <a:lvl5pPr marL="2057400" indent="-22860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endParaRPr lang="en-US" altLang="en-US" sz="2400"/>
          </a:p>
        </p:txBody>
      </p:sp>
      <p:graphicFrame>
        <p:nvGraphicFramePr>
          <p:cNvPr id="8" name="Object 19">
            <a:extLst>
              <a:ext uri="{FF2B5EF4-FFF2-40B4-BE49-F238E27FC236}">
                <a16:creationId xmlns:a16="http://schemas.microsoft.com/office/drawing/2014/main" id="{65BD0B51-1DB0-4AAC-A6AA-5A75EAE62915}"/>
              </a:ext>
            </a:extLst>
          </p:cNvPr>
          <p:cNvGraphicFramePr>
            <a:graphicFrameLocks noChangeAspect="1"/>
          </p:cNvGraphicFramePr>
          <p:nvPr userDrawn="1">
            <p:extLst>
              <p:ext uri="{D42A27DB-BD31-4B8C-83A1-F6EECF244321}">
                <p14:modId xmlns:p14="http://schemas.microsoft.com/office/powerpoint/2010/main" val="2770102615"/>
              </p:ext>
            </p:extLst>
          </p:nvPr>
        </p:nvGraphicFramePr>
        <p:xfrm>
          <a:off x="10992544" y="174628"/>
          <a:ext cx="854442" cy="663575"/>
        </p:xfrm>
        <a:graphic>
          <a:graphicData uri="http://schemas.openxmlformats.org/presentationml/2006/ole">
            <mc:AlternateContent xmlns:mc="http://schemas.openxmlformats.org/markup-compatibility/2006">
              <mc:Choice xmlns:v="urn:schemas-microsoft-com:vml" Requires="v">
                <p:oleObj spid="_x0000_s2099" name="Image" r:id="rId14" imgW="1380744" imgH="1143000" progId="Word.Picture.8">
                  <p:embed/>
                </p:oleObj>
              </mc:Choice>
              <mc:Fallback>
                <p:oleObj name="Image" r:id="rId14" imgW="1380744" imgH="1143000" progId="Word.Picture.8">
                  <p:embed/>
                  <p:pic>
                    <p:nvPicPr>
                      <p:cNvPr id="1032" name="Object 19">
                        <a:extLst>
                          <a:ext uri="{FF2B5EF4-FFF2-40B4-BE49-F238E27FC236}">
                            <a16:creationId xmlns:a16="http://schemas.microsoft.com/office/drawing/2014/main" id="{77289704-E4F4-4ECF-A2BB-DD720369D62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992544" y="174628"/>
                        <a:ext cx="854442" cy="663575"/>
                      </a:xfrm>
                      <a:prstGeom prst="rect">
                        <a:avLst/>
                      </a:prstGeom>
                      <a:noFill/>
                      <a:ln>
                        <a:noFill/>
                      </a:ln>
                    </p:spPr>
                  </p:pic>
                </p:oleObj>
              </mc:Fallback>
            </mc:AlternateContent>
          </a:graphicData>
        </a:graphic>
      </p:graphicFrame>
      <p:pic>
        <p:nvPicPr>
          <p:cNvPr id="9" name="Picture 22">
            <a:extLst>
              <a:ext uri="{FF2B5EF4-FFF2-40B4-BE49-F238E27FC236}">
                <a16:creationId xmlns:a16="http://schemas.microsoft.com/office/drawing/2014/main" id="{FFD67197-AB68-4005-8166-3BBFE614DB31}"/>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39186" y="1"/>
            <a:ext cx="1896374"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5" descr="logoCNES_nom_ centré">
            <a:extLst>
              <a:ext uri="{FF2B5EF4-FFF2-40B4-BE49-F238E27FC236}">
                <a16:creationId xmlns:a16="http://schemas.microsoft.com/office/drawing/2014/main" id="{7B01B711-C69B-44D8-A49D-F5CF30EA1E8E}"/>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9510287" y="72107"/>
            <a:ext cx="1122217"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6" descr="paint">
            <a:extLst>
              <a:ext uri="{FF2B5EF4-FFF2-40B4-BE49-F238E27FC236}">
                <a16:creationId xmlns:a16="http://schemas.microsoft.com/office/drawing/2014/main" id="{606B8CD3-C0C7-4F41-A777-02CCA21E4BA7}"/>
              </a:ext>
            </a:extLst>
          </p:cNvPr>
          <p:cNvPicPr>
            <a:picLocks noChangeAspect="1" noChangeArrowheads="1"/>
          </p:cNvPicPr>
          <p:nvPr userDrawn="1"/>
        </p:nvPicPr>
        <p:blipFill>
          <a:blip r:embed="rId18">
            <a:clrChange>
              <a:clrFrom>
                <a:srgbClr val="C0C0C0"/>
              </a:clrFrom>
              <a:clrTo>
                <a:srgbClr val="C0C0C0">
                  <a:alpha val="0"/>
                </a:srgbClr>
              </a:clrTo>
            </a:clrChange>
            <a:extLst>
              <a:ext uri="{28A0092B-C50C-407E-A947-70E740481C1C}">
                <a14:useLocalDpi xmlns:a14="http://schemas.microsoft.com/office/drawing/2010/main" val="0"/>
              </a:ext>
            </a:extLst>
          </a:blip>
          <a:srcRect/>
          <a:stretch>
            <a:fillRect/>
          </a:stretch>
        </p:blipFill>
        <p:spPr bwMode="auto">
          <a:xfrm>
            <a:off x="527051" y="908053"/>
            <a:ext cx="10972800" cy="38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98917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400" kern="1200">
          <a:solidFill>
            <a:srgbClr val="114FFB"/>
          </a:solidFill>
          <a:latin typeface="Comic Sans MS" panose="030F0702030302020204" pitchFamily="66"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mic Sans MS" panose="030F0702030302020204" pitchFamily="66"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mic Sans MS" panose="030F0702030302020204" pitchFamily="66"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g"/><Relationship Id="rId10" Type="http://schemas.openxmlformats.org/officeDocument/2006/relationships/image" Target="../media/image14.png"/><Relationship Id="rId4" Type="http://schemas.openxmlformats.org/officeDocument/2006/relationships/image" Target="../media/image8.emf"/><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5.ti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5">
            <a:extLst>
              <a:ext uri="{FF2B5EF4-FFF2-40B4-BE49-F238E27FC236}">
                <a16:creationId xmlns:a16="http://schemas.microsoft.com/office/drawing/2014/main" id="{FD1EC9DC-F881-4F57-9437-A706FC6245CA}"/>
              </a:ext>
            </a:extLst>
          </p:cNvPr>
          <p:cNvSpPr>
            <a:spLocks noGrp="1"/>
          </p:cNvSpPr>
          <p:nvPr>
            <p:ph type="sldNum" sz="quarter" idx="4294967295"/>
          </p:nvPr>
        </p:nvSpPr>
        <p:spPr bwMode="auto">
          <a:xfrm>
            <a:off x="8077200" y="63563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9900"/>
              </a:buClr>
              <a:buSzPct val="100000"/>
              <a:buFont typeface="Wingdings" panose="05000000000000000000" pitchFamily="2" charset="2"/>
              <a:buChar char="q"/>
              <a:defRPr sz="2000">
                <a:solidFill>
                  <a:schemeClr val="tx1"/>
                </a:solidFill>
                <a:latin typeface="Comic Sans MS" panose="030F0702030302020204" pitchFamily="66" charset="0"/>
              </a:defRPr>
            </a:lvl1pPr>
            <a:lvl2pPr marL="742950" indent="-285750">
              <a:spcBef>
                <a:spcPct val="20000"/>
              </a:spcBef>
              <a:buClr>
                <a:srgbClr val="FF9900"/>
              </a:buClr>
              <a:buSzPct val="100000"/>
              <a:buFont typeface="Wingdings" panose="05000000000000000000" pitchFamily="2" charset="2"/>
              <a:buChar char="Ø"/>
              <a:defRPr sz="2000">
                <a:solidFill>
                  <a:schemeClr val="tx1"/>
                </a:solidFill>
                <a:latin typeface="Comic Sans MS" panose="030F0702030302020204" pitchFamily="66" charset="0"/>
              </a:defRPr>
            </a:lvl2pPr>
            <a:lvl3pPr marL="1143000" indent="-228600">
              <a:spcBef>
                <a:spcPct val="20000"/>
              </a:spcBef>
              <a:buClr>
                <a:srgbClr val="FF9900"/>
              </a:buClr>
              <a:buSzPct val="100000"/>
              <a:buFont typeface="Wingdings" panose="05000000000000000000" pitchFamily="2" charset="2"/>
              <a:buChar char="ü"/>
              <a:defRPr>
                <a:solidFill>
                  <a:schemeClr val="tx1"/>
                </a:solidFill>
                <a:latin typeface="Comic Sans MS" panose="030F0702030302020204" pitchFamily="66" charset="0"/>
              </a:defRPr>
            </a:lvl3pPr>
            <a:lvl4pPr marL="1600200" indent="-228600">
              <a:spcBef>
                <a:spcPct val="20000"/>
              </a:spcBef>
              <a:buClr>
                <a:srgbClr val="FF9900"/>
              </a:buClr>
              <a:buSzPct val="100000"/>
              <a:buChar char="•"/>
              <a:defRPr>
                <a:solidFill>
                  <a:schemeClr val="tx1"/>
                </a:solidFill>
                <a:latin typeface="Comic Sans MS" panose="030F0702030302020204" pitchFamily="66" charset="0"/>
              </a:defRPr>
            </a:lvl4pPr>
            <a:lvl5pPr marL="2057400" indent="-228600">
              <a:spcBef>
                <a:spcPct val="20000"/>
              </a:spcBef>
              <a:buClr>
                <a:srgbClr val="FF9900"/>
              </a:buClr>
              <a:buSzPct val="100000"/>
              <a:buChar char="•"/>
              <a:defRPr sz="1600">
                <a:solidFill>
                  <a:schemeClr val="tx1"/>
                </a:solidFill>
                <a:latin typeface="Comic Sans MS" panose="030F0702030302020204" pitchFamily="66" charset="0"/>
              </a:defRPr>
            </a:lvl5pPr>
            <a:lvl6pPr marL="25146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6pPr>
            <a:lvl7pPr marL="29718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7pPr>
            <a:lvl8pPr marL="34290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8pPr>
            <a:lvl9pPr marL="38862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9pPr>
          </a:lstStyle>
          <a:p>
            <a:pPr>
              <a:spcBef>
                <a:spcPct val="0"/>
              </a:spcBef>
              <a:buClrTx/>
              <a:buSzTx/>
              <a:buFontTx/>
              <a:buNone/>
            </a:pPr>
            <a:fld id="{E000A89D-335D-42E8-8E87-ED5BCF7E67F2}" type="slidenum">
              <a:rPr lang="en-US" altLang="en-US" sz="2400"/>
              <a:pPr>
                <a:spcBef>
                  <a:spcPct val="0"/>
                </a:spcBef>
                <a:buClrTx/>
                <a:buSzTx/>
                <a:buFontTx/>
                <a:buNone/>
              </a:pPr>
              <a:t>1</a:t>
            </a:fld>
            <a:endParaRPr lang="en-US" altLang="en-US" sz="2400"/>
          </a:p>
        </p:txBody>
      </p:sp>
      <p:pic>
        <p:nvPicPr>
          <p:cNvPr id="3075" name="Picture 4">
            <a:extLst>
              <a:ext uri="{FF2B5EF4-FFF2-40B4-BE49-F238E27FC236}">
                <a16:creationId xmlns:a16="http://schemas.microsoft.com/office/drawing/2014/main" id="{F44AFE2C-C153-4186-A474-B5A0F81E77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3" t="11526" b="6269"/>
          <a:stretch/>
        </p:blipFill>
        <p:spPr bwMode="auto">
          <a:xfrm>
            <a:off x="0" y="-9899"/>
            <a:ext cx="12192000" cy="6877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3076" name="Rectangle 2">
            <a:extLst>
              <a:ext uri="{FF2B5EF4-FFF2-40B4-BE49-F238E27FC236}">
                <a16:creationId xmlns:a16="http://schemas.microsoft.com/office/drawing/2014/main" id="{48B322A8-993D-4CFF-AB94-0AAC74DDBE39}"/>
              </a:ext>
            </a:extLst>
          </p:cNvPr>
          <p:cNvSpPr>
            <a:spLocks noChangeArrowheads="1"/>
          </p:cNvSpPr>
          <p:nvPr/>
        </p:nvSpPr>
        <p:spPr bwMode="auto">
          <a:xfrm>
            <a:off x="457200" y="463296"/>
            <a:ext cx="5410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FF9900"/>
              </a:buClr>
              <a:buSzPct val="100000"/>
              <a:buFont typeface="Wingdings" panose="05000000000000000000" pitchFamily="2" charset="2"/>
              <a:buChar char="q"/>
              <a:defRPr sz="2000">
                <a:solidFill>
                  <a:schemeClr val="tx1"/>
                </a:solidFill>
                <a:latin typeface="Comic Sans MS" panose="030F0702030302020204" pitchFamily="66" charset="0"/>
              </a:defRPr>
            </a:lvl1pPr>
            <a:lvl2pPr marL="742950" indent="-285750">
              <a:spcBef>
                <a:spcPct val="20000"/>
              </a:spcBef>
              <a:buClr>
                <a:srgbClr val="FF9900"/>
              </a:buClr>
              <a:buSzPct val="100000"/>
              <a:buFont typeface="Wingdings" panose="05000000000000000000" pitchFamily="2" charset="2"/>
              <a:buChar char="Ø"/>
              <a:defRPr sz="2000">
                <a:solidFill>
                  <a:schemeClr val="tx1"/>
                </a:solidFill>
                <a:latin typeface="Comic Sans MS" panose="030F0702030302020204" pitchFamily="66" charset="0"/>
              </a:defRPr>
            </a:lvl2pPr>
            <a:lvl3pPr marL="1143000" indent="-228600">
              <a:spcBef>
                <a:spcPct val="20000"/>
              </a:spcBef>
              <a:buClr>
                <a:srgbClr val="FF9900"/>
              </a:buClr>
              <a:buSzPct val="100000"/>
              <a:buFont typeface="Wingdings" panose="05000000000000000000" pitchFamily="2" charset="2"/>
              <a:buChar char="ü"/>
              <a:defRPr>
                <a:solidFill>
                  <a:schemeClr val="tx1"/>
                </a:solidFill>
                <a:latin typeface="Comic Sans MS" panose="030F0702030302020204" pitchFamily="66" charset="0"/>
              </a:defRPr>
            </a:lvl3pPr>
            <a:lvl4pPr marL="1600200" indent="-228600">
              <a:spcBef>
                <a:spcPct val="20000"/>
              </a:spcBef>
              <a:buClr>
                <a:srgbClr val="FF9900"/>
              </a:buClr>
              <a:buSzPct val="100000"/>
              <a:buChar char="•"/>
              <a:defRPr>
                <a:solidFill>
                  <a:schemeClr val="tx1"/>
                </a:solidFill>
                <a:latin typeface="Comic Sans MS" panose="030F0702030302020204" pitchFamily="66" charset="0"/>
              </a:defRPr>
            </a:lvl4pPr>
            <a:lvl5pPr marL="2057400" indent="-228600">
              <a:spcBef>
                <a:spcPct val="20000"/>
              </a:spcBef>
              <a:buClr>
                <a:srgbClr val="FF9900"/>
              </a:buClr>
              <a:buSzPct val="100000"/>
              <a:buChar char="•"/>
              <a:defRPr sz="1600">
                <a:solidFill>
                  <a:schemeClr val="tx1"/>
                </a:solidFill>
                <a:latin typeface="Comic Sans MS" panose="030F0702030302020204" pitchFamily="66" charset="0"/>
              </a:defRPr>
            </a:lvl5pPr>
            <a:lvl6pPr marL="25146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6pPr>
            <a:lvl7pPr marL="29718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7pPr>
            <a:lvl8pPr marL="34290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8pPr>
            <a:lvl9pPr marL="38862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9pPr>
          </a:lstStyle>
          <a:p>
            <a:pPr algn="ctr" eaLnBrk="1" hangingPunct="1">
              <a:spcBef>
                <a:spcPct val="0"/>
              </a:spcBef>
              <a:buClrTx/>
              <a:buSzTx/>
              <a:buFontTx/>
              <a:buNone/>
            </a:pPr>
            <a:r>
              <a:rPr lang="en-US" altLang="en-US" sz="3200" b="1" dirty="0">
                <a:solidFill>
                  <a:srgbClr val="FFFF00"/>
                </a:solidFill>
                <a:latin typeface="Arial" panose="020B0604020202020204" pitchFamily="34" charset="0"/>
                <a:cs typeface="Arial" panose="020B0604020202020204" pitchFamily="34" charset="0"/>
              </a:rPr>
              <a:t>CALIPSO Science Highlights</a:t>
            </a:r>
          </a:p>
        </p:txBody>
      </p:sp>
      <p:sp>
        <p:nvSpPr>
          <p:cNvPr id="3077" name="Rectangle 3">
            <a:extLst>
              <a:ext uri="{FF2B5EF4-FFF2-40B4-BE49-F238E27FC236}">
                <a16:creationId xmlns:a16="http://schemas.microsoft.com/office/drawing/2014/main" id="{69DB1C5F-9AC4-4448-B0ED-03F0E73D7AF5}"/>
              </a:ext>
            </a:extLst>
          </p:cNvPr>
          <p:cNvSpPr>
            <a:spLocks noChangeArrowheads="1"/>
          </p:cNvSpPr>
          <p:nvPr/>
        </p:nvSpPr>
        <p:spPr bwMode="auto">
          <a:xfrm>
            <a:off x="5978105" y="3985724"/>
            <a:ext cx="5886551" cy="2224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9900"/>
              </a:buClr>
              <a:buSzPct val="100000"/>
              <a:buFont typeface="Wingdings" panose="05000000000000000000" pitchFamily="2" charset="2"/>
              <a:buChar char="q"/>
              <a:defRPr sz="2000">
                <a:solidFill>
                  <a:schemeClr val="tx1"/>
                </a:solidFill>
                <a:latin typeface="Comic Sans MS" panose="030F0702030302020204" pitchFamily="66" charset="0"/>
              </a:defRPr>
            </a:lvl1pPr>
            <a:lvl2pPr marL="742950" indent="-285750">
              <a:spcBef>
                <a:spcPct val="20000"/>
              </a:spcBef>
              <a:buClr>
                <a:srgbClr val="FF9900"/>
              </a:buClr>
              <a:buSzPct val="100000"/>
              <a:buFont typeface="Wingdings" panose="05000000000000000000" pitchFamily="2" charset="2"/>
              <a:buChar char="Ø"/>
              <a:defRPr sz="2000">
                <a:solidFill>
                  <a:schemeClr val="tx1"/>
                </a:solidFill>
                <a:latin typeface="Comic Sans MS" panose="030F0702030302020204" pitchFamily="66" charset="0"/>
              </a:defRPr>
            </a:lvl2pPr>
            <a:lvl3pPr marL="1143000" indent="-228600">
              <a:spcBef>
                <a:spcPct val="20000"/>
              </a:spcBef>
              <a:buClr>
                <a:srgbClr val="FF9900"/>
              </a:buClr>
              <a:buSzPct val="100000"/>
              <a:buFont typeface="Wingdings" panose="05000000000000000000" pitchFamily="2" charset="2"/>
              <a:buChar char="ü"/>
              <a:defRPr>
                <a:solidFill>
                  <a:schemeClr val="tx1"/>
                </a:solidFill>
                <a:latin typeface="Comic Sans MS" panose="030F0702030302020204" pitchFamily="66" charset="0"/>
              </a:defRPr>
            </a:lvl3pPr>
            <a:lvl4pPr marL="1600200" indent="-228600">
              <a:spcBef>
                <a:spcPct val="20000"/>
              </a:spcBef>
              <a:buClr>
                <a:srgbClr val="FF9900"/>
              </a:buClr>
              <a:buSzPct val="100000"/>
              <a:buChar char="•"/>
              <a:defRPr>
                <a:solidFill>
                  <a:schemeClr val="tx1"/>
                </a:solidFill>
                <a:latin typeface="Comic Sans MS" panose="030F0702030302020204" pitchFamily="66" charset="0"/>
              </a:defRPr>
            </a:lvl4pPr>
            <a:lvl5pPr marL="2057400" indent="-228600">
              <a:spcBef>
                <a:spcPct val="20000"/>
              </a:spcBef>
              <a:buClr>
                <a:srgbClr val="FF9900"/>
              </a:buClr>
              <a:buSzPct val="100000"/>
              <a:buChar char="•"/>
              <a:defRPr sz="1600">
                <a:solidFill>
                  <a:schemeClr val="tx1"/>
                </a:solidFill>
                <a:latin typeface="Comic Sans MS" panose="030F0702030302020204" pitchFamily="66" charset="0"/>
              </a:defRPr>
            </a:lvl5pPr>
            <a:lvl6pPr marL="25146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6pPr>
            <a:lvl7pPr marL="29718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7pPr>
            <a:lvl8pPr marL="34290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8pPr>
            <a:lvl9pPr marL="38862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9pPr>
          </a:lstStyle>
          <a:p>
            <a:pPr algn="ctr">
              <a:buClrTx/>
              <a:buSzTx/>
              <a:buNone/>
            </a:pPr>
            <a:r>
              <a:rPr lang="en-US" altLang="en-US" b="1" dirty="0">
                <a:solidFill>
                  <a:srgbClr val="FFFF00"/>
                </a:solidFill>
                <a:latin typeface="Arial" panose="020B0604020202020204" pitchFamily="34" charset="0"/>
                <a:cs typeface="Arial" panose="020B0604020202020204" pitchFamily="34" charset="0"/>
              </a:rPr>
              <a:t>Dave Winker</a:t>
            </a:r>
            <a:r>
              <a:rPr lang="en-US" altLang="en-US" b="1" baseline="30000" dirty="0">
                <a:solidFill>
                  <a:srgbClr val="FFFF00"/>
                </a:solidFill>
                <a:latin typeface="Arial" panose="020B0604020202020204" pitchFamily="34" charset="0"/>
                <a:cs typeface="Arial" panose="020B0604020202020204" pitchFamily="34" charset="0"/>
              </a:rPr>
              <a:t>1</a:t>
            </a:r>
            <a:r>
              <a:rPr lang="en-US" altLang="en-US" b="1" dirty="0">
                <a:solidFill>
                  <a:srgbClr val="FFFF00"/>
                </a:solidFill>
                <a:latin typeface="Arial" panose="020B0604020202020204" pitchFamily="34" charset="0"/>
                <a:cs typeface="Arial" panose="020B0604020202020204" pitchFamily="34" charset="0"/>
              </a:rPr>
              <a:t>, Jason Tackett</a:t>
            </a:r>
            <a:r>
              <a:rPr lang="en-US" altLang="en-US" b="1" baseline="30000" dirty="0">
                <a:solidFill>
                  <a:srgbClr val="FFFF00"/>
                </a:solidFill>
                <a:latin typeface="Arial" panose="020B0604020202020204" pitchFamily="34" charset="0"/>
                <a:cs typeface="Arial" panose="020B0604020202020204" pitchFamily="34" charset="0"/>
              </a:rPr>
              <a:t>1</a:t>
            </a:r>
            <a:r>
              <a:rPr lang="en-US" altLang="en-US" b="1" dirty="0">
                <a:solidFill>
                  <a:srgbClr val="FFFF00"/>
                </a:solidFill>
                <a:latin typeface="Arial" panose="020B0604020202020204" pitchFamily="34" charset="0"/>
                <a:cs typeface="Arial" panose="020B0604020202020204" pitchFamily="34" charset="0"/>
              </a:rPr>
              <a:t>, Mark Vaughan</a:t>
            </a:r>
            <a:r>
              <a:rPr lang="en-US" altLang="en-US" b="1" baseline="30000" dirty="0">
                <a:solidFill>
                  <a:srgbClr val="FFFF00"/>
                </a:solidFill>
                <a:latin typeface="Arial" panose="020B0604020202020204" pitchFamily="34" charset="0"/>
                <a:cs typeface="Arial" panose="020B0604020202020204" pitchFamily="34" charset="0"/>
              </a:rPr>
              <a:t>1</a:t>
            </a:r>
            <a:r>
              <a:rPr lang="en-US" altLang="en-US" b="1" dirty="0">
                <a:solidFill>
                  <a:srgbClr val="FFFF00"/>
                </a:solidFill>
                <a:latin typeface="Arial" panose="020B0604020202020204" pitchFamily="34" charset="0"/>
                <a:cs typeface="Arial" panose="020B0604020202020204" pitchFamily="34" charset="0"/>
              </a:rPr>
              <a:t>, Zhaoyan Liu</a:t>
            </a:r>
            <a:r>
              <a:rPr lang="en-US" altLang="en-US" b="1" baseline="30000" dirty="0">
                <a:solidFill>
                  <a:srgbClr val="FFFF00"/>
                </a:solidFill>
                <a:latin typeface="Arial" panose="020B0604020202020204" pitchFamily="34" charset="0"/>
                <a:cs typeface="Arial" panose="020B0604020202020204" pitchFamily="34" charset="0"/>
              </a:rPr>
              <a:t>1</a:t>
            </a:r>
            <a:r>
              <a:rPr lang="en-US" altLang="en-US" b="1" dirty="0">
                <a:solidFill>
                  <a:srgbClr val="FFFF00"/>
                </a:solidFill>
                <a:latin typeface="Arial" panose="020B0604020202020204" pitchFamily="34" charset="0"/>
                <a:cs typeface="Arial" panose="020B0604020202020204" pitchFamily="34" charset="0"/>
              </a:rPr>
              <a:t>, Jay Kar</a:t>
            </a:r>
            <a:r>
              <a:rPr lang="en-US" altLang="en-US" b="1" baseline="30000" dirty="0">
                <a:solidFill>
                  <a:srgbClr val="FFFF00"/>
                </a:solidFill>
                <a:latin typeface="Arial" panose="020B0604020202020204" pitchFamily="34" charset="0"/>
                <a:cs typeface="Arial" panose="020B0604020202020204" pitchFamily="34" charset="0"/>
              </a:rPr>
              <a:t>2</a:t>
            </a:r>
            <a:r>
              <a:rPr lang="en-US" altLang="en-US" b="1" dirty="0">
                <a:solidFill>
                  <a:srgbClr val="FFFF00"/>
                </a:solidFill>
                <a:latin typeface="Arial" panose="020B0604020202020204" pitchFamily="34" charset="0"/>
                <a:cs typeface="Arial" panose="020B0604020202020204" pitchFamily="34" charset="0"/>
              </a:rPr>
              <a:t>, Roman Kowch</a:t>
            </a:r>
            <a:r>
              <a:rPr lang="en-US" altLang="en-US" b="1" baseline="30000" dirty="0">
                <a:solidFill>
                  <a:srgbClr val="FFFF00"/>
                </a:solidFill>
                <a:latin typeface="Arial" panose="020B0604020202020204" pitchFamily="34" charset="0"/>
                <a:cs typeface="Arial" panose="020B0604020202020204" pitchFamily="34" charset="0"/>
              </a:rPr>
              <a:t>2</a:t>
            </a:r>
            <a:r>
              <a:rPr lang="en-US" altLang="en-US" b="1" dirty="0">
                <a:solidFill>
                  <a:srgbClr val="FFFF00"/>
                </a:solidFill>
                <a:latin typeface="Arial" panose="020B0604020202020204" pitchFamily="34" charset="0"/>
                <a:cs typeface="Arial" panose="020B0604020202020204" pitchFamily="34" charset="0"/>
              </a:rPr>
              <a:t>, and Chieko Kittaka</a:t>
            </a:r>
            <a:endParaRPr lang="en-US" altLang="en-US" b="1" baseline="30000" dirty="0">
              <a:solidFill>
                <a:srgbClr val="FFFF00"/>
              </a:solidFill>
              <a:latin typeface="Arial" panose="020B0604020202020204" pitchFamily="34" charset="0"/>
              <a:cs typeface="Arial" panose="020B0604020202020204" pitchFamily="34" charset="0"/>
            </a:endParaRPr>
          </a:p>
          <a:p>
            <a:pPr algn="ctr">
              <a:buClrTx/>
              <a:buSzTx/>
              <a:buNone/>
            </a:pPr>
            <a:endParaRPr lang="en-US" altLang="en-US" sz="2400" b="1" baseline="30000" dirty="0">
              <a:solidFill>
                <a:srgbClr val="FFFF00"/>
              </a:solidFill>
              <a:latin typeface="Arial" panose="020B0604020202020204" pitchFamily="34" charset="0"/>
              <a:cs typeface="Arial" panose="020B0604020202020204" pitchFamily="34" charset="0"/>
            </a:endParaRPr>
          </a:p>
          <a:p>
            <a:pPr marL="457200" indent="-457200" algn="ctr" eaLnBrk="1" hangingPunct="1">
              <a:buClrTx/>
              <a:buSzTx/>
              <a:buFont typeface="Arial" panose="020B0604020202020204" pitchFamily="34" charset="0"/>
              <a:buAutoNum type="arabicParenR"/>
            </a:pPr>
            <a:r>
              <a:rPr lang="en-US" altLang="en-US" sz="1600" b="1" dirty="0">
                <a:solidFill>
                  <a:srgbClr val="FFFF00"/>
                </a:solidFill>
                <a:latin typeface="Arial" panose="020B0604020202020204" pitchFamily="34" charset="0"/>
                <a:cs typeface="Arial" panose="020B0604020202020204" pitchFamily="34" charset="0"/>
              </a:rPr>
              <a:t>NASA </a:t>
            </a:r>
            <a:r>
              <a:rPr lang="en-US" altLang="en-US" sz="1600" b="1" dirty="0" err="1">
                <a:solidFill>
                  <a:srgbClr val="FFFF00"/>
                </a:solidFill>
                <a:latin typeface="Arial" panose="020B0604020202020204" pitchFamily="34" charset="0"/>
                <a:cs typeface="Arial" panose="020B0604020202020204" pitchFamily="34" charset="0"/>
              </a:rPr>
              <a:t>LaRC</a:t>
            </a:r>
            <a:r>
              <a:rPr lang="en-US" altLang="en-US" sz="1600" b="1" dirty="0">
                <a:solidFill>
                  <a:srgbClr val="FFFF00"/>
                </a:solidFill>
                <a:latin typeface="Arial" panose="020B0604020202020204" pitchFamily="34" charset="0"/>
                <a:cs typeface="Arial" panose="020B0604020202020204" pitchFamily="34" charset="0"/>
              </a:rPr>
              <a:t>, Hampton, Virginia</a:t>
            </a:r>
          </a:p>
          <a:p>
            <a:pPr marL="457200" indent="-457200" algn="ctr" eaLnBrk="1" hangingPunct="1">
              <a:buClrTx/>
              <a:buSzTx/>
              <a:buFont typeface="Arial" panose="020B0604020202020204" pitchFamily="34" charset="0"/>
              <a:buAutoNum type="arabicParenR"/>
            </a:pPr>
            <a:r>
              <a:rPr lang="en-US" altLang="en-US" sz="1600" b="1" dirty="0">
                <a:solidFill>
                  <a:srgbClr val="FFFF00"/>
                </a:solidFill>
                <a:latin typeface="Arial" panose="020B0604020202020204" pitchFamily="34" charset="0"/>
                <a:cs typeface="Arial" panose="020B0604020202020204" pitchFamily="34" charset="0"/>
              </a:rPr>
              <a:t>NASA </a:t>
            </a:r>
            <a:r>
              <a:rPr lang="en-US" altLang="en-US" sz="1600" b="1" dirty="0" err="1">
                <a:solidFill>
                  <a:srgbClr val="FFFF00"/>
                </a:solidFill>
                <a:latin typeface="Arial" panose="020B0604020202020204" pitchFamily="34" charset="0"/>
                <a:cs typeface="Arial" panose="020B0604020202020204" pitchFamily="34" charset="0"/>
              </a:rPr>
              <a:t>LaRC</a:t>
            </a:r>
            <a:r>
              <a:rPr lang="en-US" altLang="en-US" sz="1600" b="1" dirty="0">
                <a:solidFill>
                  <a:srgbClr val="FFFF00"/>
                </a:solidFill>
                <a:latin typeface="Arial" panose="020B0604020202020204" pitchFamily="34" charset="0"/>
                <a:cs typeface="Arial" panose="020B0604020202020204" pitchFamily="34" charset="0"/>
              </a:rPr>
              <a:t>/SAIC, Hampton, VA</a:t>
            </a:r>
          </a:p>
        </p:txBody>
      </p:sp>
      <p:sp>
        <p:nvSpPr>
          <p:cNvPr id="3078" name="Text Box 4">
            <a:extLst>
              <a:ext uri="{FF2B5EF4-FFF2-40B4-BE49-F238E27FC236}">
                <a16:creationId xmlns:a16="http://schemas.microsoft.com/office/drawing/2014/main" id="{B6299CCC-CEA5-4871-BC05-0C1BDC265523}"/>
              </a:ext>
            </a:extLst>
          </p:cNvPr>
          <p:cNvSpPr txBox="1">
            <a:spLocks noChangeArrowheads="1"/>
          </p:cNvSpPr>
          <p:nvPr/>
        </p:nvSpPr>
        <p:spPr bwMode="auto">
          <a:xfrm>
            <a:off x="2268928" y="6519446"/>
            <a:ext cx="22990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FF9900"/>
              </a:buClr>
              <a:buSzPct val="100000"/>
              <a:buFont typeface="Wingdings" panose="05000000000000000000" pitchFamily="2" charset="2"/>
              <a:buChar char="q"/>
              <a:defRPr sz="2000">
                <a:solidFill>
                  <a:schemeClr val="tx1"/>
                </a:solidFill>
                <a:latin typeface="Comic Sans MS" panose="030F0702030302020204" pitchFamily="66" charset="0"/>
              </a:defRPr>
            </a:lvl1pPr>
            <a:lvl2pPr marL="742950" indent="-285750">
              <a:spcBef>
                <a:spcPct val="20000"/>
              </a:spcBef>
              <a:buClr>
                <a:srgbClr val="FF9900"/>
              </a:buClr>
              <a:buSzPct val="100000"/>
              <a:buFont typeface="Wingdings" panose="05000000000000000000" pitchFamily="2" charset="2"/>
              <a:buChar char="Ø"/>
              <a:defRPr sz="2000">
                <a:solidFill>
                  <a:schemeClr val="tx1"/>
                </a:solidFill>
                <a:latin typeface="Comic Sans MS" panose="030F0702030302020204" pitchFamily="66" charset="0"/>
              </a:defRPr>
            </a:lvl2pPr>
            <a:lvl3pPr marL="1143000" indent="-228600">
              <a:spcBef>
                <a:spcPct val="20000"/>
              </a:spcBef>
              <a:buClr>
                <a:srgbClr val="FF9900"/>
              </a:buClr>
              <a:buSzPct val="100000"/>
              <a:buFont typeface="Wingdings" panose="05000000000000000000" pitchFamily="2" charset="2"/>
              <a:buChar char="ü"/>
              <a:defRPr>
                <a:solidFill>
                  <a:schemeClr val="tx1"/>
                </a:solidFill>
                <a:latin typeface="Comic Sans MS" panose="030F0702030302020204" pitchFamily="66" charset="0"/>
              </a:defRPr>
            </a:lvl3pPr>
            <a:lvl4pPr marL="1600200" indent="-228600">
              <a:spcBef>
                <a:spcPct val="20000"/>
              </a:spcBef>
              <a:buClr>
                <a:srgbClr val="FF9900"/>
              </a:buClr>
              <a:buSzPct val="100000"/>
              <a:buChar char="•"/>
              <a:defRPr>
                <a:solidFill>
                  <a:schemeClr val="tx1"/>
                </a:solidFill>
                <a:latin typeface="Comic Sans MS" panose="030F0702030302020204" pitchFamily="66" charset="0"/>
              </a:defRPr>
            </a:lvl4pPr>
            <a:lvl5pPr marL="2057400" indent="-228600">
              <a:spcBef>
                <a:spcPct val="20000"/>
              </a:spcBef>
              <a:buClr>
                <a:srgbClr val="FF9900"/>
              </a:buClr>
              <a:buSzPct val="100000"/>
              <a:buChar char="•"/>
              <a:defRPr sz="1600">
                <a:solidFill>
                  <a:schemeClr val="tx1"/>
                </a:solidFill>
                <a:latin typeface="Comic Sans MS" panose="030F0702030302020204" pitchFamily="66" charset="0"/>
              </a:defRPr>
            </a:lvl5pPr>
            <a:lvl6pPr marL="25146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6pPr>
            <a:lvl7pPr marL="29718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7pPr>
            <a:lvl8pPr marL="34290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8pPr>
            <a:lvl9pPr marL="38862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9pPr>
          </a:lstStyle>
          <a:p>
            <a:pPr eaLnBrk="1" hangingPunct="1">
              <a:buClrTx/>
              <a:buSzTx/>
              <a:buFontTx/>
              <a:buNone/>
            </a:pPr>
            <a:r>
              <a:rPr lang="en-US" altLang="en-US" sz="1600" b="1" dirty="0">
                <a:solidFill>
                  <a:srgbClr val="FFFF00"/>
                </a:solidFill>
                <a:latin typeface="Arial" panose="020B0604020202020204" pitchFamily="34" charset="0"/>
                <a:cs typeface="Arial" panose="020B0604020202020204" pitchFamily="34" charset="0"/>
              </a:rPr>
              <a:t>MOWG,  19 May 2021</a:t>
            </a:r>
            <a:endParaRPr lang="en-US" altLang="en-US" sz="1600" dirty="0">
              <a:solidFill>
                <a:srgbClr val="FFFF00"/>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a:extLst>
              <a:ext uri="{FF2B5EF4-FFF2-40B4-BE49-F238E27FC236}">
                <a16:creationId xmlns:a16="http://schemas.microsoft.com/office/drawing/2014/main" id="{5556070E-EF77-45A6-81F9-9089876467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936" b="3872"/>
          <a:stretch/>
        </p:blipFill>
        <p:spPr bwMode="auto">
          <a:xfrm>
            <a:off x="666750" y="892175"/>
            <a:ext cx="10258425" cy="596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 Box 4">
            <a:extLst>
              <a:ext uri="{FF2B5EF4-FFF2-40B4-BE49-F238E27FC236}">
                <a16:creationId xmlns:a16="http://schemas.microsoft.com/office/drawing/2014/main" id="{78BD2619-896E-498E-9426-258F71A501D1}"/>
              </a:ext>
            </a:extLst>
          </p:cNvPr>
          <p:cNvSpPr txBox="1">
            <a:spLocks noChangeArrowheads="1"/>
          </p:cNvSpPr>
          <p:nvPr/>
        </p:nvSpPr>
        <p:spPr bwMode="auto">
          <a:xfrm>
            <a:off x="5226050" y="629012"/>
            <a:ext cx="13589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Clr>
                <a:schemeClr val="tx1"/>
              </a:buClr>
              <a:buSzPct val="60000"/>
              <a:buFont typeface="Wingdings" panose="05000000000000000000" pitchFamily="2" charset="2"/>
              <a:buNone/>
            </a:pPr>
            <a:r>
              <a:rPr kumimoji="1" lang="en-US" altLang="en-US" sz="1600" i="1" dirty="0">
                <a:solidFill>
                  <a:srgbClr val="0000CC"/>
                </a:solidFill>
              </a:rPr>
              <a:t>June 9, 2006</a:t>
            </a:r>
            <a:endParaRPr kumimoji="1" lang="en-US" altLang="en-US" sz="1800" b="1" dirty="0">
              <a:solidFill>
                <a:srgbClr val="0000CC"/>
              </a:solidFill>
            </a:endParaRPr>
          </a:p>
        </p:txBody>
      </p:sp>
      <p:sp>
        <p:nvSpPr>
          <p:cNvPr id="4" name="Title 3">
            <a:extLst>
              <a:ext uri="{FF2B5EF4-FFF2-40B4-BE49-F238E27FC236}">
                <a16:creationId xmlns:a16="http://schemas.microsoft.com/office/drawing/2014/main" id="{A1CD2F75-60B6-4CB9-8757-FE1A3416299D}"/>
              </a:ext>
            </a:extLst>
          </p:cNvPr>
          <p:cNvSpPr>
            <a:spLocks noGrp="1"/>
          </p:cNvSpPr>
          <p:nvPr>
            <p:ph type="title"/>
          </p:nvPr>
        </p:nvSpPr>
        <p:spPr>
          <a:xfrm>
            <a:off x="838200" y="192605"/>
            <a:ext cx="10515600" cy="549275"/>
          </a:xfrm>
        </p:spPr>
        <p:txBody>
          <a:bodyPr>
            <a:normAutofit/>
          </a:bodyPr>
          <a:lstStyle/>
          <a:p>
            <a:r>
              <a:rPr kumimoji="1" lang="en-US" altLang="en-US" dirty="0"/>
              <a:t>CALIOP First Light Observations</a:t>
            </a: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84F57FD-A15E-47DE-AA71-4BDD9B35B00B}"/>
              </a:ext>
            </a:extLst>
          </p:cNvPr>
          <p:cNvSpPr/>
          <p:nvPr/>
        </p:nvSpPr>
        <p:spPr bwMode="auto">
          <a:xfrm>
            <a:off x="0" y="-2433"/>
            <a:ext cx="12216680" cy="6858000"/>
          </a:xfrm>
          <a:prstGeom prst="rect">
            <a:avLst/>
          </a:prstGeom>
          <a:solidFill>
            <a:schemeClr val="bg1"/>
          </a:solidFill>
          <a:ln w="12700" cap="flat" cmpd="sng" algn="ctr">
            <a:noFill/>
            <a:prstDash val="dash"/>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dirty="0"/>
          </a:p>
        </p:txBody>
      </p:sp>
      <p:pic>
        <p:nvPicPr>
          <p:cNvPr id="5" name="Picture 4">
            <a:extLst>
              <a:ext uri="{FF2B5EF4-FFF2-40B4-BE49-F238E27FC236}">
                <a16:creationId xmlns:a16="http://schemas.microsoft.com/office/drawing/2014/main" id="{977B344C-7BF6-44EA-BCF8-5B9F6D34A1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1949" y="1528315"/>
            <a:ext cx="2996560" cy="152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E57AF5D8-ACF6-434A-9806-C9011200AB9E}"/>
              </a:ext>
            </a:extLst>
          </p:cNvPr>
          <p:cNvPicPr>
            <a:picLocks noChangeAspect="1"/>
          </p:cNvPicPr>
          <p:nvPr/>
        </p:nvPicPr>
        <p:blipFill>
          <a:blip r:embed="rId4"/>
          <a:stretch>
            <a:fillRect/>
          </a:stretch>
        </p:blipFill>
        <p:spPr>
          <a:xfrm>
            <a:off x="7388444" y="2996952"/>
            <a:ext cx="3672408" cy="1436180"/>
          </a:xfrm>
          <a:prstGeom prst="rect">
            <a:avLst/>
          </a:prstGeom>
        </p:spPr>
      </p:pic>
      <p:sp>
        <p:nvSpPr>
          <p:cNvPr id="17" name="TextBox 16">
            <a:extLst>
              <a:ext uri="{FF2B5EF4-FFF2-40B4-BE49-F238E27FC236}">
                <a16:creationId xmlns:a16="http://schemas.microsoft.com/office/drawing/2014/main" id="{AFC18754-DDFC-4AAF-823E-22183AB68C21}"/>
              </a:ext>
            </a:extLst>
          </p:cNvPr>
          <p:cNvSpPr txBox="1"/>
          <p:nvPr/>
        </p:nvSpPr>
        <p:spPr>
          <a:xfrm>
            <a:off x="9768408" y="4343054"/>
            <a:ext cx="2134073" cy="276999"/>
          </a:xfrm>
          <a:prstGeom prst="rect">
            <a:avLst/>
          </a:prstGeom>
          <a:noFill/>
        </p:spPr>
        <p:txBody>
          <a:bodyPr wrap="square" rtlCol="0">
            <a:spAutoFit/>
          </a:bodyPr>
          <a:lstStyle/>
          <a:p>
            <a:r>
              <a:rPr lang="en-US" sz="1200" dirty="0"/>
              <a:t>(Vaillant de Guelis et al., 2019)</a:t>
            </a:r>
          </a:p>
        </p:txBody>
      </p:sp>
      <p:pic>
        <p:nvPicPr>
          <p:cNvPr id="18" name="Picture 17" descr="Diagram&#10;&#10;Description automatically generated">
            <a:extLst>
              <a:ext uri="{FF2B5EF4-FFF2-40B4-BE49-F238E27FC236}">
                <a16:creationId xmlns:a16="http://schemas.microsoft.com/office/drawing/2014/main" id="{3B0C7CFB-A2CD-4CC1-A48E-25F00CB79642}"/>
              </a:ext>
            </a:extLst>
          </p:cNvPr>
          <p:cNvPicPr>
            <a:picLocks noChangeAspect="1"/>
          </p:cNvPicPr>
          <p:nvPr/>
        </p:nvPicPr>
        <p:blipFill rotWithShape="1">
          <a:blip r:embed="rId5">
            <a:extLst>
              <a:ext uri="{28A0092B-C50C-407E-A947-70E740481C1C}">
                <a14:useLocalDpi xmlns:a14="http://schemas.microsoft.com/office/drawing/2010/main" val="0"/>
              </a:ext>
            </a:extLst>
          </a:blip>
          <a:srcRect t="68243" r="49746" b="10093"/>
          <a:stretch/>
        </p:blipFill>
        <p:spPr>
          <a:xfrm>
            <a:off x="8067673" y="168341"/>
            <a:ext cx="2970700" cy="1359365"/>
          </a:xfrm>
          <a:prstGeom prst="rect">
            <a:avLst/>
          </a:prstGeom>
        </p:spPr>
      </p:pic>
      <p:pic>
        <p:nvPicPr>
          <p:cNvPr id="19" name="Picture 5">
            <a:extLst>
              <a:ext uri="{FF2B5EF4-FFF2-40B4-BE49-F238E27FC236}">
                <a16:creationId xmlns:a16="http://schemas.microsoft.com/office/drawing/2014/main" id="{FAE970D8-9B60-4437-ADA7-63EA5F59AB2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45580" r="33749" b="3820"/>
          <a:stretch/>
        </p:blipFill>
        <p:spPr bwMode="auto">
          <a:xfrm>
            <a:off x="433535" y="3705445"/>
            <a:ext cx="3390800" cy="1365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0" name="Picture 2">
            <a:extLst>
              <a:ext uri="{FF2B5EF4-FFF2-40B4-BE49-F238E27FC236}">
                <a16:creationId xmlns:a16="http://schemas.microsoft.com/office/drawing/2014/main" id="{43D6D656-A760-4A79-AF7E-CE78DF1B3E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24080"/>
          <a:stretch>
            <a:fillRect/>
          </a:stretch>
        </p:blipFill>
        <p:spPr bwMode="auto">
          <a:xfrm>
            <a:off x="407368" y="5138525"/>
            <a:ext cx="3518560" cy="1458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2" name="Picture 2">
            <a:extLst>
              <a:ext uri="{FF2B5EF4-FFF2-40B4-BE49-F238E27FC236}">
                <a16:creationId xmlns:a16="http://schemas.microsoft.com/office/drawing/2014/main" id="{E813C337-3667-4EEA-91AC-E7B36C4C12DB}"/>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5754" b="-5445"/>
          <a:stretch/>
        </p:blipFill>
        <p:spPr bwMode="auto">
          <a:xfrm>
            <a:off x="7558843" y="4725144"/>
            <a:ext cx="2209565" cy="204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6">
            <a:extLst>
              <a:ext uri="{FF2B5EF4-FFF2-40B4-BE49-F238E27FC236}">
                <a16:creationId xmlns:a16="http://schemas.microsoft.com/office/drawing/2014/main" id="{C46B26D0-25F2-4ABA-B37A-BE0C95681CF7}"/>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6059" b="1336"/>
          <a:stretch/>
        </p:blipFill>
        <p:spPr bwMode="auto">
          <a:xfrm>
            <a:off x="9870238" y="4722395"/>
            <a:ext cx="2202425" cy="204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Arrow: Right 33">
            <a:extLst>
              <a:ext uri="{FF2B5EF4-FFF2-40B4-BE49-F238E27FC236}">
                <a16:creationId xmlns:a16="http://schemas.microsoft.com/office/drawing/2014/main" id="{39196F95-86FF-4637-9042-D4C1D6D9892F}"/>
              </a:ext>
            </a:extLst>
          </p:cNvPr>
          <p:cNvSpPr/>
          <p:nvPr/>
        </p:nvSpPr>
        <p:spPr>
          <a:xfrm>
            <a:off x="4560033" y="4980082"/>
            <a:ext cx="2112031" cy="3168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2FC4BED-ECFA-40FF-8B48-E60314AD2BD7}"/>
              </a:ext>
            </a:extLst>
          </p:cNvPr>
          <p:cNvSpPr txBox="1"/>
          <p:nvPr/>
        </p:nvSpPr>
        <p:spPr>
          <a:xfrm>
            <a:off x="10801515" y="1414935"/>
            <a:ext cx="846707" cy="276999"/>
          </a:xfrm>
          <a:prstGeom prst="rect">
            <a:avLst/>
          </a:prstGeom>
          <a:noFill/>
        </p:spPr>
        <p:txBody>
          <a:bodyPr wrap="none" rtlCol="0">
            <a:spAutoFit/>
          </a:bodyPr>
          <a:lstStyle/>
          <a:p>
            <a:r>
              <a:rPr lang="en-US" sz="1200" dirty="0"/>
              <a:t>(IPCC AR5)</a:t>
            </a:r>
          </a:p>
        </p:txBody>
      </p:sp>
      <p:sp>
        <p:nvSpPr>
          <p:cNvPr id="37" name="TextBox 36">
            <a:extLst>
              <a:ext uri="{FF2B5EF4-FFF2-40B4-BE49-F238E27FC236}">
                <a16:creationId xmlns:a16="http://schemas.microsoft.com/office/drawing/2014/main" id="{E29FEFBB-96F1-41D3-A518-46C2A6B5EA4B}"/>
              </a:ext>
            </a:extLst>
          </p:cNvPr>
          <p:cNvSpPr txBox="1"/>
          <p:nvPr/>
        </p:nvSpPr>
        <p:spPr>
          <a:xfrm>
            <a:off x="5256766" y="435431"/>
            <a:ext cx="2483746" cy="707886"/>
          </a:xfrm>
          <a:prstGeom prst="rect">
            <a:avLst/>
          </a:prstGeom>
          <a:noFill/>
        </p:spPr>
        <p:txBody>
          <a:bodyPr wrap="square" rtlCol="0">
            <a:spAutoFit/>
          </a:bodyPr>
          <a:lstStyle/>
          <a:p>
            <a:r>
              <a:rPr lang="en-US" sz="2000" dirty="0">
                <a:solidFill>
                  <a:srgbClr val="114FFB"/>
                </a:solidFill>
              </a:rPr>
              <a:t>Vertically-resolved aerosol climatology</a:t>
            </a:r>
          </a:p>
        </p:txBody>
      </p:sp>
      <p:sp>
        <p:nvSpPr>
          <p:cNvPr id="38" name="TextBox 37">
            <a:extLst>
              <a:ext uri="{FF2B5EF4-FFF2-40B4-BE49-F238E27FC236}">
                <a16:creationId xmlns:a16="http://schemas.microsoft.com/office/drawing/2014/main" id="{5C05F482-57A4-45C5-BA15-CE0A13AEA947}"/>
              </a:ext>
            </a:extLst>
          </p:cNvPr>
          <p:cNvSpPr txBox="1"/>
          <p:nvPr/>
        </p:nvSpPr>
        <p:spPr>
          <a:xfrm>
            <a:off x="5256766" y="1933814"/>
            <a:ext cx="2017180" cy="707886"/>
          </a:xfrm>
          <a:prstGeom prst="rect">
            <a:avLst/>
          </a:prstGeom>
          <a:noFill/>
        </p:spPr>
        <p:txBody>
          <a:bodyPr wrap="square" rtlCol="0">
            <a:spAutoFit/>
          </a:bodyPr>
          <a:lstStyle/>
          <a:p>
            <a:r>
              <a:rPr lang="en-US" sz="2000" dirty="0">
                <a:solidFill>
                  <a:srgbClr val="114FFB"/>
                </a:solidFill>
              </a:rPr>
              <a:t>All-sky aerosol radiative effects</a:t>
            </a:r>
          </a:p>
        </p:txBody>
      </p:sp>
      <p:sp>
        <p:nvSpPr>
          <p:cNvPr id="39" name="TextBox 38">
            <a:extLst>
              <a:ext uri="{FF2B5EF4-FFF2-40B4-BE49-F238E27FC236}">
                <a16:creationId xmlns:a16="http://schemas.microsoft.com/office/drawing/2014/main" id="{7363890D-BBD0-4546-90BB-6611CB6A1559}"/>
              </a:ext>
            </a:extLst>
          </p:cNvPr>
          <p:cNvSpPr txBox="1"/>
          <p:nvPr/>
        </p:nvSpPr>
        <p:spPr>
          <a:xfrm>
            <a:off x="5265623" y="3100870"/>
            <a:ext cx="2222017" cy="707886"/>
          </a:xfrm>
          <a:prstGeom prst="rect">
            <a:avLst/>
          </a:prstGeom>
          <a:noFill/>
        </p:spPr>
        <p:txBody>
          <a:bodyPr wrap="square" rtlCol="0">
            <a:spAutoFit/>
          </a:bodyPr>
          <a:lstStyle/>
          <a:p>
            <a:r>
              <a:rPr lang="en-US" sz="2000" dirty="0">
                <a:solidFill>
                  <a:srgbClr val="114FFB"/>
                </a:solidFill>
              </a:rPr>
              <a:t>LW Cloud Radiative Feedbacks</a:t>
            </a:r>
          </a:p>
        </p:txBody>
      </p:sp>
      <p:sp>
        <p:nvSpPr>
          <p:cNvPr id="40" name="TextBox 39">
            <a:extLst>
              <a:ext uri="{FF2B5EF4-FFF2-40B4-BE49-F238E27FC236}">
                <a16:creationId xmlns:a16="http://schemas.microsoft.com/office/drawing/2014/main" id="{595BFD8E-BA3A-437F-9C52-E92C90C14E35}"/>
              </a:ext>
            </a:extLst>
          </p:cNvPr>
          <p:cNvSpPr txBox="1"/>
          <p:nvPr/>
        </p:nvSpPr>
        <p:spPr>
          <a:xfrm>
            <a:off x="4151784" y="4620884"/>
            <a:ext cx="2855142" cy="1015663"/>
          </a:xfrm>
          <a:prstGeom prst="rect">
            <a:avLst/>
          </a:prstGeom>
          <a:noFill/>
        </p:spPr>
        <p:txBody>
          <a:bodyPr wrap="none" rtlCol="0">
            <a:spAutoFit/>
          </a:bodyPr>
          <a:lstStyle/>
          <a:p>
            <a:pPr algn="ctr"/>
            <a:r>
              <a:rPr lang="en-US" sz="2000" dirty="0">
                <a:solidFill>
                  <a:srgbClr val="114FFB"/>
                </a:solidFill>
              </a:rPr>
              <a:t>Cloud Climatology &amp;</a:t>
            </a:r>
          </a:p>
          <a:p>
            <a:pPr algn="ctr"/>
            <a:endParaRPr lang="en-US" sz="2000" dirty="0">
              <a:solidFill>
                <a:srgbClr val="114FFB"/>
              </a:solidFill>
            </a:endParaRPr>
          </a:p>
          <a:p>
            <a:pPr algn="ctr"/>
            <a:r>
              <a:rPr lang="en-US" sz="2000" dirty="0">
                <a:solidFill>
                  <a:srgbClr val="114FFB"/>
                </a:solidFill>
              </a:rPr>
              <a:t>Radiative Heating Profiles</a:t>
            </a:r>
          </a:p>
        </p:txBody>
      </p:sp>
      <p:sp>
        <p:nvSpPr>
          <p:cNvPr id="41" name="Right Brace 40">
            <a:extLst>
              <a:ext uri="{FF2B5EF4-FFF2-40B4-BE49-F238E27FC236}">
                <a16:creationId xmlns:a16="http://schemas.microsoft.com/office/drawing/2014/main" id="{87C69474-D08C-4D6C-AED4-61609CC19D10}"/>
              </a:ext>
            </a:extLst>
          </p:cNvPr>
          <p:cNvSpPr/>
          <p:nvPr/>
        </p:nvSpPr>
        <p:spPr>
          <a:xfrm rot="10800000">
            <a:off x="3910608" y="680206"/>
            <a:ext cx="529208" cy="2964818"/>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Right Brace 41">
            <a:extLst>
              <a:ext uri="{FF2B5EF4-FFF2-40B4-BE49-F238E27FC236}">
                <a16:creationId xmlns:a16="http://schemas.microsoft.com/office/drawing/2014/main" id="{AE320665-56B2-49BB-8D41-1D773C9CEEEB}"/>
              </a:ext>
            </a:extLst>
          </p:cNvPr>
          <p:cNvSpPr/>
          <p:nvPr/>
        </p:nvSpPr>
        <p:spPr>
          <a:xfrm>
            <a:off x="3935760" y="3775435"/>
            <a:ext cx="529208" cy="2726179"/>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TextBox 42">
            <a:extLst>
              <a:ext uri="{FF2B5EF4-FFF2-40B4-BE49-F238E27FC236}">
                <a16:creationId xmlns:a16="http://schemas.microsoft.com/office/drawing/2014/main" id="{CB42CD36-6C5D-4EBF-BEE1-A43F2F1A91F2}"/>
              </a:ext>
            </a:extLst>
          </p:cNvPr>
          <p:cNvSpPr txBox="1"/>
          <p:nvPr/>
        </p:nvSpPr>
        <p:spPr>
          <a:xfrm>
            <a:off x="6379927" y="6404216"/>
            <a:ext cx="1253998" cy="276999"/>
          </a:xfrm>
          <a:prstGeom prst="rect">
            <a:avLst/>
          </a:prstGeom>
          <a:noFill/>
        </p:spPr>
        <p:txBody>
          <a:bodyPr wrap="none" rtlCol="0">
            <a:spAutoFit/>
          </a:bodyPr>
          <a:lstStyle/>
          <a:p>
            <a:r>
              <a:rPr lang="en-US" sz="1200" dirty="0"/>
              <a:t>(Kato et al, 2019)</a:t>
            </a:r>
          </a:p>
        </p:txBody>
      </p:sp>
      <p:pic>
        <p:nvPicPr>
          <p:cNvPr id="44" name="Picture 43">
            <a:extLst>
              <a:ext uri="{FF2B5EF4-FFF2-40B4-BE49-F238E27FC236}">
                <a16:creationId xmlns:a16="http://schemas.microsoft.com/office/drawing/2014/main" id="{87AE778A-0C56-4031-BB72-130B6514F66C}"/>
              </a:ext>
            </a:extLst>
          </p:cNvPr>
          <p:cNvPicPr>
            <a:picLocks noChangeAspect="1"/>
          </p:cNvPicPr>
          <p:nvPr/>
        </p:nvPicPr>
        <p:blipFill rotWithShape="1">
          <a:blip r:embed="rId10"/>
          <a:srcRect l="4877" r="19004"/>
          <a:stretch/>
        </p:blipFill>
        <p:spPr>
          <a:xfrm>
            <a:off x="368326" y="1294225"/>
            <a:ext cx="3295727" cy="1726875"/>
          </a:xfrm>
          <a:prstGeom prst="rect">
            <a:avLst/>
          </a:prstGeom>
        </p:spPr>
      </p:pic>
      <p:sp>
        <p:nvSpPr>
          <p:cNvPr id="46" name="TextBox 45">
            <a:extLst>
              <a:ext uri="{FF2B5EF4-FFF2-40B4-BE49-F238E27FC236}">
                <a16:creationId xmlns:a16="http://schemas.microsoft.com/office/drawing/2014/main" id="{4BE1C7A9-9DBC-442D-A8DC-5A3991C4D68F}"/>
              </a:ext>
            </a:extLst>
          </p:cNvPr>
          <p:cNvSpPr txBox="1"/>
          <p:nvPr/>
        </p:nvSpPr>
        <p:spPr>
          <a:xfrm>
            <a:off x="412495" y="403234"/>
            <a:ext cx="2861681" cy="461665"/>
          </a:xfrm>
          <a:prstGeom prst="rect">
            <a:avLst/>
          </a:prstGeom>
          <a:noFill/>
        </p:spPr>
        <p:txBody>
          <a:bodyPr wrap="none" rtlCol="0">
            <a:spAutoFit/>
          </a:bodyPr>
          <a:lstStyle/>
          <a:p>
            <a:r>
              <a:rPr lang="en-US" sz="2400" dirty="0">
                <a:solidFill>
                  <a:srgbClr val="114FFB"/>
                </a:solidFill>
                <a:latin typeface="Comic Sans MS" panose="030F0702030302020204" pitchFamily="66" charset="0"/>
              </a:rPr>
              <a:t>Science Highlights</a:t>
            </a:r>
          </a:p>
        </p:txBody>
      </p:sp>
    </p:spTree>
    <p:extLst>
      <p:ext uri="{BB962C8B-B14F-4D97-AF65-F5344CB8AC3E}">
        <p14:creationId xmlns:p14="http://schemas.microsoft.com/office/powerpoint/2010/main" val="354453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3D6D059-6B31-483A-9839-990E2D9995DC}"/>
              </a:ext>
            </a:extLst>
          </p:cNvPr>
          <p:cNvGrpSpPr/>
          <p:nvPr/>
        </p:nvGrpSpPr>
        <p:grpSpPr>
          <a:xfrm>
            <a:off x="306250" y="1405706"/>
            <a:ext cx="6840999" cy="4233683"/>
            <a:chOff x="0" y="841375"/>
            <a:chExt cx="9144000" cy="6016625"/>
          </a:xfrm>
        </p:grpSpPr>
        <p:pic>
          <p:nvPicPr>
            <p:cNvPr id="13" name="Picture 1">
              <a:extLst>
                <a:ext uri="{FF2B5EF4-FFF2-40B4-BE49-F238E27FC236}">
                  <a16:creationId xmlns:a16="http://schemas.microsoft.com/office/drawing/2014/main" id="{FE8C7EEE-9D48-45AC-B299-4ACBB4E20A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41375"/>
              <a:ext cx="9144000" cy="601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grpSp>
          <p:nvGrpSpPr>
            <p:cNvPr id="14" name="Group 13">
              <a:extLst>
                <a:ext uri="{FF2B5EF4-FFF2-40B4-BE49-F238E27FC236}">
                  <a16:creationId xmlns:a16="http://schemas.microsoft.com/office/drawing/2014/main" id="{59030AD4-B41B-4E2A-ABAF-8711DE70A044}"/>
                </a:ext>
              </a:extLst>
            </p:cNvPr>
            <p:cNvGrpSpPr/>
            <p:nvPr/>
          </p:nvGrpSpPr>
          <p:grpSpPr>
            <a:xfrm>
              <a:off x="323277" y="2326230"/>
              <a:ext cx="8628213" cy="4491441"/>
              <a:chOff x="323277" y="2326230"/>
              <a:chExt cx="8628213" cy="4491441"/>
            </a:xfrm>
          </p:grpSpPr>
          <p:sp>
            <p:nvSpPr>
              <p:cNvPr id="15" name="Text Box 2">
                <a:extLst>
                  <a:ext uri="{FF2B5EF4-FFF2-40B4-BE49-F238E27FC236}">
                    <a16:creationId xmlns:a16="http://schemas.microsoft.com/office/drawing/2014/main" id="{183B4C96-B2A7-4230-BE79-932F50DAD9A1}"/>
                  </a:ext>
                </a:extLst>
              </p:cNvPr>
              <p:cNvSpPr txBox="1">
                <a:spLocks noChangeArrowheads="1"/>
              </p:cNvSpPr>
              <p:nvPr/>
            </p:nvSpPr>
            <p:spPr bwMode="auto">
              <a:xfrm rot="2040000">
                <a:off x="8014865" y="2326230"/>
                <a:ext cx="936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Arial" panose="020B0604020202020204" pitchFamily="34" charset="0"/>
                  </a:defRPr>
                </a:lvl1pPr>
                <a:lvl2pPr marL="742950" indent="-28575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Arial" panose="020B0604020202020204" pitchFamily="34" charset="0"/>
                  </a:defRPr>
                </a:lvl2pPr>
                <a:lvl3pPr marL="11430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anose="020B0604020202020204" pitchFamily="34" charset="0"/>
                  </a:defRPr>
                </a:lvl3pPr>
                <a:lvl4pPr marL="16002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4pPr>
                <a:lvl5pPr marL="20574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9pPr>
              </a:lstStyle>
              <a:p>
                <a:pPr eaLnBrk="1" hangingPunct="1">
                  <a:spcBef>
                    <a:spcPct val="0"/>
                  </a:spcBef>
                  <a:buClr>
                    <a:srgbClr val="000000"/>
                  </a:buClr>
                  <a:buFont typeface="Times New Roman" panose="02020603050405020304" pitchFamily="18" charset="0"/>
                  <a:buNone/>
                </a:pPr>
                <a:r>
                  <a:rPr lang="en-US" altLang="en-US" sz="1800" b="1" dirty="0">
                    <a:solidFill>
                      <a:srgbClr val="000000"/>
                    </a:solidFill>
                    <a:ea typeface="Arial Unicode MS" pitchFamily="34" charset="-128"/>
                  </a:rPr>
                  <a:t>Aug 17</a:t>
                </a:r>
              </a:p>
            </p:txBody>
          </p:sp>
          <p:sp>
            <p:nvSpPr>
              <p:cNvPr id="16" name="Text Box 3">
                <a:extLst>
                  <a:ext uri="{FF2B5EF4-FFF2-40B4-BE49-F238E27FC236}">
                    <a16:creationId xmlns:a16="http://schemas.microsoft.com/office/drawing/2014/main" id="{A62386B7-8454-4F83-8B3A-A7B6BAA5A08A}"/>
                  </a:ext>
                </a:extLst>
              </p:cNvPr>
              <p:cNvSpPr txBox="1">
                <a:spLocks noChangeArrowheads="1"/>
              </p:cNvSpPr>
              <p:nvPr/>
            </p:nvSpPr>
            <p:spPr bwMode="auto">
              <a:xfrm rot="2040000">
                <a:off x="7740650" y="3209925"/>
                <a:ext cx="936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Arial" panose="020B0604020202020204" pitchFamily="34" charset="0"/>
                  </a:defRPr>
                </a:lvl1pPr>
                <a:lvl2pPr marL="742950" indent="-28575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Arial" panose="020B0604020202020204" pitchFamily="34" charset="0"/>
                  </a:defRPr>
                </a:lvl2pPr>
                <a:lvl3pPr marL="11430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anose="020B0604020202020204" pitchFamily="34" charset="0"/>
                  </a:defRPr>
                </a:lvl3pPr>
                <a:lvl4pPr marL="16002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4pPr>
                <a:lvl5pPr marL="20574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9pPr>
              </a:lstStyle>
              <a:p>
                <a:pPr eaLnBrk="1" hangingPunct="1">
                  <a:spcBef>
                    <a:spcPct val="0"/>
                  </a:spcBef>
                  <a:buClr>
                    <a:srgbClr val="000000"/>
                  </a:buClr>
                  <a:buFont typeface="Times New Roman" panose="02020603050405020304" pitchFamily="18" charset="0"/>
                  <a:buNone/>
                </a:pPr>
                <a:r>
                  <a:rPr lang="en-US" altLang="en-US" sz="1800" b="1" dirty="0">
                    <a:solidFill>
                      <a:srgbClr val="000000"/>
                    </a:solidFill>
                    <a:ea typeface="Arial Unicode MS" pitchFamily="34" charset="-128"/>
                  </a:rPr>
                  <a:t>Aug 18</a:t>
                </a:r>
              </a:p>
            </p:txBody>
          </p:sp>
          <p:sp>
            <p:nvSpPr>
              <p:cNvPr id="17" name="Text Box 4">
                <a:extLst>
                  <a:ext uri="{FF2B5EF4-FFF2-40B4-BE49-F238E27FC236}">
                    <a16:creationId xmlns:a16="http://schemas.microsoft.com/office/drawing/2014/main" id="{002A7F9B-5A79-46CC-B1A8-386E8B64E8C6}"/>
                  </a:ext>
                </a:extLst>
              </p:cNvPr>
              <p:cNvSpPr txBox="1">
                <a:spLocks noChangeArrowheads="1"/>
              </p:cNvSpPr>
              <p:nvPr/>
            </p:nvSpPr>
            <p:spPr bwMode="auto">
              <a:xfrm rot="2040000">
                <a:off x="7034647" y="3761611"/>
                <a:ext cx="936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Arial" panose="020B0604020202020204" pitchFamily="34" charset="0"/>
                  </a:defRPr>
                </a:lvl1pPr>
                <a:lvl2pPr marL="742950" indent="-28575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Arial" panose="020B0604020202020204" pitchFamily="34" charset="0"/>
                  </a:defRPr>
                </a:lvl2pPr>
                <a:lvl3pPr marL="11430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anose="020B0604020202020204" pitchFamily="34" charset="0"/>
                  </a:defRPr>
                </a:lvl3pPr>
                <a:lvl4pPr marL="16002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4pPr>
                <a:lvl5pPr marL="20574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9pPr>
              </a:lstStyle>
              <a:p>
                <a:pPr eaLnBrk="1" hangingPunct="1">
                  <a:spcBef>
                    <a:spcPct val="0"/>
                  </a:spcBef>
                  <a:buClr>
                    <a:srgbClr val="000000"/>
                  </a:buClr>
                  <a:buFont typeface="Times New Roman" panose="02020603050405020304" pitchFamily="18" charset="0"/>
                  <a:buNone/>
                </a:pPr>
                <a:r>
                  <a:rPr lang="en-US" altLang="en-US" sz="1800" b="1" dirty="0">
                    <a:solidFill>
                      <a:srgbClr val="000000"/>
                    </a:solidFill>
                    <a:ea typeface="Arial Unicode MS" pitchFamily="34" charset="-128"/>
                  </a:rPr>
                  <a:t>Aug 19</a:t>
                </a:r>
              </a:p>
            </p:txBody>
          </p:sp>
          <p:sp>
            <p:nvSpPr>
              <p:cNvPr id="18" name="Text Box 5">
                <a:extLst>
                  <a:ext uri="{FF2B5EF4-FFF2-40B4-BE49-F238E27FC236}">
                    <a16:creationId xmlns:a16="http://schemas.microsoft.com/office/drawing/2014/main" id="{1A1805CD-AA8B-4731-9187-589679540F57}"/>
                  </a:ext>
                </a:extLst>
              </p:cNvPr>
              <p:cNvSpPr txBox="1">
                <a:spLocks noChangeArrowheads="1"/>
              </p:cNvSpPr>
              <p:nvPr/>
            </p:nvSpPr>
            <p:spPr bwMode="auto">
              <a:xfrm rot="2040000">
                <a:off x="6242420" y="4287264"/>
                <a:ext cx="936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Arial" panose="020B0604020202020204" pitchFamily="34" charset="0"/>
                  </a:defRPr>
                </a:lvl1pPr>
                <a:lvl2pPr marL="742950" indent="-28575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Arial" panose="020B0604020202020204" pitchFamily="34" charset="0"/>
                  </a:defRPr>
                </a:lvl2pPr>
                <a:lvl3pPr marL="11430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anose="020B0604020202020204" pitchFamily="34" charset="0"/>
                  </a:defRPr>
                </a:lvl3pPr>
                <a:lvl4pPr marL="16002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4pPr>
                <a:lvl5pPr marL="20574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9pPr>
              </a:lstStyle>
              <a:p>
                <a:pPr eaLnBrk="1" hangingPunct="1">
                  <a:spcBef>
                    <a:spcPct val="0"/>
                  </a:spcBef>
                  <a:buClr>
                    <a:srgbClr val="000000"/>
                  </a:buClr>
                  <a:buFont typeface="Times New Roman" panose="02020603050405020304" pitchFamily="18" charset="0"/>
                  <a:buNone/>
                </a:pPr>
                <a:r>
                  <a:rPr lang="en-US" altLang="en-US" sz="1800" b="1" dirty="0">
                    <a:solidFill>
                      <a:srgbClr val="000000"/>
                    </a:solidFill>
                    <a:ea typeface="Arial Unicode MS" pitchFamily="34" charset="-128"/>
                  </a:rPr>
                  <a:t>Aug 20</a:t>
                </a:r>
              </a:p>
            </p:txBody>
          </p:sp>
          <p:sp>
            <p:nvSpPr>
              <p:cNvPr id="19" name="Text Box 6">
                <a:extLst>
                  <a:ext uri="{FF2B5EF4-FFF2-40B4-BE49-F238E27FC236}">
                    <a16:creationId xmlns:a16="http://schemas.microsoft.com/office/drawing/2014/main" id="{7B51FC27-4B75-45F7-B7B2-B1F5345649A8}"/>
                  </a:ext>
                </a:extLst>
              </p:cNvPr>
              <p:cNvSpPr txBox="1">
                <a:spLocks noChangeArrowheads="1"/>
              </p:cNvSpPr>
              <p:nvPr/>
            </p:nvSpPr>
            <p:spPr bwMode="auto">
              <a:xfrm rot="2040000">
                <a:off x="5647205" y="4919915"/>
                <a:ext cx="936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Arial" panose="020B0604020202020204" pitchFamily="34" charset="0"/>
                  </a:defRPr>
                </a:lvl1pPr>
                <a:lvl2pPr marL="742950" indent="-28575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Arial" panose="020B0604020202020204" pitchFamily="34" charset="0"/>
                  </a:defRPr>
                </a:lvl2pPr>
                <a:lvl3pPr marL="11430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anose="020B0604020202020204" pitchFamily="34" charset="0"/>
                  </a:defRPr>
                </a:lvl3pPr>
                <a:lvl4pPr marL="16002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4pPr>
                <a:lvl5pPr marL="20574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9pPr>
              </a:lstStyle>
              <a:p>
                <a:pPr eaLnBrk="1" hangingPunct="1">
                  <a:spcBef>
                    <a:spcPct val="0"/>
                  </a:spcBef>
                  <a:buClr>
                    <a:srgbClr val="000000"/>
                  </a:buClr>
                  <a:buFont typeface="Times New Roman" panose="02020603050405020304" pitchFamily="18" charset="0"/>
                  <a:buNone/>
                </a:pPr>
                <a:r>
                  <a:rPr lang="en-US" altLang="en-US" sz="1800" b="1" dirty="0">
                    <a:solidFill>
                      <a:srgbClr val="000000"/>
                    </a:solidFill>
                    <a:ea typeface="Arial Unicode MS" pitchFamily="34" charset="-128"/>
                  </a:rPr>
                  <a:t>Aug 21</a:t>
                </a:r>
              </a:p>
            </p:txBody>
          </p:sp>
          <p:sp>
            <p:nvSpPr>
              <p:cNvPr id="20" name="Text Box 7">
                <a:extLst>
                  <a:ext uri="{FF2B5EF4-FFF2-40B4-BE49-F238E27FC236}">
                    <a16:creationId xmlns:a16="http://schemas.microsoft.com/office/drawing/2014/main" id="{7CF82922-19AB-4380-9D6C-596A8264BBA2}"/>
                  </a:ext>
                </a:extLst>
              </p:cNvPr>
              <p:cNvSpPr txBox="1">
                <a:spLocks noChangeArrowheads="1"/>
              </p:cNvSpPr>
              <p:nvPr/>
            </p:nvSpPr>
            <p:spPr bwMode="auto">
              <a:xfrm rot="2040000">
                <a:off x="4704736" y="5337323"/>
                <a:ext cx="936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Arial" panose="020B0604020202020204" pitchFamily="34" charset="0"/>
                  </a:defRPr>
                </a:lvl1pPr>
                <a:lvl2pPr marL="742950" indent="-28575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Arial" panose="020B0604020202020204" pitchFamily="34" charset="0"/>
                  </a:defRPr>
                </a:lvl2pPr>
                <a:lvl3pPr marL="11430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anose="020B0604020202020204" pitchFamily="34" charset="0"/>
                  </a:defRPr>
                </a:lvl3pPr>
                <a:lvl4pPr marL="16002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4pPr>
                <a:lvl5pPr marL="20574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9pPr>
              </a:lstStyle>
              <a:p>
                <a:pPr eaLnBrk="1" hangingPunct="1">
                  <a:spcBef>
                    <a:spcPct val="0"/>
                  </a:spcBef>
                  <a:buClr>
                    <a:srgbClr val="000000"/>
                  </a:buClr>
                  <a:buFont typeface="Times New Roman" panose="02020603050405020304" pitchFamily="18" charset="0"/>
                  <a:buNone/>
                </a:pPr>
                <a:r>
                  <a:rPr lang="en-US" altLang="en-US" sz="1800" b="1" dirty="0">
                    <a:solidFill>
                      <a:srgbClr val="000000"/>
                    </a:solidFill>
                    <a:ea typeface="Arial Unicode MS" pitchFamily="34" charset="-128"/>
                  </a:rPr>
                  <a:t>Aug 22</a:t>
                </a:r>
              </a:p>
            </p:txBody>
          </p:sp>
          <p:sp>
            <p:nvSpPr>
              <p:cNvPr id="21" name="Text Box 8">
                <a:extLst>
                  <a:ext uri="{FF2B5EF4-FFF2-40B4-BE49-F238E27FC236}">
                    <a16:creationId xmlns:a16="http://schemas.microsoft.com/office/drawing/2014/main" id="{1E341244-C1BF-4371-94BF-8A65C8F50965}"/>
                  </a:ext>
                </a:extLst>
              </p:cNvPr>
              <p:cNvSpPr txBox="1">
                <a:spLocks noChangeArrowheads="1"/>
              </p:cNvSpPr>
              <p:nvPr/>
            </p:nvSpPr>
            <p:spPr bwMode="auto">
              <a:xfrm rot="2040000">
                <a:off x="4217471" y="5957162"/>
                <a:ext cx="936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Arial" panose="020B0604020202020204" pitchFamily="34" charset="0"/>
                  </a:defRPr>
                </a:lvl1pPr>
                <a:lvl2pPr marL="742950" indent="-28575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Arial" panose="020B0604020202020204" pitchFamily="34" charset="0"/>
                  </a:defRPr>
                </a:lvl2pPr>
                <a:lvl3pPr marL="11430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anose="020B0604020202020204" pitchFamily="34" charset="0"/>
                  </a:defRPr>
                </a:lvl3pPr>
                <a:lvl4pPr marL="16002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4pPr>
                <a:lvl5pPr marL="20574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9pPr>
              </a:lstStyle>
              <a:p>
                <a:pPr eaLnBrk="1" hangingPunct="1">
                  <a:spcBef>
                    <a:spcPct val="0"/>
                  </a:spcBef>
                  <a:buClr>
                    <a:srgbClr val="000000"/>
                  </a:buClr>
                  <a:buFont typeface="Times New Roman" panose="02020603050405020304" pitchFamily="18" charset="0"/>
                  <a:buNone/>
                </a:pPr>
                <a:r>
                  <a:rPr lang="en-US" altLang="en-US" sz="1800" b="1" dirty="0">
                    <a:solidFill>
                      <a:srgbClr val="000000"/>
                    </a:solidFill>
                    <a:ea typeface="Arial Unicode MS" pitchFamily="34" charset="-128"/>
                  </a:rPr>
                  <a:t>Aug 23</a:t>
                </a:r>
              </a:p>
            </p:txBody>
          </p:sp>
          <p:sp>
            <p:nvSpPr>
              <p:cNvPr id="22" name="Text Box 9">
                <a:extLst>
                  <a:ext uri="{FF2B5EF4-FFF2-40B4-BE49-F238E27FC236}">
                    <a16:creationId xmlns:a16="http://schemas.microsoft.com/office/drawing/2014/main" id="{FCBA3B6E-57AA-4F0D-8161-5ECE08FD095E}"/>
                  </a:ext>
                </a:extLst>
              </p:cNvPr>
              <p:cNvSpPr txBox="1">
                <a:spLocks noChangeArrowheads="1"/>
              </p:cNvSpPr>
              <p:nvPr/>
            </p:nvSpPr>
            <p:spPr bwMode="auto">
              <a:xfrm rot="720000">
                <a:off x="469418" y="5117971"/>
                <a:ext cx="936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Arial" panose="020B0604020202020204" pitchFamily="34" charset="0"/>
                  </a:defRPr>
                </a:lvl1pPr>
                <a:lvl2pPr marL="742950" indent="-28575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Arial" panose="020B0604020202020204" pitchFamily="34" charset="0"/>
                  </a:defRPr>
                </a:lvl2pPr>
                <a:lvl3pPr marL="11430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anose="020B0604020202020204" pitchFamily="34" charset="0"/>
                  </a:defRPr>
                </a:lvl3pPr>
                <a:lvl4pPr marL="16002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4pPr>
                <a:lvl5pPr marL="20574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9pPr>
              </a:lstStyle>
              <a:p>
                <a:pPr eaLnBrk="1" hangingPunct="1">
                  <a:spcBef>
                    <a:spcPct val="0"/>
                  </a:spcBef>
                  <a:buClr>
                    <a:srgbClr val="000000"/>
                  </a:buClr>
                  <a:buFont typeface="Times New Roman" panose="02020603050405020304" pitchFamily="18" charset="0"/>
                  <a:buNone/>
                </a:pPr>
                <a:r>
                  <a:rPr lang="en-US" altLang="en-US" sz="1800" b="1" dirty="0">
                    <a:solidFill>
                      <a:srgbClr val="000000"/>
                    </a:solidFill>
                    <a:ea typeface="Arial Unicode MS" pitchFamily="34" charset="-128"/>
                  </a:rPr>
                  <a:t>Aug 25</a:t>
                </a:r>
              </a:p>
            </p:txBody>
          </p:sp>
          <p:sp>
            <p:nvSpPr>
              <p:cNvPr id="23" name="Text Box 10">
                <a:extLst>
                  <a:ext uri="{FF2B5EF4-FFF2-40B4-BE49-F238E27FC236}">
                    <a16:creationId xmlns:a16="http://schemas.microsoft.com/office/drawing/2014/main" id="{10C23B63-3F97-41E3-A27A-0C0CE4A182C9}"/>
                  </a:ext>
                </a:extLst>
              </p:cNvPr>
              <p:cNvSpPr txBox="1">
                <a:spLocks noChangeArrowheads="1"/>
              </p:cNvSpPr>
              <p:nvPr/>
            </p:nvSpPr>
            <p:spPr bwMode="auto">
              <a:xfrm rot="720000">
                <a:off x="323277" y="5653829"/>
                <a:ext cx="936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Arial" panose="020B0604020202020204" pitchFamily="34" charset="0"/>
                  </a:defRPr>
                </a:lvl1pPr>
                <a:lvl2pPr marL="742950" indent="-28575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Arial" panose="020B0604020202020204" pitchFamily="34" charset="0"/>
                  </a:defRPr>
                </a:lvl2pPr>
                <a:lvl3pPr marL="11430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anose="020B0604020202020204" pitchFamily="34" charset="0"/>
                  </a:defRPr>
                </a:lvl3pPr>
                <a:lvl4pPr marL="16002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4pPr>
                <a:lvl5pPr marL="20574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9pPr>
              </a:lstStyle>
              <a:p>
                <a:pPr eaLnBrk="1" hangingPunct="1">
                  <a:spcBef>
                    <a:spcPct val="0"/>
                  </a:spcBef>
                  <a:buClr>
                    <a:srgbClr val="000000"/>
                  </a:buClr>
                  <a:buFont typeface="Times New Roman" panose="02020603050405020304" pitchFamily="18" charset="0"/>
                  <a:buNone/>
                </a:pPr>
                <a:r>
                  <a:rPr lang="en-US" altLang="en-US" sz="1800" b="1" dirty="0">
                    <a:solidFill>
                      <a:srgbClr val="000000"/>
                    </a:solidFill>
                    <a:ea typeface="Arial Unicode MS" pitchFamily="34" charset="-128"/>
                  </a:rPr>
                  <a:t>Aug 28</a:t>
                </a:r>
              </a:p>
            </p:txBody>
          </p:sp>
          <p:sp>
            <p:nvSpPr>
              <p:cNvPr id="24" name="Freeform 11">
                <a:extLst>
                  <a:ext uri="{FF2B5EF4-FFF2-40B4-BE49-F238E27FC236}">
                    <a16:creationId xmlns:a16="http://schemas.microsoft.com/office/drawing/2014/main" id="{FE06B798-48DC-43EE-B427-B85B2C3CD4B8}"/>
                  </a:ext>
                </a:extLst>
              </p:cNvPr>
              <p:cNvSpPr>
                <a:spLocks/>
              </p:cNvSpPr>
              <p:nvPr/>
            </p:nvSpPr>
            <p:spPr bwMode="auto">
              <a:xfrm>
                <a:off x="6819900" y="5117516"/>
                <a:ext cx="38100" cy="838199"/>
              </a:xfrm>
              <a:custGeom>
                <a:avLst/>
                <a:gdLst>
                  <a:gd name="T0" fmla="*/ 0 w 24"/>
                  <a:gd name="T1" fmla="*/ 0 h 528"/>
                  <a:gd name="T2" fmla="*/ 2147483646 w 24"/>
                  <a:gd name="T3" fmla="*/ 2147483646 h 528"/>
                  <a:gd name="T4" fmla="*/ 0 60000 65536"/>
                  <a:gd name="T5" fmla="*/ 0 60000 65536"/>
                  <a:gd name="T6" fmla="*/ 0 w 24"/>
                  <a:gd name="T7" fmla="*/ 0 h 528"/>
                  <a:gd name="T8" fmla="*/ 24 w 24"/>
                  <a:gd name="T9" fmla="*/ 528 h 528"/>
                </a:gdLst>
                <a:ahLst/>
                <a:cxnLst>
                  <a:cxn ang="T4">
                    <a:pos x="T0" y="T1"/>
                  </a:cxn>
                  <a:cxn ang="T5">
                    <a:pos x="T2" y="T3"/>
                  </a:cxn>
                </a:cxnLst>
                <a:rect l="T6" t="T7" r="T8" b="T9"/>
                <a:pathLst>
                  <a:path w="24" h="528">
                    <a:moveTo>
                      <a:pt x="0" y="0"/>
                    </a:moveTo>
                    <a:lnTo>
                      <a:pt x="24" y="528"/>
                    </a:lnTo>
                  </a:path>
                </a:pathLst>
              </a:custGeom>
              <a:noFill/>
              <a:ln w="19080">
                <a:solidFill>
                  <a:srgbClr val="FFFFFF"/>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5" name="Text Box 12">
                <a:extLst>
                  <a:ext uri="{FF2B5EF4-FFF2-40B4-BE49-F238E27FC236}">
                    <a16:creationId xmlns:a16="http://schemas.microsoft.com/office/drawing/2014/main" id="{024B6994-9F0B-43D4-B609-D33281CEFD2A}"/>
                  </a:ext>
                </a:extLst>
              </p:cNvPr>
              <p:cNvSpPr txBox="1">
                <a:spLocks noChangeArrowheads="1"/>
              </p:cNvSpPr>
              <p:nvPr/>
            </p:nvSpPr>
            <p:spPr bwMode="auto">
              <a:xfrm>
                <a:off x="6810375" y="5334000"/>
                <a:ext cx="6429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Arial" panose="020B0604020202020204" pitchFamily="34" charset="0"/>
                  </a:defRPr>
                </a:lvl1pPr>
                <a:lvl2pPr marL="742950" indent="-28575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Arial" panose="020B0604020202020204" pitchFamily="34" charset="0"/>
                  </a:defRPr>
                </a:lvl2pPr>
                <a:lvl3pPr marL="11430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anose="020B0604020202020204" pitchFamily="34" charset="0"/>
                  </a:defRPr>
                </a:lvl3pPr>
                <a:lvl4pPr marL="16002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4pPr>
                <a:lvl5pPr marL="20574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9pPr>
              </a:lstStyle>
              <a:p>
                <a:pPr eaLnBrk="1" hangingPunct="1">
                  <a:spcBef>
                    <a:spcPct val="0"/>
                  </a:spcBef>
                  <a:buClr>
                    <a:srgbClr val="000000"/>
                  </a:buClr>
                  <a:buFont typeface="Times New Roman" panose="02020603050405020304" pitchFamily="18" charset="0"/>
                  <a:buNone/>
                </a:pPr>
                <a:r>
                  <a:rPr lang="en-US" altLang="en-US" sz="1600" b="1">
                    <a:solidFill>
                      <a:srgbClr val="FFFFFF"/>
                    </a:solidFill>
                    <a:ea typeface="Arial Unicode MS" pitchFamily="34" charset="-128"/>
                  </a:rPr>
                  <a:t>5 km</a:t>
                </a:r>
              </a:p>
            </p:txBody>
          </p:sp>
          <p:sp>
            <p:nvSpPr>
              <p:cNvPr id="26" name="Freeform 13">
                <a:extLst>
                  <a:ext uri="{FF2B5EF4-FFF2-40B4-BE49-F238E27FC236}">
                    <a16:creationId xmlns:a16="http://schemas.microsoft.com/office/drawing/2014/main" id="{3D662E14-B731-4F90-B38C-953397CA4FFC}"/>
                  </a:ext>
                </a:extLst>
              </p:cNvPr>
              <p:cNvSpPr>
                <a:spLocks/>
              </p:cNvSpPr>
              <p:nvPr/>
            </p:nvSpPr>
            <p:spPr bwMode="auto">
              <a:xfrm>
                <a:off x="2741613" y="5566077"/>
                <a:ext cx="26987" cy="506412"/>
              </a:xfrm>
              <a:custGeom>
                <a:avLst/>
                <a:gdLst>
                  <a:gd name="T0" fmla="*/ 0 w 17"/>
                  <a:gd name="T1" fmla="*/ 0 h 319"/>
                  <a:gd name="T2" fmla="*/ 2147483646 w 17"/>
                  <a:gd name="T3" fmla="*/ 2147483646 h 319"/>
                  <a:gd name="T4" fmla="*/ 0 60000 65536"/>
                  <a:gd name="T5" fmla="*/ 0 60000 65536"/>
                  <a:gd name="T6" fmla="*/ 0 w 17"/>
                  <a:gd name="T7" fmla="*/ 0 h 319"/>
                  <a:gd name="T8" fmla="*/ 17 w 17"/>
                  <a:gd name="T9" fmla="*/ 319 h 319"/>
                </a:gdLst>
                <a:ahLst/>
                <a:cxnLst>
                  <a:cxn ang="T4">
                    <a:pos x="T0" y="T1"/>
                  </a:cxn>
                  <a:cxn ang="T5">
                    <a:pos x="T2" y="T3"/>
                  </a:cxn>
                </a:cxnLst>
                <a:rect l="T6" t="T7" r="T8" b="T9"/>
                <a:pathLst>
                  <a:path w="17" h="319">
                    <a:moveTo>
                      <a:pt x="0" y="0"/>
                    </a:moveTo>
                    <a:lnTo>
                      <a:pt x="17" y="319"/>
                    </a:lnTo>
                  </a:path>
                </a:pathLst>
              </a:custGeom>
              <a:noFill/>
              <a:ln w="19080">
                <a:solidFill>
                  <a:srgbClr val="FFFFFF"/>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7" name="Text Box 14">
                <a:extLst>
                  <a:ext uri="{FF2B5EF4-FFF2-40B4-BE49-F238E27FC236}">
                    <a16:creationId xmlns:a16="http://schemas.microsoft.com/office/drawing/2014/main" id="{EC87DA92-13A2-4F10-984A-BC3AC98CDB07}"/>
                  </a:ext>
                </a:extLst>
              </p:cNvPr>
              <p:cNvSpPr txBox="1">
                <a:spLocks noChangeArrowheads="1"/>
              </p:cNvSpPr>
              <p:nvPr/>
            </p:nvSpPr>
            <p:spPr bwMode="auto">
              <a:xfrm>
                <a:off x="2746375" y="5661912"/>
                <a:ext cx="6429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Arial" panose="020B0604020202020204" pitchFamily="34" charset="0"/>
                  </a:defRPr>
                </a:lvl1pPr>
                <a:lvl2pPr marL="742950" indent="-28575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Arial" panose="020B0604020202020204" pitchFamily="34" charset="0"/>
                  </a:defRPr>
                </a:lvl2pPr>
                <a:lvl3pPr marL="11430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anose="020B0604020202020204" pitchFamily="34" charset="0"/>
                  </a:defRPr>
                </a:lvl3pPr>
                <a:lvl4pPr marL="16002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4pPr>
                <a:lvl5pPr marL="20574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9pPr>
              </a:lstStyle>
              <a:p>
                <a:pPr eaLnBrk="1" hangingPunct="1">
                  <a:spcBef>
                    <a:spcPct val="0"/>
                  </a:spcBef>
                  <a:buClr>
                    <a:srgbClr val="000000"/>
                  </a:buClr>
                  <a:buFont typeface="Times New Roman" panose="02020603050405020304" pitchFamily="18" charset="0"/>
                  <a:buNone/>
                </a:pPr>
                <a:r>
                  <a:rPr lang="en-US" altLang="en-US" sz="1600" b="1" dirty="0">
                    <a:solidFill>
                      <a:srgbClr val="FFFFFF"/>
                    </a:solidFill>
                    <a:ea typeface="Arial Unicode MS" pitchFamily="34" charset="-128"/>
                  </a:rPr>
                  <a:t>3 km</a:t>
                </a:r>
              </a:p>
            </p:txBody>
          </p:sp>
          <p:sp>
            <p:nvSpPr>
              <p:cNvPr id="28" name="Text Box 15">
                <a:extLst>
                  <a:ext uri="{FF2B5EF4-FFF2-40B4-BE49-F238E27FC236}">
                    <a16:creationId xmlns:a16="http://schemas.microsoft.com/office/drawing/2014/main" id="{DB42A2BB-FFD5-4053-8EA6-CAAF5BED86E1}"/>
                  </a:ext>
                </a:extLst>
              </p:cNvPr>
              <p:cNvSpPr txBox="1">
                <a:spLocks noChangeArrowheads="1"/>
              </p:cNvSpPr>
              <p:nvPr/>
            </p:nvSpPr>
            <p:spPr bwMode="auto">
              <a:xfrm>
                <a:off x="2002383" y="6377180"/>
                <a:ext cx="2368454" cy="440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spAutoFit/>
              </a:bodyPr>
              <a:lstStyle>
                <a:lvl1pPr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Arial" panose="020B0604020202020204" pitchFamily="34" charset="0"/>
                  </a:defRPr>
                </a:lvl1pPr>
                <a:lvl2pPr marL="742950" indent="-28575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Arial" panose="020B0604020202020204" pitchFamily="34" charset="0"/>
                  </a:defRPr>
                </a:lvl2pPr>
                <a:lvl3pPr marL="11430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anose="020B0604020202020204" pitchFamily="34" charset="0"/>
                  </a:defRPr>
                </a:lvl3pPr>
                <a:lvl4pPr marL="16002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4pPr>
                <a:lvl5pPr marL="2057400" indent="-228600" defTabSz="4572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5pPr>
                <a:lvl6pPr marL="25146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6pPr>
                <a:lvl7pPr marL="29718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7pPr>
                <a:lvl8pPr marL="34290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8pPr>
                <a:lvl9pPr marL="3886200" indent="-228600" defTabSz="4572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9pPr>
              </a:lstStyle>
              <a:p>
                <a:pPr algn="ctr">
                  <a:spcBef>
                    <a:spcPts val="675"/>
                  </a:spcBef>
                  <a:buClr>
                    <a:srgbClr val="000000"/>
                  </a:buClr>
                  <a:buFont typeface="Times New Roman" panose="02020603050405020304" pitchFamily="18" charset="0"/>
                  <a:buNone/>
                </a:pPr>
                <a:r>
                  <a:rPr lang="en-US" altLang="en-US" sz="1400" b="1" dirty="0">
                    <a:solidFill>
                      <a:srgbClr val="FFFF00"/>
                    </a:solidFill>
                    <a:ea typeface="Arial Unicode MS" pitchFamily="34" charset="-128"/>
                  </a:rPr>
                  <a:t>Liu et al. JGR 2008</a:t>
                </a:r>
              </a:p>
            </p:txBody>
          </p:sp>
        </p:grpSp>
      </p:grpSp>
      <p:sp>
        <p:nvSpPr>
          <p:cNvPr id="2" name="Title 1">
            <a:extLst>
              <a:ext uri="{FF2B5EF4-FFF2-40B4-BE49-F238E27FC236}">
                <a16:creationId xmlns:a16="http://schemas.microsoft.com/office/drawing/2014/main" id="{6C0CEABA-0F2C-4268-8A35-9C80445AEE2D}"/>
              </a:ext>
            </a:extLst>
          </p:cNvPr>
          <p:cNvSpPr>
            <a:spLocks noGrp="1"/>
          </p:cNvSpPr>
          <p:nvPr>
            <p:ph type="title"/>
          </p:nvPr>
        </p:nvSpPr>
        <p:spPr/>
        <p:txBody>
          <a:bodyPr/>
          <a:lstStyle/>
          <a:p>
            <a:r>
              <a:rPr lang="en-US" dirty="0"/>
              <a:t>Sahara Dust Transport</a:t>
            </a:r>
          </a:p>
        </p:txBody>
      </p:sp>
      <p:sp>
        <p:nvSpPr>
          <p:cNvPr id="4" name="TextBox 3">
            <a:extLst>
              <a:ext uri="{FF2B5EF4-FFF2-40B4-BE49-F238E27FC236}">
                <a16:creationId xmlns:a16="http://schemas.microsoft.com/office/drawing/2014/main" id="{F89353B2-AAE5-4AA5-9C6A-7882F6815B07}"/>
              </a:ext>
            </a:extLst>
          </p:cNvPr>
          <p:cNvSpPr txBox="1"/>
          <p:nvPr/>
        </p:nvSpPr>
        <p:spPr>
          <a:xfrm>
            <a:off x="8830930" y="6241152"/>
            <a:ext cx="2522870"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(Hongbin Yu et al. GRL 2015)</a:t>
            </a:r>
          </a:p>
        </p:txBody>
      </p:sp>
      <p:pic>
        <p:nvPicPr>
          <p:cNvPr id="6" name="Picture 5" descr="Map&#10;&#10;Description automatically generated">
            <a:extLst>
              <a:ext uri="{FF2B5EF4-FFF2-40B4-BE49-F238E27FC236}">
                <a16:creationId xmlns:a16="http://schemas.microsoft.com/office/drawing/2014/main" id="{412A6744-F5C3-4836-8736-20679EDFABF6}"/>
              </a:ext>
            </a:extLst>
          </p:cNvPr>
          <p:cNvPicPr>
            <a:picLocks noChangeAspect="1"/>
          </p:cNvPicPr>
          <p:nvPr/>
        </p:nvPicPr>
        <p:blipFill rotWithShape="1">
          <a:blip r:embed="rId3">
            <a:extLst>
              <a:ext uri="{28A0092B-C50C-407E-A947-70E740481C1C}">
                <a14:useLocalDpi xmlns:a14="http://schemas.microsoft.com/office/drawing/2010/main" val="0"/>
              </a:ext>
            </a:extLst>
          </a:blip>
          <a:srcRect t="51333"/>
          <a:stretch/>
        </p:blipFill>
        <p:spPr>
          <a:xfrm>
            <a:off x="7372459" y="2390789"/>
            <a:ext cx="3944270" cy="3019314"/>
          </a:xfrm>
          <a:prstGeom prst="rect">
            <a:avLst/>
          </a:prstGeom>
        </p:spPr>
      </p:pic>
      <p:sp>
        <p:nvSpPr>
          <p:cNvPr id="7" name="TextBox 6">
            <a:extLst>
              <a:ext uri="{FF2B5EF4-FFF2-40B4-BE49-F238E27FC236}">
                <a16:creationId xmlns:a16="http://schemas.microsoft.com/office/drawing/2014/main" id="{CA62D4CF-FA47-4976-AC90-786CF243105C}"/>
              </a:ext>
            </a:extLst>
          </p:cNvPr>
          <p:cNvSpPr txBox="1"/>
          <p:nvPr/>
        </p:nvSpPr>
        <p:spPr>
          <a:xfrm>
            <a:off x="7352253" y="5488804"/>
            <a:ext cx="4562764"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Estimated mean mass fluxes into the Amazon Basin (2007-2013) and net dust deposition (</a:t>
            </a:r>
            <a:r>
              <a:rPr lang="en-US" sz="1600" dirty="0" err="1">
                <a:latin typeface="Arial" panose="020B0604020202020204" pitchFamily="34" charset="0"/>
                <a:cs typeface="Arial" panose="020B0604020202020204" pitchFamily="34" charset="0"/>
              </a:rPr>
              <a:t>Tg</a:t>
            </a:r>
            <a:r>
              <a:rPr lang="en-US" sz="1600" dirty="0">
                <a:latin typeface="Arial" panose="020B0604020202020204" pitchFamily="34" charset="0"/>
                <a:cs typeface="Arial" panose="020B0604020202020204" pitchFamily="34" charset="0"/>
              </a:rPr>
              <a:t>) </a:t>
            </a:r>
          </a:p>
        </p:txBody>
      </p:sp>
      <p:sp>
        <p:nvSpPr>
          <p:cNvPr id="11" name="TextBox 10">
            <a:extLst>
              <a:ext uri="{FF2B5EF4-FFF2-40B4-BE49-F238E27FC236}">
                <a16:creationId xmlns:a16="http://schemas.microsoft.com/office/drawing/2014/main" id="{C3FB6A7D-17F6-43DF-93D1-0292923A826A}"/>
              </a:ext>
            </a:extLst>
          </p:cNvPr>
          <p:cNvSpPr txBox="1"/>
          <p:nvPr/>
        </p:nvSpPr>
        <p:spPr>
          <a:xfrm>
            <a:off x="1901037" y="1062152"/>
            <a:ext cx="3821676" cy="338554"/>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Sahara dust  outbreak, August 2007</a:t>
            </a:r>
          </a:p>
        </p:txBody>
      </p:sp>
      <p:sp>
        <p:nvSpPr>
          <p:cNvPr id="29" name="TextBox 28">
            <a:extLst>
              <a:ext uri="{FF2B5EF4-FFF2-40B4-BE49-F238E27FC236}">
                <a16:creationId xmlns:a16="http://schemas.microsoft.com/office/drawing/2014/main" id="{66685909-B9A6-4B33-BDAC-F07A6399EF54}"/>
              </a:ext>
            </a:extLst>
          </p:cNvPr>
          <p:cNvSpPr txBox="1"/>
          <p:nvPr/>
        </p:nvSpPr>
        <p:spPr>
          <a:xfrm>
            <a:off x="261240" y="5706825"/>
            <a:ext cx="7016638" cy="830997"/>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CALIPSO extinction profiles can be converted to dust mass concentration and combined with reanalysis winds to estimate dust mass flux through latitudinal curtains</a:t>
            </a:r>
          </a:p>
        </p:txBody>
      </p:sp>
      <p:sp>
        <p:nvSpPr>
          <p:cNvPr id="30" name="TextBox 29">
            <a:extLst>
              <a:ext uri="{FF2B5EF4-FFF2-40B4-BE49-F238E27FC236}">
                <a16:creationId xmlns:a16="http://schemas.microsoft.com/office/drawing/2014/main" id="{02F7F22A-ADBB-4229-800C-8ABC64DD8EF1}"/>
              </a:ext>
            </a:extLst>
          </p:cNvPr>
          <p:cNvSpPr txBox="1"/>
          <p:nvPr/>
        </p:nvSpPr>
        <p:spPr>
          <a:xfrm>
            <a:off x="7441471" y="1390601"/>
            <a:ext cx="4031661" cy="830997"/>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Sahara dust contains phosphorus and represents a significant source of nutrients to the Amazon basin</a:t>
            </a:r>
          </a:p>
        </p:txBody>
      </p:sp>
    </p:spTree>
    <p:extLst>
      <p:ext uri="{BB962C8B-B14F-4D97-AF65-F5344CB8AC3E}">
        <p14:creationId xmlns:p14="http://schemas.microsoft.com/office/powerpoint/2010/main" val="672375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1F275E-90F5-4E0F-9EB2-B232A5865BE4}"/>
              </a:ext>
            </a:extLst>
          </p:cNvPr>
          <p:cNvPicPr>
            <a:picLocks noChangeAspect="1"/>
          </p:cNvPicPr>
          <p:nvPr/>
        </p:nvPicPr>
        <p:blipFill>
          <a:blip r:embed="rId2"/>
          <a:stretch>
            <a:fillRect/>
          </a:stretch>
        </p:blipFill>
        <p:spPr>
          <a:xfrm>
            <a:off x="274754" y="1646707"/>
            <a:ext cx="4343309" cy="4847779"/>
          </a:xfrm>
          <a:prstGeom prst="rect">
            <a:avLst/>
          </a:prstGeom>
        </p:spPr>
      </p:pic>
      <p:sp>
        <p:nvSpPr>
          <p:cNvPr id="6" name="TextBox 5">
            <a:extLst>
              <a:ext uri="{FF2B5EF4-FFF2-40B4-BE49-F238E27FC236}">
                <a16:creationId xmlns:a16="http://schemas.microsoft.com/office/drawing/2014/main" id="{0A38D821-62D0-4519-920E-0DD67B65608F}"/>
              </a:ext>
            </a:extLst>
          </p:cNvPr>
          <p:cNvSpPr txBox="1"/>
          <p:nvPr/>
        </p:nvSpPr>
        <p:spPr>
          <a:xfrm>
            <a:off x="3264735" y="6406930"/>
            <a:ext cx="2031967"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a:t>
            </a:r>
            <a:r>
              <a:rPr lang="en-US" sz="1400" dirty="0" err="1">
                <a:latin typeface="Arial" panose="020B0604020202020204" pitchFamily="34" charset="0"/>
                <a:cs typeface="Arial" panose="020B0604020202020204" pitchFamily="34" charset="0"/>
              </a:rPr>
              <a:t>Textor</a:t>
            </a:r>
            <a:r>
              <a:rPr lang="en-US" sz="1400" dirty="0">
                <a:latin typeface="Arial" panose="020B0604020202020204" pitchFamily="34" charset="0"/>
                <a:cs typeface="Arial" panose="020B0604020202020204" pitchFamily="34" charset="0"/>
              </a:rPr>
              <a:t> et al ACP 2006)</a:t>
            </a:r>
          </a:p>
        </p:txBody>
      </p:sp>
      <p:sp>
        <p:nvSpPr>
          <p:cNvPr id="7" name="TextBox 6">
            <a:extLst>
              <a:ext uri="{FF2B5EF4-FFF2-40B4-BE49-F238E27FC236}">
                <a16:creationId xmlns:a16="http://schemas.microsoft.com/office/drawing/2014/main" id="{EEF73A5B-691A-49C3-A945-FE85D21B2F74}"/>
              </a:ext>
            </a:extLst>
          </p:cNvPr>
          <p:cNvSpPr txBox="1"/>
          <p:nvPr/>
        </p:nvSpPr>
        <p:spPr>
          <a:xfrm>
            <a:off x="356315" y="1103104"/>
            <a:ext cx="4442884" cy="523220"/>
          </a:xfrm>
          <a:prstGeom prst="rect">
            <a:avLst/>
          </a:prstGeom>
          <a:noFill/>
        </p:spPr>
        <p:txBody>
          <a:bodyPr wrap="square" rtlCol="0">
            <a:spAutoFit/>
          </a:bodyPr>
          <a:lstStyle/>
          <a:p>
            <a:pPr algn="ctr"/>
            <a:r>
              <a:rPr lang="en-US" sz="1400" b="1" dirty="0">
                <a:latin typeface="Comic Sans MS" panose="030F0702030302020204" pitchFamily="66" charset="0"/>
                <a:cs typeface="Arial" panose="020B0604020202020204" pitchFamily="34" charset="0"/>
              </a:rPr>
              <a:t>circa 2006: </a:t>
            </a:r>
            <a:r>
              <a:rPr lang="en-US" sz="1400" dirty="0">
                <a:latin typeface="Comic Sans MS" panose="030F0702030302020204" pitchFamily="66" charset="0"/>
                <a:cs typeface="Arial" panose="020B0604020202020204" pitchFamily="34" charset="0"/>
              </a:rPr>
              <a:t>annual zonal mean aerosol mass concentration from 15 different global models</a:t>
            </a:r>
          </a:p>
        </p:txBody>
      </p:sp>
      <p:grpSp>
        <p:nvGrpSpPr>
          <p:cNvPr id="4" name="Group 3">
            <a:extLst>
              <a:ext uri="{FF2B5EF4-FFF2-40B4-BE49-F238E27FC236}">
                <a16:creationId xmlns:a16="http://schemas.microsoft.com/office/drawing/2014/main" id="{3FB55A85-DD1C-4F41-B221-9C0C53F86A3B}"/>
              </a:ext>
            </a:extLst>
          </p:cNvPr>
          <p:cNvGrpSpPr/>
          <p:nvPr/>
        </p:nvGrpSpPr>
        <p:grpSpPr>
          <a:xfrm>
            <a:off x="5669516" y="1219562"/>
            <a:ext cx="6059180" cy="5509325"/>
            <a:chOff x="5640681" y="1064017"/>
            <a:chExt cx="6059180" cy="5509325"/>
          </a:xfrm>
        </p:grpSpPr>
        <p:pic>
          <p:nvPicPr>
            <p:cNvPr id="8" name="Picture 7">
              <a:extLst>
                <a:ext uri="{FF2B5EF4-FFF2-40B4-BE49-F238E27FC236}">
                  <a16:creationId xmlns:a16="http://schemas.microsoft.com/office/drawing/2014/main" id="{72288A20-B732-43A8-AD64-2D2A431F990C}"/>
                </a:ext>
              </a:extLst>
            </p:cNvPr>
            <p:cNvPicPr>
              <a:picLocks noChangeAspect="1"/>
            </p:cNvPicPr>
            <p:nvPr/>
          </p:nvPicPr>
          <p:blipFill>
            <a:blip r:embed="rId3"/>
            <a:stretch>
              <a:fillRect/>
            </a:stretch>
          </p:blipFill>
          <p:spPr>
            <a:xfrm>
              <a:off x="5640681" y="1614001"/>
              <a:ext cx="5949488" cy="4959341"/>
            </a:xfrm>
            <a:prstGeom prst="rect">
              <a:avLst/>
            </a:prstGeom>
          </p:spPr>
        </p:pic>
        <p:sp>
          <p:nvSpPr>
            <p:cNvPr id="9" name="Rectangle 8">
              <a:extLst>
                <a:ext uri="{FF2B5EF4-FFF2-40B4-BE49-F238E27FC236}">
                  <a16:creationId xmlns:a16="http://schemas.microsoft.com/office/drawing/2014/main" id="{D3485E05-54B5-4CF9-B83B-D7D1A598B739}"/>
                </a:ext>
              </a:extLst>
            </p:cNvPr>
            <p:cNvSpPr/>
            <p:nvPr/>
          </p:nvSpPr>
          <p:spPr>
            <a:xfrm>
              <a:off x="6211381" y="1542183"/>
              <a:ext cx="5106579" cy="276999"/>
            </a:xfrm>
            <a:prstGeom prst="rect">
              <a:avLst/>
            </a:prstGeom>
            <a:solidFill>
              <a:schemeClr val="bg1"/>
            </a:solidFill>
          </p:spPr>
          <p:txBody>
            <a:bodyPr wrap="square">
              <a:spAutoFit/>
            </a:bodyPr>
            <a:lstStyle/>
            <a:p>
              <a:pPr algn="ctr"/>
              <a:r>
                <a:rPr lang="en-US" sz="1200" dirty="0">
                  <a:latin typeface="Arial" panose="020B0604020202020204" pitchFamily="34" charset="0"/>
                  <a:cs typeface="Arial" panose="020B0604020202020204" pitchFamily="34" charset="0"/>
                </a:rPr>
                <a:t>Clear-sky zonal mean aerosol extinction, April 2008</a:t>
              </a:r>
            </a:p>
          </p:txBody>
        </p:sp>
        <p:sp>
          <p:nvSpPr>
            <p:cNvPr id="10" name="Text Box 3">
              <a:extLst>
                <a:ext uri="{FF2B5EF4-FFF2-40B4-BE49-F238E27FC236}">
                  <a16:creationId xmlns:a16="http://schemas.microsoft.com/office/drawing/2014/main" id="{ACF75E22-4EFD-47E8-B713-A3C2F6824AC4}"/>
                </a:ext>
              </a:extLst>
            </p:cNvPr>
            <p:cNvSpPr txBox="1">
              <a:spLocks noChangeArrowheads="1"/>
            </p:cNvSpPr>
            <p:nvPr/>
          </p:nvSpPr>
          <p:spPr bwMode="auto">
            <a:xfrm>
              <a:off x="6361980" y="2072252"/>
              <a:ext cx="2140628" cy="25567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tx1"/>
                  </a:solidFill>
                  <a:latin typeface="Arial" panose="020B0604020202020204" pitchFamily="34" charset="0"/>
                </a:defRPr>
              </a:lvl1pPr>
              <a:lvl2pPr marL="742950" indent="-28575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tx1"/>
                  </a:solidFill>
                  <a:latin typeface="Arial" panose="020B0604020202020204" pitchFamily="34" charset="0"/>
                </a:defRPr>
              </a:lvl2pPr>
              <a:lvl3pPr marL="1143000" indent="-2286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anose="020B0604020202020204" pitchFamily="34" charset="0"/>
                </a:defRPr>
              </a:lvl3pPr>
              <a:lvl4pPr marL="1600200" indent="-2286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4pPr>
              <a:lvl5pPr marL="2057400" indent="-228600">
                <a:spcBef>
                  <a:spcPct val="200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defRPr>
              </a:lvl9pPr>
            </a:lstStyle>
            <a:p>
              <a:pPr eaLnBrk="1" hangingPunct="1">
                <a:spcBef>
                  <a:spcPct val="0"/>
                </a:spcBef>
                <a:buFontTx/>
                <a:buNone/>
              </a:pPr>
              <a:r>
                <a:rPr lang="en-US" altLang="en-US" sz="2000" dirty="0">
                  <a:solidFill>
                    <a:srgbClr val="FFFF00"/>
                  </a:solidFill>
                  <a:latin typeface="Comic Sans MS" panose="030F0702030302020204" pitchFamily="66" charset="0"/>
                  <a:cs typeface="Calibri" panose="020F0502020204030204" pitchFamily="34" charset="0"/>
                </a:rPr>
                <a:t>CALIPSO</a:t>
              </a:r>
            </a:p>
            <a:p>
              <a:pPr algn="ctr" eaLnBrk="1" hangingPunct="1">
                <a:spcBef>
                  <a:spcPct val="0"/>
                </a:spcBef>
                <a:buFontTx/>
                <a:buNone/>
              </a:pPr>
              <a:endParaRPr lang="en-US" altLang="en-US" sz="2000" dirty="0">
                <a:solidFill>
                  <a:srgbClr val="FFFF00"/>
                </a:solidFill>
                <a:latin typeface="Comic Sans MS" panose="030F0702030302020204" pitchFamily="66" charset="0"/>
                <a:cs typeface="Calibri" panose="020F0502020204030204" pitchFamily="34" charset="0"/>
              </a:endParaRPr>
            </a:p>
            <a:p>
              <a:pPr algn="ctr" eaLnBrk="1" hangingPunct="1">
                <a:spcBef>
                  <a:spcPct val="0"/>
                </a:spcBef>
                <a:buFontTx/>
                <a:buNone/>
              </a:pPr>
              <a:endParaRPr lang="en-US" altLang="en-US" sz="2000" dirty="0">
                <a:solidFill>
                  <a:srgbClr val="FFFF00"/>
                </a:solidFill>
                <a:latin typeface="Comic Sans MS" panose="030F0702030302020204" pitchFamily="66" charset="0"/>
                <a:cs typeface="Calibri" panose="020F0502020204030204" pitchFamily="34" charset="0"/>
              </a:endParaRPr>
            </a:p>
            <a:p>
              <a:pPr algn="ctr" eaLnBrk="1" hangingPunct="1">
                <a:spcBef>
                  <a:spcPct val="0"/>
                </a:spcBef>
                <a:buFontTx/>
                <a:buNone/>
              </a:pPr>
              <a:endParaRPr lang="en-US" altLang="en-US" sz="2000" dirty="0">
                <a:solidFill>
                  <a:srgbClr val="FFFF00"/>
                </a:solidFill>
                <a:latin typeface="Comic Sans MS" panose="030F0702030302020204" pitchFamily="66" charset="0"/>
                <a:cs typeface="Calibri" panose="020F0502020204030204" pitchFamily="34" charset="0"/>
              </a:endParaRPr>
            </a:p>
            <a:p>
              <a:pPr algn="ctr" eaLnBrk="1" hangingPunct="1">
                <a:spcBef>
                  <a:spcPct val="0"/>
                </a:spcBef>
                <a:buFontTx/>
                <a:buNone/>
              </a:pPr>
              <a:endParaRPr lang="en-US" altLang="en-US" sz="2000" dirty="0">
                <a:solidFill>
                  <a:srgbClr val="FFFF00"/>
                </a:solidFill>
                <a:latin typeface="Comic Sans MS" panose="030F0702030302020204" pitchFamily="66" charset="0"/>
                <a:cs typeface="Calibri" panose="020F0502020204030204" pitchFamily="34" charset="0"/>
              </a:endParaRPr>
            </a:p>
            <a:p>
              <a:pPr algn="ctr" eaLnBrk="1" hangingPunct="1">
                <a:spcBef>
                  <a:spcPct val="0"/>
                </a:spcBef>
                <a:buFontTx/>
                <a:buNone/>
              </a:pPr>
              <a:endParaRPr lang="en-US" altLang="en-US" sz="2000" dirty="0">
                <a:solidFill>
                  <a:srgbClr val="FFFF00"/>
                </a:solidFill>
                <a:latin typeface="Comic Sans MS" panose="030F0702030302020204" pitchFamily="66" charset="0"/>
                <a:cs typeface="Calibri" panose="020F0502020204030204" pitchFamily="34" charset="0"/>
              </a:endParaRPr>
            </a:p>
            <a:p>
              <a:pPr algn="ctr" eaLnBrk="1" hangingPunct="1">
                <a:spcBef>
                  <a:spcPct val="0"/>
                </a:spcBef>
                <a:buFontTx/>
                <a:buNone/>
              </a:pPr>
              <a:endParaRPr lang="en-US" altLang="en-US" sz="2000" dirty="0">
                <a:solidFill>
                  <a:srgbClr val="FFFF00"/>
                </a:solidFill>
                <a:latin typeface="Comic Sans MS" panose="030F0702030302020204" pitchFamily="66" charset="0"/>
                <a:cs typeface="Calibri" panose="020F0502020204030204" pitchFamily="34" charset="0"/>
              </a:endParaRPr>
            </a:p>
            <a:p>
              <a:pPr algn="ctr" eaLnBrk="1" hangingPunct="1">
                <a:spcBef>
                  <a:spcPct val="0"/>
                </a:spcBef>
                <a:buFontTx/>
                <a:buNone/>
              </a:pPr>
              <a:r>
                <a:rPr lang="en-US" altLang="en-US" sz="2000" dirty="0">
                  <a:solidFill>
                    <a:srgbClr val="FFFF00"/>
                  </a:solidFill>
                  <a:latin typeface="Comic Sans MS" panose="030F0702030302020204" pitchFamily="66" charset="0"/>
                  <a:cs typeface="Calibri" panose="020F0502020204030204" pitchFamily="34" charset="0"/>
                </a:rPr>
                <a:t>GMAO-GOCART</a:t>
              </a:r>
            </a:p>
          </p:txBody>
        </p:sp>
        <p:sp>
          <p:nvSpPr>
            <p:cNvPr id="12" name="Text Box 7">
              <a:extLst>
                <a:ext uri="{FF2B5EF4-FFF2-40B4-BE49-F238E27FC236}">
                  <a16:creationId xmlns:a16="http://schemas.microsoft.com/office/drawing/2014/main" id="{9528A00B-EF7F-4F3F-B04F-2B53B31C4F46}"/>
                </a:ext>
              </a:extLst>
            </p:cNvPr>
            <p:cNvSpPr txBox="1">
              <a:spLocks noChangeArrowheads="1"/>
            </p:cNvSpPr>
            <p:nvPr/>
          </p:nvSpPr>
          <p:spPr bwMode="auto">
            <a:xfrm>
              <a:off x="5829478" y="1064017"/>
              <a:ext cx="58703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defRPr>
                  <a:solidFill>
                    <a:schemeClr val="tx1"/>
                  </a:solidFill>
                  <a:latin typeface="Arial" panose="020B0604020202020204" pitchFamily="34" charset="0"/>
                </a:defRPr>
              </a:lvl1pPr>
              <a:lvl2pPr marL="742950" indent="-285750" algn="l">
                <a:defRPr>
                  <a:solidFill>
                    <a:schemeClr val="tx1"/>
                  </a:solidFill>
                  <a:latin typeface="Arial" panose="020B0604020202020204" pitchFamily="34" charset="0"/>
                </a:defRPr>
              </a:lvl2pPr>
              <a:lvl3pPr marL="1143000" indent="-228600" algn="l">
                <a:defRPr>
                  <a:solidFill>
                    <a:schemeClr val="tx1"/>
                  </a:solidFill>
                  <a:latin typeface="Arial" panose="020B0604020202020204" pitchFamily="34" charset="0"/>
                </a:defRPr>
              </a:lvl3pPr>
              <a:lvl4pPr marL="1600200" indent="-228600" algn="l">
                <a:defRPr>
                  <a:solidFill>
                    <a:schemeClr val="tx1"/>
                  </a:solidFill>
                  <a:latin typeface="Arial" panose="020B0604020202020204" pitchFamily="34" charset="0"/>
                </a:defRPr>
              </a:lvl4pPr>
              <a:lvl5pPr marL="2057400" indent="-228600" algn="l">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Clr>
                  <a:srgbClr val="000000"/>
                </a:buClr>
                <a:buSzPct val="100000"/>
              </a:pPr>
              <a:r>
                <a:rPr lang="en-US" altLang="en-US" sz="1400" dirty="0">
                  <a:latin typeface="Comic Sans MS" panose="030F0702030302020204" pitchFamily="66" charset="0"/>
                  <a:ea typeface="Arial Unicode MS" pitchFamily="34" charset="-128"/>
                </a:rPr>
                <a:t>Models were found to exhibit large diversity in horizontal transport and exaggerated aerosol loading in the upper troposphere </a:t>
              </a:r>
            </a:p>
          </p:txBody>
        </p:sp>
      </p:grpSp>
      <p:grpSp>
        <p:nvGrpSpPr>
          <p:cNvPr id="3" name="Group 2">
            <a:extLst>
              <a:ext uri="{FF2B5EF4-FFF2-40B4-BE49-F238E27FC236}">
                <a16:creationId xmlns:a16="http://schemas.microsoft.com/office/drawing/2014/main" id="{2B3D4C8F-5398-4C74-AF3B-4BA657E50360}"/>
              </a:ext>
            </a:extLst>
          </p:cNvPr>
          <p:cNvGrpSpPr/>
          <p:nvPr/>
        </p:nvGrpSpPr>
        <p:grpSpPr>
          <a:xfrm>
            <a:off x="3071664" y="1610284"/>
            <a:ext cx="1444230" cy="4847779"/>
            <a:chOff x="3274419" y="1123488"/>
            <a:chExt cx="1639021" cy="5334575"/>
          </a:xfrm>
        </p:grpSpPr>
        <p:sp>
          <p:nvSpPr>
            <p:cNvPr id="11" name="Oval 10">
              <a:extLst>
                <a:ext uri="{FF2B5EF4-FFF2-40B4-BE49-F238E27FC236}">
                  <a16:creationId xmlns:a16="http://schemas.microsoft.com/office/drawing/2014/main" id="{3E5E43A0-4AE2-4EE6-9E7B-C91D2DF4D8BA}"/>
                </a:ext>
              </a:extLst>
            </p:cNvPr>
            <p:cNvSpPr/>
            <p:nvPr/>
          </p:nvSpPr>
          <p:spPr>
            <a:xfrm>
              <a:off x="3274419" y="1123488"/>
              <a:ext cx="1624092" cy="1266029"/>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056D526-F629-47A7-92AA-579487BE8D7B}"/>
                </a:ext>
              </a:extLst>
            </p:cNvPr>
            <p:cNvSpPr/>
            <p:nvPr/>
          </p:nvSpPr>
          <p:spPr>
            <a:xfrm>
              <a:off x="3289348" y="5192034"/>
              <a:ext cx="1624092" cy="1266029"/>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itle 15">
            <a:extLst>
              <a:ext uri="{FF2B5EF4-FFF2-40B4-BE49-F238E27FC236}">
                <a16:creationId xmlns:a16="http://schemas.microsoft.com/office/drawing/2014/main" id="{52C4C8A5-C0FC-446A-BF83-E846BA9E58AE}"/>
              </a:ext>
            </a:extLst>
          </p:cNvPr>
          <p:cNvSpPr>
            <a:spLocks noGrp="1"/>
          </p:cNvSpPr>
          <p:nvPr>
            <p:ph type="title"/>
          </p:nvPr>
        </p:nvSpPr>
        <p:spPr>
          <a:xfrm>
            <a:off x="3026203" y="128755"/>
            <a:ext cx="5870383" cy="810690"/>
          </a:xfrm>
        </p:spPr>
        <p:txBody>
          <a:bodyPr>
            <a:normAutofit/>
          </a:bodyPr>
          <a:lstStyle/>
          <a:p>
            <a:r>
              <a:rPr lang="en-US" altLang="en-US" sz="2000" dirty="0">
                <a:ea typeface="Arial Unicode MS" pitchFamily="34" charset="-128"/>
              </a:rPr>
              <a:t>Prior to CALIOP, aerosol vertical distribution was not observations</a:t>
            </a:r>
            <a:endParaRPr lang="en-US" dirty="0"/>
          </a:p>
        </p:txBody>
      </p:sp>
    </p:spTree>
    <p:extLst>
      <p:ext uri="{BB962C8B-B14F-4D97-AF65-F5344CB8AC3E}">
        <p14:creationId xmlns:p14="http://schemas.microsoft.com/office/powerpoint/2010/main" val="174672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CA81EF-50CC-4FDA-A5A1-C9C170A3F1EA}"/>
              </a:ext>
            </a:extLst>
          </p:cNvPr>
          <p:cNvPicPr>
            <a:picLocks noChangeAspect="1"/>
          </p:cNvPicPr>
          <p:nvPr/>
        </p:nvPicPr>
        <p:blipFill rotWithShape="1">
          <a:blip r:embed="rId3"/>
          <a:srcRect b="31790"/>
          <a:stretch/>
        </p:blipFill>
        <p:spPr>
          <a:xfrm>
            <a:off x="5879976" y="908720"/>
            <a:ext cx="6151563" cy="3600400"/>
          </a:xfrm>
          <a:prstGeom prst="rect">
            <a:avLst/>
          </a:prstGeom>
        </p:spPr>
      </p:pic>
      <p:sp>
        <p:nvSpPr>
          <p:cNvPr id="4" name="TextBox 3">
            <a:extLst>
              <a:ext uri="{FF2B5EF4-FFF2-40B4-BE49-F238E27FC236}">
                <a16:creationId xmlns:a16="http://schemas.microsoft.com/office/drawing/2014/main" id="{993C21A0-D9D7-4758-AEE2-5C3DA00A133D}"/>
              </a:ext>
            </a:extLst>
          </p:cNvPr>
          <p:cNvSpPr txBox="1"/>
          <p:nvPr/>
        </p:nvSpPr>
        <p:spPr>
          <a:xfrm>
            <a:off x="9336360" y="4581128"/>
            <a:ext cx="2695179"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a:t>
            </a:r>
            <a:r>
              <a:rPr lang="en-US" sz="1200" dirty="0" err="1">
                <a:latin typeface="Arial" panose="020B0604020202020204" pitchFamily="34" charset="0"/>
                <a:cs typeface="Arial" panose="020B0604020202020204" pitchFamily="34" charset="0"/>
              </a:rPr>
              <a:t>Hamzeh</a:t>
            </a:r>
            <a:r>
              <a:rPr lang="en-US" sz="1200" dirty="0">
                <a:latin typeface="Arial" panose="020B0604020202020204" pitchFamily="34" charset="0"/>
                <a:cs typeface="Arial" panose="020B0604020202020204" pitchFamily="34" charset="0"/>
              </a:rPr>
              <a:t> et al., Atmosphere, 2021)</a:t>
            </a:r>
          </a:p>
        </p:txBody>
      </p:sp>
      <p:sp>
        <p:nvSpPr>
          <p:cNvPr id="6" name="TextBox 5">
            <a:extLst>
              <a:ext uri="{FF2B5EF4-FFF2-40B4-BE49-F238E27FC236}">
                <a16:creationId xmlns:a16="http://schemas.microsoft.com/office/drawing/2014/main" id="{93BF6411-C94C-46DC-9DA0-EAEE1907FF18}"/>
              </a:ext>
            </a:extLst>
          </p:cNvPr>
          <p:cNvSpPr txBox="1"/>
          <p:nvPr/>
        </p:nvSpPr>
        <p:spPr>
          <a:xfrm>
            <a:off x="5828160" y="4949554"/>
            <a:ext cx="6028480" cy="1477328"/>
          </a:xfrm>
          <a:prstGeom prst="rect">
            <a:avLst/>
          </a:prstGeom>
          <a:noFill/>
        </p:spPr>
        <p:txBody>
          <a:bodyPr wrap="square" rtlCol="0">
            <a:spAutoFit/>
          </a:bodyPr>
          <a:lstStyle/>
          <a:p>
            <a:r>
              <a:rPr lang="en-US" dirty="0"/>
              <a:t>None of the models could accurately simulate the distribution and magnitude of dust.  Problems were due to the parameterization of dust mobilization and the models’ ability to represent the local meteorology in complex terrain, especially the strong near-surface winds triggering the storms</a:t>
            </a:r>
            <a:endParaRPr lang="en-US" sz="1800" dirty="0"/>
          </a:p>
        </p:txBody>
      </p:sp>
      <p:sp>
        <p:nvSpPr>
          <p:cNvPr id="2" name="TextBox 1">
            <a:extLst>
              <a:ext uri="{FF2B5EF4-FFF2-40B4-BE49-F238E27FC236}">
                <a16:creationId xmlns:a16="http://schemas.microsoft.com/office/drawing/2014/main" id="{DB6D3B39-9FA4-477A-A41A-7E6907A8C5E1}"/>
              </a:ext>
            </a:extLst>
          </p:cNvPr>
          <p:cNvSpPr txBox="1"/>
          <p:nvPr/>
        </p:nvSpPr>
        <p:spPr>
          <a:xfrm>
            <a:off x="246422" y="2348880"/>
            <a:ext cx="5345521" cy="3724096"/>
          </a:xfrm>
          <a:prstGeom prst="rect">
            <a:avLst/>
          </a:prstGeom>
          <a:noFill/>
        </p:spPr>
        <p:txBody>
          <a:bodyPr wrap="square" rtlCol="0">
            <a:spAutoFit/>
          </a:bodyPr>
          <a:lstStyle/>
          <a:p>
            <a:pPr>
              <a:spcAft>
                <a:spcPts val="600"/>
              </a:spcAft>
            </a:pPr>
            <a:r>
              <a:rPr lang="en-US" dirty="0"/>
              <a:t>Dust storms are natural hazards which affect the formation of hurricanes, monsoon circulations, and human health.</a:t>
            </a:r>
          </a:p>
          <a:p>
            <a:pPr>
              <a:spcAft>
                <a:spcPts val="600"/>
              </a:spcAft>
            </a:pPr>
            <a:endParaRPr lang="en-US" dirty="0"/>
          </a:p>
          <a:p>
            <a:pPr>
              <a:spcAft>
                <a:spcPts val="600"/>
              </a:spcAft>
            </a:pPr>
            <a:r>
              <a:rPr lang="en-US" dirty="0"/>
              <a:t>CALIOP and MODIS are used to examine atmospheric dynamics which trigger wintertime dust storms in the Middle East </a:t>
            </a:r>
          </a:p>
          <a:p>
            <a:pPr>
              <a:spcAft>
                <a:spcPts val="600"/>
              </a:spcAft>
            </a:pPr>
            <a:endParaRPr lang="en-US" dirty="0"/>
          </a:p>
          <a:p>
            <a:pPr>
              <a:spcAft>
                <a:spcPts val="600"/>
              </a:spcAft>
            </a:pPr>
            <a:r>
              <a:rPr lang="en-US" dirty="0"/>
              <a:t>Findings: the mechanisms triggering winter dust storms are different from spring and summer:  winter storms tend to be very shallow (&lt; 2 km) while spring and summer storms are much deeper (&gt; 5 km).</a:t>
            </a:r>
          </a:p>
        </p:txBody>
      </p:sp>
      <p:pic>
        <p:nvPicPr>
          <p:cNvPr id="8" name="Picture 7">
            <a:extLst>
              <a:ext uri="{FF2B5EF4-FFF2-40B4-BE49-F238E27FC236}">
                <a16:creationId xmlns:a16="http://schemas.microsoft.com/office/drawing/2014/main" id="{2358791B-895E-48FA-979F-A1FB721D13BC}"/>
              </a:ext>
            </a:extLst>
          </p:cNvPr>
          <p:cNvPicPr>
            <a:picLocks noChangeAspect="1"/>
          </p:cNvPicPr>
          <p:nvPr/>
        </p:nvPicPr>
        <p:blipFill>
          <a:blip r:embed="rId4"/>
          <a:stretch>
            <a:fillRect/>
          </a:stretch>
        </p:blipFill>
        <p:spPr>
          <a:xfrm>
            <a:off x="157486" y="44624"/>
            <a:ext cx="5782935" cy="1885909"/>
          </a:xfrm>
          <a:prstGeom prst="rect">
            <a:avLst/>
          </a:prstGeom>
        </p:spPr>
      </p:pic>
    </p:spTree>
    <p:extLst>
      <p:ext uri="{BB962C8B-B14F-4D97-AF65-F5344CB8AC3E}">
        <p14:creationId xmlns:p14="http://schemas.microsoft.com/office/powerpoint/2010/main" val="2846350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3BFED6-1010-4A3B-A9CB-72988F67EB5D}"/>
              </a:ext>
            </a:extLst>
          </p:cNvPr>
          <p:cNvSpPr>
            <a:spLocks noGrp="1"/>
          </p:cNvSpPr>
          <p:nvPr>
            <p:ph type="title"/>
          </p:nvPr>
        </p:nvSpPr>
        <p:spPr>
          <a:xfrm>
            <a:off x="2423592" y="173009"/>
            <a:ext cx="6696744" cy="814555"/>
          </a:xfrm>
        </p:spPr>
        <p:txBody>
          <a:bodyPr>
            <a:normAutofit/>
          </a:bodyPr>
          <a:lstStyle/>
          <a:p>
            <a:r>
              <a:rPr lang="en-US" dirty="0"/>
              <a:t>CALIOP tracks Australian smoke plume 1000’s km downwind </a:t>
            </a:r>
          </a:p>
        </p:txBody>
      </p:sp>
      <p:pic>
        <p:nvPicPr>
          <p:cNvPr id="3" name="Picture 2" descr="Graphical user interface, application&#10;&#10;Description automatically generated">
            <a:extLst>
              <a:ext uri="{FF2B5EF4-FFF2-40B4-BE49-F238E27FC236}">
                <a16:creationId xmlns:a16="http://schemas.microsoft.com/office/drawing/2014/main" id="{8C654984-96EE-41CE-8F31-7EE5DA97E0CF}"/>
              </a:ext>
            </a:extLst>
          </p:cNvPr>
          <p:cNvPicPr>
            <a:picLocks noChangeAspect="1"/>
          </p:cNvPicPr>
          <p:nvPr/>
        </p:nvPicPr>
        <p:blipFill rotWithShape="1">
          <a:blip r:embed="rId2">
            <a:extLst>
              <a:ext uri="{28A0092B-C50C-407E-A947-70E740481C1C}">
                <a14:useLocalDpi xmlns:a14="http://schemas.microsoft.com/office/drawing/2010/main" val="0"/>
              </a:ext>
            </a:extLst>
          </a:blip>
          <a:srcRect b="35966"/>
          <a:stretch/>
        </p:blipFill>
        <p:spPr>
          <a:xfrm>
            <a:off x="7212605" y="4012336"/>
            <a:ext cx="4791066" cy="2362159"/>
          </a:xfrm>
          <a:prstGeom prst="rect">
            <a:avLst/>
          </a:prstGeom>
        </p:spPr>
      </p:pic>
      <p:sp>
        <p:nvSpPr>
          <p:cNvPr id="14" name="TextBox 13">
            <a:extLst>
              <a:ext uri="{FF2B5EF4-FFF2-40B4-BE49-F238E27FC236}">
                <a16:creationId xmlns:a16="http://schemas.microsoft.com/office/drawing/2014/main" id="{A1F3C60C-FC37-4905-88D0-E2155B471299}"/>
              </a:ext>
            </a:extLst>
          </p:cNvPr>
          <p:cNvSpPr txBox="1"/>
          <p:nvPr/>
        </p:nvSpPr>
        <p:spPr>
          <a:xfrm>
            <a:off x="9408368" y="6339137"/>
            <a:ext cx="2541080" cy="246221"/>
          </a:xfrm>
          <a:prstGeom prst="rect">
            <a:avLst/>
          </a:prstGeom>
          <a:solidFill>
            <a:schemeClr val="bg1"/>
          </a:solidFill>
        </p:spPr>
        <p:txBody>
          <a:bodyPr wrap="none" rtlCol="0">
            <a:spAutoFit/>
          </a:bodyPr>
          <a:lstStyle/>
          <a:p>
            <a:r>
              <a:rPr lang="en-US" sz="1000" i="1" dirty="0">
                <a:latin typeface="Arial" panose="020B0604020202020204" pitchFamily="34" charset="0"/>
                <a:cs typeface="Arial" panose="020B0604020202020204" pitchFamily="34" charset="0"/>
              </a:rPr>
              <a:t>(courtesy Jean-Paul Vernier, </a:t>
            </a:r>
            <a:r>
              <a:rPr lang="en-US" sz="1000" i="1" dirty="0" err="1">
                <a:latin typeface="Arial" panose="020B0604020202020204" pitchFamily="34" charset="0"/>
                <a:cs typeface="Arial" panose="020B0604020202020204" pitchFamily="34" charset="0"/>
              </a:rPr>
              <a:t>LaRC</a:t>
            </a:r>
            <a:r>
              <a:rPr lang="en-US" sz="1000" i="1" dirty="0">
                <a:latin typeface="Arial" panose="020B0604020202020204" pitchFamily="34" charset="0"/>
                <a:cs typeface="Arial" panose="020B0604020202020204" pitchFamily="34" charset="0"/>
              </a:rPr>
              <a:t>/SAIC)</a:t>
            </a:r>
          </a:p>
        </p:txBody>
      </p:sp>
      <p:sp>
        <p:nvSpPr>
          <p:cNvPr id="10" name="TextBox 9">
            <a:extLst>
              <a:ext uri="{FF2B5EF4-FFF2-40B4-BE49-F238E27FC236}">
                <a16:creationId xmlns:a16="http://schemas.microsoft.com/office/drawing/2014/main" id="{6706BD78-562E-4397-B2D4-0B212D5888EE}"/>
              </a:ext>
            </a:extLst>
          </p:cNvPr>
          <p:cNvSpPr txBox="1"/>
          <p:nvPr/>
        </p:nvSpPr>
        <p:spPr>
          <a:xfrm>
            <a:off x="8196033" y="3716745"/>
            <a:ext cx="3478773" cy="307777"/>
          </a:xfrm>
          <a:prstGeom prst="rect">
            <a:avLst/>
          </a:prstGeom>
          <a:noFill/>
        </p:spPr>
        <p:txBody>
          <a:bodyPr wrap="none" rtlCol="0">
            <a:spAutoFit/>
          </a:bodyPr>
          <a:lstStyle/>
          <a:p>
            <a:r>
              <a:rPr lang="en-US" sz="1400" b="1" dirty="0"/>
              <a:t>CALIOP profiles averaged over 3-12 Jan 2020</a:t>
            </a:r>
          </a:p>
        </p:txBody>
      </p:sp>
      <p:sp>
        <p:nvSpPr>
          <p:cNvPr id="13" name="TextBox 12">
            <a:extLst>
              <a:ext uri="{FF2B5EF4-FFF2-40B4-BE49-F238E27FC236}">
                <a16:creationId xmlns:a16="http://schemas.microsoft.com/office/drawing/2014/main" id="{F08BFC51-C14D-4867-BD30-6701EB14B743}"/>
              </a:ext>
            </a:extLst>
          </p:cNvPr>
          <p:cNvSpPr txBox="1"/>
          <p:nvPr/>
        </p:nvSpPr>
        <p:spPr>
          <a:xfrm>
            <a:off x="3197704" y="6165304"/>
            <a:ext cx="2754280" cy="246221"/>
          </a:xfrm>
          <a:prstGeom prst="rect">
            <a:avLst/>
          </a:prstGeom>
          <a:noFill/>
        </p:spPr>
        <p:txBody>
          <a:bodyPr wrap="none" rtlCol="0">
            <a:spAutoFit/>
          </a:bodyPr>
          <a:lstStyle/>
          <a:p>
            <a:r>
              <a:rPr lang="en-US" sz="1000" i="1" dirty="0">
                <a:latin typeface="Arial" panose="020B0604020202020204" pitchFamily="34" charset="0"/>
                <a:cs typeface="Arial" panose="020B0604020202020204" pitchFamily="34" charset="0"/>
              </a:rPr>
              <a:t>(Visualization by Roman Kowch, </a:t>
            </a:r>
            <a:r>
              <a:rPr lang="en-US" sz="1000" i="1" dirty="0" err="1">
                <a:latin typeface="Arial" panose="020B0604020202020204" pitchFamily="34" charset="0"/>
                <a:cs typeface="Arial" panose="020B0604020202020204" pitchFamily="34" charset="0"/>
              </a:rPr>
              <a:t>LaRC</a:t>
            </a:r>
            <a:r>
              <a:rPr lang="en-US" sz="1000" i="1" dirty="0">
                <a:latin typeface="Arial" panose="020B0604020202020204" pitchFamily="34" charset="0"/>
                <a:cs typeface="Arial" panose="020B0604020202020204" pitchFamily="34" charset="0"/>
              </a:rPr>
              <a:t>/SAIC)</a:t>
            </a:r>
          </a:p>
        </p:txBody>
      </p:sp>
      <p:pic>
        <p:nvPicPr>
          <p:cNvPr id="20" name="Picture 19">
            <a:extLst>
              <a:ext uri="{FF2B5EF4-FFF2-40B4-BE49-F238E27FC236}">
                <a16:creationId xmlns:a16="http://schemas.microsoft.com/office/drawing/2014/main" id="{E14343C3-B15C-42B9-927A-58790B2EE61B}"/>
              </a:ext>
            </a:extLst>
          </p:cNvPr>
          <p:cNvPicPr>
            <a:picLocks noChangeAspect="1"/>
          </p:cNvPicPr>
          <p:nvPr/>
        </p:nvPicPr>
        <p:blipFill>
          <a:blip r:embed="rId3"/>
          <a:stretch>
            <a:fillRect/>
          </a:stretch>
        </p:blipFill>
        <p:spPr>
          <a:xfrm flipH="1">
            <a:off x="188329" y="2180038"/>
            <a:ext cx="2983609" cy="2261535"/>
          </a:xfrm>
          <a:prstGeom prst="rect">
            <a:avLst/>
          </a:prstGeom>
        </p:spPr>
      </p:pic>
      <p:pic>
        <p:nvPicPr>
          <p:cNvPr id="17" name="Picture 16" descr="A picture containing outdoor, person, snow, surfing&#10;&#10;Description automatically generated">
            <a:extLst>
              <a:ext uri="{FF2B5EF4-FFF2-40B4-BE49-F238E27FC236}">
                <a16:creationId xmlns:a16="http://schemas.microsoft.com/office/drawing/2014/main" id="{7669DF51-4BA5-4213-B4C3-E15F5C3200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793" y="1175107"/>
            <a:ext cx="5647495" cy="2109878"/>
          </a:xfrm>
          <a:prstGeom prst="rect">
            <a:avLst/>
          </a:prstGeom>
          <a:ln w="38100">
            <a:solidFill>
              <a:schemeClr val="accent1"/>
            </a:solidFill>
          </a:ln>
        </p:spPr>
      </p:pic>
      <p:pic>
        <p:nvPicPr>
          <p:cNvPr id="9" name="Picture 8" descr="A picture containing snow, outdoor, jumping, person&#10;&#10;Description automatically generated">
            <a:extLst>
              <a:ext uri="{FF2B5EF4-FFF2-40B4-BE49-F238E27FC236}">
                <a16:creationId xmlns:a16="http://schemas.microsoft.com/office/drawing/2014/main" id="{B5AD82A2-4A5B-4883-B2ED-E62FFEF0F32E}"/>
              </a:ext>
            </a:extLst>
          </p:cNvPr>
          <p:cNvPicPr>
            <a:picLocks noChangeAspect="1"/>
          </p:cNvPicPr>
          <p:nvPr/>
        </p:nvPicPr>
        <p:blipFill rotWithShape="1">
          <a:blip r:embed="rId5">
            <a:extLst>
              <a:ext uri="{28A0092B-C50C-407E-A947-70E740481C1C}">
                <a14:useLocalDpi xmlns:a14="http://schemas.microsoft.com/office/drawing/2010/main" val="0"/>
              </a:ext>
            </a:extLst>
          </a:blip>
          <a:srcRect r="11198"/>
          <a:stretch/>
        </p:blipFill>
        <p:spPr>
          <a:xfrm>
            <a:off x="3207412" y="3371192"/>
            <a:ext cx="4246497" cy="2771344"/>
          </a:xfrm>
          <a:prstGeom prst="rect">
            <a:avLst/>
          </a:prstGeom>
        </p:spPr>
      </p:pic>
      <p:sp>
        <p:nvSpPr>
          <p:cNvPr id="2" name="TextBox 1">
            <a:extLst>
              <a:ext uri="{FF2B5EF4-FFF2-40B4-BE49-F238E27FC236}">
                <a16:creationId xmlns:a16="http://schemas.microsoft.com/office/drawing/2014/main" id="{79D71839-3DD2-4E53-9106-81BF9C56A5D8}"/>
              </a:ext>
            </a:extLst>
          </p:cNvPr>
          <p:cNvSpPr txBox="1"/>
          <p:nvPr/>
        </p:nvSpPr>
        <p:spPr>
          <a:xfrm>
            <a:off x="110239" y="4964975"/>
            <a:ext cx="3231949" cy="1200329"/>
          </a:xfrm>
          <a:prstGeom prst="rect">
            <a:avLst/>
          </a:prstGeom>
          <a:noFill/>
        </p:spPr>
        <p:txBody>
          <a:bodyPr wrap="square" rtlCol="0">
            <a:spAutoFit/>
          </a:bodyPr>
          <a:lstStyle/>
          <a:p>
            <a:r>
              <a:rPr lang="en-US" dirty="0"/>
              <a:t>Australian bush fires in January 2020 initiated </a:t>
            </a:r>
            <a:r>
              <a:rPr lang="en-US" dirty="0" err="1"/>
              <a:t>pyrocumulus</a:t>
            </a:r>
            <a:r>
              <a:rPr lang="en-US" dirty="0"/>
              <a:t>, which injected smoke into the upper troposphere</a:t>
            </a:r>
          </a:p>
        </p:txBody>
      </p:sp>
    </p:spTree>
    <p:extLst>
      <p:ext uri="{BB962C8B-B14F-4D97-AF65-F5344CB8AC3E}">
        <p14:creationId xmlns:p14="http://schemas.microsoft.com/office/powerpoint/2010/main" val="741671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74BA3-09C1-409B-A88F-04D47D9D2FD3}"/>
              </a:ext>
            </a:extLst>
          </p:cNvPr>
          <p:cNvSpPr>
            <a:spLocks noGrp="1"/>
          </p:cNvSpPr>
          <p:nvPr>
            <p:ph type="title"/>
          </p:nvPr>
        </p:nvSpPr>
        <p:spPr/>
        <p:txBody>
          <a:bodyPr/>
          <a:lstStyle/>
          <a:p>
            <a:r>
              <a:rPr lang="en-US" dirty="0"/>
              <a:t>Stratospheric Aerosols</a:t>
            </a:r>
          </a:p>
        </p:txBody>
      </p:sp>
      <p:pic>
        <p:nvPicPr>
          <p:cNvPr id="3" name="Picture 2">
            <a:extLst>
              <a:ext uri="{FF2B5EF4-FFF2-40B4-BE49-F238E27FC236}">
                <a16:creationId xmlns:a16="http://schemas.microsoft.com/office/drawing/2014/main" id="{7DB03495-B609-44DE-88EB-BCAD67633783}"/>
              </a:ext>
            </a:extLst>
          </p:cNvPr>
          <p:cNvPicPr/>
          <p:nvPr/>
        </p:nvPicPr>
        <p:blipFill rotWithShape="1">
          <a:blip r:embed="rId2" cstate="print">
            <a:extLst>
              <a:ext uri="{28A0092B-C50C-407E-A947-70E740481C1C}">
                <a14:useLocalDpi xmlns:a14="http://schemas.microsoft.com/office/drawing/2010/main" val="0"/>
              </a:ext>
            </a:extLst>
          </a:blip>
          <a:srcRect l="17974" t="89696" r="15662"/>
          <a:stretch/>
        </p:blipFill>
        <p:spPr>
          <a:xfrm>
            <a:off x="6666119" y="4923044"/>
            <a:ext cx="4585648" cy="534434"/>
          </a:xfrm>
          <a:prstGeom prst="rect">
            <a:avLst/>
          </a:prstGeom>
        </p:spPr>
      </p:pic>
      <p:pic>
        <p:nvPicPr>
          <p:cNvPr id="4" name="Picture 3">
            <a:extLst>
              <a:ext uri="{FF2B5EF4-FFF2-40B4-BE49-F238E27FC236}">
                <a16:creationId xmlns:a16="http://schemas.microsoft.com/office/drawing/2014/main" id="{80146868-ED3B-4842-A845-4050D63CC4DA}"/>
              </a:ext>
            </a:extLst>
          </p:cNvPr>
          <p:cNvPicPr/>
          <p:nvPr/>
        </p:nvPicPr>
        <p:blipFill rotWithShape="1">
          <a:blip r:embed="rId2" cstate="print">
            <a:extLst>
              <a:ext uri="{28A0092B-C50C-407E-A947-70E740481C1C}">
                <a14:useLocalDpi xmlns:a14="http://schemas.microsoft.com/office/drawing/2010/main" val="0"/>
              </a:ext>
            </a:extLst>
          </a:blip>
          <a:srcRect r="4259" b="38877"/>
          <a:stretch/>
        </p:blipFill>
        <p:spPr>
          <a:xfrm>
            <a:off x="5492602" y="2443330"/>
            <a:ext cx="6481055" cy="2517038"/>
          </a:xfrm>
          <a:prstGeom prst="rect">
            <a:avLst/>
          </a:prstGeom>
        </p:spPr>
      </p:pic>
      <p:sp>
        <p:nvSpPr>
          <p:cNvPr id="5" name="TextBox 4">
            <a:extLst>
              <a:ext uri="{FF2B5EF4-FFF2-40B4-BE49-F238E27FC236}">
                <a16:creationId xmlns:a16="http://schemas.microsoft.com/office/drawing/2014/main" id="{CC5DA611-6D7B-434F-851F-F54CED760171}"/>
              </a:ext>
            </a:extLst>
          </p:cNvPr>
          <p:cNvSpPr txBox="1"/>
          <p:nvPr/>
        </p:nvSpPr>
        <p:spPr>
          <a:xfrm>
            <a:off x="6510797" y="5431825"/>
            <a:ext cx="4843003"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Time-height cross sections of CALIOP stratospheric aerosol extinction, Jan 2007 to Dec 2017  (Kar et al., 2019)</a:t>
            </a:r>
          </a:p>
        </p:txBody>
      </p:sp>
      <p:sp>
        <p:nvSpPr>
          <p:cNvPr id="6" name="TextBox 5">
            <a:extLst>
              <a:ext uri="{FF2B5EF4-FFF2-40B4-BE49-F238E27FC236}">
                <a16:creationId xmlns:a16="http://schemas.microsoft.com/office/drawing/2014/main" id="{D58FB8E5-CADA-4878-B546-993F6E33C5D8}"/>
              </a:ext>
            </a:extLst>
          </p:cNvPr>
          <p:cNvSpPr txBox="1"/>
          <p:nvPr/>
        </p:nvSpPr>
        <p:spPr>
          <a:xfrm>
            <a:off x="777053" y="1441202"/>
            <a:ext cx="9647593" cy="1077218"/>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CALIOP nighttime 532 nm stratospheric profiles are averaged on a 5° by 20° </a:t>
            </a:r>
            <a:r>
              <a:rPr lang="en-US" dirty="0" err="1">
                <a:latin typeface="Arial" panose="020B0604020202020204" pitchFamily="34" charset="0"/>
                <a:cs typeface="Arial" panose="020B0604020202020204" pitchFamily="34" charset="0"/>
              </a:rPr>
              <a:t>lat</a:t>
            </a:r>
            <a:r>
              <a:rPr lang="en-US" dirty="0">
                <a:latin typeface="Arial" panose="020B0604020202020204" pitchFamily="34" charset="0"/>
                <a:cs typeface="Arial" panose="020B0604020202020204" pitchFamily="34" charset="0"/>
              </a:rPr>
              <a:t>-long grid </a:t>
            </a:r>
          </a:p>
          <a:p>
            <a:pPr marL="285750" indent="-285750">
              <a:spcAft>
                <a:spcPts val="1200"/>
              </a:spcAft>
              <a:buFont typeface="Arial" panose="020B0604020202020204" pitchFamily="34" charset="0"/>
              <a:buChar char="•"/>
            </a:pPr>
            <a:r>
              <a:rPr lang="en-US" dirty="0">
                <a:latin typeface="Arial" panose="020B0604020202020204" pitchFamily="34" charset="0"/>
                <a:cs typeface="Arial" panose="020B0604020202020204" pitchFamily="34" charset="0"/>
              </a:rPr>
              <a:t>Aerosol extinction profiles are retrieved and reported as monthly means on a 3D global grid with 900 m vertical spacing</a:t>
            </a:r>
          </a:p>
        </p:txBody>
      </p:sp>
      <p:sp>
        <p:nvSpPr>
          <p:cNvPr id="8" name="Text Box 246">
            <a:extLst>
              <a:ext uri="{FF2B5EF4-FFF2-40B4-BE49-F238E27FC236}">
                <a16:creationId xmlns:a16="http://schemas.microsoft.com/office/drawing/2014/main" id="{2B63A82F-AF54-4389-84A5-C145F836190C}"/>
              </a:ext>
            </a:extLst>
          </p:cNvPr>
          <p:cNvSpPr txBox="1"/>
          <p:nvPr/>
        </p:nvSpPr>
        <p:spPr>
          <a:xfrm>
            <a:off x="496078" y="4865826"/>
            <a:ext cx="5104772" cy="827609"/>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spcBef>
                <a:spcPts val="0"/>
              </a:spcBef>
              <a:spcAft>
                <a:spcPts val="600"/>
              </a:spcAft>
            </a:pPr>
            <a:r>
              <a:rPr lang="en-US" sz="1400" dirty="0">
                <a:effectLst/>
                <a:latin typeface="Arial" panose="020B0604020202020204" pitchFamily="34" charset="0"/>
                <a:ea typeface="Calibri" panose="020F0502020204030204" pitchFamily="34" charset="0"/>
                <a:cs typeface="Times New Roman" panose="02020603050405020304" pitchFamily="18" charset="0"/>
              </a:rPr>
              <a:t>Zonally averaged CALIOP extinction coefficient profiles for data acquired between 30°N and 30°S compared to data from SAGE III-ISS, OMPS, and OSIRIS (Kar et al. 2019)</a:t>
            </a:r>
          </a:p>
        </p:txBody>
      </p:sp>
      <p:pic>
        <p:nvPicPr>
          <p:cNvPr id="9" name="Picture 8">
            <a:extLst>
              <a:ext uri="{FF2B5EF4-FFF2-40B4-BE49-F238E27FC236}">
                <a16:creationId xmlns:a16="http://schemas.microsoft.com/office/drawing/2014/main" id="{B9143323-E983-4425-999C-1CFF5F13B3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444" y="2662305"/>
            <a:ext cx="5488748" cy="2189604"/>
          </a:xfrm>
          <a:prstGeom prst="rect">
            <a:avLst/>
          </a:prstGeom>
        </p:spPr>
      </p:pic>
      <p:sp>
        <p:nvSpPr>
          <p:cNvPr id="7" name="TextBox 6">
            <a:extLst>
              <a:ext uri="{FF2B5EF4-FFF2-40B4-BE49-F238E27FC236}">
                <a16:creationId xmlns:a16="http://schemas.microsoft.com/office/drawing/2014/main" id="{14D6903E-5C1F-4618-84EF-6CDF4D646574}"/>
              </a:ext>
            </a:extLst>
          </p:cNvPr>
          <p:cNvSpPr txBox="1"/>
          <p:nvPr/>
        </p:nvSpPr>
        <p:spPr>
          <a:xfrm>
            <a:off x="1483739" y="2953064"/>
            <a:ext cx="641522" cy="461665"/>
          </a:xfrm>
          <a:prstGeom prst="rect">
            <a:avLst/>
          </a:prstGeom>
          <a:solidFill>
            <a:schemeClr val="bg1"/>
          </a:solidFill>
        </p:spPr>
        <p:txBody>
          <a:bodyPr wrap="none" rtlCol="0">
            <a:spAutoFit/>
          </a:bodyPr>
          <a:lstStyle/>
          <a:p>
            <a:r>
              <a:rPr lang="en-US" sz="1200" dirty="0">
                <a:solidFill>
                  <a:srgbClr val="0000FF"/>
                </a:solidFill>
              </a:rPr>
              <a:t>CALIOP</a:t>
            </a:r>
          </a:p>
          <a:p>
            <a:r>
              <a:rPr lang="en-US" sz="1200" dirty="0">
                <a:solidFill>
                  <a:srgbClr val="FF0000"/>
                </a:solidFill>
              </a:rPr>
              <a:t>SAGE II</a:t>
            </a:r>
          </a:p>
        </p:txBody>
      </p:sp>
      <p:sp>
        <p:nvSpPr>
          <p:cNvPr id="10" name="TextBox 9">
            <a:extLst>
              <a:ext uri="{FF2B5EF4-FFF2-40B4-BE49-F238E27FC236}">
                <a16:creationId xmlns:a16="http://schemas.microsoft.com/office/drawing/2014/main" id="{04D7DF27-E38F-4EB0-89DB-98222465C116}"/>
              </a:ext>
            </a:extLst>
          </p:cNvPr>
          <p:cNvSpPr txBox="1"/>
          <p:nvPr/>
        </p:nvSpPr>
        <p:spPr>
          <a:xfrm>
            <a:off x="3290345" y="2953064"/>
            <a:ext cx="641522" cy="461665"/>
          </a:xfrm>
          <a:prstGeom prst="rect">
            <a:avLst/>
          </a:prstGeom>
          <a:solidFill>
            <a:schemeClr val="bg1"/>
          </a:solidFill>
        </p:spPr>
        <p:txBody>
          <a:bodyPr wrap="none" rtlCol="0">
            <a:spAutoFit/>
          </a:bodyPr>
          <a:lstStyle/>
          <a:p>
            <a:r>
              <a:rPr lang="en-US" sz="1200" dirty="0">
                <a:solidFill>
                  <a:srgbClr val="0000FF"/>
                </a:solidFill>
              </a:rPr>
              <a:t>CALIOP</a:t>
            </a:r>
          </a:p>
          <a:p>
            <a:r>
              <a:rPr lang="en-US" sz="1200" dirty="0">
                <a:solidFill>
                  <a:srgbClr val="FF0000"/>
                </a:solidFill>
              </a:rPr>
              <a:t>OMPS</a:t>
            </a:r>
          </a:p>
        </p:txBody>
      </p:sp>
      <p:sp>
        <p:nvSpPr>
          <p:cNvPr id="11" name="TextBox 10">
            <a:extLst>
              <a:ext uri="{FF2B5EF4-FFF2-40B4-BE49-F238E27FC236}">
                <a16:creationId xmlns:a16="http://schemas.microsoft.com/office/drawing/2014/main" id="{57635C9B-8A95-40CB-A026-471D792AEF6E}"/>
              </a:ext>
            </a:extLst>
          </p:cNvPr>
          <p:cNvSpPr txBox="1"/>
          <p:nvPr/>
        </p:nvSpPr>
        <p:spPr>
          <a:xfrm>
            <a:off x="4959367" y="2953067"/>
            <a:ext cx="641522" cy="461665"/>
          </a:xfrm>
          <a:prstGeom prst="rect">
            <a:avLst/>
          </a:prstGeom>
          <a:solidFill>
            <a:schemeClr val="bg1"/>
          </a:solidFill>
        </p:spPr>
        <p:txBody>
          <a:bodyPr wrap="none" rtlCol="0">
            <a:spAutoFit/>
          </a:bodyPr>
          <a:lstStyle/>
          <a:p>
            <a:r>
              <a:rPr lang="en-US" sz="1200" dirty="0">
                <a:solidFill>
                  <a:srgbClr val="0000FF"/>
                </a:solidFill>
              </a:rPr>
              <a:t>CALIOP</a:t>
            </a:r>
          </a:p>
          <a:p>
            <a:r>
              <a:rPr lang="en-US" sz="1200" dirty="0">
                <a:solidFill>
                  <a:srgbClr val="FF0000"/>
                </a:solidFill>
              </a:rPr>
              <a:t>OSIRIS</a:t>
            </a:r>
          </a:p>
        </p:txBody>
      </p:sp>
    </p:spTree>
    <p:extLst>
      <p:ext uri="{BB962C8B-B14F-4D97-AF65-F5344CB8AC3E}">
        <p14:creationId xmlns:p14="http://schemas.microsoft.com/office/powerpoint/2010/main" val="1285417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799" y="44624"/>
            <a:ext cx="4553767" cy="607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1734A007-F9F2-4C97-8811-7CF9FA5A3D1A}"/>
              </a:ext>
            </a:extLst>
          </p:cNvPr>
          <p:cNvGrpSpPr>
            <a:grpSpLocks/>
          </p:cNvGrpSpPr>
          <p:nvPr/>
        </p:nvGrpSpPr>
        <p:grpSpPr bwMode="auto">
          <a:xfrm>
            <a:off x="5413355" y="1916832"/>
            <a:ext cx="3840162" cy="3706812"/>
            <a:chOff x="5227638" y="1779588"/>
            <a:chExt cx="3840162" cy="3706812"/>
          </a:xfrm>
        </p:grpSpPr>
        <p:sp>
          <p:nvSpPr>
            <p:cNvPr id="6" name="TextBox 2">
              <a:extLst>
                <a:ext uri="{FF2B5EF4-FFF2-40B4-BE49-F238E27FC236}">
                  <a16:creationId xmlns:a16="http://schemas.microsoft.com/office/drawing/2014/main" id="{08FAEF3D-3A2F-46DF-B3BC-92825EB1292D}"/>
                </a:ext>
              </a:extLst>
            </p:cNvPr>
            <p:cNvSpPr txBox="1">
              <a:spLocks noChangeArrowheads="1"/>
            </p:cNvSpPr>
            <p:nvPr/>
          </p:nvSpPr>
          <p:spPr bwMode="auto">
            <a:xfrm>
              <a:off x="5762706" y="1779588"/>
              <a:ext cx="33050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1800" b="1" dirty="0"/>
                <a:t>CALIOP: vertically resolved cloud ice-water phase </a:t>
              </a:r>
            </a:p>
          </p:txBody>
        </p:sp>
        <p:grpSp>
          <p:nvGrpSpPr>
            <p:cNvPr id="7" name="Group 12">
              <a:extLst>
                <a:ext uri="{FF2B5EF4-FFF2-40B4-BE49-F238E27FC236}">
                  <a16:creationId xmlns:a16="http://schemas.microsoft.com/office/drawing/2014/main" id="{BDA18B26-1B5C-47A5-8B71-632DBFD5A6A6}"/>
                </a:ext>
              </a:extLst>
            </p:cNvPr>
            <p:cNvGrpSpPr>
              <a:grpSpLocks/>
            </p:cNvGrpSpPr>
            <p:nvPr/>
          </p:nvGrpSpPr>
          <p:grpSpPr bwMode="auto">
            <a:xfrm>
              <a:off x="5227638" y="2355850"/>
              <a:ext cx="3840162" cy="3130550"/>
              <a:chOff x="5226957" y="1904793"/>
              <a:chExt cx="3840843" cy="3131016"/>
            </a:xfrm>
          </p:grpSpPr>
          <p:pic>
            <p:nvPicPr>
              <p:cNvPr id="8" name="Picture 8">
                <a:extLst>
                  <a:ext uri="{FF2B5EF4-FFF2-40B4-BE49-F238E27FC236}">
                    <a16:creationId xmlns:a16="http://schemas.microsoft.com/office/drawing/2014/main" id="{58643988-5D49-4010-8254-A1AF77E543FD}"/>
                  </a:ext>
                </a:extLst>
              </p:cNvPr>
              <p:cNvPicPr>
                <a:picLocks noChangeAspect="1"/>
              </p:cNvPicPr>
              <p:nvPr/>
            </p:nvPicPr>
            <p:blipFill>
              <a:blip r:embed="rId4">
                <a:extLst>
                  <a:ext uri="{28A0092B-C50C-407E-A947-70E740481C1C}">
                    <a14:useLocalDpi xmlns:a14="http://schemas.microsoft.com/office/drawing/2010/main" val="0"/>
                  </a:ext>
                </a:extLst>
              </a:blip>
              <a:srcRect l="5209" t="5247" r="14496"/>
              <a:stretch>
                <a:fillRect/>
              </a:stretch>
            </p:blipFill>
            <p:spPr bwMode="auto">
              <a:xfrm>
                <a:off x="5392785" y="1904793"/>
                <a:ext cx="3675015" cy="3003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5">
                <a:extLst>
                  <a:ext uri="{FF2B5EF4-FFF2-40B4-BE49-F238E27FC236}">
                    <a16:creationId xmlns:a16="http://schemas.microsoft.com/office/drawing/2014/main" id="{D016C775-76C6-43B2-9E48-EE1141B0E9B1}"/>
                  </a:ext>
                </a:extLst>
              </p:cNvPr>
              <p:cNvSpPr txBox="1">
                <a:spLocks noChangeArrowheads="1"/>
              </p:cNvSpPr>
              <p:nvPr/>
            </p:nvSpPr>
            <p:spPr bwMode="auto">
              <a:xfrm>
                <a:off x="7138604" y="3406496"/>
                <a:ext cx="577836" cy="369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a:solidFill>
                      <a:schemeClr val="bg1"/>
                    </a:solidFill>
                    <a:latin typeface="Calibri" panose="020F0502020204030204" pitchFamily="34" charset="0"/>
                  </a:rPr>
                  <a:t>ice</a:t>
                </a:r>
              </a:p>
            </p:txBody>
          </p:sp>
          <p:sp>
            <p:nvSpPr>
              <p:cNvPr id="10" name="TextBox 4">
                <a:extLst>
                  <a:ext uri="{FF2B5EF4-FFF2-40B4-BE49-F238E27FC236}">
                    <a16:creationId xmlns:a16="http://schemas.microsoft.com/office/drawing/2014/main" id="{F04479D1-9347-462D-880D-01A8F0ECD636}"/>
                  </a:ext>
                </a:extLst>
              </p:cNvPr>
              <p:cNvSpPr txBox="1">
                <a:spLocks noChangeArrowheads="1"/>
              </p:cNvSpPr>
              <p:nvPr/>
            </p:nvSpPr>
            <p:spPr bwMode="auto">
              <a:xfrm>
                <a:off x="6172200" y="3910159"/>
                <a:ext cx="863579" cy="369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a:solidFill>
                      <a:schemeClr val="bg1"/>
                    </a:solidFill>
                    <a:latin typeface="Calibri" panose="020F0502020204030204" pitchFamily="34" charset="0"/>
                  </a:rPr>
                  <a:t>water</a:t>
                </a:r>
              </a:p>
            </p:txBody>
          </p:sp>
          <p:sp>
            <p:nvSpPr>
              <p:cNvPr id="11" name="TextBox 1">
                <a:extLst>
                  <a:ext uri="{FF2B5EF4-FFF2-40B4-BE49-F238E27FC236}">
                    <a16:creationId xmlns:a16="http://schemas.microsoft.com/office/drawing/2014/main" id="{69E29687-7C90-43CF-8985-8DEE2FC5EB71}"/>
                  </a:ext>
                </a:extLst>
              </p:cNvPr>
              <p:cNvSpPr txBox="1">
                <a:spLocks noChangeArrowheads="1"/>
              </p:cNvSpPr>
              <p:nvPr/>
            </p:nvSpPr>
            <p:spPr bwMode="auto">
              <a:xfrm>
                <a:off x="6021326" y="4666492"/>
                <a:ext cx="2665474" cy="36931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1800" b="1">
                    <a:latin typeface="Calibri" panose="020F0502020204030204" pitchFamily="34" charset="0"/>
                  </a:rPr>
                  <a:t>  layer  depolarization        </a:t>
                </a:r>
              </a:p>
            </p:txBody>
          </p:sp>
          <p:sp>
            <p:nvSpPr>
              <p:cNvPr id="12" name="TextBox 15">
                <a:extLst>
                  <a:ext uri="{FF2B5EF4-FFF2-40B4-BE49-F238E27FC236}">
                    <a16:creationId xmlns:a16="http://schemas.microsoft.com/office/drawing/2014/main" id="{0ED6AF7A-A327-41C1-8E5A-5357B4B3D634}"/>
                  </a:ext>
                </a:extLst>
              </p:cNvPr>
              <p:cNvSpPr txBox="1">
                <a:spLocks noChangeArrowheads="1"/>
              </p:cNvSpPr>
              <p:nvPr/>
            </p:nvSpPr>
            <p:spPr bwMode="auto">
              <a:xfrm rot="-5400000">
                <a:off x="4340656" y="2943701"/>
                <a:ext cx="2141933"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1800" b="1">
                    <a:latin typeface="Calibri" panose="020F0502020204030204" pitchFamily="34" charset="0"/>
                  </a:rPr>
                  <a:t>          1/IAB          </a:t>
                </a:r>
                <a:r>
                  <a:rPr lang="en-US" altLang="en-US" sz="1800" b="1" baseline="30000">
                    <a:latin typeface="Calibri" panose="020F0502020204030204" pitchFamily="34" charset="0"/>
                  </a:rPr>
                  <a:t>          </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Grp="1" noChangeArrowheads="1"/>
          </p:cNvSpPr>
          <p:nvPr>
            <p:ph type="title" idx="4294967295"/>
          </p:nvPr>
        </p:nvSpPr>
        <p:spPr>
          <a:xfrm>
            <a:off x="2286000" y="142876"/>
            <a:ext cx="7772400" cy="703263"/>
          </a:xfrm>
        </p:spPr>
        <p:txBody>
          <a:bodyPr vert="horz" wrap="square" lIns="90000" tIns="46800" rIns="90000" bIns="46800" numCol="1" anchor="ctr" anchorCtr="0" compatLnSpc="1">
            <a:prstTxWarp prst="textNoShape">
              <a:avLst/>
            </a:prstTxWarp>
          </a:bodyPr>
          <a:lstStyle/>
          <a:p>
            <a:pPr defTabSz="457200"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dirty="0"/>
              <a:t>Complementarity of Lidar and Cloud Profiling Radar</a:t>
            </a:r>
          </a:p>
        </p:txBody>
      </p:sp>
      <p:pic>
        <p:nvPicPr>
          <p:cNvPr id="1433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4080" b="9129"/>
          <a:stretch/>
        </p:blipFill>
        <p:spPr bwMode="auto">
          <a:xfrm>
            <a:off x="591951" y="3891192"/>
            <a:ext cx="7221724" cy="2634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4340"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1741" t="48182" r="33750" b="3819"/>
          <a:stretch/>
        </p:blipFill>
        <p:spPr bwMode="auto">
          <a:xfrm>
            <a:off x="755463" y="1520996"/>
            <a:ext cx="7221725" cy="283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4341" name="TextBox 1"/>
          <p:cNvSpPr txBox="1">
            <a:spLocks noChangeArrowheads="1"/>
          </p:cNvSpPr>
          <p:nvPr/>
        </p:nvSpPr>
        <p:spPr bwMode="auto">
          <a:xfrm>
            <a:off x="6697665" y="1618910"/>
            <a:ext cx="9937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dirty="0">
                <a:solidFill>
                  <a:srgbClr val="FFFF00"/>
                </a:solidFill>
                <a:latin typeface="Calibri" panose="020F0502020204030204" pitchFamily="34" charset="0"/>
              </a:rPr>
              <a:t>CALIPSO</a:t>
            </a:r>
          </a:p>
        </p:txBody>
      </p:sp>
      <p:sp>
        <p:nvSpPr>
          <p:cNvPr id="14342" name="TextBox 2"/>
          <p:cNvSpPr txBox="1">
            <a:spLocks noChangeArrowheads="1"/>
          </p:cNvSpPr>
          <p:nvPr/>
        </p:nvSpPr>
        <p:spPr bwMode="auto">
          <a:xfrm>
            <a:off x="6446044" y="4494040"/>
            <a:ext cx="1035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800" b="1" dirty="0" err="1">
                <a:latin typeface="Calibri" panose="020F0502020204030204" pitchFamily="34" charset="0"/>
              </a:rPr>
              <a:t>CloudSat</a:t>
            </a:r>
            <a:endParaRPr lang="en-US" altLang="en-US" sz="1800" b="1" dirty="0">
              <a:latin typeface="Calibri" panose="020F0502020204030204" pitchFamily="34" charset="0"/>
            </a:endParaRPr>
          </a:p>
        </p:txBody>
      </p:sp>
      <p:grpSp>
        <p:nvGrpSpPr>
          <p:cNvPr id="4" name="Group 3"/>
          <p:cNvGrpSpPr>
            <a:grpSpLocks/>
          </p:cNvGrpSpPr>
          <p:nvPr/>
        </p:nvGrpSpPr>
        <p:grpSpPr bwMode="auto">
          <a:xfrm>
            <a:off x="8729056" y="1183610"/>
            <a:ext cx="2266950" cy="5476875"/>
            <a:chOff x="6659563" y="1204913"/>
            <a:chExt cx="2266950" cy="5476875"/>
          </a:xfrm>
        </p:grpSpPr>
        <p:grpSp>
          <p:nvGrpSpPr>
            <p:cNvPr id="14345" name="Group 2"/>
            <p:cNvGrpSpPr>
              <a:grpSpLocks/>
            </p:cNvGrpSpPr>
            <p:nvPr/>
          </p:nvGrpSpPr>
          <p:grpSpPr bwMode="auto">
            <a:xfrm>
              <a:off x="6659563" y="1204913"/>
              <a:ext cx="2266950" cy="4611687"/>
              <a:chOff x="6659563" y="1204913"/>
              <a:chExt cx="2266950" cy="4611687"/>
            </a:xfrm>
          </p:grpSpPr>
          <p:pic>
            <p:nvPicPr>
              <p:cNvPr id="14348" name="Picture 8"/>
              <p:cNvPicPr>
                <a:picLocks noChangeAspect="1" noChangeArrowheads="1"/>
              </p:cNvPicPr>
              <p:nvPr/>
            </p:nvPicPr>
            <p:blipFill>
              <a:blip r:embed="rId5">
                <a:extLst>
                  <a:ext uri="{28A0092B-C50C-407E-A947-70E740481C1C}">
                    <a14:useLocalDpi xmlns:a14="http://schemas.microsoft.com/office/drawing/2010/main" val="0"/>
                  </a:ext>
                </a:extLst>
              </a:blip>
              <a:srcRect r="59476"/>
              <a:stretch>
                <a:fillRect/>
              </a:stretch>
            </p:blipFill>
            <p:spPr bwMode="auto">
              <a:xfrm>
                <a:off x="6659563" y="1587500"/>
                <a:ext cx="2143125"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9" name="TextBox 10"/>
              <p:cNvSpPr txBox="1">
                <a:spLocks noChangeArrowheads="1"/>
              </p:cNvSpPr>
              <p:nvPr/>
            </p:nvSpPr>
            <p:spPr bwMode="auto">
              <a:xfrm>
                <a:off x="7599793" y="1707222"/>
                <a:ext cx="6751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000">
                    <a:solidFill>
                      <a:srgbClr val="FFFF00"/>
                    </a:solidFill>
                    <a:latin typeface="Calibri" panose="020F0502020204030204" pitchFamily="34" charset="0"/>
                  </a:rPr>
                  <a:t>lidar-only</a:t>
                </a:r>
              </a:p>
            </p:txBody>
          </p:sp>
          <p:sp>
            <p:nvSpPr>
              <p:cNvPr id="14350" name="TextBox 11"/>
              <p:cNvSpPr txBox="1">
                <a:spLocks noChangeArrowheads="1"/>
              </p:cNvSpPr>
              <p:nvPr/>
            </p:nvSpPr>
            <p:spPr bwMode="auto">
              <a:xfrm>
                <a:off x="7547259" y="3460750"/>
                <a:ext cx="7585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000">
                    <a:solidFill>
                      <a:srgbClr val="FFFF00"/>
                    </a:solidFill>
                    <a:latin typeface="Calibri" panose="020F0502020204030204" pitchFamily="34" charset="0"/>
                  </a:rPr>
                  <a:t>lidar+radar</a:t>
                </a:r>
              </a:p>
            </p:txBody>
          </p:sp>
          <p:sp>
            <p:nvSpPr>
              <p:cNvPr id="14351" name="TextBox 11"/>
              <p:cNvSpPr txBox="1">
                <a:spLocks noChangeArrowheads="1"/>
              </p:cNvSpPr>
              <p:nvPr/>
            </p:nvSpPr>
            <p:spPr bwMode="auto">
              <a:xfrm>
                <a:off x="7583488" y="5181600"/>
                <a:ext cx="72231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000">
                    <a:solidFill>
                      <a:srgbClr val="FFFF00"/>
                    </a:solidFill>
                    <a:latin typeface="Calibri" panose="020F0502020204030204" pitchFamily="34" charset="0"/>
                  </a:rPr>
                  <a:t>radar-only</a:t>
                </a:r>
              </a:p>
            </p:txBody>
          </p:sp>
          <p:sp>
            <p:nvSpPr>
              <p:cNvPr id="14352" name="TextBox 1"/>
              <p:cNvSpPr txBox="1">
                <a:spLocks noChangeArrowheads="1"/>
              </p:cNvSpPr>
              <p:nvPr/>
            </p:nvSpPr>
            <p:spPr bwMode="auto">
              <a:xfrm>
                <a:off x="6899275" y="1204913"/>
                <a:ext cx="20272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a:latin typeface="Calibri" panose="020F0502020204030204" pitchFamily="34" charset="0"/>
                  </a:rPr>
                  <a:t>Probability of cloud detection as a function of temperature</a:t>
                </a:r>
              </a:p>
            </p:txBody>
          </p:sp>
        </p:grpSp>
        <p:pic>
          <p:nvPicPr>
            <p:cNvPr id="14346" name="Picture 17"/>
            <p:cNvPicPr>
              <a:picLocks noChangeAspect="1" noChangeArrowheads="1"/>
            </p:cNvPicPr>
            <p:nvPr/>
          </p:nvPicPr>
          <p:blipFill>
            <a:blip r:embed="rId5">
              <a:extLst>
                <a:ext uri="{28A0092B-C50C-407E-A947-70E740481C1C}">
                  <a14:useLocalDpi xmlns:a14="http://schemas.microsoft.com/office/drawing/2010/main" val="0"/>
                </a:ext>
              </a:extLst>
            </a:blip>
            <a:srcRect l="89937" b="69225"/>
            <a:stretch>
              <a:fillRect/>
            </a:stretch>
          </p:blipFill>
          <p:spPr bwMode="auto">
            <a:xfrm>
              <a:off x="8205788" y="5719763"/>
              <a:ext cx="53340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7" name="TextBox 2"/>
            <p:cNvSpPr txBox="1">
              <a:spLocks noChangeArrowheads="1"/>
            </p:cNvSpPr>
            <p:nvPr/>
          </p:nvSpPr>
          <p:spPr bwMode="auto">
            <a:xfrm>
              <a:off x="6931516" y="6115763"/>
              <a:ext cx="100232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dirty="0">
                  <a:latin typeface="Calibri" panose="020F0502020204030204" pitchFamily="34" charset="0"/>
                </a:rPr>
                <a:t>(</a:t>
              </a:r>
              <a:r>
                <a:rPr lang="en-US" altLang="en-US" sz="1200" dirty="0" err="1">
                  <a:latin typeface="Calibri" panose="020F0502020204030204" pitchFamily="34" charset="0"/>
                </a:rPr>
                <a:t>Heymsfield</a:t>
              </a:r>
              <a:r>
                <a:rPr lang="en-US" altLang="en-US" sz="1200" dirty="0">
                  <a:latin typeface="Calibri" panose="020F0502020204030204" pitchFamily="34" charset="0"/>
                </a:rPr>
                <a:t> et al 2014)</a:t>
              </a:r>
            </a:p>
          </p:txBody>
        </p:sp>
      </p:grpSp>
      <p:sp>
        <p:nvSpPr>
          <p:cNvPr id="14344" name="Text Box 3"/>
          <p:cNvSpPr txBox="1">
            <a:spLocks noChangeArrowheads="1"/>
          </p:cNvSpPr>
          <p:nvPr/>
        </p:nvSpPr>
        <p:spPr bwMode="auto">
          <a:xfrm>
            <a:off x="1990061" y="1168457"/>
            <a:ext cx="4752528"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defTabSz="457200">
              <a:spcBef>
                <a:spcPct val="200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tx1"/>
                </a:solidFill>
                <a:latin typeface="Arial" panose="020B0604020202020204" pitchFamily="34" charset="0"/>
                <a:cs typeface="Arial" panose="020B0604020202020204" pitchFamily="34" charset="0"/>
              </a:defRPr>
            </a:lvl1pPr>
            <a:lvl2pPr marL="742950" indent="-285750" defTabSz="457200">
              <a:spcBef>
                <a:spcPct val="200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cs typeface="Arial" panose="020B0604020202020204" pitchFamily="34" charset="0"/>
              </a:defRPr>
            </a:lvl2pPr>
            <a:lvl3pPr marL="1143000" indent="-228600" defTabSz="457200">
              <a:spcBef>
                <a:spcPct val="200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cs typeface="Arial" panose="020B0604020202020204" pitchFamily="34" charset="0"/>
              </a:defRPr>
            </a:lvl3pPr>
            <a:lvl4pPr marL="1600200" indent="-228600" defTabSz="457200">
              <a:spcBef>
                <a:spcPct val="200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cs typeface="Arial" panose="020B0604020202020204" pitchFamily="34" charset="0"/>
              </a:defRPr>
            </a:lvl4pPr>
            <a:lvl5pPr marL="2057400" indent="-228600" defTabSz="457200">
              <a:spcBef>
                <a:spcPct val="200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tx1"/>
                </a:solidFill>
                <a:latin typeface="Arial" panose="020B0604020202020204" pitchFamily="34" charset="0"/>
                <a:cs typeface="Arial" panose="020B0604020202020204" pitchFamily="34" charset="0"/>
              </a:defRPr>
            </a:lvl9pPr>
          </a:lstStyle>
          <a:p>
            <a:pPr eaLnBrk="1" hangingPunct="1">
              <a:spcBef>
                <a:spcPts val="675"/>
              </a:spcBef>
              <a:buClr>
                <a:srgbClr val="000000"/>
              </a:buClr>
              <a:buNone/>
            </a:pPr>
            <a:r>
              <a:rPr lang="en-US" altLang="en-US" sz="1400" b="1" dirty="0">
                <a:solidFill>
                  <a:srgbClr val="000000"/>
                </a:solidFill>
                <a:ea typeface="Arial Unicode MS" panose="020B0604020202020204" pitchFamily="34" charset="-128"/>
                <a:cs typeface="Arial Unicode MS" panose="020B0604020202020204" pitchFamily="34" charset="-128"/>
              </a:rPr>
              <a:t>Observations over the Indian Ocean and Antarctica</a:t>
            </a: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057400" y="0"/>
            <a:ext cx="7696200" cy="908050"/>
          </a:xfrm>
        </p:spPr>
        <p:txBody>
          <a:bodyPr/>
          <a:lstStyle/>
          <a:p>
            <a:r>
              <a:rPr lang="en-US" altLang="en-US"/>
              <a:t>“An improved ability to quantify vertical profiles of cloud occurrence and water content”</a:t>
            </a:r>
          </a:p>
        </p:txBody>
      </p:sp>
      <p:pic>
        <p:nvPicPr>
          <p:cNvPr id="12291" name="Picture 2"/>
          <p:cNvPicPr>
            <a:picLocks noChangeAspect="1" noChangeArrowheads="1"/>
          </p:cNvPicPr>
          <p:nvPr/>
        </p:nvPicPr>
        <p:blipFill>
          <a:blip r:embed="rId2">
            <a:extLst>
              <a:ext uri="{28A0092B-C50C-407E-A947-70E740481C1C}">
                <a14:useLocalDpi xmlns:a14="http://schemas.microsoft.com/office/drawing/2010/main" val="0"/>
              </a:ext>
            </a:extLst>
          </a:blip>
          <a:srcRect b="11998"/>
          <a:stretch>
            <a:fillRect/>
          </a:stretch>
        </p:blipFill>
        <p:spPr bwMode="auto">
          <a:xfrm>
            <a:off x="1847850" y="1117600"/>
            <a:ext cx="8281988" cy="452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036" name="TextBox 3"/>
          <p:cNvSpPr txBox="1">
            <a:spLocks noChangeArrowheads="1"/>
          </p:cNvSpPr>
          <p:nvPr/>
        </p:nvSpPr>
        <p:spPr bwMode="auto">
          <a:xfrm>
            <a:off x="1847850" y="5557838"/>
            <a:ext cx="45529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342900" indent="-342900" eaLnBrk="1" hangingPunct="1">
              <a:buFontTx/>
              <a:buAutoNum type="alphaLcParenBoth"/>
              <a:defRPr/>
            </a:pPr>
            <a:r>
              <a:rPr lang="en-US" altLang="en-US" sz="1600" dirty="0" err="1"/>
              <a:t>CloudSat</a:t>
            </a:r>
            <a:r>
              <a:rPr lang="en-US" altLang="en-US" sz="1600" dirty="0"/>
              <a:t>/CALIPSO 2B-GEOPROF-LIDAR dataset</a:t>
            </a:r>
          </a:p>
          <a:p>
            <a:pPr marL="342900" indent="-342900" eaLnBrk="1" hangingPunct="1">
              <a:buFontTx/>
              <a:buAutoNum type="alphaLcParenBoth" startAt="2"/>
              <a:defRPr/>
            </a:pPr>
            <a:r>
              <a:rPr lang="en-US" altLang="en-US" sz="1600" dirty="0"/>
              <a:t>liquid water path : microwave radiometer data </a:t>
            </a:r>
          </a:p>
          <a:p>
            <a:pPr eaLnBrk="1" hangingPunct="1">
              <a:defRPr/>
            </a:pPr>
            <a:r>
              <a:rPr lang="en-US" altLang="en-US" sz="1600" dirty="0"/>
              <a:t>        ice water path: </a:t>
            </a:r>
            <a:r>
              <a:rPr lang="en-US" altLang="en-US" sz="1600" dirty="0" err="1"/>
              <a:t>CloudSat</a:t>
            </a:r>
            <a:r>
              <a:rPr lang="en-US" altLang="en-US" sz="1600" dirty="0"/>
              <a:t> 2C-ICE </a:t>
            </a:r>
          </a:p>
        </p:txBody>
      </p:sp>
      <p:sp>
        <p:nvSpPr>
          <p:cNvPr id="12293" name="TextBox 1"/>
          <p:cNvSpPr txBox="1">
            <a:spLocks noChangeArrowheads="1"/>
          </p:cNvSpPr>
          <p:nvPr/>
        </p:nvSpPr>
        <p:spPr bwMode="auto">
          <a:xfrm>
            <a:off x="8548826" y="6165304"/>
            <a:ext cx="18002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1400" b="1" dirty="0"/>
              <a:t>(Fig 7.5, IPCC AR5)</a:t>
            </a:r>
          </a:p>
        </p:txBody>
      </p:sp>
      <p:sp>
        <p:nvSpPr>
          <p:cNvPr id="12294" name="TextBox 3"/>
          <p:cNvSpPr txBox="1">
            <a:spLocks noChangeArrowheads="1"/>
          </p:cNvSpPr>
          <p:nvPr/>
        </p:nvSpPr>
        <p:spPr bwMode="auto">
          <a:xfrm>
            <a:off x="6797675" y="5557839"/>
            <a:ext cx="31940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600">
                <a:latin typeface="Calibri" panose="020F0502020204030204" pitchFamily="34" charset="0"/>
              </a:rPr>
              <a:t>c, d) 2B-GEOPROF-LIDAR data set.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a:t>Passive sensors confounded by cloud multi-layering</a:t>
            </a:r>
          </a:p>
        </p:txBody>
      </p:sp>
      <p:pic>
        <p:nvPicPr>
          <p:cNvPr id="1638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447801"/>
            <a:ext cx="4224338" cy="472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Box 3"/>
          <p:cNvSpPr txBox="1">
            <a:spLocks noChangeArrowheads="1"/>
          </p:cNvSpPr>
          <p:nvPr/>
        </p:nvSpPr>
        <p:spPr bwMode="auto">
          <a:xfrm>
            <a:off x="3429001" y="1161320"/>
            <a:ext cx="58578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1800" dirty="0">
                <a:latin typeface="Calibri" panose="020F0502020204030204" pitchFamily="34" charset="0"/>
              </a:rPr>
              <a:t>CALIOP-</a:t>
            </a:r>
            <a:r>
              <a:rPr lang="en-US" altLang="en-US" sz="1800" dirty="0" err="1">
                <a:latin typeface="Calibri" panose="020F0502020204030204" pitchFamily="34" charset="0"/>
              </a:rPr>
              <a:t>CloudSat</a:t>
            </a:r>
            <a:r>
              <a:rPr lang="en-US" altLang="en-US" sz="1800" dirty="0">
                <a:latin typeface="Calibri" panose="020F0502020204030204" pitchFamily="34" charset="0"/>
              </a:rPr>
              <a:t>                                                     MODIS + GEO</a:t>
            </a:r>
          </a:p>
        </p:txBody>
      </p:sp>
      <p:pic>
        <p:nvPicPr>
          <p:cNvPr id="1638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1447800"/>
            <a:ext cx="4292600" cy="478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TextBox 5"/>
          <p:cNvSpPr txBox="1">
            <a:spLocks noChangeArrowheads="1"/>
          </p:cNvSpPr>
          <p:nvPr/>
        </p:nvSpPr>
        <p:spPr bwMode="auto">
          <a:xfrm>
            <a:off x="4975059" y="6230938"/>
            <a:ext cx="27657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US" altLang="en-US" sz="2000" dirty="0"/>
              <a:t>Vertical Cloud Fraction</a:t>
            </a:r>
          </a:p>
        </p:txBody>
      </p:sp>
      <p:sp>
        <p:nvSpPr>
          <p:cNvPr id="7" name="TextBox 6">
            <a:extLst>
              <a:ext uri="{FF2B5EF4-FFF2-40B4-BE49-F238E27FC236}">
                <a16:creationId xmlns:a16="http://schemas.microsoft.com/office/drawing/2014/main" id="{450E125E-38B9-4C2C-89EE-7CBBA79D5B71}"/>
              </a:ext>
            </a:extLst>
          </p:cNvPr>
          <p:cNvSpPr txBox="1"/>
          <p:nvPr/>
        </p:nvSpPr>
        <p:spPr>
          <a:xfrm>
            <a:off x="9768408" y="6365954"/>
            <a:ext cx="1604927"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(Kato et al, 2019)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016251" y="115888"/>
            <a:ext cx="5959475" cy="908050"/>
          </a:xfrm>
        </p:spPr>
        <p:txBody>
          <a:bodyPr/>
          <a:lstStyle/>
          <a:p>
            <a:pPr eaLnBrk="1" hangingPunct="1"/>
            <a:r>
              <a:rPr lang="en-US" altLang="en-US"/>
              <a:t>Closure of the surface radiation budget</a:t>
            </a:r>
          </a:p>
        </p:txBody>
      </p:sp>
      <p:sp>
        <p:nvSpPr>
          <p:cNvPr id="18435" name="TextBox 3"/>
          <p:cNvSpPr txBox="1">
            <a:spLocks noChangeArrowheads="1"/>
          </p:cNvSpPr>
          <p:nvPr/>
        </p:nvSpPr>
        <p:spPr bwMode="auto">
          <a:xfrm>
            <a:off x="914400" y="1169457"/>
            <a:ext cx="10134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000" dirty="0">
                <a:latin typeface="Calibri" panose="020F0502020204030204" pitchFamily="34" charset="0"/>
              </a:rPr>
              <a:t>IPCC AR5:  “</a:t>
            </a:r>
            <a:r>
              <a:rPr lang="en-US" altLang="en-US" sz="2000" dirty="0">
                <a:solidFill>
                  <a:srgbClr val="FF0000"/>
                </a:solidFill>
                <a:latin typeface="Calibri" panose="020F0502020204030204" pitchFamily="34" charset="0"/>
              </a:rPr>
              <a:t>The net downward flux </a:t>
            </a:r>
            <a:r>
              <a:rPr lang="en-US" altLang="en-US" sz="2000" dirty="0">
                <a:latin typeface="Calibri" panose="020F0502020204030204" pitchFamily="34" charset="0"/>
              </a:rPr>
              <a:t>of radiation at the surface … </a:t>
            </a:r>
            <a:r>
              <a:rPr lang="en-US" altLang="en-US" sz="2000" dirty="0">
                <a:solidFill>
                  <a:srgbClr val="FF0000"/>
                </a:solidFill>
                <a:latin typeface="Calibri" panose="020F0502020204030204" pitchFamily="34" charset="0"/>
              </a:rPr>
              <a:t>has been estimated more accurately </a:t>
            </a:r>
            <a:r>
              <a:rPr lang="en-US" altLang="en-US" sz="2000" dirty="0">
                <a:latin typeface="Calibri" panose="020F0502020204030204" pitchFamily="34" charset="0"/>
              </a:rPr>
              <a:t>through radiation budget measurements and cloud profiling (Kato et al. 2011).  Based on these observations the global mean surface downward longwave flux is about </a:t>
            </a:r>
            <a:r>
              <a:rPr lang="en-US" altLang="en-US" sz="2000" dirty="0">
                <a:solidFill>
                  <a:srgbClr val="FF0000"/>
                </a:solidFill>
                <a:latin typeface="Calibri" panose="020F0502020204030204" pitchFamily="34" charset="0"/>
              </a:rPr>
              <a:t>10 W/m</a:t>
            </a:r>
            <a:r>
              <a:rPr lang="en-US" altLang="en-US" sz="2000" baseline="30000" dirty="0">
                <a:solidFill>
                  <a:srgbClr val="FF0000"/>
                </a:solidFill>
                <a:latin typeface="Calibri" panose="020F0502020204030204" pitchFamily="34" charset="0"/>
              </a:rPr>
              <a:t>2</a:t>
            </a:r>
            <a:r>
              <a:rPr lang="en-US" altLang="en-US" sz="2000" dirty="0">
                <a:solidFill>
                  <a:srgbClr val="FF0000"/>
                </a:solidFill>
                <a:latin typeface="Calibri" panose="020F0502020204030204" pitchFamily="34" charset="0"/>
              </a:rPr>
              <a:t> larger than the average in climate models …</a:t>
            </a:r>
            <a:r>
              <a:rPr lang="en-US" altLang="en-US" sz="2000" dirty="0">
                <a:latin typeface="Calibri" panose="020F0502020204030204" pitchFamily="34" charset="0"/>
              </a:rPr>
              <a:t>”</a:t>
            </a:r>
          </a:p>
        </p:txBody>
      </p:sp>
      <p:pic>
        <p:nvPicPr>
          <p:cNvPr id="184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6315" y="2514600"/>
            <a:ext cx="5569474" cy="2590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437" name="TextBox 4"/>
          <p:cNvSpPr txBox="1">
            <a:spLocks noChangeArrowheads="1"/>
          </p:cNvSpPr>
          <p:nvPr/>
        </p:nvSpPr>
        <p:spPr bwMode="auto">
          <a:xfrm>
            <a:off x="8484483" y="5229200"/>
            <a:ext cx="34259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600" i="1" dirty="0"/>
              <a:t>(Stephens et al., Nat </a:t>
            </a:r>
            <a:r>
              <a:rPr lang="en-US" altLang="en-US" sz="1600" i="1" dirty="0" err="1"/>
              <a:t>GeoSci</a:t>
            </a:r>
            <a:r>
              <a:rPr lang="en-US" altLang="en-US" sz="1600" i="1" dirty="0"/>
              <a:t>, 2012)</a:t>
            </a:r>
          </a:p>
        </p:txBody>
      </p:sp>
      <p:pic>
        <p:nvPicPr>
          <p:cNvPr id="184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638002"/>
            <a:ext cx="5687190" cy="3743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5168" y="1794547"/>
            <a:ext cx="8195344" cy="45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Box 4"/>
          <p:cNvSpPr txBox="1">
            <a:spLocks noChangeArrowheads="1"/>
          </p:cNvSpPr>
          <p:nvPr/>
        </p:nvSpPr>
        <p:spPr bwMode="auto">
          <a:xfrm>
            <a:off x="5087888" y="6355434"/>
            <a:ext cx="2832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FF9900"/>
              </a:buClr>
              <a:buSzPct val="100000"/>
              <a:buFont typeface="Wingdings" panose="05000000000000000000" pitchFamily="2" charset="2"/>
              <a:buChar char="q"/>
              <a:defRPr sz="2000">
                <a:solidFill>
                  <a:schemeClr val="tx1"/>
                </a:solidFill>
                <a:latin typeface="Comic Sans MS" panose="030F0702030302020204" pitchFamily="66" charset="0"/>
              </a:defRPr>
            </a:lvl1pPr>
            <a:lvl2pPr marL="742950" indent="-285750">
              <a:spcBef>
                <a:spcPct val="20000"/>
              </a:spcBef>
              <a:buClr>
                <a:srgbClr val="FF9900"/>
              </a:buClr>
              <a:buSzPct val="100000"/>
              <a:buFont typeface="Wingdings" panose="05000000000000000000" pitchFamily="2" charset="2"/>
              <a:buChar char="Ø"/>
              <a:defRPr sz="2000">
                <a:solidFill>
                  <a:schemeClr val="tx1"/>
                </a:solidFill>
                <a:latin typeface="Comic Sans MS" panose="030F0702030302020204" pitchFamily="66" charset="0"/>
              </a:defRPr>
            </a:lvl2pPr>
            <a:lvl3pPr marL="1143000" indent="-228600">
              <a:spcBef>
                <a:spcPct val="20000"/>
              </a:spcBef>
              <a:buClr>
                <a:srgbClr val="FF9900"/>
              </a:buClr>
              <a:buSzPct val="100000"/>
              <a:buFont typeface="Wingdings" panose="05000000000000000000" pitchFamily="2" charset="2"/>
              <a:buChar char="ü"/>
              <a:defRPr>
                <a:solidFill>
                  <a:schemeClr val="tx1"/>
                </a:solidFill>
                <a:latin typeface="Comic Sans MS" panose="030F0702030302020204" pitchFamily="66" charset="0"/>
              </a:defRPr>
            </a:lvl3pPr>
            <a:lvl4pPr marL="1600200" indent="-228600">
              <a:spcBef>
                <a:spcPct val="20000"/>
              </a:spcBef>
              <a:buClr>
                <a:srgbClr val="FF9900"/>
              </a:buClr>
              <a:buSzPct val="100000"/>
              <a:buChar char="•"/>
              <a:defRPr>
                <a:solidFill>
                  <a:schemeClr val="tx1"/>
                </a:solidFill>
                <a:latin typeface="Comic Sans MS" panose="030F0702030302020204" pitchFamily="66" charset="0"/>
              </a:defRPr>
            </a:lvl4pPr>
            <a:lvl5pPr marL="2057400" indent="-228600">
              <a:spcBef>
                <a:spcPct val="20000"/>
              </a:spcBef>
              <a:buClr>
                <a:srgbClr val="FF9900"/>
              </a:buClr>
              <a:buSzPct val="100000"/>
              <a:buChar char="•"/>
              <a:defRPr sz="1600">
                <a:solidFill>
                  <a:schemeClr val="tx1"/>
                </a:solidFill>
                <a:latin typeface="Comic Sans MS" panose="030F0702030302020204" pitchFamily="66" charset="0"/>
              </a:defRPr>
            </a:lvl5pPr>
            <a:lvl6pPr marL="25146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6pPr>
            <a:lvl7pPr marL="29718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7pPr>
            <a:lvl8pPr marL="34290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8pPr>
            <a:lvl9pPr marL="38862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9pPr>
          </a:lstStyle>
          <a:p>
            <a:pPr algn="r">
              <a:spcBef>
                <a:spcPct val="0"/>
              </a:spcBef>
              <a:buClrTx/>
              <a:buSzTx/>
              <a:buFontTx/>
              <a:buNone/>
            </a:pPr>
            <a:r>
              <a:rPr lang="en-US" altLang="en-US" sz="1400">
                <a:solidFill>
                  <a:srgbClr val="000000"/>
                </a:solidFill>
                <a:latin typeface="Helvetica" pitchFamily="34" charset="0"/>
                <a:ea typeface="Helvetica" pitchFamily="34" charset="0"/>
                <a:cs typeface="Helvetica" pitchFamily="34" charset="0"/>
              </a:rPr>
              <a:t>Matus and L’Ecuyer, </a:t>
            </a:r>
            <a:r>
              <a:rPr lang="en-US" altLang="en-US" sz="1400" i="1">
                <a:solidFill>
                  <a:srgbClr val="000000"/>
                </a:solidFill>
                <a:latin typeface="Helvetica" pitchFamily="34" charset="0"/>
                <a:ea typeface="Helvetica" pitchFamily="34" charset="0"/>
                <a:cs typeface="Helvetica" pitchFamily="34" charset="0"/>
              </a:rPr>
              <a:t>JGR</a:t>
            </a:r>
            <a:r>
              <a:rPr lang="en-US" altLang="en-US" sz="1400">
                <a:solidFill>
                  <a:srgbClr val="000000"/>
                </a:solidFill>
                <a:latin typeface="Helvetica" pitchFamily="34" charset="0"/>
                <a:ea typeface="Helvetica" pitchFamily="34" charset="0"/>
                <a:cs typeface="Helvetica" pitchFamily="34" charset="0"/>
              </a:rPr>
              <a:t>, (2017)</a:t>
            </a:r>
          </a:p>
        </p:txBody>
      </p:sp>
      <p:sp>
        <p:nvSpPr>
          <p:cNvPr id="7172" name="Title 5"/>
          <p:cNvSpPr>
            <a:spLocks noGrp="1"/>
          </p:cNvSpPr>
          <p:nvPr>
            <p:ph type="title"/>
          </p:nvPr>
        </p:nvSpPr>
        <p:spPr/>
        <p:txBody>
          <a:bodyPr/>
          <a:lstStyle/>
          <a:p>
            <a:r>
              <a:rPr lang="en-US" altLang="en-US" dirty="0"/>
              <a:t>Importance of Cloud Ice-Water Phase Highlighted</a:t>
            </a:r>
          </a:p>
        </p:txBody>
      </p:sp>
      <p:sp>
        <p:nvSpPr>
          <p:cNvPr id="7173" name="TextBox 1"/>
          <p:cNvSpPr txBox="1">
            <a:spLocks noChangeArrowheads="1"/>
          </p:cNvSpPr>
          <p:nvPr/>
        </p:nvSpPr>
        <p:spPr bwMode="auto">
          <a:xfrm>
            <a:off x="1681136" y="1419805"/>
            <a:ext cx="53479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FF9900"/>
              </a:buClr>
              <a:buSzPct val="100000"/>
              <a:buFont typeface="Wingdings" panose="05000000000000000000" pitchFamily="2" charset="2"/>
              <a:buChar char="q"/>
              <a:defRPr sz="2000">
                <a:solidFill>
                  <a:schemeClr val="tx1"/>
                </a:solidFill>
                <a:latin typeface="Comic Sans MS" panose="030F0702030302020204" pitchFamily="66" charset="0"/>
              </a:defRPr>
            </a:lvl1pPr>
            <a:lvl2pPr marL="742950" indent="-285750">
              <a:spcBef>
                <a:spcPct val="20000"/>
              </a:spcBef>
              <a:buClr>
                <a:srgbClr val="FF9900"/>
              </a:buClr>
              <a:buSzPct val="100000"/>
              <a:buFont typeface="Wingdings" panose="05000000000000000000" pitchFamily="2" charset="2"/>
              <a:buChar char="Ø"/>
              <a:defRPr sz="2000">
                <a:solidFill>
                  <a:schemeClr val="tx1"/>
                </a:solidFill>
                <a:latin typeface="Comic Sans MS" panose="030F0702030302020204" pitchFamily="66" charset="0"/>
              </a:defRPr>
            </a:lvl2pPr>
            <a:lvl3pPr marL="1143000" indent="-228600">
              <a:spcBef>
                <a:spcPct val="20000"/>
              </a:spcBef>
              <a:buClr>
                <a:srgbClr val="FF9900"/>
              </a:buClr>
              <a:buSzPct val="100000"/>
              <a:buFont typeface="Wingdings" panose="05000000000000000000" pitchFamily="2" charset="2"/>
              <a:buChar char="ü"/>
              <a:defRPr>
                <a:solidFill>
                  <a:schemeClr val="tx1"/>
                </a:solidFill>
                <a:latin typeface="Comic Sans MS" panose="030F0702030302020204" pitchFamily="66" charset="0"/>
              </a:defRPr>
            </a:lvl3pPr>
            <a:lvl4pPr marL="1600200" indent="-228600">
              <a:spcBef>
                <a:spcPct val="20000"/>
              </a:spcBef>
              <a:buClr>
                <a:srgbClr val="FF9900"/>
              </a:buClr>
              <a:buSzPct val="100000"/>
              <a:buChar char="•"/>
              <a:defRPr>
                <a:solidFill>
                  <a:schemeClr val="tx1"/>
                </a:solidFill>
                <a:latin typeface="Comic Sans MS" panose="030F0702030302020204" pitchFamily="66" charset="0"/>
              </a:defRPr>
            </a:lvl4pPr>
            <a:lvl5pPr marL="2057400" indent="-228600">
              <a:spcBef>
                <a:spcPct val="20000"/>
              </a:spcBef>
              <a:buClr>
                <a:srgbClr val="FF9900"/>
              </a:buClr>
              <a:buSzPct val="100000"/>
              <a:buChar char="•"/>
              <a:defRPr sz="1600">
                <a:solidFill>
                  <a:schemeClr val="tx1"/>
                </a:solidFill>
                <a:latin typeface="Comic Sans MS" panose="030F0702030302020204" pitchFamily="66" charset="0"/>
              </a:defRPr>
            </a:lvl5pPr>
            <a:lvl6pPr marL="25146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6pPr>
            <a:lvl7pPr marL="29718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7pPr>
            <a:lvl8pPr marL="34290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8pPr>
            <a:lvl9pPr marL="3886200" indent="-228600" eaLnBrk="0" fontAlgn="base" hangingPunct="0">
              <a:spcBef>
                <a:spcPct val="20000"/>
              </a:spcBef>
              <a:spcAft>
                <a:spcPct val="0"/>
              </a:spcAft>
              <a:buClr>
                <a:srgbClr val="FF9900"/>
              </a:buClr>
              <a:buSzPct val="100000"/>
              <a:buChar char="•"/>
              <a:defRPr sz="1600">
                <a:solidFill>
                  <a:schemeClr val="tx1"/>
                </a:solidFill>
                <a:latin typeface="Comic Sans MS" panose="030F0702030302020204" pitchFamily="66" charset="0"/>
              </a:defRPr>
            </a:lvl9pPr>
          </a:lstStyle>
          <a:p>
            <a:pPr>
              <a:spcBef>
                <a:spcPct val="0"/>
              </a:spcBef>
              <a:buClrTx/>
              <a:buSzTx/>
              <a:buFontTx/>
              <a:buNone/>
            </a:pPr>
            <a:r>
              <a:rPr lang="en-US" altLang="en-US" sz="1800" dirty="0"/>
              <a:t>CALIPSO-</a:t>
            </a:r>
            <a:r>
              <a:rPr lang="en-US" altLang="en-US" sz="1800" dirty="0" err="1"/>
              <a:t>CloudSat</a:t>
            </a:r>
            <a:r>
              <a:rPr lang="en-US" altLang="en-US" sz="1800" dirty="0"/>
              <a:t>: Distribution of Cloud Phase</a:t>
            </a:r>
          </a:p>
        </p:txBody>
      </p:sp>
      <p:grpSp>
        <p:nvGrpSpPr>
          <p:cNvPr id="14" name="Group 13">
            <a:extLst>
              <a:ext uri="{FF2B5EF4-FFF2-40B4-BE49-F238E27FC236}">
                <a16:creationId xmlns:a16="http://schemas.microsoft.com/office/drawing/2014/main" id="{606B9A7C-035C-4790-9501-DD7C1C9B4F7F}"/>
              </a:ext>
            </a:extLst>
          </p:cNvPr>
          <p:cNvGrpSpPr>
            <a:grpSpLocks/>
          </p:cNvGrpSpPr>
          <p:nvPr/>
        </p:nvGrpSpPr>
        <p:grpSpPr bwMode="auto">
          <a:xfrm>
            <a:off x="9336360" y="1268760"/>
            <a:ext cx="2571625" cy="5288205"/>
            <a:chOff x="6659563" y="1204913"/>
            <a:chExt cx="2266950" cy="5476875"/>
          </a:xfrm>
        </p:grpSpPr>
        <p:grpSp>
          <p:nvGrpSpPr>
            <p:cNvPr id="15" name="Group 2">
              <a:extLst>
                <a:ext uri="{FF2B5EF4-FFF2-40B4-BE49-F238E27FC236}">
                  <a16:creationId xmlns:a16="http://schemas.microsoft.com/office/drawing/2014/main" id="{6C166FBE-9A84-4608-BBA3-4894D1BB1B97}"/>
                </a:ext>
              </a:extLst>
            </p:cNvPr>
            <p:cNvGrpSpPr>
              <a:grpSpLocks/>
            </p:cNvGrpSpPr>
            <p:nvPr/>
          </p:nvGrpSpPr>
          <p:grpSpPr bwMode="auto">
            <a:xfrm>
              <a:off x="6659563" y="1204913"/>
              <a:ext cx="2266950" cy="4611687"/>
              <a:chOff x="6659563" y="1204913"/>
              <a:chExt cx="2266950" cy="4611687"/>
            </a:xfrm>
          </p:grpSpPr>
          <p:pic>
            <p:nvPicPr>
              <p:cNvPr id="18" name="Picture 8">
                <a:extLst>
                  <a:ext uri="{FF2B5EF4-FFF2-40B4-BE49-F238E27FC236}">
                    <a16:creationId xmlns:a16="http://schemas.microsoft.com/office/drawing/2014/main" id="{25452897-B1B9-463D-A62D-CAAD906297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59476"/>
              <a:stretch>
                <a:fillRect/>
              </a:stretch>
            </p:blipFill>
            <p:spPr bwMode="auto">
              <a:xfrm>
                <a:off x="6659563" y="1587500"/>
                <a:ext cx="2143125" cy="422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0">
                <a:extLst>
                  <a:ext uri="{FF2B5EF4-FFF2-40B4-BE49-F238E27FC236}">
                    <a16:creationId xmlns:a16="http://schemas.microsoft.com/office/drawing/2014/main" id="{20903034-6ABC-477E-BE18-35C5BD839455}"/>
                  </a:ext>
                </a:extLst>
              </p:cNvPr>
              <p:cNvSpPr txBox="1">
                <a:spLocks noChangeArrowheads="1"/>
              </p:cNvSpPr>
              <p:nvPr/>
            </p:nvSpPr>
            <p:spPr bwMode="auto">
              <a:xfrm>
                <a:off x="7599793" y="1707222"/>
                <a:ext cx="6751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000">
                    <a:solidFill>
                      <a:srgbClr val="FFFF00"/>
                    </a:solidFill>
                    <a:latin typeface="Calibri" panose="020F0502020204030204" pitchFamily="34" charset="0"/>
                  </a:rPr>
                  <a:t>lidar-only</a:t>
                </a:r>
              </a:p>
            </p:txBody>
          </p:sp>
          <p:sp>
            <p:nvSpPr>
              <p:cNvPr id="20" name="TextBox 11">
                <a:extLst>
                  <a:ext uri="{FF2B5EF4-FFF2-40B4-BE49-F238E27FC236}">
                    <a16:creationId xmlns:a16="http://schemas.microsoft.com/office/drawing/2014/main" id="{FD4D6328-F569-4533-9726-8DD20A76849D}"/>
                  </a:ext>
                </a:extLst>
              </p:cNvPr>
              <p:cNvSpPr txBox="1">
                <a:spLocks noChangeArrowheads="1"/>
              </p:cNvSpPr>
              <p:nvPr/>
            </p:nvSpPr>
            <p:spPr bwMode="auto">
              <a:xfrm>
                <a:off x="7547259" y="3460750"/>
                <a:ext cx="75854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000">
                    <a:solidFill>
                      <a:srgbClr val="FFFF00"/>
                    </a:solidFill>
                    <a:latin typeface="Calibri" panose="020F0502020204030204" pitchFamily="34" charset="0"/>
                  </a:rPr>
                  <a:t>lidar+radar</a:t>
                </a:r>
              </a:p>
            </p:txBody>
          </p:sp>
          <p:sp>
            <p:nvSpPr>
              <p:cNvPr id="21" name="TextBox 11">
                <a:extLst>
                  <a:ext uri="{FF2B5EF4-FFF2-40B4-BE49-F238E27FC236}">
                    <a16:creationId xmlns:a16="http://schemas.microsoft.com/office/drawing/2014/main" id="{21B7E96A-4A9B-4217-B4BA-D7283F07D5A6}"/>
                  </a:ext>
                </a:extLst>
              </p:cNvPr>
              <p:cNvSpPr txBox="1">
                <a:spLocks noChangeArrowheads="1"/>
              </p:cNvSpPr>
              <p:nvPr/>
            </p:nvSpPr>
            <p:spPr bwMode="auto">
              <a:xfrm>
                <a:off x="7583488" y="5181600"/>
                <a:ext cx="72231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000">
                    <a:solidFill>
                      <a:srgbClr val="FFFF00"/>
                    </a:solidFill>
                    <a:latin typeface="Calibri" panose="020F0502020204030204" pitchFamily="34" charset="0"/>
                  </a:rPr>
                  <a:t>radar-only</a:t>
                </a:r>
              </a:p>
            </p:txBody>
          </p:sp>
          <p:sp>
            <p:nvSpPr>
              <p:cNvPr id="22" name="TextBox 1">
                <a:extLst>
                  <a:ext uri="{FF2B5EF4-FFF2-40B4-BE49-F238E27FC236}">
                    <a16:creationId xmlns:a16="http://schemas.microsoft.com/office/drawing/2014/main" id="{78EF4CE2-FCC9-4DE2-8ACF-CDE97098DF9B}"/>
                  </a:ext>
                </a:extLst>
              </p:cNvPr>
              <p:cNvSpPr txBox="1">
                <a:spLocks noChangeArrowheads="1"/>
              </p:cNvSpPr>
              <p:nvPr/>
            </p:nvSpPr>
            <p:spPr bwMode="auto">
              <a:xfrm>
                <a:off x="6899275" y="1204913"/>
                <a:ext cx="20272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1200">
                    <a:latin typeface="Calibri" panose="020F0502020204030204" pitchFamily="34" charset="0"/>
                  </a:rPr>
                  <a:t>Probability of cloud detection as a function of temperature</a:t>
                </a:r>
              </a:p>
            </p:txBody>
          </p:sp>
        </p:grpSp>
        <p:pic>
          <p:nvPicPr>
            <p:cNvPr id="16" name="Picture 17">
              <a:extLst>
                <a:ext uri="{FF2B5EF4-FFF2-40B4-BE49-F238E27FC236}">
                  <a16:creationId xmlns:a16="http://schemas.microsoft.com/office/drawing/2014/main" id="{2546598C-E772-460D-A067-5F0D5C03DD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89937" b="69225"/>
            <a:stretch>
              <a:fillRect/>
            </a:stretch>
          </p:blipFill>
          <p:spPr bwMode="auto">
            <a:xfrm>
              <a:off x="8205788" y="5719763"/>
              <a:ext cx="53340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2">
              <a:extLst>
                <a:ext uri="{FF2B5EF4-FFF2-40B4-BE49-F238E27FC236}">
                  <a16:creationId xmlns:a16="http://schemas.microsoft.com/office/drawing/2014/main" id="{365FEB2D-7D49-4824-83C8-79EDD48B45DC}"/>
                </a:ext>
              </a:extLst>
            </p:cNvPr>
            <p:cNvSpPr txBox="1">
              <a:spLocks noChangeArrowheads="1"/>
            </p:cNvSpPr>
            <p:nvPr/>
          </p:nvSpPr>
          <p:spPr bwMode="auto">
            <a:xfrm>
              <a:off x="6659563" y="6329626"/>
              <a:ext cx="1482726" cy="286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altLang="en-US" sz="1200" dirty="0">
                  <a:latin typeface="Calibri" panose="020F0502020204030204" pitchFamily="34" charset="0"/>
                </a:rPr>
                <a:t>(</a:t>
              </a:r>
              <a:r>
                <a:rPr lang="en-US" altLang="en-US" sz="1200" dirty="0" err="1">
                  <a:latin typeface="Calibri" panose="020F0502020204030204" pitchFamily="34" charset="0"/>
                </a:rPr>
                <a:t>Heymsfield</a:t>
              </a:r>
              <a:r>
                <a:rPr lang="en-US" altLang="en-US" sz="1200" dirty="0">
                  <a:latin typeface="Calibri" panose="020F0502020204030204" pitchFamily="34" charset="0"/>
                </a:rPr>
                <a:t> et al 2014)</a:t>
              </a:r>
            </a:p>
          </p:txBody>
        </p:sp>
      </p:grpSp>
    </p:spTree>
    <p:extLst>
      <p:ext uri="{BB962C8B-B14F-4D97-AF65-F5344CB8AC3E}">
        <p14:creationId xmlns:p14="http://schemas.microsoft.com/office/powerpoint/2010/main" val="1622884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outdoor, night sky, outdoor object, star&#10;&#10;Description automatically generated">
            <a:extLst>
              <a:ext uri="{FF2B5EF4-FFF2-40B4-BE49-F238E27FC236}">
                <a16:creationId xmlns:a16="http://schemas.microsoft.com/office/drawing/2014/main" id="{ABAF143B-644A-5944-84C5-EC29B9511163}"/>
              </a:ext>
            </a:extLst>
          </p:cNvPr>
          <p:cNvPicPr>
            <a:picLocks noChangeAspect="1"/>
          </p:cNvPicPr>
          <p:nvPr/>
        </p:nvPicPr>
        <p:blipFill>
          <a:blip r:embed="rId3"/>
          <a:stretch>
            <a:fillRect/>
          </a:stretch>
        </p:blipFill>
        <p:spPr>
          <a:xfrm>
            <a:off x="0" y="0"/>
            <a:ext cx="12192000" cy="6858000"/>
          </a:xfrm>
          <a:prstGeom prst="rect">
            <a:avLst/>
          </a:prstGeom>
        </p:spPr>
      </p:pic>
      <p:sp>
        <p:nvSpPr>
          <p:cNvPr id="36" name="Slide Number Placeholder 3">
            <a:extLst>
              <a:ext uri="{FF2B5EF4-FFF2-40B4-BE49-F238E27FC236}">
                <a16:creationId xmlns:a16="http://schemas.microsoft.com/office/drawing/2014/main" id="{E295967A-4575-48B5-9208-2088557CF4E1}"/>
              </a:ext>
            </a:extLst>
          </p:cNvPr>
          <p:cNvSpPr txBox="1">
            <a:spLocks/>
          </p:cNvSpPr>
          <p:nvPr/>
        </p:nvSpPr>
        <p:spPr>
          <a:xfrm>
            <a:off x="9680411" y="6766346"/>
            <a:ext cx="2486967" cy="284442"/>
          </a:xfrm>
          <a:prstGeom prst="rect">
            <a:avLst/>
          </a:prstGeom>
        </p:spPr>
        <p:txBody>
          <a:bodyPr vert="horz" lIns="76200" tIns="38100" rIns="76200" bIns="38100" rtlCol="0" anchor="ctr"/>
          <a:lstStyle>
            <a:defPPr>
              <a:defRPr lang="en-US"/>
            </a:defPPr>
            <a:lvl1pPr marL="0" algn="r" defTabSz="673180" rtl="0" eaLnBrk="1" latinLnBrk="0" hangingPunct="1">
              <a:defRPr sz="1178" kern="1200">
                <a:solidFill>
                  <a:schemeClr val="tx1">
                    <a:tint val="75000"/>
                  </a:schemeClr>
                </a:solidFill>
                <a:latin typeface="+mn-lt"/>
                <a:ea typeface="+mn-ea"/>
                <a:cs typeface="+mn-cs"/>
              </a:defRPr>
            </a:lvl1pPr>
            <a:lvl2pPr marL="673180" algn="l" defTabSz="673180" rtl="0" eaLnBrk="1" latinLnBrk="0" hangingPunct="1">
              <a:defRPr sz="2650" kern="1200">
                <a:solidFill>
                  <a:schemeClr val="tx1"/>
                </a:solidFill>
                <a:latin typeface="+mn-lt"/>
                <a:ea typeface="+mn-ea"/>
                <a:cs typeface="+mn-cs"/>
              </a:defRPr>
            </a:lvl2pPr>
            <a:lvl3pPr marL="1346358" algn="l" defTabSz="673180" rtl="0" eaLnBrk="1" latinLnBrk="0" hangingPunct="1">
              <a:defRPr sz="2650" kern="1200">
                <a:solidFill>
                  <a:schemeClr val="tx1"/>
                </a:solidFill>
                <a:latin typeface="+mn-lt"/>
                <a:ea typeface="+mn-ea"/>
                <a:cs typeface="+mn-cs"/>
              </a:defRPr>
            </a:lvl3pPr>
            <a:lvl4pPr marL="2019539" algn="l" defTabSz="673180" rtl="0" eaLnBrk="1" latinLnBrk="0" hangingPunct="1">
              <a:defRPr sz="2650" kern="1200">
                <a:solidFill>
                  <a:schemeClr val="tx1"/>
                </a:solidFill>
                <a:latin typeface="+mn-lt"/>
                <a:ea typeface="+mn-ea"/>
                <a:cs typeface="+mn-cs"/>
              </a:defRPr>
            </a:lvl4pPr>
            <a:lvl5pPr marL="2692718" algn="l" defTabSz="673180" rtl="0" eaLnBrk="1" latinLnBrk="0" hangingPunct="1">
              <a:defRPr sz="2650" kern="1200">
                <a:solidFill>
                  <a:schemeClr val="tx1"/>
                </a:solidFill>
                <a:latin typeface="+mn-lt"/>
                <a:ea typeface="+mn-ea"/>
                <a:cs typeface="+mn-cs"/>
              </a:defRPr>
            </a:lvl5pPr>
            <a:lvl6pPr marL="3365898" algn="l" defTabSz="673180" rtl="0" eaLnBrk="1" latinLnBrk="0" hangingPunct="1">
              <a:defRPr sz="2650" kern="1200">
                <a:solidFill>
                  <a:schemeClr val="tx1"/>
                </a:solidFill>
                <a:latin typeface="+mn-lt"/>
                <a:ea typeface="+mn-ea"/>
                <a:cs typeface="+mn-cs"/>
              </a:defRPr>
            </a:lvl6pPr>
            <a:lvl7pPr marL="4039076" algn="l" defTabSz="673180" rtl="0" eaLnBrk="1" latinLnBrk="0" hangingPunct="1">
              <a:defRPr sz="2650" kern="1200">
                <a:solidFill>
                  <a:schemeClr val="tx1"/>
                </a:solidFill>
                <a:latin typeface="+mn-lt"/>
                <a:ea typeface="+mn-ea"/>
                <a:cs typeface="+mn-cs"/>
              </a:defRPr>
            </a:lvl7pPr>
            <a:lvl8pPr marL="4712256" algn="l" defTabSz="673180" rtl="0" eaLnBrk="1" latinLnBrk="0" hangingPunct="1">
              <a:defRPr sz="2650" kern="1200">
                <a:solidFill>
                  <a:schemeClr val="tx1"/>
                </a:solidFill>
                <a:latin typeface="+mn-lt"/>
                <a:ea typeface="+mn-ea"/>
                <a:cs typeface="+mn-cs"/>
              </a:defRPr>
            </a:lvl8pPr>
            <a:lvl9pPr marL="5385436" algn="l" defTabSz="673180" rtl="0" eaLnBrk="1" latinLnBrk="0" hangingPunct="1">
              <a:defRPr sz="2650" kern="1200">
                <a:solidFill>
                  <a:schemeClr val="tx1"/>
                </a:solidFill>
                <a:latin typeface="+mn-lt"/>
                <a:ea typeface="+mn-ea"/>
                <a:cs typeface="+mn-cs"/>
              </a:defRPr>
            </a:lvl9pPr>
          </a:lstStyle>
          <a:p>
            <a:fld id="{98C382E8-64D7-CF41-91DF-781111A69940}" type="slidenum">
              <a:rPr lang="en-US" sz="982"/>
              <a:pPr/>
              <a:t>15</a:t>
            </a:fld>
            <a:endParaRPr lang="en-US" sz="982" dirty="0"/>
          </a:p>
        </p:txBody>
      </p:sp>
      <p:sp>
        <p:nvSpPr>
          <p:cNvPr id="52" name="TextBox 51">
            <a:extLst>
              <a:ext uri="{FF2B5EF4-FFF2-40B4-BE49-F238E27FC236}">
                <a16:creationId xmlns:a16="http://schemas.microsoft.com/office/drawing/2014/main" id="{35E5C796-BDB8-4BFE-B6A7-28F2F80DBB87}"/>
              </a:ext>
            </a:extLst>
          </p:cNvPr>
          <p:cNvSpPr txBox="1"/>
          <p:nvPr/>
        </p:nvSpPr>
        <p:spPr>
          <a:xfrm>
            <a:off x="557367" y="5475094"/>
            <a:ext cx="4591848" cy="1015663"/>
          </a:xfrm>
          <a:prstGeom prst="rect">
            <a:avLst/>
          </a:prstGeom>
          <a:noFill/>
        </p:spPr>
        <p:txBody>
          <a:bodyPr wrap="square" rtlCol="0">
            <a:spAutoFit/>
          </a:bodyPr>
          <a:lstStyle/>
          <a:p>
            <a:r>
              <a:rPr lang="en-US" sz="2000" b="1" i="1" dirty="0">
                <a:solidFill>
                  <a:schemeClr val="accent1">
                    <a:lumMod val="60000"/>
                    <a:lumOff val="40000"/>
                  </a:schemeClr>
                </a:solidFill>
              </a:rPr>
              <a:t>1</a:t>
            </a:r>
            <a:r>
              <a:rPr lang="en-US" sz="2000" b="1" i="1" baseline="30000" dirty="0">
                <a:solidFill>
                  <a:schemeClr val="accent1">
                    <a:lumMod val="60000"/>
                    <a:lumOff val="40000"/>
                  </a:schemeClr>
                </a:solidFill>
              </a:rPr>
              <a:t>st</a:t>
            </a:r>
            <a:r>
              <a:rPr lang="en-US" sz="2000" b="1" i="1" dirty="0">
                <a:solidFill>
                  <a:schemeClr val="accent1">
                    <a:lumMod val="60000"/>
                    <a:lumOff val="40000"/>
                  </a:schemeClr>
                </a:solidFill>
              </a:rPr>
              <a:t> launch: inclined orbit ~2028</a:t>
            </a:r>
          </a:p>
          <a:p>
            <a:endParaRPr lang="en-US" sz="2000" b="1" i="1" dirty="0">
              <a:solidFill>
                <a:schemeClr val="accent1">
                  <a:lumMod val="60000"/>
                  <a:lumOff val="40000"/>
                </a:schemeClr>
              </a:solidFill>
            </a:endParaRPr>
          </a:p>
          <a:p>
            <a:r>
              <a:rPr lang="en-US" sz="2000" b="1" i="1" dirty="0">
                <a:solidFill>
                  <a:schemeClr val="accent1">
                    <a:lumMod val="60000"/>
                    <a:lumOff val="40000"/>
                  </a:schemeClr>
                </a:solidFill>
              </a:rPr>
              <a:t>2</a:t>
            </a:r>
            <a:r>
              <a:rPr lang="en-US" sz="2000" b="1" i="1" baseline="30000" dirty="0">
                <a:solidFill>
                  <a:schemeClr val="accent1">
                    <a:lumMod val="60000"/>
                    <a:lumOff val="40000"/>
                  </a:schemeClr>
                </a:solidFill>
              </a:rPr>
              <a:t>nd</a:t>
            </a:r>
            <a:r>
              <a:rPr lang="en-US" sz="2000" b="1" i="1" dirty="0">
                <a:solidFill>
                  <a:schemeClr val="accent1">
                    <a:lumMod val="60000"/>
                    <a:lumOff val="40000"/>
                  </a:schemeClr>
                </a:solidFill>
              </a:rPr>
              <a:t> launch: polar orbit ~2029</a:t>
            </a:r>
          </a:p>
        </p:txBody>
      </p:sp>
      <p:sp>
        <p:nvSpPr>
          <p:cNvPr id="13" name="TextBox 12">
            <a:extLst>
              <a:ext uri="{FF2B5EF4-FFF2-40B4-BE49-F238E27FC236}">
                <a16:creationId xmlns:a16="http://schemas.microsoft.com/office/drawing/2014/main" id="{B859C39D-4F45-3B4D-BB55-C3FEA88151DE}"/>
              </a:ext>
            </a:extLst>
          </p:cNvPr>
          <p:cNvSpPr txBox="1"/>
          <p:nvPr/>
        </p:nvSpPr>
        <p:spPr>
          <a:xfrm>
            <a:off x="0" y="0"/>
            <a:ext cx="12167378" cy="451342"/>
          </a:xfrm>
          <a:prstGeom prst="rect">
            <a:avLst/>
          </a:prstGeom>
          <a:solidFill>
            <a:schemeClr val="accent1">
              <a:lumMod val="60000"/>
              <a:lumOff val="40000"/>
            </a:schemeClr>
          </a:solidFill>
        </p:spPr>
        <p:txBody>
          <a:bodyPr wrap="square" rtlCol="0">
            <a:spAutoFit/>
          </a:bodyPr>
          <a:lstStyle/>
          <a:p>
            <a:pPr algn="ctr"/>
            <a:r>
              <a:rPr lang="en-US" sz="2333" b="1" i="1" dirty="0">
                <a:solidFill>
                  <a:schemeClr val="bg1"/>
                </a:solidFill>
              </a:rPr>
              <a:t>Next Step: AtmOS</a:t>
            </a:r>
          </a:p>
        </p:txBody>
      </p:sp>
      <p:sp>
        <p:nvSpPr>
          <p:cNvPr id="9" name="TextBox 8">
            <a:extLst>
              <a:ext uri="{FF2B5EF4-FFF2-40B4-BE49-F238E27FC236}">
                <a16:creationId xmlns:a16="http://schemas.microsoft.com/office/drawing/2014/main" id="{D1402F17-B23C-3642-AE79-B450308B0FE2}"/>
              </a:ext>
            </a:extLst>
          </p:cNvPr>
          <p:cNvSpPr txBox="1"/>
          <p:nvPr/>
        </p:nvSpPr>
        <p:spPr>
          <a:xfrm>
            <a:off x="5149215" y="862490"/>
            <a:ext cx="7018161" cy="4893647"/>
          </a:xfrm>
          <a:prstGeom prst="rect">
            <a:avLst/>
          </a:prstGeom>
          <a:noFill/>
        </p:spPr>
        <p:txBody>
          <a:bodyPr wrap="square" rtlCol="0">
            <a:spAutoFit/>
          </a:bodyPr>
          <a:lstStyle/>
          <a:p>
            <a:r>
              <a:rPr lang="en-US" sz="2400" dirty="0">
                <a:solidFill>
                  <a:schemeClr val="bg1"/>
                </a:solidFill>
              </a:rPr>
              <a:t>Inclined Orbit</a:t>
            </a:r>
          </a:p>
          <a:p>
            <a:pPr>
              <a:tabLst>
                <a:tab pos="333375" algn="l"/>
              </a:tabLst>
            </a:pPr>
            <a:r>
              <a:rPr lang="en-US" sz="2400" dirty="0">
                <a:solidFill>
                  <a:schemeClr val="bg1"/>
                </a:solidFill>
              </a:rPr>
              <a:t>• </a:t>
            </a:r>
            <a:r>
              <a:rPr lang="en-US" sz="2400" dirty="0">
                <a:solidFill>
                  <a:srgbClr val="FFFF00"/>
                </a:solidFill>
              </a:rPr>
              <a:t>W-, Ku-band Doppler radar</a:t>
            </a:r>
          </a:p>
          <a:p>
            <a:pPr>
              <a:tabLst>
                <a:tab pos="333375" algn="l"/>
              </a:tabLst>
            </a:pPr>
            <a:r>
              <a:rPr lang="en-US" sz="2400" dirty="0">
                <a:solidFill>
                  <a:schemeClr val="bg1"/>
                </a:solidFill>
              </a:rPr>
              <a:t>• Microwave radiometer (118-880 GHz)</a:t>
            </a:r>
          </a:p>
          <a:p>
            <a:pPr>
              <a:tabLst>
                <a:tab pos="333375" algn="l"/>
              </a:tabLst>
            </a:pPr>
            <a:r>
              <a:rPr lang="en-US" sz="2400" dirty="0">
                <a:solidFill>
                  <a:schemeClr val="bg1"/>
                </a:solidFill>
              </a:rPr>
              <a:t>• </a:t>
            </a:r>
            <a:r>
              <a:rPr lang="en-US" sz="2400" dirty="0">
                <a:solidFill>
                  <a:srgbClr val="FFFF00"/>
                </a:solidFill>
              </a:rPr>
              <a:t>532 and 1064 nm backscatter lidar</a:t>
            </a:r>
          </a:p>
          <a:p>
            <a:pPr>
              <a:tabLst>
                <a:tab pos="333375" algn="l"/>
              </a:tabLst>
            </a:pPr>
            <a:r>
              <a:rPr lang="en-US" sz="2400" dirty="0">
                <a:solidFill>
                  <a:schemeClr val="bg1"/>
                </a:solidFill>
              </a:rPr>
              <a:t>• Polarimeter (1130 km swath, 1 km resolution)</a:t>
            </a:r>
          </a:p>
          <a:p>
            <a:pPr>
              <a:tabLst>
                <a:tab pos="333375" algn="l"/>
              </a:tabLst>
            </a:pPr>
            <a:r>
              <a:rPr lang="en-US" sz="2400" dirty="0">
                <a:solidFill>
                  <a:schemeClr val="bg1"/>
                </a:solidFill>
              </a:rPr>
              <a:t>• Time-differenced stereo camera measurements</a:t>
            </a:r>
          </a:p>
          <a:p>
            <a:pPr>
              <a:tabLst>
                <a:tab pos="333375" algn="l"/>
              </a:tabLst>
            </a:pPr>
            <a:endParaRPr lang="en-US" sz="2400" dirty="0">
              <a:solidFill>
                <a:schemeClr val="bg1"/>
              </a:solidFill>
            </a:endParaRPr>
          </a:p>
          <a:p>
            <a:pPr>
              <a:tabLst>
                <a:tab pos="333375" algn="l"/>
              </a:tabLst>
            </a:pPr>
            <a:r>
              <a:rPr lang="en-US" sz="2400" dirty="0">
                <a:solidFill>
                  <a:schemeClr val="bg1"/>
                </a:solidFill>
              </a:rPr>
              <a:t>Polar Orbit</a:t>
            </a:r>
          </a:p>
          <a:p>
            <a:pPr>
              <a:tabLst>
                <a:tab pos="333375" algn="l"/>
              </a:tabLst>
            </a:pPr>
            <a:r>
              <a:rPr lang="en-US" sz="2400" dirty="0">
                <a:solidFill>
                  <a:schemeClr val="bg1"/>
                </a:solidFill>
              </a:rPr>
              <a:t>• </a:t>
            </a:r>
            <a:r>
              <a:rPr lang="en-US" sz="2400" dirty="0">
                <a:solidFill>
                  <a:srgbClr val="FFFF00"/>
                </a:solidFill>
              </a:rPr>
              <a:t>W-, Ka-band Doppler radar</a:t>
            </a:r>
          </a:p>
          <a:p>
            <a:pPr>
              <a:tabLst>
                <a:tab pos="333375" algn="l"/>
              </a:tabLst>
            </a:pPr>
            <a:r>
              <a:rPr lang="en-US" sz="2400" dirty="0">
                <a:solidFill>
                  <a:schemeClr val="bg1"/>
                </a:solidFill>
              </a:rPr>
              <a:t>• Microwave radiometer (118-880 GHz)</a:t>
            </a:r>
          </a:p>
          <a:p>
            <a:pPr>
              <a:tabLst>
                <a:tab pos="333375" algn="l"/>
              </a:tabLst>
            </a:pPr>
            <a:r>
              <a:rPr lang="en-US" sz="2400" dirty="0">
                <a:solidFill>
                  <a:schemeClr val="bg1"/>
                </a:solidFill>
              </a:rPr>
              <a:t>• </a:t>
            </a:r>
            <a:r>
              <a:rPr lang="en-US" sz="2400" dirty="0">
                <a:solidFill>
                  <a:srgbClr val="FFFF00"/>
                </a:solidFill>
              </a:rPr>
              <a:t>532 nm HSRL, 1064 nm backscatter lidar</a:t>
            </a:r>
          </a:p>
          <a:p>
            <a:pPr>
              <a:tabLst>
                <a:tab pos="333375" algn="l"/>
              </a:tabLst>
            </a:pPr>
            <a:r>
              <a:rPr lang="en-US" sz="2400" dirty="0">
                <a:solidFill>
                  <a:schemeClr val="bg1"/>
                </a:solidFill>
              </a:rPr>
              <a:t>• Polarimeter (550 km swath, 0.5 km resolution)</a:t>
            </a:r>
          </a:p>
          <a:p>
            <a:pPr>
              <a:tabLst>
                <a:tab pos="333375" algn="l"/>
              </a:tabLst>
            </a:pPr>
            <a:r>
              <a:rPr lang="en-US" sz="2400" dirty="0">
                <a:solidFill>
                  <a:schemeClr val="bg1"/>
                </a:solidFill>
              </a:rPr>
              <a:t>• Spectrometers (LWUV, VIS, NIR, SWIR, LWIR, FIR)</a:t>
            </a:r>
          </a:p>
        </p:txBody>
      </p:sp>
      <p:pic>
        <p:nvPicPr>
          <p:cNvPr id="12" name="Picture 11" descr="Diagram, map&#10;&#10;Description automatically generated">
            <a:extLst>
              <a:ext uri="{FF2B5EF4-FFF2-40B4-BE49-F238E27FC236}">
                <a16:creationId xmlns:a16="http://schemas.microsoft.com/office/drawing/2014/main" id="{41F25B2E-C0BB-774C-BECF-19277A5EB83D}"/>
              </a:ext>
            </a:extLst>
          </p:cNvPr>
          <p:cNvPicPr>
            <a:picLocks noChangeAspect="1"/>
          </p:cNvPicPr>
          <p:nvPr/>
        </p:nvPicPr>
        <p:blipFill>
          <a:blip r:embed="rId4"/>
          <a:stretch>
            <a:fillRect/>
          </a:stretch>
        </p:blipFill>
        <p:spPr>
          <a:xfrm>
            <a:off x="414375" y="648287"/>
            <a:ext cx="5172110" cy="4459563"/>
          </a:xfrm>
          <a:prstGeom prst="rect">
            <a:avLst/>
          </a:prstGeom>
        </p:spPr>
      </p:pic>
      <p:sp>
        <p:nvSpPr>
          <p:cNvPr id="2" name="TextBox 1">
            <a:extLst>
              <a:ext uri="{FF2B5EF4-FFF2-40B4-BE49-F238E27FC236}">
                <a16:creationId xmlns:a16="http://schemas.microsoft.com/office/drawing/2014/main" id="{6CA0ED50-D360-FD4A-BA92-7A32667AECD8}"/>
              </a:ext>
            </a:extLst>
          </p:cNvPr>
          <p:cNvSpPr txBox="1"/>
          <p:nvPr/>
        </p:nvSpPr>
        <p:spPr>
          <a:xfrm>
            <a:off x="1260910" y="1382791"/>
            <a:ext cx="1491916" cy="201168"/>
          </a:xfrm>
          <a:prstGeom prst="rect">
            <a:avLst/>
          </a:prstGeom>
          <a:solidFill>
            <a:schemeClr val="tx1"/>
          </a:solidFill>
        </p:spPr>
        <p:txBody>
          <a:bodyPr wrap="square" rtlCol="0" anchor="ctr">
            <a:spAutoFit/>
          </a:bodyPr>
          <a:lstStyle/>
          <a:p>
            <a:r>
              <a:rPr lang="en-US" sz="1600" dirty="0">
                <a:solidFill>
                  <a:schemeClr val="bg1"/>
                </a:solidFill>
              </a:rPr>
              <a:t>Polar Orbit</a:t>
            </a:r>
          </a:p>
        </p:txBody>
      </p:sp>
      <p:sp>
        <p:nvSpPr>
          <p:cNvPr id="15" name="TextBox 14">
            <a:extLst>
              <a:ext uri="{FF2B5EF4-FFF2-40B4-BE49-F238E27FC236}">
                <a16:creationId xmlns:a16="http://schemas.microsoft.com/office/drawing/2014/main" id="{42A05DF0-2061-0C42-9523-71C9C8F09FC2}"/>
              </a:ext>
            </a:extLst>
          </p:cNvPr>
          <p:cNvSpPr txBox="1"/>
          <p:nvPr/>
        </p:nvSpPr>
        <p:spPr>
          <a:xfrm>
            <a:off x="3264968" y="2035979"/>
            <a:ext cx="1695651" cy="201168"/>
          </a:xfrm>
          <a:prstGeom prst="rect">
            <a:avLst/>
          </a:prstGeom>
          <a:solidFill>
            <a:schemeClr val="tx1"/>
          </a:solidFill>
        </p:spPr>
        <p:txBody>
          <a:bodyPr wrap="square" rtlCol="0" anchor="ctr">
            <a:spAutoFit/>
          </a:bodyPr>
          <a:lstStyle/>
          <a:p>
            <a:r>
              <a:rPr lang="en-US" sz="1600" dirty="0">
                <a:solidFill>
                  <a:schemeClr val="bg1"/>
                </a:solidFill>
              </a:rPr>
              <a:t>Inclined Orbit</a:t>
            </a:r>
          </a:p>
        </p:txBody>
      </p:sp>
      <p:sp>
        <p:nvSpPr>
          <p:cNvPr id="16" name="TextBox 15">
            <a:extLst>
              <a:ext uri="{FF2B5EF4-FFF2-40B4-BE49-F238E27FC236}">
                <a16:creationId xmlns:a16="http://schemas.microsoft.com/office/drawing/2014/main" id="{FFD37A05-2218-8942-AE7B-4381987BEB63}"/>
              </a:ext>
            </a:extLst>
          </p:cNvPr>
          <p:cNvSpPr txBox="1"/>
          <p:nvPr/>
        </p:nvSpPr>
        <p:spPr>
          <a:xfrm>
            <a:off x="1266279" y="4093906"/>
            <a:ext cx="1695651" cy="201168"/>
          </a:xfrm>
          <a:prstGeom prst="rect">
            <a:avLst/>
          </a:prstGeom>
          <a:solidFill>
            <a:schemeClr val="tx1"/>
          </a:solidFill>
        </p:spPr>
        <p:txBody>
          <a:bodyPr wrap="square" rtlCol="0" anchor="ctr">
            <a:spAutoFit/>
          </a:bodyPr>
          <a:lstStyle/>
          <a:p>
            <a:r>
              <a:rPr lang="en-US" sz="1600" dirty="0">
                <a:solidFill>
                  <a:schemeClr val="bg1"/>
                </a:solidFill>
              </a:rPr>
              <a:t>Inclined Orbit</a:t>
            </a:r>
          </a:p>
        </p:txBody>
      </p:sp>
    </p:spTree>
    <p:extLst>
      <p:ext uri="{BB962C8B-B14F-4D97-AF65-F5344CB8AC3E}">
        <p14:creationId xmlns:p14="http://schemas.microsoft.com/office/powerpoint/2010/main" val="1361455438"/>
      </p:ext>
    </p:extLst>
  </p:cSld>
  <p:clrMapOvr>
    <a:masterClrMapping/>
  </p:clrMapOvr>
</p:sld>
</file>

<file path=ppt/theme/theme1.xml><?xml version="1.0" encoding="utf-8"?>
<a:theme xmlns:a="http://schemas.openxmlformats.org/drawingml/2006/main" name="JPL Generic">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1470058558</TotalTime>
  <Pages>22</Pages>
  <Words>1356</Words>
  <Application>Microsoft Office PowerPoint</Application>
  <PresentationFormat>Widescreen</PresentationFormat>
  <Paragraphs>144</Paragraphs>
  <Slides>15</Slides>
  <Notes>8</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4" baseType="lpstr">
      <vt:lpstr>Arial</vt:lpstr>
      <vt:lpstr>Calibri</vt:lpstr>
      <vt:lpstr>Calibri Light</vt:lpstr>
      <vt:lpstr>Comic Sans MS</vt:lpstr>
      <vt:lpstr>Helvetica</vt:lpstr>
      <vt:lpstr>Times New Roman</vt:lpstr>
      <vt:lpstr>Wingdings</vt:lpstr>
      <vt:lpstr>JPL Generic</vt:lpstr>
      <vt:lpstr>Image</vt:lpstr>
      <vt:lpstr>PowerPoint Presentation</vt:lpstr>
      <vt:lpstr>CALIOP First Light Observations</vt:lpstr>
      <vt:lpstr>PowerPoint Presentation</vt:lpstr>
      <vt:lpstr>Sahara Dust Transport</vt:lpstr>
      <vt:lpstr>Prior to CALIOP, aerosol vertical distribution was not observations</vt:lpstr>
      <vt:lpstr>PowerPoint Presentation</vt:lpstr>
      <vt:lpstr>CALIOP tracks Australian smoke plume 1000’s km downwind </vt:lpstr>
      <vt:lpstr>Stratospheric Aerosols</vt:lpstr>
      <vt:lpstr>PowerPoint Presentation</vt:lpstr>
      <vt:lpstr>Complementarity of Lidar and Cloud Profiling Radar</vt:lpstr>
      <vt:lpstr>“An improved ability to quantify vertical profiles of cloud occurrence and water content”</vt:lpstr>
      <vt:lpstr>Passive sensors confounded by cloud multi-layering</vt:lpstr>
      <vt:lpstr>Closure of the surface radiation budget</vt:lpstr>
      <vt:lpstr>Importance of Cloud Ice-Water Phase Highlighted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subject/>
  <dc:creator>Don Royer</dc:creator>
  <cp:keywords/>
  <dc:description/>
  <cp:lastModifiedBy>Winker, David M. (LARC-E304)</cp:lastModifiedBy>
  <cp:revision>452</cp:revision>
  <cp:lastPrinted>2021-05-10T05:03:40Z</cp:lastPrinted>
  <dcterms:created xsi:type="dcterms:W3CDTF">1997-06-02T11:43:56Z</dcterms:created>
  <dcterms:modified xsi:type="dcterms:W3CDTF">2021-05-18T02:34:35Z</dcterms:modified>
</cp:coreProperties>
</file>