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17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62" r:id="rId7"/>
    <p:sldId id="270" r:id="rId8"/>
    <p:sldId id="739" r:id="rId9"/>
    <p:sldId id="732" r:id="rId10"/>
    <p:sldId id="664" r:id="rId11"/>
    <p:sldId id="702" r:id="rId12"/>
    <p:sldId id="720" r:id="rId13"/>
    <p:sldId id="714" r:id="rId14"/>
    <p:sldId id="770" r:id="rId15"/>
    <p:sldId id="724" r:id="rId16"/>
    <p:sldId id="725" r:id="rId17"/>
    <p:sldId id="795" r:id="rId18"/>
    <p:sldId id="800" r:id="rId19"/>
    <p:sldId id="796" r:id="rId20"/>
    <p:sldId id="799" r:id="rId21"/>
    <p:sldId id="797" r:id="rId22"/>
    <p:sldId id="79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ent Erickson" initials="BE" lastIdx="22" clrIdx="0"/>
  <p:cmAuthor id="1" name="Matt Griebel" initials="MG" lastIdx="1" clrIdx="1">
    <p:extLst>
      <p:ext uri="{19B8F6BF-5375-455C-9EA6-DF929625EA0E}">
        <p15:presenceInfo xmlns:p15="http://schemas.microsoft.com/office/powerpoint/2012/main" userId="S::mgriebel@quartus.com::cc006ed0-27d0-4959-8f2a-1e74f75699a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2B30CE"/>
    <a:srgbClr val="1A801A"/>
    <a:srgbClr val="5F63DA"/>
    <a:srgbClr val="686CDC"/>
    <a:srgbClr val="F0F0F0"/>
    <a:srgbClr val="4472C4"/>
    <a:srgbClr val="ED7D31"/>
    <a:srgbClr val="567AA5"/>
    <a:srgbClr val="87D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F956D4-72C7-405F-86B5-1E41B3846A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9AC1A3-DB3F-4467-A878-F69E5B57A4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E9801-BD2A-4E52-A493-74619301743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55373-B330-4CF3-AA83-3357BA480B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79519-CFD5-4BF9-99E6-D35010B429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412EE-5673-42A7-8F4C-B4F347648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62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466E2-3A76-4D53-9B64-E2B0403B30D0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70C55-A6C8-4E61-9AE0-024257383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80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70C55-A6C8-4E61-9AE0-024257383F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48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70C55-A6C8-4E61-9AE0-024257383F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58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70C55-A6C8-4E61-9AE0-024257383F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7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454" y="1494995"/>
            <a:ext cx="11453091" cy="581031"/>
          </a:xfrm>
        </p:spPr>
        <p:txBody>
          <a:bodyPr/>
          <a:lstStyle>
            <a:lvl1pPr>
              <a:defRPr sz="3600" baseline="0">
                <a:solidFill>
                  <a:srgbClr val="C5152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451765"/>
          </a:xfrm>
        </p:spPr>
        <p:txBody>
          <a:bodyPr/>
          <a:lstStyle>
            <a:lvl1pPr marL="0" indent="0" algn="ctr">
              <a:buNone/>
              <a:defRPr sz="2400"/>
            </a:lvl1pPr>
            <a:lvl2pPr marL="544229" indent="0" algn="ctr">
              <a:buNone/>
              <a:defRPr/>
            </a:lvl2pPr>
            <a:lvl3pPr marL="1088457" indent="0" algn="ctr">
              <a:buNone/>
              <a:defRPr/>
            </a:lvl3pPr>
            <a:lvl4pPr marL="1632686" indent="0" algn="ctr">
              <a:buNone/>
              <a:defRPr/>
            </a:lvl4pPr>
            <a:lvl5pPr marL="2176915" indent="0" algn="ctr">
              <a:buNone/>
              <a:defRPr/>
            </a:lvl5pPr>
            <a:lvl6pPr marL="2721144" indent="0" algn="ctr">
              <a:buNone/>
              <a:defRPr/>
            </a:lvl6pPr>
            <a:lvl7pPr marL="3265372" indent="0" algn="ctr">
              <a:buNone/>
              <a:defRPr/>
            </a:lvl7pPr>
            <a:lvl8pPr marL="3809601" indent="0" algn="ctr">
              <a:buNone/>
              <a:defRPr/>
            </a:lvl8pPr>
            <a:lvl9pPr marL="435383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028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1544" y="455614"/>
            <a:ext cx="1236057" cy="5763081"/>
          </a:xfrm>
        </p:spPr>
        <p:txBody>
          <a:bodyPr vert="eaVert"/>
          <a:lstStyle>
            <a:lvl1pPr>
              <a:defRPr sz="38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06" y="455614"/>
            <a:ext cx="1768497" cy="5763081"/>
          </a:xfrm>
        </p:spPr>
        <p:txBody>
          <a:bodyPr vert="eaVert"/>
          <a:lstStyle>
            <a:lvl1pPr>
              <a:defRPr sz="2533"/>
            </a:lvl1pPr>
            <a:lvl2pPr>
              <a:defRPr sz="2133"/>
            </a:lvl2pPr>
            <a:lvl3pPr>
              <a:defRPr sz="1867"/>
            </a:lvl3pPr>
            <a:lvl4pPr>
              <a:defRPr sz="1733"/>
            </a:lvl4pPr>
            <a:lvl5pPr>
              <a:defRPr sz="17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73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455" y="455613"/>
            <a:ext cx="11360727" cy="618029"/>
          </a:xfrm>
        </p:spPr>
        <p:txBody>
          <a:bodyPr/>
          <a:lstStyle>
            <a:lvl1pPr>
              <a:defRPr sz="38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1819" y="1387760"/>
            <a:ext cx="5532581" cy="1878600"/>
          </a:xfrm>
        </p:spPr>
        <p:txBody>
          <a:bodyPr/>
          <a:lstStyle>
            <a:lvl1pPr>
              <a:defRPr sz="2533"/>
            </a:lvl1pPr>
            <a:lvl2pPr>
              <a:defRPr sz="2133"/>
            </a:lvl2pPr>
            <a:lvl3pPr>
              <a:defRPr sz="1867"/>
            </a:lvl3pPr>
            <a:lvl4pPr>
              <a:defRPr sz="1733"/>
            </a:lvl4pPr>
            <a:lvl5pPr>
              <a:defRPr sz="17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87760"/>
            <a:ext cx="5532581" cy="1878600"/>
          </a:xfrm>
        </p:spPr>
        <p:txBody>
          <a:bodyPr/>
          <a:lstStyle>
            <a:lvl1pPr>
              <a:defRPr sz="2533"/>
            </a:lvl1pPr>
            <a:lvl2pPr>
              <a:defRPr sz="2133"/>
            </a:lvl2pPr>
            <a:lvl3pPr>
              <a:defRPr sz="1867"/>
            </a:lvl3pPr>
            <a:lvl4pPr>
              <a:defRPr sz="1733"/>
            </a:lvl4pPr>
            <a:lvl5pPr>
              <a:defRPr sz="17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1806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h Page Numb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014841" y="6378097"/>
            <a:ext cx="92753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Lucida Grande" pitchFamily="80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Lucida Grande" pitchFamily="80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Lucida Grande" pitchFamily="80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Lucida Grande" pitchFamily="80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Lucida Grande" pitchFamily="80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Lucida Grande" pitchFamily="80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Lucida Grande" pitchFamily="80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Lucida Grande" pitchFamily="80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Lucida Grande" pitchFamily="80" charset="0"/>
                <a:ea typeface="+mn-ea"/>
                <a:cs typeface="+mn-cs"/>
              </a:defRPr>
            </a:lvl9pPr>
          </a:lstStyle>
          <a:p>
            <a:pPr algn="r"/>
            <a:fld id="{F8FC8337-2617-4A9E-BDAB-824D967E6C0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2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455" y="182880"/>
            <a:ext cx="11453091" cy="618029"/>
          </a:xfrm>
        </p:spPr>
        <p:txBody>
          <a:bodyPr/>
          <a:lstStyle>
            <a:lvl1pPr>
              <a:defRPr sz="38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9" y="1005840"/>
            <a:ext cx="11360727" cy="2013118"/>
          </a:xfrm>
        </p:spPr>
        <p:txBody>
          <a:bodyPr/>
          <a:lstStyle>
            <a:lvl1pPr>
              <a:defRPr sz="2533"/>
            </a:lvl1pPr>
            <a:lvl2pPr>
              <a:defRPr sz="2133"/>
            </a:lvl2pPr>
            <a:lvl3pPr>
              <a:defRPr sz="1867"/>
            </a:lvl3pPr>
            <a:lvl4pPr>
              <a:defRPr sz="1733"/>
            </a:lvl4pPr>
            <a:lvl5pPr>
              <a:defRPr sz="17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77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3" y="4406901"/>
            <a:ext cx="10772101" cy="673429"/>
          </a:xfrm>
        </p:spPr>
        <p:txBody>
          <a:bodyPr/>
          <a:lstStyle>
            <a:lvl1pPr algn="l">
              <a:defRPr sz="42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183" y="3934682"/>
            <a:ext cx="10772101" cy="472220"/>
          </a:xfrm>
        </p:spPr>
        <p:txBody>
          <a:bodyPr lIns="73646" rIns="73646" anchor="b"/>
          <a:lstStyle>
            <a:lvl1pPr marL="0" indent="0">
              <a:buNone/>
              <a:defRPr sz="2533"/>
            </a:lvl1pPr>
            <a:lvl2pPr marL="544229" indent="0">
              <a:buNone/>
              <a:defRPr sz="2133"/>
            </a:lvl2pPr>
            <a:lvl3pPr marL="1088457" indent="0">
              <a:buNone/>
              <a:defRPr sz="1867"/>
            </a:lvl3pPr>
            <a:lvl4pPr marL="1632686" indent="0">
              <a:buNone/>
              <a:defRPr sz="1733"/>
            </a:lvl4pPr>
            <a:lvl5pPr marL="2176915" indent="0">
              <a:buNone/>
              <a:defRPr sz="1733"/>
            </a:lvl5pPr>
            <a:lvl6pPr marL="2721144" indent="0">
              <a:buNone/>
              <a:defRPr sz="1733"/>
            </a:lvl6pPr>
            <a:lvl7pPr marL="3265372" indent="0">
              <a:buNone/>
              <a:defRPr sz="1733"/>
            </a:lvl7pPr>
            <a:lvl8pPr marL="3809601" indent="0">
              <a:buNone/>
              <a:defRPr sz="1733"/>
            </a:lvl8pPr>
            <a:lvl9pPr marL="4353830" indent="0">
              <a:buNone/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516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455" y="182880"/>
            <a:ext cx="11453091" cy="618029"/>
          </a:xfrm>
        </p:spPr>
        <p:txBody>
          <a:bodyPr/>
          <a:lstStyle>
            <a:lvl1pPr>
              <a:defRPr sz="38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819" y="1005840"/>
            <a:ext cx="5532581" cy="1878600"/>
          </a:xfrm>
        </p:spPr>
        <p:txBody>
          <a:bodyPr/>
          <a:lstStyle>
            <a:lvl1pPr>
              <a:defRPr sz="2533"/>
            </a:lvl1pPr>
            <a:lvl2pPr>
              <a:defRPr sz="2133"/>
            </a:lvl2pPr>
            <a:lvl3pPr>
              <a:defRPr sz="1867"/>
            </a:lvl3pPr>
            <a:lvl4pPr>
              <a:defRPr sz="1733"/>
            </a:lvl4pPr>
            <a:lvl5pPr>
              <a:defRPr sz="17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05840"/>
            <a:ext cx="5532581" cy="1878600"/>
          </a:xfrm>
        </p:spPr>
        <p:txBody>
          <a:bodyPr/>
          <a:lstStyle>
            <a:lvl1pPr>
              <a:defRPr sz="2533"/>
            </a:lvl1pPr>
            <a:lvl2pPr>
              <a:defRPr sz="2133"/>
            </a:lvl2pPr>
            <a:lvl3pPr>
              <a:defRPr sz="1867"/>
            </a:lvl3pPr>
            <a:lvl4pPr>
              <a:defRPr sz="1733"/>
            </a:lvl4pPr>
            <a:lvl5pPr>
              <a:defRPr sz="17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65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702657"/>
            <a:ext cx="5386917" cy="472220"/>
          </a:xfrm>
        </p:spPr>
        <p:txBody>
          <a:bodyPr anchor="b"/>
          <a:lstStyle>
            <a:lvl1pPr marL="0" indent="0">
              <a:buNone/>
              <a:defRPr sz="2533" b="1"/>
            </a:lvl1pPr>
            <a:lvl2pPr marL="544229" indent="0">
              <a:buNone/>
              <a:defRPr sz="2400" b="1"/>
            </a:lvl2pPr>
            <a:lvl3pPr marL="1088457" indent="0">
              <a:buNone/>
              <a:defRPr sz="2133" b="1"/>
            </a:lvl3pPr>
            <a:lvl4pPr marL="1632686" indent="0">
              <a:buNone/>
              <a:defRPr sz="1867" b="1"/>
            </a:lvl4pPr>
            <a:lvl5pPr marL="2176915" indent="0">
              <a:buNone/>
              <a:defRPr sz="1867" b="1"/>
            </a:lvl5pPr>
            <a:lvl6pPr marL="2721144" indent="0">
              <a:buNone/>
              <a:defRPr sz="1867" b="1"/>
            </a:lvl6pPr>
            <a:lvl7pPr marL="3265372" indent="0">
              <a:buNone/>
              <a:defRPr sz="1867" b="1"/>
            </a:lvl7pPr>
            <a:lvl8pPr marL="3809601" indent="0">
              <a:buNone/>
              <a:defRPr sz="1867" b="1"/>
            </a:lvl8pPr>
            <a:lvl9pPr marL="4353830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1850931"/>
          </a:xfrm>
        </p:spPr>
        <p:txBody>
          <a:bodyPr/>
          <a:lstStyle>
            <a:lvl1pPr>
              <a:defRPr sz="2533"/>
            </a:lvl1pPr>
            <a:lvl2pPr>
              <a:defRPr sz="2133"/>
            </a:lvl2pPr>
            <a:lvl3pPr>
              <a:defRPr sz="1867"/>
            </a:lvl3pPr>
            <a:lvl4pPr>
              <a:defRPr sz="1733"/>
            </a:lvl4pPr>
            <a:lvl5pPr>
              <a:defRPr sz="1733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702657"/>
            <a:ext cx="5389033" cy="472220"/>
          </a:xfrm>
        </p:spPr>
        <p:txBody>
          <a:bodyPr anchor="b"/>
          <a:lstStyle>
            <a:lvl1pPr marL="0" indent="0">
              <a:buNone/>
              <a:defRPr sz="2533" b="1"/>
            </a:lvl1pPr>
            <a:lvl2pPr marL="544229" indent="0">
              <a:buNone/>
              <a:defRPr sz="2400" b="1"/>
            </a:lvl2pPr>
            <a:lvl3pPr marL="1088457" indent="0">
              <a:buNone/>
              <a:defRPr sz="2133" b="1"/>
            </a:lvl3pPr>
            <a:lvl4pPr marL="1632686" indent="0">
              <a:buNone/>
              <a:defRPr sz="1867" b="1"/>
            </a:lvl4pPr>
            <a:lvl5pPr marL="2176915" indent="0">
              <a:buNone/>
              <a:defRPr sz="1867" b="1"/>
            </a:lvl5pPr>
            <a:lvl6pPr marL="2721144" indent="0">
              <a:buNone/>
              <a:defRPr sz="1867" b="1"/>
            </a:lvl6pPr>
            <a:lvl7pPr marL="3265372" indent="0">
              <a:buNone/>
              <a:defRPr sz="1867" b="1"/>
            </a:lvl7pPr>
            <a:lvl8pPr marL="3809601" indent="0">
              <a:buNone/>
              <a:defRPr sz="1867" b="1"/>
            </a:lvl8pPr>
            <a:lvl9pPr marL="4353830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1850931"/>
          </a:xfrm>
        </p:spPr>
        <p:txBody>
          <a:bodyPr/>
          <a:lstStyle>
            <a:lvl1pPr>
              <a:defRPr sz="2533"/>
            </a:lvl1pPr>
            <a:lvl2pPr>
              <a:defRPr sz="2133"/>
            </a:lvl2pPr>
            <a:lvl3pPr>
              <a:defRPr sz="1867"/>
            </a:lvl3pPr>
            <a:lvl4pPr>
              <a:defRPr sz="1733"/>
            </a:lvl4pPr>
            <a:lvl5pPr>
              <a:defRPr sz="1733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9455" y="299099"/>
            <a:ext cx="11453091" cy="618029"/>
          </a:xfrm>
        </p:spPr>
        <p:txBody>
          <a:bodyPr/>
          <a:lstStyle>
            <a:lvl1pPr>
              <a:defRPr sz="3867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855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455" y="182880"/>
            <a:ext cx="11453091" cy="618029"/>
          </a:xfrm>
        </p:spPr>
        <p:txBody>
          <a:bodyPr/>
          <a:lstStyle>
            <a:lvl1pPr>
              <a:defRPr sz="3867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945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3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52507"/>
            <a:ext cx="7315200" cy="41483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615977"/>
          </a:xfrm>
        </p:spPr>
        <p:txBody>
          <a:bodyPr/>
          <a:lstStyle>
            <a:lvl1pPr marL="0" indent="0">
              <a:buNone/>
              <a:defRPr sz="3467"/>
            </a:lvl1pPr>
            <a:lvl2pPr marL="544229" indent="0">
              <a:buNone/>
              <a:defRPr sz="3333"/>
            </a:lvl2pPr>
            <a:lvl3pPr marL="1088457" indent="0">
              <a:buNone/>
              <a:defRPr sz="2933"/>
            </a:lvl3pPr>
            <a:lvl4pPr marL="1632686" indent="0">
              <a:buNone/>
              <a:defRPr sz="2400"/>
            </a:lvl4pPr>
            <a:lvl5pPr marL="2176915" indent="0">
              <a:buNone/>
              <a:defRPr sz="2400"/>
            </a:lvl5pPr>
            <a:lvl6pPr marL="2721144" indent="0">
              <a:buNone/>
              <a:defRPr sz="2400"/>
            </a:lvl6pPr>
            <a:lvl7pPr marL="3265372" indent="0">
              <a:buNone/>
              <a:defRPr sz="2400"/>
            </a:lvl7pPr>
            <a:lvl8pPr marL="3809601" indent="0">
              <a:buNone/>
              <a:defRPr sz="2400"/>
            </a:lvl8pPr>
            <a:lvl9pPr marL="4353830" indent="0">
              <a:buNone/>
              <a:defRPr sz="24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349109"/>
          </a:xfrm>
        </p:spPr>
        <p:txBody>
          <a:bodyPr lIns="73646" rIns="73646"/>
          <a:lstStyle>
            <a:lvl1pPr marL="0" indent="0">
              <a:buNone/>
              <a:defRPr sz="1733"/>
            </a:lvl1pPr>
            <a:lvl2pPr marL="544229" indent="0">
              <a:buNone/>
              <a:defRPr sz="1333"/>
            </a:lvl2pPr>
            <a:lvl3pPr marL="1088457" indent="0">
              <a:buNone/>
              <a:defRPr sz="1200"/>
            </a:lvl3pPr>
            <a:lvl4pPr marL="1632686" indent="0">
              <a:buNone/>
              <a:defRPr sz="1067"/>
            </a:lvl4pPr>
            <a:lvl5pPr marL="2176915" indent="0">
              <a:buNone/>
              <a:defRPr sz="1067"/>
            </a:lvl5pPr>
            <a:lvl6pPr marL="2721144" indent="0">
              <a:buNone/>
              <a:defRPr sz="1067"/>
            </a:lvl6pPr>
            <a:lvl7pPr marL="3265372" indent="0">
              <a:buNone/>
              <a:defRPr sz="1067"/>
            </a:lvl7pPr>
            <a:lvl8pPr marL="3809601" indent="0">
              <a:buNone/>
              <a:defRPr sz="1067"/>
            </a:lvl8pPr>
            <a:lvl9pPr marL="4353830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077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89152" y="1828800"/>
            <a:ext cx="6341031" cy="24166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659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40"/>
          <p:cNvSpPr>
            <a:spLocks noChangeShapeType="1"/>
          </p:cNvSpPr>
          <p:nvPr/>
        </p:nvSpPr>
        <p:spPr bwMode="auto">
          <a:xfrm>
            <a:off x="2661844" y="6266892"/>
            <a:ext cx="8793404" cy="0"/>
          </a:xfrm>
          <a:prstGeom prst="line">
            <a:avLst/>
          </a:prstGeom>
          <a:noFill/>
          <a:ln w="12700">
            <a:solidFill>
              <a:srgbClr val="567A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8195" tIns="49097" rIns="98195" bIns="49097" anchor="ctr"/>
          <a:lstStyle/>
          <a:p>
            <a:endParaRPr lang="en-US" sz="2400"/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9455" y="218843"/>
            <a:ext cx="11453091" cy="61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6" tIns="40818" rIns="81636" bIns="4081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819" y="1115596"/>
            <a:ext cx="11360727" cy="18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0818" rIns="0" bIns="4081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11455248" y="6142150"/>
            <a:ext cx="367298" cy="25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48" tIns="54424" rIns="108848" bIns="54424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fld id="{726C27BC-38FD-4989-A26C-3FCD1067ACCC}" type="slidenum">
              <a:rPr lang="en-US" sz="933" smtClean="0">
                <a:solidFill>
                  <a:srgbClr val="777777"/>
                </a:solidFill>
              </a:rPr>
              <a:pPr algn="l">
                <a:defRPr/>
              </a:pPr>
              <a:t>‹#›</a:t>
            </a:fld>
            <a:endParaRPr lang="en-US" sz="933">
              <a:solidFill>
                <a:srgbClr val="777777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559027-7E45-4ADC-8EFA-828B61CB857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37954" y="6096289"/>
            <a:ext cx="1074377" cy="532932"/>
          </a:xfrm>
          <a:prstGeom prst="rect">
            <a:avLst/>
          </a:prstGeom>
        </p:spPr>
      </p:pic>
      <p:pic>
        <p:nvPicPr>
          <p:cNvPr id="1030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4" y="6142150"/>
            <a:ext cx="1926429" cy="45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87AA6C8-7BF9-4C89-9CB0-5AA49AE68DFE}"/>
              </a:ext>
            </a:extLst>
          </p:cNvPr>
          <p:cNvSpPr/>
          <p:nvPr userDrawn="1"/>
        </p:nvSpPr>
        <p:spPr>
          <a:xfrm>
            <a:off x="3940580" y="6447977"/>
            <a:ext cx="4336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kern="0" dirty="0"/>
              <a:t>SCLV Dynamic Environments Workshop, June 2021</a:t>
            </a:r>
          </a:p>
        </p:txBody>
      </p:sp>
    </p:spTree>
    <p:extLst>
      <p:ext uri="{BB962C8B-B14F-4D97-AF65-F5344CB8AC3E}">
        <p14:creationId xmlns:p14="http://schemas.microsoft.com/office/powerpoint/2010/main" val="69545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67" b="1">
          <a:solidFill>
            <a:srgbClr val="C5152E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67" b="1">
          <a:solidFill>
            <a:srgbClr val="C5152E"/>
          </a:solidFill>
          <a:latin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67" b="1">
          <a:solidFill>
            <a:srgbClr val="C5152E"/>
          </a:solidFill>
          <a:latin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67" b="1">
          <a:solidFill>
            <a:srgbClr val="C5152E"/>
          </a:solidFill>
          <a:latin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67" b="1">
          <a:solidFill>
            <a:srgbClr val="C5152E"/>
          </a:solidFill>
          <a:latin typeface="Arial" charset="0"/>
        </a:defRPr>
      </a:lvl5pPr>
      <a:lvl6pPr marL="544229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</a:defRPr>
      </a:lvl6pPr>
      <a:lvl7pPr marL="1088457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</a:defRPr>
      </a:lvl7pPr>
      <a:lvl8pPr marL="1632686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</a:defRPr>
      </a:lvl8pPr>
      <a:lvl9pPr marL="2176915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</a:defRPr>
      </a:lvl9pPr>
    </p:titleStyle>
    <p:bodyStyle>
      <a:lvl1pPr marL="407428" indent="-407428" algn="l" rtl="0" eaLnBrk="1" fontAlgn="base" hangingPunct="1">
        <a:spcBef>
          <a:spcPct val="20000"/>
        </a:spcBef>
        <a:spcAft>
          <a:spcPct val="0"/>
        </a:spcAft>
        <a:buChar char="•"/>
        <a:defRPr sz="2533" b="1">
          <a:solidFill>
            <a:schemeClr val="tx1"/>
          </a:solidFill>
          <a:latin typeface="+mn-lt"/>
          <a:ea typeface="+mn-ea"/>
          <a:cs typeface="+mn-cs"/>
        </a:defRPr>
      </a:lvl1pPr>
      <a:lvl2pPr marL="883046" indent="-339240" algn="l" rtl="0" eaLnBrk="1" fontAlgn="base" hangingPunct="1">
        <a:spcBef>
          <a:spcPct val="20000"/>
        </a:spcBef>
        <a:spcAft>
          <a:spcPct val="0"/>
        </a:spcAft>
        <a:buChar char="–"/>
        <a:defRPr sz="2133" b="1">
          <a:solidFill>
            <a:srgbClr val="567AA5"/>
          </a:solidFill>
          <a:latin typeface="+mn-lt"/>
        </a:defRPr>
      </a:lvl2pPr>
      <a:lvl3pPr marL="1360367" indent="-271051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567AA5"/>
          </a:solidFill>
          <a:latin typeface="+mn-lt"/>
        </a:defRPr>
      </a:lvl3pPr>
      <a:lvl4pPr marL="1904174" indent="-271051" algn="l" rtl="0" eaLnBrk="1" fontAlgn="base" hangingPunct="1">
        <a:spcBef>
          <a:spcPct val="20000"/>
        </a:spcBef>
        <a:spcAft>
          <a:spcPct val="0"/>
        </a:spcAft>
        <a:buChar char="–"/>
        <a:defRPr sz="1733" b="1">
          <a:solidFill>
            <a:srgbClr val="567AA5"/>
          </a:solidFill>
          <a:latin typeface="+mn-lt"/>
        </a:defRPr>
      </a:lvl4pPr>
      <a:lvl5pPr marL="2447979" indent="-271051" algn="l" rtl="0" eaLnBrk="1" fontAlgn="base" hangingPunct="1">
        <a:spcBef>
          <a:spcPct val="20000"/>
        </a:spcBef>
        <a:spcAft>
          <a:spcPct val="0"/>
        </a:spcAft>
        <a:buChar char="»"/>
        <a:defRPr sz="1733" b="1">
          <a:solidFill>
            <a:srgbClr val="567AA5"/>
          </a:solidFill>
          <a:latin typeface="+mn-lt"/>
        </a:defRPr>
      </a:lvl5pPr>
      <a:lvl6pPr marL="2993257" indent="-272115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rgbClr val="003399"/>
          </a:solidFill>
          <a:latin typeface="+mn-lt"/>
        </a:defRPr>
      </a:lvl6pPr>
      <a:lvl7pPr marL="3537486" indent="-272115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rgbClr val="003399"/>
          </a:solidFill>
          <a:latin typeface="+mn-lt"/>
        </a:defRPr>
      </a:lvl7pPr>
      <a:lvl8pPr marL="4081715" indent="-272115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rgbClr val="003399"/>
          </a:solidFill>
          <a:latin typeface="+mn-lt"/>
        </a:defRPr>
      </a:lvl8pPr>
      <a:lvl9pPr marL="4625944" indent="-272115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108845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29" algn="l" defTabSz="108845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457" algn="l" defTabSz="108845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686" algn="l" defTabSz="108845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6915" algn="l" defTabSz="108845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144" algn="l" defTabSz="108845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372" algn="l" defTabSz="108845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601" algn="l" defTabSz="108845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3830" algn="l" defTabSz="108845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microsoft.com/office/2007/relationships/hdphoto" Target="../media/hdphoto10.wdp"/><Relationship Id="rId5" Type="http://schemas.openxmlformats.org/officeDocument/2006/relationships/image" Target="../media/image23.png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13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5.wdp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7B121-C7D5-4680-8036-61B398DBD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454" y="2338383"/>
            <a:ext cx="11453091" cy="581031"/>
          </a:xfrm>
        </p:spPr>
        <p:txBody>
          <a:bodyPr/>
          <a:lstStyle/>
          <a:p>
            <a:r>
              <a:rPr lang="en-US" dirty="0"/>
              <a:t>Orion MPCV Nonlinear Dynamics Uncertainty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46DC2B3-034F-4ABF-9BE7-938F3C368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024" y="3810001"/>
            <a:ext cx="8743950" cy="1830604"/>
          </a:xfrm>
        </p:spPr>
        <p:txBody>
          <a:bodyPr/>
          <a:lstStyle/>
          <a:p>
            <a:r>
              <a:rPr lang="en-US" sz="2000" dirty="0"/>
              <a:t>Adam Johnson¹, Paul Bremner</a:t>
            </a:r>
            <a:r>
              <a:rPr lang="en-US" sz="2000" baseline="30000" dirty="0"/>
              <a:t>3</a:t>
            </a:r>
          </a:p>
          <a:p>
            <a:r>
              <a:rPr lang="en-US" sz="2000" dirty="0"/>
              <a:t>Matt Griebel¹, Brent Erickson¹, Joel Sills</a:t>
            </a:r>
            <a:r>
              <a:rPr lang="en-US" sz="2000" baseline="30000" dirty="0"/>
              <a:t>2</a:t>
            </a:r>
          </a:p>
          <a:p>
            <a:endParaRPr lang="en-US" sz="1600" dirty="0"/>
          </a:p>
          <a:p>
            <a:r>
              <a:rPr lang="en-US" sz="1400" baseline="30000" dirty="0"/>
              <a:t>1</a:t>
            </a:r>
            <a:r>
              <a:rPr lang="en-US" sz="1400" dirty="0"/>
              <a:t>Quartus Engineering Incorporated</a:t>
            </a:r>
          </a:p>
          <a:p>
            <a:r>
              <a:rPr lang="en-US" sz="1400" baseline="30000" dirty="0"/>
              <a:t>2</a:t>
            </a:r>
            <a:r>
              <a:rPr lang="en-US" sz="1400" dirty="0"/>
              <a:t>NASA Engineering and Safety Center</a:t>
            </a:r>
          </a:p>
          <a:p>
            <a:r>
              <a:rPr lang="en-US" sz="1400" baseline="30000" dirty="0"/>
              <a:t>3</a:t>
            </a:r>
            <a:r>
              <a:rPr lang="en-US" sz="1400" dirty="0"/>
              <a:t>AeroHydroPLUS</a:t>
            </a:r>
          </a:p>
        </p:txBody>
      </p:sp>
    </p:spTree>
    <p:extLst>
      <p:ext uri="{BB962C8B-B14F-4D97-AF65-F5344CB8AC3E}">
        <p14:creationId xmlns:p14="http://schemas.microsoft.com/office/powerpoint/2010/main" val="2446414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011"/>
    </mc:Choice>
    <mc:Fallback>
      <p:transition spd="slow" advTm="3701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12D65-829B-4DD1-B4F6-29573D7F32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9886" y="201723"/>
            <a:ext cx="11452225" cy="619125"/>
          </a:xfrm>
        </p:spPr>
        <p:txBody>
          <a:bodyPr/>
          <a:lstStyle/>
          <a:p>
            <a:r>
              <a:rPr lang="en-US" dirty="0"/>
              <a:t>Response Magnitude Uncertainty Parameter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CA7F2-44EB-4044-B6ED-EB8C3EA31CA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1012" y="917947"/>
            <a:ext cx="11229975" cy="2372291"/>
          </a:xfrm>
        </p:spPr>
        <p:txBody>
          <a:bodyPr/>
          <a:lstStyle/>
          <a:p>
            <a:r>
              <a:rPr lang="en-US" sz="2000" dirty="0"/>
              <a:t>Linearization Uncertainty Factor (LUF) calculated at each response location for each load case:</a:t>
            </a:r>
          </a:p>
          <a:p>
            <a:pPr marL="1001006" lvl="1" indent="-457200">
              <a:buFont typeface="+mj-lt"/>
              <a:buAutoNum type="arabicPeriod"/>
            </a:pPr>
            <a:r>
              <a:rPr lang="en-US" sz="1800" dirty="0"/>
              <a:t>Combine XYZ by computing root sum squared (RSS) time history</a:t>
            </a:r>
          </a:p>
          <a:p>
            <a:pPr marL="1001006" lvl="1" indent="-457200">
              <a:buFont typeface="+mj-lt"/>
              <a:buAutoNum type="arabicPeriod"/>
            </a:pPr>
            <a:r>
              <a:rPr lang="en-US" sz="1800" dirty="0"/>
              <a:t>Find Peak Value (PV) of NL and linear FEM RSS time history</a:t>
            </a:r>
          </a:p>
          <a:p>
            <a:pPr marL="1001006" lvl="1" indent="-457200">
              <a:buFont typeface="+mj-lt"/>
              <a:buAutoNum type="arabicPeriod"/>
            </a:pPr>
            <a:r>
              <a:rPr lang="en-US" sz="1800" dirty="0"/>
              <a:t>LUF is NL PV normalized by linear FEM PV</a:t>
            </a:r>
          </a:p>
          <a:p>
            <a:pPr marL="525388" indent="-457200"/>
            <a:r>
              <a:rPr lang="en-US" sz="2000" dirty="0"/>
              <a:t>LUFs can be combined into probability distributions over all locations and a set of load cases (see next slide…)</a:t>
            </a:r>
            <a:endParaRPr lang="en-US" sz="24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F324873-77F8-4B94-AF95-1635728B78FB}"/>
              </a:ext>
            </a:extLst>
          </p:cNvPr>
          <p:cNvGrpSpPr/>
          <p:nvPr/>
        </p:nvGrpSpPr>
        <p:grpSpPr>
          <a:xfrm>
            <a:off x="776058" y="3447516"/>
            <a:ext cx="4841390" cy="2310820"/>
            <a:chOff x="6675747" y="2668565"/>
            <a:chExt cx="4841390" cy="23108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C65CD6F-5B02-426D-9E9E-A6921DA5C182}"/>
                    </a:ext>
                  </a:extLst>
                </p:cNvPr>
                <p:cNvSpPr txBox="1"/>
                <p:nvPr/>
              </p:nvSpPr>
              <p:spPr>
                <a:xfrm>
                  <a:off x="8056823" y="3438204"/>
                  <a:ext cx="2146037" cy="8442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𝑳𝑼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𝑷𝑽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𝑵𝑳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𝑷𝑽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C65CD6F-5B02-426D-9E9E-A6921DA5C1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6823" y="3438204"/>
                  <a:ext cx="2146037" cy="84420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D486C4C-9AF5-4984-AAFE-7F707EE62666}"/>
                </a:ext>
              </a:extLst>
            </p:cNvPr>
            <p:cNvSpPr txBox="1"/>
            <p:nvPr/>
          </p:nvSpPr>
          <p:spPr>
            <a:xfrm>
              <a:off x="6675747" y="2668565"/>
              <a:ext cx="48413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/>
                <a:t>Linearization Uncertainty Factor (LUF)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B70327D-BE9F-40C8-BD5F-4265611FD939}"/>
                </a:ext>
              </a:extLst>
            </p:cNvPr>
            <p:cNvSpPr txBox="1"/>
            <p:nvPr/>
          </p:nvSpPr>
          <p:spPr>
            <a:xfrm>
              <a:off x="6953064" y="4384099"/>
              <a:ext cx="41104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LUF&gt;1 → </a:t>
              </a:r>
              <a:r>
                <a:rPr lang="en-US" sz="1600" dirty="0">
                  <a:solidFill>
                    <a:srgbClr val="FF0000"/>
                  </a:solidFill>
                </a:rPr>
                <a:t>Linear Model is Under-Predicting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95843C0-8E97-45CA-B9C2-0E95BED27E2B}"/>
                </a:ext>
              </a:extLst>
            </p:cNvPr>
            <p:cNvSpPr txBox="1"/>
            <p:nvPr/>
          </p:nvSpPr>
          <p:spPr>
            <a:xfrm>
              <a:off x="6953064" y="4640831"/>
              <a:ext cx="39982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LUF&lt;1 → </a:t>
              </a:r>
              <a:r>
                <a:rPr lang="en-US" sz="1600" dirty="0">
                  <a:solidFill>
                    <a:srgbClr val="00B050"/>
                  </a:solidFill>
                </a:rPr>
                <a:t>Linear Model is Over-Predicting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1BF8FC6-CACA-429F-B71C-E723AA64ABF9}"/>
              </a:ext>
            </a:extLst>
          </p:cNvPr>
          <p:cNvSpPr txBox="1"/>
          <p:nvPr/>
        </p:nvSpPr>
        <p:spPr>
          <a:xfrm>
            <a:off x="7890878" y="3432432"/>
            <a:ext cx="22511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RSS Time Histories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64BF4A-F6C8-44BF-A09E-59BC93D91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128" y="3770986"/>
            <a:ext cx="5419814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48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101"/>
    </mc:Choice>
    <mc:Fallback>
      <p:transition spd="slow" advTm="6810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A91F-FFA5-46A1-9353-490F5D18C7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9887" y="222250"/>
            <a:ext cx="11452225" cy="618029"/>
          </a:xfrm>
        </p:spPr>
        <p:txBody>
          <a:bodyPr/>
          <a:lstStyle/>
          <a:p>
            <a:r>
              <a:rPr lang="en-US" dirty="0"/>
              <a:t>Trends in LUF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6E969-D6AE-4B61-8B42-0140E7D33C6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1099" y="804992"/>
            <a:ext cx="11452225" cy="1609005"/>
          </a:xfrm>
        </p:spPr>
        <p:txBody>
          <a:bodyPr/>
          <a:lstStyle/>
          <a:p>
            <a:r>
              <a:rPr lang="en-US" sz="2000" dirty="0"/>
              <a:t>Mean LUF &lt;1 driven by conservative 1% damping in the linear model</a:t>
            </a:r>
          </a:p>
          <a:p>
            <a:r>
              <a:rPr lang="en-US" sz="2000" dirty="0"/>
              <a:t>Highest 1% of LUFs driven by localized nonlinear transient “spikes”</a:t>
            </a:r>
          </a:p>
          <a:p>
            <a:pPr lvl="1"/>
            <a:r>
              <a:rPr lang="en-US" sz="1800" dirty="0"/>
              <a:t>Would likely be less pronounced in strains or integrated structural loads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959D21-A63F-4A35-95E2-FF36DB761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2176" y="4447723"/>
            <a:ext cx="4039179" cy="1623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7C6B83-63C6-4809-83B8-56828E3EA53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9181" y="2490982"/>
            <a:ext cx="6048294" cy="1552636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789AE3D7-370D-45DD-B803-5850C55CCF78}"/>
              </a:ext>
            </a:extLst>
          </p:cNvPr>
          <p:cNvGrpSpPr/>
          <p:nvPr/>
        </p:nvGrpSpPr>
        <p:grpSpPr>
          <a:xfrm>
            <a:off x="2755454" y="2690261"/>
            <a:ext cx="5777463" cy="1675859"/>
            <a:chOff x="2823126" y="2865610"/>
            <a:chExt cx="6558276" cy="184028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EC92A8C-A100-46C3-B5D2-C2DC26E2B5DA}"/>
                </a:ext>
              </a:extLst>
            </p:cNvPr>
            <p:cNvSpPr/>
            <p:nvPr/>
          </p:nvSpPr>
          <p:spPr bwMode="auto">
            <a:xfrm>
              <a:off x="7463672" y="2865610"/>
              <a:ext cx="1917730" cy="1314664"/>
            </a:xfrm>
            <a:prstGeom prst="rect">
              <a:avLst/>
            </a:prstGeom>
            <a:solidFill>
              <a:schemeClr val="bg1">
                <a:lumMod val="50000"/>
                <a:alpha val="1098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10B57CB-2369-424F-BDC4-24BFB2982757}"/>
                </a:ext>
              </a:extLst>
            </p:cNvPr>
            <p:cNvCxnSpPr/>
            <p:nvPr/>
          </p:nvCxnSpPr>
          <p:spPr bwMode="auto">
            <a:xfrm>
              <a:off x="3305598" y="3008105"/>
              <a:ext cx="0" cy="1380439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sysDash"/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C7B404-71E7-4012-8F03-2DF995C8F6E0}"/>
                </a:ext>
              </a:extLst>
            </p:cNvPr>
            <p:cNvSpPr txBox="1"/>
            <p:nvPr/>
          </p:nvSpPr>
          <p:spPr>
            <a:xfrm>
              <a:off x="2823126" y="4401718"/>
              <a:ext cx="952040" cy="304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4646D2"/>
                  </a:solidFill>
                </a:rPr>
                <a:t>Mean &lt; 1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31EC741-266C-480B-BF34-5235D92D1CB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32346" y="2938629"/>
              <a:ext cx="0" cy="144991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D9278EF-3ACC-44F9-B8ED-93D116CF4589}"/>
                </a:ext>
              </a:extLst>
            </p:cNvPr>
            <p:cNvSpPr/>
            <p:nvPr/>
          </p:nvSpPr>
          <p:spPr bwMode="auto">
            <a:xfrm>
              <a:off x="3719764" y="3988944"/>
              <a:ext cx="1917730" cy="191330"/>
            </a:xfrm>
            <a:prstGeom prst="rect">
              <a:avLst/>
            </a:prstGeom>
            <a:solidFill>
              <a:schemeClr val="bg1">
                <a:lumMod val="50000"/>
                <a:alpha val="1098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7EAAFD-8954-4E7D-AAE6-08DBF96917EF}"/>
              </a:ext>
            </a:extLst>
          </p:cNvPr>
          <p:cNvCxnSpPr>
            <a:cxnSpLocks/>
          </p:cNvCxnSpPr>
          <p:nvPr/>
        </p:nvCxnSpPr>
        <p:spPr bwMode="auto">
          <a:xfrm flipH="1">
            <a:off x="9417481" y="4368735"/>
            <a:ext cx="287101" cy="6492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DD680CF-7D24-4DDB-82C3-CF7F55A28802}"/>
              </a:ext>
            </a:extLst>
          </p:cNvPr>
          <p:cNvSpPr txBox="1"/>
          <p:nvPr/>
        </p:nvSpPr>
        <p:spPr>
          <a:xfrm>
            <a:off x="3545341" y="1898958"/>
            <a:ext cx="426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 LUF Probability Distribution</a:t>
            </a:r>
          </a:p>
          <a:p>
            <a:pPr algn="ctr"/>
            <a:r>
              <a:rPr lang="en-US" dirty="0"/>
              <a:t>Transonic Load Case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F7A3E5-AE33-47D2-BA4C-E730C9BA6335}"/>
              </a:ext>
            </a:extLst>
          </p:cNvPr>
          <p:cNvSpPr txBox="1"/>
          <p:nvPr/>
        </p:nvSpPr>
        <p:spPr>
          <a:xfrm>
            <a:off x="8662451" y="3469023"/>
            <a:ext cx="2958450" cy="89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Linear model cannot capture localized nonlinear transient spikes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981952-CA4B-4C10-A322-EEB84788BE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9922" y="4447723"/>
            <a:ext cx="4215616" cy="162375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5A15A0E-25D5-444C-82C3-8B79232E2BC7}"/>
              </a:ext>
            </a:extLst>
          </p:cNvPr>
          <p:cNvGrpSpPr/>
          <p:nvPr/>
        </p:nvGrpSpPr>
        <p:grpSpPr>
          <a:xfrm>
            <a:off x="6518598" y="4635147"/>
            <a:ext cx="1884219" cy="406340"/>
            <a:chOff x="6527834" y="4561257"/>
            <a:chExt cx="1884219" cy="40634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0A84CFB-C55B-4459-AB9F-4FD790BF59EA}"/>
                </a:ext>
              </a:extLst>
            </p:cNvPr>
            <p:cNvSpPr/>
            <p:nvPr/>
          </p:nvSpPr>
          <p:spPr bwMode="auto">
            <a:xfrm>
              <a:off x="6527834" y="4600591"/>
              <a:ext cx="1884219" cy="32464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5368E06-018B-4771-8192-592D90F5029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15860" y="4692548"/>
              <a:ext cx="4037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6646B4-F83F-4B14-B974-1918923D77F1}"/>
                </a:ext>
              </a:extLst>
            </p:cNvPr>
            <p:cNvSpPr txBox="1"/>
            <p:nvPr/>
          </p:nvSpPr>
          <p:spPr>
            <a:xfrm>
              <a:off x="7019636" y="4561257"/>
              <a:ext cx="120738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/>
                <a:t>HLL Linear FEM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D88B9E4-7273-4491-9154-FAE797BC0A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19078" y="4844972"/>
              <a:ext cx="4037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0805225-5314-4BC3-901A-6FC3974F1079}"/>
                </a:ext>
              </a:extLst>
            </p:cNvPr>
            <p:cNvSpPr txBox="1"/>
            <p:nvPr/>
          </p:nvSpPr>
          <p:spPr>
            <a:xfrm>
              <a:off x="7022854" y="4713681"/>
              <a:ext cx="12298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/>
                <a:t>Nonlinear Model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0C49BC-AD03-4837-A8A3-6C7DBE66056C}"/>
              </a:ext>
            </a:extLst>
          </p:cNvPr>
          <p:cNvGrpSpPr/>
          <p:nvPr/>
        </p:nvGrpSpPr>
        <p:grpSpPr>
          <a:xfrm>
            <a:off x="2035083" y="4592785"/>
            <a:ext cx="1884219" cy="406340"/>
            <a:chOff x="6527834" y="4561257"/>
            <a:chExt cx="1884219" cy="40634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427072C-3A29-4786-BFC4-CE4AF9D00D09}"/>
                </a:ext>
              </a:extLst>
            </p:cNvPr>
            <p:cNvSpPr/>
            <p:nvPr/>
          </p:nvSpPr>
          <p:spPr bwMode="auto">
            <a:xfrm>
              <a:off x="6527834" y="4600591"/>
              <a:ext cx="1884219" cy="32464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B855352-596F-4A79-A12F-2F4C16308A8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15860" y="4692548"/>
              <a:ext cx="4037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D0FD1E3-4D9D-46A1-9659-F9F55510E026}"/>
                </a:ext>
              </a:extLst>
            </p:cNvPr>
            <p:cNvSpPr txBox="1"/>
            <p:nvPr/>
          </p:nvSpPr>
          <p:spPr>
            <a:xfrm>
              <a:off x="7019636" y="4561257"/>
              <a:ext cx="120738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/>
                <a:t>HLL Linear FEM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8E1BFB2-B591-435A-813D-C0400D896D6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19078" y="4844972"/>
              <a:ext cx="4037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7402629-206C-4D76-88E1-DE70A1C737C9}"/>
                </a:ext>
              </a:extLst>
            </p:cNvPr>
            <p:cNvSpPr txBox="1"/>
            <p:nvPr/>
          </p:nvSpPr>
          <p:spPr>
            <a:xfrm>
              <a:off x="7022854" y="4713681"/>
              <a:ext cx="12298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/>
                <a:t>Nonlinear Model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898424B-FDE4-4478-B3EB-4F840CB4DCA7}"/>
              </a:ext>
            </a:extLst>
          </p:cNvPr>
          <p:cNvSpPr txBox="1"/>
          <p:nvPr/>
        </p:nvSpPr>
        <p:spPr>
          <a:xfrm>
            <a:off x="6939101" y="4102435"/>
            <a:ext cx="808235" cy="27699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</a:rPr>
              <a:t>P99 &gt;&gt;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2428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937"/>
    </mc:Choice>
    <mc:Fallback>
      <p:transition spd="slow" advTm="68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8B32A62-0256-4B37-B700-F8E8ACE7AE49}"/>
              </a:ext>
            </a:extLst>
          </p:cNvPr>
          <p:cNvGrpSpPr/>
          <p:nvPr/>
        </p:nvGrpSpPr>
        <p:grpSpPr>
          <a:xfrm>
            <a:off x="25126" y="2066599"/>
            <a:ext cx="5399022" cy="3992030"/>
            <a:chOff x="86279" y="2226434"/>
            <a:chExt cx="5399022" cy="399203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4A825B4-51AD-4D12-BA4B-330EF33C0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6279" y="2226434"/>
              <a:ext cx="5322707" cy="399203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A739769-EB29-44B0-B04B-ED794D2BEC82}"/>
                </a:ext>
              </a:extLst>
            </p:cNvPr>
            <p:cNvGrpSpPr/>
            <p:nvPr/>
          </p:nvGrpSpPr>
          <p:grpSpPr>
            <a:xfrm>
              <a:off x="113207" y="2820766"/>
              <a:ext cx="5372094" cy="2995720"/>
              <a:chOff x="113207" y="2902175"/>
              <a:chExt cx="5372094" cy="299572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C1E9868-6EF6-40D8-8060-D86815F1B5FD}"/>
                  </a:ext>
                </a:extLst>
              </p:cNvPr>
              <p:cNvGrpSpPr/>
              <p:nvPr/>
            </p:nvGrpSpPr>
            <p:grpSpPr>
              <a:xfrm>
                <a:off x="736967" y="2902175"/>
                <a:ext cx="3457239" cy="1781618"/>
                <a:chOff x="2235497" y="2357733"/>
                <a:chExt cx="3892155" cy="2068858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8380F54-7A47-4ED6-9A93-E1B2C3E64C18}"/>
                    </a:ext>
                  </a:extLst>
                </p:cNvPr>
                <p:cNvSpPr txBox="1"/>
                <p:nvPr/>
              </p:nvSpPr>
              <p:spPr>
                <a:xfrm>
                  <a:off x="3256078" y="2357733"/>
                  <a:ext cx="2871574" cy="3573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1" dirty="0"/>
                    <a:t>UF Probability Distributions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E0CE0A1-69F2-4104-9C09-8EE635FEE7DF}"/>
                    </a:ext>
                  </a:extLst>
                </p:cNvPr>
                <p:cNvSpPr txBox="1"/>
                <p:nvPr/>
              </p:nvSpPr>
              <p:spPr>
                <a:xfrm>
                  <a:off x="2235497" y="4104933"/>
                  <a:ext cx="996027" cy="32165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00B050"/>
                      </a:solidFill>
                    </a:rPr>
                    <a:t>Max Accel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64A4C38-0604-40F6-9D71-4E42A6A00494}"/>
                    </a:ext>
                  </a:extLst>
                </p:cNvPr>
                <p:cNvSpPr txBox="1"/>
                <p:nvPr/>
              </p:nvSpPr>
              <p:spPr>
                <a:xfrm>
                  <a:off x="3273685" y="3505515"/>
                  <a:ext cx="959428" cy="32165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accent6"/>
                      </a:solidFill>
                    </a:rPr>
                    <a:t>Transonic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02D8C27-2022-4EC4-A41D-4D7F2A751FD7}"/>
                    </a:ext>
                  </a:extLst>
                </p:cNvPr>
                <p:cNvSpPr txBox="1"/>
                <p:nvPr/>
              </p:nvSpPr>
              <p:spPr>
                <a:xfrm>
                  <a:off x="4446387" y="2867982"/>
                  <a:ext cx="628887" cy="32165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FF0000"/>
                      </a:solidFill>
                    </a:rPr>
                    <a:t>Liftoff</a:t>
                  </a: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623F80C-221C-4765-846D-71A5F171B567}"/>
                  </a:ext>
                </a:extLst>
              </p:cNvPr>
              <p:cNvSpPr txBox="1"/>
              <p:nvPr/>
            </p:nvSpPr>
            <p:spPr>
              <a:xfrm rot="1438990">
                <a:off x="113207" y="5436230"/>
                <a:ext cx="213225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/>
                  <a:t>UF Over Response Locations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3CC02A0-DDCD-4B8F-9A2C-B37B496F2F93}"/>
                  </a:ext>
                </a:extLst>
              </p:cNvPr>
              <p:cNvSpPr txBox="1"/>
              <p:nvPr/>
            </p:nvSpPr>
            <p:spPr>
              <a:xfrm rot="19628093">
                <a:off x="2903110" y="5259249"/>
                <a:ext cx="258219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/>
                  <a:t>Load Cases</a:t>
                </a:r>
              </a:p>
              <a:p>
                <a:pPr algn="ctr"/>
                <a:endParaRPr lang="en-US" sz="120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F8FB5C-9FF9-4291-B556-93F017A02F99}"/>
                </a:ext>
              </a:extLst>
            </p:cNvPr>
            <p:cNvSpPr/>
            <p:nvPr/>
          </p:nvSpPr>
          <p:spPr bwMode="auto">
            <a:xfrm>
              <a:off x="3991155" y="5655824"/>
              <a:ext cx="980340" cy="40008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5C1B629C-38E9-4ADC-A852-F68BDD7DF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058" y="2904771"/>
            <a:ext cx="5975996" cy="2478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2C270D-05F3-45DE-8E16-2F9E9FA06F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9887" y="209333"/>
            <a:ext cx="11452225" cy="619125"/>
          </a:xfrm>
        </p:spPr>
        <p:txBody>
          <a:bodyPr/>
          <a:lstStyle/>
          <a:p>
            <a:r>
              <a:rPr lang="en-US" dirty="0"/>
              <a:t>Maximum Expected UFs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C2E717-3D21-4378-B5A9-4483021BAAB8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46817" y="799371"/>
                <a:ext cx="11607800" cy="1658249"/>
              </a:xfrm>
            </p:spPr>
            <p:txBody>
              <a:bodyPr/>
              <a:lstStyle/>
              <a:p>
                <a:r>
                  <a:rPr lang="en-US" sz="2000" dirty="0"/>
                  <a:t>Probability distributions shown for all load cases below</a:t>
                </a:r>
              </a:p>
              <a:p>
                <a:r>
                  <a:rPr lang="en-US" sz="2000" dirty="0"/>
                  <a:t>Used Empirical Tolerance Limits (ETL) to estimate P95/50 and P99/90 LUF within each load class (NASA HBK 7005)</a:t>
                </a:r>
              </a:p>
              <a:p>
                <a:pPr lvl="1"/>
                <a:r>
                  <a:rPr lang="en-US" sz="1600" u="sng" dirty="0"/>
                  <a:t>Probability level (</a:t>
                </a:r>
                <a14:m>
                  <m:oMath xmlns:m="http://schemas.openxmlformats.org/officeDocument/2006/math">
                    <m:r>
                      <a:rPr lang="en-US" sz="1600" b="1" i="1" u="sng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1600" u="sng" dirty="0"/>
                  <a:t>): </a:t>
                </a:r>
                <a:r>
                  <a:rPr lang="en-US" sz="1600" dirty="0"/>
                  <a:t>determined directly from Cumulative Distribution Functions (CDF)</a:t>
                </a:r>
              </a:p>
              <a:p>
                <a:pPr lvl="1"/>
                <a:r>
                  <a:rPr lang="en-US" sz="1600" u="sng" dirty="0"/>
                  <a:t>Confidence level (</a:t>
                </a:r>
                <a14:m>
                  <m:oMath xmlns:m="http://schemas.openxmlformats.org/officeDocument/2006/math">
                    <m:r>
                      <a:rPr lang="en-US" sz="1600" b="1" i="1" u="sng" smtClean="0"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sz="1600" u="sng" dirty="0"/>
                  <a:t>): </a:t>
                </a:r>
                <a:r>
                  <a:rPr lang="en-US" sz="1600" dirty="0"/>
                  <a:t>computed from binomial confidence interval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C2E717-3D21-4378-B5A9-4483021BA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46817" y="799371"/>
                <a:ext cx="11607800" cy="1658249"/>
              </a:xfrm>
              <a:blipFill>
                <a:blip r:embed="rId5"/>
                <a:stretch>
                  <a:fillRect l="-1261" t="-1838" b="-4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Right 29">
            <a:extLst>
              <a:ext uri="{FF2B5EF4-FFF2-40B4-BE49-F238E27FC236}">
                <a16:creationId xmlns:a16="http://schemas.microsoft.com/office/drawing/2014/main" id="{8B557940-A7F4-457C-B435-3D375D66A92D}"/>
              </a:ext>
            </a:extLst>
          </p:cNvPr>
          <p:cNvSpPr/>
          <p:nvPr/>
        </p:nvSpPr>
        <p:spPr bwMode="auto">
          <a:xfrm>
            <a:off x="4647660" y="3787855"/>
            <a:ext cx="980340" cy="755391"/>
          </a:xfrm>
          <a:prstGeom prst="rightArrow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B7A8E07-44E8-4DA4-81D0-4ACC96FA926E}"/>
              </a:ext>
            </a:extLst>
          </p:cNvPr>
          <p:cNvSpPr/>
          <p:nvPr/>
        </p:nvSpPr>
        <p:spPr>
          <a:xfrm>
            <a:off x="6655146" y="5587507"/>
            <a:ext cx="30160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i="1"/>
              <a:t>Note: Examples Shown for LM HL FEM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AB6186D-B5D3-43C8-89F2-E5AB3FA69176}"/>
              </a:ext>
            </a:extLst>
          </p:cNvPr>
          <p:cNvCxnSpPr>
            <a:cxnSpLocks/>
          </p:cNvCxnSpPr>
          <p:nvPr/>
        </p:nvCxnSpPr>
        <p:spPr bwMode="auto">
          <a:xfrm>
            <a:off x="6375843" y="4043041"/>
            <a:ext cx="502194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F44E061-677E-44C8-80C4-EED9F24F667D}"/>
              </a:ext>
            </a:extLst>
          </p:cNvPr>
          <p:cNvSpPr txBox="1"/>
          <p:nvPr/>
        </p:nvSpPr>
        <p:spPr>
          <a:xfrm>
            <a:off x="11397786" y="383320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P95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0A7FE5-0341-4686-9403-0CB2638D110D}"/>
                  </a:ext>
                </a:extLst>
              </p:cNvPr>
              <p:cNvSpPr txBox="1"/>
              <p:nvPr/>
            </p:nvSpPr>
            <p:spPr>
              <a:xfrm rot="16200000">
                <a:off x="5089995" y="3820605"/>
                <a:ext cx="1502088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/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US" sz="1600" b="1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0A7FE5-0341-4686-9403-0CB2638D1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089995" y="3820605"/>
                <a:ext cx="1502088" cy="338554"/>
              </a:xfrm>
              <a:prstGeom prst="rect">
                <a:avLst/>
              </a:prstGeom>
              <a:blipFill>
                <a:blip r:embed="rId6"/>
                <a:stretch>
                  <a:fillRect r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83B80473-4968-42AE-8754-1C598DE242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1927" y="5178760"/>
            <a:ext cx="1370540" cy="1034537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598193A-8F81-49A2-B688-F59FA16E5F3C}"/>
              </a:ext>
            </a:extLst>
          </p:cNvPr>
          <p:cNvCxnSpPr>
            <a:cxnSpLocks/>
          </p:cNvCxnSpPr>
          <p:nvPr/>
        </p:nvCxnSpPr>
        <p:spPr bwMode="auto">
          <a:xfrm>
            <a:off x="6375843" y="3314597"/>
            <a:ext cx="502194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54F525B-AF83-4535-9884-33641050D440}"/>
              </a:ext>
            </a:extLst>
          </p:cNvPr>
          <p:cNvSpPr txBox="1"/>
          <p:nvPr/>
        </p:nvSpPr>
        <p:spPr>
          <a:xfrm>
            <a:off x="11362467" y="316697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P99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920480-E4AB-46D9-92A4-99E252F9E427}"/>
              </a:ext>
            </a:extLst>
          </p:cNvPr>
          <p:cNvSpPr txBox="1"/>
          <p:nvPr/>
        </p:nvSpPr>
        <p:spPr>
          <a:xfrm>
            <a:off x="6121125" y="2461630"/>
            <a:ext cx="5318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CDFs and Associated 90% Confidence Bounds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87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266"/>
    </mc:Choice>
    <mc:Fallback>
      <p:transition spd="slow" advTm="72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21" grpId="0"/>
      <p:bldP spid="22" grpId="0" animBg="1"/>
      <p:bldP spid="26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76633F3-E161-4E66-BA52-744F058BE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909" y="3429000"/>
            <a:ext cx="6395584" cy="18844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34E625-95AE-462A-9DA0-1C08411BE0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3494" y="206584"/>
            <a:ext cx="11452225" cy="619125"/>
          </a:xfrm>
        </p:spPr>
        <p:txBody>
          <a:bodyPr/>
          <a:lstStyle/>
          <a:p>
            <a:r>
              <a:rPr lang="en-US" dirty="0"/>
              <a:t>UF Summary – Velocities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7C769-BFFD-4A72-BD58-197DA0A2469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1927" y="891071"/>
            <a:ext cx="11303792" cy="2710845"/>
          </a:xfrm>
        </p:spPr>
        <p:txBody>
          <a:bodyPr/>
          <a:lstStyle/>
          <a:p>
            <a:r>
              <a:rPr lang="en-US" sz="1800" dirty="0"/>
              <a:t>LUF statistics shown below for HLL linear CLA model</a:t>
            </a:r>
          </a:p>
          <a:p>
            <a:r>
              <a:rPr lang="en-US" sz="1800" dirty="0"/>
              <a:t>Applying P95 or P99 LUFs as a multiplicative factor existing estimate of P95/50 responses would be highly conservative</a:t>
            </a:r>
          </a:p>
          <a:p>
            <a:pPr lvl="1"/>
            <a:r>
              <a:rPr lang="en-US" sz="1600" dirty="0"/>
              <a:t>Need to account for response reduction from mean LUF &lt;1.0</a:t>
            </a:r>
          </a:p>
          <a:p>
            <a:pPr lvl="1"/>
            <a:r>
              <a:rPr lang="en-US" sz="1600" dirty="0"/>
              <a:t>Linearization uncertainty is an </a:t>
            </a:r>
            <a:r>
              <a:rPr lang="en-US" sz="1600" i="1" dirty="0"/>
              <a:t>independent </a:t>
            </a:r>
            <a:r>
              <a:rPr lang="en-US" sz="1600" dirty="0"/>
              <a:t>source of uncertainty (with respect to loads uncertainty, model uncertainty, </a:t>
            </a:r>
            <a:r>
              <a:rPr lang="en-US" sz="1600" dirty="0" err="1"/>
              <a:t>etc</a:t>
            </a:r>
            <a:r>
              <a:rPr lang="en-US" sz="1600" dirty="0"/>
              <a:t>…)</a:t>
            </a:r>
          </a:p>
          <a:p>
            <a:r>
              <a:rPr lang="en-US" sz="1800" dirty="0"/>
              <a:t>LUF </a:t>
            </a:r>
            <a:r>
              <a:rPr lang="en-US" sz="1800" u="sng" dirty="0"/>
              <a:t>mean</a:t>
            </a:r>
            <a:r>
              <a:rPr lang="en-US" sz="1800" dirty="0"/>
              <a:t> and </a:t>
            </a:r>
            <a:r>
              <a:rPr lang="en-US" sz="1800" u="sng" dirty="0"/>
              <a:t>standard deviation </a:t>
            </a:r>
            <a:r>
              <a:rPr lang="en-US" sz="1800" dirty="0"/>
              <a:t> should be correctly statistically combined with other sources of uncertainty to obtain the correct RSS-d uncertainty factor for P95/50 loads</a:t>
            </a:r>
          </a:p>
          <a:p>
            <a:pPr lvl="1"/>
            <a:r>
              <a:rPr lang="en-US" sz="1600" dirty="0"/>
              <a:t>Details on the following slide…</a:t>
            </a:r>
            <a:endParaRPr lang="en-US" sz="1200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4EE427F5-46E3-449A-9A99-6F151C21B0C6}"/>
              </a:ext>
            </a:extLst>
          </p:cNvPr>
          <p:cNvSpPr/>
          <p:nvPr/>
        </p:nvSpPr>
        <p:spPr bwMode="auto">
          <a:xfrm rot="16200000">
            <a:off x="7839910" y="4460091"/>
            <a:ext cx="297261" cy="2003905"/>
          </a:xfrm>
          <a:prstGeom prst="leftBrace">
            <a:avLst>
              <a:gd name="adj1" fmla="val 69214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5464F-69F8-4C0B-B395-F3CCCBE96065}"/>
              </a:ext>
            </a:extLst>
          </p:cNvPr>
          <p:cNvSpPr txBox="1"/>
          <p:nvPr/>
        </p:nvSpPr>
        <p:spPr>
          <a:xfrm>
            <a:off x="6012931" y="5592003"/>
            <a:ext cx="4782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P95 and P99 LUF should </a:t>
            </a:r>
            <a:r>
              <a:rPr lang="en-US" sz="1400" i="1" u="sng" dirty="0"/>
              <a:t>not</a:t>
            </a:r>
            <a:r>
              <a:rPr lang="en-US" sz="1400" i="1" dirty="0"/>
              <a:t> be directly applied to existing estimate of P95/50 responses (see next 2 slides)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099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435"/>
    </mc:Choice>
    <mc:Fallback>
      <p:transition spd="slow" advTm="69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9887" y="274527"/>
            <a:ext cx="11452225" cy="617538"/>
          </a:xfrm>
        </p:spPr>
        <p:txBody>
          <a:bodyPr/>
          <a:lstStyle/>
          <a:p>
            <a:r>
              <a:rPr lang="en-US" dirty="0"/>
              <a:t>Total CLA Uncertainty [1 of 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715123" y="1037039"/>
                <a:ext cx="10990262" cy="2199936"/>
              </a:xfrm>
            </p:spPr>
            <p:txBody>
              <a:bodyPr/>
              <a:lstStyle/>
              <a:p>
                <a:pPr marL="407032" indent="-339090"/>
                <a:r>
                  <a:rPr lang="en-US" sz="2000" dirty="0"/>
                  <a:t>CLA response (stress, loads, </a:t>
                </a:r>
                <a:r>
                  <a:rPr lang="en-US" sz="2000" dirty="0" err="1"/>
                  <a:t>etc</a:t>
                </a:r>
                <a:r>
                  <a:rPr lang="en-US" sz="2000" dirty="0"/>
                  <a:t>…) is a product of at least 3 Random Variables</a:t>
                </a:r>
              </a:p>
              <a:p>
                <a:pPr marL="882650" lvl="1" indent="-339090"/>
                <a:r>
                  <a:rPr lang="en-US" sz="1800" dirty="0"/>
                  <a:t>Loads (F), Linear Elastic Transfer Functions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sz="1800" dirty="0"/>
                  <a:t>), Linearization Uncertainty Factor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𝑳𝑼𝑭</m:t>
                        </m:r>
                      </m:sub>
                    </m:sSub>
                  </m:oMath>
                </a14:m>
                <a:r>
                  <a:rPr lang="en-US" sz="1800" dirty="0"/>
                  <a:t>)</a:t>
                </a:r>
              </a:p>
              <a:p>
                <a:pPr marL="407032" indent="-339090"/>
                <a:r>
                  <a:rPr lang="en-US" sz="2000" dirty="0"/>
                  <a:t>Combined CLA response distribution will converge to a log-normal distribution </a:t>
                </a:r>
              </a:p>
              <a:p>
                <a:pPr marL="882650" lvl="1" indent="-339090"/>
                <a:r>
                  <a:rPr lang="en-US" sz="1800" dirty="0"/>
                  <a:t>Sum of statistically independent sources of uncertainty (central limit theorem)</a:t>
                </a:r>
              </a:p>
              <a:p>
                <a:pPr marL="67942" indent="0">
                  <a:buNone/>
                </a:pPr>
                <a:endParaRPr lang="en-US" sz="2200" dirty="0"/>
              </a:p>
              <a:p>
                <a:pPr marL="407032" indent="-339090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715123" y="1037039"/>
                <a:ext cx="10990262" cy="2199936"/>
              </a:xfrm>
              <a:blipFill>
                <a:blip r:embed="rId3"/>
                <a:stretch>
                  <a:fillRect l="-721" t="-1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31">
            <a:extLst>
              <a:ext uri="{FF2B5EF4-FFF2-40B4-BE49-F238E27FC236}">
                <a16:creationId xmlns:a16="http://schemas.microsoft.com/office/drawing/2014/main" id="{1559DEF1-7915-409F-A48B-61D4D3BDE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28" y="2577345"/>
            <a:ext cx="6219584" cy="309637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A834D73-21DB-4754-BE2D-7D5CA1E03361}"/>
              </a:ext>
            </a:extLst>
          </p:cNvPr>
          <p:cNvSpPr txBox="1"/>
          <p:nvPr/>
        </p:nvSpPr>
        <p:spPr>
          <a:xfrm>
            <a:off x="7341602" y="2669206"/>
            <a:ext cx="375758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u="sng" dirty="0">
                <a:cs typeface="Arial"/>
              </a:rPr>
              <a:t>CLA Response as a Product of 3 Random Variables</a:t>
            </a:r>
            <a:endParaRPr lang="en-US" sz="16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AAE8DD-218C-43A5-A9F1-4C58338E236B}"/>
              </a:ext>
            </a:extLst>
          </p:cNvPr>
          <p:cNvCxnSpPr/>
          <p:nvPr/>
        </p:nvCxnSpPr>
        <p:spPr bwMode="auto">
          <a:xfrm>
            <a:off x="8208938" y="3970557"/>
            <a:ext cx="0" cy="5241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A11FC2B-1EA5-4213-8318-CE6BDBD428AD}"/>
              </a:ext>
            </a:extLst>
          </p:cNvPr>
          <p:cNvSpPr txBox="1"/>
          <p:nvPr/>
        </p:nvSpPr>
        <p:spPr>
          <a:xfrm>
            <a:off x="8208938" y="4026602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/>
              <a:t>Log transform…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AAA191-98AA-4C92-ADD1-DDF27A9B416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9"/>
          <a:stretch/>
        </p:blipFill>
        <p:spPr bwMode="auto">
          <a:xfrm>
            <a:off x="8814377" y="5137400"/>
            <a:ext cx="2640445" cy="34163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287CE1-0A96-4490-B021-2DC1F9CB9E44}"/>
                  </a:ext>
                </a:extLst>
              </p:cNvPr>
              <p:cNvSpPr txBox="1"/>
              <p:nvPr/>
            </p:nvSpPr>
            <p:spPr>
              <a:xfrm>
                <a:off x="7341602" y="3417816"/>
                <a:ext cx="29244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𝑳𝑼𝑭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287CE1-0A96-4490-B021-2DC1F9CB9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602" y="3417816"/>
                <a:ext cx="2924454" cy="369332"/>
              </a:xfrm>
              <a:prstGeom prst="rect">
                <a:avLst/>
              </a:prstGeom>
              <a:blipFill>
                <a:blip r:embed="rId6"/>
                <a:stretch>
                  <a:fillRect l="-1667" r="-3125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1B024A-552A-4703-AA63-7F4286E65049}"/>
                  </a:ext>
                </a:extLst>
              </p:cNvPr>
              <p:cNvSpPr txBox="1"/>
              <p:nvPr/>
            </p:nvSpPr>
            <p:spPr>
              <a:xfrm>
                <a:off x="7341602" y="4570185"/>
                <a:ext cx="3853491" cy="4024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𝑳𝑼𝑭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1B024A-552A-4703-AA63-7F4286E65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602" y="4570185"/>
                <a:ext cx="3853491" cy="402482"/>
              </a:xfrm>
              <a:prstGeom prst="rect">
                <a:avLst/>
              </a:prstGeom>
              <a:blipFill>
                <a:blip r:embed="rId7"/>
                <a:stretch>
                  <a:fillRect l="-1108" r="-2215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55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961"/>
    </mc:Choice>
    <mc:Fallback>
      <p:transition spd="slow" advTm="36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3" grpId="0"/>
      <p:bldP spid="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38C12758-198A-4C82-B2FA-3739C37F2F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8793" y="3191329"/>
            <a:ext cx="4593045" cy="2269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9887" y="274527"/>
            <a:ext cx="11452225" cy="617538"/>
          </a:xfrm>
        </p:spPr>
        <p:txBody>
          <a:bodyPr/>
          <a:lstStyle/>
          <a:p>
            <a:r>
              <a:rPr lang="en-US" dirty="0"/>
              <a:t>Total CLA Uncertainty [2 of 2]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1487" y="823767"/>
            <a:ext cx="11360150" cy="2409224"/>
          </a:xfrm>
        </p:spPr>
        <p:txBody>
          <a:bodyPr/>
          <a:lstStyle/>
          <a:p>
            <a:pPr marL="407035" indent="-407035"/>
            <a:r>
              <a:rPr lang="en-US" sz="2000" dirty="0"/>
              <a:t>Statistically combining LUFs with CLA response distribution results in modest increase from linear CLA P95/50 estimate</a:t>
            </a:r>
          </a:p>
          <a:p>
            <a:pPr marL="882653" lvl="1" indent="-407035"/>
            <a:r>
              <a:rPr lang="en-US" sz="1800" dirty="0"/>
              <a:t>Incorporates mean LUF &lt; 1.0 (slight reduction)</a:t>
            </a:r>
          </a:p>
          <a:p>
            <a:pPr marL="882653" lvl="1" indent="-407035"/>
            <a:r>
              <a:rPr lang="en-US" sz="1800" dirty="0"/>
              <a:t>Linearization uncertainty RSS-d with other sources of CLA uncertainty</a:t>
            </a:r>
          </a:p>
          <a:p>
            <a:pPr marL="407035" indent="-407035"/>
            <a:r>
              <a:rPr lang="en-US" sz="2000" dirty="0"/>
              <a:t>Applying P95/50 LUF as scale factor to existing linear CLA P95/50 estimates exceeds true P95/50 (overly conservative)</a:t>
            </a:r>
          </a:p>
          <a:p>
            <a:pPr marL="407035" indent="-407035"/>
            <a:endParaRPr lang="en-US" sz="2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557349-E7A1-4E1A-9FA5-0B9C6A23D239}"/>
              </a:ext>
            </a:extLst>
          </p:cNvPr>
          <p:cNvCxnSpPr>
            <a:cxnSpLocks/>
          </p:cNvCxnSpPr>
          <p:nvPr/>
        </p:nvCxnSpPr>
        <p:spPr bwMode="auto">
          <a:xfrm>
            <a:off x="9691838" y="3809676"/>
            <a:ext cx="33436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30FD0A3-7110-4D1C-9F82-736D6733135E}"/>
              </a:ext>
            </a:extLst>
          </p:cNvPr>
          <p:cNvSpPr txBox="1"/>
          <p:nvPr/>
        </p:nvSpPr>
        <p:spPr>
          <a:xfrm>
            <a:off x="10149038" y="3625010"/>
            <a:ext cx="1521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Linear CLA Response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326BB0-CA0D-4C07-96A0-F31C43479EE3}"/>
              </a:ext>
            </a:extLst>
          </p:cNvPr>
          <p:cNvCxnSpPr>
            <a:cxnSpLocks/>
          </p:cNvCxnSpPr>
          <p:nvPr/>
        </p:nvCxnSpPr>
        <p:spPr bwMode="auto">
          <a:xfrm>
            <a:off x="9691838" y="4273552"/>
            <a:ext cx="3343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A801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9275185-B5C8-41E0-BB6F-328AC5C59036}"/>
              </a:ext>
            </a:extLst>
          </p:cNvPr>
          <p:cNvSpPr txBox="1"/>
          <p:nvPr/>
        </p:nvSpPr>
        <p:spPr>
          <a:xfrm>
            <a:off x="10149038" y="4106894"/>
            <a:ext cx="2160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… Statistically Combined with LUFs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9D8965E-7C04-4E0F-A225-4D28DA442F90}"/>
              </a:ext>
            </a:extLst>
          </p:cNvPr>
          <p:cNvCxnSpPr>
            <a:cxnSpLocks/>
          </p:cNvCxnSpPr>
          <p:nvPr/>
        </p:nvCxnSpPr>
        <p:spPr bwMode="auto">
          <a:xfrm>
            <a:off x="9701365" y="4911253"/>
            <a:ext cx="3343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D4A8913-81B7-4B21-BBC0-853CCEAEC426}"/>
              </a:ext>
            </a:extLst>
          </p:cNvPr>
          <p:cNvSpPr txBox="1"/>
          <p:nvPr/>
        </p:nvSpPr>
        <p:spPr>
          <a:xfrm>
            <a:off x="10168089" y="4697170"/>
            <a:ext cx="2141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… Scaled by P95/50 LUF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AF0564-47DE-4ADD-8117-B49BF3D25E92}"/>
              </a:ext>
            </a:extLst>
          </p:cNvPr>
          <p:cNvSpPr txBox="1"/>
          <p:nvPr/>
        </p:nvSpPr>
        <p:spPr>
          <a:xfrm>
            <a:off x="6629973" y="5505255"/>
            <a:ext cx="172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CLA Response</a:t>
            </a:r>
          </a:p>
          <a:p>
            <a:pPr algn="ctr"/>
            <a:r>
              <a:rPr lang="en-US" sz="1400" dirty="0"/>
              <a:t>(Units are Arbitrary)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C14D5C-9FB5-4FBB-B467-63607C03A257}"/>
              </a:ext>
            </a:extLst>
          </p:cNvPr>
          <p:cNvSpPr txBox="1"/>
          <p:nvPr/>
        </p:nvSpPr>
        <p:spPr>
          <a:xfrm>
            <a:off x="8292885" y="3946072"/>
            <a:ext cx="1521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P95/50 Estimates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AC9C9B-BE2B-4B7D-97B1-C7E2392C9410}"/>
              </a:ext>
            </a:extLst>
          </p:cNvPr>
          <p:cNvSpPr txBox="1"/>
          <p:nvPr/>
        </p:nvSpPr>
        <p:spPr>
          <a:xfrm>
            <a:off x="4820639" y="2777951"/>
            <a:ext cx="682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CLA Response Distribution (Illustration)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993BC28-CC1B-4625-B38D-DE6E45FC8837}"/>
                  </a:ext>
                </a:extLst>
              </p:cNvPr>
              <p:cNvSpPr/>
              <p:nvPr/>
            </p:nvSpPr>
            <p:spPr>
              <a:xfrm>
                <a:off x="74702" y="3558041"/>
                <a:ext cx="4494407" cy="756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95/50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US" sz="2000" b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e>
                      </m:d>
                      <m:r>
                        <a:rPr lang="en-US" sz="2000" b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000" b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𝑳𝑼𝑭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</a:rPr>
                        <m:t>  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993BC28-CC1B-4625-B38D-DE6E45FC88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2" y="3558041"/>
                <a:ext cx="4494407" cy="7561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Brace 20">
            <a:extLst>
              <a:ext uri="{FF2B5EF4-FFF2-40B4-BE49-F238E27FC236}">
                <a16:creationId xmlns:a16="http://schemas.microsoft.com/office/drawing/2014/main" id="{D16E5C10-DA98-4EB9-8DA8-AD76AAF9B567}"/>
              </a:ext>
            </a:extLst>
          </p:cNvPr>
          <p:cNvSpPr/>
          <p:nvPr/>
        </p:nvSpPr>
        <p:spPr bwMode="auto">
          <a:xfrm rot="5400000">
            <a:off x="2157571" y="2839634"/>
            <a:ext cx="328666" cy="4276725"/>
          </a:xfrm>
          <a:prstGeom prst="rightBrace">
            <a:avLst>
              <a:gd name="adj1" fmla="val 31246"/>
              <a:gd name="adj2" fmla="val 50000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9E88C2-D089-4230-B694-C6A4F08FF1C5}"/>
              </a:ext>
            </a:extLst>
          </p:cNvPr>
          <p:cNvSpPr txBox="1"/>
          <p:nvPr/>
        </p:nvSpPr>
        <p:spPr>
          <a:xfrm>
            <a:off x="1386598" y="5303543"/>
            <a:ext cx="2514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</a:rPr>
              <a:t>CLA Uncertainty Margin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573DB6-6E83-45D3-9CF2-2E8A724F19DF}"/>
              </a:ext>
            </a:extLst>
          </p:cNvPr>
          <p:cNvSpPr txBox="1"/>
          <p:nvPr/>
        </p:nvSpPr>
        <p:spPr>
          <a:xfrm>
            <a:off x="3148874" y="2962617"/>
            <a:ext cx="1685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</a:rPr>
              <a:t>Mean LUF &lt; 1.0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31B2593-18FD-41FF-8953-13873B6F1AF0}"/>
              </a:ext>
            </a:extLst>
          </p:cNvPr>
          <p:cNvCxnSpPr>
            <a:cxnSpLocks/>
          </p:cNvCxnSpPr>
          <p:nvPr/>
        </p:nvCxnSpPr>
        <p:spPr bwMode="auto">
          <a:xfrm>
            <a:off x="3900812" y="3340242"/>
            <a:ext cx="0" cy="3780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CAC3EAB-B321-4AE2-BF7E-835AB47AB49D}"/>
                  </a:ext>
                </a:extLst>
              </p:cNvPr>
              <p:cNvSpPr/>
              <p:nvPr/>
            </p:nvSpPr>
            <p:spPr>
              <a:xfrm>
                <a:off x="0" y="4217812"/>
                <a:ext cx="4406719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𝑁𝑜𝑟𝑚𝑎𝑙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95/50</m:t>
                          </m:r>
                        </m:sup>
                      </m:sSubSup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𝑳𝑼𝑭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CAC3EAB-B321-4AE2-BF7E-835AB47AB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17812"/>
                <a:ext cx="4406719" cy="6560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1249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094"/>
    </mc:Choice>
    <mc:Fallback>
      <p:transition spd="slow" advTm="124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0" grpId="0"/>
      <p:bldP spid="13" grpId="0"/>
      <p:bldP spid="27" grpId="0"/>
      <p:bldP spid="30" grpId="0"/>
      <p:bldP spid="17" grpId="0"/>
      <p:bldP spid="21" grpId="0" animBg="1"/>
      <p:bldP spid="22" grpId="0"/>
      <p:bldP spid="2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16DD6-E7A2-4C10-A51D-2C10CB731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0FA01-47CA-4ACA-ADCB-037159180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19" y="1005840"/>
            <a:ext cx="11360727" cy="4058843"/>
          </a:xfrm>
        </p:spPr>
        <p:txBody>
          <a:bodyPr/>
          <a:lstStyle/>
          <a:p>
            <a:r>
              <a:rPr lang="en-US" sz="2800" dirty="0"/>
              <a:t>Future work should analyze targeted set of CLA outputs of interest </a:t>
            </a:r>
          </a:p>
          <a:p>
            <a:pPr lvl="1"/>
            <a:r>
              <a:rPr lang="en-US" sz="2400" dirty="0"/>
              <a:t>Likely strains or integrated loads</a:t>
            </a:r>
          </a:p>
          <a:p>
            <a:pPr lvl="1"/>
            <a:r>
              <a:rPr lang="en-US" sz="2400" dirty="0"/>
              <a:t>This analysis used grid point velocities over entire vehicle as a proxy</a:t>
            </a:r>
          </a:p>
          <a:p>
            <a:r>
              <a:rPr lang="en-US" sz="2800" dirty="0"/>
              <a:t>Shock Response Spectrum could offer a more rigorous approach </a:t>
            </a:r>
          </a:p>
          <a:p>
            <a:pPr lvl="1"/>
            <a:r>
              <a:rPr lang="en-US" sz="2400" dirty="0"/>
              <a:t>This analysis used time history peak value which give less insight into the dynamic sources of uncertainty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75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096"/>
    </mc:Choice>
    <mc:Fallback>
      <p:transition spd="slow" advTm="6509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40F6E-F0C0-4442-9BEA-0A5214657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3" y="4406901"/>
            <a:ext cx="10772101" cy="673429"/>
          </a:xfrm>
        </p:spPr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67646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6"/>
    </mc:Choice>
    <mc:Fallback>
      <p:transition spd="slow" advTm="172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2BA6FD-0714-41CB-9BB0-A67CEB2F1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7239" y="1698032"/>
            <a:ext cx="5862476" cy="4470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F0A91F-FFA5-46A1-9353-490F5D18C7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9887" y="222250"/>
            <a:ext cx="11452225" cy="618029"/>
          </a:xfrm>
        </p:spPr>
        <p:txBody>
          <a:bodyPr/>
          <a:lstStyle/>
          <a:p>
            <a:r>
              <a:rPr lang="en-US" dirty="0"/>
              <a:t>LUF Sensitivity to Damping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6E969-D6AE-4B61-8B42-0140E7D33C6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6198" y="1107573"/>
            <a:ext cx="5662202" cy="1793671"/>
          </a:xfrm>
        </p:spPr>
        <p:txBody>
          <a:bodyPr/>
          <a:lstStyle/>
          <a:p>
            <a:r>
              <a:rPr lang="en-US" sz="2400" dirty="0"/>
              <a:t>LUFs are sensitive to linear FEM damping assumptions </a:t>
            </a:r>
          </a:p>
          <a:p>
            <a:pPr lvl="1"/>
            <a:r>
              <a:rPr lang="en-US" sz="2000" dirty="0"/>
              <a:t>Conservative 1% damping reduces necessary LUF</a:t>
            </a:r>
            <a:endParaRPr lang="en-US" sz="800" dirty="0"/>
          </a:p>
          <a:p>
            <a:pPr lvl="1"/>
            <a:endParaRPr lang="en-US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F21D06-8963-4D7B-ADBA-1CE6B62A861F}"/>
              </a:ext>
            </a:extLst>
          </p:cNvPr>
          <p:cNvSpPr txBox="1"/>
          <p:nvPr/>
        </p:nvSpPr>
        <p:spPr>
          <a:xfrm>
            <a:off x="7081505" y="945990"/>
            <a:ext cx="4390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Example LUF Probability Distributions</a:t>
            </a:r>
          </a:p>
          <a:p>
            <a:pPr algn="ctr"/>
            <a:r>
              <a:rPr lang="en-US" dirty="0"/>
              <a:t>Transonic Load Case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E055AA-FAC9-45F6-A405-B8AF56ABFE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0" y="2999759"/>
            <a:ext cx="4523624" cy="28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20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9887" y="274527"/>
            <a:ext cx="11452225" cy="617538"/>
          </a:xfrm>
        </p:spPr>
        <p:txBody>
          <a:bodyPr/>
          <a:lstStyle/>
          <a:p>
            <a:r>
              <a:rPr lang="en-US" dirty="0"/>
              <a:t>Total </a:t>
            </a:r>
            <a:r>
              <a:rPr lang="en-US"/>
              <a:t>CLA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97836" y="988456"/>
            <a:ext cx="11360150" cy="1929093"/>
          </a:xfrm>
        </p:spPr>
        <p:txBody>
          <a:bodyPr/>
          <a:lstStyle/>
          <a:p>
            <a:pPr marL="407035" indent="-407035"/>
            <a:r>
              <a:rPr lang="en-US" sz="2400" dirty="0"/>
              <a:t>Maximum predicted CLA response can be calculated by considering all sources of uncertainty</a:t>
            </a:r>
          </a:p>
          <a:p>
            <a:pPr marL="882653" lvl="1" indent="-407035"/>
            <a:r>
              <a:rPr lang="en-US" sz="1800" dirty="0"/>
              <a:t>Combine LUF standard deviation with other independent sources of uncertainty using RSS</a:t>
            </a:r>
          </a:p>
          <a:p>
            <a:pPr marL="882653" lvl="1" indent="-407035"/>
            <a:r>
              <a:rPr lang="en-US" sz="1800" dirty="0"/>
              <a:t>Mean LUF &lt; 1.0 will appropriately reduce max expected response</a:t>
            </a:r>
          </a:p>
          <a:p>
            <a:pPr marL="407035" indent="-407035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5BDE81-9337-48AE-B1BF-D3090A22E00A}"/>
                  </a:ext>
                </a:extLst>
              </p:cNvPr>
              <p:cNvSpPr/>
              <p:nvPr/>
            </p:nvSpPr>
            <p:spPr>
              <a:xfrm>
                <a:off x="1238250" y="4113743"/>
                <a:ext cx="9286875" cy="1026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95/50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US" sz="2000" b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e>
                      </m:d>
                      <m:r>
                        <a:rPr lang="en-US" sz="2000" b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000" b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𝑳𝑼𝑭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000" b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𝑁𝑜𝑟𝑚𝑎𝑙</m:t>
                          </m:r>
                        </m:sub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95/50</m:t>
                          </m:r>
                        </m:sup>
                      </m:sSubSup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𝑳𝑼𝑭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</a:rPr>
                        <m:t>  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5BDE81-9337-48AE-B1BF-D3090A22E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0" y="4113743"/>
                <a:ext cx="9286875" cy="10264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36910B10-49FE-42EE-8813-D00BE02A7826}"/>
              </a:ext>
            </a:extLst>
          </p:cNvPr>
          <p:cNvSpPr/>
          <p:nvPr/>
        </p:nvSpPr>
        <p:spPr bwMode="auto">
          <a:xfrm rot="5400000" flipH="1">
            <a:off x="8049695" y="1875401"/>
            <a:ext cx="369333" cy="4276725"/>
          </a:xfrm>
          <a:prstGeom prst="rightBrace">
            <a:avLst>
              <a:gd name="adj1" fmla="val 31246"/>
              <a:gd name="adj2" fmla="val 50000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84D81F-4AE9-4525-9793-515E89CC7F0E}"/>
              </a:ext>
            </a:extLst>
          </p:cNvPr>
          <p:cNvSpPr txBox="1"/>
          <p:nvPr/>
        </p:nvSpPr>
        <p:spPr>
          <a:xfrm>
            <a:off x="7066588" y="3529268"/>
            <a:ext cx="2514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</a:rPr>
              <a:t>CLA Uncertainty Margin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397D47-5F74-4078-8BBD-EB896F02B52A}"/>
              </a:ext>
            </a:extLst>
          </p:cNvPr>
          <p:cNvSpPr txBox="1"/>
          <p:nvPr/>
        </p:nvSpPr>
        <p:spPr>
          <a:xfrm>
            <a:off x="4333342" y="5255547"/>
            <a:ext cx="1685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</a:rPr>
              <a:t>Mean LUF &lt; 1.0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2D0EDB-7BEB-41AA-82D2-C518108BBA68}"/>
              </a:ext>
            </a:extLst>
          </p:cNvPr>
          <p:cNvCxnSpPr/>
          <p:nvPr/>
        </p:nvCxnSpPr>
        <p:spPr bwMode="auto">
          <a:xfrm flipV="1">
            <a:off x="5134808" y="4777313"/>
            <a:ext cx="0" cy="4782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7493B4C-9590-4815-9758-4911CB671BEB}"/>
              </a:ext>
            </a:extLst>
          </p:cNvPr>
          <p:cNvSpPr txBox="1"/>
          <p:nvPr/>
        </p:nvSpPr>
        <p:spPr>
          <a:xfrm>
            <a:off x="1734403" y="2821382"/>
            <a:ext cx="7879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/>
              <a:t>Max Predicted CLA Response Using Normal Tolerance Factors </a:t>
            </a:r>
          </a:p>
          <a:p>
            <a:pPr algn="ctr"/>
            <a:r>
              <a:rPr lang="en-US" sz="2000" dirty="0"/>
              <a:t>(Log-transformed)</a:t>
            </a:r>
          </a:p>
        </p:txBody>
      </p:sp>
    </p:spTree>
    <p:extLst>
      <p:ext uri="{BB962C8B-B14F-4D97-AF65-F5344CB8AC3E}">
        <p14:creationId xmlns:p14="http://schemas.microsoft.com/office/powerpoint/2010/main" val="217799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4557B-27F9-4626-AA1F-26CAD7E14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90ACC-2B66-44B0-B577-5B8101546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20" y="1005840"/>
            <a:ext cx="9129856" cy="4391305"/>
          </a:xfrm>
        </p:spPr>
        <p:txBody>
          <a:bodyPr/>
          <a:lstStyle/>
          <a:p>
            <a:r>
              <a:rPr lang="en-US" sz="2000" dirty="0"/>
              <a:t>Vibration testing of the Orion Multi-Purpose Crew Vehicle (MPCV) Configuration 4 (C4) Structural Test Article (STA) was performed in the reverberant acoustic chamber at Lockheed Martin</a:t>
            </a:r>
          </a:p>
          <a:p>
            <a:pPr lvl="1"/>
            <a:r>
              <a:rPr lang="en-US" sz="1800" dirty="0"/>
              <a:t>C4 = “full stack” launch configuration</a:t>
            </a:r>
          </a:p>
          <a:p>
            <a:pPr lvl="1"/>
            <a:r>
              <a:rPr lang="en-US" sz="1800" dirty="0"/>
              <a:t>Fixed base with varying stinger shakers</a:t>
            </a:r>
          </a:p>
          <a:p>
            <a:r>
              <a:rPr lang="en-US" sz="2000" dirty="0"/>
              <a:t>Significant nonlinear behavior and response deviation from pre-test FEA predictions</a:t>
            </a:r>
          </a:p>
          <a:p>
            <a:pPr lvl="1"/>
            <a:r>
              <a:rPr lang="en-US" sz="1800" dirty="0"/>
              <a:t>Frequency and damping variations</a:t>
            </a:r>
          </a:p>
          <a:p>
            <a:pPr lvl="1"/>
            <a:r>
              <a:rPr lang="en-US" sz="1800" dirty="0"/>
              <a:t>Nonlinear FRF shapes</a:t>
            </a:r>
          </a:p>
          <a:p>
            <a:r>
              <a:rPr lang="en-US" sz="2000" dirty="0"/>
              <a:t>MPCV Nonlinearities determined to be stick-slip in nature, sourced to multiple key joints </a:t>
            </a:r>
          </a:p>
          <a:p>
            <a:pPr lvl="1"/>
            <a:r>
              <a:rPr lang="en-US" sz="1800" dirty="0"/>
              <a:t>See “</a:t>
            </a:r>
            <a:r>
              <a:rPr lang="it-IT" sz="1800" dirty="0"/>
              <a:t>SCLV-2019_Quartus_E-STA_NL_Correlation.pptx" </a:t>
            </a:r>
            <a:r>
              <a:rPr lang="en-US" sz="1800" dirty="0"/>
              <a:t> </a:t>
            </a:r>
          </a:p>
          <a:p>
            <a:pPr marL="543806" lvl="1" indent="0">
              <a:buNone/>
            </a:pPr>
            <a:r>
              <a:rPr lang="en-US" sz="1800" dirty="0"/>
              <a:t>     and “SCLV_2021_MPCV_Nonlinear_Correlation_and_QSMA.pptx</a:t>
            </a:r>
            <a:r>
              <a:rPr lang="en-US" sz="2000" dirty="0">
                <a:solidFill>
                  <a:schemeClr val="tx1"/>
                </a:solidFill>
                <a:ea typeface="+mn-ea"/>
                <a:cs typeface="+mn-cs"/>
              </a:rPr>
              <a:t>	</a:t>
            </a:r>
          </a:p>
        </p:txBody>
      </p:sp>
      <p:pic>
        <p:nvPicPr>
          <p:cNvPr id="1026" name="Picture 2" descr="Orion STA in RAL">
            <a:extLst>
              <a:ext uri="{FF2B5EF4-FFF2-40B4-BE49-F238E27FC236}">
                <a16:creationId xmlns:a16="http://schemas.microsoft.com/office/drawing/2014/main" id="{279750AB-4545-4E3D-AECC-866A0803E9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1" r="38804"/>
          <a:stretch/>
        </p:blipFill>
        <p:spPr bwMode="auto">
          <a:xfrm>
            <a:off x="10085033" y="182879"/>
            <a:ext cx="1737512" cy="596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4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743"/>
    </mc:Choice>
    <mc:Fallback>
      <p:transition spd="slow" advTm="5274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Correlation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748" y="907469"/>
            <a:ext cx="11370028" cy="3597002"/>
          </a:xfrm>
        </p:spPr>
        <p:txBody>
          <a:bodyPr>
            <a:normAutofit/>
          </a:bodyPr>
          <a:lstStyle/>
          <a:p>
            <a:r>
              <a:rPr lang="en-US" sz="1800" dirty="0"/>
              <a:t>Performed nonlinear model correlation to…</a:t>
            </a:r>
          </a:p>
          <a:p>
            <a:pPr lvl="1"/>
            <a:r>
              <a:rPr lang="en-US" sz="1600" dirty="0"/>
              <a:t>Further elucidate the source and type of nonlinearities present in MPCV joints</a:t>
            </a:r>
          </a:p>
          <a:p>
            <a:pPr lvl="1"/>
            <a:r>
              <a:rPr lang="en-US" sz="1600" dirty="0"/>
              <a:t>Capture MPCV nonlinear dynamics in a single model</a:t>
            </a:r>
          </a:p>
          <a:p>
            <a:pPr lvl="1"/>
            <a:r>
              <a:rPr lang="en-US" sz="1600" u="sng" dirty="0"/>
              <a:t>Develop a method to quantify uncertainty introduced when linearizing a nonlinear system</a:t>
            </a:r>
            <a:endParaRPr lang="en-US" sz="1800" dirty="0"/>
          </a:p>
          <a:p>
            <a:r>
              <a:rPr lang="en-US" sz="1800" dirty="0"/>
              <a:t>Coupled Loads Analysis (CLA) typically performed using a linear FEA model</a:t>
            </a:r>
          </a:p>
          <a:p>
            <a:pPr lvl="1"/>
            <a:r>
              <a:rPr lang="en-US" sz="1600" dirty="0"/>
              <a:t>Current technique for nonlinear MPCV is to develop 2 separate </a:t>
            </a:r>
            <a:r>
              <a:rPr lang="en-US" sz="1600" dirty="0" err="1"/>
              <a:t>linearizations</a:t>
            </a:r>
            <a:r>
              <a:rPr lang="en-US" sz="1600" dirty="0"/>
              <a:t>:</a:t>
            </a:r>
          </a:p>
          <a:p>
            <a:pPr lvl="2"/>
            <a:r>
              <a:rPr lang="en-US" sz="1400" dirty="0"/>
              <a:t>FEM correlated to a </a:t>
            </a:r>
            <a:r>
              <a:rPr lang="en-US" sz="1400" dirty="0">
                <a:solidFill>
                  <a:srgbClr val="C00000"/>
                </a:solidFill>
              </a:rPr>
              <a:t>High Level Loading (HLL)</a:t>
            </a:r>
          </a:p>
          <a:p>
            <a:pPr lvl="2"/>
            <a:r>
              <a:rPr lang="en-US" sz="1400" dirty="0"/>
              <a:t>FEM correlated to a </a:t>
            </a:r>
            <a:r>
              <a:rPr lang="en-US" sz="1400" dirty="0">
                <a:solidFill>
                  <a:srgbClr val="2B30CE"/>
                </a:solidFill>
              </a:rPr>
              <a:t>Low Level Loading (LLL)</a:t>
            </a:r>
          </a:p>
          <a:p>
            <a:endParaRPr lang="en-US" sz="800" u="sng" dirty="0"/>
          </a:p>
        </p:txBody>
      </p:sp>
      <p:grpSp>
        <p:nvGrpSpPr>
          <p:cNvPr id="25" name="Group 24"/>
          <p:cNvGrpSpPr/>
          <p:nvPr/>
        </p:nvGrpSpPr>
        <p:grpSpPr>
          <a:xfrm>
            <a:off x="3618416" y="3772536"/>
            <a:ext cx="3881800" cy="2401902"/>
            <a:chOff x="2838616" y="4003542"/>
            <a:chExt cx="4857584" cy="269836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318259" y="4003542"/>
              <a:ext cx="4377941" cy="237016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flipH="1">
              <a:off x="3604180" y="4267841"/>
              <a:ext cx="1150015" cy="202235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4A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H="1">
              <a:off x="4754197" y="4092674"/>
              <a:ext cx="2665936" cy="17516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Freeform 28"/>
            <p:cNvSpPr/>
            <p:nvPr/>
          </p:nvSpPr>
          <p:spPr bwMode="auto">
            <a:xfrm>
              <a:off x="3773392" y="4160961"/>
              <a:ext cx="3014372" cy="2055330"/>
            </a:xfrm>
            <a:custGeom>
              <a:avLst/>
              <a:gdLst>
                <a:gd name="connsiteX0" fmla="*/ 0 w 4512365"/>
                <a:gd name="connsiteY0" fmla="*/ 1779105 h 1779105"/>
                <a:gd name="connsiteX1" fmla="*/ 785191 w 4512365"/>
                <a:gd name="connsiteY1" fmla="*/ 725557 h 1779105"/>
                <a:gd name="connsiteX2" fmla="*/ 2136913 w 4512365"/>
                <a:gd name="connsiteY2" fmla="*/ 298174 h 1779105"/>
                <a:gd name="connsiteX3" fmla="*/ 4512365 w 4512365"/>
                <a:gd name="connsiteY3" fmla="*/ 0 h 1779105"/>
                <a:gd name="connsiteX0" fmla="*/ 0 w 4659602"/>
                <a:gd name="connsiteY0" fmla="*/ 1607655 h 1607655"/>
                <a:gd name="connsiteX1" fmla="*/ 785191 w 4659602"/>
                <a:gd name="connsiteY1" fmla="*/ 554107 h 1607655"/>
                <a:gd name="connsiteX2" fmla="*/ 2136913 w 4659602"/>
                <a:gd name="connsiteY2" fmla="*/ 126724 h 1607655"/>
                <a:gd name="connsiteX3" fmla="*/ 4659602 w 4659602"/>
                <a:gd name="connsiteY3" fmla="*/ 0 h 1607655"/>
                <a:gd name="connsiteX0" fmla="*/ 0 w 4659602"/>
                <a:gd name="connsiteY0" fmla="*/ 1607655 h 1607655"/>
                <a:gd name="connsiteX1" fmla="*/ 785191 w 4659602"/>
                <a:gd name="connsiteY1" fmla="*/ 554107 h 1607655"/>
                <a:gd name="connsiteX2" fmla="*/ 2136913 w 4659602"/>
                <a:gd name="connsiteY2" fmla="*/ 126724 h 1607655"/>
                <a:gd name="connsiteX3" fmla="*/ 4659602 w 4659602"/>
                <a:gd name="connsiteY3" fmla="*/ 0 h 1607655"/>
                <a:gd name="connsiteX0" fmla="*/ 0 w 4659602"/>
                <a:gd name="connsiteY0" fmla="*/ 2055330 h 2055330"/>
                <a:gd name="connsiteX1" fmla="*/ 785191 w 4659602"/>
                <a:gd name="connsiteY1" fmla="*/ 1001782 h 2055330"/>
                <a:gd name="connsiteX2" fmla="*/ 2136913 w 4659602"/>
                <a:gd name="connsiteY2" fmla="*/ 574399 h 2055330"/>
                <a:gd name="connsiteX3" fmla="*/ 4659602 w 4659602"/>
                <a:gd name="connsiteY3" fmla="*/ 0 h 2055330"/>
                <a:gd name="connsiteX0" fmla="*/ 0 w 4659602"/>
                <a:gd name="connsiteY0" fmla="*/ 2055330 h 2055330"/>
                <a:gd name="connsiteX1" fmla="*/ 785191 w 4659602"/>
                <a:gd name="connsiteY1" fmla="*/ 1001782 h 2055330"/>
                <a:gd name="connsiteX2" fmla="*/ 2048571 w 4659602"/>
                <a:gd name="connsiteY2" fmla="*/ 288649 h 2055330"/>
                <a:gd name="connsiteX3" fmla="*/ 4659602 w 4659602"/>
                <a:gd name="connsiteY3" fmla="*/ 0 h 205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9602" h="2055330">
                  <a:moveTo>
                    <a:pt x="0" y="2055330"/>
                  </a:moveTo>
                  <a:cubicBezTo>
                    <a:pt x="214519" y="1651967"/>
                    <a:pt x="443763" y="1296229"/>
                    <a:pt x="785191" y="1001782"/>
                  </a:cubicBezTo>
                  <a:cubicBezTo>
                    <a:pt x="1126619" y="707335"/>
                    <a:pt x="1402836" y="455613"/>
                    <a:pt x="2048571" y="288649"/>
                  </a:cubicBezTo>
                  <a:cubicBezTo>
                    <a:pt x="2694306" y="121685"/>
                    <a:pt x="3826646" y="12424"/>
                    <a:pt x="4659602" y="0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H="1">
              <a:off x="3987800" y="4276854"/>
              <a:ext cx="2816" cy="36254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3987800" y="4641850"/>
              <a:ext cx="7663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>
              <a:off x="3987800" y="4267841"/>
              <a:ext cx="7663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838616" y="4893567"/>
                  <a:ext cx="4692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8616" y="4893567"/>
                  <a:ext cx="469231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6000" r="-28000" b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280578" y="6240238"/>
                  <a:ext cx="44755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0578" y="6240238"/>
                  <a:ext cx="447559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18750" b="-232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TextBox 37"/>
          <p:cNvSpPr txBox="1"/>
          <p:nvPr/>
        </p:nvSpPr>
        <p:spPr>
          <a:xfrm>
            <a:off x="4805957" y="4837203"/>
            <a:ext cx="2779928" cy="276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High Level Loads (HLL) Linear FEM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0228" y="4637918"/>
            <a:ext cx="2635658" cy="276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4AF0"/>
                </a:solidFill>
              </a:rPr>
              <a:t>Low-level loads (LLL) Linear FEM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03725" y="5055040"/>
            <a:ext cx="1803699" cy="276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Nonlinear (NL) Model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1621" y="3986807"/>
            <a:ext cx="2911128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Linear models become inaccurate when used at non-corresponding load levels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 flipV="1">
            <a:off x="3380839" y="4185273"/>
            <a:ext cx="1041670" cy="1800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C3F748E-64BB-4897-BF47-151B7CF8D256}"/>
              </a:ext>
            </a:extLst>
          </p:cNvPr>
          <p:cNvSpPr txBox="1"/>
          <p:nvPr/>
        </p:nvSpPr>
        <p:spPr>
          <a:xfrm>
            <a:off x="3805527" y="3359691"/>
            <a:ext cx="3998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/>
              <a:t>Illustration of Linearization Uncertainty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7420FDE-4032-4D32-A1FB-54E0FAD9A9E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05574" y="3965614"/>
            <a:ext cx="1016663" cy="3624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85A51F8-2633-43A6-A1D7-12990789BC31}"/>
              </a:ext>
            </a:extLst>
          </p:cNvPr>
          <p:cNvSpPr txBox="1"/>
          <p:nvPr/>
        </p:nvSpPr>
        <p:spPr>
          <a:xfrm>
            <a:off x="7671554" y="4066071"/>
            <a:ext cx="3498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Note: </a:t>
            </a:r>
            <a:r>
              <a:rPr lang="en-US" sz="1600" i="1" dirty="0"/>
              <a:t>Even at corresponding load levels, linear response cannot capture variations in response magnitude due to slipping joints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E2E96D-9105-4EFC-92FF-765F22AF43BE}"/>
              </a:ext>
            </a:extLst>
          </p:cNvPr>
          <p:cNvCxnSpPr>
            <a:cxnSpLocks/>
          </p:cNvCxnSpPr>
          <p:nvPr/>
        </p:nvCxnSpPr>
        <p:spPr bwMode="auto">
          <a:xfrm flipH="1">
            <a:off x="10194525" y="2000848"/>
            <a:ext cx="42316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E92C45D-A9CF-47A9-837A-5FD7D4E3ED89}"/>
              </a:ext>
            </a:extLst>
          </p:cNvPr>
          <p:cNvSpPr txBox="1"/>
          <p:nvPr/>
        </p:nvSpPr>
        <p:spPr>
          <a:xfrm>
            <a:off x="10528917" y="1677683"/>
            <a:ext cx="1663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Focus of this presentation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592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988"/>
    </mc:Choice>
    <mc:Fallback>
      <p:transition spd="slow" advTm="114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20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00A43-C7A8-47F4-BC87-39F2E97AA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55" y="182880"/>
            <a:ext cx="11453091" cy="618029"/>
          </a:xfrm>
        </p:spPr>
        <p:txBody>
          <a:bodyPr/>
          <a:lstStyle/>
          <a:p>
            <a:r>
              <a:rPr lang="en-US" dirty="0"/>
              <a:t>C4 Nonlinear Correlation Example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F59FF05-6172-4835-9EF8-AD767ACE5020}"/>
              </a:ext>
            </a:extLst>
          </p:cNvPr>
          <p:cNvGrpSpPr/>
          <p:nvPr/>
        </p:nvGrpSpPr>
        <p:grpSpPr>
          <a:xfrm>
            <a:off x="280686" y="1781175"/>
            <a:ext cx="10970674" cy="4390765"/>
            <a:chOff x="636823" y="2110718"/>
            <a:chExt cx="10495776" cy="40707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B77AB62-E705-4D48-9D09-258BAC06CA93}"/>
                </a:ext>
              </a:extLst>
            </p:cNvPr>
            <p:cNvSpPr txBox="1"/>
            <p:nvPr/>
          </p:nvSpPr>
          <p:spPr>
            <a:xfrm>
              <a:off x="2507792" y="5808701"/>
              <a:ext cx="1553600" cy="327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Frequency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4EC2FC0-793C-44B6-96BB-C4FFDD407F3D}"/>
                </a:ext>
              </a:extLst>
            </p:cNvPr>
            <p:cNvSpPr txBox="1"/>
            <p:nvPr/>
          </p:nvSpPr>
          <p:spPr>
            <a:xfrm>
              <a:off x="8267743" y="5808068"/>
              <a:ext cx="1553600" cy="327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Frequency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467939-DFCC-4597-AC09-2E3F1C47F780}"/>
                </a:ext>
              </a:extLst>
            </p:cNvPr>
            <p:cNvSpPr txBox="1"/>
            <p:nvPr/>
          </p:nvSpPr>
          <p:spPr>
            <a:xfrm rot="16200000">
              <a:off x="78765" y="3775016"/>
              <a:ext cx="1463608" cy="347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Magnitude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032A39-5A23-421E-B5E8-F114C1CDAE23}"/>
                </a:ext>
              </a:extLst>
            </p:cNvPr>
            <p:cNvSpPr txBox="1"/>
            <p:nvPr/>
          </p:nvSpPr>
          <p:spPr>
            <a:xfrm rot="16200000">
              <a:off x="5907380" y="3716172"/>
              <a:ext cx="1463608" cy="347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Magnitude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4D60CC-412F-46FB-9A4D-845F67E69975}"/>
                </a:ext>
              </a:extLst>
            </p:cNvPr>
            <p:cNvSpPr txBox="1"/>
            <p:nvPr/>
          </p:nvSpPr>
          <p:spPr>
            <a:xfrm>
              <a:off x="2426123" y="2110718"/>
              <a:ext cx="1796689" cy="327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/>
                <a:t>Z Bending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59E29F-9556-41EE-9B25-C317DD22E847}"/>
                </a:ext>
              </a:extLst>
            </p:cNvPr>
            <p:cNvSpPr txBox="1"/>
            <p:nvPr/>
          </p:nvSpPr>
          <p:spPr>
            <a:xfrm>
              <a:off x="8165249" y="2110718"/>
              <a:ext cx="1796689" cy="327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/>
                <a:t>Y Bending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981CDB8-B6B3-4E1D-9A9F-CA584C6DAE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</a:blip>
            <a:srcRect l="9889" r="6767" b="4683"/>
            <a:stretch/>
          </p:blipFill>
          <p:spPr>
            <a:xfrm>
              <a:off x="7045297" y="2491624"/>
              <a:ext cx="4087302" cy="3343366"/>
            </a:xfrm>
            <a:prstGeom prst="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FB55752-4271-48FA-8121-61C961704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</a:blip>
            <a:srcRect l="9359" r="3702" b="4907"/>
            <a:stretch/>
          </p:blipFill>
          <p:spPr>
            <a:xfrm>
              <a:off x="1219725" y="2491624"/>
              <a:ext cx="4251152" cy="3335497"/>
            </a:xfrm>
            <a:prstGeom prst="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0180CB-ADF2-4175-94D7-B7886F91742F}"/>
                </a:ext>
              </a:extLst>
            </p:cNvPr>
            <p:cNvSpPr/>
            <p:nvPr/>
          </p:nvSpPr>
          <p:spPr bwMode="auto">
            <a:xfrm>
              <a:off x="5436063" y="4697737"/>
              <a:ext cx="1553600" cy="148372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4490777-B52E-4039-B184-DC0BD4474384}"/>
                </a:ext>
              </a:extLst>
            </p:cNvPr>
            <p:cNvCxnSpPr/>
            <p:nvPr/>
          </p:nvCxnSpPr>
          <p:spPr bwMode="auto">
            <a:xfrm>
              <a:off x="5697859" y="4789199"/>
              <a:ext cx="32262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917B180-A4EE-4880-8037-D59C1F08AFC2}"/>
                </a:ext>
              </a:extLst>
            </p:cNvPr>
            <p:cNvCxnSpPr/>
            <p:nvPr/>
          </p:nvCxnSpPr>
          <p:spPr bwMode="auto">
            <a:xfrm>
              <a:off x="5697859" y="4980641"/>
              <a:ext cx="32262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>
                  <a:alpha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9E38D6-8891-4C93-922A-A046A4F3329D}"/>
                </a:ext>
              </a:extLst>
            </p:cNvPr>
            <p:cNvSpPr txBox="1"/>
            <p:nvPr/>
          </p:nvSpPr>
          <p:spPr>
            <a:xfrm>
              <a:off x="6015357" y="4680566"/>
              <a:ext cx="6849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>
                  <a:solidFill>
                    <a:schemeClr val="accent2"/>
                  </a:solidFill>
                </a:rPr>
                <a:t>LL Test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4AF210-3B76-4CC1-8A73-BA4E0FC8A3B1}"/>
                </a:ext>
              </a:extLst>
            </p:cNvPr>
            <p:cNvSpPr txBox="1"/>
            <p:nvPr/>
          </p:nvSpPr>
          <p:spPr>
            <a:xfrm>
              <a:off x="6020480" y="4879128"/>
              <a:ext cx="99324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chemeClr val="accent2"/>
                  </a:solidFill>
                </a:rPr>
                <a:t>LL Linear FEM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820D6AC-6756-470D-95DE-D25BCA822EDD}"/>
                </a:ext>
              </a:extLst>
            </p:cNvPr>
            <p:cNvCxnSpPr/>
            <p:nvPr/>
          </p:nvCxnSpPr>
          <p:spPr bwMode="auto">
            <a:xfrm>
              <a:off x="5694554" y="5223649"/>
              <a:ext cx="32262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3D11BE-D131-4751-BCBD-BEB6C289ABC8}"/>
                </a:ext>
              </a:extLst>
            </p:cNvPr>
            <p:cNvSpPr txBox="1"/>
            <p:nvPr/>
          </p:nvSpPr>
          <p:spPr>
            <a:xfrm>
              <a:off x="6012052" y="5062249"/>
              <a:ext cx="768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/>
                <a:t>NL FEM, </a:t>
              </a:r>
              <a:r>
                <a:rPr lang="en-US" sz="900" b="1">
                  <a:solidFill>
                    <a:schemeClr val="accent2"/>
                  </a:solidFill>
                </a:rPr>
                <a:t>LL Input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F244B7A-124B-48DA-97A5-604141D6555C}"/>
                </a:ext>
              </a:extLst>
            </p:cNvPr>
            <p:cNvCxnSpPr/>
            <p:nvPr/>
          </p:nvCxnSpPr>
          <p:spPr bwMode="auto">
            <a:xfrm>
              <a:off x="5706288" y="5493682"/>
              <a:ext cx="32262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7A038B7-63E3-412A-BF2E-0F347CF3C250}"/>
                </a:ext>
              </a:extLst>
            </p:cNvPr>
            <p:cNvCxnSpPr/>
            <p:nvPr/>
          </p:nvCxnSpPr>
          <p:spPr bwMode="auto">
            <a:xfrm>
              <a:off x="5706288" y="5685124"/>
              <a:ext cx="32262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>
                  <a:alpha val="50000"/>
                </a:srgb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CC108C9-D78B-44FE-BF5D-77F737E00D32}"/>
                </a:ext>
              </a:extLst>
            </p:cNvPr>
            <p:cNvSpPr txBox="1"/>
            <p:nvPr/>
          </p:nvSpPr>
          <p:spPr>
            <a:xfrm>
              <a:off x="6023787" y="5385050"/>
              <a:ext cx="7080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>
                  <a:solidFill>
                    <a:srgbClr val="FF0000"/>
                  </a:solidFill>
                </a:rPr>
                <a:t>HL Test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7A6B4B-0627-4A94-8DF7-C67298116FC9}"/>
                </a:ext>
              </a:extLst>
            </p:cNvPr>
            <p:cNvSpPr txBox="1"/>
            <p:nvPr/>
          </p:nvSpPr>
          <p:spPr>
            <a:xfrm>
              <a:off x="6028910" y="5583611"/>
              <a:ext cx="101638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FF0000"/>
                  </a:solidFill>
                </a:rPr>
                <a:t>HL Linear FEM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EEBE0EB-2D15-4C3D-A969-22D6DA6F51EF}"/>
                </a:ext>
              </a:extLst>
            </p:cNvPr>
            <p:cNvCxnSpPr/>
            <p:nvPr/>
          </p:nvCxnSpPr>
          <p:spPr bwMode="auto">
            <a:xfrm>
              <a:off x="5702983" y="5928132"/>
              <a:ext cx="32262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0C5CD3F-9D55-4D5C-9B4F-938E16C68BEB}"/>
                </a:ext>
              </a:extLst>
            </p:cNvPr>
            <p:cNvSpPr txBox="1"/>
            <p:nvPr/>
          </p:nvSpPr>
          <p:spPr>
            <a:xfrm>
              <a:off x="6020481" y="5766732"/>
              <a:ext cx="768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/>
                <a:t>NL FEM, </a:t>
              </a:r>
              <a:r>
                <a:rPr lang="en-US" sz="900" b="1">
                  <a:solidFill>
                    <a:srgbClr val="FF0000"/>
                  </a:solidFill>
                </a:rPr>
                <a:t>HL Input</a:t>
              </a:r>
            </a:p>
          </p:txBody>
        </p:sp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16C3A2E-4A58-4E52-95F9-EF9C1FC12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223" y="803852"/>
            <a:ext cx="11453091" cy="1055007"/>
          </a:xfrm>
        </p:spPr>
        <p:txBody>
          <a:bodyPr/>
          <a:lstStyle/>
          <a:p>
            <a:r>
              <a:rPr lang="en-US" sz="2000" dirty="0"/>
              <a:t>Example FRF comparison below illustrates C4 nonlinear model correlation</a:t>
            </a:r>
          </a:p>
          <a:p>
            <a:pPr lvl="1"/>
            <a:r>
              <a:rPr lang="en-US" sz="1800" dirty="0"/>
              <a:t>Single model captures response to </a:t>
            </a:r>
            <a:r>
              <a:rPr lang="en-US" sz="1800" dirty="0">
                <a:solidFill>
                  <a:srgbClr val="2B30CE"/>
                </a:solidFill>
              </a:rPr>
              <a:t>LLL loading </a:t>
            </a:r>
            <a:r>
              <a:rPr lang="en-US" sz="1800" dirty="0"/>
              <a:t>as well as transition to </a:t>
            </a:r>
            <a:r>
              <a:rPr lang="en-US" sz="1800" dirty="0">
                <a:solidFill>
                  <a:srgbClr val="C00000"/>
                </a:solidFill>
              </a:rPr>
              <a:t>HLL loading</a:t>
            </a:r>
            <a:endParaRPr lang="en-US" sz="1800" dirty="0"/>
          </a:p>
          <a:p>
            <a:pPr lvl="1"/>
            <a:r>
              <a:rPr lang="en-US" sz="1800" dirty="0"/>
              <a:t>Linear correlation cannot capture FRF shape</a:t>
            </a:r>
          </a:p>
        </p:txBody>
      </p:sp>
    </p:spTree>
    <p:extLst>
      <p:ext uri="{BB962C8B-B14F-4D97-AF65-F5344CB8AC3E}">
        <p14:creationId xmlns:p14="http://schemas.microsoft.com/office/powerpoint/2010/main" val="364638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624"/>
    </mc:Choice>
    <mc:Fallback>
      <p:transition spd="slow" advTm="7362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3B4A8-DEC9-4A70-BD8F-A281F19926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9887" y="162859"/>
            <a:ext cx="11452225" cy="619125"/>
          </a:xfrm>
        </p:spPr>
        <p:txBody>
          <a:bodyPr/>
          <a:lstStyle/>
          <a:p>
            <a:r>
              <a:rPr lang="en-US" dirty="0"/>
              <a:t>Comparative CLA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809FB-7B8F-4E2C-A3E8-615414A481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4050" y="785487"/>
            <a:ext cx="11537950" cy="1633627"/>
          </a:xfrm>
        </p:spPr>
        <p:txBody>
          <a:bodyPr/>
          <a:lstStyle/>
          <a:p>
            <a:r>
              <a:rPr lang="en-US" sz="2400" dirty="0"/>
              <a:t>Performed a comparative CLA study to quantify Linearization Uncertainty</a:t>
            </a:r>
          </a:p>
          <a:p>
            <a:pPr lvl="1"/>
            <a:r>
              <a:rPr lang="en-US" sz="1800" dirty="0"/>
              <a:t>Developed flight-like NL “Truth” model from C4 correlation and LM flight FEM</a:t>
            </a:r>
          </a:p>
          <a:p>
            <a:pPr lvl="1"/>
            <a:r>
              <a:rPr lang="en-US" sz="1800" dirty="0"/>
              <a:t>CLA transient loads applied to all three models as base shake (MSA-SA interface)</a:t>
            </a:r>
          </a:p>
          <a:p>
            <a:endParaRPr lang="en-US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E0DEE6-3854-498C-A4C6-2A7B43DC4B63}"/>
              </a:ext>
            </a:extLst>
          </p:cNvPr>
          <p:cNvGrpSpPr/>
          <p:nvPr/>
        </p:nvGrpSpPr>
        <p:grpSpPr>
          <a:xfrm>
            <a:off x="515535" y="1934127"/>
            <a:ext cx="11160927" cy="4259419"/>
            <a:chOff x="116673" y="1723698"/>
            <a:chExt cx="11958654" cy="450794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C0B6132-C624-4E87-8FEC-DF04EF210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31321" y="2318352"/>
              <a:ext cx="6244006" cy="3913294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FFBCC95-6826-4034-BDE5-5125DE87B985}"/>
                </a:ext>
              </a:extLst>
            </p:cNvPr>
            <p:cNvSpPr txBox="1"/>
            <p:nvPr/>
          </p:nvSpPr>
          <p:spPr>
            <a:xfrm>
              <a:off x="6269471" y="1786959"/>
              <a:ext cx="55088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/>
                <a:t>CLA Load Case Inputs (MSA-SA Base Shake)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9B03725-0185-470A-93F4-80430D812227}"/>
                </a:ext>
              </a:extLst>
            </p:cNvPr>
            <p:cNvGrpSpPr/>
            <p:nvPr/>
          </p:nvGrpSpPr>
          <p:grpSpPr>
            <a:xfrm>
              <a:off x="2058157" y="1723698"/>
              <a:ext cx="3007409" cy="3932701"/>
              <a:chOff x="1413264" y="1642606"/>
              <a:chExt cx="3007409" cy="3932701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D310157-5572-4C8A-9491-1D78A931B03A}"/>
                  </a:ext>
                </a:extLst>
              </p:cNvPr>
              <p:cNvSpPr txBox="1"/>
              <p:nvPr/>
            </p:nvSpPr>
            <p:spPr>
              <a:xfrm>
                <a:off x="1882477" y="2691613"/>
                <a:ext cx="2266391" cy="5847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NL </a:t>
                </a:r>
              </a:p>
              <a:p>
                <a:pPr algn="ctr"/>
                <a:r>
                  <a:rPr lang="en-US" sz="1600" dirty="0"/>
                  <a:t>“Truth” Model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AC79E6D-B8CB-43A1-9070-8A0EE19EC275}"/>
                  </a:ext>
                </a:extLst>
              </p:cNvPr>
              <p:cNvSpPr txBox="1"/>
              <p:nvPr/>
            </p:nvSpPr>
            <p:spPr>
              <a:xfrm>
                <a:off x="1882478" y="4651977"/>
                <a:ext cx="2266390" cy="584775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C00000"/>
                    </a:solidFill>
                  </a:rPr>
                  <a:t>LM HL Linearization</a:t>
                </a:r>
              </a:p>
              <a:p>
                <a:pPr algn="ctr"/>
                <a:r>
                  <a:rPr lang="en-US" sz="1600" i="1">
                    <a:solidFill>
                      <a:srgbClr val="C00000"/>
                    </a:solidFill>
                  </a:rPr>
                  <a:t>(1% damping)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136C8FA0-66FC-4A70-AAFB-9D7872FF4FAB}"/>
                  </a:ext>
                </a:extLst>
              </p:cNvPr>
              <p:cNvSpPr txBox="1"/>
              <p:nvPr/>
            </p:nvSpPr>
            <p:spPr>
              <a:xfrm>
                <a:off x="1882477" y="5298308"/>
                <a:ext cx="18989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>
                    <a:solidFill>
                      <a:srgbClr val="C00000"/>
                    </a:solidFill>
                  </a:rPr>
                  <a:t>*Flight Cycle CLA FEM*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A261C146-22A3-4F03-BB2F-0C552E977AED}"/>
                  </a:ext>
                </a:extLst>
              </p:cNvPr>
              <p:cNvSpPr txBox="1"/>
              <p:nvPr/>
            </p:nvSpPr>
            <p:spPr>
              <a:xfrm>
                <a:off x="1882478" y="3628668"/>
                <a:ext cx="2266390" cy="584775"/>
              </a:xfrm>
              <a:prstGeom prst="rect">
                <a:avLst/>
              </a:prstGeom>
              <a:ln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70C0"/>
                    </a:solidFill>
                  </a:rPr>
                  <a:t>LM LL Linearization</a:t>
                </a:r>
              </a:p>
              <a:p>
                <a:pPr algn="ctr"/>
                <a:r>
                  <a:rPr lang="en-US" sz="1600" i="1" dirty="0">
                    <a:solidFill>
                      <a:srgbClr val="0070C0"/>
                    </a:solidFill>
                  </a:rPr>
                  <a:t>(1% damping)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8E07654-AD3E-45C9-872D-B796102055B8}"/>
                  </a:ext>
                </a:extLst>
              </p:cNvPr>
              <p:cNvSpPr txBox="1"/>
              <p:nvPr/>
            </p:nvSpPr>
            <p:spPr>
              <a:xfrm>
                <a:off x="1413264" y="1642606"/>
                <a:ext cx="30074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u="sng" dirty="0"/>
                  <a:t>Models used in Comparative CLA study</a:t>
                </a:r>
              </a:p>
            </p:txBody>
          </p:sp>
        </p:grp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3C1AA2-116D-4A8C-9A9A-18827542C03F}"/>
                </a:ext>
              </a:extLst>
            </p:cNvPr>
            <p:cNvCxnSpPr/>
            <p:nvPr/>
          </p:nvCxnSpPr>
          <p:spPr bwMode="auto">
            <a:xfrm>
              <a:off x="2192922" y="3095870"/>
              <a:ext cx="31432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3F6C8B-C78B-4144-AC27-02C001C8C322}"/>
                </a:ext>
              </a:extLst>
            </p:cNvPr>
            <p:cNvSpPr txBox="1"/>
            <p:nvPr/>
          </p:nvSpPr>
          <p:spPr>
            <a:xfrm>
              <a:off x="116673" y="2752182"/>
              <a:ext cx="209549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Developed from C4 correlated nonlinear joint properties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9697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337"/>
    </mc:Choice>
    <mc:Fallback>
      <p:transition spd="slow" advTm="7333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3B4A8-DEC9-4A70-BD8F-A281F19926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9887" y="231291"/>
            <a:ext cx="11452225" cy="619125"/>
          </a:xfrm>
        </p:spPr>
        <p:txBody>
          <a:bodyPr/>
          <a:lstStyle/>
          <a:p>
            <a:r>
              <a:rPr lang="en-US" dirty="0"/>
              <a:t>Response 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809FB-7B8F-4E2C-A3E8-615414A481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8836" y="1176148"/>
            <a:ext cx="6650038" cy="4108151"/>
          </a:xfrm>
        </p:spPr>
        <p:txBody>
          <a:bodyPr/>
          <a:lstStyle/>
          <a:p>
            <a:r>
              <a:rPr lang="en-US" sz="2400" dirty="0"/>
              <a:t>Recovering grid response at 343 evenly distributed response locations</a:t>
            </a:r>
          </a:p>
          <a:p>
            <a:pPr lvl="1"/>
            <a:r>
              <a:rPr lang="en-US" sz="2000" dirty="0"/>
              <a:t>Best immediately available response sample at the time </a:t>
            </a:r>
          </a:p>
          <a:p>
            <a:r>
              <a:rPr lang="en-US" sz="2400" dirty="0"/>
              <a:t>Known limitations of response sample</a:t>
            </a:r>
          </a:p>
          <a:p>
            <a:pPr lvl="1"/>
            <a:r>
              <a:rPr lang="en-US" sz="2000" dirty="0"/>
              <a:t>Includes secondary structure that may not be of interest to stakeholders</a:t>
            </a:r>
          </a:p>
          <a:p>
            <a:pPr lvl="1"/>
            <a:r>
              <a:rPr lang="en-US" sz="2000" dirty="0"/>
              <a:t>Does not include assessment of forces, stresses or strains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54CB8A-1DA4-4DAA-AB5E-BDC1CB8FE67D}"/>
              </a:ext>
            </a:extLst>
          </p:cNvPr>
          <p:cNvGrpSpPr/>
          <p:nvPr/>
        </p:nvGrpSpPr>
        <p:grpSpPr>
          <a:xfrm>
            <a:off x="7548454" y="998595"/>
            <a:ext cx="4102098" cy="5128214"/>
            <a:chOff x="6521873" y="736495"/>
            <a:chExt cx="4989201" cy="592414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4855C7B-16BB-46B0-9E7F-FE543774CF8A}"/>
                </a:ext>
              </a:extLst>
            </p:cNvPr>
            <p:cNvSpPr txBox="1"/>
            <p:nvPr/>
          </p:nvSpPr>
          <p:spPr>
            <a:xfrm>
              <a:off x="6521873" y="1003620"/>
              <a:ext cx="2591617" cy="355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u="sng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C327F3-9F54-493E-940E-F5F4DA298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06" t="1060" r="1706" b="1981"/>
            <a:stretch/>
          </p:blipFill>
          <p:spPr>
            <a:xfrm>
              <a:off x="7199156" y="1359166"/>
              <a:ext cx="3353248" cy="530147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17BED4-898E-47C3-ACDF-182DF385A78B}"/>
                </a:ext>
              </a:extLst>
            </p:cNvPr>
            <p:cNvSpPr txBox="1"/>
            <p:nvPr/>
          </p:nvSpPr>
          <p:spPr>
            <a:xfrm>
              <a:off x="6713973" y="736495"/>
              <a:ext cx="4797101" cy="391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/>
                <a:t>Response Recovery Locations Overlay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2447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766"/>
    </mc:Choice>
    <mc:Fallback>
      <p:transition spd="slow" advTm="3776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015BF-D492-4BEA-A492-4613D16824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9888" y="182563"/>
            <a:ext cx="11452225" cy="619125"/>
          </a:xfrm>
        </p:spPr>
        <p:txBody>
          <a:bodyPr/>
          <a:lstStyle/>
          <a:p>
            <a:r>
              <a:rPr lang="en-US" dirty="0"/>
              <a:t>Response Metric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7225B-1506-45AD-BE80-5D749CAE26F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5565" y="886201"/>
            <a:ext cx="11360150" cy="1387406"/>
          </a:xfrm>
        </p:spPr>
        <p:txBody>
          <a:bodyPr/>
          <a:lstStyle/>
          <a:p>
            <a:r>
              <a:rPr lang="en-US" sz="2000" dirty="0"/>
              <a:t>Determined that velocity grid response is best proxy for structural loads and strains</a:t>
            </a:r>
          </a:p>
          <a:p>
            <a:pPr lvl="1"/>
            <a:r>
              <a:rPr lang="en-US" sz="1800" dirty="0"/>
              <a:t>Acceleration contains large amount of localized high-frequency vibration</a:t>
            </a:r>
          </a:p>
          <a:p>
            <a:pPr lvl="1"/>
            <a:r>
              <a:rPr lang="en-US" sz="1800" dirty="0"/>
              <a:t>Displacement under-represents vibration from second and third bending modes</a:t>
            </a:r>
          </a:p>
          <a:p>
            <a:pPr lvl="1"/>
            <a:endParaRPr lang="en-US" sz="1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B88B1D8-D3CE-4186-A22D-AB539CB6F3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9917" r="60601"/>
          <a:stretch/>
        </p:blipFill>
        <p:spPr>
          <a:xfrm>
            <a:off x="294186" y="3086520"/>
            <a:ext cx="2129486" cy="2995748"/>
          </a:xfrm>
          <a:prstGeom prst="rect">
            <a:avLst/>
          </a:prstGeom>
        </p:spPr>
      </p:pic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B69B1A9E-1137-469B-A20E-AF1E407F4DDD}"/>
              </a:ext>
            </a:extLst>
          </p:cNvPr>
          <p:cNvSpPr/>
          <p:nvPr/>
        </p:nvSpPr>
        <p:spPr bwMode="auto">
          <a:xfrm>
            <a:off x="846156" y="3954413"/>
            <a:ext cx="165463" cy="156754"/>
          </a:xfrm>
          <a:prstGeom prst="star5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33D006-E4C0-4D73-9E1D-7A15B5A8C5B1}"/>
              </a:ext>
            </a:extLst>
          </p:cNvPr>
          <p:cNvSpPr txBox="1"/>
          <p:nvPr/>
        </p:nvSpPr>
        <p:spPr>
          <a:xfrm>
            <a:off x="987529" y="3929556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Strain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FBDC08E-E9F5-44B5-85E6-9F6D0B7D4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6041" y="3758208"/>
            <a:ext cx="3188111" cy="1243901"/>
          </a:xfrm>
          <a:prstGeom prst="rect">
            <a:avLst/>
          </a:prstGeom>
        </p:spPr>
      </p:pic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38E66380-7E32-42C8-AF9E-66C73371DE10}"/>
              </a:ext>
            </a:extLst>
          </p:cNvPr>
          <p:cNvSpPr/>
          <p:nvPr/>
        </p:nvSpPr>
        <p:spPr bwMode="auto">
          <a:xfrm>
            <a:off x="7088661" y="4369342"/>
            <a:ext cx="165463" cy="156754"/>
          </a:xfrm>
          <a:prstGeom prst="star5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DBD5DD-32F3-48B8-B398-7BD89D5CF2A2}"/>
              </a:ext>
            </a:extLst>
          </p:cNvPr>
          <p:cNvSpPr txBox="1"/>
          <p:nvPr/>
        </p:nvSpPr>
        <p:spPr>
          <a:xfrm>
            <a:off x="7087736" y="4441338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Force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10BA9B8-6088-4508-B750-73ADDB878CE6}"/>
              </a:ext>
            </a:extLst>
          </p:cNvPr>
          <p:cNvCxnSpPr/>
          <p:nvPr/>
        </p:nvCxnSpPr>
        <p:spPr bwMode="auto">
          <a:xfrm>
            <a:off x="5024646" y="2642635"/>
            <a:ext cx="0" cy="36476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A5610FB-1C82-4CFE-B3D0-84F59BB4B4F0}"/>
              </a:ext>
            </a:extLst>
          </p:cNvPr>
          <p:cNvSpPr txBox="1"/>
          <p:nvPr/>
        </p:nvSpPr>
        <p:spPr>
          <a:xfrm>
            <a:off x="186285" y="2691868"/>
            <a:ext cx="1567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accent6"/>
                </a:solidFill>
              </a:rPr>
              <a:t>Dsp</a:t>
            </a:r>
            <a:r>
              <a:rPr lang="en-US" sz="1400" b="1" dirty="0"/>
              <a:t>/</a:t>
            </a:r>
            <a:r>
              <a:rPr lang="en-US" sz="1400" b="1" dirty="0" err="1">
                <a:solidFill>
                  <a:srgbClr val="00B050"/>
                </a:solidFill>
              </a:rPr>
              <a:t>Veloc</a:t>
            </a:r>
            <a:r>
              <a:rPr lang="en-US" sz="1400" b="1" dirty="0"/>
              <a:t>/</a:t>
            </a:r>
            <a:r>
              <a:rPr lang="en-US" sz="1400" b="1" dirty="0">
                <a:solidFill>
                  <a:srgbClr val="C00000"/>
                </a:solidFill>
              </a:rPr>
              <a:t>Accel</a:t>
            </a:r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05B55685-A9C5-41BC-8650-38790A5CB69C}"/>
              </a:ext>
            </a:extLst>
          </p:cNvPr>
          <p:cNvSpPr/>
          <p:nvPr/>
        </p:nvSpPr>
        <p:spPr bwMode="auto">
          <a:xfrm>
            <a:off x="834987" y="2951559"/>
            <a:ext cx="155332" cy="145886"/>
          </a:xfrm>
          <a:prstGeom prst="star5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571B04B0-E08C-4160-944E-16CFB797F0B5}"/>
              </a:ext>
            </a:extLst>
          </p:cNvPr>
          <p:cNvSpPr/>
          <p:nvPr/>
        </p:nvSpPr>
        <p:spPr bwMode="auto">
          <a:xfrm>
            <a:off x="857093" y="5911327"/>
            <a:ext cx="155332" cy="145886"/>
          </a:xfrm>
          <a:prstGeom prst="star5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B3CD77F8-3C56-444C-95DB-67425D308ED5}"/>
              </a:ext>
            </a:extLst>
          </p:cNvPr>
          <p:cNvSpPr/>
          <p:nvPr/>
        </p:nvSpPr>
        <p:spPr bwMode="auto">
          <a:xfrm>
            <a:off x="5824335" y="4306847"/>
            <a:ext cx="155332" cy="145886"/>
          </a:xfrm>
          <a:prstGeom prst="star5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53412553-CE47-4C0B-9CD1-737FABED5B55}"/>
              </a:ext>
            </a:extLst>
          </p:cNvPr>
          <p:cNvSpPr/>
          <p:nvPr/>
        </p:nvSpPr>
        <p:spPr bwMode="auto">
          <a:xfrm>
            <a:off x="8369550" y="4295452"/>
            <a:ext cx="155332" cy="145886"/>
          </a:xfrm>
          <a:prstGeom prst="star5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14FC23C-39DC-41DB-8C89-D15026B208A4}"/>
              </a:ext>
            </a:extLst>
          </p:cNvPr>
          <p:cNvSpPr txBox="1"/>
          <p:nvPr/>
        </p:nvSpPr>
        <p:spPr>
          <a:xfrm>
            <a:off x="5143587" y="3727784"/>
            <a:ext cx="7450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accent6"/>
                </a:solidFill>
              </a:rPr>
              <a:t>Dsp</a:t>
            </a:r>
            <a:r>
              <a:rPr lang="en-US" sz="1400" b="1" dirty="0"/>
              <a:t>/</a:t>
            </a:r>
          </a:p>
          <a:p>
            <a:r>
              <a:rPr lang="en-US" sz="1400" b="1" dirty="0" err="1">
                <a:solidFill>
                  <a:srgbClr val="00B050"/>
                </a:solidFill>
              </a:rPr>
              <a:t>Veloc</a:t>
            </a:r>
            <a:r>
              <a:rPr lang="en-US" sz="1400" b="1" dirty="0"/>
              <a:t>/</a:t>
            </a:r>
          </a:p>
          <a:p>
            <a:r>
              <a:rPr lang="en-US" sz="1400" b="1" dirty="0">
                <a:solidFill>
                  <a:srgbClr val="C00000"/>
                </a:solidFill>
              </a:rPr>
              <a:t>Accel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8488D89-A894-4083-91A8-5B991ED253C9}"/>
              </a:ext>
            </a:extLst>
          </p:cNvPr>
          <p:cNvSpPr txBox="1"/>
          <p:nvPr/>
        </p:nvSpPr>
        <p:spPr>
          <a:xfrm>
            <a:off x="912653" y="2266439"/>
            <a:ext cx="4208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/>
              <a:t>Longeron Output from NL Model (Transonic)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AA99977-E1B9-4B78-A72E-758FB6D77D69}"/>
              </a:ext>
            </a:extLst>
          </p:cNvPr>
          <p:cNvSpPr txBox="1"/>
          <p:nvPr/>
        </p:nvSpPr>
        <p:spPr>
          <a:xfrm>
            <a:off x="6345920" y="2266439"/>
            <a:ext cx="4357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/>
              <a:t>MSA-SA IF Output from NL Model (Transonic)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9BE586D-B3EE-4A8A-A695-3332733F22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8063" y="3207787"/>
            <a:ext cx="3188484" cy="204843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810F520-CFEA-4416-A1FC-3D7E8D4AAE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8949" y="3198334"/>
            <a:ext cx="3176291" cy="20362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EB49C6-18C0-4252-9FD6-30B07EB32D92}"/>
              </a:ext>
            </a:extLst>
          </p:cNvPr>
          <p:cNvSpPr txBox="1"/>
          <p:nvPr/>
        </p:nvSpPr>
        <p:spPr>
          <a:xfrm>
            <a:off x="2690296" y="5192449"/>
            <a:ext cx="13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Frequency [Hz]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05DD31-DA2E-48CB-9921-B143AA70306D}"/>
              </a:ext>
            </a:extLst>
          </p:cNvPr>
          <p:cNvSpPr txBox="1"/>
          <p:nvPr/>
        </p:nvSpPr>
        <p:spPr>
          <a:xfrm>
            <a:off x="9764867" y="5192448"/>
            <a:ext cx="13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Frequency [Hz]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6C87261-BB74-4EB8-84D5-75F00257BEDA}"/>
              </a:ext>
            </a:extLst>
          </p:cNvPr>
          <p:cNvCxnSpPr/>
          <p:nvPr/>
        </p:nvCxnSpPr>
        <p:spPr bwMode="auto">
          <a:xfrm flipH="1" flipV="1">
            <a:off x="4088436" y="4452733"/>
            <a:ext cx="172846" cy="3271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C8151F8-CEA4-44E3-8ED0-88DFA91E5C56}"/>
              </a:ext>
            </a:extLst>
          </p:cNvPr>
          <p:cNvCxnSpPr/>
          <p:nvPr/>
        </p:nvCxnSpPr>
        <p:spPr bwMode="auto">
          <a:xfrm flipH="1" flipV="1">
            <a:off x="11215111" y="4295452"/>
            <a:ext cx="172846" cy="3271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CB486E3-6C1E-4E99-BA46-3499695EDBD2}"/>
              </a:ext>
            </a:extLst>
          </p:cNvPr>
          <p:cNvCxnSpPr/>
          <p:nvPr/>
        </p:nvCxnSpPr>
        <p:spPr bwMode="auto">
          <a:xfrm>
            <a:off x="3081072" y="3429000"/>
            <a:ext cx="221871" cy="2108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909B07A-A016-4D6D-BF94-52142919A4C3}"/>
              </a:ext>
            </a:extLst>
          </p:cNvPr>
          <p:cNvCxnSpPr/>
          <p:nvPr/>
        </p:nvCxnSpPr>
        <p:spPr bwMode="auto">
          <a:xfrm>
            <a:off x="10016011" y="3424297"/>
            <a:ext cx="221871" cy="2108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250017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435"/>
    </mc:Choice>
    <mc:Fallback>
      <p:transition spd="slow" advTm="97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AAFDD-6066-4F86-83B5-F77F693261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3788" y="295039"/>
            <a:ext cx="10806375" cy="1153624"/>
          </a:xfrm>
        </p:spPr>
        <p:txBody>
          <a:bodyPr/>
          <a:lstStyle/>
          <a:p>
            <a:r>
              <a:rPr lang="en-US" dirty="0"/>
              <a:t>CLA Response Comparison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D1BB-6234-4CC8-8EFA-1C6D6D8C2E0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5024" y="1042315"/>
            <a:ext cx="4951413" cy="5628567"/>
          </a:xfrm>
        </p:spPr>
        <p:txBody>
          <a:bodyPr/>
          <a:lstStyle/>
          <a:p>
            <a:r>
              <a:rPr lang="en-US" sz="2000" dirty="0"/>
              <a:t>How well are the </a:t>
            </a:r>
            <a:r>
              <a:rPr lang="en-US" sz="2000" dirty="0" err="1"/>
              <a:t>linearizations</a:t>
            </a:r>
            <a:r>
              <a:rPr lang="en-US" sz="2000" dirty="0"/>
              <a:t> approximating nonlinear flight transient response?</a:t>
            </a:r>
          </a:p>
          <a:p>
            <a:r>
              <a:rPr lang="en-US" sz="2000" dirty="0"/>
              <a:t>Summarized comparison for each load case using Pearson correlation coefficients</a:t>
            </a:r>
          </a:p>
          <a:p>
            <a:pPr lvl="1"/>
            <a:r>
              <a:rPr lang="en-US" sz="1800" dirty="0"/>
              <a:t>1 =&gt; perfect match between transients</a:t>
            </a:r>
          </a:p>
          <a:p>
            <a:pPr lvl="1"/>
            <a:r>
              <a:rPr lang="en-US" sz="1800" dirty="0"/>
              <a:t>0 =&gt; transients have no linear relationship</a:t>
            </a:r>
          </a:p>
          <a:p>
            <a:pPr lvl="1"/>
            <a:r>
              <a:rPr lang="en-US" sz="1800" u="sng" dirty="0"/>
              <a:t>Does not compare response magnitudes</a:t>
            </a:r>
          </a:p>
          <a:p>
            <a:pPr marL="543806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B464540-4653-46F9-8435-8D4C11175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33" y="5017145"/>
            <a:ext cx="3755674" cy="761437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9C70F62-DB68-4C23-977C-45416C46A77C}"/>
              </a:ext>
            </a:extLst>
          </p:cNvPr>
          <p:cNvCxnSpPr>
            <a:cxnSpLocks/>
          </p:cNvCxnSpPr>
          <p:nvPr/>
        </p:nvCxnSpPr>
        <p:spPr bwMode="auto">
          <a:xfrm>
            <a:off x="4788394" y="5311563"/>
            <a:ext cx="844752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133BAED-FB27-483D-BFD3-07F1F6117D22}"/>
              </a:ext>
            </a:extLst>
          </p:cNvPr>
          <p:cNvSpPr txBox="1"/>
          <p:nvPr/>
        </p:nvSpPr>
        <p:spPr>
          <a:xfrm>
            <a:off x="7017687" y="1123138"/>
            <a:ext cx="4117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/>
              <a:t>Liftoff Time History Comparison (LAS-Z)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3CBCBC-32A5-42FA-A36B-CFDFA8828C34}"/>
              </a:ext>
            </a:extLst>
          </p:cNvPr>
          <p:cNvSpPr/>
          <p:nvPr/>
        </p:nvSpPr>
        <p:spPr bwMode="auto">
          <a:xfrm>
            <a:off x="7303521" y="4016959"/>
            <a:ext cx="3248297" cy="1958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DC8325-4C26-4B91-8ADA-E24EAF4187AF}"/>
              </a:ext>
            </a:extLst>
          </p:cNvPr>
          <p:cNvSpPr txBox="1"/>
          <p:nvPr/>
        </p:nvSpPr>
        <p:spPr>
          <a:xfrm>
            <a:off x="6424576" y="3634782"/>
            <a:ext cx="47110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/>
              <a:t>Example Time History Correlation Coefficients</a:t>
            </a:r>
          </a:p>
          <a:p>
            <a:pPr algn="ctr"/>
            <a:r>
              <a:rPr lang="en-US" sz="1400" i="1"/>
              <a:t>Liftoff LC 4412</a:t>
            </a:r>
            <a:endParaRPr lang="en-US" sz="1600" i="1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E20274-CAF4-4E60-9F43-7835906ABCCA}"/>
              </a:ext>
            </a:extLst>
          </p:cNvPr>
          <p:cNvCxnSpPr/>
          <p:nvPr/>
        </p:nvCxnSpPr>
        <p:spPr bwMode="auto">
          <a:xfrm>
            <a:off x="1761281" y="5096570"/>
            <a:ext cx="0" cy="549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71D4B7-2CE6-4D79-A0E0-8A0BE4FBA3FF}"/>
              </a:ext>
            </a:extLst>
          </p:cNvPr>
          <p:cNvCxnSpPr/>
          <p:nvPr/>
        </p:nvCxnSpPr>
        <p:spPr bwMode="auto">
          <a:xfrm>
            <a:off x="4569307" y="5067995"/>
            <a:ext cx="0" cy="549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1688CA8-28C7-4F00-9141-53EC4CA074B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5046" y="4148090"/>
            <a:ext cx="5679020" cy="189695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36A0E29-A412-4098-A13D-98390C52F646}"/>
              </a:ext>
            </a:extLst>
          </p:cNvPr>
          <p:cNvSpPr/>
          <p:nvPr/>
        </p:nvSpPr>
        <p:spPr bwMode="auto">
          <a:xfrm>
            <a:off x="6666054" y="4817271"/>
            <a:ext cx="153945" cy="974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1C9D34-16B2-418C-8C3B-D456570B93E2}"/>
              </a:ext>
            </a:extLst>
          </p:cNvPr>
          <p:cNvSpPr/>
          <p:nvPr/>
        </p:nvSpPr>
        <p:spPr bwMode="auto">
          <a:xfrm>
            <a:off x="6671316" y="4595440"/>
            <a:ext cx="153945" cy="97426"/>
          </a:xfrm>
          <a:prstGeom prst="rect">
            <a:avLst/>
          </a:prstGeom>
          <a:solidFill>
            <a:srgbClr val="C00000">
              <a:alpha val="5882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563766-6E9F-4667-B7BA-9D081D0C7440}"/>
              </a:ext>
            </a:extLst>
          </p:cNvPr>
          <p:cNvSpPr txBox="1"/>
          <p:nvPr/>
        </p:nvSpPr>
        <p:spPr>
          <a:xfrm>
            <a:off x="6800766" y="4500727"/>
            <a:ext cx="1411658" cy="2868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/>
              <a:t>LM HL CLA Model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A17B47-AB01-4C70-98FB-F2AD9697512E}"/>
              </a:ext>
            </a:extLst>
          </p:cNvPr>
          <p:cNvSpPr txBox="1"/>
          <p:nvPr/>
        </p:nvSpPr>
        <p:spPr>
          <a:xfrm>
            <a:off x="6804393" y="4730893"/>
            <a:ext cx="13179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/>
              <a:t>LM LL CLA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07215B-598A-470D-B840-807FB73C7F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7490" y="1461692"/>
            <a:ext cx="6261135" cy="18960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266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770"/>
    </mc:Choice>
    <mc:Fallback>
      <p:transition spd="slow" advTm="150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  <p:bldP spid="13" grpId="0"/>
      <p:bldP spid="15" grpId="0" animBg="1"/>
      <p:bldP spid="17" grpId="0" animBg="1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CB2963-F1F6-49FD-90F0-92C650AB34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4400" y="4394439"/>
            <a:ext cx="4568709" cy="1830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D1CFAE-1D9D-4E9D-8BD1-D894F43F4A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6520" y="1165621"/>
            <a:ext cx="4658065" cy="18880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6B2BC8-F638-40E6-B740-2D0103D29B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0888" y="2748307"/>
            <a:ext cx="4618042" cy="183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AAFDD-6066-4F86-83B5-F77F693261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9887" y="211674"/>
            <a:ext cx="11452225" cy="619125"/>
          </a:xfrm>
        </p:spPr>
        <p:txBody>
          <a:bodyPr/>
          <a:lstStyle/>
          <a:p>
            <a:r>
              <a:rPr lang="en-US" dirty="0"/>
              <a:t>CLA Response Comparison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D1BB-6234-4CC8-8EFA-1C6D6D8C2E0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0772" y="1097947"/>
            <a:ext cx="5418322" cy="2015270"/>
          </a:xfrm>
        </p:spPr>
        <p:txBody>
          <a:bodyPr/>
          <a:lstStyle/>
          <a:p>
            <a:r>
              <a:rPr lang="en-US" sz="2000" dirty="0"/>
              <a:t>HLL linearization is a reasonable approximation for high-level flight loading </a:t>
            </a:r>
          </a:p>
          <a:p>
            <a:pPr lvl="1"/>
            <a:r>
              <a:rPr lang="en-US" sz="1800" dirty="0"/>
              <a:t>Liftoff and Transonic</a:t>
            </a:r>
          </a:p>
          <a:p>
            <a:r>
              <a:rPr lang="en-US" sz="2000" dirty="0"/>
              <a:t>Need to compare response </a:t>
            </a:r>
            <a:r>
              <a:rPr lang="en-US" sz="2000" u="sng" dirty="0"/>
              <a:t>magnitudes </a:t>
            </a:r>
            <a:r>
              <a:rPr lang="en-US" sz="2000" dirty="0"/>
              <a:t>(see next slide)</a:t>
            </a:r>
            <a:endParaRPr lang="en-US" sz="2000" u="sng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EBBE19E-5123-41B3-B9E4-2C266D8479A8}"/>
              </a:ext>
            </a:extLst>
          </p:cNvPr>
          <p:cNvGrpSpPr/>
          <p:nvPr/>
        </p:nvGrpSpPr>
        <p:grpSpPr>
          <a:xfrm>
            <a:off x="5866913" y="1188515"/>
            <a:ext cx="5937672" cy="4094620"/>
            <a:chOff x="5693363" y="1540946"/>
            <a:chExt cx="5611113" cy="3624483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C84942B-C0C8-4D27-90C6-8C7462003C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504810" y="2073804"/>
              <a:ext cx="213747" cy="568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F756040-CC82-4DFF-9F90-60782E67E303}"/>
                </a:ext>
              </a:extLst>
            </p:cNvPr>
            <p:cNvSpPr txBox="1"/>
            <p:nvPr/>
          </p:nvSpPr>
          <p:spPr>
            <a:xfrm>
              <a:off x="9114073" y="1765810"/>
              <a:ext cx="1645924" cy="3677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050" i="1"/>
                <a:t>HL linearization is best match to NL response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FC47731-91A8-4C45-A288-1A2D34030A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133582" y="3320949"/>
              <a:ext cx="358044" cy="568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64E281-66D2-4226-803B-27358B53F63E}"/>
                </a:ext>
              </a:extLst>
            </p:cNvPr>
            <p:cNvSpPr txBox="1"/>
            <p:nvPr/>
          </p:nvSpPr>
          <p:spPr>
            <a:xfrm>
              <a:off x="6162539" y="2114351"/>
              <a:ext cx="740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Liftoff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73BE84-B05A-406F-9CCC-CCD5D584A2D6}"/>
                </a:ext>
              </a:extLst>
            </p:cNvPr>
            <p:cNvSpPr txBox="1"/>
            <p:nvPr/>
          </p:nvSpPr>
          <p:spPr>
            <a:xfrm>
              <a:off x="5979652" y="3494447"/>
              <a:ext cx="11583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Transonic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8EDD13D-F622-4039-8781-0544BCCE8552}"/>
                </a:ext>
              </a:extLst>
            </p:cNvPr>
            <p:cNvSpPr txBox="1"/>
            <p:nvPr/>
          </p:nvSpPr>
          <p:spPr>
            <a:xfrm>
              <a:off x="5693363" y="4702284"/>
              <a:ext cx="1444682" cy="463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Max Accel. / Thrust </a:t>
              </a:r>
              <a:r>
                <a:rPr lang="en-US" sz="1400" b="1" dirty="0" err="1"/>
                <a:t>Osc</a:t>
              </a:r>
              <a:r>
                <a:rPr lang="en-US" sz="1400" b="1" dirty="0"/>
                <a:t>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A7D671-A151-43C9-BAB9-A0B1146D39EA}"/>
                </a:ext>
              </a:extLst>
            </p:cNvPr>
            <p:cNvSpPr txBox="1"/>
            <p:nvPr/>
          </p:nvSpPr>
          <p:spPr>
            <a:xfrm>
              <a:off x="9745604" y="2875849"/>
              <a:ext cx="60172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/>
                <a:t>[0-10]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58FF447-12F0-4DFD-8BB5-AF1BDB3CA6BC}"/>
                </a:ext>
              </a:extLst>
            </p:cNvPr>
            <p:cNvGrpSpPr/>
            <p:nvPr/>
          </p:nvGrpSpPr>
          <p:grpSpPr>
            <a:xfrm>
              <a:off x="7558711" y="1872402"/>
              <a:ext cx="1461323" cy="428501"/>
              <a:chOff x="5783787" y="790391"/>
              <a:chExt cx="1461323" cy="42850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F235D7-9396-470F-B419-361B9A1A3269}"/>
                  </a:ext>
                </a:extLst>
              </p:cNvPr>
              <p:cNvSpPr/>
              <p:nvPr/>
            </p:nvSpPr>
            <p:spPr bwMode="auto">
              <a:xfrm>
                <a:off x="5783787" y="1070590"/>
                <a:ext cx="145478" cy="862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263E037-BB61-422B-84E3-A84E644E797F}"/>
                  </a:ext>
                </a:extLst>
              </p:cNvPr>
              <p:cNvSpPr/>
              <p:nvPr/>
            </p:nvSpPr>
            <p:spPr bwMode="auto">
              <a:xfrm>
                <a:off x="5788760" y="874229"/>
                <a:ext cx="145478" cy="86240"/>
              </a:xfrm>
              <a:prstGeom prst="rect">
                <a:avLst/>
              </a:prstGeom>
              <a:solidFill>
                <a:srgbClr val="C00000">
                  <a:alpha val="58824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15F7C83-D22B-4D41-B2A7-DAB886EFD150}"/>
                  </a:ext>
                </a:extLst>
              </p:cNvPr>
              <p:cNvSpPr txBox="1"/>
              <p:nvPr/>
            </p:nvSpPr>
            <p:spPr>
              <a:xfrm>
                <a:off x="5911090" y="790391"/>
                <a:ext cx="133402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/>
                  <a:t>LM HL CLA Model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70B4D02-062B-4E80-B506-2C6184B82B8E}"/>
                  </a:ext>
                </a:extLst>
              </p:cNvPr>
              <p:cNvSpPr txBox="1"/>
              <p:nvPr/>
            </p:nvSpPr>
            <p:spPr>
              <a:xfrm>
                <a:off x="5914518" y="994130"/>
                <a:ext cx="1245503" cy="224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/>
                  <a:t>LM LL CLA Model</a:t>
                </a: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DBE5381-2C92-4C8E-98EB-E255123A0C1C}"/>
                </a:ext>
              </a:extLst>
            </p:cNvPr>
            <p:cNvSpPr/>
            <p:nvPr/>
          </p:nvSpPr>
          <p:spPr bwMode="auto">
            <a:xfrm>
              <a:off x="8255687" y="1540946"/>
              <a:ext cx="2104073" cy="1607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F8C53BA-D5C5-456B-918A-0450081525E8}"/>
                </a:ext>
              </a:extLst>
            </p:cNvPr>
            <p:cNvSpPr/>
            <p:nvPr/>
          </p:nvSpPr>
          <p:spPr bwMode="auto">
            <a:xfrm>
              <a:off x="7313740" y="2879849"/>
              <a:ext cx="3990736" cy="2107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C0437ED-DBA7-4C3E-91D9-5FB24C095F5E}"/>
                </a:ext>
              </a:extLst>
            </p:cNvPr>
            <p:cNvSpPr/>
            <p:nvPr/>
          </p:nvSpPr>
          <p:spPr bwMode="auto">
            <a:xfrm>
              <a:off x="7380504" y="4218018"/>
              <a:ext cx="3921479" cy="32351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7D025AA-D1D4-4CDF-984F-2BB6C153734F}"/>
                </a:ext>
              </a:extLst>
            </p:cNvPr>
            <p:cNvSpPr txBox="1"/>
            <p:nvPr/>
          </p:nvSpPr>
          <p:spPr>
            <a:xfrm>
              <a:off x="7545528" y="4379218"/>
              <a:ext cx="2446396" cy="2247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050" i="1"/>
                <a:t>Neither linearization performs well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10AFA2F-B59A-49A5-B286-26176A40DFC0}"/>
              </a:ext>
            </a:extLst>
          </p:cNvPr>
          <p:cNvSpPr txBox="1"/>
          <p:nvPr/>
        </p:nvSpPr>
        <p:spPr>
          <a:xfrm>
            <a:off x="7210887" y="727037"/>
            <a:ext cx="4730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/>
              <a:t>Correlation to NL Response</a:t>
            </a:r>
          </a:p>
          <a:p>
            <a:pPr algn="ctr"/>
            <a:r>
              <a:rPr lang="en-US" sz="1200" b="1" i="1"/>
              <a:t>(Correlation coefficients for all responses and load  cases)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828A69-71D0-4B21-B70D-59F99904014F}"/>
              </a:ext>
            </a:extLst>
          </p:cNvPr>
          <p:cNvSpPr txBox="1"/>
          <p:nvPr/>
        </p:nvSpPr>
        <p:spPr>
          <a:xfrm>
            <a:off x="9063174" y="2964342"/>
            <a:ext cx="1741714" cy="415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i="1"/>
              <a:t>HL linearization is best match to NL response</a:t>
            </a:r>
          </a:p>
        </p:txBody>
      </p:sp>
    </p:spTree>
    <p:extLst>
      <p:ext uri="{BB962C8B-B14F-4D97-AF65-F5344CB8AC3E}">
        <p14:creationId xmlns:p14="http://schemas.microsoft.com/office/powerpoint/2010/main" val="3144010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776"/>
    </mc:Choice>
    <mc:Fallback>
      <p:transition spd="slow" advTm="5677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8|28|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7|1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60.1|0.1|4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8.9|35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5.3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6.3|11.9|63.6"/>
</p:tagLst>
</file>

<file path=ppt/theme/theme1.xml><?xml version="1.0" encoding="utf-8"?>
<a:theme xmlns:a="http://schemas.openxmlformats.org/drawingml/2006/main" name="160126_Quartus_Wide">
  <a:themeElements>
    <a:clrScheme name="2_Q_Logo_Li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Q_Logo_Li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85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Q_Logo_Li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Q_Logo_Lin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Q_Logo_Lin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Q_Logo_Lin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Q_Logo_Li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Q_Logo_Li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Q_Logo_Li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0126_Quartus_Wide" id="{909AB87E-ADE6-42F4-ACAF-331BAFDBCC17}" vid="{7C613DCA-1368-4FFD-B7CA-9DD2045204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DB3D881C98AA4C89F1746E9B266404" ma:contentTypeVersion="4" ma:contentTypeDescription="Create a new document." ma:contentTypeScope="" ma:versionID="f0fe2f2a4c620acfda12055a9feec141">
  <xsd:schema xmlns:xsd="http://www.w3.org/2001/XMLSchema" xmlns:xs="http://www.w3.org/2001/XMLSchema" xmlns:p="http://schemas.microsoft.com/office/2006/metadata/properties" xmlns:ns2="458d4e61-9868-4222-9eb9-97961685dba5" xmlns:ns3="c33cbf62-649e-48c4-ae11-66c2773d7f1c" targetNamespace="http://schemas.microsoft.com/office/2006/metadata/properties" ma:root="true" ma:fieldsID="069b4ec019b69ff0f3e38b577456a89a" ns2:_="" ns3:_="">
    <xsd:import namespace="458d4e61-9868-4222-9eb9-97961685dba5"/>
    <xsd:import namespace="c33cbf62-649e-48c4-ae11-66c2773d7f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d4e61-9868-4222-9eb9-97961685d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3cbf62-649e-48c4-ae11-66c2773d7f1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0FF76A-FF20-4104-9C0D-208EF6D853D0}">
  <ds:schemaRefs>
    <ds:schemaRef ds:uri="458d4e61-9868-4222-9eb9-97961685dba5"/>
    <ds:schemaRef ds:uri="c33cbf62-649e-48c4-ae11-66c2773d7f1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D6366D0-8331-4C72-B8E6-B6A8CA70BCB9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c33cbf62-649e-48c4-ae11-66c2773d7f1c"/>
    <ds:schemaRef ds:uri="458d4e61-9868-4222-9eb9-97961685dba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29BC560-8870-4F10-843A-9088B9A017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160126_Quartus_Wide</Template>
  <TotalTime>6062</TotalTime>
  <Words>1450</Words>
  <Application>Microsoft Office PowerPoint</Application>
  <PresentationFormat>Widescreen</PresentationFormat>
  <Paragraphs>214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Lucida Grande</vt:lpstr>
      <vt:lpstr>160126_Quartus_Wide</vt:lpstr>
      <vt:lpstr>Orion MPCV Nonlinear Dynamics Uncertainty</vt:lpstr>
      <vt:lpstr>Background</vt:lpstr>
      <vt:lpstr>Nonlinear Correlation Motivation</vt:lpstr>
      <vt:lpstr>C4 Nonlinear Correlation Example</vt:lpstr>
      <vt:lpstr>Comparative CLA Study</vt:lpstr>
      <vt:lpstr>Response Locations</vt:lpstr>
      <vt:lpstr>Response Metric Selection</vt:lpstr>
      <vt:lpstr>CLA Response Comparison Checks</vt:lpstr>
      <vt:lpstr>CLA Response Comparison Checks</vt:lpstr>
      <vt:lpstr>Response Magnitude Uncertainty Parameter</vt:lpstr>
      <vt:lpstr>Trends in LUF Probability Distributions</vt:lpstr>
      <vt:lpstr>Maximum Expected UFs</vt:lpstr>
      <vt:lpstr>UF Summary – Velocities</vt:lpstr>
      <vt:lpstr>Total CLA Uncertainty [1 of 2]</vt:lpstr>
      <vt:lpstr>Total CLA Uncertainty [2 of 2]</vt:lpstr>
      <vt:lpstr>Considerations for Future Work</vt:lpstr>
      <vt:lpstr>BACKUP</vt:lpstr>
      <vt:lpstr>LUF Sensitivity to Damping</vt:lpstr>
      <vt:lpstr>Total CLA Uncertainty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SCLV2021 Quartus Nonlinear Correlation</dc:title>
  <dc:creator>Matt Griebel</dc:creator>
  <cp:lastModifiedBy>Adam Johnson</cp:lastModifiedBy>
  <cp:revision>144</cp:revision>
  <dcterms:created xsi:type="dcterms:W3CDTF">2017-07-20T00:19:44Z</dcterms:created>
  <dcterms:modified xsi:type="dcterms:W3CDTF">2021-05-14T04:28:57Z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0x0101006CDB3D881C98AA4C89F1746E9B266404</vt:lpwstr>
  </property>
</Properties>
</file>