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9"/>
  </p:notesMasterIdLst>
  <p:sldIdLst>
    <p:sldId id="268" r:id="rId3"/>
    <p:sldId id="315" r:id="rId4"/>
    <p:sldId id="316" r:id="rId5"/>
    <p:sldId id="317" r:id="rId6"/>
    <p:sldId id="318" r:id="rId7"/>
    <p:sldId id="320" r:id="rId8"/>
    <p:sldId id="324" r:id="rId9"/>
    <p:sldId id="321" r:id="rId10"/>
    <p:sldId id="322" r:id="rId11"/>
    <p:sldId id="319" r:id="rId12"/>
    <p:sldId id="283" r:id="rId13"/>
    <p:sldId id="314" r:id="rId14"/>
    <p:sldId id="323" r:id="rId15"/>
    <p:sldId id="296" r:id="rId16"/>
    <p:sldId id="295" r:id="rId17"/>
    <p:sldId id="260"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23" autoAdjust="0"/>
    <p:restoredTop sz="95730" autoAdjust="0"/>
  </p:normalViewPr>
  <p:slideViewPr>
    <p:cSldViewPr snapToGrid="0" showGuides="1">
      <p:cViewPr varScale="1">
        <p:scale>
          <a:sx n="120" d="100"/>
          <a:sy n="120" d="100"/>
        </p:scale>
        <p:origin x="192" y="512"/>
      </p:cViewPr>
      <p:guideLst>
        <p:guide orient="horz" pos="2160"/>
        <p:guide pos="3840"/>
      </p:guideLst>
    </p:cSldViewPr>
  </p:slideViewPr>
  <p:notesTextViewPr>
    <p:cViewPr>
      <p:scale>
        <a:sx n="3" d="2"/>
        <a:sy n="3" d="2"/>
      </p:scale>
      <p:origin x="0" y="0"/>
    </p:cViewPr>
  </p:notesTextViewPr>
  <p:sorterViewPr>
    <p:cViewPr>
      <p:scale>
        <a:sx n="100" d="100"/>
        <a:sy n="100" d="100"/>
      </p:scale>
      <p:origin x="0" y="-19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E10DAAB-A651-4D16-AE9B-0D69D4E28755}" type="datetimeFigureOut">
              <a:rPr lang="en-US" smtClean="0"/>
              <a:t>5/13/21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6BABB3A-DB77-40BE-B4B8-7626B2B4F7A6}" type="slidenum">
              <a:rPr lang="en-US" smtClean="0"/>
              <a:t>‹#›</a:t>
            </a:fld>
            <a:endParaRPr lang="en-US"/>
          </a:p>
        </p:txBody>
      </p:sp>
    </p:spTree>
    <p:extLst>
      <p:ext uri="{BB962C8B-B14F-4D97-AF65-F5344CB8AC3E}">
        <p14:creationId xmlns:p14="http://schemas.microsoft.com/office/powerpoint/2010/main" val="2660727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Very large +75K, consistently rated best federal agency to work </a:t>
            </a:r>
          </a:p>
        </p:txBody>
      </p:sp>
      <p:sp>
        <p:nvSpPr>
          <p:cNvPr id="4" name="Slide Number Placeholder 3"/>
          <p:cNvSpPr>
            <a:spLocks noGrp="1"/>
          </p:cNvSpPr>
          <p:nvPr>
            <p:ph type="sldNum" sz="quarter" idx="5"/>
          </p:nvPr>
        </p:nvSpPr>
        <p:spPr/>
        <p:txBody>
          <a:bodyPr/>
          <a:lstStyle/>
          <a:p>
            <a:fld id="{E6BABB3A-DB77-40BE-B4B8-7626B2B4F7A6}" type="slidenum">
              <a:rPr lang="en-US" smtClean="0"/>
              <a:t>2</a:t>
            </a:fld>
            <a:endParaRPr lang="en-US"/>
          </a:p>
        </p:txBody>
      </p:sp>
    </p:spTree>
    <p:extLst>
      <p:ext uri="{BB962C8B-B14F-4D97-AF65-F5344CB8AC3E}">
        <p14:creationId xmlns:p14="http://schemas.microsoft.com/office/powerpoint/2010/main" val="218564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BABB3A-DB77-40BE-B4B8-7626B2B4F7A6}" type="slidenum">
              <a:rPr lang="en-US" smtClean="0"/>
              <a:t>6</a:t>
            </a:fld>
            <a:endParaRPr lang="en-US"/>
          </a:p>
        </p:txBody>
      </p:sp>
    </p:spTree>
    <p:extLst>
      <p:ext uri="{BB962C8B-B14F-4D97-AF65-F5344CB8AC3E}">
        <p14:creationId xmlns:p14="http://schemas.microsoft.com/office/powerpoint/2010/main" val="2447070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BABB3A-DB77-40BE-B4B8-7626B2B4F7A6}" type="slidenum">
              <a:rPr lang="en-US" smtClean="0"/>
              <a:t>11</a:t>
            </a:fld>
            <a:endParaRPr lang="en-US"/>
          </a:p>
        </p:txBody>
      </p:sp>
    </p:spTree>
    <p:extLst>
      <p:ext uri="{BB962C8B-B14F-4D97-AF65-F5344CB8AC3E}">
        <p14:creationId xmlns:p14="http://schemas.microsoft.com/office/powerpoint/2010/main" val="1885759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FF9033A-D9A6-46B7-A5AF-23CCFBEBEDAB}" type="datetimeFigureOut">
              <a:rPr lang="en-US" smtClean="0"/>
              <a:t>5/13/21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897FEC-BEA8-465C-AF01-7F3278303821}" type="slidenum">
              <a:rPr lang="en-US" smtClean="0"/>
              <a:t>‹#›</a:t>
            </a:fld>
            <a:endParaRPr lang="en-US"/>
          </a:p>
        </p:txBody>
      </p:sp>
    </p:spTree>
    <p:extLst>
      <p:ext uri="{BB962C8B-B14F-4D97-AF65-F5344CB8AC3E}">
        <p14:creationId xmlns:p14="http://schemas.microsoft.com/office/powerpoint/2010/main" val="970918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F9033A-D9A6-46B7-A5AF-23CCFBEBEDAB}" type="datetimeFigureOut">
              <a:rPr lang="en-US" smtClean="0"/>
              <a:t>5/13/21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897FEC-BEA8-465C-AF01-7F3278303821}" type="slidenum">
              <a:rPr lang="en-US" smtClean="0"/>
              <a:t>‹#›</a:t>
            </a:fld>
            <a:endParaRPr lang="en-US"/>
          </a:p>
        </p:txBody>
      </p:sp>
    </p:spTree>
    <p:extLst>
      <p:ext uri="{BB962C8B-B14F-4D97-AF65-F5344CB8AC3E}">
        <p14:creationId xmlns:p14="http://schemas.microsoft.com/office/powerpoint/2010/main" val="4197617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FF9033A-D9A6-46B7-A5AF-23CCFBEBEDAB}" type="datetimeFigureOut">
              <a:rPr lang="en-US" smtClean="0"/>
              <a:t>5/13/21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897FEC-BEA8-465C-AF01-7F3278303821}" type="slidenum">
              <a:rPr lang="en-US" smtClean="0"/>
              <a:t>‹#›</a:t>
            </a:fld>
            <a:endParaRPr lang="en-US"/>
          </a:p>
        </p:txBody>
      </p:sp>
    </p:spTree>
    <p:extLst>
      <p:ext uri="{BB962C8B-B14F-4D97-AF65-F5344CB8AC3E}">
        <p14:creationId xmlns:p14="http://schemas.microsoft.com/office/powerpoint/2010/main" val="2709195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FF9033A-D9A6-46B7-A5AF-23CCFBEBEDAB}" type="datetimeFigureOut">
              <a:rPr lang="en-US" smtClean="0"/>
              <a:t>5/13/21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897FEC-BEA8-465C-AF01-7F3278303821}" type="slidenum">
              <a:rPr lang="en-US" smtClean="0"/>
              <a:t>‹#›</a:t>
            </a:fld>
            <a:endParaRPr lang="en-US"/>
          </a:p>
        </p:txBody>
      </p:sp>
    </p:spTree>
    <p:extLst>
      <p:ext uri="{BB962C8B-B14F-4D97-AF65-F5344CB8AC3E}">
        <p14:creationId xmlns:p14="http://schemas.microsoft.com/office/powerpoint/2010/main" val="2294683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FF9033A-D9A6-46B7-A5AF-23CCFBEBEDAB}" type="datetimeFigureOut">
              <a:rPr lang="en-US" smtClean="0"/>
              <a:t>5/13/21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897FEC-BEA8-465C-AF01-7F3278303821}" type="slidenum">
              <a:rPr lang="en-US" smtClean="0"/>
              <a:t>‹#›</a:t>
            </a:fld>
            <a:endParaRPr lang="en-US"/>
          </a:p>
        </p:txBody>
      </p:sp>
    </p:spTree>
    <p:extLst>
      <p:ext uri="{BB962C8B-B14F-4D97-AF65-F5344CB8AC3E}">
        <p14:creationId xmlns:p14="http://schemas.microsoft.com/office/powerpoint/2010/main" val="269852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FF9033A-D9A6-46B7-A5AF-23CCFBEBEDAB}" type="datetimeFigureOut">
              <a:rPr lang="en-US" smtClean="0"/>
              <a:t>5/13/21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897FEC-BEA8-465C-AF01-7F3278303821}" type="slidenum">
              <a:rPr lang="en-US" smtClean="0"/>
              <a:t>‹#›</a:t>
            </a:fld>
            <a:endParaRPr lang="en-US"/>
          </a:p>
        </p:txBody>
      </p:sp>
    </p:spTree>
    <p:extLst>
      <p:ext uri="{BB962C8B-B14F-4D97-AF65-F5344CB8AC3E}">
        <p14:creationId xmlns:p14="http://schemas.microsoft.com/office/powerpoint/2010/main" val="1009085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F9033A-D9A6-46B7-A5AF-23CCFBEBEDAB}" type="datetimeFigureOut">
              <a:rPr lang="en-US" smtClean="0"/>
              <a:t>5/13/21</a:t>
            </a:fld>
            <a:endParaRPr lang="en-US"/>
          </a:p>
        </p:txBody>
      </p:sp>
      <p:sp>
        <p:nvSpPr>
          <p:cNvPr id="3" name="Footer Placeholder 2"/>
          <p:cNvSpPr>
            <a:spLocks noGrp="1"/>
          </p:cNvSpPr>
          <p:nvPr>
            <p:ph type="ftr" sz="quarter" idx="11"/>
          </p:nvPr>
        </p:nvSpPr>
        <p:spPr/>
        <p:txBody>
          <a:bodyPr/>
          <a:lstStyle>
            <a:lvl1pPr>
              <a:defRPr b="1" cap="all" baseline="0">
                <a:solidFill>
                  <a:srgbClr val="FF0000"/>
                </a:solidFill>
              </a:defRPr>
            </a:lvl1pPr>
          </a:lstStyle>
          <a:p>
            <a:r>
              <a:rPr lang="en-US" dirty="0"/>
              <a:t>INTERNAL USE ONLY</a:t>
            </a:r>
          </a:p>
        </p:txBody>
      </p:sp>
      <p:sp>
        <p:nvSpPr>
          <p:cNvPr id="4" name="Slide Number Placeholder 3"/>
          <p:cNvSpPr>
            <a:spLocks noGrp="1"/>
          </p:cNvSpPr>
          <p:nvPr>
            <p:ph type="sldNum" sz="quarter" idx="12"/>
          </p:nvPr>
        </p:nvSpPr>
        <p:spPr/>
        <p:txBody>
          <a:bodyPr/>
          <a:lstStyle/>
          <a:p>
            <a:fld id="{96897FEC-BEA8-465C-AF01-7F3278303821}" type="slidenum">
              <a:rPr lang="en-US" smtClean="0"/>
              <a:t>‹#›</a:t>
            </a:fld>
            <a:endParaRPr lang="en-US"/>
          </a:p>
        </p:txBody>
      </p:sp>
    </p:spTree>
    <p:extLst>
      <p:ext uri="{BB962C8B-B14F-4D97-AF65-F5344CB8AC3E}">
        <p14:creationId xmlns:p14="http://schemas.microsoft.com/office/powerpoint/2010/main" val="116342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FF9033A-D9A6-46B7-A5AF-23CCFBEBEDAB}" type="datetimeFigureOut">
              <a:rPr lang="en-US" smtClean="0"/>
              <a:t>5/13/21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897FEC-BEA8-465C-AF01-7F3278303821}" type="slidenum">
              <a:rPr lang="en-US" smtClean="0"/>
              <a:t>‹#›</a:t>
            </a:fld>
            <a:endParaRPr lang="en-US"/>
          </a:p>
        </p:txBody>
      </p:sp>
    </p:spTree>
    <p:extLst>
      <p:ext uri="{BB962C8B-B14F-4D97-AF65-F5344CB8AC3E}">
        <p14:creationId xmlns:p14="http://schemas.microsoft.com/office/powerpoint/2010/main" val="3291875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FF9033A-D9A6-46B7-A5AF-23CCFBEBEDAB}" type="datetimeFigureOut">
              <a:rPr lang="en-US" smtClean="0"/>
              <a:t>5/13/21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897FEC-BEA8-465C-AF01-7F3278303821}" type="slidenum">
              <a:rPr lang="en-US" smtClean="0"/>
              <a:t>‹#›</a:t>
            </a:fld>
            <a:endParaRPr lang="en-US"/>
          </a:p>
        </p:txBody>
      </p:sp>
    </p:spTree>
    <p:extLst>
      <p:ext uri="{BB962C8B-B14F-4D97-AF65-F5344CB8AC3E}">
        <p14:creationId xmlns:p14="http://schemas.microsoft.com/office/powerpoint/2010/main" val="728780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F9033A-D9A6-46B7-A5AF-23CCFBEBEDAB}" type="datetimeFigureOut">
              <a:rPr lang="en-US" smtClean="0"/>
              <a:t>5/13/21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897FEC-BEA8-465C-AF01-7F3278303821}" type="slidenum">
              <a:rPr lang="en-US" smtClean="0"/>
              <a:t>‹#›</a:t>
            </a:fld>
            <a:endParaRPr lang="en-US"/>
          </a:p>
        </p:txBody>
      </p:sp>
    </p:spTree>
    <p:extLst>
      <p:ext uri="{BB962C8B-B14F-4D97-AF65-F5344CB8AC3E}">
        <p14:creationId xmlns:p14="http://schemas.microsoft.com/office/powerpoint/2010/main" val="306465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F9033A-D9A6-46B7-A5AF-23CCFBEBEDAB}" type="datetimeFigureOut">
              <a:rPr lang="en-US" smtClean="0"/>
              <a:t>5/13/21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897FEC-BEA8-465C-AF01-7F3278303821}" type="slidenum">
              <a:rPr lang="en-US" smtClean="0"/>
              <a:t>‹#›</a:t>
            </a:fld>
            <a:endParaRPr lang="en-US"/>
          </a:p>
        </p:txBody>
      </p:sp>
    </p:spTree>
    <p:extLst>
      <p:ext uri="{BB962C8B-B14F-4D97-AF65-F5344CB8AC3E}">
        <p14:creationId xmlns:p14="http://schemas.microsoft.com/office/powerpoint/2010/main" val="37494722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4A268F7-312F-2449-A356-498AE7A92BA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5/13/21</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4943066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5/13/21</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4036027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5/13/21</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18509329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B72302-375E-234C-A570-959FCDA83CE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5/13/21</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5217899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5/13/21</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4587056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5/13/21</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6212613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5/13/21</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7122345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5/13/21</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3201936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9F9297F5-C30D-294B-80FE-3CC63B165F97}" type="datetimeFigureOut">
              <a:rPr lang="en-US" smtClean="0"/>
              <a:t>5/13/21</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0701032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9F9297F5-C30D-294B-80FE-3CC63B165F97}" type="datetimeFigureOut">
              <a:rPr lang="en-US" smtClean="0"/>
              <a:t>5/13/21</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8191636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9F9297F5-C30D-294B-80FE-3CC63B165F97}" type="datetimeFigureOut">
              <a:rPr lang="en-US" smtClean="0"/>
              <a:t>5/13/21</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607006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9F9297F5-C30D-294B-80FE-3CC63B165F97}" type="datetimeFigureOut">
              <a:rPr lang="en-US" smtClean="0"/>
              <a:t>5/13/21</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9983670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9D58EB4-EC7C-2948-AB94-9A15780D3D0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Text Box 74"/>
          <p:cNvSpPr txBox="1">
            <a:spLocks noChangeArrowheads="1"/>
          </p:cNvSpPr>
          <p:nvPr userDrawn="1"/>
        </p:nvSpPr>
        <p:spPr bwMode="auto">
          <a:xfrm>
            <a:off x="9484206" y="5302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dirty="0">
                <a:solidFill>
                  <a:schemeClr val="tx1"/>
                </a:solidFill>
                <a:latin typeface="Arial" charset="0"/>
                <a:ea typeface="ヒラギノ角ゴ Pro W3" charset="0"/>
              </a:rPr>
              <a:t>National Aeronautics and</a:t>
            </a:r>
            <a:br>
              <a:rPr lang="en-US" sz="600" dirty="0">
                <a:solidFill>
                  <a:schemeClr val="tx1"/>
                </a:solidFill>
                <a:latin typeface="Arial" charset="0"/>
                <a:ea typeface="ヒラギノ角ゴ Pro W3" charset="0"/>
              </a:rPr>
            </a:br>
            <a:r>
              <a:rPr lang="en-US" sz="600" dirty="0">
                <a:solidFill>
                  <a:schemeClr val="tx1"/>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11025139" y="279400"/>
            <a:ext cx="0" cy="731838"/>
          </a:xfrm>
          <a:prstGeom prst="line">
            <a:avLst/>
          </a:prstGeom>
          <a:noFill/>
          <a:ln w="12700">
            <a:solidFill>
              <a:schemeClr val="tx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Rectangle 162"/>
          <p:cNvSpPr>
            <a:spLocks noGrp="1" noChangeArrowheads="1"/>
          </p:cNvSpPr>
          <p:nvPr>
            <p:ph type="ctrTitle"/>
          </p:nvPr>
        </p:nvSpPr>
        <p:spPr>
          <a:xfrm>
            <a:off x="611718" y="229291"/>
            <a:ext cx="6487582" cy="964509"/>
          </a:xfrm>
          <a:ln>
            <a:noFill/>
          </a:ln>
        </p:spPr>
        <p:txBody>
          <a:bodyPr/>
          <a:lstStyle>
            <a:lvl1pPr>
              <a:defRPr sz="2400" b="1" i="0">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9" name="Rectangle 163"/>
          <p:cNvSpPr>
            <a:spLocks noGrp="1" noChangeArrowheads="1"/>
          </p:cNvSpPr>
          <p:nvPr>
            <p:ph type="subTitle" idx="1"/>
          </p:nvPr>
        </p:nvSpPr>
        <p:spPr>
          <a:xfrm>
            <a:off x="611718" y="6241964"/>
            <a:ext cx="6489700" cy="616036"/>
          </a:xfrm>
          <a:ln>
            <a:noFill/>
          </a:ln>
        </p:spPr>
        <p:txBody>
          <a:bodyPr anchor="ctr"/>
          <a:lstStyle>
            <a:lvl1pPr>
              <a:buNone/>
              <a:defRPr sz="1600" b="0" baseline="0">
                <a:solidFill>
                  <a:srgbClr val="000000"/>
                </a:solidFill>
              </a:defRPr>
            </a:lvl1pPr>
          </a:lstStyle>
          <a:p>
            <a:r>
              <a:rPr lang="en-US" dirty="0"/>
              <a:t>Click to edit Master subtitle style</a:t>
            </a:r>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103105" y="361955"/>
            <a:ext cx="715837" cy="592854"/>
          </a:xfrm>
          <a:prstGeom prst="rect">
            <a:avLst/>
          </a:prstGeom>
        </p:spPr>
      </p:pic>
    </p:spTree>
    <p:extLst>
      <p:ext uri="{BB962C8B-B14F-4D97-AF65-F5344CB8AC3E}">
        <p14:creationId xmlns:p14="http://schemas.microsoft.com/office/powerpoint/2010/main" val="1208598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F9033A-D9A6-46B7-A5AF-23CCFBEBEDAB}" type="datetimeFigureOut">
              <a:rPr lang="en-US" smtClean="0"/>
              <a:t>5/13/21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rgbClr val="FF0000"/>
                </a:solidFill>
                <a:effectLst>
                  <a:outerShdw blurRad="38100" dist="38100" dir="2700000" algn="tl">
                    <a:srgbClr val="000000">
                      <a:alpha val="43137"/>
                    </a:srgbClr>
                  </a:outerShdw>
                </a:effectLst>
              </a:defRPr>
            </a:lvl1pPr>
          </a:lstStyle>
          <a:p>
            <a:r>
              <a:rPr lang="en-US" dirty="0"/>
              <a:t>INTERNAL USE ONLY</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897FEC-BEA8-465C-AF01-7F3278303821}" type="slidenum">
              <a:rPr lang="en-US" smtClean="0"/>
              <a:t>‹#›</a:t>
            </a:fld>
            <a:endParaRPr lang="en-US"/>
          </a:p>
        </p:txBody>
      </p:sp>
    </p:spTree>
    <p:extLst>
      <p:ext uri="{BB962C8B-B14F-4D97-AF65-F5344CB8AC3E}">
        <p14:creationId xmlns:p14="http://schemas.microsoft.com/office/powerpoint/2010/main" val="10162891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5/13/21</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5"/>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4953177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0.tif"/><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3.xml"/><Relationship Id="rId1" Type="http://schemas.openxmlformats.org/officeDocument/2006/relationships/video" Target="https://www.youtube.com/embed/VdDK_eIEO-o?feature=oembed" TargetMode="Externa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 Id="rId5" Type="http://schemas.openxmlformats.org/officeDocument/2006/relationships/image" Target="../media/image15.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image" Target="../media/image10.tif"/><Relationship Id="rId1" Type="http://schemas.openxmlformats.org/officeDocument/2006/relationships/slideLayout" Target="../slideLayouts/slideLayout13.xml"/><Relationship Id="rId6" Type="http://schemas.openxmlformats.org/officeDocument/2006/relationships/image" Target="../media/image17.tiff"/><Relationship Id="rId5" Type="http://schemas.openxmlformats.org/officeDocument/2006/relationships/image" Target="../media/image16.tiff"/><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0.tif"/><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j68mszdhTmY" TargetMode="External"/><Relationship Id="rId2" Type="http://schemas.openxmlformats.org/officeDocument/2006/relationships/image" Target="../media/image10.tif"/><Relationship Id="rId1" Type="http://schemas.openxmlformats.org/officeDocument/2006/relationships/slideLayout" Target="../slideLayouts/slideLayout13.xml"/><Relationship Id="rId6" Type="http://schemas.openxmlformats.org/officeDocument/2006/relationships/hyperlink" Target="https://www.youtube.com/watch?v=OvzeB1TI5qw" TargetMode="External"/><Relationship Id="rId5" Type="http://schemas.openxmlformats.org/officeDocument/2006/relationships/hyperlink" Target="https://www.youtube.com/watch?v=4rfsDMGplZU" TargetMode="External"/><Relationship Id="rId4" Type="http://schemas.openxmlformats.org/officeDocument/2006/relationships/hyperlink" Target="https://www.youtube.com/watch?v=2g94BKi4X_0"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13.xml"/><Relationship Id="rId1" Type="http://schemas.openxmlformats.org/officeDocument/2006/relationships/video" Target="https://www.youtube.com/embed/Gdu1ROHLDrk?feature=oembed" TargetMode="Externa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Relationship Id="rId7" Type="http://schemas.openxmlformats.org/officeDocument/2006/relationships/image" Target="../media/image12.png"/><Relationship Id="rId2" Type="http://schemas.openxmlformats.org/officeDocument/2006/relationships/slideLayout" Target="../slideLayouts/slideLayout14.xml"/><Relationship Id="rId1" Type="http://schemas.openxmlformats.org/officeDocument/2006/relationships/video" Target="https://www.youtube.com/embed/_T8cn2J13-4?feature=oembed" TargetMode="Externa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png"/><Relationship Id="rId2" Type="http://schemas.openxmlformats.org/officeDocument/2006/relationships/image" Target="../media/image23.jp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www.spotthestation.nasa.gov/" TargetMode="External"/><Relationship Id="rId4" Type="http://schemas.openxmlformats.org/officeDocument/2006/relationships/hyperlink" Target="http://www.intern.nasa.gov/"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324E182-FBD7-5A44-9DF0-EB1052499AAB}"/>
              </a:ext>
            </a:extLst>
          </p:cNvPr>
          <p:cNvPicPr>
            <a:picLocks noChangeAspect="1"/>
          </p:cNvPicPr>
          <p:nvPr/>
        </p:nvPicPr>
        <p:blipFill>
          <a:blip r:embed="rId2"/>
          <a:stretch>
            <a:fillRect/>
          </a:stretch>
        </p:blipFill>
        <p:spPr>
          <a:xfrm>
            <a:off x="397347" y="5846058"/>
            <a:ext cx="840144" cy="772390"/>
          </a:xfrm>
          <a:prstGeom prst="rect">
            <a:avLst/>
          </a:prstGeom>
        </p:spPr>
      </p:pic>
      <p:sp>
        <p:nvSpPr>
          <p:cNvPr id="27" name="Title 26">
            <a:extLst>
              <a:ext uri="{FF2B5EF4-FFF2-40B4-BE49-F238E27FC236}">
                <a16:creationId xmlns:a16="http://schemas.microsoft.com/office/drawing/2014/main" id="{996FD06C-5136-3349-BB4B-3C60185F0B02}"/>
              </a:ext>
            </a:extLst>
          </p:cNvPr>
          <p:cNvSpPr>
            <a:spLocks noGrp="1"/>
          </p:cNvSpPr>
          <p:nvPr>
            <p:ph type="ctrTitle"/>
          </p:nvPr>
        </p:nvSpPr>
        <p:spPr>
          <a:xfrm>
            <a:off x="807260" y="2177716"/>
            <a:ext cx="7676340" cy="1591644"/>
          </a:xfrm>
        </p:spPr>
        <p:txBody>
          <a:bodyPr/>
          <a:lstStyle/>
          <a:p>
            <a:pPr lvl="0">
              <a:defRPr/>
            </a:pPr>
            <a:r>
              <a:rPr lang="en-US" sz="4800" dirty="0">
                <a:solidFill>
                  <a:prstClr val="white"/>
                </a:solidFill>
                <a:effectLst>
                  <a:outerShdw blurRad="38100" dist="38100" dir="2700000" algn="tl">
                    <a:srgbClr val="000000">
                      <a:alpha val="43137"/>
                    </a:srgbClr>
                  </a:outerShdw>
                </a:effectLst>
                <a:latin typeface="Calibri Light" panose="020F0302020204030204"/>
              </a:rPr>
              <a:t>NASA Overview </a:t>
            </a:r>
          </a:p>
        </p:txBody>
      </p:sp>
      <p:sp>
        <p:nvSpPr>
          <p:cNvPr id="28" name="Subtitle 27">
            <a:extLst>
              <a:ext uri="{FF2B5EF4-FFF2-40B4-BE49-F238E27FC236}">
                <a16:creationId xmlns:a16="http://schemas.microsoft.com/office/drawing/2014/main" id="{616F5AD6-7CD9-904F-8F47-ECC82D76D506}"/>
              </a:ext>
            </a:extLst>
          </p:cNvPr>
          <p:cNvSpPr>
            <a:spLocks noGrp="1"/>
          </p:cNvSpPr>
          <p:nvPr>
            <p:ph type="subTitle" idx="1"/>
          </p:nvPr>
        </p:nvSpPr>
        <p:spPr>
          <a:xfrm>
            <a:off x="922669" y="3005399"/>
            <a:ext cx="7676340" cy="1488440"/>
          </a:xfrm>
        </p:spPr>
        <p:txBody>
          <a:bodyPr>
            <a:normAutofit/>
          </a:bodyPr>
          <a:lstStyle/>
          <a:p>
            <a:pPr lvl="0">
              <a:spcBef>
                <a:spcPts val="0"/>
              </a:spcBef>
              <a:defRPr/>
            </a:pPr>
            <a:r>
              <a:rPr lang="en-US" dirty="0">
                <a:solidFill>
                  <a:prstClr val="white"/>
                </a:solidFill>
                <a:latin typeface="Calibri" panose="020F0502020204030204"/>
              </a:rPr>
              <a:t>Lili Villarreal</a:t>
            </a:r>
          </a:p>
          <a:p>
            <a:pPr lvl="0">
              <a:spcBef>
                <a:spcPts val="0"/>
              </a:spcBef>
              <a:defRPr/>
            </a:pPr>
            <a:r>
              <a:rPr lang="en-US" dirty="0">
                <a:solidFill>
                  <a:prstClr val="white"/>
                </a:solidFill>
                <a:latin typeface="Calibri" panose="020F0502020204030204"/>
              </a:rPr>
              <a:t>NASA Kennedy Space Center</a:t>
            </a:r>
          </a:p>
        </p:txBody>
      </p:sp>
      <p:sp>
        <p:nvSpPr>
          <p:cNvPr id="5" name="Rectangle 4"/>
          <p:cNvSpPr/>
          <p:nvPr/>
        </p:nvSpPr>
        <p:spPr>
          <a:xfrm>
            <a:off x="0" y="348789"/>
            <a:ext cx="12192000" cy="713678"/>
          </a:xfrm>
          <a:prstGeom prst="rect">
            <a:avLst/>
          </a:prstGeom>
          <a:solidFill>
            <a:srgbClr val="5B9BD5">
              <a:lumMod val="75000"/>
              <a:alpha val="50000"/>
            </a:srgb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013" y="309277"/>
            <a:ext cx="1222812" cy="79270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09407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5F6A142-D885-A54F-A0FA-C1E126450D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68" y="18661"/>
            <a:ext cx="6830008" cy="6839339"/>
          </a:xfrm>
          <a:prstGeom prst="rect">
            <a:avLst/>
          </a:prstGeom>
        </p:spPr>
      </p:pic>
      <p:sp>
        <p:nvSpPr>
          <p:cNvPr id="3" name="Content Placeholder 2">
            <a:extLst>
              <a:ext uri="{FF2B5EF4-FFF2-40B4-BE49-F238E27FC236}">
                <a16:creationId xmlns:a16="http://schemas.microsoft.com/office/drawing/2014/main" id="{39A8AC4B-859A-984B-9618-E7424F53A0FF}"/>
              </a:ext>
            </a:extLst>
          </p:cNvPr>
          <p:cNvSpPr>
            <a:spLocks noGrp="1"/>
          </p:cNvSpPr>
          <p:nvPr>
            <p:ph idx="1"/>
          </p:nvPr>
        </p:nvSpPr>
        <p:spPr/>
        <p:txBody>
          <a:bodyPr/>
          <a:lstStyle/>
          <a:p>
            <a:r>
              <a:rPr lang="en-US" dirty="0"/>
              <a:t>National Aeronautics and Space Administration (NASA)</a:t>
            </a:r>
          </a:p>
          <a:p>
            <a:pPr lvl="1"/>
            <a:r>
              <a:rPr lang="en-US" dirty="0"/>
              <a:t>Federal Agency responsible for aeronautics and aerospace research and the U.S. human space program</a:t>
            </a:r>
          </a:p>
          <a:p>
            <a:pPr lvl="2"/>
            <a:r>
              <a:rPr lang="en-US" dirty="0"/>
              <a:t>It’s considered a large agency (those with +10K people)</a:t>
            </a:r>
          </a:p>
          <a:p>
            <a:pPr lvl="2"/>
            <a:r>
              <a:rPr lang="en-US" dirty="0"/>
              <a:t>NASA employs about 20 thousand civil servants and about 60 thousand contractors</a:t>
            </a:r>
          </a:p>
          <a:p>
            <a:pPr lvl="1"/>
            <a:r>
              <a:rPr lang="en-US" dirty="0"/>
              <a:t>Federal Annual Budget ~ $23 Billion. </a:t>
            </a:r>
          </a:p>
          <a:p>
            <a:pPr lvl="1"/>
            <a:r>
              <a:rPr lang="en-US" dirty="0"/>
              <a:t>The entire federal budget is about $4.8 Trillion </a:t>
            </a:r>
          </a:p>
          <a:p>
            <a:pPr lvl="1"/>
            <a:r>
              <a:rPr lang="en-US" dirty="0"/>
              <a:t>NASA is barely ½ a percent of the entire budget of the federal government</a:t>
            </a:r>
          </a:p>
          <a:p>
            <a:pPr lvl="1"/>
            <a:r>
              <a:rPr lang="en-US" dirty="0"/>
              <a:t>NASA’s percentage of the federal budget during the Apollo program was 4%. </a:t>
            </a:r>
          </a:p>
          <a:p>
            <a:pPr marL="457200" lvl="1" indent="0">
              <a:buNone/>
            </a:pPr>
            <a:endParaRPr lang="en-US" dirty="0"/>
          </a:p>
        </p:txBody>
      </p:sp>
      <p:pic>
        <p:nvPicPr>
          <p:cNvPr id="4" name="Picture 3">
            <a:extLst>
              <a:ext uri="{FF2B5EF4-FFF2-40B4-BE49-F238E27FC236}">
                <a16:creationId xmlns:a16="http://schemas.microsoft.com/office/drawing/2014/main" id="{F21B3EEC-9F1F-304D-8792-748D09B19A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8542" y="157071"/>
            <a:ext cx="509774" cy="1005840"/>
          </a:xfrm>
          <a:prstGeom prst="rect">
            <a:avLst/>
          </a:prstGeom>
        </p:spPr>
      </p:pic>
      <p:pic>
        <p:nvPicPr>
          <p:cNvPr id="5" name="Picture 4">
            <a:extLst>
              <a:ext uri="{FF2B5EF4-FFF2-40B4-BE49-F238E27FC236}">
                <a16:creationId xmlns:a16="http://schemas.microsoft.com/office/drawing/2014/main" id="{971A686F-186F-4048-9801-03F7B85A97B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9555" y="337599"/>
            <a:ext cx="846328" cy="548640"/>
          </a:xfrm>
          <a:prstGeom prst="rect">
            <a:avLst/>
          </a:prstGeom>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0432A71F-2BA9-6747-ADE9-74F3E278D5A7}"/>
              </a:ext>
            </a:extLst>
          </p:cNvPr>
          <p:cNvPicPr>
            <a:picLocks noChangeAspect="1"/>
          </p:cNvPicPr>
          <p:nvPr/>
        </p:nvPicPr>
        <p:blipFill>
          <a:blip r:embed="rId6"/>
          <a:stretch>
            <a:fillRect/>
          </a:stretch>
        </p:blipFill>
        <p:spPr>
          <a:xfrm>
            <a:off x="11077656" y="5788118"/>
            <a:ext cx="841321" cy="768163"/>
          </a:xfrm>
          <a:prstGeom prst="rect">
            <a:avLst/>
          </a:prstGeom>
        </p:spPr>
      </p:pic>
    </p:spTree>
    <p:extLst>
      <p:ext uri="{BB962C8B-B14F-4D97-AF65-F5344CB8AC3E}">
        <p14:creationId xmlns:p14="http://schemas.microsoft.com/office/powerpoint/2010/main" val="1531085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86D9E9-5B34-CC4A-87CB-43AEA0B8D6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542" y="157071"/>
            <a:ext cx="509774" cy="1005840"/>
          </a:xfrm>
          <a:prstGeom prst="rect">
            <a:avLst/>
          </a:prstGeom>
        </p:spPr>
      </p:pic>
      <p:pic>
        <p:nvPicPr>
          <p:cNvPr id="5" name="Picture 4">
            <a:extLst>
              <a:ext uri="{FF2B5EF4-FFF2-40B4-BE49-F238E27FC236}">
                <a16:creationId xmlns:a16="http://schemas.microsoft.com/office/drawing/2014/main" id="{74CFCD15-9404-224A-A4E9-0BF88A46AE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9555" y="337599"/>
            <a:ext cx="846328" cy="548640"/>
          </a:xfrm>
          <a:prstGeom prst="rect">
            <a:avLst/>
          </a:prstGeom>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656A7EA5-10EC-244A-9DA2-2174149B14E7}"/>
              </a:ext>
            </a:extLst>
          </p:cNvPr>
          <p:cNvPicPr>
            <a:picLocks noChangeAspect="1"/>
          </p:cNvPicPr>
          <p:nvPr/>
        </p:nvPicPr>
        <p:blipFill>
          <a:blip r:embed="rId5"/>
          <a:stretch>
            <a:fillRect/>
          </a:stretch>
        </p:blipFill>
        <p:spPr>
          <a:xfrm>
            <a:off x="11077656" y="5788118"/>
            <a:ext cx="841321" cy="768163"/>
          </a:xfrm>
          <a:prstGeom prst="rect">
            <a:avLst/>
          </a:prstGeom>
        </p:spPr>
      </p:pic>
      <p:pic>
        <p:nvPicPr>
          <p:cNvPr id="8" name="Online Media 7" descr="NASA 2022: A Year of Innovation">
            <a:hlinkClick r:id="" action="ppaction://media"/>
            <a:extLst>
              <a:ext uri="{FF2B5EF4-FFF2-40B4-BE49-F238E27FC236}">
                <a16:creationId xmlns:a16="http://schemas.microsoft.com/office/drawing/2014/main" id="{4AC88CD0-4486-0040-87FB-E7FC4E640B71}"/>
              </a:ext>
            </a:extLst>
          </p:cNvPr>
          <p:cNvPicPr>
            <a:picLocks noGrp="1" noRot="1" noChangeAspect="1"/>
          </p:cNvPicPr>
          <p:nvPr>
            <p:ph idx="1"/>
            <a:videoFile r:link="rId1"/>
          </p:nvPr>
        </p:nvPicPr>
        <p:blipFill>
          <a:blip r:embed="rId6"/>
          <a:stretch>
            <a:fillRect/>
          </a:stretch>
        </p:blipFill>
        <p:spPr>
          <a:xfrm>
            <a:off x="1843088" y="1371600"/>
            <a:ext cx="8505825" cy="4805363"/>
          </a:xfrm>
          <a:prstGeom prst="rect">
            <a:avLst/>
          </a:prstGeom>
        </p:spPr>
      </p:pic>
    </p:spTree>
    <p:extLst>
      <p:ext uri="{BB962C8B-B14F-4D97-AF65-F5344CB8AC3E}">
        <p14:creationId xmlns:p14="http://schemas.microsoft.com/office/powerpoint/2010/main" val="1257067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33DE07-DA3E-6744-9DCD-F432F2560E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542" y="157071"/>
            <a:ext cx="509774" cy="1005840"/>
          </a:xfrm>
          <a:prstGeom prst="rect">
            <a:avLst/>
          </a:prstGeom>
        </p:spPr>
      </p:pic>
      <p:pic>
        <p:nvPicPr>
          <p:cNvPr id="5" name="Picture 4">
            <a:extLst>
              <a:ext uri="{FF2B5EF4-FFF2-40B4-BE49-F238E27FC236}">
                <a16:creationId xmlns:a16="http://schemas.microsoft.com/office/drawing/2014/main" id="{31AE8F60-00F2-264D-AAF6-13EB548C6E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555" y="337599"/>
            <a:ext cx="846328" cy="548640"/>
          </a:xfrm>
          <a:prstGeom prst="rect">
            <a:avLst/>
          </a:prstGeom>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C5A340A7-19B5-C64C-A60C-01A37545FEF4}"/>
              </a:ext>
            </a:extLst>
          </p:cNvPr>
          <p:cNvPicPr>
            <a:picLocks noChangeAspect="1"/>
          </p:cNvPicPr>
          <p:nvPr/>
        </p:nvPicPr>
        <p:blipFill>
          <a:blip r:embed="rId4"/>
          <a:stretch>
            <a:fillRect/>
          </a:stretch>
        </p:blipFill>
        <p:spPr>
          <a:xfrm>
            <a:off x="11077656" y="5788118"/>
            <a:ext cx="841321" cy="768163"/>
          </a:xfrm>
          <a:prstGeom prst="rect">
            <a:avLst/>
          </a:prstGeom>
        </p:spPr>
      </p:pic>
      <p:pic>
        <p:nvPicPr>
          <p:cNvPr id="10" name="Picture 9">
            <a:extLst>
              <a:ext uri="{FF2B5EF4-FFF2-40B4-BE49-F238E27FC236}">
                <a16:creationId xmlns:a16="http://schemas.microsoft.com/office/drawing/2014/main" id="{60470DFC-A278-B248-86D9-3E3C82CF6F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87303" y="920748"/>
            <a:ext cx="8644123" cy="5283103"/>
          </a:xfrm>
          <a:prstGeom prst="rect">
            <a:avLst/>
          </a:prstGeom>
        </p:spPr>
      </p:pic>
    </p:spTree>
    <p:extLst>
      <p:ext uri="{BB962C8B-B14F-4D97-AF65-F5344CB8AC3E}">
        <p14:creationId xmlns:p14="http://schemas.microsoft.com/office/powerpoint/2010/main" val="492571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10A08EC-FFAB-9A47-8681-861768357D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68" y="18661"/>
            <a:ext cx="6830008" cy="6839339"/>
          </a:xfrm>
          <a:prstGeom prst="rect">
            <a:avLst/>
          </a:prstGeom>
        </p:spPr>
      </p:pic>
      <p:sp>
        <p:nvSpPr>
          <p:cNvPr id="2" name="Title 1">
            <a:extLst>
              <a:ext uri="{FF2B5EF4-FFF2-40B4-BE49-F238E27FC236}">
                <a16:creationId xmlns:a16="http://schemas.microsoft.com/office/drawing/2014/main" id="{225F522F-89F7-2747-85AD-F8EFD5C6D0B7}"/>
              </a:ext>
            </a:extLst>
          </p:cNvPr>
          <p:cNvSpPr>
            <a:spLocks noGrp="1"/>
          </p:cNvSpPr>
          <p:nvPr>
            <p:ph type="title"/>
          </p:nvPr>
        </p:nvSpPr>
        <p:spPr>
          <a:xfrm>
            <a:off x="1544870" y="365125"/>
            <a:ext cx="9808930" cy="892175"/>
          </a:xfrm>
        </p:spPr>
        <p:txBody>
          <a:bodyPr/>
          <a:lstStyle/>
          <a:p>
            <a:r>
              <a:rPr lang="en-US" dirty="0"/>
              <a:t>Kennedy Space Center</a:t>
            </a:r>
          </a:p>
        </p:txBody>
      </p:sp>
      <p:sp>
        <p:nvSpPr>
          <p:cNvPr id="3" name="Content Placeholder 2">
            <a:extLst>
              <a:ext uri="{FF2B5EF4-FFF2-40B4-BE49-F238E27FC236}">
                <a16:creationId xmlns:a16="http://schemas.microsoft.com/office/drawing/2014/main" id="{B9C6AA3A-BBAB-084C-824E-26B11BCB9E26}"/>
              </a:ext>
            </a:extLst>
          </p:cNvPr>
          <p:cNvSpPr>
            <a:spLocks noGrp="1"/>
          </p:cNvSpPr>
          <p:nvPr>
            <p:ph idx="1"/>
          </p:nvPr>
        </p:nvSpPr>
        <p:spPr/>
        <p:txBody>
          <a:bodyPr/>
          <a:lstStyle/>
          <a:p>
            <a:r>
              <a:rPr lang="en-US" dirty="0"/>
              <a:t>Kennedy Space Center (KSC) is a multi-user spaceport that supports NASA programs and commercial companies with access to space. </a:t>
            </a:r>
          </a:p>
          <a:p>
            <a:r>
              <a:rPr lang="en-US" dirty="0"/>
              <a:t>KSC is the home of 3 NASA Programs:</a:t>
            </a:r>
          </a:p>
          <a:p>
            <a:pPr lvl="1"/>
            <a:r>
              <a:rPr lang="en-US" dirty="0"/>
              <a:t>Commercial Crew Program (CCP)</a:t>
            </a:r>
          </a:p>
          <a:p>
            <a:pPr lvl="1"/>
            <a:r>
              <a:rPr lang="en-US" dirty="0"/>
              <a:t>Launch Services Program (LSP) </a:t>
            </a:r>
          </a:p>
          <a:p>
            <a:pPr lvl="1"/>
            <a:r>
              <a:rPr lang="en-US" dirty="0"/>
              <a:t>Exploration Ground Systems (EGS)</a:t>
            </a:r>
          </a:p>
          <a:p>
            <a:pPr lvl="1"/>
            <a:endParaRPr lang="en-US" dirty="0"/>
          </a:p>
        </p:txBody>
      </p:sp>
      <p:pic>
        <p:nvPicPr>
          <p:cNvPr id="4" name="Picture 3">
            <a:extLst>
              <a:ext uri="{FF2B5EF4-FFF2-40B4-BE49-F238E27FC236}">
                <a16:creationId xmlns:a16="http://schemas.microsoft.com/office/drawing/2014/main" id="{D2DAF729-6561-D84B-B8D2-68DDBE3801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542" y="157071"/>
            <a:ext cx="509774" cy="1005840"/>
          </a:xfrm>
          <a:prstGeom prst="rect">
            <a:avLst/>
          </a:prstGeom>
        </p:spPr>
      </p:pic>
      <p:pic>
        <p:nvPicPr>
          <p:cNvPr id="5" name="Picture 4">
            <a:extLst>
              <a:ext uri="{FF2B5EF4-FFF2-40B4-BE49-F238E27FC236}">
                <a16:creationId xmlns:a16="http://schemas.microsoft.com/office/drawing/2014/main" id="{C1E842B1-364E-A244-BA5A-73B4E67869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9555" y="337599"/>
            <a:ext cx="846328" cy="548640"/>
          </a:xfrm>
          <a:prstGeom prst="rect">
            <a:avLst/>
          </a:prstGeom>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A0BC002A-8BD2-744F-92D8-1680A22462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7361" y="3121585"/>
            <a:ext cx="787321" cy="1553471"/>
          </a:xfrm>
          <a:prstGeom prst="rect">
            <a:avLst/>
          </a:prstGeom>
        </p:spPr>
      </p:pic>
      <p:pic>
        <p:nvPicPr>
          <p:cNvPr id="7" name="Picture 6">
            <a:extLst>
              <a:ext uri="{FF2B5EF4-FFF2-40B4-BE49-F238E27FC236}">
                <a16:creationId xmlns:a16="http://schemas.microsoft.com/office/drawing/2014/main" id="{21FBD3E4-AF67-AE40-864D-E88D191FA4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88375" y="3302114"/>
            <a:ext cx="1307112" cy="847348"/>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5EB5713F-29FB-3F40-8C3A-93763D3A4B8F}"/>
              </a:ext>
            </a:extLst>
          </p:cNvPr>
          <p:cNvPicPr>
            <a:picLocks noChangeAspect="1"/>
          </p:cNvPicPr>
          <p:nvPr/>
        </p:nvPicPr>
        <p:blipFill>
          <a:blip r:embed="rId5"/>
          <a:stretch>
            <a:fillRect/>
          </a:stretch>
        </p:blipFill>
        <p:spPr>
          <a:xfrm>
            <a:off x="9436862" y="3429000"/>
            <a:ext cx="1885950" cy="1885950"/>
          </a:xfrm>
          <a:prstGeom prst="rect">
            <a:avLst/>
          </a:prstGeom>
        </p:spPr>
      </p:pic>
      <p:pic>
        <p:nvPicPr>
          <p:cNvPr id="9" name="Picture 8">
            <a:extLst>
              <a:ext uri="{FF2B5EF4-FFF2-40B4-BE49-F238E27FC236}">
                <a16:creationId xmlns:a16="http://schemas.microsoft.com/office/drawing/2014/main" id="{E3BB28BB-9A7E-8243-813B-6CE1F4A8AA67}"/>
              </a:ext>
            </a:extLst>
          </p:cNvPr>
          <p:cNvPicPr>
            <a:picLocks noChangeAspect="1"/>
          </p:cNvPicPr>
          <p:nvPr/>
        </p:nvPicPr>
        <p:blipFill>
          <a:blip r:embed="rId6"/>
          <a:stretch>
            <a:fillRect/>
          </a:stretch>
        </p:blipFill>
        <p:spPr>
          <a:xfrm>
            <a:off x="7188375" y="4990968"/>
            <a:ext cx="1499902" cy="1501907"/>
          </a:xfrm>
          <a:prstGeom prst="rect">
            <a:avLst/>
          </a:prstGeom>
        </p:spPr>
      </p:pic>
      <p:pic>
        <p:nvPicPr>
          <p:cNvPr id="10" name="Picture 9">
            <a:extLst>
              <a:ext uri="{FF2B5EF4-FFF2-40B4-BE49-F238E27FC236}">
                <a16:creationId xmlns:a16="http://schemas.microsoft.com/office/drawing/2014/main" id="{15D9F2BE-D9AA-9444-8302-F2FA21C73718}"/>
              </a:ext>
            </a:extLst>
          </p:cNvPr>
          <p:cNvPicPr>
            <a:picLocks noChangeAspect="1"/>
          </p:cNvPicPr>
          <p:nvPr/>
        </p:nvPicPr>
        <p:blipFill>
          <a:blip r:embed="rId7"/>
          <a:stretch>
            <a:fillRect/>
          </a:stretch>
        </p:blipFill>
        <p:spPr>
          <a:xfrm>
            <a:off x="11077656" y="5788118"/>
            <a:ext cx="841321" cy="768163"/>
          </a:xfrm>
          <a:prstGeom prst="rect">
            <a:avLst/>
          </a:prstGeom>
        </p:spPr>
      </p:pic>
    </p:spTree>
    <p:extLst>
      <p:ext uri="{BB962C8B-B14F-4D97-AF65-F5344CB8AC3E}">
        <p14:creationId xmlns:p14="http://schemas.microsoft.com/office/powerpoint/2010/main" val="3659452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85D640A-8638-D34B-8083-D336FB3325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68" y="18661"/>
            <a:ext cx="6830008" cy="6839339"/>
          </a:xfrm>
          <a:prstGeom prst="rect">
            <a:avLst/>
          </a:prstGeom>
        </p:spPr>
      </p:pic>
      <p:sp>
        <p:nvSpPr>
          <p:cNvPr id="2" name="Title 1">
            <a:extLst>
              <a:ext uri="{FF2B5EF4-FFF2-40B4-BE49-F238E27FC236}">
                <a16:creationId xmlns:a16="http://schemas.microsoft.com/office/drawing/2014/main" id="{BF874534-32F8-0546-9403-FFBE7E174457}"/>
              </a:ext>
            </a:extLst>
          </p:cNvPr>
          <p:cNvSpPr>
            <a:spLocks noGrp="1"/>
          </p:cNvSpPr>
          <p:nvPr>
            <p:ph type="title"/>
          </p:nvPr>
        </p:nvSpPr>
        <p:spPr>
          <a:xfrm>
            <a:off x="1406768" y="365125"/>
            <a:ext cx="9947031" cy="892175"/>
          </a:xfrm>
        </p:spPr>
        <p:txBody>
          <a:bodyPr/>
          <a:lstStyle/>
          <a:p>
            <a:r>
              <a:rPr lang="en-US" dirty="0"/>
              <a:t>Exploration Ground Systems</a:t>
            </a:r>
          </a:p>
        </p:txBody>
      </p:sp>
      <p:sp>
        <p:nvSpPr>
          <p:cNvPr id="3" name="Content Placeholder 2">
            <a:extLst>
              <a:ext uri="{FF2B5EF4-FFF2-40B4-BE49-F238E27FC236}">
                <a16:creationId xmlns:a16="http://schemas.microsoft.com/office/drawing/2014/main" id="{4B28392B-4BF8-8C4A-A034-4A1155567C0A}"/>
              </a:ext>
            </a:extLst>
          </p:cNvPr>
          <p:cNvSpPr>
            <a:spLocks noGrp="1"/>
          </p:cNvSpPr>
          <p:nvPr>
            <p:ph idx="1"/>
          </p:nvPr>
        </p:nvSpPr>
        <p:spPr/>
        <p:txBody>
          <a:bodyPr/>
          <a:lstStyle/>
          <a:p>
            <a:r>
              <a:rPr lang="en-US" dirty="0"/>
              <a:t>The purpose of the EGS program is to assemble, test and launch the Space Launch System (SLS) which will send the Orion spacecraft to deep space for Human Exploration of the moon and beyond. </a:t>
            </a:r>
          </a:p>
          <a:p>
            <a:r>
              <a:rPr lang="en-US" dirty="0"/>
              <a:t>This exploration project is called Artemis </a:t>
            </a:r>
          </a:p>
          <a:p>
            <a:pPr lvl="1"/>
            <a:r>
              <a:rPr lang="en-US" dirty="0"/>
              <a:t>Fun fact – in mythology Apollo was the brother of Artemis</a:t>
            </a:r>
          </a:p>
          <a:p>
            <a:r>
              <a:rPr lang="en-US" dirty="0"/>
              <a:t>We will be sending the first female to the moon!</a:t>
            </a:r>
          </a:p>
          <a:p>
            <a:r>
              <a:rPr lang="en-US" dirty="0"/>
              <a:t>First Artemis mission is scheduled to launch soon!</a:t>
            </a:r>
          </a:p>
          <a:p>
            <a:pPr marL="0" indent="0">
              <a:buNone/>
            </a:pPr>
            <a:endParaRPr lang="en-US" dirty="0"/>
          </a:p>
          <a:p>
            <a:endParaRPr lang="en-US" dirty="0"/>
          </a:p>
        </p:txBody>
      </p:sp>
      <p:pic>
        <p:nvPicPr>
          <p:cNvPr id="4" name="Picture 3">
            <a:extLst>
              <a:ext uri="{FF2B5EF4-FFF2-40B4-BE49-F238E27FC236}">
                <a16:creationId xmlns:a16="http://schemas.microsoft.com/office/drawing/2014/main" id="{05EA96BC-D838-B740-87AB-22FBD0B99DEF}"/>
              </a:ext>
            </a:extLst>
          </p:cNvPr>
          <p:cNvPicPr>
            <a:picLocks noChangeAspect="1"/>
          </p:cNvPicPr>
          <p:nvPr/>
        </p:nvPicPr>
        <p:blipFill>
          <a:blip r:embed="rId4"/>
          <a:stretch>
            <a:fillRect/>
          </a:stretch>
        </p:blipFill>
        <p:spPr>
          <a:xfrm>
            <a:off x="11077656" y="5788118"/>
            <a:ext cx="841321" cy="768163"/>
          </a:xfrm>
          <a:prstGeom prst="rect">
            <a:avLst/>
          </a:prstGeom>
        </p:spPr>
      </p:pic>
      <p:pic>
        <p:nvPicPr>
          <p:cNvPr id="5" name="Picture 4">
            <a:extLst>
              <a:ext uri="{FF2B5EF4-FFF2-40B4-BE49-F238E27FC236}">
                <a16:creationId xmlns:a16="http://schemas.microsoft.com/office/drawing/2014/main" id="{1E8BFBAB-86EF-2D49-B3C5-32C40471DD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8542" y="157071"/>
            <a:ext cx="509774" cy="1005840"/>
          </a:xfrm>
          <a:prstGeom prst="rect">
            <a:avLst/>
          </a:prstGeom>
        </p:spPr>
      </p:pic>
      <p:pic>
        <p:nvPicPr>
          <p:cNvPr id="6" name="Picture 5">
            <a:extLst>
              <a:ext uri="{FF2B5EF4-FFF2-40B4-BE49-F238E27FC236}">
                <a16:creationId xmlns:a16="http://schemas.microsoft.com/office/drawing/2014/main" id="{9A169E67-361B-684F-AFCA-7456F42EC14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9555" y="337599"/>
            <a:ext cx="846328" cy="54864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22839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D2C92-2427-2444-8B5D-E802D36F2F94}"/>
              </a:ext>
            </a:extLst>
          </p:cNvPr>
          <p:cNvSpPr>
            <a:spLocks noGrp="1"/>
          </p:cNvSpPr>
          <p:nvPr>
            <p:ph type="title"/>
          </p:nvPr>
        </p:nvSpPr>
        <p:spPr/>
        <p:txBody>
          <a:bodyPr/>
          <a:lstStyle/>
          <a:p>
            <a:r>
              <a:rPr lang="en-US" dirty="0"/>
              <a:t>Space Launch System Rocket</a:t>
            </a:r>
          </a:p>
        </p:txBody>
      </p:sp>
      <p:pic>
        <p:nvPicPr>
          <p:cNvPr id="5" name="Content Placeholder 4">
            <a:extLst>
              <a:ext uri="{FF2B5EF4-FFF2-40B4-BE49-F238E27FC236}">
                <a16:creationId xmlns:a16="http://schemas.microsoft.com/office/drawing/2014/main" id="{8268EE17-38B7-A540-9E21-BF543CB107E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800519" y="1331614"/>
            <a:ext cx="7814821" cy="5038664"/>
          </a:xfrm>
        </p:spPr>
      </p:pic>
    </p:spTree>
    <p:extLst>
      <p:ext uri="{BB962C8B-B14F-4D97-AF65-F5344CB8AC3E}">
        <p14:creationId xmlns:p14="http://schemas.microsoft.com/office/powerpoint/2010/main" val="2415804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51548D3-14DB-0F46-8C86-30D189968C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68" y="18661"/>
            <a:ext cx="6830008" cy="6839339"/>
          </a:xfrm>
          <a:prstGeom prst="rect">
            <a:avLst/>
          </a:prstGeom>
        </p:spPr>
      </p:pic>
      <p:sp>
        <p:nvSpPr>
          <p:cNvPr id="2" name="Title 1">
            <a:extLst>
              <a:ext uri="{FF2B5EF4-FFF2-40B4-BE49-F238E27FC236}">
                <a16:creationId xmlns:a16="http://schemas.microsoft.com/office/drawing/2014/main" id="{7E6A0250-AA17-754A-8E1D-9C465191362E}"/>
              </a:ext>
            </a:extLst>
          </p:cNvPr>
          <p:cNvSpPr>
            <a:spLocks noGrp="1"/>
          </p:cNvSpPr>
          <p:nvPr>
            <p:ph type="title"/>
          </p:nvPr>
        </p:nvSpPr>
        <p:spPr>
          <a:xfrm>
            <a:off x="2025570" y="234949"/>
            <a:ext cx="9328230" cy="892175"/>
          </a:xfrm>
        </p:spPr>
        <p:txBody>
          <a:bodyPr/>
          <a:lstStyle/>
          <a:p>
            <a:r>
              <a:rPr lang="en-US" dirty="0"/>
              <a:t>Path to Artemis 1</a:t>
            </a:r>
          </a:p>
        </p:txBody>
      </p:sp>
      <p:sp>
        <p:nvSpPr>
          <p:cNvPr id="3" name="Content Placeholder 2">
            <a:extLst>
              <a:ext uri="{FF2B5EF4-FFF2-40B4-BE49-F238E27FC236}">
                <a16:creationId xmlns:a16="http://schemas.microsoft.com/office/drawing/2014/main" id="{BC176D72-FA49-7A4C-BB54-5E4F67ED9F18}"/>
              </a:ext>
            </a:extLst>
          </p:cNvPr>
          <p:cNvSpPr>
            <a:spLocks noGrp="1"/>
          </p:cNvSpPr>
          <p:nvPr>
            <p:ph idx="1"/>
          </p:nvPr>
        </p:nvSpPr>
        <p:spPr>
          <a:xfrm>
            <a:off x="838200" y="1026318"/>
            <a:ext cx="10515600" cy="4805363"/>
          </a:xfrm>
        </p:spPr>
        <p:txBody>
          <a:bodyPr>
            <a:normAutofit fontScale="85000" lnSpcReduction="20000"/>
          </a:bodyPr>
          <a:lstStyle/>
          <a:p>
            <a:r>
              <a:rPr lang="en-US" dirty="0">
                <a:hlinkClick r:id="rId3"/>
              </a:rPr>
              <a:t>PA-1 (Pad Abort -1)</a:t>
            </a:r>
            <a:endParaRPr lang="en-US" dirty="0"/>
          </a:p>
          <a:p>
            <a:pPr lvl="1"/>
            <a:r>
              <a:rPr lang="en-US" dirty="0"/>
              <a:t>May 2010 NASA tested the launch abort system in White Sands to simulate a pad abort</a:t>
            </a:r>
          </a:p>
          <a:p>
            <a:pPr lvl="1"/>
            <a:endParaRPr lang="en-US" dirty="0"/>
          </a:p>
          <a:p>
            <a:r>
              <a:rPr lang="en-US" dirty="0">
                <a:hlinkClick r:id="rId4"/>
              </a:rPr>
              <a:t>EFT-1 (Exploration Flight Test -1)</a:t>
            </a:r>
            <a:endParaRPr lang="en-US" dirty="0"/>
          </a:p>
          <a:p>
            <a:pPr lvl="1"/>
            <a:r>
              <a:rPr lang="en-US" dirty="0"/>
              <a:t>December 2014 NASA Launched the Orion vehicle from Cape Canaveral Air Force Base on a Delta IV Heavy to test the Orion systems on orbit and test the landing systems. EGS recovered the vehicle in the pacific ocean off the coast of California</a:t>
            </a:r>
          </a:p>
          <a:p>
            <a:pPr lvl="1"/>
            <a:endParaRPr lang="en-US" dirty="0"/>
          </a:p>
          <a:p>
            <a:r>
              <a:rPr lang="en-US" dirty="0">
                <a:hlinkClick r:id="rId5"/>
              </a:rPr>
              <a:t>AA-1 (Ascent Abort-1)</a:t>
            </a:r>
            <a:endParaRPr lang="en-US" dirty="0"/>
          </a:p>
          <a:p>
            <a:pPr lvl="1"/>
            <a:r>
              <a:rPr lang="en-US" dirty="0"/>
              <a:t>July 2019 NASA launched a fully active launch abort system on a demo Orion vehicle from a Northrop Grumman provided booster to simulate an ascent abort </a:t>
            </a:r>
          </a:p>
          <a:p>
            <a:pPr lvl="1"/>
            <a:endParaRPr lang="en-US" dirty="0"/>
          </a:p>
          <a:p>
            <a:r>
              <a:rPr lang="en-US" dirty="0">
                <a:hlinkClick r:id="rId6"/>
              </a:rPr>
              <a:t>Green Run Testing</a:t>
            </a:r>
            <a:endParaRPr lang="en-US" dirty="0"/>
          </a:p>
          <a:p>
            <a:pPr lvl="1"/>
            <a:r>
              <a:rPr lang="en-US" dirty="0"/>
              <a:t>Comprehensive test to run the RS-25 engines through the full eight-minute run they will experience during the launch of SLS. </a:t>
            </a:r>
          </a:p>
        </p:txBody>
      </p:sp>
    </p:spTree>
    <p:extLst>
      <p:ext uri="{BB962C8B-B14F-4D97-AF65-F5344CB8AC3E}">
        <p14:creationId xmlns:p14="http://schemas.microsoft.com/office/powerpoint/2010/main" val="799835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51697A0-18D0-0943-BD96-3E3E9F867BA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a:stretch/>
        </p:blipFill>
        <p:spPr>
          <a:xfrm>
            <a:off x="20" y="10"/>
            <a:ext cx="12191980" cy="6857990"/>
          </a:xfrm>
          <a:prstGeom prst="rect">
            <a:avLst/>
          </a:prstGeom>
        </p:spPr>
      </p:pic>
    </p:spTree>
    <p:extLst>
      <p:ext uri="{BB962C8B-B14F-4D97-AF65-F5344CB8AC3E}">
        <p14:creationId xmlns:p14="http://schemas.microsoft.com/office/powerpoint/2010/main" val="2892223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93445-F180-F643-A105-4BBFC797546F}"/>
              </a:ext>
            </a:extLst>
          </p:cNvPr>
          <p:cNvSpPr>
            <a:spLocks noGrp="1"/>
          </p:cNvSpPr>
          <p:nvPr>
            <p:ph type="title"/>
          </p:nvPr>
        </p:nvSpPr>
        <p:spPr>
          <a:xfrm>
            <a:off x="1533378" y="365125"/>
            <a:ext cx="9820422" cy="892175"/>
          </a:xfrm>
        </p:spPr>
        <p:txBody>
          <a:bodyPr/>
          <a:lstStyle/>
          <a:p>
            <a:r>
              <a:rPr lang="en-US" dirty="0"/>
              <a:t>Artemis 1</a:t>
            </a:r>
          </a:p>
        </p:txBody>
      </p:sp>
      <p:pic>
        <p:nvPicPr>
          <p:cNvPr id="4" name="Online Media 3" descr="The Hardware For NASAâs Artemis I Mission Comes Together">
            <a:hlinkClick r:id="" action="ppaction://media"/>
            <a:extLst>
              <a:ext uri="{FF2B5EF4-FFF2-40B4-BE49-F238E27FC236}">
                <a16:creationId xmlns:a16="http://schemas.microsoft.com/office/drawing/2014/main" id="{BF74400E-FAA8-A943-8B86-5E9316868230}"/>
              </a:ext>
            </a:extLst>
          </p:cNvPr>
          <p:cNvPicPr>
            <a:picLocks noGrp="1" noRot="1" noChangeAspect="1"/>
          </p:cNvPicPr>
          <p:nvPr>
            <p:ph idx="1"/>
            <a:videoFile r:link="rId1"/>
          </p:nvPr>
        </p:nvPicPr>
        <p:blipFill>
          <a:blip r:embed="rId3"/>
          <a:stretch>
            <a:fillRect/>
          </a:stretch>
        </p:blipFill>
        <p:spPr>
          <a:xfrm>
            <a:off x="1825625" y="1371600"/>
            <a:ext cx="8542338" cy="4805363"/>
          </a:xfrm>
          <a:prstGeom prst="rect">
            <a:avLst/>
          </a:prstGeom>
        </p:spPr>
      </p:pic>
      <p:pic>
        <p:nvPicPr>
          <p:cNvPr id="5" name="Picture 4">
            <a:extLst>
              <a:ext uri="{FF2B5EF4-FFF2-40B4-BE49-F238E27FC236}">
                <a16:creationId xmlns:a16="http://schemas.microsoft.com/office/drawing/2014/main" id="{93CB70C9-D6D4-FE4E-9192-B14BA3CFD787}"/>
              </a:ext>
            </a:extLst>
          </p:cNvPr>
          <p:cNvPicPr>
            <a:picLocks noChangeAspect="1"/>
          </p:cNvPicPr>
          <p:nvPr/>
        </p:nvPicPr>
        <p:blipFill>
          <a:blip r:embed="rId4"/>
          <a:stretch>
            <a:fillRect/>
          </a:stretch>
        </p:blipFill>
        <p:spPr>
          <a:xfrm>
            <a:off x="11077656" y="5788118"/>
            <a:ext cx="841321" cy="768163"/>
          </a:xfrm>
          <a:prstGeom prst="rect">
            <a:avLst/>
          </a:prstGeom>
        </p:spPr>
      </p:pic>
    </p:spTree>
    <p:extLst>
      <p:ext uri="{BB962C8B-B14F-4D97-AF65-F5344CB8AC3E}">
        <p14:creationId xmlns:p14="http://schemas.microsoft.com/office/powerpoint/2010/main" val="1156277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DE21B-B91E-B244-BE66-A0DEB34597E4}"/>
              </a:ext>
            </a:extLst>
          </p:cNvPr>
          <p:cNvSpPr>
            <a:spLocks noGrp="1"/>
          </p:cNvSpPr>
          <p:nvPr>
            <p:ph type="title"/>
          </p:nvPr>
        </p:nvSpPr>
        <p:spPr/>
        <p:txBody>
          <a:bodyPr/>
          <a:lstStyle/>
          <a:p>
            <a:endParaRPr lang="en-US"/>
          </a:p>
        </p:txBody>
      </p:sp>
      <p:sp>
        <p:nvSpPr>
          <p:cNvPr id="4" name="Content Placeholder 3">
            <a:extLst>
              <a:ext uri="{FF2B5EF4-FFF2-40B4-BE49-F238E27FC236}">
                <a16:creationId xmlns:a16="http://schemas.microsoft.com/office/drawing/2014/main" id="{5B65155D-D0A9-DB4E-A8E1-6C311E13C6CE}"/>
              </a:ext>
            </a:extLst>
          </p:cNvPr>
          <p:cNvSpPr>
            <a:spLocks noGrp="1"/>
          </p:cNvSpPr>
          <p:nvPr>
            <p:ph idx="1"/>
          </p:nvPr>
        </p:nvSpPr>
        <p:spPr/>
        <p:txBody>
          <a:bodyPr/>
          <a:lstStyle/>
          <a:p>
            <a:endParaRPr lang="en-US"/>
          </a:p>
        </p:txBody>
      </p:sp>
      <p:pic>
        <p:nvPicPr>
          <p:cNvPr id="9" name="Picture 8">
            <a:extLst>
              <a:ext uri="{FF2B5EF4-FFF2-40B4-BE49-F238E27FC236}">
                <a16:creationId xmlns:a16="http://schemas.microsoft.com/office/drawing/2014/main" id="{A32AEA27-F394-D247-8C4D-B7627641C651}"/>
              </a:ext>
            </a:extLst>
          </p:cNvPr>
          <p:cNvPicPr>
            <a:picLocks noChangeAspect="1"/>
          </p:cNvPicPr>
          <p:nvPr/>
        </p:nvPicPr>
        <p:blipFill>
          <a:blip r:embed="rId3"/>
          <a:stretch>
            <a:fillRect/>
          </a:stretch>
        </p:blipFill>
        <p:spPr>
          <a:xfrm>
            <a:off x="0" y="0"/>
            <a:ext cx="12191548" cy="6857745"/>
          </a:xfrm>
          <a:prstGeom prst="rect">
            <a:avLst/>
          </a:prstGeom>
        </p:spPr>
      </p:pic>
      <p:sp>
        <p:nvSpPr>
          <p:cNvPr id="5" name="TextBox 4"/>
          <p:cNvSpPr txBox="1"/>
          <p:nvPr/>
        </p:nvSpPr>
        <p:spPr>
          <a:xfrm>
            <a:off x="1739847" y="3868692"/>
            <a:ext cx="717944" cy="400110"/>
          </a:xfrm>
          <a:prstGeom prst="rect">
            <a:avLst/>
          </a:prstGeom>
          <a:noFill/>
        </p:spPr>
        <p:txBody>
          <a:bodyPr wrap="square" rtlCol="0">
            <a:spAutoFit/>
          </a:bodyPr>
          <a:lstStyle/>
          <a:p>
            <a:r>
              <a:rPr lang="en-US" sz="2000" b="1" dirty="0">
                <a:effectLst>
                  <a:outerShdw blurRad="38100" dist="38100" dir="2700000" algn="tl">
                    <a:srgbClr val="000000">
                      <a:alpha val="43137"/>
                    </a:srgbClr>
                  </a:outerShdw>
                </a:effectLst>
              </a:rPr>
              <a:t>2021</a:t>
            </a:r>
          </a:p>
        </p:txBody>
      </p:sp>
      <p:sp>
        <p:nvSpPr>
          <p:cNvPr id="8" name="TextBox 7"/>
          <p:cNvSpPr txBox="1"/>
          <p:nvPr/>
        </p:nvSpPr>
        <p:spPr>
          <a:xfrm>
            <a:off x="3674210" y="3228817"/>
            <a:ext cx="766651" cy="400110"/>
          </a:xfrm>
          <a:prstGeom prst="rect">
            <a:avLst/>
          </a:prstGeom>
          <a:noFill/>
        </p:spPr>
        <p:txBody>
          <a:bodyPr wrap="square" rtlCol="0">
            <a:spAutoFit/>
          </a:bodyPr>
          <a:lstStyle/>
          <a:p>
            <a:r>
              <a:rPr lang="en-US" sz="2000" b="1" dirty="0">
                <a:effectLst>
                  <a:outerShdw blurRad="38100" dist="38100" dir="2700000" algn="tl">
                    <a:srgbClr val="000000">
                      <a:alpha val="43137"/>
                    </a:srgbClr>
                  </a:outerShdw>
                </a:effectLst>
              </a:rPr>
              <a:t>2022</a:t>
            </a:r>
          </a:p>
        </p:txBody>
      </p:sp>
      <p:sp>
        <p:nvSpPr>
          <p:cNvPr id="10" name="TextBox 9"/>
          <p:cNvSpPr txBox="1"/>
          <p:nvPr/>
        </p:nvSpPr>
        <p:spPr>
          <a:xfrm>
            <a:off x="11025393" y="3475210"/>
            <a:ext cx="746186" cy="400110"/>
          </a:xfrm>
          <a:prstGeom prst="rect">
            <a:avLst/>
          </a:prstGeom>
          <a:noFill/>
        </p:spPr>
        <p:txBody>
          <a:bodyPr wrap="square" rtlCol="0">
            <a:spAutoFit/>
          </a:bodyPr>
          <a:lstStyle/>
          <a:p>
            <a:r>
              <a:rPr lang="en-US" sz="2000" b="1" dirty="0">
                <a:effectLst>
                  <a:outerShdw blurRad="38100" dist="38100" dir="2700000" algn="tl">
                    <a:srgbClr val="000000">
                      <a:alpha val="43137"/>
                    </a:srgbClr>
                  </a:outerShdw>
                </a:effectLst>
              </a:rPr>
              <a:t>2024</a:t>
            </a:r>
          </a:p>
        </p:txBody>
      </p:sp>
    </p:spTree>
    <p:extLst>
      <p:ext uri="{BB962C8B-B14F-4D97-AF65-F5344CB8AC3E}">
        <p14:creationId xmlns:p14="http://schemas.microsoft.com/office/powerpoint/2010/main" val="2169623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190C7B2-892F-BB44-BC38-F4024304A4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68" y="18661"/>
            <a:ext cx="6830008" cy="6839339"/>
          </a:xfrm>
          <a:prstGeom prst="rect">
            <a:avLst/>
          </a:prstGeom>
        </p:spPr>
      </p:pic>
      <p:pic>
        <p:nvPicPr>
          <p:cNvPr id="8" name="Online Media 7" descr="How We Are Going to the Moon - 4K">
            <a:hlinkClick r:id="" action="ppaction://media"/>
            <a:extLst>
              <a:ext uri="{FF2B5EF4-FFF2-40B4-BE49-F238E27FC236}">
                <a16:creationId xmlns:a16="http://schemas.microsoft.com/office/drawing/2014/main" id="{8021A64F-372A-8A45-8485-0CB5E06C931D}"/>
              </a:ext>
            </a:extLst>
          </p:cNvPr>
          <p:cNvPicPr>
            <a:picLocks noGrp="1" noRot="1" noChangeAspect="1"/>
          </p:cNvPicPr>
          <p:nvPr>
            <p:ph idx="1"/>
            <a:videoFile r:link="rId1"/>
          </p:nvPr>
        </p:nvPicPr>
        <p:blipFill>
          <a:blip r:embed="rId4"/>
          <a:stretch>
            <a:fillRect/>
          </a:stretch>
        </p:blipFill>
        <p:spPr>
          <a:xfrm>
            <a:off x="1825625" y="1371600"/>
            <a:ext cx="8542338" cy="4805363"/>
          </a:xfrm>
          <a:prstGeom prst="rect">
            <a:avLst/>
          </a:prstGeom>
        </p:spPr>
      </p:pic>
      <p:pic>
        <p:nvPicPr>
          <p:cNvPr id="4" name="Picture 3">
            <a:extLst>
              <a:ext uri="{FF2B5EF4-FFF2-40B4-BE49-F238E27FC236}">
                <a16:creationId xmlns:a16="http://schemas.microsoft.com/office/drawing/2014/main" id="{E9F89B76-77A4-F64D-BBC5-8B679792DAB0}"/>
              </a:ext>
            </a:extLst>
          </p:cNvPr>
          <p:cNvPicPr>
            <a:picLocks noChangeAspect="1"/>
          </p:cNvPicPr>
          <p:nvPr/>
        </p:nvPicPr>
        <p:blipFill>
          <a:blip r:embed="rId5"/>
          <a:stretch>
            <a:fillRect/>
          </a:stretch>
        </p:blipFill>
        <p:spPr>
          <a:xfrm>
            <a:off x="11077656" y="5788118"/>
            <a:ext cx="841321" cy="768163"/>
          </a:xfrm>
          <a:prstGeom prst="rect">
            <a:avLst/>
          </a:prstGeom>
        </p:spPr>
      </p:pic>
      <p:pic>
        <p:nvPicPr>
          <p:cNvPr id="5" name="Picture 4">
            <a:extLst>
              <a:ext uri="{FF2B5EF4-FFF2-40B4-BE49-F238E27FC236}">
                <a16:creationId xmlns:a16="http://schemas.microsoft.com/office/drawing/2014/main" id="{4F8D73B6-93A8-8047-994C-71044A5A31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8542" y="157071"/>
            <a:ext cx="509774" cy="1005840"/>
          </a:xfrm>
          <a:prstGeom prst="rect">
            <a:avLst/>
          </a:prstGeom>
        </p:spPr>
      </p:pic>
      <p:pic>
        <p:nvPicPr>
          <p:cNvPr id="6" name="Picture 5">
            <a:extLst>
              <a:ext uri="{FF2B5EF4-FFF2-40B4-BE49-F238E27FC236}">
                <a16:creationId xmlns:a16="http://schemas.microsoft.com/office/drawing/2014/main" id="{A9345E0E-1D39-CE42-80D8-0AF3C244BC5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9555" y="337599"/>
            <a:ext cx="846328" cy="54864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40712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3E57D-1A53-3841-A177-20DF8DCF2E6F}"/>
              </a:ext>
            </a:extLst>
          </p:cNvPr>
          <p:cNvSpPr>
            <a:spLocks noGrp="1"/>
          </p:cNvSpPr>
          <p:nvPr>
            <p:ph type="title"/>
          </p:nvPr>
        </p:nvSpPr>
        <p:spPr>
          <a:xfrm>
            <a:off x="2118166" y="365125"/>
            <a:ext cx="9235633" cy="892175"/>
          </a:xfrm>
        </p:spPr>
        <p:txBody>
          <a:bodyPr/>
          <a:lstStyle/>
          <a:p>
            <a:r>
              <a:rPr lang="en-US" dirty="0"/>
              <a:t>Why Explore?</a:t>
            </a:r>
          </a:p>
        </p:txBody>
      </p:sp>
      <p:sp>
        <p:nvSpPr>
          <p:cNvPr id="3" name="Content Placeholder 2">
            <a:extLst>
              <a:ext uri="{FF2B5EF4-FFF2-40B4-BE49-F238E27FC236}">
                <a16:creationId xmlns:a16="http://schemas.microsoft.com/office/drawing/2014/main" id="{C9B7253E-33E8-CB44-BD2A-76BCB0CE08FA}"/>
              </a:ext>
            </a:extLst>
          </p:cNvPr>
          <p:cNvSpPr>
            <a:spLocks noGrp="1"/>
          </p:cNvSpPr>
          <p:nvPr>
            <p:ph idx="1"/>
          </p:nvPr>
        </p:nvSpPr>
        <p:spPr/>
        <p:txBody>
          <a:bodyPr>
            <a:normAutofit fontScale="77500" lnSpcReduction="20000"/>
          </a:bodyPr>
          <a:lstStyle/>
          <a:p>
            <a:r>
              <a:rPr lang="en-US" dirty="0"/>
              <a:t>Space Exploration has already led to more than 1300 technologies such as GPS, heart defibrillators, smoke detectors and satellite radio. As we continue to explore, we will develop even more technologies to benefit life on Earth</a:t>
            </a:r>
          </a:p>
          <a:p>
            <a:r>
              <a:rPr lang="en-US" dirty="0"/>
              <a:t>Space Exploration engages and inspires the public and encourages students to pursue studies in challenging, high-tech fields</a:t>
            </a:r>
          </a:p>
          <a:p>
            <a:r>
              <a:rPr lang="en-US" dirty="0"/>
              <a:t>Space Exploration stimulates the economy by creating new jobs, new markets and new technologies</a:t>
            </a:r>
          </a:p>
          <a:p>
            <a:r>
              <a:rPr lang="en-US" dirty="0"/>
              <a:t>Space Exploration satisfies our curiosity, advances our knowledge, and answers our fundamental questions about the history of the Earth, the solar system and the universe</a:t>
            </a:r>
          </a:p>
          <a:p>
            <a:r>
              <a:rPr lang="en-US" dirty="0"/>
              <a:t>Going to the Moon and Mars will be a stunning achievement and an enduring legacy to future generations of our desire to explore, learn and progress. The moon will provide a place to test new technologies and develop resources for future missions to Mars and beyond</a:t>
            </a:r>
          </a:p>
          <a:p>
            <a:r>
              <a:rPr lang="en-US" dirty="0"/>
              <a:t>Exploring space allows us to learn how to survive in other planets in our solar system</a:t>
            </a:r>
          </a:p>
        </p:txBody>
      </p:sp>
    </p:spTree>
    <p:extLst>
      <p:ext uri="{BB962C8B-B14F-4D97-AF65-F5344CB8AC3E}">
        <p14:creationId xmlns:p14="http://schemas.microsoft.com/office/powerpoint/2010/main" val="1971496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077656" y="5788118"/>
            <a:ext cx="841321" cy="768163"/>
          </a:xfrm>
          <a:prstGeom prst="rect">
            <a:avLst/>
          </a:prstGeom>
        </p:spPr>
      </p:pic>
      <p:sp>
        <p:nvSpPr>
          <p:cNvPr id="5" name="Content Placeholder 4">
            <a:extLst>
              <a:ext uri="{FF2B5EF4-FFF2-40B4-BE49-F238E27FC236}">
                <a16:creationId xmlns:a16="http://schemas.microsoft.com/office/drawing/2014/main" id="{3AF3248B-68B9-354C-8919-1B55903AA1FE}"/>
              </a:ext>
            </a:extLst>
          </p:cNvPr>
          <p:cNvSpPr>
            <a:spLocks noGrp="1"/>
          </p:cNvSpPr>
          <p:nvPr>
            <p:ph idx="1"/>
          </p:nvPr>
        </p:nvSpPr>
        <p:spPr>
          <a:xfrm>
            <a:off x="1403377" y="900608"/>
            <a:ext cx="10515600" cy="4351338"/>
          </a:xfrm>
        </p:spPr>
        <p:txBody>
          <a:bodyPr>
            <a:normAutofit/>
          </a:bodyPr>
          <a:lstStyle/>
          <a:p>
            <a:endParaRPr lang="en-US" dirty="0">
              <a:solidFill>
                <a:schemeClr val="bg1"/>
              </a:solidFill>
            </a:endParaRPr>
          </a:p>
          <a:p>
            <a:r>
              <a:rPr lang="en-US" dirty="0">
                <a:solidFill>
                  <a:schemeClr val="bg1"/>
                </a:solidFill>
              </a:rPr>
              <a:t>Final remarks – </a:t>
            </a:r>
          </a:p>
          <a:p>
            <a:pPr lvl="1"/>
            <a:r>
              <a:rPr lang="en-US" dirty="0">
                <a:solidFill>
                  <a:schemeClr val="bg1"/>
                </a:solidFill>
              </a:rPr>
              <a:t>Follow your dreams and work Hard! </a:t>
            </a:r>
          </a:p>
          <a:p>
            <a:pPr lvl="1"/>
            <a:r>
              <a:rPr lang="en-US" dirty="0">
                <a:solidFill>
                  <a:schemeClr val="bg1"/>
                </a:solidFill>
              </a:rPr>
              <a:t>Perpetual Optimism is a force multiplier! </a:t>
            </a:r>
          </a:p>
          <a:p>
            <a:r>
              <a:rPr lang="en-US" dirty="0">
                <a:solidFill>
                  <a:schemeClr val="bg1"/>
                </a:solidFill>
              </a:rPr>
              <a:t>Interested in working at NASA??</a:t>
            </a:r>
          </a:p>
          <a:p>
            <a:pPr lvl="1"/>
            <a:r>
              <a:rPr lang="en-US" dirty="0">
                <a:solidFill>
                  <a:schemeClr val="bg1"/>
                </a:solidFill>
              </a:rPr>
              <a:t>Apply for an internship</a:t>
            </a:r>
          </a:p>
          <a:p>
            <a:pPr lvl="1"/>
            <a:r>
              <a:rPr lang="en-US" dirty="0">
                <a:solidFill>
                  <a:schemeClr val="bg1"/>
                </a:solidFill>
                <a:hlinkClick r:id="rId4"/>
              </a:rPr>
              <a:t>www.intern.nasa.gov</a:t>
            </a:r>
            <a:endParaRPr lang="en-US" dirty="0">
              <a:solidFill>
                <a:schemeClr val="bg1"/>
              </a:solidFill>
            </a:endParaRPr>
          </a:p>
          <a:p>
            <a:r>
              <a:rPr lang="en-US" dirty="0">
                <a:solidFill>
                  <a:schemeClr val="bg1"/>
                </a:solidFill>
              </a:rPr>
              <a:t>Want to see the space station fly by where you live?	</a:t>
            </a:r>
          </a:p>
          <a:p>
            <a:pPr lvl="1"/>
            <a:r>
              <a:rPr lang="en-US" dirty="0">
                <a:solidFill>
                  <a:schemeClr val="bg1"/>
                </a:solidFill>
                <a:hlinkClick r:id="rId5"/>
              </a:rPr>
              <a:t>www.spotthestation.nasa.gov</a:t>
            </a:r>
            <a:endParaRPr lang="en-US" dirty="0">
              <a:solidFill>
                <a:schemeClr val="bg1"/>
              </a:solidFill>
            </a:endParaRPr>
          </a:p>
          <a:p>
            <a:pPr lvl="1"/>
            <a:endParaRPr lang="en-US" dirty="0">
              <a:solidFill>
                <a:schemeClr val="bg1"/>
              </a:solidFill>
            </a:endParaRPr>
          </a:p>
          <a:p>
            <a:endParaRPr lang="en-US" dirty="0">
              <a:solidFill>
                <a:schemeClr val="bg1"/>
              </a:solidFill>
            </a:endParaRPr>
          </a:p>
        </p:txBody>
      </p:sp>
      <p:sp>
        <p:nvSpPr>
          <p:cNvPr id="6" name="TextBox 5">
            <a:extLst>
              <a:ext uri="{FF2B5EF4-FFF2-40B4-BE49-F238E27FC236}">
                <a16:creationId xmlns:a16="http://schemas.microsoft.com/office/drawing/2014/main" id="{9F82DCE8-1E5A-C443-BA3F-76BF6C1FA4B6}"/>
              </a:ext>
            </a:extLst>
          </p:cNvPr>
          <p:cNvSpPr txBox="1"/>
          <p:nvPr/>
        </p:nvSpPr>
        <p:spPr>
          <a:xfrm>
            <a:off x="4516055" y="5251946"/>
            <a:ext cx="3159889" cy="707886"/>
          </a:xfrm>
          <a:prstGeom prst="rect">
            <a:avLst/>
          </a:prstGeom>
          <a:noFill/>
        </p:spPr>
        <p:txBody>
          <a:bodyPr wrap="square" rtlCol="0">
            <a:spAutoFit/>
          </a:bodyPr>
          <a:lstStyle/>
          <a:p>
            <a:r>
              <a:rPr lang="en-US" sz="4000" b="1" dirty="0">
                <a:solidFill>
                  <a:schemeClr val="bg1"/>
                </a:solidFill>
              </a:rPr>
              <a:t>QUESTIONS?</a:t>
            </a:r>
          </a:p>
        </p:txBody>
      </p:sp>
      <p:pic>
        <p:nvPicPr>
          <p:cNvPr id="7" name="Picture 6">
            <a:extLst>
              <a:ext uri="{FF2B5EF4-FFF2-40B4-BE49-F238E27FC236}">
                <a16:creationId xmlns:a16="http://schemas.microsoft.com/office/drawing/2014/main" id="{BB695659-F650-7C42-A2B5-C1C113F77A0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8542" y="157071"/>
            <a:ext cx="509774" cy="1005840"/>
          </a:xfrm>
          <a:prstGeom prst="rect">
            <a:avLst/>
          </a:prstGeom>
        </p:spPr>
      </p:pic>
      <p:pic>
        <p:nvPicPr>
          <p:cNvPr id="8" name="Picture 7">
            <a:extLst>
              <a:ext uri="{FF2B5EF4-FFF2-40B4-BE49-F238E27FC236}">
                <a16:creationId xmlns:a16="http://schemas.microsoft.com/office/drawing/2014/main" id="{4AD29716-96AD-1A4E-9500-CF0C28380A1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9555" y="337599"/>
            <a:ext cx="846328" cy="54864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05666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077656" y="5788118"/>
            <a:ext cx="841321" cy="768163"/>
          </a:xfrm>
          <a:prstGeom prst="rect">
            <a:avLst/>
          </a:prstGeom>
        </p:spPr>
      </p:pic>
    </p:spTree>
    <p:extLst>
      <p:ext uri="{BB962C8B-B14F-4D97-AF65-F5344CB8AC3E}">
        <p14:creationId xmlns:p14="http://schemas.microsoft.com/office/powerpoint/2010/main" val="4222122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NASA CMY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29662" y="1611269"/>
            <a:ext cx="4883672" cy="3765186"/>
          </a:xfrm>
          <a:prstGeom prst="rect">
            <a:avLst/>
          </a:prstGeom>
        </p:spPr>
      </p:pic>
      <p:sp>
        <p:nvSpPr>
          <p:cNvPr id="3" name="TextBox 2"/>
          <p:cNvSpPr txBox="1"/>
          <p:nvPr/>
        </p:nvSpPr>
        <p:spPr>
          <a:xfrm>
            <a:off x="5298909" y="5902036"/>
            <a:ext cx="1945178"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400" rtl="0" eaLnBrk="1" fontAlgn="auto" latinLnBrk="1" hangingPunct="0">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Calibri"/>
                <a:cs typeface="Calibri"/>
                <a:sym typeface="Calibri"/>
              </a:rPr>
              <a:t>www.nasa.gov/egs</a:t>
            </a:r>
          </a:p>
        </p:txBody>
      </p:sp>
    </p:spTree>
    <p:extLst>
      <p:ext uri="{BB962C8B-B14F-4D97-AF65-F5344CB8AC3E}">
        <p14:creationId xmlns:p14="http://schemas.microsoft.com/office/powerpoint/2010/main" val="96014362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TotalTime>
  <Words>620</Words>
  <Application>Microsoft Macintosh PowerPoint</Application>
  <PresentationFormat>Widescreen</PresentationFormat>
  <Paragraphs>62</Paragraphs>
  <Slides>16</Slides>
  <Notes>3</Notes>
  <HiddenSlides>0</HiddenSlides>
  <MMClips>3</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16</vt:i4>
      </vt:variant>
    </vt:vector>
  </HeadingPairs>
  <TitlesOfParts>
    <vt:vector size="22" baseType="lpstr">
      <vt:lpstr>Arial</vt:lpstr>
      <vt:lpstr>Calibri</vt:lpstr>
      <vt:lpstr>Calibri Light</vt:lpstr>
      <vt:lpstr>Monaco</vt:lpstr>
      <vt:lpstr>1_Office Theme</vt:lpstr>
      <vt:lpstr>Office Theme</vt:lpstr>
      <vt:lpstr>NASA Overview </vt:lpstr>
      <vt:lpstr>PowerPoint Presentation</vt:lpstr>
      <vt:lpstr>PowerPoint Presentation</vt:lpstr>
      <vt:lpstr>PowerPoint Presentation</vt:lpstr>
      <vt:lpstr>Kennedy Space Center</vt:lpstr>
      <vt:lpstr>Exploration Ground Systems</vt:lpstr>
      <vt:lpstr>Space Launch System Rocket</vt:lpstr>
      <vt:lpstr>Path to Artemis 1</vt:lpstr>
      <vt:lpstr>PowerPoint Presentation</vt:lpstr>
      <vt:lpstr>Artemis 1</vt:lpstr>
      <vt:lpstr>PowerPoint Presentation</vt:lpstr>
      <vt:lpstr>PowerPoint Presentation</vt:lpstr>
      <vt:lpstr>Why Explore?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NASA Overview </dc:title>
  <dc:creator>Villarreal, Liliana P. (KSC-LXO10)</dc:creator>
  <cp:lastModifiedBy>Villarreal, Liliana P. (KSC-LXO10)</cp:lastModifiedBy>
  <cp:revision>12</cp:revision>
  <dcterms:created xsi:type="dcterms:W3CDTF">2020-01-16T01:02:25Z</dcterms:created>
  <dcterms:modified xsi:type="dcterms:W3CDTF">2021-05-13T19:36:56Z</dcterms:modified>
</cp:coreProperties>
</file>