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477" r:id="rId2"/>
    <p:sldId id="413" r:id="rId3"/>
    <p:sldId id="461" r:id="rId4"/>
    <p:sldId id="431" r:id="rId5"/>
    <p:sldId id="434" r:id="rId6"/>
    <p:sldId id="470" r:id="rId7"/>
    <p:sldId id="474" r:id="rId8"/>
    <p:sldId id="471" r:id="rId9"/>
    <p:sldId id="442" r:id="rId10"/>
    <p:sldId id="443" r:id="rId11"/>
    <p:sldId id="444" r:id="rId12"/>
    <p:sldId id="445" r:id="rId13"/>
    <p:sldId id="472" r:id="rId14"/>
    <p:sldId id="447" r:id="rId15"/>
    <p:sldId id="448" r:id="rId16"/>
    <p:sldId id="476" r:id="rId17"/>
    <p:sldId id="475" r:id="rId18"/>
    <p:sldId id="440" r:id="rId19"/>
    <p:sldId id="457" r:id="rId20"/>
    <p:sldId id="473" r:id="rId21"/>
    <p:sldId id="481" r:id="rId22"/>
    <p:sldId id="479" r:id="rId23"/>
    <p:sldId id="480" r:id="rId24"/>
    <p:sldId id="478" r:id="rId25"/>
    <p:sldId id="417" r:id="rId26"/>
    <p:sldId id="462" r:id="rId27"/>
    <p:sldId id="463" r:id="rId28"/>
    <p:sldId id="464" r:id="rId29"/>
    <p:sldId id="469" r:id="rId30"/>
    <p:sldId id="465" r:id="rId31"/>
    <p:sldId id="466" r:id="rId32"/>
    <p:sldId id="467" r:id="rId33"/>
    <p:sldId id="46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5A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autoAdjust="0"/>
    <p:restoredTop sz="94660"/>
  </p:normalViewPr>
  <p:slideViewPr>
    <p:cSldViewPr snapToGrid="0">
      <p:cViewPr varScale="1">
        <p:scale>
          <a:sx n="100" d="100"/>
          <a:sy n="100" d="100"/>
        </p:scale>
        <p:origin x="793" y="68"/>
      </p:cViewPr>
      <p:guideLst/>
    </p:cSldViewPr>
  </p:slideViewPr>
  <p:notesTextViewPr>
    <p:cViewPr>
      <p:scale>
        <a:sx n="3" d="2"/>
        <a:sy n="3" d="2"/>
      </p:scale>
      <p:origin x="0" y="0"/>
    </p:cViewPr>
  </p:notesTextViewPr>
  <p:sorterViewPr>
    <p:cViewPr>
      <p:scale>
        <a:sx n="100" d="100"/>
        <a:sy n="100" d="100"/>
      </p:scale>
      <p:origin x="0" y="-425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8AC7A-41E6-4119-AF09-558A29363438}" type="datetimeFigureOut">
              <a:rPr lang="en-US" smtClean="0"/>
              <a:t>5/18/2021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138D3-3235-41C5-9E20-2E1722F33DA1}" type="slidenum">
              <a:rPr lang="en-US" smtClean="0"/>
              <a:t>‹#›</a:t>
            </a:fld>
            <a:endParaRPr lang="en-US"/>
          </a:p>
        </p:txBody>
      </p:sp>
    </p:spTree>
    <p:extLst>
      <p:ext uri="{BB962C8B-B14F-4D97-AF65-F5344CB8AC3E}">
        <p14:creationId xmlns:p14="http://schemas.microsoft.com/office/powerpoint/2010/main" val="372295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C18AE7-FC3C-49CE-8C61-E94DABA3161D}" type="datetime1">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1BEE-6F89-438A-890D-386550F99E2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461" y="183914"/>
            <a:ext cx="905478" cy="75267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4052" y="106533"/>
            <a:ext cx="883328" cy="883328"/>
          </a:xfrm>
          <a:prstGeom prst="rect">
            <a:avLst/>
          </a:prstGeom>
        </p:spPr>
      </p:pic>
    </p:spTree>
    <p:extLst>
      <p:ext uri="{BB962C8B-B14F-4D97-AF65-F5344CB8AC3E}">
        <p14:creationId xmlns:p14="http://schemas.microsoft.com/office/powerpoint/2010/main" val="143276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2518E4-1EEB-49D3-9483-C53147D48EF7}" type="datetime1">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79923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9CEEAF-CF70-426D-AB16-CCDFA0256E2F}" type="datetime1">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124918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1325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EAF52-D7DF-4968-BCBD-8F9499390BBB}" type="datetime1">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1BEE-6F89-438A-890D-386550F99E2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461" y="183914"/>
            <a:ext cx="905478" cy="75267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4052" y="106533"/>
            <a:ext cx="883328" cy="883328"/>
          </a:xfrm>
          <a:prstGeom prst="rect">
            <a:avLst/>
          </a:prstGeom>
        </p:spPr>
      </p:pic>
    </p:spTree>
    <p:extLst>
      <p:ext uri="{BB962C8B-B14F-4D97-AF65-F5344CB8AC3E}">
        <p14:creationId xmlns:p14="http://schemas.microsoft.com/office/powerpoint/2010/main" val="263721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2B9EF-D920-4B50-8CD7-177ACC91A3F6}" type="datetime1">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366303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3CE7DD-7C0D-4198-8977-6A94E3F58486}" type="datetime1">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152868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BF6BC7-441F-40AD-BF7D-5433B4D8D059}" type="datetime1">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219224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1B55B-FA12-4B75-80CB-3E0D5F9A49C8}" type="datetime1">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295337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71DB8-CA35-4452-8E33-ED9B634BBBB1}" type="datetime1">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174359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55B81-9E61-478E-A8F7-BD753BE9F2F6}" type="datetime1">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403074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5F12E9-1427-48C9-AF0B-A43DBDD91C39}" type="datetime1">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CF1BEE-6F89-438A-890D-386550F99E2E}" type="slidenum">
              <a:rPr lang="en-US" smtClean="0"/>
              <a:t>‹#›</a:t>
            </a:fld>
            <a:endParaRPr lang="en-US"/>
          </a:p>
        </p:txBody>
      </p:sp>
    </p:spTree>
    <p:extLst>
      <p:ext uri="{BB962C8B-B14F-4D97-AF65-F5344CB8AC3E}">
        <p14:creationId xmlns:p14="http://schemas.microsoft.com/office/powerpoint/2010/main" val="138100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42817-9282-4E1E-8880-272DC7B89B7C}" type="datetime1">
              <a:rPr lang="en-US" smtClean="0"/>
              <a:t>5/18/2021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F1BEE-6F89-438A-890D-386550F99E2E}" type="slidenum">
              <a:rPr lang="en-US" smtClean="0"/>
              <a:t>‹#›</a:t>
            </a:fld>
            <a:endParaRPr lang="en-US"/>
          </a:p>
        </p:txBody>
      </p:sp>
    </p:spTree>
    <p:extLst>
      <p:ext uri="{BB962C8B-B14F-4D97-AF65-F5344CB8AC3E}">
        <p14:creationId xmlns:p14="http://schemas.microsoft.com/office/powerpoint/2010/main" val="1504745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8.emf"/><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8B2D9-B1D3-4988-82AA-CBB0FF9E1559}"/>
              </a:ext>
            </a:extLst>
          </p:cNvPr>
          <p:cNvSpPr>
            <a:spLocks noGrp="1"/>
          </p:cNvSpPr>
          <p:nvPr>
            <p:ph type="ctrTitle"/>
          </p:nvPr>
        </p:nvSpPr>
        <p:spPr>
          <a:xfrm>
            <a:off x="1524000" y="1122363"/>
            <a:ext cx="9144000" cy="1548009"/>
          </a:xfrm>
        </p:spPr>
        <p:txBody>
          <a:bodyPr/>
          <a:lstStyle/>
          <a:p>
            <a:r>
              <a:rPr lang="en-US" dirty="0"/>
              <a:t>Breakout Session </a:t>
            </a:r>
            <a:r>
              <a:rPr lang="en-US" dirty="0" smtClean="0"/>
              <a:t>1</a:t>
            </a:r>
            <a:endParaRPr lang="en-US" dirty="0"/>
          </a:p>
        </p:txBody>
      </p:sp>
      <p:sp>
        <p:nvSpPr>
          <p:cNvPr id="5" name="Subtitle 4">
            <a:extLst>
              <a:ext uri="{FF2B5EF4-FFF2-40B4-BE49-F238E27FC236}">
                <a16:creationId xmlns:a16="http://schemas.microsoft.com/office/drawing/2014/main" id="{B75FBD3B-BD2E-429D-A117-F5EA3A832988}"/>
              </a:ext>
            </a:extLst>
          </p:cNvPr>
          <p:cNvSpPr>
            <a:spLocks noGrp="1"/>
          </p:cNvSpPr>
          <p:nvPr>
            <p:ph type="subTitle" idx="1"/>
          </p:nvPr>
        </p:nvSpPr>
        <p:spPr>
          <a:xfrm>
            <a:off x="1524000" y="2913133"/>
            <a:ext cx="9144000" cy="2344667"/>
          </a:xfrm>
        </p:spPr>
        <p:txBody>
          <a:bodyPr>
            <a:normAutofit/>
          </a:bodyPr>
          <a:lstStyle/>
          <a:p>
            <a:pPr lvl="1"/>
            <a:r>
              <a:rPr lang="en-US" sz="3200" b="1" dirty="0"/>
              <a:t>Qualified Material Process and Material Property Suite for Additive Manufacturing</a:t>
            </a:r>
          </a:p>
          <a:p>
            <a:pPr lvl="1"/>
            <a:endParaRPr lang="en-US" sz="3200" b="1" dirty="0"/>
          </a:p>
          <a:p>
            <a:pPr lvl="1"/>
            <a:r>
              <a:rPr lang="en-US" sz="3200" b="1" dirty="0"/>
              <a:t>Bring Your Questions!</a:t>
            </a:r>
          </a:p>
        </p:txBody>
      </p:sp>
      <p:sp>
        <p:nvSpPr>
          <p:cNvPr id="6" name="Subtitle 2">
            <a:extLst>
              <a:ext uri="{FF2B5EF4-FFF2-40B4-BE49-F238E27FC236}">
                <a16:creationId xmlns:a16="http://schemas.microsoft.com/office/drawing/2014/main" id="{2FF42AFD-F64F-400A-BC0B-04596FFF276E}"/>
              </a:ext>
            </a:extLst>
          </p:cNvPr>
          <p:cNvSpPr txBox="1">
            <a:spLocks/>
          </p:cNvSpPr>
          <p:nvPr/>
        </p:nvSpPr>
        <p:spPr>
          <a:xfrm>
            <a:off x="165633" y="5257800"/>
            <a:ext cx="5491870" cy="10334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prstClr val="black"/>
                </a:solidFill>
                <a:latin typeface="Arial" pitchFamily="34" charset="0"/>
                <a:cs typeface="Arial" pitchFamily="34" charset="0"/>
              </a:rPr>
              <a:t>Sam Cordner</a:t>
            </a:r>
            <a:endParaRPr lang="en-US" dirty="0">
              <a:solidFill>
                <a:prstClr val="black"/>
              </a:solidFill>
              <a:latin typeface="Arial" pitchFamily="34" charset="0"/>
              <a:cs typeface="Arial" pitchFamily="34" charset="0"/>
            </a:endParaRPr>
          </a:p>
          <a:p>
            <a:r>
              <a:rPr lang="en-US" sz="1600" dirty="0">
                <a:solidFill>
                  <a:prstClr val="black"/>
                </a:solidFill>
                <a:latin typeface="Arial" pitchFamily="34" charset="0"/>
                <a:cs typeface="Arial" pitchFamily="34" charset="0"/>
              </a:rPr>
              <a:t>MSFC Materials </a:t>
            </a:r>
            <a:r>
              <a:rPr lang="en-US" sz="1600" dirty="0" smtClean="0">
                <a:solidFill>
                  <a:prstClr val="black"/>
                </a:solidFill>
                <a:latin typeface="Arial" pitchFamily="34" charset="0"/>
                <a:cs typeface="Arial" pitchFamily="34" charset="0"/>
              </a:rPr>
              <a:t>Engineer</a:t>
            </a:r>
            <a:endParaRPr lang="en-US" sz="1600" dirty="0">
              <a:solidFill>
                <a:prstClr val="black"/>
              </a:solidFill>
              <a:latin typeface="Arial" pitchFamily="34" charset="0"/>
              <a:cs typeface="Arial" pitchFamily="34" charset="0"/>
            </a:endParaRPr>
          </a:p>
        </p:txBody>
      </p:sp>
      <p:sp>
        <p:nvSpPr>
          <p:cNvPr id="7" name="Subtitle 2">
            <a:extLst>
              <a:ext uri="{FF2B5EF4-FFF2-40B4-BE49-F238E27FC236}">
                <a16:creationId xmlns:a16="http://schemas.microsoft.com/office/drawing/2014/main" id="{D2784D8F-1C05-486E-900C-6C4B9F65EB6E}"/>
              </a:ext>
            </a:extLst>
          </p:cNvPr>
          <p:cNvSpPr txBox="1">
            <a:spLocks/>
          </p:cNvSpPr>
          <p:nvPr/>
        </p:nvSpPr>
        <p:spPr>
          <a:xfrm>
            <a:off x="5737254" y="5257800"/>
            <a:ext cx="5491870" cy="103341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prstClr val="black"/>
                </a:solidFill>
                <a:latin typeface="Arial" pitchFamily="34" charset="0"/>
                <a:cs typeface="Arial" pitchFamily="34" charset="0"/>
              </a:rPr>
              <a:t>Doug Wells</a:t>
            </a:r>
            <a:endParaRPr lang="en-US" dirty="0">
              <a:solidFill>
                <a:prstClr val="black"/>
              </a:solidFill>
              <a:latin typeface="Arial" pitchFamily="34" charset="0"/>
              <a:cs typeface="Arial" pitchFamily="34" charset="0"/>
            </a:endParaRPr>
          </a:p>
          <a:p>
            <a:pPr fontAlgn="base"/>
            <a:r>
              <a:rPr lang="en-US" sz="1600" dirty="0">
                <a:latin typeface="Arial" panose="020B0604020202020204" pitchFamily="34" charset="0"/>
                <a:cs typeface="Arial" panose="020B0604020202020204" pitchFamily="34" charset="0"/>
              </a:rPr>
              <a:t>MSFC Structural Materials Engineer, </a:t>
            </a:r>
          </a:p>
          <a:p>
            <a:pPr fontAlgn="base"/>
            <a:r>
              <a:rPr lang="en-US" sz="1600" dirty="0">
                <a:latin typeface="Arial" panose="020B0604020202020204" pitchFamily="34" charset="0"/>
                <a:cs typeface="Arial" panose="020B0604020202020204" pitchFamily="34" charset="0"/>
              </a:rPr>
              <a:t>Technical Specialist – Damage Tolerance</a:t>
            </a:r>
          </a:p>
          <a:p>
            <a:endParaRPr lang="en-US" sz="1600" dirty="0">
              <a:solidFill>
                <a:prstClr val="black"/>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850B04E3-8CBF-4655-8462-59ECFA9F407B}"/>
              </a:ext>
            </a:extLst>
          </p:cNvPr>
          <p:cNvSpPr/>
          <p:nvPr/>
        </p:nvSpPr>
        <p:spPr>
          <a:xfrm>
            <a:off x="3301933" y="6348079"/>
            <a:ext cx="5588133" cy="369332"/>
          </a:xfrm>
          <a:prstGeom prst="rect">
            <a:avLst/>
          </a:prstGeom>
        </p:spPr>
        <p:txBody>
          <a:bodyPr wrap="none">
            <a:spAutoFit/>
          </a:bodyPr>
          <a:lstStyle/>
          <a:p>
            <a:r>
              <a:rPr lang="en-US" i="1" dirty="0"/>
              <a:t>Public Use - Quality Leadership Forum 2021 - 27 May 2021</a:t>
            </a:r>
          </a:p>
        </p:txBody>
      </p:sp>
    </p:spTree>
    <p:extLst>
      <p:ext uri="{BB962C8B-B14F-4D97-AF65-F5344CB8AC3E}">
        <p14:creationId xmlns:p14="http://schemas.microsoft.com/office/powerpoint/2010/main" val="272055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4"/>
            <a:ext cx="10515600" cy="1023020"/>
          </a:xfrm>
        </p:spPr>
        <p:txBody>
          <a:bodyPr/>
          <a:lstStyle/>
          <a:p>
            <a:r>
              <a:rPr lang="en-US" b="1" dirty="0"/>
              <a:t>Material Properties – Data Repository</a:t>
            </a:r>
          </a:p>
        </p:txBody>
      </p:sp>
      <p:sp>
        <p:nvSpPr>
          <p:cNvPr id="3" name="Content Placeholder 2"/>
          <p:cNvSpPr>
            <a:spLocks noGrp="1"/>
          </p:cNvSpPr>
          <p:nvPr>
            <p:ph idx="1"/>
          </p:nvPr>
        </p:nvSpPr>
        <p:spPr>
          <a:xfrm>
            <a:off x="419100" y="2820707"/>
            <a:ext cx="10515600" cy="4351338"/>
          </a:xfrm>
        </p:spPr>
        <p:txBody>
          <a:bodyPr/>
          <a:lstStyle/>
          <a:p>
            <a:r>
              <a:rPr lang="en-US" dirty="0"/>
              <a:t>Includes data from</a:t>
            </a:r>
          </a:p>
          <a:p>
            <a:pPr marL="744538" lvl="1" indent="-287338"/>
            <a:r>
              <a:rPr lang="en-US" sz="2800" dirty="0"/>
              <a:t>Qualification testing</a:t>
            </a:r>
          </a:p>
          <a:p>
            <a:pPr marL="744538" lvl="1" indent="-287338"/>
            <a:r>
              <a:rPr lang="en-US" sz="2800" dirty="0"/>
              <a:t>Material Characterization</a:t>
            </a:r>
          </a:p>
          <a:p>
            <a:pPr marL="744538" lvl="1" indent="-287338"/>
            <a:r>
              <a:rPr lang="en-US" sz="2800" dirty="0"/>
              <a:t>Pre-production Article Evaluations</a:t>
            </a:r>
          </a:p>
          <a:p>
            <a:r>
              <a:rPr lang="en-US" dirty="0"/>
              <a:t>Contains all data needed for</a:t>
            </a:r>
          </a:p>
          <a:p>
            <a:pPr marL="744538" lvl="1" indent="-287338"/>
            <a:r>
              <a:rPr lang="en-US" sz="2800" dirty="0"/>
              <a:t>Setting Design Values</a:t>
            </a:r>
          </a:p>
          <a:p>
            <a:pPr marL="744538" lvl="1" indent="-287338"/>
            <a:r>
              <a:rPr lang="en-US" sz="2800" dirty="0"/>
              <a:t>Property equivalence evaluations and QMP Registration</a:t>
            </a:r>
          </a:p>
          <a:p>
            <a:pPr marL="744538" lvl="1" indent="-287338"/>
            <a:r>
              <a:rPr lang="en-US" sz="2800" dirty="0"/>
              <a:t>Setting the Process Control Reference Distribution</a:t>
            </a:r>
          </a:p>
          <a:p>
            <a:pPr marL="287338" indent="-287338"/>
            <a:endParaRPr lang="en-US" dirty="0"/>
          </a:p>
          <a:p>
            <a:endParaRPr lang="en-US" dirty="0"/>
          </a:p>
        </p:txBody>
      </p:sp>
      <p:sp>
        <p:nvSpPr>
          <p:cNvPr id="4" name="Slide Number Placeholder 3"/>
          <p:cNvSpPr>
            <a:spLocks noGrp="1"/>
          </p:cNvSpPr>
          <p:nvPr>
            <p:ph type="sldNum" sz="quarter" idx="12"/>
          </p:nvPr>
        </p:nvSpPr>
        <p:spPr>
          <a:xfrm>
            <a:off x="9029700" y="6356350"/>
            <a:ext cx="2743200" cy="365125"/>
          </a:xfrm>
        </p:spPr>
        <p:txBody>
          <a:bodyPr/>
          <a:lstStyle/>
          <a:p>
            <a:fld id="{3ACF1BEE-6F89-438A-890D-386550F99E2E}" type="slidenum">
              <a:rPr lang="en-US" smtClean="0"/>
              <a:t>10</a:t>
            </a:fld>
            <a:endParaRPr lang="en-US"/>
          </a:p>
        </p:txBody>
      </p:sp>
      <p:sp>
        <p:nvSpPr>
          <p:cNvPr id="5" name="Left Brace 4"/>
          <p:cNvSpPr/>
          <p:nvPr/>
        </p:nvSpPr>
        <p:spPr>
          <a:xfrm flipH="1">
            <a:off x="6096000" y="3138626"/>
            <a:ext cx="591794" cy="1444313"/>
          </a:xfrm>
          <a:prstGeom prst="leftBrace">
            <a:avLst>
              <a:gd name="adj1" fmla="val 53667"/>
              <a:gd name="adj2" fmla="val 312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000522" y="2985041"/>
            <a:ext cx="4058355" cy="1384995"/>
          </a:xfrm>
          <a:prstGeom prst="rect">
            <a:avLst/>
          </a:prstGeom>
          <a:noFill/>
        </p:spPr>
        <p:txBody>
          <a:bodyPr wrap="none" rtlCol="0">
            <a:spAutoFit/>
          </a:bodyPr>
          <a:lstStyle/>
          <a:p>
            <a:r>
              <a:rPr lang="en-US" sz="2800" dirty="0">
                <a:latin typeface="+mj-lt"/>
              </a:rPr>
              <a:t>Grouping of data</a:t>
            </a:r>
          </a:p>
          <a:p>
            <a:r>
              <a:rPr lang="en-US" sz="1600" dirty="0">
                <a:latin typeface="+mj-lt"/>
              </a:rPr>
              <a:t>Group data by</a:t>
            </a:r>
          </a:p>
          <a:p>
            <a:pPr marL="228600" indent="-228600">
              <a:buFont typeface="Arial" panose="020B0604020202020204" pitchFamily="34" charset="0"/>
              <a:buChar char="•"/>
            </a:pPr>
            <a:r>
              <a:rPr lang="en-US" sz="2000" dirty="0">
                <a:latin typeface="+mj-lt"/>
              </a:rPr>
              <a:t>QMP = Material/process/heat treat</a:t>
            </a:r>
          </a:p>
          <a:p>
            <a:pPr marL="228600" indent="-228600">
              <a:buFont typeface="Arial" panose="020B0604020202020204" pitchFamily="34" charset="0"/>
              <a:buChar char="•"/>
            </a:pPr>
            <a:r>
              <a:rPr lang="en-US" sz="2000" dirty="0">
                <a:latin typeface="+mj-lt"/>
              </a:rPr>
              <a:t>“Combinable” conditions for design</a:t>
            </a:r>
          </a:p>
        </p:txBody>
      </p:sp>
      <p:grpSp>
        <p:nvGrpSpPr>
          <p:cNvPr id="9" name="Group 8"/>
          <p:cNvGrpSpPr/>
          <p:nvPr/>
        </p:nvGrpSpPr>
        <p:grpSpPr>
          <a:xfrm>
            <a:off x="2821080" y="1008596"/>
            <a:ext cx="7009527" cy="1852011"/>
            <a:chOff x="1859543" y="1670892"/>
            <a:chExt cx="7696940" cy="2308194"/>
          </a:xfrm>
        </p:grpSpPr>
        <p:sp>
          <p:nvSpPr>
            <p:cNvPr id="10" name="Rounded Rectangle 9"/>
            <p:cNvSpPr/>
            <p:nvPr/>
          </p:nvSpPr>
          <p:spPr>
            <a:xfrm>
              <a:off x="1859543" y="1670892"/>
              <a:ext cx="7696940" cy="230819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7728915" y="1811043"/>
              <a:ext cx="1345582" cy="1833239"/>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2115226" y="1864310"/>
              <a:ext cx="1423488" cy="1315018"/>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2858609" y="2617695"/>
              <a:ext cx="2266764" cy="1127844"/>
            </a:xfrm>
            <a:prstGeom prst="rect">
              <a:avLst/>
            </a:prstGeom>
            <a:ln>
              <a:solidFill>
                <a:schemeClr val="tx1"/>
              </a:solidFill>
            </a:ln>
          </p:spPr>
        </p:pic>
        <p:pic>
          <p:nvPicPr>
            <p:cNvPr id="14" name="Picture 13"/>
            <p:cNvPicPr>
              <a:picLocks noChangeAspect="1"/>
            </p:cNvPicPr>
            <p:nvPr/>
          </p:nvPicPr>
          <p:blipFill>
            <a:blip r:embed="rId5"/>
            <a:stretch>
              <a:fillRect/>
            </a:stretch>
          </p:blipFill>
          <p:spPr>
            <a:xfrm>
              <a:off x="4581679" y="1917577"/>
              <a:ext cx="1982716" cy="1156563"/>
            </a:xfrm>
            <a:prstGeom prst="rect">
              <a:avLst/>
            </a:prstGeom>
            <a:ln>
              <a:solidFill>
                <a:schemeClr val="tx1"/>
              </a:solidFill>
            </a:ln>
          </p:spPr>
        </p:pic>
        <p:pic>
          <p:nvPicPr>
            <p:cNvPr id="15" name="Picture 14"/>
            <p:cNvPicPr>
              <a:picLocks noChangeAspect="1"/>
            </p:cNvPicPr>
            <p:nvPr/>
          </p:nvPicPr>
          <p:blipFill>
            <a:blip r:embed="rId6"/>
            <a:stretch>
              <a:fillRect/>
            </a:stretch>
          </p:blipFill>
          <p:spPr>
            <a:xfrm>
              <a:off x="6090081" y="2790695"/>
              <a:ext cx="1947169" cy="967056"/>
            </a:xfrm>
            <a:prstGeom prst="rect">
              <a:avLst/>
            </a:prstGeom>
            <a:ln>
              <a:solidFill>
                <a:schemeClr val="tx1"/>
              </a:solidFill>
            </a:ln>
          </p:spPr>
        </p:pic>
      </p:grpSp>
    </p:spTree>
    <p:extLst>
      <p:ext uri="{BB962C8B-B14F-4D97-AF65-F5344CB8AC3E}">
        <p14:creationId xmlns:p14="http://schemas.microsoft.com/office/powerpoint/2010/main" val="7747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Material Properties – Design Values</a:t>
            </a:r>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11</a:t>
            </a:fld>
            <a:endParaRPr lang="en-US"/>
          </a:p>
        </p:txBody>
      </p:sp>
      <p:grpSp>
        <p:nvGrpSpPr>
          <p:cNvPr id="5" name="Group 4"/>
          <p:cNvGrpSpPr/>
          <p:nvPr/>
        </p:nvGrpSpPr>
        <p:grpSpPr>
          <a:xfrm>
            <a:off x="2207614" y="1474629"/>
            <a:ext cx="7696940" cy="2308194"/>
            <a:chOff x="1859543" y="1670892"/>
            <a:chExt cx="7696940" cy="2308194"/>
          </a:xfrm>
        </p:grpSpPr>
        <p:sp>
          <p:nvSpPr>
            <p:cNvPr id="6" name="Rounded Rectangle 5"/>
            <p:cNvSpPr/>
            <p:nvPr/>
          </p:nvSpPr>
          <p:spPr>
            <a:xfrm>
              <a:off x="1859543" y="1670892"/>
              <a:ext cx="7696940" cy="230819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7728915" y="1811043"/>
              <a:ext cx="1345582" cy="1833239"/>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115226" y="1864310"/>
              <a:ext cx="1423488" cy="1315018"/>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2858609" y="2617695"/>
              <a:ext cx="2266764" cy="1127844"/>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4581679" y="1917577"/>
              <a:ext cx="1982716" cy="1156563"/>
            </a:xfrm>
            <a:prstGeom prst="rect">
              <a:avLst/>
            </a:prstGeom>
            <a:ln>
              <a:solidFill>
                <a:schemeClr val="tx1"/>
              </a:solidFill>
            </a:ln>
          </p:spPr>
        </p:pic>
        <p:pic>
          <p:nvPicPr>
            <p:cNvPr id="11" name="Picture 10"/>
            <p:cNvPicPr>
              <a:picLocks noChangeAspect="1"/>
            </p:cNvPicPr>
            <p:nvPr/>
          </p:nvPicPr>
          <p:blipFill>
            <a:blip r:embed="rId6"/>
            <a:stretch>
              <a:fillRect/>
            </a:stretch>
          </p:blipFill>
          <p:spPr>
            <a:xfrm>
              <a:off x="6090081" y="2790695"/>
              <a:ext cx="1947169" cy="967056"/>
            </a:xfrm>
            <a:prstGeom prst="rect">
              <a:avLst/>
            </a:prstGeom>
            <a:ln>
              <a:solidFill>
                <a:schemeClr val="tx1"/>
              </a:solidFill>
            </a:ln>
          </p:spPr>
        </p:pic>
      </p:grpSp>
      <p:sp>
        <p:nvSpPr>
          <p:cNvPr id="12" name="TextBox 11"/>
          <p:cNvSpPr txBox="1"/>
          <p:nvPr/>
        </p:nvSpPr>
        <p:spPr>
          <a:xfrm>
            <a:off x="3803784" y="3943937"/>
            <a:ext cx="7550016" cy="2369880"/>
          </a:xfrm>
          <a:prstGeom prst="rect">
            <a:avLst/>
          </a:prstGeom>
          <a:noFill/>
        </p:spPr>
        <p:txBody>
          <a:bodyPr wrap="none" rtlCol="0">
            <a:spAutoFit/>
          </a:bodyPr>
          <a:lstStyle/>
          <a:p>
            <a:r>
              <a:rPr lang="en-US" sz="3600" dirty="0">
                <a:latin typeface="+mj-lt"/>
              </a:rPr>
              <a:t>Design Values</a:t>
            </a:r>
          </a:p>
          <a:p>
            <a:pPr marL="287338" indent="-287338">
              <a:buFont typeface="Arial" panose="020B0604020202020204" pitchFamily="34" charset="0"/>
              <a:buChar char="•"/>
            </a:pPr>
            <a:r>
              <a:rPr lang="en-US" sz="2800" dirty="0">
                <a:latin typeface="+mj-lt"/>
              </a:rPr>
              <a:t>Statistically substantiated</a:t>
            </a:r>
          </a:p>
          <a:p>
            <a:pPr marL="287338" indent="-287338">
              <a:buFont typeface="Arial" panose="020B0604020202020204" pitchFamily="34" charset="0"/>
              <a:buChar char="•"/>
            </a:pPr>
            <a:r>
              <a:rPr lang="en-US" sz="2800" dirty="0">
                <a:latin typeface="+mj-lt"/>
              </a:rPr>
              <a:t>Applicable sources of variability included</a:t>
            </a:r>
          </a:p>
          <a:p>
            <a:pPr marL="287338" indent="-287338">
              <a:buFont typeface="Arial" panose="020B0604020202020204" pitchFamily="34" charset="0"/>
              <a:buChar char="•"/>
            </a:pPr>
            <a:r>
              <a:rPr lang="en-US" sz="2800" dirty="0">
                <a:latin typeface="+mj-lt"/>
              </a:rPr>
              <a:t>Utilizes all appropriate data sources in Repository</a:t>
            </a:r>
          </a:p>
          <a:p>
            <a:pPr marL="287338" indent="-287338">
              <a:buFont typeface="Arial" panose="020B0604020202020204" pitchFamily="34" charset="0"/>
              <a:buChar char="•"/>
            </a:pPr>
            <a:r>
              <a:rPr lang="en-US" sz="2800" dirty="0">
                <a:latin typeface="+mj-lt"/>
              </a:rPr>
              <a:t>May include additional margin for safety</a:t>
            </a:r>
          </a:p>
        </p:txBody>
      </p:sp>
      <p:grpSp>
        <p:nvGrpSpPr>
          <p:cNvPr id="13" name="Group 12"/>
          <p:cNvGrpSpPr/>
          <p:nvPr/>
        </p:nvGrpSpPr>
        <p:grpSpPr>
          <a:xfrm>
            <a:off x="641374" y="3194843"/>
            <a:ext cx="3009530" cy="3009530"/>
            <a:chOff x="8124548" y="3357239"/>
            <a:chExt cx="3009530" cy="3009530"/>
          </a:xfrm>
        </p:grpSpPr>
        <p:sp>
          <p:nvSpPr>
            <p:cNvPr id="14" name="Oval 13"/>
            <p:cNvSpPr/>
            <p:nvPr/>
          </p:nvSpPr>
          <p:spPr>
            <a:xfrm>
              <a:off x="8124548" y="3357239"/>
              <a:ext cx="3009530" cy="30095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138821" y="5535772"/>
              <a:ext cx="1015021" cy="830997"/>
            </a:xfrm>
            <a:prstGeom prst="rect">
              <a:avLst/>
            </a:prstGeom>
            <a:noFill/>
          </p:spPr>
          <p:txBody>
            <a:bodyPr wrap="none" rtlCol="0">
              <a:spAutoFit/>
            </a:bodyPr>
            <a:lstStyle/>
            <a:p>
              <a:r>
                <a:rPr lang="en-US" sz="2400" dirty="0">
                  <a:latin typeface="+mj-lt"/>
                </a:rPr>
                <a:t>Design</a:t>
              </a:r>
            </a:p>
            <a:p>
              <a:r>
                <a:rPr lang="en-US" sz="2400" dirty="0">
                  <a:latin typeface="+mj-lt"/>
                </a:rPr>
                <a:t>Values</a:t>
              </a:r>
            </a:p>
          </p:txBody>
        </p:sp>
        <p:grpSp>
          <p:nvGrpSpPr>
            <p:cNvPr id="16" name="Group 15"/>
            <p:cNvGrpSpPr/>
            <p:nvPr/>
          </p:nvGrpSpPr>
          <p:grpSpPr>
            <a:xfrm>
              <a:off x="8414657" y="3733799"/>
              <a:ext cx="2456543" cy="1631407"/>
              <a:chOff x="7043057" y="3094089"/>
              <a:chExt cx="3853543" cy="2682598"/>
            </a:xfrm>
          </p:grpSpPr>
          <p:sp>
            <p:nvSpPr>
              <p:cNvPr id="19" name="Freeform 18"/>
              <p:cNvSpPr/>
              <p:nvPr/>
            </p:nvSpPr>
            <p:spPr>
              <a:xfrm>
                <a:off x="7043057" y="3094089"/>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flipH="1">
                <a:off x="8966200" y="3094090"/>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p:nvCxnSpPr>
          <p:spPr>
            <a:xfrm flipV="1">
              <a:off x="8412480" y="5400040"/>
              <a:ext cx="2463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641080" y="3945219"/>
              <a:ext cx="0" cy="1505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2146139" y="3448019"/>
            <a:ext cx="0" cy="1855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98583" y="5210037"/>
            <a:ext cx="317716" cy="369332"/>
          </a:xfrm>
          <a:prstGeom prst="rect">
            <a:avLst/>
          </a:prstGeom>
          <a:noFill/>
        </p:spPr>
        <p:txBody>
          <a:bodyPr wrap="none" rtlCol="0">
            <a:spAutoFit/>
          </a:bodyPr>
          <a:lstStyle/>
          <a:p>
            <a:r>
              <a:rPr lang="en-US" dirty="0">
                <a:latin typeface="Symbol" panose="05050102010706020507" pitchFamily="18" charset="2"/>
              </a:rPr>
              <a:t>m</a:t>
            </a:r>
          </a:p>
        </p:txBody>
      </p:sp>
      <p:sp>
        <p:nvSpPr>
          <p:cNvPr id="23" name="TextBox 22"/>
          <p:cNvSpPr txBox="1"/>
          <p:nvPr/>
        </p:nvSpPr>
        <p:spPr>
          <a:xfrm>
            <a:off x="970191" y="5271592"/>
            <a:ext cx="395749" cy="307777"/>
          </a:xfrm>
          <a:prstGeom prst="rect">
            <a:avLst/>
          </a:prstGeom>
          <a:noFill/>
        </p:spPr>
        <p:txBody>
          <a:bodyPr wrap="none" rtlCol="0">
            <a:spAutoFit/>
          </a:bodyPr>
          <a:lstStyle/>
          <a:p>
            <a:r>
              <a:rPr lang="en-US" sz="1400" dirty="0"/>
              <a:t>DV</a:t>
            </a:r>
          </a:p>
        </p:txBody>
      </p:sp>
    </p:spTree>
    <p:extLst>
      <p:ext uri="{BB962C8B-B14F-4D97-AF65-F5344CB8AC3E}">
        <p14:creationId xmlns:p14="http://schemas.microsoft.com/office/powerpoint/2010/main" val="162095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1087267"/>
          </a:xfrm>
        </p:spPr>
        <p:txBody>
          <a:bodyPr/>
          <a:lstStyle/>
          <a:p>
            <a:r>
              <a:rPr lang="en-US" b="1" dirty="0"/>
              <a:t>Material Properties – PCRD</a:t>
            </a:r>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12</a:t>
            </a:fld>
            <a:endParaRPr lang="en-US"/>
          </a:p>
        </p:txBody>
      </p:sp>
      <p:grpSp>
        <p:nvGrpSpPr>
          <p:cNvPr id="5" name="Group 4"/>
          <p:cNvGrpSpPr/>
          <p:nvPr/>
        </p:nvGrpSpPr>
        <p:grpSpPr>
          <a:xfrm>
            <a:off x="2070376" y="1193800"/>
            <a:ext cx="7696940" cy="2308194"/>
            <a:chOff x="1859543" y="1670892"/>
            <a:chExt cx="7696940" cy="2308194"/>
          </a:xfrm>
        </p:grpSpPr>
        <p:sp>
          <p:nvSpPr>
            <p:cNvPr id="6" name="Rounded Rectangle 5"/>
            <p:cNvSpPr/>
            <p:nvPr/>
          </p:nvSpPr>
          <p:spPr>
            <a:xfrm>
              <a:off x="1859543" y="1670892"/>
              <a:ext cx="7696940" cy="230819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7728915" y="1811043"/>
              <a:ext cx="1345582" cy="1833239"/>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2115226" y="1864310"/>
              <a:ext cx="1423488" cy="1315018"/>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2858609" y="2617695"/>
              <a:ext cx="2266764" cy="1127844"/>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4581679" y="1917577"/>
              <a:ext cx="1982716" cy="1156563"/>
            </a:xfrm>
            <a:prstGeom prst="rect">
              <a:avLst/>
            </a:prstGeom>
            <a:ln>
              <a:solidFill>
                <a:schemeClr val="tx1"/>
              </a:solidFill>
            </a:ln>
          </p:spPr>
        </p:pic>
        <p:pic>
          <p:nvPicPr>
            <p:cNvPr id="11" name="Picture 10"/>
            <p:cNvPicPr>
              <a:picLocks noChangeAspect="1"/>
            </p:cNvPicPr>
            <p:nvPr/>
          </p:nvPicPr>
          <p:blipFill>
            <a:blip r:embed="rId6"/>
            <a:stretch>
              <a:fillRect/>
            </a:stretch>
          </p:blipFill>
          <p:spPr>
            <a:xfrm>
              <a:off x="6090081" y="2790695"/>
              <a:ext cx="1947169" cy="967056"/>
            </a:xfrm>
            <a:prstGeom prst="rect">
              <a:avLst/>
            </a:prstGeom>
            <a:ln>
              <a:solidFill>
                <a:schemeClr val="tx1"/>
              </a:solidFill>
            </a:ln>
          </p:spPr>
        </p:pic>
      </p:grpSp>
      <p:sp>
        <p:nvSpPr>
          <p:cNvPr id="12" name="TextBox 11"/>
          <p:cNvSpPr txBox="1"/>
          <p:nvPr/>
        </p:nvSpPr>
        <p:spPr>
          <a:xfrm>
            <a:off x="330678" y="3614001"/>
            <a:ext cx="7552269" cy="2800767"/>
          </a:xfrm>
          <a:prstGeom prst="rect">
            <a:avLst/>
          </a:prstGeom>
          <a:noFill/>
        </p:spPr>
        <p:txBody>
          <a:bodyPr wrap="square" rtlCol="0">
            <a:spAutoFit/>
          </a:bodyPr>
          <a:lstStyle/>
          <a:p>
            <a:r>
              <a:rPr lang="en-US" sz="3600" u="sng" dirty="0">
                <a:latin typeface="+mj-lt"/>
              </a:rPr>
              <a:t>P</a:t>
            </a:r>
            <a:r>
              <a:rPr lang="en-US" sz="3600" dirty="0">
                <a:latin typeface="+mj-lt"/>
              </a:rPr>
              <a:t>rocess </a:t>
            </a:r>
            <a:r>
              <a:rPr lang="en-US" sz="3600" u="sng" dirty="0">
                <a:latin typeface="+mj-lt"/>
              </a:rPr>
              <a:t>C</a:t>
            </a:r>
            <a:r>
              <a:rPr lang="en-US" sz="3600" dirty="0">
                <a:latin typeface="+mj-lt"/>
              </a:rPr>
              <a:t>ontrol </a:t>
            </a:r>
            <a:r>
              <a:rPr lang="en-US" sz="3600" u="sng" dirty="0">
                <a:latin typeface="+mj-lt"/>
              </a:rPr>
              <a:t>R</a:t>
            </a:r>
            <a:r>
              <a:rPr lang="en-US" sz="3600" dirty="0">
                <a:latin typeface="+mj-lt"/>
              </a:rPr>
              <a:t>eference </a:t>
            </a:r>
            <a:r>
              <a:rPr lang="en-US" sz="3600" u="sng" dirty="0">
                <a:latin typeface="+mj-lt"/>
              </a:rPr>
              <a:t>D</a:t>
            </a:r>
            <a:r>
              <a:rPr lang="en-US" sz="3600" dirty="0">
                <a:latin typeface="+mj-lt"/>
              </a:rPr>
              <a:t>istribution</a:t>
            </a:r>
          </a:p>
          <a:p>
            <a:pPr marL="287338" indent="-287338">
              <a:buFont typeface="Arial" panose="020B0604020202020204" pitchFamily="34" charset="0"/>
              <a:buChar char="•"/>
            </a:pPr>
            <a:r>
              <a:rPr lang="en-US" sz="2800" dirty="0">
                <a:latin typeface="+mj-lt"/>
              </a:rPr>
              <a:t>Statistically describes nominal witness behavior of a machine</a:t>
            </a:r>
          </a:p>
          <a:p>
            <a:pPr marL="287338" indent="-287338">
              <a:buFont typeface="Arial" panose="020B0604020202020204" pitchFamily="34" charset="0"/>
              <a:buChar char="•"/>
            </a:pPr>
            <a:r>
              <a:rPr lang="en-US" sz="2800" dirty="0">
                <a:latin typeface="+mj-lt"/>
              </a:rPr>
              <a:t>Utilizes all appropriate sources of </a:t>
            </a:r>
            <a:r>
              <a:rPr lang="en-US" sz="2800" i="1" dirty="0">
                <a:latin typeface="+mj-lt"/>
              </a:rPr>
              <a:t>witness coupon data</a:t>
            </a:r>
            <a:r>
              <a:rPr lang="en-US" sz="2800" dirty="0">
                <a:latin typeface="+mj-lt"/>
              </a:rPr>
              <a:t> in Repository</a:t>
            </a:r>
          </a:p>
          <a:p>
            <a:pPr marL="287338" indent="-287338">
              <a:buFont typeface="Arial" panose="020B0604020202020204" pitchFamily="34" charset="0"/>
              <a:buChar char="•"/>
            </a:pPr>
            <a:r>
              <a:rPr lang="en-US" sz="2800" dirty="0">
                <a:latin typeface="+mj-lt"/>
              </a:rPr>
              <a:t>Used to set acceptance criteria for witness tests</a:t>
            </a:r>
          </a:p>
        </p:txBody>
      </p:sp>
      <p:grpSp>
        <p:nvGrpSpPr>
          <p:cNvPr id="13" name="Group 12"/>
          <p:cNvGrpSpPr/>
          <p:nvPr/>
        </p:nvGrpSpPr>
        <p:grpSpPr>
          <a:xfrm>
            <a:off x="8344270" y="2880147"/>
            <a:ext cx="3009530" cy="3009530"/>
            <a:chOff x="8124548" y="3357239"/>
            <a:chExt cx="3009530" cy="3009530"/>
          </a:xfrm>
        </p:grpSpPr>
        <p:grpSp>
          <p:nvGrpSpPr>
            <p:cNvPr id="14" name="Group 13"/>
            <p:cNvGrpSpPr/>
            <p:nvPr/>
          </p:nvGrpSpPr>
          <p:grpSpPr>
            <a:xfrm>
              <a:off x="8124548" y="3357239"/>
              <a:ext cx="3009530" cy="3009530"/>
              <a:chOff x="8124548" y="3357239"/>
              <a:chExt cx="3009530" cy="3009530"/>
            </a:xfrm>
          </p:grpSpPr>
          <p:sp>
            <p:nvSpPr>
              <p:cNvPr id="17" name="Oval 16"/>
              <p:cNvSpPr/>
              <p:nvPr/>
            </p:nvSpPr>
            <p:spPr>
              <a:xfrm>
                <a:off x="8124548" y="3357239"/>
                <a:ext cx="3009530" cy="30095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215021" y="5734975"/>
                <a:ext cx="857927" cy="461665"/>
              </a:xfrm>
              <a:prstGeom prst="rect">
                <a:avLst/>
              </a:prstGeom>
              <a:noFill/>
            </p:spPr>
            <p:txBody>
              <a:bodyPr wrap="none" rtlCol="0">
                <a:spAutoFit/>
              </a:bodyPr>
              <a:lstStyle/>
              <a:p>
                <a:r>
                  <a:rPr lang="en-US" sz="2400" dirty="0">
                    <a:latin typeface="+mj-lt"/>
                  </a:rPr>
                  <a:t>PCRD</a:t>
                </a:r>
              </a:p>
            </p:txBody>
          </p:sp>
          <p:grpSp>
            <p:nvGrpSpPr>
              <p:cNvPr id="19" name="Group 18"/>
              <p:cNvGrpSpPr/>
              <p:nvPr/>
            </p:nvGrpSpPr>
            <p:grpSpPr>
              <a:xfrm>
                <a:off x="8414657" y="3733799"/>
                <a:ext cx="2456543" cy="1631407"/>
                <a:chOff x="7043057" y="3094089"/>
                <a:chExt cx="3853543" cy="2682598"/>
              </a:xfrm>
            </p:grpSpPr>
            <p:sp>
              <p:nvSpPr>
                <p:cNvPr id="23" name="Freeform 22"/>
                <p:cNvSpPr/>
                <p:nvPr/>
              </p:nvSpPr>
              <p:spPr>
                <a:xfrm>
                  <a:off x="7043057" y="3094089"/>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a:off x="8966200" y="3094090"/>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Connector 19"/>
              <p:cNvCxnSpPr/>
              <p:nvPr/>
            </p:nvCxnSpPr>
            <p:spPr>
              <a:xfrm flipV="1">
                <a:off x="8412480" y="5400040"/>
                <a:ext cx="2463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626600" y="3632200"/>
                <a:ext cx="10160" cy="181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653694" y="5146040"/>
                <a:ext cx="396240" cy="101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9482666" y="5376333"/>
              <a:ext cx="317716" cy="369332"/>
            </a:xfrm>
            <a:prstGeom prst="rect">
              <a:avLst/>
            </a:prstGeom>
            <a:noFill/>
          </p:spPr>
          <p:txBody>
            <a:bodyPr wrap="none" rtlCol="0">
              <a:spAutoFit/>
            </a:bodyPr>
            <a:lstStyle/>
            <a:p>
              <a:r>
                <a:rPr lang="en-US" dirty="0">
                  <a:latin typeface="Symbol" panose="05050102010706020507" pitchFamily="18" charset="2"/>
                </a:rPr>
                <a:t>m</a:t>
              </a:r>
            </a:p>
          </p:txBody>
        </p:sp>
        <p:sp>
          <p:nvSpPr>
            <p:cNvPr id="16" name="TextBox 15"/>
            <p:cNvSpPr txBox="1"/>
            <p:nvPr/>
          </p:nvSpPr>
          <p:spPr>
            <a:xfrm>
              <a:off x="9694333" y="4817533"/>
              <a:ext cx="324128" cy="369332"/>
            </a:xfrm>
            <a:prstGeom prst="rect">
              <a:avLst/>
            </a:prstGeom>
            <a:noFill/>
          </p:spPr>
          <p:txBody>
            <a:bodyPr wrap="none" rtlCol="0">
              <a:spAutoFit/>
            </a:bodyPr>
            <a:lstStyle/>
            <a:p>
              <a:r>
                <a:rPr lang="en-US" dirty="0">
                  <a:latin typeface="Symbol" panose="05050102010706020507" pitchFamily="18" charset="2"/>
                </a:rPr>
                <a:t>s</a:t>
              </a:r>
            </a:p>
          </p:txBody>
        </p:sp>
      </p:grpSp>
    </p:spTree>
    <p:extLst>
      <p:ext uri="{BB962C8B-B14F-4D97-AF65-F5344CB8AC3E}">
        <p14:creationId xmlns:p14="http://schemas.microsoft.com/office/powerpoint/2010/main" val="752031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884067"/>
          </a:xfrm>
        </p:spPr>
        <p:txBody>
          <a:bodyPr/>
          <a:lstStyle/>
          <a:p>
            <a:r>
              <a:rPr lang="en-US" b="1" dirty="0"/>
              <a:t>Material Properties – SPC</a:t>
            </a:r>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13</a:t>
            </a:fld>
            <a:endParaRPr lang="en-US"/>
          </a:p>
        </p:txBody>
      </p:sp>
      <p:pic>
        <p:nvPicPr>
          <p:cNvPr id="5" name="Picture 4"/>
          <p:cNvPicPr>
            <a:picLocks noChangeAspect="1"/>
          </p:cNvPicPr>
          <p:nvPr/>
        </p:nvPicPr>
        <p:blipFill>
          <a:blip r:embed="rId2"/>
          <a:stretch>
            <a:fillRect/>
          </a:stretch>
        </p:blipFill>
        <p:spPr>
          <a:xfrm>
            <a:off x="7014726" y="1950721"/>
            <a:ext cx="4872474" cy="3590809"/>
          </a:xfrm>
          <a:prstGeom prst="rect">
            <a:avLst/>
          </a:prstGeom>
        </p:spPr>
      </p:pic>
      <p:sp>
        <p:nvSpPr>
          <p:cNvPr id="6" name="Rectangle 3"/>
          <p:cNvSpPr txBox="1">
            <a:spLocks noChangeArrowheads="1"/>
          </p:cNvSpPr>
          <p:nvPr/>
        </p:nvSpPr>
        <p:spPr>
          <a:xfrm>
            <a:off x="304800" y="1043420"/>
            <a:ext cx="11582400" cy="762000"/>
          </a:xfrm>
          <a:prstGeom prst="rect">
            <a:avLst/>
          </a:prstGeom>
        </p:spPr>
        <p:txBody>
          <a:bodyPr/>
          <a:lstStyle>
            <a:lvl1pPr marL="342900" indent="-342900" algn="l" rtl="0" eaLnBrk="0" fontAlgn="base" hangingPunct="0">
              <a:spcBef>
                <a:spcPct val="20000"/>
              </a:spcBef>
              <a:spcAft>
                <a:spcPct val="0"/>
              </a:spcAft>
              <a:buChar char="•"/>
              <a:defRPr sz="32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2"/>
                </a:solidFill>
                <a:latin typeface="+mn-lt"/>
              </a:defRPr>
            </a:lvl2pPr>
            <a:lvl3pPr marL="1143000" indent="-228600" algn="l" rtl="0" eaLnBrk="0" fontAlgn="base" hangingPunct="0">
              <a:spcBef>
                <a:spcPct val="20000"/>
              </a:spcBef>
              <a:spcAft>
                <a:spcPct val="0"/>
              </a:spcAft>
              <a:buChar char="•"/>
              <a:defRPr sz="2400" b="1">
                <a:solidFill>
                  <a:schemeClr val="bg2"/>
                </a:solidFill>
                <a:latin typeface="+mn-lt"/>
              </a:defRPr>
            </a:lvl3pPr>
            <a:lvl4pPr marL="1600200" indent="-228600" algn="l" rtl="0" eaLnBrk="0" fontAlgn="base" hangingPunct="0">
              <a:spcBef>
                <a:spcPct val="20000"/>
              </a:spcBef>
              <a:spcAft>
                <a:spcPct val="0"/>
              </a:spcAft>
              <a:buChar char="–"/>
              <a:defRPr sz="2000" b="1">
                <a:solidFill>
                  <a:schemeClr val="bg2"/>
                </a:solidFill>
                <a:latin typeface="+mn-lt"/>
              </a:defRPr>
            </a:lvl4pPr>
            <a:lvl5pPr marL="2057400" indent="-228600" algn="l" rtl="0" eaLnBrk="0" fontAlgn="base" hangingPunct="0">
              <a:spcBef>
                <a:spcPct val="20000"/>
              </a:spcBef>
              <a:spcAft>
                <a:spcPct val="0"/>
              </a:spcAft>
              <a:buChar char="»"/>
              <a:defRPr sz="2000" b="1">
                <a:solidFill>
                  <a:schemeClr val="bg2"/>
                </a:solidFill>
                <a:latin typeface="+mn-lt"/>
              </a:defRPr>
            </a:lvl5pPr>
            <a:lvl6pPr marL="2514600" indent="-228600" algn="l" rtl="0" eaLnBrk="0" fontAlgn="base" hangingPunct="0">
              <a:spcBef>
                <a:spcPct val="20000"/>
              </a:spcBef>
              <a:spcAft>
                <a:spcPct val="0"/>
              </a:spcAft>
              <a:buChar char="»"/>
              <a:defRPr sz="2000" b="1">
                <a:solidFill>
                  <a:schemeClr val="bg2"/>
                </a:solidFill>
                <a:latin typeface="+mn-lt"/>
              </a:defRPr>
            </a:lvl6pPr>
            <a:lvl7pPr marL="2971800" indent="-228600" algn="l" rtl="0" eaLnBrk="0" fontAlgn="base" hangingPunct="0">
              <a:spcBef>
                <a:spcPct val="20000"/>
              </a:spcBef>
              <a:spcAft>
                <a:spcPct val="0"/>
              </a:spcAft>
              <a:buChar char="»"/>
              <a:defRPr sz="2000" b="1">
                <a:solidFill>
                  <a:schemeClr val="bg2"/>
                </a:solidFill>
                <a:latin typeface="+mn-lt"/>
              </a:defRPr>
            </a:lvl7pPr>
            <a:lvl8pPr marL="3429000" indent="-228600" algn="l" rtl="0" eaLnBrk="0" fontAlgn="base" hangingPunct="0">
              <a:spcBef>
                <a:spcPct val="20000"/>
              </a:spcBef>
              <a:spcAft>
                <a:spcPct val="0"/>
              </a:spcAft>
              <a:buChar char="»"/>
              <a:defRPr sz="2000" b="1">
                <a:solidFill>
                  <a:schemeClr val="bg2"/>
                </a:solidFill>
                <a:latin typeface="+mn-lt"/>
              </a:defRPr>
            </a:lvl8pPr>
            <a:lvl9pPr marL="3886200" indent="-228600" algn="l" rtl="0" eaLnBrk="0" fontAlgn="base" hangingPunct="0">
              <a:spcBef>
                <a:spcPct val="20000"/>
              </a:spcBef>
              <a:spcAft>
                <a:spcPct val="0"/>
              </a:spcAft>
              <a:buChar char="»"/>
              <a:defRPr sz="2000" b="1">
                <a:solidFill>
                  <a:schemeClr val="bg2"/>
                </a:solidFill>
                <a:latin typeface="+mn-lt"/>
              </a:defRPr>
            </a:lvl9pPr>
          </a:lstStyle>
          <a:p>
            <a:pPr marL="0" indent="0">
              <a:lnSpc>
                <a:spcPct val="120000"/>
              </a:lnSpc>
              <a:buNone/>
            </a:pPr>
            <a:r>
              <a:rPr lang="en-US" altLang="en-US" sz="2400" kern="0" baseline="0" dirty="0">
                <a:solidFill>
                  <a:schemeClr val="tx1"/>
                </a:solidFill>
              </a:rPr>
              <a:t>Statistical process controls are important in sustaining certification rationale</a:t>
            </a:r>
          </a:p>
        </p:txBody>
      </p:sp>
      <p:sp>
        <p:nvSpPr>
          <p:cNvPr id="7" name="Rectangle 3"/>
          <p:cNvSpPr txBox="1">
            <a:spLocks noChangeArrowheads="1"/>
          </p:cNvSpPr>
          <p:nvPr/>
        </p:nvSpPr>
        <p:spPr>
          <a:xfrm>
            <a:off x="304800" y="1805420"/>
            <a:ext cx="7086600" cy="4495800"/>
          </a:xfrm>
          <a:prstGeom prst="rect">
            <a:avLst/>
          </a:prstGeom>
        </p:spPr>
        <p:txBody>
          <a:bodyPr/>
          <a:lstStyle>
            <a:lvl1pPr marL="342900" indent="-342900" algn="l" rtl="0" eaLnBrk="0" fontAlgn="base" hangingPunct="0">
              <a:spcBef>
                <a:spcPct val="20000"/>
              </a:spcBef>
              <a:spcAft>
                <a:spcPct val="0"/>
              </a:spcAft>
              <a:buChar char="•"/>
              <a:defRPr sz="32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2"/>
                </a:solidFill>
                <a:latin typeface="+mn-lt"/>
              </a:defRPr>
            </a:lvl2pPr>
            <a:lvl3pPr marL="1143000" indent="-228600" algn="l" rtl="0" eaLnBrk="0" fontAlgn="base" hangingPunct="0">
              <a:spcBef>
                <a:spcPct val="20000"/>
              </a:spcBef>
              <a:spcAft>
                <a:spcPct val="0"/>
              </a:spcAft>
              <a:buChar char="•"/>
              <a:defRPr sz="2400" b="1">
                <a:solidFill>
                  <a:schemeClr val="bg2"/>
                </a:solidFill>
                <a:latin typeface="+mn-lt"/>
              </a:defRPr>
            </a:lvl3pPr>
            <a:lvl4pPr marL="1600200" indent="-228600" algn="l" rtl="0" eaLnBrk="0" fontAlgn="base" hangingPunct="0">
              <a:spcBef>
                <a:spcPct val="20000"/>
              </a:spcBef>
              <a:spcAft>
                <a:spcPct val="0"/>
              </a:spcAft>
              <a:buChar char="–"/>
              <a:defRPr sz="2000" b="1">
                <a:solidFill>
                  <a:schemeClr val="bg2"/>
                </a:solidFill>
                <a:latin typeface="+mn-lt"/>
              </a:defRPr>
            </a:lvl4pPr>
            <a:lvl5pPr marL="2057400" indent="-228600" algn="l" rtl="0" eaLnBrk="0" fontAlgn="base" hangingPunct="0">
              <a:spcBef>
                <a:spcPct val="20000"/>
              </a:spcBef>
              <a:spcAft>
                <a:spcPct val="0"/>
              </a:spcAft>
              <a:buChar char="»"/>
              <a:defRPr sz="2000" b="1">
                <a:solidFill>
                  <a:schemeClr val="bg2"/>
                </a:solidFill>
                <a:latin typeface="+mn-lt"/>
              </a:defRPr>
            </a:lvl5pPr>
            <a:lvl6pPr marL="2514600" indent="-228600" algn="l" rtl="0" eaLnBrk="0" fontAlgn="base" hangingPunct="0">
              <a:spcBef>
                <a:spcPct val="20000"/>
              </a:spcBef>
              <a:spcAft>
                <a:spcPct val="0"/>
              </a:spcAft>
              <a:buChar char="»"/>
              <a:defRPr sz="2000" b="1">
                <a:solidFill>
                  <a:schemeClr val="bg2"/>
                </a:solidFill>
                <a:latin typeface="+mn-lt"/>
              </a:defRPr>
            </a:lvl6pPr>
            <a:lvl7pPr marL="2971800" indent="-228600" algn="l" rtl="0" eaLnBrk="0" fontAlgn="base" hangingPunct="0">
              <a:spcBef>
                <a:spcPct val="20000"/>
              </a:spcBef>
              <a:spcAft>
                <a:spcPct val="0"/>
              </a:spcAft>
              <a:buChar char="»"/>
              <a:defRPr sz="2000" b="1">
                <a:solidFill>
                  <a:schemeClr val="bg2"/>
                </a:solidFill>
                <a:latin typeface="+mn-lt"/>
              </a:defRPr>
            </a:lvl7pPr>
            <a:lvl8pPr marL="3429000" indent="-228600" algn="l" rtl="0" eaLnBrk="0" fontAlgn="base" hangingPunct="0">
              <a:spcBef>
                <a:spcPct val="20000"/>
              </a:spcBef>
              <a:spcAft>
                <a:spcPct val="0"/>
              </a:spcAft>
              <a:buChar char="»"/>
              <a:defRPr sz="2000" b="1">
                <a:solidFill>
                  <a:schemeClr val="bg2"/>
                </a:solidFill>
                <a:latin typeface="+mn-lt"/>
              </a:defRPr>
            </a:lvl8pPr>
            <a:lvl9pPr marL="3886200" indent="-228600" algn="l" rtl="0" eaLnBrk="0" fontAlgn="base" hangingPunct="0">
              <a:spcBef>
                <a:spcPct val="20000"/>
              </a:spcBef>
              <a:spcAft>
                <a:spcPct val="0"/>
              </a:spcAft>
              <a:buChar char="»"/>
              <a:defRPr sz="2000" b="1">
                <a:solidFill>
                  <a:schemeClr val="bg2"/>
                </a:solidFill>
                <a:latin typeface="+mn-lt"/>
              </a:defRPr>
            </a:lvl9pPr>
          </a:lstStyle>
          <a:p>
            <a:pPr>
              <a:lnSpc>
                <a:spcPct val="120000"/>
              </a:lnSpc>
            </a:pPr>
            <a:r>
              <a:rPr lang="en-US" altLang="en-US" sz="2400" b="0" i="1" kern="0" baseline="0" dirty="0">
                <a:solidFill>
                  <a:schemeClr val="tx1"/>
                </a:solidFill>
              </a:rPr>
              <a:t>Statistical equivalency evaluations </a:t>
            </a:r>
            <a:r>
              <a:rPr lang="en-US" altLang="en-US" sz="2400" b="0" kern="0" baseline="0" dirty="0">
                <a:solidFill>
                  <a:schemeClr val="tx1"/>
                </a:solidFill>
              </a:rPr>
              <a:t>substantiate design values and process stability build-to-build</a:t>
            </a:r>
          </a:p>
          <a:p>
            <a:pPr marL="914400" lvl="1" indent="-457200">
              <a:lnSpc>
                <a:spcPct val="120000"/>
              </a:lnSpc>
              <a:buFont typeface="+mj-lt"/>
              <a:buAutoNum type="alphaLcParenR"/>
            </a:pPr>
            <a:r>
              <a:rPr lang="en-US" altLang="en-US" sz="2000" b="0" kern="0" baseline="0" dirty="0">
                <a:solidFill>
                  <a:schemeClr val="tx1"/>
                </a:solidFill>
              </a:rPr>
              <a:t>Process qualification</a:t>
            </a:r>
          </a:p>
          <a:p>
            <a:pPr marL="914400" lvl="1" indent="-457200">
              <a:lnSpc>
                <a:spcPct val="120000"/>
              </a:lnSpc>
              <a:buFont typeface="+mj-lt"/>
              <a:buAutoNum type="alphaLcParenR"/>
            </a:pPr>
            <a:r>
              <a:rPr lang="en-US" altLang="en-US" sz="2000" b="0" kern="0" baseline="0" dirty="0">
                <a:solidFill>
                  <a:schemeClr val="tx1"/>
                </a:solidFill>
              </a:rPr>
              <a:t>Witness testing</a:t>
            </a:r>
          </a:p>
          <a:p>
            <a:pPr marL="914400" lvl="1" indent="-457200">
              <a:lnSpc>
                <a:spcPct val="120000"/>
              </a:lnSpc>
              <a:buFont typeface="+mj-lt"/>
              <a:buAutoNum type="alphaLcParenR"/>
            </a:pPr>
            <a:r>
              <a:rPr lang="en-US" altLang="en-US" sz="2000" b="0" kern="0" baseline="0" dirty="0">
                <a:solidFill>
                  <a:schemeClr val="tx1"/>
                </a:solidFill>
              </a:rPr>
              <a:t>Integration to existing material data sets</a:t>
            </a:r>
          </a:p>
          <a:p>
            <a:pPr marL="914400" lvl="1" indent="-457200">
              <a:lnSpc>
                <a:spcPct val="120000"/>
              </a:lnSpc>
              <a:buFont typeface="+mj-lt"/>
              <a:buAutoNum type="alphaLcParenR"/>
            </a:pPr>
            <a:r>
              <a:rPr lang="en-US" altLang="en-US" sz="2000" b="0" kern="0" baseline="0" dirty="0">
                <a:solidFill>
                  <a:schemeClr val="tx1"/>
                </a:solidFill>
              </a:rPr>
              <a:t>Pre-production article evaluations</a:t>
            </a:r>
          </a:p>
          <a:p>
            <a:pPr marL="400050">
              <a:lnSpc>
                <a:spcPct val="120000"/>
              </a:lnSpc>
            </a:pPr>
            <a:r>
              <a:rPr lang="en-US" altLang="en-US" sz="2400" b="0" kern="0" baseline="0" dirty="0">
                <a:solidFill>
                  <a:schemeClr val="tx1"/>
                </a:solidFill>
              </a:rPr>
              <a:t>Equivalency of material performance is an anchor to the structural integrity rationale for additively manufactured parts</a:t>
            </a:r>
          </a:p>
        </p:txBody>
      </p:sp>
      <p:sp>
        <p:nvSpPr>
          <p:cNvPr id="8" name="TextBox 7"/>
          <p:cNvSpPr txBox="1"/>
          <p:nvPr/>
        </p:nvSpPr>
        <p:spPr>
          <a:xfrm>
            <a:off x="2064658" y="6079209"/>
            <a:ext cx="7183890" cy="369332"/>
          </a:xfrm>
          <a:prstGeom prst="rect">
            <a:avLst/>
          </a:prstGeom>
          <a:noFill/>
        </p:spPr>
        <p:txBody>
          <a:bodyPr wrap="none" rtlCol="0">
            <a:spAutoFit/>
          </a:bodyPr>
          <a:lstStyle/>
          <a:p>
            <a:r>
              <a:rPr lang="en-US" dirty="0">
                <a:solidFill>
                  <a:srgbClr val="FF0000"/>
                </a:solidFill>
              </a:rPr>
              <a:t>The dark and scary place most manufacturers are NOT used to operating….</a:t>
            </a:r>
          </a:p>
        </p:txBody>
      </p:sp>
    </p:spTree>
    <p:extLst>
      <p:ext uri="{BB962C8B-B14F-4D97-AF65-F5344CB8AC3E}">
        <p14:creationId xmlns:p14="http://schemas.microsoft.com/office/powerpoint/2010/main" val="569353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960267"/>
          </a:xfrm>
        </p:spPr>
        <p:txBody>
          <a:bodyPr/>
          <a:lstStyle/>
          <a:p>
            <a:r>
              <a:rPr lang="en-US" b="1" dirty="0"/>
              <a:t>Material Properties Suite</a:t>
            </a:r>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14</a:t>
            </a:fld>
            <a:endParaRPr lang="en-US"/>
          </a:p>
        </p:txBody>
      </p:sp>
      <p:sp>
        <p:nvSpPr>
          <p:cNvPr id="6" name="TextBox 5"/>
          <p:cNvSpPr txBox="1"/>
          <p:nvPr/>
        </p:nvSpPr>
        <p:spPr>
          <a:xfrm>
            <a:off x="270932" y="1066800"/>
            <a:ext cx="5071536" cy="2492990"/>
          </a:xfrm>
          <a:prstGeom prst="rect">
            <a:avLst/>
          </a:prstGeom>
          <a:noFill/>
        </p:spPr>
        <p:txBody>
          <a:bodyPr wrap="square" rtlCol="0">
            <a:spAutoFit/>
          </a:bodyPr>
          <a:lstStyle/>
          <a:p>
            <a:r>
              <a:rPr lang="en-US" sz="3600" u="sng" dirty="0">
                <a:latin typeface="+mj-lt"/>
              </a:rPr>
              <a:t>S</a:t>
            </a:r>
            <a:r>
              <a:rPr lang="en-US" sz="3600" dirty="0">
                <a:latin typeface="+mj-lt"/>
              </a:rPr>
              <a:t>tatistical </a:t>
            </a:r>
            <a:r>
              <a:rPr lang="en-US" sz="3600" u="sng" dirty="0">
                <a:latin typeface="+mj-lt"/>
              </a:rPr>
              <a:t>P</a:t>
            </a:r>
            <a:r>
              <a:rPr lang="en-US" sz="3600" dirty="0">
                <a:latin typeface="+mj-lt"/>
              </a:rPr>
              <a:t>rocess </a:t>
            </a:r>
            <a:r>
              <a:rPr lang="en-US" sz="3600" u="sng" dirty="0">
                <a:latin typeface="+mj-lt"/>
              </a:rPr>
              <a:t>C</a:t>
            </a:r>
            <a:r>
              <a:rPr lang="en-US" sz="3600" dirty="0">
                <a:latin typeface="+mj-lt"/>
              </a:rPr>
              <a:t>ontrol </a:t>
            </a:r>
          </a:p>
          <a:p>
            <a:r>
              <a:rPr lang="en-US" sz="3600" dirty="0">
                <a:latin typeface="+mj-lt"/>
              </a:rPr>
              <a:t>Acceptance Criteria</a:t>
            </a:r>
          </a:p>
          <a:p>
            <a:pPr marL="287338" indent="-287338">
              <a:buFont typeface="Arial" panose="020B0604020202020204" pitchFamily="34" charset="0"/>
              <a:buChar char="•"/>
            </a:pPr>
            <a:r>
              <a:rPr lang="en-US" sz="2800" dirty="0">
                <a:latin typeface="+mj-lt"/>
              </a:rPr>
              <a:t>Derived from PCRD</a:t>
            </a:r>
          </a:p>
          <a:p>
            <a:pPr marL="287338" indent="-287338">
              <a:buFont typeface="Arial" panose="020B0604020202020204" pitchFamily="34" charset="0"/>
              <a:buChar char="•"/>
            </a:pPr>
            <a:r>
              <a:rPr lang="en-US" sz="2800" dirty="0">
                <a:latin typeface="+mj-lt"/>
              </a:rPr>
              <a:t>Acceptance criteria for </a:t>
            </a:r>
          </a:p>
          <a:p>
            <a:pPr indent="287338"/>
            <a:r>
              <a:rPr lang="en-US" sz="2800" dirty="0">
                <a:latin typeface="+mj-lt"/>
              </a:rPr>
              <a:t>witness tests</a:t>
            </a:r>
          </a:p>
        </p:txBody>
      </p:sp>
      <p:grpSp>
        <p:nvGrpSpPr>
          <p:cNvPr id="7" name="Group 6"/>
          <p:cNvGrpSpPr/>
          <p:nvPr/>
        </p:nvGrpSpPr>
        <p:grpSpPr>
          <a:xfrm>
            <a:off x="5561026" y="1066800"/>
            <a:ext cx="5574216" cy="1406798"/>
            <a:chOff x="1859543" y="1670892"/>
            <a:chExt cx="7696940" cy="2308194"/>
          </a:xfrm>
        </p:grpSpPr>
        <p:sp>
          <p:nvSpPr>
            <p:cNvPr id="8" name="Rounded Rectangle 7"/>
            <p:cNvSpPr/>
            <p:nvPr/>
          </p:nvSpPr>
          <p:spPr>
            <a:xfrm>
              <a:off x="1859543" y="1670892"/>
              <a:ext cx="7696940" cy="230819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728915" y="1811043"/>
              <a:ext cx="1345582" cy="1833239"/>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2115226" y="1864310"/>
              <a:ext cx="1423488" cy="1315018"/>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2858609" y="2617695"/>
              <a:ext cx="2266764" cy="1127844"/>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4581679" y="1917577"/>
              <a:ext cx="1982716" cy="1156563"/>
            </a:xfrm>
            <a:prstGeom prst="rect">
              <a:avLst/>
            </a:prstGeom>
            <a:ln>
              <a:solidFill>
                <a:schemeClr val="tx1"/>
              </a:solidFill>
            </a:ln>
          </p:spPr>
        </p:pic>
        <p:pic>
          <p:nvPicPr>
            <p:cNvPr id="13" name="Picture 12"/>
            <p:cNvPicPr>
              <a:picLocks noChangeAspect="1"/>
            </p:cNvPicPr>
            <p:nvPr/>
          </p:nvPicPr>
          <p:blipFill>
            <a:blip r:embed="rId6"/>
            <a:stretch>
              <a:fillRect/>
            </a:stretch>
          </p:blipFill>
          <p:spPr>
            <a:xfrm>
              <a:off x="6090081" y="2790695"/>
              <a:ext cx="1947169" cy="967056"/>
            </a:xfrm>
            <a:prstGeom prst="rect">
              <a:avLst/>
            </a:prstGeom>
            <a:ln>
              <a:solidFill>
                <a:schemeClr val="tx1"/>
              </a:solidFill>
            </a:ln>
          </p:spPr>
        </p:pic>
      </p:grpSp>
      <p:grpSp>
        <p:nvGrpSpPr>
          <p:cNvPr id="15" name="Group 14"/>
          <p:cNvGrpSpPr/>
          <p:nvPr/>
        </p:nvGrpSpPr>
        <p:grpSpPr>
          <a:xfrm>
            <a:off x="8511302" y="3537102"/>
            <a:ext cx="3009530" cy="3009530"/>
            <a:chOff x="8124548" y="3357239"/>
            <a:chExt cx="3009530" cy="3009530"/>
          </a:xfrm>
        </p:grpSpPr>
        <p:grpSp>
          <p:nvGrpSpPr>
            <p:cNvPr id="31" name="Group 30"/>
            <p:cNvGrpSpPr/>
            <p:nvPr/>
          </p:nvGrpSpPr>
          <p:grpSpPr>
            <a:xfrm>
              <a:off x="8124548" y="3357239"/>
              <a:ext cx="3009530" cy="3009530"/>
              <a:chOff x="8124548" y="3357239"/>
              <a:chExt cx="3009530" cy="3009530"/>
            </a:xfrm>
          </p:grpSpPr>
          <p:sp>
            <p:nvSpPr>
              <p:cNvPr id="34" name="Oval 33"/>
              <p:cNvSpPr/>
              <p:nvPr/>
            </p:nvSpPr>
            <p:spPr>
              <a:xfrm>
                <a:off x="8124548" y="3357239"/>
                <a:ext cx="3009530" cy="30095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9215021" y="5734975"/>
                <a:ext cx="857927" cy="461665"/>
              </a:xfrm>
              <a:prstGeom prst="rect">
                <a:avLst/>
              </a:prstGeom>
              <a:noFill/>
            </p:spPr>
            <p:txBody>
              <a:bodyPr wrap="none" rtlCol="0">
                <a:spAutoFit/>
              </a:bodyPr>
              <a:lstStyle/>
              <a:p>
                <a:r>
                  <a:rPr lang="en-US" sz="2400" dirty="0">
                    <a:latin typeface="+mj-lt"/>
                  </a:rPr>
                  <a:t>PCRD</a:t>
                </a:r>
              </a:p>
            </p:txBody>
          </p:sp>
          <p:grpSp>
            <p:nvGrpSpPr>
              <p:cNvPr id="36" name="Group 35"/>
              <p:cNvGrpSpPr/>
              <p:nvPr/>
            </p:nvGrpSpPr>
            <p:grpSpPr>
              <a:xfrm>
                <a:off x="8414657" y="3733799"/>
                <a:ext cx="2456543" cy="1631407"/>
                <a:chOff x="7043057" y="3094089"/>
                <a:chExt cx="3853543" cy="2682598"/>
              </a:xfrm>
            </p:grpSpPr>
            <p:sp>
              <p:nvSpPr>
                <p:cNvPr id="40" name="Freeform 39"/>
                <p:cNvSpPr/>
                <p:nvPr/>
              </p:nvSpPr>
              <p:spPr>
                <a:xfrm>
                  <a:off x="7043057" y="3094089"/>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8966200" y="3094090"/>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p:cNvCxnSpPr/>
              <p:nvPr/>
            </p:nvCxnSpPr>
            <p:spPr>
              <a:xfrm flipV="1">
                <a:off x="8412480" y="5400040"/>
                <a:ext cx="2463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626600" y="3632200"/>
                <a:ext cx="10160" cy="181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653694" y="5146040"/>
                <a:ext cx="396240" cy="1016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9482666" y="5376333"/>
              <a:ext cx="317716" cy="369332"/>
            </a:xfrm>
            <a:prstGeom prst="rect">
              <a:avLst/>
            </a:prstGeom>
            <a:noFill/>
          </p:spPr>
          <p:txBody>
            <a:bodyPr wrap="none" rtlCol="0">
              <a:spAutoFit/>
            </a:bodyPr>
            <a:lstStyle/>
            <a:p>
              <a:r>
                <a:rPr lang="en-US" dirty="0">
                  <a:latin typeface="Symbol" panose="05050102010706020507" pitchFamily="18" charset="2"/>
                </a:rPr>
                <a:t>m</a:t>
              </a:r>
            </a:p>
          </p:txBody>
        </p:sp>
        <p:sp>
          <p:nvSpPr>
            <p:cNvPr id="33" name="TextBox 32"/>
            <p:cNvSpPr txBox="1"/>
            <p:nvPr/>
          </p:nvSpPr>
          <p:spPr>
            <a:xfrm>
              <a:off x="9694333" y="4817533"/>
              <a:ext cx="324128" cy="369332"/>
            </a:xfrm>
            <a:prstGeom prst="rect">
              <a:avLst/>
            </a:prstGeom>
            <a:noFill/>
          </p:spPr>
          <p:txBody>
            <a:bodyPr wrap="none" rtlCol="0">
              <a:spAutoFit/>
            </a:bodyPr>
            <a:lstStyle/>
            <a:p>
              <a:r>
                <a:rPr lang="en-US" dirty="0">
                  <a:latin typeface="Symbol" panose="05050102010706020507" pitchFamily="18" charset="2"/>
                </a:rPr>
                <a:t>s</a:t>
              </a:r>
            </a:p>
          </p:txBody>
        </p:sp>
      </p:grpSp>
      <p:sp>
        <p:nvSpPr>
          <p:cNvPr id="16" name="Rounded Rectangle 15"/>
          <p:cNvSpPr/>
          <p:nvPr/>
        </p:nvSpPr>
        <p:spPr>
          <a:xfrm>
            <a:off x="4746640" y="4228771"/>
            <a:ext cx="2902998" cy="143579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SPC Acceptance Criteria for Witness Testing</a:t>
            </a:r>
          </a:p>
        </p:txBody>
      </p:sp>
      <p:sp>
        <p:nvSpPr>
          <p:cNvPr id="17" name="Right Arrow 16"/>
          <p:cNvSpPr/>
          <p:nvPr/>
        </p:nvSpPr>
        <p:spPr>
          <a:xfrm flipH="1">
            <a:off x="7733494" y="4673600"/>
            <a:ext cx="514930" cy="523159"/>
          </a:xfrm>
          <a:prstGeom prst="rightArrow">
            <a:avLst>
              <a:gd name="adj1" fmla="val 41177"/>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94805" y="3559790"/>
            <a:ext cx="3009530" cy="3017386"/>
            <a:chOff x="8124548" y="3357239"/>
            <a:chExt cx="3009530" cy="3017386"/>
          </a:xfrm>
        </p:grpSpPr>
        <p:sp>
          <p:nvSpPr>
            <p:cNvPr id="24" name="Oval 23"/>
            <p:cNvSpPr/>
            <p:nvPr/>
          </p:nvSpPr>
          <p:spPr>
            <a:xfrm>
              <a:off x="8124548" y="3357239"/>
              <a:ext cx="3009530" cy="300953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9138821" y="5543628"/>
              <a:ext cx="1015021" cy="830997"/>
            </a:xfrm>
            <a:prstGeom prst="rect">
              <a:avLst/>
            </a:prstGeom>
            <a:noFill/>
          </p:spPr>
          <p:txBody>
            <a:bodyPr wrap="none" rtlCol="0">
              <a:spAutoFit/>
            </a:bodyPr>
            <a:lstStyle/>
            <a:p>
              <a:r>
                <a:rPr lang="en-US" sz="2400" dirty="0">
                  <a:latin typeface="+mj-lt"/>
                </a:rPr>
                <a:t>Design</a:t>
              </a:r>
            </a:p>
            <a:p>
              <a:r>
                <a:rPr lang="en-US" sz="2400" dirty="0">
                  <a:latin typeface="+mj-lt"/>
                </a:rPr>
                <a:t>Values</a:t>
              </a:r>
            </a:p>
          </p:txBody>
        </p:sp>
        <p:grpSp>
          <p:nvGrpSpPr>
            <p:cNvPr id="26" name="Group 25"/>
            <p:cNvGrpSpPr/>
            <p:nvPr/>
          </p:nvGrpSpPr>
          <p:grpSpPr>
            <a:xfrm>
              <a:off x="8414657" y="3733799"/>
              <a:ext cx="2456543" cy="1631407"/>
              <a:chOff x="7043057" y="3094089"/>
              <a:chExt cx="3853543" cy="2682598"/>
            </a:xfrm>
          </p:grpSpPr>
          <p:sp>
            <p:nvSpPr>
              <p:cNvPr id="29" name="Freeform 28"/>
              <p:cNvSpPr/>
              <p:nvPr/>
            </p:nvSpPr>
            <p:spPr>
              <a:xfrm>
                <a:off x="7043057" y="3094089"/>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flipH="1">
                <a:off x="8966200" y="3094090"/>
                <a:ext cx="1930400" cy="2682597"/>
              </a:xfrm>
              <a:custGeom>
                <a:avLst/>
                <a:gdLst>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36057 w 1930400"/>
                  <a:gd name="connsiteY9" fmla="*/ 62768 h 2682597"/>
                  <a:gd name="connsiteX10" fmla="*/ 1894114 w 1930400"/>
                  <a:gd name="connsiteY10" fmla="*/ 8340 h 2682597"/>
                  <a:gd name="connsiteX11" fmla="*/ 1930400 w 1930400"/>
                  <a:gd name="connsiteY11" fmla="*/ 1082 h 2682597"/>
                  <a:gd name="connsiteX0" fmla="*/ 0 w 1930400"/>
                  <a:gd name="connsiteY0" fmla="*/ 2682597 h 2682597"/>
                  <a:gd name="connsiteX1" fmla="*/ 322943 w 1930400"/>
                  <a:gd name="connsiteY1" fmla="*/ 2675340 h 2682597"/>
                  <a:gd name="connsiteX2" fmla="*/ 656772 w 1930400"/>
                  <a:gd name="connsiteY2" fmla="*/ 2639054 h 2682597"/>
                  <a:gd name="connsiteX3" fmla="*/ 928914 w 1930400"/>
                  <a:gd name="connsiteY3" fmla="*/ 2479397 h 2682597"/>
                  <a:gd name="connsiteX4" fmla="*/ 1164772 w 1930400"/>
                  <a:gd name="connsiteY4" fmla="*/ 2087511 h 2682597"/>
                  <a:gd name="connsiteX5" fmla="*/ 1375229 w 1930400"/>
                  <a:gd name="connsiteY5" fmla="*/ 1437997 h 2682597"/>
                  <a:gd name="connsiteX6" fmla="*/ 1527629 w 1930400"/>
                  <a:gd name="connsiteY6" fmla="*/ 911854 h 2682597"/>
                  <a:gd name="connsiteX7" fmla="*/ 1661886 w 1930400"/>
                  <a:gd name="connsiteY7" fmla="*/ 425625 h 2682597"/>
                  <a:gd name="connsiteX8" fmla="*/ 1741714 w 1930400"/>
                  <a:gd name="connsiteY8" fmla="*/ 189768 h 2682597"/>
                  <a:gd name="connsiteX9" fmla="*/ 1817914 w 1930400"/>
                  <a:gd name="connsiteY9" fmla="*/ 62768 h 2682597"/>
                  <a:gd name="connsiteX10" fmla="*/ 1894114 w 1930400"/>
                  <a:gd name="connsiteY10" fmla="*/ 8340 h 2682597"/>
                  <a:gd name="connsiteX11" fmla="*/ 1930400 w 1930400"/>
                  <a:gd name="connsiteY11" fmla="*/ 1082 h 268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0400" h="2682597">
                    <a:moveTo>
                      <a:pt x="0" y="2682597"/>
                    </a:moveTo>
                    <a:cubicBezTo>
                      <a:pt x="106740" y="2682597"/>
                      <a:pt x="213481" y="2682597"/>
                      <a:pt x="322943" y="2675340"/>
                    </a:cubicBezTo>
                    <a:cubicBezTo>
                      <a:pt x="432405" y="2668083"/>
                      <a:pt x="555777" y="2671711"/>
                      <a:pt x="656772" y="2639054"/>
                    </a:cubicBezTo>
                    <a:cubicBezTo>
                      <a:pt x="757767" y="2606397"/>
                      <a:pt x="844248" y="2571321"/>
                      <a:pt x="928914" y="2479397"/>
                    </a:cubicBezTo>
                    <a:cubicBezTo>
                      <a:pt x="1013580" y="2387473"/>
                      <a:pt x="1090386" y="2261077"/>
                      <a:pt x="1164772" y="2087511"/>
                    </a:cubicBezTo>
                    <a:cubicBezTo>
                      <a:pt x="1239158" y="1913945"/>
                      <a:pt x="1314753" y="1633940"/>
                      <a:pt x="1375229" y="1437997"/>
                    </a:cubicBezTo>
                    <a:cubicBezTo>
                      <a:pt x="1435705" y="1242054"/>
                      <a:pt x="1479853" y="1080583"/>
                      <a:pt x="1527629" y="911854"/>
                    </a:cubicBezTo>
                    <a:cubicBezTo>
                      <a:pt x="1575405" y="743125"/>
                      <a:pt x="1626205" y="545973"/>
                      <a:pt x="1661886" y="425625"/>
                    </a:cubicBezTo>
                    <a:cubicBezTo>
                      <a:pt x="1697567" y="305277"/>
                      <a:pt x="1715709" y="250244"/>
                      <a:pt x="1741714" y="189768"/>
                    </a:cubicBezTo>
                    <a:cubicBezTo>
                      <a:pt x="1767719" y="129292"/>
                      <a:pt x="1792514" y="93006"/>
                      <a:pt x="1817914" y="62768"/>
                    </a:cubicBezTo>
                    <a:cubicBezTo>
                      <a:pt x="1843314" y="32530"/>
                      <a:pt x="1875366" y="18621"/>
                      <a:pt x="1894114" y="8340"/>
                    </a:cubicBezTo>
                    <a:cubicBezTo>
                      <a:pt x="1912862" y="-1941"/>
                      <a:pt x="1920119" y="-430"/>
                      <a:pt x="1930400" y="10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p:nvCxnSpPr>
          <p:spPr>
            <a:xfrm flipV="1">
              <a:off x="8412480" y="5400040"/>
              <a:ext cx="2463800" cy="1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626600" y="3632200"/>
              <a:ext cx="10160" cy="1818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ight Arrow 18"/>
          <p:cNvSpPr/>
          <p:nvPr/>
        </p:nvSpPr>
        <p:spPr>
          <a:xfrm>
            <a:off x="3748269" y="4729366"/>
            <a:ext cx="935342" cy="467394"/>
          </a:xfrm>
          <a:prstGeom prst="rightArrow">
            <a:avLst>
              <a:gd name="adj1" fmla="val 41177"/>
              <a:gd name="adj2" fmla="val 50000"/>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3778308" y="4619217"/>
            <a:ext cx="687691" cy="68769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p:nvPr/>
        </p:nvCxnSpPr>
        <p:spPr>
          <a:xfrm>
            <a:off x="1187700" y="4158949"/>
            <a:ext cx="0" cy="1505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99985" y="5647718"/>
            <a:ext cx="395749" cy="307777"/>
          </a:xfrm>
          <a:prstGeom prst="rect">
            <a:avLst/>
          </a:prstGeom>
          <a:noFill/>
        </p:spPr>
        <p:txBody>
          <a:bodyPr wrap="none" rtlCol="0">
            <a:spAutoFit/>
          </a:bodyPr>
          <a:lstStyle/>
          <a:p>
            <a:r>
              <a:rPr lang="en-US" sz="1400" dirty="0"/>
              <a:t>DV</a:t>
            </a:r>
          </a:p>
        </p:txBody>
      </p:sp>
      <p:sp>
        <p:nvSpPr>
          <p:cNvPr id="23" name="TextBox 22"/>
          <p:cNvSpPr txBox="1"/>
          <p:nvPr/>
        </p:nvSpPr>
        <p:spPr>
          <a:xfrm>
            <a:off x="2028377" y="5586163"/>
            <a:ext cx="317716" cy="369332"/>
          </a:xfrm>
          <a:prstGeom prst="rect">
            <a:avLst/>
          </a:prstGeom>
          <a:noFill/>
        </p:spPr>
        <p:txBody>
          <a:bodyPr wrap="none" rtlCol="0">
            <a:spAutoFit/>
          </a:bodyPr>
          <a:lstStyle/>
          <a:p>
            <a:r>
              <a:rPr lang="en-US" dirty="0">
                <a:latin typeface="Symbol" panose="05050102010706020507" pitchFamily="18" charset="2"/>
              </a:rPr>
              <a:t>m</a:t>
            </a:r>
          </a:p>
        </p:txBody>
      </p:sp>
    </p:spTree>
    <p:extLst>
      <p:ext uri="{BB962C8B-B14F-4D97-AF65-F5344CB8AC3E}">
        <p14:creationId xmlns:p14="http://schemas.microsoft.com/office/powerpoint/2010/main" val="144556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1214267"/>
          </a:xfrm>
        </p:spPr>
        <p:txBody>
          <a:bodyPr>
            <a:normAutofit fontScale="90000"/>
          </a:bodyPr>
          <a:lstStyle/>
          <a:p>
            <a:r>
              <a:rPr lang="en-US" b="1" dirty="0"/>
              <a:t>Material Properties Suite – PCRD and SPC Criteria</a:t>
            </a:r>
            <a:endParaRPr lang="en-US" dirty="0"/>
          </a:p>
        </p:txBody>
      </p:sp>
      <p:sp>
        <p:nvSpPr>
          <p:cNvPr id="3" name="Content Placeholder 2"/>
          <p:cNvSpPr>
            <a:spLocks noGrp="1"/>
          </p:cNvSpPr>
          <p:nvPr>
            <p:ph idx="1"/>
          </p:nvPr>
        </p:nvSpPr>
        <p:spPr>
          <a:xfrm>
            <a:off x="0" y="1320799"/>
            <a:ext cx="5613400" cy="5400675"/>
          </a:xfrm>
        </p:spPr>
        <p:txBody>
          <a:bodyPr>
            <a:normAutofit/>
          </a:bodyPr>
          <a:lstStyle/>
          <a:p>
            <a:pPr marL="230188" indent="-230188"/>
            <a:r>
              <a:rPr lang="en-US" dirty="0"/>
              <a:t>Witness test acceptance is </a:t>
            </a:r>
            <a:r>
              <a:rPr lang="en-US" b="1" dirty="0">
                <a:solidFill>
                  <a:srgbClr val="FF0000"/>
                </a:solidFill>
              </a:rPr>
              <a:t>not</a:t>
            </a:r>
            <a:r>
              <a:rPr lang="en-US" dirty="0"/>
              <a:t> intended to be based upon design values or “specification minimums”</a:t>
            </a:r>
          </a:p>
          <a:p>
            <a:pPr marL="230188" indent="-230188"/>
            <a:r>
              <a:rPr lang="en-US" dirty="0"/>
              <a:t>Acceptance is based on witness tests reflecting properties in the MPS used to develop design values</a:t>
            </a:r>
          </a:p>
          <a:p>
            <a:pPr marL="230188" indent="-230188"/>
            <a:r>
              <a:rPr lang="en-US" dirty="0"/>
              <a:t>Suggested approach</a:t>
            </a:r>
          </a:p>
          <a:p>
            <a:pPr marL="687388" lvl="1" indent="-230188"/>
            <a:r>
              <a:rPr lang="en-US" sz="2800" dirty="0"/>
              <a:t>Acceptance range on mean value</a:t>
            </a:r>
          </a:p>
          <a:p>
            <a:pPr marL="687388" lvl="1" indent="-230188"/>
            <a:r>
              <a:rPr lang="en-US" sz="2800" dirty="0"/>
              <a:t>Acceptance range on variability (e.g., standard deviation)</a:t>
            </a:r>
          </a:p>
          <a:p>
            <a:pPr marL="687388" lvl="1" indent="-230188"/>
            <a:r>
              <a:rPr lang="en-US" sz="2800" dirty="0"/>
              <a:t>Limit on lowest single value</a:t>
            </a:r>
          </a:p>
        </p:txBody>
      </p:sp>
      <p:sp>
        <p:nvSpPr>
          <p:cNvPr id="4" name="Slide Number Placeholder 3"/>
          <p:cNvSpPr>
            <a:spLocks noGrp="1"/>
          </p:cNvSpPr>
          <p:nvPr>
            <p:ph type="sldNum" sz="quarter" idx="12"/>
          </p:nvPr>
        </p:nvSpPr>
        <p:spPr/>
        <p:txBody>
          <a:bodyPr/>
          <a:lstStyle/>
          <a:p>
            <a:fld id="{3ACF1BEE-6F89-438A-890D-386550F99E2E}" type="slidenum">
              <a:rPr lang="en-US" smtClean="0"/>
              <a:t>15</a:t>
            </a:fld>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497987" y="1320798"/>
            <a:ext cx="6694013" cy="4394202"/>
          </a:xfrm>
          <a:prstGeom prst="rect">
            <a:avLst/>
          </a:prstGeom>
          <a:solidFill>
            <a:schemeClr val="bg1"/>
          </a:solidFill>
          <a:ln w="28575">
            <a:solidFill>
              <a:schemeClr val="accent1"/>
            </a:solidFill>
          </a:ln>
        </p:spPr>
      </p:pic>
    </p:spTree>
    <p:extLst>
      <p:ext uri="{BB962C8B-B14F-4D97-AF65-F5344CB8AC3E}">
        <p14:creationId xmlns:p14="http://schemas.microsoft.com/office/powerpoint/2010/main" val="105488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a </a:t>
            </a:r>
            <a:r>
              <a:rPr lang="en-US" dirty="0" err="1" smtClean="0"/>
              <a:t>QMP</a:t>
            </a:r>
            <a:r>
              <a:rPr lang="en-US" dirty="0" smtClean="0"/>
              <a:t> to an MPS</a:t>
            </a:r>
            <a:endParaRPr lang="en-US" dirty="0"/>
          </a:p>
        </p:txBody>
      </p:sp>
      <p:pic>
        <p:nvPicPr>
          <p:cNvPr id="5" name="Content Placeholder 4"/>
          <p:cNvPicPr>
            <a:picLocks noGrp="1" noChangeAspect="1"/>
          </p:cNvPicPr>
          <p:nvPr>
            <p:ph idx="1"/>
          </p:nvPr>
        </p:nvPicPr>
        <p:blipFill>
          <a:blip r:embed="rId2"/>
          <a:stretch>
            <a:fillRect/>
          </a:stretch>
        </p:blipFill>
        <p:spPr>
          <a:xfrm>
            <a:off x="2914624" y="991907"/>
            <a:ext cx="6347757" cy="5729567"/>
          </a:xfrm>
          <a:prstGeom prst="rect">
            <a:avLst/>
          </a:prstGeom>
        </p:spPr>
      </p:pic>
      <p:sp>
        <p:nvSpPr>
          <p:cNvPr id="4" name="Slide Number Placeholder 3"/>
          <p:cNvSpPr>
            <a:spLocks noGrp="1"/>
          </p:cNvSpPr>
          <p:nvPr>
            <p:ph type="sldNum" sz="quarter" idx="12"/>
          </p:nvPr>
        </p:nvSpPr>
        <p:spPr/>
        <p:txBody>
          <a:bodyPr/>
          <a:lstStyle/>
          <a:p>
            <a:fld id="{3ACF1BEE-6F89-438A-890D-386550F99E2E}" type="slidenum">
              <a:rPr lang="en-US" smtClean="0"/>
              <a:t>16</a:t>
            </a:fld>
            <a:endParaRPr lang="en-US"/>
          </a:p>
        </p:txBody>
      </p:sp>
    </p:spTree>
    <p:extLst>
      <p:ext uri="{BB962C8B-B14F-4D97-AF65-F5344CB8AC3E}">
        <p14:creationId xmlns:p14="http://schemas.microsoft.com/office/powerpoint/2010/main" val="255066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Bootstrapping a </a:t>
            </a:r>
            <a:r>
              <a:rPr lang="en-US" dirty="0" err="1" smtClean="0"/>
              <a:t>QMP</a:t>
            </a:r>
            <a:r>
              <a:rPr lang="en-US" dirty="0" smtClean="0"/>
              <a:t> and MPS</a:t>
            </a:r>
            <a:endParaRPr lang="en-US" dirty="0"/>
          </a:p>
        </p:txBody>
      </p:sp>
      <p:sp>
        <p:nvSpPr>
          <p:cNvPr id="3" name="Content Placeholder 2"/>
          <p:cNvSpPr>
            <a:spLocks noGrp="1"/>
          </p:cNvSpPr>
          <p:nvPr>
            <p:ph idx="1"/>
          </p:nvPr>
        </p:nvSpPr>
        <p:spPr/>
        <p:txBody>
          <a:bodyPr/>
          <a:lstStyle/>
          <a:p>
            <a:r>
              <a:rPr lang="en-US" i="1" dirty="0"/>
              <a:t>When new AM processes are first established, an MPS may not yet exist to conduct the registration process. In such cases, the material test data generated to produce the </a:t>
            </a:r>
            <a:r>
              <a:rPr lang="en-US" i="1" dirty="0" err="1"/>
              <a:t>QMP</a:t>
            </a:r>
            <a:r>
              <a:rPr lang="en-US" i="1" dirty="0"/>
              <a:t> are also used to generate the initial MPS (i.e., bootstrapping), and the </a:t>
            </a:r>
            <a:r>
              <a:rPr lang="en-US" i="1" dirty="0" err="1"/>
              <a:t>QMP</a:t>
            </a:r>
            <a:r>
              <a:rPr lang="en-US" i="1" dirty="0"/>
              <a:t> is registered to the new MPS by default. </a:t>
            </a:r>
            <a:endParaRPr lang="en-US" i="1" dirty="0" smtClean="0"/>
          </a:p>
          <a:p>
            <a:r>
              <a:rPr lang="en-US" i="1" dirty="0" smtClean="0"/>
              <a:t>Additional </a:t>
            </a:r>
            <a:r>
              <a:rPr lang="en-US" i="1" dirty="0"/>
              <a:t>data generated from the </a:t>
            </a:r>
            <a:r>
              <a:rPr lang="en-US" i="1" dirty="0" err="1"/>
              <a:t>QMP</a:t>
            </a:r>
            <a:r>
              <a:rPr lang="en-US" i="1" dirty="0"/>
              <a:t> are used to populate preliminary MPS </a:t>
            </a:r>
            <a:r>
              <a:rPr lang="en-US" i="1" dirty="0" err="1"/>
              <a:t>PCRDs</a:t>
            </a:r>
            <a:r>
              <a:rPr lang="en-US" i="1" dirty="0"/>
              <a:t> and other material properties to enable registration of additional </a:t>
            </a:r>
            <a:r>
              <a:rPr lang="en-US" i="1" dirty="0" err="1"/>
              <a:t>QMPs</a:t>
            </a:r>
            <a:r>
              <a:rPr lang="en-US" i="1" dirty="0"/>
              <a:t>. </a:t>
            </a:r>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17</a:t>
            </a:fld>
            <a:endParaRPr lang="en-US"/>
          </a:p>
        </p:txBody>
      </p:sp>
    </p:spTree>
    <p:extLst>
      <p:ext uri="{BB962C8B-B14F-4D97-AF65-F5344CB8AC3E}">
        <p14:creationId xmlns:p14="http://schemas.microsoft.com/office/powerpoint/2010/main" val="197979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Foundation Complete!!</a:t>
            </a:r>
          </a:p>
        </p:txBody>
      </p:sp>
      <p:sp>
        <p:nvSpPr>
          <p:cNvPr id="3" name="Content Placeholder 2"/>
          <p:cNvSpPr>
            <a:spLocks noGrp="1"/>
          </p:cNvSpPr>
          <p:nvPr>
            <p:ph idx="1"/>
          </p:nvPr>
        </p:nvSpPr>
        <p:spPr>
          <a:xfrm>
            <a:off x="660400" y="1291095"/>
            <a:ext cx="10515600" cy="4351338"/>
          </a:xfrm>
        </p:spPr>
        <p:txBody>
          <a:bodyPr>
            <a:normAutofit/>
          </a:bodyPr>
          <a:lstStyle/>
          <a:p>
            <a:pPr marL="0" indent="0">
              <a:lnSpc>
                <a:spcPct val="120000"/>
              </a:lnSpc>
              <a:buNone/>
            </a:pPr>
            <a:r>
              <a:rPr lang="en-US" altLang="en-US" sz="3200" kern="0" dirty="0"/>
              <a:t>A basis to begin designing AM parts with certification intent is feasible once the foundation is laid.</a:t>
            </a:r>
          </a:p>
        </p:txBody>
      </p:sp>
      <p:sp>
        <p:nvSpPr>
          <p:cNvPr id="4" name="Slide Number Placeholder 3"/>
          <p:cNvSpPr>
            <a:spLocks noGrp="1"/>
          </p:cNvSpPr>
          <p:nvPr>
            <p:ph type="sldNum" sz="quarter" idx="12"/>
          </p:nvPr>
        </p:nvSpPr>
        <p:spPr/>
        <p:txBody>
          <a:bodyPr/>
          <a:lstStyle/>
          <a:p>
            <a:fld id="{3ACF1BEE-6F89-438A-890D-386550F99E2E}" type="slidenum">
              <a:rPr lang="en-US" smtClean="0"/>
              <a:t>18</a:t>
            </a:fld>
            <a:endParaRPr lang="en-US"/>
          </a:p>
        </p:txBody>
      </p:sp>
      <p:pic>
        <p:nvPicPr>
          <p:cNvPr id="5" name="Picture 4"/>
          <p:cNvPicPr>
            <a:picLocks noChangeAspect="1"/>
          </p:cNvPicPr>
          <p:nvPr/>
        </p:nvPicPr>
        <p:blipFill>
          <a:blip r:embed="rId2"/>
          <a:stretch>
            <a:fillRect/>
          </a:stretch>
        </p:blipFill>
        <p:spPr>
          <a:xfrm>
            <a:off x="6350001" y="2146013"/>
            <a:ext cx="5379645" cy="3996195"/>
          </a:xfrm>
          <a:prstGeom prst="rect">
            <a:avLst/>
          </a:prstGeom>
        </p:spPr>
      </p:pic>
      <p:sp>
        <p:nvSpPr>
          <p:cNvPr id="6" name="Rectangle 5"/>
          <p:cNvSpPr/>
          <p:nvPr/>
        </p:nvSpPr>
        <p:spPr>
          <a:xfrm>
            <a:off x="660400" y="2916081"/>
            <a:ext cx="6096000" cy="2456057"/>
          </a:xfrm>
          <a:prstGeom prst="rect">
            <a:avLst/>
          </a:prstGeom>
        </p:spPr>
        <p:txBody>
          <a:bodyPr>
            <a:spAutoFit/>
          </a:bodyPr>
          <a:lstStyle/>
          <a:p>
            <a:pPr>
              <a:lnSpc>
                <a:spcPct val="120000"/>
              </a:lnSpc>
            </a:pPr>
            <a:r>
              <a:rPr lang="en-US" altLang="en-US" sz="3200" kern="0" dirty="0"/>
              <a:t>Foundation is now ready to support AM part development in an environment with suitable rigor to establish certification</a:t>
            </a:r>
            <a:r>
              <a:rPr lang="en-US" altLang="en-US" kern="0" dirty="0"/>
              <a:t>. </a:t>
            </a:r>
          </a:p>
        </p:txBody>
      </p:sp>
    </p:spTree>
    <p:extLst>
      <p:ext uri="{BB962C8B-B14F-4D97-AF65-F5344CB8AC3E}">
        <p14:creationId xmlns:p14="http://schemas.microsoft.com/office/powerpoint/2010/main" val="2308035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p>
        </p:txBody>
      </p:sp>
      <p:sp>
        <p:nvSpPr>
          <p:cNvPr id="3" name="Content Placeholder 2"/>
          <p:cNvSpPr>
            <a:spLocks noGrp="1"/>
          </p:cNvSpPr>
          <p:nvPr>
            <p:ph idx="1"/>
          </p:nvPr>
        </p:nvSpPr>
        <p:spPr>
          <a:xfrm>
            <a:off x="838200" y="1322705"/>
            <a:ext cx="10515600" cy="4351338"/>
          </a:xfrm>
        </p:spPr>
        <p:txBody>
          <a:bodyPr>
            <a:normAutofit/>
          </a:bodyPr>
          <a:lstStyle/>
          <a:p>
            <a:pPr marL="457200" indent="-457200">
              <a:lnSpc>
                <a:spcPct val="120000"/>
              </a:lnSpc>
              <a:buFont typeface="+mj-lt"/>
              <a:buAutoNum type="arabicPeriod"/>
            </a:pPr>
            <a:r>
              <a:rPr lang="en-US" altLang="en-US" sz="2400" kern="0" dirty="0" err="1" smtClean="0"/>
              <a:t>QMP’s</a:t>
            </a:r>
            <a:r>
              <a:rPr lang="en-US" altLang="en-US" sz="2400" kern="0" dirty="0" smtClean="0"/>
              <a:t> define the material state for one machine</a:t>
            </a:r>
          </a:p>
          <a:p>
            <a:pPr marL="457200" indent="-457200">
              <a:lnSpc>
                <a:spcPct val="120000"/>
              </a:lnSpc>
              <a:buFont typeface="+mj-lt"/>
              <a:buAutoNum type="arabicPeriod"/>
            </a:pPr>
            <a:r>
              <a:rPr lang="en-US" altLang="en-US" sz="2400" kern="0" dirty="0" smtClean="0"/>
              <a:t>MPS define the overall material property. It can be broken up in different ways depending on needs</a:t>
            </a:r>
            <a:endParaRPr lang="en-US" altLang="en-US" dirty="0"/>
          </a:p>
          <a:p>
            <a:pPr marL="457200" indent="-457200">
              <a:lnSpc>
                <a:spcPct val="120000"/>
              </a:lnSpc>
              <a:buFont typeface="+mj-lt"/>
              <a:buAutoNum type="arabicPeriod"/>
            </a:pPr>
            <a:r>
              <a:rPr lang="en-US" altLang="en-US" sz="2400" kern="0" dirty="0" err="1" smtClean="0"/>
              <a:t>QMP</a:t>
            </a:r>
            <a:r>
              <a:rPr lang="en-US" altLang="en-US" sz="2400" kern="0" dirty="0" smtClean="0"/>
              <a:t> and MPS are the foundations for material control and material design values</a:t>
            </a:r>
          </a:p>
        </p:txBody>
      </p:sp>
      <p:sp>
        <p:nvSpPr>
          <p:cNvPr id="4" name="Slide Number Placeholder 3"/>
          <p:cNvSpPr>
            <a:spLocks noGrp="1"/>
          </p:cNvSpPr>
          <p:nvPr>
            <p:ph type="sldNum" sz="quarter" idx="12"/>
          </p:nvPr>
        </p:nvSpPr>
        <p:spPr/>
        <p:txBody>
          <a:bodyPr/>
          <a:lstStyle/>
          <a:p>
            <a:fld id="{3ACF1BEE-6F89-438A-890D-386550F99E2E}" type="slidenum">
              <a:rPr lang="en-US" smtClean="0"/>
              <a:t>19</a:t>
            </a:fld>
            <a:endParaRPr lang="en-US"/>
          </a:p>
        </p:txBody>
      </p:sp>
      <p:sp>
        <p:nvSpPr>
          <p:cNvPr id="5" name="TextBox 4"/>
          <p:cNvSpPr txBox="1"/>
          <p:nvPr/>
        </p:nvSpPr>
        <p:spPr>
          <a:xfrm>
            <a:off x="2356482" y="5771575"/>
            <a:ext cx="7479035" cy="584775"/>
          </a:xfrm>
          <a:prstGeom prst="rect">
            <a:avLst/>
          </a:prstGeom>
          <a:noFill/>
        </p:spPr>
        <p:txBody>
          <a:bodyPr wrap="none" rtlCol="0">
            <a:spAutoFit/>
          </a:bodyPr>
          <a:lstStyle/>
          <a:p>
            <a:r>
              <a:rPr lang="en-US" sz="3200" dirty="0"/>
              <a:t>Control what you do::Evaluate what you get</a:t>
            </a:r>
          </a:p>
        </p:txBody>
      </p:sp>
    </p:spTree>
    <p:extLst>
      <p:ext uri="{BB962C8B-B14F-4D97-AF65-F5344CB8AC3E}">
        <p14:creationId xmlns:p14="http://schemas.microsoft.com/office/powerpoint/2010/main" val="25443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646"/>
            <a:ext cx="10515600" cy="1325563"/>
          </a:xfrm>
        </p:spPr>
        <p:txBody>
          <a:bodyPr/>
          <a:lstStyle/>
          <a:p>
            <a:r>
              <a:rPr lang="en-US" b="1" dirty="0"/>
              <a:t>AM Certification:  Governing Principles</a:t>
            </a:r>
          </a:p>
        </p:txBody>
      </p:sp>
      <p:sp>
        <p:nvSpPr>
          <p:cNvPr id="4" name="Slide Number Placeholder 3"/>
          <p:cNvSpPr>
            <a:spLocks noGrp="1"/>
          </p:cNvSpPr>
          <p:nvPr>
            <p:ph type="sldNum" sz="quarter" idx="12"/>
          </p:nvPr>
        </p:nvSpPr>
        <p:spPr/>
        <p:txBody>
          <a:bodyPr/>
          <a:lstStyle/>
          <a:p>
            <a:fld id="{3ACF1BEE-6F89-438A-890D-386550F99E2E}" type="slidenum">
              <a:rPr lang="en-US" smtClean="0"/>
              <a:t>2</a:t>
            </a:fld>
            <a:endParaRPr lang="en-US"/>
          </a:p>
        </p:txBody>
      </p:sp>
      <p:sp>
        <p:nvSpPr>
          <p:cNvPr id="5" name="Rectangle 4"/>
          <p:cNvSpPr/>
          <p:nvPr/>
        </p:nvSpPr>
        <p:spPr>
          <a:xfrm>
            <a:off x="2413255" y="1197536"/>
            <a:ext cx="6807200" cy="1200329"/>
          </a:xfrm>
          <a:prstGeom prst="rect">
            <a:avLst/>
          </a:prstGeom>
          <a:ln>
            <a:solidFill>
              <a:schemeClr val="tx1"/>
            </a:solidFill>
          </a:ln>
        </p:spPr>
        <p:txBody>
          <a:bodyPr wrap="square">
            <a:spAutoFit/>
          </a:bodyPr>
          <a:lstStyle/>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Understanding</a:t>
            </a:r>
            <a:r>
              <a:rPr lang="en-US" altLang="en-US" sz="2000" dirty="0">
                <a:latin typeface="Calibri" panose="020F0502020204030204" pitchFamily="34" charset="0"/>
                <a:cs typeface="Levenim MT" panose="02010502060101010101" pitchFamily="2" charset="-79"/>
              </a:rPr>
              <a:t> and </a:t>
            </a:r>
            <a:r>
              <a:rPr lang="en-US" altLang="en-US" sz="2000" i="1" u="sng" dirty="0">
                <a:latin typeface="Calibri" panose="020F0502020204030204" pitchFamily="34" charset="0"/>
                <a:cs typeface="Levenim MT" panose="02010502060101010101" pitchFamily="2" charset="-79"/>
              </a:rPr>
              <a:t>Appreciation</a:t>
            </a:r>
            <a:r>
              <a:rPr lang="en-US" altLang="en-US" sz="2000" dirty="0">
                <a:latin typeface="Calibri" panose="020F0502020204030204" pitchFamily="34" charset="0"/>
                <a:cs typeface="Levenim MT" panose="02010502060101010101" pitchFamily="2" charset="-79"/>
              </a:rPr>
              <a:t> of the AM process</a:t>
            </a:r>
          </a:p>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Integration</a:t>
            </a:r>
            <a:r>
              <a:rPr lang="en-US" altLang="en-US" sz="2000" dirty="0">
                <a:latin typeface="Calibri" panose="020F0502020204030204" pitchFamily="34" charset="0"/>
                <a:cs typeface="Levenim MT" panose="02010502060101010101" pitchFamily="2" charset="-79"/>
              </a:rPr>
              <a:t> across disciplines and throughout the process</a:t>
            </a:r>
          </a:p>
          <a:p>
            <a:pPr marL="285750" indent="-285750">
              <a:lnSpc>
                <a:spcPct val="120000"/>
              </a:lnSpc>
              <a:buFont typeface="Arial" panose="020B0604020202020204" pitchFamily="34" charset="0"/>
              <a:buChar char="•"/>
            </a:pPr>
            <a:r>
              <a:rPr lang="en-US" altLang="en-US" sz="2000" i="1" u="sng" dirty="0">
                <a:latin typeface="Calibri" panose="020F0502020204030204" pitchFamily="34" charset="0"/>
                <a:cs typeface="Levenim MT" panose="02010502060101010101" pitchFamily="2" charset="-79"/>
              </a:rPr>
              <a:t>Discipline</a:t>
            </a:r>
            <a:r>
              <a:rPr lang="en-US" altLang="en-US" sz="2000" dirty="0">
                <a:latin typeface="Calibri" panose="020F0502020204030204" pitchFamily="34" charset="0"/>
                <a:cs typeface="Levenim MT" panose="02010502060101010101" pitchFamily="2" charset="-79"/>
              </a:rPr>
              <a:t> to define and follow the plan</a:t>
            </a:r>
          </a:p>
        </p:txBody>
      </p:sp>
      <p:pic>
        <p:nvPicPr>
          <p:cNvPr id="7" name="Picture 6"/>
          <p:cNvPicPr>
            <a:picLocks noChangeAspect="1"/>
          </p:cNvPicPr>
          <p:nvPr/>
        </p:nvPicPr>
        <p:blipFill>
          <a:blip r:embed="rId2"/>
          <a:stretch>
            <a:fillRect/>
          </a:stretch>
        </p:blipFill>
        <p:spPr>
          <a:xfrm>
            <a:off x="2770595" y="2462173"/>
            <a:ext cx="7834652" cy="3514809"/>
          </a:xfrm>
          <a:prstGeom prst="rect">
            <a:avLst/>
          </a:prstGeom>
        </p:spPr>
      </p:pic>
      <p:sp>
        <p:nvSpPr>
          <p:cNvPr id="8" name="Rectangle 7"/>
          <p:cNvSpPr/>
          <p:nvPr/>
        </p:nvSpPr>
        <p:spPr>
          <a:xfrm>
            <a:off x="3333631" y="6229550"/>
            <a:ext cx="4966447" cy="400110"/>
          </a:xfrm>
          <a:prstGeom prst="rect">
            <a:avLst/>
          </a:prstGeom>
          <a:solidFill>
            <a:srgbClr val="00B0F0"/>
          </a:solidFill>
        </p:spPr>
        <p:txBody>
          <a:bodyPr wrap="square">
            <a:spAutoFit/>
          </a:bodyPr>
          <a:lstStyle/>
          <a:p>
            <a:r>
              <a:rPr lang="en-US" sz="2000" dirty="0">
                <a:solidFill>
                  <a:srgbClr val="FFFFFF"/>
                </a:solidFill>
              </a:rPr>
              <a:t>Control what you do :: Evaluate what you get</a:t>
            </a:r>
          </a:p>
        </p:txBody>
      </p:sp>
    </p:spTree>
    <p:extLst>
      <p:ext uri="{BB962C8B-B14F-4D97-AF65-F5344CB8AC3E}">
        <p14:creationId xmlns:p14="http://schemas.microsoft.com/office/powerpoint/2010/main" val="274122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000" dirty="0" smtClean="0"/>
              <a:t>Back Up Slides</a:t>
            </a:r>
            <a:endParaRPr lang="en-US" sz="6000" dirty="0"/>
          </a:p>
        </p:txBody>
      </p:sp>
      <p:sp>
        <p:nvSpPr>
          <p:cNvPr id="4" name="Slide Number Placeholder 3"/>
          <p:cNvSpPr>
            <a:spLocks noGrp="1"/>
          </p:cNvSpPr>
          <p:nvPr>
            <p:ph type="sldNum" sz="quarter" idx="12"/>
          </p:nvPr>
        </p:nvSpPr>
        <p:spPr/>
        <p:txBody>
          <a:bodyPr/>
          <a:lstStyle/>
          <a:p>
            <a:fld id="{3ACF1BEE-6F89-438A-890D-386550F99E2E}" type="slidenum">
              <a:rPr lang="en-US" smtClean="0"/>
              <a:t>20</a:t>
            </a:fld>
            <a:endParaRPr lang="en-US"/>
          </a:p>
        </p:txBody>
      </p:sp>
    </p:spTree>
    <p:extLst>
      <p:ext uri="{BB962C8B-B14F-4D97-AF65-F5344CB8AC3E}">
        <p14:creationId xmlns:p14="http://schemas.microsoft.com/office/powerpoint/2010/main" val="2315201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14</a:t>
            </a:r>
            <a:endParaRPr lang="en-US" dirty="0"/>
          </a:p>
        </p:txBody>
      </p:sp>
      <p:pic>
        <p:nvPicPr>
          <p:cNvPr id="5" name="Content Placeholder 4"/>
          <p:cNvPicPr>
            <a:picLocks noGrp="1" noChangeAspect="1"/>
          </p:cNvPicPr>
          <p:nvPr>
            <p:ph idx="1"/>
          </p:nvPr>
        </p:nvPicPr>
        <p:blipFill>
          <a:blip r:embed="rId2"/>
          <a:stretch>
            <a:fillRect/>
          </a:stretch>
        </p:blipFill>
        <p:spPr>
          <a:xfrm>
            <a:off x="2660065" y="1120588"/>
            <a:ext cx="6565238" cy="5504330"/>
          </a:xfrm>
          <a:prstGeom prst="rect">
            <a:avLst/>
          </a:prstGeom>
        </p:spPr>
      </p:pic>
      <p:sp>
        <p:nvSpPr>
          <p:cNvPr id="4" name="Slide Number Placeholder 3"/>
          <p:cNvSpPr>
            <a:spLocks noGrp="1"/>
          </p:cNvSpPr>
          <p:nvPr>
            <p:ph type="sldNum" sz="quarter" idx="12"/>
          </p:nvPr>
        </p:nvSpPr>
        <p:spPr/>
        <p:txBody>
          <a:bodyPr/>
          <a:lstStyle/>
          <a:p>
            <a:fld id="{3ACF1BEE-6F89-438A-890D-386550F99E2E}" type="slidenum">
              <a:rPr lang="en-US" smtClean="0"/>
              <a:t>21</a:t>
            </a:fld>
            <a:endParaRPr lang="en-US"/>
          </a:p>
        </p:txBody>
      </p:sp>
    </p:spTree>
    <p:extLst>
      <p:ext uri="{BB962C8B-B14F-4D97-AF65-F5344CB8AC3E}">
        <p14:creationId xmlns:p14="http://schemas.microsoft.com/office/powerpoint/2010/main" val="2074471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15</a:t>
            </a:r>
            <a:endParaRPr lang="en-US" dirty="0"/>
          </a:p>
        </p:txBody>
      </p:sp>
      <p:pic>
        <p:nvPicPr>
          <p:cNvPr id="5" name="Content Placeholder 4"/>
          <p:cNvPicPr>
            <a:picLocks noGrp="1" noChangeAspect="1"/>
          </p:cNvPicPr>
          <p:nvPr>
            <p:ph idx="1"/>
          </p:nvPr>
        </p:nvPicPr>
        <p:blipFill>
          <a:blip r:embed="rId2"/>
          <a:stretch>
            <a:fillRect/>
          </a:stretch>
        </p:blipFill>
        <p:spPr>
          <a:xfrm>
            <a:off x="1826282" y="1093694"/>
            <a:ext cx="8264218" cy="5627781"/>
          </a:xfrm>
          <a:prstGeom prst="rect">
            <a:avLst/>
          </a:prstGeom>
        </p:spPr>
      </p:pic>
      <p:sp>
        <p:nvSpPr>
          <p:cNvPr id="4" name="Slide Number Placeholder 3"/>
          <p:cNvSpPr>
            <a:spLocks noGrp="1"/>
          </p:cNvSpPr>
          <p:nvPr>
            <p:ph type="sldNum" sz="quarter" idx="12"/>
          </p:nvPr>
        </p:nvSpPr>
        <p:spPr/>
        <p:txBody>
          <a:bodyPr/>
          <a:lstStyle/>
          <a:p>
            <a:fld id="{3ACF1BEE-6F89-438A-890D-386550F99E2E}" type="slidenum">
              <a:rPr lang="en-US" smtClean="0"/>
              <a:t>22</a:t>
            </a:fld>
            <a:endParaRPr lang="en-US"/>
          </a:p>
        </p:txBody>
      </p:sp>
    </p:spTree>
    <p:extLst>
      <p:ext uri="{BB962C8B-B14F-4D97-AF65-F5344CB8AC3E}">
        <p14:creationId xmlns:p14="http://schemas.microsoft.com/office/powerpoint/2010/main" val="4143013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16</a:t>
            </a:r>
            <a:endParaRPr lang="en-US" dirty="0"/>
          </a:p>
        </p:txBody>
      </p:sp>
      <p:pic>
        <p:nvPicPr>
          <p:cNvPr id="5" name="Content Placeholder 4"/>
          <p:cNvPicPr>
            <a:picLocks noGrp="1" noChangeAspect="1"/>
          </p:cNvPicPr>
          <p:nvPr>
            <p:ph idx="1"/>
          </p:nvPr>
        </p:nvPicPr>
        <p:blipFill>
          <a:blip r:embed="rId2"/>
          <a:stretch>
            <a:fillRect/>
          </a:stretch>
        </p:blipFill>
        <p:spPr>
          <a:xfrm>
            <a:off x="2471767" y="1120588"/>
            <a:ext cx="6806704" cy="5410278"/>
          </a:xfrm>
          <a:prstGeom prst="rect">
            <a:avLst/>
          </a:prstGeom>
        </p:spPr>
      </p:pic>
      <p:sp>
        <p:nvSpPr>
          <p:cNvPr id="4" name="Slide Number Placeholder 3"/>
          <p:cNvSpPr>
            <a:spLocks noGrp="1"/>
          </p:cNvSpPr>
          <p:nvPr>
            <p:ph type="sldNum" sz="quarter" idx="12"/>
          </p:nvPr>
        </p:nvSpPr>
        <p:spPr/>
        <p:txBody>
          <a:bodyPr/>
          <a:lstStyle/>
          <a:p>
            <a:fld id="{3ACF1BEE-6F89-438A-890D-386550F99E2E}" type="slidenum">
              <a:rPr lang="en-US" smtClean="0"/>
              <a:t>23</a:t>
            </a:fld>
            <a:endParaRPr lang="en-US"/>
          </a:p>
        </p:txBody>
      </p:sp>
    </p:spTree>
    <p:extLst>
      <p:ext uri="{BB962C8B-B14F-4D97-AF65-F5344CB8AC3E}">
        <p14:creationId xmlns:p14="http://schemas.microsoft.com/office/powerpoint/2010/main" val="269397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18" y="1065904"/>
            <a:ext cx="4723151" cy="2231933"/>
          </a:xfrm>
        </p:spPr>
        <p:txBody>
          <a:bodyPr/>
          <a:lstStyle/>
          <a:p>
            <a:r>
              <a:rPr lang="en-US" dirty="0"/>
              <a:t>Summary of Methodology</a:t>
            </a:r>
          </a:p>
        </p:txBody>
      </p:sp>
      <p:sp>
        <p:nvSpPr>
          <p:cNvPr id="4" name="Slide Number Placeholder 3"/>
          <p:cNvSpPr>
            <a:spLocks noGrp="1"/>
          </p:cNvSpPr>
          <p:nvPr>
            <p:ph type="sldNum" sz="quarter" idx="12"/>
          </p:nvPr>
        </p:nvSpPr>
        <p:spPr/>
        <p:txBody>
          <a:bodyPr/>
          <a:lstStyle/>
          <a:p>
            <a:fld id="{3ACF1BEE-6F89-438A-890D-386550F99E2E}" type="slidenum">
              <a:rPr lang="en-US" smtClean="0"/>
              <a:t>24</a:t>
            </a:fld>
            <a:endParaRPr lang="en-US"/>
          </a:p>
        </p:txBody>
      </p:sp>
      <p:pic>
        <p:nvPicPr>
          <p:cNvPr id="7" name="Picture 6">
            <a:extLst>
              <a:ext uri="{FF2B5EF4-FFF2-40B4-BE49-F238E27FC236}">
                <a16:creationId xmlns:a16="http://schemas.microsoft.com/office/drawing/2014/main" id="{63AEFB9E-DF21-49D7-B5AF-DF8988D9C058}"/>
              </a:ext>
            </a:extLst>
          </p:cNvPr>
          <p:cNvPicPr>
            <a:picLocks noChangeAspect="1"/>
          </p:cNvPicPr>
          <p:nvPr/>
        </p:nvPicPr>
        <p:blipFill>
          <a:blip r:embed="rId2"/>
          <a:stretch>
            <a:fillRect/>
          </a:stretch>
        </p:blipFill>
        <p:spPr>
          <a:xfrm>
            <a:off x="5953535" y="0"/>
            <a:ext cx="4969224" cy="6858000"/>
          </a:xfrm>
          <a:prstGeom prst="rect">
            <a:avLst/>
          </a:prstGeom>
        </p:spPr>
      </p:pic>
    </p:spTree>
    <p:extLst>
      <p:ext uri="{BB962C8B-B14F-4D97-AF65-F5344CB8AC3E}">
        <p14:creationId xmlns:p14="http://schemas.microsoft.com/office/powerpoint/2010/main" val="323542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Applicability</a:t>
            </a:r>
          </a:p>
        </p:txBody>
      </p:sp>
      <p:sp>
        <p:nvSpPr>
          <p:cNvPr id="11" name="Content Placeholder 10"/>
          <p:cNvSpPr>
            <a:spLocks noGrp="1"/>
          </p:cNvSpPr>
          <p:nvPr>
            <p:ph idx="1"/>
          </p:nvPr>
        </p:nvSpPr>
        <p:spPr>
          <a:xfrm>
            <a:off x="1042219" y="4904057"/>
            <a:ext cx="10107562" cy="1452293"/>
          </a:xfrm>
          <a:ln w="57150">
            <a:solidFill>
              <a:srgbClr val="FF0000"/>
            </a:solidFill>
          </a:ln>
        </p:spPr>
        <p:txBody>
          <a:bodyPr>
            <a:normAutofit fontScale="92500" lnSpcReduction="10000"/>
          </a:bodyPr>
          <a:lstStyle/>
          <a:p>
            <a:pPr marL="0" indent="0">
              <a:buNone/>
            </a:pPr>
            <a:r>
              <a:rPr lang="en-US" u="sng" dirty="0"/>
              <a:t>Adaptive technologies</a:t>
            </a:r>
            <a:r>
              <a:rPr lang="en-US" dirty="0"/>
              <a:t>—where process parameters change based on active feedback during the manufacturing process—are not allowed without a tailored, point-design methodology.</a:t>
            </a:r>
          </a:p>
          <a:p>
            <a:pPr lvl="1"/>
            <a:r>
              <a:rPr lang="en-US" dirty="0"/>
              <a:t>e.g. Electron beam powder bed fusion (E-PBF)</a:t>
            </a:r>
          </a:p>
        </p:txBody>
      </p:sp>
      <p:sp>
        <p:nvSpPr>
          <p:cNvPr id="4" name="Slide Number Placeholder 3"/>
          <p:cNvSpPr>
            <a:spLocks noGrp="1"/>
          </p:cNvSpPr>
          <p:nvPr>
            <p:ph type="sldNum" sz="quarter" idx="12"/>
          </p:nvPr>
        </p:nvSpPr>
        <p:spPr/>
        <p:txBody>
          <a:bodyPr/>
          <a:lstStyle/>
          <a:p>
            <a:fld id="{3ACF1BEE-6F89-438A-890D-386550F99E2E}" type="slidenum">
              <a:rPr lang="en-US" smtClean="0"/>
              <a:t>25</a:t>
            </a:fld>
            <a:endParaRPr lang="en-US"/>
          </a:p>
        </p:txBody>
      </p:sp>
      <p:pic>
        <p:nvPicPr>
          <p:cNvPr id="10" name="Picture 9"/>
          <p:cNvPicPr>
            <a:picLocks noChangeAspect="1"/>
          </p:cNvPicPr>
          <p:nvPr/>
        </p:nvPicPr>
        <p:blipFill>
          <a:blip r:embed="rId2"/>
          <a:stretch>
            <a:fillRect/>
          </a:stretch>
        </p:blipFill>
        <p:spPr>
          <a:xfrm>
            <a:off x="2256326" y="1195393"/>
            <a:ext cx="6998033" cy="3467605"/>
          </a:xfrm>
          <a:prstGeom prst="rect">
            <a:avLst/>
          </a:prstGeom>
        </p:spPr>
      </p:pic>
    </p:spTree>
    <p:extLst>
      <p:ext uri="{BB962C8B-B14F-4D97-AF65-F5344CB8AC3E}">
        <p14:creationId xmlns:p14="http://schemas.microsoft.com/office/powerpoint/2010/main" val="197005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4A776E-F929-4451-A404-E30EE2453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418" y="1223512"/>
            <a:ext cx="3864864" cy="2316480"/>
          </a:xfrm>
          <a:prstGeom prst="rect">
            <a:avLst/>
          </a:prstGeom>
        </p:spPr>
      </p:pic>
      <p:pic>
        <p:nvPicPr>
          <p:cNvPr id="7" name="Picture 6">
            <a:extLst>
              <a:ext uri="{FF2B5EF4-FFF2-40B4-BE49-F238E27FC236}">
                <a16:creationId xmlns:a16="http://schemas.microsoft.com/office/drawing/2014/main" id="{663E1780-2732-40E8-8C62-5371E94BC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490" y="2918807"/>
            <a:ext cx="4893266" cy="2676464"/>
          </a:xfrm>
          <a:prstGeom prst="rect">
            <a:avLst/>
          </a:prstGeom>
        </p:spPr>
      </p:pic>
      <p:sp>
        <p:nvSpPr>
          <p:cNvPr id="2" name="Title 1"/>
          <p:cNvSpPr>
            <a:spLocks noGrp="1"/>
          </p:cNvSpPr>
          <p:nvPr>
            <p:ph type="title"/>
          </p:nvPr>
        </p:nvSpPr>
        <p:spPr>
          <a:xfrm>
            <a:off x="838200" y="106533"/>
            <a:ext cx="10515600" cy="899307"/>
          </a:xfrm>
        </p:spPr>
        <p:txBody>
          <a:bodyPr/>
          <a:lstStyle/>
          <a:p>
            <a:r>
              <a:rPr lang="en-US" b="1" dirty="0"/>
              <a:t>High Consequence of Failure</a:t>
            </a:r>
          </a:p>
        </p:txBody>
      </p:sp>
      <p:sp>
        <p:nvSpPr>
          <p:cNvPr id="4" name="Slide Number Placeholder 3"/>
          <p:cNvSpPr>
            <a:spLocks noGrp="1"/>
          </p:cNvSpPr>
          <p:nvPr>
            <p:ph type="sldNum" sz="quarter" idx="12"/>
          </p:nvPr>
        </p:nvSpPr>
        <p:spPr/>
        <p:txBody>
          <a:bodyPr/>
          <a:lstStyle/>
          <a:p>
            <a:fld id="{3ACF1BEE-6F89-438A-890D-386550F99E2E}" type="slidenum">
              <a:rPr lang="en-US" smtClean="0"/>
              <a:t>26</a:t>
            </a:fld>
            <a:endParaRPr lang="en-US"/>
          </a:p>
        </p:txBody>
      </p:sp>
      <p:sp>
        <p:nvSpPr>
          <p:cNvPr id="6" name="Content Placeholder 5"/>
          <p:cNvSpPr>
            <a:spLocks noGrp="1"/>
          </p:cNvSpPr>
          <p:nvPr>
            <p:ph idx="1"/>
          </p:nvPr>
        </p:nvSpPr>
        <p:spPr>
          <a:xfrm>
            <a:off x="789181" y="1381290"/>
            <a:ext cx="4978731" cy="4351338"/>
          </a:xfrm>
        </p:spPr>
        <p:txBody>
          <a:bodyPr>
            <a:normAutofit lnSpcReduction="10000"/>
          </a:bodyPr>
          <a:lstStyle/>
          <a:p>
            <a:pPr lvl="0"/>
            <a:r>
              <a:rPr lang="en-US" dirty="0"/>
              <a:t>A part </a:t>
            </a:r>
            <a:r>
              <a:rPr lang="en-US" b="1" dirty="0"/>
              <a:t>shall</a:t>
            </a:r>
            <a:r>
              <a:rPr lang="en-US" dirty="0"/>
              <a:t> be designated as Class A, High Consequence of Failure, if failure of the part leads to a catastrophic hazard or the part is defined as Mission Critical Hardware by the Program Office.</a:t>
            </a:r>
          </a:p>
          <a:p>
            <a:r>
              <a:rPr lang="en-US" dirty="0"/>
              <a:t>Class A parts </a:t>
            </a:r>
            <a:r>
              <a:rPr lang="en-US" b="1" dirty="0"/>
              <a:t>shall</a:t>
            </a:r>
            <a:r>
              <a:rPr lang="en-US" dirty="0"/>
              <a:t> not:</a:t>
            </a:r>
          </a:p>
          <a:p>
            <a:pPr lvl="1" fontAlgn="base"/>
            <a:r>
              <a:rPr lang="en-US" dirty="0">
                <a:effectLst>
                  <a:glow>
                    <a:srgbClr val="000000"/>
                  </a:glow>
                  <a:outerShdw sx="0" sy="0">
                    <a:srgbClr val="000000"/>
                  </a:outerShdw>
                  <a:reflection stA="0" endPos="0" fadeDir="0" sx="0" sy="0"/>
                </a:effectLst>
              </a:rPr>
              <a:t>Be made from polymeric materials</a:t>
            </a:r>
          </a:p>
          <a:p>
            <a:pPr lvl="1" fontAlgn="base"/>
            <a:r>
              <a:rPr lang="en-US" dirty="0">
                <a:effectLst>
                  <a:glow>
                    <a:srgbClr val="000000"/>
                  </a:glow>
                  <a:outerShdw sx="0" sy="0">
                    <a:srgbClr val="000000"/>
                  </a:outerShdw>
                  <a:reflection stA="0" endPos="0" fadeDir="0" sx="0" sy="0"/>
                </a:effectLst>
              </a:rPr>
              <a:t>Be fasteners</a:t>
            </a:r>
          </a:p>
          <a:p>
            <a:pPr lvl="1" fontAlgn="base"/>
            <a:r>
              <a:rPr lang="en-US" dirty="0">
                <a:effectLst>
                  <a:glow>
                    <a:srgbClr val="000000"/>
                  </a:glow>
                  <a:outerShdw sx="0" sy="0">
                    <a:srgbClr val="000000"/>
                  </a:outerShdw>
                  <a:reflection stA="0" endPos="0" fadeDir="0" sx="0" sy="0"/>
                </a:effectLst>
              </a:rPr>
              <a:t>Contain printed threads.</a:t>
            </a:r>
          </a:p>
          <a:p>
            <a:pPr lvl="1"/>
            <a:endParaRPr lang="en-US" dirty="0"/>
          </a:p>
          <a:p>
            <a:endParaRPr lang="en-US" dirty="0"/>
          </a:p>
        </p:txBody>
      </p:sp>
      <p:sp>
        <p:nvSpPr>
          <p:cNvPr id="3" name="Oval 2"/>
          <p:cNvSpPr/>
          <p:nvPr/>
        </p:nvSpPr>
        <p:spPr>
          <a:xfrm rot="19823735">
            <a:off x="7466192" y="3152726"/>
            <a:ext cx="2417263" cy="7955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46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E679D04-DA0B-4D5D-A315-C548BB34BB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258" y="1297042"/>
            <a:ext cx="4893266" cy="2676464"/>
          </a:xfrm>
          <a:prstGeom prst="rect">
            <a:avLst/>
          </a:prstGeom>
        </p:spPr>
      </p:pic>
      <p:sp>
        <p:nvSpPr>
          <p:cNvPr id="2" name="Title 1"/>
          <p:cNvSpPr>
            <a:spLocks noGrp="1"/>
          </p:cNvSpPr>
          <p:nvPr>
            <p:ph type="title"/>
          </p:nvPr>
        </p:nvSpPr>
        <p:spPr>
          <a:xfrm>
            <a:off x="838200" y="106533"/>
            <a:ext cx="10515600" cy="835533"/>
          </a:xfrm>
        </p:spPr>
        <p:txBody>
          <a:bodyPr/>
          <a:lstStyle/>
          <a:p>
            <a:r>
              <a:rPr lang="en-US" b="1" dirty="0"/>
              <a:t>Negligible Consequence of Failure</a:t>
            </a:r>
          </a:p>
        </p:txBody>
      </p:sp>
      <p:sp>
        <p:nvSpPr>
          <p:cNvPr id="3" name="Content Placeholder 2"/>
          <p:cNvSpPr>
            <a:spLocks noGrp="1"/>
          </p:cNvSpPr>
          <p:nvPr>
            <p:ph idx="1"/>
          </p:nvPr>
        </p:nvSpPr>
        <p:spPr>
          <a:xfrm>
            <a:off x="943131" y="4222726"/>
            <a:ext cx="10515600" cy="2401601"/>
          </a:xfrm>
        </p:spPr>
        <p:txBody>
          <a:bodyPr/>
          <a:lstStyle/>
          <a:p>
            <a:pPr lvl="0"/>
            <a:r>
              <a:rPr lang="en-US" dirty="0"/>
              <a:t>Parts not designated Class A or Class C </a:t>
            </a:r>
            <a:r>
              <a:rPr lang="en-US" b="1" dirty="0"/>
              <a:t>shall</a:t>
            </a:r>
            <a:r>
              <a:rPr lang="en-US" dirty="0"/>
              <a:t> be designated as Class B. </a:t>
            </a:r>
          </a:p>
          <a:p>
            <a:r>
              <a:rPr lang="en-US" dirty="0"/>
              <a:t>Class B parts </a:t>
            </a:r>
            <a:r>
              <a:rPr lang="en-US" b="1" dirty="0"/>
              <a:t>shall</a:t>
            </a:r>
            <a:r>
              <a:rPr lang="en-US" dirty="0"/>
              <a:t> not:</a:t>
            </a:r>
          </a:p>
          <a:p>
            <a:pPr lvl="1" fontAlgn="base"/>
            <a:r>
              <a:rPr lang="en-US" dirty="0">
                <a:effectLst>
                  <a:glow>
                    <a:srgbClr val="000000"/>
                  </a:glow>
                  <a:outerShdw sx="0" sy="0">
                    <a:srgbClr val="000000"/>
                  </a:outerShdw>
                  <a:reflection stA="0" endPos="0" fadeDir="0" sx="0" sy="0"/>
                </a:effectLst>
              </a:rPr>
              <a:t>Be fasteners</a:t>
            </a:r>
          </a:p>
          <a:p>
            <a:pPr lvl="1" fontAlgn="base"/>
            <a:r>
              <a:rPr lang="en-US" dirty="0">
                <a:effectLst>
                  <a:glow>
                    <a:srgbClr val="000000"/>
                  </a:glow>
                  <a:outerShdw sx="0" sy="0">
                    <a:srgbClr val="000000"/>
                  </a:outerShdw>
                  <a:reflection stA="0" endPos="0" fadeDir="0" sx="0" sy="0"/>
                </a:effectLst>
              </a:rPr>
              <a:t>Contain printed threads.</a:t>
            </a:r>
          </a:p>
          <a:p>
            <a:endParaRPr lang="en-US" dirty="0"/>
          </a:p>
          <a:p>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27</a:t>
            </a:fld>
            <a:endParaRPr lang="en-US"/>
          </a:p>
        </p:txBody>
      </p:sp>
      <p:sp>
        <p:nvSpPr>
          <p:cNvPr id="17" name="Oval 16"/>
          <p:cNvSpPr/>
          <p:nvPr/>
        </p:nvSpPr>
        <p:spPr>
          <a:xfrm>
            <a:off x="2143760" y="959370"/>
            <a:ext cx="4075747" cy="2037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F9DCA7E-9908-4B45-B315-7720A7242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118" y="1452880"/>
            <a:ext cx="5169468" cy="2157083"/>
          </a:xfrm>
          <a:prstGeom prst="rect">
            <a:avLst/>
          </a:prstGeom>
        </p:spPr>
      </p:pic>
    </p:spTree>
    <p:extLst>
      <p:ext uri="{BB962C8B-B14F-4D97-AF65-F5344CB8AC3E}">
        <p14:creationId xmlns:p14="http://schemas.microsoft.com/office/powerpoint/2010/main" val="2693657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558261"/>
          </a:xfrm>
        </p:spPr>
        <p:txBody>
          <a:bodyPr>
            <a:normAutofit fontScale="90000"/>
          </a:bodyPr>
          <a:lstStyle/>
          <a:p>
            <a:r>
              <a:rPr lang="en-US" b="1" dirty="0"/>
              <a:t>Negligible Consequence of Failure</a:t>
            </a:r>
          </a:p>
        </p:txBody>
      </p:sp>
      <p:sp>
        <p:nvSpPr>
          <p:cNvPr id="3" name="Content Placeholder 2"/>
          <p:cNvSpPr>
            <a:spLocks noGrp="1"/>
          </p:cNvSpPr>
          <p:nvPr>
            <p:ph idx="1"/>
          </p:nvPr>
        </p:nvSpPr>
        <p:spPr>
          <a:xfrm>
            <a:off x="216440" y="1296754"/>
            <a:ext cx="6134931" cy="5266606"/>
          </a:xfrm>
        </p:spPr>
        <p:txBody>
          <a:bodyPr>
            <a:normAutofit fontScale="70000" lnSpcReduction="20000"/>
          </a:bodyPr>
          <a:lstStyle/>
          <a:p>
            <a:pPr lvl="0"/>
            <a:r>
              <a:rPr lang="en-US" dirty="0"/>
              <a:t>A part </a:t>
            </a:r>
            <a:r>
              <a:rPr lang="en-US" b="1" dirty="0"/>
              <a:t>shall</a:t>
            </a:r>
            <a:r>
              <a:rPr lang="en-US" dirty="0"/>
              <a:t> be designated as Class C, Negligible Consequence of Failure, provided that </a:t>
            </a:r>
            <a:r>
              <a:rPr lang="en-US" u="sng" dirty="0"/>
              <a:t>ALL</a:t>
            </a:r>
            <a:r>
              <a:rPr lang="en-US" dirty="0"/>
              <a:t> of the following criteria (see the next slide) are satisfied:</a:t>
            </a:r>
          </a:p>
          <a:p>
            <a:pPr lvl="1"/>
            <a:r>
              <a:rPr lang="en-US" dirty="0"/>
              <a:t>Failure of part does not lead to any form of hazardous or unsafe condition.</a:t>
            </a:r>
          </a:p>
          <a:p>
            <a:pPr lvl="1"/>
            <a:r>
              <a:rPr lang="en-US" dirty="0"/>
              <a:t>Failure of part does not eliminate a critical redundancy. </a:t>
            </a:r>
          </a:p>
          <a:p>
            <a:pPr lvl="1"/>
            <a:r>
              <a:rPr lang="en-US" dirty="0"/>
              <a:t>Part does not serve as primary or secondary containment.</a:t>
            </a:r>
          </a:p>
          <a:p>
            <a:pPr lvl="1"/>
            <a:r>
              <a:rPr lang="en-US" dirty="0"/>
              <a:t>Part does not serve as redundant structures for fail-safe criteria per NASA-STD-5019.</a:t>
            </a:r>
          </a:p>
          <a:p>
            <a:pPr lvl="1"/>
            <a:r>
              <a:rPr lang="en-US" dirty="0"/>
              <a:t>Part is not designated “Non-Hazardous Leak Before Burst” per NASA-STD-5019.</a:t>
            </a:r>
          </a:p>
          <a:p>
            <a:pPr lvl="1"/>
            <a:r>
              <a:rPr lang="en-US" dirty="0"/>
              <a:t>Failure of part does not cause debris or contamination concerns per NASA-STD-6016</a:t>
            </a:r>
            <a:r>
              <a:rPr lang="en-US" sz="1000" dirty="0"/>
              <a:t> </a:t>
            </a:r>
            <a:r>
              <a:rPr lang="en-US" dirty="0"/>
              <a:t>.</a:t>
            </a:r>
          </a:p>
          <a:p>
            <a:pPr lvl="1"/>
            <a:r>
              <a:rPr lang="en-US" dirty="0"/>
              <a:t>Part meets requirements for off-gassing, flammability, and compatibility requirements as described in NASA-STD-6016.</a:t>
            </a:r>
          </a:p>
          <a:p>
            <a:pPr lvl="1"/>
            <a:r>
              <a:rPr lang="en-US" dirty="0"/>
              <a:t>Failure of part causes only minor inconvenience to crew or operations.</a:t>
            </a:r>
          </a:p>
          <a:p>
            <a:pPr lvl="1"/>
            <a:r>
              <a:rPr lang="en-US" dirty="0"/>
              <a:t>Failure of part does not alter structural margins or related evaluations on other hardware.</a:t>
            </a:r>
          </a:p>
          <a:p>
            <a:pPr lvl="1"/>
            <a:r>
              <a:rPr lang="en-US" dirty="0"/>
              <a:t>Failure of part does not adversely affect other systems or operations.</a:t>
            </a:r>
          </a:p>
          <a:p>
            <a:pPr lvl="1"/>
            <a:r>
              <a:rPr lang="en-US" dirty="0"/>
              <a:t>Failure of part does not affect minimum mission operations.</a:t>
            </a:r>
          </a:p>
          <a:p>
            <a:pPr lvl="1"/>
            <a:endParaRPr lang="en-US" dirty="0"/>
          </a:p>
          <a:p>
            <a:pPr lvl="0"/>
            <a:endParaRPr lang="en-US" dirty="0"/>
          </a:p>
          <a:p>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28</a:t>
            </a:fld>
            <a:endParaRPr lang="en-US"/>
          </a:p>
        </p:txBody>
      </p:sp>
      <p:pic>
        <p:nvPicPr>
          <p:cNvPr id="19" name="Picture 18">
            <a:extLst>
              <a:ext uri="{FF2B5EF4-FFF2-40B4-BE49-F238E27FC236}">
                <a16:creationId xmlns:a16="http://schemas.microsoft.com/office/drawing/2014/main" id="{50693EE5-A9E7-47BD-9B28-64D945B8B9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429" y="878372"/>
            <a:ext cx="4893266" cy="2676464"/>
          </a:xfrm>
          <a:prstGeom prst="rect">
            <a:avLst/>
          </a:prstGeom>
        </p:spPr>
      </p:pic>
      <p:sp>
        <p:nvSpPr>
          <p:cNvPr id="17" name="Oval 16"/>
          <p:cNvSpPr/>
          <p:nvPr/>
        </p:nvSpPr>
        <p:spPr>
          <a:xfrm>
            <a:off x="8044346" y="650481"/>
            <a:ext cx="3875707" cy="17838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CB57E9C-B981-4EB6-825B-32EFD1378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878" y="3877051"/>
            <a:ext cx="5169468" cy="2157083"/>
          </a:xfrm>
          <a:prstGeom prst="rect">
            <a:avLst/>
          </a:prstGeom>
        </p:spPr>
      </p:pic>
    </p:spTree>
    <p:extLst>
      <p:ext uri="{BB962C8B-B14F-4D97-AF65-F5344CB8AC3E}">
        <p14:creationId xmlns:p14="http://schemas.microsoft.com/office/powerpoint/2010/main" val="196844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7364-A3A5-4D89-958A-36F49B0DE01A}"/>
              </a:ext>
            </a:extLst>
          </p:cNvPr>
          <p:cNvSpPr>
            <a:spLocks noGrp="1"/>
          </p:cNvSpPr>
          <p:nvPr>
            <p:ph type="title"/>
          </p:nvPr>
        </p:nvSpPr>
        <p:spPr/>
        <p:txBody>
          <a:bodyPr/>
          <a:lstStyle/>
          <a:p>
            <a:r>
              <a:rPr lang="en-US" b="1" dirty="0"/>
              <a:t>Exempt Parts</a:t>
            </a:r>
            <a:endParaRPr lang="en-US" dirty="0"/>
          </a:p>
        </p:txBody>
      </p:sp>
      <p:sp>
        <p:nvSpPr>
          <p:cNvPr id="3" name="Content Placeholder 2">
            <a:extLst>
              <a:ext uri="{FF2B5EF4-FFF2-40B4-BE49-F238E27FC236}">
                <a16:creationId xmlns:a16="http://schemas.microsoft.com/office/drawing/2014/main" id="{4A4B1B9F-2E2D-4203-AED4-38912A2DA9BC}"/>
              </a:ext>
            </a:extLst>
          </p:cNvPr>
          <p:cNvSpPr>
            <a:spLocks noGrp="1"/>
          </p:cNvSpPr>
          <p:nvPr>
            <p:ph idx="1"/>
          </p:nvPr>
        </p:nvSpPr>
        <p:spPr/>
        <p:txBody>
          <a:bodyPr>
            <a:normAutofit fontScale="92500"/>
          </a:bodyPr>
          <a:lstStyle/>
          <a:p>
            <a:pPr lvl="0"/>
            <a:r>
              <a:rPr lang="en-US" dirty="0"/>
              <a:t>A part </a:t>
            </a:r>
            <a:r>
              <a:rPr lang="en-US" b="1" dirty="0"/>
              <a:t>shall</a:t>
            </a:r>
            <a:r>
              <a:rPr lang="en-US" dirty="0"/>
              <a:t> be designated as Exempt provided that all of the following criteria are satisfied, and it meets all criteria for Class C, which exempts it from all other requirements in this NASA Technical Standard:</a:t>
            </a:r>
          </a:p>
          <a:p>
            <a:pPr marL="0" indent="0">
              <a:buNone/>
            </a:pPr>
            <a:r>
              <a:rPr lang="en-US" dirty="0"/>
              <a:t> </a:t>
            </a:r>
          </a:p>
          <a:p>
            <a:pPr lvl="1"/>
            <a:r>
              <a:rPr lang="en-US" dirty="0"/>
              <a:t>The part does not require any form of structural assessment.</a:t>
            </a:r>
          </a:p>
          <a:p>
            <a:pPr marL="457200" lvl="1" indent="0">
              <a:buNone/>
            </a:pPr>
            <a:r>
              <a:rPr lang="en-US" dirty="0"/>
              <a:t> </a:t>
            </a:r>
          </a:p>
          <a:p>
            <a:pPr lvl="1"/>
            <a:r>
              <a:rPr lang="en-US" dirty="0"/>
              <a:t>The part does not permanently interface to, or attach to, the launch vehicle, spacecraft, habitable module, or any subsystems thereof.</a:t>
            </a:r>
          </a:p>
          <a:p>
            <a:pPr marL="457200" lvl="1" indent="0">
              <a:buNone/>
            </a:pPr>
            <a:endParaRPr lang="en-US" dirty="0"/>
          </a:p>
          <a:p>
            <a:pPr lvl="1"/>
            <a:r>
              <a:rPr lang="en-US" dirty="0"/>
              <a:t>Except for use in habitable crew spaces, the part does not provide any functionality or serve any purpose to the launch vehicle, spacecraft, or any subsystems thereof.</a:t>
            </a:r>
          </a:p>
          <a:p>
            <a:endParaRPr lang="en-US" dirty="0"/>
          </a:p>
        </p:txBody>
      </p:sp>
      <p:sp>
        <p:nvSpPr>
          <p:cNvPr id="4" name="Slide Number Placeholder 3">
            <a:extLst>
              <a:ext uri="{FF2B5EF4-FFF2-40B4-BE49-F238E27FC236}">
                <a16:creationId xmlns:a16="http://schemas.microsoft.com/office/drawing/2014/main" id="{594E8771-53DC-416C-8F2B-F49237FF3989}"/>
              </a:ext>
            </a:extLst>
          </p:cNvPr>
          <p:cNvSpPr>
            <a:spLocks noGrp="1"/>
          </p:cNvSpPr>
          <p:nvPr>
            <p:ph type="sldNum" sz="quarter" idx="12"/>
          </p:nvPr>
        </p:nvSpPr>
        <p:spPr/>
        <p:txBody>
          <a:bodyPr/>
          <a:lstStyle/>
          <a:p>
            <a:fld id="{3ACF1BEE-6F89-438A-890D-386550F99E2E}" type="slidenum">
              <a:rPr lang="en-US" smtClean="0"/>
              <a:t>29</a:t>
            </a:fld>
            <a:endParaRPr lang="en-US"/>
          </a:p>
        </p:txBody>
      </p:sp>
    </p:spTree>
    <p:extLst>
      <p:ext uri="{BB962C8B-B14F-4D97-AF65-F5344CB8AC3E}">
        <p14:creationId xmlns:p14="http://schemas.microsoft.com/office/powerpoint/2010/main" val="88270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a:t>
            </a:r>
          </a:p>
        </p:txBody>
      </p:sp>
      <p:sp>
        <p:nvSpPr>
          <p:cNvPr id="4" name="Slide Number Placeholder 3"/>
          <p:cNvSpPr>
            <a:spLocks noGrp="1"/>
          </p:cNvSpPr>
          <p:nvPr>
            <p:ph type="sldNum" sz="quarter" idx="12"/>
          </p:nvPr>
        </p:nvSpPr>
        <p:spPr/>
        <p:txBody>
          <a:bodyPr/>
          <a:lstStyle/>
          <a:p>
            <a:fld id="{3ACF1BEE-6F89-438A-890D-386550F99E2E}" type="slidenum">
              <a:rPr lang="en-US" smtClean="0"/>
              <a:t>3</a:t>
            </a:fld>
            <a:endParaRPr lang="en-US"/>
          </a:p>
        </p:txBody>
      </p:sp>
      <p:pic>
        <p:nvPicPr>
          <p:cNvPr id="6" name="Picture 5">
            <a:extLst>
              <a:ext uri="{FF2B5EF4-FFF2-40B4-BE49-F238E27FC236}">
                <a16:creationId xmlns:a16="http://schemas.microsoft.com/office/drawing/2014/main" id="{28D7F662-8A8F-406B-AAB1-DE0D8301E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392" y="1241552"/>
            <a:ext cx="9150096" cy="5004816"/>
          </a:xfrm>
          <a:prstGeom prst="rect">
            <a:avLst/>
          </a:prstGeom>
        </p:spPr>
      </p:pic>
    </p:spTree>
    <p:extLst>
      <p:ext uri="{BB962C8B-B14F-4D97-AF65-F5344CB8AC3E}">
        <p14:creationId xmlns:p14="http://schemas.microsoft.com/office/powerpoint/2010/main" val="3129013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F17BC7C1-AD88-4EE4-ACA7-E4843FB278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5206" y="1989424"/>
            <a:ext cx="4438606" cy="2427779"/>
          </a:xfrm>
          <a:prstGeom prst="rect">
            <a:avLst/>
          </a:prstGeom>
        </p:spPr>
      </p:pic>
      <p:sp>
        <p:nvSpPr>
          <p:cNvPr id="2" name="Title 1"/>
          <p:cNvSpPr>
            <a:spLocks noGrp="1"/>
          </p:cNvSpPr>
          <p:nvPr>
            <p:ph type="title"/>
          </p:nvPr>
        </p:nvSpPr>
        <p:spPr/>
        <p:txBody>
          <a:bodyPr/>
          <a:lstStyle/>
          <a:p>
            <a:r>
              <a:rPr lang="en-US" b="1" dirty="0"/>
              <a:t>Secondary Classification</a:t>
            </a:r>
          </a:p>
        </p:txBody>
      </p:sp>
      <p:sp>
        <p:nvSpPr>
          <p:cNvPr id="3" name="Content Placeholder 2"/>
          <p:cNvSpPr>
            <a:spLocks noGrp="1"/>
          </p:cNvSpPr>
          <p:nvPr>
            <p:ph idx="1"/>
          </p:nvPr>
        </p:nvSpPr>
        <p:spPr>
          <a:xfrm>
            <a:off x="838200" y="1259174"/>
            <a:ext cx="10515600" cy="4524260"/>
          </a:xfrm>
        </p:spPr>
        <p:txBody>
          <a:bodyPr/>
          <a:lstStyle/>
          <a:p>
            <a:r>
              <a:rPr lang="en-US" dirty="0"/>
              <a:t>Secondary classification is for Class A and B parts only and is used to determine appropriate levels of process control</a:t>
            </a:r>
          </a:p>
        </p:txBody>
      </p:sp>
      <p:sp>
        <p:nvSpPr>
          <p:cNvPr id="4" name="Slide Number Placeholder 3"/>
          <p:cNvSpPr>
            <a:spLocks noGrp="1"/>
          </p:cNvSpPr>
          <p:nvPr>
            <p:ph type="sldNum" sz="quarter" idx="12"/>
          </p:nvPr>
        </p:nvSpPr>
        <p:spPr/>
        <p:txBody>
          <a:bodyPr/>
          <a:lstStyle/>
          <a:p>
            <a:fld id="{3ACF1BEE-6F89-438A-890D-386550F99E2E}" type="slidenum">
              <a:rPr lang="en-US" smtClean="0"/>
              <a:t>30</a:t>
            </a:fld>
            <a:endParaRPr lang="en-US"/>
          </a:p>
        </p:txBody>
      </p:sp>
      <p:grpSp>
        <p:nvGrpSpPr>
          <p:cNvPr id="5" name="Group 4"/>
          <p:cNvGrpSpPr/>
          <p:nvPr/>
        </p:nvGrpSpPr>
        <p:grpSpPr>
          <a:xfrm>
            <a:off x="981267" y="3168421"/>
            <a:ext cx="7030996" cy="3142618"/>
            <a:chOff x="771404" y="3075226"/>
            <a:chExt cx="7030996" cy="3142618"/>
          </a:xfrm>
        </p:grpSpPr>
        <p:sp>
          <p:nvSpPr>
            <p:cNvPr id="6" name="Flowchart: Process 5"/>
            <p:cNvSpPr/>
            <p:nvPr/>
          </p:nvSpPr>
          <p:spPr>
            <a:xfrm>
              <a:off x="2204235" y="3075226"/>
              <a:ext cx="780763" cy="523111"/>
            </a:xfrm>
            <a:prstGeom prst="flowChartProcess">
              <a:avLst/>
            </a:prstGeom>
            <a:solidFill>
              <a:schemeClr val="bg1">
                <a:lumMod val="8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a:t>
              </a:r>
            </a:p>
          </p:txBody>
        </p:sp>
        <p:sp>
          <p:nvSpPr>
            <p:cNvPr id="7" name="Flowchart: Process 6"/>
            <p:cNvSpPr/>
            <p:nvPr/>
          </p:nvSpPr>
          <p:spPr>
            <a:xfrm>
              <a:off x="5747656" y="3095791"/>
              <a:ext cx="780763" cy="523111"/>
            </a:xfrm>
            <a:prstGeom prst="flowChartProcess">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a:t>
              </a:r>
            </a:p>
          </p:txBody>
        </p:sp>
        <p:sp>
          <p:nvSpPr>
            <p:cNvPr id="8" name="Flowchart: Decision 7"/>
            <p:cNvSpPr/>
            <p:nvPr/>
          </p:nvSpPr>
          <p:spPr>
            <a:xfrm>
              <a:off x="1910017"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9" name="Flowchart: Decision 8"/>
            <p:cNvSpPr/>
            <p:nvPr/>
          </p:nvSpPr>
          <p:spPr>
            <a:xfrm>
              <a:off x="1212828"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0" name="Flowchart: Decision 9"/>
            <p:cNvSpPr/>
            <p:nvPr/>
          </p:nvSpPr>
          <p:spPr>
            <a:xfrm>
              <a:off x="2923823"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1" name="Flowchart: Decision 10"/>
            <p:cNvSpPr/>
            <p:nvPr/>
          </p:nvSpPr>
          <p:spPr>
            <a:xfrm>
              <a:off x="5458152"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12" name="Flowchart: Decision 11"/>
            <p:cNvSpPr/>
            <p:nvPr/>
          </p:nvSpPr>
          <p:spPr>
            <a:xfrm>
              <a:off x="4704020" y="4799827"/>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3" name="Flowchart: Process 12"/>
            <p:cNvSpPr/>
            <p:nvPr/>
          </p:nvSpPr>
          <p:spPr>
            <a:xfrm>
              <a:off x="1915993"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A2</a:t>
              </a:r>
            </a:p>
          </p:txBody>
        </p:sp>
        <p:sp>
          <p:nvSpPr>
            <p:cNvPr id="14" name="Flowchart: Process 13"/>
            <p:cNvSpPr/>
            <p:nvPr/>
          </p:nvSpPr>
          <p:spPr>
            <a:xfrm>
              <a:off x="3672156"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A4</a:t>
              </a:r>
            </a:p>
          </p:txBody>
        </p:sp>
        <p:sp>
          <p:nvSpPr>
            <p:cNvPr id="15" name="Flowchart: Process 14"/>
            <p:cNvSpPr/>
            <p:nvPr/>
          </p:nvSpPr>
          <p:spPr>
            <a:xfrm>
              <a:off x="2640294"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A3</a:t>
              </a:r>
            </a:p>
          </p:txBody>
        </p:sp>
        <p:sp>
          <p:nvSpPr>
            <p:cNvPr id="16" name="Flowchart: Process 15"/>
            <p:cNvSpPr/>
            <p:nvPr/>
          </p:nvSpPr>
          <p:spPr>
            <a:xfrm>
              <a:off x="811386" y="571125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A1</a:t>
              </a:r>
            </a:p>
          </p:txBody>
        </p:sp>
        <p:sp>
          <p:nvSpPr>
            <p:cNvPr id="17" name="Flowchart: Process 16"/>
            <p:cNvSpPr/>
            <p:nvPr/>
          </p:nvSpPr>
          <p:spPr>
            <a:xfrm>
              <a:off x="5464128" y="571802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B2</a:t>
              </a:r>
            </a:p>
          </p:txBody>
        </p:sp>
        <p:sp>
          <p:nvSpPr>
            <p:cNvPr id="18" name="Flowchart: Process 17"/>
            <p:cNvSpPr/>
            <p:nvPr/>
          </p:nvSpPr>
          <p:spPr>
            <a:xfrm>
              <a:off x="4420491"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B1</a:t>
              </a:r>
            </a:p>
          </p:txBody>
        </p:sp>
        <p:cxnSp>
          <p:nvCxnSpPr>
            <p:cNvPr id="19" name="Straight Connector 18"/>
            <p:cNvCxnSpPr>
              <a:stCxn id="6" idx="2"/>
              <a:endCxn id="8" idx="0"/>
            </p:cNvCxnSpPr>
            <p:nvPr/>
          </p:nvCxnSpPr>
          <p:spPr>
            <a:xfrm flipH="1">
              <a:off x="2589903" y="3598337"/>
              <a:ext cx="4713" cy="409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8" idx="1"/>
              <a:endCxn id="9" idx="0"/>
            </p:cNvCxnSpPr>
            <p:nvPr/>
          </p:nvCxnSpPr>
          <p:spPr>
            <a:xfrm rot="10800000" flipV="1">
              <a:off x="1706175" y="4425361"/>
              <a:ext cx="203843"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8" idx="3"/>
              <a:endCxn id="10" idx="0"/>
            </p:cNvCxnSpPr>
            <p:nvPr/>
          </p:nvCxnSpPr>
          <p:spPr>
            <a:xfrm>
              <a:off x="3269788" y="4425362"/>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9" idx="1"/>
              <a:endCxn id="16" idx="0"/>
            </p:cNvCxnSpPr>
            <p:nvPr/>
          </p:nvCxnSpPr>
          <p:spPr>
            <a:xfrm rot="10800000" flipV="1">
              <a:off x="1094916" y="5174798"/>
              <a:ext cx="117913" cy="5364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9" idx="3"/>
            </p:cNvCxnSpPr>
            <p:nvPr/>
          </p:nvCxnSpPr>
          <p:spPr>
            <a:xfrm>
              <a:off x="2199521" y="5174799"/>
              <a:ext cx="117912" cy="5364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1"/>
              <a:endCxn id="15" idx="0"/>
            </p:cNvCxnSpPr>
            <p:nvPr/>
          </p:nvCxnSpPr>
          <p:spPr>
            <a:xfrm>
              <a:off x="2923823" y="5174799"/>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0" idx="3"/>
              <a:endCxn id="14" idx="0"/>
            </p:cNvCxnSpPr>
            <p:nvPr/>
          </p:nvCxnSpPr>
          <p:spPr>
            <a:xfrm>
              <a:off x="3910516" y="5174799"/>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11" idx="0"/>
            </p:cNvCxnSpPr>
            <p:nvPr/>
          </p:nvCxnSpPr>
          <p:spPr>
            <a:xfrm>
              <a:off x="6138038" y="3618902"/>
              <a:ext cx="0" cy="389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1" idx="1"/>
              <a:endCxn id="12" idx="0"/>
            </p:cNvCxnSpPr>
            <p:nvPr/>
          </p:nvCxnSpPr>
          <p:spPr>
            <a:xfrm rot="10800000" flipV="1">
              <a:off x="5197367" y="4425361"/>
              <a:ext cx="260785" cy="37446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1"/>
              <a:endCxn id="18" idx="0"/>
            </p:cNvCxnSpPr>
            <p:nvPr/>
          </p:nvCxnSpPr>
          <p:spPr>
            <a:xfrm>
              <a:off x="4704020" y="5131836"/>
              <a:ext cx="0" cy="588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2" idx="3"/>
              <a:endCxn id="17" idx="0"/>
            </p:cNvCxnSpPr>
            <p:nvPr/>
          </p:nvCxnSpPr>
          <p:spPr>
            <a:xfrm>
              <a:off x="5690714" y="5131836"/>
              <a:ext cx="56943" cy="58619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7158" y="4050005"/>
              <a:ext cx="444352" cy="261610"/>
            </a:xfrm>
            <a:prstGeom prst="rect">
              <a:avLst/>
            </a:prstGeom>
            <a:noFill/>
          </p:spPr>
          <p:txBody>
            <a:bodyPr wrap="none" rtlCol="0">
              <a:spAutoFit/>
            </a:bodyPr>
            <a:lstStyle/>
            <a:p>
              <a:r>
                <a:rPr lang="en-US" sz="1100" dirty="0">
                  <a:solidFill>
                    <a:srgbClr val="0070C0"/>
                  </a:solidFill>
                </a:rPr>
                <a:t>High</a:t>
              </a:r>
            </a:p>
          </p:txBody>
        </p:sp>
        <p:sp>
          <p:nvSpPr>
            <p:cNvPr id="31" name="TextBox 30"/>
            <p:cNvSpPr txBox="1"/>
            <p:nvPr/>
          </p:nvSpPr>
          <p:spPr>
            <a:xfrm>
              <a:off x="5066196" y="4080451"/>
              <a:ext cx="444352" cy="261610"/>
            </a:xfrm>
            <a:prstGeom prst="rect">
              <a:avLst/>
            </a:prstGeom>
            <a:noFill/>
          </p:spPr>
          <p:txBody>
            <a:bodyPr wrap="none" rtlCol="0">
              <a:spAutoFit/>
            </a:bodyPr>
            <a:lstStyle/>
            <a:p>
              <a:r>
                <a:rPr lang="en-US" sz="1100" dirty="0">
                  <a:solidFill>
                    <a:srgbClr val="0070C0"/>
                  </a:solidFill>
                </a:rPr>
                <a:t>High</a:t>
              </a:r>
            </a:p>
          </p:txBody>
        </p:sp>
        <p:sp>
          <p:nvSpPr>
            <p:cNvPr id="32" name="TextBox 31"/>
            <p:cNvSpPr txBox="1"/>
            <p:nvPr/>
          </p:nvSpPr>
          <p:spPr>
            <a:xfrm>
              <a:off x="771404" y="4881336"/>
              <a:ext cx="444352" cy="261610"/>
            </a:xfrm>
            <a:prstGeom prst="rect">
              <a:avLst/>
            </a:prstGeom>
            <a:noFill/>
          </p:spPr>
          <p:txBody>
            <a:bodyPr wrap="none" rtlCol="0">
              <a:spAutoFit/>
            </a:bodyPr>
            <a:lstStyle/>
            <a:p>
              <a:r>
                <a:rPr lang="en-US" sz="1100" dirty="0">
                  <a:solidFill>
                    <a:srgbClr val="0070C0"/>
                  </a:solidFill>
                </a:rPr>
                <a:t>High</a:t>
              </a:r>
            </a:p>
          </p:txBody>
        </p:sp>
        <p:sp>
          <p:nvSpPr>
            <p:cNvPr id="33" name="TextBox 32"/>
            <p:cNvSpPr txBox="1"/>
            <p:nvPr/>
          </p:nvSpPr>
          <p:spPr>
            <a:xfrm>
              <a:off x="2529583" y="4876519"/>
              <a:ext cx="444352" cy="261610"/>
            </a:xfrm>
            <a:prstGeom prst="rect">
              <a:avLst/>
            </a:prstGeom>
            <a:noFill/>
          </p:spPr>
          <p:txBody>
            <a:bodyPr wrap="none" rtlCol="0">
              <a:spAutoFit/>
            </a:bodyPr>
            <a:lstStyle/>
            <a:p>
              <a:r>
                <a:rPr lang="en-US" sz="1100" dirty="0">
                  <a:solidFill>
                    <a:srgbClr val="0070C0"/>
                  </a:solidFill>
                </a:rPr>
                <a:t>High</a:t>
              </a:r>
            </a:p>
          </p:txBody>
        </p:sp>
        <p:sp>
          <p:nvSpPr>
            <p:cNvPr id="34" name="TextBox 33"/>
            <p:cNvSpPr txBox="1"/>
            <p:nvPr/>
          </p:nvSpPr>
          <p:spPr>
            <a:xfrm>
              <a:off x="4339561" y="4782200"/>
              <a:ext cx="444352" cy="261610"/>
            </a:xfrm>
            <a:prstGeom prst="rect">
              <a:avLst/>
            </a:prstGeom>
            <a:noFill/>
          </p:spPr>
          <p:txBody>
            <a:bodyPr wrap="none" rtlCol="0">
              <a:spAutoFit/>
            </a:bodyPr>
            <a:lstStyle/>
            <a:p>
              <a:r>
                <a:rPr lang="en-US" sz="1100" dirty="0">
                  <a:solidFill>
                    <a:srgbClr val="0070C0"/>
                  </a:solidFill>
                </a:rPr>
                <a:t>High</a:t>
              </a:r>
            </a:p>
          </p:txBody>
        </p:sp>
        <p:sp>
          <p:nvSpPr>
            <p:cNvPr id="35" name="TextBox 34"/>
            <p:cNvSpPr txBox="1"/>
            <p:nvPr/>
          </p:nvSpPr>
          <p:spPr>
            <a:xfrm>
              <a:off x="3216604" y="4068275"/>
              <a:ext cx="418704" cy="261610"/>
            </a:xfrm>
            <a:prstGeom prst="rect">
              <a:avLst/>
            </a:prstGeom>
            <a:noFill/>
          </p:spPr>
          <p:txBody>
            <a:bodyPr wrap="none" rtlCol="0">
              <a:spAutoFit/>
            </a:bodyPr>
            <a:lstStyle/>
            <a:p>
              <a:r>
                <a:rPr lang="en-US" sz="1100" dirty="0">
                  <a:solidFill>
                    <a:srgbClr val="0070C0"/>
                  </a:solidFill>
                </a:rPr>
                <a:t>Low</a:t>
              </a:r>
            </a:p>
          </p:txBody>
        </p:sp>
        <p:sp>
          <p:nvSpPr>
            <p:cNvPr id="36" name="TextBox 35"/>
            <p:cNvSpPr txBox="1"/>
            <p:nvPr/>
          </p:nvSpPr>
          <p:spPr>
            <a:xfrm>
              <a:off x="6724474" y="4080451"/>
              <a:ext cx="418704" cy="261610"/>
            </a:xfrm>
            <a:prstGeom prst="rect">
              <a:avLst/>
            </a:prstGeom>
            <a:noFill/>
          </p:spPr>
          <p:txBody>
            <a:bodyPr wrap="none" rtlCol="0">
              <a:spAutoFit/>
            </a:bodyPr>
            <a:lstStyle/>
            <a:p>
              <a:r>
                <a:rPr lang="en-US" sz="1100" dirty="0">
                  <a:solidFill>
                    <a:srgbClr val="0070C0"/>
                  </a:solidFill>
                </a:rPr>
                <a:t>Low</a:t>
              </a:r>
            </a:p>
          </p:txBody>
        </p:sp>
        <p:sp>
          <p:nvSpPr>
            <p:cNvPr id="37" name="TextBox 36"/>
            <p:cNvSpPr txBox="1"/>
            <p:nvPr/>
          </p:nvSpPr>
          <p:spPr>
            <a:xfrm>
              <a:off x="2064249" y="4874675"/>
              <a:ext cx="418704" cy="261610"/>
            </a:xfrm>
            <a:prstGeom prst="rect">
              <a:avLst/>
            </a:prstGeom>
            <a:noFill/>
          </p:spPr>
          <p:txBody>
            <a:bodyPr wrap="none" rtlCol="0">
              <a:spAutoFit/>
            </a:bodyPr>
            <a:lstStyle/>
            <a:p>
              <a:r>
                <a:rPr lang="en-US" sz="1100" dirty="0">
                  <a:solidFill>
                    <a:srgbClr val="0070C0"/>
                  </a:solidFill>
                </a:rPr>
                <a:t>Low</a:t>
              </a:r>
            </a:p>
          </p:txBody>
        </p:sp>
        <p:sp>
          <p:nvSpPr>
            <p:cNvPr id="38" name="TextBox 37"/>
            <p:cNvSpPr txBox="1"/>
            <p:nvPr/>
          </p:nvSpPr>
          <p:spPr>
            <a:xfrm>
              <a:off x="3755876" y="4824105"/>
              <a:ext cx="418704" cy="261610"/>
            </a:xfrm>
            <a:prstGeom prst="rect">
              <a:avLst/>
            </a:prstGeom>
            <a:noFill/>
          </p:spPr>
          <p:txBody>
            <a:bodyPr wrap="none" rtlCol="0">
              <a:spAutoFit/>
            </a:bodyPr>
            <a:lstStyle/>
            <a:p>
              <a:r>
                <a:rPr lang="en-US" sz="1100" dirty="0">
                  <a:solidFill>
                    <a:srgbClr val="0070C0"/>
                  </a:solidFill>
                </a:rPr>
                <a:t>Low</a:t>
              </a:r>
            </a:p>
          </p:txBody>
        </p:sp>
        <p:sp>
          <p:nvSpPr>
            <p:cNvPr id="39" name="TextBox 38"/>
            <p:cNvSpPr txBox="1"/>
            <p:nvPr/>
          </p:nvSpPr>
          <p:spPr>
            <a:xfrm>
              <a:off x="5574960" y="4796937"/>
              <a:ext cx="418704" cy="261610"/>
            </a:xfrm>
            <a:prstGeom prst="rect">
              <a:avLst/>
            </a:prstGeom>
            <a:noFill/>
          </p:spPr>
          <p:txBody>
            <a:bodyPr wrap="none" rtlCol="0">
              <a:spAutoFit/>
            </a:bodyPr>
            <a:lstStyle/>
            <a:p>
              <a:r>
                <a:rPr lang="en-US" sz="1100" dirty="0">
                  <a:solidFill>
                    <a:srgbClr val="0070C0"/>
                  </a:solidFill>
                </a:rPr>
                <a:t>Low</a:t>
              </a:r>
            </a:p>
          </p:txBody>
        </p:sp>
        <p:sp>
          <p:nvSpPr>
            <p:cNvPr id="40" name="Flowchart: Decision 39"/>
            <p:cNvSpPr/>
            <p:nvPr/>
          </p:nvSpPr>
          <p:spPr>
            <a:xfrm>
              <a:off x="6487010" y="4843338"/>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41" name="Flowchart: Process 40"/>
            <p:cNvSpPr/>
            <p:nvPr/>
          </p:nvSpPr>
          <p:spPr>
            <a:xfrm>
              <a:off x="7235343" y="5720532"/>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B4</a:t>
              </a:r>
            </a:p>
          </p:txBody>
        </p:sp>
        <p:sp>
          <p:nvSpPr>
            <p:cNvPr id="42" name="Flowchart: Process 41"/>
            <p:cNvSpPr/>
            <p:nvPr/>
          </p:nvSpPr>
          <p:spPr>
            <a:xfrm>
              <a:off x="6203481" y="5720532"/>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B3</a:t>
              </a:r>
            </a:p>
          </p:txBody>
        </p:sp>
        <p:cxnSp>
          <p:nvCxnSpPr>
            <p:cNvPr id="43" name="Elbow Connector 42"/>
            <p:cNvCxnSpPr>
              <a:endCxn id="40" idx="0"/>
            </p:cNvCxnSpPr>
            <p:nvPr/>
          </p:nvCxnSpPr>
          <p:spPr>
            <a:xfrm>
              <a:off x="6832975" y="4425911"/>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1"/>
              <a:endCxn id="42" idx="0"/>
            </p:cNvCxnSpPr>
            <p:nvPr/>
          </p:nvCxnSpPr>
          <p:spPr>
            <a:xfrm>
              <a:off x="6487010" y="5175348"/>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40" idx="3"/>
              <a:endCxn id="41" idx="0"/>
            </p:cNvCxnSpPr>
            <p:nvPr/>
          </p:nvCxnSpPr>
          <p:spPr>
            <a:xfrm>
              <a:off x="7473703" y="5175348"/>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092770" y="4877068"/>
              <a:ext cx="444352" cy="261610"/>
            </a:xfrm>
            <a:prstGeom prst="rect">
              <a:avLst/>
            </a:prstGeom>
            <a:noFill/>
          </p:spPr>
          <p:txBody>
            <a:bodyPr wrap="none" rtlCol="0">
              <a:spAutoFit/>
            </a:bodyPr>
            <a:lstStyle/>
            <a:p>
              <a:r>
                <a:rPr lang="en-US" sz="1100" dirty="0">
                  <a:solidFill>
                    <a:srgbClr val="0070C0"/>
                  </a:solidFill>
                </a:rPr>
                <a:t>High</a:t>
              </a:r>
            </a:p>
          </p:txBody>
        </p:sp>
        <p:sp>
          <p:nvSpPr>
            <p:cNvPr id="47" name="TextBox 46"/>
            <p:cNvSpPr txBox="1"/>
            <p:nvPr/>
          </p:nvSpPr>
          <p:spPr>
            <a:xfrm>
              <a:off x="7319063" y="4824654"/>
              <a:ext cx="418704" cy="261610"/>
            </a:xfrm>
            <a:prstGeom prst="rect">
              <a:avLst/>
            </a:prstGeom>
            <a:noFill/>
          </p:spPr>
          <p:txBody>
            <a:bodyPr wrap="none" rtlCol="0">
              <a:spAutoFit/>
            </a:bodyPr>
            <a:lstStyle/>
            <a:p>
              <a:r>
                <a:rPr lang="en-US" sz="1100" dirty="0">
                  <a:solidFill>
                    <a:srgbClr val="0070C0"/>
                  </a:solidFill>
                </a:rPr>
                <a:t>Low</a:t>
              </a:r>
            </a:p>
          </p:txBody>
        </p:sp>
      </p:grpSp>
      <p:sp>
        <p:nvSpPr>
          <p:cNvPr id="49" name="Oval 48"/>
          <p:cNvSpPr/>
          <p:nvPr/>
        </p:nvSpPr>
        <p:spPr>
          <a:xfrm>
            <a:off x="7255712" y="2562321"/>
            <a:ext cx="4184844" cy="2258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617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2" y="45093"/>
            <a:ext cx="10515600" cy="1325563"/>
          </a:xfrm>
        </p:spPr>
        <p:txBody>
          <a:bodyPr/>
          <a:lstStyle/>
          <a:p>
            <a:r>
              <a:rPr lang="en-US" b="1" dirty="0"/>
              <a:t>Structural Demand - Metals</a:t>
            </a:r>
          </a:p>
        </p:txBody>
      </p:sp>
      <p:sp>
        <p:nvSpPr>
          <p:cNvPr id="4" name="Slide Number Placeholder 3"/>
          <p:cNvSpPr>
            <a:spLocks noGrp="1"/>
          </p:cNvSpPr>
          <p:nvPr>
            <p:ph type="sldNum" sz="quarter" idx="12"/>
          </p:nvPr>
        </p:nvSpPr>
        <p:spPr/>
        <p:txBody>
          <a:bodyPr/>
          <a:lstStyle/>
          <a:p>
            <a:fld id="{3ACF1BEE-6F89-438A-890D-386550F99E2E}" type="slidenum">
              <a:rPr lang="en-US" smtClean="0"/>
              <a:t>31</a:t>
            </a:fld>
            <a:endParaRPr lang="en-US"/>
          </a:p>
        </p:txBody>
      </p:sp>
      <p:grpSp>
        <p:nvGrpSpPr>
          <p:cNvPr id="32" name="Group 31"/>
          <p:cNvGrpSpPr/>
          <p:nvPr/>
        </p:nvGrpSpPr>
        <p:grpSpPr>
          <a:xfrm>
            <a:off x="8564380" y="1599573"/>
            <a:ext cx="3467809" cy="2294649"/>
            <a:chOff x="8564380" y="1599573"/>
            <a:chExt cx="3467809" cy="2294649"/>
          </a:xfrm>
        </p:grpSpPr>
        <p:grpSp>
          <p:nvGrpSpPr>
            <p:cNvPr id="11" name="Group 10"/>
            <p:cNvGrpSpPr/>
            <p:nvPr/>
          </p:nvGrpSpPr>
          <p:grpSpPr>
            <a:xfrm>
              <a:off x="8564380" y="1684861"/>
              <a:ext cx="3467809" cy="2209361"/>
              <a:chOff x="771404" y="4007934"/>
              <a:chExt cx="3467809" cy="2209361"/>
            </a:xfrm>
          </p:grpSpPr>
          <p:sp>
            <p:nvSpPr>
              <p:cNvPr id="12" name="Flowchart: Decision 11"/>
              <p:cNvSpPr/>
              <p:nvPr/>
            </p:nvSpPr>
            <p:spPr>
              <a:xfrm>
                <a:off x="1910017"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13" name="Flowchart: Decision 12"/>
              <p:cNvSpPr/>
              <p:nvPr/>
            </p:nvSpPr>
            <p:spPr>
              <a:xfrm>
                <a:off x="1212828"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4" name="Flowchart: Decision 13"/>
              <p:cNvSpPr/>
              <p:nvPr/>
            </p:nvSpPr>
            <p:spPr>
              <a:xfrm>
                <a:off x="2923823"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5" name="Flowchart: Process 14"/>
              <p:cNvSpPr/>
              <p:nvPr/>
            </p:nvSpPr>
            <p:spPr>
              <a:xfrm>
                <a:off x="1915993"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A2</a:t>
                </a:r>
              </a:p>
            </p:txBody>
          </p:sp>
          <p:sp>
            <p:nvSpPr>
              <p:cNvPr id="16" name="Flowchart: Process 15"/>
              <p:cNvSpPr/>
              <p:nvPr/>
            </p:nvSpPr>
            <p:spPr>
              <a:xfrm>
                <a:off x="3672156"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A4</a:t>
                </a:r>
              </a:p>
            </p:txBody>
          </p:sp>
          <p:sp>
            <p:nvSpPr>
              <p:cNvPr id="17" name="Flowchart: Process 16"/>
              <p:cNvSpPr/>
              <p:nvPr/>
            </p:nvSpPr>
            <p:spPr>
              <a:xfrm>
                <a:off x="2640294"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A3</a:t>
                </a:r>
              </a:p>
            </p:txBody>
          </p:sp>
          <p:sp>
            <p:nvSpPr>
              <p:cNvPr id="18" name="Flowchart: Process 17"/>
              <p:cNvSpPr/>
              <p:nvPr/>
            </p:nvSpPr>
            <p:spPr>
              <a:xfrm>
                <a:off x="811386" y="571125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A1</a:t>
                </a:r>
              </a:p>
            </p:txBody>
          </p:sp>
          <p:cxnSp>
            <p:nvCxnSpPr>
              <p:cNvPr id="19" name="Elbow Connector 18"/>
              <p:cNvCxnSpPr>
                <a:stCxn id="12" idx="1"/>
                <a:endCxn id="13" idx="0"/>
              </p:cNvCxnSpPr>
              <p:nvPr/>
            </p:nvCxnSpPr>
            <p:spPr>
              <a:xfrm rot="10800000" flipV="1">
                <a:off x="1706175" y="4425361"/>
                <a:ext cx="203843"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 idx="3"/>
                <a:endCxn id="14" idx="0"/>
              </p:cNvCxnSpPr>
              <p:nvPr/>
            </p:nvCxnSpPr>
            <p:spPr>
              <a:xfrm>
                <a:off x="3269788" y="4425362"/>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3" idx="1"/>
                <a:endCxn id="18" idx="0"/>
              </p:cNvCxnSpPr>
              <p:nvPr/>
            </p:nvCxnSpPr>
            <p:spPr>
              <a:xfrm rot="10800000" flipV="1">
                <a:off x="1094916" y="5174798"/>
                <a:ext cx="117913" cy="5364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3"/>
              </p:cNvCxnSpPr>
              <p:nvPr/>
            </p:nvCxnSpPr>
            <p:spPr>
              <a:xfrm>
                <a:off x="2199521" y="5174799"/>
                <a:ext cx="117912" cy="5364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1"/>
                <a:endCxn id="17" idx="0"/>
              </p:cNvCxnSpPr>
              <p:nvPr/>
            </p:nvCxnSpPr>
            <p:spPr>
              <a:xfrm>
                <a:off x="2923823" y="5174799"/>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4" idx="3"/>
                <a:endCxn id="16" idx="0"/>
              </p:cNvCxnSpPr>
              <p:nvPr/>
            </p:nvCxnSpPr>
            <p:spPr>
              <a:xfrm>
                <a:off x="3910516" y="5174799"/>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7158" y="4050005"/>
                <a:ext cx="444352" cy="261610"/>
              </a:xfrm>
              <a:prstGeom prst="rect">
                <a:avLst/>
              </a:prstGeom>
              <a:noFill/>
            </p:spPr>
            <p:txBody>
              <a:bodyPr wrap="none" rtlCol="0">
                <a:spAutoFit/>
              </a:bodyPr>
              <a:lstStyle/>
              <a:p>
                <a:r>
                  <a:rPr lang="en-US" sz="1100" dirty="0">
                    <a:solidFill>
                      <a:srgbClr val="0070C0"/>
                    </a:solidFill>
                  </a:rPr>
                  <a:t>High</a:t>
                </a:r>
              </a:p>
            </p:txBody>
          </p:sp>
          <p:sp>
            <p:nvSpPr>
              <p:cNvPr id="26" name="TextBox 25"/>
              <p:cNvSpPr txBox="1"/>
              <p:nvPr/>
            </p:nvSpPr>
            <p:spPr>
              <a:xfrm>
                <a:off x="771404" y="4881336"/>
                <a:ext cx="444352" cy="261610"/>
              </a:xfrm>
              <a:prstGeom prst="rect">
                <a:avLst/>
              </a:prstGeom>
              <a:noFill/>
            </p:spPr>
            <p:txBody>
              <a:bodyPr wrap="none" rtlCol="0">
                <a:spAutoFit/>
              </a:bodyPr>
              <a:lstStyle/>
              <a:p>
                <a:r>
                  <a:rPr lang="en-US" sz="1100" dirty="0">
                    <a:solidFill>
                      <a:srgbClr val="0070C0"/>
                    </a:solidFill>
                  </a:rPr>
                  <a:t>High</a:t>
                </a:r>
              </a:p>
            </p:txBody>
          </p:sp>
          <p:sp>
            <p:nvSpPr>
              <p:cNvPr id="27" name="TextBox 26"/>
              <p:cNvSpPr txBox="1"/>
              <p:nvPr/>
            </p:nvSpPr>
            <p:spPr>
              <a:xfrm>
                <a:off x="2529583" y="4876519"/>
                <a:ext cx="444352" cy="261610"/>
              </a:xfrm>
              <a:prstGeom prst="rect">
                <a:avLst/>
              </a:prstGeom>
              <a:noFill/>
            </p:spPr>
            <p:txBody>
              <a:bodyPr wrap="none" rtlCol="0">
                <a:spAutoFit/>
              </a:bodyPr>
              <a:lstStyle/>
              <a:p>
                <a:r>
                  <a:rPr lang="en-US" sz="1100" dirty="0">
                    <a:solidFill>
                      <a:srgbClr val="0070C0"/>
                    </a:solidFill>
                  </a:rPr>
                  <a:t>High</a:t>
                </a:r>
              </a:p>
            </p:txBody>
          </p:sp>
          <p:sp>
            <p:nvSpPr>
              <p:cNvPr id="28" name="TextBox 27"/>
              <p:cNvSpPr txBox="1"/>
              <p:nvPr/>
            </p:nvSpPr>
            <p:spPr>
              <a:xfrm>
                <a:off x="3216604" y="4068275"/>
                <a:ext cx="418704" cy="261610"/>
              </a:xfrm>
              <a:prstGeom prst="rect">
                <a:avLst/>
              </a:prstGeom>
              <a:noFill/>
            </p:spPr>
            <p:txBody>
              <a:bodyPr wrap="none" rtlCol="0">
                <a:spAutoFit/>
              </a:bodyPr>
              <a:lstStyle/>
              <a:p>
                <a:r>
                  <a:rPr lang="en-US" sz="1100" dirty="0">
                    <a:solidFill>
                      <a:srgbClr val="0070C0"/>
                    </a:solidFill>
                  </a:rPr>
                  <a:t>Low</a:t>
                </a:r>
              </a:p>
            </p:txBody>
          </p:sp>
          <p:sp>
            <p:nvSpPr>
              <p:cNvPr id="29" name="TextBox 28"/>
              <p:cNvSpPr txBox="1"/>
              <p:nvPr/>
            </p:nvSpPr>
            <p:spPr>
              <a:xfrm>
                <a:off x="2064249" y="4874675"/>
                <a:ext cx="418704" cy="261610"/>
              </a:xfrm>
              <a:prstGeom prst="rect">
                <a:avLst/>
              </a:prstGeom>
              <a:noFill/>
            </p:spPr>
            <p:txBody>
              <a:bodyPr wrap="none" rtlCol="0">
                <a:spAutoFit/>
              </a:bodyPr>
              <a:lstStyle/>
              <a:p>
                <a:r>
                  <a:rPr lang="en-US" sz="1100" dirty="0">
                    <a:solidFill>
                      <a:srgbClr val="0070C0"/>
                    </a:solidFill>
                  </a:rPr>
                  <a:t>Low</a:t>
                </a:r>
              </a:p>
            </p:txBody>
          </p:sp>
          <p:sp>
            <p:nvSpPr>
              <p:cNvPr id="30" name="TextBox 29"/>
              <p:cNvSpPr txBox="1"/>
              <p:nvPr/>
            </p:nvSpPr>
            <p:spPr>
              <a:xfrm>
                <a:off x="3755876" y="4824105"/>
                <a:ext cx="418704" cy="261610"/>
              </a:xfrm>
              <a:prstGeom prst="rect">
                <a:avLst/>
              </a:prstGeom>
              <a:noFill/>
            </p:spPr>
            <p:txBody>
              <a:bodyPr wrap="none" rtlCol="0">
                <a:spAutoFit/>
              </a:bodyPr>
              <a:lstStyle/>
              <a:p>
                <a:r>
                  <a:rPr lang="en-US" sz="1100" dirty="0">
                    <a:solidFill>
                      <a:srgbClr val="0070C0"/>
                    </a:solidFill>
                  </a:rPr>
                  <a:t>Low</a:t>
                </a:r>
              </a:p>
            </p:txBody>
          </p:sp>
        </p:grpSp>
        <p:sp>
          <p:nvSpPr>
            <p:cNvPr id="31" name="Oval 30"/>
            <p:cNvSpPr/>
            <p:nvPr/>
          </p:nvSpPr>
          <p:spPr>
            <a:xfrm>
              <a:off x="9583129" y="1599573"/>
              <a:ext cx="1534876" cy="986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4" name="Table 33">
            <a:extLst>
              <a:ext uri="{FF2B5EF4-FFF2-40B4-BE49-F238E27FC236}">
                <a16:creationId xmlns:a16="http://schemas.microsoft.com/office/drawing/2014/main" id="{2257B765-7006-4A7A-9756-165D119F912B}"/>
              </a:ext>
            </a:extLst>
          </p:cNvPr>
          <p:cNvGraphicFramePr>
            <a:graphicFrameLocks noGrp="1"/>
          </p:cNvGraphicFramePr>
          <p:nvPr/>
        </p:nvGraphicFramePr>
        <p:xfrm>
          <a:off x="682860" y="1599573"/>
          <a:ext cx="7392180" cy="3907588"/>
        </p:xfrm>
        <a:graphic>
          <a:graphicData uri="http://schemas.openxmlformats.org/drawingml/2006/table">
            <a:tbl>
              <a:tblPr firstRow="1" firstCol="1" bandRow="1"/>
              <a:tblGrid>
                <a:gridCol w="2745667">
                  <a:extLst>
                    <a:ext uri="{9D8B030D-6E8A-4147-A177-3AD203B41FA5}">
                      <a16:colId xmlns:a16="http://schemas.microsoft.com/office/drawing/2014/main" val="1589437784"/>
                    </a:ext>
                  </a:extLst>
                </a:gridCol>
                <a:gridCol w="4646513">
                  <a:extLst>
                    <a:ext uri="{9D8B030D-6E8A-4147-A177-3AD203B41FA5}">
                      <a16:colId xmlns:a16="http://schemas.microsoft.com/office/drawing/2014/main" val="2503920345"/>
                    </a:ext>
                  </a:extLst>
                </a:gridCol>
              </a:tblGrid>
              <a:tr h="278111">
                <a:tc>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Material Property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Criteria for Low Structural Demand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35978937"/>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Loads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Defined or bounded loads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2840"/>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Environmental degradation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Only due to temperature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173420"/>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Ultimate strength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 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403670"/>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Yield strength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 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848155"/>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Point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Local plastic strain &lt; 0.005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277097"/>
                  </a:ext>
                </a:extLst>
              </a:tr>
              <a:tr h="576274">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High cycle fatigue, improved surfaces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Cyclic stress range (including any required factors) ≤ 80% of applicable fatigue limit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848976"/>
                  </a:ext>
                </a:extLst>
              </a:tr>
              <a:tr h="576274">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High cycle fatigue, as-built surfaces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Cyclic stress range (including any required factors) ≤ 60% of applicable fatigue limit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71902"/>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Low cycle fatigue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 predicted cyclic plastic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52499"/>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Fracture mechanics life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20x life factor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858187"/>
                  </a:ext>
                </a:extLst>
              </a:tr>
              <a:tr h="278111">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Creep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 predicted creep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98971"/>
                  </a:ext>
                </a:extLst>
              </a:tr>
              <a:tr h="252041">
                <a:tc gridSpan="2">
                  <a:txBody>
                    <a:bodyPr/>
                    <a:lstStyle/>
                    <a:p>
                      <a:pPr marL="0" marR="0">
                        <a:lnSpc>
                          <a:spcPct val="107000"/>
                        </a:lnSpc>
                        <a:spcBef>
                          <a:spcPts val="0"/>
                        </a:spcBef>
                        <a:spcAft>
                          <a:spcPts val="0"/>
                        </a:spcAft>
                      </a:pPr>
                      <a:r>
                        <a:rPr lang="en-US" sz="1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Margin = [</a:t>
                      </a:r>
                      <a:r>
                        <a:rPr lang="en-US" sz="1000" i="1" dirty="0" err="1">
                          <a:effectLst/>
                          <a:latin typeface="Symbol" panose="05050102010706020507" pitchFamily="18" charset="2"/>
                          <a:ea typeface="Times New Roman" panose="02020603050405020304" pitchFamily="18" charset="0"/>
                          <a:cs typeface="Times New Roman" panose="02020603050405020304" pitchFamily="18" charset="0"/>
                        </a:rPr>
                        <a:t>s</a:t>
                      </a:r>
                      <a:r>
                        <a:rPr lang="en-US" sz="10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design</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i="1" dirty="0" err="1">
                          <a:effectLst/>
                          <a:latin typeface="Symbol" panose="05050102010706020507" pitchFamily="18" charset="2"/>
                          <a:ea typeface="Times New Roman" panose="02020603050405020304" pitchFamily="18" charset="0"/>
                          <a:cs typeface="Times New Roman" panose="02020603050405020304" pitchFamily="18" charset="0"/>
                        </a:rPr>
                        <a:t>s</a:t>
                      </a:r>
                      <a:r>
                        <a:rPr lang="en-US" sz="100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operation</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safety factor</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114898867"/>
                  </a:ext>
                </a:extLst>
              </a:tr>
            </a:tbl>
          </a:graphicData>
        </a:graphic>
      </p:graphicFrame>
    </p:spTree>
    <p:extLst>
      <p:ext uri="{BB962C8B-B14F-4D97-AF65-F5344CB8AC3E}">
        <p14:creationId xmlns:p14="http://schemas.microsoft.com/office/powerpoint/2010/main" val="2631425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Structural Demand - Polymers</a:t>
            </a:r>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32</a:t>
            </a:fld>
            <a:endParaRPr lang="en-US"/>
          </a:p>
        </p:txBody>
      </p:sp>
      <p:grpSp>
        <p:nvGrpSpPr>
          <p:cNvPr id="9" name="Group 8"/>
          <p:cNvGrpSpPr/>
          <p:nvPr/>
        </p:nvGrpSpPr>
        <p:grpSpPr>
          <a:xfrm>
            <a:off x="8564380" y="1599573"/>
            <a:ext cx="3467809" cy="2294649"/>
            <a:chOff x="8564380" y="1599573"/>
            <a:chExt cx="3467809" cy="2294649"/>
          </a:xfrm>
        </p:grpSpPr>
        <p:grpSp>
          <p:nvGrpSpPr>
            <p:cNvPr id="10" name="Group 9"/>
            <p:cNvGrpSpPr/>
            <p:nvPr/>
          </p:nvGrpSpPr>
          <p:grpSpPr>
            <a:xfrm>
              <a:off x="8564380" y="1684861"/>
              <a:ext cx="3467809" cy="2209361"/>
              <a:chOff x="771404" y="4007934"/>
              <a:chExt cx="3467809" cy="2209361"/>
            </a:xfrm>
          </p:grpSpPr>
          <p:sp>
            <p:nvSpPr>
              <p:cNvPr id="12" name="Flowchart: Decision 11"/>
              <p:cNvSpPr/>
              <p:nvPr/>
            </p:nvSpPr>
            <p:spPr>
              <a:xfrm>
                <a:off x="1910017"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13" name="Flowchart: Decision 12"/>
              <p:cNvSpPr/>
              <p:nvPr/>
            </p:nvSpPr>
            <p:spPr>
              <a:xfrm>
                <a:off x="1212828"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4" name="Flowchart: Decision 13"/>
              <p:cNvSpPr/>
              <p:nvPr/>
            </p:nvSpPr>
            <p:spPr>
              <a:xfrm>
                <a:off x="2923823"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5" name="Flowchart: Process 14"/>
              <p:cNvSpPr/>
              <p:nvPr/>
            </p:nvSpPr>
            <p:spPr>
              <a:xfrm>
                <a:off x="1915993"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A2</a:t>
                </a:r>
              </a:p>
            </p:txBody>
          </p:sp>
          <p:sp>
            <p:nvSpPr>
              <p:cNvPr id="16" name="Flowchart: Process 15"/>
              <p:cNvSpPr/>
              <p:nvPr/>
            </p:nvSpPr>
            <p:spPr>
              <a:xfrm>
                <a:off x="3672156"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A4</a:t>
                </a:r>
              </a:p>
            </p:txBody>
          </p:sp>
          <p:sp>
            <p:nvSpPr>
              <p:cNvPr id="17" name="Flowchart: Process 16"/>
              <p:cNvSpPr/>
              <p:nvPr/>
            </p:nvSpPr>
            <p:spPr>
              <a:xfrm>
                <a:off x="2640294"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A3</a:t>
                </a:r>
              </a:p>
            </p:txBody>
          </p:sp>
          <p:sp>
            <p:nvSpPr>
              <p:cNvPr id="18" name="Flowchart: Process 17"/>
              <p:cNvSpPr/>
              <p:nvPr/>
            </p:nvSpPr>
            <p:spPr>
              <a:xfrm>
                <a:off x="811386" y="571125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A1</a:t>
                </a:r>
              </a:p>
            </p:txBody>
          </p:sp>
          <p:cxnSp>
            <p:nvCxnSpPr>
              <p:cNvPr id="19" name="Elbow Connector 18"/>
              <p:cNvCxnSpPr>
                <a:stCxn id="12" idx="1"/>
                <a:endCxn id="13" idx="0"/>
              </p:cNvCxnSpPr>
              <p:nvPr/>
            </p:nvCxnSpPr>
            <p:spPr>
              <a:xfrm rot="10800000" flipV="1">
                <a:off x="1706175" y="4425361"/>
                <a:ext cx="203843"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2" idx="3"/>
                <a:endCxn id="14" idx="0"/>
              </p:cNvCxnSpPr>
              <p:nvPr/>
            </p:nvCxnSpPr>
            <p:spPr>
              <a:xfrm>
                <a:off x="3269788" y="4425362"/>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3" idx="1"/>
                <a:endCxn id="18" idx="0"/>
              </p:cNvCxnSpPr>
              <p:nvPr/>
            </p:nvCxnSpPr>
            <p:spPr>
              <a:xfrm rot="10800000" flipV="1">
                <a:off x="1094916" y="5174798"/>
                <a:ext cx="117913" cy="5364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3" idx="3"/>
              </p:cNvCxnSpPr>
              <p:nvPr/>
            </p:nvCxnSpPr>
            <p:spPr>
              <a:xfrm>
                <a:off x="2199521" y="5174799"/>
                <a:ext cx="117912" cy="5364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1"/>
                <a:endCxn id="17" idx="0"/>
              </p:cNvCxnSpPr>
              <p:nvPr/>
            </p:nvCxnSpPr>
            <p:spPr>
              <a:xfrm>
                <a:off x="2923823" y="5174799"/>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4" idx="3"/>
                <a:endCxn id="16" idx="0"/>
              </p:cNvCxnSpPr>
              <p:nvPr/>
            </p:nvCxnSpPr>
            <p:spPr>
              <a:xfrm>
                <a:off x="3910516" y="5174799"/>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27158" y="4050005"/>
                <a:ext cx="444352" cy="261610"/>
              </a:xfrm>
              <a:prstGeom prst="rect">
                <a:avLst/>
              </a:prstGeom>
              <a:noFill/>
            </p:spPr>
            <p:txBody>
              <a:bodyPr wrap="none" rtlCol="0">
                <a:spAutoFit/>
              </a:bodyPr>
              <a:lstStyle/>
              <a:p>
                <a:r>
                  <a:rPr lang="en-US" sz="1100" dirty="0">
                    <a:solidFill>
                      <a:srgbClr val="0070C0"/>
                    </a:solidFill>
                  </a:rPr>
                  <a:t>High</a:t>
                </a:r>
              </a:p>
            </p:txBody>
          </p:sp>
          <p:sp>
            <p:nvSpPr>
              <p:cNvPr id="26" name="TextBox 25"/>
              <p:cNvSpPr txBox="1"/>
              <p:nvPr/>
            </p:nvSpPr>
            <p:spPr>
              <a:xfrm>
                <a:off x="771404" y="4881336"/>
                <a:ext cx="444352" cy="261610"/>
              </a:xfrm>
              <a:prstGeom prst="rect">
                <a:avLst/>
              </a:prstGeom>
              <a:noFill/>
            </p:spPr>
            <p:txBody>
              <a:bodyPr wrap="none" rtlCol="0">
                <a:spAutoFit/>
              </a:bodyPr>
              <a:lstStyle/>
              <a:p>
                <a:r>
                  <a:rPr lang="en-US" sz="1100" dirty="0">
                    <a:solidFill>
                      <a:srgbClr val="0070C0"/>
                    </a:solidFill>
                  </a:rPr>
                  <a:t>High</a:t>
                </a:r>
              </a:p>
            </p:txBody>
          </p:sp>
          <p:sp>
            <p:nvSpPr>
              <p:cNvPr id="27" name="TextBox 26"/>
              <p:cNvSpPr txBox="1"/>
              <p:nvPr/>
            </p:nvSpPr>
            <p:spPr>
              <a:xfrm>
                <a:off x="2529583" y="4876519"/>
                <a:ext cx="444352" cy="261610"/>
              </a:xfrm>
              <a:prstGeom prst="rect">
                <a:avLst/>
              </a:prstGeom>
              <a:noFill/>
            </p:spPr>
            <p:txBody>
              <a:bodyPr wrap="none" rtlCol="0">
                <a:spAutoFit/>
              </a:bodyPr>
              <a:lstStyle/>
              <a:p>
                <a:r>
                  <a:rPr lang="en-US" sz="1100" dirty="0">
                    <a:solidFill>
                      <a:srgbClr val="0070C0"/>
                    </a:solidFill>
                  </a:rPr>
                  <a:t>High</a:t>
                </a:r>
              </a:p>
            </p:txBody>
          </p:sp>
          <p:sp>
            <p:nvSpPr>
              <p:cNvPr id="28" name="TextBox 27"/>
              <p:cNvSpPr txBox="1"/>
              <p:nvPr/>
            </p:nvSpPr>
            <p:spPr>
              <a:xfrm>
                <a:off x="3216604" y="4068275"/>
                <a:ext cx="418704" cy="261610"/>
              </a:xfrm>
              <a:prstGeom prst="rect">
                <a:avLst/>
              </a:prstGeom>
              <a:noFill/>
            </p:spPr>
            <p:txBody>
              <a:bodyPr wrap="none" rtlCol="0">
                <a:spAutoFit/>
              </a:bodyPr>
              <a:lstStyle/>
              <a:p>
                <a:r>
                  <a:rPr lang="en-US" sz="1100" dirty="0">
                    <a:solidFill>
                      <a:srgbClr val="0070C0"/>
                    </a:solidFill>
                  </a:rPr>
                  <a:t>Low</a:t>
                </a:r>
              </a:p>
            </p:txBody>
          </p:sp>
          <p:sp>
            <p:nvSpPr>
              <p:cNvPr id="29" name="TextBox 28"/>
              <p:cNvSpPr txBox="1"/>
              <p:nvPr/>
            </p:nvSpPr>
            <p:spPr>
              <a:xfrm>
                <a:off x="2064249" y="4874675"/>
                <a:ext cx="418704" cy="261610"/>
              </a:xfrm>
              <a:prstGeom prst="rect">
                <a:avLst/>
              </a:prstGeom>
              <a:noFill/>
            </p:spPr>
            <p:txBody>
              <a:bodyPr wrap="none" rtlCol="0">
                <a:spAutoFit/>
              </a:bodyPr>
              <a:lstStyle/>
              <a:p>
                <a:r>
                  <a:rPr lang="en-US" sz="1100" dirty="0">
                    <a:solidFill>
                      <a:srgbClr val="0070C0"/>
                    </a:solidFill>
                  </a:rPr>
                  <a:t>Low</a:t>
                </a:r>
              </a:p>
            </p:txBody>
          </p:sp>
          <p:sp>
            <p:nvSpPr>
              <p:cNvPr id="30" name="TextBox 29"/>
              <p:cNvSpPr txBox="1"/>
              <p:nvPr/>
            </p:nvSpPr>
            <p:spPr>
              <a:xfrm>
                <a:off x="3755876" y="4824105"/>
                <a:ext cx="418704" cy="261610"/>
              </a:xfrm>
              <a:prstGeom prst="rect">
                <a:avLst/>
              </a:prstGeom>
              <a:noFill/>
            </p:spPr>
            <p:txBody>
              <a:bodyPr wrap="none" rtlCol="0">
                <a:spAutoFit/>
              </a:bodyPr>
              <a:lstStyle/>
              <a:p>
                <a:r>
                  <a:rPr lang="en-US" sz="1100" dirty="0">
                    <a:solidFill>
                      <a:srgbClr val="0070C0"/>
                    </a:solidFill>
                  </a:rPr>
                  <a:t>Low</a:t>
                </a:r>
              </a:p>
            </p:txBody>
          </p:sp>
        </p:grpSp>
        <p:sp>
          <p:nvSpPr>
            <p:cNvPr id="11" name="Oval 10"/>
            <p:cNvSpPr/>
            <p:nvPr/>
          </p:nvSpPr>
          <p:spPr>
            <a:xfrm>
              <a:off x="9583129" y="1599573"/>
              <a:ext cx="1534876" cy="9865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3" name="Table 32">
            <a:extLst>
              <a:ext uri="{FF2B5EF4-FFF2-40B4-BE49-F238E27FC236}">
                <a16:creationId xmlns:a16="http://schemas.microsoft.com/office/drawing/2014/main" id="{A32BA7AA-B672-4AAA-89F1-79638A29CD24}"/>
              </a:ext>
            </a:extLst>
          </p:cNvPr>
          <p:cNvGraphicFramePr>
            <a:graphicFrameLocks noGrp="1"/>
          </p:cNvGraphicFramePr>
          <p:nvPr/>
        </p:nvGraphicFramePr>
        <p:xfrm>
          <a:off x="498376" y="1396781"/>
          <a:ext cx="6938744" cy="3490176"/>
        </p:xfrm>
        <a:graphic>
          <a:graphicData uri="http://schemas.openxmlformats.org/drawingml/2006/table">
            <a:tbl>
              <a:tblPr firstRow="1" firstCol="1" bandRow="1"/>
              <a:tblGrid>
                <a:gridCol w="3135779">
                  <a:extLst>
                    <a:ext uri="{9D8B030D-6E8A-4147-A177-3AD203B41FA5}">
                      <a16:colId xmlns:a16="http://schemas.microsoft.com/office/drawing/2014/main" val="1384197953"/>
                    </a:ext>
                  </a:extLst>
                </a:gridCol>
                <a:gridCol w="3802965">
                  <a:extLst>
                    <a:ext uri="{9D8B030D-6E8A-4147-A177-3AD203B41FA5}">
                      <a16:colId xmlns:a16="http://schemas.microsoft.com/office/drawing/2014/main" val="2790636978"/>
                    </a:ext>
                  </a:extLst>
                </a:gridCol>
              </a:tblGrid>
              <a:tr h="245505">
                <a:tc>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Analysis Input/Material Property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Criteria for Low Structural Demand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0652811"/>
                  </a:ext>
                </a:extLst>
              </a:tr>
              <a:tr h="245505">
                <a:tc gridSpan="2">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All Materials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663170627"/>
                  </a:ext>
                </a:extLst>
              </a:tr>
              <a:tr h="245505">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Loads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Defined or bounded loads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840074"/>
                  </a:ext>
                </a:extLst>
              </a:tr>
              <a:tr h="771919">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Environmental Degradation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Only due to temperature and moisture, if specific environmental performance data exist.  Design environment temperature does not cross the </a:t>
                      </a:r>
                      <a:r>
                        <a:rPr lang="en-US" sz="1100" i="1">
                          <a:effectLst/>
                          <a:latin typeface="Times New Roman" panose="02020603050405020304" pitchFamily="18" charset="0"/>
                          <a:ea typeface="Times New Roman" panose="02020603050405020304" pitchFamily="18" charset="0"/>
                          <a:cs typeface="Times New Roman" panose="02020603050405020304" pitchFamily="18" charset="0"/>
                        </a:rPr>
                        <a:t>Tg</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774566"/>
                  </a:ext>
                </a:extLst>
              </a:tr>
              <a:tr h="508712">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Fatigue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Cyclic stress range (including any required factors) ≤ 50% of applicable fatigue limit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345308"/>
                  </a:ext>
                </a:extLst>
              </a:tr>
              <a:tr h="245505">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Sustained stress/creep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No sustained stress</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and no predicted creep strain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172887"/>
                  </a:ext>
                </a:extLst>
              </a:tr>
              <a:tr h="245505">
                <a:tc gridSpan="2">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Material with elongation at failure ≥ 3% in application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856528035"/>
                  </a:ext>
                </a:extLst>
              </a:tr>
              <a:tr h="245505">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Ultimate strength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 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724759"/>
                  </a:ext>
                </a:extLst>
              </a:tr>
              <a:tr h="245505">
                <a:tc>
                  <a:txBody>
                    <a:bodyPr/>
                    <a:lstStyle/>
                    <a:p>
                      <a:pPr marL="16002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Yield strength</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 ≥ 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9787762"/>
                  </a:ext>
                </a:extLst>
              </a:tr>
              <a:tr h="245505">
                <a:tc gridSpan="2">
                  <a:txBody>
                    <a:bodyPr/>
                    <a:lstStyle/>
                    <a:p>
                      <a:pPr marL="0" marR="0">
                        <a:lnSpc>
                          <a:spcPct val="107000"/>
                        </a:lnSpc>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Material with elongation at failure &lt; 3% in application environment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2336390507"/>
                  </a:ext>
                </a:extLst>
              </a:tr>
              <a:tr h="245505">
                <a:tc>
                  <a:txBody>
                    <a:bodyPr/>
                    <a:lstStyle/>
                    <a:p>
                      <a:pPr marL="164465"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Ultimate strength</a:t>
                      </a:r>
                      <a:r>
                        <a:rPr lang="en-US" sz="1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Minimum margin</a:t>
                      </a:r>
                      <a:r>
                        <a:rPr lang="en-US" sz="1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 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61910"/>
                  </a:ext>
                </a:extLst>
              </a:tr>
            </a:tbl>
          </a:graphicData>
        </a:graphic>
      </p:graphicFrame>
      <p:sp>
        <p:nvSpPr>
          <p:cNvPr id="34" name="Rectangle 2">
            <a:extLst>
              <a:ext uri="{FF2B5EF4-FFF2-40B4-BE49-F238E27FC236}">
                <a16:creationId xmlns:a16="http://schemas.microsoft.com/office/drawing/2014/main" id="{C7932473-E88E-48B2-9E13-9336F098118E}"/>
              </a:ext>
            </a:extLst>
          </p:cNvPr>
          <p:cNvSpPr>
            <a:spLocks noChangeArrowheads="1"/>
          </p:cNvSpPr>
          <p:nvPr/>
        </p:nvSpPr>
        <p:spPr bwMode="auto">
          <a:xfrm>
            <a:off x="498376" y="4953387"/>
            <a:ext cx="69387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Includes assembly stress (tight snap fit connections, shrink fits, fastener preloads) and operational stress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Yield strength defined by secant modulus to specified strain, by specified offset strain, or as otherwise defined by structural assessment requirements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Ultimate strength assessed against local maximum principal stress at stress concentrations (brittle material design rules) for low ductility materials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743200" algn="l"/>
              </a:tabLst>
            </a:pPr>
            <a:r>
              <a:rPr kumimoji="0" lang="en-US" altLang="en-US" sz="10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Margin = [</a:t>
            </a:r>
            <a:r>
              <a:rPr kumimoji="0" lang="en-US" altLang="en-US" sz="1000" b="0" i="1" u="none" strike="noStrike" cap="none" normalizeH="0" baseline="0" dirty="0" err="1">
                <a:ln>
                  <a:noFill/>
                </a:ln>
                <a:solidFill>
                  <a:schemeClr val="tx1"/>
                </a:solidFill>
                <a:effectLst/>
                <a:latin typeface="Symbol" panose="05050102010706020507" pitchFamily="18" charset="2"/>
                <a:ea typeface="Times New Roman" panose="02020603050405020304" pitchFamily="18" charset="0"/>
              </a:rPr>
              <a:t>s</a:t>
            </a:r>
            <a:r>
              <a:rPr kumimoji="0" lang="en-US" altLang="en-US" sz="1000" b="0" i="0" u="none" strike="noStrike" cap="none" normalizeH="0" baseline="-30000" dirty="0" err="1">
                <a:ln>
                  <a:noFill/>
                </a:ln>
                <a:solidFill>
                  <a:schemeClr val="tx1"/>
                </a:solidFill>
                <a:effectLst/>
                <a:ea typeface="Times New Roman" panose="02020603050405020304" pitchFamily="18" charset="0"/>
              </a:rPr>
              <a:t>design</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n-US" altLang="en-US" sz="1000" b="0" i="1" u="none" strike="noStrike" cap="none" normalizeH="0" baseline="0" dirty="0" err="1">
                <a:ln>
                  <a:noFill/>
                </a:ln>
                <a:solidFill>
                  <a:schemeClr val="tx1"/>
                </a:solidFill>
                <a:effectLst/>
                <a:latin typeface="Symbol" panose="05050102010706020507" pitchFamily="18" charset="2"/>
                <a:ea typeface="Times New Roman" panose="02020603050405020304" pitchFamily="18" charset="0"/>
              </a:rPr>
              <a:t>s</a:t>
            </a:r>
            <a:r>
              <a:rPr kumimoji="0" lang="en-US" altLang="en-US" sz="1000" b="0" i="0" u="none" strike="noStrike" cap="none" normalizeH="0" baseline="-30000" dirty="0" err="1">
                <a:ln>
                  <a:noFill/>
                </a:ln>
                <a:solidFill>
                  <a:schemeClr val="tx1"/>
                </a:solidFill>
                <a:effectLst/>
                <a:ea typeface="Times New Roman" panose="02020603050405020304" pitchFamily="18" charset="0"/>
              </a:rPr>
              <a:t>operation</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n-US" sz="1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safety factor</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3698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90" y="0"/>
            <a:ext cx="10515600" cy="1325563"/>
          </a:xfrm>
        </p:spPr>
        <p:txBody>
          <a:bodyPr/>
          <a:lstStyle/>
          <a:p>
            <a:r>
              <a:rPr lang="en-US" b="1" dirty="0"/>
              <a:t>AM Risk</a:t>
            </a:r>
          </a:p>
        </p:txBody>
      </p:sp>
      <p:sp>
        <p:nvSpPr>
          <p:cNvPr id="3" name="Content Placeholder 2"/>
          <p:cNvSpPr>
            <a:spLocks noGrp="1"/>
          </p:cNvSpPr>
          <p:nvPr>
            <p:ph idx="1"/>
          </p:nvPr>
        </p:nvSpPr>
        <p:spPr>
          <a:xfrm>
            <a:off x="383965" y="1142968"/>
            <a:ext cx="8919360" cy="1444371"/>
          </a:xfrm>
        </p:spPr>
        <p:txBody>
          <a:bodyPr/>
          <a:lstStyle/>
          <a:p>
            <a:r>
              <a:rPr lang="en-US" dirty="0"/>
              <a:t>Additive Manufacturing Risk determination will be unique to each material and type of process</a:t>
            </a:r>
          </a:p>
        </p:txBody>
      </p:sp>
      <p:sp>
        <p:nvSpPr>
          <p:cNvPr id="4" name="Slide Number Placeholder 3"/>
          <p:cNvSpPr>
            <a:spLocks noGrp="1"/>
          </p:cNvSpPr>
          <p:nvPr>
            <p:ph type="sldNum" sz="quarter" idx="12"/>
          </p:nvPr>
        </p:nvSpPr>
        <p:spPr/>
        <p:txBody>
          <a:bodyPr/>
          <a:lstStyle/>
          <a:p>
            <a:fld id="{3ACF1BEE-6F89-438A-890D-386550F99E2E}" type="slidenum">
              <a:rPr lang="en-US" smtClean="0"/>
              <a:t>33</a:t>
            </a:fld>
            <a:endParaRPr lang="en-US"/>
          </a:p>
        </p:txBody>
      </p:sp>
      <p:sp>
        <p:nvSpPr>
          <p:cNvPr id="6" name="Rectangle 5"/>
          <p:cNvSpPr/>
          <p:nvPr/>
        </p:nvSpPr>
        <p:spPr>
          <a:xfrm>
            <a:off x="653061" y="6198255"/>
            <a:ext cx="7198330" cy="523220"/>
          </a:xfrm>
          <a:prstGeom prst="rect">
            <a:avLst/>
          </a:prstGeom>
        </p:spPr>
        <p:txBody>
          <a:bodyPr wrap="none">
            <a:spAutoFit/>
          </a:bodyPr>
          <a:lstStyle/>
          <a:p>
            <a:r>
              <a:rPr lang="en-US" sz="2800" dirty="0"/>
              <a:t>AM risk = </a:t>
            </a:r>
            <a:r>
              <a:rPr lang="en-US" sz="2800" dirty="0">
                <a:solidFill>
                  <a:srgbClr val="FF6600"/>
                </a:solidFill>
              </a:rPr>
              <a:t>HIGH</a:t>
            </a:r>
            <a:r>
              <a:rPr lang="en-US" sz="2800" dirty="0"/>
              <a:t>, if cumulative AM Risk score &gt;=5</a:t>
            </a:r>
          </a:p>
        </p:txBody>
      </p:sp>
      <p:grpSp>
        <p:nvGrpSpPr>
          <p:cNvPr id="8" name="Group 7"/>
          <p:cNvGrpSpPr/>
          <p:nvPr/>
        </p:nvGrpSpPr>
        <p:grpSpPr>
          <a:xfrm>
            <a:off x="8623459" y="1157803"/>
            <a:ext cx="3467809" cy="2209361"/>
            <a:chOff x="771404" y="4007934"/>
            <a:chExt cx="3467809" cy="2209361"/>
          </a:xfrm>
        </p:grpSpPr>
        <p:sp>
          <p:nvSpPr>
            <p:cNvPr id="10" name="Flowchart: Decision 9"/>
            <p:cNvSpPr/>
            <p:nvPr/>
          </p:nvSpPr>
          <p:spPr>
            <a:xfrm>
              <a:off x="1910017" y="4007934"/>
              <a:ext cx="1359770" cy="834855"/>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Structural Demand</a:t>
              </a:r>
            </a:p>
          </p:txBody>
        </p:sp>
        <p:sp>
          <p:nvSpPr>
            <p:cNvPr id="11" name="Flowchart: Decision 10"/>
            <p:cNvSpPr/>
            <p:nvPr/>
          </p:nvSpPr>
          <p:spPr>
            <a:xfrm>
              <a:off x="1212828"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2" name="Flowchart: Decision 11"/>
            <p:cNvSpPr/>
            <p:nvPr/>
          </p:nvSpPr>
          <p:spPr>
            <a:xfrm>
              <a:off x="2923823" y="4842789"/>
              <a:ext cx="986694" cy="664019"/>
            </a:xfrm>
            <a:prstGeom prst="flowChartDecision">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AM Risk</a:t>
              </a:r>
            </a:p>
          </p:txBody>
        </p:sp>
        <p:sp>
          <p:nvSpPr>
            <p:cNvPr id="13" name="Flowchart: Process 12"/>
            <p:cNvSpPr/>
            <p:nvPr/>
          </p:nvSpPr>
          <p:spPr>
            <a:xfrm>
              <a:off x="1915993"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A2</a:t>
              </a:r>
            </a:p>
          </p:txBody>
        </p:sp>
        <p:sp>
          <p:nvSpPr>
            <p:cNvPr id="14" name="Flowchart: Process 13"/>
            <p:cNvSpPr/>
            <p:nvPr/>
          </p:nvSpPr>
          <p:spPr>
            <a:xfrm>
              <a:off x="3672156"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A4</a:t>
              </a:r>
            </a:p>
          </p:txBody>
        </p:sp>
        <p:sp>
          <p:nvSpPr>
            <p:cNvPr id="15" name="Flowchart: Process 14"/>
            <p:cNvSpPr/>
            <p:nvPr/>
          </p:nvSpPr>
          <p:spPr>
            <a:xfrm>
              <a:off x="2640294" y="5719983"/>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A3</a:t>
              </a:r>
            </a:p>
          </p:txBody>
        </p:sp>
        <p:sp>
          <p:nvSpPr>
            <p:cNvPr id="16" name="Flowchart: Process 15"/>
            <p:cNvSpPr/>
            <p:nvPr/>
          </p:nvSpPr>
          <p:spPr>
            <a:xfrm>
              <a:off x="811386" y="5711258"/>
              <a:ext cx="567057" cy="497312"/>
            </a:xfrm>
            <a:prstGeom prst="flowChartProcess">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Class</a:t>
              </a:r>
            </a:p>
            <a:p>
              <a:pPr algn="ctr"/>
              <a:r>
                <a:rPr lang="en-US" sz="1100" dirty="0">
                  <a:solidFill>
                    <a:schemeClr val="tx1"/>
                  </a:solidFill>
                </a:rPr>
                <a:t>A1</a:t>
              </a:r>
            </a:p>
          </p:txBody>
        </p:sp>
        <p:cxnSp>
          <p:nvCxnSpPr>
            <p:cNvPr id="17" name="Elbow Connector 16"/>
            <p:cNvCxnSpPr>
              <a:stCxn id="10" idx="1"/>
              <a:endCxn id="11" idx="0"/>
            </p:cNvCxnSpPr>
            <p:nvPr/>
          </p:nvCxnSpPr>
          <p:spPr>
            <a:xfrm rot="10800000" flipV="1">
              <a:off x="1706175" y="4425361"/>
              <a:ext cx="203843"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0" idx="3"/>
              <a:endCxn id="12" idx="0"/>
            </p:cNvCxnSpPr>
            <p:nvPr/>
          </p:nvCxnSpPr>
          <p:spPr>
            <a:xfrm>
              <a:off x="3269788" y="4425362"/>
              <a:ext cx="147382" cy="41742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1"/>
              <a:endCxn id="16" idx="0"/>
            </p:cNvCxnSpPr>
            <p:nvPr/>
          </p:nvCxnSpPr>
          <p:spPr>
            <a:xfrm rot="10800000" flipV="1">
              <a:off x="1094916" y="5174798"/>
              <a:ext cx="117913" cy="5364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1" idx="3"/>
            </p:cNvCxnSpPr>
            <p:nvPr/>
          </p:nvCxnSpPr>
          <p:spPr>
            <a:xfrm>
              <a:off x="2199521" y="5174799"/>
              <a:ext cx="117912" cy="53645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2" idx="1"/>
              <a:endCxn id="15" idx="0"/>
            </p:cNvCxnSpPr>
            <p:nvPr/>
          </p:nvCxnSpPr>
          <p:spPr>
            <a:xfrm>
              <a:off x="2923823" y="5174799"/>
              <a:ext cx="0" cy="54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2" idx="3"/>
              <a:endCxn id="14" idx="0"/>
            </p:cNvCxnSpPr>
            <p:nvPr/>
          </p:nvCxnSpPr>
          <p:spPr>
            <a:xfrm>
              <a:off x="3910516" y="5174799"/>
              <a:ext cx="45169" cy="5451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7158" y="4050005"/>
              <a:ext cx="444352" cy="261610"/>
            </a:xfrm>
            <a:prstGeom prst="rect">
              <a:avLst/>
            </a:prstGeom>
            <a:noFill/>
          </p:spPr>
          <p:txBody>
            <a:bodyPr wrap="none" rtlCol="0">
              <a:spAutoFit/>
            </a:bodyPr>
            <a:lstStyle/>
            <a:p>
              <a:r>
                <a:rPr lang="en-US" sz="1100" dirty="0">
                  <a:solidFill>
                    <a:srgbClr val="0070C0"/>
                  </a:solidFill>
                </a:rPr>
                <a:t>High</a:t>
              </a:r>
            </a:p>
          </p:txBody>
        </p:sp>
        <p:sp>
          <p:nvSpPr>
            <p:cNvPr id="24" name="TextBox 23"/>
            <p:cNvSpPr txBox="1"/>
            <p:nvPr/>
          </p:nvSpPr>
          <p:spPr>
            <a:xfrm>
              <a:off x="771404" y="4881336"/>
              <a:ext cx="444352" cy="261610"/>
            </a:xfrm>
            <a:prstGeom prst="rect">
              <a:avLst/>
            </a:prstGeom>
            <a:noFill/>
          </p:spPr>
          <p:txBody>
            <a:bodyPr wrap="none" rtlCol="0">
              <a:spAutoFit/>
            </a:bodyPr>
            <a:lstStyle/>
            <a:p>
              <a:r>
                <a:rPr lang="en-US" sz="1100" dirty="0">
                  <a:solidFill>
                    <a:srgbClr val="0070C0"/>
                  </a:solidFill>
                </a:rPr>
                <a:t>High</a:t>
              </a:r>
            </a:p>
          </p:txBody>
        </p:sp>
        <p:sp>
          <p:nvSpPr>
            <p:cNvPr id="25" name="TextBox 24"/>
            <p:cNvSpPr txBox="1"/>
            <p:nvPr/>
          </p:nvSpPr>
          <p:spPr>
            <a:xfrm>
              <a:off x="2529583" y="4876519"/>
              <a:ext cx="444352" cy="261610"/>
            </a:xfrm>
            <a:prstGeom prst="rect">
              <a:avLst/>
            </a:prstGeom>
            <a:noFill/>
          </p:spPr>
          <p:txBody>
            <a:bodyPr wrap="none" rtlCol="0">
              <a:spAutoFit/>
            </a:bodyPr>
            <a:lstStyle/>
            <a:p>
              <a:r>
                <a:rPr lang="en-US" sz="1100" dirty="0">
                  <a:solidFill>
                    <a:srgbClr val="0070C0"/>
                  </a:solidFill>
                </a:rPr>
                <a:t>High</a:t>
              </a:r>
            </a:p>
          </p:txBody>
        </p:sp>
        <p:sp>
          <p:nvSpPr>
            <p:cNvPr id="26" name="TextBox 25"/>
            <p:cNvSpPr txBox="1"/>
            <p:nvPr/>
          </p:nvSpPr>
          <p:spPr>
            <a:xfrm>
              <a:off x="3216604" y="4068275"/>
              <a:ext cx="418704" cy="261610"/>
            </a:xfrm>
            <a:prstGeom prst="rect">
              <a:avLst/>
            </a:prstGeom>
            <a:noFill/>
          </p:spPr>
          <p:txBody>
            <a:bodyPr wrap="none" rtlCol="0">
              <a:spAutoFit/>
            </a:bodyPr>
            <a:lstStyle/>
            <a:p>
              <a:r>
                <a:rPr lang="en-US" sz="1100" dirty="0">
                  <a:solidFill>
                    <a:srgbClr val="0070C0"/>
                  </a:solidFill>
                </a:rPr>
                <a:t>Low</a:t>
              </a:r>
            </a:p>
          </p:txBody>
        </p:sp>
        <p:sp>
          <p:nvSpPr>
            <p:cNvPr id="27" name="TextBox 26"/>
            <p:cNvSpPr txBox="1"/>
            <p:nvPr/>
          </p:nvSpPr>
          <p:spPr>
            <a:xfrm>
              <a:off x="2064249" y="4874675"/>
              <a:ext cx="418704" cy="261610"/>
            </a:xfrm>
            <a:prstGeom prst="rect">
              <a:avLst/>
            </a:prstGeom>
            <a:noFill/>
          </p:spPr>
          <p:txBody>
            <a:bodyPr wrap="none" rtlCol="0">
              <a:spAutoFit/>
            </a:bodyPr>
            <a:lstStyle/>
            <a:p>
              <a:r>
                <a:rPr lang="en-US" sz="1100" dirty="0">
                  <a:solidFill>
                    <a:srgbClr val="0070C0"/>
                  </a:solidFill>
                </a:rPr>
                <a:t>Low</a:t>
              </a:r>
            </a:p>
          </p:txBody>
        </p:sp>
        <p:sp>
          <p:nvSpPr>
            <p:cNvPr id="28" name="TextBox 27"/>
            <p:cNvSpPr txBox="1"/>
            <p:nvPr/>
          </p:nvSpPr>
          <p:spPr>
            <a:xfrm>
              <a:off x="3755876" y="4824105"/>
              <a:ext cx="418704" cy="261610"/>
            </a:xfrm>
            <a:prstGeom prst="rect">
              <a:avLst/>
            </a:prstGeom>
            <a:noFill/>
          </p:spPr>
          <p:txBody>
            <a:bodyPr wrap="none" rtlCol="0">
              <a:spAutoFit/>
            </a:bodyPr>
            <a:lstStyle/>
            <a:p>
              <a:r>
                <a:rPr lang="en-US" sz="1100" dirty="0">
                  <a:solidFill>
                    <a:srgbClr val="0070C0"/>
                  </a:solidFill>
                </a:rPr>
                <a:t>Low</a:t>
              </a:r>
            </a:p>
          </p:txBody>
        </p:sp>
      </p:grpSp>
      <p:sp>
        <p:nvSpPr>
          <p:cNvPr id="9" name="Oval 8"/>
          <p:cNvSpPr/>
          <p:nvPr/>
        </p:nvSpPr>
        <p:spPr>
          <a:xfrm>
            <a:off x="8962672" y="1925757"/>
            <a:ext cx="1206816" cy="809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A6C29DAC-1776-4572-909E-974E120048FF}"/>
              </a:ext>
            </a:extLst>
          </p:cNvPr>
          <p:cNvGraphicFramePr>
            <a:graphicFrameLocks noGrp="1"/>
          </p:cNvGraphicFramePr>
          <p:nvPr/>
        </p:nvGraphicFramePr>
        <p:xfrm>
          <a:off x="653061" y="2031998"/>
          <a:ext cx="6648194" cy="4163313"/>
        </p:xfrm>
        <a:graphic>
          <a:graphicData uri="http://schemas.openxmlformats.org/drawingml/2006/table">
            <a:tbl>
              <a:tblPr firstRow="1" firstCol="1" bandRow="1"/>
              <a:tblGrid>
                <a:gridCol w="3291185">
                  <a:extLst>
                    <a:ext uri="{9D8B030D-6E8A-4147-A177-3AD203B41FA5}">
                      <a16:colId xmlns:a16="http://schemas.microsoft.com/office/drawing/2014/main" val="3555383691"/>
                    </a:ext>
                  </a:extLst>
                </a:gridCol>
                <a:gridCol w="635564">
                  <a:extLst>
                    <a:ext uri="{9D8B030D-6E8A-4147-A177-3AD203B41FA5}">
                      <a16:colId xmlns:a16="http://schemas.microsoft.com/office/drawing/2014/main" val="1006071670"/>
                    </a:ext>
                  </a:extLst>
                </a:gridCol>
                <a:gridCol w="532441">
                  <a:extLst>
                    <a:ext uri="{9D8B030D-6E8A-4147-A177-3AD203B41FA5}">
                      <a16:colId xmlns:a16="http://schemas.microsoft.com/office/drawing/2014/main" val="3921144460"/>
                    </a:ext>
                  </a:extLst>
                </a:gridCol>
                <a:gridCol w="739420">
                  <a:extLst>
                    <a:ext uri="{9D8B030D-6E8A-4147-A177-3AD203B41FA5}">
                      <a16:colId xmlns:a16="http://schemas.microsoft.com/office/drawing/2014/main" val="3669562382"/>
                    </a:ext>
                  </a:extLst>
                </a:gridCol>
                <a:gridCol w="460766">
                  <a:extLst>
                    <a:ext uri="{9D8B030D-6E8A-4147-A177-3AD203B41FA5}">
                      <a16:colId xmlns:a16="http://schemas.microsoft.com/office/drawing/2014/main" val="2946687023"/>
                    </a:ext>
                  </a:extLst>
                </a:gridCol>
                <a:gridCol w="446138">
                  <a:extLst>
                    <a:ext uri="{9D8B030D-6E8A-4147-A177-3AD203B41FA5}">
                      <a16:colId xmlns:a16="http://schemas.microsoft.com/office/drawing/2014/main" val="3753145591"/>
                    </a:ext>
                  </a:extLst>
                </a:gridCol>
                <a:gridCol w="542680">
                  <a:extLst>
                    <a:ext uri="{9D8B030D-6E8A-4147-A177-3AD203B41FA5}">
                      <a16:colId xmlns:a16="http://schemas.microsoft.com/office/drawing/2014/main" val="1886048787"/>
                    </a:ext>
                  </a:extLst>
                </a:gridCol>
              </a:tblGrid>
              <a:tr h="230211">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Metallic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Polymer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9127716"/>
                  </a:ext>
                </a:extLst>
              </a:tr>
              <a:tr h="230211">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L-PBF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L-PBF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2">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Score For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54497364"/>
                  </a:ext>
                </a:extLst>
              </a:tr>
              <a:tr h="230211">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Additive Manufacturing Risk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Score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77358660"/>
                  </a:ext>
                </a:extLst>
              </a:tr>
              <a:tr h="64654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surfaces and volumes can be reliably inspected, or the design permits adequate proof testing based on stress state?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293360"/>
                  </a:ext>
                </a:extLst>
              </a:tr>
              <a:tr h="460422">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As-built surface can be fully removed on all fatigue-critical surfaces?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669232"/>
                  </a:ext>
                </a:extLst>
              </a:tr>
              <a:tr h="64654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Surfaces interfacing with support structures are fully accessible and the as-built surface removed?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819000"/>
                  </a:ext>
                </a:extLst>
              </a:tr>
              <a:tr h="64654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Structural walls or protrusions are the equivalent of ≥ 8 trace, (e.g., melt pool, bead, scan path) widths in cross section?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82646"/>
                  </a:ext>
                </a:extLst>
              </a:tr>
              <a:tr h="646543">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Structural walls or protrusions are the equivalent of ≥ 2 trace, (e.g., melt pool, bead, scan path) widths in cross section?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275723"/>
                  </a:ext>
                </a:extLst>
              </a:tr>
              <a:tr h="42608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Critical regions of the part do not require support structure?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603991"/>
                  </a:ext>
                </a:extLst>
              </a:tr>
            </a:tbl>
          </a:graphicData>
        </a:graphic>
      </p:graphicFrame>
      <p:sp>
        <p:nvSpPr>
          <p:cNvPr id="29" name="Rectangle 1">
            <a:extLst>
              <a:ext uri="{FF2B5EF4-FFF2-40B4-BE49-F238E27FC236}">
                <a16:creationId xmlns:a16="http://schemas.microsoft.com/office/drawing/2014/main" id="{6AEBEFB6-3367-4E33-8DAC-A447C5F12DCA}"/>
              </a:ext>
            </a:extLst>
          </p:cNvPr>
          <p:cNvSpPr>
            <a:spLocks noChangeArrowheads="1"/>
          </p:cNvSpPr>
          <p:nvPr/>
        </p:nvSpPr>
        <p:spPr bwMode="auto">
          <a:xfrm>
            <a:off x="653061" y="2031205"/>
            <a:ext cx="14042390" cy="56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9823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Building a Foundation</a:t>
            </a:r>
          </a:p>
        </p:txBody>
      </p:sp>
      <p:sp>
        <p:nvSpPr>
          <p:cNvPr id="3" name="Content Placeholder 2"/>
          <p:cNvSpPr>
            <a:spLocks noGrp="1"/>
          </p:cNvSpPr>
          <p:nvPr>
            <p:ph idx="1"/>
          </p:nvPr>
        </p:nvSpPr>
        <p:spPr>
          <a:xfrm>
            <a:off x="407895" y="1718554"/>
            <a:ext cx="6557681" cy="4351338"/>
          </a:xfrm>
        </p:spPr>
        <p:txBody>
          <a:bodyPr/>
          <a:lstStyle/>
          <a:p>
            <a:r>
              <a:rPr lang="en-US" b="1" dirty="0">
                <a:solidFill>
                  <a:srgbClr val="000000"/>
                </a:solidFill>
                <a:latin typeface="Arial" panose="020B0604020202020204" pitchFamily="34" charset="0"/>
              </a:rPr>
              <a:t>Planning for AM certification does NOT start with a part</a:t>
            </a:r>
          </a:p>
          <a:p>
            <a:pPr marL="342900" indent="-342900"/>
            <a:r>
              <a:rPr lang="en-US" sz="2400" dirty="0"/>
              <a:t>AM Control Plan should define how the foundation for certification is structured and how it operates</a:t>
            </a:r>
          </a:p>
          <a:p>
            <a:pPr marL="800100" lvl="1" indent="-342900"/>
            <a:r>
              <a:rPr lang="en-US" dirty="0"/>
              <a:t>Equipment and Facility Controls</a:t>
            </a:r>
          </a:p>
          <a:p>
            <a:pPr marL="800100" lvl="1" indent="-342900"/>
            <a:r>
              <a:rPr lang="en-US" dirty="0"/>
              <a:t>Personnel Training</a:t>
            </a:r>
          </a:p>
          <a:p>
            <a:pPr marL="800100" lvl="1" indent="-342900"/>
            <a:r>
              <a:rPr lang="en-US" dirty="0"/>
              <a:t>Process/Machine Qualification</a:t>
            </a:r>
          </a:p>
          <a:p>
            <a:pPr marL="800100" lvl="1" indent="-342900"/>
            <a:r>
              <a:rPr lang="en-US" dirty="0"/>
              <a:t>Material Properties</a:t>
            </a:r>
          </a:p>
          <a:p>
            <a:pPr marL="800100" lvl="1" indent="-342900"/>
            <a:r>
              <a:rPr lang="en-US" dirty="0"/>
              <a:t>Statistical Process Controls</a:t>
            </a:r>
          </a:p>
          <a:p>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4</a:t>
            </a:fld>
            <a:endParaRPr lang="en-US"/>
          </a:p>
        </p:txBody>
      </p:sp>
      <p:grpSp>
        <p:nvGrpSpPr>
          <p:cNvPr id="5" name="Group 4"/>
          <p:cNvGrpSpPr/>
          <p:nvPr/>
        </p:nvGrpSpPr>
        <p:grpSpPr>
          <a:xfrm>
            <a:off x="6965576" y="1716966"/>
            <a:ext cx="4941001" cy="4352926"/>
            <a:chOff x="6406267" y="2417124"/>
            <a:chExt cx="4941001" cy="435292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267" y="2417124"/>
              <a:ext cx="2027903" cy="1524000"/>
            </a:xfrm>
            <a:prstGeom prst="rect">
              <a:avLst/>
            </a:prstGeom>
            <a:ln>
              <a:solidFill>
                <a:srgbClr val="321E00"/>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933" t="6331" r="12746" b="1531"/>
            <a:stretch/>
          </p:blipFill>
          <p:spPr>
            <a:xfrm>
              <a:off x="9149466" y="2417125"/>
              <a:ext cx="2197802" cy="1532641"/>
            </a:xfrm>
            <a:prstGeom prst="rect">
              <a:avLst/>
            </a:prstGeom>
            <a:ln>
              <a:solidFill>
                <a:srgbClr val="321E0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267" y="4017325"/>
              <a:ext cx="2486025" cy="2752725"/>
            </a:xfrm>
            <a:prstGeom prst="rect">
              <a:avLst/>
            </a:prstGeom>
          </p:spPr>
        </p:pic>
        <p:sp>
          <p:nvSpPr>
            <p:cNvPr id="9" name="&quot;No&quot; Symbol 8"/>
            <p:cNvSpPr/>
            <p:nvPr/>
          </p:nvSpPr>
          <p:spPr bwMode="auto">
            <a:xfrm>
              <a:off x="8539866" y="2950524"/>
              <a:ext cx="457200" cy="457200"/>
            </a:xfrm>
            <a:prstGeom prst="noSmoking">
              <a:avLst/>
            </a:prstGeom>
            <a:solidFill>
              <a:srgbClr val="FF0000"/>
            </a:solidFill>
            <a:ln w="9525" cap="flat" cmpd="sng" algn="ctr">
              <a:solidFill>
                <a:srgbClr val="321E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0" fontAlgn="base" hangingPunct="0">
                <a:spcBef>
                  <a:spcPct val="20000"/>
                </a:spcBef>
                <a:spcAft>
                  <a:spcPct val="0"/>
                </a:spcAft>
                <a:buFontTx/>
                <a:buChar char="•"/>
              </a:pPr>
              <a:endParaRPr lang="en-US" sz="2800" b="1" baseline="-25000">
                <a:latin typeface="Arial"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4866" y="5007924"/>
              <a:ext cx="979714" cy="979714"/>
            </a:xfrm>
            <a:prstGeom prst="rect">
              <a:avLst/>
            </a:prstGeom>
          </p:spPr>
        </p:pic>
      </p:grpSp>
    </p:spTree>
    <p:extLst>
      <p:ext uri="{BB962C8B-B14F-4D97-AF65-F5344CB8AC3E}">
        <p14:creationId xmlns:p14="http://schemas.microsoft.com/office/powerpoint/2010/main" val="234834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957769"/>
          </a:xfrm>
        </p:spPr>
        <p:txBody>
          <a:bodyPr/>
          <a:lstStyle/>
          <a:p>
            <a:r>
              <a:rPr lang="en-US" b="1" dirty="0"/>
              <a:t>Qualified Material Process (QMP)</a:t>
            </a:r>
          </a:p>
        </p:txBody>
      </p:sp>
      <p:sp>
        <p:nvSpPr>
          <p:cNvPr id="3" name="Content Placeholder 2"/>
          <p:cNvSpPr>
            <a:spLocks noGrp="1"/>
          </p:cNvSpPr>
          <p:nvPr>
            <p:ph idx="1"/>
          </p:nvPr>
        </p:nvSpPr>
        <p:spPr>
          <a:xfrm>
            <a:off x="151303" y="912337"/>
            <a:ext cx="5238760" cy="4351338"/>
          </a:xfrm>
        </p:spPr>
        <p:txBody>
          <a:bodyPr>
            <a:normAutofit lnSpcReduction="10000"/>
          </a:bodyPr>
          <a:lstStyle/>
          <a:p>
            <a:pPr lvl="0"/>
            <a:r>
              <a:rPr lang="en-US" sz="2400" dirty="0">
                <a:solidFill>
                  <a:prstClr val="black"/>
                </a:solidFill>
                <a:latin typeface="Calibri (body)"/>
              </a:rPr>
              <a:t>Begins as a C</a:t>
            </a:r>
            <a:r>
              <a:rPr lang="en-US" sz="2400" u="sng" dirty="0">
                <a:solidFill>
                  <a:prstClr val="black"/>
                </a:solidFill>
                <a:latin typeface="Calibri (body)"/>
              </a:rPr>
              <a:t>andidate</a:t>
            </a:r>
            <a:r>
              <a:rPr lang="en-US" sz="2400" dirty="0">
                <a:solidFill>
                  <a:prstClr val="black"/>
                </a:solidFill>
                <a:latin typeface="Calibri (body)"/>
              </a:rPr>
              <a:t> QMP</a:t>
            </a:r>
          </a:p>
          <a:p>
            <a:pPr lvl="0"/>
            <a:r>
              <a:rPr lang="en-US" sz="2400" dirty="0">
                <a:solidFill>
                  <a:prstClr val="black"/>
                </a:solidFill>
                <a:latin typeface="Calibri (body)"/>
              </a:rPr>
              <a:t>Defines aspects of the basic, </a:t>
            </a:r>
            <a:r>
              <a:rPr lang="en-US" sz="2400" i="1" u="sng" dirty="0">
                <a:solidFill>
                  <a:prstClr val="black"/>
                </a:solidFill>
                <a:latin typeface="Calibri (body)"/>
              </a:rPr>
              <a:t>part agnostic</a:t>
            </a:r>
            <a:r>
              <a:rPr lang="en-US" sz="2400" dirty="0">
                <a:solidFill>
                  <a:prstClr val="black"/>
                </a:solidFill>
                <a:latin typeface="Calibri (body)"/>
              </a:rPr>
              <a:t>, fixed AM process:</a:t>
            </a:r>
          </a:p>
          <a:p>
            <a:pPr marL="461963" lvl="1" indent="-227013"/>
            <a:r>
              <a:rPr lang="en-US" dirty="0">
                <a:solidFill>
                  <a:prstClr val="black"/>
                </a:solidFill>
                <a:latin typeface="Calibri (body)"/>
              </a:rPr>
              <a:t>Feedstock</a:t>
            </a:r>
          </a:p>
          <a:p>
            <a:pPr marL="461963" lvl="1" indent="-227013"/>
            <a:r>
              <a:rPr lang="en-US" dirty="0">
                <a:solidFill>
                  <a:prstClr val="black"/>
                </a:solidFill>
                <a:latin typeface="Calibri (body)"/>
              </a:rPr>
              <a:t>Fusion Process</a:t>
            </a:r>
          </a:p>
          <a:p>
            <a:pPr marL="461963" lvl="1" indent="-227013"/>
            <a:r>
              <a:rPr lang="en-US" dirty="0">
                <a:solidFill>
                  <a:prstClr val="black"/>
                </a:solidFill>
                <a:latin typeface="Calibri (body)"/>
              </a:rPr>
              <a:t>Thermal Process</a:t>
            </a:r>
          </a:p>
          <a:p>
            <a:pPr lvl="0"/>
            <a:r>
              <a:rPr lang="en-US" sz="2400" dirty="0">
                <a:solidFill>
                  <a:prstClr val="black"/>
                </a:solidFill>
                <a:latin typeface="Calibri (body)"/>
              </a:rPr>
              <a:t>Enabling Concept</a:t>
            </a:r>
          </a:p>
          <a:p>
            <a:pPr marL="461963" lvl="1" indent="-227013"/>
            <a:r>
              <a:rPr lang="en-US" sz="2200" dirty="0">
                <a:solidFill>
                  <a:prstClr val="black"/>
                </a:solidFill>
                <a:latin typeface="Calibri (body)"/>
              </a:rPr>
              <a:t>Machine qualification and re-qualification,  </a:t>
            </a:r>
            <a:r>
              <a:rPr lang="en-US" sz="2200" i="1" dirty="0">
                <a:solidFill>
                  <a:prstClr val="black"/>
                </a:solidFill>
                <a:latin typeface="Calibri (body)"/>
              </a:rPr>
              <a:t>monitored by…</a:t>
            </a:r>
          </a:p>
          <a:p>
            <a:pPr marL="461963" lvl="1" indent="-227013"/>
            <a:r>
              <a:rPr lang="en-US" sz="2200" dirty="0">
                <a:solidFill>
                  <a:prstClr val="black"/>
                </a:solidFill>
                <a:latin typeface="Calibri (body)"/>
              </a:rPr>
              <a:t>Process control metrics, SPC, </a:t>
            </a:r>
            <a:r>
              <a:rPr lang="en-US" sz="2200" i="1" dirty="0">
                <a:solidFill>
                  <a:prstClr val="black"/>
                </a:solidFill>
                <a:latin typeface="Calibri (body)"/>
              </a:rPr>
              <a:t>all feeding into…</a:t>
            </a:r>
          </a:p>
          <a:p>
            <a:pPr marL="461963" lvl="1" indent="-227013"/>
            <a:r>
              <a:rPr lang="en-US" sz="2200" dirty="0">
                <a:solidFill>
                  <a:prstClr val="black"/>
                </a:solidFill>
                <a:latin typeface="Calibri (body)"/>
              </a:rPr>
              <a:t>Design values</a:t>
            </a:r>
          </a:p>
          <a:p>
            <a:pPr marL="461963" lvl="1" indent="-227013"/>
            <a:endParaRPr lang="en-US" dirty="0">
              <a:solidFill>
                <a:prstClr val="black"/>
              </a:solidFill>
              <a:latin typeface="Calibri (body)"/>
            </a:endParaRPr>
          </a:p>
          <a:p>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5</a:t>
            </a:fld>
            <a:endParaRPr lang="en-US"/>
          </a:p>
        </p:txBody>
      </p:sp>
      <p:grpSp>
        <p:nvGrpSpPr>
          <p:cNvPr id="12" name="Group 11">
            <a:extLst>
              <a:ext uri="{FF2B5EF4-FFF2-40B4-BE49-F238E27FC236}">
                <a16:creationId xmlns:a16="http://schemas.microsoft.com/office/drawing/2014/main" id="{15E57F01-40AB-46CE-BDA9-4FC2EF3EA13B}"/>
              </a:ext>
            </a:extLst>
          </p:cNvPr>
          <p:cNvGrpSpPr/>
          <p:nvPr/>
        </p:nvGrpSpPr>
        <p:grpSpPr>
          <a:xfrm>
            <a:off x="4835571" y="1448899"/>
            <a:ext cx="6213166" cy="4907451"/>
            <a:chOff x="231487" y="642310"/>
            <a:chExt cx="6213166" cy="4907451"/>
          </a:xfrm>
        </p:grpSpPr>
        <p:grpSp>
          <p:nvGrpSpPr>
            <p:cNvPr id="14" name="Group 13">
              <a:extLst>
                <a:ext uri="{FF2B5EF4-FFF2-40B4-BE49-F238E27FC236}">
                  <a16:creationId xmlns:a16="http://schemas.microsoft.com/office/drawing/2014/main" id="{AF1CD584-F072-44C0-B4AF-1FC94BE1DC38}"/>
                </a:ext>
              </a:extLst>
            </p:cNvPr>
            <p:cNvGrpSpPr/>
            <p:nvPr/>
          </p:nvGrpSpPr>
          <p:grpSpPr>
            <a:xfrm>
              <a:off x="231487" y="773307"/>
              <a:ext cx="6213166" cy="4776454"/>
              <a:chOff x="231487" y="773307"/>
              <a:chExt cx="6213166" cy="4776454"/>
            </a:xfrm>
          </p:grpSpPr>
          <p:cxnSp>
            <p:nvCxnSpPr>
              <p:cNvPr id="23" name="Straight Connector 22">
                <a:extLst>
                  <a:ext uri="{FF2B5EF4-FFF2-40B4-BE49-F238E27FC236}">
                    <a16:creationId xmlns:a16="http://schemas.microsoft.com/office/drawing/2014/main" id="{C94A69D7-F6A5-4F52-A76D-CBB03EAB84A7}"/>
                  </a:ext>
                </a:extLst>
              </p:cNvPr>
              <p:cNvCxnSpPr/>
              <p:nvPr/>
            </p:nvCxnSpPr>
            <p:spPr>
              <a:xfrm flipV="1">
                <a:off x="231487" y="4741427"/>
                <a:ext cx="6213166" cy="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4" name="Flowchart: Document 23">
                <a:extLst>
                  <a:ext uri="{FF2B5EF4-FFF2-40B4-BE49-F238E27FC236}">
                    <a16:creationId xmlns:a16="http://schemas.microsoft.com/office/drawing/2014/main" id="{EE586066-1BF8-4705-85DC-6A86B89139F5}"/>
                  </a:ext>
                </a:extLst>
              </p:cNvPr>
              <p:cNvSpPr/>
              <p:nvPr/>
            </p:nvSpPr>
            <p:spPr>
              <a:xfrm>
                <a:off x="4912667" y="2862446"/>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25" name="Flowchart: Document 24">
                <a:extLst>
                  <a:ext uri="{FF2B5EF4-FFF2-40B4-BE49-F238E27FC236}">
                    <a16:creationId xmlns:a16="http://schemas.microsoft.com/office/drawing/2014/main" id="{ED3A8C21-272C-4A77-A695-1D05B1C25A38}"/>
                  </a:ext>
                </a:extLst>
              </p:cNvPr>
              <p:cNvSpPr/>
              <p:nvPr/>
            </p:nvSpPr>
            <p:spPr>
              <a:xfrm>
                <a:off x="3559896" y="2863616"/>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26" name="Flowchart: Document 25">
                <a:extLst>
                  <a:ext uri="{FF2B5EF4-FFF2-40B4-BE49-F238E27FC236}">
                    <a16:creationId xmlns:a16="http://schemas.microsoft.com/office/drawing/2014/main" id="{1AE173FC-67A2-485A-A334-6EF2AC75168F}"/>
                  </a:ext>
                </a:extLst>
              </p:cNvPr>
              <p:cNvSpPr/>
              <p:nvPr/>
            </p:nvSpPr>
            <p:spPr>
              <a:xfrm>
                <a:off x="2455466" y="2864895"/>
                <a:ext cx="979527"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Sub-QMP-A, B or C</a:t>
                </a:r>
              </a:p>
            </p:txBody>
          </p:sp>
          <p:sp>
            <p:nvSpPr>
              <p:cNvPr id="27" name="TextBox 26">
                <a:extLst>
                  <a:ext uri="{FF2B5EF4-FFF2-40B4-BE49-F238E27FC236}">
                    <a16:creationId xmlns:a16="http://schemas.microsoft.com/office/drawing/2014/main" id="{638A30C1-115F-4E9B-9294-950E344F457B}"/>
                  </a:ext>
                </a:extLst>
              </p:cNvPr>
              <p:cNvSpPr txBox="1"/>
              <p:nvPr/>
            </p:nvSpPr>
            <p:spPr>
              <a:xfrm rot="16200000">
                <a:off x="-652925" y="2434607"/>
                <a:ext cx="270247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Foundational Process Controls</a:t>
                </a:r>
              </a:p>
            </p:txBody>
          </p:sp>
          <p:grpSp>
            <p:nvGrpSpPr>
              <p:cNvPr id="28" name="Group 27">
                <a:extLst>
                  <a:ext uri="{FF2B5EF4-FFF2-40B4-BE49-F238E27FC236}">
                    <a16:creationId xmlns:a16="http://schemas.microsoft.com/office/drawing/2014/main" id="{D0A6F964-DA11-477F-83D0-95F7FD177B0A}"/>
                  </a:ext>
                </a:extLst>
              </p:cNvPr>
              <p:cNvGrpSpPr/>
              <p:nvPr/>
            </p:nvGrpSpPr>
            <p:grpSpPr>
              <a:xfrm>
                <a:off x="1495686" y="3527351"/>
                <a:ext cx="3713643" cy="1388509"/>
                <a:chOff x="1520038" y="3928820"/>
                <a:chExt cx="3713643" cy="1388509"/>
              </a:xfrm>
            </p:grpSpPr>
            <p:cxnSp>
              <p:nvCxnSpPr>
                <p:cNvPr id="80" name="Straight Connector 79">
                  <a:extLst>
                    <a:ext uri="{FF2B5EF4-FFF2-40B4-BE49-F238E27FC236}">
                      <a16:creationId xmlns:a16="http://schemas.microsoft.com/office/drawing/2014/main" id="{506FCC7A-B540-4163-B90F-6901158269F8}"/>
                    </a:ext>
                  </a:extLst>
                </p:cNvPr>
                <p:cNvCxnSpPr/>
                <p:nvPr/>
              </p:nvCxnSpPr>
              <p:spPr>
                <a:xfrm>
                  <a:off x="2773788" y="5064141"/>
                  <a:ext cx="0" cy="253188"/>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22528EC-D235-4F52-BC2F-B1A6A7790C4F}"/>
                    </a:ext>
                  </a:extLst>
                </p:cNvPr>
                <p:cNvCxnSpPr/>
                <p:nvPr/>
              </p:nvCxnSpPr>
              <p:spPr>
                <a:xfrm>
                  <a:off x="5230678" y="3928820"/>
                  <a:ext cx="3003" cy="136677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9FC1FEC-6751-409C-A337-B3E46509095C}"/>
                    </a:ext>
                  </a:extLst>
                </p:cNvPr>
                <p:cNvCxnSpPr/>
                <p:nvPr/>
              </p:nvCxnSpPr>
              <p:spPr>
                <a:xfrm flipV="1">
                  <a:off x="4417959" y="4194789"/>
                  <a:ext cx="813091" cy="13931"/>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Flowchart: Multidocument 82">
                  <a:extLst>
                    <a:ext uri="{FF2B5EF4-FFF2-40B4-BE49-F238E27FC236}">
                      <a16:creationId xmlns:a16="http://schemas.microsoft.com/office/drawing/2014/main" id="{C07C47D7-91E2-416C-AF40-0D6F24637A8A}"/>
                    </a:ext>
                  </a:extLst>
                </p:cNvPr>
                <p:cNvSpPr/>
                <p:nvPr/>
              </p:nvSpPr>
              <p:spPr>
                <a:xfrm>
                  <a:off x="1520038" y="4152449"/>
                  <a:ext cx="713824" cy="816088"/>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MPS</a:t>
                  </a:r>
                </a:p>
                <a:p>
                  <a:pPr algn="ctr"/>
                  <a:r>
                    <a:rPr lang="en-US" sz="1000" dirty="0">
                      <a:solidFill>
                        <a:schemeClr val="tx1"/>
                      </a:solidFill>
                      <a:latin typeface="Times New Roman" panose="02020603050405020304" pitchFamily="18" charset="0"/>
                      <a:cs typeface="Times New Roman" panose="02020603050405020304" pitchFamily="18" charset="0"/>
                    </a:rPr>
                    <a:t>Data</a:t>
                  </a:r>
                </a:p>
              </p:txBody>
            </p:sp>
            <p:cxnSp>
              <p:nvCxnSpPr>
                <p:cNvPr id="84" name="Straight Connector 83">
                  <a:extLst>
                    <a:ext uri="{FF2B5EF4-FFF2-40B4-BE49-F238E27FC236}">
                      <a16:creationId xmlns:a16="http://schemas.microsoft.com/office/drawing/2014/main" id="{8D088F16-3530-460A-A00D-CF82BE809F33}"/>
                    </a:ext>
                  </a:extLst>
                </p:cNvPr>
                <p:cNvCxnSpPr/>
                <p:nvPr/>
              </p:nvCxnSpPr>
              <p:spPr>
                <a:xfrm>
                  <a:off x="3267214" y="4208830"/>
                  <a:ext cx="314315"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41328-5214-4CCF-818E-A846363A1555}"/>
                    </a:ext>
                  </a:extLst>
                </p:cNvPr>
                <p:cNvCxnSpPr/>
                <p:nvPr/>
              </p:nvCxnSpPr>
              <p:spPr>
                <a:xfrm>
                  <a:off x="2233863" y="4366968"/>
                  <a:ext cx="325579"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77DC3510-19F8-4090-A4BA-494F7D2850A9}"/>
                    </a:ext>
                  </a:extLst>
                </p:cNvPr>
                <p:cNvGrpSpPr/>
                <p:nvPr/>
              </p:nvGrpSpPr>
              <p:grpSpPr>
                <a:xfrm>
                  <a:off x="3581528" y="3951390"/>
                  <a:ext cx="906100" cy="484822"/>
                  <a:chOff x="3918313" y="4497967"/>
                  <a:chExt cx="1057057" cy="547789"/>
                </a:xfrm>
              </p:grpSpPr>
              <p:sp>
                <p:nvSpPr>
                  <p:cNvPr id="90" name="Flowchart: Document 89">
                    <a:extLst>
                      <a:ext uri="{FF2B5EF4-FFF2-40B4-BE49-F238E27FC236}">
                        <a16:creationId xmlns:a16="http://schemas.microsoft.com/office/drawing/2014/main" id="{47D4290E-16F8-40DA-AFA3-3869709B361F}"/>
                      </a:ext>
                    </a:extLst>
                  </p:cNvPr>
                  <p:cNvSpPr/>
                  <p:nvPr/>
                </p:nvSpPr>
                <p:spPr>
                  <a:xfrm>
                    <a:off x="3918313" y="4587090"/>
                    <a:ext cx="975780" cy="458666"/>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SPC Criteria</a:t>
                    </a:r>
                  </a:p>
                </p:txBody>
              </p:sp>
              <p:sp>
                <p:nvSpPr>
                  <p:cNvPr id="91" name="Isosceles Triangle 90">
                    <a:extLst>
                      <a:ext uri="{FF2B5EF4-FFF2-40B4-BE49-F238E27FC236}">
                        <a16:creationId xmlns:a16="http://schemas.microsoft.com/office/drawing/2014/main" id="{3A28BDB8-4423-49D6-83E9-20D03A675FB3}"/>
                      </a:ext>
                    </a:extLst>
                  </p:cNvPr>
                  <p:cNvSpPr/>
                  <p:nvPr/>
                </p:nvSpPr>
                <p:spPr>
                  <a:xfrm>
                    <a:off x="4794724" y="4497967"/>
                    <a:ext cx="180646" cy="155729"/>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7" name="Flowchart: Multidocument 86">
                  <a:extLst>
                    <a:ext uri="{FF2B5EF4-FFF2-40B4-BE49-F238E27FC236}">
                      <a16:creationId xmlns:a16="http://schemas.microsoft.com/office/drawing/2014/main" id="{1A20937D-E076-491E-86DF-F0BAD554C330}"/>
                    </a:ext>
                  </a:extLst>
                </p:cNvPr>
                <p:cNvSpPr/>
                <p:nvPr/>
              </p:nvSpPr>
              <p:spPr>
                <a:xfrm>
                  <a:off x="2559441" y="4031950"/>
                  <a:ext cx="707773" cy="510489"/>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PCRD</a:t>
                  </a:r>
                </a:p>
                <a:p>
                  <a:pPr algn="ctr"/>
                  <a:r>
                    <a:rPr lang="en-US" sz="1000" dirty="0">
                      <a:solidFill>
                        <a:schemeClr val="tx1"/>
                      </a:solidFill>
                      <a:latin typeface="Times New Roman" panose="02020603050405020304" pitchFamily="18" charset="0"/>
                      <a:cs typeface="Times New Roman" panose="02020603050405020304" pitchFamily="18" charset="0"/>
                    </a:rPr>
                    <a:t>Data</a:t>
                  </a:r>
                </a:p>
              </p:txBody>
            </p:sp>
            <p:sp>
              <p:nvSpPr>
                <p:cNvPr id="88" name="Flowchart: Document 87">
                  <a:extLst>
                    <a:ext uri="{FF2B5EF4-FFF2-40B4-BE49-F238E27FC236}">
                      <a16:creationId xmlns:a16="http://schemas.microsoft.com/office/drawing/2014/main" id="{6B55CBD9-441E-4372-81E2-BC2FEBDCABD6}"/>
                    </a:ext>
                  </a:extLst>
                </p:cNvPr>
                <p:cNvSpPr/>
                <p:nvPr/>
              </p:nvSpPr>
              <p:spPr>
                <a:xfrm>
                  <a:off x="2559442" y="4606686"/>
                  <a:ext cx="707773" cy="458666"/>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Design</a:t>
                  </a:r>
                </a:p>
                <a:p>
                  <a:pPr algn="ctr"/>
                  <a:r>
                    <a:rPr lang="en-US" sz="1000" dirty="0">
                      <a:solidFill>
                        <a:schemeClr val="tx1"/>
                      </a:solidFill>
                      <a:latin typeface="Times New Roman" panose="02020603050405020304" pitchFamily="18" charset="0"/>
                      <a:cs typeface="Times New Roman" panose="02020603050405020304" pitchFamily="18" charset="0"/>
                    </a:rPr>
                    <a:t>Properties</a:t>
                  </a:r>
                </a:p>
              </p:txBody>
            </p:sp>
            <p:cxnSp>
              <p:nvCxnSpPr>
                <p:cNvPr id="89" name="Straight Connector 88">
                  <a:extLst>
                    <a:ext uri="{FF2B5EF4-FFF2-40B4-BE49-F238E27FC236}">
                      <a16:creationId xmlns:a16="http://schemas.microsoft.com/office/drawing/2014/main" id="{BDA025D8-036B-42FD-9779-9352E8D83DB2}"/>
                    </a:ext>
                  </a:extLst>
                </p:cNvPr>
                <p:cNvCxnSpPr/>
                <p:nvPr/>
              </p:nvCxnSpPr>
              <p:spPr>
                <a:xfrm>
                  <a:off x="2233863" y="4655469"/>
                  <a:ext cx="325579"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Flowchart: Document 28">
                <a:extLst>
                  <a:ext uri="{FF2B5EF4-FFF2-40B4-BE49-F238E27FC236}">
                    <a16:creationId xmlns:a16="http://schemas.microsoft.com/office/drawing/2014/main" id="{48CCC548-424F-4831-AA66-5CE1629F6D96}"/>
                  </a:ext>
                </a:extLst>
              </p:cNvPr>
              <p:cNvSpPr/>
              <p:nvPr/>
            </p:nvSpPr>
            <p:spPr>
              <a:xfrm>
                <a:off x="4835774" y="4941208"/>
                <a:ext cx="720310" cy="520290"/>
              </a:xfrm>
              <a:prstGeom prst="flowChartDocumen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PPP</a:t>
                </a:r>
              </a:p>
            </p:txBody>
          </p:sp>
          <p:sp>
            <p:nvSpPr>
              <p:cNvPr id="30" name="Flowchart: Document 29">
                <a:extLst>
                  <a:ext uri="{FF2B5EF4-FFF2-40B4-BE49-F238E27FC236}">
                    <a16:creationId xmlns:a16="http://schemas.microsoft.com/office/drawing/2014/main" id="{037948A0-2283-419D-A678-72249F189855}"/>
                  </a:ext>
                </a:extLst>
              </p:cNvPr>
              <p:cNvSpPr/>
              <p:nvPr/>
            </p:nvSpPr>
            <p:spPr>
              <a:xfrm>
                <a:off x="4806536" y="4919472"/>
                <a:ext cx="778786" cy="578967"/>
              </a:xfrm>
              <a:prstGeom prst="flowChartDocument">
                <a:avLst/>
              </a:prstGeom>
              <a:no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Times New Roman" panose="02020603050405020304" pitchFamily="18" charset="0"/>
                  <a:cs typeface="Times New Roman" panose="02020603050405020304" pitchFamily="18" charset="0"/>
                </a:endParaRPr>
              </a:p>
            </p:txBody>
          </p:sp>
          <p:sp>
            <p:nvSpPr>
              <p:cNvPr id="31" name="Flowchart: Document 30">
                <a:extLst>
                  <a:ext uri="{FF2B5EF4-FFF2-40B4-BE49-F238E27FC236}">
                    <a16:creationId xmlns:a16="http://schemas.microsoft.com/office/drawing/2014/main" id="{103806EC-F1DF-40A8-9CC1-DBC374D06DC8}"/>
                  </a:ext>
                </a:extLst>
              </p:cNvPr>
              <p:cNvSpPr/>
              <p:nvPr/>
            </p:nvSpPr>
            <p:spPr>
              <a:xfrm>
                <a:off x="1952845" y="4953823"/>
                <a:ext cx="875027" cy="59593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Design Process</a:t>
                </a:r>
              </a:p>
            </p:txBody>
          </p:sp>
          <p:grpSp>
            <p:nvGrpSpPr>
              <p:cNvPr id="32" name="Group 31">
                <a:extLst>
                  <a:ext uri="{FF2B5EF4-FFF2-40B4-BE49-F238E27FC236}">
                    <a16:creationId xmlns:a16="http://schemas.microsoft.com/office/drawing/2014/main" id="{0F429EBE-033E-4CD8-B5E0-AF1278D4418D}"/>
                  </a:ext>
                </a:extLst>
              </p:cNvPr>
              <p:cNvGrpSpPr/>
              <p:nvPr/>
            </p:nvGrpSpPr>
            <p:grpSpPr>
              <a:xfrm>
                <a:off x="1255645" y="843945"/>
                <a:ext cx="4718794" cy="2747513"/>
                <a:chOff x="1315429" y="1363865"/>
                <a:chExt cx="4718794" cy="2747513"/>
              </a:xfrm>
            </p:grpSpPr>
            <p:grpSp>
              <p:nvGrpSpPr>
                <p:cNvPr id="43" name="Group 42">
                  <a:extLst>
                    <a:ext uri="{FF2B5EF4-FFF2-40B4-BE49-F238E27FC236}">
                      <a16:creationId xmlns:a16="http://schemas.microsoft.com/office/drawing/2014/main" id="{23963685-9910-45E2-9C56-C7FC4072DA25}"/>
                    </a:ext>
                  </a:extLst>
                </p:cNvPr>
                <p:cNvGrpSpPr/>
                <p:nvPr/>
              </p:nvGrpSpPr>
              <p:grpSpPr>
                <a:xfrm>
                  <a:off x="4067088" y="1630583"/>
                  <a:ext cx="1699901" cy="1271710"/>
                  <a:chOff x="4067088" y="1630583"/>
                  <a:chExt cx="1699901" cy="1271710"/>
                </a:xfrm>
              </p:grpSpPr>
              <p:grpSp>
                <p:nvGrpSpPr>
                  <p:cNvPr id="71" name="Group 70">
                    <a:extLst>
                      <a:ext uri="{FF2B5EF4-FFF2-40B4-BE49-F238E27FC236}">
                        <a16:creationId xmlns:a16="http://schemas.microsoft.com/office/drawing/2014/main" id="{52F4F6B4-A232-4270-BFFA-737BF53BDD2F}"/>
                      </a:ext>
                    </a:extLst>
                  </p:cNvPr>
                  <p:cNvGrpSpPr/>
                  <p:nvPr/>
                </p:nvGrpSpPr>
                <p:grpSpPr>
                  <a:xfrm>
                    <a:off x="4067088" y="1630583"/>
                    <a:ext cx="1699901" cy="572331"/>
                    <a:chOff x="4067088" y="1630583"/>
                    <a:chExt cx="1699901" cy="572331"/>
                  </a:xfrm>
                </p:grpSpPr>
                <p:sp>
                  <p:nvSpPr>
                    <p:cNvPr id="77" name="Flowchart: Document 76">
                      <a:extLst>
                        <a:ext uri="{FF2B5EF4-FFF2-40B4-BE49-F238E27FC236}">
                          <a16:creationId xmlns:a16="http://schemas.microsoft.com/office/drawing/2014/main" id="{33B94608-6898-4DD8-BBAA-986A0AA6269C}"/>
                        </a:ext>
                      </a:extLst>
                    </p:cNvPr>
                    <p:cNvSpPr/>
                    <p:nvPr/>
                  </p:nvSpPr>
                  <p:spPr>
                    <a:xfrm>
                      <a:off x="4067088" y="1680533"/>
                      <a:ext cx="513389" cy="26593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ECP</a:t>
                      </a:r>
                    </a:p>
                  </p:txBody>
                </p:sp>
                <p:sp>
                  <p:nvSpPr>
                    <p:cNvPr id="78" name="Flowchart: Alternate Process 77">
                      <a:extLst>
                        <a:ext uri="{FF2B5EF4-FFF2-40B4-BE49-F238E27FC236}">
                          <a16:creationId xmlns:a16="http://schemas.microsoft.com/office/drawing/2014/main" id="{50F1394C-DF19-4D65-95D2-56DBB75341D6}"/>
                        </a:ext>
                      </a:extLst>
                    </p:cNvPr>
                    <p:cNvSpPr/>
                    <p:nvPr/>
                  </p:nvSpPr>
                  <p:spPr>
                    <a:xfrm>
                      <a:off x="4797736" y="1630583"/>
                      <a:ext cx="969253" cy="572331"/>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Qualification Maintenance Calibration</a:t>
                      </a:r>
                    </a:p>
                  </p:txBody>
                </p:sp>
                <p:cxnSp>
                  <p:nvCxnSpPr>
                    <p:cNvPr id="79" name="Straight Connector 78">
                      <a:extLst>
                        <a:ext uri="{FF2B5EF4-FFF2-40B4-BE49-F238E27FC236}">
                          <a16:creationId xmlns:a16="http://schemas.microsoft.com/office/drawing/2014/main" id="{2E753ADD-68A3-4B87-A4F3-63A82FD57950}"/>
                        </a:ext>
                      </a:extLst>
                    </p:cNvPr>
                    <p:cNvCxnSpPr>
                      <a:stCxn id="77" idx="3"/>
                    </p:cNvCxnSpPr>
                    <p:nvPr/>
                  </p:nvCxnSpPr>
                  <p:spPr>
                    <a:xfrm flipV="1">
                      <a:off x="4580477" y="1803909"/>
                      <a:ext cx="217259" cy="9593"/>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7FDD770-B019-4898-B2EE-33EEA2E93B81}"/>
                      </a:ext>
                    </a:extLst>
                  </p:cNvPr>
                  <p:cNvGrpSpPr/>
                  <p:nvPr/>
                </p:nvGrpSpPr>
                <p:grpSpPr>
                  <a:xfrm>
                    <a:off x="4067088" y="2356161"/>
                    <a:ext cx="1695665" cy="546132"/>
                    <a:chOff x="4067088" y="2293406"/>
                    <a:chExt cx="1695665" cy="546132"/>
                  </a:xfrm>
                </p:grpSpPr>
                <p:sp>
                  <p:nvSpPr>
                    <p:cNvPr id="73" name="Flowchart: Document 72">
                      <a:extLst>
                        <a:ext uri="{FF2B5EF4-FFF2-40B4-BE49-F238E27FC236}">
                          <a16:creationId xmlns:a16="http://schemas.microsoft.com/office/drawing/2014/main" id="{F6E853E0-98DA-4968-9DF0-1A9DC1234E5F}"/>
                        </a:ext>
                      </a:extLst>
                    </p:cNvPr>
                    <p:cNvSpPr/>
                    <p:nvPr/>
                  </p:nvSpPr>
                  <p:spPr>
                    <a:xfrm>
                      <a:off x="4067088" y="2349467"/>
                      <a:ext cx="730648" cy="490071"/>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Training Plan</a:t>
                      </a:r>
                    </a:p>
                  </p:txBody>
                </p:sp>
                <p:sp>
                  <p:nvSpPr>
                    <p:cNvPr id="74" name="Flowchart: Alternate Process 73">
                      <a:extLst>
                        <a:ext uri="{FF2B5EF4-FFF2-40B4-BE49-F238E27FC236}">
                          <a16:creationId xmlns:a16="http://schemas.microsoft.com/office/drawing/2014/main" id="{AEEC73B7-2F08-4292-BDC6-B7A84F0ADFF6}"/>
                        </a:ext>
                      </a:extLst>
                    </p:cNvPr>
                    <p:cNvSpPr/>
                    <p:nvPr/>
                  </p:nvSpPr>
                  <p:spPr>
                    <a:xfrm>
                      <a:off x="5033404" y="2364294"/>
                      <a:ext cx="679741" cy="238568"/>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Training</a:t>
                      </a:r>
                    </a:p>
                  </p:txBody>
                </p:sp>
                <p:cxnSp>
                  <p:nvCxnSpPr>
                    <p:cNvPr id="75" name="Straight Connector 74">
                      <a:extLst>
                        <a:ext uri="{FF2B5EF4-FFF2-40B4-BE49-F238E27FC236}">
                          <a16:creationId xmlns:a16="http://schemas.microsoft.com/office/drawing/2014/main" id="{E65F36FB-56A8-4978-B027-A68D69E2EE92}"/>
                        </a:ext>
                      </a:extLst>
                    </p:cNvPr>
                    <p:cNvCxnSpPr/>
                    <p:nvPr/>
                  </p:nvCxnSpPr>
                  <p:spPr>
                    <a:xfrm flipV="1">
                      <a:off x="4797736" y="2479984"/>
                      <a:ext cx="244982" cy="10816"/>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Isosceles Triangle 75">
                      <a:extLst>
                        <a:ext uri="{FF2B5EF4-FFF2-40B4-BE49-F238E27FC236}">
                          <a16:creationId xmlns:a16="http://schemas.microsoft.com/office/drawing/2014/main" id="{16B95C74-BCE9-45FC-B48D-59DA77DC9EDD}"/>
                        </a:ext>
                      </a:extLst>
                    </p:cNvPr>
                    <p:cNvSpPr/>
                    <p:nvPr/>
                  </p:nvSpPr>
                  <p:spPr>
                    <a:xfrm>
                      <a:off x="5615059" y="2293406"/>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4" name="Isosceles Triangle 43">
                  <a:extLst>
                    <a:ext uri="{FF2B5EF4-FFF2-40B4-BE49-F238E27FC236}">
                      <a16:creationId xmlns:a16="http://schemas.microsoft.com/office/drawing/2014/main" id="{9F19D5D1-03CC-45C2-8DBE-33241D778691}"/>
                    </a:ext>
                  </a:extLst>
                </p:cNvPr>
                <p:cNvSpPr/>
                <p:nvPr/>
              </p:nvSpPr>
              <p:spPr>
                <a:xfrm>
                  <a:off x="5666450" y="1562701"/>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lowchart: Document 44">
                  <a:extLst>
                    <a:ext uri="{FF2B5EF4-FFF2-40B4-BE49-F238E27FC236}">
                      <a16:creationId xmlns:a16="http://schemas.microsoft.com/office/drawing/2014/main" id="{335A6961-E81B-4533-8939-CA0D0C96B85E}"/>
                    </a:ext>
                  </a:extLst>
                </p:cNvPr>
                <p:cNvSpPr/>
                <p:nvPr/>
              </p:nvSpPr>
              <p:spPr>
                <a:xfrm>
                  <a:off x="2631217" y="1651529"/>
                  <a:ext cx="912064" cy="607618"/>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Times New Roman" panose="02020603050405020304" pitchFamily="18" charset="0"/>
                      <a:cs typeface="Times New Roman" panose="02020603050405020304" pitchFamily="18" charset="0"/>
                    </a:rPr>
                    <a:t>Definition of</a:t>
                  </a:r>
                </a:p>
                <a:p>
                  <a:pPr algn="ctr"/>
                  <a:r>
                    <a:rPr lang="en-US" sz="1000" dirty="0">
                      <a:solidFill>
                        <a:schemeClr val="tx1"/>
                      </a:solidFill>
                      <a:latin typeface="Times New Roman" panose="02020603050405020304" pitchFamily="18" charset="0"/>
                      <a:cs typeface="Times New Roman" panose="02020603050405020304" pitchFamily="18" charset="0"/>
                    </a:rPr>
                    <a:t>Material Process</a:t>
                  </a:r>
                </a:p>
              </p:txBody>
            </p:sp>
            <p:grpSp>
              <p:nvGrpSpPr>
                <p:cNvPr id="46" name="Group 45">
                  <a:extLst>
                    <a:ext uri="{FF2B5EF4-FFF2-40B4-BE49-F238E27FC236}">
                      <a16:creationId xmlns:a16="http://schemas.microsoft.com/office/drawing/2014/main" id="{D99973EC-37D1-481C-B41D-C440BB539E10}"/>
                    </a:ext>
                  </a:extLst>
                </p:cNvPr>
                <p:cNvGrpSpPr/>
                <p:nvPr/>
              </p:nvGrpSpPr>
              <p:grpSpPr>
                <a:xfrm>
                  <a:off x="2682779" y="3195925"/>
                  <a:ext cx="3159276" cy="376267"/>
                  <a:chOff x="2251673" y="3058706"/>
                  <a:chExt cx="3159276" cy="376267"/>
                </a:xfrm>
              </p:grpSpPr>
              <p:sp>
                <p:nvSpPr>
                  <p:cNvPr id="65" name="TextBox 64">
                    <a:extLst>
                      <a:ext uri="{FF2B5EF4-FFF2-40B4-BE49-F238E27FC236}">
                        <a16:creationId xmlns:a16="http://schemas.microsoft.com/office/drawing/2014/main" id="{4B461698-B9E7-4E4C-B791-7B3616BEA4C1}"/>
                      </a:ext>
                    </a:extLst>
                  </p:cNvPr>
                  <p:cNvSpPr txBox="1"/>
                  <p:nvPr/>
                </p:nvSpPr>
                <p:spPr>
                  <a:xfrm>
                    <a:off x="2251673" y="3060640"/>
                    <a:ext cx="61908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2</a:t>
                    </a:r>
                  </a:p>
                </p:txBody>
              </p:sp>
              <p:sp>
                <p:nvSpPr>
                  <p:cNvPr id="66" name="TextBox 65">
                    <a:extLst>
                      <a:ext uri="{FF2B5EF4-FFF2-40B4-BE49-F238E27FC236}">
                        <a16:creationId xmlns:a16="http://schemas.microsoft.com/office/drawing/2014/main" id="{5434C437-56BF-4647-BFB0-1F6C414D66C3}"/>
                      </a:ext>
                    </a:extLst>
                  </p:cNvPr>
                  <p:cNvSpPr txBox="1"/>
                  <p:nvPr/>
                </p:nvSpPr>
                <p:spPr>
                  <a:xfrm>
                    <a:off x="3397071" y="3062499"/>
                    <a:ext cx="619080"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3</a:t>
                    </a:r>
                  </a:p>
                </p:txBody>
              </p:sp>
              <p:sp>
                <p:nvSpPr>
                  <p:cNvPr id="67" name="TextBox 66">
                    <a:extLst>
                      <a:ext uri="{FF2B5EF4-FFF2-40B4-BE49-F238E27FC236}">
                        <a16:creationId xmlns:a16="http://schemas.microsoft.com/office/drawing/2014/main" id="{9F9D160E-4177-4680-AE7C-EB07D284592B}"/>
                      </a:ext>
                    </a:extLst>
                  </p:cNvPr>
                  <p:cNvSpPr txBox="1"/>
                  <p:nvPr/>
                </p:nvSpPr>
                <p:spPr>
                  <a:xfrm>
                    <a:off x="4698895" y="3058706"/>
                    <a:ext cx="712054"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“n”</a:t>
                    </a:r>
                  </a:p>
                </p:txBody>
              </p:sp>
              <p:grpSp>
                <p:nvGrpSpPr>
                  <p:cNvPr id="68" name="Group 67">
                    <a:extLst>
                      <a:ext uri="{FF2B5EF4-FFF2-40B4-BE49-F238E27FC236}">
                        <a16:creationId xmlns:a16="http://schemas.microsoft.com/office/drawing/2014/main" id="{C58CDC0B-34C2-4434-917F-0EC01B3D8307}"/>
                      </a:ext>
                    </a:extLst>
                  </p:cNvPr>
                  <p:cNvGrpSpPr/>
                  <p:nvPr/>
                </p:nvGrpSpPr>
                <p:grpSpPr>
                  <a:xfrm>
                    <a:off x="4244662" y="3384369"/>
                    <a:ext cx="198898" cy="50604"/>
                    <a:chOff x="4246130" y="3536769"/>
                    <a:chExt cx="198898" cy="50604"/>
                  </a:xfrm>
                </p:grpSpPr>
                <p:sp>
                  <p:nvSpPr>
                    <p:cNvPr id="69" name="Oval 68">
                      <a:extLst>
                        <a:ext uri="{FF2B5EF4-FFF2-40B4-BE49-F238E27FC236}">
                          <a16:creationId xmlns:a16="http://schemas.microsoft.com/office/drawing/2014/main" id="{840B6F1D-5733-4D10-BFF1-2BA8651827B5}"/>
                        </a:ext>
                      </a:extLst>
                    </p:cNvPr>
                    <p:cNvSpPr/>
                    <p:nvPr/>
                  </p:nvSpPr>
                  <p:spPr>
                    <a:xfrm>
                      <a:off x="4246130" y="3536769"/>
                      <a:ext cx="45719" cy="50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sp>
                  <p:nvSpPr>
                    <p:cNvPr id="70" name="Oval 69">
                      <a:extLst>
                        <a:ext uri="{FF2B5EF4-FFF2-40B4-BE49-F238E27FC236}">
                          <a16:creationId xmlns:a16="http://schemas.microsoft.com/office/drawing/2014/main" id="{9D360574-78E2-4F0E-A92A-818CC3274918}"/>
                        </a:ext>
                      </a:extLst>
                    </p:cNvPr>
                    <p:cNvSpPr/>
                    <p:nvPr/>
                  </p:nvSpPr>
                  <p:spPr>
                    <a:xfrm>
                      <a:off x="4399309" y="3536769"/>
                      <a:ext cx="45719" cy="506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p:grpSp>
            </p:grpSp>
            <p:sp>
              <p:nvSpPr>
                <p:cNvPr id="47" name="Rounded Rectangle 86">
                  <a:extLst>
                    <a:ext uri="{FF2B5EF4-FFF2-40B4-BE49-F238E27FC236}">
                      <a16:creationId xmlns:a16="http://schemas.microsoft.com/office/drawing/2014/main" id="{484F64C3-58D7-477E-936D-AFD24D1E443C}"/>
                    </a:ext>
                  </a:extLst>
                </p:cNvPr>
                <p:cNvSpPr/>
                <p:nvPr/>
              </p:nvSpPr>
              <p:spPr>
                <a:xfrm flipV="1">
                  <a:off x="5109957" y="4038954"/>
                  <a:ext cx="574662" cy="7242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lowchart: Decision 47">
                  <a:extLst>
                    <a:ext uri="{FF2B5EF4-FFF2-40B4-BE49-F238E27FC236}">
                      <a16:creationId xmlns:a16="http://schemas.microsoft.com/office/drawing/2014/main" id="{A3C2430D-7C43-4D76-97A5-BD0582C8CA94}"/>
                    </a:ext>
                  </a:extLst>
                </p:cNvPr>
                <p:cNvSpPr/>
                <p:nvPr/>
              </p:nvSpPr>
              <p:spPr>
                <a:xfrm>
                  <a:off x="2439118" y="2404327"/>
                  <a:ext cx="1304496" cy="642091"/>
                </a:xfrm>
                <a:prstGeom prst="flowChartDecision">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Qual. of Material Process </a:t>
                  </a:r>
                </a:p>
              </p:txBody>
            </p:sp>
            <p:sp>
              <p:nvSpPr>
                <p:cNvPr id="49" name="Isosceles Triangle 48">
                  <a:extLst>
                    <a:ext uri="{FF2B5EF4-FFF2-40B4-BE49-F238E27FC236}">
                      <a16:creationId xmlns:a16="http://schemas.microsoft.com/office/drawing/2014/main" id="{AB1D7F47-BD95-44D9-BCDF-24C693C6F29B}"/>
                    </a:ext>
                  </a:extLst>
                </p:cNvPr>
                <p:cNvSpPr/>
                <p:nvPr/>
              </p:nvSpPr>
              <p:spPr>
                <a:xfrm>
                  <a:off x="4540720" y="3270880"/>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Isosceles Triangle 49">
                  <a:extLst>
                    <a:ext uri="{FF2B5EF4-FFF2-40B4-BE49-F238E27FC236}">
                      <a16:creationId xmlns:a16="http://schemas.microsoft.com/office/drawing/2014/main" id="{4451F9F7-2F18-439E-8DF2-FF0984E45447}"/>
                    </a:ext>
                  </a:extLst>
                </p:cNvPr>
                <p:cNvSpPr/>
                <p:nvPr/>
              </p:nvSpPr>
              <p:spPr>
                <a:xfrm>
                  <a:off x="5886529" y="3272118"/>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 name="Group 50">
                  <a:extLst>
                    <a:ext uri="{FF2B5EF4-FFF2-40B4-BE49-F238E27FC236}">
                      <a16:creationId xmlns:a16="http://schemas.microsoft.com/office/drawing/2014/main" id="{CEEC12F0-8074-42C1-B80A-82CE74445E88}"/>
                    </a:ext>
                  </a:extLst>
                </p:cNvPr>
                <p:cNvGrpSpPr/>
                <p:nvPr/>
              </p:nvGrpSpPr>
              <p:grpSpPr>
                <a:xfrm>
                  <a:off x="1406479" y="1363865"/>
                  <a:ext cx="1224738" cy="1199163"/>
                  <a:chOff x="1507082" y="1464514"/>
                  <a:chExt cx="1224738" cy="1199163"/>
                </a:xfrm>
              </p:grpSpPr>
              <p:sp>
                <p:nvSpPr>
                  <p:cNvPr id="60" name="Flowchart: Document 59">
                    <a:extLst>
                      <a:ext uri="{FF2B5EF4-FFF2-40B4-BE49-F238E27FC236}">
                        <a16:creationId xmlns:a16="http://schemas.microsoft.com/office/drawing/2014/main" id="{FCF88B6D-1EE8-4429-A776-4663CA7C493D}"/>
                      </a:ext>
                    </a:extLst>
                  </p:cNvPr>
                  <p:cNvSpPr/>
                  <p:nvPr/>
                </p:nvSpPr>
                <p:spPr>
                  <a:xfrm>
                    <a:off x="1514270" y="1464514"/>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Feedstock</a:t>
                    </a:r>
                  </a:p>
                  <a:p>
                    <a:pPr algn="ctr"/>
                    <a:r>
                      <a:rPr lang="en-US" sz="900" dirty="0">
                        <a:solidFill>
                          <a:schemeClr val="tx1"/>
                        </a:solidFill>
                        <a:latin typeface="Times New Roman" panose="02020603050405020304" pitchFamily="18" charset="0"/>
                        <a:cs typeface="Times New Roman" panose="02020603050405020304" pitchFamily="18" charset="0"/>
                      </a:rPr>
                      <a:t>Specification</a:t>
                    </a:r>
                  </a:p>
                </p:txBody>
              </p:sp>
              <p:sp>
                <p:nvSpPr>
                  <p:cNvPr id="61" name="Flowchart: Document 60">
                    <a:extLst>
                      <a:ext uri="{FF2B5EF4-FFF2-40B4-BE49-F238E27FC236}">
                        <a16:creationId xmlns:a16="http://schemas.microsoft.com/office/drawing/2014/main" id="{BF27D359-CD49-4B1D-A036-6DA5A091B565}"/>
                      </a:ext>
                    </a:extLst>
                  </p:cNvPr>
                  <p:cNvSpPr/>
                  <p:nvPr/>
                </p:nvSpPr>
                <p:spPr>
                  <a:xfrm>
                    <a:off x="1512381" y="1873889"/>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AM Process</a:t>
                    </a:r>
                  </a:p>
                </p:txBody>
              </p:sp>
              <p:sp>
                <p:nvSpPr>
                  <p:cNvPr id="62" name="Flowchart: Document 61">
                    <a:extLst>
                      <a:ext uri="{FF2B5EF4-FFF2-40B4-BE49-F238E27FC236}">
                        <a16:creationId xmlns:a16="http://schemas.microsoft.com/office/drawing/2014/main" id="{354B3CDA-E318-40C0-8BB3-B0594D496E35}"/>
                      </a:ext>
                    </a:extLst>
                  </p:cNvPr>
                  <p:cNvSpPr/>
                  <p:nvPr/>
                </p:nvSpPr>
                <p:spPr>
                  <a:xfrm>
                    <a:off x="1507082" y="2294584"/>
                    <a:ext cx="798921" cy="369093"/>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Times New Roman" panose="02020603050405020304" pitchFamily="18" charset="0"/>
                        <a:cs typeface="Times New Roman" panose="02020603050405020304" pitchFamily="18" charset="0"/>
                      </a:rPr>
                      <a:t>Post-AM Process</a:t>
                    </a:r>
                  </a:p>
                </p:txBody>
              </p:sp>
              <p:cxnSp>
                <p:nvCxnSpPr>
                  <p:cNvPr id="63" name="Elbow Connector 20">
                    <a:extLst>
                      <a:ext uri="{FF2B5EF4-FFF2-40B4-BE49-F238E27FC236}">
                        <a16:creationId xmlns:a16="http://schemas.microsoft.com/office/drawing/2014/main" id="{5CD747DD-73A5-489C-96E6-E140434D4C73}"/>
                      </a:ext>
                    </a:extLst>
                  </p:cNvPr>
                  <p:cNvCxnSpPr>
                    <a:stCxn id="62" idx="3"/>
                    <a:endCxn id="60" idx="3"/>
                  </p:cNvCxnSpPr>
                  <p:nvPr/>
                </p:nvCxnSpPr>
                <p:spPr>
                  <a:xfrm flipV="1">
                    <a:off x="2306003" y="1649061"/>
                    <a:ext cx="7188" cy="830070"/>
                  </a:xfrm>
                  <a:prstGeom prst="bentConnector3">
                    <a:avLst>
                      <a:gd name="adj1" fmla="val 1937507"/>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75B94BB-8591-4FE2-9D29-02CF5B56E627}"/>
                      </a:ext>
                    </a:extLst>
                  </p:cNvPr>
                  <p:cNvCxnSpPr>
                    <a:stCxn id="61" idx="3"/>
                    <a:endCxn id="45" idx="1"/>
                  </p:cNvCxnSpPr>
                  <p:nvPr/>
                </p:nvCxnSpPr>
                <p:spPr>
                  <a:xfrm flipV="1">
                    <a:off x="2311302" y="2055987"/>
                    <a:ext cx="420518" cy="2449"/>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16842FBF-11E1-46E7-8269-FAAE3BBAE88E}"/>
                    </a:ext>
                  </a:extLst>
                </p:cNvPr>
                <p:cNvGrpSpPr/>
                <p:nvPr/>
              </p:nvGrpSpPr>
              <p:grpSpPr>
                <a:xfrm>
                  <a:off x="1315429" y="2744199"/>
                  <a:ext cx="1058388" cy="585096"/>
                  <a:chOff x="1315429" y="2810239"/>
                  <a:chExt cx="1058388" cy="585096"/>
                </a:xfrm>
              </p:grpSpPr>
              <p:sp>
                <p:nvSpPr>
                  <p:cNvPr id="57" name="Flowchart: Document 56">
                    <a:extLst>
                      <a:ext uri="{FF2B5EF4-FFF2-40B4-BE49-F238E27FC236}">
                        <a16:creationId xmlns:a16="http://schemas.microsoft.com/office/drawing/2014/main" id="{982A79FB-4502-45D8-B684-5F013D3F8311}"/>
                      </a:ext>
                    </a:extLst>
                  </p:cNvPr>
                  <p:cNvSpPr/>
                  <p:nvPr/>
                </p:nvSpPr>
                <p:spPr>
                  <a:xfrm>
                    <a:off x="1315429" y="3000775"/>
                    <a:ext cx="1004689" cy="394560"/>
                  </a:xfrm>
                  <a:prstGeom prst="flowChartDocumen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QMP-A, B or C</a:t>
                    </a:r>
                  </a:p>
                </p:txBody>
              </p:sp>
              <p:sp>
                <p:nvSpPr>
                  <p:cNvPr id="58" name="TextBox 57">
                    <a:extLst>
                      <a:ext uri="{FF2B5EF4-FFF2-40B4-BE49-F238E27FC236}">
                        <a16:creationId xmlns:a16="http://schemas.microsoft.com/office/drawing/2014/main" id="{82DEE1AC-7B44-4D7D-8D06-D71C9E095B26}"/>
                      </a:ext>
                    </a:extLst>
                  </p:cNvPr>
                  <p:cNvSpPr txBox="1"/>
                  <p:nvPr/>
                </p:nvSpPr>
                <p:spPr>
                  <a:xfrm>
                    <a:off x="1485277" y="2810239"/>
                    <a:ext cx="623889" cy="215444"/>
                  </a:xfrm>
                  <a:prstGeom prst="rect">
                    <a:avLst/>
                  </a:prstGeom>
                  <a:noFill/>
                </p:spPr>
                <p:txBody>
                  <a:bodyPr wrap="none" rtlCol="0">
                    <a:spAutoFit/>
                  </a:bodyPr>
                  <a:lstStyle/>
                  <a:p>
                    <a:r>
                      <a:rPr lang="en-US" sz="800" dirty="0">
                        <a:latin typeface="Times New Roman" panose="02020603050405020304" pitchFamily="18" charset="0"/>
                        <a:cs typeface="Times New Roman" panose="02020603050405020304" pitchFamily="18" charset="0"/>
                      </a:rPr>
                      <a:t>Machine 1</a:t>
                    </a:r>
                  </a:p>
                </p:txBody>
              </p:sp>
              <p:sp>
                <p:nvSpPr>
                  <p:cNvPr id="59" name="Isosceles Triangle 58">
                    <a:extLst>
                      <a:ext uri="{FF2B5EF4-FFF2-40B4-BE49-F238E27FC236}">
                        <a16:creationId xmlns:a16="http://schemas.microsoft.com/office/drawing/2014/main" id="{8B1FC951-3BAF-489D-9B59-F002988BD5BB}"/>
                      </a:ext>
                    </a:extLst>
                  </p:cNvPr>
                  <p:cNvSpPr/>
                  <p:nvPr/>
                </p:nvSpPr>
                <p:spPr>
                  <a:xfrm>
                    <a:off x="2226123" y="2959787"/>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53" name="Straight Arrow Connector 52">
                  <a:extLst>
                    <a:ext uri="{FF2B5EF4-FFF2-40B4-BE49-F238E27FC236}">
                      <a16:creationId xmlns:a16="http://schemas.microsoft.com/office/drawing/2014/main" id="{C85ABCA4-6425-40F0-B9DD-BA99CC8DFFC7}"/>
                    </a:ext>
                  </a:extLst>
                </p:cNvPr>
                <p:cNvCxnSpPr>
                  <a:stCxn id="45" idx="2"/>
                  <a:endCxn id="48" idx="0"/>
                </p:cNvCxnSpPr>
                <p:nvPr/>
              </p:nvCxnSpPr>
              <p:spPr>
                <a:xfrm>
                  <a:off x="3087249" y="2218977"/>
                  <a:ext cx="4117" cy="18535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87">
                  <a:extLst>
                    <a:ext uri="{FF2B5EF4-FFF2-40B4-BE49-F238E27FC236}">
                      <a16:creationId xmlns:a16="http://schemas.microsoft.com/office/drawing/2014/main" id="{CE16581C-1C78-45F9-B09F-B5CF827D687B}"/>
                    </a:ext>
                  </a:extLst>
                </p:cNvPr>
                <p:cNvCxnSpPr>
                  <a:stCxn id="48" idx="2"/>
                  <a:endCxn id="57" idx="3"/>
                </p:cNvCxnSpPr>
                <p:nvPr/>
              </p:nvCxnSpPr>
              <p:spPr>
                <a:xfrm rot="5400000">
                  <a:off x="2662944" y="2703592"/>
                  <a:ext cx="85597" cy="771248"/>
                </a:xfrm>
                <a:prstGeom prst="bentConnector2">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93">
                  <a:extLst>
                    <a:ext uri="{FF2B5EF4-FFF2-40B4-BE49-F238E27FC236}">
                      <a16:creationId xmlns:a16="http://schemas.microsoft.com/office/drawing/2014/main" id="{CFF29453-3145-472D-A5DA-2168A13BC87E}"/>
                    </a:ext>
                  </a:extLst>
                </p:cNvPr>
                <p:cNvCxnSpPr>
                  <a:stCxn id="57" idx="2"/>
                </p:cNvCxnSpPr>
                <p:nvPr/>
              </p:nvCxnSpPr>
              <p:spPr>
                <a:xfrm rot="16200000" flipH="1">
                  <a:off x="2032504" y="3088480"/>
                  <a:ext cx="264597" cy="694056"/>
                </a:xfrm>
                <a:prstGeom prst="bentConnector2">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6" name="Isosceles Triangle 55">
                  <a:extLst>
                    <a:ext uri="{FF2B5EF4-FFF2-40B4-BE49-F238E27FC236}">
                      <a16:creationId xmlns:a16="http://schemas.microsoft.com/office/drawing/2014/main" id="{A583B48F-53EA-4411-B417-013EE4E99E68}"/>
                    </a:ext>
                  </a:extLst>
                </p:cNvPr>
                <p:cNvSpPr/>
                <p:nvPr/>
              </p:nvSpPr>
              <p:spPr>
                <a:xfrm>
                  <a:off x="3411166" y="3272118"/>
                  <a:ext cx="147694" cy="127322"/>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Flowchart: Alternate Process 32">
                <a:extLst>
                  <a:ext uri="{FF2B5EF4-FFF2-40B4-BE49-F238E27FC236}">
                    <a16:creationId xmlns:a16="http://schemas.microsoft.com/office/drawing/2014/main" id="{FE3D5779-25E8-4619-8440-1BC4B77107B4}"/>
                  </a:ext>
                </a:extLst>
              </p:cNvPr>
              <p:cNvSpPr/>
              <p:nvPr/>
            </p:nvSpPr>
            <p:spPr>
              <a:xfrm>
                <a:off x="1258787" y="3110666"/>
                <a:ext cx="862853" cy="328723"/>
              </a:xfrm>
              <a:prstGeom prst="flowChartAlternate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Times New Roman" panose="02020603050405020304" pitchFamily="18" charset="0"/>
                    <a:cs typeface="Times New Roman" panose="02020603050405020304" pitchFamily="18" charset="0"/>
                  </a:rPr>
                  <a:t>Registration</a:t>
                </a:r>
              </a:p>
              <a:p>
                <a:pPr algn="ctr"/>
                <a:r>
                  <a:rPr lang="en-US" sz="1000" dirty="0">
                    <a:solidFill>
                      <a:schemeClr val="tx1"/>
                    </a:solidFill>
                    <a:latin typeface="Times New Roman" panose="02020603050405020304" pitchFamily="18" charset="0"/>
                    <a:cs typeface="Times New Roman" panose="02020603050405020304" pitchFamily="18" charset="0"/>
                  </a:rPr>
                  <a:t>(A or B)</a:t>
                </a:r>
              </a:p>
            </p:txBody>
          </p:sp>
          <p:cxnSp>
            <p:nvCxnSpPr>
              <p:cNvPr id="34" name="Straight Arrow Connector 33">
                <a:extLst>
                  <a:ext uri="{FF2B5EF4-FFF2-40B4-BE49-F238E27FC236}">
                    <a16:creationId xmlns:a16="http://schemas.microsoft.com/office/drawing/2014/main" id="{DCD66677-DA63-4081-A9ED-E6C430C0B3A3}"/>
                  </a:ext>
                </a:extLst>
              </p:cNvPr>
              <p:cNvCxnSpPr/>
              <p:nvPr/>
            </p:nvCxnSpPr>
            <p:spPr>
              <a:xfrm>
                <a:off x="1512571" y="2794440"/>
                <a:ext cx="0" cy="302795"/>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CDAA269-E8A2-42D8-A414-FAAF35F723B1}"/>
                  </a:ext>
                </a:extLst>
              </p:cNvPr>
              <p:cNvCxnSpPr>
                <a:stCxn id="33" idx="2"/>
              </p:cNvCxnSpPr>
              <p:nvPr/>
            </p:nvCxnSpPr>
            <p:spPr>
              <a:xfrm flipH="1">
                <a:off x="1681328" y="3439389"/>
                <a:ext cx="8886" cy="442413"/>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145">
                <a:extLst>
                  <a:ext uri="{FF2B5EF4-FFF2-40B4-BE49-F238E27FC236}">
                    <a16:creationId xmlns:a16="http://schemas.microsoft.com/office/drawing/2014/main" id="{FF858240-87B3-42B7-AD41-8BB543A0446C}"/>
                  </a:ext>
                </a:extLst>
              </p:cNvPr>
              <p:cNvSpPr/>
              <p:nvPr/>
            </p:nvSpPr>
            <p:spPr>
              <a:xfrm>
                <a:off x="3854545" y="999421"/>
                <a:ext cx="2008371" cy="1488380"/>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FE5DC4F-9807-435D-A369-A68BC1BDD22C}"/>
                  </a:ext>
                </a:extLst>
              </p:cNvPr>
              <p:cNvSpPr txBox="1"/>
              <p:nvPr/>
            </p:nvSpPr>
            <p:spPr>
              <a:xfrm>
                <a:off x="4130527" y="773307"/>
                <a:ext cx="1301959"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NASA-STD-6033</a:t>
                </a:r>
              </a:p>
            </p:txBody>
          </p:sp>
          <p:cxnSp>
            <p:nvCxnSpPr>
              <p:cNvPr id="38" name="Straight Arrow Connector 37">
                <a:extLst>
                  <a:ext uri="{FF2B5EF4-FFF2-40B4-BE49-F238E27FC236}">
                    <a16:creationId xmlns:a16="http://schemas.microsoft.com/office/drawing/2014/main" id="{0F5D1F3F-E62F-40F4-B0F5-68A342AC9752}"/>
                  </a:ext>
                </a:extLst>
              </p:cNvPr>
              <p:cNvCxnSpPr/>
              <p:nvPr/>
            </p:nvCxnSpPr>
            <p:spPr>
              <a:xfrm flipH="1">
                <a:off x="2119932" y="3343900"/>
                <a:ext cx="3083174" cy="21220"/>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763E473-7B6E-485A-A65E-9CD66E147123}"/>
                  </a:ext>
                </a:extLst>
              </p:cNvPr>
              <p:cNvCxnSpPr/>
              <p:nvPr/>
            </p:nvCxnSpPr>
            <p:spPr>
              <a:xfrm flipV="1">
                <a:off x="5207648" y="323989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F59A1EA-F782-4C63-9C5F-2391EC9470CF}"/>
                  </a:ext>
                </a:extLst>
              </p:cNvPr>
              <p:cNvCxnSpPr/>
              <p:nvPr/>
            </p:nvCxnSpPr>
            <p:spPr>
              <a:xfrm flipV="1">
                <a:off x="3764261" y="323989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A7A91CE-396B-48BE-9D3E-92D606B09706}"/>
                  </a:ext>
                </a:extLst>
              </p:cNvPr>
              <p:cNvCxnSpPr/>
              <p:nvPr/>
            </p:nvCxnSpPr>
            <p:spPr>
              <a:xfrm flipV="1">
                <a:off x="2649973" y="3261114"/>
                <a:ext cx="0" cy="104006"/>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Flowchart: Alternate Process 41">
                <a:extLst>
                  <a:ext uri="{FF2B5EF4-FFF2-40B4-BE49-F238E27FC236}">
                    <a16:creationId xmlns:a16="http://schemas.microsoft.com/office/drawing/2014/main" id="{B09F857A-8413-4FC4-A896-5BD22CE19760}"/>
                  </a:ext>
                </a:extLst>
              </p:cNvPr>
              <p:cNvSpPr/>
              <p:nvPr/>
            </p:nvSpPr>
            <p:spPr>
              <a:xfrm>
                <a:off x="1024810" y="816742"/>
                <a:ext cx="5126825" cy="2740375"/>
              </a:xfrm>
              <a:prstGeom prst="flowChartAlternateProcess">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latin typeface="Times New Roman" panose="02020603050405020304" pitchFamily="18" charset="0"/>
                  <a:cs typeface="Times New Roman" panose="02020603050405020304" pitchFamily="18" charset="0"/>
                </a:endParaRPr>
              </a:p>
            </p:txBody>
          </p:sp>
        </p:grpSp>
        <p:cxnSp>
          <p:nvCxnSpPr>
            <p:cNvPr id="16" name="Straight Connector 15">
              <a:extLst>
                <a:ext uri="{FF2B5EF4-FFF2-40B4-BE49-F238E27FC236}">
                  <a16:creationId xmlns:a16="http://schemas.microsoft.com/office/drawing/2014/main" id="{2C29D756-BD2E-4E57-AAF2-A84A40BD2CB2}"/>
                </a:ext>
              </a:extLst>
            </p:cNvPr>
            <p:cNvCxnSpPr>
              <a:cxnSpLocks/>
            </p:cNvCxnSpPr>
            <p:nvPr/>
          </p:nvCxnSpPr>
          <p:spPr>
            <a:xfrm>
              <a:off x="942972" y="642310"/>
              <a:ext cx="0" cy="31377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ECD190-8429-495C-ADE5-36A0D844C8E8}"/>
                </a:ext>
              </a:extLst>
            </p:cNvPr>
            <p:cNvCxnSpPr>
              <a:cxnSpLocks/>
            </p:cNvCxnSpPr>
            <p:nvPr/>
          </p:nvCxnSpPr>
          <p:spPr>
            <a:xfrm flipV="1">
              <a:off x="942972" y="3748492"/>
              <a:ext cx="5161361" cy="457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19C42E-86C6-4BD2-9EAC-1501DD3F5E4A}"/>
                </a:ext>
              </a:extLst>
            </p:cNvPr>
            <p:cNvCxnSpPr>
              <a:cxnSpLocks/>
            </p:cNvCxnSpPr>
            <p:nvPr/>
          </p:nvCxnSpPr>
          <p:spPr>
            <a:xfrm>
              <a:off x="942972" y="642310"/>
              <a:ext cx="2821289" cy="81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E345C3-E681-4E17-8FF0-339412B22387}"/>
                </a:ext>
              </a:extLst>
            </p:cNvPr>
            <p:cNvCxnSpPr>
              <a:cxnSpLocks/>
            </p:cNvCxnSpPr>
            <p:nvPr/>
          </p:nvCxnSpPr>
          <p:spPr>
            <a:xfrm flipH="1">
              <a:off x="3752011" y="642310"/>
              <a:ext cx="12250" cy="20332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9D73B12-9A7F-4232-9D56-1739032EC490}"/>
                </a:ext>
              </a:extLst>
            </p:cNvPr>
            <p:cNvCxnSpPr/>
            <p:nvPr/>
          </p:nvCxnSpPr>
          <p:spPr>
            <a:xfrm flipV="1">
              <a:off x="6104333" y="2690530"/>
              <a:ext cx="0" cy="10715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2B234F0-70CC-41CD-9C87-444B36DFBE2C}"/>
                </a:ext>
              </a:extLst>
            </p:cNvPr>
            <p:cNvCxnSpPr>
              <a:cxnSpLocks/>
            </p:cNvCxnSpPr>
            <p:nvPr/>
          </p:nvCxnSpPr>
          <p:spPr>
            <a:xfrm flipH="1">
              <a:off x="3744748" y="2690530"/>
              <a:ext cx="23813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CCC8BAFC-0C7B-4987-A0EE-C0CB54C0F723}"/>
              </a:ext>
            </a:extLst>
          </p:cNvPr>
          <p:cNvPicPr>
            <a:picLocks noChangeAspect="1"/>
          </p:cNvPicPr>
          <p:nvPr/>
        </p:nvPicPr>
        <p:blipFill>
          <a:blip r:embed="rId2"/>
          <a:stretch>
            <a:fillRect/>
          </a:stretch>
        </p:blipFill>
        <p:spPr>
          <a:xfrm>
            <a:off x="1242478" y="5056586"/>
            <a:ext cx="3675569" cy="1646185"/>
          </a:xfrm>
          <a:prstGeom prst="rect">
            <a:avLst/>
          </a:prstGeom>
        </p:spPr>
      </p:pic>
    </p:spTree>
    <p:extLst>
      <p:ext uri="{BB962C8B-B14F-4D97-AF65-F5344CB8AC3E}">
        <p14:creationId xmlns:p14="http://schemas.microsoft.com/office/powerpoint/2010/main" val="419905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55BF8-9DB2-4B5E-AD18-D16AB705862B}"/>
              </a:ext>
            </a:extLst>
          </p:cNvPr>
          <p:cNvSpPr>
            <a:spLocks noGrp="1"/>
          </p:cNvSpPr>
          <p:nvPr>
            <p:ph type="title"/>
          </p:nvPr>
        </p:nvSpPr>
        <p:spPr/>
        <p:txBody>
          <a:bodyPr/>
          <a:lstStyle/>
          <a:p>
            <a:r>
              <a:rPr lang="en-US" b="1" dirty="0"/>
              <a:t>The QMP becomes the Foundation!</a:t>
            </a:r>
          </a:p>
        </p:txBody>
      </p:sp>
      <p:sp>
        <p:nvSpPr>
          <p:cNvPr id="4" name="Slide Number Placeholder 3">
            <a:extLst>
              <a:ext uri="{FF2B5EF4-FFF2-40B4-BE49-F238E27FC236}">
                <a16:creationId xmlns:a16="http://schemas.microsoft.com/office/drawing/2014/main" id="{ABDD537F-20BD-442F-8D54-D697542D07B0}"/>
              </a:ext>
            </a:extLst>
          </p:cNvPr>
          <p:cNvSpPr>
            <a:spLocks noGrp="1"/>
          </p:cNvSpPr>
          <p:nvPr>
            <p:ph type="sldNum" sz="quarter" idx="12"/>
          </p:nvPr>
        </p:nvSpPr>
        <p:spPr/>
        <p:txBody>
          <a:bodyPr/>
          <a:lstStyle/>
          <a:p>
            <a:fld id="{3ACF1BEE-6F89-438A-890D-386550F99E2E}" type="slidenum">
              <a:rPr lang="en-US" smtClean="0"/>
              <a:t>6</a:t>
            </a:fld>
            <a:endParaRPr lang="en-US"/>
          </a:p>
        </p:txBody>
      </p:sp>
      <p:pic>
        <p:nvPicPr>
          <p:cNvPr id="5" name="Picture 4">
            <a:extLst>
              <a:ext uri="{FF2B5EF4-FFF2-40B4-BE49-F238E27FC236}">
                <a16:creationId xmlns:a16="http://schemas.microsoft.com/office/drawing/2014/main" id="{F954AEA2-BE9A-496A-8955-4D5EF36EA8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8624" y="1809172"/>
            <a:ext cx="5634751" cy="4354660"/>
          </a:xfrm>
          <a:prstGeom prst="rect">
            <a:avLst/>
          </a:prstGeom>
          <a:noFill/>
        </p:spPr>
      </p:pic>
    </p:spTree>
    <p:extLst>
      <p:ext uri="{BB962C8B-B14F-4D97-AF65-F5344CB8AC3E}">
        <p14:creationId xmlns:p14="http://schemas.microsoft.com/office/powerpoint/2010/main" val="295710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QMP</a:t>
            </a:r>
            <a:r>
              <a:rPr lang="en-US" dirty="0" smtClean="0"/>
              <a:t> Tables</a:t>
            </a:r>
            <a:endParaRPr lang="en-US" dirty="0"/>
          </a:p>
        </p:txBody>
      </p:sp>
      <p:pic>
        <p:nvPicPr>
          <p:cNvPr id="5" name="Content Placeholder 4"/>
          <p:cNvPicPr>
            <a:picLocks noGrp="1" noChangeAspect="1"/>
          </p:cNvPicPr>
          <p:nvPr>
            <p:ph idx="1"/>
          </p:nvPr>
        </p:nvPicPr>
        <p:blipFill>
          <a:blip r:embed="rId2"/>
          <a:stretch>
            <a:fillRect/>
          </a:stretch>
        </p:blipFill>
        <p:spPr>
          <a:xfrm>
            <a:off x="2614403" y="1013012"/>
            <a:ext cx="6650834" cy="5708463"/>
          </a:xfrm>
          <a:prstGeom prst="rect">
            <a:avLst/>
          </a:prstGeom>
        </p:spPr>
      </p:pic>
      <p:sp>
        <p:nvSpPr>
          <p:cNvPr id="4" name="Slide Number Placeholder 3"/>
          <p:cNvSpPr>
            <a:spLocks noGrp="1"/>
          </p:cNvSpPr>
          <p:nvPr>
            <p:ph type="sldNum" sz="quarter" idx="12"/>
          </p:nvPr>
        </p:nvSpPr>
        <p:spPr/>
        <p:txBody>
          <a:bodyPr/>
          <a:lstStyle/>
          <a:p>
            <a:fld id="{3ACF1BEE-6F89-438A-890D-386550F99E2E}" type="slidenum">
              <a:rPr lang="en-US" smtClean="0"/>
              <a:t>7</a:t>
            </a:fld>
            <a:endParaRPr lang="en-US"/>
          </a:p>
        </p:txBody>
      </p:sp>
    </p:spTree>
    <p:extLst>
      <p:ext uri="{BB962C8B-B14F-4D97-AF65-F5344CB8AC3E}">
        <p14:creationId xmlns:p14="http://schemas.microsoft.com/office/powerpoint/2010/main" val="376229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3"/>
            <a:ext cx="10515600" cy="853587"/>
          </a:xfrm>
        </p:spPr>
        <p:txBody>
          <a:bodyPr/>
          <a:lstStyle/>
          <a:p>
            <a:r>
              <a:rPr lang="en-US" b="1" dirty="0"/>
              <a:t>Material Properties</a:t>
            </a:r>
          </a:p>
        </p:txBody>
      </p:sp>
      <p:sp>
        <p:nvSpPr>
          <p:cNvPr id="3" name="Content Placeholder 2"/>
          <p:cNvSpPr>
            <a:spLocks noGrp="1"/>
          </p:cNvSpPr>
          <p:nvPr>
            <p:ph idx="1"/>
          </p:nvPr>
        </p:nvSpPr>
        <p:spPr>
          <a:xfrm>
            <a:off x="938076" y="1584974"/>
            <a:ext cx="4709160" cy="4351338"/>
          </a:xfrm>
        </p:spPr>
        <p:txBody>
          <a:bodyPr/>
          <a:lstStyle/>
          <a:p>
            <a:pPr marL="0" indent="0">
              <a:buNone/>
            </a:pPr>
            <a:r>
              <a:rPr lang="en-US" dirty="0"/>
              <a:t>The </a:t>
            </a:r>
            <a:r>
              <a:rPr lang="en-US" u="sng" dirty="0"/>
              <a:t>M</a:t>
            </a:r>
            <a:r>
              <a:rPr lang="en-US" dirty="0"/>
              <a:t>aterial </a:t>
            </a:r>
            <a:r>
              <a:rPr lang="en-US" u="sng" dirty="0"/>
              <a:t>P</a:t>
            </a:r>
            <a:r>
              <a:rPr lang="en-US" dirty="0"/>
              <a:t>roperty </a:t>
            </a:r>
            <a:r>
              <a:rPr lang="en-US" u="sng" dirty="0"/>
              <a:t>S</a:t>
            </a:r>
            <a:r>
              <a:rPr lang="en-US" dirty="0"/>
              <a:t>uite (MPS) consists of four inter-related entities:</a:t>
            </a:r>
          </a:p>
          <a:p>
            <a:pPr marL="742950" indent="-742950">
              <a:buFont typeface="+mj-lt"/>
              <a:buAutoNum type="arabicPeriod"/>
            </a:pPr>
            <a:r>
              <a:rPr lang="en-US" dirty="0"/>
              <a:t>Data Repository</a:t>
            </a:r>
          </a:p>
          <a:p>
            <a:pPr marL="742950" indent="-742950">
              <a:buFont typeface="+mj-lt"/>
              <a:buAutoNum type="arabicPeriod"/>
            </a:pPr>
            <a:r>
              <a:rPr lang="en-US" dirty="0"/>
              <a:t>Design Values</a:t>
            </a:r>
          </a:p>
          <a:p>
            <a:pPr marL="742950" indent="-742950">
              <a:buFont typeface="+mj-lt"/>
              <a:buAutoNum type="arabicPeriod"/>
            </a:pPr>
            <a:r>
              <a:rPr lang="en-US" dirty="0"/>
              <a:t>Process Control Reference Distribution (PCRD)</a:t>
            </a:r>
          </a:p>
          <a:p>
            <a:pPr marL="742950" indent="-742950">
              <a:buFont typeface="+mj-lt"/>
              <a:buAutoNum type="arabicPeriod"/>
            </a:pPr>
            <a:r>
              <a:rPr lang="en-US" dirty="0"/>
              <a:t>SPC acceptance criteria for witness testing</a:t>
            </a:r>
          </a:p>
          <a:p>
            <a:endParaRPr lang="en-US" dirty="0"/>
          </a:p>
        </p:txBody>
      </p:sp>
      <p:sp>
        <p:nvSpPr>
          <p:cNvPr id="4" name="Slide Number Placeholder 3"/>
          <p:cNvSpPr>
            <a:spLocks noGrp="1"/>
          </p:cNvSpPr>
          <p:nvPr>
            <p:ph type="sldNum" sz="quarter" idx="12"/>
          </p:nvPr>
        </p:nvSpPr>
        <p:spPr/>
        <p:txBody>
          <a:bodyPr/>
          <a:lstStyle/>
          <a:p>
            <a:fld id="{3ACF1BEE-6F89-438A-890D-386550F99E2E}" type="slidenum">
              <a:rPr lang="en-US" smtClean="0"/>
              <a:t>8</a:t>
            </a:fld>
            <a:endParaRPr lang="en-US"/>
          </a:p>
        </p:txBody>
      </p:sp>
      <p:pic>
        <p:nvPicPr>
          <p:cNvPr id="84" name="Picture 83">
            <a:extLst>
              <a:ext uri="{FF2B5EF4-FFF2-40B4-BE49-F238E27FC236}">
                <a16:creationId xmlns:a16="http://schemas.microsoft.com/office/drawing/2014/main" id="{8B6613F6-3339-423F-B971-C243A9E5391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37846" y="1448624"/>
            <a:ext cx="4626601" cy="3821605"/>
          </a:xfrm>
          <a:prstGeom prst="rect">
            <a:avLst/>
          </a:prstGeom>
          <a:noFill/>
        </p:spPr>
      </p:pic>
    </p:spTree>
    <p:extLst>
      <p:ext uri="{BB962C8B-B14F-4D97-AF65-F5344CB8AC3E}">
        <p14:creationId xmlns:p14="http://schemas.microsoft.com/office/powerpoint/2010/main" val="214527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534"/>
            <a:ext cx="10515600" cy="1049914"/>
          </a:xfrm>
        </p:spPr>
        <p:txBody>
          <a:bodyPr/>
          <a:lstStyle/>
          <a:p>
            <a:r>
              <a:rPr lang="en-US" b="1" dirty="0"/>
              <a:t>Material Properties</a:t>
            </a:r>
            <a:endParaRPr lang="en-US" dirty="0"/>
          </a:p>
        </p:txBody>
      </p:sp>
      <p:sp>
        <p:nvSpPr>
          <p:cNvPr id="3" name="Content Placeholder 2"/>
          <p:cNvSpPr>
            <a:spLocks noGrp="1"/>
          </p:cNvSpPr>
          <p:nvPr>
            <p:ph idx="1"/>
          </p:nvPr>
        </p:nvSpPr>
        <p:spPr>
          <a:xfrm>
            <a:off x="838200" y="1156448"/>
            <a:ext cx="10515600" cy="2074022"/>
          </a:xfrm>
        </p:spPr>
        <p:txBody>
          <a:bodyPr>
            <a:normAutofit/>
          </a:bodyPr>
          <a:lstStyle/>
          <a:p>
            <a:pPr>
              <a:lnSpc>
                <a:spcPct val="120000"/>
              </a:lnSpc>
            </a:pPr>
            <a:r>
              <a:rPr lang="en-US" altLang="en-US" sz="2400" kern="0" dirty="0"/>
              <a:t>Material properties and design values in additive manufacturing require modifications to the approach typical of traditional metallic materials, with requirements more similar to that used in composites CMH-17</a:t>
            </a:r>
          </a:p>
        </p:txBody>
      </p:sp>
      <p:sp>
        <p:nvSpPr>
          <p:cNvPr id="4" name="Slide Number Placeholder 3"/>
          <p:cNvSpPr>
            <a:spLocks noGrp="1"/>
          </p:cNvSpPr>
          <p:nvPr>
            <p:ph type="sldNum" sz="quarter" idx="12"/>
          </p:nvPr>
        </p:nvSpPr>
        <p:spPr/>
        <p:txBody>
          <a:bodyPr/>
          <a:lstStyle/>
          <a:p>
            <a:fld id="{3ACF1BEE-6F89-438A-890D-386550F99E2E}" type="slidenum">
              <a:rPr lang="en-US" smtClean="0"/>
              <a:t>9</a:t>
            </a:fld>
            <a:endParaRPr lang="en-US"/>
          </a:p>
        </p:txBody>
      </p:sp>
      <p:grpSp>
        <p:nvGrpSpPr>
          <p:cNvPr id="5" name="Group 4"/>
          <p:cNvGrpSpPr/>
          <p:nvPr/>
        </p:nvGrpSpPr>
        <p:grpSpPr>
          <a:xfrm>
            <a:off x="7866689" y="2611453"/>
            <a:ext cx="4231022" cy="3744897"/>
            <a:chOff x="6190711" y="2388093"/>
            <a:chExt cx="5450222" cy="4354497"/>
          </a:xfrm>
        </p:grpSpPr>
        <p:pic>
          <p:nvPicPr>
            <p:cNvPr id="6" name="Picture 5"/>
            <p:cNvPicPr>
              <a:picLocks noChangeAspect="1"/>
            </p:cNvPicPr>
            <p:nvPr/>
          </p:nvPicPr>
          <p:blipFill>
            <a:blip r:embed="rId2"/>
            <a:stretch>
              <a:fillRect/>
            </a:stretch>
          </p:blipFill>
          <p:spPr>
            <a:xfrm>
              <a:off x="6190711" y="3080551"/>
              <a:ext cx="2230723" cy="2060741"/>
            </a:xfrm>
            <a:prstGeom prst="rect">
              <a:avLst/>
            </a:prstGeom>
            <a:ln>
              <a:solidFill>
                <a:srgbClr val="321E00"/>
              </a:solidFill>
            </a:ln>
          </p:spPr>
        </p:pic>
        <p:pic>
          <p:nvPicPr>
            <p:cNvPr id="7" name="Picture 6"/>
            <p:cNvPicPr>
              <a:picLocks noChangeAspect="1"/>
            </p:cNvPicPr>
            <p:nvPr/>
          </p:nvPicPr>
          <p:blipFill>
            <a:blip r:embed="rId3"/>
            <a:stretch>
              <a:fillRect/>
            </a:stretch>
          </p:blipFill>
          <p:spPr>
            <a:xfrm>
              <a:off x="9493192" y="2388093"/>
              <a:ext cx="2147741" cy="2925192"/>
            </a:xfrm>
            <a:prstGeom prst="rect">
              <a:avLst/>
            </a:prstGeom>
            <a:ln>
              <a:solidFill>
                <a:srgbClr val="321E00"/>
              </a:solidFill>
            </a:ln>
          </p:spPr>
        </p:pic>
        <p:pic>
          <p:nvPicPr>
            <p:cNvPr id="8" name="Picture 7"/>
            <p:cNvPicPr>
              <a:picLocks noChangeAspect="1"/>
            </p:cNvPicPr>
            <p:nvPr/>
          </p:nvPicPr>
          <p:blipFill>
            <a:blip r:embed="rId4"/>
            <a:stretch>
              <a:fillRect/>
            </a:stretch>
          </p:blipFill>
          <p:spPr>
            <a:xfrm>
              <a:off x="7205061" y="4145872"/>
              <a:ext cx="2882931" cy="1431800"/>
            </a:xfrm>
            <a:prstGeom prst="rect">
              <a:avLst/>
            </a:prstGeom>
            <a:ln>
              <a:solidFill>
                <a:srgbClr val="321E00"/>
              </a:solidFill>
            </a:ln>
          </p:spPr>
        </p:pic>
        <p:pic>
          <p:nvPicPr>
            <p:cNvPr id="9" name="Picture 8"/>
            <p:cNvPicPr>
              <a:picLocks noChangeAspect="1"/>
            </p:cNvPicPr>
            <p:nvPr/>
          </p:nvPicPr>
          <p:blipFill>
            <a:blip r:embed="rId5"/>
            <a:stretch>
              <a:fillRect/>
            </a:stretch>
          </p:blipFill>
          <p:spPr>
            <a:xfrm>
              <a:off x="8398276" y="5169820"/>
              <a:ext cx="2695379" cy="1572770"/>
            </a:xfrm>
            <a:prstGeom prst="rect">
              <a:avLst/>
            </a:prstGeom>
            <a:ln>
              <a:solidFill>
                <a:srgbClr val="321E00"/>
              </a:solidFill>
            </a:ln>
          </p:spPr>
        </p:pic>
      </p:grpSp>
      <p:sp>
        <p:nvSpPr>
          <p:cNvPr id="10" name="Rectangle 3"/>
          <p:cNvSpPr txBox="1">
            <a:spLocks noChangeArrowheads="1"/>
          </p:cNvSpPr>
          <p:nvPr/>
        </p:nvSpPr>
        <p:spPr>
          <a:xfrm>
            <a:off x="614968" y="2611453"/>
            <a:ext cx="6858000" cy="3579907"/>
          </a:xfrm>
          <a:prstGeom prst="rect">
            <a:avLst/>
          </a:prstGeom>
        </p:spPr>
        <p:txBody>
          <a:bodyPr/>
          <a:lstStyle>
            <a:lvl1pPr marL="342900" indent="-342900" algn="l" rtl="0" eaLnBrk="0" fontAlgn="base" hangingPunct="0">
              <a:spcBef>
                <a:spcPct val="20000"/>
              </a:spcBef>
              <a:spcAft>
                <a:spcPct val="0"/>
              </a:spcAft>
              <a:buChar char="•"/>
              <a:defRPr sz="32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2"/>
                </a:solidFill>
                <a:latin typeface="+mn-lt"/>
              </a:defRPr>
            </a:lvl2pPr>
            <a:lvl3pPr marL="1143000" indent="-228600" algn="l" rtl="0" eaLnBrk="0" fontAlgn="base" hangingPunct="0">
              <a:spcBef>
                <a:spcPct val="20000"/>
              </a:spcBef>
              <a:spcAft>
                <a:spcPct val="0"/>
              </a:spcAft>
              <a:buChar char="•"/>
              <a:defRPr sz="2400" b="1">
                <a:solidFill>
                  <a:schemeClr val="bg2"/>
                </a:solidFill>
                <a:latin typeface="+mn-lt"/>
              </a:defRPr>
            </a:lvl3pPr>
            <a:lvl4pPr marL="1600200" indent="-228600" algn="l" rtl="0" eaLnBrk="0" fontAlgn="base" hangingPunct="0">
              <a:spcBef>
                <a:spcPct val="20000"/>
              </a:spcBef>
              <a:spcAft>
                <a:spcPct val="0"/>
              </a:spcAft>
              <a:buChar char="–"/>
              <a:defRPr sz="2000" b="1">
                <a:solidFill>
                  <a:schemeClr val="bg2"/>
                </a:solidFill>
                <a:latin typeface="+mn-lt"/>
              </a:defRPr>
            </a:lvl4pPr>
            <a:lvl5pPr marL="2057400" indent="-228600" algn="l" rtl="0" eaLnBrk="0" fontAlgn="base" hangingPunct="0">
              <a:spcBef>
                <a:spcPct val="20000"/>
              </a:spcBef>
              <a:spcAft>
                <a:spcPct val="0"/>
              </a:spcAft>
              <a:buChar char="»"/>
              <a:defRPr sz="2000" b="1">
                <a:solidFill>
                  <a:schemeClr val="bg2"/>
                </a:solidFill>
                <a:latin typeface="+mn-lt"/>
              </a:defRPr>
            </a:lvl5pPr>
            <a:lvl6pPr marL="2514600" indent="-228600" algn="l" rtl="0" eaLnBrk="0" fontAlgn="base" hangingPunct="0">
              <a:spcBef>
                <a:spcPct val="20000"/>
              </a:spcBef>
              <a:spcAft>
                <a:spcPct val="0"/>
              </a:spcAft>
              <a:buChar char="»"/>
              <a:defRPr sz="2000" b="1">
                <a:solidFill>
                  <a:schemeClr val="bg2"/>
                </a:solidFill>
                <a:latin typeface="+mn-lt"/>
              </a:defRPr>
            </a:lvl6pPr>
            <a:lvl7pPr marL="2971800" indent="-228600" algn="l" rtl="0" eaLnBrk="0" fontAlgn="base" hangingPunct="0">
              <a:spcBef>
                <a:spcPct val="20000"/>
              </a:spcBef>
              <a:spcAft>
                <a:spcPct val="0"/>
              </a:spcAft>
              <a:buChar char="»"/>
              <a:defRPr sz="2000" b="1">
                <a:solidFill>
                  <a:schemeClr val="bg2"/>
                </a:solidFill>
                <a:latin typeface="+mn-lt"/>
              </a:defRPr>
            </a:lvl7pPr>
            <a:lvl8pPr marL="3429000" indent="-228600" algn="l" rtl="0" eaLnBrk="0" fontAlgn="base" hangingPunct="0">
              <a:spcBef>
                <a:spcPct val="20000"/>
              </a:spcBef>
              <a:spcAft>
                <a:spcPct val="0"/>
              </a:spcAft>
              <a:buChar char="»"/>
              <a:defRPr sz="2000" b="1">
                <a:solidFill>
                  <a:schemeClr val="bg2"/>
                </a:solidFill>
                <a:latin typeface="+mn-lt"/>
              </a:defRPr>
            </a:lvl8pPr>
            <a:lvl9pPr marL="3886200" indent="-228600" algn="l" rtl="0" eaLnBrk="0" fontAlgn="base" hangingPunct="0">
              <a:spcBef>
                <a:spcPct val="20000"/>
              </a:spcBef>
              <a:spcAft>
                <a:spcPct val="0"/>
              </a:spcAft>
              <a:buChar char="»"/>
              <a:defRPr sz="2000" b="1">
                <a:solidFill>
                  <a:schemeClr val="bg2"/>
                </a:solidFill>
                <a:latin typeface="+mn-lt"/>
              </a:defRPr>
            </a:lvl9pPr>
          </a:lstStyle>
          <a:p>
            <a:pPr>
              <a:lnSpc>
                <a:spcPct val="120000"/>
              </a:lnSpc>
            </a:pPr>
            <a:r>
              <a:rPr lang="en-US" altLang="en-US" sz="2400" b="0" kern="0" baseline="0" dirty="0">
                <a:solidFill>
                  <a:schemeClr val="tx1"/>
                </a:solidFill>
              </a:rPr>
              <a:t>Important distinctions arise due to the </a:t>
            </a:r>
            <a:r>
              <a:rPr lang="en-US" altLang="en-US" sz="2400" b="0" u="sng" kern="0" baseline="0" dirty="0">
                <a:solidFill>
                  <a:schemeClr val="tx1"/>
                </a:solidFill>
              </a:rPr>
              <a:t>sensitive nature </a:t>
            </a:r>
            <a:r>
              <a:rPr lang="en-US" altLang="en-US" sz="2400" b="0" kern="0" baseline="0" dirty="0">
                <a:solidFill>
                  <a:schemeClr val="tx1"/>
                </a:solidFill>
              </a:rPr>
              <a:t>of the process and </a:t>
            </a:r>
            <a:r>
              <a:rPr lang="en-US" altLang="en-US" sz="2400" b="0" u="sng" kern="0" baseline="0" dirty="0">
                <a:solidFill>
                  <a:schemeClr val="tx1"/>
                </a:solidFill>
              </a:rPr>
              <a:t>individualistic aspect </a:t>
            </a:r>
            <a:r>
              <a:rPr lang="en-US" altLang="en-US" sz="2400" b="0" kern="0" baseline="0" dirty="0">
                <a:solidFill>
                  <a:schemeClr val="tx1"/>
                </a:solidFill>
              </a:rPr>
              <a:t>of AM machines. </a:t>
            </a:r>
            <a:r>
              <a:rPr lang="en-US" altLang="en-US" sz="2400" b="0" i="1" kern="0" baseline="0" dirty="0">
                <a:solidFill>
                  <a:schemeClr val="tx1"/>
                </a:solidFill>
              </a:rPr>
              <a:t>Each machine is a foundry!</a:t>
            </a:r>
          </a:p>
          <a:p>
            <a:pPr>
              <a:lnSpc>
                <a:spcPct val="120000"/>
              </a:lnSpc>
            </a:pPr>
            <a:r>
              <a:rPr lang="en-US" altLang="en-US" sz="2400" b="0" kern="0" baseline="0" dirty="0">
                <a:solidFill>
                  <a:schemeClr val="tx1"/>
                </a:solidFill>
              </a:rPr>
              <a:t>Traditional supplier roles and responsibilities shift with the AM machine making the final material product form and part.  (Casting analogy)</a:t>
            </a:r>
          </a:p>
          <a:p>
            <a:pPr lvl="1">
              <a:lnSpc>
                <a:spcPct val="120000"/>
              </a:lnSpc>
            </a:pPr>
            <a:r>
              <a:rPr lang="en-US" altLang="en-US" kern="0" baseline="0" dirty="0">
                <a:solidFill>
                  <a:schemeClr val="tx1"/>
                </a:solidFill>
              </a:rPr>
              <a:t>AM Process Vendor is responsible for material integrity</a:t>
            </a:r>
          </a:p>
          <a:p>
            <a:pPr>
              <a:lnSpc>
                <a:spcPct val="120000"/>
              </a:lnSpc>
            </a:pPr>
            <a:endParaRPr lang="en-US" altLang="en-US" sz="2400" b="0" kern="0" baseline="0" dirty="0">
              <a:solidFill>
                <a:schemeClr val="tx1"/>
              </a:solidFill>
            </a:endParaRPr>
          </a:p>
        </p:txBody>
      </p:sp>
    </p:spTree>
    <p:extLst>
      <p:ext uri="{BB962C8B-B14F-4D97-AF65-F5344CB8AC3E}">
        <p14:creationId xmlns:p14="http://schemas.microsoft.com/office/powerpoint/2010/main" val="2351906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4009</TotalTime>
  <Words>1913</Words>
  <Application>Microsoft Office PowerPoint</Application>
  <PresentationFormat>Widescreen</PresentationFormat>
  <Paragraphs>413</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(body)</vt:lpstr>
      <vt:lpstr>Calibri Light</vt:lpstr>
      <vt:lpstr>Levenim MT</vt:lpstr>
      <vt:lpstr>Symbol</vt:lpstr>
      <vt:lpstr>Times New Roman</vt:lpstr>
      <vt:lpstr>Office Theme</vt:lpstr>
      <vt:lpstr>Breakout Session 1</vt:lpstr>
      <vt:lpstr>AM Certification:  Governing Principles</vt:lpstr>
      <vt:lpstr>Classification</vt:lpstr>
      <vt:lpstr>Building a Foundation</vt:lpstr>
      <vt:lpstr>Qualified Material Process (QMP)</vt:lpstr>
      <vt:lpstr>The QMP becomes the Foundation!</vt:lpstr>
      <vt:lpstr>QMP Tables</vt:lpstr>
      <vt:lpstr>Material Properties</vt:lpstr>
      <vt:lpstr>Material Properties</vt:lpstr>
      <vt:lpstr>Material Properties – Data Repository</vt:lpstr>
      <vt:lpstr>Material Properties – Design Values</vt:lpstr>
      <vt:lpstr>Material Properties – PCRD</vt:lpstr>
      <vt:lpstr>Material Properties – SPC</vt:lpstr>
      <vt:lpstr>Material Properties Suite</vt:lpstr>
      <vt:lpstr>Material Properties Suite – PCRD and SPC Criteria</vt:lpstr>
      <vt:lpstr>Registering a QMP to an MPS</vt:lpstr>
      <vt:lpstr>Bootstrapping a QMP and MPS</vt:lpstr>
      <vt:lpstr>Foundation Complete!!</vt:lpstr>
      <vt:lpstr>Conclusions</vt:lpstr>
      <vt:lpstr>PowerPoint Presentation</vt:lpstr>
      <vt:lpstr>Table 14</vt:lpstr>
      <vt:lpstr>Table 15</vt:lpstr>
      <vt:lpstr>Table 16</vt:lpstr>
      <vt:lpstr>Summary of Methodology</vt:lpstr>
      <vt:lpstr>Applicability</vt:lpstr>
      <vt:lpstr>High Consequence of Failure</vt:lpstr>
      <vt:lpstr>Negligible Consequence of Failure</vt:lpstr>
      <vt:lpstr>Negligible Consequence of Failure</vt:lpstr>
      <vt:lpstr>Exempt Parts</vt:lpstr>
      <vt:lpstr>Secondary Classification</vt:lpstr>
      <vt:lpstr>Structural Demand - Metals</vt:lpstr>
      <vt:lpstr>Structural Demand - Polymers</vt:lpstr>
      <vt:lpstr>AM Risk</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 Technical Discipline Team Face-to-Face</dc:title>
  <dc:creator>CORDNER, SAMUEL M. (MSFC-EM20)</dc:creator>
  <cp:lastModifiedBy>Skinner, Stacy M. (MSFC-EE04)[Hanks Hanks and Associates LLC]</cp:lastModifiedBy>
  <cp:revision>195</cp:revision>
  <dcterms:created xsi:type="dcterms:W3CDTF">2016-09-23T16:35:51Z</dcterms:created>
  <dcterms:modified xsi:type="dcterms:W3CDTF">2021-05-18T19:49:09Z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