
<file path=[Content_Types].xml><?xml version="1.0" encoding="utf-8"?>
<Types xmlns="http://schemas.openxmlformats.org/package/2006/content-types">
  <Default Extension="3gp" ContentType="video/3gpp"/>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1"/>
  </p:sldMasterIdLst>
  <p:notesMasterIdLst>
    <p:notesMasterId r:id="rId29"/>
  </p:notesMasterIdLst>
  <p:handoutMasterIdLst>
    <p:handoutMasterId r:id="rId30"/>
  </p:handoutMasterIdLst>
  <p:sldIdLst>
    <p:sldId id="835" r:id="rId2"/>
    <p:sldId id="808" r:id="rId3"/>
    <p:sldId id="825" r:id="rId4"/>
    <p:sldId id="772" r:id="rId5"/>
    <p:sldId id="832" r:id="rId6"/>
    <p:sldId id="831" r:id="rId7"/>
    <p:sldId id="844" r:id="rId8"/>
    <p:sldId id="848" r:id="rId9"/>
    <p:sldId id="845" r:id="rId10"/>
    <p:sldId id="824" r:id="rId11"/>
    <p:sldId id="821" r:id="rId12"/>
    <p:sldId id="823" r:id="rId13"/>
    <p:sldId id="793" r:id="rId14"/>
    <p:sldId id="843" r:id="rId15"/>
    <p:sldId id="767" r:id="rId16"/>
    <p:sldId id="830" r:id="rId17"/>
    <p:sldId id="804" r:id="rId18"/>
    <p:sldId id="805" r:id="rId19"/>
    <p:sldId id="802" r:id="rId20"/>
    <p:sldId id="813" r:id="rId21"/>
    <p:sldId id="782" r:id="rId22"/>
    <p:sldId id="774" r:id="rId23"/>
    <p:sldId id="837" r:id="rId24"/>
    <p:sldId id="836" r:id="rId25"/>
    <p:sldId id="847" r:id="rId26"/>
    <p:sldId id="833" r:id="rId27"/>
    <p:sldId id="846" r:id="rId28"/>
  </p:sldIdLst>
  <p:sldSz cx="9144000" cy="6858000" type="screen4x3"/>
  <p:notesSz cx="9283700" cy="6985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45DB139-1359-464C-B5D6-1A0546E44A65}">
          <p14:sldIdLst>
            <p14:sldId id="835"/>
            <p14:sldId id="808"/>
            <p14:sldId id="825"/>
            <p14:sldId id="772"/>
            <p14:sldId id="832"/>
            <p14:sldId id="831"/>
            <p14:sldId id="844"/>
            <p14:sldId id="848"/>
            <p14:sldId id="845"/>
            <p14:sldId id="824"/>
            <p14:sldId id="821"/>
            <p14:sldId id="823"/>
            <p14:sldId id="793"/>
            <p14:sldId id="843"/>
            <p14:sldId id="767"/>
            <p14:sldId id="830"/>
            <p14:sldId id="804"/>
            <p14:sldId id="805"/>
            <p14:sldId id="802"/>
            <p14:sldId id="813"/>
            <p14:sldId id="782"/>
            <p14:sldId id="774"/>
            <p14:sldId id="837"/>
            <p14:sldId id="836"/>
            <p14:sldId id="847"/>
            <p14:sldId id="833"/>
            <p14:sldId id="84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192" userDrawn="1">
          <p15:clr>
            <a:srgbClr val="A4A3A4"/>
          </p15:clr>
        </p15:guide>
        <p15:guide id="2" pos="2876" userDrawn="1">
          <p15:clr>
            <a:srgbClr val="A4A3A4"/>
          </p15:clr>
        </p15:guide>
        <p15:guide id="3" orient="horz" pos="2201" userDrawn="1">
          <p15:clr>
            <a:srgbClr val="A4A3A4"/>
          </p15:clr>
        </p15:guide>
        <p15:guide id="4" pos="292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026" autoAdjust="0"/>
    <p:restoredTop sz="96118" autoAdjust="0"/>
  </p:normalViewPr>
  <p:slideViewPr>
    <p:cSldViewPr snapToGrid="0">
      <p:cViewPr varScale="1">
        <p:scale>
          <a:sx n="63" d="100"/>
          <a:sy n="63" d="100"/>
        </p:scale>
        <p:origin x="988" y="64"/>
      </p:cViewPr>
      <p:guideLst>
        <p:guide orient="horz" pos="2160"/>
        <p:guide pos="2880"/>
      </p:guideLst>
    </p:cSldViewPr>
  </p:slideViewPr>
  <p:outlineViewPr>
    <p:cViewPr>
      <p:scale>
        <a:sx n="33" d="100"/>
        <a:sy n="33" d="100"/>
      </p:scale>
      <p:origin x="30" y="3240"/>
    </p:cViewPr>
  </p:outlineViewPr>
  <p:notesTextViewPr>
    <p:cViewPr>
      <p:scale>
        <a:sx n="1" d="1"/>
        <a:sy n="1" d="1"/>
      </p:scale>
      <p:origin x="0" y="0"/>
    </p:cViewPr>
  </p:notesTextViewPr>
  <p:sorterViewPr>
    <p:cViewPr varScale="1">
      <p:scale>
        <a:sx n="100" d="100"/>
        <a:sy n="100" d="100"/>
      </p:scale>
      <p:origin x="0" y="-7052"/>
    </p:cViewPr>
  </p:sorterViewPr>
  <p:notesViewPr>
    <p:cSldViewPr snapToGrid="0" snapToObjects="1">
      <p:cViewPr>
        <p:scale>
          <a:sx n="200" d="100"/>
          <a:sy n="200" d="100"/>
        </p:scale>
        <p:origin x="852" y="1734"/>
      </p:cViewPr>
      <p:guideLst>
        <p:guide orient="horz" pos="2192"/>
        <p:guide pos="2876"/>
        <p:guide orient="horz" pos="2201"/>
        <p:guide pos="292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2937" cy="34925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5258615" y="1"/>
            <a:ext cx="4022937" cy="349250"/>
          </a:xfrm>
          <a:prstGeom prst="rect">
            <a:avLst/>
          </a:prstGeom>
        </p:spPr>
        <p:txBody>
          <a:bodyPr vert="horz" lIns="93177" tIns="46589" rIns="93177" bIns="46589" rtlCol="0"/>
          <a:lstStyle>
            <a:lvl1pPr algn="r">
              <a:defRPr sz="1200"/>
            </a:lvl1pPr>
          </a:lstStyle>
          <a:p>
            <a:fld id="{44CC683A-199E-EF4D-8727-258216F322EA}" type="datetimeFigureOut">
              <a:rPr lang="en-US" smtClean="0"/>
              <a:pPr/>
              <a:t>6/1/2021</a:t>
            </a:fld>
            <a:endParaRPr lang="en-US"/>
          </a:p>
        </p:txBody>
      </p:sp>
      <p:sp>
        <p:nvSpPr>
          <p:cNvPr id="4" name="Footer Placeholder 3"/>
          <p:cNvSpPr>
            <a:spLocks noGrp="1"/>
          </p:cNvSpPr>
          <p:nvPr>
            <p:ph type="ftr" sz="quarter" idx="2"/>
          </p:nvPr>
        </p:nvSpPr>
        <p:spPr>
          <a:xfrm>
            <a:off x="0" y="6634538"/>
            <a:ext cx="4022937" cy="34925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5258615" y="6634538"/>
            <a:ext cx="4022937" cy="349250"/>
          </a:xfrm>
          <a:prstGeom prst="rect">
            <a:avLst/>
          </a:prstGeom>
        </p:spPr>
        <p:txBody>
          <a:bodyPr vert="horz" lIns="93177" tIns="46589" rIns="93177" bIns="46589" rtlCol="0" anchor="b"/>
          <a:lstStyle>
            <a:lvl1pPr algn="r">
              <a:defRPr sz="1200"/>
            </a:lvl1pPr>
          </a:lstStyle>
          <a:p>
            <a:fld id="{CA3D818A-8526-4340-B818-80FE49CFEC3F}" type="slidenum">
              <a:rPr lang="en-US" smtClean="0"/>
              <a:pPr/>
              <a:t>‹#›</a:t>
            </a:fld>
            <a:endParaRPr lang="en-US"/>
          </a:p>
        </p:txBody>
      </p:sp>
    </p:spTree>
    <p:extLst>
      <p:ext uri="{BB962C8B-B14F-4D97-AF65-F5344CB8AC3E}">
        <p14:creationId xmlns:p14="http://schemas.microsoft.com/office/powerpoint/2010/main" val="422205930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2937" cy="34925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5258615" y="1"/>
            <a:ext cx="4022937" cy="349250"/>
          </a:xfrm>
          <a:prstGeom prst="rect">
            <a:avLst/>
          </a:prstGeom>
        </p:spPr>
        <p:txBody>
          <a:bodyPr vert="horz" lIns="93177" tIns="46589" rIns="93177" bIns="46589" rtlCol="0"/>
          <a:lstStyle>
            <a:lvl1pPr algn="r">
              <a:defRPr sz="1200"/>
            </a:lvl1pPr>
          </a:lstStyle>
          <a:p>
            <a:fld id="{88AC18EC-7C65-48C2-95F6-159031B88795}" type="datetimeFigureOut">
              <a:rPr lang="en-US" smtClean="0"/>
              <a:pPr/>
              <a:t>6/1/2021</a:t>
            </a:fld>
            <a:endParaRPr lang="en-US"/>
          </a:p>
        </p:txBody>
      </p:sp>
      <p:sp>
        <p:nvSpPr>
          <p:cNvPr id="4" name="Slide Image Placeholder 3"/>
          <p:cNvSpPr>
            <a:spLocks noGrp="1" noRot="1" noChangeAspect="1"/>
          </p:cNvSpPr>
          <p:nvPr>
            <p:ph type="sldImg" idx="2"/>
          </p:nvPr>
        </p:nvSpPr>
        <p:spPr>
          <a:xfrm>
            <a:off x="2895600" y="523875"/>
            <a:ext cx="3492500" cy="2619375"/>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928370" y="3317875"/>
            <a:ext cx="7426960" cy="314325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34538"/>
            <a:ext cx="4022937" cy="34925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5258615" y="6634538"/>
            <a:ext cx="4022937" cy="349250"/>
          </a:xfrm>
          <a:prstGeom prst="rect">
            <a:avLst/>
          </a:prstGeom>
        </p:spPr>
        <p:txBody>
          <a:bodyPr vert="horz" lIns="93177" tIns="46589" rIns="93177" bIns="46589" rtlCol="0" anchor="b"/>
          <a:lstStyle>
            <a:lvl1pPr algn="r">
              <a:defRPr sz="1200"/>
            </a:lvl1pPr>
          </a:lstStyle>
          <a:p>
            <a:fld id="{EC2BCF93-23D1-43C7-A842-46A026A59BFF}" type="slidenum">
              <a:rPr lang="en-US" smtClean="0"/>
              <a:pPr/>
              <a:t>‹#›</a:t>
            </a:fld>
            <a:endParaRPr lang="en-US"/>
          </a:p>
        </p:txBody>
      </p:sp>
    </p:spTree>
    <p:extLst>
      <p:ext uri="{BB962C8B-B14F-4D97-AF65-F5344CB8AC3E}">
        <p14:creationId xmlns:p14="http://schemas.microsoft.com/office/powerpoint/2010/main" val="382980298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OMD-National-template.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5" name="Picture 67" descr="NASA insignia RGB"/>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7954963" y="239713"/>
            <a:ext cx="717550" cy="593725"/>
          </a:xfrm>
          <a:prstGeom prst="rect">
            <a:avLst/>
          </a:prstGeom>
          <a:noFill/>
          <a:ln w="9525">
            <a:noFill/>
            <a:miter lim="800000"/>
            <a:headEnd/>
            <a:tailEnd/>
          </a:ln>
        </p:spPr>
      </p:pic>
      <p:sp>
        <p:nvSpPr>
          <p:cNvPr id="6" name="Text Box 74"/>
          <p:cNvSpPr txBox="1">
            <a:spLocks noChangeArrowheads="1"/>
          </p:cNvSpPr>
          <p:nvPr userDrawn="1"/>
        </p:nvSpPr>
        <p:spPr bwMode="auto">
          <a:xfrm>
            <a:off x="466725" y="455613"/>
            <a:ext cx="2124075" cy="184150"/>
          </a:xfrm>
          <a:prstGeom prst="rect">
            <a:avLst/>
          </a:prstGeom>
          <a:noFill/>
          <a:ln w="9525">
            <a:noFill/>
            <a:miter lim="800000"/>
            <a:headEnd/>
            <a:tailEnd/>
          </a:ln>
        </p:spPr>
        <p:txBody>
          <a:bodyPr>
            <a:prstTxWarp prst="textNoShape">
              <a:avLst/>
            </a:prstTxWarp>
            <a:spAutoFit/>
          </a:bodyPr>
          <a:lstStyle/>
          <a:p>
            <a:pPr defTabSz="457200" eaLnBrk="0" fontAlgn="auto" hangingPunct="0">
              <a:spcBef>
                <a:spcPct val="50000"/>
              </a:spcBef>
              <a:spcAft>
                <a:spcPts val="0"/>
              </a:spcAft>
              <a:defRPr/>
            </a:pPr>
            <a:r>
              <a:rPr lang="en-US" sz="600" dirty="0">
                <a:solidFill>
                  <a:prstClr val="white"/>
                </a:solidFill>
                <a:latin typeface="Arial"/>
                <a:ea typeface="ヒラギノ角ゴ Pro W3" charset="-128"/>
                <a:cs typeface="Arial"/>
              </a:rPr>
              <a:t>National Aeronautics and Space Administration</a:t>
            </a:r>
          </a:p>
        </p:txBody>
      </p:sp>
      <p:sp>
        <p:nvSpPr>
          <p:cNvPr id="7" name="Rectangle 162"/>
          <p:cNvSpPr>
            <a:spLocks noGrp="1" noChangeArrowheads="1"/>
          </p:cNvSpPr>
          <p:nvPr userDrawn="1">
            <p:ph type="ctrTitle"/>
          </p:nvPr>
        </p:nvSpPr>
        <p:spPr>
          <a:xfrm>
            <a:off x="458788" y="885825"/>
            <a:ext cx="4867275" cy="1090613"/>
          </a:xfrm>
          <a:ln>
            <a:noFill/>
          </a:ln>
        </p:spPr>
        <p:txBody>
          <a:bodyPr/>
          <a:lstStyle/>
          <a:p>
            <a:pPr eaLnBrk="1" hangingPunct="1"/>
            <a:r>
              <a:rPr lang="en-US" sz="3600" dirty="0"/>
              <a:t>[Title]</a:t>
            </a:r>
          </a:p>
        </p:txBody>
      </p:sp>
      <p:sp>
        <p:nvSpPr>
          <p:cNvPr id="9" name="Rectangle 163"/>
          <p:cNvSpPr>
            <a:spLocks noGrp="1" noChangeArrowheads="1"/>
          </p:cNvSpPr>
          <p:nvPr userDrawn="1">
            <p:ph type="subTitle" idx="1"/>
          </p:nvPr>
        </p:nvSpPr>
        <p:spPr>
          <a:xfrm>
            <a:off x="458788" y="2162175"/>
            <a:ext cx="7313612" cy="2551906"/>
          </a:xfrm>
          <a:ln>
            <a:noFill/>
          </a:ln>
        </p:spPr>
        <p:txBody>
          <a:bodyPr/>
          <a:lstStyle>
            <a:lvl1pPr>
              <a:buNone/>
              <a:defRPr/>
            </a:lvl1pPr>
          </a:lstStyle>
          <a:p>
            <a:pPr eaLnBrk="1" hangingPunct="1"/>
            <a:r>
              <a:rPr lang="en-US" sz="1800" dirty="0">
                <a:solidFill>
                  <a:schemeClr val="bg1"/>
                </a:solidFill>
              </a:rPr>
              <a:t>[Presenter]</a:t>
            </a:r>
          </a:p>
          <a:p>
            <a:pPr eaLnBrk="1" hangingPunct="1"/>
            <a:r>
              <a:rPr lang="en-US" sz="1800" dirty="0">
                <a:solidFill>
                  <a:schemeClr val="bg1"/>
                </a:solidFill>
              </a:rPr>
              <a:t>[Date]</a:t>
            </a:r>
          </a:p>
        </p:txBody>
      </p:sp>
      <p:sp>
        <p:nvSpPr>
          <p:cNvPr id="10" name="Footer Placeholder 2"/>
          <p:cNvSpPr>
            <a:spLocks noGrp="1"/>
          </p:cNvSpPr>
          <p:nvPr>
            <p:ph type="ftr" sz="quarter" idx="3"/>
          </p:nvPr>
        </p:nvSpPr>
        <p:spPr>
          <a:xfrm>
            <a:off x="1938867" y="6492875"/>
            <a:ext cx="5342467" cy="365125"/>
          </a:xfrm>
          <a:prstGeom prst="rect">
            <a:avLst/>
          </a:prstGeom>
        </p:spPr>
        <p:txBody>
          <a:bodyPr vert="horz" lIns="91440" tIns="45720" rIns="91440" bIns="45720" rtlCol="0" anchor="ctr"/>
          <a:lstStyle>
            <a:lvl1pPr marL="0" marR="0" indent="0" algn="ctr" defTabSz="914400" rtl="0" eaLnBrk="1" fontAlgn="base" latinLnBrk="0" hangingPunct="1">
              <a:lnSpc>
                <a:spcPct val="100000"/>
              </a:lnSpc>
              <a:spcBef>
                <a:spcPct val="0"/>
              </a:spcBef>
              <a:spcAft>
                <a:spcPct val="0"/>
              </a:spcAft>
              <a:buClrTx/>
              <a:buSzTx/>
              <a:buFontTx/>
              <a:buNone/>
              <a:tabLst/>
              <a:defRPr lang="en-US" sz="900" b="1" smtClean="0">
                <a:latin typeface="Arial"/>
                <a:cs typeface="Arial"/>
              </a:defRPr>
            </a:lvl1pPr>
          </a:lstStyle>
          <a:p>
            <a:r>
              <a:rPr lang="en-US">
                <a:solidFill>
                  <a:srgbClr val="B20006"/>
                </a:solidFill>
              </a:rPr>
              <a:t>NASA Internal Use Only</a:t>
            </a:r>
            <a:endParaRPr lang="en-US" dirty="0"/>
          </a:p>
        </p:txBody>
      </p:sp>
    </p:spTree>
    <p:extLst>
      <p:ext uri="{BB962C8B-B14F-4D97-AF65-F5344CB8AC3E}">
        <p14:creationId xmlns:p14="http://schemas.microsoft.com/office/powerpoint/2010/main" val="5806390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lvl1pPr>
          </a:lstStyle>
          <a:p>
            <a:pPr>
              <a:defRPr/>
            </a:pPr>
            <a:fld id="{6D1B0E9A-C4F3-4D46-924E-FDCE9F0342D8}" type="slidenum">
              <a:rPr lang="en-US">
                <a:solidFill>
                  <a:prstClr val="black"/>
                </a:solidFill>
              </a:rPr>
              <a:pPr>
                <a:defRPr/>
              </a:pPr>
              <a:t>‹#›</a:t>
            </a:fld>
            <a:endParaRPr lang="en-US" dirty="0">
              <a:solidFill>
                <a:prstClr val="black"/>
              </a:solidFill>
            </a:endParaRPr>
          </a:p>
        </p:txBody>
      </p:sp>
      <p:sp>
        <p:nvSpPr>
          <p:cNvPr id="5" name="Footer Placeholder 2"/>
          <p:cNvSpPr>
            <a:spLocks noGrp="1"/>
          </p:cNvSpPr>
          <p:nvPr>
            <p:ph type="ftr" sz="quarter" idx="3"/>
          </p:nvPr>
        </p:nvSpPr>
        <p:spPr>
          <a:xfrm>
            <a:off x="1938867" y="6492875"/>
            <a:ext cx="5342467" cy="365125"/>
          </a:xfrm>
          <a:prstGeom prst="rect">
            <a:avLst/>
          </a:prstGeom>
        </p:spPr>
        <p:txBody>
          <a:bodyPr vert="horz" lIns="91440" tIns="45720" rIns="91440" bIns="45720" rtlCol="0" anchor="ctr"/>
          <a:lstStyle>
            <a:lvl1pPr marL="0" marR="0" indent="0" algn="ctr" defTabSz="914400" rtl="0" eaLnBrk="1" fontAlgn="base" latinLnBrk="0" hangingPunct="1">
              <a:lnSpc>
                <a:spcPct val="100000"/>
              </a:lnSpc>
              <a:spcBef>
                <a:spcPct val="0"/>
              </a:spcBef>
              <a:spcAft>
                <a:spcPct val="0"/>
              </a:spcAft>
              <a:buClrTx/>
              <a:buSzTx/>
              <a:buFontTx/>
              <a:buNone/>
              <a:tabLst/>
              <a:defRPr lang="en-US" sz="900" b="1" smtClean="0">
                <a:latin typeface="Arial"/>
                <a:cs typeface="Arial"/>
              </a:defRPr>
            </a:lvl1pPr>
          </a:lstStyle>
          <a:p>
            <a:r>
              <a:rPr lang="en-US">
                <a:solidFill>
                  <a:srgbClr val="B20006"/>
                </a:solidFill>
              </a:rPr>
              <a:t>NASA Internal Use Only</a:t>
            </a:r>
            <a:endParaRPr lang="en-US" dirty="0"/>
          </a:p>
        </p:txBody>
      </p:sp>
    </p:spTree>
    <p:extLst>
      <p:ext uri="{BB962C8B-B14F-4D97-AF65-F5344CB8AC3E}">
        <p14:creationId xmlns:p14="http://schemas.microsoft.com/office/powerpoint/2010/main" val="4021220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lvl1pPr>
              <a:defRPr/>
            </a:lvl1pPr>
          </a:lstStyle>
          <a:p>
            <a:pPr>
              <a:defRPr/>
            </a:pPr>
            <a:fld id="{D5DAE49E-2BF0-4544-8051-9D9952258CD4}" type="slidenum">
              <a:rPr lang="en-US">
                <a:solidFill>
                  <a:prstClr val="black"/>
                </a:solidFill>
              </a:rPr>
              <a:pPr>
                <a:defRPr/>
              </a:pPr>
              <a:t>‹#›</a:t>
            </a:fld>
            <a:endParaRPr lang="en-US">
              <a:solidFill>
                <a:prstClr val="black"/>
              </a:solidFill>
            </a:endParaRPr>
          </a:p>
        </p:txBody>
      </p:sp>
      <p:sp>
        <p:nvSpPr>
          <p:cNvPr id="5" name="Footer Placeholder 2"/>
          <p:cNvSpPr>
            <a:spLocks noGrp="1"/>
          </p:cNvSpPr>
          <p:nvPr>
            <p:ph type="ftr" sz="quarter" idx="3"/>
          </p:nvPr>
        </p:nvSpPr>
        <p:spPr>
          <a:xfrm>
            <a:off x="1938867" y="6492875"/>
            <a:ext cx="5342467" cy="365125"/>
          </a:xfrm>
          <a:prstGeom prst="rect">
            <a:avLst/>
          </a:prstGeom>
        </p:spPr>
        <p:txBody>
          <a:bodyPr vert="horz" lIns="91440" tIns="45720" rIns="91440" bIns="45720" rtlCol="0" anchor="ctr"/>
          <a:lstStyle>
            <a:lvl1pPr marL="0" marR="0" indent="0" algn="ctr" defTabSz="914400" rtl="0" eaLnBrk="1" fontAlgn="base" latinLnBrk="0" hangingPunct="1">
              <a:lnSpc>
                <a:spcPct val="100000"/>
              </a:lnSpc>
              <a:spcBef>
                <a:spcPct val="0"/>
              </a:spcBef>
              <a:spcAft>
                <a:spcPct val="0"/>
              </a:spcAft>
              <a:buClrTx/>
              <a:buSzTx/>
              <a:buFontTx/>
              <a:buNone/>
              <a:tabLst/>
              <a:defRPr lang="en-US" sz="900" b="1" smtClean="0">
                <a:latin typeface="Arial"/>
                <a:cs typeface="Arial"/>
              </a:defRPr>
            </a:lvl1pPr>
          </a:lstStyle>
          <a:p>
            <a:r>
              <a:rPr lang="en-US">
                <a:solidFill>
                  <a:srgbClr val="B20006"/>
                </a:solidFill>
              </a:rPr>
              <a:t>NASA Internal Use Only</a:t>
            </a:r>
            <a:endParaRPr lang="en-US" dirty="0"/>
          </a:p>
        </p:txBody>
      </p:sp>
    </p:spTree>
    <p:extLst>
      <p:ext uri="{BB962C8B-B14F-4D97-AF65-F5344CB8AC3E}">
        <p14:creationId xmlns:p14="http://schemas.microsoft.com/office/powerpoint/2010/main" val="2634067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2"/>
          </p:nvPr>
        </p:nvSpPr>
        <p:spPr/>
        <p:txBody>
          <a:bodyPr/>
          <a:lstStyle>
            <a:lvl1pPr>
              <a:defRPr/>
            </a:lvl1pPr>
          </a:lstStyle>
          <a:p>
            <a:pPr>
              <a:defRPr/>
            </a:pPr>
            <a:fld id="{9C653B81-1CEE-CF4E-ACAF-6768DFB8F098}" type="slidenum">
              <a:rPr lang="en-US">
                <a:solidFill>
                  <a:prstClr val="black"/>
                </a:solidFill>
              </a:rPr>
              <a:pPr>
                <a:defRPr/>
              </a:pPr>
              <a:t>‹#›</a:t>
            </a:fld>
            <a:endParaRPr lang="en-US">
              <a:solidFill>
                <a:prstClr val="black"/>
              </a:solidFill>
            </a:endParaRPr>
          </a:p>
        </p:txBody>
      </p:sp>
      <p:sp>
        <p:nvSpPr>
          <p:cNvPr id="6" name="Footer Placeholder 2"/>
          <p:cNvSpPr>
            <a:spLocks noGrp="1"/>
          </p:cNvSpPr>
          <p:nvPr>
            <p:ph type="ftr" sz="quarter" idx="3"/>
          </p:nvPr>
        </p:nvSpPr>
        <p:spPr>
          <a:xfrm>
            <a:off x="1938867" y="6492875"/>
            <a:ext cx="5342467" cy="365125"/>
          </a:xfrm>
          <a:prstGeom prst="rect">
            <a:avLst/>
          </a:prstGeom>
        </p:spPr>
        <p:txBody>
          <a:bodyPr vert="horz" lIns="91440" tIns="45720" rIns="91440" bIns="45720" rtlCol="0" anchor="ctr"/>
          <a:lstStyle>
            <a:lvl1pPr marL="0" marR="0" indent="0" algn="ctr" defTabSz="914400" rtl="0" eaLnBrk="1" fontAlgn="base" latinLnBrk="0" hangingPunct="1">
              <a:lnSpc>
                <a:spcPct val="100000"/>
              </a:lnSpc>
              <a:spcBef>
                <a:spcPct val="0"/>
              </a:spcBef>
              <a:spcAft>
                <a:spcPct val="0"/>
              </a:spcAft>
              <a:buClrTx/>
              <a:buSzTx/>
              <a:buFontTx/>
              <a:buNone/>
              <a:tabLst/>
              <a:defRPr lang="en-US" sz="900" b="1" smtClean="0">
                <a:latin typeface="Arial"/>
                <a:cs typeface="Arial"/>
              </a:defRPr>
            </a:lvl1pPr>
          </a:lstStyle>
          <a:p>
            <a:r>
              <a:rPr lang="en-US">
                <a:solidFill>
                  <a:srgbClr val="B20006"/>
                </a:solidFill>
              </a:rPr>
              <a:t>NASA Internal Use Only</a:t>
            </a:r>
            <a:endParaRPr lang="en-US" dirty="0"/>
          </a:p>
        </p:txBody>
      </p:sp>
    </p:spTree>
    <p:extLst>
      <p:ext uri="{BB962C8B-B14F-4D97-AF65-F5344CB8AC3E}">
        <p14:creationId xmlns:p14="http://schemas.microsoft.com/office/powerpoint/2010/main" val="9663864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p:cNvSpPr>
            <a:spLocks noGrp="1"/>
          </p:cNvSpPr>
          <p:nvPr>
            <p:ph type="sldNum" sz="quarter" idx="12"/>
          </p:nvPr>
        </p:nvSpPr>
        <p:spPr/>
        <p:txBody>
          <a:bodyPr/>
          <a:lstStyle>
            <a:lvl1pPr>
              <a:defRPr/>
            </a:lvl1pPr>
          </a:lstStyle>
          <a:p>
            <a:pPr>
              <a:defRPr/>
            </a:pPr>
            <a:fld id="{C3F8FE31-FAF1-3745-BF48-BCE0F8B7E596}" type="slidenum">
              <a:rPr lang="en-US">
                <a:solidFill>
                  <a:prstClr val="black"/>
                </a:solidFill>
              </a:rPr>
              <a:pPr>
                <a:defRPr/>
              </a:pPr>
              <a:t>‹#›</a:t>
            </a:fld>
            <a:endParaRPr lang="en-US">
              <a:solidFill>
                <a:prstClr val="black"/>
              </a:solidFill>
            </a:endParaRPr>
          </a:p>
        </p:txBody>
      </p:sp>
      <p:sp>
        <p:nvSpPr>
          <p:cNvPr id="8" name="Footer Placeholder 2"/>
          <p:cNvSpPr>
            <a:spLocks noGrp="1"/>
          </p:cNvSpPr>
          <p:nvPr>
            <p:ph type="ftr" sz="quarter" idx="13"/>
          </p:nvPr>
        </p:nvSpPr>
        <p:spPr>
          <a:xfrm>
            <a:off x="1938867" y="6492875"/>
            <a:ext cx="5342467" cy="365125"/>
          </a:xfrm>
          <a:prstGeom prst="rect">
            <a:avLst/>
          </a:prstGeom>
        </p:spPr>
        <p:txBody>
          <a:bodyPr vert="horz" lIns="91440" tIns="45720" rIns="91440" bIns="45720" rtlCol="0" anchor="ctr"/>
          <a:lstStyle>
            <a:lvl1pPr marL="0" marR="0" indent="0" algn="ctr" defTabSz="914400" rtl="0" eaLnBrk="1" fontAlgn="base" latinLnBrk="0" hangingPunct="1">
              <a:lnSpc>
                <a:spcPct val="100000"/>
              </a:lnSpc>
              <a:spcBef>
                <a:spcPct val="0"/>
              </a:spcBef>
              <a:spcAft>
                <a:spcPct val="0"/>
              </a:spcAft>
              <a:buClrTx/>
              <a:buSzTx/>
              <a:buFontTx/>
              <a:buNone/>
              <a:tabLst/>
              <a:defRPr lang="en-US" sz="900" b="1" smtClean="0">
                <a:latin typeface="Arial"/>
                <a:cs typeface="Arial"/>
              </a:defRPr>
            </a:lvl1pPr>
          </a:lstStyle>
          <a:p>
            <a:r>
              <a:rPr lang="en-US">
                <a:solidFill>
                  <a:srgbClr val="B20006"/>
                </a:solidFill>
              </a:rPr>
              <a:t>NASA Internal Use Only</a:t>
            </a:r>
            <a:endParaRPr lang="en-US" dirty="0"/>
          </a:p>
        </p:txBody>
      </p:sp>
    </p:spTree>
    <p:extLst>
      <p:ext uri="{BB962C8B-B14F-4D97-AF65-F5344CB8AC3E}">
        <p14:creationId xmlns:p14="http://schemas.microsoft.com/office/powerpoint/2010/main" val="2087595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5"/>
          <p:cNvSpPr>
            <a:spLocks noGrp="1"/>
          </p:cNvSpPr>
          <p:nvPr>
            <p:ph type="sldNum" sz="quarter" idx="12"/>
          </p:nvPr>
        </p:nvSpPr>
        <p:spPr/>
        <p:txBody>
          <a:bodyPr/>
          <a:lstStyle>
            <a:lvl1pPr>
              <a:defRPr/>
            </a:lvl1pPr>
          </a:lstStyle>
          <a:p>
            <a:pPr>
              <a:defRPr/>
            </a:pPr>
            <a:fld id="{C30E9D5D-D70B-DF4D-BE92-1E87454395AC}" type="slidenum">
              <a:rPr lang="en-US">
                <a:solidFill>
                  <a:prstClr val="black"/>
                </a:solidFill>
              </a:rPr>
              <a:pPr>
                <a:defRPr/>
              </a:pPr>
              <a:t>‹#›</a:t>
            </a:fld>
            <a:endParaRPr lang="en-US">
              <a:solidFill>
                <a:prstClr val="black"/>
              </a:solidFill>
            </a:endParaRPr>
          </a:p>
        </p:txBody>
      </p:sp>
      <p:sp>
        <p:nvSpPr>
          <p:cNvPr id="4" name="Footer Placeholder 2"/>
          <p:cNvSpPr>
            <a:spLocks noGrp="1"/>
          </p:cNvSpPr>
          <p:nvPr>
            <p:ph type="ftr" sz="quarter" idx="3"/>
          </p:nvPr>
        </p:nvSpPr>
        <p:spPr>
          <a:xfrm>
            <a:off x="1938867" y="6492875"/>
            <a:ext cx="5342467" cy="365125"/>
          </a:xfrm>
          <a:prstGeom prst="rect">
            <a:avLst/>
          </a:prstGeom>
        </p:spPr>
        <p:txBody>
          <a:bodyPr vert="horz" lIns="91440" tIns="45720" rIns="91440" bIns="45720" rtlCol="0" anchor="ctr"/>
          <a:lstStyle>
            <a:lvl1pPr marL="0" marR="0" indent="0" algn="ctr" defTabSz="914400" rtl="0" eaLnBrk="1" fontAlgn="base" latinLnBrk="0" hangingPunct="1">
              <a:lnSpc>
                <a:spcPct val="100000"/>
              </a:lnSpc>
              <a:spcBef>
                <a:spcPct val="0"/>
              </a:spcBef>
              <a:spcAft>
                <a:spcPct val="0"/>
              </a:spcAft>
              <a:buClrTx/>
              <a:buSzTx/>
              <a:buFontTx/>
              <a:buNone/>
              <a:tabLst/>
              <a:defRPr lang="en-US" sz="900" b="1" smtClean="0">
                <a:latin typeface="Arial"/>
                <a:cs typeface="Arial"/>
              </a:defRPr>
            </a:lvl1pPr>
          </a:lstStyle>
          <a:p>
            <a:r>
              <a:rPr lang="en-US">
                <a:solidFill>
                  <a:srgbClr val="B20006"/>
                </a:solidFill>
              </a:rPr>
              <a:t>NASA Internal Use Only</a:t>
            </a:r>
            <a:endParaRPr lang="en-US" dirty="0"/>
          </a:p>
        </p:txBody>
      </p:sp>
    </p:spTree>
    <p:extLst>
      <p:ext uri="{BB962C8B-B14F-4D97-AF65-F5344CB8AC3E}">
        <p14:creationId xmlns:p14="http://schemas.microsoft.com/office/powerpoint/2010/main" val="23428070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a:lvl1pPr>
          </a:lstStyle>
          <a:p>
            <a:pPr>
              <a:defRPr/>
            </a:pPr>
            <a:fld id="{6EB34E79-42DC-BB4B-87D9-B6C53289D050}" type="slidenum">
              <a:rPr lang="en-US">
                <a:solidFill>
                  <a:prstClr val="black"/>
                </a:solidFill>
              </a:rPr>
              <a:pPr>
                <a:defRPr/>
              </a:pPr>
              <a:t>‹#›</a:t>
            </a:fld>
            <a:endParaRPr lang="en-US">
              <a:solidFill>
                <a:prstClr val="black"/>
              </a:solidFill>
            </a:endParaRPr>
          </a:p>
        </p:txBody>
      </p:sp>
      <p:sp>
        <p:nvSpPr>
          <p:cNvPr id="3" name="Footer Placeholder 2"/>
          <p:cNvSpPr>
            <a:spLocks noGrp="1"/>
          </p:cNvSpPr>
          <p:nvPr>
            <p:ph type="ftr" sz="quarter" idx="3"/>
          </p:nvPr>
        </p:nvSpPr>
        <p:spPr>
          <a:xfrm>
            <a:off x="1938867" y="6492875"/>
            <a:ext cx="5342467" cy="365125"/>
          </a:xfrm>
          <a:prstGeom prst="rect">
            <a:avLst/>
          </a:prstGeom>
        </p:spPr>
        <p:txBody>
          <a:bodyPr vert="horz" lIns="91440" tIns="45720" rIns="91440" bIns="45720" rtlCol="0" anchor="ctr"/>
          <a:lstStyle>
            <a:lvl1pPr marL="0" marR="0" indent="0" algn="ctr" defTabSz="914400" rtl="0" eaLnBrk="1" fontAlgn="base" latinLnBrk="0" hangingPunct="1">
              <a:lnSpc>
                <a:spcPct val="100000"/>
              </a:lnSpc>
              <a:spcBef>
                <a:spcPct val="0"/>
              </a:spcBef>
              <a:spcAft>
                <a:spcPct val="0"/>
              </a:spcAft>
              <a:buClrTx/>
              <a:buSzTx/>
              <a:buFontTx/>
              <a:buNone/>
              <a:tabLst/>
              <a:defRPr lang="en-US" sz="900" b="1" smtClean="0">
                <a:latin typeface="Arial"/>
                <a:cs typeface="Arial"/>
              </a:defRPr>
            </a:lvl1pPr>
          </a:lstStyle>
          <a:p>
            <a:r>
              <a:rPr lang="en-US">
                <a:solidFill>
                  <a:srgbClr val="B20006"/>
                </a:solidFill>
              </a:rPr>
              <a:t>NASA Internal Use Only</a:t>
            </a:r>
            <a:endParaRPr lang="en-US" dirty="0"/>
          </a:p>
        </p:txBody>
      </p:sp>
    </p:spTree>
    <p:extLst>
      <p:ext uri="{BB962C8B-B14F-4D97-AF65-F5344CB8AC3E}">
        <p14:creationId xmlns:p14="http://schemas.microsoft.com/office/powerpoint/2010/main" val="35987589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5"/>
          <p:cNvSpPr>
            <a:spLocks noGrp="1"/>
          </p:cNvSpPr>
          <p:nvPr>
            <p:ph type="sldNum" sz="quarter" idx="12"/>
          </p:nvPr>
        </p:nvSpPr>
        <p:spPr/>
        <p:txBody>
          <a:bodyPr/>
          <a:lstStyle>
            <a:lvl1pPr>
              <a:defRPr/>
            </a:lvl1pPr>
          </a:lstStyle>
          <a:p>
            <a:pPr>
              <a:defRPr/>
            </a:pPr>
            <a:fld id="{27C53C13-B2D1-4340-8123-90C6C1AEE488}"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8539552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5"/>
          <p:cNvSpPr>
            <a:spLocks noGrp="1"/>
          </p:cNvSpPr>
          <p:nvPr>
            <p:ph type="sldNum" sz="quarter" idx="12"/>
          </p:nvPr>
        </p:nvSpPr>
        <p:spPr/>
        <p:txBody>
          <a:bodyPr/>
          <a:lstStyle>
            <a:lvl1pPr>
              <a:defRPr/>
            </a:lvl1pPr>
          </a:lstStyle>
          <a:p>
            <a:pPr>
              <a:defRPr/>
            </a:pPr>
            <a:fld id="{294734AB-A88B-0E46-AC11-9A152B8D5E17}" type="slidenum">
              <a:rPr lang="en-US">
                <a:solidFill>
                  <a:prstClr val="black"/>
                </a:solidFill>
              </a:rPr>
              <a:pPr>
                <a:defRPr/>
              </a:pPr>
              <a:t>‹#›</a:t>
            </a:fld>
            <a:endParaRPr lang="en-US">
              <a:solidFill>
                <a:prstClr val="black"/>
              </a:solidFill>
            </a:endParaRPr>
          </a:p>
        </p:txBody>
      </p:sp>
      <p:sp>
        <p:nvSpPr>
          <p:cNvPr id="6" name="Footer Placeholder 2"/>
          <p:cNvSpPr>
            <a:spLocks noGrp="1"/>
          </p:cNvSpPr>
          <p:nvPr>
            <p:ph type="ftr" sz="quarter" idx="3"/>
          </p:nvPr>
        </p:nvSpPr>
        <p:spPr>
          <a:xfrm>
            <a:off x="1938867" y="6492875"/>
            <a:ext cx="5342467" cy="365125"/>
          </a:xfrm>
          <a:prstGeom prst="rect">
            <a:avLst/>
          </a:prstGeom>
        </p:spPr>
        <p:txBody>
          <a:bodyPr vert="horz" lIns="91440" tIns="45720" rIns="91440" bIns="45720" rtlCol="0" anchor="ctr"/>
          <a:lstStyle>
            <a:lvl1pPr marL="0" marR="0" indent="0" algn="ctr" defTabSz="914400" rtl="0" eaLnBrk="1" fontAlgn="base" latinLnBrk="0" hangingPunct="1">
              <a:lnSpc>
                <a:spcPct val="100000"/>
              </a:lnSpc>
              <a:spcBef>
                <a:spcPct val="0"/>
              </a:spcBef>
              <a:spcAft>
                <a:spcPct val="0"/>
              </a:spcAft>
              <a:buClrTx/>
              <a:buSzTx/>
              <a:buFontTx/>
              <a:buNone/>
              <a:tabLst/>
              <a:defRPr lang="en-US" sz="900" b="1" smtClean="0">
                <a:latin typeface="Arial"/>
                <a:cs typeface="Arial"/>
              </a:defRPr>
            </a:lvl1pPr>
          </a:lstStyle>
          <a:p>
            <a:r>
              <a:rPr lang="en-US">
                <a:solidFill>
                  <a:srgbClr val="B20006"/>
                </a:solidFill>
              </a:rPr>
              <a:t>NASA Internal Use Only</a:t>
            </a:r>
            <a:endParaRPr lang="en-US" dirty="0"/>
          </a:p>
        </p:txBody>
      </p:sp>
    </p:spTree>
    <p:extLst>
      <p:ext uri="{BB962C8B-B14F-4D97-AF65-F5344CB8AC3E}">
        <p14:creationId xmlns:p14="http://schemas.microsoft.com/office/powerpoint/2010/main" val="3870666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lvl1pPr>
              <a:defRPr/>
            </a:lvl1pPr>
          </a:lstStyle>
          <a:p>
            <a:pPr>
              <a:defRPr/>
            </a:pPr>
            <a:fld id="{F4B113AE-55CD-D348-A50C-48FFA1F60AF8}" type="slidenum">
              <a:rPr lang="en-US">
                <a:solidFill>
                  <a:prstClr val="black"/>
                </a:solidFill>
              </a:rPr>
              <a:pPr>
                <a:defRPr/>
              </a:pPr>
              <a:t>‹#›</a:t>
            </a:fld>
            <a:endParaRPr lang="en-US">
              <a:solidFill>
                <a:prstClr val="black"/>
              </a:solidFill>
            </a:endParaRPr>
          </a:p>
        </p:txBody>
      </p:sp>
      <p:sp>
        <p:nvSpPr>
          <p:cNvPr id="5" name="Footer Placeholder 2"/>
          <p:cNvSpPr>
            <a:spLocks noGrp="1"/>
          </p:cNvSpPr>
          <p:nvPr>
            <p:ph type="ftr" sz="quarter" idx="3"/>
          </p:nvPr>
        </p:nvSpPr>
        <p:spPr>
          <a:xfrm>
            <a:off x="1938867" y="6492875"/>
            <a:ext cx="5342467" cy="365125"/>
          </a:xfrm>
          <a:prstGeom prst="rect">
            <a:avLst/>
          </a:prstGeom>
        </p:spPr>
        <p:txBody>
          <a:bodyPr vert="horz" lIns="91440" tIns="45720" rIns="91440" bIns="45720" rtlCol="0" anchor="ctr"/>
          <a:lstStyle>
            <a:lvl1pPr marL="0" marR="0" indent="0" algn="ctr" defTabSz="914400" rtl="0" eaLnBrk="1" fontAlgn="base" latinLnBrk="0" hangingPunct="1">
              <a:lnSpc>
                <a:spcPct val="100000"/>
              </a:lnSpc>
              <a:spcBef>
                <a:spcPct val="0"/>
              </a:spcBef>
              <a:spcAft>
                <a:spcPct val="0"/>
              </a:spcAft>
              <a:buClrTx/>
              <a:buSzTx/>
              <a:buFontTx/>
              <a:buNone/>
              <a:tabLst/>
              <a:defRPr lang="en-US" sz="900" b="1" smtClean="0">
                <a:latin typeface="Arial"/>
                <a:cs typeface="Arial"/>
              </a:defRPr>
            </a:lvl1pPr>
          </a:lstStyle>
          <a:p>
            <a:r>
              <a:rPr lang="en-US">
                <a:solidFill>
                  <a:srgbClr val="B20006"/>
                </a:solidFill>
              </a:rPr>
              <a:t>NASA Internal Use Only</a:t>
            </a:r>
            <a:endParaRPr lang="en-US" dirty="0"/>
          </a:p>
        </p:txBody>
      </p:sp>
    </p:spTree>
    <p:extLst>
      <p:ext uri="{BB962C8B-B14F-4D97-AF65-F5344CB8AC3E}">
        <p14:creationId xmlns:p14="http://schemas.microsoft.com/office/powerpoint/2010/main" val="5430241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lvl1pPr>
              <a:defRPr/>
            </a:lvl1pPr>
          </a:lstStyle>
          <a:p>
            <a:pPr>
              <a:defRPr/>
            </a:pPr>
            <a:fld id="{404D6BA3-69F7-7743-B144-879968D93C6B}" type="slidenum">
              <a:rPr lang="en-US">
                <a:solidFill>
                  <a:prstClr val="black"/>
                </a:solidFill>
              </a:rPr>
              <a:pPr>
                <a:defRPr/>
              </a:pPr>
              <a:t>‹#›</a:t>
            </a:fld>
            <a:endParaRPr lang="en-US">
              <a:solidFill>
                <a:prstClr val="black"/>
              </a:solidFill>
            </a:endParaRPr>
          </a:p>
        </p:txBody>
      </p:sp>
      <p:sp>
        <p:nvSpPr>
          <p:cNvPr id="5" name="Footer Placeholder 2"/>
          <p:cNvSpPr>
            <a:spLocks noGrp="1"/>
          </p:cNvSpPr>
          <p:nvPr>
            <p:ph type="ftr" sz="quarter" idx="3"/>
          </p:nvPr>
        </p:nvSpPr>
        <p:spPr>
          <a:xfrm>
            <a:off x="1938867" y="6492875"/>
            <a:ext cx="5342467" cy="365125"/>
          </a:xfrm>
          <a:prstGeom prst="rect">
            <a:avLst/>
          </a:prstGeom>
        </p:spPr>
        <p:txBody>
          <a:bodyPr vert="horz" lIns="91440" tIns="45720" rIns="91440" bIns="45720" rtlCol="0" anchor="ctr"/>
          <a:lstStyle>
            <a:lvl1pPr marL="0" marR="0" indent="0" algn="ctr" defTabSz="914400" rtl="0" eaLnBrk="1" fontAlgn="base" latinLnBrk="0" hangingPunct="1">
              <a:lnSpc>
                <a:spcPct val="100000"/>
              </a:lnSpc>
              <a:spcBef>
                <a:spcPct val="0"/>
              </a:spcBef>
              <a:spcAft>
                <a:spcPct val="0"/>
              </a:spcAft>
              <a:buClrTx/>
              <a:buSzTx/>
              <a:buFontTx/>
              <a:buNone/>
              <a:tabLst/>
              <a:defRPr lang="en-US" sz="900" b="1" smtClean="0">
                <a:latin typeface="Arial"/>
                <a:cs typeface="Arial"/>
              </a:defRPr>
            </a:lvl1pPr>
          </a:lstStyle>
          <a:p>
            <a:r>
              <a:rPr lang="en-US">
                <a:solidFill>
                  <a:srgbClr val="B20006"/>
                </a:solidFill>
              </a:rPr>
              <a:t>NASA Internal Use Only</a:t>
            </a:r>
            <a:endParaRPr lang="en-US" dirty="0"/>
          </a:p>
        </p:txBody>
      </p:sp>
    </p:spTree>
    <p:extLst>
      <p:ext uri="{BB962C8B-B14F-4D97-AF65-F5344CB8AC3E}">
        <p14:creationId xmlns:p14="http://schemas.microsoft.com/office/powerpoint/2010/main" val="58781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4" name="Picture 7" descr="HEOMD-National-template-v2.jpg"/>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Picture 67" descr="NASA insignia RGB"/>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7954963" y="239713"/>
            <a:ext cx="717550" cy="593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 Box 74"/>
          <p:cNvSpPr txBox="1">
            <a:spLocks noChangeArrowheads="1"/>
          </p:cNvSpPr>
          <p:nvPr userDrawn="1"/>
        </p:nvSpPr>
        <p:spPr bwMode="auto">
          <a:xfrm>
            <a:off x="466725" y="455613"/>
            <a:ext cx="2124075" cy="184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457200" eaLnBrk="0" fontAlgn="base" hangingPunct="0">
              <a:spcBef>
                <a:spcPct val="50000"/>
              </a:spcBef>
              <a:spcAft>
                <a:spcPct val="0"/>
              </a:spcAft>
              <a:defRPr/>
            </a:pPr>
            <a:r>
              <a:rPr lang="en-US" sz="600">
                <a:solidFill>
                  <a:srgbClr val="FFFFFF"/>
                </a:solidFill>
                <a:latin typeface="Arial" charset="0"/>
                <a:ea typeface="ヒラギノ角ゴ Pro W3" charset="0"/>
              </a:rPr>
              <a:t>National Aeronautics and Space Administration</a:t>
            </a:r>
          </a:p>
        </p:txBody>
      </p:sp>
      <p:sp>
        <p:nvSpPr>
          <p:cNvPr id="7" name="Rectangle 162"/>
          <p:cNvSpPr>
            <a:spLocks noGrp="1" noChangeArrowheads="1"/>
          </p:cNvSpPr>
          <p:nvPr>
            <p:ph type="ctrTitle"/>
          </p:nvPr>
        </p:nvSpPr>
        <p:spPr>
          <a:xfrm>
            <a:off x="458788" y="1139825"/>
            <a:ext cx="4867275" cy="1090613"/>
          </a:xfrm>
          <a:ln>
            <a:noFill/>
          </a:ln>
        </p:spPr>
        <p:txBody>
          <a:bodyPr/>
          <a:lstStyle/>
          <a:p>
            <a:r>
              <a:rPr lang="en-US" dirty="0"/>
              <a:t>[Title]</a:t>
            </a:r>
          </a:p>
        </p:txBody>
      </p:sp>
      <p:sp>
        <p:nvSpPr>
          <p:cNvPr id="9" name="Rectangle 163"/>
          <p:cNvSpPr>
            <a:spLocks noGrp="1" noChangeArrowheads="1"/>
          </p:cNvSpPr>
          <p:nvPr>
            <p:ph type="subTitle" idx="1"/>
          </p:nvPr>
        </p:nvSpPr>
        <p:spPr>
          <a:xfrm>
            <a:off x="458788" y="2479486"/>
            <a:ext cx="7313612" cy="1917285"/>
          </a:xfrm>
          <a:ln>
            <a:noFill/>
          </a:ln>
        </p:spPr>
        <p:txBody>
          <a:bodyPr/>
          <a:lstStyle>
            <a:lvl1pPr>
              <a:buNone/>
              <a:defRPr/>
            </a:lvl1pPr>
          </a:lstStyle>
          <a:p>
            <a:r>
              <a:rPr lang="en-US" dirty="0"/>
              <a:t>[Presenter]</a:t>
            </a:r>
          </a:p>
          <a:p>
            <a:r>
              <a:rPr lang="en-US" dirty="0"/>
              <a:t>[Date]</a:t>
            </a:r>
          </a:p>
        </p:txBody>
      </p:sp>
    </p:spTree>
    <p:extLst>
      <p:ext uri="{BB962C8B-B14F-4D97-AF65-F5344CB8AC3E}">
        <p14:creationId xmlns:p14="http://schemas.microsoft.com/office/powerpoint/2010/main" val="21638564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bwMode="auto">
          <a:xfrm>
            <a:off x="0" y="0"/>
            <a:ext cx="9144000" cy="846138"/>
          </a:xfrm>
          <a:prstGeom prst="rect">
            <a:avLst/>
          </a:prstGeom>
          <a:solidFill>
            <a:srgbClr val="000000"/>
          </a:solidFill>
          <a:ln w="9525" cap="flat" cmpd="sng" algn="ctr">
            <a:noFill/>
            <a:prstDash val="solid"/>
            <a:round/>
            <a:headEnd type="none" w="med" len="med"/>
            <a:tailEnd type="none" w="med" len="med"/>
          </a:ln>
          <a:effectLst/>
        </p:spPr>
        <p:txBody>
          <a:bodyPr/>
          <a:lstStyle/>
          <a:p>
            <a:pPr defTabSz="457200">
              <a:spcBef>
                <a:spcPct val="20000"/>
              </a:spcBef>
              <a:defRPr/>
            </a:pPr>
            <a:endParaRPr lang="en-US">
              <a:solidFill>
                <a:prstClr val="black"/>
              </a:solidFill>
              <a:ea typeface="ＭＳ Ｐゴシック" pitchFamily="-80" charset="-128"/>
              <a:cs typeface="ＭＳ Ｐゴシック" pitchFamily="-80" charset="-128"/>
            </a:endParaRPr>
          </a:p>
        </p:txBody>
      </p:sp>
      <p:sp>
        <p:nvSpPr>
          <p:cNvPr id="1026" name="Title Placeholder 1"/>
          <p:cNvSpPr>
            <a:spLocks noGrp="1"/>
          </p:cNvSpPr>
          <p:nvPr>
            <p:ph type="title"/>
          </p:nvPr>
        </p:nvSpPr>
        <p:spPr bwMode="auto">
          <a:xfrm>
            <a:off x="237330" y="102495"/>
            <a:ext cx="8076408" cy="74364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457200" y="1003300"/>
            <a:ext cx="8229600" cy="5122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000">
                <a:solidFill>
                  <a:schemeClr val="tx1"/>
                </a:solidFill>
                <a:latin typeface="Arial"/>
                <a:ea typeface="+mn-ea"/>
                <a:cs typeface="Arial"/>
              </a:defRPr>
            </a:lvl1pPr>
          </a:lstStyle>
          <a:p>
            <a:pPr defTabSz="457200">
              <a:defRPr/>
            </a:pPr>
            <a:fld id="{A26BEA9D-585B-4D4D-9321-5B86E97EB13F}" type="slidenum">
              <a:rPr lang="en-US" smtClean="0">
                <a:solidFill>
                  <a:prstClr val="black"/>
                </a:solidFill>
              </a:rPr>
              <a:pPr defTabSz="457200">
                <a:defRPr/>
              </a:pPr>
              <a:t>‹#›</a:t>
            </a:fld>
            <a:endParaRPr lang="en-US" dirty="0">
              <a:solidFill>
                <a:prstClr val="black"/>
              </a:solidFill>
            </a:endParaRPr>
          </a:p>
        </p:txBody>
      </p:sp>
      <p:pic>
        <p:nvPicPr>
          <p:cNvPr id="1031" name="Picture 67" descr="NASA insignia RGB"/>
          <p:cNvPicPr>
            <a:picLocks noChangeAspect="1" noChangeArrowheads="1"/>
          </p:cNvPicPr>
          <p:nvPr userDrawn="1"/>
        </p:nvPicPr>
        <p:blipFill>
          <a:blip r:embed="rId14" cstate="email">
            <a:extLst>
              <a:ext uri="{28A0092B-C50C-407E-A947-70E740481C1C}">
                <a14:useLocalDpi xmlns:a14="http://schemas.microsoft.com/office/drawing/2010/main"/>
              </a:ext>
            </a:extLst>
          </a:blip>
          <a:srcRect/>
          <a:stretch>
            <a:fillRect/>
          </a:stretch>
        </p:blipFill>
        <p:spPr bwMode="auto">
          <a:xfrm>
            <a:off x="8313738" y="158750"/>
            <a:ext cx="717550" cy="593725"/>
          </a:xfrm>
          <a:prstGeom prst="rect">
            <a:avLst/>
          </a:prstGeom>
          <a:noFill/>
          <a:ln w="9525">
            <a:noFill/>
            <a:miter lim="800000"/>
            <a:headEnd/>
            <a:tailEnd/>
          </a:ln>
        </p:spPr>
      </p:pic>
      <p:sp>
        <p:nvSpPr>
          <p:cNvPr id="7" name="Footer Placeholder 2"/>
          <p:cNvSpPr>
            <a:spLocks noGrp="1"/>
          </p:cNvSpPr>
          <p:nvPr>
            <p:ph type="ftr" sz="quarter" idx="3"/>
          </p:nvPr>
        </p:nvSpPr>
        <p:spPr>
          <a:xfrm>
            <a:off x="1938867" y="6492875"/>
            <a:ext cx="5342467" cy="365125"/>
          </a:xfrm>
          <a:prstGeom prst="rect">
            <a:avLst/>
          </a:prstGeom>
        </p:spPr>
        <p:txBody>
          <a:bodyPr vert="horz" lIns="91440" tIns="45720" rIns="91440" bIns="45720" rtlCol="0" anchor="ctr"/>
          <a:lstStyle>
            <a:lvl1pPr marL="0" marR="0" indent="0" algn="ctr" defTabSz="914400" rtl="0" eaLnBrk="1" fontAlgn="base" latinLnBrk="0" hangingPunct="1">
              <a:lnSpc>
                <a:spcPct val="100000"/>
              </a:lnSpc>
              <a:spcBef>
                <a:spcPct val="0"/>
              </a:spcBef>
              <a:spcAft>
                <a:spcPct val="0"/>
              </a:spcAft>
              <a:buClrTx/>
              <a:buSzTx/>
              <a:buFontTx/>
              <a:buNone/>
              <a:tabLst/>
              <a:defRPr lang="en-US" sz="900" b="1" smtClean="0">
                <a:latin typeface="Arial"/>
                <a:cs typeface="Arial"/>
              </a:defRPr>
            </a:lvl1pPr>
          </a:lstStyle>
          <a:p>
            <a:r>
              <a:rPr lang="en-US">
                <a:solidFill>
                  <a:srgbClr val="B20006"/>
                </a:solidFill>
              </a:rPr>
              <a:t>NASA Internal Use Only</a:t>
            </a:r>
            <a:endParaRPr lang="en-US" dirty="0"/>
          </a:p>
        </p:txBody>
      </p:sp>
    </p:spTree>
    <p:extLst>
      <p:ext uri="{BB962C8B-B14F-4D97-AF65-F5344CB8AC3E}">
        <p14:creationId xmlns:p14="http://schemas.microsoft.com/office/powerpoint/2010/main" val="3804154234"/>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54" r:id="rId12"/>
  </p:sldLayoutIdLst>
  <p:hf hdr="0" dt="0"/>
  <p:txStyles>
    <p:titleStyle>
      <a:lvl1pPr algn="l" defTabSz="457200" rtl="0" eaLnBrk="0" fontAlgn="base" hangingPunct="0">
        <a:spcBef>
          <a:spcPct val="0"/>
        </a:spcBef>
        <a:spcAft>
          <a:spcPct val="0"/>
        </a:spcAft>
        <a:defRPr sz="2400" b="1" kern="1200">
          <a:solidFill>
            <a:schemeClr val="bg1"/>
          </a:solidFill>
          <a:latin typeface="Arial"/>
          <a:ea typeface="ヒラギノ角ゴ Pro W3" charset="-128"/>
          <a:cs typeface="Arial"/>
        </a:defRPr>
      </a:lvl1pPr>
      <a:lvl2pPr algn="ctr" defTabSz="457200" rtl="0" eaLnBrk="0" fontAlgn="base" hangingPunct="0">
        <a:spcBef>
          <a:spcPct val="0"/>
        </a:spcBef>
        <a:spcAft>
          <a:spcPct val="0"/>
        </a:spcAft>
        <a:defRPr sz="4400">
          <a:solidFill>
            <a:schemeClr val="tx1"/>
          </a:solidFill>
          <a:latin typeface="Calibri" charset="0"/>
          <a:ea typeface="ヒラギノ角ゴ Pro W3" charset="-128"/>
          <a:cs typeface="ヒラギノ角ゴ Pro W3" charset="-128"/>
        </a:defRPr>
      </a:lvl2pPr>
      <a:lvl3pPr algn="ctr" defTabSz="457200" rtl="0" eaLnBrk="0" fontAlgn="base" hangingPunct="0">
        <a:spcBef>
          <a:spcPct val="0"/>
        </a:spcBef>
        <a:spcAft>
          <a:spcPct val="0"/>
        </a:spcAft>
        <a:defRPr sz="4400">
          <a:solidFill>
            <a:schemeClr val="tx1"/>
          </a:solidFill>
          <a:latin typeface="Calibri" charset="0"/>
          <a:ea typeface="ヒラギノ角ゴ Pro W3" charset="-128"/>
          <a:cs typeface="ヒラギノ角ゴ Pro W3" charset="-128"/>
        </a:defRPr>
      </a:lvl3pPr>
      <a:lvl4pPr algn="ctr" defTabSz="457200" rtl="0" eaLnBrk="0" fontAlgn="base" hangingPunct="0">
        <a:spcBef>
          <a:spcPct val="0"/>
        </a:spcBef>
        <a:spcAft>
          <a:spcPct val="0"/>
        </a:spcAft>
        <a:defRPr sz="4400">
          <a:solidFill>
            <a:schemeClr val="tx1"/>
          </a:solidFill>
          <a:latin typeface="Calibri" charset="0"/>
          <a:ea typeface="ヒラギノ角ゴ Pro W3" charset="-128"/>
          <a:cs typeface="ヒラギノ角ゴ Pro W3" charset="-128"/>
        </a:defRPr>
      </a:lvl4pPr>
      <a:lvl5pPr algn="ctr" defTabSz="457200" rtl="0" eaLnBrk="0" fontAlgn="base" hangingPunct="0">
        <a:spcBef>
          <a:spcPct val="0"/>
        </a:spcBef>
        <a:spcAft>
          <a:spcPct val="0"/>
        </a:spcAft>
        <a:defRPr sz="4400">
          <a:solidFill>
            <a:schemeClr val="tx1"/>
          </a:solidFill>
          <a:latin typeface="Calibri" charset="0"/>
          <a:ea typeface="ヒラギノ角ゴ Pro W3" charset="-128"/>
          <a:cs typeface="ヒラギノ角ゴ Pro W3" charset="-128"/>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342900" indent="-342900" algn="l" defTabSz="457200" rtl="0" eaLnBrk="0" fontAlgn="base" hangingPunct="0">
        <a:spcBef>
          <a:spcPct val="20000"/>
        </a:spcBef>
        <a:spcAft>
          <a:spcPct val="0"/>
        </a:spcAft>
        <a:buFont typeface="Arial" charset="0"/>
        <a:buChar char="•"/>
        <a:defRPr sz="1800" b="0" kern="1200">
          <a:solidFill>
            <a:schemeClr val="tx1"/>
          </a:solidFill>
          <a:latin typeface="Arial"/>
          <a:ea typeface="ヒラギノ角ゴ Pro W3" charset="-128"/>
          <a:cs typeface="Arial"/>
        </a:defRPr>
      </a:lvl1pPr>
      <a:lvl2pPr marL="742950" indent="-285750" algn="l" defTabSz="457200" rtl="0" eaLnBrk="0" fontAlgn="base" hangingPunct="0">
        <a:spcBef>
          <a:spcPct val="20000"/>
        </a:spcBef>
        <a:spcAft>
          <a:spcPct val="0"/>
        </a:spcAft>
        <a:buFont typeface="Arial" charset="0"/>
        <a:buChar char="–"/>
        <a:defRPr sz="1800" kern="1200">
          <a:solidFill>
            <a:schemeClr val="tx1"/>
          </a:solidFill>
          <a:latin typeface="Arial"/>
          <a:ea typeface="ヒラギノ角ゴ Pro W3" charset="-128"/>
          <a:cs typeface="Arial"/>
        </a:defRPr>
      </a:lvl2pPr>
      <a:lvl3pPr marL="1143000" indent="-228600" algn="l" defTabSz="457200" rtl="0" eaLnBrk="0" fontAlgn="base" hangingPunct="0">
        <a:spcBef>
          <a:spcPct val="20000"/>
        </a:spcBef>
        <a:spcAft>
          <a:spcPct val="0"/>
        </a:spcAft>
        <a:buFont typeface="Arial" charset="0"/>
        <a:buChar char="•"/>
        <a:defRPr sz="1800" kern="1200">
          <a:solidFill>
            <a:schemeClr val="tx1"/>
          </a:solidFill>
          <a:latin typeface="Arial"/>
          <a:ea typeface="ヒラギノ角ゴ Pro W3" charset="-128"/>
          <a:cs typeface="Arial"/>
        </a:defRPr>
      </a:lvl3pPr>
      <a:lvl4pPr marL="1600200" indent="-228600" algn="l" defTabSz="457200" rtl="0" eaLnBrk="0" fontAlgn="base" hangingPunct="0">
        <a:spcBef>
          <a:spcPct val="20000"/>
        </a:spcBef>
        <a:spcAft>
          <a:spcPct val="0"/>
        </a:spcAft>
        <a:buFont typeface="Arial" charset="0"/>
        <a:buChar char="–"/>
        <a:defRPr sz="1800" kern="1200">
          <a:solidFill>
            <a:schemeClr val="tx1"/>
          </a:solidFill>
          <a:latin typeface="Arial"/>
          <a:ea typeface="ヒラギノ角ゴ Pro W3" charset="-128"/>
          <a:cs typeface="Arial"/>
        </a:defRPr>
      </a:lvl4pPr>
      <a:lvl5pPr marL="2057400" indent="-228600" algn="l" defTabSz="457200" rtl="0" eaLnBrk="0" fontAlgn="base" hangingPunct="0">
        <a:spcBef>
          <a:spcPct val="20000"/>
        </a:spcBef>
        <a:spcAft>
          <a:spcPct val="0"/>
        </a:spcAft>
        <a:buFont typeface="Arial" charset="0"/>
        <a:buChar char="»"/>
        <a:defRPr sz="1800"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emf"/><Relationship Id="rId2" Type="http://schemas.openxmlformats.org/officeDocument/2006/relationships/image" Target="../media/image5.png"/><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6.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3gp"/><Relationship Id="rId1" Type="http://schemas.microsoft.com/office/2007/relationships/media" Target="../media/media1.3gp"/><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b="1250"/>
          <a:stretch/>
        </p:blipFill>
        <p:spPr>
          <a:xfrm>
            <a:off x="0" y="838200"/>
            <a:ext cx="9144000" cy="6019800"/>
          </a:xfrm>
          <a:prstGeom prst="rect">
            <a:avLst/>
          </a:prstGeom>
        </p:spPr>
      </p:pic>
      <p:sp>
        <p:nvSpPr>
          <p:cNvPr id="5" name="TextBox 4"/>
          <p:cNvSpPr txBox="1"/>
          <p:nvPr/>
        </p:nvSpPr>
        <p:spPr>
          <a:xfrm>
            <a:off x="6296361" y="6248400"/>
            <a:ext cx="2847639" cy="523220"/>
          </a:xfrm>
          <a:prstGeom prst="rect">
            <a:avLst/>
          </a:prstGeom>
          <a:noFill/>
        </p:spPr>
        <p:txBody>
          <a:bodyPr wrap="none" rtlCol="0">
            <a:spAutoFit/>
          </a:bodyPr>
          <a:lstStyle/>
          <a:p>
            <a:r>
              <a:rPr lang="en-US" sz="1400" dirty="0"/>
              <a:t>Image from Dundas, et al.</a:t>
            </a:r>
          </a:p>
          <a:p>
            <a:r>
              <a:rPr lang="en-US" sz="1400" i="1" dirty="0"/>
              <a:t>Science</a:t>
            </a:r>
            <a:r>
              <a:rPr lang="en-US" sz="1400" dirty="0"/>
              <a:t> vol. 359, pp. 199–201 (2018)</a:t>
            </a:r>
          </a:p>
        </p:txBody>
      </p:sp>
      <p:sp>
        <p:nvSpPr>
          <p:cNvPr id="6" name="TextBox 5"/>
          <p:cNvSpPr txBox="1"/>
          <p:nvPr/>
        </p:nvSpPr>
        <p:spPr>
          <a:xfrm>
            <a:off x="102313" y="987538"/>
            <a:ext cx="8839200" cy="1077218"/>
          </a:xfrm>
          <a:prstGeom prst="rect">
            <a:avLst/>
          </a:prstGeom>
          <a:noFill/>
        </p:spPr>
        <p:txBody>
          <a:bodyPr wrap="square" rtlCol="0">
            <a:spAutoFit/>
          </a:bodyPr>
          <a:lstStyle/>
          <a:p>
            <a:r>
              <a:rPr lang="en-US" sz="3200" b="1" i="1" dirty="0">
                <a:solidFill>
                  <a:schemeClr val="bg1">
                    <a:lumMod val="95000"/>
                  </a:schemeClr>
                </a:solidFill>
              </a:rPr>
              <a:t>Mars Water Well Performance: Experimental Heat Transfer Results Supporting Simulations</a:t>
            </a:r>
          </a:p>
        </p:txBody>
      </p:sp>
      <p:sp>
        <p:nvSpPr>
          <p:cNvPr id="2" name="TextBox 1"/>
          <p:cNvSpPr txBox="1"/>
          <p:nvPr/>
        </p:nvSpPr>
        <p:spPr>
          <a:xfrm>
            <a:off x="120770" y="2196859"/>
            <a:ext cx="6608348" cy="2523768"/>
          </a:xfrm>
          <a:prstGeom prst="rect">
            <a:avLst/>
          </a:prstGeom>
          <a:noFill/>
        </p:spPr>
        <p:txBody>
          <a:bodyPr wrap="none" rtlCol="0">
            <a:spAutoFit/>
          </a:bodyPr>
          <a:lstStyle/>
          <a:p>
            <a:r>
              <a:rPr lang="en-US" dirty="0">
                <a:solidFill>
                  <a:schemeClr val="bg1"/>
                </a:solidFill>
              </a:rPr>
              <a:t>Stephen Hoffman, Ph.D.</a:t>
            </a:r>
          </a:p>
          <a:p>
            <a:pPr lvl="1"/>
            <a:r>
              <a:rPr lang="en-US" sz="1400" dirty="0">
                <a:solidFill>
                  <a:schemeClr val="bg1"/>
                </a:solidFill>
              </a:rPr>
              <a:t>Aerospace Corp.</a:t>
            </a:r>
          </a:p>
          <a:p>
            <a:endParaRPr lang="en-US" sz="1000" dirty="0">
              <a:solidFill>
                <a:schemeClr val="bg1"/>
              </a:solidFill>
            </a:endParaRPr>
          </a:p>
          <a:p>
            <a:r>
              <a:rPr lang="en-US" dirty="0">
                <a:solidFill>
                  <a:schemeClr val="bg1"/>
                </a:solidFill>
              </a:rPr>
              <a:t>James Lever, Ph.D.</a:t>
            </a:r>
          </a:p>
          <a:p>
            <a:pPr marL="461963"/>
            <a:r>
              <a:rPr lang="en-US" sz="1400" dirty="0">
                <a:solidFill>
                  <a:schemeClr val="bg1"/>
                </a:solidFill>
              </a:rPr>
              <a:t>U.S. Army Corps of Engineers / Cold Regions Research and Engineering Laboratory</a:t>
            </a:r>
          </a:p>
          <a:p>
            <a:endParaRPr lang="en-US" sz="1000" dirty="0">
              <a:solidFill>
                <a:schemeClr val="bg1"/>
              </a:solidFill>
            </a:endParaRPr>
          </a:p>
          <a:p>
            <a:r>
              <a:rPr lang="en-US" dirty="0">
                <a:solidFill>
                  <a:schemeClr val="bg1"/>
                </a:solidFill>
              </a:rPr>
              <a:t>Alida Andrews</a:t>
            </a:r>
          </a:p>
          <a:p>
            <a:pPr lvl="1"/>
            <a:r>
              <a:rPr lang="en-US" sz="1400" dirty="0">
                <a:solidFill>
                  <a:schemeClr val="bg1"/>
                </a:solidFill>
              </a:rPr>
              <a:t>Aerospace Corp.</a:t>
            </a:r>
          </a:p>
          <a:p>
            <a:endParaRPr lang="en-US" sz="1000" dirty="0">
              <a:solidFill>
                <a:schemeClr val="bg1"/>
              </a:solidFill>
            </a:endParaRPr>
          </a:p>
          <a:p>
            <a:r>
              <a:rPr lang="en-US" dirty="0">
                <a:solidFill>
                  <a:schemeClr val="bg1"/>
                </a:solidFill>
              </a:rPr>
              <a:t>Kevin Watts</a:t>
            </a:r>
          </a:p>
          <a:p>
            <a:pPr lvl="1"/>
            <a:r>
              <a:rPr lang="en-US" sz="1400" dirty="0">
                <a:solidFill>
                  <a:schemeClr val="bg1"/>
                </a:solidFill>
              </a:rPr>
              <a:t>NASA/Johnson Space Center</a:t>
            </a:r>
          </a:p>
        </p:txBody>
      </p:sp>
    </p:spTree>
    <p:extLst>
      <p:ext uri="{BB962C8B-B14F-4D97-AF65-F5344CB8AC3E}">
        <p14:creationId xmlns:p14="http://schemas.microsoft.com/office/powerpoint/2010/main" val="41383584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Motivating This Experiment?</a:t>
            </a:r>
          </a:p>
        </p:txBody>
      </p:sp>
      <p:sp>
        <p:nvSpPr>
          <p:cNvPr id="3" name="Content Placeholder 2"/>
          <p:cNvSpPr>
            <a:spLocks noGrp="1"/>
          </p:cNvSpPr>
          <p:nvPr>
            <p:ph idx="1"/>
          </p:nvPr>
        </p:nvSpPr>
        <p:spPr/>
        <p:txBody>
          <a:bodyPr/>
          <a:lstStyle/>
          <a:p>
            <a:r>
              <a:rPr lang="en-US" sz="1600" dirty="0"/>
              <a:t>Using local resources for future human missions to Mars means reduced transportation requirements from Earth and a larger source of materials than might otherwise be available</a:t>
            </a:r>
          </a:p>
          <a:p>
            <a:r>
              <a:rPr lang="en-US" sz="1600" dirty="0"/>
              <a:t>Of the many resources available on Mars, perhaps the most valuable is water</a:t>
            </a:r>
          </a:p>
          <a:p>
            <a:r>
              <a:rPr lang="en-US" sz="1600" dirty="0"/>
              <a:t>One facet of NASA’s current Mars Exploration Program is a search for the locations and quantities of water in various forms.</a:t>
            </a:r>
          </a:p>
          <a:p>
            <a:pPr lvl="1"/>
            <a:r>
              <a:rPr lang="en-US" sz="1400" dirty="0"/>
              <a:t>Subsurface liquid water aquafers</a:t>
            </a:r>
          </a:p>
          <a:p>
            <a:pPr lvl="1"/>
            <a:r>
              <a:rPr lang="en-US" sz="1400" dirty="0"/>
              <a:t>Surface and subsurface water ice and icy soils</a:t>
            </a:r>
          </a:p>
          <a:p>
            <a:pPr lvl="1"/>
            <a:r>
              <a:rPr lang="en-US" sz="1400" dirty="0"/>
              <a:t>Hydrated minerals</a:t>
            </a:r>
          </a:p>
          <a:p>
            <a:pPr lvl="1"/>
            <a:r>
              <a:rPr lang="en-US" sz="1400" dirty="0"/>
              <a:t>“Average regolith”</a:t>
            </a:r>
          </a:p>
          <a:p>
            <a:r>
              <a:rPr lang="en-US" sz="1600" dirty="0"/>
              <a:t>Access to massive quantities of water could change surface mission concepts of operation and drive site selection</a:t>
            </a:r>
          </a:p>
          <a:p>
            <a:r>
              <a:rPr lang="en-US" sz="1600" dirty="0"/>
              <a:t>A “Rodriguez Well” is one well-established technique for acquiring water from ice here on Earth</a:t>
            </a:r>
          </a:p>
          <a:p>
            <a:r>
              <a:rPr lang="en-US" sz="1600" dirty="0"/>
              <a:t>A computer simulation developed by the U.S. Army Cold Regions Research and Engineering Laboratory (CRREL) is used to estimate Rodriguez Well performance</a:t>
            </a:r>
          </a:p>
          <a:p>
            <a:r>
              <a:rPr lang="en-US" sz="1600" b="1" i="1" dirty="0"/>
              <a:t>This simulation incorporates empirical terms for heat transfer based on terrestrial environmental conditions – terms specific to Mars are needed</a:t>
            </a:r>
          </a:p>
        </p:txBody>
      </p:sp>
      <p:sp>
        <p:nvSpPr>
          <p:cNvPr id="4" name="Slide Number Placeholder 3"/>
          <p:cNvSpPr>
            <a:spLocks noGrp="1"/>
          </p:cNvSpPr>
          <p:nvPr>
            <p:ph type="sldNum" sz="quarter" idx="4294967295"/>
          </p:nvPr>
        </p:nvSpPr>
        <p:spPr>
          <a:xfrm>
            <a:off x="7010400" y="6356350"/>
            <a:ext cx="2133600" cy="365125"/>
          </a:xfrm>
        </p:spPr>
        <p:txBody>
          <a:bodyPr/>
          <a:lstStyle/>
          <a:p>
            <a:pPr>
              <a:defRPr/>
            </a:pPr>
            <a:fld id="{7B72F5D6-4DF7-427A-8460-4436B6C8C2D2}" type="slidenum">
              <a:rPr lang="en-US" altLang="en-US" smtClean="0"/>
              <a:pPr>
                <a:defRPr/>
              </a:pPr>
              <a:t>2</a:t>
            </a:fld>
            <a:endParaRPr lang="en-US" altLang="en-US"/>
          </a:p>
        </p:txBody>
      </p:sp>
    </p:spTree>
    <p:extLst>
      <p:ext uri="{BB962C8B-B14F-4D97-AF65-F5344CB8AC3E}">
        <p14:creationId xmlns:p14="http://schemas.microsoft.com/office/powerpoint/2010/main" val="674971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3" name="Straight Connector 112"/>
          <p:cNvCxnSpPr/>
          <p:nvPr/>
        </p:nvCxnSpPr>
        <p:spPr>
          <a:xfrm>
            <a:off x="8323263" y="1920875"/>
            <a:ext cx="9207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7292975" y="1951038"/>
            <a:ext cx="0" cy="41275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220" name="Title 1"/>
          <p:cNvSpPr>
            <a:spLocks noGrp="1"/>
          </p:cNvSpPr>
          <p:nvPr>
            <p:ph type="title"/>
          </p:nvPr>
        </p:nvSpPr>
        <p:spPr>
          <a:xfrm>
            <a:off x="0" y="76510"/>
            <a:ext cx="8346682" cy="671513"/>
          </a:xfrm>
        </p:spPr>
        <p:txBody>
          <a:bodyPr/>
          <a:lstStyle/>
          <a:p>
            <a:pPr eaLnBrk="1" hangingPunct="1"/>
            <a:r>
              <a:rPr lang="en-US" altLang="en-US" dirty="0"/>
              <a:t>Subsurface Water Well Development: </a:t>
            </a:r>
            <a:r>
              <a:rPr lang="en-US" altLang="en-US" dirty="0" err="1"/>
              <a:t>Rodwell</a:t>
            </a:r>
            <a:r>
              <a:rPr lang="en-US" altLang="en-US" dirty="0"/>
              <a:t> Approach</a:t>
            </a:r>
          </a:p>
        </p:txBody>
      </p:sp>
      <p:sp>
        <p:nvSpPr>
          <p:cNvPr id="6" name="Rectangle 5"/>
          <p:cNvSpPr/>
          <p:nvPr/>
        </p:nvSpPr>
        <p:spPr>
          <a:xfrm>
            <a:off x="628650" y="2363788"/>
            <a:ext cx="2214563" cy="836612"/>
          </a:xfrm>
          <a:prstGeom prst="rect">
            <a:avLst/>
          </a:prstGeom>
          <a:blipFill>
            <a:blip r:embed="rId2"/>
            <a:stretch>
              <a:fillRect/>
            </a:stretch>
          </a:blip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7" name="Rectangle 6"/>
          <p:cNvSpPr/>
          <p:nvPr/>
        </p:nvSpPr>
        <p:spPr>
          <a:xfrm>
            <a:off x="628650" y="3200400"/>
            <a:ext cx="2214563" cy="165100"/>
          </a:xfrm>
          <a:prstGeom prst="rect">
            <a:avLst/>
          </a:prstGeom>
          <a:pattFill prst="dashHorz">
            <a:fgClr>
              <a:schemeClr val="accent1"/>
            </a:fgClr>
            <a:bgClr>
              <a:schemeClr val="bg1"/>
            </a:bgClr>
          </a:patt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8" name="Rectangle 7"/>
          <p:cNvSpPr/>
          <p:nvPr/>
        </p:nvSpPr>
        <p:spPr>
          <a:xfrm>
            <a:off x="628650" y="3365500"/>
            <a:ext cx="2214563" cy="2651125"/>
          </a:xfrm>
          <a:prstGeom prst="rect">
            <a:avLst/>
          </a:prstGeom>
          <a:pattFill prst="zigZag">
            <a:fgClr>
              <a:schemeClr val="accent1"/>
            </a:fgClr>
            <a:bgClr>
              <a:schemeClr val="bg1"/>
            </a:bgClr>
          </a:patt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3" name="Rectangle 12"/>
          <p:cNvSpPr/>
          <p:nvPr/>
        </p:nvSpPr>
        <p:spPr>
          <a:xfrm>
            <a:off x="6300788" y="2363788"/>
            <a:ext cx="2214562" cy="836612"/>
          </a:xfrm>
          <a:prstGeom prst="rect">
            <a:avLst/>
          </a:prstGeom>
          <a:blipFill>
            <a:blip r:embed="rId2"/>
            <a:stretch>
              <a:fillRect/>
            </a:stretch>
          </a:blip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4" name="Rectangle 13"/>
          <p:cNvSpPr/>
          <p:nvPr/>
        </p:nvSpPr>
        <p:spPr>
          <a:xfrm>
            <a:off x="6300788" y="3200400"/>
            <a:ext cx="2214562" cy="165100"/>
          </a:xfrm>
          <a:prstGeom prst="rect">
            <a:avLst/>
          </a:prstGeom>
          <a:pattFill prst="dashHorz">
            <a:fgClr>
              <a:schemeClr val="accent1"/>
            </a:fgClr>
            <a:bgClr>
              <a:schemeClr val="bg1"/>
            </a:bgClr>
          </a:patt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0" name="Rectangle 19"/>
          <p:cNvSpPr/>
          <p:nvPr/>
        </p:nvSpPr>
        <p:spPr>
          <a:xfrm>
            <a:off x="3454400" y="2363788"/>
            <a:ext cx="2212975" cy="836612"/>
          </a:xfrm>
          <a:prstGeom prst="rect">
            <a:avLst/>
          </a:prstGeom>
          <a:blipFill>
            <a:blip r:embed="rId2"/>
            <a:stretch>
              <a:fillRect/>
            </a:stretch>
          </a:blip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1" name="Rectangle 20"/>
          <p:cNvSpPr/>
          <p:nvPr/>
        </p:nvSpPr>
        <p:spPr>
          <a:xfrm>
            <a:off x="3454400" y="3200400"/>
            <a:ext cx="2212975" cy="165100"/>
          </a:xfrm>
          <a:prstGeom prst="rect">
            <a:avLst/>
          </a:prstGeom>
          <a:pattFill prst="dashHorz">
            <a:fgClr>
              <a:schemeClr val="accent1"/>
            </a:fgClr>
            <a:bgClr>
              <a:schemeClr val="bg1"/>
            </a:bgClr>
          </a:patt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7" name="Rectangle 26"/>
          <p:cNvSpPr/>
          <p:nvPr/>
        </p:nvSpPr>
        <p:spPr>
          <a:xfrm>
            <a:off x="3454400" y="3365500"/>
            <a:ext cx="2212975" cy="2651125"/>
          </a:xfrm>
          <a:prstGeom prst="rect">
            <a:avLst/>
          </a:prstGeom>
          <a:pattFill prst="zigZag">
            <a:fgClr>
              <a:schemeClr val="accent1"/>
            </a:fgClr>
            <a:bgClr>
              <a:schemeClr val="bg1"/>
            </a:bgClr>
          </a:patt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8" name="Rectangle 27"/>
          <p:cNvSpPr/>
          <p:nvPr/>
        </p:nvSpPr>
        <p:spPr>
          <a:xfrm>
            <a:off x="6297613" y="3365500"/>
            <a:ext cx="2214562" cy="2651125"/>
          </a:xfrm>
          <a:prstGeom prst="rect">
            <a:avLst/>
          </a:prstGeom>
          <a:pattFill prst="zigZag">
            <a:fgClr>
              <a:schemeClr val="accent1"/>
            </a:fgClr>
            <a:bgClr>
              <a:schemeClr val="bg1"/>
            </a:bgClr>
          </a:patt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grpSp>
        <p:nvGrpSpPr>
          <p:cNvPr id="9230" name="Group 15"/>
          <p:cNvGrpSpPr>
            <a:grpSpLocks/>
          </p:cNvGrpSpPr>
          <p:nvPr/>
        </p:nvGrpSpPr>
        <p:grpSpPr bwMode="auto">
          <a:xfrm>
            <a:off x="6323013" y="2220913"/>
            <a:ext cx="2060575" cy="3490912"/>
            <a:chOff x="4303151" y="1311469"/>
            <a:chExt cx="2060155" cy="3492347"/>
          </a:xfrm>
        </p:grpSpPr>
        <p:sp>
          <p:nvSpPr>
            <p:cNvPr id="17" name="Freeform 16"/>
            <p:cNvSpPr/>
            <p:nvPr/>
          </p:nvSpPr>
          <p:spPr>
            <a:xfrm>
              <a:off x="4560274" y="1444874"/>
              <a:ext cx="1604635" cy="3141366"/>
            </a:xfrm>
            <a:custGeom>
              <a:avLst/>
              <a:gdLst>
                <a:gd name="connsiteX0" fmla="*/ 639519 w 1604408"/>
                <a:gd name="connsiteY0" fmla="*/ 0 h 3141496"/>
                <a:gd name="connsiteX1" fmla="*/ 628300 w 1604408"/>
                <a:gd name="connsiteY1" fmla="*/ 72927 h 3141496"/>
                <a:gd name="connsiteX2" fmla="*/ 645129 w 1604408"/>
                <a:gd name="connsiteY2" fmla="*/ 151465 h 3141496"/>
                <a:gd name="connsiteX3" fmla="*/ 628300 w 1604408"/>
                <a:gd name="connsiteY3" fmla="*/ 246831 h 3141496"/>
                <a:gd name="connsiteX4" fmla="*/ 622690 w 1604408"/>
                <a:gd name="connsiteY4" fmla="*/ 286100 h 3141496"/>
                <a:gd name="connsiteX5" fmla="*/ 633910 w 1604408"/>
                <a:gd name="connsiteY5" fmla="*/ 403906 h 3141496"/>
                <a:gd name="connsiteX6" fmla="*/ 622690 w 1604408"/>
                <a:gd name="connsiteY6" fmla="*/ 594640 h 3141496"/>
                <a:gd name="connsiteX7" fmla="*/ 611470 w 1604408"/>
                <a:gd name="connsiteY7" fmla="*/ 695617 h 3141496"/>
                <a:gd name="connsiteX8" fmla="*/ 622690 w 1604408"/>
                <a:gd name="connsiteY8" fmla="*/ 1077084 h 3141496"/>
                <a:gd name="connsiteX9" fmla="*/ 611470 w 1604408"/>
                <a:gd name="connsiteY9" fmla="*/ 1189281 h 3141496"/>
                <a:gd name="connsiteX10" fmla="*/ 594641 w 1604408"/>
                <a:gd name="connsiteY10" fmla="*/ 1318306 h 3141496"/>
                <a:gd name="connsiteX11" fmla="*/ 600251 w 1604408"/>
                <a:gd name="connsiteY11" fmla="*/ 1553919 h 3141496"/>
                <a:gd name="connsiteX12" fmla="*/ 583421 w 1604408"/>
                <a:gd name="connsiteY12" fmla="*/ 1615627 h 3141496"/>
                <a:gd name="connsiteX13" fmla="*/ 560982 w 1604408"/>
                <a:gd name="connsiteY13" fmla="*/ 1649285 h 3141496"/>
                <a:gd name="connsiteX14" fmla="*/ 409517 w 1604408"/>
                <a:gd name="connsiteY14" fmla="*/ 1727823 h 3141496"/>
                <a:gd name="connsiteX15" fmla="*/ 359029 w 1604408"/>
                <a:gd name="connsiteY15" fmla="*/ 1744652 h 3141496"/>
                <a:gd name="connsiteX16" fmla="*/ 286101 w 1604408"/>
                <a:gd name="connsiteY16" fmla="*/ 1834409 h 3141496"/>
                <a:gd name="connsiteX17" fmla="*/ 190734 w 1604408"/>
                <a:gd name="connsiteY17" fmla="*/ 1884898 h 3141496"/>
                <a:gd name="connsiteX18" fmla="*/ 95367 w 1604408"/>
                <a:gd name="connsiteY18" fmla="*/ 1952215 h 3141496"/>
                <a:gd name="connsiteX19" fmla="*/ 11220 w 1604408"/>
                <a:gd name="connsiteY19" fmla="*/ 2098071 h 3141496"/>
                <a:gd name="connsiteX20" fmla="*/ 11220 w 1604408"/>
                <a:gd name="connsiteY20" fmla="*/ 2176608 h 3141496"/>
                <a:gd name="connsiteX21" fmla="*/ 0 w 1604408"/>
                <a:gd name="connsiteY21" fmla="*/ 2266365 h 3141496"/>
                <a:gd name="connsiteX22" fmla="*/ 16830 w 1604408"/>
                <a:gd name="connsiteY22" fmla="*/ 2434660 h 3141496"/>
                <a:gd name="connsiteX23" fmla="*/ 0 w 1604408"/>
                <a:gd name="connsiteY23" fmla="*/ 2591735 h 3141496"/>
                <a:gd name="connsiteX24" fmla="*/ 50489 w 1604408"/>
                <a:gd name="connsiteY24" fmla="*/ 2754419 h 3141496"/>
                <a:gd name="connsiteX25" fmla="*/ 151466 w 1604408"/>
                <a:gd name="connsiteY25" fmla="*/ 2889055 h 3141496"/>
                <a:gd name="connsiteX26" fmla="*/ 235613 w 1604408"/>
                <a:gd name="connsiteY26" fmla="*/ 3006861 h 3141496"/>
                <a:gd name="connsiteX27" fmla="*/ 314150 w 1604408"/>
                <a:gd name="connsiteY27" fmla="*/ 3074179 h 3141496"/>
                <a:gd name="connsiteX28" fmla="*/ 510494 w 1604408"/>
                <a:gd name="connsiteY28" fmla="*/ 3102228 h 3141496"/>
                <a:gd name="connsiteX29" fmla="*/ 712447 w 1604408"/>
                <a:gd name="connsiteY29" fmla="*/ 3096618 h 3141496"/>
                <a:gd name="connsiteX30" fmla="*/ 762935 w 1604408"/>
                <a:gd name="connsiteY30" fmla="*/ 3119057 h 3141496"/>
                <a:gd name="connsiteX31" fmla="*/ 835863 w 1604408"/>
                <a:gd name="connsiteY31" fmla="*/ 3113447 h 3141496"/>
                <a:gd name="connsiteX32" fmla="*/ 886351 w 1604408"/>
                <a:gd name="connsiteY32" fmla="*/ 3135887 h 3141496"/>
                <a:gd name="connsiteX33" fmla="*/ 948059 w 1604408"/>
                <a:gd name="connsiteY33" fmla="*/ 3135887 h 3141496"/>
                <a:gd name="connsiteX34" fmla="*/ 1054646 w 1604408"/>
                <a:gd name="connsiteY34" fmla="*/ 3141496 h 3141496"/>
                <a:gd name="connsiteX35" fmla="*/ 1082695 w 1604408"/>
                <a:gd name="connsiteY35" fmla="*/ 3124667 h 3141496"/>
                <a:gd name="connsiteX36" fmla="*/ 1189281 w 1604408"/>
                <a:gd name="connsiteY36" fmla="*/ 3124667 h 3141496"/>
                <a:gd name="connsiteX37" fmla="*/ 1267819 w 1604408"/>
                <a:gd name="connsiteY37" fmla="*/ 3107838 h 3141496"/>
                <a:gd name="connsiteX38" fmla="*/ 1402454 w 1604408"/>
                <a:gd name="connsiteY38" fmla="*/ 3046130 h 3141496"/>
                <a:gd name="connsiteX39" fmla="*/ 1497821 w 1604408"/>
                <a:gd name="connsiteY39" fmla="*/ 2956373 h 3141496"/>
                <a:gd name="connsiteX40" fmla="*/ 1559529 w 1604408"/>
                <a:gd name="connsiteY40" fmla="*/ 2793688 h 3141496"/>
                <a:gd name="connsiteX41" fmla="*/ 1576359 w 1604408"/>
                <a:gd name="connsiteY41" fmla="*/ 2647833 h 3141496"/>
                <a:gd name="connsiteX42" fmla="*/ 1604408 w 1604408"/>
                <a:gd name="connsiteY42" fmla="*/ 2552466 h 3141496"/>
                <a:gd name="connsiteX43" fmla="*/ 1587578 w 1604408"/>
                <a:gd name="connsiteY43" fmla="*/ 2417830 h 3141496"/>
                <a:gd name="connsiteX44" fmla="*/ 1559529 w 1604408"/>
                <a:gd name="connsiteY44" fmla="*/ 2283195 h 3141496"/>
                <a:gd name="connsiteX45" fmla="*/ 1509041 w 1604408"/>
                <a:gd name="connsiteY45" fmla="*/ 2148559 h 3141496"/>
                <a:gd name="connsiteX46" fmla="*/ 1469772 w 1604408"/>
                <a:gd name="connsiteY46" fmla="*/ 2058802 h 3141496"/>
                <a:gd name="connsiteX47" fmla="*/ 1480992 w 1604408"/>
                <a:gd name="connsiteY47" fmla="*/ 2013923 h 3141496"/>
                <a:gd name="connsiteX48" fmla="*/ 1351966 w 1604408"/>
                <a:gd name="connsiteY48" fmla="*/ 1789531 h 3141496"/>
                <a:gd name="connsiteX49" fmla="*/ 1206111 w 1604408"/>
                <a:gd name="connsiteY49" fmla="*/ 1716603 h 3141496"/>
                <a:gd name="connsiteX50" fmla="*/ 1032207 w 1604408"/>
                <a:gd name="connsiteY50" fmla="*/ 1654895 h 3141496"/>
                <a:gd name="connsiteX51" fmla="*/ 976108 w 1604408"/>
                <a:gd name="connsiteY51" fmla="*/ 1553919 h 3141496"/>
                <a:gd name="connsiteX52" fmla="*/ 970499 w 1604408"/>
                <a:gd name="connsiteY52" fmla="*/ 1284647 h 3141496"/>
                <a:gd name="connsiteX53" fmla="*/ 964889 w 1604408"/>
                <a:gd name="connsiteY53" fmla="*/ 1054645 h 3141496"/>
                <a:gd name="connsiteX54" fmla="*/ 964889 w 1604408"/>
                <a:gd name="connsiteY54" fmla="*/ 925619 h 3141496"/>
                <a:gd name="connsiteX55" fmla="*/ 953669 w 1604408"/>
                <a:gd name="connsiteY55" fmla="*/ 790984 h 3141496"/>
                <a:gd name="connsiteX56" fmla="*/ 964889 w 1604408"/>
                <a:gd name="connsiteY56" fmla="*/ 656348 h 3141496"/>
                <a:gd name="connsiteX57" fmla="*/ 964889 w 1604408"/>
                <a:gd name="connsiteY57" fmla="*/ 527322 h 3141496"/>
                <a:gd name="connsiteX58" fmla="*/ 959279 w 1604408"/>
                <a:gd name="connsiteY58" fmla="*/ 392687 h 3141496"/>
                <a:gd name="connsiteX59" fmla="*/ 976108 w 1604408"/>
                <a:gd name="connsiteY59" fmla="*/ 308539 h 3141496"/>
                <a:gd name="connsiteX60" fmla="*/ 970499 w 1604408"/>
                <a:gd name="connsiteY60" fmla="*/ 201953 h 3141496"/>
                <a:gd name="connsiteX61" fmla="*/ 964889 w 1604408"/>
                <a:gd name="connsiteY61" fmla="*/ 61708 h 3141496"/>
                <a:gd name="connsiteX62" fmla="*/ 970499 w 1604408"/>
                <a:gd name="connsiteY62" fmla="*/ 11219 h 3141496"/>
                <a:gd name="connsiteX63" fmla="*/ 639519 w 1604408"/>
                <a:gd name="connsiteY63" fmla="*/ 0 h 3141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604408" h="3141496">
                  <a:moveTo>
                    <a:pt x="639519" y="0"/>
                  </a:moveTo>
                  <a:lnTo>
                    <a:pt x="628300" y="72927"/>
                  </a:lnTo>
                  <a:lnTo>
                    <a:pt x="645129" y="151465"/>
                  </a:lnTo>
                  <a:lnTo>
                    <a:pt x="628300" y="246831"/>
                  </a:lnTo>
                  <a:lnTo>
                    <a:pt x="622690" y="286100"/>
                  </a:lnTo>
                  <a:lnTo>
                    <a:pt x="633910" y="403906"/>
                  </a:lnTo>
                  <a:lnTo>
                    <a:pt x="622690" y="594640"/>
                  </a:lnTo>
                  <a:lnTo>
                    <a:pt x="611470" y="695617"/>
                  </a:lnTo>
                  <a:lnTo>
                    <a:pt x="622690" y="1077084"/>
                  </a:lnTo>
                  <a:lnTo>
                    <a:pt x="611470" y="1189281"/>
                  </a:lnTo>
                  <a:lnTo>
                    <a:pt x="594641" y="1318306"/>
                  </a:lnTo>
                  <a:lnTo>
                    <a:pt x="600251" y="1553919"/>
                  </a:lnTo>
                  <a:lnTo>
                    <a:pt x="583421" y="1615627"/>
                  </a:lnTo>
                  <a:lnTo>
                    <a:pt x="560982" y="1649285"/>
                  </a:lnTo>
                  <a:lnTo>
                    <a:pt x="409517" y="1727823"/>
                  </a:lnTo>
                  <a:lnTo>
                    <a:pt x="359029" y="1744652"/>
                  </a:lnTo>
                  <a:lnTo>
                    <a:pt x="286101" y="1834409"/>
                  </a:lnTo>
                  <a:lnTo>
                    <a:pt x="190734" y="1884898"/>
                  </a:lnTo>
                  <a:lnTo>
                    <a:pt x="95367" y="1952215"/>
                  </a:lnTo>
                  <a:lnTo>
                    <a:pt x="11220" y="2098071"/>
                  </a:lnTo>
                  <a:lnTo>
                    <a:pt x="11220" y="2176608"/>
                  </a:lnTo>
                  <a:lnTo>
                    <a:pt x="0" y="2266365"/>
                  </a:lnTo>
                  <a:lnTo>
                    <a:pt x="16830" y="2434660"/>
                  </a:lnTo>
                  <a:lnTo>
                    <a:pt x="0" y="2591735"/>
                  </a:lnTo>
                  <a:lnTo>
                    <a:pt x="50489" y="2754419"/>
                  </a:lnTo>
                  <a:lnTo>
                    <a:pt x="151466" y="2889055"/>
                  </a:lnTo>
                  <a:lnTo>
                    <a:pt x="235613" y="3006861"/>
                  </a:lnTo>
                  <a:lnTo>
                    <a:pt x="314150" y="3074179"/>
                  </a:lnTo>
                  <a:lnTo>
                    <a:pt x="510494" y="3102228"/>
                  </a:lnTo>
                  <a:lnTo>
                    <a:pt x="712447" y="3096618"/>
                  </a:lnTo>
                  <a:lnTo>
                    <a:pt x="762935" y="3119057"/>
                  </a:lnTo>
                  <a:lnTo>
                    <a:pt x="835863" y="3113447"/>
                  </a:lnTo>
                  <a:lnTo>
                    <a:pt x="886351" y="3135887"/>
                  </a:lnTo>
                  <a:lnTo>
                    <a:pt x="948059" y="3135887"/>
                  </a:lnTo>
                  <a:lnTo>
                    <a:pt x="1054646" y="3141496"/>
                  </a:lnTo>
                  <a:lnTo>
                    <a:pt x="1082695" y="3124667"/>
                  </a:lnTo>
                  <a:lnTo>
                    <a:pt x="1189281" y="3124667"/>
                  </a:lnTo>
                  <a:lnTo>
                    <a:pt x="1267819" y="3107838"/>
                  </a:lnTo>
                  <a:lnTo>
                    <a:pt x="1402454" y="3046130"/>
                  </a:lnTo>
                  <a:lnTo>
                    <a:pt x="1497821" y="2956373"/>
                  </a:lnTo>
                  <a:lnTo>
                    <a:pt x="1559529" y="2793688"/>
                  </a:lnTo>
                  <a:lnTo>
                    <a:pt x="1576359" y="2647833"/>
                  </a:lnTo>
                  <a:lnTo>
                    <a:pt x="1604408" y="2552466"/>
                  </a:lnTo>
                  <a:lnTo>
                    <a:pt x="1587578" y="2417830"/>
                  </a:lnTo>
                  <a:lnTo>
                    <a:pt x="1559529" y="2283195"/>
                  </a:lnTo>
                  <a:lnTo>
                    <a:pt x="1509041" y="2148559"/>
                  </a:lnTo>
                  <a:lnTo>
                    <a:pt x="1469772" y="2058802"/>
                  </a:lnTo>
                  <a:lnTo>
                    <a:pt x="1480992" y="2013923"/>
                  </a:lnTo>
                  <a:lnTo>
                    <a:pt x="1351966" y="1789531"/>
                  </a:lnTo>
                  <a:lnTo>
                    <a:pt x="1206111" y="1716603"/>
                  </a:lnTo>
                  <a:lnTo>
                    <a:pt x="1032207" y="1654895"/>
                  </a:lnTo>
                  <a:lnTo>
                    <a:pt x="976108" y="1553919"/>
                  </a:lnTo>
                  <a:lnTo>
                    <a:pt x="970499" y="1284647"/>
                  </a:lnTo>
                  <a:lnTo>
                    <a:pt x="964889" y="1054645"/>
                  </a:lnTo>
                  <a:lnTo>
                    <a:pt x="964889" y="925619"/>
                  </a:lnTo>
                  <a:lnTo>
                    <a:pt x="953669" y="790984"/>
                  </a:lnTo>
                  <a:lnTo>
                    <a:pt x="964889" y="656348"/>
                  </a:lnTo>
                  <a:lnTo>
                    <a:pt x="964889" y="527322"/>
                  </a:lnTo>
                  <a:lnTo>
                    <a:pt x="959279" y="392687"/>
                  </a:lnTo>
                  <a:lnTo>
                    <a:pt x="976108" y="308539"/>
                  </a:lnTo>
                  <a:lnTo>
                    <a:pt x="970499" y="201953"/>
                  </a:lnTo>
                  <a:lnTo>
                    <a:pt x="964889" y="61708"/>
                  </a:lnTo>
                  <a:lnTo>
                    <a:pt x="970499" y="11219"/>
                  </a:lnTo>
                  <a:lnTo>
                    <a:pt x="639519" y="0"/>
                  </a:lnTo>
                  <a:close/>
                </a:path>
              </a:pathLst>
            </a:custGeom>
            <a:solidFill>
              <a:schemeClr val="bg1"/>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pic>
          <p:nvPicPr>
            <p:cNvPr id="9288" name="Picture 17"/>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7323" t="29066" r="70229" b="7278"/>
            <a:stretch>
              <a:fillRect/>
            </a:stretch>
          </p:blipFill>
          <p:spPr bwMode="auto">
            <a:xfrm>
              <a:off x="4303151" y="1311469"/>
              <a:ext cx="2060155" cy="3492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231" name="Picture 2"/>
          <p:cNvPicPr>
            <a:picLocks noChangeAspect="1"/>
          </p:cNvPicPr>
          <p:nvPr/>
        </p:nvPicPr>
        <p:blipFill>
          <a:blip r:embed="rId4">
            <a:extLst>
              <a:ext uri="{28A0092B-C50C-407E-A947-70E740481C1C}">
                <a14:useLocalDpi xmlns:a14="http://schemas.microsoft.com/office/drawing/2010/main" val="0"/>
              </a:ext>
            </a:extLst>
          </a:blip>
          <a:srcRect b="24461"/>
          <a:stretch>
            <a:fillRect/>
          </a:stretch>
        </p:blipFill>
        <p:spPr bwMode="auto">
          <a:xfrm>
            <a:off x="612775" y="1358900"/>
            <a:ext cx="1408113" cy="100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1689100" y="2363788"/>
            <a:ext cx="331788" cy="90646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 name="Rectangle 21"/>
          <p:cNvSpPr/>
          <p:nvPr/>
        </p:nvSpPr>
        <p:spPr>
          <a:xfrm>
            <a:off x="4464050" y="2370138"/>
            <a:ext cx="344488" cy="157797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234" name="Picture 23"/>
          <p:cNvPicPr>
            <a:picLocks noChangeAspect="1"/>
          </p:cNvPicPr>
          <p:nvPr/>
        </p:nvPicPr>
        <p:blipFill>
          <a:blip r:embed="rId5">
            <a:extLst>
              <a:ext uri="{28A0092B-C50C-407E-A947-70E740481C1C}">
                <a14:useLocalDpi xmlns:a14="http://schemas.microsoft.com/office/drawing/2010/main" val="0"/>
              </a:ext>
            </a:extLst>
          </a:blip>
          <a:srcRect l="14758" r="22691"/>
          <a:stretch>
            <a:fillRect/>
          </a:stretch>
        </p:blipFill>
        <p:spPr bwMode="auto">
          <a:xfrm>
            <a:off x="3268663" y="1354138"/>
            <a:ext cx="881062"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Rectangle 32"/>
          <p:cNvSpPr/>
          <p:nvPr/>
        </p:nvSpPr>
        <p:spPr bwMode="auto">
          <a:xfrm>
            <a:off x="3181350" y="1673225"/>
            <a:ext cx="276225" cy="360363"/>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dirty="0"/>
          </a:p>
        </p:txBody>
      </p:sp>
      <p:sp>
        <p:nvSpPr>
          <p:cNvPr id="9236" name="TextBox 33"/>
          <p:cNvSpPr txBox="1">
            <a:spLocks noChangeArrowheads="1"/>
          </p:cNvSpPr>
          <p:nvPr/>
        </p:nvSpPr>
        <p:spPr bwMode="auto">
          <a:xfrm>
            <a:off x="3111500" y="1698625"/>
            <a:ext cx="4159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en-US" sz="700">
                <a:solidFill>
                  <a:schemeClr val="bg1"/>
                </a:solidFill>
              </a:rPr>
              <a:t>Hot</a:t>
            </a:r>
          </a:p>
          <a:p>
            <a:pPr algn="ctr">
              <a:lnSpc>
                <a:spcPct val="100000"/>
              </a:lnSpc>
              <a:spcBef>
                <a:spcPct val="0"/>
              </a:spcBef>
              <a:buFontTx/>
              <a:buNone/>
            </a:pPr>
            <a:r>
              <a:rPr lang="en-US" altLang="en-US" sz="700">
                <a:solidFill>
                  <a:schemeClr val="bg1"/>
                </a:solidFill>
              </a:rPr>
              <a:t>Water</a:t>
            </a:r>
          </a:p>
        </p:txBody>
      </p:sp>
      <p:pic>
        <p:nvPicPr>
          <p:cNvPr id="9237" name="Picture 25"/>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13968" t="3799" r="14371" b="3831"/>
          <a:stretch>
            <a:fillRect/>
          </a:stretch>
        </p:blipFill>
        <p:spPr bwMode="auto">
          <a:xfrm rot="865394">
            <a:off x="4102100" y="1465263"/>
            <a:ext cx="684213"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ctangle 28"/>
          <p:cNvSpPr/>
          <p:nvPr/>
        </p:nvSpPr>
        <p:spPr bwMode="auto">
          <a:xfrm rot="2229124">
            <a:off x="4048125" y="1581150"/>
            <a:ext cx="412750" cy="68263"/>
          </a:xfrm>
          <a:prstGeom prst="rect">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0" name="Rectangle 29"/>
          <p:cNvSpPr/>
          <p:nvPr/>
        </p:nvSpPr>
        <p:spPr bwMode="auto">
          <a:xfrm rot="2229124">
            <a:off x="4078288" y="1509713"/>
            <a:ext cx="414337" cy="46037"/>
          </a:xfrm>
          <a:prstGeom prst="rect">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2" name="Freeform 31"/>
          <p:cNvSpPr/>
          <p:nvPr/>
        </p:nvSpPr>
        <p:spPr bwMode="auto">
          <a:xfrm rot="196038">
            <a:off x="3298825" y="1344613"/>
            <a:ext cx="1127125" cy="339725"/>
          </a:xfrm>
          <a:custGeom>
            <a:avLst/>
            <a:gdLst>
              <a:gd name="connsiteX0" fmla="*/ 1127329 w 1127329"/>
              <a:gd name="connsiteY0" fmla="*/ 131435 h 339584"/>
              <a:gd name="connsiteX1" fmla="*/ 915789 w 1127329"/>
              <a:gd name="connsiteY1" fmla="*/ 87080 h 339584"/>
              <a:gd name="connsiteX2" fmla="*/ 775900 w 1127329"/>
              <a:gd name="connsiteY2" fmla="*/ 5194 h 339584"/>
              <a:gd name="connsiteX3" fmla="*/ 267520 w 1127329"/>
              <a:gd name="connsiteY3" fmla="*/ 250853 h 339584"/>
              <a:gd name="connsiteX4" fmla="*/ 18449 w 1127329"/>
              <a:gd name="connsiteY4" fmla="*/ 325916 h 339584"/>
              <a:gd name="connsiteX5" fmla="*/ 18449 w 1127329"/>
              <a:gd name="connsiteY5" fmla="*/ 339564 h 339584"/>
              <a:gd name="connsiteX6" fmla="*/ 18449 w 1127329"/>
              <a:gd name="connsiteY6" fmla="*/ 339564 h 339584"/>
              <a:gd name="connsiteX7" fmla="*/ 11625 w 1127329"/>
              <a:gd name="connsiteY7" fmla="*/ 336152 h 339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27329" h="339584">
                <a:moveTo>
                  <a:pt x="1127329" y="131435"/>
                </a:moveTo>
                <a:cubicBezTo>
                  <a:pt x="1050844" y="119777"/>
                  <a:pt x="974360" y="108120"/>
                  <a:pt x="915789" y="87080"/>
                </a:cubicBezTo>
                <a:cubicBezTo>
                  <a:pt x="857217" y="66040"/>
                  <a:pt x="883945" y="-22101"/>
                  <a:pt x="775900" y="5194"/>
                </a:cubicBezTo>
                <a:cubicBezTo>
                  <a:pt x="667855" y="32489"/>
                  <a:pt x="393762" y="197399"/>
                  <a:pt x="267520" y="250853"/>
                </a:cubicBezTo>
                <a:cubicBezTo>
                  <a:pt x="141278" y="304307"/>
                  <a:pt x="59961" y="311131"/>
                  <a:pt x="18449" y="325916"/>
                </a:cubicBezTo>
                <a:cubicBezTo>
                  <a:pt x="-23063" y="340701"/>
                  <a:pt x="18449" y="339564"/>
                  <a:pt x="18449" y="339564"/>
                </a:cubicBezTo>
                <a:lnTo>
                  <a:pt x="18449" y="339564"/>
                </a:lnTo>
                <a:lnTo>
                  <a:pt x="11625" y="336152"/>
                </a:lnTo>
              </a:path>
            </a:pathLst>
          </a:custGeom>
          <a:no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9241" name="Group 35"/>
          <p:cNvGrpSpPr>
            <a:grpSpLocks/>
          </p:cNvGrpSpPr>
          <p:nvPr/>
        </p:nvGrpSpPr>
        <p:grpSpPr bwMode="auto">
          <a:xfrm>
            <a:off x="4073525" y="3898900"/>
            <a:ext cx="1296988" cy="833438"/>
            <a:chOff x="4884656" y="580141"/>
            <a:chExt cx="901863" cy="833200"/>
          </a:xfrm>
        </p:grpSpPr>
        <p:sp>
          <p:nvSpPr>
            <p:cNvPr id="37" name="Freeform 36"/>
            <p:cNvSpPr/>
            <p:nvPr/>
          </p:nvSpPr>
          <p:spPr>
            <a:xfrm>
              <a:off x="4884656" y="580141"/>
              <a:ext cx="901863" cy="833200"/>
            </a:xfrm>
            <a:custGeom>
              <a:avLst/>
              <a:gdLst>
                <a:gd name="connsiteX0" fmla="*/ 296556 w 901863"/>
                <a:gd name="connsiteY0" fmla="*/ 8952 h 833200"/>
                <a:gd name="connsiteX1" fmla="*/ 283678 w 901863"/>
                <a:gd name="connsiteY1" fmla="*/ 73346 h 833200"/>
                <a:gd name="connsiteX2" fmla="*/ 270799 w 901863"/>
                <a:gd name="connsiteY2" fmla="*/ 163498 h 833200"/>
                <a:gd name="connsiteX3" fmla="*/ 245041 w 901863"/>
                <a:gd name="connsiteY3" fmla="*/ 240772 h 833200"/>
                <a:gd name="connsiteX4" fmla="*/ 219283 w 901863"/>
                <a:gd name="connsiteY4" fmla="*/ 279408 h 833200"/>
                <a:gd name="connsiteX5" fmla="*/ 206404 w 901863"/>
                <a:gd name="connsiteY5" fmla="*/ 318045 h 833200"/>
                <a:gd name="connsiteX6" fmla="*/ 167768 w 901863"/>
                <a:gd name="connsiteY6" fmla="*/ 343803 h 833200"/>
                <a:gd name="connsiteX7" fmla="*/ 142010 w 901863"/>
                <a:gd name="connsiteY7" fmla="*/ 382439 h 833200"/>
                <a:gd name="connsiteX8" fmla="*/ 129131 w 901863"/>
                <a:gd name="connsiteY8" fmla="*/ 421076 h 833200"/>
                <a:gd name="connsiteX9" fmla="*/ 51858 w 901863"/>
                <a:gd name="connsiteY9" fmla="*/ 446834 h 833200"/>
                <a:gd name="connsiteX10" fmla="*/ 342 w 901863"/>
                <a:gd name="connsiteY10" fmla="*/ 524107 h 833200"/>
                <a:gd name="connsiteX11" fmla="*/ 13221 w 901863"/>
                <a:gd name="connsiteY11" fmla="*/ 614259 h 833200"/>
                <a:gd name="connsiteX12" fmla="*/ 77616 w 901863"/>
                <a:gd name="connsiteY12" fmla="*/ 717290 h 833200"/>
                <a:gd name="connsiteX13" fmla="*/ 206404 w 901863"/>
                <a:gd name="connsiteY13" fmla="*/ 730169 h 833200"/>
                <a:gd name="connsiteX14" fmla="*/ 309435 w 901863"/>
                <a:gd name="connsiteY14" fmla="*/ 743048 h 833200"/>
                <a:gd name="connsiteX15" fmla="*/ 386709 w 901863"/>
                <a:gd name="connsiteY15" fmla="*/ 781684 h 833200"/>
                <a:gd name="connsiteX16" fmla="*/ 425345 w 901863"/>
                <a:gd name="connsiteY16" fmla="*/ 794563 h 833200"/>
                <a:gd name="connsiteX17" fmla="*/ 502618 w 901863"/>
                <a:gd name="connsiteY17" fmla="*/ 833200 h 833200"/>
                <a:gd name="connsiteX18" fmla="*/ 734438 w 901863"/>
                <a:gd name="connsiteY18" fmla="*/ 820321 h 833200"/>
                <a:gd name="connsiteX19" fmla="*/ 811711 w 901863"/>
                <a:gd name="connsiteY19" fmla="*/ 794563 h 833200"/>
                <a:gd name="connsiteX20" fmla="*/ 850348 w 901863"/>
                <a:gd name="connsiteY20" fmla="*/ 781684 h 833200"/>
                <a:gd name="connsiteX21" fmla="*/ 876106 w 901863"/>
                <a:gd name="connsiteY21" fmla="*/ 704411 h 833200"/>
                <a:gd name="connsiteX22" fmla="*/ 888985 w 901863"/>
                <a:gd name="connsiteY22" fmla="*/ 665775 h 833200"/>
                <a:gd name="connsiteX23" fmla="*/ 901863 w 901863"/>
                <a:gd name="connsiteY23" fmla="*/ 614259 h 833200"/>
                <a:gd name="connsiteX24" fmla="*/ 888985 w 901863"/>
                <a:gd name="connsiteY24" fmla="*/ 524107 h 833200"/>
                <a:gd name="connsiteX25" fmla="*/ 876106 w 901863"/>
                <a:gd name="connsiteY25" fmla="*/ 485470 h 833200"/>
                <a:gd name="connsiteX26" fmla="*/ 798832 w 901863"/>
                <a:gd name="connsiteY26" fmla="*/ 459713 h 833200"/>
                <a:gd name="connsiteX27" fmla="*/ 760196 w 901863"/>
                <a:gd name="connsiteY27" fmla="*/ 446834 h 833200"/>
                <a:gd name="connsiteX28" fmla="*/ 721559 w 901863"/>
                <a:gd name="connsiteY28" fmla="*/ 433955 h 833200"/>
                <a:gd name="connsiteX29" fmla="*/ 682923 w 901863"/>
                <a:gd name="connsiteY29" fmla="*/ 408197 h 833200"/>
                <a:gd name="connsiteX30" fmla="*/ 605649 w 901863"/>
                <a:gd name="connsiteY30" fmla="*/ 369560 h 833200"/>
                <a:gd name="connsiteX31" fmla="*/ 579892 w 901863"/>
                <a:gd name="connsiteY31" fmla="*/ 330924 h 833200"/>
                <a:gd name="connsiteX32" fmla="*/ 554134 w 901863"/>
                <a:gd name="connsiteY32" fmla="*/ 253651 h 833200"/>
                <a:gd name="connsiteX33" fmla="*/ 515497 w 901863"/>
                <a:gd name="connsiteY33" fmla="*/ 215014 h 833200"/>
                <a:gd name="connsiteX34" fmla="*/ 502618 w 901863"/>
                <a:gd name="connsiteY34" fmla="*/ 150620 h 833200"/>
                <a:gd name="connsiteX35" fmla="*/ 489739 w 901863"/>
                <a:gd name="connsiteY35" fmla="*/ 21831 h 833200"/>
                <a:gd name="connsiteX36" fmla="*/ 296556 w 901863"/>
                <a:gd name="connsiteY36" fmla="*/ 8952 h 83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01863" h="833200">
                  <a:moveTo>
                    <a:pt x="296556" y="8952"/>
                  </a:moveTo>
                  <a:cubicBezTo>
                    <a:pt x="262213" y="17538"/>
                    <a:pt x="287277" y="51754"/>
                    <a:pt x="283678" y="73346"/>
                  </a:cubicBezTo>
                  <a:cubicBezTo>
                    <a:pt x="278688" y="103289"/>
                    <a:pt x="277625" y="133920"/>
                    <a:pt x="270799" y="163498"/>
                  </a:cubicBezTo>
                  <a:cubicBezTo>
                    <a:pt x="264694" y="189954"/>
                    <a:pt x="260102" y="218181"/>
                    <a:pt x="245041" y="240772"/>
                  </a:cubicBezTo>
                  <a:lnTo>
                    <a:pt x="219283" y="279408"/>
                  </a:lnTo>
                  <a:cubicBezTo>
                    <a:pt x="214990" y="292287"/>
                    <a:pt x="214885" y="307444"/>
                    <a:pt x="206404" y="318045"/>
                  </a:cubicBezTo>
                  <a:cubicBezTo>
                    <a:pt x="196735" y="330132"/>
                    <a:pt x="178713" y="332858"/>
                    <a:pt x="167768" y="343803"/>
                  </a:cubicBezTo>
                  <a:cubicBezTo>
                    <a:pt x="156823" y="354748"/>
                    <a:pt x="150596" y="369560"/>
                    <a:pt x="142010" y="382439"/>
                  </a:cubicBezTo>
                  <a:cubicBezTo>
                    <a:pt x="137717" y="395318"/>
                    <a:pt x="140178" y="413185"/>
                    <a:pt x="129131" y="421076"/>
                  </a:cubicBezTo>
                  <a:cubicBezTo>
                    <a:pt x="107037" y="436857"/>
                    <a:pt x="51858" y="446834"/>
                    <a:pt x="51858" y="446834"/>
                  </a:cubicBezTo>
                  <a:cubicBezTo>
                    <a:pt x="34686" y="472592"/>
                    <a:pt x="-4036" y="493461"/>
                    <a:pt x="342" y="524107"/>
                  </a:cubicBezTo>
                  <a:cubicBezTo>
                    <a:pt x="4635" y="554158"/>
                    <a:pt x="6395" y="584681"/>
                    <a:pt x="13221" y="614259"/>
                  </a:cubicBezTo>
                  <a:cubicBezTo>
                    <a:pt x="22500" y="654469"/>
                    <a:pt x="28573" y="705972"/>
                    <a:pt x="77616" y="717290"/>
                  </a:cubicBezTo>
                  <a:cubicBezTo>
                    <a:pt x="119655" y="726991"/>
                    <a:pt x="163524" y="725405"/>
                    <a:pt x="206404" y="730169"/>
                  </a:cubicBezTo>
                  <a:cubicBezTo>
                    <a:pt x="240803" y="733991"/>
                    <a:pt x="275091" y="738755"/>
                    <a:pt x="309435" y="743048"/>
                  </a:cubicBezTo>
                  <a:cubicBezTo>
                    <a:pt x="406547" y="775419"/>
                    <a:pt x="286847" y="731754"/>
                    <a:pt x="386709" y="781684"/>
                  </a:cubicBezTo>
                  <a:cubicBezTo>
                    <a:pt x="398851" y="787755"/>
                    <a:pt x="413203" y="788492"/>
                    <a:pt x="425345" y="794563"/>
                  </a:cubicBezTo>
                  <a:cubicBezTo>
                    <a:pt x="525208" y="844495"/>
                    <a:pt x="405506" y="800829"/>
                    <a:pt x="502618" y="833200"/>
                  </a:cubicBezTo>
                  <a:cubicBezTo>
                    <a:pt x="579891" y="828907"/>
                    <a:pt x="657643" y="829920"/>
                    <a:pt x="734438" y="820321"/>
                  </a:cubicBezTo>
                  <a:cubicBezTo>
                    <a:pt x="761379" y="816953"/>
                    <a:pt x="785953" y="803149"/>
                    <a:pt x="811711" y="794563"/>
                  </a:cubicBezTo>
                  <a:lnTo>
                    <a:pt x="850348" y="781684"/>
                  </a:lnTo>
                  <a:lnTo>
                    <a:pt x="876106" y="704411"/>
                  </a:lnTo>
                  <a:cubicBezTo>
                    <a:pt x="880399" y="691532"/>
                    <a:pt x="885693" y="678945"/>
                    <a:pt x="888985" y="665775"/>
                  </a:cubicBezTo>
                  <a:lnTo>
                    <a:pt x="901863" y="614259"/>
                  </a:lnTo>
                  <a:cubicBezTo>
                    <a:pt x="897570" y="584208"/>
                    <a:pt x="894938" y="553873"/>
                    <a:pt x="888985" y="524107"/>
                  </a:cubicBezTo>
                  <a:cubicBezTo>
                    <a:pt x="886323" y="510795"/>
                    <a:pt x="887153" y="493361"/>
                    <a:pt x="876106" y="485470"/>
                  </a:cubicBezTo>
                  <a:cubicBezTo>
                    <a:pt x="854012" y="469689"/>
                    <a:pt x="824590" y="468299"/>
                    <a:pt x="798832" y="459713"/>
                  </a:cubicBezTo>
                  <a:lnTo>
                    <a:pt x="760196" y="446834"/>
                  </a:lnTo>
                  <a:lnTo>
                    <a:pt x="721559" y="433955"/>
                  </a:lnTo>
                  <a:cubicBezTo>
                    <a:pt x="708680" y="425369"/>
                    <a:pt x="696767" y="415119"/>
                    <a:pt x="682923" y="408197"/>
                  </a:cubicBezTo>
                  <a:cubicBezTo>
                    <a:pt x="576276" y="354873"/>
                    <a:pt x="716382" y="443382"/>
                    <a:pt x="605649" y="369560"/>
                  </a:cubicBezTo>
                  <a:cubicBezTo>
                    <a:pt x="597063" y="356681"/>
                    <a:pt x="586178" y="345068"/>
                    <a:pt x="579892" y="330924"/>
                  </a:cubicBezTo>
                  <a:cubicBezTo>
                    <a:pt x="568865" y="306113"/>
                    <a:pt x="573333" y="272850"/>
                    <a:pt x="554134" y="253651"/>
                  </a:cubicBezTo>
                  <a:lnTo>
                    <a:pt x="515497" y="215014"/>
                  </a:lnTo>
                  <a:cubicBezTo>
                    <a:pt x="511204" y="193549"/>
                    <a:pt x="505511" y="172318"/>
                    <a:pt x="502618" y="150620"/>
                  </a:cubicBezTo>
                  <a:cubicBezTo>
                    <a:pt x="496916" y="107855"/>
                    <a:pt x="524847" y="46908"/>
                    <a:pt x="489739" y="21831"/>
                  </a:cubicBezTo>
                  <a:cubicBezTo>
                    <a:pt x="444326" y="-10607"/>
                    <a:pt x="330899" y="366"/>
                    <a:pt x="296556" y="8952"/>
                  </a:cubicBezTo>
                  <a:close/>
                </a:path>
              </a:pathLst>
            </a:cu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8" name="Freeform 37"/>
            <p:cNvSpPr/>
            <p:nvPr/>
          </p:nvSpPr>
          <p:spPr>
            <a:xfrm>
              <a:off x="4893487" y="1172110"/>
              <a:ext cx="881993" cy="238057"/>
            </a:xfrm>
            <a:custGeom>
              <a:avLst/>
              <a:gdLst>
                <a:gd name="connsiteX0" fmla="*/ 2963 w 881645"/>
                <a:gd name="connsiteY0" fmla="*/ 3581 h 236943"/>
                <a:gd name="connsiteX1" fmla="*/ 67257 w 881645"/>
                <a:gd name="connsiteY1" fmla="*/ 5962 h 236943"/>
                <a:gd name="connsiteX2" fmla="*/ 81545 w 881645"/>
                <a:gd name="connsiteY2" fmla="*/ 10724 h 236943"/>
                <a:gd name="connsiteX3" fmla="*/ 150601 w 881645"/>
                <a:gd name="connsiteY3" fmla="*/ 13106 h 236943"/>
                <a:gd name="connsiteX4" fmla="*/ 241088 w 881645"/>
                <a:gd name="connsiteY4" fmla="*/ 10724 h 236943"/>
                <a:gd name="connsiteX5" fmla="*/ 424445 w 881645"/>
                <a:gd name="connsiteY5" fmla="*/ 5962 h 236943"/>
                <a:gd name="connsiteX6" fmla="*/ 431588 w 881645"/>
                <a:gd name="connsiteY6" fmla="*/ 3581 h 236943"/>
                <a:gd name="connsiteX7" fmla="*/ 495882 w 881645"/>
                <a:gd name="connsiteY7" fmla="*/ 3581 h 236943"/>
                <a:gd name="connsiteX8" fmla="*/ 533982 w 881645"/>
                <a:gd name="connsiteY8" fmla="*/ 5962 h 236943"/>
                <a:gd name="connsiteX9" fmla="*/ 562557 w 881645"/>
                <a:gd name="connsiteY9" fmla="*/ 15487 h 236943"/>
                <a:gd name="connsiteX10" fmla="*/ 569701 w 881645"/>
                <a:gd name="connsiteY10" fmla="*/ 17868 h 236943"/>
                <a:gd name="connsiteX11" fmla="*/ 843545 w 881645"/>
                <a:gd name="connsiteY11" fmla="*/ 22631 h 236943"/>
                <a:gd name="connsiteX12" fmla="*/ 860213 w 881645"/>
                <a:gd name="connsiteY12" fmla="*/ 27393 h 236943"/>
                <a:gd name="connsiteX13" fmla="*/ 881645 w 881645"/>
                <a:gd name="connsiteY13" fmla="*/ 29774 h 236943"/>
                <a:gd name="connsiteX14" fmla="*/ 879263 w 881645"/>
                <a:gd name="connsiteY14" fmla="*/ 46443 h 236943"/>
                <a:gd name="connsiteX15" fmla="*/ 874501 w 881645"/>
                <a:gd name="connsiteY15" fmla="*/ 53587 h 236943"/>
                <a:gd name="connsiteX16" fmla="*/ 872120 w 881645"/>
                <a:gd name="connsiteY16" fmla="*/ 77399 h 236943"/>
                <a:gd name="connsiteX17" fmla="*/ 869738 w 881645"/>
                <a:gd name="connsiteY17" fmla="*/ 84543 h 236943"/>
                <a:gd name="connsiteX18" fmla="*/ 864976 w 881645"/>
                <a:gd name="connsiteY18" fmla="*/ 101212 h 236943"/>
                <a:gd name="connsiteX19" fmla="*/ 860213 w 881645"/>
                <a:gd name="connsiteY19" fmla="*/ 127406 h 236943"/>
                <a:gd name="connsiteX20" fmla="*/ 853070 w 881645"/>
                <a:gd name="connsiteY20" fmla="*/ 134549 h 236943"/>
                <a:gd name="connsiteX21" fmla="*/ 841163 w 881645"/>
                <a:gd name="connsiteY21" fmla="*/ 155981 h 236943"/>
                <a:gd name="connsiteX22" fmla="*/ 838782 w 881645"/>
                <a:gd name="connsiteY22" fmla="*/ 165506 h 236943"/>
                <a:gd name="connsiteX23" fmla="*/ 836401 w 881645"/>
                <a:gd name="connsiteY23" fmla="*/ 186937 h 236943"/>
                <a:gd name="connsiteX24" fmla="*/ 831638 w 881645"/>
                <a:gd name="connsiteY24" fmla="*/ 194081 h 236943"/>
                <a:gd name="connsiteX25" fmla="*/ 798301 w 881645"/>
                <a:gd name="connsiteY25" fmla="*/ 203606 h 236943"/>
                <a:gd name="connsiteX26" fmla="*/ 781632 w 881645"/>
                <a:gd name="connsiteY26" fmla="*/ 208368 h 236943"/>
                <a:gd name="connsiteX27" fmla="*/ 767345 w 881645"/>
                <a:gd name="connsiteY27" fmla="*/ 213131 h 236943"/>
                <a:gd name="connsiteX28" fmla="*/ 760201 w 881645"/>
                <a:gd name="connsiteY28" fmla="*/ 220274 h 236943"/>
                <a:gd name="connsiteX29" fmla="*/ 745913 w 881645"/>
                <a:gd name="connsiteY29" fmla="*/ 225037 h 236943"/>
                <a:gd name="connsiteX30" fmla="*/ 664951 w 881645"/>
                <a:gd name="connsiteY30" fmla="*/ 229799 h 236943"/>
                <a:gd name="connsiteX31" fmla="*/ 657807 w 881645"/>
                <a:gd name="connsiteY31" fmla="*/ 232181 h 236943"/>
                <a:gd name="connsiteX32" fmla="*/ 605420 w 881645"/>
                <a:gd name="connsiteY32" fmla="*/ 236943 h 236943"/>
                <a:gd name="connsiteX33" fmla="*/ 486357 w 881645"/>
                <a:gd name="connsiteY33" fmla="*/ 232181 h 236943"/>
                <a:gd name="connsiteX34" fmla="*/ 472070 w 881645"/>
                <a:gd name="connsiteY34" fmla="*/ 225037 h 236943"/>
                <a:gd name="connsiteX35" fmla="*/ 453020 w 881645"/>
                <a:gd name="connsiteY35" fmla="*/ 220274 h 236943"/>
                <a:gd name="connsiteX36" fmla="*/ 438732 w 881645"/>
                <a:gd name="connsiteY36" fmla="*/ 210749 h 236943"/>
                <a:gd name="connsiteX37" fmla="*/ 431588 w 881645"/>
                <a:gd name="connsiteY37" fmla="*/ 205987 h 236943"/>
                <a:gd name="connsiteX38" fmla="*/ 424445 w 881645"/>
                <a:gd name="connsiteY38" fmla="*/ 203606 h 236943"/>
                <a:gd name="connsiteX39" fmla="*/ 417301 w 881645"/>
                <a:gd name="connsiteY39" fmla="*/ 198843 h 236943"/>
                <a:gd name="connsiteX40" fmla="*/ 412538 w 881645"/>
                <a:gd name="connsiteY40" fmla="*/ 191699 h 236943"/>
                <a:gd name="connsiteX41" fmla="*/ 398251 w 881645"/>
                <a:gd name="connsiteY41" fmla="*/ 186937 h 236943"/>
                <a:gd name="connsiteX42" fmla="*/ 391107 w 881645"/>
                <a:gd name="connsiteY42" fmla="*/ 182174 h 236943"/>
                <a:gd name="connsiteX43" fmla="*/ 379201 w 881645"/>
                <a:gd name="connsiteY43" fmla="*/ 179793 h 236943"/>
                <a:gd name="connsiteX44" fmla="*/ 372057 w 881645"/>
                <a:gd name="connsiteY44" fmla="*/ 177412 h 236943"/>
                <a:gd name="connsiteX45" fmla="*/ 364913 w 881645"/>
                <a:gd name="connsiteY45" fmla="*/ 172649 h 236943"/>
                <a:gd name="connsiteX46" fmla="*/ 360151 w 881645"/>
                <a:gd name="connsiteY46" fmla="*/ 165506 h 236943"/>
                <a:gd name="connsiteX47" fmla="*/ 348245 w 881645"/>
                <a:gd name="connsiteY47" fmla="*/ 163124 h 236943"/>
                <a:gd name="connsiteX48" fmla="*/ 333957 w 881645"/>
                <a:gd name="connsiteY48" fmla="*/ 158362 h 236943"/>
                <a:gd name="connsiteX49" fmla="*/ 326813 w 881645"/>
                <a:gd name="connsiteY49" fmla="*/ 155981 h 236943"/>
                <a:gd name="connsiteX50" fmla="*/ 307763 w 881645"/>
                <a:gd name="connsiteY50" fmla="*/ 153599 h 236943"/>
                <a:gd name="connsiteX51" fmla="*/ 293476 w 881645"/>
                <a:gd name="connsiteY51" fmla="*/ 148837 h 236943"/>
                <a:gd name="connsiteX52" fmla="*/ 264901 w 881645"/>
                <a:gd name="connsiteY52" fmla="*/ 144074 h 236943"/>
                <a:gd name="connsiteX53" fmla="*/ 200607 w 881645"/>
                <a:gd name="connsiteY53" fmla="*/ 136931 h 236943"/>
                <a:gd name="connsiteX54" fmla="*/ 186320 w 881645"/>
                <a:gd name="connsiteY54" fmla="*/ 132168 h 236943"/>
                <a:gd name="connsiteX55" fmla="*/ 176795 w 881645"/>
                <a:gd name="connsiteY55" fmla="*/ 129787 h 236943"/>
                <a:gd name="connsiteX56" fmla="*/ 152982 w 881645"/>
                <a:gd name="connsiteY56" fmla="*/ 127406 h 236943"/>
                <a:gd name="connsiteX57" fmla="*/ 145838 w 881645"/>
                <a:gd name="connsiteY57" fmla="*/ 125024 h 236943"/>
                <a:gd name="connsiteX58" fmla="*/ 138695 w 881645"/>
                <a:gd name="connsiteY58" fmla="*/ 120262 h 236943"/>
                <a:gd name="connsiteX59" fmla="*/ 69638 w 881645"/>
                <a:gd name="connsiteY59" fmla="*/ 117881 h 236943"/>
                <a:gd name="connsiteX60" fmla="*/ 62495 w 881645"/>
                <a:gd name="connsiteY60" fmla="*/ 115499 h 236943"/>
                <a:gd name="connsiteX61" fmla="*/ 52970 w 881645"/>
                <a:gd name="connsiteY61" fmla="*/ 113118 h 236943"/>
                <a:gd name="connsiteX62" fmla="*/ 50588 w 881645"/>
                <a:gd name="connsiteY62" fmla="*/ 105974 h 236943"/>
                <a:gd name="connsiteX63" fmla="*/ 43445 w 881645"/>
                <a:gd name="connsiteY63" fmla="*/ 103593 h 236943"/>
                <a:gd name="connsiteX64" fmla="*/ 41063 w 881645"/>
                <a:gd name="connsiteY64" fmla="*/ 96449 h 236943"/>
                <a:gd name="connsiteX65" fmla="*/ 33920 w 881645"/>
                <a:gd name="connsiteY65" fmla="*/ 91687 h 236943"/>
                <a:gd name="connsiteX66" fmla="*/ 29157 w 881645"/>
                <a:gd name="connsiteY66" fmla="*/ 84543 h 236943"/>
                <a:gd name="connsiteX67" fmla="*/ 24395 w 881645"/>
                <a:gd name="connsiteY67" fmla="*/ 70256 h 236943"/>
                <a:gd name="connsiteX68" fmla="*/ 22013 w 881645"/>
                <a:gd name="connsiteY68" fmla="*/ 63112 h 236943"/>
                <a:gd name="connsiteX69" fmla="*/ 14870 w 881645"/>
                <a:gd name="connsiteY69" fmla="*/ 29774 h 236943"/>
                <a:gd name="connsiteX70" fmla="*/ 2963 w 881645"/>
                <a:gd name="connsiteY70" fmla="*/ 3581 h 236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881645" h="236943">
                  <a:moveTo>
                    <a:pt x="2963" y="3581"/>
                  </a:moveTo>
                  <a:cubicBezTo>
                    <a:pt x="11694" y="-388"/>
                    <a:pt x="45899" y="4021"/>
                    <a:pt x="67257" y="5962"/>
                  </a:cubicBezTo>
                  <a:cubicBezTo>
                    <a:pt x="72257" y="6416"/>
                    <a:pt x="76528" y="10551"/>
                    <a:pt x="81545" y="10724"/>
                  </a:cubicBezTo>
                  <a:lnTo>
                    <a:pt x="150601" y="13106"/>
                  </a:lnTo>
                  <a:lnTo>
                    <a:pt x="241088" y="10724"/>
                  </a:lnTo>
                  <a:cubicBezTo>
                    <a:pt x="411632" y="7171"/>
                    <a:pt x="327536" y="11062"/>
                    <a:pt x="424445" y="5962"/>
                  </a:cubicBezTo>
                  <a:cubicBezTo>
                    <a:pt x="426826" y="5168"/>
                    <a:pt x="429175" y="4271"/>
                    <a:pt x="431588" y="3581"/>
                  </a:cubicBezTo>
                  <a:cubicBezTo>
                    <a:pt x="455715" y="-3314"/>
                    <a:pt x="455293" y="1499"/>
                    <a:pt x="495882" y="3581"/>
                  </a:cubicBezTo>
                  <a:cubicBezTo>
                    <a:pt x="508590" y="4233"/>
                    <a:pt x="521282" y="5168"/>
                    <a:pt x="533982" y="5962"/>
                  </a:cubicBezTo>
                  <a:lnTo>
                    <a:pt x="562557" y="15487"/>
                  </a:lnTo>
                  <a:cubicBezTo>
                    <a:pt x="564938" y="16281"/>
                    <a:pt x="567198" y="17676"/>
                    <a:pt x="569701" y="17868"/>
                  </a:cubicBezTo>
                  <a:cubicBezTo>
                    <a:pt x="681385" y="26458"/>
                    <a:pt x="590308" y="20148"/>
                    <a:pt x="843545" y="22631"/>
                  </a:cubicBezTo>
                  <a:cubicBezTo>
                    <a:pt x="848880" y="24409"/>
                    <a:pt x="854659" y="26539"/>
                    <a:pt x="860213" y="27393"/>
                  </a:cubicBezTo>
                  <a:cubicBezTo>
                    <a:pt x="867317" y="28486"/>
                    <a:pt x="874501" y="28980"/>
                    <a:pt x="881645" y="29774"/>
                  </a:cubicBezTo>
                  <a:cubicBezTo>
                    <a:pt x="880851" y="35330"/>
                    <a:pt x="880876" y="41067"/>
                    <a:pt x="879263" y="46443"/>
                  </a:cubicBezTo>
                  <a:cubicBezTo>
                    <a:pt x="878441" y="49184"/>
                    <a:pt x="875144" y="50798"/>
                    <a:pt x="874501" y="53587"/>
                  </a:cubicBezTo>
                  <a:cubicBezTo>
                    <a:pt x="872707" y="61360"/>
                    <a:pt x="873333" y="69515"/>
                    <a:pt x="872120" y="77399"/>
                  </a:cubicBezTo>
                  <a:cubicBezTo>
                    <a:pt x="871738" y="79880"/>
                    <a:pt x="870428" y="82129"/>
                    <a:pt x="869738" y="84543"/>
                  </a:cubicBezTo>
                  <a:cubicBezTo>
                    <a:pt x="863750" y="105500"/>
                    <a:pt x="870692" y="84063"/>
                    <a:pt x="864976" y="101212"/>
                  </a:cubicBezTo>
                  <a:cubicBezTo>
                    <a:pt x="864874" y="102027"/>
                    <a:pt x="863603" y="122321"/>
                    <a:pt x="860213" y="127406"/>
                  </a:cubicBezTo>
                  <a:cubicBezTo>
                    <a:pt x="858345" y="130208"/>
                    <a:pt x="855137" y="131891"/>
                    <a:pt x="853070" y="134549"/>
                  </a:cubicBezTo>
                  <a:cubicBezTo>
                    <a:pt x="845371" y="144448"/>
                    <a:pt x="843944" y="146247"/>
                    <a:pt x="841163" y="155981"/>
                  </a:cubicBezTo>
                  <a:cubicBezTo>
                    <a:pt x="840264" y="159128"/>
                    <a:pt x="839576" y="162331"/>
                    <a:pt x="838782" y="165506"/>
                  </a:cubicBezTo>
                  <a:cubicBezTo>
                    <a:pt x="837988" y="172650"/>
                    <a:pt x="838144" y="179964"/>
                    <a:pt x="836401" y="186937"/>
                  </a:cubicBezTo>
                  <a:cubicBezTo>
                    <a:pt x="835707" y="189714"/>
                    <a:pt x="834065" y="192564"/>
                    <a:pt x="831638" y="194081"/>
                  </a:cubicBezTo>
                  <a:cubicBezTo>
                    <a:pt x="826400" y="197355"/>
                    <a:pt x="802325" y="202265"/>
                    <a:pt x="798301" y="203606"/>
                  </a:cubicBezTo>
                  <a:cubicBezTo>
                    <a:pt x="774254" y="211620"/>
                    <a:pt x="811582" y="199382"/>
                    <a:pt x="781632" y="208368"/>
                  </a:cubicBezTo>
                  <a:cubicBezTo>
                    <a:pt x="776824" y="209811"/>
                    <a:pt x="767345" y="213131"/>
                    <a:pt x="767345" y="213131"/>
                  </a:cubicBezTo>
                  <a:cubicBezTo>
                    <a:pt x="764964" y="215512"/>
                    <a:pt x="763145" y="218639"/>
                    <a:pt x="760201" y="220274"/>
                  </a:cubicBezTo>
                  <a:cubicBezTo>
                    <a:pt x="755812" y="222712"/>
                    <a:pt x="750676" y="223449"/>
                    <a:pt x="745913" y="225037"/>
                  </a:cubicBezTo>
                  <a:cubicBezTo>
                    <a:pt x="715416" y="235203"/>
                    <a:pt x="741263" y="227338"/>
                    <a:pt x="664951" y="229799"/>
                  </a:cubicBezTo>
                  <a:cubicBezTo>
                    <a:pt x="662570" y="230593"/>
                    <a:pt x="660307" y="231954"/>
                    <a:pt x="657807" y="232181"/>
                  </a:cubicBezTo>
                  <a:lnTo>
                    <a:pt x="605420" y="236943"/>
                  </a:lnTo>
                  <a:cubicBezTo>
                    <a:pt x="544204" y="230142"/>
                    <a:pt x="624824" y="238476"/>
                    <a:pt x="486357" y="232181"/>
                  </a:cubicBezTo>
                  <a:cubicBezTo>
                    <a:pt x="477709" y="231788"/>
                    <a:pt x="479922" y="227892"/>
                    <a:pt x="472070" y="225037"/>
                  </a:cubicBezTo>
                  <a:cubicBezTo>
                    <a:pt x="465919" y="222800"/>
                    <a:pt x="453020" y="220274"/>
                    <a:pt x="453020" y="220274"/>
                  </a:cubicBezTo>
                  <a:lnTo>
                    <a:pt x="438732" y="210749"/>
                  </a:lnTo>
                  <a:cubicBezTo>
                    <a:pt x="436351" y="209162"/>
                    <a:pt x="434303" y="206892"/>
                    <a:pt x="431588" y="205987"/>
                  </a:cubicBezTo>
                  <a:lnTo>
                    <a:pt x="424445" y="203606"/>
                  </a:lnTo>
                  <a:cubicBezTo>
                    <a:pt x="422064" y="202018"/>
                    <a:pt x="419325" y="200867"/>
                    <a:pt x="417301" y="198843"/>
                  </a:cubicBezTo>
                  <a:cubicBezTo>
                    <a:pt x="415277" y="196819"/>
                    <a:pt x="414965" y="193216"/>
                    <a:pt x="412538" y="191699"/>
                  </a:cubicBezTo>
                  <a:cubicBezTo>
                    <a:pt x="408281" y="189038"/>
                    <a:pt x="398251" y="186937"/>
                    <a:pt x="398251" y="186937"/>
                  </a:cubicBezTo>
                  <a:cubicBezTo>
                    <a:pt x="395870" y="185349"/>
                    <a:pt x="393787" y="183179"/>
                    <a:pt x="391107" y="182174"/>
                  </a:cubicBezTo>
                  <a:cubicBezTo>
                    <a:pt x="387317" y="180753"/>
                    <a:pt x="383127" y="180775"/>
                    <a:pt x="379201" y="179793"/>
                  </a:cubicBezTo>
                  <a:cubicBezTo>
                    <a:pt x="376766" y="179184"/>
                    <a:pt x="374438" y="178206"/>
                    <a:pt x="372057" y="177412"/>
                  </a:cubicBezTo>
                  <a:cubicBezTo>
                    <a:pt x="369676" y="175824"/>
                    <a:pt x="366937" y="174673"/>
                    <a:pt x="364913" y="172649"/>
                  </a:cubicBezTo>
                  <a:cubicBezTo>
                    <a:pt x="362890" y="170626"/>
                    <a:pt x="362636" y="166926"/>
                    <a:pt x="360151" y="165506"/>
                  </a:cubicBezTo>
                  <a:cubicBezTo>
                    <a:pt x="356637" y="163498"/>
                    <a:pt x="352150" y="164189"/>
                    <a:pt x="348245" y="163124"/>
                  </a:cubicBezTo>
                  <a:cubicBezTo>
                    <a:pt x="343402" y="161803"/>
                    <a:pt x="338720" y="159949"/>
                    <a:pt x="333957" y="158362"/>
                  </a:cubicBezTo>
                  <a:cubicBezTo>
                    <a:pt x="331576" y="157568"/>
                    <a:pt x="329304" y="156292"/>
                    <a:pt x="326813" y="155981"/>
                  </a:cubicBezTo>
                  <a:lnTo>
                    <a:pt x="307763" y="153599"/>
                  </a:lnTo>
                  <a:cubicBezTo>
                    <a:pt x="303001" y="152012"/>
                    <a:pt x="298428" y="149662"/>
                    <a:pt x="293476" y="148837"/>
                  </a:cubicBezTo>
                  <a:lnTo>
                    <a:pt x="264901" y="144074"/>
                  </a:lnTo>
                  <a:cubicBezTo>
                    <a:pt x="240964" y="128119"/>
                    <a:pt x="266796" y="143550"/>
                    <a:pt x="200607" y="136931"/>
                  </a:cubicBezTo>
                  <a:cubicBezTo>
                    <a:pt x="195612" y="136431"/>
                    <a:pt x="191190" y="133385"/>
                    <a:pt x="186320" y="132168"/>
                  </a:cubicBezTo>
                  <a:cubicBezTo>
                    <a:pt x="183145" y="131374"/>
                    <a:pt x="180035" y="130250"/>
                    <a:pt x="176795" y="129787"/>
                  </a:cubicBezTo>
                  <a:cubicBezTo>
                    <a:pt x="168898" y="128659"/>
                    <a:pt x="160920" y="128200"/>
                    <a:pt x="152982" y="127406"/>
                  </a:cubicBezTo>
                  <a:cubicBezTo>
                    <a:pt x="150601" y="126612"/>
                    <a:pt x="148083" y="126147"/>
                    <a:pt x="145838" y="125024"/>
                  </a:cubicBezTo>
                  <a:cubicBezTo>
                    <a:pt x="143279" y="123744"/>
                    <a:pt x="141544" y="120529"/>
                    <a:pt x="138695" y="120262"/>
                  </a:cubicBezTo>
                  <a:cubicBezTo>
                    <a:pt x="115763" y="118112"/>
                    <a:pt x="92657" y="118675"/>
                    <a:pt x="69638" y="117881"/>
                  </a:cubicBezTo>
                  <a:cubicBezTo>
                    <a:pt x="67257" y="117087"/>
                    <a:pt x="64908" y="116189"/>
                    <a:pt x="62495" y="115499"/>
                  </a:cubicBezTo>
                  <a:cubicBezTo>
                    <a:pt x="59348" y="114600"/>
                    <a:pt x="55526" y="115162"/>
                    <a:pt x="52970" y="113118"/>
                  </a:cubicBezTo>
                  <a:cubicBezTo>
                    <a:pt x="51010" y="111550"/>
                    <a:pt x="52363" y="107749"/>
                    <a:pt x="50588" y="105974"/>
                  </a:cubicBezTo>
                  <a:cubicBezTo>
                    <a:pt x="48813" y="104199"/>
                    <a:pt x="45826" y="104387"/>
                    <a:pt x="43445" y="103593"/>
                  </a:cubicBezTo>
                  <a:cubicBezTo>
                    <a:pt x="42651" y="101212"/>
                    <a:pt x="42631" y="98409"/>
                    <a:pt x="41063" y="96449"/>
                  </a:cubicBezTo>
                  <a:cubicBezTo>
                    <a:pt x="39275" y="94214"/>
                    <a:pt x="35943" y="93710"/>
                    <a:pt x="33920" y="91687"/>
                  </a:cubicBezTo>
                  <a:cubicBezTo>
                    <a:pt x="31896" y="89663"/>
                    <a:pt x="30745" y="86924"/>
                    <a:pt x="29157" y="84543"/>
                  </a:cubicBezTo>
                  <a:lnTo>
                    <a:pt x="24395" y="70256"/>
                  </a:lnTo>
                  <a:lnTo>
                    <a:pt x="22013" y="63112"/>
                  </a:lnTo>
                  <a:cubicBezTo>
                    <a:pt x="21762" y="61102"/>
                    <a:pt x="19496" y="32858"/>
                    <a:pt x="14870" y="29774"/>
                  </a:cubicBezTo>
                  <a:cubicBezTo>
                    <a:pt x="6792" y="24389"/>
                    <a:pt x="-5768" y="7550"/>
                    <a:pt x="2963" y="3581"/>
                  </a:cubicBezTo>
                  <a:close/>
                </a:path>
              </a:pathLst>
            </a:custGeom>
            <a:pattFill prst="lgConfetti">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cxnSp>
        <p:nvCxnSpPr>
          <p:cNvPr id="5" name="Straight Connector 4"/>
          <p:cNvCxnSpPr/>
          <p:nvPr/>
        </p:nvCxnSpPr>
        <p:spPr>
          <a:xfrm>
            <a:off x="4657725" y="2516188"/>
            <a:ext cx="0" cy="1649412"/>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pic>
        <p:nvPicPr>
          <p:cNvPr id="9243" name="Picture 35"/>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395788" y="3921125"/>
            <a:ext cx="48260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1" name="Straight Connector 40"/>
          <p:cNvCxnSpPr/>
          <p:nvPr/>
        </p:nvCxnSpPr>
        <p:spPr>
          <a:xfrm>
            <a:off x="4743450" y="2362200"/>
            <a:ext cx="15875" cy="1828800"/>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grpSp>
        <p:nvGrpSpPr>
          <p:cNvPr id="9245" name="Group 11"/>
          <p:cNvGrpSpPr>
            <a:grpSpLocks/>
          </p:cNvGrpSpPr>
          <p:nvPr/>
        </p:nvGrpSpPr>
        <p:grpSpPr bwMode="auto">
          <a:xfrm>
            <a:off x="4389438" y="1898650"/>
            <a:ext cx="482600" cy="695325"/>
            <a:chOff x="4389228" y="1898920"/>
            <a:chExt cx="482513" cy="695252"/>
          </a:xfrm>
        </p:grpSpPr>
        <p:pic>
          <p:nvPicPr>
            <p:cNvPr id="9283" name="Picture 33"/>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389228" y="1898920"/>
              <a:ext cx="482513" cy="695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a:xfrm>
              <a:off x="4524141" y="2289404"/>
              <a:ext cx="174594" cy="1111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cxnSp>
        <p:nvCxnSpPr>
          <p:cNvPr id="16" name="Straight Connector 15"/>
          <p:cNvCxnSpPr/>
          <p:nvPr/>
        </p:nvCxnSpPr>
        <p:spPr>
          <a:xfrm>
            <a:off x="4608513" y="1846263"/>
            <a:ext cx="0" cy="22701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4611688" y="2516188"/>
            <a:ext cx="0" cy="1554162"/>
          </a:xfrm>
          <a:prstGeom prst="line">
            <a:avLst/>
          </a:prstGeom>
          <a:ln w="158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4654550" y="1757363"/>
            <a:ext cx="0" cy="373062"/>
          </a:xfrm>
          <a:prstGeom prst="line">
            <a:avLst/>
          </a:prstGeom>
          <a:ln w="38100">
            <a:solidFill>
              <a:schemeClr val="accent1"/>
            </a:solidFill>
            <a:prstDash val="solid"/>
          </a:ln>
        </p:spPr>
        <p:style>
          <a:lnRef idx="1">
            <a:schemeClr val="accent1"/>
          </a:lnRef>
          <a:fillRef idx="0">
            <a:schemeClr val="accent1"/>
          </a:fillRef>
          <a:effectRef idx="0">
            <a:schemeClr val="accent1"/>
          </a:effectRef>
          <a:fontRef idx="minor">
            <a:schemeClr val="tx1"/>
          </a:fontRef>
        </p:style>
      </p:cxnSp>
      <p:sp>
        <p:nvSpPr>
          <p:cNvPr id="39" name="Freeform 38"/>
          <p:cNvSpPr/>
          <p:nvPr/>
        </p:nvSpPr>
        <p:spPr>
          <a:xfrm>
            <a:off x="3290888" y="1304925"/>
            <a:ext cx="1479550" cy="660400"/>
          </a:xfrm>
          <a:custGeom>
            <a:avLst/>
            <a:gdLst>
              <a:gd name="connsiteX0" fmla="*/ 0 w 1478692"/>
              <a:gd name="connsiteY0" fmla="*/ 329514 h 659027"/>
              <a:gd name="connsiteX1" fmla="*/ 16476 w 1478692"/>
              <a:gd name="connsiteY1" fmla="*/ 308919 h 659027"/>
              <a:gd name="connsiteX2" fmla="*/ 41189 w 1478692"/>
              <a:gd name="connsiteY2" fmla="*/ 296562 h 659027"/>
              <a:gd name="connsiteX3" fmla="*/ 53546 w 1478692"/>
              <a:gd name="connsiteY3" fmla="*/ 288325 h 659027"/>
              <a:gd name="connsiteX4" fmla="*/ 111211 w 1478692"/>
              <a:gd name="connsiteY4" fmla="*/ 280087 h 659027"/>
              <a:gd name="connsiteX5" fmla="*/ 123568 w 1478692"/>
              <a:gd name="connsiteY5" fmla="*/ 271849 h 659027"/>
              <a:gd name="connsiteX6" fmla="*/ 168876 w 1478692"/>
              <a:gd name="connsiteY6" fmla="*/ 263611 h 659027"/>
              <a:gd name="connsiteX7" fmla="*/ 193589 w 1478692"/>
              <a:gd name="connsiteY7" fmla="*/ 255373 h 659027"/>
              <a:gd name="connsiteX8" fmla="*/ 205946 w 1478692"/>
              <a:gd name="connsiteY8" fmla="*/ 251254 h 659027"/>
              <a:gd name="connsiteX9" fmla="*/ 218303 w 1478692"/>
              <a:gd name="connsiteY9" fmla="*/ 243017 h 659027"/>
              <a:gd name="connsiteX10" fmla="*/ 243016 w 1478692"/>
              <a:gd name="connsiteY10" fmla="*/ 234779 h 659027"/>
              <a:gd name="connsiteX11" fmla="*/ 280087 w 1478692"/>
              <a:gd name="connsiteY11" fmla="*/ 214184 h 659027"/>
              <a:gd name="connsiteX12" fmla="*/ 292443 w 1478692"/>
              <a:gd name="connsiteY12" fmla="*/ 205946 h 659027"/>
              <a:gd name="connsiteX13" fmla="*/ 304800 w 1478692"/>
              <a:gd name="connsiteY13" fmla="*/ 201827 h 659027"/>
              <a:gd name="connsiteX14" fmla="*/ 345989 w 1478692"/>
              <a:gd name="connsiteY14" fmla="*/ 181233 h 659027"/>
              <a:gd name="connsiteX15" fmla="*/ 383060 w 1478692"/>
              <a:gd name="connsiteY15" fmla="*/ 164757 h 659027"/>
              <a:gd name="connsiteX16" fmla="*/ 395416 w 1478692"/>
              <a:gd name="connsiteY16" fmla="*/ 160638 h 659027"/>
              <a:gd name="connsiteX17" fmla="*/ 407773 w 1478692"/>
              <a:gd name="connsiteY17" fmla="*/ 152400 h 659027"/>
              <a:gd name="connsiteX18" fmla="*/ 432487 w 1478692"/>
              <a:gd name="connsiteY18" fmla="*/ 144162 h 659027"/>
              <a:gd name="connsiteX19" fmla="*/ 444843 w 1478692"/>
              <a:gd name="connsiteY19" fmla="*/ 135925 h 659027"/>
              <a:gd name="connsiteX20" fmla="*/ 469557 w 1478692"/>
              <a:gd name="connsiteY20" fmla="*/ 127687 h 659027"/>
              <a:gd name="connsiteX21" fmla="*/ 481914 w 1478692"/>
              <a:gd name="connsiteY21" fmla="*/ 119449 h 659027"/>
              <a:gd name="connsiteX22" fmla="*/ 506627 w 1478692"/>
              <a:gd name="connsiteY22" fmla="*/ 111211 h 659027"/>
              <a:gd name="connsiteX23" fmla="*/ 531341 w 1478692"/>
              <a:gd name="connsiteY23" fmla="*/ 98854 h 659027"/>
              <a:gd name="connsiteX24" fmla="*/ 543698 w 1478692"/>
              <a:gd name="connsiteY24" fmla="*/ 90617 h 659027"/>
              <a:gd name="connsiteX25" fmla="*/ 568411 w 1478692"/>
              <a:gd name="connsiteY25" fmla="*/ 82379 h 659027"/>
              <a:gd name="connsiteX26" fmla="*/ 580768 w 1478692"/>
              <a:gd name="connsiteY26" fmla="*/ 78260 h 659027"/>
              <a:gd name="connsiteX27" fmla="*/ 617838 w 1478692"/>
              <a:gd name="connsiteY27" fmla="*/ 61784 h 659027"/>
              <a:gd name="connsiteX28" fmla="*/ 630195 w 1478692"/>
              <a:gd name="connsiteY28" fmla="*/ 57665 h 659027"/>
              <a:gd name="connsiteX29" fmla="*/ 642552 w 1478692"/>
              <a:gd name="connsiteY29" fmla="*/ 53546 h 659027"/>
              <a:gd name="connsiteX30" fmla="*/ 654908 w 1478692"/>
              <a:gd name="connsiteY30" fmla="*/ 45308 h 659027"/>
              <a:gd name="connsiteX31" fmla="*/ 679622 w 1478692"/>
              <a:gd name="connsiteY31" fmla="*/ 37071 h 659027"/>
              <a:gd name="connsiteX32" fmla="*/ 691979 w 1478692"/>
              <a:gd name="connsiteY32" fmla="*/ 32952 h 659027"/>
              <a:gd name="connsiteX33" fmla="*/ 704335 w 1478692"/>
              <a:gd name="connsiteY33" fmla="*/ 28833 h 659027"/>
              <a:gd name="connsiteX34" fmla="*/ 720811 w 1478692"/>
              <a:gd name="connsiteY34" fmla="*/ 24714 h 659027"/>
              <a:gd name="connsiteX35" fmla="*/ 757881 w 1478692"/>
              <a:gd name="connsiteY35" fmla="*/ 12357 h 659027"/>
              <a:gd name="connsiteX36" fmla="*/ 770238 w 1478692"/>
              <a:gd name="connsiteY36" fmla="*/ 8238 h 659027"/>
              <a:gd name="connsiteX37" fmla="*/ 819665 w 1478692"/>
              <a:gd name="connsiteY37" fmla="*/ 4119 h 659027"/>
              <a:gd name="connsiteX38" fmla="*/ 832022 w 1478692"/>
              <a:gd name="connsiteY38" fmla="*/ 0 h 659027"/>
              <a:gd name="connsiteX39" fmla="*/ 902043 w 1478692"/>
              <a:gd name="connsiteY39" fmla="*/ 12357 h 659027"/>
              <a:gd name="connsiteX40" fmla="*/ 914400 w 1478692"/>
              <a:gd name="connsiteY40" fmla="*/ 20595 h 659027"/>
              <a:gd name="connsiteX41" fmla="*/ 930876 w 1478692"/>
              <a:gd name="connsiteY41" fmla="*/ 45308 h 659027"/>
              <a:gd name="connsiteX42" fmla="*/ 934995 w 1478692"/>
              <a:gd name="connsiteY42" fmla="*/ 57665 h 659027"/>
              <a:gd name="connsiteX43" fmla="*/ 947352 w 1478692"/>
              <a:gd name="connsiteY43" fmla="*/ 65903 h 659027"/>
              <a:gd name="connsiteX44" fmla="*/ 951470 w 1478692"/>
              <a:gd name="connsiteY44" fmla="*/ 78260 h 659027"/>
              <a:gd name="connsiteX45" fmla="*/ 963827 w 1478692"/>
              <a:gd name="connsiteY45" fmla="*/ 90617 h 659027"/>
              <a:gd name="connsiteX46" fmla="*/ 1013254 w 1478692"/>
              <a:gd name="connsiteY46" fmla="*/ 115330 h 659027"/>
              <a:gd name="connsiteX47" fmla="*/ 1025611 w 1478692"/>
              <a:gd name="connsiteY47" fmla="*/ 119449 h 659027"/>
              <a:gd name="connsiteX48" fmla="*/ 1079157 w 1478692"/>
              <a:gd name="connsiteY48" fmla="*/ 123568 h 659027"/>
              <a:gd name="connsiteX49" fmla="*/ 1107989 w 1478692"/>
              <a:gd name="connsiteY49" fmla="*/ 127687 h 659027"/>
              <a:gd name="connsiteX50" fmla="*/ 1132703 w 1478692"/>
              <a:gd name="connsiteY50" fmla="*/ 135925 h 659027"/>
              <a:gd name="connsiteX51" fmla="*/ 1149179 w 1478692"/>
              <a:gd name="connsiteY51" fmla="*/ 140044 h 659027"/>
              <a:gd name="connsiteX52" fmla="*/ 1173892 w 1478692"/>
              <a:gd name="connsiteY52" fmla="*/ 148281 h 659027"/>
              <a:gd name="connsiteX53" fmla="*/ 1194487 w 1478692"/>
              <a:gd name="connsiteY53" fmla="*/ 152400 h 659027"/>
              <a:gd name="connsiteX54" fmla="*/ 1219200 w 1478692"/>
              <a:gd name="connsiteY54" fmla="*/ 156519 h 659027"/>
              <a:gd name="connsiteX55" fmla="*/ 1243914 w 1478692"/>
              <a:gd name="connsiteY55" fmla="*/ 164757 h 659027"/>
              <a:gd name="connsiteX56" fmla="*/ 1256270 w 1478692"/>
              <a:gd name="connsiteY56" fmla="*/ 168876 h 659027"/>
              <a:gd name="connsiteX57" fmla="*/ 1276865 w 1478692"/>
              <a:gd name="connsiteY57" fmla="*/ 172995 h 659027"/>
              <a:gd name="connsiteX58" fmla="*/ 1301579 w 1478692"/>
              <a:gd name="connsiteY58" fmla="*/ 189471 h 659027"/>
              <a:gd name="connsiteX59" fmla="*/ 1326292 w 1478692"/>
              <a:gd name="connsiteY59" fmla="*/ 197708 h 659027"/>
              <a:gd name="connsiteX60" fmla="*/ 1359243 w 1478692"/>
              <a:gd name="connsiteY60" fmla="*/ 247135 h 659027"/>
              <a:gd name="connsiteX61" fmla="*/ 1367481 w 1478692"/>
              <a:gd name="connsiteY61" fmla="*/ 259492 h 659027"/>
              <a:gd name="connsiteX62" fmla="*/ 1371600 w 1478692"/>
              <a:gd name="connsiteY62" fmla="*/ 271849 h 659027"/>
              <a:gd name="connsiteX63" fmla="*/ 1379838 w 1478692"/>
              <a:gd name="connsiteY63" fmla="*/ 284206 h 659027"/>
              <a:gd name="connsiteX64" fmla="*/ 1392195 w 1478692"/>
              <a:gd name="connsiteY64" fmla="*/ 325395 h 659027"/>
              <a:gd name="connsiteX65" fmla="*/ 1400433 w 1478692"/>
              <a:gd name="connsiteY65" fmla="*/ 350108 h 659027"/>
              <a:gd name="connsiteX66" fmla="*/ 1404552 w 1478692"/>
              <a:gd name="connsiteY66" fmla="*/ 362465 h 659027"/>
              <a:gd name="connsiteX67" fmla="*/ 1408670 w 1478692"/>
              <a:gd name="connsiteY67" fmla="*/ 374822 h 659027"/>
              <a:gd name="connsiteX68" fmla="*/ 1425146 w 1478692"/>
              <a:gd name="connsiteY68" fmla="*/ 399535 h 659027"/>
              <a:gd name="connsiteX69" fmla="*/ 1445741 w 1478692"/>
              <a:gd name="connsiteY69" fmla="*/ 428368 h 659027"/>
              <a:gd name="connsiteX70" fmla="*/ 1453979 w 1478692"/>
              <a:gd name="connsiteY70" fmla="*/ 457200 h 659027"/>
              <a:gd name="connsiteX71" fmla="*/ 1462216 w 1478692"/>
              <a:gd name="connsiteY71" fmla="*/ 481914 h 659027"/>
              <a:gd name="connsiteX72" fmla="*/ 1466335 w 1478692"/>
              <a:gd name="connsiteY72" fmla="*/ 494271 h 659027"/>
              <a:gd name="connsiteX73" fmla="*/ 1470454 w 1478692"/>
              <a:gd name="connsiteY73" fmla="*/ 510746 h 659027"/>
              <a:gd name="connsiteX74" fmla="*/ 1478692 w 1478692"/>
              <a:gd name="connsiteY74" fmla="*/ 659027 h 659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478692" h="659027">
                <a:moveTo>
                  <a:pt x="0" y="329514"/>
                </a:moveTo>
                <a:cubicBezTo>
                  <a:pt x="5492" y="322649"/>
                  <a:pt x="10259" y="315136"/>
                  <a:pt x="16476" y="308919"/>
                </a:cubicBezTo>
                <a:cubicBezTo>
                  <a:pt x="28279" y="297116"/>
                  <a:pt x="27791" y="303261"/>
                  <a:pt x="41189" y="296562"/>
                </a:cubicBezTo>
                <a:cubicBezTo>
                  <a:pt x="45617" y="294348"/>
                  <a:pt x="49118" y="290539"/>
                  <a:pt x="53546" y="288325"/>
                </a:cubicBezTo>
                <a:cubicBezTo>
                  <a:pt x="69396" y="280401"/>
                  <a:pt x="99630" y="281140"/>
                  <a:pt x="111211" y="280087"/>
                </a:cubicBezTo>
                <a:cubicBezTo>
                  <a:pt x="115330" y="277341"/>
                  <a:pt x="118933" y="273587"/>
                  <a:pt x="123568" y="271849"/>
                </a:cubicBezTo>
                <a:cubicBezTo>
                  <a:pt x="129726" y="269540"/>
                  <a:pt x="164248" y="264768"/>
                  <a:pt x="168876" y="263611"/>
                </a:cubicBezTo>
                <a:cubicBezTo>
                  <a:pt x="177300" y="261505"/>
                  <a:pt x="185351" y="258119"/>
                  <a:pt x="193589" y="255373"/>
                </a:cubicBezTo>
                <a:cubicBezTo>
                  <a:pt x="197708" y="254000"/>
                  <a:pt x="202333" y="253662"/>
                  <a:pt x="205946" y="251254"/>
                </a:cubicBezTo>
                <a:cubicBezTo>
                  <a:pt x="210065" y="248508"/>
                  <a:pt x="213779" y="245027"/>
                  <a:pt x="218303" y="243017"/>
                </a:cubicBezTo>
                <a:cubicBezTo>
                  <a:pt x="226238" y="239490"/>
                  <a:pt x="235791" y="239596"/>
                  <a:pt x="243016" y="234779"/>
                </a:cubicBezTo>
                <a:cubicBezTo>
                  <a:pt x="271343" y="215895"/>
                  <a:pt x="258337" y="221434"/>
                  <a:pt x="280087" y="214184"/>
                </a:cubicBezTo>
                <a:cubicBezTo>
                  <a:pt x="284206" y="211438"/>
                  <a:pt x="288015" y="208160"/>
                  <a:pt x="292443" y="205946"/>
                </a:cubicBezTo>
                <a:cubicBezTo>
                  <a:pt x="296326" y="204004"/>
                  <a:pt x="301005" y="203935"/>
                  <a:pt x="304800" y="201827"/>
                </a:cubicBezTo>
                <a:cubicBezTo>
                  <a:pt x="344924" y="179537"/>
                  <a:pt x="313791" y="189283"/>
                  <a:pt x="345989" y="181233"/>
                </a:cubicBezTo>
                <a:cubicBezTo>
                  <a:pt x="365572" y="168178"/>
                  <a:pt x="353649" y="174561"/>
                  <a:pt x="383060" y="164757"/>
                </a:cubicBezTo>
                <a:cubicBezTo>
                  <a:pt x="387179" y="163384"/>
                  <a:pt x="391804" y="163046"/>
                  <a:pt x="395416" y="160638"/>
                </a:cubicBezTo>
                <a:cubicBezTo>
                  <a:pt x="399535" y="157892"/>
                  <a:pt x="403249" y="154411"/>
                  <a:pt x="407773" y="152400"/>
                </a:cubicBezTo>
                <a:cubicBezTo>
                  <a:pt x="415708" y="148873"/>
                  <a:pt x="425262" y="148979"/>
                  <a:pt x="432487" y="144162"/>
                </a:cubicBezTo>
                <a:cubicBezTo>
                  <a:pt x="436606" y="141416"/>
                  <a:pt x="440320" y="137935"/>
                  <a:pt x="444843" y="135925"/>
                </a:cubicBezTo>
                <a:cubicBezTo>
                  <a:pt x="452778" y="132398"/>
                  <a:pt x="462332" y="132504"/>
                  <a:pt x="469557" y="127687"/>
                </a:cubicBezTo>
                <a:cubicBezTo>
                  <a:pt x="473676" y="124941"/>
                  <a:pt x="477390" y="121460"/>
                  <a:pt x="481914" y="119449"/>
                </a:cubicBezTo>
                <a:cubicBezTo>
                  <a:pt x="489849" y="115922"/>
                  <a:pt x="499402" y="116028"/>
                  <a:pt x="506627" y="111211"/>
                </a:cubicBezTo>
                <a:cubicBezTo>
                  <a:pt x="542031" y="87608"/>
                  <a:pt x="497243" y="115902"/>
                  <a:pt x="531341" y="98854"/>
                </a:cubicBezTo>
                <a:cubicBezTo>
                  <a:pt x="535769" y="96640"/>
                  <a:pt x="539174" y="92627"/>
                  <a:pt x="543698" y="90617"/>
                </a:cubicBezTo>
                <a:cubicBezTo>
                  <a:pt x="551633" y="87090"/>
                  <a:pt x="560173" y="85125"/>
                  <a:pt x="568411" y="82379"/>
                </a:cubicBezTo>
                <a:cubicBezTo>
                  <a:pt x="572530" y="81006"/>
                  <a:pt x="577155" y="80668"/>
                  <a:pt x="580768" y="78260"/>
                </a:cubicBezTo>
                <a:cubicBezTo>
                  <a:pt x="600350" y="65206"/>
                  <a:pt x="588429" y="71587"/>
                  <a:pt x="617838" y="61784"/>
                </a:cubicBezTo>
                <a:lnTo>
                  <a:pt x="630195" y="57665"/>
                </a:lnTo>
                <a:lnTo>
                  <a:pt x="642552" y="53546"/>
                </a:lnTo>
                <a:cubicBezTo>
                  <a:pt x="646671" y="50800"/>
                  <a:pt x="650384" y="47318"/>
                  <a:pt x="654908" y="45308"/>
                </a:cubicBezTo>
                <a:cubicBezTo>
                  <a:pt x="662843" y="41781"/>
                  <a:pt x="671384" y="39817"/>
                  <a:pt x="679622" y="37071"/>
                </a:cubicBezTo>
                <a:lnTo>
                  <a:pt x="691979" y="32952"/>
                </a:lnTo>
                <a:cubicBezTo>
                  <a:pt x="696098" y="31579"/>
                  <a:pt x="700123" y="29886"/>
                  <a:pt x="704335" y="28833"/>
                </a:cubicBezTo>
                <a:cubicBezTo>
                  <a:pt x="709827" y="27460"/>
                  <a:pt x="715389" y="26341"/>
                  <a:pt x="720811" y="24714"/>
                </a:cubicBezTo>
                <a:cubicBezTo>
                  <a:pt x="720839" y="24706"/>
                  <a:pt x="751688" y="14421"/>
                  <a:pt x="757881" y="12357"/>
                </a:cubicBezTo>
                <a:cubicBezTo>
                  <a:pt x="762000" y="10984"/>
                  <a:pt x="765911" y="8599"/>
                  <a:pt x="770238" y="8238"/>
                </a:cubicBezTo>
                <a:lnTo>
                  <a:pt x="819665" y="4119"/>
                </a:lnTo>
                <a:cubicBezTo>
                  <a:pt x="823784" y="2746"/>
                  <a:pt x="827680" y="0"/>
                  <a:pt x="832022" y="0"/>
                </a:cubicBezTo>
                <a:cubicBezTo>
                  <a:pt x="844478" y="0"/>
                  <a:pt x="886705" y="2132"/>
                  <a:pt x="902043" y="12357"/>
                </a:cubicBezTo>
                <a:lnTo>
                  <a:pt x="914400" y="20595"/>
                </a:lnTo>
                <a:cubicBezTo>
                  <a:pt x="919892" y="28833"/>
                  <a:pt x="927745" y="35915"/>
                  <a:pt x="930876" y="45308"/>
                </a:cubicBezTo>
                <a:cubicBezTo>
                  <a:pt x="932249" y="49427"/>
                  <a:pt x="932283" y="54275"/>
                  <a:pt x="934995" y="57665"/>
                </a:cubicBezTo>
                <a:cubicBezTo>
                  <a:pt x="938088" y="61531"/>
                  <a:pt x="943233" y="63157"/>
                  <a:pt x="947352" y="65903"/>
                </a:cubicBezTo>
                <a:cubicBezTo>
                  <a:pt x="948725" y="70022"/>
                  <a:pt x="949062" y="74647"/>
                  <a:pt x="951470" y="78260"/>
                </a:cubicBezTo>
                <a:cubicBezTo>
                  <a:pt x="954701" y="83107"/>
                  <a:pt x="959229" y="87041"/>
                  <a:pt x="963827" y="90617"/>
                </a:cubicBezTo>
                <a:cubicBezTo>
                  <a:pt x="987779" y="109246"/>
                  <a:pt x="986153" y="106296"/>
                  <a:pt x="1013254" y="115330"/>
                </a:cubicBezTo>
                <a:cubicBezTo>
                  <a:pt x="1017373" y="116703"/>
                  <a:pt x="1021282" y="119116"/>
                  <a:pt x="1025611" y="119449"/>
                </a:cubicBezTo>
                <a:cubicBezTo>
                  <a:pt x="1043460" y="120822"/>
                  <a:pt x="1061344" y="121787"/>
                  <a:pt x="1079157" y="123568"/>
                </a:cubicBezTo>
                <a:cubicBezTo>
                  <a:pt x="1088817" y="124534"/>
                  <a:pt x="1098378" y="126314"/>
                  <a:pt x="1107989" y="127687"/>
                </a:cubicBezTo>
                <a:cubicBezTo>
                  <a:pt x="1116227" y="130433"/>
                  <a:pt x="1124279" y="133819"/>
                  <a:pt x="1132703" y="135925"/>
                </a:cubicBezTo>
                <a:cubicBezTo>
                  <a:pt x="1138195" y="137298"/>
                  <a:pt x="1143757" y="138417"/>
                  <a:pt x="1149179" y="140044"/>
                </a:cubicBezTo>
                <a:cubicBezTo>
                  <a:pt x="1157496" y="142539"/>
                  <a:pt x="1165377" y="146578"/>
                  <a:pt x="1173892" y="148281"/>
                </a:cubicBezTo>
                <a:lnTo>
                  <a:pt x="1194487" y="152400"/>
                </a:lnTo>
                <a:cubicBezTo>
                  <a:pt x="1202704" y="153894"/>
                  <a:pt x="1211098" y="154493"/>
                  <a:pt x="1219200" y="156519"/>
                </a:cubicBezTo>
                <a:cubicBezTo>
                  <a:pt x="1227624" y="158625"/>
                  <a:pt x="1235676" y="162011"/>
                  <a:pt x="1243914" y="164757"/>
                </a:cubicBezTo>
                <a:cubicBezTo>
                  <a:pt x="1248033" y="166130"/>
                  <a:pt x="1252013" y="168025"/>
                  <a:pt x="1256270" y="168876"/>
                </a:cubicBezTo>
                <a:lnTo>
                  <a:pt x="1276865" y="172995"/>
                </a:lnTo>
                <a:cubicBezTo>
                  <a:pt x="1285103" y="178487"/>
                  <a:pt x="1292186" y="186340"/>
                  <a:pt x="1301579" y="189471"/>
                </a:cubicBezTo>
                <a:lnTo>
                  <a:pt x="1326292" y="197708"/>
                </a:lnTo>
                <a:lnTo>
                  <a:pt x="1359243" y="247135"/>
                </a:lnTo>
                <a:cubicBezTo>
                  <a:pt x="1361989" y="251254"/>
                  <a:pt x="1365916" y="254796"/>
                  <a:pt x="1367481" y="259492"/>
                </a:cubicBezTo>
                <a:cubicBezTo>
                  <a:pt x="1368854" y="263611"/>
                  <a:pt x="1369658" y="267966"/>
                  <a:pt x="1371600" y="271849"/>
                </a:cubicBezTo>
                <a:cubicBezTo>
                  <a:pt x="1373814" y="276277"/>
                  <a:pt x="1377827" y="279682"/>
                  <a:pt x="1379838" y="284206"/>
                </a:cubicBezTo>
                <a:cubicBezTo>
                  <a:pt x="1388801" y="304372"/>
                  <a:pt x="1386665" y="306961"/>
                  <a:pt x="1392195" y="325395"/>
                </a:cubicBezTo>
                <a:cubicBezTo>
                  <a:pt x="1394690" y="333712"/>
                  <a:pt x="1397687" y="341870"/>
                  <a:pt x="1400433" y="350108"/>
                </a:cubicBezTo>
                <a:lnTo>
                  <a:pt x="1404552" y="362465"/>
                </a:lnTo>
                <a:cubicBezTo>
                  <a:pt x="1405925" y="366584"/>
                  <a:pt x="1406262" y="371210"/>
                  <a:pt x="1408670" y="374822"/>
                </a:cubicBezTo>
                <a:cubicBezTo>
                  <a:pt x="1414162" y="383060"/>
                  <a:pt x="1419206" y="391615"/>
                  <a:pt x="1425146" y="399535"/>
                </a:cubicBezTo>
                <a:cubicBezTo>
                  <a:pt x="1427945" y="403267"/>
                  <a:pt x="1442729" y="422345"/>
                  <a:pt x="1445741" y="428368"/>
                </a:cubicBezTo>
                <a:cubicBezTo>
                  <a:pt x="1449201" y="435288"/>
                  <a:pt x="1452000" y="450603"/>
                  <a:pt x="1453979" y="457200"/>
                </a:cubicBezTo>
                <a:cubicBezTo>
                  <a:pt x="1456474" y="465517"/>
                  <a:pt x="1459470" y="473676"/>
                  <a:pt x="1462216" y="481914"/>
                </a:cubicBezTo>
                <a:cubicBezTo>
                  <a:pt x="1463589" y="486033"/>
                  <a:pt x="1465282" y="490059"/>
                  <a:pt x="1466335" y="494271"/>
                </a:cubicBezTo>
                <a:lnTo>
                  <a:pt x="1470454" y="510746"/>
                </a:lnTo>
                <a:cubicBezTo>
                  <a:pt x="1474663" y="653858"/>
                  <a:pt x="1453688" y="609018"/>
                  <a:pt x="1478692" y="659027"/>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55" name="Straight Connector 54"/>
          <p:cNvCxnSpPr>
            <a:stCxn id="39" idx="73"/>
          </p:cNvCxnSpPr>
          <p:nvPr/>
        </p:nvCxnSpPr>
        <p:spPr>
          <a:xfrm flipH="1">
            <a:off x="4759325" y="1816100"/>
            <a:ext cx="1588" cy="404813"/>
          </a:xfrm>
          <a:prstGeom prst="line">
            <a:avLst/>
          </a:prstGeom>
          <a:ln w="3810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5057775" y="1200150"/>
            <a:ext cx="3556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5057775" y="1381125"/>
            <a:ext cx="3556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9253" name="TextBox 57"/>
          <p:cNvSpPr txBox="1">
            <a:spLocks noChangeArrowheads="1"/>
          </p:cNvSpPr>
          <p:nvPr/>
        </p:nvSpPr>
        <p:spPr bwMode="auto">
          <a:xfrm>
            <a:off x="5360988" y="1069975"/>
            <a:ext cx="833437"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000">
                <a:solidFill>
                  <a:srgbClr val="FF0000"/>
                </a:solidFill>
              </a:rPr>
              <a:t>Hot water in</a:t>
            </a:r>
          </a:p>
        </p:txBody>
      </p:sp>
      <p:sp>
        <p:nvSpPr>
          <p:cNvPr id="9254" name="TextBox 71"/>
          <p:cNvSpPr txBox="1">
            <a:spLocks noChangeArrowheads="1"/>
          </p:cNvSpPr>
          <p:nvPr/>
        </p:nvSpPr>
        <p:spPr bwMode="auto">
          <a:xfrm>
            <a:off x="5360988" y="1260475"/>
            <a:ext cx="95726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000">
                <a:solidFill>
                  <a:schemeClr val="accent1"/>
                </a:solidFill>
              </a:rPr>
              <a:t>Cold water out</a:t>
            </a:r>
          </a:p>
        </p:txBody>
      </p:sp>
      <p:sp>
        <p:nvSpPr>
          <p:cNvPr id="9255" name="TextBox 58"/>
          <p:cNvSpPr txBox="1">
            <a:spLocks noChangeArrowheads="1"/>
          </p:cNvSpPr>
          <p:nvPr/>
        </p:nvSpPr>
        <p:spPr bwMode="auto">
          <a:xfrm>
            <a:off x="628650" y="6065838"/>
            <a:ext cx="221456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400" b="1"/>
              <a:t>Phase 1:</a:t>
            </a:r>
            <a:r>
              <a:rPr lang="en-US" altLang="en-US" sz="1400"/>
              <a:t> Drill through overburden into top of ice.</a:t>
            </a:r>
          </a:p>
        </p:txBody>
      </p:sp>
      <p:sp>
        <p:nvSpPr>
          <p:cNvPr id="9256" name="TextBox 73"/>
          <p:cNvSpPr txBox="1">
            <a:spLocks noChangeArrowheads="1"/>
          </p:cNvSpPr>
          <p:nvPr/>
        </p:nvSpPr>
        <p:spPr bwMode="auto">
          <a:xfrm>
            <a:off x="3424238" y="6065838"/>
            <a:ext cx="23304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400" b="1"/>
              <a:t>Phase 2:</a:t>
            </a:r>
            <a:r>
              <a:rPr lang="en-US" altLang="en-US" sz="1400"/>
              <a:t> Melt into ice.  Begin forming water pool.</a:t>
            </a:r>
          </a:p>
        </p:txBody>
      </p:sp>
      <p:sp>
        <p:nvSpPr>
          <p:cNvPr id="9257" name="TextBox 74"/>
          <p:cNvSpPr txBox="1">
            <a:spLocks noChangeArrowheads="1"/>
          </p:cNvSpPr>
          <p:nvPr/>
        </p:nvSpPr>
        <p:spPr bwMode="auto">
          <a:xfrm>
            <a:off x="6167438" y="6065838"/>
            <a:ext cx="26114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1400" b="1"/>
              <a:t>Phase 3:</a:t>
            </a:r>
            <a:r>
              <a:rPr lang="en-US" altLang="en-US" sz="1400"/>
              <a:t> Steady state operation.</a:t>
            </a:r>
          </a:p>
        </p:txBody>
      </p:sp>
      <p:cxnSp>
        <p:nvCxnSpPr>
          <p:cNvPr id="76" name="Straight Connector 75"/>
          <p:cNvCxnSpPr/>
          <p:nvPr/>
        </p:nvCxnSpPr>
        <p:spPr>
          <a:xfrm flipH="1">
            <a:off x="4754563" y="3890963"/>
            <a:ext cx="1587" cy="320675"/>
          </a:xfrm>
          <a:prstGeom prst="line">
            <a:avLst/>
          </a:prstGeom>
          <a:ln w="38100">
            <a:solidFill>
              <a:srgbClr val="FF0000"/>
            </a:solidFill>
            <a:prstDash val="solid"/>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4656138" y="3856038"/>
            <a:ext cx="0" cy="273050"/>
          </a:xfrm>
          <a:prstGeom prst="line">
            <a:avLst/>
          </a:prstGeom>
          <a:ln w="38100">
            <a:solidFill>
              <a:schemeClr val="accent1"/>
            </a:solidFill>
            <a:prstDash val="solid"/>
          </a:ln>
        </p:spPr>
        <p:style>
          <a:lnRef idx="1">
            <a:schemeClr val="accent1"/>
          </a:lnRef>
          <a:fillRef idx="0">
            <a:schemeClr val="accent1"/>
          </a:fillRef>
          <a:effectRef idx="0">
            <a:schemeClr val="accent1"/>
          </a:effectRef>
          <a:fontRef idx="minor">
            <a:schemeClr val="tx1"/>
          </a:fontRef>
        </p:style>
      </p:cxnSp>
      <p:grpSp>
        <p:nvGrpSpPr>
          <p:cNvPr id="9260" name="Group 77"/>
          <p:cNvGrpSpPr>
            <a:grpSpLocks/>
          </p:cNvGrpSpPr>
          <p:nvPr/>
        </p:nvGrpSpPr>
        <p:grpSpPr bwMode="auto">
          <a:xfrm>
            <a:off x="6180138" y="1717675"/>
            <a:ext cx="887412" cy="635000"/>
            <a:chOff x="3006739" y="5227142"/>
            <a:chExt cx="886813" cy="634864"/>
          </a:xfrm>
        </p:grpSpPr>
        <p:pic>
          <p:nvPicPr>
            <p:cNvPr id="9280" name="Picture 1"/>
            <p:cNvPicPr>
              <a:picLocks noChangeAspect="1"/>
            </p:cNvPicPr>
            <p:nvPr/>
          </p:nvPicPr>
          <p:blipFill>
            <a:blip r:embed="rId5">
              <a:extLst>
                <a:ext uri="{28A0092B-C50C-407E-A947-70E740481C1C}">
                  <a14:useLocalDpi xmlns:a14="http://schemas.microsoft.com/office/drawing/2010/main" val="0"/>
                </a:ext>
              </a:extLst>
            </a:blip>
            <a:srcRect l="14758" t="67632" r="22691"/>
            <a:stretch>
              <a:fillRect/>
            </a:stretch>
          </p:blipFill>
          <p:spPr bwMode="auto">
            <a:xfrm>
              <a:off x="3012644" y="5538403"/>
              <a:ext cx="880908" cy="323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 name="Rectangle 79"/>
            <p:cNvSpPr/>
            <p:nvPr/>
          </p:nvSpPr>
          <p:spPr>
            <a:xfrm>
              <a:off x="3071782" y="5239839"/>
              <a:ext cx="647263" cy="2983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282" name="TextBox 80"/>
            <p:cNvSpPr txBox="1">
              <a:spLocks noChangeArrowheads="1"/>
            </p:cNvSpPr>
            <p:nvPr/>
          </p:nvSpPr>
          <p:spPr bwMode="auto">
            <a:xfrm>
              <a:off x="3006739" y="5227142"/>
              <a:ext cx="7748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en-US" sz="700">
                  <a:solidFill>
                    <a:schemeClr val="bg1"/>
                  </a:solidFill>
                </a:rPr>
                <a:t>Water Storage &amp; Transfer Tank</a:t>
              </a:r>
            </a:p>
          </p:txBody>
        </p:sp>
      </p:grpSp>
      <p:pic>
        <p:nvPicPr>
          <p:cNvPr id="9261" name="Picture 7"/>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13968" t="3799" r="14371" b="3831"/>
          <a:stretch>
            <a:fillRect/>
          </a:stretch>
        </p:blipFill>
        <p:spPr bwMode="auto">
          <a:xfrm rot="20734606" flipH="1">
            <a:off x="7313613" y="1446213"/>
            <a:ext cx="682625"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62" name="Picture 84"/>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588250" y="1957388"/>
            <a:ext cx="306388" cy="31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 name="Oval 85"/>
          <p:cNvSpPr/>
          <p:nvPr/>
        </p:nvSpPr>
        <p:spPr>
          <a:xfrm>
            <a:off x="7859713" y="2146300"/>
            <a:ext cx="161925" cy="1619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66" name="Straight Connector 65"/>
          <p:cNvCxnSpPr/>
          <p:nvPr/>
        </p:nvCxnSpPr>
        <p:spPr>
          <a:xfrm>
            <a:off x="7448550" y="1960563"/>
            <a:ext cx="0" cy="27432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7350125" y="1316038"/>
            <a:ext cx="0" cy="3290887"/>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7" name="Oval 86"/>
          <p:cNvSpPr/>
          <p:nvPr/>
        </p:nvSpPr>
        <p:spPr>
          <a:xfrm>
            <a:off x="7283450" y="1939925"/>
            <a:ext cx="52388" cy="52388"/>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88" name="Straight Connector 87"/>
          <p:cNvCxnSpPr/>
          <p:nvPr/>
        </p:nvCxnSpPr>
        <p:spPr>
          <a:xfrm>
            <a:off x="7335838" y="1952625"/>
            <a:ext cx="23653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268" name="Group 66"/>
          <p:cNvGrpSpPr>
            <a:grpSpLocks/>
          </p:cNvGrpSpPr>
          <p:nvPr/>
        </p:nvGrpSpPr>
        <p:grpSpPr bwMode="auto">
          <a:xfrm>
            <a:off x="7993063" y="1741488"/>
            <a:ext cx="415925" cy="360362"/>
            <a:chOff x="3263900" y="1825625"/>
            <a:chExt cx="415511" cy="360363"/>
          </a:xfrm>
        </p:grpSpPr>
        <p:sp>
          <p:nvSpPr>
            <p:cNvPr id="97" name="Rectangle 96"/>
            <p:cNvSpPr/>
            <p:nvPr/>
          </p:nvSpPr>
          <p:spPr bwMode="auto">
            <a:xfrm>
              <a:off x="3333680" y="1825625"/>
              <a:ext cx="275950" cy="360363"/>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dirty="0"/>
            </a:p>
          </p:txBody>
        </p:sp>
        <p:sp>
          <p:nvSpPr>
            <p:cNvPr id="9279" name="TextBox 33"/>
            <p:cNvSpPr txBox="1">
              <a:spLocks noChangeArrowheads="1"/>
            </p:cNvSpPr>
            <p:nvPr/>
          </p:nvSpPr>
          <p:spPr bwMode="auto">
            <a:xfrm>
              <a:off x="3263900" y="1851458"/>
              <a:ext cx="415511" cy="307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en-US" sz="700">
                  <a:solidFill>
                    <a:schemeClr val="bg1"/>
                  </a:solidFill>
                </a:rPr>
                <a:t>Hot</a:t>
              </a:r>
            </a:p>
            <a:p>
              <a:pPr algn="ctr">
                <a:lnSpc>
                  <a:spcPct val="100000"/>
                </a:lnSpc>
                <a:spcBef>
                  <a:spcPct val="0"/>
                </a:spcBef>
                <a:buFontTx/>
                <a:buNone/>
              </a:pPr>
              <a:r>
                <a:rPr lang="en-US" altLang="en-US" sz="700">
                  <a:solidFill>
                    <a:schemeClr val="bg1"/>
                  </a:solidFill>
                </a:rPr>
                <a:t>Water</a:t>
              </a:r>
            </a:p>
          </p:txBody>
        </p:sp>
      </p:grpSp>
      <p:sp>
        <p:nvSpPr>
          <p:cNvPr id="84" name="Rectangle 83"/>
          <p:cNvSpPr/>
          <p:nvPr/>
        </p:nvSpPr>
        <p:spPr>
          <a:xfrm>
            <a:off x="7572375" y="1757363"/>
            <a:ext cx="477838" cy="579437"/>
          </a:xfrm>
          <a:prstGeom prst="rect">
            <a:avLst/>
          </a:prstGeom>
          <a:solidFill>
            <a:schemeClr val="bg1">
              <a:lumMod val="85000"/>
              <a:alpha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69" name="Straight Connector 68"/>
          <p:cNvCxnSpPr/>
          <p:nvPr/>
        </p:nvCxnSpPr>
        <p:spPr>
          <a:xfrm>
            <a:off x="7775575" y="1487488"/>
            <a:ext cx="41116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8167688" y="1468438"/>
            <a:ext cx="0" cy="27463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6611938" y="1312863"/>
            <a:ext cx="1646237"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8242300" y="1292225"/>
            <a:ext cx="0" cy="4572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6630988" y="1295400"/>
            <a:ext cx="0" cy="457200"/>
          </a:xfrm>
          <a:prstGeom prst="line">
            <a:avLst/>
          </a:prstGeom>
          <a:ln w="38100"/>
        </p:spPr>
        <p:style>
          <a:lnRef idx="1">
            <a:schemeClr val="accent1"/>
          </a:lnRef>
          <a:fillRef idx="0">
            <a:schemeClr val="accent1"/>
          </a:fillRef>
          <a:effectRef idx="0">
            <a:schemeClr val="accent1"/>
          </a:effectRef>
          <a:fontRef idx="minor">
            <a:schemeClr val="tx1"/>
          </a:fontRef>
        </p:style>
      </p:cxnSp>
      <p:grpSp>
        <p:nvGrpSpPr>
          <p:cNvPr id="9275" name="Group 109"/>
          <p:cNvGrpSpPr>
            <a:grpSpLocks/>
          </p:cNvGrpSpPr>
          <p:nvPr/>
        </p:nvGrpSpPr>
        <p:grpSpPr bwMode="auto">
          <a:xfrm>
            <a:off x="8405813" y="1568450"/>
            <a:ext cx="234950" cy="782638"/>
            <a:chOff x="8528933" y="1509237"/>
            <a:chExt cx="234064" cy="782423"/>
          </a:xfrm>
        </p:grpSpPr>
        <p:sp>
          <p:nvSpPr>
            <p:cNvPr id="111" name="Rectangle 110"/>
            <p:cNvSpPr/>
            <p:nvPr/>
          </p:nvSpPr>
          <p:spPr>
            <a:xfrm>
              <a:off x="8528933" y="1509237"/>
              <a:ext cx="234064" cy="782423"/>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277" name="TextBox 111"/>
            <p:cNvSpPr txBox="1">
              <a:spLocks noChangeArrowheads="1"/>
            </p:cNvSpPr>
            <p:nvPr/>
          </p:nvSpPr>
          <p:spPr bwMode="auto">
            <a:xfrm rot="-5400000">
              <a:off x="8330013" y="1800421"/>
              <a:ext cx="631904"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n-US" sz="700">
                  <a:solidFill>
                    <a:schemeClr val="bg1"/>
                  </a:solidFill>
                </a:rPr>
                <a:t>Heat Source</a:t>
              </a:r>
            </a:p>
          </p:txBody>
        </p:sp>
      </p:grpSp>
    </p:spTree>
    <p:extLst>
      <p:ext uri="{BB962C8B-B14F-4D97-AF65-F5344CB8AC3E}">
        <p14:creationId xmlns:p14="http://schemas.microsoft.com/office/powerpoint/2010/main" val="333357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237330" y="982679"/>
            <a:ext cx="8567928" cy="5373671"/>
          </a:xfrm>
          <a:prstGeom prst="rect">
            <a:avLst/>
          </a:prstGeom>
        </p:spPr>
      </p:pic>
      <p:sp>
        <p:nvSpPr>
          <p:cNvPr id="2" name="Title 1"/>
          <p:cNvSpPr>
            <a:spLocks noGrp="1"/>
          </p:cNvSpPr>
          <p:nvPr>
            <p:ph type="title"/>
          </p:nvPr>
        </p:nvSpPr>
        <p:spPr/>
        <p:txBody>
          <a:bodyPr/>
          <a:lstStyle/>
          <a:p>
            <a:r>
              <a:rPr lang="en-US" sz="2000" dirty="0"/>
              <a:t>Predicted Time Needed to Withdraw Water at a 100 gal/day Rate</a:t>
            </a:r>
          </a:p>
        </p:txBody>
      </p:sp>
      <p:pic>
        <p:nvPicPr>
          <p:cNvPr id="5" name="Picture 4"/>
          <p:cNvPicPr>
            <a:picLocks noChangeAspect="1"/>
          </p:cNvPicPr>
          <p:nvPr/>
        </p:nvPicPr>
        <p:blipFill rotWithShape="1">
          <a:blip r:embed="rId3"/>
          <a:srcRect b="23872"/>
          <a:stretch/>
        </p:blipFill>
        <p:spPr>
          <a:xfrm>
            <a:off x="7422204" y="3689116"/>
            <a:ext cx="1045295" cy="1847688"/>
          </a:xfrm>
          <a:prstGeom prst="rect">
            <a:avLst/>
          </a:prstGeom>
        </p:spPr>
      </p:pic>
      <p:sp>
        <p:nvSpPr>
          <p:cNvPr id="4" name="TextBox 3"/>
          <p:cNvSpPr txBox="1"/>
          <p:nvPr/>
        </p:nvSpPr>
        <p:spPr>
          <a:xfrm>
            <a:off x="555171" y="6354247"/>
            <a:ext cx="2217274" cy="307777"/>
          </a:xfrm>
          <a:prstGeom prst="rect">
            <a:avLst/>
          </a:prstGeom>
          <a:noFill/>
        </p:spPr>
        <p:txBody>
          <a:bodyPr wrap="none" rtlCol="0">
            <a:spAutoFit/>
          </a:bodyPr>
          <a:lstStyle/>
          <a:p>
            <a:r>
              <a:rPr lang="en-US" sz="1400" dirty="0"/>
              <a:t>Note: assumes -80° C ice</a:t>
            </a:r>
          </a:p>
        </p:txBody>
      </p:sp>
      <p:sp>
        <p:nvSpPr>
          <p:cNvPr id="7" name="Footer Placeholder 2"/>
          <p:cNvSpPr txBox="1">
            <a:spLocks/>
          </p:cNvSpPr>
          <p:nvPr/>
        </p:nvSpPr>
        <p:spPr>
          <a:xfrm>
            <a:off x="3124200" y="6553200"/>
            <a:ext cx="2895600" cy="30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l" rtl="0" eaLnBrk="0" fontAlgn="base"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Arial" charset="0"/>
              </a:defRPr>
            </a:lvl1pPr>
            <a:lvl2pPr marL="742950" indent="-285750" algn="l" rtl="0" eaLnBrk="0" fontAlgn="base"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Arial" charset="0"/>
              </a:defRPr>
            </a:lvl2pPr>
            <a:lvl3pPr marL="1143000" indent="-228600" algn="l" rtl="0" eaLnBrk="0" fontAlgn="base"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Arial" charset="0"/>
              </a:defRPr>
            </a:lvl3pPr>
            <a:lvl4pPr marL="1600200" indent="-228600" algn="l" rtl="0" eaLnBrk="0" fontAlgn="base"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Arial" charset="0"/>
              </a:defRPr>
            </a:lvl4pPr>
            <a:lvl5pPr marL="2057400" indent="-228600" algn="l" rtl="0" eaLnBrk="0" fontAlgn="base"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Arial" charset="0"/>
              </a:defRPr>
            </a:lvl5pPr>
            <a:lvl6pPr marL="2514600" indent="-228600" algn="l" defTabSz="914400" rtl="0" eaLnBrk="0" fontAlgn="base" latinLnBrk="0"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Arial" charset="0"/>
              </a:defRPr>
            </a:lvl6pPr>
            <a:lvl7pPr marL="2971800" indent="-228600" algn="l" defTabSz="914400" rtl="0" eaLnBrk="0" fontAlgn="base" latinLnBrk="0"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Arial" charset="0"/>
              </a:defRPr>
            </a:lvl7pPr>
            <a:lvl8pPr marL="3429000" indent="-228600" algn="l" defTabSz="914400" rtl="0" eaLnBrk="0" fontAlgn="base" latinLnBrk="0"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Arial" charset="0"/>
              </a:defRPr>
            </a:lvl8pPr>
            <a:lvl9pPr marL="3886200" indent="-228600" algn="l" defTabSz="914400" rtl="0" eaLnBrk="0" fontAlgn="base" latinLnBrk="0"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Arial" charset="0"/>
              </a:defRPr>
            </a:lvl9pPr>
          </a:lstStyle>
          <a:p>
            <a:pPr algn="ctr"/>
            <a:r>
              <a:rPr lang="en-US" altLang="en-US" sz="800">
                <a:solidFill>
                  <a:srgbClr val="FF9966"/>
                </a:solidFill>
              </a:rPr>
              <a:t> </a:t>
            </a:r>
            <a:endParaRPr lang="en-US" altLang="en-US" sz="800" dirty="0">
              <a:solidFill>
                <a:srgbClr val="FF9966"/>
              </a:solidFill>
            </a:endParaRPr>
          </a:p>
        </p:txBody>
      </p:sp>
    </p:spTree>
    <p:extLst>
      <p:ext uri="{BB962C8B-B14F-4D97-AF65-F5344CB8AC3E}">
        <p14:creationId xmlns:p14="http://schemas.microsoft.com/office/powerpoint/2010/main" val="31600674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Experiment Equipment and Layout</a:t>
            </a:r>
          </a:p>
        </p:txBody>
      </p:sp>
      <p:sp>
        <p:nvSpPr>
          <p:cNvPr id="3" name="Slide Number Placeholder 2"/>
          <p:cNvSpPr>
            <a:spLocks noGrp="1"/>
          </p:cNvSpPr>
          <p:nvPr>
            <p:ph type="sldNum" sz="quarter" idx="4294967295"/>
          </p:nvPr>
        </p:nvSpPr>
        <p:spPr>
          <a:xfrm>
            <a:off x="7010400" y="6356350"/>
            <a:ext cx="2133600" cy="365125"/>
          </a:xfrm>
        </p:spPr>
        <p:txBody>
          <a:bodyPr/>
          <a:lstStyle/>
          <a:p>
            <a:pPr>
              <a:defRPr/>
            </a:pPr>
            <a:fld id="{70E8958E-9A01-4F8D-B358-74C27E647D0A}" type="slidenum">
              <a:rPr lang="en-US" altLang="en-US" smtClean="0"/>
              <a:pPr>
                <a:defRPr/>
              </a:pPr>
              <a:t>5</a:t>
            </a:fld>
            <a:endParaRPr lang="en-US" altLang="en-US"/>
          </a:p>
        </p:txBody>
      </p:sp>
      <p:pic>
        <p:nvPicPr>
          <p:cNvPr id="4" name="Picture 3"/>
          <p:cNvPicPr>
            <a:picLocks noChangeAspect="1"/>
          </p:cNvPicPr>
          <p:nvPr/>
        </p:nvPicPr>
        <p:blipFill>
          <a:blip r:embed="rId2"/>
          <a:stretch>
            <a:fillRect/>
          </a:stretch>
        </p:blipFill>
        <p:spPr>
          <a:xfrm>
            <a:off x="468625" y="1229260"/>
            <a:ext cx="5057105" cy="3657371"/>
          </a:xfrm>
          <a:prstGeom prst="rect">
            <a:avLst/>
          </a:prstGeom>
        </p:spPr>
      </p:pic>
      <p:pic>
        <p:nvPicPr>
          <p:cNvPr id="6" name="Picture 5"/>
          <p:cNvPicPr>
            <a:picLocks noChangeAspect="1"/>
          </p:cNvPicPr>
          <p:nvPr/>
        </p:nvPicPr>
        <p:blipFill>
          <a:blip r:embed="rId3"/>
          <a:stretch>
            <a:fillRect/>
          </a:stretch>
        </p:blipFill>
        <p:spPr>
          <a:xfrm>
            <a:off x="5842563" y="1201183"/>
            <a:ext cx="2750336" cy="4991971"/>
          </a:xfrm>
          <a:prstGeom prst="rect">
            <a:avLst/>
          </a:prstGeom>
        </p:spPr>
      </p:pic>
      <p:sp>
        <p:nvSpPr>
          <p:cNvPr id="7" name="TextBox 6"/>
          <p:cNvSpPr txBox="1"/>
          <p:nvPr/>
        </p:nvSpPr>
        <p:spPr>
          <a:xfrm>
            <a:off x="6313509" y="6184158"/>
            <a:ext cx="1808444" cy="369332"/>
          </a:xfrm>
          <a:prstGeom prst="rect">
            <a:avLst/>
          </a:prstGeom>
          <a:noFill/>
        </p:spPr>
        <p:txBody>
          <a:bodyPr wrap="none" rtlCol="0">
            <a:spAutoFit/>
          </a:bodyPr>
          <a:lstStyle/>
          <a:p>
            <a:r>
              <a:rPr lang="en-US" dirty="0"/>
              <a:t>JSC 2-foot bell jar</a:t>
            </a:r>
          </a:p>
        </p:txBody>
      </p:sp>
      <p:sp>
        <p:nvSpPr>
          <p:cNvPr id="8" name="TextBox 7"/>
          <p:cNvSpPr txBox="1"/>
          <p:nvPr/>
        </p:nvSpPr>
        <p:spPr>
          <a:xfrm>
            <a:off x="269405" y="4948790"/>
            <a:ext cx="5657261" cy="1661993"/>
          </a:xfrm>
          <a:prstGeom prst="rect">
            <a:avLst/>
          </a:prstGeom>
          <a:noFill/>
        </p:spPr>
        <p:txBody>
          <a:bodyPr wrap="square" rtlCol="0">
            <a:spAutoFit/>
          </a:bodyPr>
          <a:lstStyle/>
          <a:p>
            <a:pPr marL="342900" indent="-342900">
              <a:buFont typeface="Arial" panose="020B0604020202020204" pitchFamily="34" charset="0"/>
              <a:buChar char="•"/>
            </a:pPr>
            <a:r>
              <a:rPr lang="en-US" dirty="0"/>
              <a:t>Twelve test points – combinations of</a:t>
            </a:r>
          </a:p>
          <a:p>
            <a:pPr marL="800100" lvl="1" indent="-342900">
              <a:buFont typeface="Arial" panose="020B0604020202020204" pitchFamily="34" charset="0"/>
              <a:buChar char="•"/>
            </a:pPr>
            <a:r>
              <a:rPr lang="en-US" sz="1600" dirty="0"/>
              <a:t>Two </a:t>
            </a:r>
            <a:r>
              <a:rPr lang="en-US" sz="1600" dirty="0" err="1"/>
              <a:t>dewar</a:t>
            </a:r>
            <a:r>
              <a:rPr lang="en-US" sz="1600" dirty="0"/>
              <a:t> diameters (4.5 and 6.0 in)</a:t>
            </a:r>
          </a:p>
          <a:p>
            <a:pPr marL="800100" lvl="1" indent="-342900">
              <a:buFont typeface="Arial" panose="020B0604020202020204" pitchFamily="34" charset="0"/>
              <a:buChar char="•"/>
            </a:pPr>
            <a:r>
              <a:rPr lang="en-US" sz="1600" dirty="0"/>
              <a:t>Six chamber pressure (1000 – 8 </a:t>
            </a:r>
            <a:r>
              <a:rPr lang="en-US" sz="1600" dirty="0" err="1"/>
              <a:t>mb</a:t>
            </a:r>
            <a:r>
              <a:rPr lang="en-US" sz="1600" dirty="0"/>
              <a:t>)</a:t>
            </a:r>
          </a:p>
          <a:p>
            <a:pPr marL="800100" lvl="1" indent="-342900">
              <a:buFont typeface="Arial" panose="020B0604020202020204" pitchFamily="34" charset="0"/>
              <a:buChar char="•"/>
            </a:pPr>
            <a:r>
              <a:rPr lang="en-US" sz="1600" dirty="0"/>
              <a:t>Two chamber temperatures (-20 C and -40 C)</a:t>
            </a:r>
          </a:p>
          <a:p>
            <a:pPr marL="342900" indent="-342900">
              <a:buFont typeface="Arial" panose="020B0604020202020204" pitchFamily="34" charset="0"/>
              <a:buChar char="•"/>
            </a:pPr>
            <a:r>
              <a:rPr lang="en-US" dirty="0"/>
              <a:t>Evaporative loss measured using a load cell</a:t>
            </a:r>
          </a:p>
          <a:p>
            <a:pPr marL="342900" indent="-342900">
              <a:buFont typeface="Arial" panose="020B0604020202020204" pitchFamily="34" charset="0"/>
              <a:buChar char="•"/>
            </a:pPr>
            <a:r>
              <a:rPr lang="en-US" dirty="0"/>
              <a:t>Total heat transfer measured via i</a:t>
            </a:r>
            <a:r>
              <a:rPr lang="en-US" sz="1600" dirty="0"/>
              <a:t>mmersion heater power</a:t>
            </a:r>
            <a:endParaRPr lang="en-US" dirty="0"/>
          </a:p>
        </p:txBody>
      </p:sp>
    </p:spTree>
    <p:extLst>
      <p:ext uri="{BB962C8B-B14F-4D97-AF65-F5344CB8AC3E}">
        <p14:creationId xmlns:p14="http://schemas.microsoft.com/office/powerpoint/2010/main" val="24052451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370" y="58992"/>
            <a:ext cx="8077200" cy="742950"/>
          </a:xfrm>
        </p:spPr>
        <p:txBody>
          <a:bodyPr/>
          <a:lstStyle/>
          <a:p>
            <a:r>
              <a:rPr lang="en-US" sz="2000" dirty="0"/>
              <a:t>Sherwood–Rayleigh Relation for Water Undergoing Natural</a:t>
            </a:r>
            <a:br>
              <a:rPr lang="en-US" sz="2000" dirty="0"/>
            </a:br>
            <a:r>
              <a:rPr lang="en-US" sz="2000" dirty="0"/>
              <a:t>Convection-Driven Evaporation</a:t>
            </a:r>
          </a:p>
        </p:txBody>
      </p:sp>
      <p:sp>
        <p:nvSpPr>
          <p:cNvPr id="3" name="Slide Number Placeholder 2"/>
          <p:cNvSpPr>
            <a:spLocks noGrp="1"/>
          </p:cNvSpPr>
          <p:nvPr>
            <p:ph type="sldNum" sz="quarter" idx="4294967295"/>
          </p:nvPr>
        </p:nvSpPr>
        <p:spPr>
          <a:xfrm>
            <a:off x="7010400" y="6356350"/>
            <a:ext cx="2133600" cy="365125"/>
          </a:xfrm>
        </p:spPr>
        <p:txBody>
          <a:bodyPr/>
          <a:lstStyle/>
          <a:p>
            <a:pPr>
              <a:defRPr/>
            </a:pPr>
            <a:fld id="{70E8958E-9A01-4F8D-B358-74C27E647D0A}" type="slidenum">
              <a:rPr lang="en-US" altLang="en-US" smtClean="0"/>
              <a:pPr>
                <a:defRPr/>
              </a:pPr>
              <a:t>6</a:t>
            </a:fld>
            <a:endParaRPr lang="en-US" altLang="en-US"/>
          </a:p>
        </p:txBody>
      </p:sp>
      <p:pic>
        <p:nvPicPr>
          <p:cNvPr id="6" name="Picture 5"/>
          <p:cNvPicPr>
            <a:picLocks noChangeAspect="1"/>
          </p:cNvPicPr>
          <p:nvPr/>
        </p:nvPicPr>
        <p:blipFill>
          <a:blip r:embed="rId2"/>
          <a:stretch>
            <a:fillRect/>
          </a:stretch>
        </p:blipFill>
        <p:spPr>
          <a:xfrm>
            <a:off x="646180" y="948600"/>
            <a:ext cx="7804803" cy="5654331"/>
          </a:xfrm>
          <a:prstGeom prst="rect">
            <a:avLst/>
          </a:prstGeom>
        </p:spPr>
      </p:pic>
    </p:spTree>
    <p:extLst>
      <p:ext uri="{BB962C8B-B14F-4D97-AF65-F5344CB8AC3E}">
        <p14:creationId xmlns:p14="http://schemas.microsoft.com/office/powerpoint/2010/main" val="3701953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Convective Heat Loss from Water to a Gas</a:t>
            </a:r>
          </a:p>
        </p:txBody>
      </p:sp>
      <p:sp>
        <p:nvSpPr>
          <p:cNvPr id="3" name="Slide Number Placeholder 2"/>
          <p:cNvSpPr>
            <a:spLocks noGrp="1"/>
          </p:cNvSpPr>
          <p:nvPr>
            <p:ph type="sldNum" sz="quarter" idx="4294967295"/>
          </p:nvPr>
        </p:nvSpPr>
        <p:spPr>
          <a:xfrm>
            <a:off x="7010400" y="6356350"/>
            <a:ext cx="2133600" cy="365125"/>
          </a:xfrm>
        </p:spPr>
        <p:txBody>
          <a:bodyPr/>
          <a:lstStyle/>
          <a:p>
            <a:pPr>
              <a:defRPr/>
            </a:pPr>
            <a:fld id="{70E8958E-9A01-4F8D-B358-74C27E647D0A}" type="slidenum">
              <a:rPr lang="en-US" altLang="en-US" smtClean="0"/>
              <a:pPr>
                <a:defRPr/>
              </a:pPr>
              <a:t>7</a:t>
            </a:fld>
            <a:endParaRPr lang="en-US" altLang="en-US"/>
          </a:p>
        </p:txBody>
      </p:sp>
      <p:pic>
        <p:nvPicPr>
          <p:cNvPr id="6" name="Picture 5"/>
          <p:cNvPicPr>
            <a:picLocks noChangeAspect="1"/>
          </p:cNvPicPr>
          <p:nvPr/>
        </p:nvPicPr>
        <p:blipFill>
          <a:blip r:embed="rId2"/>
          <a:stretch>
            <a:fillRect/>
          </a:stretch>
        </p:blipFill>
        <p:spPr>
          <a:xfrm>
            <a:off x="745105" y="932045"/>
            <a:ext cx="7609623" cy="5576086"/>
          </a:xfrm>
          <a:prstGeom prst="rect">
            <a:avLst/>
          </a:prstGeom>
        </p:spPr>
      </p:pic>
    </p:spTree>
    <p:extLst>
      <p:ext uri="{BB962C8B-B14F-4D97-AF65-F5344CB8AC3E}">
        <p14:creationId xmlns:p14="http://schemas.microsoft.com/office/powerpoint/2010/main" val="3697821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200" dirty="0"/>
              <a:t>Components of Heat Transfer, Water to CO2 at T = -45°C</a:t>
            </a:r>
          </a:p>
        </p:txBody>
      </p:sp>
      <p:sp>
        <p:nvSpPr>
          <p:cNvPr id="3" name="Slide Number Placeholder 2"/>
          <p:cNvSpPr>
            <a:spLocks noGrp="1"/>
          </p:cNvSpPr>
          <p:nvPr>
            <p:ph type="sldNum" sz="quarter" idx="12"/>
          </p:nvPr>
        </p:nvSpPr>
        <p:spPr/>
        <p:txBody>
          <a:bodyPr/>
          <a:lstStyle/>
          <a:p>
            <a:pPr>
              <a:defRPr/>
            </a:pPr>
            <a:fld id="{C30E9D5D-D70B-DF4D-BE92-1E87454395AC}" type="slidenum">
              <a:rPr lang="en-US" smtClean="0">
                <a:solidFill>
                  <a:prstClr val="black"/>
                </a:solidFill>
              </a:rPr>
              <a:pPr>
                <a:defRPr/>
              </a:pPr>
              <a:t>8</a:t>
            </a:fld>
            <a:endParaRPr lang="en-US">
              <a:solidFill>
                <a:prstClr val="black"/>
              </a:solidFill>
            </a:endParaRPr>
          </a:p>
        </p:txBody>
      </p:sp>
      <p:pic>
        <p:nvPicPr>
          <p:cNvPr id="6" name="Picture 5"/>
          <p:cNvPicPr>
            <a:picLocks noChangeAspect="1"/>
          </p:cNvPicPr>
          <p:nvPr/>
        </p:nvPicPr>
        <p:blipFill rotWithShape="1">
          <a:blip r:embed="rId2"/>
          <a:srcRect t="11290"/>
          <a:stretch/>
        </p:blipFill>
        <p:spPr>
          <a:xfrm>
            <a:off x="395287" y="1009650"/>
            <a:ext cx="8101013" cy="5472112"/>
          </a:xfrm>
          <a:prstGeom prst="rect">
            <a:avLst/>
          </a:prstGeom>
        </p:spPr>
      </p:pic>
    </p:spTree>
    <p:extLst>
      <p:ext uri="{BB962C8B-B14F-4D97-AF65-F5344CB8AC3E}">
        <p14:creationId xmlns:p14="http://schemas.microsoft.com/office/powerpoint/2010/main" val="34768464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p:txBody>
          <a:bodyPr/>
          <a:lstStyle/>
          <a:p>
            <a:r>
              <a:rPr lang="en-US" dirty="0"/>
              <a:t>Water will likely be an important resource for future human missions to Mars</a:t>
            </a:r>
          </a:p>
          <a:p>
            <a:r>
              <a:rPr lang="en-US" dirty="0"/>
              <a:t>Recent discoveries of exposed ice sheets on Mars supports the theory that extensive buried ice sheets exist at mid latitude locations</a:t>
            </a:r>
          </a:p>
          <a:p>
            <a:r>
              <a:rPr lang="en-US" dirty="0"/>
              <a:t>The Rodriguez Well technique offers one means for extracting significant quantities of water from these ice sheets</a:t>
            </a:r>
          </a:p>
          <a:p>
            <a:pPr lvl="1"/>
            <a:r>
              <a:rPr lang="en-US" dirty="0"/>
              <a:t>Extensive history of use in terrestrial applications</a:t>
            </a:r>
          </a:p>
          <a:p>
            <a:r>
              <a:rPr lang="en-US" dirty="0"/>
              <a:t>Recent experiments at the NASA Johnson Space Center indicate these wells can be formed under ambient surface conditions on Mars</a:t>
            </a:r>
          </a:p>
          <a:p>
            <a:pPr lvl="1"/>
            <a:r>
              <a:rPr lang="en-US" dirty="0"/>
              <a:t>Water pools can be sustained with water held near freezing conditions</a:t>
            </a:r>
          </a:p>
          <a:p>
            <a:pPr lvl="2"/>
            <a:r>
              <a:rPr lang="en-US" dirty="0"/>
              <a:t>This approach is used in terrestrial </a:t>
            </a:r>
            <a:r>
              <a:rPr lang="en-US" dirty="0" err="1"/>
              <a:t>Rodwells</a:t>
            </a:r>
            <a:endParaRPr lang="en-US" dirty="0"/>
          </a:p>
          <a:p>
            <a:pPr lvl="1"/>
            <a:r>
              <a:rPr lang="en-US" dirty="0"/>
              <a:t>Water pools under these Martian conditions found to exhibit structural characteristics similar to terrestrial </a:t>
            </a:r>
            <a:r>
              <a:rPr lang="en-US" dirty="0" err="1"/>
              <a:t>Rodwells</a:t>
            </a:r>
            <a:endParaRPr lang="en-US" dirty="0"/>
          </a:p>
          <a:p>
            <a:pPr lvl="2"/>
            <a:r>
              <a:rPr lang="en-US" dirty="0"/>
              <a:t>For example: ice shelf formation</a:t>
            </a:r>
          </a:p>
          <a:p>
            <a:pPr lvl="1"/>
            <a:r>
              <a:rPr lang="en-US" dirty="0"/>
              <a:t>Evaporation follows power law trends observed for terrestrial water pools at Earth ambient conditions</a:t>
            </a:r>
          </a:p>
          <a:p>
            <a:r>
              <a:rPr lang="en-US" dirty="0"/>
              <a:t>Total heat loss rates will be used to adapt CRREL simulation models for use in predicting Martian </a:t>
            </a:r>
            <a:r>
              <a:rPr lang="en-US" dirty="0" err="1"/>
              <a:t>Rodwell</a:t>
            </a:r>
            <a:r>
              <a:rPr lang="en-US" dirty="0"/>
              <a:t> performance</a:t>
            </a:r>
          </a:p>
        </p:txBody>
      </p:sp>
      <p:sp>
        <p:nvSpPr>
          <p:cNvPr id="4" name="Slide Number Placeholder 3"/>
          <p:cNvSpPr>
            <a:spLocks noGrp="1"/>
          </p:cNvSpPr>
          <p:nvPr>
            <p:ph type="sldNum" sz="quarter" idx="4294967295"/>
          </p:nvPr>
        </p:nvSpPr>
        <p:spPr>
          <a:xfrm>
            <a:off x="7010400" y="6356350"/>
            <a:ext cx="2133600" cy="365125"/>
          </a:xfrm>
        </p:spPr>
        <p:txBody>
          <a:bodyPr/>
          <a:lstStyle/>
          <a:p>
            <a:pPr>
              <a:defRPr/>
            </a:pPr>
            <a:fld id="{7B72F5D6-4DF7-427A-8460-4436B6C8C2D2}" type="slidenum">
              <a:rPr lang="en-US" altLang="en-US" smtClean="0"/>
              <a:pPr>
                <a:defRPr/>
              </a:pPr>
              <a:t>9</a:t>
            </a:fld>
            <a:endParaRPr lang="en-US" altLang="en-US"/>
          </a:p>
        </p:txBody>
      </p:sp>
    </p:spTree>
    <p:extLst>
      <p:ext uri="{BB962C8B-B14F-4D97-AF65-F5344CB8AC3E}">
        <p14:creationId xmlns:p14="http://schemas.microsoft.com/office/powerpoint/2010/main" val="25106048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Backup</a:t>
            </a:r>
          </a:p>
        </p:txBody>
      </p:sp>
      <p:sp>
        <p:nvSpPr>
          <p:cNvPr id="3" name="Slide Number Placeholder 2"/>
          <p:cNvSpPr>
            <a:spLocks noGrp="1"/>
          </p:cNvSpPr>
          <p:nvPr>
            <p:ph type="sldNum" sz="quarter" idx="4294967295"/>
          </p:nvPr>
        </p:nvSpPr>
        <p:spPr>
          <a:xfrm>
            <a:off x="7010400" y="6356350"/>
            <a:ext cx="2133600" cy="365125"/>
          </a:xfrm>
        </p:spPr>
        <p:txBody>
          <a:bodyPr/>
          <a:lstStyle/>
          <a:p>
            <a:pPr>
              <a:defRPr/>
            </a:pPr>
            <a:fld id="{70E8958E-9A01-4F8D-B358-74C27E647D0A}" type="slidenum">
              <a:rPr lang="en-US" altLang="en-US" smtClean="0"/>
              <a:pPr>
                <a:defRPr/>
              </a:pPr>
              <a:t>10</a:t>
            </a:fld>
            <a:endParaRPr lang="en-US" altLang="en-US"/>
          </a:p>
        </p:txBody>
      </p:sp>
    </p:spTree>
    <p:extLst>
      <p:ext uri="{BB962C8B-B14F-4D97-AF65-F5344CB8AC3E}">
        <p14:creationId xmlns:p14="http://schemas.microsoft.com/office/powerpoint/2010/main" val="4088352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 name="Picture 141"/>
          <p:cNvPicPr>
            <a:picLocks noChangeAspect="1"/>
          </p:cNvPicPr>
          <p:nvPr/>
        </p:nvPicPr>
        <p:blipFill rotWithShape="1">
          <a:blip r:embed="rId2">
            <a:extLst>
              <a:ext uri="{28A0092B-C50C-407E-A947-70E740481C1C}">
                <a14:useLocalDpi xmlns:a14="http://schemas.microsoft.com/office/drawing/2010/main"/>
              </a:ext>
            </a:extLst>
          </a:blip>
          <a:srcRect l="32966" r="32066" b="12120"/>
          <a:stretch/>
        </p:blipFill>
        <p:spPr>
          <a:xfrm>
            <a:off x="7347496" y="2195267"/>
            <a:ext cx="1570466" cy="775853"/>
          </a:xfrm>
          <a:prstGeom prst="rect">
            <a:avLst/>
          </a:prstGeom>
          <a:solidFill>
            <a:schemeClr val="bg1"/>
          </a:solidFill>
          <a:ln>
            <a:solidFill>
              <a:schemeClr val="tx1"/>
            </a:solidFill>
          </a:ln>
        </p:spPr>
      </p:pic>
      <p:sp>
        <p:nvSpPr>
          <p:cNvPr id="118" name="Rectangle 117"/>
          <p:cNvSpPr/>
          <p:nvPr/>
        </p:nvSpPr>
        <p:spPr bwMode="auto">
          <a:xfrm>
            <a:off x="5546480" y="3081316"/>
            <a:ext cx="2540880" cy="1618304"/>
          </a:xfrm>
          <a:prstGeom prst="rect">
            <a:avLst/>
          </a:prstGeom>
          <a:solidFill>
            <a:schemeClr val="bg1"/>
          </a:solidFill>
          <a:ln w="19050" cap="flat" cmpd="sng" algn="ctr">
            <a:solidFill>
              <a:schemeClr val="tx1"/>
            </a:solidFill>
            <a:prstDash val="dash"/>
            <a:round/>
            <a:headEnd type="none" w="med" len="med"/>
            <a:tailEnd type="none" w="med" len="med"/>
          </a:ln>
          <a:effectLst/>
        </p:spPr>
        <p:txBody>
          <a:bodyPr vert="horz" wrap="none" lIns="42217" tIns="42217" rIns="42217" bIns="42217" numCol="1" rtlCol="0" anchor="ctr" anchorCtr="0" compatLnSpc="1">
            <a:prstTxWarp prst="textNoShape">
              <a:avLst/>
            </a:prstTxWarp>
          </a:bodyPr>
          <a:lstStyle/>
          <a:p>
            <a:pPr algn="ctr" defTabSz="844357" eaLnBrk="0" fontAlgn="base" hangingPunct="0">
              <a:spcBef>
                <a:spcPct val="0"/>
              </a:spcBef>
              <a:spcAft>
                <a:spcPct val="0"/>
              </a:spcAft>
            </a:pPr>
            <a:endParaRPr lang="en-US" sz="700">
              <a:latin typeface="Arial" charset="0"/>
            </a:endParaRPr>
          </a:p>
        </p:txBody>
      </p:sp>
      <p:sp>
        <p:nvSpPr>
          <p:cNvPr id="113" name="Rectangle 112"/>
          <p:cNvSpPr/>
          <p:nvPr/>
        </p:nvSpPr>
        <p:spPr bwMode="auto">
          <a:xfrm>
            <a:off x="1466539" y="3171087"/>
            <a:ext cx="2495861" cy="1482193"/>
          </a:xfrm>
          <a:prstGeom prst="rect">
            <a:avLst/>
          </a:prstGeom>
          <a:solidFill>
            <a:schemeClr val="bg1"/>
          </a:solidFill>
          <a:ln w="19050" cap="flat" cmpd="sng" algn="ctr">
            <a:solidFill>
              <a:schemeClr val="tx1"/>
            </a:solidFill>
            <a:prstDash val="dash"/>
            <a:round/>
            <a:headEnd type="none" w="med" len="med"/>
            <a:tailEnd type="none" w="med" len="med"/>
          </a:ln>
          <a:effectLst/>
        </p:spPr>
        <p:txBody>
          <a:bodyPr vert="horz" wrap="none" lIns="42217" tIns="42217" rIns="42217" bIns="42217" numCol="1" rtlCol="0" anchor="ctr" anchorCtr="0" compatLnSpc="1">
            <a:prstTxWarp prst="textNoShape">
              <a:avLst/>
            </a:prstTxWarp>
          </a:bodyPr>
          <a:lstStyle/>
          <a:p>
            <a:pPr algn="ctr" defTabSz="844357" eaLnBrk="0" fontAlgn="base" hangingPunct="0">
              <a:spcBef>
                <a:spcPct val="0"/>
              </a:spcBef>
              <a:spcAft>
                <a:spcPct val="0"/>
              </a:spcAft>
            </a:pPr>
            <a:endParaRPr lang="en-US" sz="700">
              <a:latin typeface="Arial" charset="0"/>
            </a:endParaRPr>
          </a:p>
        </p:txBody>
      </p:sp>
      <p:sp>
        <p:nvSpPr>
          <p:cNvPr id="5" name="TextBox 4"/>
          <p:cNvSpPr txBox="1"/>
          <p:nvPr/>
        </p:nvSpPr>
        <p:spPr>
          <a:xfrm>
            <a:off x="1722970" y="3255955"/>
            <a:ext cx="1553630" cy="400110"/>
          </a:xfrm>
          <a:prstGeom prst="rect">
            <a:avLst/>
          </a:prstGeom>
          <a:noFill/>
          <a:ln>
            <a:solidFill>
              <a:schemeClr val="accent1"/>
            </a:solidFill>
          </a:ln>
        </p:spPr>
        <p:txBody>
          <a:bodyPr wrap="none" rtlCol="0">
            <a:spAutoFit/>
          </a:bodyPr>
          <a:lstStyle/>
          <a:p>
            <a:pPr algn="ctr"/>
            <a:r>
              <a:rPr lang="en-US" sz="1000" b="1" dirty="0"/>
              <a:t>Electrolysis:</a:t>
            </a:r>
          </a:p>
          <a:p>
            <a:pPr algn="ctr"/>
            <a:r>
              <a:rPr lang="en-US" sz="1000" b="1" dirty="0"/>
              <a:t>4H</a:t>
            </a:r>
            <a:r>
              <a:rPr lang="en-US" sz="1000" b="1" baseline="-25000" dirty="0"/>
              <a:t>2</a:t>
            </a:r>
            <a:r>
              <a:rPr lang="en-US" sz="1000" b="1" dirty="0"/>
              <a:t>O + power = 4H</a:t>
            </a:r>
            <a:r>
              <a:rPr lang="en-US" sz="1000" b="1" baseline="-25000" dirty="0"/>
              <a:t>2</a:t>
            </a:r>
            <a:r>
              <a:rPr lang="en-US" sz="1000" b="1" dirty="0"/>
              <a:t> + 2O</a:t>
            </a:r>
            <a:r>
              <a:rPr lang="en-US" sz="1000" b="1" baseline="-25000" dirty="0"/>
              <a:t>2</a:t>
            </a:r>
          </a:p>
        </p:txBody>
      </p:sp>
      <p:sp>
        <p:nvSpPr>
          <p:cNvPr id="6" name="TextBox 5"/>
          <p:cNvSpPr txBox="1"/>
          <p:nvPr/>
        </p:nvSpPr>
        <p:spPr>
          <a:xfrm>
            <a:off x="1752600" y="4136732"/>
            <a:ext cx="1863282" cy="400110"/>
          </a:xfrm>
          <a:prstGeom prst="rect">
            <a:avLst/>
          </a:prstGeom>
          <a:noFill/>
          <a:ln>
            <a:solidFill>
              <a:schemeClr val="accent1"/>
            </a:solidFill>
          </a:ln>
        </p:spPr>
        <p:txBody>
          <a:bodyPr wrap="square" rtlCol="0">
            <a:spAutoFit/>
          </a:bodyPr>
          <a:lstStyle/>
          <a:p>
            <a:pPr algn="ctr"/>
            <a:r>
              <a:rPr lang="en-US" sz="1000" b="1" dirty="0"/>
              <a:t>Sabatier:</a:t>
            </a:r>
          </a:p>
          <a:p>
            <a:pPr algn="ctr"/>
            <a:r>
              <a:rPr lang="en-US" sz="1000" b="1" dirty="0"/>
              <a:t>CO</a:t>
            </a:r>
            <a:r>
              <a:rPr lang="en-US" sz="1000" b="1" baseline="-25000" dirty="0"/>
              <a:t>2</a:t>
            </a:r>
            <a:r>
              <a:rPr lang="en-US" sz="1000" b="1" dirty="0"/>
              <a:t> + 4H</a:t>
            </a:r>
            <a:r>
              <a:rPr lang="en-US" sz="1000" b="1" baseline="-25000" dirty="0"/>
              <a:t>2</a:t>
            </a:r>
            <a:r>
              <a:rPr lang="en-US" sz="1000" b="1" dirty="0"/>
              <a:t> = CH</a:t>
            </a:r>
            <a:r>
              <a:rPr lang="en-US" sz="1000" b="1" baseline="-25000" dirty="0"/>
              <a:t>4</a:t>
            </a:r>
            <a:r>
              <a:rPr lang="en-US" sz="1000" b="1" dirty="0"/>
              <a:t> + 2H</a:t>
            </a:r>
            <a:r>
              <a:rPr lang="en-US" sz="1000" b="1" baseline="-25000" dirty="0"/>
              <a:t>2</a:t>
            </a:r>
            <a:r>
              <a:rPr lang="en-US" sz="1000" b="1" dirty="0"/>
              <a:t>O + heat</a:t>
            </a:r>
            <a:endParaRPr lang="en-US" sz="1000" b="1" baseline="-25000" dirty="0"/>
          </a:p>
        </p:txBody>
      </p:sp>
      <p:cxnSp>
        <p:nvCxnSpPr>
          <p:cNvPr id="7" name="Elbow Connector 6"/>
          <p:cNvCxnSpPr/>
          <p:nvPr/>
        </p:nvCxnSpPr>
        <p:spPr>
          <a:xfrm rot="16200000" flipH="1">
            <a:off x="2352368" y="3821456"/>
            <a:ext cx="446444" cy="184106"/>
          </a:xfrm>
          <a:prstGeom prst="bentConnector3">
            <a:avLst>
              <a:gd name="adj1" fmla="val 50000"/>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8" name="Elbow Connector 7"/>
          <p:cNvCxnSpPr/>
          <p:nvPr/>
        </p:nvCxnSpPr>
        <p:spPr>
          <a:xfrm rot="5400000" flipH="1" flipV="1">
            <a:off x="1743136" y="3817779"/>
            <a:ext cx="442006" cy="187023"/>
          </a:xfrm>
          <a:prstGeom prst="bent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1616416" y="4757130"/>
            <a:ext cx="2236510" cy="400110"/>
          </a:xfrm>
          <a:prstGeom prst="rect">
            <a:avLst/>
          </a:prstGeom>
          <a:solidFill>
            <a:schemeClr val="bg1"/>
          </a:solidFill>
          <a:ln w="38100" cmpd="sng">
            <a:solidFill>
              <a:schemeClr val="accent1"/>
            </a:solidFill>
          </a:ln>
          <a:effectLst>
            <a:outerShdw blurRad="50800" dist="38100" dir="2700000" algn="tl" rotWithShape="0">
              <a:prstClr val="black">
                <a:alpha val="40000"/>
              </a:prstClr>
            </a:outerShdw>
          </a:effectLst>
        </p:spPr>
        <p:txBody>
          <a:bodyPr wrap="none" rtlCol="0">
            <a:spAutoFit/>
          </a:bodyPr>
          <a:lstStyle/>
          <a:p>
            <a:pPr algn="ctr"/>
            <a:r>
              <a:rPr lang="en-US" sz="1000" b="1" dirty="0"/>
              <a:t>Production Plant NET Reaction:</a:t>
            </a:r>
          </a:p>
          <a:p>
            <a:pPr algn="ctr"/>
            <a:r>
              <a:rPr lang="en-US" sz="1000" b="1" dirty="0"/>
              <a:t>2H</a:t>
            </a:r>
            <a:r>
              <a:rPr lang="en-US" sz="1000" b="1" baseline="-25000" dirty="0"/>
              <a:t>2</a:t>
            </a:r>
            <a:r>
              <a:rPr lang="en-US" sz="1000" b="1" dirty="0"/>
              <a:t>O + CO</a:t>
            </a:r>
            <a:r>
              <a:rPr lang="en-US" sz="1000" b="1" baseline="-25000" dirty="0"/>
              <a:t>2</a:t>
            </a:r>
            <a:r>
              <a:rPr lang="en-US" sz="1000" b="1" dirty="0"/>
              <a:t> + power = 2O</a:t>
            </a:r>
            <a:r>
              <a:rPr lang="en-US" sz="1000" b="1" baseline="-25000" dirty="0"/>
              <a:t>2</a:t>
            </a:r>
            <a:r>
              <a:rPr lang="en-US" sz="1000" b="1" dirty="0"/>
              <a:t> + CH</a:t>
            </a:r>
            <a:r>
              <a:rPr lang="en-US" sz="1000" b="1" baseline="-25000" dirty="0"/>
              <a:t>4</a:t>
            </a:r>
            <a:r>
              <a:rPr lang="en-US" sz="1000" b="1" dirty="0"/>
              <a:t> + heat</a:t>
            </a:r>
            <a:endParaRPr lang="en-US" sz="1000" b="1" baseline="-25000" dirty="0"/>
          </a:p>
        </p:txBody>
      </p:sp>
      <p:sp>
        <p:nvSpPr>
          <p:cNvPr id="10" name="TextBox 9"/>
          <p:cNvSpPr txBox="1"/>
          <p:nvPr/>
        </p:nvSpPr>
        <p:spPr>
          <a:xfrm>
            <a:off x="2319671" y="3909378"/>
            <a:ext cx="373820" cy="246221"/>
          </a:xfrm>
          <a:prstGeom prst="rect">
            <a:avLst/>
          </a:prstGeom>
          <a:noFill/>
          <a:ln>
            <a:noFill/>
          </a:ln>
        </p:spPr>
        <p:txBody>
          <a:bodyPr wrap="none" rtlCol="0">
            <a:spAutoFit/>
          </a:bodyPr>
          <a:lstStyle/>
          <a:p>
            <a:pPr algn="ctr"/>
            <a:r>
              <a:rPr lang="en-US" sz="1000" b="1" dirty="0"/>
              <a:t>4H</a:t>
            </a:r>
            <a:r>
              <a:rPr lang="en-US" sz="1000" b="1" baseline="-25000" dirty="0"/>
              <a:t>2</a:t>
            </a:r>
          </a:p>
        </p:txBody>
      </p:sp>
      <p:sp>
        <p:nvSpPr>
          <p:cNvPr id="11" name="TextBox 10"/>
          <p:cNvSpPr txBox="1"/>
          <p:nvPr/>
        </p:nvSpPr>
        <p:spPr>
          <a:xfrm>
            <a:off x="1875356" y="3895107"/>
            <a:ext cx="460382" cy="246221"/>
          </a:xfrm>
          <a:prstGeom prst="rect">
            <a:avLst/>
          </a:prstGeom>
          <a:noFill/>
          <a:ln>
            <a:noFill/>
          </a:ln>
        </p:spPr>
        <p:txBody>
          <a:bodyPr wrap="none" rtlCol="0">
            <a:spAutoFit/>
          </a:bodyPr>
          <a:lstStyle/>
          <a:p>
            <a:pPr algn="ctr"/>
            <a:r>
              <a:rPr lang="en-US" sz="1000" b="1" dirty="0"/>
              <a:t>2H</a:t>
            </a:r>
            <a:r>
              <a:rPr lang="en-US" sz="1000" b="1" baseline="-25000" dirty="0"/>
              <a:t>2</a:t>
            </a:r>
            <a:r>
              <a:rPr lang="en-US" sz="1000" b="1" dirty="0"/>
              <a:t>O</a:t>
            </a:r>
          </a:p>
        </p:txBody>
      </p:sp>
      <p:sp>
        <p:nvSpPr>
          <p:cNvPr id="13" name="TextBox 12"/>
          <p:cNvSpPr txBox="1"/>
          <p:nvPr/>
        </p:nvSpPr>
        <p:spPr>
          <a:xfrm>
            <a:off x="390615" y="2919159"/>
            <a:ext cx="967111" cy="430887"/>
          </a:xfrm>
          <a:prstGeom prst="rect">
            <a:avLst/>
          </a:prstGeom>
          <a:noFill/>
          <a:ln>
            <a:noFill/>
          </a:ln>
        </p:spPr>
        <p:txBody>
          <a:bodyPr wrap="square" rtlCol="0">
            <a:spAutoFit/>
          </a:bodyPr>
          <a:lstStyle/>
          <a:p>
            <a:r>
              <a:rPr lang="en-US" sz="1100" b="1" dirty="0">
                <a:solidFill>
                  <a:srgbClr val="800000"/>
                </a:solidFill>
              </a:rPr>
              <a:t>Martian Water: 2H</a:t>
            </a:r>
            <a:r>
              <a:rPr lang="en-US" sz="1100" b="1" baseline="-25000" dirty="0">
                <a:solidFill>
                  <a:srgbClr val="800000"/>
                </a:solidFill>
              </a:rPr>
              <a:t>2</a:t>
            </a:r>
            <a:r>
              <a:rPr lang="en-US" sz="1100" b="1" dirty="0">
                <a:solidFill>
                  <a:srgbClr val="800000"/>
                </a:solidFill>
              </a:rPr>
              <a:t>O</a:t>
            </a:r>
          </a:p>
        </p:txBody>
      </p:sp>
      <p:cxnSp>
        <p:nvCxnSpPr>
          <p:cNvPr id="14" name="Straight Arrow Connector 13"/>
          <p:cNvCxnSpPr/>
          <p:nvPr/>
        </p:nvCxnSpPr>
        <p:spPr bwMode="auto">
          <a:xfrm>
            <a:off x="3302618" y="3396675"/>
            <a:ext cx="847216" cy="0"/>
          </a:xfrm>
          <a:prstGeom prst="straightConnector1">
            <a:avLst/>
          </a:prstGeom>
          <a:solidFill>
            <a:schemeClr val="bg1"/>
          </a:solidFill>
          <a:ln w="28575" cap="flat" cmpd="sng" algn="ctr">
            <a:solidFill>
              <a:srgbClr val="008080"/>
            </a:solidFill>
            <a:prstDash val="solid"/>
            <a:round/>
            <a:headEnd type="none" w="med" len="med"/>
            <a:tailEnd type="triangle"/>
          </a:ln>
          <a:effectLst>
            <a:outerShdw blurRad="40005" dist="20320" dir="5400000" algn="tl" rotWithShape="0">
              <a:prstClr val="black">
                <a:alpha val="38000"/>
              </a:prstClr>
            </a:outerShdw>
          </a:effectLst>
        </p:spPr>
      </p:cxnSp>
      <p:sp>
        <p:nvSpPr>
          <p:cNvPr id="15" name="TextBox 14"/>
          <p:cNvSpPr txBox="1"/>
          <p:nvPr/>
        </p:nvSpPr>
        <p:spPr>
          <a:xfrm>
            <a:off x="3369181" y="3173411"/>
            <a:ext cx="380232" cy="246221"/>
          </a:xfrm>
          <a:prstGeom prst="rect">
            <a:avLst/>
          </a:prstGeom>
          <a:noFill/>
          <a:ln>
            <a:noFill/>
          </a:ln>
        </p:spPr>
        <p:txBody>
          <a:bodyPr wrap="none" rtlCol="0">
            <a:spAutoFit/>
          </a:bodyPr>
          <a:lstStyle/>
          <a:p>
            <a:pPr algn="ctr"/>
            <a:r>
              <a:rPr lang="en-US" sz="1000" b="1" dirty="0"/>
              <a:t>2O</a:t>
            </a:r>
            <a:r>
              <a:rPr lang="en-US" sz="1000" b="1" baseline="-25000" dirty="0"/>
              <a:t>2</a:t>
            </a:r>
            <a:endParaRPr lang="en-US" sz="1000" b="1" dirty="0"/>
          </a:p>
        </p:txBody>
      </p:sp>
      <p:sp>
        <p:nvSpPr>
          <p:cNvPr id="17" name="TextBox 16"/>
          <p:cNvSpPr txBox="1"/>
          <p:nvPr/>
        </p:nvSpPr>
        <p:spPr>
          <a:xfrm>
            <a:off x="3632734" y="4099346"/>
            <a:ext cx="397866" cy="261610"/>
          </a:xfrm>
          <a:prstGeom prst="rect">
            <a:avLst/>
          </a:prstGeom>
          <a:noFill/>
          <a:ln>
            <a:noFill/>
          </a:ln>
        </p:spPr>
        <p:txBody>
          <a:bodyPr wrap="none" rtlCol="0">
            <a:spAutoFit/>
          </a:bodyPr>
          <a:lstStyle/>
          <a:p>
            <a:pPr algn="ctr"/>
            <a:r>
              <a:rPr lang="en-US" sz="1100" b="1" dirty="0"/>
              <a:t>CH</a:t>
            </a:r>
            <a:r>
              <a:rPr lang="en-US" sz="1100" b="1" baseline="-25000" dirty="0"/>
              <a:t>4</a:t>
            </a:r>
            <a:endParaRPr lang="en-US" sz="1200" b="1" dirty="0"/>
          </a:p>
        </p:txBody>
      </p:sp>
      <p:sp>
        <p:nvSpPr>
          <p:cNvPr id="19" name="TextBox 18"/>
          <p:cNvSpPr txBox="1"/>
          <p:nvPr/>
        </p:nvSpPr>
        <p:spPr>
          <a:xfrm>
            <a:off x="568503" y="3936166"/>
            <a:ext cx="986765" cy="600164"/>
          </a:xfrm>
          <a:prstGeom prst="rect">
            <a:avLst/>
          </a:prstGeom>
          <a:noFill/>
          <a:ln>
            <a:noFill/>
          </a:ln>
        </p:spPr>
        <p:txBody>
          <a:bodyPr wrap="square" rtlCol="0">
            <a:spAutoFit/>
          </a:bodyPr>
          <a:lstStyle/>
          <a:p>
            <a:r>
              <a:rPr lang="en-US" sz="1100" b="1" dirty="0">
                <a:solidFill>
                  <a:srgbClr val="800000"/>
                </a:solidFill>
              </a:rPr>
              <a:t>Martian Atmosphere: CO</a:t>
            </a:r>
            <a:r>
              <a:rPr lang="en-US" sz="1100" b="1" baseline="-25000" dirty="0">
                <a:solidFill>
                  <a:srgbClr val="800000"/>
                </a:solidFill>
              </a:rPr>
              <a:t>2</a:t>
            </a:r>
            <a:endParaRPr lang="en-US" sz="1100" b="1" dirty="0">
              <a:solidFill>
                <a:srgbClr val="800000"/>
              </a:solidFill>
            </a:endParaRPr>
          </a:p>
        </p:txBody>
      </p:sp>
      <p:sp>
        <p:nvSpPr>
          <p:cNvPr id="21" name="TextBox 20"/>
          <p:cNvSpPr txBox="1"/>
          <p:nvPr/>
        </p:nvSpPr>
        <p:spPr>
          <a:xfrm>
            <a:off x="6092331" y="4066371"/>
            <a:ext cx="1688665" cy="553998"/>
          </a:xfrm>
          <a:prstGeom prst="rect">
            <a:avLst/>
          </a:prstGeom>
          <a:noFill/>
          <a:ln>
            <a:solidFill>
              <a:schemeClr val="accent1"/>
            </a:solidFill>
          </a:ln>
        </p:spPr>
        <p:txBody>
          <a:bodyPr wrap="square" rtlCol="0">
            <a:spAutoFit/>
          </a:bodyPr>
          <a:lstStyle/>
          <a:p>
            <a:pPr algn="ctr"/>
            <a:r>
              <a:rPr lang="en-US" sz="1000" b="1" dirty="0"/>
              <a:t>Methane Reformer:</a:t>
            </a:r>
          </a:p>
          <a:p>
            <a:pPr algn="ctr"/>
            <a:r>
              <a:rPr lang="en-US" sz="1000" b="1" dirty="0"/>
              <a:t>2CH</a:t>
            </a:r>
            <a:r>
              <a:rPr lang="en-US" sz="1000" b="1" baseline="-25000" dirty="0"/>
              <a:t>4 </a:t>
            </a:r>
            <a:r>
              <a:rPr lang="en-US" sz="1000" b="1" dirty="0"/>
              <a:t>+ 2H</a:t>
            </a:r>
            <a:r>
              <a:rPr lang="en-US" sz="1000" b="1" baseline="-25000" dirty="0"/>
              <a:t>2</a:t>
            </a:r>
            <a:r>
              <a:rPr lang="en-US" sz="1000" b="1" dirty="0"/>
              <a:t>O + heat + catalyst = 6H</a:t>
            </a:r>
            <a:r>
              <a:rPr lang="en-US" sz="1000" b="1" baseline="-25000" dirty="0"/>
              <a:t>2</a:t>
            </a:r>
            <a:r>
              <a:rPr lang="en-US" sz="1000" b="1" dirty="0"/>
              <a:t> + 2CO</a:t>
            </a:r>
            <a:endParaRPr lang="en-US" sz="1000" b="1" baseline="-25000" dirty="0"/>
          </a:p>
        </p:txBody>
      </p:sp>
      <p:sp>
        <p:nvSpPr>
          <p:cNvPr id="22" name="TextBox 21"/>
          <p:cNvSpPr txBox="1"/>
          <p:nvPr/>
        </p:nvSpPr>
        <p:spPr>
          <a:xfrm>
            <a:off x="6165012" y="3134603"/>
            <a:ext cx="1649346" cy="400110"/>
          </a:xfrm>
          <a:prstGeom prst="rect">
            <a:avLst/>
          </a:prstGeom>
          <a:noFill/>
          <a:ln>
            <a:solidFill>
              <a:schemeClr val="accent1"/>
            </a:solidFill>
          </a:ln>
        </p:spPr>
        <p:txBody>
          <a:bodyPr wrap="square" rtlCol="0">
            <a:spAutoFit/>
          </a:bodyPr>
          <a:lstStyle/>
          <a:p>
            <a:pPr algn="ctr"/>
            <a:r>
              <a:rPr lang="en-US" sz="1000" b="1" dirty="0"/>
              <a:t>Fuel Cell:</a:t>
            </a:r>
          </a:p>
          <a:p>
            <a:pPr algn="ctr"/>
            <a:r>
              <a:rPr lang="en-US" sz="1000" b="1" dirty="0"/>
              <a:t>3O</a:t>
            </a:r>
            <a:r>
              <a:rPr lang="en-US" sz="1000" b="1" baseline="-25000" dirty="0"/>
              <a:t>2</a:t>
            </a:r>
            <a:r>
              <a:rPr lang="en-US" sz="1000" b="1" dirty="0"/>
              <a:t> + 6H</a:t>
            </a:r>
            <a:r>
              <a:rPr lang="en-US" sz="1000" b="1" baseline="-25000" dirty="0"/>
              <a:t>2</a:t>
            </a:r>
            <a:r>
              <a:rPr lang="en-US" sz="1000" b="1" dirty="0"/>
              <a:t> = 6H</a:t>
            </a:r>
            <a:r>
              <a:rPr lang="en-US" sz="1000" b="1" baseline="-25000" dirty="0"/>
              <a:t>2</a:t>
            </a:r>
            <a:r>
              <a:rPr lang="en-US" sz="1000" b="1" dirty="0"/>
              <a:t>O + power</a:t>
            </a:r>
            <a:endParaRPr lang="en-US" sz="1000" b="1" baseline="-25000" dirty="0"/>
          </a:p>
        </p:txBody>
      </p:sp>
      <p:cxnSp>
        <p:nvCxnSpPr>
          <p:cNvPr id="23" name="Elbow Connector 22"/>
          <p:cNvCxnSpPr/>
          <p:nvPr/>
        </p:nvCxnSpPr>
        <p:spPr>
          <a:xfrm rot="5400000" flipH="1" flipV="1">
            <a:off x="6466536" y="3667610"/>
            <a:ext cx="504508" cy="252668"/>
          </a:xfrm>
          <a:prstGeom prst="bentConnector3">
            <a:avLst>
              <a:gd name="adj1" fmla="val 50000"/>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24" name="Elbow Connector 23"/>
          <p:cNvCxnSpPr/>
          <p:nvPr/>
        </p:nvCxnSpPr>
        <p:spPr>
          <a:xfrm rot="16200000" flipH="1">
            <a:off x="7284625" y="3694615"/>
            <a:ext cx="517230" cy="237140"/>
          </a:xfrm>
          <a:prstGeom prst="bent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6611693" y="3775931"/>
            <a:ext cx="373820" cy="246221"/>
          </a:xfrm>
          <a:prstGeom prst="rect">
            <a:avLst/>
          </a:prstGeom>
          <a:noFill/>
          <a:ln>
            <a:noFill/>
          </a:ln>
        </p:spPr>
        <p:txBody>
          <a:bodyPr wrap="none" rtlCol="0">
            <a:spAutoFit/>
          </a:bodyPr>
          <a:lstStyle/>
          <a:p>
            <a:pPr algn="ctr"/>
            <a:r>
              <a:rPr lang="en-US" sz="1000" b="1" dirty="0"/>
              <a:t>6H</a:t>
            </a:r>
            <a:r>
              <a:rPr lang="en-US" sz="1000" b="1" baseline="-25000" dirty="0"/>
              <a:t>2</a:t>
            </a:r>
          </a:p>
        </p:txBody>
      </p:sp>
      <p:sp>
        <p:nvSpPr>
          <p:cNvPr id="26" name="TextBox 25"/>
          <p:cNvSpPr txBox="1"/>
          <p:nvPr/>
        </p:nvSpPr>
        <p:spPr>
          <a:xfrm>
            <a:off x="7231967" y="3795701"/>
            <a:ext cx="460382" cy="246221"/>
          </a:xfrm>
          <a:prstGeom prst="rect">
            <a:avLst/>
          </a:prstGeom>
          <a:noFill/>
          <a:ln>
            <a:noFill/>
          </a:ln>
        </p:spPr>
        <p:txBody>
          <a:bodyPr wrap="none" rtlCol="0">
            <a:spAutoFit/>
          </a:bodyPr>
          <a:lstStyle/>
          <a:p>
            <a:pPr algn="ctr"/>
            <a:r>
              <a:rPr lang="en-US" sz="1000" b="1" dirty="0"/>
              <a:t>2H</a:t>
            </a:r>
            <a:r>
              <a:rPr lang="en-US" sz="1000" b="1" baseline="-25000" dirty="0"/>
              <a:t>2</a:t>
            </a:r>
            <a:r>
              <a:rPr lang="en-US" sz="1000" b="1" dirty="0"/>
              <a:t>O</a:t>
            </a:r>
          </a:p>
        </p:txBody>
      </p:sp>
      <p:sp>
        <p:nvSpPr>
          <p:cNvPr id="28" name="TextBox 27"/>
          <p:cNvSpPr txBox="1"/>
          <p:nvPr/>
        </p:nvSpPr>
        <p:spPr>
          <a:xfrm>
            <a:off x="5665616" y="4117515"/>
            <a:ext cx="460382" cy="246221"/>
          </a:xfrm>
          <a:prstGeom prst="rect">
            <a:avLst/>
          </a:prstGeom>
          <a:noFill/>
          <a:ln>
            <a:noFill/>
          </a:ln>
        </p:spPr>
        <p:txBody>
          <a:bodyPr wrap="none" rtlCol="0">
            <a:spAutoFit/>
          </a:bodyPr>
          <a:lstStyle/>
          <a:p>
            <a:pPr algn="ctr"/>
            <a:r>
              <a:rPr lang="en-US" sz="1000" b="1" dirty="0"/>
              <a:t>2CH</a:t>
            </a:r>
            <a:r>
              <a:rPr lang="en-US" sz="1000" b="1" baseline="-25000" dirty="0"/>
              <a:t>4 </a:t>
            </a:r>
            <a:endParaRPr lang="en-US" sz="1000" b="1" dirty="0">
              <a:solidFill>
                <a:srgbClr val="800000"/>
              </a:solidFill>
            </a:endParaRPr>
          </a:p>
        </p:txBody>
      </p:sp>
      <p:sp>
        <p:nvSpPr>
          <p:cNvPr id="30" name="TextBox 29"/>
          <p:cNvSpPr txBox="1"/>
          <p:nvPr/>
        </p:nvSpPr>
        <p:spPr>
          <a:xfrm>
            <a:off x="8241208" y="4196831"/>
            <a:ext cx="404278" cy="246221"/>
          </a:xfrm>
          <a:prstGeom prst="rect">
            <a:avLst/>
          </a:prstGeom>
          <a:noFill/>
          <a:ln>
            <a:noFill/>
          </a:ln>
        </p:spPr>
        <p:txBody>
          <a:bodyPr wrap="none" rtlCol="0">
            <a:spAutoFit/>
          </a:bodyPr>
          <a:lstStyle/>
          <a:p>
            <a:pPr algn="ctr"/>
            <a:r>
              <a:rPr lang="en-US" sz="1000" b="1" dirty="0"/>
              <a:t>2CO</a:t>
            </a:r>
          </a:p>
        </p:txBody>
      </p:sp>
      <p:sp>
        <p:nvSpPr>
          <p:cNvPr id="32" name="TextBox 31"/>
          <p:cNvSpPr txBox="1"/>
          <p:nvPr/>
        </p:nvSpPr>
        <p:spPr>
          <a:xfrm>
            <a:off x="5686235" y="3165671"/>
            <a:ext cx="418704" cy="276999"/>
          </a:xfrm>
          <a:prstGeom prst="rect">
            <a:avLst/>
          </a:prstGeom>
          <a:noFill/>
          <a:ln>
            <a:noFill/>
          </a:ln>
        </p:spPr>
        <p:txBody>
          <a:bodyPr wrap="none" rtlCol="0">
            <a:spAutoFit/>
          </a:bodyPr>
          <a:lstStyle/>
          <a:p>
            <a:pPr algn="ctr"/>
            <a:r>
              <a:rPr lang="en-US" sz="1200" b="1" dirty="0"/>
              <a:t>3O</a:t>
            </a:r>
            <a:r>
              <a:rPr lang="en-US" sz="1200" b="1" baseline="-25000" dirty="0"/>
              <a:t>2</a:t>
            </a:r>
            <a:endParaRPr lang="en-US" sz="1200" b="1" dirty="0"/>
          </a:p>
        </p:txBody>
      </p:sp>
      <p:sp>
        <p:nvSpPr>
          <p:cNvPr id="33" name="Right Arrow 32"/>
          <p:cNvSpPr/>
          <p:nvPr/>
        </p:nvSpPr>
        <p:spPr bwMode="auto">
          <a:xfrm>
            <a:off x="8124234" y="3592880"/>
            <a:ext cx="211083" cy="211083"/>
          </a:xfrm>
          <a:prstGeom prst="rightArrow">
            <a:avLst/>
          </a:prstGeom>
          <a:solidFill>
            <a:schemeClr val="accent5"/>
          </a:solidFill>
          <a:ln w="9525" cap="flat" cmpd="sng" algn="ctr">
            <a:solidFill>
              <a:schemeClr val="tx1"/>
            </a:solidFill>
            <a:prstDash val="solid"/>
            <a:round/>
            <a:headEnd type="none" w="med" len="med"/>
            <a:tailEnd type="none" w="med" len="med"/>
          </a:ln>
          <a:effectLst/>
        </p:spPr>
        <p:txBody>
          <a:bodyPr vert="horz" wrap="none" lIns="42217" tIns="42217" rIns="42217" bIns="42217" numCol="1" rtlCol="0" anchor="ctr" anchorCtr="0" compatLnSpc="1">
            <a:prstTxWarp prst="textNoShape">
              <a:avLst/>
            </a:prstTxWarp>
          </a:bodyPr>
          <a:lstStyle/>
          <a:p>
            <a:pPr algn="ctr" defTabSz="844357" eaLnBrk="0" fontAlgn="base" hangingPunct="0">
              <a:spcBef>
                <a:spcPct val="0"/>
              </a:spcBef>
              <a:spcAft>
                <a:spcPct val="0"/>
              </a:spcAft>
            </a:pPr>
            <a:endParaRPr lang="en-US" sz="700">
              <a:latin typeface="Arial" charset="0"/>
            </a:endParaRPr>
          </a:p>
        </p:txBody>
      </p:sp>
      <p:sp>
        <p:nvSpPr>
          <p:cNvPr id="34" name="TextBox 33"/>
          <p:cNvSpPr txBox="1"/>
          <p:nvPr/>
        </p:nvSpPr>
        <p:spPr>
          <a:xfrm>
            <a:off x="8302336" y="3546724"/>
            <a:ext cx="592983" cy="276999"/>
          </a:xfrm>
          <a:prstGeom prst="rect">
            <a:avLst/>
          </a:prstGeom>
          <a:noFill/>
          <a:ln>
            <a:noFill/>
          </a:ln>
        </p:spPr>
        <p:txBody>
          <a:bodyPr wrap="none" rtlCol="0">
            <a:spAutoFit/>
          </a:bodyPr>
          <a:lstStyle/>
          <a:p>
            <a:pPr algn="ctr"/>
            <a:r>
              <a:rPr lang="en-US" sz="1200" b="1" dirty="0"/>
              <a:t>Power</a:t>
            </a:r>
          </a:p>
        </p:txBody>
      </p:sp>
      <p:sp>
        <p:nvSpPr>
          <p:cNvPr id="36" name="TextBox 35"/>
          <p:cNvSpPr txBox="1"/>
          <p:nvPr/>
        </p:nvSpPr>
        <p:spPr>
          <a:xfrm>
            <a:off x="8143765" y="3007686"/>
            <a:ext cx="927119" cy="400110"/>
          </a:xfrm>
          <a:prstGeom prst="rect">
            <a:avLst/>
          </a:prstGeom>
          <a:noFill/>
          <a:ln>
            <a:noFill/>
          </a:ln>
        </p:spPr>
        <p:txBody>
          <a:bodyPr wrap="square" rtlCol="0">
            <a:spAutoFit/>
          </a:bodyPr>
          <a:lstStyle/>
          <a:p>
            <a:pPr algn="ctr"/>
            <a:r>
              <a:rPr lang="en-US" sz="1000" b="1" dirty="0"/>
              <a:t>4H</a:t>
            </a:r>
            <a:r>
              <a:rPr lang="en-US" sz="1000" b="1" baseline="-25000" dirty="0"/>
              <a:t>2</a:t>
            </a:r>
            <a:r>
              <a:rPr lang="en-US" sz="1000" b="1" dirty="0"/>
              <a:t>O (crew metabolic)</a:t>
            </a:r>
          </a:p>
        </p:txBody>
      </p:sp>
      <p:sp>
        <p:nvSpPr>
          <p:cNvPr id="37" name="TextBox 36"/>
          <p:cNvSpPr txBox="1"/>
          <p:nvPr/>
        </p:nvSpPr>
        <p:spPr>
          <a:xfrm>
            <a:off x="5475246" y="4798695"/>
            <a:ext cx="2858475" cy="400110"/>
          </a:xfrm>
          <a:prstGeom prst="rect">
            <a:avLst/>
          </a:prstGeom>
          <a:solidFill>
            <a:schemeClr val="bg1"/>
          </a:solidFill>
          <a:ln w="38100" cmpd="sng">
            <a:solidFill>
              <a:schemeClr val="accent1"/>
            </a:solidFill>
          </a:ln>
          <a:effectLst>
            <a:outerShdw blurRad="50800" dist="38100" dir="2700000" algn="tl" rotWithShape="0">
              <a:prstClr val="black">
                <a:alpha val="40000"/>
              </a:prstClr>
            </a:outerShdw>
          </a:effectLst>
        </p:spPr>
        <p:txBody>
          <a:bodyPr wrap="none" rtlCol="0">
            <a:spAutoFit/>
          </a:bodyPr>
          <a:lstStyle/>
          <a:p>
            <a:pPr algn="ctr"/>
            <a:r>
              <a:rPr lang="en-US" sz="1000" b="1" dirty="0"/>
              <a:t>Rover NET Reaction:</a:t>
            </a:r>
          </a:p>
          <a:p>
            <a:pPr algn="ctr"/>
            <a:r>
              <a:rPr lang="en-US" sz="1000" b="1" dirty="0"/>
              <a:t>2CH</a:t>
            </a:r>
            <a:r>
              <a:rPr lang="en-US" sz="1000" b="1" baseline="-25000" dirty="0"/>
              <a:t>4</a:t>
            </a:r>
            <a:r>
              <a:rPr lang="en-US" sz="1000" b="1" dirty="0"/>
              <a:t> + 3O</a:t>
            </a:r>
            <a:r>
              <a:rPr lang="en-US" sz="1000" b="1" baseline="-25000" dirty="0"/>
              <a:t>2</a:t>
            </a:r>
            <a:r>
              <a:rPr lang="en-US" sz="1000" b="1" dirty="0"/>
              <a:t> + heat + catalyst = 2CO + 4H</a:t>
            </a:r>
            <a:r>
              <a:rPr lang="en-US" sz="1000" b="1" baseline="-25000" dirty="0"/>
              <a:t>2</a:t>
            </a:r>
            <a:r>
              <a:rPr lang="en-US" sz="1000" b="1" dirty="0"/>
              <a:t>O + power</a:t>
            </a:r>
            <a:endParaRPr lang="en-US" sz="1000" b="1" baseline="-25000" dirty="0"/>
          </a:p>
        </p:txBody>
      </p:sp>
      <p:cxnSp>
        <p:nvCxnSpPr>
          <p:cNvPr id="40" name="Straight Arrow Connector 39"/>
          <p:cNvCxnSpPr/>
          <p:nvPr/>
        </p:nvCxnSpPr>
        <p:spPr bwMode="auto">
          <a:xfrm>
            <a:off x="3629531" y="4321456"/>
            <a:ext cx="520303" cy="0"/>
          </a:xfrm>
          <a:prstGeom prst="straightConnector1">
            <a:avLst/>
          </a:prstGeom>
          <a:solidFill>
            <a:schemeClr val="bg1"/>
          </a:solidFill>
          <a:ln w="28575" cap="flat" cmpd="sng" algn="ctr">
            <a:solidFill>
              <a:srgbClr val="FFC000"/>
            </a:solidFill>
            <a:prstDash val="solid"/>
            <a:round/>
            <a:headEnd type="none" w="med" len="med"/>
            <a:tailEnd type="triangle"/>
          </a:ln>
          <a:effectLst>
            <a:outerShdw blurRad="40005" dist="20320" dir="5400000" algn="tl" rotWithShape="0">
              <a:prstClr val="black">
                <a:alpha val="38000"/>
              </a:prstClr>
            </a:outerShdw>
          </a:effectLst>
        </p:spPr>
      </p:cxnSp>
      <p:cxnSp>
        <p:nvCxnSpPr>
          <p:cNvPr id="41" name="Straight Arrow Connector 40"/>
          <p:cNvCxnSpPr/>
          <p:nvPr/>
        </p:nvCxnSpPr>
        <p:spPr bwMode="auto">
          <a:xfrm>
            <a:off x="5370392" y="3407233"/>
            <a:ext cx="794619" cy="0"/>
          </a:xfrm>
          <a:prstGeom prst="straightConnector1">
            <a:avLst/>
          </a:prstGeom>
          <a:solidFill>
            <a:schemeClr val="bg1"/>
          </a:solidFill>
          <a:ln w="28575" cap="flat" cmpd="sng" algn="ctr">
            <a:solidFill>
              <a:srgbClr val="008080"/>
            </a:solidFill>
            <a:prstDash val="solid"/>
            <a:round/>
            <a:headEnd type="none" w="med" len="med"/>
            <a:tailEnd type="triangle"/>
          </a:ln>
          <a:effectLst>
            <a:outerShdw blurRad="40005" dist="20320" dir="5400000" algn="tl" rotWithShape="0">
              <a:prstClr val="black">
                <a:alpha val="38000"/>
              </a:prstClr>
            </a:outerShdw>
          </a:effectLst>
        </p:spPr>
      </p:cxnSp>
      <p:cxnSp>
        <p:nvCxnSpPr>
          <p:cNvPr id="43" name="Straight Arrow Connector 42"/>
          <p:cNvCxnSpPr/>
          <p:nvPr/>
        </p:nvCxnSpPr>
        <p:spPr bwMode="auto">
          <a:xfrm>
            <a:off x="5370392" y="4323855"/>
            <a:ext cx="721939" cy="0"/>
          </a:xfrm>
          <a:prstGeom prst="straightConnector1">
            <a:avLst/>
          </a:prstGeom>
          <a:solidFill>
            <a:schemeClr val="bg1"/>
          </a:solidFill>
          <a:ln w="28575" cap="flat" cmpd="sng" algn="ctr">
            <a:solidFill>
              <a:srgbClr val="FFC000"/>
            </a:solidFill>
            <a:prstDash val="solid"/>
            <a:round/>
            <a:headEnd type="none" w="med" len="med"/>
            <a:tailEnd type="triangle"/>
          </a:ln>
          <a:effectLst>
            <a:outerShdw blurRad="40005" dist="20320" dir="5400000" algn="tl" rotWithShape="0">
              <a:prstClr val="black">
                <a:alpha val="38000"/>
              </a:prstClr>
            </a:outerShdw>
          </a:effectLst>
        </p:spPr>
      </p:cxnSp>
      <p:cxnSp>
        <p:nvCxnSpPr>
          <p:cNvPr id="44" name="Straight Arrow Connector 43"/>
          <p:cNvCxnSpPr/>
          <p:nvPr/>
        </p:nvCxnSpPr>
        <p:spPr bwMode="auto">
          <a:xfrm flipV="1">
            <a:off x="7801140" y="4314994"/>
            <a:ext cx="500833" cy="1"/>
          </a:xfrm>
          <a:prstGeom prst="straightConnector1">
            <a:avLst/>
          </a:prstGeom>
          <a:solidFill>
            <a:schemeClr val="bg1"/>
          </a:solidFill>
          <a:ln w="28575" cap="flat" cmpd="sng" algn="ctr">
            <a:solidFill>
              <a:schemeClr val="tx1"/>
            </a:solidFill>
            <a:prstDash val="solid"/>
            <a:round/>
            <a:headEnd type="none" w="med" len="med"/>
            <a:tailEnd type="triangle"/>
          </a:ln>
          <a:effectLst>
            <a:outerShdw blurRad="40005" dist="20320" dir="5400000" algn="tl" rotWithShape="0">
              <a:prstClr val="black">
                <a:alpha val="38000"/>
              </a:prstClr>
            </a:outerShdw>
          </a:effectLst>
        </p:spPr>
      </p:cxnSp>
      <p:cxnSp>
        <p:nvCxnSpPr>
          <p:cNvPr id="45" name="Straight Arrow Connector 44"/>
          <p:cNvCxnSpPr/>
          <p:nvPr/>
        </p:nvCxnSpPr>
        <p:spPr bwMode="auto">
          <a:xfrm flipV="1">
            <a:off x="7807884" y="3215560"/>
            <a:ext cx="480095" cy="1"/>
          </a:xfrm>
          <a:prstGeom prst="straightConnector1">
            <a:avLst/>
          </a:prstGeom>
          <a:solidFill>
            <a:schemeClr val="bg1"/>
          </a:solidFill>
          <a:ln w="28575" cap="flat" cmpd="sng" algn="ctr">
            <a:solidFill>
              <a:schemeClr val="accent1"/>
            </a:solidFill>
            <a:prstDash val="solid"/>
            <a:round/>
            <a:headEnd type="none" w="med" len="med"/>
            <a:tailEnd type="triangle"/>
          </a:ln>
          <a:effectLst>
            <a:outerShdw blurRad="40005" dist="20320" dir="5400000" algn="tl" rotWithShape="0">
              <a:prstClr val="black">
                <a:alpha val="38000"/>
              </a:prstClr>
            </a:outerShdw>
          </a:effectLst>
        </p:spPr>
      </p:cxnSp>
      <p:cxnSp>
        <p:nvCxnSpPr>
          <p:cNvPr id="46" name="Straight Arrow Connector 45"/>
          <p:cNvCxnSpPr/>
          <p:nvPr/>
        </p:nvCxnSpPr>
        <p:spPr bwMode="auto">
          <a:xfrm>
            <a:off x="1019022" y="4359945"/>
            <a:ext cx="716925" cy="1143"/>
          </a:xfrm>
          <a:prstGeom prst="straightConnector1">
            <a:avLst/>
          </a:prstGeom>
          <a:solidFill>
            <a:schemeClr val="bg1"/>
          </a:solidFill>
          <a:ln w="28575" cap="flat" cmpd="sng" algn="ctr">
            <a:solidFill>
              <a:schemeClr val="bg1">
                <a:lumMod val="50000"/>
              </a:schemeClr>
            </a:solidFill>
            <a:prstDash val="solid"/>
            <a:round/>
            <a:headEnd type="none" w="med" len="med"/>
            <a:tailEnd type="triangle"/>
          </a:ln>
          <a:effectLst>
            <a:outerShdw blurRad="40005" dist="20320" dir="5400000" algn="tl" rotWithShape="0">
              <a:prstClr val="black">
                <a:alpha val="38000"/>
              </a:prstClr>
            </a:outerShdw>
          </a:effectLst>
        </p:spPr>
      </p:cxnSp>
      <p:cxnSp>
        <p:nvCxnSpPr>
          <p:cNvPr id="47" name="Straight Arrow Connector 46"/>
          <p:cNvCxnSpPr/>
          <p:nvPr/>
        </p:nvCxnSpPr>
        <p:spPr bwMode="auto">
          <a:xfrm>
            <a:off x="184895" y="3314237"/>
            <a:ext cx="1480808" cy="0"/>
          </a:xfrm>
          <a:prstGeom prst="straightConnector1">
            <a:avLst/>
          </a:prstGeom>
          <a:solidFill>
            <a:schemeClr val="bg1"/>
          </a:solidFill>
          <a:ln w="28575" cap="flat" cmpd="sng" algn="ctr">
            <a:solidFill>
              <a:schemeClr val="accent1"/>
            </a:solidFill>
            <a:prstDash val="solid"/>
            <a:round/>
            <a:headEnd type="none" w="med" len="med"/>
            <a:tailEnd type="triangle"/>
          </a:ln>
          <a:effectLst>
            <a:outerShdw blurRad="40005" dist="20320" dir="5400000" algn="tl" rotWithShape="0">
              <a:prstClr val="black">
                <a:alpha val="38000"/>
              </a:prstClr>
            </a:outerShdw>
          </a:effectLst>
        </p:spPr>
      </p:cxnSp>
      <p:cxnSp>
        <p:nvCxnSpPr>
          <p:cNvPr id="48" name="Straight Arrow Connector 47"/>
          <p:cNvCxnSpPr/>
          <p:nvPr/>
        </p:nvCxnSpPr>
        <p:spPr bwMode="auto">
          <a:xfrm>
            <a:off x="4248924" y="3405942"/>
            <a:ext cx="1035849" cy="0"/>
          </a:xfrm>
          <a:prstGeom prst="straightConnector1">
            <a:avLst/>
          </a:prstGeom>
          <a:solidFill>
            <a:schemeClr val="bg1"/>
          </a:solidFill>
          <a:ln w="28575" cap="flat" cmpd="sng" algn="ctr">
            <a:solidFill>
              <a:srgbClr val="008080"/>
            </a:solidFill>
            <a:prstDash val="sysDash"/>
            <a:round/>
            <a:headEnd type="none" w="med" len="med"/>
            <a:tailEnd type="triangle"/>
          </a:ln>
          <a:effectLst>
            <a:outerShdw blurRad="40005" dist="20320" dir="5400000" algn="tl" rotWithShape="0">
              <a:prstClr val="black">
                <a:alpha val="38000"/>
              </a:prstClr>
            </a:outerShdw>
          </a:effectLst>
        </p:spPr>
      </p:cxnSp>
      <p:cxnSp>
        <p:nvCxnSpPr>
          <p:cNvPr id="49" name="Straight Arrow Connector 48"/>
          <p:cNvCxnSpPr/>
          <p:nvPr/>
        </p:nvCxnSpPr>
        <p:spPr bwMode="auto">
          <a:xfrm>
            <a:off x="4248924" y="4321456"/>
            <a:ext cx="1035849" cy="0"/>
          </a:xfrm>
          <a:prstGeom prst="straightConnector1">
            <a:avLst/>
          </a:prstGeom>
          <a:solidFill>
            <a:schemeClr val="bg1"/>
          </a:solidFill>
          <a:ln w="28575" cap="flat" cmpd="sng" algn="ctr">
            <a:solidFill>
              <a:srgbClr val="FFC000"/>
            </a:solidFill>
            <a:prstDash val="sysDash"/>
            <a:round/>
            <a:headEnd type="none" w="med" len="med"/>
            <a:tailEnd type="triangle"/>
          </a:ln>
          <a:effectLst>
            <a:outerShdw blurRad="40005" dist="20320" dir="5400000" algn="tl" rotWithShape="0">
              <a:prstClr val="black">
                <a:alpha val="38000"/>
              </a:prstClr>
            </a:outerShdw>
          </a:effectLst>
        </p:spPr>
      </p:cxnSp>
      <p:cxnSp>
        <p:nvCxnSpPr>
          <p:cNvPr id="53" name="Straight Arrow Connector 52"/>
          <p:cNvCxnSpPr/>
          <p:nvPr/>
        </p:nvCxnSpPr>
        <p:spPr bwMode="auto">
          <a:xfrm flipH="1" flipV="1">
            <a:off x="4571767" y="2861904"/>
            <a:ext cx="87" cy="522709"/>
          </a:xfrm>
          <a:prstGeom prst="straightConnector1">
            <a:avLst/>
          </a:prstGeom>
          <a:solidFill>
            <a:schemeClr val="bg1"/>
          </a:solidFill>
          <a:ln w="28575" cap="flat" cmpd="sng" algn="ctr">
            <a:solidFill>
              <a:srgbClr val="008080"/>
            </a:solidFill>
            <a:prstDash val="sysDash"/>
            <a:round/>
            <a:headEnd type="none" w="med" len="med"/>
            <a:tailEnd type="triangle"/>
          </a:ln>
          <a:effectLst>
            <a:outerShdw blurRad="40005" dist="20320" dir="5400000" algn="tl" rotWithShape="0">
              <a:prstClr val="black">
                <a:alpha val="38000"/>
              </a:prstClr>
            </a:outerShdw>
          </a:effectLst>
        </p:spPr>
      </p:cxnSp>
      <p:cxnSp>
        <p:nvCxnSpPr>
          <p:cNvPr id="55" name="Straight Arrow Connector 54"/>
          <p:cNvCxnSpPr/>
          <p:nvPr/>
        </p:nvCxnSpPr>
        <p:spPr bwMode="auto">
          <a:xfrm flipV="1">
            <a:off x="4845105" y="2861903"/>
            <a:ext cx="182" cy="1456569"/>
          </a:xfrm>
          <a:prstGeom prst="straightConnector1">
            <a:avLst/>
          </a:prstGeom>
          <a:solidFill>
            <a:schemeClr val="bg1"/>
          </a:solidFill>
          <a:ln w="28575" cap="flat" cmpd="sng" algn="ctr">
            <a:solidFill>
              <a:srgbClr val="FFC000"/>
            </a:solidFill>
            <a:prstDash val="sysDash"/>
            <a:round/>
            <a:headEnd type="none" w="med" len="med"/>
            <a:tailEnd type="triangle"/>
          </a:ln>
          <a:effectLst>
            <a:outerShdw blurRad="40005" dist="20320" dir="5400000" algn="tl" rotWithShape="0">
              <a:prstClr val="black">
                <a:alpha val="38000"/>
              </a:prstClr>
            </a:outerShdw>
          </a:effectLst>
        </p:spPr>
      </p:cxnSp>
      <p:sp>
        <p:nvSpPr>
          <p:cNvPr id="58" name="TextBox 57"/>
          <p:cNvSpPr txBox="1"/>
          <p:nvPr/>
        </p:nvSpPr>
        <p:spPr>
          <a:xfrm>
            <a:off x="4300219" y="3045905"/>
            <a:ext cx="891591" cy="253916"/>
          </a:xfrm>
          <a:prstGeom prst="rect">
            <a:avLst/>
          </a:prstGeom>
          <a:solidFill>
            <a:schemeClr val="bg1"/>
          </a:solidFill>
          <a:ln w="38100" cmpd="sng">
            <a:solidFill>
              <a:schemeClr val="accent1"/>
            </a:solidFill>
          </a:ln>
          <a:effectLst>
            <a:outerShdw blurRad="50800" dist="38100" dir="2700000" algn="tl" rotWithShape="0">
              <a:prstClr val="black">
                <a:alpha val="40000"/>
              </a:prstClr>
            </a:outerShdw>
          </a:effectLst>
        </p:spPr>
        <p:txBody>
          <a:bodyPr wrap="none" rtlCol="0">
            <a:spAutoFit/>
          </a:bodyPr>
          <a:lstStyle/>
          <a:p>
            <a:pPr algn="ctr"/>
            <a:r>
              <a:rPr lang="en-US" sz="1000" b="1" dirty="0"/>
              <a:t>O2:CH</a:t>
            </a:r>
            <a:r>
              <a:rPr lang="en-US" sz="1000" b="1" baseline="-25000" dirty="0"/>
              <a:t>4</a:t>
            </a:r>
            <a:r>
              <a:rPr lang="en-US" sz="1000" b="1" dirty="0"/>
              <a:t> 3.4:1</a:t>
            </a:r>
            <a:endParaRPr lang="en-US" sz="1000" b="1" baseline="-25000" dirty="0"/>
          </a:p>
        </p:txBody>
      </p:sp>
      <p:cxnSp>
        <p:nvCxnSpPr>
          <p:cNvPr id="68" name="Straight Arrow Connector 67"/>
          <p:cNvCxnSpPr/>
          <p:nvPr/>
        </p:nvCxnSpPr>
        <p:spPr bwMode="auto">
          <a:xfrm flipH="1">
            <a:off x="4546242" y="3419241"/>
            <a:ext cx="21575" cy="1848218"/>
          </a:xfrm>
          <a:prstGeom prst="straightConnector1">
            <a:avLst/>
          </a:prstGeom>
          <a:solidFill>
            <a:schemeClr val="bg1"/>
          </a:solidFill>
          <a:ln w="28575" cap="flat" cmpd="sng" algn="ctr">
            <a:solidFill>
              <a:srgbClr val="008080"/>
            </a:solidFill>
            <a:prstDash val="sysDash"/>
            <a:round/>
            <a:headEnd type="none" w="med" len="med"/>
            <a:tailEnd type="triangle"/>
          </a:ln>
          <a:effectLst>
            <a:outerShdw blurRad="40005" dist="20320" dir="5400000" algn="tl" rotWithShape="0">
              <a:prstClr val="black">
                <a:alpha val="38000"/>
              </a:prstClr>
            </a:outerShdw>
          </a:effectLst>
        </p:spPr>
      </p:cxnSp>
      <p:sp>
        <p:nvSpPr>
          <p:cNvPr id="71" name="Oval 70"/>
          <p:cNvSpPr/>
          <p:nvPr/>
        </p:nvSpPr>
        <p:spPr bwMode="auto">
          <a:xfrm>
            <a:off x="4503758" y="3343350"/>
            <a:ext cx="140722" cy="140722"/>
          </a:xfrm>
          <a:prstGeom prst="ellipse">
            <a:avLst/>
          </a:prstGeom>
          <a:solidFill>
            <a:schemeClr val="accent5">
              <a:lumMod val="75000"/>
            </a:schemeClr>
          </a:solidFill>
          <a:ln w="9525" cap="flat" cmpd="sng" algn="ctr">
            <a:solidFill>
              <a:schemeClr val="tx1"/>
            </a:solidFill>
            <a:prstDash val="solid"/>
            <a:round/>
            <a:headEnd type="none" w="med" len="med"/>
            <a:tailEnd type="none" w="med" len="med"/>
          </a:ln>
          <a:effectLst/>
        </p:spPr>
        <p:txBody>
          <a:bodyPr vert="horz" wrap="none" lIns="42217" tIns="42217" rIns="42217" bIns="42217" numCol="1" rtlCol="0" anchor="ctr" anchorCtr="0" compatLnSpc="1">
            <a:prstTxWarp prst="textNoShape">
              <a:avLst/>
            </a:prstTxWarp>
          </a:bodyPr>
          <a:lstStyle/>
          <a:p>
            <a:pPr algn="ctr" defTabSz="844357" eaLnBrk="0" fontAlgn="base" hangingPunct="0">
              <a:spcBef>
                <a:spcPct val="0"/>
              </a:spcBef>
              <a:spcAft>
                <a:spcPct val="0"/>
              </a:spcAft>
            </a:pPr>
            <a:endParaRPr lang="en-US" sz="700">
              <a:latin typeface="Arial" charset="0"/>
            </a:endParaRPr>
          </a:p>
        </p:txBody>
      </p:sp>
      <p:sp>
        <p:nvSpPr>
          <p:cNvPr id="72" name="Oval 71"/>
          <p:cNvSpPr/>
          <p:nvPr/>
        </p:nvSpPr>
        <p:spPr bwMode="auto">
          <a:xfrm>
            <a:off x="4770644" y="4241060"/>
            <a:ext cx="140722" cy="140722"/>
          </a:xfrm>
          <a:prstGeom prst="ellipse">
            <a:avLst/>
          </a:prstGeom>
          <a:solidFill>
            <a:schemeClr val="accent5">
              <a:lumMod val="75000"/>
            </a:schemeClr>
          </a:solidFill>
          <a:ln w="9525" cap="flat" cmpd="sng" algn="ctr">
            <a:solidFill>
              <a:schemeClr val="tx1"/>
            </a:solidFill>
            <a:prstDash val="solid"/>
            <a:round/>
            <a:headEnd type="none" w="med" len="med"/>
            <a:tailEnd type="none" w="med" len="med"/>
          </a:ln>
          <a:effectLst/>
        </p:spPr>
        <p:txBody>
          <a:bodyPr vert="horz" wrap="none" lIns="42217" tIns="42217" rIns="42217" bIns="42217" numCol="1" rtlCol="0" anchor="ctr" anchorCtr="0" compatLnSpc="1">
            <a:prstTxWarp prst="textNoShape">
              <a:avLst/>
            </a:prstTxWarp>
          </a:bodyPr>
          <a:lstStyle/>
          <a:p>
            <a:pPr algn="ctr" defTabSz="844357" eaLnBrk="0" fontAlgn="base" hangingPunct="0">
              <a:spcBef>
                <a:spcPct val="0"/>
              </a:spcBef>
              <a:spcAft>
                <a:spcPct val="0"/>
              </a:spcAft>
            </a:pPr>
            <a:endParaRPr lang="en-US" sz="700">
              <a:latin typeface="Arial" charset="0"/>
            </a:endParaRPr>
          </a:p>
        </p:txBody>
      </p:sp>
      <p:cxnSp>
        <p:nvCxnSpPr>
          <p:cNvPr id="74" name="Elbow Connector 73"/>
          <p:cNvCxnSpPr/>
          <p:nvPr/>
        </p:nvCxnSpPr>
        <p:spPr>
          <a:xfrm>
            <a:off x="143622" y="3314236"/>
            <a:ext cx="3256401" cy="2075572"/>
          </a:xfrm>
          <a:prstGeom prst="bentConnector3">
            <a:avLst>
              <a:gd name="adj1" fmla="val 6100"/>
            </a:avLst>
          </a:prstGeom>
          <a:ln w="28575">
            <a:prstDash val="sysDash"/>
            <a:tailEnd type="triangle"/>
          </a:ln>
        </p:spPr>
        <p:style>
          <a:lnRef idx="2">
            <a:schemeClr val="accent1"/>
          </a:lnRef>
          <a:fillRef idx="0">
            <a:schemeClr val="accent1"/>
          </a:fillRef>
          <a:effectRef idx="1">
            <a:schemeClr val="accent1"/>
          </a:effectRef>
          <a:fontRef idx="minor">
            <a:schemeClr val="tx1"/>
          </a:fontRef>
        </p:style>
      </p:cxnSp>
      <p:graphicFrame>
        <p:nvGraphicFramePr>
          <p:cNvPr id="97" name="Table 96"/>
          <p:cNvGraphicFramePr>
            <a:graphicFrameLocks noGrp="1"/>
          </p:cNvGraphicFramePr>
          <p:nvPr/>
        </p:nvGraphicFramePr>
        <p:xfrm>
          <a:off x="2539252" y="1138617"/>
          <a:ext cx="1335124" cy="1806798"/>
        </p:xfrm>
        <a:graphic>
          <a:graphicData uri="http://schemas.openxmlformats.org/drawingml/2006/table">
            <a:tbl>
              <a:tblPr/>
              <a:tblGrid>
                <a:gridCol w="560236">
                  <a:extLst>
                    <a:ext uri="{9D8B030D-6E8A-4147-A177-3AD203B41FA5}">
                      <a16:colId xmlns:a16="http://schemas.microsoft.com/office/drawing/2014/main" val="20000"/>
                    </a:ext>
                  </a:extLst>
                </a:gridCol>
                <a:gridCol w="410840">
                  <a:extLst>
                    <a:ext uri="{9D8B030D-6E8A-4147-A177-3AD203B41FA5}">
                      <a16:colId xmlns:a16="http://schemas.microsoft.com/office/drawing/2014/main" val="20001"/>
                    </a:ext>
                  </a:extLst>
                </a:gridCol>
                <a:gridCol w="364048">
                  <a:extLst>
                    <a:ext uri="{9D8B030D-6E8A-4147-A177-3AD203B41FA5}">
                      <a16:colId xmlns:a16="http://schemas.microsoft.com/office/drawing/2014/main" val="20002"/>
                    </a:ext>
                  </a:extLst>
                </a:gridCol>
              </a:tblGrid>
              <a:tr h="91104">
                <a:tc rowSpan="2">
                  <a:txBody>
                    <a:bodyPr/>
                    <a:lstStyle/>
                    <a:p>
                      <a:pPr algn="ctr" fontAlgn="ctr"/>
                      <a:r>
                        <a:rPr lang="en-US" sz="500" b="1" i="0" u="none" strike="noStrike">
                          <a:solidFill>
                            <a:srgbClr val="FFFFFF"/>
                          </a:solidFill>
                          <a:effectLst/>
                          <a:latin typeface="Arial"/>
                        </a:rPr>
                        <a:t>Subsystem</a:t>
                      </a:r>
                    </a:p>
                  </a:txBody>
                  <a:tcPr marL="6843" marR="6843" marT="6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9608D"/>
                    </a:solidFill>
                  </a:tcPr>
                </a:tc>
                <a:tc gridSpan="2">
                  <a:txBody>
                    <a:bodyPr/>
                    <a:lstStyle/>
                    <a:p>
                      <a:pPr algn="ctr" fontAlgn="ctr"/>
                      <a:r>
                        <a:rPr lang="en-US" sz="500" b="1" i="0" u="none" strike="noStrike">
                          <a:solidFill>
                            <a:srgbClr val="FFFFFF"/>
                          </a:solidFill>
                          <a:effectLst/>
                          <a:latin typeface="Arial"/>
                        </a:rPr>
                        <a:t>Mass</a:t>
                      </a:r>
                      <a:r>
                        <a:rPr lang="en-US" sz="500" b="0" i="0" u="none" strike="noStrike">
                          <a:solidFill>
                            <a:srgbClr val="FFFFFF"/>
                          </a:solidFill>
                          <a:effectLst/>
                          <a:latin typeface="Arial"/>
                        </a:rPr>
                        <a:t> (kg)</a:t>
                      </a:r>
                    </a:p>
                  </a:txBody>
                  <a:tcPr marL="6843" marR="6843" marT="6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608D"/>
                    </a:solidFill>
                  </a:tcPr>
                </a:tc>
                <a:tc hMerge="1">
                  <a:txBody>
                    <a:bodyPr/>
                    <a:lstStyle/>
                    <a:p>
                      <a:endParaRPr lang="en-US"/>
                    </a:p>
                  </a:txBody>
                  <a:tcPr/>
                </a:tc>
                <a:extLst>
                  <a:ext uri="{0D108BD9-81ED-4DB2-BD59-A6C34878D82A}">
                    <a16:rowId xmlns:a16="http://schemas.microsoft.com/office/drawing/2014/main" val="10000"/>
                  </a:ext>
                </a:extLst>
              </a:tr>
              <a:tr h="160042">
                <a:tc vMerge="1">
                  <a:txBody>
                    <a:bodyPr/>
                    <a:lstStyle/>
                    <a:p>
                      <a:endParaRPr lang="en-US"/>
                    </a:p>
                  </a:txBody>
                  <a:tcPr/>
                </a:tc>
                <a:tc>
                  <a:txBody>
                    <a:bodyPr/>
                    <a:lstStyle/>
                    <a:p>
                      <a:pPr algn="ctr" fontAlgn="ctr"/>
                      <a:r>
                        <a:rPr lang="en-US" sz="500" b="0" i="0" u="none" strike="noStrike">
                          <a:solidFill>
                            <a:srgbClr val="FFFFFF"/>
                          </a:solidFill>
                          <a:effectLst/>
                          <a:latin typeface="Arial"/>
                        </a:rPr>
                        <a:t>MDM Payload</a:t>
                      </a:r>
                    </a:p>
                  </a:txBody>
                  <a:tcPr marL="6843" marR="6843" marT="631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9608D"/>
                    </a:solidFill>
                  </a:tcPr>
                </a:tc>
                <a:tc>
                  <a:txBody>
                    <a:bodyPr/>
                    <a:lstStyle/>
                    <a:p>
                      <a:pPr algn="ctr" fontAlgn="ctr"/>
                      <a:r>
                        <a:rPr lang="en-US" sz="500" b="0" i="0" u="none" strike="noStrike">
                          <a:solidFill>
                            <a:srgbClr val="FFFFFF"/>
                          </a:solidFill>
                          <a:effectLst/>
                          <a:latin typeface="Arial"/>
                        </a:rPr>
                        <a:t>Mars Liftoff</a:t>
                      </a:r>
                    </a:p>
                  </a:txBody>
                  <a:tcPr marL="6843" marR="6843" marT="631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9608D"/>
                    </a:solidFill>
                  </a:tcPr>
                </a:tc>
                <a:extLst>
                  <a:ext uri="{0D108BD9-81ED-4DB2-BD59-A6C34878D82A}">
                    <a16:rowId xmlns:a16="http://schemas.microsoft.com/office/drawing/2014/main" val="10001"/>
                  </a:ext>
                </a:extLst>
              </a:tr>
              <a:tr h="91104">
                <a:tc>
                  <a:txBody>
                    <a:bodyPr/>
                    <a:lstStyle/>
                    <a:p>
                      <a:pPr algn="ctr" fontAlgn="ctr"/>
                      <a:r>
                        <a:rPr lang="en-US" sz="500" b="1" i="0" u="none" strike="noStrike">
                          <a:solidFill>
                            <a:srgbClr val="000000"/>
                          </a:solidFill>
                          <a:effectLst/>
                          <a:latin typeface="Arial"/>
                        </a:rPr>
                        <a:t>Crew Cabin</a:t>
                      </a:r>
                    </a:p>
                  </a:txBody>
                  <a:tcPr marL="6843" marR="6843" marT="6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500" b="1" i="0" u="none" strike="noStrike">
                          <a:solidFill>
                            <a:srgbClr val="000000"/>
                          </a:solidFill>
                          <a:effectLst/>
                          <a:latin typeface="Arial"/>
                        </a:rPr>
                        <a:t>3,427</a:t>
                      </a:r>
                    </a:p>
                  </a:txBody>
                  <a:tcPr marL="7091" marR="7091" marT="65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500" b="1" i="0" u="none" strike="noStrike">
                          <a:solidFill>
                            <a:srgbClr val="000000"/>
                          </a:solidFill>
                          <a:effectLst/>
                          <a:latin typeface="Arial"/>
                        </a:rPr>
                        <a:t>4,122</a:t>
                      </a:r>
                    </a:p>
                  </a:txBody>
                  <a:tcPr marL="7091" marR="7091" marT="65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2"/>
                  </a:ext>
                </a:extLst>
              </a:tr>
              <a:tr h="91104">
                <a:tc>
                  <a:txBody>
                    <a:bodyPr/>
                    <a:lstStyle/>
                    <a:p>
                      <a:pPr algn="r" fontAlgn="ctr"/>
                      <a:r>
                        <a:rPr lang="en-US" sz="500" b="0" i="0" u="none" strike="noStrike">
                          <a:solidFill>
                            <a:srgbClr val="000000"/>
                          </a:solidFill>
                          <a:effectLst/>
                          <a:latin typeface="Arial"/>
                        </a:rPr>
                        <a:t>Structures</a:t>
                      </a:r>
                    </a:p>
                  </a:txBody>
                  <a:tcPr marL="6843" marR="51054" marT="6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500" b="0" i="0" u="none" strike="noStrike">
                          <a:solidFill>
                            <a:srgbClr val="000000"/>
                          </a:solidFill>
                          <a:effectLst/>
                          <a:latin typeface="Arial"/>
                        </a:rPr>
                        <a:t>881</a:t>
                      </a:r>
                    </a:p>
                  </a:txBody>
                  <a:tcPr marL="7091" marR="51054" marT="65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500" b="0" i="0" u="none" strike="noStrike">
                          <a:solidFill>
                            <a:srgbClr val="000000"/>
                          </a:solidFill>
                          <a:effectLst/>
                          <a:latin typeface="Arial"/>
                        </a:rPr>
                        <a:t>881</a:t>
                      </a:r>
                    </a:p>
                  </a:txBody>
                  <a:tcPr marL="7091" marR="51054" marT="65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91104">
                <a:tc>
                  <a:txBody>
                    <a:bodyPr/>
                    <a:lstStyle/>
                    <a:p>
                      <a:pPr algn="r" fontAlgn="ctr"/>
                      <a:r>
                        <a:rPr lang="en-US" sz="500" b="0" i="0" u="none" strike="noStrike">
                          <a:solidFill>
                            <a:srgbClr val="000000"/>
                          </a:solidFill>
                          <a:effectLst/>
                          <a:latin typeface="Arial"/>
                        </a:rPr>
                        <a:t>Power</a:t>
                      </a:r>
                    </a:p>
                  </a:txBody>
                  <a:tcPr marL="6843" marR="51054" marT="6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500" b="0" i="0" u="none" strike="noStrike">
                          <a:solidFill>
                            <a:srgbClr val="000000"/>
                          </a:solidFill>
                          <a:effectLst/>
                          <a:latin typeface="Arial"/>
                        </a:rPr>
                        <a:t>377</a:t>
                      </a:r>
                    </a:p>
                  </a:txBody>
                  <a:tcPr marL="7091" marR="51054" marT="65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500" b="0" i="0" u="none" strike="noStrike">
                          <a:solidFill>
                            <a:srgbClr val="000000"/>
                          </a:solidFill>
                          <a:effectLst/>
                          <a:latin typeface="Arial"/>
                        </a:rPr>
                        <a:t>377</a:t>
                      </a:r>
                    </a:p>
                  </a:txBody>
                  <a:tcPr marL="7091" marR="51054" marT="65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91104">
                <a:tc>
                  <a:txBody>
                    <a:bodyPr/>
                    <a:lstStyle/>
                    <a:p>
                      <a:pPr algn="r" fontAlgn="ctr"/>
                      <a:r>
                        <a:rPr lang="en-US" sz="500" b="0" i="0" u="none" strike="noStrike">
                          <a:solidFill>
                            <a:srgbClr val="000000"/>
                          </a:solidFill>
                          <a:effectLst/>
                          <a:latin typeface="Arial"/>
                        </a:rPr>
                        <a:t>Avionics</a:t>
                      </a:r>
                    </a:p>
                  </a:txBody>
                  <a:tcPr marL="6843" marR="51054" marT="6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500" b="0" i="0" u="none" strike="noStrike">
                          <a:solidFill>
                            <a:srgbClr val="000000"/>
                          </a:solidFill>
                          <a:effectLst/>
                          <a:latin typeface="Arial"/>
                        </a:rPr>
                        <a:t>407</a:t>
                      </a:r>
                    </a:p>
                  </a:txBody>
                  <a:tcPr marL="7091" marR="51054" marT="65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500" b="0" i="0" u="none" strike="noStrike">
                          <a:solidFill>
                            <a:srgbClr val="000000"/>
                          </a:solidFill>
                          <a:effectLst/>
                          <a:latin typeface="Arial"/>
                        </a:rPr>
                        <a:t>407</a:t>
                      </a:r>
                    </a:p>
                  </a:txBody>
                  <a:tcPr marL="7091" marR="51054" marT="65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91104">
                <a:tc>
                  <a:txBody>
                    <a:bodyPr/>
                    <a:lstStyle/>
                    <a:p>
                      <a:pPr algn="r" fontAlgn="ctr"/>
                      <a:r>
                        <a:rPr lang="en-US" sz="500" b="0" i="0" u="none" strike="noStrike">
                          <a:solidFill>
                            <a:srgbClr val="000000"/>
                          </a:solidFill>
                          <a:effectLst/>
                          <a:latin typeface="Arial"/>
                        </a:rPr>
                        <a:t>Thermal</a:t>
                      </a:r>
                    </a:p>
                  </a:txBody>
                  <a:tcPr marL="6843" marR="51054" marT="6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500" b="0" i="0" u="none" strike="noStrike">
                          <a:solidFill>
                            <a:srgbClr val="000000"/>
                          </a:solidFill>
                          <a:effectLst/>
                          <a:latin typeface="Arial"/>
                        </a:rPr>
                        <a:t>542</a:t>
                      </a:r>
                    </a:p>
                  </a:txBody>
                  <a:tcPr marL="7091" marR="51054" marT="65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500" b="0" i="0" u="none" strike="noStrike">
                          <a:solidFill>
                            <a:srgbClr val="000000"/>
                          </a:solidFill>
                          <a:effectLst/>
                          <a:latin typeface="Arial"/>
                        </a:rPr>
                        <a:t>542</a:t>
                      </a:r>
                    </a:p>
                  </a:txBody>
                  <a:tcPr marL="7091" marR="51054" marT="65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91104">
                <a:tc>
                  <a:txBody>
                    <a:bodyPr/>
                    <a:lstStyle/>
                    <a:p>
                      <a:pPr algn="r" fontAlgn="ctr"/>
                      <a:r>
                        <a:rPr lang="en-US" sz="500" b="0" i="0" u="none" strike="noStrike">
                          <a:solidFill>
                            <a:srgbClr val="000000"/>
                          </a:solidFill>
                          <a:effectLst/>
                          <a:latin typeface="Arial"/>
                        </a:rPr>
                        <a:t>ECLS</a:t>
                      </a:r>
                    </a:p>
                  </a:txBody>
                  <a:tcPr marL="6843" marR="51054" marT="6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500" b="0" i="0" u="none" strike="noStrike">
                          <a:solidFill>
                            <a:srgbClr val="000000"/>
                          </a:solidFill>
                          <a:effectLst/>
                          <a:latin typeface="Arial"/>
                        </a:rPr>
                        <a:t>502</a:t>
                      </a:r>
                    </a:p>
                  </a:txBody>
                  <a:tcPr marL="7091" marR="51054" marT="65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500" b="0" i="0" u="none" strike="noStrike">
                          <a:solidFill>
                            <a:srgbClr val="000000"/>
                          </a:solidFill>
                          <a:effectLst/>
                          <a:latin typeface="Arial"/>
                        </a:rPr>
                        <a:t>502</a:t>
                      </a:r>
                    </a:p>
                  </a:txBody>
                  <a:tcPr marL="7091" marR="51054" marT="65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91104">
                <a:tc>
                  <a:txBody>
                    <a:bodyPr/>
                    <a:lstStyle/>
                    <a:p>
                      <a:pPr algn="r" fontAlgn="ctr"/>
                      <a:r>
                        <a:rPr lang="en-US" sz="500" b="0" i="0" u="none" strike="noStrike">
                          <a:solidFill>
                            <a:srgbClr val="000000"/>
                          </a:solidFill>
                          <a:effectLst/>
                          <a:latin typeface="Arial"/>
                        </a:rPr>
                        <a:t>Cargo</a:t>
                      </a:r>
                    </a:p>
                  </a:txBody>
                  <a:tcPr marL="6843" marR="51054" marT="6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500" b="0" i="0" u="none" strike="noStrike">
                          <a:solidFill>
                            <a:srgbClr val="000000"/>
                          </a:solidFill>
                          <a:effectLst/>
                          <a:latin typeface="Arial"/>
                        </a:rPr>
                        <a:t>422</a:t>
                      </a:r>
                    </a:p>
                  </a:txBody>
                  <a:tcPr marL="7091" marR="51054" marT="65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500" b="0" i="0" u="none" strike="noStrike">
                          <a:solidFill>
                            <a:srgbClr val="000000"/>
                          </a:solidFill>
                          <a:effectLst/>
                          <a:latin typeface="Arial"/>
                        </a:rPr>
                        <a:t>1,117</a:t>
                      </a:r>
                    </a:p>
                  </a:txBody>
                  <a:tcPr marL="7091" marR="51054" marT="65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91104">
                <a:tc>
                  <a:txBody>
                    <a:bodyPr/>
                    <a:lstStyle/>
                    <a:p>
                      <a:pPr algn="r" fontAlgn="ctr"/>
                      <a:r>
                        <a:rPr lang="en-US" sz="500" b="0" i="0" u="none" strike="noStrike">
                          <a:solidFill>
                            <a:srgbClr val="000000"/>
                          </a:solidFill>
                          <a:effectLst/>
                          <a:latin typeface="Arial"/>
                        </a:rPr>
                        <a:t>Non-Prop. Fluids</a:t>
                      </a:r>
                    </a:p>
                  </a:txBody>
                  <a:tcPr marL="6843" marR="51054" marT="6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500" b="0" i="0" u="none" strike="noStrike">
                          <a:solidFill>
                            <a:srgbClr val="000000"/>
                          </a:solidFill>
                          <a:effectLst/>
                          <a:latin typeface="Arial"/>
                        </a:rPr>
                        <a:t>295</a:t>
                      </a:r>
                    </a:p>
                  </a:txBody>
                  <a:tcPr marL="7091" marR="51054" marT="65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500" b="0" i="0" u="none" strike="noStrike">
                          <a:solidFill>
                            <a:srgbClr val="000000"/>
                          </a:solidFill>
                          <a:effectLst/>
                          <a:latin typeface="Arial"/>
                        </a:rPr>
                        <a:t>295</a:t>
                      </a:r>
                    </a:p>
                  </a:txBody>
                  <a:tcPr marL="7091" marR="51054" marT="65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91104">
                <a:tc>
                  <a:txBody>
                    <a:bodyPr/>
                    <a:lstStyle/>
                    <a:p>
                      <a:pPr algn="ctr" fontAlgn="ctr"/>
                      <a:r>
                        <a:rPr lang="en-US" sz="500" b="1" i="0" u="none" strike="noStrike">
                          <a:solidFill>
                            <a:srgbClr val="000000"/>
                          </a:solidFill>
                          <a:effectLst/>
                          <a:latin typeface="Arial"/>
                        </a:rPr>
                        <a:t>1st Stage</a:t>
                      </a:r>
                    </a:p>
                  </a:txBody>
                  <a:tcPr marL="6843" marR="6843" marT="6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500" b="1" i="0" u="none" strike="noStrike">
                          <a:solidFill>
                            <a:srgbClr val="000000"/>
                          </a:solidFill>
                          <a:effectLst/>
                          <a:latin typeface="Arial"/>
                        </a:rPr>
                        <a:t>9,913</a:t>
                      </a:r>
                    </a:p>
                  </a:txBody>
                  <a:tcPr marL="7091" marR="7091" marT="65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500" b="1" i="0" u="none" strike="noStrike">
                          <a:solidFill>
                            <a:srgbClr val="000000"/>
                          </a:solidFill>
                          <a:effectLst/>
                          <a:latin typeface="Arial"/>
                        </a:rPr>
                        <a:t>31,432</a:t>
                      </a:r>
                    </a:p>
                  </a:txBody>
                  <a:tcPr marL="7091" marR="7091" marT="65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10"/>
                  </a:ext>
                </a:extLst>
              </a:tr>
              <a:tr h="91104">
                <a:tc>
                  <a:txBody>
                    <a:bodyPr/>
                    <a:lstStyle/>
                    <a:p>
                      <a:pPr algn="r" fontAlgn="ctr"/>
                      <a:r>
                        <a:rPr lang="en-US" sz="500" b="0" i="0" u="none" strike="noStrike">
                          <a:solidFill>
                            <a:srgbClr val="000000"/>
                          </a:solidFill>
                          <a:effectLst/>
                          <a:latin typeface="Arial"/>
                        </a:rPr>
                        <a:t>Dry Mass</a:t>
                      </a:r>
                    </a:p>
                  </a:txBody>
                  <a:tcPr marL="6843" marR="51054" marT="6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500" b="0" i="0" u="none" strike="noStrike">
                          <a:solidFill>
                            <a:srgbClr val="000000"/>
                          </a:solidFill>
                          <a:effectLst/>
                          <a:latin typeface="Arial"/>
                        </a:rPr>
                        <a:t>3,605</a:t>
                      </a:r>
                    </a:p>
                  </a:txBody>
                  <a:tcPr marL="7091" marR="51054" marT="65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500" b="0" i="0" u="none" strike="noStrike">
                          <a:solidFill>
                            <a:srgbClr val="000000"/>
                          </a:solidFill>
                          <a:effectLst/>
                          <a:latin typeface="Arial"/>
                        </a:rPr>
                        <a:t>3,605</a:t>
                      </a:r>
                    </a:p>
                  </a:txBody>
                  <a:tcPr marL="7091" marR="51054" marT="65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91104">
                <a:tc>
                  <a:txBody>
                    <a:bodyPr/>
                    <a:lstStyle/>
                    <a:p>
                      <a:pPr algn="r" fontAlgn="ctr"/>
                      <a:r>
                        <a:rPr lang="en-US" sz="500" b="0" i="0" u="none" strike="noStrike">
                          <a:solidFill>
                            <a:srgbClr val="000000"/>
                          </a:solidFill>
                          <a:effectLst/>
                          <a:latin typeface="Arial"/>
                        </a:rPr>
                        <a:t>LO2</a:t>
                      </a:r>
                    </a:p>
                  </a:txBody>
                  <a:tcPr marL="6843" marR="51054" marT="6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500" b="0" i="0" u="none" strike="noStrike">
                          <a:solidFill>
                            <a:srgbClr val="000000"/>
                          </a:solidFill>
                          <a:effectLst/>
                          <a:latin typeface="Arial"/>
                        </a:rPr>
                        <a:t>0</a:t>
                      </a:r>
                    </a:p>
                  </a:txBody>
                  <a:tcPr marL="7091" marR="51054" marT="65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500" b="0" i="0" u="none" strike="noStrike">
                          <a:solidFill>
                            <a:srgbClr val="000000"/>
                          </a:solidFill>
                          <a:effectLst/>
                          <a:latin typeface="Arial"/>
                        </a:rPr>
                        <a:t>21,519</a:t>
                      </a:r>
                    </a:p>
                  </a:txBody>
                  <a:tcPr marL="7091" marR="51054" marT="65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91104">
                <a:tc>
                  <a:txBody>
                    <a:bodyPr/>
                    <a:lstStyle/>
                    <a:p>
                      <a:pPr algn="r" fontAlgn="ctr"/>
                      <a:r>
                        <a:rPr lang="en-US" sz="500" b="0" i="0" u="none" strike="noStrike">
                          <a:solidFill>
                            <a:srgbClr val="000000"/>
                          </a:solidFill>
                          <a:effectLst/>
                          <a:latin typeface="Arial"/>
                        </a:rPr>
                        <a:t>LCH4</a:t>
                      </a:r>
                    </a:p>
                  </a:txBody>
                  <a:tcPr marL="6843" marR="51054" marT="6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500" b="0" i="0" u="none" strike="noStrike">
                          <a:solidFill>
                            <a:srgbClr val="000000"/>
                          </a:solidFill>
                          <a:effectLst/>
                          <a:latin typeface="Arial"/>
                        </a:rPr>
                        <a:t>6,308</a:t>
                      </a:r>
                    </a:p>
                  </a:txBody>
                  <a:tcPr marL="7091" marR="51054" marT="65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500" b="0" i="0" u="none" strike="noStrike">
                          <a:solidFill>
                            <a:srgbClr val="000000"/>
                          </a:solidFill>
                          <a:effectLst/>
                          <a:latin typeface="Arial"/>
                        </a:rPr>
                        <a:t>6,308</a:t>
                      </a:r>
                    </a:p>
                  </a:txBody>
                  <a:tcPr marL="7091" marR="51054" marT="65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91104">
                <a:tc>
                  <a:txBody>
                    <a:bodyPr/>
                    <a:lstStyle/>
                    <a:p>
                      <a:pPr algn="ctr" fontAlgn="ctr"/>
                      <a:r>
                        <a:rPr lang="en-US" sz="500" b="1" i="0" u="none" strike="noStrike">
                          <a:solidFill>
                            <a:srgbClr val="000000"/>
                          </a:solidFill>
                          <a:effectLst/>
                          <a:latin typeface="Arial"/>
                        </a:rPr>
                        <a:t>2nd Stage</a:t>
                      </a:r>
                    </a:p>
                  </a:txBody>
                  <a:tcPr marL="6843" marR="6843" marT="6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500" b="1" i="0" u="none" strike="noStrike">
                          <a:solidFill>
                            <a:srgbClr val="000000"/>
                          </a:solidFill>
                          <a:effectLst/>
                          <a:latin typeface="Arial"/>
                        </a:rPr>
                        <a:t>5,006</a:t>
                      </a:r>
                    </a:p>
                  </a:txBody>
                  <a:tcPr marL="7091" marR="7091" marT="65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500" b="1" i="0" u="none" strike="noStrike">
                          <a:solidFill>
                            <a:srgbClr val="000000"/>
                          </a:solidFill>
                          <a:effectLst/>
                          <a:latin typeface="Arial"/>
                        </a:rPr>
                        <a:t>13,245</a:t>
                      </a:r>
                    </a:p>
                  </a:txBody>
                  <a:tcPr marL="7091" marR="7091" marT="65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14"/>
                  </a:ext>
                </a:extLst>
              </a:tr>
              <a:tr h="91104">
                <a:tc>
                  <a:txBody>
                    <a:bodyPr/>
                    <a:lstStyle/>
                    <a:p>
                      <a:pPr algn="r" fontAlgn="ctr"/>
                      <a:r>
                        <a:rPr lang="en-US" sz="500" b="0" i="0" u="none" strike="noStrike">
                          <a:solidFill>
                            <a:srgbClr val="000000"/>
                          </a:solidFill>
                          <a:effectLst/>
                          <a:latin typeface="Arial"/>
                        </a:rPr>
                        <a:t>Dry Mass</a:t>
                      </a:r>
                    </a:p>
                  </a:txBody>
                  <a:tcPr marL="6843" marR="51054" marT="6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500" b="0" i="0" u="none" strike="noStrike">
                          <a:solidFill>
                            <a:srgbClr val="000000"/>
                          </a:solidFill>
                          <a:effectLst/>
                          <a:latin typeface="Arial"/>
                        </a:rPr>
                        <a:t>2,566</a:t>
                      </a:r>
                    </a:p>
                  </a:txBody>
                  <a:tcPr marL="7091" marR="51054" marT="65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500" b="0" i="0" u="none" strike="noStrike">
                          <a:solidFill>
                            <a:srgbClr val="000000"/>
                          </a:solidFill>
                          <a:effectLst/>
                          <a:latin typeface="Arial"/>
                        </a:rPr>
                        <a:t>2,566</a:t>
                      </a:r>
                    </a:p>
                  </a:txBody>
                  <a:tcPr marL="7091" marR="51054" marT="65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91104">
                <a:tc>
                  <a:txBody>
                    <a:bodyPr/>
                    <a:lstStyle/>
                    <a:p>
                      <a:pPr algn="r" fontAlgn="ctr"/>
                      <a:r>
                        <a:rPr lang="en-US" sz="500" b="0" i="0" u="none" strike="noStrike">
                          <a:solidFill>
                            <a:srgbClr val="000000"/>
                          </a:solidFill>
                          <a:effectLst/>
                          <a:latin typeface="Arial"/>
                        </a:rPr>
                        <a:t>LO2</a:t>
                      </a:r>
                    </a:p>
                  </a:txBody>
                  <a:tcPr marL="6843" marR="51054" marT="6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500" b="0" i="0" u="none" strike="noStrike">
                          <a:solidFill>
                            <a:srgbClr val="000000"/>
                          </a:solidFill>
                          <a:effectLst/>
                          <a:latin typeface="Arial"/>
                        </a:rPr>
                        <a:t>0</a:t>
                      </a:r>
                    </a:p>
                  </a:txBody>
                  <a:tcPr marL="7091" marR="51054" marT="65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n-US" sz="500" b="0" i="0" u="none" strike="noStrike">
                          <a:solidFill>
                            <a:srgbClr val="000000"/>
                          </a:solidFill>
                          <a:effectLst/>
                          <a:latin typeface="Arial"/>
                        </a:rPr>
                        <a:t>8,239</a:t>
                      </a:r>
                    </a:p>
                  </a:txBody>
                  <a:tcPr marL="7091" marR="51054" marT="65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91104">
                <a:tc>
                  <a:txBody>
                    <a:bodyPr/>
                    <a:lstStyle/>
                    <a:p>
                      <a:pPr algn="r" fontAlgn="ctr"/>
                      <a:r>
                        <a:rPr lang="en-US" sz="500" b="0" i="0" u="none" strike="noStrike">
                          <a:solidFill>
                            <a:srgbClr val="000000"/>
                          </a:solidFill>
                          <a:effectLst/>
                          <a:latin typeface="Arial"/>
                        </a:rPr>
                        <a:t>LCH4</a:t>
                      </a:r>
                    </a:p>
                  </a:txBody>
                  <a:tcPr marL="6843" marR="51054" marT="6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500" b="0" i="0" u="none" strike="noStrike">
                          <a:solidFill>
                            <a:srgbClr val="000000"/>
                          </a:solidFill>
                          <a:effectLst/>
                          <a:latin typeface="Arial"/>
                        </a:rPr>
                        <a:t>2,440</a:t>
                      </a:r>
                    </a:p>
                  </a:txBody>
                  <a:tcPr marL="7091" marR="51054" marT="65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500" b="0" i="0" u="none" strike="noStrike">
                          <a:solidFill>
                            <a:srgbClr val="000000"/>
                          </a:solidFill>
                          <a:effectLst/>
                          <a:latin typeface="Arial"/>
                        </a:rPr>
                        <a:t>2,440</a:t>
                      </a:r>
                    </a:p>
                  </a:txBody>
                  <a:tcPr marL="7091" marR="51054" marT="65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96219">
                <a:tc>
                  <a:txBody>
                    <a:bodyPr/>
                    <a:lstStyle/>
                    <a:p>
                      <a:pPr algn="ctr" fontAlgn="ctr"/>
                      <a:r>
                        <a:rPr lang="en-US" sz="600" b="1" i="0" u="none" strike="noStrike">
                          <a:solidFill>
                            <a:srgbClr val="000090"/>
                          </a:solidFill>
                          <a:effectLst/>
                          <a:latin typeface="Arial"/>
                        </a:rPr>
                        <a:t>TOTALS</a:t>
                      </a:r>
                    </a:p>
                  </a:txBody>
                  <a:tcPr marL="6843" marR="6843" marT="6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600" b="1" i="0" u="none" strike="noStrike" dirty="0">
                          <a:solidFill>
                            <a:srgbClr val="000090"/>
                          </a:solidFill>
                          <a:effectLst/>
                          <a:latin typeface="Arial"/>
                        </a:rPr>
                        <a:t>18,345</a:t>
                      </a:r>
                    </a:p>
                  </a:txBody>
                  <a:tcPr marL="7091" marR="7091" marT="65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600" b="1" i="0" u="none" strike="noStrike" dirty="0">
                          <a:solidFill>
                            <a:srgbClr val="000090"/>
                          </a:solidFill>
                          <a:effectLst/>
                          <a:latin typeface="Arial"/>
                        </a:rPr>
                        <a:t>48,799</a:t>
                      </a:r>
                    </a:p>
                  </a:txBody>
                  <a:tcPr marL="7091" marR="7091" marT="65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18"/>
                  </a:ext>
                </a:extLst>
              </a:tr>
            </a:tbl>
          </a:graphicData>
        </a:graphic>
      </p:graphicFrame>
      <p:sp>
        <p:nvSpPr>
          <p:cNvPr id="98" name="Rectangle 97"/>
          <p:cNvSpPr/>
          <p:nvPr/>
        </p:nvSpPr>
        <p:spPr>
          <a:xfrm>
            <a:off x="3492094" y="2298277"/>
            <a:ext cx="384870" cy="194256"/>
          </a:xfrm>
          <a:prstGeom prst="rect">
            <a:avLst/>
          </a:prstGeom>
          <a:noFill/>
          <a:ln w="28575">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99" name="Rectangle 98"/>
          <p:cNvSpPr/>
          <p:nvPr/>
        </p:nvSpPr>
        <p:spPr>
          <a:xfrm>
            <a:off x="3489506" y="2649100"/>
            <a:ext cx="384870" cy="207479"/>
          </a:xfrm>
          <a:prstGeom prst="rect">
            <a:avLst/>
          </a:prstGeom>
          <a:noFill/>
          <a:ln w="28575">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100" name="Rectangle 99"/>
          <p:cNvSpPr/>
          <p:nvPr/>
        </p:nvSpPr>
        <p:spPr>
          <a:xfrm>
            <a:off x="8236464" y="2645753"/>
            <a:ext cx="364959" cy="291362"/>
          </a:xfrm>
          <a:prstGeom prst="rect">
            <a:avLst/>
          </a:prstGeom>
          <a:noFill/>
          <a:ln w="28575">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101" name="TextBox 100"/>
          <p:cNvSpPr txBox="1"/>
          <p:nvPr/>
        </p:nvSpPr>
        <p:spPr>
          <a:xfrm>
            <a:off x="5669093" y="3690287"/>
            <a:ext cx="763351" cy="253916"/>
          </a:xfrm>
          <a:prstGeom prst="rect">
            <a:avLst/>
          </a:prstGeom>
          <a:solidFill>
            <a:schemeClr val="bg1"/>
          </a:solidFill>
          <a:ln w="38100" cmpd="sng">
            <a:solidFill>
              <a:schemeClr val="accent1"/>
            </a:solidFill>
          </a:ln>
          <a:effectLst>
            <a:outerShdw blurRad="50800" dist="38100" dir="2700000" algn="tl" rotWithShape="0">
              <a:prstClr val="black">
                <a:alpha val="40000"/>
              </a:prstClr>
            </a:outerShdw>
          </a:effectLst>
        </p:spPr>
        <p:txBody>
          <a:bodyPr wrap="none" rtlCol="0">
            <a:spAutoFit/>
          </a:bodyPr>
          <a:lstStyle/>
          <a:p>
            <a:pPr algn="ctr"/>
            <a:r>
              <a:rPr lang="en-US" sz="1000" b="1" dirty="0"/>
              <a:t>O</a:t>
            </a:r>
            <a:r>
              <a:rPr lang="en-US" sz="1000" b="1" baseline="-25000" dirty="0"/>
              <a:t>2</a:t>
            </a:r>
            <a:r>
              <a:rPr lang="en-US" sz="1000" b="1" dirty="0"/>
              <a:t>:CH</a:t>
            </a:r>
            <a:r>
              <a:rPr lang="en-US" sz="1000" b="1" baseline="-25000" dirty="0"/>
              <a:t>4</a:t>
            </a:r>
            <a:r>
              <a:rPr lang="en-US" sz="1000" b="1" dirty="0"/>
              <a:t> 3:1</a:t>
            </a:r>
            <a:endParaRPr lang="en-US" sz="1000" b="1" baseline="-25000" dirty="0"/>
          </a:p>
        </p:txBody>
      </p:sp>
      <p:sp>
        <p:nvSpPr>
          <p:cNvPr id="102" name="TextBox 101"/>
          <p:cNvSpPr txBox="1"/>
          <p:nvPr/>
        </p:nvSpPr>
        <p:spPr>
          <a:xfrm>
            <a:off x="3008850" y="3734737"/>
            <a:ext cx="763351" cy="253916"/>
          </a:xfrm>
          <a:prstGeom prst="rect">
            <a:avLst/>
          </a:prstGeom>
          <a:solidFill>
            <a:schemeClr val="bg1"/>
          </a:solidFill>
          <a:ln w="38100" cmpd="sng">
            <a:solidFill>
              <a:schemeClr val="accent1"/>
            </a:solidFill>
          </a:ln>
          <a:effectLst>
            <a:outerShdw blurRad="50800" dist="38100" dir="2700000" algn="tl" rotWithShape="0">
              <a:prstClr val="black">
                <a:alpha val="40000"/>
              </a:prstClr>
            </a:outerShdw>
          </a:effectLst>
        </p:spPr>
        <p:txBody>
          <a:bodyPr wrap="none" rtlCol="0">
            <a:spAutoFit/>
          </a:bodyPr>
          <a:lstStyle/>
          <a:p>
            <a:pPr algn="ctr"/>
            <a:r>
              <a:rPr lang="en-US" sz="1000" b="1" dirty="0"/>
              <a:t>O</a:t>
            </a:r>
            <a:r>
              <a:rPr lang="en-US" sz="1000" b="1" baseline="-25000" dirty="0"/>
              <a:t>2</a:t>
            </a:r>
            <a:r>
              <a:rPr lang="en-US" sz="1000" b="1" dirty="0"/>
              <a:t>:CH</a:t>
            </a:r>
            <a:r>
              <a:rPr lang="en-US" sz="1000" b="1" baseline="-25000" dirty="0"/>
              <a:t>4</a:t>
            </a:r>
            <a:r>
              <a:rPr lang="en-US" sz="1000" b="1" dirty="0"/>
              <a:t> 4:1</a:t>
            </a:r>
            <a:endParaRPr lang="en-US" sz="1000" b="1" baseline="-25000" dirty="0"/>
          </a:p>
        </p:txBody>
      </p:sp>
      <p:sp>
        <p:nvSpPr>
          <p:cNvPr id="103" name="TextBox 102"/>
          <p:cNvSpPr txBox="1"/>
          <p:nvPr/>
        </p:nvSpPr>
        <p:spPr>
          <a:xfrm>
            <a:off x="362617" y="5134040"/>
            <a:ext cx="394660" cy="246221"/>
          </a:xfrm>
          <a:prstGeom prst="rect">
            <a:avLst/>
          </a:prstGeom>
          <a:noFill/>
          <a:ln>
            <a:noFill/>
          </a:ln>
        </p:spPr>
        <p:txBody>
          <a:bodyPr wrap="none" rtlCol="0">
            <a:spAutoFit/>
          </a:bodyPr>
          <a:lstStyle/>
          <a:p>
            <a:pPr algn="ctr"/>
            <a:r>
              <a:rPr lang="en-US" sz="1000" b="1" dirty="0"/>
              <a:t>H</a:t>
            </a:r>
            <a:r>
              <a:rPr lang="en-US" sz="1000" b="1" baseline="-25000" dirty="0"/>
              <a:t>2</a:t>
            </a:r>
            <a:r>
              <a:rPr lang="en-US" sz="1000" b="1" dirty="0"/>
              <a:t>O</a:t>
            </a:r>
          </a:p>
        </p:txBody>
      </p:sp>
      <p:sp>
        <p:nvSpPr>
          <p:cNvPr id="104" name="TextBox 103"/>
          <p:cNvSpPr txBox="1"/>
          <p:nvPr/>
        </p:nvSpPr>
        <p:spPr>
          <a:xfrm>
            <a:off x="4576494" y="5042180"/>
            <a:ext cx="314510" cy="246221"/>
          </a:xfrm>
          <a:prstGeom prst="rect">
            <a:avLst/>
          </a:prstGeom>
          <a:noFill/>
          <a:ln>
            <a:noFill/>
          </a:ln>
        </p:spPr>
        <p:txBody>
          <a:bodyPr wrap="none" rtlCol="0">
            <a:spAutoFit/>
          </a:bodyPr>
          <a:lstStyle/>
          <a:p>
            <a:pPr algn="ctr"/>
            <a:r>
              <a:rPr lang="en-US" sz="1000" b="1" dirty="0"/>
              <a:t>O</a:t>
            </a:r>
            <a:r>
              <a:rPr lang="en-US" sz="1000" b="1" baseline="-25000" dirty="0"/>
              <a:t>2</a:t>
            </a:r>
            <a:endParaRPr lang="en-US" sz="1000" b="1" dirty="0"/>
          </a:p>
        </p:txBody>
      </p:sp>
      <p:sp>
        <p:nvSpPr>
          <p:cNvPr id="123" name="Right Arrow 122"/>
          <p:cNvSpPr/>
          <p:nvPr/>
        </p:nvSpPr>
        <p:spPr bwMode="auto">
          <a:xfrm rot="5400000">
            <a:off x="1765086" y="2898036"/>
            <a:ext cx="211083" cy="211083"/>
          </a:xfrm>
          <a:prstGeom prst="rightArrow">
            <a:avLst/>
          </a:prstGeom>
          <a:solidFill>
            <a:schemeClr val="accent5"/>
          </a:solidFill>
          <a:ln w="9525" cap="flat" cmpd="sng" algn="ctr">
            <a:solidFill>
              <a:schemeClr val="tx1"/>
            </a:solidFill>
            <a:prstDash val="solid"/>
            <a:round/>
            <a:headEnd type="none" w="med" len="med"/>
            <a:tailEnd type="none" w="med" len="med"/>
          </a:ln>
          <a:effectLst/>
        </p:spPr>
        <p:txBody>
          <a:bodyPr vert="horz" wrap="none" lIns="42217" tIns="42217" rIns="42217" bIns="42217" numCol="1" rtlCol="0" anchor="ctr" anchorCtr="0" compatLnSpc="1">
            <a:prstTxWarp prst="textNoShape">
              <a:avLst/>
            </a:prstTxWarp>
          </a:bodyPr>
          <a:lstStyle/>
          <a:p>
            <a:pPr algn="ctr" defTabSz="844357" eaLnBrk="0" fontAlgn="base" hangingPunct="0">
              <a:spcBef>
                <a:spcPct val="0"/>
              </a:spcBef>
              <a:spcAft>
                <a:spcPct val="0"/>
              </a:spcAft>
            </a:pPr>
            <a:endParaRPr lang="en-US" sz="700">
              <a:latin typeface="Arial" charset="0"/>
            </a:endParaRPr>
          </a:p>
        </p:txBody>
      </p:sp>
      <p:sp>
        <p:nvSpPr>
          <p:cNvPr id="124" name="TextBox 123"/>
          <p:cNvSpPr txBox="1"/>
          <p:nvPr/>
        </p:nvSpPr>
        <p:spPr>
          <a:xfrm>
            <a:off x="1574100" y="2653447"/>
            <a:ext cx="592983" cy="276999"/>
          </a:xfrm>
          <a:prstGeom prst="rect">
            <a:avLst/>
          </a:prstGeom>
          <a:noFill/>
          <a:ln>
            <a:noFill/>
          </a:ln>
        </p:spPr>
        <p:txBody>
          <a:bodyPr wrap="none" rtlCol="0">
            <a:spAutoFit/>
          </a:bodyPr>
          <a:lstStyle/>
          <a:p>
            <a:pPr algn="ctr"/>
            <a:r>
              <a:rPr lang="en-US" sz="1200" b="1" dirty="0"/>
              <a:t>Power</a:t>
            </a:r>
          </a:p>
        </p:txBody>
      </p:sp>
      <p:pic>
        <p:nvPicPr>
          <p:cNvPr id="143" name="Picture 142"/>
          <p:cNvPicPr>
            <a:picLocks noChangeAspect="1"/>
          </p:cNvPicPr>
          <p:nvPr/>
        </p:nvPicPr>
        <p:blipFill rotWithShape="1">
          <a:blip r:embed="rId3">
            <a:extLst>
              <a:ext uri="{28A0092B-C50C-407E-A947-70E740481C1C}">
                <a14:useLocalDpi xmlns:a14="http://schemas.microsoft.com/office/drawing/2010/main"/>
              </a:ext>
            </a:extLst>
          </a:blip>
          <a:srcRect b="6484"/>
          <a:stretch/>
        </p:blipFill>
        <p:spPr>
          <a:xfrm>
            <a:off x="325347" y="5547004"/>
            <a:ext cx="2953669" cy="1116367"/>
          </a:xfrm>
          <a:prstGeom prst="rect">
            <a:avLst/>
          </a:prstGeom>
          <a:solidFill>
            <a:schemeClr val="bg1"/>
          </a:solidFill>
          <a:ln>
            <a:solidFill>
              <a:schemeClr val="tx1"/>
            </a:solidFill>
          </a:ln>
        </p:spPr>
      </p:pic>
      <p:sp>
        <p:nvSpPr>
          <p:cNvPr id="144" name="Rectangle 143"/>
          <p:cNvSpPr/>
          <p:nvPr/>
        </p:nvSpPr>
        <p:spPr>
          <a:xfrm>
            <a:off x="2594669" y="6521776"/>
            <a:ext cx="518107" cy="145681"/>
          </a:xfrm>
          <a:prstGeom prst="rect">
            <a:avLst/>
          </a:prstGeom>
          <a:noFill/>
          <a:ln w="28575">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p>
        </p:txBody>
      </p:sp>
      <p:sp>
        <p:nvSpPr>
          <p:cNvPr id="16" name="Title 15"/>
          <p:cNvSpPr>
            <a:spLocks noGrp="1"/>
          </p:cNvSpPr>
          <p:nvPr>
            <p:ph type="title"/>
          </p:nvPr>
        </p:nvSpPr>
        <p:spPr/>
        <p:txBody>
          <a:bodyPr/>
          <a:lstStyle/>
          <a:p>
            <a:r>
              <a:rPr lang="en-US" sz="2200" dirty="0"/>
              <a:t>How Would a Human Mars Mission Use Abundant Water?</a:t>
            </a:r>
          </a:p>
        </p:txBody>
      </p:sp>
      <p:pic>
        <p:nvPicPr>
          <p:cNvPr id="2" name="Picture 1"/>
          <p:cNvPicPr>
            <a:picLocks noChangeAspect="1"/>
          </p:cNvPicPr>
          <p:nvPr/>
        </p:nvPicPr>
        <p:blipFill>
          <a:blip r:embed="rId4"/>
          <a:stretch>
            <a:fillRect/>
          </a:stretch>
        </p:blipFill>
        <p:spPr>
          <a:xfrm>
            <a:off x="5543819" y="1496578"/>
            <a:ext cx="1377002" cy="1457595"/>
          </a:xfrm>
          <a:prstGeom prst="rect">
            <a:avLst/>
          </a:prstGeom>
        </p:spPr>
      </p:pic>
      <p:pic>
        <p:nvPicPr>
          <p:cNvPr id="3" name="Picture 2"/>
          <p:cNvPicPr>
            <a:picLocks noChangeAspect="1"/>
          </p:cNvPicPr>
          <p:nvPr/>
        </p:nvPicPr>
        <p:blipFill>
          <a:blip r:embed="rId5"/>
          <a:stretch>
            <a:fillRect/>
          </a:stretch>
        </p:blipFill>
        <p:spPr>
          <a:xfrm>
            <a:off x="3404435" y="5283335"/>
            <a:ext cx="1245348" cy="1407437"/>
          </a:xfrm>
          <a:prstGeom prst="rect">
            <a:avLst/>
          </a:prstGeom>
        </p:spPr>
      </p:pic>
      <p:pic>
        <p:nvPicPr>
          <p:cNvPr id="18" name="Picture 17"/>
          <p:cNvPicPr>
            <a:picLocks noChangeAspect="1"/>
          </p:cNvPicPr>
          <p:nvPr/>
        </p:nvPicPr>
        <p:blipFill rotWithShape="1">
          <a:blip r:embed="rId6"/>
          <a:srcRect l="10359" r="7378"/>
          <a:stretch/>
        </p:blipFill>
        <p:spPr>
          <a:xfrm>
            <a:off x="4065917" y="1133182"/>
            <a:ext cx="1362974" cy="1661573"/>
          </a:xfrm>
          <a:prstGeom prst="rect">
            <a:avLst/>
          </a:prstGeom>
        </p:spPr>
      </p:pic>
      <p:sp>
        <p:nvSpPr>
          <p:cNvPr id="35" name="TextBox 34"/>
          <p:cNvSpPr txBox="1"/>
          <p:nvPr/>
        </p:nvSpPr>
        <p:spPr>
          <a:xfrm>
            <a:off x="392805" y="1120460"/>
            <a:ext cx="1964029" cy="1077218"/>
          </a:xfrm>
          <a:prstGeom prst="rect">
            <a:avLst/>
          </a:prstGeom>
          <a:solidFill>
            <a:schemeClr val="accent6">
              <a:lumMod val="40000"/>
              <a:lumOff val="60000"/>
            </a:schemeClr>
          </a:solidFill>
          <a:ln>
            <a:solidFill>
              <a:schemeClr val="tx1"/>
            </a:solidFill>
          </a:ln>
        </p:spPr>
        <p:txBody>
          <a:bodyPr wrap="square" rtlCol="0">
            <a:spAutoFit/>
          </a:bodyPr>
          <a:lstStyle/>
          <a:p>
            <a:r>
              <a:rPr lang="en-US" sz="1600" i="1" dirty="0"/>
              <a:t>20 tons of water (plus CO</a:t>
            </a:r>
            <a:r>
              <a:rPr lang="en-US" sz="1600" i="1" baseline="-25000" dirty="0"/>
              <a:t>2</a:t>
            </a:r>
            <a:r>
              <a:rPr lang="en-US" sz="1600" i="1" dirty="0"/>
              <a:t>) provides ascent fuel and oxidizer for one MAV</a:t>
            </a:r>
          </a:p>
        </p:txBody>
      </p:sp>
      <p:sp>
        <p:nvSpPr>
          <p:cNvPr id="38" name="TextBox 37"/>
          <p:cNvSpPr txBox="1"/>
          <p:nvPr/>
        </p:nvSpPr>
        <p:spPr>
          <a:xfrm>
            <a:off x="4797394" y="5356923"/>
            <a:ext cx="1747180" cy="1323439"/>
          </a:xfrm>
          <a:prstGeom prst="rect">
            <a:avLst/>
          </a:prstGeom>
          <a:solidFill>
            <a:schemeClr val="accent6">
              <a:lumMod val="40000"/>
              <a:lumOff val="60000"/>
            </a:schemeClr>
          </a:solidFill>
          <a:ln>
            <a:solidFill>
              <a:schemeClr val="tx1"/>
            </a:solidFill>
          </a:ln>
        </p:spPr>
        <p:txBody>
          <a:bodyPr wrap="square" rtlCol="0">
            <a:spAutoFit/>
          </a:bodyPr>
          <a:lstStyle/>
          <a:p>
            <a:r>
              <a:rPr lang="en-US" sz="1600" i="1" dirty="0"/>
              <a:t>25 tons of water provides robust </a:t>
            </a:r>
            <a:r>
              <a:rPr lang="en-US" sz="1600" i="1" u="sng" dirty="0"/>
              <a:t>open-loop</a:t>
            </a:r>
            <a:r>
              <a:rPr lang="en-US" sz="1600" i="1" dirty="0"/>
              <a:t> life support for a crew of 4 for 500 days</a:t>
            </a:r>
          </a:p>
        </p:txBody>
      </p:sp>
      <p:sp>
        <p:nvSpPr>
          <p:cNvPr id="39" name="TextBox 38"/>
          <p:cNvSpPr txBox="1"/>
          <p:nvPr/>
        </p:nvSpPr>
        <p:spPr>
          <a:xfrm>
            <a:off x="7038307" y="1010987"/>
            <a:ext cx="1822359" cy="1077218"/>
          </a:xfrm>
          <a:prstGeom prst="rect">
            <a:avLst/>
          </a:prstGeom>
          <a:solidFill>
            <a:schemeClr val="accent6">
              <a:lumMod val="40000"/>
              <a:lumOff val="60000"/>
            </a:schemeClr>
          </a:solidFill>
          <a:ln>
            <a:solidFill>
              <a:schemeClr val="tx1"/>
            </a:solidFill>
          </a:ln>
        </p:spPr>
        <p:txBody>
          <a:bodyPr wrap="square" rtlCol="0">
            <a:spAutoFit/>
          </a:bodyPr>
          <a:lstStyle/>
          <a:p>
            <a:r>
              <a:rPr lang="en-US" sz="1600" i="1" dirty="0"/>
              <a:t>23 tons of water provides rover reactants for robust surface mobility</a:t>
            </a:r>
          </a:p>
        </p:txBody>
      </p:sp>
      <p:sp>
        <p:nvSpPr>
          <p:cNvPr id="56" name="TextBox 55"/>
          <p:cNvSpPr txBox="1"/>
          <p:nvPr/>
        </p:nvSpPr>
        <p:spPr>
          <a:xfrm>
            <a:off x="6676845" y="5355303"/>
            <a:ext cx="2316983" cy="1323439"/>
          </a:xfrm>
          <a:prstGeom prst="rect">
            <a:avLst/>
          </a:prstGeom>
          <a:solidFill>
            <a:schemeClr val="accent6">
              <a:lumMod val="75000"/>
            </a:schemeClr>
          </a:solidFill>
          <a:ln>
            <a:solidFill>
              <a:schemeClr val="tx1"/>
            </a:solidFill>
          </a:ln>
        </p:spPr>
        <p:txBody>
          <a:bodyPr wrap="square" rtlCol="0">
            <a:spAutoFit/>
          </a:bodyPr>
          <a:lstStyle/>
          <a:p>
            <a:pPr algn="ctr"/>
            <a:r>
              <a:rPr lang="en-US" sz="2000" b="1" i="1" dirty="0"/>
              <a:t>A total of 68 tons of water supports one crew of 4 during a 500 day mission</a:t>
            </a:r>
          </a:p>
        </p:txBody>
      </p:sp>
    </p:spTree>
    <p:extLst>
      <p:ext uri="{BB962C8B-B14F-4D97-AF65-F5344CB8AC3E}">
        <p14:creationId xmlns:p14="http://schemas.microsoft.com/office/powerpoint/2010/main" val="34113840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2000" y="969917"/>
            <a:ext cx="7559055" cy="5669291"/>
          </a:xfrm>
          <a:prstGeom prst="rect">
            <a:avLst/>
          </a:prstGeom>
        </p:spPr>
      </p:pic>
      <p:sp>
        <p:nvSpPr>
          <p:cNvPr id="3" name="Content Placeholder 2"/>
          <p:cNvSpPr txBox="1">
            <a:spLocks/>
          </p:cNvSpPr>
          <p:nvPr/>
        </p:nvSpPr>
        <p:spPr>
          <a:xfrm>
            <a:off x="3524201" y="6132051"/>
            <a:ext cx="4739655" cy="348041"/>
          </a:xfrm>
          <a:prstGeom prst="rect">
            <a:avLst/>
          </a:prstGeom>
        </p:spPr>
        <p:txBody>
          <a:bodyPr>
            <a:noAutofit/>
          </a:bodyPr>
          <a:lstStyle>
            <a:lvl1pPr marL="323850" indent="-323850" algn="l" defTabSz="862013" rtl="0" eaLnBrk="0" fontAlgn="base" hangingPunct="0">
              <a:spcBef>
                <a:spcPct val="20000"/>
              </a:spcBef>
              <a:spcAft>
                <a:spcPct val="0"/>
              </a:spcAft>
              <a:buSzPct val="100000"/>
              <a:buChar char="•"/>
              <a:defRPr sz="3000">
                <a:solidFill>
                  <a:schemeClr val="tx1"/>
                </a:solidFill>
                <a:latin typeface="+mn-lt"/>
                <a:ea typeface="ＭＳ Ｐゴシック" pitchFamily="-112" charset="-128"/>
                <a:cs typeface="ＭＳ Ｐゴシック" pitchFamily="-112" charset="-128"/>
              </a:defRPr>
            </a:lvl1pPr>
            <a:lvl2pPr marL="700088" indent="-242888" algn="l" defTabSz="862013" rtl="0" eaLnBrk="0" fontAlgn="base" hangingPunct="0">
              <a:spcBef>
                <a:spcPct val="20000"/>
              </a:spcBef>
              <a:spcAft>
                <a:spcPct val="0"/>
              </a:spcAft>
              <a:buSzPct val="100000"/>
              <a:buChar char="–"/>
              <a:defRPr sz="2600">
                <a:solidFill>
                  <a:schemeClr val="tx1"/>
                </a:solidFill>
                <a:latin typeface="+mn-lt"/>
                <a:ea typeface="ＭＳ Ｐゴシック" pitchFamily="-112" charset="-128"/>
              </a:defRPr>
            </a:lvl2pPr>
            <a:lvl3pPr marL="1077913" indent="-215900" algn="l" defTabSz="862013" rtl="0" eaLnBrk="0" fontAlgn="base" hangingPunct="0">
              <a:spcBef>
                <a:spcPct val="20000"/>
              </a:spcBef>
              <a:spcAft>
                <a:spcPct val="0"/>
              </a:spcAft>
              <a:buSzPct val="100000"/>
              <a:buChar char="•"/>
              <a:defRPr sz="2300">
                <a:solidFill>
                  <a:schemeClr val="tx1"/>
                </a:solidFill>
                <a:latin typeface="+mn-lt"/>
                <a:ea typeface="ＭＳ Ｐゴシック" pitchFamily="-112" charset="-128"/>
              </a:defRPr>
            </a:lvl3pPr>
            <a:lvl4pPr marL="1508125" indent="-214313" algn="l" defTabSz="862013" rtl="0" eaLnBrk="0" fontAlgn="base" hangingPunct="0">
              <a:spcBef>
                <a:spcPct val="20000"/>
              </a:spcBef>
              <a:spcAft>
                <a:spcPct val="0"/>
              </a:spcAft>
              <a:buSzPct val="100000"/>
              <a:buChar char="–"/>
              <a:defRPr sz="1900">
                <a:solidFill>
                  <a:schemeClr val="tx1"/>
                </a:solidFill>
                <a:latin typeface="+mn-lt"/>
                <a:ea typeface="ＭＳ Ｐゴシック" pitchFamily="-112" charset="-128"/>
              </a:defRPr>
            </a:lvl4pPr>
            <a:lvl5pPr marL="1939925" indent="-215900" algn="l" defTabSz="862013" rtl="0" eaLnBrk="0" fontAlgn="base" hangingPunct="0">
              <a:spcBef>
                <a:spcPct val="20000"/>
              </a:spcBef>
              <a:spcAft>
                <a:spcPct val="0"/>
              </a:spcAft>
              <a:buSzPct val="100000"/>
              <a:buChar char="»"/>
              <a:defRPr sz="1900">
                <a:solidFill>
                  <a:schemeClr val="tx1"/>
                </a:solidFill>
                <a:latin typeface="+mn-lt"/>
                <a:ea typeface="ＭＳ Ｐゴシック" pitchFamily="-112" charset="-128"/>
              </a:defRPr>
            </a:lvl5pPr>
            <a:lvl6pPr marL="2397125" indent="-215900" algn="l" defTabSz="862013" rtl="0" eaLnBrk="0" fontAlgn="base" hangingPunct="0">
              <a:spcBef>
                <a:spcPct val="20000"/>
              </a:spcBef>
              <a:spcAft>
                <a:spcPct val="0"/>
              </a:spcAft>
              <a:buSzPct val="100000"/>
              <a:buChar char="»"/>
              <a:defRPr sz="1900">
                <a:solidFill>
                  <a:schemeClr val="tx1"/>
                </a:solidFill>
                <a:latin typeface="+mn-lt"/>
                <a:ea typeface="ＭＳ Ｐゴシック" pitchFamily="-112" charset="-128"/>
              </a:defRPr>
            </a:lvl6pPr>
            <a:lvl7pPr marL="2854325" indent="-215900" algn="l" defTabSz="862013" rtl="0" eaLnBrk="0" fontAlgn="base" hangingPunct="0">
              <a:spcBef>
                <a:spcPct val="20000"/>
              </a:spcBef>
              <a:spcAft>
                <a:spcPct val="0"/>
              </a:spcAft>
              <a:buSzPct val="100000"/>
              <a:buChar char="»"/>
              <a:defRPr sz="1900">
                <a:solidFill>
                  <a:schemeClr val="tx1"/>
                </a:solidFill>
                <a:latin typeface="+mn-lt"/>
                <a:ea typeface="ＭＳ Ｐゴシック" pitchFamily="-112" charset="-128"/>
              </a:defRPr>
            </a:lvl7pPr>
            <a:lvl8pPr marL="3311525" indent="-215900" algn="l" defTabSz="862013" rtl="0" eaLnBrk="0" fontAlgn="base" hangingPunct="0">
              <a:spcBef>
                <a:spcPct val="20000"/>
              </a:spcBef>
              <a:spcAft>
                <a:spcPct val="0"/>
              </a:spcAft>
              <a:buSzPct val="100000"/>
              <a:buChar char="»"/>
              <a:defRPr sz="1900">
                <a:solidFill>
                  <a:schemeClr val="tx1"/>
                </a:solidFill>
                <a:latin typeface="+mn-lt"/>
                <a:ea typeface="ＭＳ Ｐゴシック" pitchFamily="-112" charset="-128"/>
              </a:defRPr>
            </a:lvl8pPr>
            <a:lvl9pPr marL="3768725" indent="-215900" algn="l" defTabSz="862013" rtl="0" eaLnBrk="0" fontAlgn="base" hangingPunct="0">
              <a:spcBef>
                <a:spcPct val="20000"/>
              </a:spcBef>
              <a:spcAft>
                <a:spcPct val="0"/>
              </a:spcAft>
              <a:buSzPct val="100000"/>
              <a:buChar char="»"/>
              <a:defRPr sz="1900">
                <a:solidFill>
                  <a:schemeClr val="tx1"/>
                </a:solidFill>
                <a:latin typeface="+mn-lt"/>
                <a:ea typeface="ＭＳ Ｐゴシック" pitchFamily="-112" charset="-128"/>
              </a:defRPr>
            </a:lvl9pPr>
          </a:lstStyle>
          <a:p>
            <a:pPr marL="0" indent="0">
              <a:buNone/>
            </a:pPr>
            <a:r>
              <a:rPr lang="it-IT" sz="1100" b="1" kern="0" dirty="0">
                <a:solidFill>
                  <a:srgbClr val="FFFFFF"/>
                </a:solidFill>
                <a:latin typeface="Calibri" charset="0"/>
                <a:ea typeface="Calibri" charset="0"/>
                <a:cs typeface="Calibri" charset="0"/>
              </a:rPr>
              <a:t>C. M. </a:t>
            </a:r>
            <a:r>
              <a:rPr lang="it-IT" sz="1100" b="1" kern="0" dirty="0" err="1">
                <a:solidFill>
                  <a:srgbClr val="FFFFFF"/>
                </a:solidFill>
                <a:latin typeface="Calibri" charset="0"/>
                <a:ea typeface="Calibri" charset="0"/>
                <a:cs typeface="Calibri" charset="0"/>
              </a:rPr>
              <a:t>Dundas</a:t>
            </a:r>
            <a:r>
              <a:rPr lang="it-IT" sz="1100" b="1" kern="0" dirty="0">
                <a:solidFill>
                  <a:srgbClr val="FFFFFF"/>
                </a:solidFill>
                <a:latin typeface="Calibri" charset="0"/>
                <a:ea typeface="Calibri" charset="0"/>
                <a:cs typeface="Calibri" charset="0"/>
              </a:rPr>
              <a:t> </a:t>
            </a:r>
            <a:r>
              <a:rPr lang="it-IT" sz="1100" b="1" i="1" kern="0" dirty="0">
                <a:solidFill>
                  <a:srgbClr val="FFFFFF"/>
                </a:solidFill>
                <a:latin typeface="Calibri" charset="0"/>
                <a:ea typeface="Calibri" charset="0"/>
                <a:cs typeface="Calibri" charset="0"/>
              </a:rPr>
              <a:t>et al.</a:t>
            </a:r>
            <a:r>
              <a:rPr lang="it-IT" sz="1100" b="1" kern="0" dirty="0">
                <a:solidFill>
                  <a:srgbClr val="FFFFFF"/>
                </a:solidFill>
                <a:latin typeface="Calibri" charset="0"/>
                <a:ea typeface="Calibri" charset="0"/>
                <a:cs typeface="Calibri" charset="0"/>
              </a:rPr>
              <a:t>, </a:t>
            </a:r>
            <a:r>
              <a:rPr lang="en-US" sz="1100" b="1" kern="0" dirty="0">
                <a:solidFill>
                  <a:srgbClr val="FFFFFF"/>
                </a:solidFill>
                <a:latin typeface="Calibri" charset="0"/>
                <a:ea typeface="Calibri" charset="0"/>
                <a:cs typeface="Calibri" charset="0"/>
              </a:rPr>
              <a:t>Exposed massive ground ice in the Martian mid-latitudes, </a:t>
            </a:r>
            <a:r>
              <a:rPr lang="fr-FR" sz="1100" b="1" i="1" kern="0" dirty="0">
                <a:solidFill>
                  <a:srgbClr val="FFFFFF"/>
                </a:solidFill>
                <a:latin typeface="Calibri" charset="0"/>
                <a:ea typeface="Calibri" charset="0"/>
                <a:cs typeface="Calibri" charset="0"/>
              </a:rPr>
              <a:t>Science</a:t>
            </a:r>
            <a:r>
              <a:rPr lang="fr-FR" sz="1100" b="1" kern="0" dirty="0">
                <a:solidFill>
                  <a:srgbClr val="FFFFFF"/>
                </a:solidFill>
                <a:latin typeface="Calibri" charset="0"/>
                <a:ea typeface="Calibri" charset="0"/>
                <a:cs typeface="Calibri" charset="0"/>
              </a:rPr>
              <a:t> vol. 359, pp. 199–201 (2018)</a:t>
            </a:r>
            <a:endParaRPr lang="en-US" sz="1100" b="1" kern="0" dirty="0">
              <a:solidFill>
                <a:srgbClr val="FFFFFF"/>
              </a:solidFill>
              <a:latin typeface="Calibri" charset="0"/>
              <a:ea typeface="Calibri" charset="0"/>
              <a:cs typeface="Calibri" charset="0"/>
            </a:endParaRPr>
          </a:p>
        </p:txBody>
      </p:sp>
      <p:cxnSp>
        <p:nvCxnSpPr>
          <p:cNvPr id="4" name="Straight Connector 3"/>
          <p:cNvCxnSpPr/>
          <p:nvPr/>
        </p:nvCxnSpPr>
        <p:spPr>
          <a:xfrm>
            <a:off x="6462814" y="1242252"/>
            <a:ext cx="0" cy="4343539"/>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6332620" y="1257750"/>
            <a:ext cx="1170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6332620" y="2713646"/>
            <a:ext cx="1170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6330942" y="4141658"/>
            <a:ext cx="1170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337178" y="5563370"/>
            <a:ext cx="1170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6332620" y="2421102"/>
            <a:ext cx="1170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6332620" y="2128558"/>
            <a:ext cx="1170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6332620" y="1836014"/>
            <a:ext cx="1170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6332620" y="1543470"/>
            <a:ext cx="11708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053616" y="1087879"/>
            <a:ext cx="288862" cy="338554"/>
          </a:xfrm>
          <a:prstGeom prst="rect">
            <a:avLst/>
          </a:prstGeom>
          <a:noFill/>
        </p:spPr>
        <p:txBody>
          <a:bodyPr wrap="none" rtlCol="0">
            <a:spAutoFit/>
          </a:bodyPr>
          <a:lstStyle/>
          <a:p>
            <a:r>
              <a:rPr lang="en-US" sz="1600" dirty="0">
                <a:solidFill>
                  <a:schemeClr val="bg1"/>
                </a:solidFill>
              </a:rPr>
              <a:t>0</a:t>
            </a:r>
          </a:p>
        </p:txBody>
      </p:sp>
      <p:sp>
        <p:nvSpPr>
          <p:cNvPr id="14" name="TextBox 13"/>
          <p:cNvSpPr txBox="1"/>
          <p:nvPr/>
        </p:nvSpPr>
        <p:spPr>
          <a:xfrm>
            <a:off x="5950911" y="2538104"/>
            <a:ext cx="441262" cy="338554"/>
          </a:xfrm>
          <a:prstGeom prst="rect">
            <a:avLst/>
          </a:prstGeom>
          <a:noFill/>
        </p:spPr>
        <p:txBody>
          <a:bodyPr wrap="square" rtlCol="0">
            <a:spAutoFit/>
          </a:bodyPr>
          <a:lstStyle/>
          <a:p>
            <a:r>
              <a:rPr lang="en-US" sz="1600" dirty="0">
                <a:solidFill>
                  <a:schemeClr val="bg1"/>
                </a:solidFill>
              </a:rPr>
              <a:t>50</a:t>
            </a:r>
          </a:p>
        </p:txBody>
      </p:sp>
      <p:sp>
        <p:nvSpPr>
          <p:cNvPr id="15" name="TextBox 14"/>
          <p:cNvSpPr txBox="1"/>
          <p:nvPr/>
        </p:nvSpPr>
        <p:spPr>
          <a:xfrm>
            <a:off x="5865136" y="5404243"/>
            <a:ext cx="527037" cy="338554"/>
          </a:xfrm>
          <a:prstGeom prst="rect">
            <a:avLst/>
          </a:prstGeom>
          <a:noFill/>
        </p:spPr>
        <p:txBody>
          <a:bodyPr wrap="square" rtlCol="0">
            <a:spAutoFit/>
          </a:bodyPr>
          <a:lstStyle/>
          <a:p>
            <a:r>
              <a:rPr lang="en-US" sz="1600" dirty="0">
                <a:solidFill>
                  <a:schemeClr val="bg1"/>
                </a:solidFill>
              </a:rPr>
              <a:t>150</a:t>
            </a:r>
          </a:p>
        </p:txBody>
      </p:sp>
      <p:sp>
        <p:nvSpPr>
          <p:cNvPr id="16" name="TextBox 15"/>
          <p:cNvSpPr txBox="1"/>
          <p:nvPr/>
        </p:nvSpPr>
        <p:spPr>
          <a:xfrm>
            <a:off x="5865136" y="3974536"/>
            <a:ext cx="527037" cy="338554"/>
          </a:xfrm>
          <a:prstGeom prst="rect">
            <a:avLst/>
          </a:prstGeom>
          <a:noFill/>
        </p:spPr>
        <p:txBody>
          <a:bodyPr wrap="square" rtlCol="0">
            <a:spAutoFit/>
          </a:bodyPr>
          <a:lstStyle/>
          <a:p>
            <a:r>
              <a:rPr lang="en-US" sz="1600" dirty="0">
                <a:solidFill>
                  <a:schemeClr val="bg1"/>
                </a:solidFill>
              </a:rPr>
              <a:t>100</a:t>
            </a:r>
          </a:p>
        </p:txBody>
      </p:sp>
      <p:pic>
        <p:nvPicPr>
          <p:cNvPr id="26" name="Picture 2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08730" y="2383140"/>
            <a:ext cx="569581" cy="3181167"/>
          </a:xfrm>
          <a:prstGeom prst="rect">
            <a:avLst/>
          </a:prstGeom>
        </p:spPr>
      </p:pic>
      <p:cxnSp>
        <p:nvCxnSpPr>
          <p:cNvPr id="27" name="Straight Connector 26"/>
          <p:cNvCxnSpPr/>
          <p:nvPr/>
        </p:nvCxnSpPr>
        <p:spPr>
          <a:xfrm>
            <a:off x="4541520" y="2361398"/>
            <a:ext cx="156401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Title 16"/>
          <p:cNvSpPr>
            <a:spLocks noGrp="1"/>
          </p:cNvSpPr>
          <p:nvPr>
            <p:ph type="title"/>
          </p:nvPr>
        </p:nvSpPr>
        <p:spPr/>
        <p:txBody>
          <a:bodyPr/>
          <a:lstStyle/>
          <a:p>
            <a:r>
              <a:rPr lang="en-US" dirty="0"/>
              <a:t>How Much Water Ice Could Be In These Formations?</a:t>
            </a:r>
          </a:p>
        </p:txBody>
      </p:sp>
      <p:cxnSp>
        <p:nvCxnSpPr>
          <p:cNvPr id="36" name="Straight Connector 35"/>
          <p:cNvCxnSpPr/>
          <p:nvPr/>
        </p:nvCxnSpPr>
        <p:spPr>
          <a:xfrm>
            <a:off x="4490094" y="5561798"/>
            <a:ext cx="1371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rot="16200000">
            <a:off x="5897880" y="3230880"/>
            <a:ext cx="1526700" cy="338554"/>
          </a:xfrm>
          <a:prstGeom prst="rect">
            <a:avLst/>
          </a:prstGeom>
          <a:noFill/>
        </p:spPr>
        <p:txBody>
          <a:bodyPr wrap="none" rtlCol="0">
            <a:spAutoFit/>
          </a:bodyPr>
          <a:lstStyle/>
          <a:p>
            <a:r>
              <a:rPr lang="en-US" sz="1600" dirty="0">
                <a:solidFill>
                  <a:schemeClr val="bg1"/>
                </a:solidFill>
              </a:rPr>
              <a:t>Depth in meters</a:t>
            </a:r>
          </a:p>
        </p:txBody>
      </p:sp>
      <p:grpSp>
        <p:nvGrpSpPr>
          <p:cNvPr id="28" name="Group 27"/>
          <p:cNvGrpSpPr/>
          <p:nvPr/>
        </p:nvGrpSpPr>
        <p:grpSpPr>
          <a:xfrm>
            <a:off x="2140520" y="2805156"/>
            <a:ext cx="196646" cy="191729"/>
            <a:chOff x="4383548" y="2536723"/>
            <a:chExt cx="196646" cy="191729"/>
          </a:xfrm>
          <a:solidFill>
            <a:schemeClr val="bg1"/>
          </a:solidFill>
        </p:grpSpPr>
        <p:sp>
          <p:nvSpPr>
            <p:cNvPr id="29" name="Rectangle 28"/>
            <p:cNvSpPr/>
            <p:nvPr/>
          </p:nvSpPr>
          <p:spPr>
            <a:xfrm>
              <a:off x="4386629" y="2536963"/>
              <a:ext cx="132272" cy="132272"/>
            </a:xfrm>
            <a:prstGeom prst="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4445622" y="2595957"/>
              <a:ext cx="132272" cy="132272"/>
            </a:xfrm>
            <a:prstGeom prst="rect">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Freeform 30"/>
            <p:cNvSpPr/>
            <p:nvPr/>
          </p:nvSpPr>
          <p:spPr>
            <a:xfrm>
              <a:off x="4383548" y="2536723"/>
              <a:ext cx="67187" cy="191729"/>
            </a:xfrm>
            <a:custGeom>
              <a:avLst/>
              <a:gdLst>
                <a:gd name="connsiteX0" fmla="*/ 0 w 67187"/>
                <a:gd name="connsiteY0" fmla="*/ 0 h 191729"/>
                <a:gd name="connsiteX1" fmla="*/ 67187 w 67187"/>
                <a:gd name="connsiteY1" fmla="*/ 63909 h 191729"/>
                <a:gd name="connsiteX2" fmla="*/ 62271 w 67187"/>
                <a:gd name="connsiteY2" fmla="*/ 191729 h 191729"/>
                <a:gd name="connsiteX3" fmla="*/ 4917 w 67187"/>
                <a:gd name="connsiteY3" fmla="*/ 134374 h 191729"/>
                <a:gd name="connsiteX4" fmla="*/ 0 w 67187"/>
                <a:gd name="connsiteY4" fmla="*/ 0 h 1917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187" h="191729">
                  <a:moveTo>
                    <a:pt x="0" y="0"/>
                  </a:moveTo>
                  <a:lnTo>
                    <a:pt x="67187" y="63909"/>
                  </a:lnTo>
                  <a:lnTo>
                    <a:pt x="62271" y="191729"/>
                  </a:lnTo>
                  <a:lnTo>
                    <a:pt x="4917" y="134374"/>
                  </a:lnTo>
                  <a:lnTo>
                    <a:pt x="0" y="0"/>
                  </a:lnTo>
                  <a:close/>
                </a:path>
              </a:pathLst>
            </a:cu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Freeform 31"/>
            <p:cNvSpPr/>
            <p:nvPr/>
          </p:nvSpPr>
          <p:spPr>
            <a:xfrm>
              <a:off x="4388465" y="2536723"/>
              <a:ext cx="191729" cy="60632"/>
            </a:xfrm>
            <a:custGeom>
              <a:avLst/>
              <a:gdLst>
                <a:gd name="connsiteX0" fmla="*/ 129458 w 191729"/>
                <a:gd name="connsiteY0" fmla="*/ 0 h 60632"/>
                <a:gd name="connsiteX1" fmla="*/ 191729 w 191729"/>
                <a:gd name="connsiteY1" fmla="*/ 60632 h 60632"/>
                <a:gd name="connsiteX2" fmla="*/ 63909 w 191729"/>
                <a:gd name="connsiteY2" fmla="*/ 58993 h 60632"/>
                <a:gd name="connsiteX3" fmla="*/ 0 w 191729"/>
                <a:gd name="connsiteY3" fmla="*/ 0 h 60632"/>
                <a:gd name="connsiteX4" fmla="*/ 129458 w 191729"/>
                <a:gd name="connsiteY4" fmla="*/ 0 h 606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729" h="60632">
                  <a:moveTo>
                    <a:pt x="129458" y="0"/>
                  </a:moveTo>
                  <a:lnTo>
                    <a:pt x="191729" y="60632"/>
                  </a:lnTo>
                  <a:lnTo>
                    <a:pt x="63909" y="58993"/>
                  </a:lnTo>
                  <a:lnTo>
                    <a:pt x="0" y="0"/>
                  </a:lnTo>
                  <a:lnTo>
                    <a:pt x="129458" y="0"/>
                  </a:lnTo>
                  <a:close/>
                </a:path>
              </a:pathLst>
            </a:cu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0" name="TextBox 19"/>
          <p:cNvSpPr txBox="1"/>
          <p:nvPr/>
        </p:nvSpPr>
        <p:spPr>
          <a:xfrm>
            <a:off x="2348330" y="2747008"/>
            <a:ext cx="1751525" cy="1015663"/>
          </a:xfrm>
          <a:prstGeom prst="rect">
            <a:avLst/>
          </a:prstGeom>
          <a:noFill/>
        </p:spPr>
        <p:txBody>
          <a:bodyPr wrap="square" rtlCol="0">
            <a:spAutoFit/>
          </a:bodyPr>
          <a:lstStyle/>
          <a:p>
            <a:pPr algn="ctr"/>
            <a:r>
              <a:rPr lang="en-US" dirty="0">
                <a:solidFill>
                  <a:schemeClr val="bg1"/>
                </a:solidFill>
              </a:rPr>
              <a:t>68 tons of water</a:t>
            </a:r>
          </a:p>
          <a:p>
            <a:pPr algn="ctr"/>
            <a:r>
              <a:rPr lang="en-US" sz="1400" i="1" dirty="0">
                <a:solidFill>
                  <a:schemeClr val="bg1"/>
                </a:solidFill>
              </a:rPr>
              <a:t>Enough to support one crew of 4 during a 500 day mission</a:t>
            </a:r>
          </a:p>
        </p:txBody>
      </p:sp>
      <p:grpSp>
        <p:nvGrpSpPr>
          <p:cNvPr id="33" name="Group 32"/>
          <p:cNvGrpSpPr>
            <a:grpSpLocks noChangeAspect="1"/>
          </p:cNvGrpSpPr>
          <p:nvPr/>
        </p:nvGrpSpPr>
        <p:grpSpPr>
          <a:xfrm>
            <a:off x="5232316" y="2383249"/>
            <a:ext cx="623794" cy="3200400"/>
            <a:chOff x="9727534" y="1133802"/>
            <a:chExt cx="889278" cy="4562475"/>
          </a:xfrm>
        </p:grpSpPr>
        <p:sp>
          <p:nvSpPr>
            <p:cNvPr id="34" name="Rectangle 33"/>
            <p:cNvSpPr/>
            <p:nvPr/>
          </p:nvSpPr>
          <p:spPr>
            <a:xfrm>
              <a:off x="9967658" y="3120128"/>
              <a:ext cx="425789" cy="50257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10114241" y="2352311"/>
              <a:ext cx="188464" cy="28618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9967658" y="4118289"/>
              <a:ext cx="383908" cy="48163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9974638" y="4851206"/>
              <a:ext cx="369948" cy="29316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Isosceles Triangle 39"/>
            <p:cNvSpPr/>
            <p:nvPr/>
          </p:nvSpPr>
          <p:spPr>
            <a:xfrm>
              <a:off x="10044440" y="1696177"/>
              <a:ext cx="265246" cy="474650"/>
            </a:xfrm>
            <a:prstGeom prst="triangl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10093301" y="1626376"/>
              <a:ext cx="167523" cy="18846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Picture 41"/>
            <p:cNvPicPr>
              <a:picLocks noChangeAspect="1"/>
            </p:cNvPicPr>
            <p:nvPr/>
          </p:nvPicPr>
          <p:blipFill rotWithShape="1">
            <a:blip r:embed="rId4">
              <a:clrChange>
                <a:clrFrom>
                  <a:srgbClr val="FFFFFF"/>
                </a:clrFrom>
                <a:clrTo>
                  <a:srgbClr val="FFFFFF">
                    <a:alpha val="0"/>
                  </a:srgbClr>
                </a:clrTo>
              </a:clrChange>
            </a:blip>
            <a:srcRect r="15890"/>
            <a:stretch/>
          </p:blipFill>
          <p:spPr>
            <a:xfrm>
              <a:off x="9727534" y="1133802"/>
              <a:ext cx="889278" cy="4562475"/>
            </a:xfrm>
            <a:prstGeom prst="rect">
              <a:avLst/>
            </a:prstGeom>
          </p:spPr>
        </p:pic>
      </p:grpSp>
    </p:spTree>
    <p:extLst>
      <p:ext uri="{BB962C8B-B14F-4D97-AF65-F5344CB8AC3E}">
        <p14:creationId xmlns:p14="http://schemas.microsoft.com/office/powerpoint/2010/main" val="13629191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Where are these Scarps Located?</a:t>
            </a:r>
          </a:p>
        </p:txBody>
      </p:sp>
      <p:sp>
        <p:nvSpPr>
          <p:cNvPr id="5" name="Content Placeholder 4"/>
          <p:cNvSpPr>
            <a:spLocks noGrp="1"/>
          </p:cNvSpPr>
          <p:nvPr>
            <p:ph idx="1"/>
          </p:nvPr>
        </p:nvSpPr>
        <p:spPr>
          <a:xfrm>
            <a:off x="457200" y="1003300"/>
            <a:ext cx="8229600" cy="2044699"/>
          </a:xfrm>
        </p:spPr>
        <p:txBody>
          <a:bodyPr/>
          <a:lstStyle/>
          <a:p>
            <a:r>
              <a:rPr lang="en-US" dirty="0"/>
              <a:t>Seven of the scarps “… are located in the southern hemisphere, and the eighth location is a cluster of scarps in </a:t>
            </a:r>
            <a:r>
              <a:rPr lang="en-US" dirty="0" err="1"/>
              <a:t>Milankovič</a:t>
            </a:r>
            <a:r>
              <a:rPr lang="en-US" dirty="0"/>
              <a:t> Crater in the northern hemisphere.”</a:t>
            </a:r>
          </a:p>
        </p:txBody>
      </p:sp>
      <p:grpSp>
        <p:nvGrpSpPr>
          <p:cNvPr id="6" name="Group 5"/>
          <p:cNvGrpSpPr/>
          <p:nvPr/>
        </p:nvGrpSpPr>
        <p:grpSpPr>
          <a:xfrm>
            <a:off x="429768" y="2042888"/>
            <a:ext cx="8366966" cy="4261104"/>
            <a:chOff x="429768" y="984544"/>
            <a:chExt cx="8366966" cy="4261104"/>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9768" y="984544"/>
              <a:ext cx="8284464" cy="4261104"/>
            </a:xfrm>
            <a:prstGeom prst="rect">
              <a:avLst/>
            </a:prstGeom>
          </p:spPr>
        </p:pic>
        <p:cxnSp>
          <p:nvCxnSpPr>
            <p:cNvPr id="8" name="Straight Connector 7"/>
            <p:cNvCxnSpPr/>
            <p:nvPr/>
          </p:nvCxnSpPr>
          <p:spPr>
            <a:xfrm>
              <a:off x="512270" y="1890677"/>
              <a:ext cx="8284464"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12270" y="4339390"/>
              <a:ext cx="8284464" cy="0"/>
            </a:xfrm>
            <a:prstGeom prst="line">
              <a:avLst/>
            </a:prstGeom>
            <a:ln w="19050">
              <a:solidFill>
                <a:srgbClr val="002060"/>
              </a:solidFill>
            </a:ln>
          </p:spPr>
          <p:style>
            <a:lnRef idx="1">
              <a:schemeClr val="accent1"/>
            </a:lnRef>
            <a:fillRef idx="0">
              <a:schemeClr val="accent1"/>
            </a:fillRef>
            <a:effectRef idx="0">
              <a:schemeClr val="accent1"/>
            </a:effectRef>
            <a:fontRef idx="minor">
              <a:schemeClr val="tx1"/>
            </a:fontRef>
          </p:style>
        </p:cxnSp>
      </p:grpSp>
      <p:sp>
        <p:nvSpPr>
          <p:cNvPr id="10" name="Diamond 9"/>
          <p:cNvSpPr/>
          <p:nvPr/>
        </p:nvSpPr>
        <p:spPr>
          <a:xfrm>
            <a:off x="6355245" y="5193496"/>
            <a:ext cx="173514" cy="334051"/>
          </a:xfrm>
          <a:prstGeom prst="diamond">
            <a:avLst/>
          </a:prstGeom>
          <a:solidFill>
            <a:schemeClr val="accent5">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1</a:t>
            </a:r>
          </a:p>
        </p:txBody>
      </p:sp>
      <p:sp>
        <p:nvSpPr>
          <p:cNvPr id="11" name="Diamond 10"/>
          <p:cNvSpPr/>
          <p:nvPr/>
        </p:nvSpPr>
        <p:spPr>
          <a:xfrm>
            <a:off x="6227237" y="5204128"/>
            <a:ext cx="173514" cy="334051"/>
          </a:xfrm>
          <a:prstGeom prst="diamond">
            <a:avLst/>
          </a:prstGeom>
          <a:solidFill>
            <a:schemeClr val="accent5">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2</a:t>
            </a:r>
          </a:p>
        </p:txBody>
      </p:sp>
      <p:sp>
        <p:nvSpPr>
          <p:cNvPr id="12" name="Diamond 11"/>
          <p:cNvSpPr/>
          <p:nvPr/>
        </p:nvSpPr>
        <p:spPr>
          <a:xfrm>
            <a:off x="5985651" y="5226638"/>
            <a:ext cx="173514" cy="334051"/>
          </a:xfrm>
          <a:prstGeom prst="diamond">
            <a:avLst/>
          </a:prstGeom>
          <a:solidFill>
            <a:schemeClr val="accent5">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3</a:t>
            </a:r>
          </a:p>
        </p:txBody>
      </p:sp>
      <p:sp>
        <p:nvSpPr>
          <p:cNvPr id="13" name="Diamond 12"/>
          <p:cNvSpPr/>
          <p:nvPr/>
        </p:nvSpPr>
        <p:spPr>
          <a:xfrm>
            <a:off x="6301602" y="5332878"/>
            <a:ext cx="173514" cy="334051"/>
          </a:xfrm>
          <a:prstGeom prst="diamond">
            <a:avLst/>
          </a:prstGeom>
          <a:solidFill>
            <a:schemeClr val="accent5">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4</a:t>
            </a:r>
          </a:p>
        </p:txBody>
      </p:sp>
      <p:sp>
        <p:nvSpPr>
          <p:cNvPr id="14" name="Diamond 13"/>
          <p:cNvSpPr/>
          <p:nvPr/>
        </p:nvSpPr>
        <p:spPr>
          <a:xfrm>
            <a:off x="5850821" y="5226637"/>
            <a:ext cx="173514" cy="334051"/>
          </a:xfrm>
          <a:prstGeom prst="diamond">
            <a:avLst/>
          </a:prstGeom>
          <a:solidFill>
            <a:schemeClr val="accent5">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5</a:t>
            </a:r>
          </a:p>
        </p:txBody>
      </p:sp>
      <p:sp>
        <p:nvSpPr>
          <p:cNvPr id="15" name="Diamond 14"/>
          <p:cNvSpPr/>
          <p:nvPr/>
        </p:nvSpPr>
        <p:spPr>
          <a:xfrm>
            <a:off x="6136412" y="5300011"/>
            <a:ext cx="173514" cy="334051"/>
          </a:xfrm>
          <a:prstGeom prst="diamond">
            <a:avLst/>
          </a:prstGeom>
          <a:solidFill>
            <a:schemeClr val="accent5">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6</a:t>
            </a:r>
          </a:p>
        </p:txBody>
      </p:sp>
      <p:sp>
        <p:nvSpPr>
          <p:cNvPr id="16" name="Diamond 15"/>
          <p:cNvSpPr/>
          <p:nvPr/>
        </p:nvSpPr>
        <p:spPr>
          <a:xfrm>
            <a:off x="6082769" y="5176577"/>
            <a:ext cx="173514" cy="334051"/>
          </a:xfrm>
          <a:prstGeom prst="diamond">
            <a:avLst/>
          </a:prstGeom>
          <a:solidFill>
            <a:schemeClr val="accent5">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7</a:t>
            </a:r>
          </a:p>
        </p:txBody>
      </p:sp>
      <p:sp>
        <p:nvSpPr>
          <p:cNvPr id="17" name="Diamond 16"/>
          <p:cNvSpPr/>
          <p:nvPr/>
        </p:nvSpPr>
        <p:spPr>
          <a:xfrm>
            <a:off x="2181394" y="2786312"/>
            <a:ext cx="173514" cy="334051"/>
          </a:xfrm>
          <a:prstGeom prst="diamond">
            <a:avLst/>
          </a:prstGeom>
          <a:solidFill>
            <a:schemeClr val="accent5">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8</a:t>
            </a:r>
          </a:p>
        </p:txBody>
      </p:sp>
      <p:sp>
        <p:nvSpPr>
          <p:cNvPr id="18" name="TextBox 17"/>
          <p:cNvSpPr txBox="1"/>
          <p:nvPr/>
        </p:nvSpPr>
        <p:spPr>
          <a:xfrm>
            <a:off x="8133550" y="2646513"/>
            <a:ext cx="736099" cy="369332"/>
          </a:xfrm>
          <a:prstGeom prst="rect">
            <a:avLst/>
          </a:prstGeom>
          <a:noFill/>
        </p:spPr>
        <p:txBody>
          <a:bodyPr wrap="none" rtlCol="0">
            <a:spAutoFit/>
          </a:bodyPr>
          <a:lstStyle/>
          <a:p>
            <a:r>
              <a:rPr lang="en-US" dirty="0">
                <a:solidFill>
                  <a:srgbClr val="002060"/>
                </a:solidFill>
              </a:rPr>
              <a:t>~55 N</a:t>
            </a:r>
          </a:p>
        </p:txBody>
      </p:sp>
      <p:sp>
        <p:nvSpPr>
          <p:cNvPr id="19" name="TextBox 18"/>
          <p:cNvSpPr txBox="1"/>
          <p:nvPr/>
        </p:nvSpPr>
        <p:spPr>
          <a:xfrm>
            <a:off x="8188545" y="5087845"/>
            <a:ext cx="692818" cy="369332"/>
          </a:xfrm>
          <a:prstGeom prst="rect">
            <a:avLst/>
          </a:prstGeom>
          <a:noFill/>
        </p:spPr>
        <p:txBody>
          <a:bodyPr wrap="none" rtlCol="0">
            <a:spAutoFit/>
          </a:bodyPr>
          <a:lstStyle/>
          <a:p>
            <a:r>
              <a:rPr lang="en-US" dirty="0">
                <a:solidFill>
                  <a:srgbClr val="002060"/>
                </a:solidFill>
              </a:rPr>
              <a:t>~55 S</a:t>
            </a:r>
          </a:p>
        </p:txBody>
      </p:sp>
      <p:sp>
        <p:nvSpPr>
          <p:cNvPr id="20" name="Diamond 19"/>
          <p:cNvSpPr/>
          <p:nvPr/>
        </p:nvSpPr>
        <p:spPr>
          <a:xfrm>
            <a:off x="7454862" y="6287533"/>
            <a:ext cx="173514" cy="334051"/>
          </a:xfrm>
          <a:prstGeom prst="diamond">
            <a:avLst/>
          </a:prstGeom>
          <a:solidFill>
            <a:schemeClr val="accent5">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0</a:t>
            </a:r>
          </a:p>
        </p:txBody>
      </p:sp>
      <p:sp>
        <p:nvSpPr>
          <p:cNvPr id="21" name="TextBox 20"/>
          <p:cNvSpPr txBox="1"/>
          <p:nvPr/>
        </p:nvSpPr>
        <p:spPr>
          <a:xfrm>
            <a:off x="7556424" y="6322182"/>
            <a:ext cx="651140" cy="246221"/>
          </a:xfrm>
          <a:prstGeom prst="rect">
            <a:avLst/>
          </a:prstGeom>
          <a:noFill/>
        </p:spPr>
        <p:txBody>
          <a:bodyPr wrap="none" rtlCol="0">
            <a:spAutoFit/>
          </a:bodyPr>
          <a:lstStyle/>
          <a:p>
            <a:r>
              <a:rPr lang="en-US" sz="1000" dirty="0"/>
              <a:t>Ice Scarp</a:t>
            </a:r>
          </a:p>
        </p:txBody>
      </p:sp>
      <p:sp>
        <p:nvSpPr>
          <p:cNvPr id="22" name="TextBox 21"/>
          <p:cNvSpPr txBox="1"/>
          <p:nvPr/>
        </p:nvSpPr>
        <p:spPr>
          <a:xfrm>
            <a:off x="405636" y="2646513"/>
            <a:ext cx="736099" cy="369332"/>
          </a:xfrm>
          <a:prstGeom prst="rect">
            <a:avLst/>
          </a:prstGeom>
          <a:noFill/>
        </p:spPr>
        <p:txBody>
          <a:bodyPr wrap="none" rtlCol="0">
            <a:spAutoFit/>
          </a:bodyPr>
          <a:lstStyle/>
          <a:p>
            <a:r>
              <a:rPr lang="en-US" dirty="0">
                <a:solidFill>
                  <a:srgbClr val="002060"/>
                </a:solidFill>
              </a:rPr>
              <a:t>~55 N</a:t>
            </a:r>
          </a:p>
        </p:txBody>
      </p:sp>
      <p:sp>
        <p:nvSpPr>
          <p:cNvPr id="23" name="TextBox 22"/>
          <p:cNvSpPr txBox="1"/>
          <p:nvPr/>
        </p:nvSpPr>
        <p:spPr>
          <a:xfrm>
            <a:off x="427276" y="5087845"/>
            <a:ext cx="692818" cy="369332"/>
          </a:xfrm>
          <a:prstGeom prst="rect">
            <a:avLst/>
          </a:prstGeom>
          <a:noFill/>
        </p:spPr>
        <p:txBody>
          <a:bodyPr wrap="none" rtlCol="0">
            <a:spAutoFit/>
          </a:bodyPr>
          <a:lstStyle/>
          <a:p>
            <a:r>
              <a:rPr lang="en-US" dirty="0">
                <a:solidFill>
                  <a:srgbClr val="002060"/>
                </a:solidFill>
              </a:rPr>
              <a:t>~55 S</a:t>
            </a:r>
          </a:p>
        </p:txBody>
      </p:sp>
      <p:sp>
        <p:nvSpPr>
          <p:cNvPr id="2" name="5-Point Star 1"/>
          <p:cNvSpPr>
            <a:spLocks noChangeAspect="1"/>
          </p:cNvSpPr>
          <p:nvPr/>
        </p:nvSpPr>
        <p:spPr>
          <a:xfrm>
            <a:off x="7197371" y="4188693"/>
            <a:ext cx="182880" cy="182880"/>
          </a:xfrm>
          <a:prstGeom prst="star5">
            <a:avLst/>
          </a:prstGeom>
          <a:solidFill>
            <a:schemeClr val="bg1"/>
          </a:solidFill>
          <a:ln>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5" name="5-Point Star 24"/>
          <p:cNvSpPr>
            <a:spLocks noChangeAspect="1"/>
          </p:cNvSpPr>
          <p:nvPr/>
        </p:nvSpPr>
        <p:spPr>
          <a:xfrm>
            <a:off x="4370782" y="4042045"/>
            <a:ext cx="182880" cy="182880"/>
          </a:xfrm>
          <a:prstGeom prst="star5">
            <a:avLst/>
          </a:prstGeom>
          <a:solidFill>
            <a:schemeClr val="bg1"/>
          </a:solidFill>
          <a:ln>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6" name="5-Point Star 25"/>
          <p:cNvSpPr>
            <a:spLocks noChangeAspect="1"/>
          </p:cNvSpPr>
          <p:nvPr/>
        </p:nvSpPr>
        <p:spPr>
          <a:xfrm>
            <a:off x="7939243" y="4355471"/>
            <a:ext cx="182880" cy="182880"/>
          </a:xfrm>
          <a:prstGeom prst="star5">
            <a:avLst/>
          </a:prstGeom>
          <a:solidFill>
            <a:schemeClr val="bg1"/>
          </a:solidFill>
          <a:ln>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7" name="5-Point Star 26"/>
          <p:cNvSpPr>
            <a:spLocks noChangeAspect="1"/>
          </p:cNvSpPr>
          <p:nvPr/>
        </p:nvSpPr>
        <p:spPr>
          <a:xfrm>
            <a:off x="3509785" y="3555872"/>
            <a:ext cx="182880" cy="182880"/>
          </a:xfrm>
          <a:prstGeom prst="star5">
            <a:avLst/>
          </a:prstGeom>
          <a:solidFill>
            <a:schemeClr val="bg1"/>
          </a:solidFill>
          <a:ln>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8" name="5-Point Star 27"/>
          <p:cNvSpPr>
            <a:spLocks noChangeAspect="1"/>
          </p:cNvSpPr>
          <p:nvPr/>
        </p:nvSpPr>
        <p:spPr>
          <a:xfrm>
            <a:off x="2755179" y="2595246"/>
            <a:ext cx="182880" cy="182880"/>
          </a:xfrm>
          <a:prstGeom prst="star5">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9" name="5-Point Star 28"/>
          <p:cNvSpPr>
            <a:spLocks noChangeAspect="1"/>
          </p:cNvSpPr>
          <p:nvPr/>
        </p:nvSpPr>
        <p:spPr>
          <a:xfrm>
            <a:off x="6635423" y="2989403"/>
            <a:ext cx="182880" cy="182880"/>
          </a:xfrm>
          <a:prstGeom prst="star5">
            <a:avLst/>
          </a:prstGeom>
          <a:solidFill>
            <a:schemeClr val="bg1"/>
          </a:solidFill>
          <a:ln>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0" name="5-Point Star 29"/>
          <p:cNvSpPr>
            <a:spLocks noChangeAspect="1"/>
          </p:cNvSpPr>
          <p:nvPr/>
        </p:nvSpPr>
        <p:spPr>
          <a:xfrm>
            <a:off x="4119385" y="3619132"/>
            <a:ext cx="182880" cy="182880"/>
          </a:xfrm>
          <a:prstGeom prst="star5">
            <a:avLst/>
          </a:prstGeom>
          <a:solidFill>
            <a:schemeClr val="bg1"/>
          </a:solidFill>
          <a:ln>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 name="TextBox 2"/>
          <p:cNvSpPr txBox="1"/>
          <p:nvPr/>
        </p:nvSpPr>
        <p:spPr>
          <a:xfrm>
            <a:off x="2645434" y="2398144"/>
            <a:ext cx="397866" cy="246221"/>
          </a:xfrm>
          <a:prstGeom prst="rect">
            <a:avLst/>
          </a:prstGeom>
          <a:noFill/>
          <a:ln>
            <a:noFill/>
          </a:ln>
        </p:spPr>
        <p:txBody>
          <a:bodyPr wrap="none" rtlCol="0">
            <a:spAutoFit/>
          </a:bodyPr>
          <a:lstStyle/>
          <a:p>
            <a:r>
              <a:rPr lang="en-US" sz="1000" dirty="0">
                <a:solidFill>
                  <a:schemeClr val="bg1"/>
                </a:solidFill>
              </a:rPr>
              <a:t>PHX</a:t>
            </a:r>
          </a:p>
        </p:txBody>
      </p:sp>
      <p:sp>
        <p:nvSpPr>
          <p:cNvPr id="34" name="TextBox 33"/>
          <p:cNvSpPr txBox="1"/>
          <p:nvPr/>
        </p:nvSpPr>
        <p:spPr>
          <a:xfrm>
            <a:off x="3447690" y="3694981"/>
            <a:ext cx="322524" cy="246221"/>
          </a:xfrm>
          <a:prstGeom prst="rect">
            <a:avLst/>
          </a:prstGeom>
          <a:noFill/>
          <a:ln>
            <a:noFill/>
          </a:ln>
        </p:spPr>
        <p:txBody>
          <a:bodyPr wrap="none" rtlCol="0">
            <a:spAutoFit/>
          </a:bodyPr>
          <a:lstStyle/>
          <a:p>
            <a:r>
              <a:rPr lang="en-US" sz="1000" dirty="0">
                <a:solidFill>
                  <a:schemeClr val="bg1"/>
                </a:solidFill>
              </a:rPr>
              <a:t>V1</a:t>
            </a:r>
          </a:p>
        </p:txBody>
      </p:sp>
      <p:sp>
        <p:nvSpPr>
          <p:cNvPr id="35" name="TextBox 34"/>
          <p:cNvSpPr txBox="1"/>
          <p:nvPr/>
        </p:nvSpPr>
        <p:spPr>
          <a:xfrm>
            <a:off x="6728603" y="2915728"/>
            <a:ext cx="322524" cy="246221"/>
          </a:xfrm>
          <a:prstGeom prst="rect">
            <a:avLst/>
          </a:prstGeom>
          <a:noFill/>
          <a:ln>
            <a:noFill/>
          </a:ln>
        </p:spPr>
        <p:txBody>
          <a:bodyPr wrap="none" rtlCol="0">
            <a:spAutoFit/>
          </a:bodyPr>
          <a:lstStyle/>
          <a:p>
            <a:r>
              <a:rPr lang="en-US" sz="1000" dirty="0">
                <a:solidFill>
                  <a:srgbClr val="FFFF66"/>
                </a:solidFill>
              </a:rPr>
              <a:t>V2</a:t>
            </a:r>
          </a:p>
        </p:txBody>
      </p:sp>
      <p:sp>
        <p:nvSpPr>
          <p:cNvPr id="36" name="TextBox 35"/>
          <p:cNvSpPr txBox="1"/>
          <p:nvPr/>
        </p:nvSpPr>
        <p:spPr>
          <a:xfrm>
            <a:off x="3844504" y="3758242"/>
            <a:ext cx="732893" cy="246221"/>
          </a:xfrm>
          <a:prstGeom prst="rect">
            <a:avLst/>
          </a:prstGeom>
          <a:noFill/>
          <a:ln>
            <a:noFill/>
          </a:ln>
        </p:spPr>
        <p:txBody>
          <a:bodyPr wrap="none" rtlCol="0">
            <a:spAutoFit/>
          </a:bodyPr>
          <a:lstStyle/>
          <a:p>
            <a:r>
              <a:rPr lang="en-US" sz="1000" dirty="0">
                <a:solidFill>
                  <a:schemeClr val="bg1"/>
                </a:solidFill>
              </a:rPr>
              <a:t>Pathfinder</a:t>
            </a:r>
          </a:p>
        </p:txBody>
      </p:sp>
      <p:sp>
        <p:nvSpPr>
          <p:cNvPr id="37" name="TextBox 36"/>
          <p:cNvSpPr txBox="1"/>
          <p:nvPr/>
        </p:nvSpPr>
        <p:spPr>
          <a:xfrm>
            <a:off x="7792851" y="3987727"/>
            <a:ext cx="474810" cy="400110"/>
          </a:xfrm>
          <a:prstGeom prst="rect">
            <a:avLst/>
          </a:prstGeom>
          <a:noFill/>
          <a:ln>
            <a:noFill/>
          </a:ln>
        </p:spPr>
        <p:txBody>
          <a:bodyPr wrap="none" rtlCol="0">
            <a:spAutoFit/>
          </a:bodyPr>
          <a:lstStyle/>
          <a:p>
            <a:r>
              <a:rPr lang="en-US" sz="1000" dirty="0">
                <a:solidFill>
                  <a:schemeClr val="bg1"/>
                </a:solidFill>
              </a:rPr>
              <a:t>MER/</a:t>
            </a:r>
          </a:p>
          <a:p>
            <a:r>
              <a:rPr lang="en-US" sz="1000" i="1" dirty="0">
                <a:solidFill>
                  <a:schemeClr val="bg1"/>
                </a:solidFill>
              </a:rPr>
              <a:t>Spirit</a:t>
            </a:r>
          </a:p>
        </p:txBody>
      </p:sp>
      <p:sp>
        <p:nvSpPr>
          <p:cNvPr id="38" name="TextBox 37"/>
          <p:cNvSpPr txBox="1"/>
          <p:nvPr/>
        </p:nvSpPr>
        <p:spPr>
          <a:xfrm>
            <a:off x="3912484" y="4186689"/>
            <a:ext cx="1114408" cy="246221"/>
          </a:xfrm>
          <a:prstGeom prst="rect">
            <a:avLst/>
          </a:prstGeom>
          <a:noFill/>
          <a:ln>
            <a:noFill/>
          </a:ln>
        </p:spPr>
        <p:txBody>
          <a:bodyPr wrap="none" rtlCol="0">
            <a:spAutoFit/>
          </a:bodyPr>
          <a:lstStyle/>
          <a:p>
            <a:r>
              <a:rPr lang="en-US" sz="1000" dirty="0">
                <a:solidFill>
                  <a:schemeClr val="bg1"/>
                </a:solidFill>
              </a:rPr>
              <a:t>MER/</a:t>
            </a:r>
            <a:r>
              <a:rPr lang="en-US" sz="1000" i="1" dirty="0">
                <a:solidFill>
                  <a:schemeClr val="bg1"/>
                </a:solidFill>
              </a:rPr>
              <a:t>Opportunity</a:t>
            </a:r>
          </a:p>
        </p:txBody>
      </p:sp>
      <p:sp>
        <p:nvSpPr>
          <p:cNvPr id="39" name="TextBox 38"/>
          <p:cNvSpPr txBox="1"/>
          <p:nvPr/>
        </p:nvSpPr>
        <p:spPr>
          <a:xfrm>
            <a:off x="6836121" y="4313209"/>
            <a:ext cx="907621" cy="246221"/>
          </a:xfrm>
          <a:prstGeom prst="rect">
            <a:avLst/>
          </a:prstGeom>
          <a:noFill/>
          <a:ln>
            <a:noFill/>
          </a:ln>
        </p:spPr>
        <p:txBody>
          <a:bodyPr wrap="none" rtlCol="0">
            <a:spAutoFit/>
          </a:bodyPr>
          <a:lstStyle/>
          <a:p>
            <a:r>
              <a:rPr lang="en-US" sz="1000" dirty="0">
                <a:solidFill>
                  <a:schemeClr val="bg1"/>
                </a:solidFill>
              </a:rPr>
              <a:t>MSL/</a:t>
            </a:r>
            <a:r>
              <a:rPr lang="en-US" sz="1000" i="1" dirty="0">
                <a:solidFill>
                  <a:schemeClr val="bg1"/>
                </a:solidFill>
              </a:rPr>
              <a:t>Curiosity</a:t>
            </a:r>
          </a:p>
        </p:txBody>
      </p:sp>
      <p:sp>
        <p:nvSpPr>
          <p:cNvPr id="40" name="5-Point Star 39"/>
          <p:cNvSpPr>
            <a:spLocks noChangeAspect="1"/>
          </p:cNvSpPr>
          <p:nvPr/>
        </p:nvSpPr>
        <p:spPr>
          <a:xfrm>
            <a:off x="552156" y="6215901"/>
            <a:ext cx="182880" cy="182880"/>
          </a:xfrm>
          <a:prstGeom prst="star5">
            <a:avLst/>
          </a:prstGeom>
          <a:solidFill>
            <a:schemeClr val="bg1"/>
          </a:solidFill>
          <a:ln>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1" name="TextBox 40"/>
          <p:cNvSpPr txBox="1"/>
          <p:nvPr/>
        </p:nvSpPr>
        <p:spPr>
          <a:xfrm>
            <a:off x="698424" y="6187035"/>
            <a:ext cx="954107" cy="246221"/>
          </a:xfrm>
          <a:prstGeom prst="rect">
            <a:avLst/>
          </a:prstGeom>
          <a:noFill/>
        </p:spPr>
        <p:txBody>
          <a:bodyPr wrap="none" rtlCol="0">
            <a:spAutoFit/>
          </a:bodyPr>
          <a:lstStyle/>
          <a:p>
            <a:r>
              <a:rPr lang="en-US" sz="1000" dirty="0"/>
              <a:t>Lander / Rover</a:t>
            </a:r>
          </a:p>
        </p:txBody>
      </p:sp>
      <p:sp>
        <p:nvSpPr>
          <p:cNvPr id="42" name="5-Point Star 41"/>
          <p:cNvSpPr>
            <a:spLocks noChangeAspect="1"/>
          </p:cNvSpPr>
          <p:nvPr/>
        </p:nvSpPr>
        <p:spPr>
          <a:xfrm>
            <a:off x="7169218" y="3995870"/>
            <a:ext cx="182880" cy="182880"/>
          </a:xfrm>
          <a:prstGeom prst="star5">
            <a:avLst/>
          </a:prstGeom>
          <a:solidFill>
            <a:schemeClr val="bg1"/>
          </a:solidFill>
          <a:ln>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3" name="TextBox 42"/>
          <p:cNvSpPr txBox="1"/>
          <p:nvPr/>
        </p:nvSpPr>
        <p:spPr>
          <a:xfrm>
            <a:off x="6993601" y="3777269"/>
            <a:ext cx="543739" cy="246221"/>
          </a:xfrm>
          <a:prstGeom prst="rect">
            <a:avLst/>
          </a:prstGeom>
          <a:noFill/>
          <a:ln>
            <a:noFill/>
          </a:ln>
        </p:spPr>
        <p:txBody>
          <a:bodyPr wrap="none" rtlCol="0">
            <a:spAutoFit/>
          </a:bodyPr>
          <a:lstStyle/>
          <a:p>
            <a:r>
              <a:rPr lang="en-US" sz="1000" dirty="0" err="1">
                <a:solidFill>
                  <a:schemeClr val="bg1"/>
                </a:solidFill>
              </a:rPr>
              <a:t>InSight</a:t>
            </a:r>
            <a:endParaRPr lang="en-US" sz="1000" i="1" dirty="0">
              <a:solidFill>
                <a:schemeClr val="bg1"/>
              </a:solidFill>
            </a:endParaRPr>
          </a:p>
        </p:txBody>
      </p:sp>
      <p:sp>
        <p:nvSpPr>
          <p:cNvPr id="44" name="5-Point Star 43"/>
          <p:cNvSpPr>
            <a:spLocks noChangeAspect="1"/>
          </p:cNvSpPr>
          <p:nvPr/>
        </p:nvSpPr>
        <p:spPr>
          <a:xfrm>
            <a:off x="6021854" y="3662795"/>
            <a:ext cx="182880" cy="182880"/>
          </a:xfrm>
          <a:prstGeom prst="star5">
            <a:avLst/>
          </a:prstGeom>
          <a:solidFill>
            <a:schemeClr val="bg1"/>
          </a:solidFill>
          <a:ln>
            <a:solidFill>
              <a:srgbClr val="00206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alibri"/>
            </a:endParaRPr>
          </a:p>
        </p:txBody>
      </p:sp>
      <p:sp>
        <p:nvSpPr>
          <p:cNvPr id="45" name="TextBox 44"/>
          <p:cNvSpPr txBox="1"/>
          <p:nvPr/>
        </p:nvSpPr>
        <p:spPr>
          <a:xfrm>
            <a:off x="5688241" y="3759394"/>
            <a:ext cx="872355" cy="400110"/>
          </a:xfrm>
          <a:prstGeom prst="rect">
            <a:avLst/>
          </a:prstGeom>
          <a:noFill/>
          <a:ln>
            <a:noFill/>
          </a:ln>
        </p:spPr>
        <p:txBody>
          <a:bodyPr wrap="none" rtlCol="0">
            <a:spAutoFit/>
          </a:bodyPr>
          <a:lstStyle/>
          <a:p>
            <a:pPr algn="ctr"/>
            <a:r>
              <a:rPr lang="en-US" sz="1000" dirty="0">
                <a:solidFill>
                  <a:prstClr val="white"/>
                </a:solidFill>
                <a:latin typeface="Calibri"/>
              </a:rPr>
              <a:t>Mars 2020/</a:t>
            </a:r>
          </a:p>
          <a:p>
            <a:pPr algn="ctr"/>
            <a:r>
              <a:rPr lang="en-US" sz="1000" i="1" dirty="0">
                <a:solidFill>
                  <a:prstClr val="white"/>
                </a:solidFill>
                <a:latin typeface="Calibri"/>
              </a:rPr>
              <a:t>Perseverance</a:t>
            </a:r>
          </a:p>
        </p:txBody>
      </p:sp>
    </p:spTree>
    <p:extLst>
      <p:ext uri="{BB962C8B-B14F-4D97-AF65-F5344CB8AC3E}">
        <p14:creationId xmlns:p14="http://schemas.microsoft.com/office/powerpoint/2010/main" val="39582072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Test Points: Liquid Water at ~1°C</a:t>
            </a:r>
          </a:p>
        </p:txBody>
      </p:sp>
      <p:sp>
        <p:nvSpPr>
          <p:cNvPr id="3" name="Slide Number Placeholder 2"/>
          <p:cNvSpPr>
            <a:spLocks noGrp="1"/>
          </p:cNvSpPr>
          <p:nvPr>
            <p:ph type="sldNum" sz="quarter" idx="4294967295"/>
          </p:nvPr>
        </p:nvSpPr>
        <p:spPr>
          <a:xfrm>
            <a:off x="7010400" y="6356350"/>
            <a:ext cx="2133600" cy="365125"/>
          </a:xfrm>
        </p:spPr>
        <p:txBody>
          <a:bodyPr/>
          <a:lstStyle/>
          <a:p>
            <a:pPr>
              <a:defRPr/>
            </a:pPr>
            <a:fld id="{70E8958E-9A01-4F8D-B358-74C27E647D0A}" type="slidenum">
              <a:rPr lang="en-US" altLang="en-US" smtClean="0"/>
              <a:pPr>
                <a:defRPr/>
              </a:pPr>
              <a:t>14</a:t>
            </a:fld>
            <a:endParaRPr lang="en-US" altLang="en-US"/>
          </a:p>
        </p:txBody>
      </p:sp>
      <p:sp>
        <p:nvSpPr>
          <p:cNvPr id="6" name="TextBox 5"/>
          <p:cNvSpPr txBox="1"/>
          <p:nvPr/>
        </p:nvSpPr>
        <p:spPr>
          <a:xfrm>
            <a:off x="304800" y="6327420"/>
            <a:ext cx="8666988"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B050"/>
                </a:solidFill>
                <a:effectLst/>
                <a:uLnTx/>
                <a:uFillTx/>
                <a:latin typeface="Calibri" panose="020F0502020204030204"/>
                <a:ea typeface="+mn-ea"/>
                <a:cs typeface="+mn-cs"/>
              </a:rPr>
              <a:t>Green values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in range of published data.  </a:t>
            </a:r>
            <a:r>
              <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mn-cs"/>
              </a:rPr>
              <a:t>Red numbers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outside range of published data</a:t>
            </a:r>
          </a:p>
        </p:txBody>
      </p:sp>
      <p:graphicFrame>
        <p:nvGraphicFramePr>
          <p:cNvPr id="7" name="Content Placeholder 3"/>
          <p:cNvGraphicFramePr>
            <a:graphicFrameLocks/>
          </p:cNvGraphicFramePr>
          <p:nvPr>
            <p:extLst>
              <p:ext uri="{D42A27DB-BD31-4B8C-83A1-F6EECF244321}">
                <p14:modId xmlns:p14="http://schemas.microsoft.com/office/powerpoint/2010/main" val="351716442"/>
              </p:ext>
            </p:extLst>
          </p:nvPr>
        </p:nvGraphicFramePr>
        <p:xfrm>
          <a:off x="659130" y="1098038"/>
          <a:ext cx="7886700" cy="5090160"/>
        </p:xfrm>
        <a:graphic>
          <a:graphicData uri="http://schemas.openxmlformats.org/drawingml/2006/table">
            <a:tbl>
              <a:tblPr firstRow="1" bandRow="1"/>
              <a:tblGrid>
                <a:gridCol w="1577340">
                  <a:extLst>
                    <a:ext uri="{9D8B030D-6E8A-4147-A177-3AD203B41FA5}">
                      <a16:colId xmlns:a16="http://schemas.microsoft.com/office/drawing/2014/main" val="1491800869"/>
                    </a:ext>
                  </a:extLst>
                </a:gridCol>
                <a:gridCol w="1577340">
                  <a:extLst>
                    <a:ext uri="{9D8B030D-6E8A-4147-A177-3AD203B41FA5}">
                      <a16:colId xmlns:a16="http://schemas.microsoft.com/office/drawing/2014/main" val="3532714086"/>
                    </a:ext>
                  </a:extLst>
                </a:gridCol>
                <a:gridCol w="1577340">
                  <a:extLst>
                    <a:ext uri="{9D8B030D-6E8A-4147-A177-3AD203B41FA5}">
                      <a16:colId xmlns:a16="http://schemas.microsoft.com/office/drawing/2014/main" val="2801040443"/>
                    </a:ext>
                  </a:extLst>
                </a:gridCol>
                <a:gridCol w="1577340">
                  <a:extLst>
                    <a:ext uri="{9D8B030D-6E8A-4147-A177-3AD203B41FA5}">
                      <a16:colId xmlns:a16="http://schemas.microsoft.com/office/drawing/2014/main" val="1642095624"/>
                    </a:ext>
                  </a:extLst>
                </a:gridCol>
                <a:gridCol w="1577340">
                  <a:extLst>
                    <a:ext uri="{9D8B030D-6E8A-4147-A177-3AD203B41FA5}">
                      <a16:colId xmlns:a16="http://schemas.microsoft.com/office/drawing/2014/main" val="3966143821"/>
                    </a:ext>
                  </a:extLst>
                </a:gridCol>
              </a:tblGrid>
              <a:tr h="370840">
                <a:tc>
                  <a:txBody>
                    <a:bodyPr/>
                    <a:lstStyle>
                      <a:lvl1pPr marL="0" algn="l" defTabSz="457200" rtl="0" eaLnBrk="1" latinLnBrk="0" hangingPunct="1">
                        <a:defRPr sz="1800" b="1" kern="1200">
                          <a:solidFill>
                            <a:schemeClr val="lt1"/>
                          </a:solidFill>
                          <a:latin typeface="Calibri" panose="020F0502020204030204"/>
                        </a:defRPr>
                      </a:lvl1pPr>
                      <a:lvl2pPr marL="457200" algn="l" defTabSz="457200" rtl="0" eaLnBrk="1" latinLnBrk="0" hangingPunct="1">
                        <a:defRPr sz="1800" b="1" kern="1200">
                          <a:solidFill>
                            <a:schemeClr val="lt1"/>
                          </a:solidFill>
                          <a:latin typeface="Calibri" panose="020F0502020204030204"/>
                        </a:defRPr>
                      </a:lvl2pPr>
                      <a:lvl3pPr marL="914400" algn="l" defTabSz="457200" rtl="0" eaLnBrk="1" latinLnBrk="0" hangingPunct="1">
                        <a:defRPr sz="1800" b="1" kern="1200">
                          <a:solidFill>
                            <a:schemeClr val="lt1"/>
                          </a:solidFill>
                          <a:latin typeface="Calibri" panose="020F0502020204030204"/>
                        </a:defRPr>
                      </a:lvl3pPr>
                      <a:lvl4pPr marL="1371600" algn="l" defTabSz="457200" rtl="0" eaLnBrk="1" latinLnBrk="0" hangingPunct="1">
                        <a:defRPr sz="1800" b="1" kern="1200">
                          <a:solidFill>
                            <a:schemeClr val="lt1"/>
                          </a:solidFill>
                          <a:latin typeface="Calibri" panose="020F0502020204030204"/>
                        </a:defRPr>
                      </a:lvl4pPr>
                      <a:lvl5pPr marL="1828800" algn="l" defTabSz="457200" rtl="0" eaLnBrk="1" latinLnBrk="0" hangingPunct="1">
                        <a:defRPr sz="1800" b="1" kern="1200">
                          <a:solidFill>
                            <a:schemeClr val="lt1"/>
                          </a:solidFill>
                          <a:latin typeface="Calibri" panose="020F0502020204030204"/>
                        </a:defRPr>
                      </a:lvl5pPr>
                      <a:lvl6pPr marL="2286000" algn="l" defTabSz="457200" rtl="0" eaLnBrk="1" latinLnBrk="0" hangingPunct="1">
                        <a:defRPr sz="1800" b="1" kern="1200">
                          <a:solidFill>
                            <a:schemeClr val="lt1"/>
                          </a:solidFill>
                          <a:latin typeface="Calibri" panose="020F0502020204030204"/>
                        </a:defRPr>
                      </a:lvl6pPr>
                      <a:lvl7pPr marL="2743200" algn="l" defTabSz="457200" rtl="0" eaLnBrk="1" latinLnBrk="0" hangingPunct="1">
                        <a:defRPr sz="1800" b="1" kern="1200">
                          <a:solidFill>
                            <a:schemeClr val="lt1"/>
                          </a:solidFill>
                          <a:latin typeface="Calibri" panose="020F0502020204030204"/>
                        </a:defRPr>
                      </a:lvl7pPr>
                      <a:lvl8pPr marL="3200400" algn="l" defTabSz="457200" rtl="0" eaLnBrk="1" latinLnBrk="0" hangingPunct="1">
                        <a:defRPr sz="1800" b="1" kern="1200">
                          <a:solidFill>
                            <a:schemeClr val="lt1"/>
                          </a:solidFill>
                          <a:latin typeface="Calibri" panose="020F0502020204030204"/>
                        </a:defRPr>
                      </a:lvl8pPr>
                      <a:lvl9pPr marL="3657600" algn="l" defTabSz="457200" rtl="0" eaLnBrk="1" latinLnBrk="0" hangingPunct="1">
                        <a:defRPr sz="1800" b="1" kern="1200">
                          <a:solidFill>
                            <a:schemeClr val="lt1"/>
                          </a:solidFill>
                          <a:latin typeface="Calibri" panose="020F0502020204030204"/>
                        </a:defRPr>
                      </a:lvl9pPr>
                    </a:lstStyle>
                    <a:p>
                      <a:pPr algn="ctr"/>
                      <a:r>
                        <a:rPr lang="en-US" dirty="0"/>
                        <a:t>Test Number</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457200" rtl="0" eaLnBrk="1" latinLnBrk="0" hangingPunct="1">
                        <a:defRPr sz="1800" b="1" kern="1200">
                          <a:solidFill>
                            <a:schemeClr val="lt1"/>
                          </a:solidFill>
                          <a:latin typeface="Calibri" panose="020F0502020204030204"/>
                        </a:defRPr>
                      </a:lvl1pPr>
                      <a:lvl2pPr marL="457200" algn="l" defTabSz="457200" rtl="0" eaLnBrk="1" latinLnBrk="0" hangingPunct="1">
                        <a:defRPr sz="1800" b="1" kern="1200">
                          <a:solidFill>
                            <a:schemeClr val="lt1"/>
                          </a:solidFill>
                          <a:latin typeface="Calibri" panose="020F0502020204030204"/>
                        </a:defRPr>
                      </a:lvl2pPr>
                      <a:lvl3pPr marL="914400" algn="l" defTabSz="457200" rtl="0" eaLnBrk="1" latinLnBrk="0" hangingPunct="1">
                        <a:defRPr sz="1800" b="1" kern="1200">
                          <a:solidFill>
                            <a:schemeClr val="lt1"/>
                          </a:solidFill>
                          <a:latin typeface="Calibri" panose="020F0502020204030204"/>
                        </a:defRPr>
                      </a:lvl3pPr>
                      <a:lvl4pPr marL="1371600" algn="l" defTabSz="457200" rtl="0" eaLnBrk="1" latinLnBrk="0" hangingPunct="1">
                        <a:defRPr sz="1800" b="1" kern="1200">
                          <a:solidFill>
                            <a:schemeClr val="lt1"/>
                          </a:solidFill>
                          <a:latin typeface="Calibri" panose="020F0502020204030204"/>
                        </a:defRPr>
                      </a:lvl4pPr>
                      <a:lvl5pPr marL="1828800" algn="l" defTabSz="457200" rtl="0" eaLnBrk="1" latinLnBrk="0" hangingPunct="1">
                        <a:defRPr sz="1800" b="1" kern="1200">
                          <a:solidFill>
                            <a:schemeClr val="lt1"/>
                          </a:solidFill>
                          <a:latin typeface="Calibri" panose="020F0502020204030204"/>
                        </a:defRPr>
                      </a:lvl5pPr>
                      <a:lvl6pPr marL="2286000" algn="l" defTabSz="457200" rtl="0" eaLnBrk="1" latinLnBrk="0" hangingPunct="1">
                        <a:defRPr sz="1800" b="1" kern="1200">
                          <a:solidFill>
                            <a:schemeClr val="lt1"/>
                          </a:solidFill>
                          <a:latin typeface="Calibri" panose="020F0502020204030204"/>
                        </a:defRPr>
                      </a:lvl6pPr>
                      <a:lvl7pPr marL="2743200" algn="l" defTabSz="457200" rtl="0" eaLnBrk="1" latinLnBrk="0" hangingPunct="1">
                        <a:defRPr sz="1800" b="1" kern="1200">
                          <a:solidFill>
                            <a:schemeClr val="lt1"/>
                          </a:solidFill>
                          <a:latin typeface="Calibri" panose="020F0502020204030204"/>
                        </a:defRPr>
                      </a:lvl7pPr>
                      <a:lvl8pPr marL="3200400" algn="l" defTabSz="457200" rtl="0" eaLnBrk="1" latinLnBrk="0" hangingPunct="1">
                        <a:defRPr sz="1800" b="1" kern="1200">
                          <a:solidFill>
                            <a:schemeClr val="lt1"/>
                          </a:solidFill>
                          <a:latin typeface="Calibri" panose="020F0502020204030204"/>
                        </a:defRPr>
                      </a:lvl8pPr>
                      <a:lvl9pPr marL="3657600" algn="l" defTabSz="457200" rtl="0" eaLnBrk="1" latinLnBrk="0" hangingPunct="1">
                        <a:defRPr sz="1800" b="1" kern="1200">
                          <a:solidFill>
                            <a:schemeClr val="lt1"/>
                          </a:solidFill>
                          <a:latin typeface="Calibri" panose="020F0502020204030204"/>
                        </a:defRPr>
                      </a:lvl9pPr>
                    </a:lstStyle>
                    <a:p>
                      <a:pPr algn="ctr"/>
                      <a:r>
                        <a:rPr lang="en-US" dirty="0"/>
                        <a:t>Dewar Size</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457200" rtl="0" eaLnBrk="1" latinLnBrk="0" hangingPunct="1">
                        <a:defRPr sz="1800" b="1" kern="1200">
                          <a:solidFill>
                            <a:schemeClr val="lt1"/>
                          </a:solidFill>
                          <a:latin typeface="Calibri" panose="020F0502020204030204"/>
                        </a:defRPr>
                      </a:lvl1pPr>
                      <a:lvl2pPr marL="457200" algn="l" defTabSz="457200" rtl="0" eaLnBrk="1" latinLnBrk="0" hangingPunct="1">
                        <a:defRPr sz="1800" b="1" kern="1200">
                          <a:solidFill>
                            <a:schemeClr val="lt1"/>
                          </a:solidFill>
                          <a:latin typeface="Calibri" panose="020F0502020204030204"/>
                        </a:defRPr>
                      </a:lvl2pPr>
                      <a:lvl3pPr marL="914400" algn="l" defTabSz="457200" rtl="0" eaLnBrk="1" latinLnBrk="0" hangingPunct="1">
                        <a:defRPr sz="1800" b="1" kern="1200">
                          <a:solidFill>
                            <a:schemeClr val="lt1"/>
                          </a:solidFill>
                          <a:latin typeface="Calibri" panose="020F0502020204030204"/>
                        </a:defRPr>
                      </a:lvl3pPr>
                      <a:lvl4pPr marL="1371600" algn="l" defTabSz="457200" rtl="0" eaLnBrk="1" latinLnBrk="0" hangingPunct="1">
                        <a:defRPr sz="1800" b="1" kern="1200">
                          <a:solidFill>
                            <a:schemeClr val="lt1"/>
                          </a:solidFill>
                          <a:latin typeface="Calibri" panose="020F0502020204030204"/>
                        </a:defRPr>
                      </a:lvl4pPr>
                      <a:lvl5pPr marL="1828800" algn="l" defTabSz="457200" rtl="0" eaLnBrk="1" latinLnBrk="0" hangingPunct="1">
                        <a:defRPr sz="1800" b="1" kern="1200">
                          <a:solidFill>
                            <a:schemeClr val="lt1"/>
                          </a:solidFill>
                          <a:latin typeface="Calibri" panose="020F0502020204030204"/>
                        </a:defRPr>
                      </a:lvl5pPr>
                      <a:lvl6pPr marL="2286000" algn="l" defTabSz="457200" rtl="0" eaLnBrk="1" latinLnBrk="0" hangingPunct="1">
                        <a:defRPr sz="1800" b="1" kern="1200">
                          <a:solidFill>
                            <a:schemeClr val="lt1"/>
                          </a:solidFill>
                          <a:latin typeface="Calibri" panose="020F0502020204030204"/>
                        </a:defRPr>
                      </a:lvl6pPr>
                      <a:lvl7pPr marL="2743200" algn="l" defTabSz="457200" rtl="0" eaLnBrk="1" latinLnBrk="0" hangingPunct="1">
                        <a:defRPr sz="1800" b="1" kern="1200">
                          <a:solidFill>
                            <a:schemeClr val="lt1"/>
                          </a:solidFill>
                          <a:latin typeface="Calibri" panose="020F0502020204030204"/>
                        </a:defRPr>
                      </a:lvl7pPr>
                      <a:lvl8pPr marL="3200400" algn="l" defTabSz="457200" rtl="0" eaLnBrk="1" latinLnBrk="0" hangingPunct="1">
                        <a:defRPr sz="1800" b="1" kern="1200">
                          <a:solidFill>
                            <a:schemeClr val="lt1"/>
                          </a:solidFill>
                          <a:latin typeface="Calibri" panose="020F0502020204030204"/>
                        </a:defRPr>
                      </a:lvl8pPr>
                      <a:lvl9pPr marL="3657600" algn="l" defTabSz="457200" rtl="0" eaLnBrk="1" latinLnBrk="0" hangingPunct="1">
                        <a:defRPr sz="1800" b="1" kern="1200">
                          <a:solidFill>
                            <a:schemeClr val="lt1"/>
                          </a:solidFill>
                          <a:latin typeface="Calibri" panose="020F0502020204030204"/>
                        </a:defRPr>
                      </a:lvl9pPr>
                    </a:lstStyle>
                    <a:p>
                      <a:pPr algn="ctr"/>
                      <a:r>
                        <a:rPr lang="en-US" dirty="0"/>
                        <a:t>Air Temp</a:t>
                      </a:r>
                    </a:p>
                    <a:p>
                      <a:pPr algn="ctr"/>
                      <a:r>
                        <a:rPr lang="en-US" dirty="0"/>
                        <a:t>(</a:t>
                      </a:r>
                      <a:r>
                        <a:rPr lang="en-US" dirty="0" err="1"/>
                        <a:t>deg</a:t>
                      </a:r>
                      <a:r>
                        <a:rPr lang="en-US" baseline="0" dirty="0"/>
                        <a:t> C)</a:t>
                      </a: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457200" rtl="0" eaLnBrk="1" latinLnBrk="0" hangingPunct="1">
                        <a:defRPr sz="1800" b="1" kern="1200">
                          <a:solidFill>
                            <a:schemeClr val="lt1"/>
                          </a:solidFill>
                          <a:latin typeface="Calibri" panose="020F0502020204030204"/>
                        </a:defRPr>
                      </a:lvl1pPr>
                      <a:lvl2pPr marL="457200" algn="l" defTabSz="457200" rtl="0" eaLnBrk="1" latinLnBrk="0" hangingPunct="1">
                        <a:defRPr sz="1800" b="1" kern="1200">
                          <a:solidFill>
                            <a:schemeClr val="lt1"/>
                          </a:solidFill>
                          <a:latin typeface="Calibri" panose="020F0502020204030204"/>
                        </a:defRPr>
                      </a:lvl2pPr>
                      <a:lvl3pPr marL="914400" algn="l" defTabSz="457200" rtl="0" eaLnBrk="1" latinLnBrk="0" hangingPunct="1">
                        <a:defRPr sz="1800" b="1" kern="1200">
                          <a:solidFill>
                            <a:schemeClr val="lt1"/>
                          </a:solidFill>
                          <a:latin typeface="Calibri" panose="020F0502020204030204"/>
                        </a:defRPr>
                      </a:lvl3pPr>
                      <a:lvl4pPr marL="1371600" algn="l" defTabSz="457200" rtl="0" eaLnBrk="1" latinLnBrk="0" hangingPunct="1">
                        <a:defRPr sz="1800" b="1" kern="1200">
                          <a:solidFill>
                            <a:schemeClr val="lt1"/>
                          </a:solidFill>
                          <a:latin typeface="Calibri" panose="020F0502020204030204"/>
                        </a:defRPr>
                      </a:lvl4pPr>
                      <a:lvl5pPr marL="1828800" algn="l" defTabSz="457200" rtl="0" eaLnBrk="1" latinLnBrk="0" hangingPunct="1">
                        <a:defRPr sz="1800" b="1" kern="1200">
                          <a:solidFill>
                            <a:schemeClr val="lt1"/>
                          </a:solidFill>
                          <a:latin typeface="Calibri" panose="020F0502020204030204"/>
                        </a:defRPr>
                      </a:lvl5pPr>
                      <a:lvl6pPr marL="2286000" algn="l" defTabSz="457200" rtl="0" eaLnBrk="1" latinLnBrk="0" hangingPunct="1">
                        <a:defRPr sz="1800" b="1" kern="1200">
                          <a:solidFill>
                            <a:schemeClr val="lt1"/>
                          </a:solidFill>
                          <a:latin typeface="Calibri" panose="020F0502020204030204"/>
                        </a:defRPr>
                      </a:lvl6pPr>
                      <a:lvl7pPr marL="2743200" algn="l" defTabSz="457200" rtl="0" eaLnBrk="1" latinLnBrk="0" hangingPunct="1">
                        <a:defRPr sz="1800" b="1" kern="1200">
                          <a:solidFill>
                            <a:schemeClr val="lt1"/>
                          </a:solidFill>
                          <a:latin typeface="Calibri" panose="020F0502020204030204"/>
                        </a:defRPr>
                      </a:lvl7pPr>
                      <a:lvl8pPr marL="3200400" algn="l" defTabSz="457200" rtl="0" eaLnBrk="1" latinLnBrk="0" hangingPunct="1">
                        <a:defRPr sz="1800" b="1" kern="1200">
                          <a:solidFill>
                            <a:schemeClr val="lt1"/>
                          </a:solidFill>
                          <a:latin typeface="Calibri" panose="020F0502020204030204"/>
                        </a:defRPr>
                      </a:lvl8pPr>
                      <a:lvl9pPr marL="3657600" algn="l" defTabSz="457200" rtl="0" eaLnBrk="1" latinLnBrk="0" hangingPunct="1">
                        <a:defRPr sz="1800" b="1" kern="1200">
                          <a:solidFill>
                            <a:schemeClr val="lt1"/>
                          </a:solidFill>
                          <a:latin typeface="Calibri" panose="020F0502020204030204"/>
                        </a:defRPr>
                      </a:lvl9pPr>
                    </a:lstStyle>
                    <a:p>
                      <a:pPr algn="ctr"/>
                      <a:r>
                        <a:rPr lang="en-US" dirty="0"/>
                        <a:t>Air Pressure</a:t>
                      </a:r>
                    </a:p>
                    <a:p>
                      <a:pPr algn="ctr"/>
                      <a:r>
                        <a:rPr lang="en-US" dirty="0"/>
                        <a:t>(mbar)</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457200" rtl="0" eaLnBrk="1" latinLnBrk="0" hangingPunct="1">
                        <a:defRPr sz="1800" b="1" kern="1200">
                          <a:solidFill>
                            <a:schemeClr val="lt1"/>
                          </a:solidFill>
                          <a:latin typeface="Calibri" panose="020F0502020204030204"/>
                        </a:defRPr>
                      </a:lvl1pPr>
                      <a:lvl2pPr marL="457200" algn="l" defTabSz="457200" rtl="0" eaLnBrk="1" latinLnBrk="0" hangingPunct="1">
                        <a:defRPr sz="1800" b="1" kern="1200">
                          <a:solidFill>
                            <a:schemeClr val="lt1"/>
                          </a:solidFill>
                          <a:latin typeface="Calibri" panose="020F0502020204030204"/>
                        </a:defRPr>
                      </a:lvl2pPr>
                      <a:lvl3pPr marL="914400" algn="l" defTabSz="457200" rtl="0" eaLnBrk="1" latinLnBrk="0" hangingPunct="1">
                        <a:defRPr sz="1800" b="1" kern="1200">
                          <a:solidFill>
                            <a:schemeClr val="lt1"/>
                          </a:solidFill>
                          <a:latin typeface="Calibri" panose="020F0502020204030204"/>
                        </a:defRPr>
                      </a:lvl3pPr>
                      <a:lvl4pPr marL="1371600" algn="l" defTabSz="457200" rtl="0" eaLnBrk="1" latinLnBrk="0" hangingPunct="1">
                        <a:defRPr sz="1800" b="1" kern="1200">
                          <a:solidFill>
                            <a:schemeClr val="lt1"/>
                          </a:solidFill>
                          <a:latin typeface="Calibri" panose="020F0502020204030204"/>
                        </a:defRPr>
                      </a:lvl4pPr>
                      <a:lvl5pPr marL="1828800" algn="l" defTabSz="457200" rtl="0" eaLnBrk="1" latinLnBrk="0" hangingPunct="1">
                        <a:defRPr sz="1800" b="1" kern="1200">
                          <a:solidFill>
                            <a:schemeClr val="lt1"/>
                          </a:solidFill>
                          <a:latin typeface="Calibri" panose="020F0502020204030204"/>
                        </a:defRPr>
                      </a:lvl5pPr>
                      <a:lvl6pPr marL="2286000" algn="l" defTabSz="457200" rtl="0" eaLnBrk="1" latinLnBrk="0" hangingPunct="1">
                        <a:defRPr sz="1800" b="1" kern="1200">
                          <a:solidFill>
                            <a:schemeClr val="lt1"/>
                          </a:solidFill>
                          <a:latin typeface="Calibri" panose="020F0502020204030204"/>
                        </a:defRPr>
                      </a:lvl6pPr>
                      <a:lvl7pPr marL="2743200" algn="l" defTabSz="457200" rtl="0" eaLnBrk="1" latinLnBrk="0" hangingPunct="1">
                        <a:defRPr sz="1800" b="1" kern="1200">
                          <a:solidFill>
                            <a:schemeClr val="lt1"/>
                          </a:solidFill>
                          <a:latin typeface="Calibri" panose="020F0502020204030204"/>
                        </a:defRPr>
                      </a:lvl7pPr>
                      <a:lvl8pPr marL="3200400" algn="l" defTabSz="457200" rtl="0" eaLnBrk="1" latinLnBrk="0" hangingPunct="1">
                        <a:defRPr sz="1800" b="1" kern="1200">
                          <a:solidFill>
                            <a:schemeClr val="lt1"/>
                          </a:solidFill>
                          <a:latin typeface="Calibri" panose="020F0502020204030204"/>
                        </a:defRPr>
                      </a:lvl8pPr>
                      <a:lvl9pPr marL="3657600" algn="l" defTabSz="457200" rtl="0" eaLnBrk="1" latinLnBrk="0" hangingPunct="1">
                        <a:defRPr sz="1800" b="1" kern="1200">
                          <a:solidFill>
                            <a:schemeClr val="lt1"/>
                          </a:solidFill>
                          <a:latin typeface="Calibri" panose="020F0502020204030204"/>
                        </a:defRPr>
                      </a:lvl9pPr>
                    </a:lstStyle>
                    <a:p>
                      <a:pPr algn="ctr"/>
                      <a:r>
                        <a:rPr lang="en-US" dirty="0"/>
                        <a:t>Rayleigh Number</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extLst>
                  <a:ext uri="{0D108BD9-81ED-4DB2-BD59-A6C34878D82A}">
                    <a16:rowId xmlns:a16="http://schemas.microsoft.com/office/drawing/2014/main" val="1467013245"/>
                  </a:ext>
                </a:extLst>
              </a:tr>
              <a:tr h="370840">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dirty="0"/>
                        <a:t>1</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sz="1600" dirty="0"/>
                        <a:t>4.5 in (11.4 cm)</a:t>
                      </a:r>
                      <a:endParaRPr lang="en-US"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dirty="0"/>
                        <a:t>-40</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dirty="0"/>
                        <a:t>8</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dirty="0">
                          <a:solidFill>
                            <a:srgbClr val="FF0000"/>
                          </a:solidFill>
                        </a:rPr>
                        <a:t>4.6E+03</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1184725326"/>
                  </a:ext>
                </a:extLst>
              </a:tr>
              <a:tr h="370840">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dirty="0"/>
                        <a:t>2</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sz="1600" dirty="0"/>
                        <a:t>4.5 in (11.4 cm)</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-40</a:t>
                      </a: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dirty="0"/>
                        <a:t>240</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dirty="0">
                          <a:solidFill>
                            <a:srgbClr val="00B050"/>
                          </a:solidFill>
                        </a:rPr>
                        <a:t>1.0E+06</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1326577820"/>
                  </a:ext>
                </a:extLst>
              </a:tr>
              <a:tr h="370840">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dirty="0"/>
                        <a:t>3</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sz="1600" dirty="0"/>
                        <a:t>4.5 in (11.4 cm)</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-40</a:t>
                      </a: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dirty="0"/>
                        <a:t>1000</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dirty="0">
                          <a:solidFill>
                            <a:srgbClr val="00B050"/>
                          </a:solidFill>
                        </a:rPr>
                        <a:t>1.7E+07</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3474304622"/>
                  </a:ext>
                </a:extLst>
              </a:tr>
              <a:tr h="370840">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dirty="0"/>
                        <a:t>4</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sz="1600" dirty="0"/>
                        <a:t>4.5 in (11.4 cm)</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dirty="0"/>
                        <a:t>-20</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dirty="0"/>
                        <a:t>8</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dirty="0">
                          <a:solidFill>
                            <a:srgbClr val="FF0000"/>
                          </a:solidFill>
                        </a:rPr>
                        <a:t>2.5E+03</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2970566318"/>
                  </a:ext>
                </a:extLst>
              </a:tr>
              <a:tr h="370840">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dirty="0"/>
                        <a:t>5</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sz="1600" dirty="0"/>
                        <a:t>4.5 in (11.4 cm)</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-20</a:t>
                      </a: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dirty="0"/>
                        <a:t>370</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dirty="0">
                          <a:solidFill>
                            <a:srgbClr val="00B050"/>
                          </a:solidFill>
                        </a:rPr>
                        <a:t>1.0E+06</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1658285611"/>
                  </a:ext>
                </a:extLst>
              </a:tr>
              <a:tr h="370840">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dirty="0"/>
                        <a:t>6</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sz="1600" dirty="0"/>
                        <a:t>4.5 in (11.4 cm)</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-20</a:t>
                      </a: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dirty="0"/>
                        <a:t>1000</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dirty="0">
                          <a:solidFill>
                            <a:srgbClr val="00B050"/>
                          </a:solidFill>
                        </a:rPr>
                        <a:t>7.0E+06</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1361948804"/>
                  </a:ext>
                </a:extLst>
              </a:tr>
              <a:tr h="370840">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dirty="0"/>
                        <a:t>7</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sz="1600" dirty="0"/>
                        <a:t>6.0 in (15.2</a:t>
                      </a:r>
                      <a:r>
                        <a:rPr lang="en-US" sz="1600" baseline="0" dirty="0"/>
                        <a:t> cm)</a:t>
                      </a:r>
                      <a:endParaRPr lang="en-US" sz="16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-40</a:t>
                      </a: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dirty="0"/>
                        <a:t>8</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dirty="0">
                          <a:solidFill>
                            <a:srgbClr val="FF0000"/>
                          </a:solidFill>
                        </a:rPr>
                        <a:t>2.5E+04</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2898812342"/>
                  </a:ext>
                </a:extLst>
              </a:tr>
              <a:tr h="370840">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dirty="0"/>
                        <a:t>8</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sz="1600" dirty="0"/>
                        <a:t>6.0 in (15.2</a:t>
                      </a:r>
                      <a:r>
                        <a:rPr lang="en-US" sz="1600" baseline="0" dirty="0"/>
                        <a:t> cm)</a:t>
                      </a:r>
                      <a:endParaRPr lang="en-US" sz="16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-40</a:t>
                      </a: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dirty="0"/>
                        <a:t>95</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dirty="0">
                          <a:solidFill>
                            <a:srgbClr val="00B050"/>
                          </a:solidFill>
                        </a:rPr>
                        <a:t>9.9E+05</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1777375174"/>
                  </a:ext>
                </a:extLst>
              </a:tr>
              <a:tr h="370840">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dirty="0"/>
                        <a:t>9</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sz="1600" dirty="0"/>
                        <a:t>6.0 in (15.2</a:t>
                      </a:r>
                      <a:r>
                        <a:rPr lang="en-US" sz="1600" baseline="0" dirty="0"/>
                        <a:t> cm)</a:t>
                      </a:r>
                      <a:endParaRPr lang="en-US" sz="16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-40</a:t>
                      </a: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dirty="0"/>
                        <a:t>1000</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dirty="0">
                          <a:solidFill>
                            <a:srgbClr val="00B050"/>
                          </a:solidFill>
                        </a:rPr>
                        <a:t>9.1E+07</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1771269891"/>
                  </a:ext>
                </a:extLst>
              </a:tr>
              <a:tr h="370840">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dirty="0"/>
                        <a:t>10</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sz="1600" dirty="0"/>
                        <a:t>6.0 in (15.2</a:t>
                      </a:r>
                      <a:r>
                        <a:rPr lang="en-US" sz="1600" baseline="0" dirty="0"/>
                        <a:t> cm)</a:t>
                      </a:r>
                      <a:endParaRPr lang="en-US" sz="16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-20</a:t>
                      </a: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dirty="0"/>
                        <a:t>8</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dirty="0">
                          <a:solidFill>
                            <a:srgbClr val="FF0000"/>
                          </a:solidFill>
                        </a:rPr>
                        <a:t>1.3E+04</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908512733"/>
                  </a:ext>
                </a:extLst>
              </a:tr>
              <a:tr h="370840">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dirty="0"/>
                        <a:t>11</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sz="1600" dirty="0"/>
                        <a:t>6.0 in (15.2</a:t>
                      </a:r>
                      <a:r>
                        <a:rPr lang="en-US" sz="1600" baseline="0" dirty="0"/>
                        <a:t> cm)</a:t>
                      </a:r>
                      <a:endParaRPr lang="en-US" sz="16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-20</a:t>
                      </a: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dirty="0"/>
                        <a:t>250</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dirty="0">
                          <a:solidFill>
                            <a:srgbClr val="00B050"/>
                          </a:solidFill>
                        </a:rPr>
                        <a:t>2.6E+06</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2582980681"/>
                  </a:ext>
                </a:extLst>
              </a:tr>
              <a:tr h="370840">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dirty="0"/>
                        <a:t>12</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sz="1600" dirty="0"/>
                        <a:t>6.0 in (15.2</a:t>
                      </a:r>
                      <a:r>
                        <a:rPr lang="en-US" sz="1600" baseline="0" dirty="0"/>
                        <a:t> cm)</a:t>
                      </a:r>
                      <a:endParaRPr lang="en-US" sz="160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-20</a:t>
                      </a:r>
                      <a:endParaRPr lang="en-US"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dirty="0"/>
                        <a:t>1000</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457200" rtl="0" eaLnBrk="1" latinLnBrk="0" hangingPunct="1">
                        <a:defRPr sz="1800" kern="1200">
                          <a:solidFill>
                            <a:schemeClr val="dk1"/>
                          </a:solidFill>
                          <a:latin typeface="Calibri" panose="020F0502020204030204"/>
                        </a:defRPr>
                      </a:lvl1pPr>
                      <a:lvl2pPr marL="457200" algn="l" defTabSz="457200" rtl="0" eaLnBrk="1" latinLnBrk="0" hangingPunct="1">
                        <a:defRPr sz="1800" kern="1200">
                          <a:solidFill>
                            <a:schemeClr val="dk1"/>
                          </a:solidFill>
                          <a:latin typeface="Calibri" panose="020F0502020204030204"/>
                        </a:defRPr>
                      </a:lvl2pPr>
                      <a:lvl3pPr marL="914400" algn="l" defTabSz="457200" rtl="0" eaLnBrk="1" latinLnBrk="0" hangingPunct="1">
                        <a:defRPr sz="1800" kern="1200">
                          <a:solidFill>
                            <a:schemeClr val="dk1"/>
                          </a:solidFill>
                          <a:latin typeface="Calibri" panose="020F0502020204030204"/>
                        </a:defRPr>
                      </a:lvl3pPr>
                      <a:lvl4pPr marL="1371600" algn="l" defTabSz="457200" rtl="0" eaLnBrk="1" latinLnBrk="0" hangingPunct="1">
                        <a:defRPr sz="1800" kern="1200">
                          <a:solidFill>
                            <a:schemeClr val="dk1"/>
                          </a:solidFill>
                          <a:latin typeface="Calibri" panose="020F0502020204030204"/>
                        </a:defRPr>
                      </a:lvl4pPr>
                      <a:lvl5pPr marL="1828800" algn="l" defTabSz="457200" rtl="0" eaLnBrk="1" latinLnBrk="0" hangingPunct="1">
                        <a:defRPr sz="1800" kern="1200">
                          <a:solidFill>
                            <a:schemeClr val="dk1"/>
                          </a:solidFill>
                          <a:latin typeface="Calibri" panose="020F0502020204030204"/>
                        </a:defRPr>
                      </a:lvl5pPr>
                      <a:lvl6pPr marL="2286000" algn="l" defTabSz="457200" rtl="0" eaLnBrk="1" latinLnBrk="0" hangingPunct="1">
                        <a:defRPr sz="1800" kern="1200">
                          <a:solidFill>
                            <a:schemeClr val="dk1"/>
                          </a:solidFill>
                          <a:latin typeface="Calibri" panose="020F0502020204030204"/>
                        </a:defRPr>
                      </a:lvl6pPr>
                      <a:lvl7pPr marL="2743200" algn="l" defTabSz="457200" rtl="0" eaLnBrk="1" latinLnBrk="0" hangingPunct="1">
                        <a:defRPr sz="1800" kern="1200">
                          <a:solidFill>
                            <a:schemeClr val="dk1"/>
                          </a:solidFill>
                          <a:latin typeface="Calibri" panose="020F0502020204030204"/>
                        </a:defRPr>
                      </a:lvl7pPr>
                      <a:lvl8pPr marL="3200400" algn="l" defTabSz="457200" rtl="0" eaLnBrk="1" latinLnBrk="0" hangingPunct="1">
                        <a:defRPr sz="1800" kern="1200">
                          <a:solidFill>
                            <a:schemeClr val="dk1"/>
                          </a:solidFill>
                          <a:latin typeface="Calibri" panose="020F0502020204030204"/>
                        </a:defRPr>
                      </a:lvl8pPr>
                      <a:lvl9pPr marL="3657600" algn="l" defTabSz="457200" rtl="0" eaLnBrk="1" latinLnBrk="0" hangingPunct="1">
                        <a:defRPr sz="1800" kern="1200">
                          <a:solidFill>
                            <a:schemeClr val="dk1"/>
                          </a:solidFill>
                          <a:latin typeface="Calibri" panose="020F0502020204030204"/>
                        </a:defRPr>
                      </a:lvl9pPr>
                    </a:lstStyle>
                    <a:p>
                      <a:pPr algn="ctr"/>
                      <a:r>
                        <a:rPr lang="en-US" dirty="0">
                          <a:solidFill>
                            <a:srgbClr val="00B050"/>
                          </a:solidFill>
                        </a:rPr>
                        <a:t>3.8E+07</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2176106896"/>
                  </a:ext>
                </a:extLst>
              </a:tr>
            </a:tbl>
          </a:graphicData>
        </a:graphic>
      </p:graphicFrame>
    </p:spTree>
    <p:extLst>
      <p:ext uri="{BB962C8B-B14F-4D97-AF65-F5344CB8AC3E}">
        <p14:creationId xmlns:p14="http://schemas.microsoft.com/office/powerpoint/2010/main" val="19263319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Terrestrial Polar Operations: The Rodriguez Well*</a:t>
            </a:r>
          </a:p>
        </p:txBody>
      </p:sp>
      <p:sp>
        <p:nvSpPr>
          <p:cNvPr id="3" name="Content Placeholder 2"/>
          <p:cNvSpPr>
            <a:spLocks noGrp="1"/>
          </p:cNvSpPr>
          <p:nvPr>
            <p:ph idx="1"/>
          </p:nvPr>
        </p:nvSpPr>
        <p:spPr>
          <a:xfrm>
            <a:off x="336015" y="1014317"/>
            <a:ext cx="5227504" cy="5122863"/>
          </a:xfrm>
        </p:spPr>
        <p:txBody>
          <a:bodyPr/>
          <a:lstStyle/>
          <a:p>
            <a:r>
              <a:rPr lang="en-US" dirty="0"/>
              <a:t>In situ water reservoirs were first designed and built by the U.S. Army Cold Regions Research and Engineering Laboratory (USACRREL) in the early 1960s for several U.S. Army camps located in Greenland (Schmitt and Rodriguez 1960; Russell 1965).</a:t>
            </a:r>
          </a:p>
          <a:p>
            <a:pPr lvl="1"/>
            <a:r>
              <a:rPr lang="en-US" sz="1400" dirty="0"/>
              <a:t>commonly referred to as Rodriguez Wells or </a:t>
            </a:r>
            <a:r>
              <a:rPr lang="en-US" sz="1400" dirty="0" err="1"/>
              <a:t>Rodwells</a:t>
            </a:r>
            <a:endParaRPr lang="en-US" sz="1400" dirty="0"/>
          </a:p>
          <a:p>
            <a:r>
              <a:rPr lang="en-US" dirty="0"/>
              <a:t>Snow or ice is melted and stored in place at some depth below the surface of the ice cap, eliminating the need for mechanical handling of snow and for fabricated storage tanks</a:t>
            </a:r>
          </a:p>
          <a:p>
            <a:r>
              <a:rPr lang="en-US" dirty="0"/>
              <a:t>Water wells or </a:t>
            </a:r>
            <a:r>
              <a:rPr lang="en-US" dirty="0" err="1"/>
              <a:t>Rodwells</a:t>
            </a:r>
            <a:r>
              <a:rPr lang="en-US" dirty="0"/>
              <a:t> have been used at:</a:t>
            </a:r>
          </a:p>
          <a:p>
            <a:pPr lvl="1"/>
            <a:r>
              <a:rPr lang="en-US" sz="1400" dirty="0"/>
              <a:t>Camp </a:t>
            </a:r>
            <a:r>
              <a:rPr lang="en-US" sz="1400" dirty="0" err="1"/>
              <a:t>Fistclench</a:t>
            </a:r>
            <a:r>
              <a:rPr lang="en-US" sz="1400" dirty="0"/>
              <a:t> (Greenland, 1957)</a:t>
            </a:r>
          </a:p>
          <a:p>
            <a:pPr lvl="1"/>
            <a:r>
              <a:rPr lang="en-US" sz="1400" dirty="0"/>
              <a:t>Camp Century (Greenland, 1959 and 1960)</a:t>
            </a:r>
          </a:p>
          <a:p>
            <a:pPr lvl="1"/>
            <a:r>
              <a:rPr lang="en-US" sz="1400" dirty="0"/>
              <a:t>Camp </a:t>
            </a:r>
            <a:r>
              <a:rPr lang="en-US" sz="1400" dirty="0" err="1"/>
              <a:t>Tuto</a:t>
            </a:r>
            <a:r>
              <a:rPr lang="en-US" sz="1400" dirty="0"/>
              <a:t> (Greenland, 1960)</a:t>
            </a:r>
          </a:p>
          <a:p>
            <a:pPr lvl="1"/>
            <a:r>
              <a:rPr lang="en-US" sz="1400" dirty="0"/>
              <a:t>South Pole Station (Antarctica, 1972-73 and 1995-present; currently using third </a:t>
            </a:r>
            <a:r>
              <a:rPr lang="en-US" sz="1400" dirty="0" err="1"/>
              <a:t>Rodwell</a:t>
            </a:r>
            <a:r>
              <a:rPr lang="en-US" sz="1400" dirty="0"/>
              <a:t>)</a:t>
            </a:r>
          </a:p>
          <a:p>
            <a:pPr lvl="1"/>
            <a:r>
              <a:rPr lang="en-US" sz="1400" dirty="0" err="1"/>
              <a:t>IceCube</a:t>
            </a:r>
            <a:r>
              <a:rPr lang="en-US" sz="1400" dirty="0"/>
              <a:t> drilling operation (2004 – 2011; seasonal only)</a:t>
            </a:r>
          </a:p>
        </p:txBody>
      </p:sp>
      <p:pic>
        <p:nvPicPr>
          <p:cNvPr id="5" name="Picture 4"/>
          <p:cNvPicPr>
            <a:picLocks noChangeAspect="1"/>
          </p:cNvPicPr>
          <p:nvPr/>
        </p:nvPicPr>
        <p:blipFill>
          <a:blip r:embed="rId2"/>
          <a:stretch>
            <a:fillRect/>
          </a:stretch>
        </p:blipFill>
        <p:spPr>
          <a:xfrm>
            <a:off x="5475383" y="1091435"/>
            <a:ext cx="3416729" cy="4463072"/>
          </a:xfrm>
          <a:prstGeom prst="rect">
            <a:avLst/>
          </a:prstGeom>
        </p:spPr>
      </p:pic>
      <p:sp>
        <p:nvSpPr>
          <p:cNvPr id="6" name="TextBox 5"/>
          <p:cNvSpPr txBox="1"/>
          <p:nvPr/>
        </p:nvSpPr>
        <p:spPr>
          <a:xfrm>
            <a:off x="336015" y="6270702"/>
            <a:ext cx="7666201" cy="276999"/>
          </a:xfrm>
          <a:prstGeom prst="rect">
            <a:avLst/>
          </a:prstGeom>
          <a:noFill/>
        </p:spPr>
        <p:txBody>
          <a:bodyPr wrap="none" rtlCol="0">
            <a:spAutoFit/>
          </a:bodyPr>
          <a:lstStyle/>
          <a:p>
            <a:r>
              <a:rPr lang="en-US" sz="1200" dirty="0"/>
              <a:t>*</a:t>
            </a:r>
            <a:r>
              <a:rPr lang="en-US" sz="1200" dirty="0" err="1"/>
              <a:t>Lunardini</a:t>
            </a:r>
            <a:r>
              <a:rPr lang="en-US" sz="1200" dirty="0"/>
              <a:t>, V.J. and J. Rand (1995). Thermal Design of an Antarctic Water Well. </a:t>
            </a:r>
            <a:r>
              <a:rPr lang="en-US" sz="1200" i="1" dirty="0"/>
              <a:t>CRREL Special Report 95-10</a:t>
            </a:r>
            <a:r>
              <a:rPr lang="en-US" sz="1200" dirty="0"/>
              <a:t>.</a:t>
            </a:r>
          </a:p>
        </p:txBody>
      </p:sp>
      <p:sp>
        <p:nvSpPr>
          <p:cNvPr id="7" name="Footer Placeholder 2"/>
          <p:cNvSpPr txBox="1">
            <a:spLocks/>
          </p:cNvSpPr>
          <p:nvPr/>
        </p:nvSpPr>
        <p:spPr>
          <a:xfrm>
            <a:off x="3124200" y="6553200"/>
            <a:ext cx="2895600" cy="30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l" rtl="0" eaLnBrk="0" fontAlgn="base"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Arial" charset="0"/>
              </a:defRPr>
            </a:lvl1pPr>
            <a:lvl2pPr marL="742950" indent="-285750" algn="l" rtl="0" eaLnBrk="0" fontAlgn="base"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Arial" charset="0"/>
              </a:defRPr>
            </a:lvl2pPr>
            <a:lvl3pPr marL="1143000" indent="-228600" algn="l" rtl="0" eaLnBrk="0" fontAlgn="base"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Arial" charset="0"/>
              </a:defRPr>
            </a:lvl3pPr>
            <a:lvl4pPr marL="1600200" indent="-228600" algn="l" rtl="0" eaLnBrk="0" fontAlgn="base"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Arial" charset="0"/>
              </a:defRPr>
            </a:lvl4pPr>
            <a:lvl5pPr marL="2057400" indent="-228600" algn="l" rtl="0" eaLnBrk="0" fontAlgn="base"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Arial" charset="0"/>
              </a:defRPr>
            </a:lvl5pPr>
            <a:lvl6pPr marL="2514600" indent="-228600" algn="l" defTabSz="914400" rtl="0" eaLnBrk="0" fontAlgn="base" latinLnBrk="0"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Arial" charset="0"/>
              </a:defRPr>
            </a:lvl6pPr>
            <a:lvl7pPr marL="2971800" indent="-228600" algn="l" defTabSz="914400" rtl="0" eaLnBrk="0" fontAlgn="base" latinLnBrk="0"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Arial" charset="0"/>
              </a:defRPr>
            </a:lvl7pPr>
            <a:lvl8pPr marL="3429000" indent="-228600" algn="l" defTabSz="914400" rtl="0" eaLnBrk="0" fontAlgn="base" latinLnBrk="0"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Arial" charset="0"/>
              </a:defRPr>
            </a:lvl8pPr>
            <a:lvl9pPr marL="3886200" indent="-228600" algn="l" defTabSz="914400" rtl="0" eaLnBrk="0" fontAlgn="base" latinLnBrk="0"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Arial" charset="0"/>
              </a:defRPr>
            </a:lvl9pPr>
          </a:lstStyle>
          <a:p>
            <a:pPr algn="ctr"/>
            <a:r>
              <a:rPr lang="en-US" altLang="en-US" sz="800">
                <a:solidFill>
                  <a:srgbClr val="FF9966"/>
                </a:solidFill>
              </a:rPr>
              <a:t> </a:t>
            </a:r>
            <a:endParaRPr lang="en-US" altLang="en-US" sz="800" dirty="0">
              <a:solidFill>
                <a:srgbClr val="FF9966"/>
              </a:solidFill>
            </a:endParaRPr>
          </a:p>
        </p:txBody>
      </p:sp>
    </p:spTree>
    <p:extLst>
      <p:ext uri="{BB962C8B-B14F-4D97-AF65-F5344CB8AC3E}">
        <p14:creationId xmlns:p14="http://schemas.microsoft.com/office/powerpoint/2010/main" val="40181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What is Lineated Valley Fill?</a:t>
            </a:r>
          </a:p>
        </p:txBody>
      </p:sp>
      <p:sp>
        <p:nvSpPr>
          <p:cNvPr id="5" name="TextBox 4"/>
          <p:cNvSpPr txBox="1"/>
          <p:nvPr/>
        </p:nvSpPr>
        <p:spPr>
          <a:xfrm>
            <a:off x="4136278" y="1275453"/>
            <a:ext cx="4495289" cy="1477328"/>
          </a:xfrm>
          <a:prstGeom prst="rect">
            <a:avLst/>
          </a:prstGeom>
          <a:noFill/>
        </p:spPr>
        <p:txBody>
          <a:bodyPr wrap="square" rtlCol="0">
            <a:spAutoFit/>
          </a:bodyPr>
          <a:lstStyle/>
          <a:p>
            <a:r>
              <a:rPr lang="en-US" dirty="0"/>
              <a:t>Lineated Valley Fill is a feature seen on the floors of some channels on Mars, exhibiting ridges and grooves that seem to flow around obstacles.  These features bear a strong visual resemblance to some terrestrial glaciers.</a:t>
            </a:r>
          </a:p>
        </p:txBody>
      </p:sp>
      <p:pic>
        <p:nvPicPr>
          <p:cNvPr id="2" name="Picture 1"/>
          <p:cNvPicPr>
            <a:picLocks noChangeAspect="1"/>
          </p:cNvPicPr>
          <p:nvPr/>
        </p:nvPicPr>
        <p:blipFill>
          <a:blip r:embed="rId2"/>
          <a:stretch>
            <a:fillRect/>
          </a:stretch>
        </p:blipFill>
        <p:spPr>
          <a:xfrm>
            <a:off x="609600" y="961747"/>
            <a:ext cx="3082772" cy="5670314"/>
          </a:xfrm>
          <a:prstGeom prst="rect">
            <a:avLst/>
          </a:prstGeom>
        </p:spPr>
      </p:pic>
      <p:sp>
        <p:nvSpPr>
          <p:cNvPr id="7" name="TextBox 6"/>
          <p:cNvSpPr txBox="1"/>
          <p:nvPr/>
        </p:nvSpPr>
        <p:spPr>
          <a:xfrm>
            <a:off x="4017911" y="6360781"/>
            <a:ext cx="4780918" cy="253916"/>
          </a:xfrm>
          <a:prstGeom prst="rect">
            <a:avLst/>
          </a:prstGeom>
          <a:noFill/>
          <a:ln>
            <a:solidFill>
              <a:schemeClr val="tx1"/>
            </a:solidFill>
          </a:ln>
        </p:spPr>
        <p:txBody>
          <a:bodyPr wrap="square" rtlCol="0">
            <a:spAutoFit/>
          </a:bodyPr>
          <a:lstStyle/>
          <a:p>
            <a:r>
              <a:rPr lang="de-DE" sz="1050" dirty="0"/>
              <a:t>The Heimdal Glacier in southern Greenland.    Credit: NASA/John Sonntag</a:t>
            </a:r>
            <a:endParaRPr lang="en-US" sz="1050" dirty="0"/>
          </a:p>
        </p:txBody>
      </p:sp>
      <p:pic>
        <p:nvPicPr>
          <p:cNvPr id="11" name="Picture 10"/>
          <p:cNvPicPr>
            <a:picLocks noChangeAspect="1"/>
          </p:cNvPicPr>
          <p:nvPr/>
        </p:nvPicPr>
        <p:blipFill>
          <a:blip r:embed="rId3"/>
          <a:stretch>
            <a:fillRect/>
          </a:stretch>
        </p:blipFill>
        <p:spPr>
          <a:xfrm>
            <a:off x="4022938" y="3246429"/>
            <a:ext cx="4770539" cy="3111222"/>
          </a:xfrm>
          <a:prstGeom prst="rect">
            <a:avLst/>
          </a:prstGeom>
          <a:ln>
            <a:solidFill>
              <a:schemeClr val="tx1"/>
            </a:solidFill>
          </a:ln>
        </p:spPr>
      </p:pic>
    </p:spTree>
    <p:extLst>
      <p:ext uri="{BB962C8B-B14F-4D97-AF65-F5344CB8AC3E}">
        <p14:creationId xmlns:p14="http://schemas.microsoft.com/office/powerpoint/2010/main" val="2349276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7200" y="2514600"/>
            <a:ext cx="8229600" cy="3607200"/>
          </a:xfrm>
          <a:prstGeom prst="rect">
            <a:avLst/>
          </a:prstGeom>
        </p:spPr>
      </p:pic>
      <p:sp>
        <p:nvSpPr>
          <p:cNvPr id="3" name="Title 2"/>
          <p:cNvSpPr>
            <a:spLocks noGrp="1"/>
          </p:cNvSpPr>
          <p:nvPr>
            <p:ph type="title"/>
          </p:nvPr>
        </p:nvSpPr>
        <p:spPr/>
        <p:txBody>
          <a:bodyPr/>
          <a:lstStyle/>
          <a:p>
            <a:r>
              <a:rPr lang="en-US" dirty="0"/>
              <a:t>What are Lobate Debris Aprons?</a:t>
            </a:r>
          </a:p>
        </p:txBody>
      </p:sp>
      <p:sp>
        <p:nvSpPr>
          <p:cNvPr id="4" name="TextBox 3"/>
          <p:cNvSpPr txBox="1"/>
          <p:nvPr/>
        </p:nvSpPr>
        <p:spPr>
          <a:xfrm>
            <a:off x="457201" y="1054689"/>
            <a:ext cx="8229599" cy="1200329"/>
          </a:xfrm>
          <a:prstGeom prst="rect">
            <a:avLst/>
          </a:prstGeom>
          <a:noFill/>
        </p:spPr>
        <p:txBody>
          <a:bodyPr wrap="square" rtlCol="0">
            <a:spAutoFit/>
          </a:bodyPr>
          <a:lstStyle/>
          <a:p>
            <a:r>
              <a:rPr lang="en-US" dirty="0"/>
              <a:t>Lobate debris aprons (LDAs) are geological features on Mars, consisting of piles of rock debris below cliffs.  These features, first seen by the Viking Orbiters, are typically found at the base of cliffs or escarpments.  They have a convex topography and a gentle slope, suggesting flow away from the steep source cliff.</a:t>
            </a:r>
          </a:p>
        </p:txBody>
      </p:sp>
    </p:spTree>
    <p:extLst>
      <p:ext uri="{BB962C8B-B14F-4D97-AF65-F5344CB8AC3E}">
        <p14:creationId xmlns:p14="http://schemas.microsoft.com/office/powerpoint/2010/main" val="8812467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1752" r="17390"/>
          <a:stretch/>
        </p:blipFill>
        <p:spPr>
          <a:xfrm>
            <a:off x="2667000" y="1860524"/>
            <a:ext cx="6008204" cy="4187871"/>
          </a:xfrm>
          <a:prstGeom prst="rect">
            <a:avLst/>
          </a:prstGeom>
        </p:spPr>
      </p:pic>
      <p:sp>
        <p:nvSpPr>
          <p:cNvPr id="3" name="TextBox 2"/>
          <p:cNvSpPr txBox="1"/>
          <p:nvPr/>
        </p:nvSpPr>
        <p:spPr>
          <a:xfrm>
            <a:off x="381000" y="6107668"/>
            <a:ext cx="7424981" cy="369332"/>
          </a:xfrm>
          <a:prstGeom prst="rect">
            <a:avLst/>
          </a:prstGeom>
          <a:noFill/>
        </p:spPr>
        <p:txBody>
          <a:bodyPr wrap="none" rtlCol="0">
            <a:spAutoFit/>
          </a:bodyPr>
          <a:lstStyle/>
          <a:p>
            <a:r>
              <a:rPr lang="en-US" dirty="0"/>
              <a:t>accumulation, at a time when the Mars environment could support snowfall.</a:t>
            </a:r>
          </a:p>
        </p:txBody>
      </p:sp>
      <p:sp>
        <p:nvSpPr>
          <p:cNvPr id="4" name="Title 3"/>
          <p:cNvSpPr>
            <a:spLocks noGrp="1"/>
          </p:cNvSpPr>
          <p:nvPr>
            <p:ph type="title"/>
          </p:nvPr>
        </p:nvSpPr>
        <p:spPr/>
        <p:txBody>
          <a:bodyPr/>
          <a:lstStyle/>
          <a:p>
            <a:r>
              <a:rPr lang="en-US" dirty="0"/>
              <a:t>What is Concentric Crater Fill?</a:t>
            </a:r>
          </a:p>
        </p:txBody>
      </p:sp>
      <p:sp>
        <p:nvSpPr>
          <p:cNvPr id="5" name="TextBox 4"/>
          <p:cNvSpPr txBox="1"/>
          <p:nvPr/>
        </p:nvSpPr>
        <p:spPr>
          <a:xfrm>
            <a:off x="381000" y="1098524"/>
            <a:ext cx="8177349" cy="646331"/>
          </a:xfrm>
          <a:prstGeom prst="rect">
            <a:avLst/>
          </a:prstGeom>
          <a:noFill/>
        </p:spPr>
        <p:txBody>
          <a:bodyPr wrap="square" rtlCol="0">
            <a:spAutoFit/>
          </a:bodyPr>
          <a:lstStyle/>
          <a:p>
            <a:r>
              <a:rPr lang="en-US" dirty="0"/>
              <a:t>Concentric crater fill is a terrain feature where the floor of a crater is mostly covered with a large number of parallel ridges.</a:t>
            </a:r>
          </a:p>
        </p:txBody>
      </p:sp>
      <p:sp>
        <p:nvSpPr>
          <p:cNvPr id="6" name="TextBox 5"/>
          <p:cNvSpPr txBox="1"/>
          <p:nvPr/>
        </p:nvSpPr>
        <p:spPr>
          <a:xfrm>
            <a:off x="381000" y="1708124"/>
            <a:ext cx="2133600" cy="4524315"/>
          </a:xfrm>
          <a:prstGeom prst="rect">
            <a:avLst/>
          </a:prstGeom>
          <a:noFill/>
        </p:spPr>
        <p:txBody>
          <a:bodyPr wrap="square" rtlCol="0">
            <a:spAutoFit/>
          </a:bodyPr>
          <a:lstStyle/>
          <a:p>
            <a:r>
              <a:rPr lang="en-US" dirty="0"/>
              <a:t>Modeling suggests that concentric crater fill developed over many cycles in which snow is deposited, then moved into the crater. Once inside the crater, shade and dust preserved the snow. The snow was gradually compressed into ice. The many concentric lines are created by many cycles of snow </a:t>
            </a:r>
          </a:p>
        </p:txBody>
      </p:sp>
    </p:spTree>
    <p:extLst>
      <p:ext uri="{BB962C8B-B14F-4D97-AF65-F5344CB8AC3E}">
        <p14:creationId xmlns:p14="http://schemas.microsoft.com/office/powerpoint/2010/main" val="29829738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9384" y="5715000"/>
            <a:ext cx="8511482" cy="707886"/>
          </a:xfrm>
          <a:prstGeom prst="rect">
            <a:avLst/>
          </a:prstGeom>
          <a:noFill/>
        </p:spPr>
        <p:txBody>
          <a:bodyPr wrap="square" rtlCol="0">
            <a:spAutoFit/>
          </a:bodyPr>
          <a:lstStyle/>
          <a:p>
            <a:r>
              <a:rPr lang="en-US" sz="1400" b="1" dirty="0"/>
              <a:t>Radar evidence for ice in lobate debris aprons in the mid-northern latitudes of Mars</a:t>
            </a:r>
          </a:p>
          <a:p>
            <a:r>
              <a:rPr lang="en-US" sz="1200" dirty="0"/>
              <a:t>Jeffery J. </a:t>
            </a:r>
            <a:r>
              <a:rPr lang="en-US" sz="1200" dirty="0" err="1"/>
              <a:t>Plaut</a:t>
            </a:r>
            <a:r>
              <a:rPr lang="en-US" sz="1200" dirty="0"/>
              <a:t>, Ali </a:t>
            </a:r>
            <a:r>
              <a:rPr lang="en-US" sz="1200" dirty="0" err="1"/>
              <a:t>Safaeinili</a:t>
            </a:r>
            <a:r>
              <a:rPr lang="en-US" sz="1200" dirty="0"/>
              <a:t>, John W. Holt, Roger J. Phillips, James W. Head III, Roberto </a:t>
            </a:r>
            <a:r>
              <a:rPr lang="en-US" sz="1200" dirty="0" err="1"/>
              <a:t>Seu</a:t>
            </a:r>
            <a:r>
              <a:rPr lang="en-US" sz="1200" dirty="0"/>
              <a:t>, Nathaniel E. </a:t>
            </a:r>
            <a:r>
              <a:rPr lang="en-US" sz="1200" dirty="0" err="1"/>
              <a:t>Putzig</a:t>
            </a:r>
            <a:r>
              <a:rPr lang="en-US" sz="1200" dirty="0"/>
              <a:t>, and Alessandro </a:t>
            </a:r>
            <a:r>
              <a:rPr lang="en-US" sz="1200" dirty="0" err="1"/>
              <a:t>Frigeri</a:t>
            </a:r>
            <a:endParaRPr lang="en-US" sz="1200" dirty="0"/>
          </a:p>
          <a:p>
            <a:r>
              <a:rPr lang="en-US" sz="1400" i="1" dirty="0"/>
              <a:t>Geophysical Research Letters</a:t>
            </a:r>
            <a:r>
              <a:rPr lang="en-US" sz="1400" dirty="0"/>
              <a:t>  Volume 36, L02203, 2009.</a:t>
            </a:r>
          </a:p>
        </p:txBody>
      </p:sp>
      <p:sp>
        <p:nvSpPr>
          <p:cNvPr id="12" name="TextBox 11"/>
          <p:cNvSpPr txBox="1"/>
          <p:nvPr/>
        </p:nvSpPr>
        <p:spPr>
          <a:xfrm>
            <a:off x="3277406" y="3895996"/>
            <a:ext cx="1034458" cy="461665"/>
          </a:xfrm>
          <a:prstGeom prst="rect">
            <a:avLst/>
          </a:prstGeom>
          <a:noFill/>
          <a:ln>
            <a:solidFill>
              <a:schemeClr val="tx1"/>
            </a:solidFill>
          </a:ln>
        </p:spPr>
        <p:txBody>
          <a:bodyPr wrap="square" rtlCol="0">
            <a:spAutoFit/>
          </a:bodyPr>
          <a:lstStyle/>
          <a:p>
            <a:pPr algn="ctr"/>
            <a:r>
              <a:rPr lang="en-US" sz="1200" dirty="0"/>
              <a:t>Spacecraft Ground Track</a:t>
            </a:r>
          </a:p>
        </p:txBody>
      </p:sp>
      <p:sp>
        <p:nvSpPr>
          <p:cNvPr id="19" name="TextBox 18"/>
          <p:cNvSpPr txBox="1"/>
          <p:nvPr/>
        </p:nvSpPr>
        <p:spPr>
          <a:xfrm>
            <a:off x="3276599" y="1551434"/>
            <a:ext cx="1213906" cy="651891"/>
          </a:xfrm>
          <a:prstGeom prst="rect">
            <a:avLst/>
          </a:prstGeom>
          <a:noFill/>
          <a:ln>
            <a:solidFill>
              <a:schemeClr val="tx1"/>
            </a:solidFill>
          </a:ln>
        </p:spPr>
        <p:txBody>
          <a:bodyPr wrap="square" rtlCol="0">
            <a:spAutoFit/>
          </a:bodyPr>
          <a:lstStyle/>
          <a:p>
            <a:pPr algn="ctr"/>
            <a:r>
              <a:rPr lang="en-US" sz="1200" dirty="0"/>
              <a:t>Vertical Radar Sounding Along Ground Track</a:t>
            </a:r>
          </a:p>
        </p:txBody>
      </p:sp>
      <p:grpSp>
        <p:nvGrpSpPr>
          <p:cNvPr id="5" name="Group 4"/>
          <p:cNvGrpSpPr/>
          <p:nvPr/>
        </p:nvGrpSpPr>
        <p:grpSpPr>
          <a:xfrm>
            <a:off x="4814999" y="914400"/>
            <a:ext cx="3900328" cy="4554853"/>
            <a:chOff x="2614961" y="464971"/>
            <a:chExt cx="3900328" cy="4554853"/>
          </a:xfrm>
        </p:grpSpPr>
        <p:pic>
          <p:nvPicPr>
            <p:cNvPr id="2" name="Picture 1"/>
            <p:cNvPicPr>
              <a:picLocks noChangeAspect="1"/>
            </p:cNvPicPr>
            <p:nvPr/>
          </p:nvPicPr>
          <p:blipFill>
            <a:blip r:embed="rId2"/>
            <a:stretch>
              <a:fillRect/>
            </a:stretch>
          </p:blipFill>
          <p:spPr>
            <a:xfrm>
              <a:off x="2614961" y="464971"/>
              <a:ext cx="3900328" cy="4554853"/>
            </a:xfrm>
            <a:prstGeom prst="rect">
              <a:avLst/>
            </a:prstGeom>
          </p:spPr>
        </p:pic>
        <p:sp>
          <p:nvSpPr>
            <p:cNvPr id="4" name="Freeform 3"/>
            <p:cNvSpPr/>
            <p:nvPr/>
          </p:nvSpPr>
          <p:spPr>
            <a:xfrm>
              <a:off x="4043597" y="2390931"/>
              <a:ext cx="359764" cy="2582056"/>
            </a:xfrm>
            <a:custGeom>
              <a:avLst/>
              <a:gdLst>
                <a:gd name="connsiteX0" fmla="*/ 0 w 359764"/>
                <a:gd name="connsiteY0" fmla="*/ 0 h 2582056"/>
                <a:gd name="connsiteX1" fmla="*/ 52465 w 359764"/>
                <a:gd name="connsiteY1" fmla="*/ 191125 h 2582056"/>
                <a:gd name="connsiteX2" fmla="*/ 93688 w 359764"/>
                <a:gd name="connsiteY2" fmla="*/ 326036 h 2582056"/>
                <a:gd name="connsiteX3" fmla="*/ 134911 w 359764"/>
                <a:gd name="connsiteY3" fmla="*/ 385997 h 2582056"/>
                <a:gd name="connsiteX4" fmla="*/ 179882 w 359764"/>
                <a:gd name="connsiteY4" fmla="*/ 494676 h 2582056"/>
                <a:gd name="connsiteX5" fmla="*/ 236095 w 359764"/>
                <a:gd name="connsiteY5" fmla="*/ 652072 h 2582056"/>
                <a:gd name="connsiteX6" fmla="*/ 303551 w 359764"/>
                <a:gd name="connsiteY6" fmla="*/ 730771 h 2582056"/>
                <a:gd name="connsiteX7" fmla="*/ 318541 w 359764"/>
                <a:gd name="connsiteY7" fmla="*/ 831954 h 2582056"/>
                <a:gd name="connsiteX8" fmla="*/ 314793 w 359764"/>
                <a:gd name="connsiteY8" fmla="*/ 910653 h 2582056"/>
                <a:gd name="connsiteX9" fmla="*/ 341026 w 359764"/>
                <a:gd name="connsiteY9" fmla="*/ 1000594 h 2582056"/>
                <a:gd name="connsiteX10" fmla="*/ 356016 w 359764"/>
                <a:gd name="connsiteY10" fmla="*/ 1083039 h 2582056"/>
                <a:gd name="connsiteX11" fmla="*/ 348521 w 359764"/>
                <a:gd name="connsiteY11" fmla="*/ 1187971 h 2582056"/>
                <a:gd name="connsiteX12" fmla="*/ 348521 w 359764"/>
                <a:gd name="connsiteY12" fmla="*/ 1259174 h 2582056"/>
                <a:gd name="connsiteX13" fmla="*/ 348521 w 359764"/>
                <a:gd name="connsiteY13" fmla="*/ 1326630 h 2582056"/>
                <a:gd name="connsiteX14" fmla="*/ 359764 w 359764"/>
                <a:gd name="connsiteY14" fmla="*/ 1401580 h 2582056"/>
                <a:gd name="connsiteX15" fmla="*/ 348521 w 359764"/>
                <a:gd name="connsiteY15" fmla="*/ 1547735 h 2582056"/>
                <a:gd name="connsiteX16" fmla="*/ 341026 w 359764"/>
                <a:gd name="connsiteY16" fmla="*/ 1618938 h 2582056"/>
                <a:gd name="connsiteX17" fmla="*/ 318541 w 359764"/>
                <a:gd name="connsiteY17" fmla="*/ 1708879 h 2582056"/>
                <a:gd name="connsiteX18" fmla="*/ 303551 w 359764"/>
                <a:gd name="connsiteY18" fmla="*/ 1851285 h 2582056"/>
                <a:gd name="connsiteX19" fmla="*/ 314793 w 359764"/>
                <a:gd name="connsiteY19" fmla="*/ 1956217 h 2582056"/>
                <a:gd name="connsiteX20" fmla="*/ 311046 w 359764"/>
                <a:gd name="connsiteY20" fmla="*/ 2087380 h 2582056"/>
                <a:gd name="connsiteX21" fmla="*/ 296055 w 359764"/>
                <a:gd name="connsiteY21" fmla="*/ 2259767 h 2582056"/>
                <a:gd name="connsiteX22" fmla="*/ 296055 w 359764"/>
                <a:gd name="connsiteY22" fmla="*/ 2360951 h 2582056"/>
                <a:gd name="connsiteX23" fmla="*/ 311046 w 359764"/>
                <a:gd name="connsiteY23" fmla="*/ 2428407 h 2582056"/>
                <a:gd name="connsiteX24" fmla="*/ 314793 w 359764"/>
                <a:gd name="connsiteY24" fmla="*/ 2480872 h 2582056"/>
                <a:gd name="connsiteX25" fmla="*/ 311046 w 359764"/>
                <a:gd name="connsiteY25" fmla="*/ 2544580 h 2582056"/>
                <a:gd name="connsiteX26" fmla="*/ 311046 w 359764"/>
                <a:gd name="connsiteY26" fmla="*/ 2582056 h 2582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59764" h="2582056">
                  <a:moveTo>
                    <a:pt x="0" y="0"/>
                  </a:moveTo>
                  <a:lnTo>
                    <a:pt x="52465" y="191125"/>
                  </a:lnTo>
                  <a:lnTo>
                    <a:pt x="93688" y="326036"/>
                  </a:lnTo>
                  <a:lnTo>
                    <a:pt x="134911" y="385997"/>
                  </a:lnTo>
                  <a:lnTo>
                    <a:pt x="179882" y="494676"/>
                  </a:lnTo>
                  <a:lnTo>
                    <a:pt x="236095" y="652072"/>
                  </a:lnTo>
                  <a:lnTo>
                    <a:pt x="303551" y="730771"/>
                  </a:lnTo>
                  <a:lnTo>
                    <a:pt x="318541" y="831954"/>
                  </a:lnTo>
                  <a:lnTo>
                    <a:pt x="314793" y="910653"/>
                  </a:lnTo>
                  <a:lnTo>
                    <a:pt x="341026" y="1000594"/>
                  </a:lnTo>
                  <a:lnTo>
                    <a:pt x="356016" y="1083039"/>
                  </a:lnTo>
                  <a:lnTo>
                    <a:pt x="348521" y="1187971"/>
                  </a:lnTo>
                  <a:lnTo>
                    <a:pt x="348521" y="1259174"/>
                  </a:lnTo>
                  <a:lnTo>
                    <a:pt x="348521" y="1326630"/>
                  </a:lnTo>
                  <a:lnTo>
                    <a:pt x="359764" y="1401580"/>
                  </a:lnTo>
                  <a:lnTo>
                    <a:pt x="348521" y="1547735"/>
                  </a:lnTo>
                  <a:lnTo>
                    <a:pt x="341026" y="1618938"/>
                  </a:lnTo>
                  <a:lnTo>
                    <a:pt x="318541" y="1708879"/>
                  </a:lnTo>
                  <a:lnTo>
                    <a:pt x="303551" y="1851285"/>
                  </a:lnTo>
                  <a:lnTo>
                    <a:pt x="314793" y="1956217"/>
                  </a:lnTo>
                  <a:lnTo>
                    <a:pt x="311046" y="2087380"/>
                  </a:lnTo>
                  <a:lnTo>
                    <a:pt x="296055" y="2259767"/>
                  </a:lnTo>
                  <a:lnTo>
                    <a:pt x="296055" y="2360951"/>
                  </a:lnTo>
                  <a:lnTo>
                    <a:pt x="311046" y="2428407"/>
                  </a:lnTo>
                  <a:lnTo>
                    <a:pt x="314793" y="2480872"/>
                  </a:lnTo>
                  <a:lnTo>
                    <a:pt x="311046" y="2544580"/>
                  </a:lnTo>
                  <a:lnTo>
                    <a:pt x="311046" y="2582056"/>
                  </a:lnTo>
                </a:path>
              </a:pathLst>
            </a:custGeom>
            <a:noFill/>
            <a:ln>
              <a:solidFill>
                <a:schemeClr val="bg1">
                  <a:lumMod val="7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9" name="Straight Connector 8"/>
          <p:cNvCxnSpPr/>
          <p:nvPr/>
        </p:nvCxnSpPr>
        <p:spPr>
          <a:xfrm>
            <a:off x="6604802" y="2429050"/>
            <a:ext cx="0" cy="1559019"/>
          </a:xfrm>
          <a:prstGeom prst="line">
            <a:avLst/>
          </a:prstGeom>
          <a:ln w="12700">
            <a:solidFill>
              <a:schemeClr val="accent6">
                <a:lumMod val="60000"/>
                <a:lumOff val="40000"/>
              </a:schemeClr>
            </a:solidFill>
            <a:head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953000" y="3373313"/>
            <a:ext cx="1273471" cy="461665"/>
          </a:xfrm>
          <a:prstGeom prst="rect">
            <a:avLst/>
          </a:prstGeom>
          <a:noFill/>
        </p:spPr>
        <p:txBody>
          <a:bodyPr wrap="square" rtlCol="0">
            <a:spAutoFit/>
          </a:bodyPr>
          <a:lstStyle/>
          <a:p>
            <a:pPr algn="ctr"/>
            <a:r>
              <a:rPr lang="en-US" sz="1200" dirty="0">
                <a:solidFill>
                  <a:schemeClr val="bg1"/>
                </a:solidFill>
              </a:rPr>
              <a:t>Margin of Lobate Debris Apron</a:t>
            </a:r>
          </a:p>
        </p:txBody>
      </p:sp>
      <p:cxnSp>
        <p:nvCxnSpPr>
          <p:cNvPr id="23" name="Straight Arrow Connector 22"/>
          <p:cNvCxnSpPr/>
          <p:nvPr/>
        </p:nvCxnSpPr>
        <p:spPr>
          <a:xfrm>
            <a:off x="6741720" y="1723340"/>
            <a:ext cx="0" cy="457200"/>
          </a:xfrm>
          <a:prstGeom prst="straightConnector1">
            <a:avLst/>
          </a:prstGeom>
          <a:ln w="38100">
            <a:solidFill>
              <a:schemeClr val="bg1"/>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7272960" y="1491700"/>
            <a:ext cx="0" cy="457200"/>
          </a:xfrm>
          <a:prstGeom prst="straightConnector1">
            <a:avLst/>
          </a:prstGeom>
          <a:ln w="38100">
            <a:solidFill>
              <a:schemeClr val="bg1"/>
            </a:solidFill>
            <a:tailEnd type="triangle" w="med" len="lg"/>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294642" y="1070764"/>
            <a:ext cx="1412566" cy="400110"/>
          </a:xfrm>
          <a:prstGeom prst="rect">
            <a:avLst/>
          </a:prstGeom>
          <a:noFill/>
        </p:spPr>
        <p:txBody>
          <a:bodyPr wrap="none" rtlCol="0">
            <a:spAutoFit/>
          </a:bodyPr>
          <a:lstStyle/>
          <a:p>
            <a:pPr algn="ctr"/>
            <a:r>
              <a:rPr lang="en-US" sz="1000" dirty="0">
                <a:solidFill>
                  <a:schemeClr val="bg1"/>
                </a:solidFill>
              </a:rPr>
              <a:t>Debris Layer</a:t>
            </a:r>
          </a:p>
          <a:p>
            <a:pPr algn="ctr"/>
            <a:r>
              <a:rPr lang="en-US" sz="1000" dirty="0">
                <a:solidFill>
                  <a:schemeClr val="bg1"/>
                </a:solidFill>
              </a:rPr>
              <a:t>(bright radar reflection)</a:t>
            </a:r>
          </a:p>
        </p:txBody>
      </p:sp>
      <p:sp>
        <p:nvSpPr>
          <p:cNvPr id="28" name="TextBox 27"/>
          <p:cNvSpPr txBox="1"/>
          <p:nvPr/>
        </p:nvSpPr>
        <p:spPr>
          <a:xfrm>
            <a:off x="6603380" y="3015963"/>
            <a:ext cx="1412566" cy="400110"/>
          </a:xfrm>
          <a:prstGeom prst="rect">
            <a:avLst/>
          </a:prstGeom>
          <a:noFill/>
        </p:spPr>
        <p:txBody>
          <a:bodyPr wrap="none" rtlCol="0">
            <a:spAutoFit/>
          </a:bodyPr>
          <a:lstStyle/>
          <a:p>
            <a:r>
              <a:rPr lang="en-US" sz="1000" dirty="0">
                <a:solidFill>
                  <a:schemeClr val="bg1"/>
                </a:solidFill>
              </a:rPr>
              <a:t>Bedrock Layer</a:t>
            </a:r>
          </a:p>
          <a:p>
            <a:r>
              <a:rPr lang="en-US" sz="1000" dirty="0">
                <a:solidFill>
                  <a:schemeClr val="bg1"/>
                </a:solidFill>
              </a:rPr>
              <a:t>(bright radar reflection)</a:t>
            </a:r>
          </a:p>
        </p:txBody>
      </p:sp>
      <p:sp>
        <p:nvSpPr>
          <p:cNvPr id="29" name="TextBox 28"/>
          <p:cNvSpPr txBox="1"/>
          <p:nvPr/>
        </p:nvSpPr>
        <p:spPr>
          <a:xfrm>
            <a:off x="7066214" y="2033498"/>
            <a:ext cx="1346844" cy="400110"/>
          </a:xfrm>
          <a:prstGeom prst="rect">
            <a:avLst/>
          </a:prstGeom>
          <a:noFill/>
        </p:spPr>
        <p:txBody>
          <a:bodyPr wrap="none" rtlCol="0">
            <a:spAutoFit/>
          </a:bodyPr>
          <a:lstStyle/>
          <a:p>
            <a:pPr algn="ctr"/>
            <a:r>
              <a:rPr lang="en-US" sz="1000" dirty="0">
                <a:solidFill>
                  <a:schemeClr val="bg1"/>
                </a:solidFill>
              </a:rPr>
              <a:t>Possible Ice Layer</a:t>
            </a:r>
          </a:p>
          <a:p>
            <a:pPr algn="ctr"/>
            <a:r>
              <a:rPr lang="en-US" sz="1000" dirty="0">
                <a:solidFill>
                  <a:schemeClr val="bg1"/>
                </a:solidFill>
              </a:rPr>
              <a:t>(poor radar reflection)</a:t>
            </a:r>
          </a:p>
        </p:txBody>
      </p:sp>
      <p:sp>
        <p:nvSpPr>
          <p:cNvPr id="32" name="Oval 31"/>
          <p:cNvSpPr/>
          <p:nvPr/>
        </p:nvSpPr>
        <p:spPr>
          <a:xfrm>
            <a:off x="6465800" y="3993788"/>
            <a:ext cx="275197" cy="275197"/>
          </a:xfrm>
          <a:prstGeom prst="ellipse">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367508" y="1114370"/>
            <a:ext cx="2643472" cy="3693319"/>
          </a:xfrm>
          <a:prstGeom prst="rect">
            <a:avLst/>
          </a:prstGeom>
          <a:noFill/>
        </p:spPr>
        <p:txBody>
          <a:bodyPr wrap="square" rtlCol="0">
            <a:spAutoFit/>
          </a:bodyPr>
          <a:lstStyle/>
          <a:p>
            <a:r>
              <a:rPr lang="en-US" b="1" dirty="0"/>
              <a:t>While searching for subsurface aquafers, the MARSIS (Mars Advanced Radar for Subsurface and Ionosphere Sounding; on </a:t>
            </a:r>
            <a:r>
              <a:rPr lang="en-US" b="1" i="1" dirty="0"/>
              <a:t>Mars Express</a:t>
            </a:r>
            <a:r>
              <a:rPr lang="en-US" b="1" dirty="0"/>
              <a:t>) and SHARAD (</a:t>
            </a:r>
            <a:r>
              <a:rPr lang="en-US" b="1" dirty="0" err="1"/>
              <a:t>SHAllow</a:t>
            </a:r>
            <a:r>
              <a:rPr lang="en-US" b="1" dirty="0"/>
              <a:t> </a:t>
            </a:r>
            <a:r>
              <a:rPr lang="en-US" b="1" dirty="0" err="1"/>
              <a:t>RADar</a:t>
            </a:r>
            <a:r>
              <a:rPr lang="en-US" b="1" dirty="0"/>
              <a:t>; on </a:t>
            </a:r>
            <a:r>
              <a:rPr lang="en-US" b="1" i="1" dirty="0"/>
              <a:t>Mars Reconnaissance Orbiter - MRO</a:t>
            </a:r>
            <a:r>
              <a:rPr lang="en-US" b="1" dirty="0"/>
              <a:t>) radars gathered data indicating these terrain features could be debris covered ice.</a:t>
            </a:r>
          </a:p>
        </p:txBody>
      </p:sp>
      <p:sp>
        <p:nvSpPr>
          <p:cNvPr id="7" name="Left Brace 6"/>
          <p:cNvSpPr/>
          <p:nvPr/>
        </p:nvSpPr>
        <p:spPr>
          <a:xfrm>
            <a:off x="4544387" y="914400"/>
            <a:ext cx="216730" cy="1925960"/>
          </a:xfrm>
          <a:prstGeom prst="leftBrace">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 name="Straight Arrow Connector 10"/>
          <p:cNvCxnSpPr>
            <a:stCxn id="12" idx="3"/>
          </p:cNvCxnSpPr>
          <p:nvPr/>
        </p:nvCxnSpPr>
        <p:spPr>
          <a:xfrm flipV="1">
            <a:off x="4311864" y="4124596"/>
            <a:ext cx="503942" cy="2233"/>
          </a:xfrm>
          <a:prstGeom prst="straightConnector1">
            <a:avLst/>
          </a:prstGeom>
          <a:ln w="9525">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sp>
        <p:nvSpPr>
          <p:cNvPr id="15" name="Title 14"/>
          <p:cNvSpPr>
            <a:spLocks noGrp="1"/>
          </p:cNvSpPr>
          <p:nvPr>
            <p:ph type="title"/>
          </p:nvPr>
        </p:nvSpPr>
        <p:spPr/>
        <p:txBody>
          <a:bodyPr/>
          <a:lstStyle/>
          <a:p>
            <a:r>
              <a:rPr lang="en-US" sz="2200" dirty="0"/>
              <a:t>What is the Radar Evidence for Debris Covered Water Ice?</a:t>
            </a:r>
          </a:p>
        </p:txBody>
      </p:sp>
      <p:sp>
        <p:nvSpPr>
          <p:cNvPr id="30" name="TextBox 29"/>
          <p:cNvSpPr txBox="1"/>
          <p:nvPr/>
        </p:nvSpPr>
        <p:spPr>
          <a:xfrm>
            <a:off x="4970800" y="4357661"/>
            <a:ext cx="1273471" cy="461665"/>
          </a:xfrm>
          <a:prstGeom prst="rect">
            <a:avLst/>
          </a:prstGeom>
          <a:noFill/>
        </p:spPr>
        <p:txBody>
          <a:bodyPr wrap="square" rtlCol="0">
            <a:spAutoFit/>
          </a:bodyPr>
          <a:lstStyle/>
          <a:p>
            <a:pPr algn="ctr"/>
            <a:r>
              <a:rPr lang="en-US" sz="1200" dirty="0">
                <a:solidFill>
                  <a:schemeClr val="bg1"/>
                </a:solidFill>
              </a:rPr>
              <a:t>Margin of Lobate Debris Apron</a:t>
            </a:r>
          </a:p>
        </p:txBody>
      </p:sp>
      <p:sp>
        <p:nvSpPr>
          <p:cNvPr id="22" name="TextBox 21"/>
          <p:cNvSpPr txBox="1"/>
          <p:nvPr/>
        </p:nvSpPr>
        <p:spPr>
          <a:xfrm>
            <a:off x="6859438" y="4307840"/>
            <a:ext cx="1088365" cy="461665"/>
          </a:xfrm>
          <a:prstGeom prst="rect">
            <a:avLst/>
          </a:prstGeom>
          <a:noFill/>
        </p:spPr>
        <p:txBody>
          <a:bodyPr wrap="square" rtlCol="0">
            <a:spAutoFit/>
          </a:bodyPr>
          <a:lstStyle/>
          <a:p>
            <a:pPr algn="ctr"/>
            <a:r>
              <a:rPr lang="en-US" sz="1200" dirty="0">
                <a:solidFill>
                  <a:schemeClr val="bg1"/>
                </a:solidFill>
              </a:rPr>
              <a:t>Lobate Debris Apron</a:t>
            </a:r>
          </a:p>
        </p:txBody>
      </p:sp>
    </p:spTree>
    <p:extLst>
      <p:ext uri="{BB962C8B-B14F-4D97-AF65-F5344CB8AC3E}">
        <p14:creationId xmlns:p14="http://schemas.microsoft.com/office/powerpoint/2010/main" val="33560385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Debris Protects This Ice, But How Thick Is It?</a:t>
            </a:r>
          </a:p>
        </p:txBody>
      </p:sp>
      <p:sp>
        <p:nvSpPr>
          <p:cNvPr id="3" name="Content Placeholder 2"/>
          <p:cNvSpPr>
            <a:spLocks noGrp="1"/>
          </p:cNvSpPr>
          <p:nvPr>
            <p:ph idx="1"/>
          </p:nvPr>
        </p:nvSpPr>
        <p:spPr>
          <a:xfrm>
            <a:off x="2667072" y="1737348"/>
            <a:ext cx="6122785" cy="4542682"/>
          </a:xfrm>
        </p:spPr>
        <p:txBody>
          <a:bodyPr>
            <a:normAutofit fontScale="85000" lnSpcReduction="20000"/>
          </a:bodyPr>
          <a:lstStyle/>
          <a:p>
            <a:pPr marL="514350" indent="-514350">
              <a:buFont typeface="+mj-lt"/>
              <a:buAutoNum type="arabicPeriod"/>
            </a:pPr>
            <a:r>
              <a:rPr lang="en-US" dirty="0"/>
              <a:t>Upper dry lithic layer (dust, rocks, regolith), with a </a:t>
            </a:r>
            <a:r>
              <a:rPr lang="en-US" dirty="0">
                <a:solidFill>
                  <a:srgbClr val="0070C0"/>
                </a:solidFill>
              </a:rPr>
              <a:t>thickness of about 10 centimeters </a:t>
            </a:r>
            <a:r>
              <a:rPr lang="en-US" dirty="0"/>
              <a:t>at these locations [i.e., ~50 deg. Latitude; based on models]; this is too thin to be well-expressed in the scarps. The basal contact is likely to be sharp, as observed by Phoenix.</a:t>
            </a:r>
          </a:p>
          <a:p>
            <a:pPr marL="514350" indent="-514350">
              <a:buFont typeface="+mj-lt"/>
              <a:buAutoNum type="arabicPeriod"/>
            </a:pPr>
            <a:r>
              <a:rPr lang="en-US" dirty="0"/>
              <a:t>Ice-rich soil (ice filling the pores of lithic material). The </a:t>
            </a:r>
            <a:r>
              <a:rPr lang="en-US" dirty="0">
                <a:solidFill>
                  <a:srgbClr val="0070C0"/>
                </a:solidFill>
              </a:rPr>
              <a:t>thickness may be variable spatially and is ≤1–2 m in places</a:t>
            </a:r>
            <a:r>
              <a:rPr lang="en-US" dirty="0"/>
              <a:t>. This could be locally absent if the uppermost massive ice is covered by mass-wasted debris; however, such a layer is possible based on the difference between the depth to visible ice and the predicted depth to the top of the ice table. If such a layer exists, vertical variations in ice content due to ice modification processes are possible.</a:t>
            </a:r>
          </a:p>
          <a:p>
            <a:pPr marL="514350" indent="-514350">
              <a:buFont typeface="+mj-lt"/>
              <a:buAutoNum type="arabicPeriod"/>
            </a:pPr>
            <a:r>
              <a:rPr lang="en-US" dirty="0"/>
              <a:t>Massive ice with low lithic content (≤ a few </a:t>
            </a:r>
            <a:r>
              <a:rPr lang="en-US" dirty="0" err="1"/>
              <a:t>vol</a:t>
            </a:r>
            <a:r>
              <a:rPr lang="en-US" dirty="0"/>
              <a:t>%). This is </a:t>
            </a:r>
            <a:r>
              <a:rPr lang="en-US" dirty="0">
                <a:solidFill>
                  <a:srgbClr val="0070C0"/>
                </a:solidFill>
              </a:rPr>
              <a:t>likely to be greater than 100 m thick but may be variable</a:t>
            </a:r>
            <a:r>
              <a:rPr lang="en-US" dirty="0"/>
              <a:t>; it constitutes the bulk of the material exposed in the scarps. This unit contains some vertical structure (e.g. layers with variation in lithic fraction) and lateral heterogeneity (e.g., lens with less ice at Scarp 2). It may be locally covered by a surface lag deposit, especially on the lower parts of the scarps.</a:t>
            </a:r>
          </a:p>
          <a:p>
            <a:pPr marL="514350" indent="-514350">
              <a:buFont typeface="+mj-lt"/>
              <a:buAutoNum type="arabicPeriod"/>
            </a:pPr>
            <a:r>
              <a:rPr lang="en-US" dirty="0"/>
              <a:t>Basal unit (bedrock or underlying regolith materials); this may contain some ice in pore space.</a:t>
            </a:r>
          </a:p>
        </p:txBody>
      </p:sp>
      <p:pic>
        <p:nvPicPr>
          <p:cNvPr id="4" name="Picture 3"/>
          <p:cNvPicPr>
            <a:picLocks noChangeAspect="1"/>
          </p:cNvPicPr>
          <p:nvPr/>
        </p:nvPicPr>
        <p:blipFill>
          <a:blip r:embed="rId2"/>
          <a:stretch>
            <a:fillRect/>
          </a:stretch>
        </p:blipFill>
        <p:spPr>
          <a:xfrm>
            <a:off x="532375" y="1584198"/>
            <a:ext cx="1560668" cy="4500681"/>
          </a:xfrm>
          <a:prstGeom prst="rect">
            <a:avLst/>
          </a:prstGeom>
        </p:spPr>
      </p:pic>
      <p:sp>
        <p:nvSpPr>
          <p:cNvPr id="5" name="Content Placeholder 2"/>
          <p:cNvSpPr txBox="1">
            <a:spLocks/>
          </p:cNvSpPr>
          <p:nvPr/>
        </p:nvSpPr>
        <p:spPr>
          <a:xfrm>
            <a:off x="1767841" y="6223491"/>
            <a:ext cx="6983696" cy="360189"/>
          </a:xfrm>
          <a:prstGeom prst="rect">
            <a:avLst/>
          </a:prstGeom>
        </p:spPr>
        <p:txBody>
          <a:bodyPr>
            <a:noAutofit/>
          </a:bodyPr>
          <a:lstStyle>
            <a:lvl1pPr marL="323850" indent="-323850" algn="l" defTabSz="862013" rtl="0" eaLnBrk="0" fontAlgn="base" hangingPunct="0">
              <a:spcBef>
                <a:spcPct val="20000"/>
              </a:spcBef>
              <a:spcAft>
                <a:spcPct val="0"/>
              </a:spcAft>
              <a:buSzPct val="100000"/>
              <a:buChar char="•"/>
              <a:defRPr sz="3000">
                <a:solidFill>
                  <a:schemeClr val="tx1"/>
                </a:solidFill>
                <a:latin typeface="+mn-lt"/>
                <a:ea typeface="ＭＳ Ｐゴシック" pitchFamily="-112" charset="-128"/>
                <a:cs typeface="ＭＳ Ｐゴシック" pitchFamily="-112" charset="-128"/>
              </a:defRPr>
            </a:lvl1pPr>
            <a:lvl2pPr marL="700088" indent="-242888" algn="l" defTabSz="862013" rtl="0" eaLnBrk="0" fontAlgn="base" hangingPunct="0">
              <a:spcBef>
                <a:spcPct val="20000"/>
              </a:spcBef>
              <a:spcAft>
                <a:spcPct val="0"/>
              </a:spcAft>
              <a:buSzPct val="100000"/>
              <a:buChar char="–"/>
              <a:defRPr sz="2600">
                <a:solidFill>
                  <a:schemeClr val="tx1"/>
                </a:solidFill>
                <a:latin typeface="+mn-lt"/>
                <a:ea typeface="ＭＳ Ｐゴシック" pitchFamily="-112" charset="-128"/>
              </a:defRPr>
            </a:lvl2pPr>
            <a:lvl3pPr marL="1077913" indent="-215900" algn="l" defTabSz="862013" rtl="0" eaLnBrk="0" fontAlgn="base" hangingPunct="0">
              <a:spcBef>
                <a:spcPct val="20000"/>
              </a:spcBef>
              <a:spcAft>
                <a:spcPct val="0"/>
              </a:spcAft>
              <a:buSzPct val="100000"/>
              <a:buChar char="•"/>
              <a:defRPr sz="2300">
                <a:solidFill>
                  <a:schemeClr val="tx1"/>
                </a:solidFill>
                <a:latin typeface="+mn-lt"/>
                <a:ea typeface="ＭＳ Ｐゴシック" pitchFamily="-112" charset="-128"/>
              </a:defRPr>
            </a:lvl3pPr>
            <a:lvl4pPr marL="1508125" indent="-214313" algn="l" defTabSz="862013" rtl="0" eaLnBrk="0" fontAlgn="base" hangingPunct="0">
              <a:spcBef>
                <a:spcPct val="20000"/>
              </a:spcBef>
              <a:spcAft>
                <a:spcPct val="0"/>
              </a:spcAft>
              <a:buSzPct val="100000"/>
              <a:buChar char="–"/>
              <a:defRPr sz="1900">
                <a:solidFill>
                  <a:schemeClr val="tx1"/>
                </a:solidFill>
                <a:latin typeface="+mn-lt"/>
                <a:ea typeface="ＭＳ Ｐゴシック" pitchFamily="-112" charset="-128"/>
              </a:defRPr>
            </a:lvl4pPr>
            <a:lvl5pPr marL="1939925" indent="-215900" algn="l" defTabSz="862013" rtl="0" eaLnBrk="0" fontAlgn="base" hangingPunct="0">
              <a:spcBef>
                <a:spcPct val="20000"/>
              </a:spcBef>
              <a:spcAft>
                <a:spcPct val="0"/>
              </a:spcAft>
              <a:buSzPct val="100000"/>
              <a:buChar char="»"/>
              <a:defRPr sz="1900">
                <a:solidFill>
                  <a:schemeClr val="tx1"/>
                </a:solidFill>
                <a:latin typeface="+mn-lt"/>
                <a:ea typeface="ＭＳ Ｐゴシック" pitchFamily="-112" charset="-128"/>
              </a:defRPr>
            </a:lvl5pPr>
            <a:lvl6pPr marL="2397125" indent="-215900" algn="l" defTabSz="862013" rtl="0" eaLnBrk="0" fontAlgn="base" hangingPunct="0">
              <a:spcBef>
                <a:spcPct val="20000"/>
              </a:spcBef>
              <a:spcAft>
                <a:spcPct val="0"/>
              </a:spcAft>
              <a:buSzPct val="100000"/>
              <a:buChar char="»"/>
              <a:defRPr sz="1900">
                <a:solidFill>
                  <a:schemeClr val="tx1"/>
                </a:solidFill>
                <a:latin typeface="+mn-lt"/>
                <a:ea typeface="ＭＳ Ｐゴシック" pitchFamily="-112" charset="-128"/>
              </a:defRPr>
            </a:lvl6pPr>
            <a:lvl7pPr marL="2854325" indent="-215900" algn="l" defTabSz="862013" rtl="0" eaLnBrk="0" fontAlgn="base" hangingPunct="0">
              <a:spcBef>
                <a:spcPct val="20000"/>
              </a:spcBef>
              <a:spcAft>
                <a:spcPct val="0"/>
              </a:spcAft>
              <a:buSzPct val="100000"/>
              <a:buChar char="»"/>
              <a:defRPr sz="1900">
                <a:solidFill>
                  <a:schemeClr val="tx1"/>
                </a:solidFill>
                <a:latin typeface="+mn-lt"/>
                <a:ea typeface="ＭＳ Ｐゴシック" pitchFamily="-112" charset="-128"/>
              </a:defRPr>
            </a:lvl7pPr>
            <a:lvl8pPr marL="3311525" indent="-215900" algn="l" defTabSz="862013" rtl="0" eaLnBrk="0" fontAlgn="base" hangingPunct="0">
              <a:spcBef>
                <a:spcPct val="20000"/>
              </a:spcBef>
              <a:spcAft>
                <a:spcPct val="0"/>
              </a:spcAft>
              <a:buSzPct val="100000"/>
              <a:buChar char="»"/>
              <a:defRPr sz="1900">
                <a:solidFill>
                  <a:schemeClr val="tx1"/>
                </a:solidFill>
                <a:latin typeface="+mn-lt"/>
                <a:ea typeface="ＭＳ Ｐゴシック" pitchFamily="-112" charset="-128"/>
              </a:defRPr>
            </a:lvl8pPr>
            <a:lvl9pPr marL="3768725" indent="-215900" algn="l" defTabSz="862013" rtl="0" eaLnBrk="0" fontAlgn="base" hangingPunct="0">
              <a:spcBef>
                <a:spcPct val="20000"/>
              </a:spcBef>
              <a:spcAft>
                <a:spcPct val="0"/>
              </a:spcAft>
              <a:buSzPct val="100000"/>
              <a:buChar char="»"/>
              <a:defRPr sz="1900">
                <a:solidFill>
                  <a:schemeClr val="tx1"/>
                </a:solidFill>
                <a:latin typeface="+mn-lt"/>
                <a:ea typeface="ＭＳ Ｐゴシック" pitchFamily="-112" charset="-128"/>
              </a:defRPr>
            </a:lvl9pPr>
          </a:lstStyle>
          <a:p>
            <a:pPr marL="0" indent="0">
              <a:buNone/>
            </a:pPr>
            <a:r>
              <a:rPr lang="it-IT" sz="1100" b="1" kern="0" dirty="0">
                <a:latin typeface="Calibri" charset="0"/>
                <a:ea typeface="Calibri" charset="0"/>
                <a:cs typeface="Calibri" charset="0"/>
              </a:rPr>
              <a:t>*C. M. </a:t>
            </a:r>
            <a:r>
              <a:rPr lang="it-IT" sz="1100" b="1" kern="0" dirty="0" err="1">
                <a:latin typeface="Calibri" charset="0"/>
                <a:ea typeface="Calibri" charset="0"/>
                <a:cs typeface="Calibri" charset="0"/>
              </a:rPr>
              <a:t>Dundas</a:t>
            </a:r>
            <a:r>
              <a:rPr lang="it-IT" sz="1100" b="1" kern="0" dirty="0">
                <a:latin typeface="Calibri" charset="0"/>
                <a:ea typeface="Calibri" charset="0"/>
                <a:cs typeface="Calibri" charset="0"/>
              </a:rPr>
              <a:t> </a:t>
            </a:r>
            <a:r>
              <a:rPr lang="it-IT" sz="1100" b="1" i="1" kern="0" dirty="0">
                <a:latin typeface="Calibri" charset="0"/>
                <a:ea typeface="Calibri" charset="0"/>
                <a:cs typeface="Calibri" charset="0"/>
              </a:rPr>
              <a:t>et al.</a:t>
            </a:r>
            <a:r>
              <a:rPr lang="it-IT" sz="1100" b="1" kern="0" dirty="0">
                <a:latin typeface="Calibri" charset="0"/>
                <a:ea typeface="Calibri" charset="0"/>
                <a:cs typeface="Calibri" charset="0"/>
              </a:rPr>
              <a:t>, </a:t>
            </a:r>
            <a:r>
              <a:rPr lang="en-US" sz="1100" b="1" kern="0" dirty="0">
                <a:latin typeface="Calibri" charset="0"/>
                <a:ea typeface="Calibri" charset="0"/>
                <a:cs typeface="Calibri" charset="0"/>
              </a:rPr>
              <a:t>Exposed massive ground ice in the Martian mid-latitudes, </a:t>
            </a:r>
            <a:r>
              <a:rPr lang="fr-FR" sz="1100" b="1" i="1" kern="0" dirty="0">
                <a:latin typeface="Calibri" charset="0"/>
                <a:ea typeface="Calibri" charset="0"/>
                <a:cs typeface="Calibri" charset="0"/>
              </a:rPr>
              <a:t>Science</a:t>
            </a:r>
            <a:r>
              <a:rPr lang="fr-FR" sz="1100" b="1" kern="0" dirty="0">
                <a:latin typeface="Calibri" charset="0"/>
                <a:ea typeface="Calibri" charset="0"/>
                <a:cs typeface="Calibri" charset="0"/>
              </a:rPr>
              <a:t> vol. 359, pp. 199–201 (2018)</a:t>
            </a:r>
            <a:endParaRPr lang="en-US" sz="1100" b="1" kern="0" dirty="0">
              <a:latin typeface="Calibri" charset="0"/>
              <a:ea typeface="Calibri" charset="0"/>
              <a:cs typeface="Calibri" charset="0"/>
            </a:endParaRPr>
          </a:p>
        </p:txBody>
      </p:sp>
      <p:sp>
        <p:nvSpPr>
          <p:cNvPr id="6" name="TextBox 5"/>
          <p:cNvSpPr txBox="1"/>
          <p:nvPr/>
        </p:nvSpPr>
        <p:spPr>
          <a:xfrm>
            <a:off x="533400" y="1158240"/>
            <a:ext cx="8029762" cy="400110"/>
          </a:xfrm>
          <a:prstGeom prst="rect">
            <a:avLst/>
          </a:prstGeom>
          <a:noFill/>
        </p:spPr>
        <p:txBody>
          <a:bodyPr wrap="none" rtlCol="0">
            <a:spAutoFit/>
          </a:bodyPr>
          <a:lstStyle/>
          <a:p>
            <a:r>
              <a:rPr lang="en-US" sz="2000" b="1" dirty="0">
                <a:latin typeface="Arial" panose="020B0604020202020204" pitchFamily="34" charset="0"/>
                <a:cs typeface="Arial" panose="020B0604020202020204" pitchFamily="34" charset="0"/>
              </a:rPr>
              <a:t>Conceptual stratigraphy of the materials exposed in the scarps.*</a:t>
            </a:r>
          </a:p>
        </p:txBody>
      </p:sp>
      <p:cxnSp>
        <p:nvCxnSpPr>
          <p:cNvPr id="9" name="Straight Arrow Connector 8"/>
          <p:cNvCxnSpPr/>
          <p:nvPr/>
        </p:nvCxnSpPr>
        <p:spPr>
          <a:xfrm flipH="1" flipV="1">
            <a:off x="1811547" y="1754038"/>
            <a:ext cx="885645" cy="92015"/>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flipH="1" flipV="1">
            <a:off x="1362974" y="1955321"/>
            <a:ext cx="1348596" cy="836763"/>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H="1" flipV="1">
            <a:off x="1380226" y="3134264"/>
            <a:ext cx="1345721" cy="1173193"/>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flipH="1" flipV="1">
            <a:off x="1403230" y="5601419"/>
            <a:ext cx="1322717" cy="230038"/>
          </a:xfrm>
          <a:prstGeom prst="straightConnector1">
            <a:avLst/>
          </a:prstGeom>
          <a:ln w="3810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499272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Conceptual System and Notional </a:t>
            </a:r>
            <a:r>
              <a:rPr lang="en-US" dirty="0" err="1"/>
              <a:t>Conops</a:t>
            </a:r>
            <a:endParaRPr lang="en-US" dirty="0"/>
          </a:p>
        </p:txBody>
      </p:sp>
      <p:sp>
        <p:nvSpPr>
          <p:cNvPr id="3" name="Content Placeholder 2"/>
          <p:cNvSpPr>
            <a:spLocks noGrp="1"/>
          </p:cNvSpPr>
          <p:nvPr>
            <p:ph idx="1"/>
          </p:nvPr>
        </p:nvSpPr>
        <p:spPr/>
        <p:txBody>
          <a:bodyPr/>
          <a:lstStyle/>
          <a:p>
            <a:r>
              <a:rPr lang="en-US" sz="1600" dirty="0"/>
              <a:t>Conduct a local site survey to identify the specific location for the </a:t>
            </a:r>
            <a:r>
              <a:rPr lang="en-US" sz="1600" dirty="0" err="1"/>
              <a:t>Rodwell</a:t>
            </a:r>
            <a:endParaRPr lang="en-US" sz="1600" dirty="0"/>
          </a:p>
          <a:p>
            <a:pPr lvl="1"/>
            <a:r>
              <a:rPr lang="en-US" sz="1400" dirty="0"/>
              <a:t>Identify the thinnest debris depth</a:t>
            </a:r>
          </a:p>
          <a:p>
            <a:pPr lvl="1"/>
            <a:r>
              <a:rPr lang="en-US" sz="1400" dirty="0"/>
              <a:t>Determine the </a:t>
            </a:r>
            <a:r>
              <a:rPr lang="en-US" sz="1400" dirty="0" err="1"/>
              <a:t>firn</a:t>
            </a:r>
            <a:r>
              <a:rPr lang="en-US" sz="1400" dirty="0"/>
              <a:t> layer depth (if any) and identify cracks, voids, etc.</a:t>
            </a:r>
          </a:p>
          <a:p>
            <a:r>
              <a:rPr lang="en-US" sz="1600" dirty="0"/>
              <a:t>Drill through the debris layer</a:t>
            </a:r>
          </a:p>
          <a:p>
            <a:pPr lvl="1"/>
            <a:r>
              <a:rPr lang="en-US" sz="1400" dirty="0"/>
              <a:t>Use mechanical drill</a:t>
            </a:r>
          </a:p>
          <a:p>
            <a:pPr lvl="1"/>
            <a:r>
              <a:rPr lang="en-US" sz="1400" dirty="0"/>
              <a:t>Case the hole to prevent debris from collapsing into the hole and to allow some TBD pressurization of the reservoir</a:t>
            </a:r>
          </a:p>
          <a:p>
            <a:r>
              <a:rPr lang="en-US" sz="1600" dirty="0"/>
              <a:t>Drill into ice layer</a:t>
            </a:r>
          </a:p>
          <a:p>
            <a:pPr lvl="1"/>
            <a:r>
              <a:rPr lang="en-US" sz="1400" dirty="0"/>
              <a:t>Drill down to a depth sufficient for ice to support the overlying debris layer and bypass any </a:t>
            </a:r>
            <a:r>
              <a:rPr lang="en-US" sz="1400" dirty="0" err="1"/>
              <a:t>firn</a:t>
            </a:r>
            <a:r>
              <a:rPr lang="en-US" sz="1400" dirty="0"/>
              <a:t>, cracks, voids, etc.</a:t>
            </a:r>
          </a:p>
          <a:p>
            <a:pPr lvl="1"/>
            <a:r>
              <a:rPr lang="en-US" sz="1400" dirty="0"/>
              <a:t>Several technology options exist for this step; further evaluation/tests are needed to select “best” option</a:t>
            </a:r>
          </a:p>
          <a:p>
            <a:pPr lvl="2"/>
            <a:r>
              <a:rPr lang="en-US" sz="1400" dirty="0"/>
              <a:t>Mechanical, electro-thermal, hot water, hybrid</a:t>
            </a:r>
          </a:p>
          <a:p>
            <a:r>
              <a:rPr lang="en-US" sz="1600" dirty="0"/>
              <a:t>Melt ice and store water in subsurface reservoir</a:t>
            </a:r>
          </a:p>
          <a:p>
            <a:pPr lvl="1"/>
            <a:r>
              <a:rPr lang="en-US" sz="1400" dirty="0"/>
              <a:t>Power needed to melt ice and water extraction rate are coupled and both are tied to the specific use scenario</a:t>
            </a:r>
          </a:p>
          <a:p>
            <a:r>
              <a:rPr lang="en-US" sz="1600" dirty="0"/>
              <a:t>Options exist to cease operations between crews or to keep </a:t>
            </a:r>
            <a:r>
              <a:rPr lang="en-US" sz="1600" dirty="0" err="1"/>
              <a:t>Rodwell</a:t>
            </a:r>
            <a:r>
              <a:rPr lang="en-US" sz="1600" dirty="0"/>
              <a:t> in continuous operation</a:t>
            </a:r>
          </a:p>
          <a:p>
            <a:pPr lvl="1"/>
            <a:r>
              <a:rPr lang="en-US" sz="1400" dirty="0"/>
              <a:t>Dependent on surface mission scenario and overall campaign – future work required</a:t>
            </a:r>
          </a:p>
          <a:p>
            <a:r>
              <a:rPr lang="en-US" sz="1600" dirty="0"/>
              <a:t>Option to store water above ground or use the </a:t>
            </a:r>
            <a:r>
              <a:rPr lang="en-US" sz="1600" dirty="0" err="1"/>
              <a:t>Rodwell</a:t>
            </a:r>
            <a:r>
              <a:rPr lang="en-US" sz="1600" dirty="0"/>
              <a:t> reservoir for storage</a:t>
            </a:r>
          </a:p>
          <a:p>
            <a:pPr lvl="1"/>
            <a:r>
              <a:rPr lang="en-US" sz="1400" dirty="0"/>
              <a:t>Future work required</a:t>
            </a:r>
          </a:p>
        </p:txBody>
      </p:sp>
      <p:sp>
        <p:nvSpPr>
          <p:cNvPr id="5" name="Footer Placeholder 2"/>
          <p:cNvSpPr txBox="1">
            <a:spLocks/>
          </p:cNvSpPr>
          <p:nvPr/>
        </p:nvSpPr>
        <p:spPr>
          <a:xfrm>
            <a:off x="3124200" y="6553200"/>
            <a:ext cx="2895600" cy="30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l" rtl="0" eaLnBrk="0" fontAlgn="base"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Arial" charset="0"/>
              </a:defRPr>
            </a:lvl1pPr>
            <a:lvl2pPr marL="742950" indent="-285750" algn="l" rtl="0" eaLnBrk="0" fontAlgn="base"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Arial" charset="0"/>
              </a:defRPr>
            </a:lvl2pPr>
            <a:lvl3pPr marL="1143000" indent="-228600" algn="l" rtl="0" eaLnBrk="0" fontAlgn="base"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Arial" charset="0"/>
              </a:defRPr>
            </a:lvl3pPr>
            <a:lvl4pPr marL="1600200" indent="-228600" algn="l" rtl="0" eaLnBrk="0" fontAlgn="base"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Arial" charset="0"/>
              </a:defRPr>
            </a:lvl4pPr>
            <a:lvl5pPr marL="2057400" indent="-228600" algn="l" rtl="0" eaLnBrk="0" fontAlgn="base"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Arial" charset="0"/>
              </a:defRPr>
            </a:lvl5pPr>
            <a:lvl6pPr marL="2514600" indent="-228600" algn="l" defTabSz="914400" rtl="0" eaLnBrk="0" fontAlgn="base" latinLnBrk="0"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Arial" charset="0"/>
              </a:defRPr>
            </a:lvl6pPr>
            <a:lvl7pPr marL="2971800" indent="-228600" algn="l" defTabSz="914400" rtl="0" eaLnBrk="0" fontAlgn="base" latinLnBrk="0"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Arial" charset="0"/>
              </a:defRPr>
            </a:lvl7pPr>
            <a:lvl8pPr marL="3429000" indent="-228600" algn="l" defTabSz="914400" rtl="0" eaLnBrk="0" fontAlgn="base" latinLnBrk="0"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Arial" charset="0"/>
              </a:defRPr>
            </a:lvl8pPr>
            <a:lvl9pPr marL="3886200" indent="-228600" algn="l" defTabSz="914400" rtl="0" eaLnBrk="0" fontAlgn="base" latinLnBrk="0"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Arial" charset="0"/>
              </a:defRPr>
            </a:lvl9pPr>
          </a:lstStyle>
          <a:p>
            <a:pPr algn="ctr"/>
            <a:r>
              <a:rPr lang="en-US" altLang="en-US" sz="800">
                <a:solidFill>
                  <a:srgbClr val="FF9966"/>
                </a:solidFill>
              </a:rPr>
              <a:t> </a:t>
            </a:r>
            <a:endParaRPr lang="en-US" altLang="en-US" sz="800" dirty="0">
              <a:solidFill>
                <a:srgbClr val="FF9966"/>
              </a:solidFill>
            </a:endParaRPr>
          </a:p>
        </p:txBody>
      </p:sp>
    </p:spTree>
    <p:extLst>
      <p:ext uri="{BB962C8B-B14F-4D97-AF65-F5344CB8AC3E}">
        <p14:creationId xmlns:p14="http://schemas.microsoft.com/office/powerpoint/2010/main" val="16674268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Observations from the 100 gal/day Withdrawal Case</a:t>
            </a:r>
          </a:p>
        </p:txBody>
      </p:sp>
      <p:sp>
        <p:nvSpPr>
          <p:cNvPr id="3" name="Content Placeholder 2"/>
          <p:cNvSpPr>
            <a:spLocks noGrp="1"/>
          </p:cNvSpPr>
          <p:nvPr>
            <p:ph idx="1"/>
          </p:nvPr>
        </p:nvSpPr>
        <p:spPr>
          <a:xfrm>
            <a:off x="376686" y="1066561"/>
            <a:ext cx="8393502" cy="5122863"/>
          </a:xfrm>
        </p:spPr>
        <p:txBody>
          <a:bodyPr/>
          <a:lstStyle/>
          <a:p>
            <a:r>
              <a:rPr lang="en-US" dirty="0">
                <a:solidFill>
                  <a:srgbClr val="FF0000"/>
                </a:solidFill>
              </a:rPr>
              <a:t>The power values on the previous chart are ONLY for melting ice and maintaining a liquid pool of water in the subsurface cavity; </a:t>
            </a:r>
            <a:r>
              <a:rPr lang="en-US" i="1" dirty="0">
                <a:solidFill>
                  <a:srgbClr val="FF0000"/>
                </a:solidFill>
              </a:rPr>
              <a:t>additional power </a:t>
            </a:r>
            <a:r>
              <a:rPr lang="en-US" dirty="0">
                <a:solidFill>
                  <a:srgbClr val="FF0000"/>
                </a:solidFill>
              </a:rPr>
              <a:t>will be needed to pump water out of this cavity and to run other surface infrastructure elements.</a:t>
            </a:r>
          </a:p>
          <a:p>
            <a:r>
              <a:rPr lang="en-US" dirty="0"/>
              <a:t>The withdrawal rate and input power are highly coupled</a:t>
            </a:r>
          </a:p>
          <a:p>
            <a:pPr lvl="1"/>
            <a:r>
              <a:rPr lang="en-US" sz="1600" dirty="0"/>
              <a:t>A different withdrawal rate will result in a different shape to these results</a:t>
            </a:r>
          </a:p>
          <a:p>
            <a:r>
              <a:rPr lang="en-US" dirty="0"/>
              <a:t>For this 100 gal/day withdrawal rate</a:t>
            </a:r>
          </a:p>
          <a:p>
            <a:pPr lvl="1"/>
            <a:r>
              <a:rPr lang="en-US" sz="1600" dirty="0"/>
              <a:t>For power levels above approximately 10 kW, liquid water is being created at a much faster rate than it is being withdrawn, resulting in very large subsurface water pools that will not be used</a:t>
            </a:r>
          </a:p>
          <a:p>
            <a:pPr lvl="1"/>
            <a:r>
              <a:rPr lang="en-US" sz="1600" dirty="0"/>
              <a:t>A power level of approximately 10 kW generates liquid water at about the rate at which it is being withdrawn</a:t>
            </a:r>
          </a:p>
          <a:p>
            <a:pPr lvl="2"/>
            <a:r>
              <a:rPr lang="en-US" sz="1400" dirty="0"/>
              <a:t>The water pool remains at approximately a constant volume</a:t>
            </a:r>
          </a:p>
          <a:p>
            <a:pPr lvl="2"/>
            <a:r>
              <a:rPr lang="en-US" sz="1400" dirty="0"/>
              <a:t>The water pool will gradually sink to lower levels, which will drive the amount of power needed to pump water from these deeper levels</a:t>
            </a:r>
          </a:p>
          <a:p>
            <a:pPr lvl="1"/>
            <a:r>
              <a:rPr lang="en-US" sz="1600" dirty="0"/>
              <a:t>For power levels below approximately 10 kW, water is being withdrawn faster than it is being melted and the well eventually “collapses”</a:t>
            </a:r>
          </a:p>
          <a:p>
            <a:pPr lvl="2"/>
            <a:r>
              <a:rPr lang="en-US" sz="1400" dirty="0"/>
              <a:t>At a power level of approximately 5 kW, the 20 </a:t>
            </a:r>
            <a:r>
              <a:rPr lang="en-US" sz="1400" dirty="0" err="1"/>
              <a:t>mT</a:t>
            </a:r>
            <a:r>
              <a:rPr lang="en-US" sz="1400" dirty="0"/>
              <a:t> projected need for a single crew’s MAV could be withdrawn before the well “collapses” but little additional water would be made</a:t>
            </a:r>
          </a:p>
        </p:txBody>
      </p:sp>
      <p:sp>
        <p:nvSpPr>
          <p:cNvPr id="5" name="Footer Placeholder 2"/>
          <p:cNvSpPr txBox="1">
            <a:spLocks/>
          </p:cNvSpPr>
          <p:nvPr/>
        </p:nvSpPr>
        <p:spPr>
          <a:xfrm>
            <a:off x="3124200" y="6553200"/>
            <a:ext cx="2895600" cy="30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l" rtl="0" eaLnBrk="0" fontAlgn="base"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Arial" charset="0"/>
              </a:defRPr>
            </a:lvl1pPr>
            <a:lvl2pPr marL="742950" indent="-285750" algn="l" rtl="0" eaLnBrk="0" fontAlgn="base"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Arial" charset="0"/>
              </a:defRPr>
            </a:lvl2pPr>
            <a:lvl3pPr marL="1143000" indent="-228600" algn="l" rtl="0" eaLnBrk="0" fontAlgn="base"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Arial" charset="0"/>
              </a:defRPr>
            </a:lvl3pPr>
            <a:lvl4pPr marL="1600200" indent="-228600" algn="l" rtl="0" eaLnBrk="0" fontAlgn="base"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Arial" charset="0"/>
              </a:defRPr>
            </a:lvl4pPr>
            <a:lvl5pPr marL="2057400" indent="-228600" algn="l" rtl="0" eaLnBrk="0" fontAlgn="base"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Arial" charset="0"/>
              </a:defRPr>
            </a:lvl5pPr>
            <a:lvl6pPr marL="2514600" indent="-228600" algn="l" defTabSz="914400" rtl="0" eaLnBrk="0" fontAlgn="base" latinLnBrk="0"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Arial" charset="0"/>
              </a:defRPr>
            </a:lvl6pPr>
            <a:lvl7pPr marL="2971800" indent="-228600" algn="l" defTabSz="914400" rtl="0" eaLnBrk="0" fontAlgn="base" latinLnBrk="0"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Arial" charset="0"/>
              </a:defRPr>
            </a:lvl7pPr>
            <a:lvl8pPr marL="3429000" indent="-228600" algn="l" defTabSz="914400" rtl="0" eaLnBrk="0" fontAlgn="base" latinLnBrk="0"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Arial" charset="0"/>
              </a:defRPr>
            </a:lvl8pPr>
            <a:lvl9pPr marL="3886200" indent="-228600" algn="l" defTabSz="914400" rtl="0" eaLnBrk="0" fontAlgn="base" latinLnBrk="0" hangingPunct="0">
              <a:spcBef>
                <a:spcPct val="0"/>
              </a:spcBef>
              <a:spcAft>
                <a:spcPct val="0"/>
              </a:spcAft>
              <a:defRPr sz="2400" b="1" kern="1200">
                <a:solidFill>
                  <a:schemeClr val="tx1"/>
                </a:solidFill>
                <a:latin typeface="Arial" panose="020B0604020202020204" pitchFamily="34" charset="0"/>
                <a:ea typeface="ＭＳ Ｐゴシック" panose="020B0600070205080204" pitchFamily="34" charset="-128"/>
                <a:cs typeface="Arial" charset="0"/>
              </a:defRPr>
            </a:lvl9pPr>
          </a:lstStyle>
          <a:p>
            <a:pPr algn="ctr"/>
            <a:r>
              <a:rPr lang="en-US" altLang="en-US" sz="800">
                <a:solidFill>
                  <a:srgbClr val="FF9966"/>
                </a:solidFill>
              </a:rPr>
              <a:t> </a:t>
            </a:r>
            <a:endParaRPr lang="en-US" altLang="en-US" sz="800" dirty="0">
              <a:solidFill>
                <a:srgbClr val="FF9966"/>
              </a:solidFill>
            </a:endParaRPr>
          </a:p>
        </p:txBody>
      </p:sp>
    </p:spTree>
    <p:extLst>
      <p:ext uri="{BB962C8B-B14F-4D97-AF65-F5344CB8AC3E}">
        <p14:creationId xmlns:p14="http://schemas.microsoft.com/office/powerpoint/2010/main" val="24817974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219548" y="1062558"/>
            <a:ext cx="6503969" cy="5067645"/>
          </a:xfrm>
          <a:prstGeom prst="rect">
            <a:avLst/>
          </a:prstGeom>
        </p:spPr>
      </p:pic>
      <p:sp>
        <p:nvSpPr>
          <p:cNvPr id="4" name="TextBox 3"/>
          <p:cNvSpPr txBox="1"/>
          <p:nvPr/>
        </p:nvSpPr>
        <p:spPr>
          <a:xfrm>
            <a:off x="221381" y="6006166"/>
            <a:ext cx="8855242" cy="738664"/>
          </a:xfrm>
          <a:prstGeom prst="rect">
            <a:avLst/>
          </a:prstGeom>
          <a:noFill/>
        </p:spPr>
        <p:txBody>
          <a:bodyPr wrap="square" rtlCol="0">
            <a:spAutoFit/>
          </a:bodyPr>
          <a:lstStyle/>
          <a:p>
            <a:r>
              <a:rPr lang="en-US" sz="1400" dirty="0"/>
              <a:t>Convective heat transfer between a 273 K surface (water) and a 200 K atmosphere compared to evaporative cooling. The right-hand boundary reflects terrestrial conditions; the left reflects Martian conditions. For equivalent conditions, total heat loss is actually less on Mars than on Earth.     (Hecht, “</a:t>
            </a:r>
            <a:r>
              <a:rPr lang="en-US" sz="1400" dirty="0" err="1"/>
              <a:t>Metastability</a:t>
            </a:r>
            <a:r>
              <a:rPr lang="en-US" sz="1400" dirty="0"/>
              <a:t> of Liquid Water on Mars”)</a:t>
            </a:r>
          </a:p>
        </p:txBody>
      </p:sp>
      <p:sp>
        <p:nvSpPr>
          <p:cNvPr id="2" name="Title 1"/>
          <p:cNvSpPr>
            <a:spLocks noGrp="1"/>
          </p:cNvSpPr>
          <p:nvPr>
            <p:ph type="title"/>
          </p:nvPr>
        </p:nvSpPr>
        <p:spPr/>
        <p:txBody>
          <a:bodyPr/>
          <a:lstStyle/>
          <a:p>
            <a:r>
              <a:rPr lang="en-US" dirty="0"/>
              <a:t>Example of Relevant Experimental Results</a:t>
            </a:r>
          </a:p>
        </p:txBody>
      </p:sp>
    </p:spTree>
    <p:extLst>
      <p:ext uri="{BB962C8B-B14F-4D97-AF65-F5344CB8AC3E}">
        <p14:creationId xmlns:p14="http://schemas.microsoft.com/office/powerpoint/2010/main" val="14573897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Differences Between Existing Model and Mars Model</a:t>
            </a:r>
          </a:p>
        </p:txBody>
      </p:sp>
      <p:sp>
        <p:nvSpPr>
          <p:cNvPr id="3" name="Content Placeholder 2"/>
          <p:cNvSpPr>
            <a:spLocks noGrp="1"/>
          </p:cNvSpPr>
          <p:nvPr>
            <p:ph idx="1"/>
          </p:nvPr>
        </p:nvSpPr>
        <p:spPr>
          <a:xfrm>
            <a:off x="295095" y="1008991"/>
            <a:ext cx="8590112" cy="2904248"/>
          </a:xfrm>
        </p:spPr>
        <p:txBody>
          <a:bodyPr>
            <a:normAutofit fontScale="85000" lnSpcReduction="10000"/>
          </a:bodyPr>
          <a:lstStyle/>
          <a:p>
            <a:r>
              <a:rPr lang="en-US" dirty="0"/>
              <a:t>Physical / Chemical Properties</a:t>
            </a:r>
          </a:p>
          <a:p>
            <a:pPr lvl="1"/>
            <a:r>
              <a:rPr lang="en-US" dirty="0"/>
              <a:t>Atmospheric constant pressure specific heat</a:t>
            </a:r>
          </a:p>
          <a:p>
            <a:pPr lvl="1"/>
            <a:r>
              <a:rPr lang="en-US" dirty="0"/>
              <a:t>Atmospheric gas constant</a:t>
            </a:r>
          </a:p>
          <a:p>
            <a:r>
              <a:rPr lang="en-US" dirty="0"/>
              <a:t>Heat transfer</a:t>
            </a:r>
          </a:p>
          <a:p>
            <a:pPr lvl="1"/>
            <a:r>
              <a:rPr lang="en-US" dirty="0"/>
              <a:t>Air – water heat transfer</a:t>
            </a:r>
          </a:p>
          <a:p>
            <a:pPr lvl="2"/>
            <a:r>
              <a:rPr lang="en-US" sz="1600" i="1" dirty="0"/>
              <a:t>Requires investigation owing to low-pressure conditions on Mars</a:t>
            </a:r>
          </a:p>
          <a:p>
            <a:pPr lvl="1"/>
            <a:r>
              <a:rPr lang="en-US" dirty="0"/>
              <a:t>Air – ice heat transfer</a:t>
            </a:r>
          </a:p>
          <a:p>
            <a:pPr lvl="1"/>
            <a:r>
              <a:rPr lang="en-US" dirty="0"/>
              <a:t>Water – ice heat transfer (assumed to be the same on Earth and Mars)</a:t>
            </a:r>
          </a:p>
          <a:p>
            <a:r>
              <a:rPr lang="en-US" dirty="0"/>
              <a:t>Air pressure effects</a:t>
            </a:r>
          </a:p>
          <a:p>
            <a:pPr lvl="1"/>
            <a:r>
              <a:rPr lang="en-US" dirty="0"/>
              <a:t>Atmospheric pressure ranges from slightly above the triple point of water to slightly below</a:t>
            </a:r>
          </a:p>
          <a:p>
            <a:r>
              <a:rPr lang="en-US" dirty="0"/>
              <a:t>Gravity (impacts factors such as buoyancy) </a:t>
            </a:r>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938925852"/>
              </p:ext>
            </p:extLst>
          </p:nvPr>
        </p:nvGraphicFramePr>
        <p:xfrm>
          <a:off x="1692034" y="4047968"/>
          <a:ext cx="6746780" cy="2535007"/>
        </p:xfrm>
        <a:graphic>
          <a:graphicData uri="http://schemas.openxmlformats.org/drawingml/2006/table">
            <a:tbl>
              <a:tblPr firstRow="1" firstCol="1" lastRow="1" lastCol="1" bandRow="1" bandCol="1"/>
              <a:tblGrid>
                <a:gridCol w="1284014">
                  <a:extLst>
                    <a:ext uri="{9D8B030D-6E8A-4147-A177-3AD203B41FA5}">
                      <a16:colId xmlns:a16="http://schemas.microsoft.com/office/drawing/2014/main" val="2188548776"/>
                    </a:ext>
                  </a:extLst>
                </a:gridCol>
                <a:gridCol w="1353921">
                  <a:extLst>
                    <a:ext uri="{9D8B030D-6E8A-4147-A177-3AD203B41FA5}">
                      <a16:colId xmlns:a16="http://schemas.microsoft.com/office/drawing/2014/main" val="3416496946"/>
                    </a:ext>
                  </a:extLst>
                </a:gridCol>
                <a:gridCol w="1353921">
                  <a:extLst>
                    <a:ext uri="{9D8B030D-6E8A-4147-A177-3AD203B41FA5}">
                      <a16:colId xmlns:a16="http://schemas.microsoft.com/office/drawing/2014/main" val="1927514531"/>
                    </a:ext>
                  </a:extLst>
                </a:gridCol>
                <a:gridCol w="1377462">
                  <a:extLst>
                    <a:ext uri="{9D8B030D-6E8A-4147-A177-3AD203B41FA5}">
                      <a16:colId xmlns:a16="http://schemas.microsoft.com/office/drawing/2014/main" val="4036795576"/>
                    </a:ext>
                  </a:extLst>
                </a:gridCol>
                <a:gridCol w="1377462">
                  <a:extLst>
                    <a:ext uri="{9D8B030D-6E8A-4147-A177-3AD203B41FA5}">
                      <a16:colId xmlns:a16="http://schemas.microsoft.com/office/drawing/2014/main" val="2293187904"/>
                    </a:ext>
                  </a:extLst>
                </a:gridCol>
              </a:tblGrid>
              <a:tr h="222333">
                <a:tc rowSpan="2">
                  <a:txBody>
                    <a:bodyPr/>
                    <a:lstStyle/>
                    <a:p>
                      <a:pPr marL="0" marR="0" algn="ctr">
                        <a:lnSpc>
                          <a:spcPct val="107000"/>
                        </a:lnSpc>
                        <a:spcBef>
                          <a:spcPts val="0"/>
                        </a:spcBef>
                        <a:spcAft>
                          <a:spcPts val="0"/>
                        </a:spcAft>
                      </a:pPr>
                      <a:r>
                        <a:rPr lang="en-US" sz="1000" b="1">
                          <a:effectLst/>
                          <a:latin typeface="Times New Roman" panose="02020603050405020304" pitchFamily="18" charset="0"/>
                          <a:ea typeface="Calibri" panose="020F0502020204030204" pitchFamily="34" charset="0"/>
                          <a:cs typeface="Times New Roman" panose="02020603050405020304" pitchFamily="18" charset="0"/>
                        </a:rPr>
                        <a:t>Paramete</a:t>
                      </a:r>
                      <a:r>
                        <a:rPr lang="en-US" sz="1000">
                          <a:effectLst/>
                          <a:latin typeface="Times New Roman" panose="02020603050405020304" pitchFamily="18" charset="0"/>
                          <a:ea typeface="Calibri" panose="020F0502020204030204" pitchFamily="34" charset="0"/>
                          <a:cs typeface="Times New Roman" panose="02020603050405020304" pitchFamily="18" charset="0"/>
                        </a:rPr>
                        <a:t>r</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gridSpan="2">
                  <a:txBody>
                    <a:bodyPr/>
                    <a:lstStyle/>
                    <a:p>
                      <a:pPr marL="0" marR="0" algn="ctr">
                        <a:lnSpc>
                          <a:spcPct val="107000"/>
                        </a:lnSpc>
                        <a:spcBef>
                          <a:spcPts val="0"/>
                        </a:spcBef>
                        <a:spcAft>
                          <a:spcPts val="0"/>
                        </a:spcAft>
                      </a:pPr>
                      <a:r>
                        <a:rPr lang="en-US" sz="1000" b="1" dirty="0">
                          <a:effectLst/>
                          <a:latin typeface="Times New Roman" panose="02020603050405020304" pitchFamily="18" charset="0"/>
                          <a:ea typeface="Calibri" panose="020F0502020204030204" pitchFamily="34" charset="0"/>
                          <a:cs typeface="Times New Roman" panose="02020603050405020304" pitchFamily="18" charset="0"/>
                        </a:rPr>
                        <a:t>Earth</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gridSpan="2">
                  <a:txBody>
                    <a:bodyPr/>
                    <a:lstStyle/>
                    <a:p>
                      <a:pPr marL="0" marR="0" algn="ctr">
                        <a:lnSpc>
                          <a:spcPct val="107000"/>
                        </a:lnSpc>
                        <a:spcBef>
                          <a:spcPts val="0"/>
                        </a:spcBef>
                        <a:spcAft>
                          <a:spcPts val="0"/>
                        </a:spcAft>
                      </a:pPr>
                      <a:r>
                        <a:rPr lang="en-US" sz="1000" b="1">
                          <a:effectLst/>
                          <a:latin typeface="Times New Roman" panose="02020603050405020304" pitchFamily="18" charset="0"/>
                          <a:ea typeface="Calibri" panose="020F0502020204030204" pitchFamily="34" charset="0"/>
                          <a:cs typeface="Times New Roman" panose="02020603050405020304" pitchFamily="18" charset="0"/>
                        </a:rPr>
                        <a:t>Mars</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extLst>
                  <a:ext uri="{0D108BD9-81ED-4DB2-BD59-A6C34878D82A}">
                    <a16:rowId xmlns:a16="http://schemas.microsoft.com/office/drawing/2014/main" val="908141476"/>
                  </a:ext>
                </a:extLst>
              </a:tr>
              <a:tr h="222333">
                <a:tc vMerge="1">
                  <a:txBody>
                    <a:bodyPr/>
                    <a:lstStyle/>
                    <a:p>
                      <a:endParaRPr lang="en-US"/>
                    </a:p>
                  </a:txBody>
                  <a:tcPr/>
                </a:tc>
                <a:tc>
                  <a:txBody>
                    <a:bodyPr/>
                    <a:lstStyle/>
                    <a:p>
                      <a:pPr marL="0" marR="0" algn="ctr">
                        <a:lnSpc>
                          <a:spcPct val="107000"/>
                        </a:lnSpc>
                        <a:spcBef>
                          <a:spcPts val="0"/>
                        </a:spcBef>
                        <a:spcAft>
                          <a:spcPts val="0"/>
                        </a:spcAft>
                      </a:pPr>
                      <a:r>
                        <a:rPr lang="en-US" sz="1000">
                          <a:effectLst/>
                          <a:latin typeface="Times New Roman" panose="02020603050405020304" pitchFamily="18" charset="0"/>
                          <a:ea typeface="Calibri" panose="020F0502020204030204" pitchFamily="34" charset="0"/>
                          <a:cs typeface="Times New Roman" panose="02020603050405020304" pitchFamily="18" charset="0"/>
                        </a:rPr>
                        <a:t>(SI/metric)</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lnSpc>
                          <a:spcPct val="107000"/>
                        </a:lnSpc>
                        <a:spcBef>
                          <a:spcPts val="0"/>
                        </a:spcBef>
                        <a:spcAft>
                          <a:spcPts val="0"/>
                        </a:spcAft>
                      </a:pPr>
                      <a:r>
                        <a:rPr lang="en-US" sz="1000">
                          <a:effectLst/>
                          <a:latin typeface="Times New Roman" panose="02020603050405020304" pitchFamily="18" charset="0"/>
                          <a:ea typeface="Calibri" panose="020F0502020204030204" pitchFamily="34" charset="0"/>
                          <a:cs typeface="Times New Roman" panose="02020603050405020304" pitchFamily="18" charset="0"/>
                        </a:rPr>
                        <a:t>(SAE)</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lnSpc>
                          <a:spcPct val="107000"/>
                        </a:lnSpc>
                        <a:spcBef>
                          <a:spcPts val="0"/>
                        </a:spcBef>
                        <a:spcAft>
                          <a:spcPts val="0"/>
                        </a:spcAft>
                      </a:pPr>
                      <a:r>
                        <a:rPr lang="en-US" sz="1000">
                          <a:effectLst/>
                          <a:latin typeface="Times New Roman" panose="02020603050405020304" pitchFamily="18" charset="0"/>
                          <a:ea typeface="Calibri" panose="020F0502020204030204" pitchFamily="34" charset="0"/>
                          <a:cs typeface="Times New Roman" panose="02020603050405020304" pitchFamily="18" charset="0"/>
                        </a:rPr>
                        <a:t>(SI/metric)</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lnSpc>
                          <a:spcPct val="107000"/>
                        </a:lnSpc>
                        <a:spcBef>
                          <a:spcPts val="0"/>
                        </a:spcBef>
                        <a:spcAft>
                          <a:spcPts val="0"/>
                        </a:spcAft>
                      </a:pPr>
                      <a:r>
                        <a:rPr lang="en-US" sz="1000">
                          <a:effectLst/>
                          <a:latin typeface="Times New Roman" panose="02020603050405020304" pitchFamily="18" charset="0"/>
                          <a:ea typeface="Calibri" panose="020F0502020204030204" pitchFamily="34" charset="0"/>
                          <a:cs typeface="Times New Roman" panose="02020603050405020304" pitchFamily="18" charset="0"/>
                        </a:rPr>
                        <a:t>(SAE)</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563863650"/>
                  </a:ext>
                </a:extLst>
              </a:tr>
              <a:tr h="444665">
                <a:tc>
                  <a:txBody>
                    <a:bodyPr/>
                    <a:lstStyle/>
                    <a:p>
                      <a:pPr marL="0" marR="0" algn="l">
                        <a:lnSpc>
                          <a:spcPct val="107000"/>
                        </a:lnSpc>
                        <a:spcBef>
                          <a:spcPts val="0"/>
                        </a:spcBef>
                        <a:spcAft>
                          <a:spcPts val="0"/>
                        </a:spcAft>
                      </a:pPr>
                      <a:r>
                        <a:rPr lang="en-US" sz="1000" b="1">
                          <a:effectLst/>
                          <a:latin typeface="Times New Roman" panose="02020603050405020304" pitchFamily="18" charset="0"/>
                          <a:ea typeface="Calibri" panose="020F0502020204030204" pitchFamily="34" charset="0"/>
                          <a:cs typeface="Times New Roman" panose="02020603050405020304" pitchFamily="18" charset="0"/>
                        </a:rPr>
                        <a:t>Atmospheric Pressure</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dirty="0">
                          <a:effectLst/>
                          <a:latin typeface="Times New Roman" panose="02020603050405020304" pitchFamily="18" charset="0"/>
                          <a:ea typeface="Calibri" panose="020F0502020204030204" pitchFamily="34" charset="0"/>
                          <a:cs typeface="Times New Roman" panose="02020603050405020304" pitchFamily="18" charset="0"/>
                        </a:rPr>
                        <a:t>1013 </a:t>
                      </a:r>
                      <a:r>
                        <a:rPr lang="en-US" sz="1000" dirty="0" err="1">
                          <a:effectLst/>
                          <a:latin typeface="Times New Roman" panose="02020603050405020304" pitchFamily="18" charset="0"/>
                          <a:ea typeface="Calibri" panose="020F0502020204030204" pitchFamily="34" charset="0"/>
                          <a:cs typeface="Times New Roman" panose="02020603050405020304" pitchFamily="18" charset="0"/>
                        </a:rPr>
                        <a:t>mb</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a:effectLst/>
                          <a:latin typeface="Times New Roman" panose="02020603050405020304" pitchFamily="18" charset="0"/>
                          <a:ea typeface="Calibri" panose="020F0502020204030204" pitchFamily="34" charset="0"/>
                          <a:cs typeface="Times New Roman" panose="02020603050405020304" pitchFamily="18" charset="0"/>
                        </a:rPr>
                        <a:t>14.7 psi</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a:effectLst/>
                          <a:latin typeface="Times New Roman" panose="02020603050405020304" pitchFamily="18" charset="0"/>
                          <a:ea typeface="Calibri" panose="020F0502020204030204" pitchFamily="34" charset="0"/>
                          <a:cs typeface="Times New Roman" panose="02020603050405020304" pitchFamily="18" charset="0"/>
                        </a:rPr>
                        <a:t>8.0 mb</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dirty="0">
                          <a:effectLst/>
                          <a:latin typeface="Times New Roman" panose="02020603050405020304" pitchFamily="18" charset="0"/>
                          <a:ea typeface="Calibri" panose="020F0502020204030204" pitchFamily="34" charset="0"/>
                          <a:cs typeface="Times New Roman" panose="02020603050405020304" pitchFamily="18" charset="0"/>
                        </a:rPr>
                        <a:t>0.116 psi</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09777073"/>
                  </a:ext>
                </a:extLst>
              </a:tr>
              <a:tr h="311681">
                <a:tc>
                  <a:txBody>
                    <a:bodyPr/>
                    <a:lstStyle/>
                    <a:p>
                      <a:pPr marL="0" marR="0" algn="l">
                        <a:lnSpc>
                          <a:spcPct val="107000"/>
                        </a:lnSpc>
                        <a:spcBef>
                          <a:spcPts val="0"/>
                        </a:spcBef>
                        <a:spcAft>
                          <a:spcPts val="0"/>
                        </a:spcAft>
                      </a:pPr>
                      <a:r>
                        <a:rPr lang="en-US" sz="1000" b="1">
                          <a:effectLst/>
                          <a:latin typeface="Times New Roman" panose="02020603050405020304" pitchFamily="18" charset="0"/>
                          <a:ea typeface="Calibri" panose="020F0502020204030204" pitchFamily="34" charset="0"/>
                          <a:cs typeface="Times New Roman" panose="02020603050405020304" pitchFamily="18" charset="0"/>
                        </a:rPr>
                        <a:t>Gas Constant</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a:effectLst/>
                          <a:latin typeface="Times New Roman" panose="02020603050405020304" pitchFamily="18" charset="0"/>
                          <a:ea typeface="Calibri" panose="020F0502020204030204" pitchFamily="34" charset="0"/>
                          <a:cs typeface="Times New Roman" panose="02020603050405020304" pitchFamily="18" charset="0"/>
                        </a:rPr>
                        <a:t>287 J/(kg-K)</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a:effectLst/>
                          <a:latin typeface="Times New Roman" panose="02020603050405020304" pitchFamily="18" charset="0"/>
                          <a:ea typeface="Calibri" panose="020F0502020204030204" pitchFamily="34" charset="0"/>
                          <a:cs typeface="Times New Roman" panose="02020603050405020304" pitchFamily="18" charset="0"/>
                        </a:rPr>
                        <a:t>53.4 ft-lbf/(lbm-R)</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a:effectLst/>
                          <a:latin typeface="Times New Roman" panose="02020603050405020304" pitchFamily="18" charset="0"/>
                          <a:ea typeface="Calibri" panose="020F0502020204030204" pitchFamily="34" charset="0"/>
                          <a:cs typeface="Times New Roman" panose="02020603050405020304" pitchFamily="18" charset="0"/>
                        </a:rPr>
                        <a:t>189 J/(kg/K)</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a:effectLst/>
                          <a:latin typeface="Times New Roman" panose="02020603050405020304" pitchFamily="18" charset="0"/>
                          <a:ea typeface="Calibri" panose="020F0502020204030204" pitchFamily="34" charset="0"/>
                          <a:cs typeface="Times New Roman" panose="02020603050405020304" pitchFamily="18" charset="0"/>
                        </a:rPr>
                        <a:t>35.1 ft-lbf/(lbm-R)</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28784283"/>
                  </a:ext>
                </a:extLst>
              </a:tr>
              <a:tr h="444665">
                <a:tc>
                  <a:txBody>
                    <a:bodyPr/>
                    <a:lstStyle/>
                    <a:p>
                      <a:pPr marL="0" marR="0" algn="l">
                        <a:lnSpc>
                          <a:spcPct val="107000"/>
                        </a:lnSpc>
                        <a:spcBef>
                          <a:spcPts val="0"/>
                        </a:spcBef>
                        <a:spcAft>
                          <a:spcPts val="0"/>
                        </a:spcAft>
                      </a:pPr>
                      <a:r>
                        <a:rPr lang="en-US" sz="1000" b="1">
                          <a:effectLst/>
                          <a:latin typeface="Times New Roman" panose="02020603050405020304" pitchFamily="18" charset="0"/>
                          <a:ea typeface="Calibri" panose="020F0502020204030204" pitchFamily="34" charset="0"/>
                          <a:cs typeface="Times New Roman" panose="02020603050405020304" pitchFamily="18" charset="0"/>
                        </a:rPr>
                        <a:t>Atmospheric Specific Heat</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a:effectLst/>
                          <a:latin typeface="Times New Roman" panose="02020603050405020304" pitchFamily="18" charset="0"/>
                          <a:ea typeface="Calibri" panose="020F0502020204030204" pitchFamily="34" charset="0"/>
                          <a:cs typeface="Times New Roman" panose="02020603050405020304" pitchFamily="18" charset="0"/>
                        </a:rPr>
                        <a:t>1.01 kJ/(kg-K)</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a:effectLst/>
                          <a:latin typeface="Times New Roman" panose="02020603050405020304" pitchFamily="18" charset="0"/>
                          <a:ea typeface="Calibri" panose="020F0502020204030204" pitchFamily="34" charset="0"/>
                          <a:cs typeface="Times New Roman" panose="02020603050405020304" pitchFamily="18" charset="0"/>
                        </a:rPr>
                        <a:t>0.240 Btu/(lb-R)</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a:effectLst/>
                          <a:latin typeface="Times New Roman" panose="02020603050405020304" pitchFamily="18" charset="0"/>
                          <a:ea typeface="Calibri" panose="020F0502020204030204" pitchFamily="34" charset="0"/>
                          <a:cs typeface="Times New Roman" panose="02020603050405020304" pitchFamily="18" charset="0"/>
                        </a:rPr>
                        <a:t>0.834 kJ/(kg-K)</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a:effectLst/>
                          <a:latin typeface="Times New Roman" panose="02020603050405020304" pitchFamily="18" charset="0"/>
                          <a:ea typeface="Calibri" panose="020F0502020204030204" pitchFamily="34" charset="0"/>
                          <a:cs typeface="Times New Roman" panose="02020603050405020304" pitchFamily="18" charset="0"/>
                        </a:rPr>
                        <a:t>0.199 Btu/(lb-R)</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85153969"/>
                  </a:ext>
                </a:extLst>
              </a:tr>
              <a:tr h="444665">
                <a:tc>
                  <a:txBody>
                    <a:bodyPr/>
                    <a:lstStyle/>
                    <a:p>
                      <a:pPr marL="0" marR="0" algn="l">
                        <a:lnSpc>
                          <a:spcPct val="107000"/>
                        </a:lnSpc>
                        <a:spcBef>
                          <a:spcPts val="0"/>
                        </a:spcBef>
                        <a:spcAft>
                          <a:spcPts val="0"/>
                        </a:spcAft>
                      </a:pPr>
                      <a:r>
                        <a:rPr lang="en-US" sz="1000" b="1">
                          <a:effectLst/>
                          <a:latin typeface="Times New Roman" panose="02020603050405020304" pitchFamily="18" charset="0"/>
                          <a:ea typeface="Calibri" panose="020F0502020204030204" pitchFamily="34" charset="0"/>
                          <a:cs typeface="Times New Roman" panose="02020603050405020304" pitchFamily="18" charset="0"/>
                        </a:rPr>
                        <a:t>Heat Transfer – Water to Air</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a:effectLst/>
                          <a:latin typeface="Times New Roman" panose="02020603050405020304" pitchFamily="18" charset="0"/>
                          <a:ea typeface="Calibri" panose="020F0502020204030204" pitchFamily="34" charset="0"/>
                          <a:cs typeface="Times New Roman" panose="02020603050405020304" pitchFamily="18" charset="0"/>
                        </a:rPr>
                        <a:t>5.67 W/(m</a:t>
                      </a:r>
                      <a:r>
                        <a:rPr lang="en-US" sz="1000" baseline="30000">
                          <a:effectLst/>
                          <a:latin typeface="Times New Roman" panose="02020603050405020304" pitchFamily="18" charset="0"/>
                          <a:ea typeface="Calibri" panose="020F0502020204030204" pitchFamily="34" charset="0"/>
                          <a:cs typeface="Times New Roman" panose="02020603050405020304" pitchFamily="18" charset="0"/>
                        </a:rPr>
                        <a:t>2</a:t>
                      </a:r>
                      <a:r>
                        <a:rPr lang="en-US" sz="1000">
                          <a:effectLst/>
                          <a:latin typeface="Times New Roman" panose="02020603050405020304" pitchFamily="18" charset="0"/>
                          <a:ea typeface="Calibri" panose="020F0502020204030204" pitchFamily="34" charset="0"/>
                          <a:cs typeface="Times New Roman" panose="02020603050405020304" pitchFamily="18" charset="0"/>
                        </a:rPr>
                        <a:t>-K)</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a:effectLst/>
                          <a:latin typeface="Times New Roman" panose="02020603050405020304" pitchFamily="18" charset="0"/>
                          <a:ea typeface="Calibri" panose="020F0502020204030204" pitchFamily="34" charset="0"/>
                          <a:cs typeface="Times New Roman" panose="02020603050405020304" pitchFamily="18" charset="0"/>
                        </a:rPr>
                        <a:t>1.00 Btu/(h-ft</a:t>
                      </a:r>
                      <a:r>
                        <a:rPr lang="en-US" sz="1000" baseline="30000">
                          <a:effectLst/>
                          <a:latin typeface="Times New Roman" panose="02020603050405020304" pitchFamily="18" charset="0"/>
                          <a:ea typeface="Calibri" panose="020F0502020204030204" pitchFamily="34" charset="0"/>
                          <a:cs typeface="Times New Roman" panose="02020603050405020304" pitchFamily="18" charset="0"/>
                        </a:rPr>
                        <a:t>2</a:t>
                      </a:r>
                      <a:r>
                        <a:rPr lang="en-US" sz="1000">
                          <a:effectLst/>
                          <a:latin typeface="Times New Roman" panose="02020603050405020304" pitchFamily="18" charset="0"/>
                          <a:ea typeface="Calibri" panose="020F0502020204030204" pitchFamily="34" charset="0"/>
                          <a:cs typeface="Times New Roman" panose="02020603050405020304" pitchFamily="18" charset="0"/>
                        </a:rPr>
                        <a:t>-R)</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a:effectLst/>
                          <a:latin typeface="Times New Roman" panose="02020603050405020304" pitchFamily="18" charset="0"/>
                          <a:ea typeface="Calibri" panose="020F0502020204030204" pitchFamily="34" charset="0"/>
                          <a:cs typeface="Times New Roman" panose="02020603050405020304" pitchFamily="18" charset="0"/>
                        </a:rPr>
                        <a:t>4.11 W/(m</a:t>
                      </a:r>
                      <a:r>
                        <a:rPr lang="en-US" sz="1000" baseline="30000">
                          <a:effectLst/>
                          <a:latin typeface="Times New Roman" panose="02020603050405020304" pitchFamily="18" charset="0"/>
                          <a:ea typeface="Calibri" panose="020F0502020204030204" pitchFamily="34" charset="0"/>
                          <a:cs typeface="Times New Roman" panose="02020603050405020304" pitchFamily="18" charset="0"/>
                        </a:rPr>
                        <a:t>2</a:t>
                      </a:r>
                      <a:r>
                        <a:rPr lang="en-US" sz="1000">
                          <a:effectLst/>
                          <a:latin typeface="Times New Roman" panose="02020603050405020304" pitchFamily="18" charset="0"/>
                          <a:ea typeface="Calibri" panose="020F0502020204030204" pitchFamily="34" charset="0"/>
                          <a:cs typeface="Times New Roman" panose="02020603050405020304" pitchFamily="18" charset="0"/>
                        </a:rPr>
                        <a:t>-K)</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a:effectLst/>
                          <a:latin typeface="Times New Roman" panose="02020603050405020304" pitchFamily="18" charset="0"/>
                          <a:ea typeface="Calibri" panose="020F0502020204030204" pitchFamily="34" charset="0"/>
                          <a:cs typeface="Times New Roman" panose="02020603050405020304" pitchFamily="18" charset="0"/>
                        </a:rPr>
                        <a:t>0.725 Btu/(h-ft</a:t>
                      </a:r>
                      <a:r>
                        <a:rPr lang="en-US" sz="1000" baseline="30000">
                          <a:effectLst/>
                          <a:latin typeface="Times New Roman" panose="02020603050405020304" pitchFamily="18" charset="0"/>
                          <a:ea typeface="Calibri" panose="020F0502020204030204" pitchFamily="34" charset="0"/>
                          <a:cs typeface="Times New Roman" panose="02020603050405020304" pitchFamily="18" charset="0"/>
                        </a:rPr>
                        <a:t>2</a:t>
                      </a:r>
                      <a:r>
                        <a:rPr lang="en-US" sz="1000">
                          <a:effectLst/>
                          <a:latin typeface="Times New Roman" panose="02020603050405020304" pitchFamily="18" charset="0"/>
                          <a:ea typeface="Calibri" panose="020F0502020204030204" pitchFamily="34" charset="0"/>
                          <a:cs typeface="Times New Roman" panose="02020603050405020304" pitchFamily="18" charset="0"/>
                        </a:rPr>
                        <a:t>-R)</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54851714"/>
                  </a:ext>
                </a:extLst>
              </a:tr>
              <a:tr h="444665">
                <a:tc>
                  <a:txBody>
                    <a:bodyPr/>
                    <a:lstStyle/>
                    <a:p>
                      <a:pPr marL="0" marR="0" algn="l">
                        <a:lnSpc>
                          <a:spcPct val="107000"/>
                        </a:lnSpc>
                        <a:spcBef>
                          <a:spcPts val="0"/>
                        </a:spcBef>
                        <a:spcAft>
                          <a:spcPts val="0"/>
                        </a:spcAft>
                      </a:pPr>
                      <a:r>
                        <a:rPr lang="en-US" sz="1000" b="1">
                          <a:effectLst/>
                          <a:latin typeface="Times New Roman" panose="02020603050405020304" pitchFamily="18" charset="0"/>
                          <a:ea typeface="Calibri" panose="020F0502020204030204" pitchFamily="34" charset="0"/>
                          <a:cs typeface="Times New Roman" panose="02020603050405020304" pitchFamily="18" charset="0"/>
                        </a:rPr>
                        <a:t>Heat Transfer – Ice to Air</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a:effectLst/>
                          <a:latin typeface="Times New Roman" panose="02020603050405020304" pitchFamily="18" charset="0"/>
                          <a:ea typeface="Calibri" panose="020F0502020204030204" pitchFamily="34" charset="0"/>
                          <a:cs typeface="Times New Roman" panose="02020603050405020304" pitchFamily="18" charset="0"/>
                        </a:rPr>
                        <a:t>5.67 W/(m</a:t>
                      </a:r>
                      <a:r>
                        <a:rPr lang="en-US" sz="1000" baseline="30000">
                          <a:effectLst/>
                          <a:latin typeface="Times New Roman" panose="02020603050405020304" pitchFamily="18" charset="0"/>
                          <a:ea typeface="Calibri" panose="020F0502020204030204" pitchFamily="34" charset="0"/>
                          <a:cs typeface="Times New Roman" panose="02020603050405020304" pitchFamily="18" charset="0"/>
                        </a:rPr>
                        <a:t>2</a:t>
                      </a:r>
                      <a:r>
                        <a:rPr lang="en-US" sz="1000">
                          <a:effectLst/>
                          <a:latin typeface="Times New Roman" panose="02020603050405020304" pitchFamily="18" charset="0"/>
                          <a:ea typeface="Calibri" panose="020F0502020204030204" pitchFamily="34" charset="0"/>
                          <a:cs typeface="Times New Roman" panose="02020603050405020304" pitchFamily="18" charset="0"/>
                        </a:rPr>
                        <a:t>-K)</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a:effectLst/>
                          <a:latin typeface="Times New Roman" panose="02020603050405020304" pitchFamily="18" charset="0"/>
                          <a:ea typeface="Calibri" panose="020F0502020204030204" pitchFamily="34" charset="0"/>
                          <a:cs typeface="Times New Roman" panose="02020603050405020304" pitchFamily="18" charset="0"/>
                        </a:rPr>
                        <a:t>1.00 Btu/(h-ft</a:t>
                      </a:r>
                      <a:r>
                        <a:rPr lang="en-US" sz="1000" baseline="30000">
                          <a:effectLst/>
                          <a:latin typeface="Times New Roman" panose="02020603050405020304" pitchFamily="18" charset="0"/>
                          <a:ea typeface="Calibri" panose="020F0502020204030204" pitchFamily="34" charset="0"/>
                          <a:cs typeface="Times New Roman" panose="02020603050405020304" pitchFamily="18" charset="0"/>
                        </a:rPr>
                        <a:t>2</a:t>
                      </a:r>
                      <a:r>
                        <a:rPr lang="en-US" sz="1000">
                          <a:effectLst/>
                          <a:latin typeface="Times New Roman" panose="02020603050405020304" pitchFamily="18" charset="0"/>
                          <a:ea typeface="Calibri" panose="020F0502020204030204" pitchFamily="34" charset="0"/>
                          <a:cs typeface="Times New Roman" panose="02020603050405020304" pitchFamily="18" charset="0"/>
                        </a:rPr>
                        <a:t>-R)</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a:effectLst/>
                          <a:latin typeface="Times New Roman" panose="02020603050405020304" pitchFamily="18" charset="0"/>
                          <a:ea typeface="Calibri" panose="020F0502020204030204" pitchFamily="34" charset="0"/>
                          <a:cs typeface="Times New Roman" panose="02020603050405020304" pitchFamily="18" charset="0"/>
                        </a:rPr>
                        <a:t>4.11 W/(m</a:t>
                      </a:r>
                      <a:r>
                        <a:rPr lang="en-US" sz="1000" baseline="30000">
                          <a:effectLst/>
                          <a:latin typeface="Times New Roman" panose="02020603050405020304" pitchFamily="18" charset="0"/>
                          <a:ea typeface="Calibri" panose="020F0502020204030204" pitchFamily="34" charset="0"/>
                          <a:cs typeface="Times New Roman" panose="02020603050405020304" pitchFamily="18" charset="0"/>
                        </a:rPr>
                        <a:t>2</a:t>
                      </a:r>
                      <a:r>
                        <a:rPr lang="en-US" sz="1000">
                          <a:effectLst/>
                          <a:latin typeface="Times New Roman" panose="02020603050405020304" pitchFamily="18" charset="0"/>
                          <a:ea typeface="Calibri" panose="020F0502020204030204" pitchFamily="34" charset="0"/>
                          <a:cs typeface="Times New Roman" panose="02020603050405020304" pitchFamily="18" charset="0"/>
                        </a:rPr>
                        <a:t>-K)</a:t>
                      </a:r>
                      <a:endParaRPr lang="en-US"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dirty="0">
                          <a:effectLst/>
                          <a:latin typeface="Times New Roman" panose="02020603050405020304" pitchFamily="18" charset="0"/>
                          <a:ea typeface="Calibri" panose="020F0502020204030204" pitchFamily="34" charset="0"/>
                          <a:cs typeface="Times New Roman" panose="02020603050405020304" pitchFamily="18" charset="0"/>
                        </a:rPr>
                        <a:t>0.725 Btu/(h-ft</a:t>
                      </a:r>
                      <a:r>
                        <a:rPr lang="en-US" sz="1000" baseline="30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000" dirty="0">
                          <a:effectLst/>
                          <a:latin typeface="Times New Roman" panose="02020603050405020304" pitchFamily="18" charset="0"/>
                          <a:ea typeface="Calibri" panose="020F0502020204030204" pitchFamily="34" charset="0"/>
                          <a:cs typeface="Times New Roman" panose="02020603050405020304" pitchFamily="18" charset="0"/>
                        </a:rPr>
                        <a:t>-R)</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95407432"/>
                  </a:ext>
                </a:extLst>
              </a:tr>
            </a:tbl>
          </a:graphicData>
        </a:graphic>
      </p:graphicFrame>
      <p:sp>
        <p:nvSpPr>
          <p:cNvPr id="5" name="Rectangle 4"/>
          <p:cNvSpPr/>
          <p:nvPr/>
        </p:nvSpPr>
        <p:spPr>
          <a:xfrm>
            <a:off x="1636295" y="5650029"/>
            <a:ext cx="4100362" cy="519765"/>
          </a:xfrm>
          <a:prstGeom prst="rect">
            <a:avLst/>
          </a:prstGeom>
          <a:noFill/>
          <a:ln w="28575"/>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279133" y="5457522"/>
            <a:ext cx="1251286" cy="954107"/>
          </a:xfrm>
          <a:prstGeom prst="rect">
            <a:avLst/>
          </a:prstGeom>
          <a:noFill/>
          <a:ln>
            <a:solidFill>
              <a:schemeClr val="accent1"/>
            </a:solidFill>
          </a:ln>
        </p:spPr>
        <p:txBody>
          <a:bodyPr wrap="square" rtlCol="0">
            <a:spAutoFit/>
          </a:bodyPr>
          <a:lstStyle/>
          <a:p>
            <a:pPr algn="r"/>
            <a:r>
              <a:rPr lang="en-US" sz="1400" b="1" i="1" dirty="0">
                <a:solidFill>
                  <a:schemeClr val="tx2">
                    <a:lumMod val="60000"/>
                    <a:lumOff val="40000"/>
                  </a:schemeClr>
                </a:solidFill>
              </a:rPr>
              <a:t>Baseline value used in CRREL </a:t>
            </a:r>
            <a:r>
              <a:rPr lang="en-US" sz="1400" b="1" i="1" dirty="0" err="1">
                <a:solidFill>
                  <a:schemeClr val="tx2">
                    <a:lumMod val="60000"/>
                    <a:lumOff val="40000"/>
                  </a:schemeClr>
                </a:solidFill>
              </a:rPr>
              <a:t>Rodwell</a:t>
            </a:r>
            <a:r>
              <a:rPr lang="en-US" sz="1400" b="1" i="1" dirty="0">
                <a:solidFill>
                  <a:schemeClr val="tx2">
                    <a:lumMod val="60000"/>
                    <a:lumOff val="40000"/>
                  </a:schemeClr>
                </a:solidFill>
              </a:rPr>
              <a:t> simulation</a:t>
            </a:r>
          </a:p>
        </p:txBody>
      </p:sp>
    </p:spTree>
    <p:extLst>
      <p:ext uri="{BB962C8B-B14F-4D97-AF65-F5344CB8AC3E}">
        <p14:creationId xmlns:p14="http://schemas.microsoft.com/office/powerpoint/2010/main" val="18139937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Items Appearing in Video</a:t>
            </a:r>
          </a:p>
        </p:txBody>
      </p:sp>
      <p:sp>
        <p:nvSpPr>
          <p:cNvPr id="3" name="Slide Number Placeholder 2"/>
          <p:cNvSpPr>
            <a:spLocks noGrp="1"/>
          </p:cNvSpPr>
          <p:nvPr>
            <p:ph type="sldNum" sz="quarter" idx="12"/>
          </p:nvPr>
        </p:nvSpPr>
        <p:spPr/>
        <p:txBody>
          <a:bodyPr/>
          <a:lstStyle/>
          <a:p>
            <a:pPr>
              <a:defRPr/>
            </a:pPr>
            <a:fld id="{C30E9D5D-D70B-DF4D-BE92-1E87454395AC}" type="slidenum">
              <a:rPr lang="en-US" smtClean="0">
                <a:solidFill>
                  <a:prstClr val="black"/>
                </a:solidFill>
              </a:rPr>
              <a:pPr>
                <a:defRPr/>
              </a:pPr>
              <a:t>25</a:t>
            </a:fld>
            <a:endParaRPr lang="en-US">
              <a:solidFill>
                <a:prstClr val="black"/>
              </a:solidFill>
            </a:endParaRPr>
          </a:p>
        </p:txBody>
      </p:sp>
      <p:pic>
        <p:nvPicPr>
          <p:cNvPr id="5" name="Picture 4"/>
          <p:cNvPicPr>
            <a:picLocks noChangeAspect="1"/>
          </p:cNvPicPr>
          <p:nvPr/>
        </p:nvPicPr>
        <p:blipFill>
          <a:blip r:embed="rId2"/>
          <a:stretch>
            <a:fillRect/>
          </a:stretch>
        </p:blipFill>
        <p:spPr>
          <a:xfrm>
            <a:off x="750342" y="887590"/>
            <a:ext cx="7968435" cy="5909450"/>
          </a:xfrm>
          <a:prstGeom prst="rect">
            <a:avLst/>
          </a:prstGeom>
        </p:spPr>
      </p:pic>
    </p:spTree>
    <p:extLst>
      <p:ext uri="{BB962C8B-B14F-4D97-AF65-F5344CB8AC3E}">
        <p14:creationId xmlns:p14="http://schemas.microsoft.com/office/powerpoint/2010/main" val="28879868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Short video</a:t>
            </a:r>
          </a:p>
        </p:txBody>
      </p:sp>
      <p:sp>
        <p:nvSpPr>
          <p:cNvPr id="3" name="Slide Number Placeholder 2"/>
          <p:cNvSpPr>
            <a:spLocks noGrp="1"/>
          </p:cNvSpPr>
          <p:nvPr>
            <p:ph type="sldNum" sz="quarter" idx="4294967295"/>
          </p:nvPr>
        </p:nvSpPr>
        <p:spPr>
          <a:xfrm>
            <a:off x="7010400" y="6356350"/>
            <a:ext cx="2133600" cy="365125"/>
          </a:xfrm>
        </p:spPr>
        <p:txBody>
          <a:bodyPr/>
          <a:lstStyle/>
          <a:p>
            <a:pPr>
              <a:defRPr/>
            </a:pPr>
            <a:fld id="{70E8958E-9A01-4F8D-B358-74C27E647D0A}" type="slidenum">
              <a:rPr lang="en-US" altLang="en-US" smtClean="0"/>
              <a:pPr>
                <a:defRPr/>
              </a:pPr>
              <a:t>26</a:t>
            </a:fld>
            <a:endParaRPr lang="en-US" altLang="en-US"/>
          </a:p>
        </p:txBody>
      </p:sp>
      <p:sp>
        <p:nvSpPr>
          <p:cNvPr id="4" name="TextBox 3"/>
          <p:cNvSpPr txBox="1"/>
          <p:nvPr/>
        </p:nvSpPr>
        <p:spPr>
          <a:xfrm>
            <a:off x="123723" y="932426"/>
            <a:ext cx="3341620" cy="1077218"/>
          </a:xfrm>
          <a:prstGeom prst="rect">
            <a:avLst/>
          </a:prstGeom>
          <a:noFill/>
        </p:spPr>
        <p:txBody>
          <a:bodyPr wrap="none" rtlCol="0">
            <a:spAutoFit/>
          </a:bodyPr>
          <a:lstStyle/>
          <a:p>
            <a:r>
              <a:rPr lang="en-US" sz="1600" dirty="0"/>
              <a:t>Test conditions:</a:t>
            </a:r>
          </a:p>
          <a:p>
            <a:r>
              <a:rPr lang="en-US" sz="1600" dirty="0"/>
              <a:t>        Chamber pressure = 8 </a:t>
            </a:r>
            <a:r>
              <a:rPr lang="en-US" sz="1600" dirty="0" err="1"/>
              <a:t>mb</a:t>
            </a:r>
            <a:r>
              <a:rPr lang="en-US" sz="1600" dirty="0"/>
              <a:t> (6 torr)</a:t>
            </a:r>
          </a:p>
          <a:p>
            <a:r>
              <a:rPr lang="en-US" sz="1600" dirty="0"/>
              <a:t>        Chamber temperature = -20 C</a:t>
            </a:r>
          </a:p>
          <a:p>
            <a:r>
              <a:rPr lang="en-US" sz="1600" dirty="0"/>
              <a:t>        Chamber gas = CO</a:t>
            </a:r>
            <a:r>
              <a:rPr lang="en-US" sz="1600" baseline="-25000" dirty="0"/>
              <a:t>2</a:t>
            </a:r>
            <a:r>
              <a:rPr lang="en-US" sz="1600" dirty="0"/>
              <a:t> </a:t>
            </a:r>
          </a:p>
        </p:txBody>
      </p:sp>
      <p:pic>
        <p:nvPicPr>
          <p:cNvPr id="6" name="IMG_2036_3gp_1MB">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r="13255"/>
          <a:stretch/>
        </p:blipFill>
        <p:spPr>
          <a:xfrm>
            <a:off x="2373489" y="1790699"/>
            <a:ext cx="5056011" cy="4768851"/>
          </a:xfrm>
          <a:prstGeom prst="rect">
            <a:avLst/>
          </a:prstGeom>
        </p:spPr>
      </p:pic>
    </p:spTree>
    <p:extLst>
      <p:ext uri="{BB962C8B-B14F-4D97-AF65-F5344CB8AC3E}">
        <p14:creationId xmlns:p14="http://schemas.microsoft.com/office/powerpoint/2010/main" val="105597392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Ice and Water Formation Visible in Video</a:t>
            </a:r>
          </a:p>
        </p:txBody>
      </p:sp>
      <p:sp>
        <p:nvSpPr>
          <p:cNvPr id="3" name="Slide Number Placeholder 2"/>
          <p:cNvSpPr>
            <a:spLocks noGrp="1"/>
          </p:cNvSpPr>
          <p:nvPr>
            <p:ph type="sldNum" sz="quarter" idx="12"/>
          </p:nvPr>
        </p:nvSpPr>
        <p:spPr/>
        <p:txBody>
          <a:bodyPr/>
          <a:lstStyle/>
          <a:p>
            <a:pPr>
              <a:defRPr/>
            </a:pPr>
            <a:fld id="{C30E9D5D-D70B-DF4D-BE92-1E87454395AC}" type="slidenum">
              <a:rPr lang="en-US" smtClean="0">
                <a:solidFill>
                  <a:prstClr val="black"/>
                </a:solidFill>
              </a:rPr>
              <a:pPr>
                <a:defRPr/>
              </a:pPr>
              <a:t>27</a:t>
            </a:fld>
            <a:endParaRPr lang="en-US">
              <a:solidFill>
                <a:prstClr val="black"/>
              </a:solidFill>
            </a:endParaRPr>
          </a:p>
        </p:txBody>
      </p:sp>
      <p:pic>
        <p:nvPicPr>
          <p:cNvPr id="5" name="Picture 4"/>
          <p:cNvPicPr>
            <a:picLocks noChangeAspect="1"/>
          </p:cNvPicPr>
          <p:nvPr/>
        </p:nvPicPr>
        <p:blipFill>
          <a:blip r:embed="rId2"/>
          <a:stretch>
            <a:fillRect/>
          </a:stretch>
        </p:blipFill>
        <p:spPr>
          <a:xfrm>
            <a:off x="429182" y="932262"/>
            <a:ext cx="7528741" cy="5675513"/>
          </a:xfrm>
          <a:prstGeom prst="rect">
            <a:avLst/>
          </a:prstGeom>
        </p:spPr>
      </p:pic>
    </p:spTree>
    <p:extLst>
      <p:ext uri="{BB962C8B-B14F-4D97-AF65-F5344CB8AC3E}">
        <p14:creationId xmlns:p14="http://schemas.microsoft.com/office/powerpoint/2010/main" val="80391346"/>
      </p:ext>
    </p:extLst>
  </p:cSld>
  <p:clrMapOvr>
    <a:masterClrMapping/>
  </p:clrMapOvr>
</p:sld>
</file>

<file path=ppt/theme/theme1.xml><?xml version="1.0" encoding="utf-8"?>
<a:theme xmlns:a="http://schemas.openxmlformats.org/drawingml/2006/main" name="3_ExplorationScenario-Updat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16851</TotalTime>
  <Words>2792</Words>
  <Application>Microsoft Office PowerPoint</Application>
  <PresentationFormat>On-screen Show (4:3)</PresentationFormat>
  <Paragraphs>401</Paragraphs>
  <Slides>27</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Times New Roman</vt:lpstr>
      <vt:lpstr>3_ExplorationScenario-Updated</vt:lpstr>
      <vt:lpstr>PowerPoint Presentation</vt:lpstr>
      <vt:lpstr>What Is Motivating This Experiment?</vt:lpstr>
      <vt:lpstr>Subsurface Water Well Development: Rodwell Approach</vt:lpstr>
      <vt:lpstr>Predicted Time Needed to Withdraw Water at a 100 gal/day Rate</vt:lpstr>
      <vt:lpstr>Experiment Equipment and Layout</vt:lpstr>
      <vt:lpstr>Sherwood–Rayleigh Relation for Water Undergoing Natural Convection-Driven Evaporation</vt:lpstr>
      <vt:lpstr>Convective Heat Loss from Water to a Gas</vt:lpstr>
      <vt:lpstr>Components of Heat Transfer, Water to CO2 at T = -45°C</vt:lpstr>
      <vt:lpstr>Summary</vt:lpstr>
      <vt:lpstr>Backup</vt:lpstr>
      <vt:lpstr>How Would a Human Mars Mission Use Abundant Water?</vt:lpstr>
      <vt:lpstr>How Much Water Ice Could Be In These Formations?</vt:lpstr>
      <vt:lpstr>Where are these Scarps Located?</vt:lpstr>
      <vt:lpstr>Test Points: Liquid Water at ~1°C</vt:lpstr>
      <vt:lpstr>Terrestrial Polar Operations: The Rodriguez Well*</vt:lpstr>
      <vt:lpstr>What is Lineated Valley Fill?</vt:lpstr>
      <vt:lpstr>What are Lobate Debris Aprons?</vt:lpstr>
      <vt:lpstr>What is Concentric Crater Fill?</vt:lpstr>
      <vt:lpstr>What is the Radar Evidence for Debris Covered Water Ice?</vt:lpstr>
      <vt:lpstr>Debris Protects This Ice, But How Thick Is It?</vt:lpstr>
      <vt:lpstr>Conceptual System and Notional Conops</vt:lpstr>
      <vt:lpstr>Observations from the 100 gal/day Withdrawal Case</vt:lpstr>
      <vt:lpstr>Example of Relevant Experimental Results</vt:lpstr>
      <vt:lpstr>Differences Between Existing Model and Mars Model</vt:lpstr>
      <vt:lpstr>Key Items Appearing in Video</vt:lpstr>
      <vt:lpstr>Short video</vt:lpstr>
      <vt:lpstr>Ice and Water Formation Visible in Video</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Water Rich Scenarios</dc:title>
  <dc:subject/>
  <dc:creator>Joosten</dc:creator>
  <cp:keywords/>
  <dc:description/>
  <cp:lastModifiedBy>Hoffman, Stephen J (JSC-XM)[THE AEROSPACE CORPORATION]</cp:lastModifiedBy>
  <cp:revision>916</cp:revision>
  <cp:lastPrinted>2019-12-12T21:21:31Z</cp:lastPrinted>
  <dcterms:created xsi:type="dcterms:W3CDTF">2013-10-27T19:25:01Z</dcterms:created>
  <dcterms:modified xsi:type="dcterms:W3CDTF">2021-06-01T14:26:40Z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