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438912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hodadad, Christina L. (KSC-LASSO-6730)[URS Federal Services, Inc.]" initials="KCL(FSI" lastIdx="9" clrIdx="0">
    <p:extLst>
      <p:ext uri="{19B8F6BF-5375-455C-9EA6-DF929625EA0E}">
        <p15:presenceInfo xmlns:p15="http://schemas.microsoft.com/office/powerpoint/2012/main" userId="S-1-5-21-330711430-3775241029-4075259233-5619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91" autoAdjust="0"/>
    <p:restoredTop sz="94704" autoAdjust="0"/>
  </p:normalViewPr>
  <p:slideViewPr>
    <p:cSldViewPr snapToGrid="0">
      <p:cViewPr varScale="1">
        <p:scale>
          <a:sx n="13" d="100"/>
          <a:sy n="13" d="100"/>
        </p:scale>
        <p:origin x="17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0FFEF0-6163-4DD5-9EA5-0AE13E40EF42}"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613496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FFEF0-6163-4DD5-9EA5-0AE13E40EF42}"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234517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FFEF0-6163-4DD5-9EA5-0AE13E40EF42}"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1759568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FFEF0-6163-4DD5-9EA5-0AE13E40EF42}"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11157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0FFEF0-6163-4DD5-9EA5-0AE13E40EF42}"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255812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0FFEF0-6163-4DD5-9EA5-0AE13E40EF42}"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274543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0FFEF0-6163-4DD5-9EA5-0AE13E40EF42}" type="datetimeFigureOut">
              <a:rPr lang="en-US" smtClean="0"/>
              <a:t>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3905636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0FFEF0-6163-4DD5-9EA5-0AE13E40EF42}" type="datetimeFigureOut">
              <a:rPr lang="en-US" smtClean="0"/>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47391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FFEF0-6163-4DD5-9EA5-0AE13E40EF42}" type="datetimeFigureOut">
              <a:rPr lang="en-US" smtClean="0"/>
              <a:t>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144002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C0FFEF0-6163-4DD5-9EA5-0AE13E40EF42}"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1118480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C0FFEF0-6163-4DD5-9EA5-0AE13E40EF42}"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C4CA6-3207-44E9-909C-9B186712C27C}" type="slidenum">
              <a:rPr lang="en-US" smtClean="0"/>
              <a:t>‹#›</a:t>
            </a:fld>
            <a:endParaRPr lang="en-US"/>
          </a:p>
        </p:txBody>
      </p:sp>
    </p:spTree>
    <p:extLst>
      <p:ext uri="{BB962C8B-B14F-4D97-AF65-F5344CB8AC3E}">
        <p14:creationId xmlns:p14="http://schemas.microsoft.com/office/powerpoint/2010/main" val="138653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C0FFEF0-6163-4DD5-9EA5-0AE13E40EF42}" type="datetimeFigureOut">
              <a:rPr lang="en-US" smtClean="0"/>
              <a:t>5/24/2021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2C2C4CA6-3207-44E9-909C-9B186712C27C}" type="slidenum">
              <a:rPr lang="en-US" smtClean="0"/>
              <a:t>‹#›</a:t>
            </a:fld>
            <a:endParaRPr lang="en-US"/>
          </a:p>
        </p:txBody>
      </p:sp>
    </p:spTree>
    <p:extLst>
      <p:ext uri="{BB962C8B-B14F-4D97-AF65-F5344CB8AC3E}">
        <p14:creationId xmlns:p14="http://schemas.microsoft.com/office/powerpoint/2010/main" val="27639519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934746" y="1021022"/>
            <a:ext cx="30213300" cy="998863"/>
          </a:xfrm>
          <a:prstGeom prst="rect">
            <a:avLst/>
          </a:prstGeom>
        </p:spPr>
        <p:txBody>
          <a:bodyPr wrap="square">
            <a:spAutoFit/>
          </a:bodyPr>
          <a:lstStyle/>
          <a:p>
            <a:pPr algn="ctr"/>
            <a:r>
              <a:rPr lang="en-US" sz="5891" b="1" dirty="0">
                <a:latin typeface="Times New Roman" panose="02020603050405020304" pitchFamily="18" charset="0"/>
                <a:ea typeface="Calibri" panose="020F0502020204030204" pitchFamily="34" charset="0"/>
              </a:rPr>
              <a:t>Lunar Regolith Trajectories as a Result of Plume Surface Interactions</a:t>
            </a:r>
            <a:endParaRPr lang="en-US" sz="5891" b="1" dirty="0"/>
          </a:p>
        </p:txBody>
      </p:sp>
      <p:sp>
        <p:nvSpPr>
          <p:cNvPr id="7" name="Rectangle 6"/>
          <p:cNvSpPr/>
          <p:nvPr/>
        </p:nvSpPr>
        <p:spPr>
          <a:xfrm>
            <a:off x="6198750" y="2063800"/>
            <a:ext cx="29832300" cy="1314784"/>
          </a:xfrm>
          <a:prstGeom prst="rect">
            <a:avLst/>
          </a:prstGeom>
        </p:spPr>
        <p:txBody>
          <a:bodyPr wrap="square">
            <a:spAutoFit/>
          </a:bodyPr>
          <a:lstStyle/>
          <a:p>
            <a:pPr algn="ctr">
              <a:spcAft>
                <a:spcPts val="491"/>
              </a:spcAft>
            </a:pPr>
            <a:r>
              <a:rPr lang="en-US" sz="3900" dirty="0">
                <a:latin typeface="Times New Roman" panose="02020603050405020304" pitchFamily="18" charset="0"/>
                <a:ea typeface="Calibri" panose="020F0502020204030204" pitchFamily="34" charset="0"/>
                <a:cs typeface="Times New Roman" panose="02020603050405020304" pitchFamily="18" charset="0"/>
              </a:rPr>
              <a:t>Daniel Batcheldor</a:t>
            </a:r>
            <a:r>
              <a:rPr lang="en-US" sz="3900" baseline="30000" dirty="0">
                <a:latin typeface="Times New Roman" panose="02020603050405020304" pitchFamily="18" charset="0"/>
                <a:ea typeface="Calibri" panose="020F0502020204030204" pitchFamily="34" charset="0"/>
                <a:cs typeface="Times New Roman" panose="02020603050405020304" pitchFamily="18" charset="0"/>
              </a:rPr>
              <a:t>1</a:t>
            </a:r>
            <a:r>
              <a:rPr lang="en-US" sz="3900" dirty="0">
                <a:latin typeface="Times New Roman" panose="02020603050405020304" pitchFamily="18" charset="0"/>
                <a:ea typeface="Calibri" panose="020F0502020204030204" pitchFamily="34" charset="0"/>
                <a:cs typeface="Times New Roman" panose="02020603050405020304" pitchFamily="18" charset="0"/>
              </a:rPr>
              <a:t>, James Mantovani</a:t>
            </a:r>
            <a:r>
              <a:rPr lang="en-US" sz="3900" baseline="30000" dirty="0">
                <a:latin typeface="Times New Roman" panose="02020603050405020304" pitchFamily="18" charset="0"/>
                <a:ea typeface="Calibri" panose="020F0502020204030204" pitchFamily="34" charset="0"/>
                <a:cs typeface="Times New Roman" panose="02020603050405020304" pitchFamily="18" charset="0"/>
              </a:rPr>
              <a:t>2</a:t>
            </a:r>
            <a:r>
              <a:rPr lang="en-US" sz="3900" dirty="0">
                <a:latin typeface="Times New Roman" panose="02020603050405020304" pitchFamily="18" charset="0"/>
                <a:ea typeface="Calibri" panose="020F0502020204030204" pitchFamily="34" charset="0"/>
                <a:cs typeface="Times New Roman" panose="02020603050405020304" pitchFamily="18" charset="0"/>
              </a:rPr>
              <a:t>, &amp; Matthew Wittal</a:t>
            </a:r>
            <a:r>
              <a:rPr lang="en-US" sz="3900" baseline="30000" dirty="0">
                <a:latin typeface="Times New Roman" panose="02020603050405020304" pitchFamily="18" charset="0"/>
                <a:ea typeface="Calibri" panose="020F0502020204030204" pitchFamily="34" charset="0"/>
                <a:cs typeface="Times New Roman" panose="02020603050405020304" pitchFamily="18" charset="0"/>
              </a:rPr>
              <a:t>2</a:t>
            </a:r>
            <a:endParaRPr lang="en-US" sz="3927" dirty="0">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491"/>
              </a:spcAft>
            </a:pPr>
            <a:r>
              <a:rPr lang="en-US" sz="3600" baseline="30000" dirty="0">
                <a:latin typeface="Times New Roman" panose="02020603050405020304" pitchFamily="18" charset="0"/>
                <a:ea typeface="Calibri" panose="020F0502020204030204" pitchFamily="34" charset="0"/>
                <a:cs typeface="Times New Roman" panose="02020603050405020304" pitchFamily="18" charset="0"/>
              </a:rPr>
              <a:t>1</a:t>
            </a:r>
            <a:r>
              <a:rPr lang="en-US" sz="3600" dirty="0">
                <a:latin typeface="Times New Roman" panose="02020603050405020304" pitchFamily="18" charset="0"/>
                <a:ea typeface="Calibri" panose="020F0502020204030204" pitchFamily="34" charset="0"/>
                <a:cs typeface="Times New Roman" panose="02020603050405020304" pitchFamily="18" charset="0"/>
              </a:rPr>
              <a:t>Southeastern Universities Research Association; </a:t>
            </a:r>
            <a:r>
              <a:rPr lang="en-US" sz="3600" baseline="30000" dirty="0">
                <a:latin typeface="Times New Roman" panose="02020603050405020304" pitchFamily="18" charset="0"/>
                <a:ea typeface="Calibri" panose="020F0502020204030204" pitchFamily="34" charset="0"/>
                <a:cs typeface="Times New Roman" panose="02020603050405020304" pitchFamily="18" charset="0"/>
              </a:rPr>
              <a:t>2</a:t>
            </a:r>
            <a:r>
              <a:rPr lang="en-US" sz="3600" dirty="0">
                <a:latin typeface="Times New Roman" panose="02020603050405020304" pitchFamily="18" charset="0"/>
                <a:ea typeface="Calibri" panose="020F0502020204030204" pitchFamily="34" charset="0"/>
                <a:cs typeface="Times New Roman" panose="02020603050405020304" pitchFamily="18" charset="0"/>
              </a:rPr>
              <a:t>NASA, UB-E Swamp Works, Kennedy Space Center, FL</a:t>
            </a:r>
            <a:endParaRPr lang="en-US" sz="3927"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p:cNvSpPr txBox="1"/>
          <p:nvPr/>
        </p:nvSpPr>
        <p:spPr>
          <a:xfrm>
            <a:off x="1721423" y="4751203"/>
            <a:ext cx="11211245" cy="9941183"/>
          </a:xfrm>
          <a:prstGeom prst="rect">
            <a:avLst/>
          </a:prstGeom>
          <a:noFill/>
        </p:spPr>
        <p:txBody>
          <a:bodyPr wrap="square" numCol="1" rtlCol="0">
            <a:spAutoFit/>
          </a:bodyPr>
          <a:lstStyle/>
          <a:p>
            <a:pPr algn="just"/>
            <a:r>
              <a:rPr lang="en-US" sz="3200" dirty="0">
                <a:latin typeface="Times New Roman" panose="02020603050405020304" pitchFamily="18" charset="0"/>
                <a:cs typeface="Times New Roman" panose="02020603050405020304" pitchFamily="18" charset="0"/>
              </a:rPr>
              <a:t>Lunar regolith is ejected from the impingement points of descent engine plumes. Such particles pose potential risks to surface operations, sites of scientific and historical interest, and orbiting spacecraft. Consequently, determining the resultant trajectories of these particles is necessary in order to estimate and mitigate risk. Here we present the ranges, impact latitudes, times of flight, and maximum altitudes for particles accelerated by a plume surface interaction at the lunar south pole. Using launch angles determined from observations and simulations, and for velocities &lt;1:6 km/s, particles pose little risk. However, above 1:6 km/s the risks increase, and the results become highly sensitive to the initial angle. In addition, gravitational and non-gravitational processes will introduce perturbations to high-velocity trajectories resulting in a reduction in precision. Therefore, while local topography or artificial berms may mitigate trajectories with low initial angles, it remains important to place tight constraints on the potential launch angles of particles accelerated by plume surface interactions through simulations and experimentation. If these angles are indeed constrained to within a few degrees of the horizon, the risks posed by accelerated regolith particles at any velocity will be minimal.</a:t>
            </a:r>
          </a:p>
        </p:txBody>
      </p:sp>
      <p:sp>
        <p:nvSpPr>
          <p:cNvPr id="23" name="TextBox 22"/>
          <p:cNvSpPr txBox="1"/>
          <p:nvPr/>
        </p:nvSpPr>
        <p:spPr>
          <a:xfrm>
            <a:off x="18617471" y="3826774"/>
            <a:ext cx="2770823" cy="830997"/>
          </a:xfrm>
          <a:prstGeom prst="rect">
            <a:avLst/>
          </a:prstGeom>
          <a:noFill/>
        </p:spPr>
        <p:txBody>
          <a:bodyPr wrap="square" rtlCol="0">
            <a:spAutoFit/>
          </a:bodyPr>
          <a:lstStyle/>
          <a:p>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Methods</a:t>
            </a:r>
          </a:p>
        </p:txBody>
      </p:sp>
      <p:sp>
        <p:nvSpPr>
          <p:cNvPr id="25" name="Rectangle 24"/>
          <p:cNvSpPr/>
          <p:nvPr/>
        </p:nvSpPr>
        <p:spPr>
          <a:xfrm>
            <a:off x="13707142" y="4786409"/>
            <a:ext cx="12853403" cy="10433625"/>
          </a:xfrm>
          <a:prstGeom prst="rect">
            <a:avLst/>
          </a:prstGeom>
        </p:spPr>
        <p:txBody>
          <a:bodyPr wrap="square">
            <a:spAutoFit/>
          </a:bodyPr>
          <a:lstStyle/>
          <a:p>
            <a:pPr algn="just"/>
            <a:r>
              <a:rPr lang="en-US" sz="3200" dirty="0">
                <a:latin typeface="Times New Roman" panose="02020603050405020304" pitchFamily="18" charset="0"/>
                <a:cs typeface="Times New Roman" panose="02020603050405020304" pitchFamily="18" charset="0"/>
              </a:rPr>
              <a:t>Particles are given initial velocities from 1 to 2370 m/s and initial angles above the horizon from 0 to 90 degrees. The particles are then on free sub-trajectories determined solely by the lunar gravitational potential. Particles originate at determinable positions on elliptical lunar orbits each with a periapsis either less than or equal to the lunar radius. The details of the trajectories are then determined as follows:</a:t>
            </a:r>
          </a:p>
          <a:p>
            <a:pPr algn="just"/>
            <a:endParaRPr lang="en-US" sz="3200" dirty="0">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semi-major axis of each orbit is given by the vis-viva equation. </a:t>
            </a:r>
          </a:p>
          <a:p>
            <a:pPr marL="457200" indent="-457200" algn="jus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ellipticities of the orbits are derived from the orbital angular momenta.</a:t>
            </a:r>
          </a:p>
          <a:p>
            <a:pPr marL="457200" indent="-457200" algn="jus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maximum altitude is therefore the apoapsis of the orbit.</a:t>
            </a:r>
          </a:p>
          <a:p>
            <a:pPr marL="457200" indent="-457200" algn="jus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true anomalies at the lunar radius gives the angular distance between the launch and impact points, i.e., the range and impact latitude.</a:t>
            </a:r>
          </a:p>
          <a:p>
            <a:pPr marL="457200" indent="-457200" algn="just">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time-of-flight is then derived from the mean anomaly and the times since periapsis for the launch and impact points.</a:t>
            </a:r>
          </a:p>
          <a:p>
            <a:pPr algn="just"/>
            <a:endParaRPr lang="en-US"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This process is then repeated for each velocity and each angle. Figure 2 demonstrates the resultant trajectories for a family of initial conditions. As can be seen, the same impact point can be reached by a clockwise (negative initial velocity) or anticlockwise orbit. However, such results are symmetrical and so only positive velocities (clockwise) are considered moving forward. </a:t>
            </a:r>
          </a:p>
          <a:p>
            <a:pPr algn="just"/>
            <a:endParaRPr lang="en-US" sz="3200" dirty="0">
              <a:latin typeface="Times New Roman" panose="02020603050405020304" pitchFamily="18" charset="0"/>
              <a:cs typeface="Times New Roman" panose="02020603050405020304" pitchFamily="18" charset="0"/>
            </a:endParaRPr>
          </a:p>
        </p:txBody>
      </p:sp>
      <p:sp>
        <p:nvSpPr>
          <p:cNvPr id="2" name="Rectangle 1"/>
          <p:cNvSpPr/>
          <p:nvPr/>
        </p:nvSpPr>
        <p:spPr>
          <a:xfrm>
            <a:off x="27094827" y="28912784"/>
            <a:ext cx="15819388" cy="1258421"/>
          </a:xfrm>
          <a:prstGeom prst="rect">
            <a:avLst/>
          </a:prstGeom>
        </p:spPr>
        <p:txBody>
          <a:bodyPr wrap="square">
            <a:spAutoFit/>
          </a:bodyPr>
          <a:lstStyle/>
          <a:p>
            <a:pPr algn="just">
              <a:lnSpc>
                <a:spcPct val="107000"/>
              </a:lnSpc>
            </a:pPr>
            <a:r>
              <a:rPr lang="en-US" sz="2400" b="1" dirty="0">
                <a:latin typeface="Times New Roman" panose="02020603050405020304" pitchFamily="18" charset="0"/>
                <a:ea typeface="Calibri" panose="020F0502020204030204" pitchFamily="34" charset="0"/>
                <a:cs typeface="Times New Roman" panose="02020603050405020304" pitchFamily="18" charset="0"/>
              </a:rPr>
              <a:t>References: </a:t>
            </a:r>
            <a:r>
              <a:rPr lang="en-US" sz="2400" dirty="0">
                <a:latin typeface="Times New Roman" panose="02020603050405020304" pitchFamily="18" charset="0"/>
                <a:ea typeface="Calibri" panose="020F0502020204030204" pitchFamily="34" charset="0"/>
                <a:cs typeface="Times New Roman" panose="02020603050405020304" pitchFamily="18" charset="0"/>
              </a:rPr>
              <a:t>[1] McKay et al. (1991). [2] </a:t>
            </a:r>
            <a:r>
              <a:rPr lang="en-US" sz="2400" dirty="0" err="1">
                <a:latin typeface="Times New Roman" panose="02020603050405020304" pitchFamily="18" charset="0"/>
                <a:ea typeface="Calibri" panose="020F0502020204030204" pitchFamily="34" charset="0"/>
                <a:cs typeface="Times New Roman" panose="02020603050405020304" pitchFamily="18" charset="0"/>
              </a:rPr>
              <a:t>Rennilson</a:t>
            </a:r>
            <a:r>
              <a:rPr lang="en-US" sz="2400" dirty="0">
                <a:latin typeface="Times New Roman" panose="02020603050405020304" pitchFamily="18" charset="0"/>
                <a:ea typeface="Calibri" panose="020F0502020204030204" pitchFamily="34" charset="0"/>
                <a:cs typeface="Times New Roman" panose="02020603050405020304" pitchFamily="18" charset="0"/>
              </a:rPr>
              <a:t> &amp; Criswell (1974). [3]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Glenar</a:t>
            </a:r>
            <a:r>
              <a:rPr lang="en-US" sz="2400" dirty="0">
                <a:latin typeface="Times New Roman" panose="02020603050405020304" pitchFamily="18" charset="0"/>
                <a:ea typeface="Calibri" panose="020F0502020204030204" pitchFamily="34" charset="0"/>
                <a:cs typeface="Times New Roman" panose="02020603050405020304" pitchFamily="18" charset="0"/>
              </a:rPr>
              <a:t> et al (2011). [4]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Horányi</a:t>
            </a:r>
            <a:r>
              <a:rPr lang="en-US" sz="2400" dirty="0">
                <a:latin typeface="Times New Roman" panose="02020603050405020304" pitchFamily="18" charset="0"/>
                <a:ea typeface="Calibri" panose="020F0502020204030204" pitchFamily="34" charset="0"/>
                <a:cs typeface="Times New Roman" panose="02020603050405020304" pitchFamily="18" charset="0"/>
              </a:rPr>
              <a:t> et al. (2015). [5] Stubbs et al. (2006). [6] Stubbs et al. (2007). [7] </a:t>
            </a:r>
            <a:r>
              <a:rPr lang="en-US" sz="2400" dirty="0" err="1">
                <a:latin typeface="Times New Roman" panose="02020603050405020304" pitchFamily="18" charset="0"/>
                <a:ea typeface="Calibri" panose="020F0502020204030204" pitchFamily="34" charset="0"/>
                <a:cs typeface="Times New Roman" panose="02020603050405020304" pitchFamily="18" charset="0"/>
              </a:rPr>
              <a:t>Immer</a:t>
            </a:r>
            <a:r>
              <a:rPr lang="en-US" sz="2400" dirty="0">
                <a:latin typeface="Times New Roman" panose="02020603050405020304" pitchFamily="18" charset="0"/>
                <a:ea typeface="Calibri" panose="020F0502020204030204" pitchFamily="34" charset="0"/>
                <a:cs typeface="Times New Roman" panose="02020603050405020304" pitchFamily="18" charset="0"/>
              </a:rPr>
              <a:t> et al. (2011a). [8] </a:t>
            </a:r>
            <a:r>
              <a:rPr lang="en-US" sz="2400" dirty="0" err="1">
                <a:latin typeface="Times New Roman" panose="02020603050405020304" pitchFamily="18" charset="0"/>
                <a:ea typeface="Calibri" panose="020F0502020204030204" pitchFamily="34" charset="0"/>
                <a:cs typeface="Times New Roman" panose="02020603050405020304" pitchFamily="18" charset="0"/>
              </a:rPr>
              <a:t>Immer</a:t>
            </a:r>
            <a:r>
              <a:rPr lang="en-US" sz="2400" dirty="0">
                <a:latin typeface="Times New Roman" panose="02020603050405020304" pitchFamily="18" charset="0"/>
                <a:ea typeface="Calibri" panose="020F0502020204030204" pitchFamily="34" charset="0"/>
                <a:cs typeface="Times New Roman" panose="02020603050405020304" pitchFamily="18" charset="0"/>
              </a:rPr>
              <a:t> (2011b). [9] Lane &amp; Metzger (2015). [10] </a:t>
            </a:r>
            <a:r>
              <a:rPr lang="en-US" sz="2400" dirty="0" err="1">
                <a:latin typeface="Times New Roman" panose="02020603050405020304" pitchFamily="18" charset="0"/>
                <a:ea typeface="Calibri" panose="020F0502020204030204" pitchFamily="34" charset="0"/>
                <a:cs typeface="Times New Roman" panose="02020603050405020304" pitchFamily="18" charset="0"/>
              </a:rPr>
              <a:t>Liever</a:t>
            </a:r>
            <a:r>
              <a:rPr lang="en-US" sz="2400" dirty="0">
                <a:latin typeface="Times New Roman" panose="02020603050405020304" pitchFamily="18" charset="0"/>
                <a:ea typeface="Calibri" panose="020F0502020204030204" pitchFamily="34" charset="0"/>
                <a:cs typeface="Times New Roman" panose="02020603050405020304" pitchFamily="18" charset="0"/>
              </a:rPr>
              <a:t> et al. (2012).</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8" name="TextBox 77"/>
          <p:cNvSpPr txBox="1"/>
          <p:nvPr/>
        </p:nvSpPr>
        <p:spPr>
          <a:xfrm>
            <a:off x="18702070" y="23754225"/>
            <a:ext cx="2339326" cy="830997"/>
          </a:xfrm>
          <a:prstGeom prst="rect">
            <a:avLst/>
          </a:prstGeom>
          <a:noFill/>
        </p:spPr>
        <p:txBody>
          <a:bodyPr wrap="square" rtlCol="0">
            <a:spAutoFit/>
          </a:bodyPr>
          <a:lstStyle/>
          <a:p>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Results</a:t>
            </a:r>
          </a:p>
        </p:txBody>
      </p:sp>
      <p:sp>
        <p:nvSpPr>
          <p:cNvPr id="79" name="TextBox 78"/>
          <p:cNvSpPr txBox="1"/>
          <p:nvPr/>
        </p:nvSpPr>
        <p:spPr>
          <a:xfrm>
            <a:off x="5934746" y="3776656"/>
            <a:ext cx="2770823" cy="830997"/>
          </a:xfrm>
          <a:prstGeom prst="rect">
            <a:avLst/>
          </a:prstGeom>
          <a:noFill/>
        </p:spPr>
        <p:txBody>
          <a:bodyPr wrap="square" rtlCol="0">
            <a:spAutoFit/>
          </a:bodyPr>
          <a:lstStyle/>
          <a:p>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Abstract</a:t>
            </a:r>
          </a:p>
        </p:txBody>
      </p:sp>
      <p:sp>
        <p:nvSpPr>
          <p:cNvPr id="80" name="TextBox 79"/>
          <p:cNvSpPr txBox="1"/>
          <p:nvPr/>
        </p:nvSpPr>
        <p:spPr>
          <a:xfrm>
            <a:off x="5270564" y="21375934"/>
            <a:ext cx="3817328" cy="830997"/>
          </a:xfrm>
          <a:prstGeom prst="rect">
            <a:avLst/>
          </a:prstGeom>
          <a:noFill/>
        </p:spPr>
        <p:txBody>
          <a:bodyPr wrap="square" rtlCol="0">
            <a:spAutoFit/>
          </a:bodyPr>
          <a:lstStyle/>
          <a:p>
            <a:r>
              <a:rPr lang="en-US" sz="4800" b="1" dirty="0">
                <a:latin typeface="Times New Roman" panose="02020603050405020304" pitchFamily="18" charset="0"/>
                <a:cs typeface="Times New Roman" panose="02020603050405020304" pitchFamily="18" charset="0"/>
              </a:rPr>
              <a:t> Introduction</a:t>
            </a:r>
          </a:p>
        </p:txBody>
      </p:sp>
      <p:sp>
        <p:nvSpPr>
          <p:cNvPr id="81" name="TextBox 4"/>
          <p:cNvSpPr txBox="1"/>
          <p:nvPr/>
        </p:nvSpPr>
        <p:spPr>
          <a:xfrm>
            <a:off x="1617871" y="22304781"/>
            <a:ext cx="11226749" cy="9454154"/>
          </a:xfrm>
          <a:prstGeom prst="rect">
            <a:avLst/>
          </a:prstGeom>
          <a:noFill/>
        </p:spPr>
        <p:txBody>
          <a:bodyPr wrap="square" rtlCol="0">
            <a:noAutofit/>
          </a:bodyPr>
          <a:lstStyle/>
          <a:p>
            <a:pPr algn="just"/>
            <a:r>
              <a:rPr lang="en-US" sz="3200" dirty="0">
                <a:solidFill>
                  <a:srgbClr val="000000"/>
                </a:solidFill>
                <a:latin typeface="Times New Roman" panose="02020603050405020304" pitchFamily="18" charset="0"/>
                <a:ea typeface="Times New Roman" panose="02020603050405020304" pitchFamily="18" charset="0"/>
              </a:rPr>
              <a:t>The lunar surface is blanketed in impact ejecta (regolith) whose size distribution averages between 60 and 80 microns [1]. Regolith has been detected above the lunar surface [2,3], attributed to natural processes [4,5], and been identified as a potential risk to human exploration of the surface [6]. It also poses a risk to surface systems already in place particularly as a result of plume surface interactions with descent engines [7] (Figure 1). It is therefore important to understand the trajectories of accelerated particulates so that the risk to human exploration, surface systems, and orbital systems can be determined. Here we present the general solution to the impact position (range, latitude), maximum altitude, and time-of-flight for particles originating from the lunar south pole at any velocity and angle, under the assumption of a singular point-mass gravitational potential and a smooth moon. This simplified approach enables the rapid determination of any trajectories that may pose a risk to surface and orbital systems, which trajectories should be mitigated through landing site location and/or construction, and potentially through the landing operations themselves.</a:t>
            </a:r>
          </a:p>
        </p:txBody>
      </p:sp>
      <p:sp>
        <p:nvSpPr>
          <p:cNvPr id="82" name="TextBox 81"/>
          <p:cNvSpPr txBox="1"/>
          <p:nvPr/>
        </p:nvSpPr>
        <p:spPr>
          <a:xfrm>
            <a:off x="32815625" y="22403235"/>
            <a:ext cx="3817328" cy="830997"/>
          </a:xfrm>
          <a:prstGeom prst="rect">
            <a:avLst/>
          </a:prstGeom>
          <a:noFill/>
        </p:spPr>
        <p:txBody>
          <a:bodyPr wrap="square" rtlCol="0">
            <a:spAutoFit/>
          </a:bodyPr>
          <a:lstStyle/>
          <a:p>
            <a:r>
              <a:rPr lang="en-US" sz="4800" b="1" dirty="0">
                <a:solidFill>
                  <a:schemeClr val="bg1"/>
                </a:solidFill>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Conclusions</a:t>
            </a:r>
          </a:p>
        </p:txBody>
      </p:sp>
      <p:sp>
        <p:nvSpPr>
          <p:cNvPr id="15" name="TextBox 14"/>
          <p:cNvSpPr txBox="1"/>
          <p:nvPr/>
        </p:nvSpPr>
        <p:spPr>
          <a:xfrm>
            <a:off x="27116381" y="23244218"/>
            <a:ext cx="15773037" cy="4524315"/>
          </a:xfrm>
          <a:prstGeom prst="rect">
            <a:avLst/>
          </a:prstGeom>
          <a:noFill/>
        </p:spPr>
        <p:txBody>
          <a:bodyPr wrap="square" rtlCol="0">
            <a:spAutoFit/>
          </a:bodyPr>
          <a:lstStyle/>
          <a:p>
            <a:pPr algn="just"/>
            <a:r>
              <a:rPr lang="en-US" sz="3200" dirty="0">
                <a:latin typeface="Times New Roman" panose="02020603050405020304" pitchFamily="18" charset="0"/>
                <a:cs typeface="Times New Roman" panose="02020603050405020304" pitchFamily="18" charset="0"/>
              </a:rPr>
              <a:t>The point-mass gravitational potential assumption provides the precision needed to rapidly assess the risks to lunar surface and orbital assets from regolith accelerated by plume surface interactions, particularly below 1:6 km/s. Higher velocities may be less precise due to perturbations from other gravitational and non-gravitational physical processes, and the resultant ranges, impact latitudes, times-of-flight, and maximum altitudes become very sensitive. However, should further investigations demonstrate that velocities rarely exceed</a:t>
            </a:r>
          </a:p>
          <a:p>
            <a:pPr algn="just"/>
            <a:r>
              <a:rPr lang="en-US" sz="3200" dirty="0">
                <a:latin typeface="Times New Roman" panose="02020603050405020304" pitchFamily="18" charset="0"/>
                <a:cs typeface="Times New Roman" panose="02020603050405020304" pitchFamily="18" charset="0"/>
              </a:rPr>
              <a:t>1:6 km/s, and are mainly at low initial angles, then the risks posed to surface and orbital assets will be low. Such risks could be further mitigated through careful choice of landing site and in the design considerations of long-term surface facilities.</a:t>
            </a:r>
          </a:p>
        </p:txBody>
      </p:sp>
      <p:grpSp>
        <p:nvGrpSpPr>
          <p:cNvPr id="31" name="Group 30">
            <a:extLst>
              <a:ext uri="{FF2B5EF4-FFF2-40B4-BE49-F238E27FC236}">
                <a16:creationId xmlns:a16="http://schemas.microsoft.com/office/drawing/2014/main" id="{1CC852D6-7B49-4153-BF9D-2CEAC4200845}"/>
              </a:ext>
            </a:extLst>
          </p:cNvPr>
          <p:cNvGrpSpPr/>
          <p:nvPr/>
        </p:nvGrpSpPr>
        <p:grpSpPr>
          <a:xfrm>
            <a:off x="13667872" y="14949945"/>
            <a:ext cx="12994538" cy="8632109"/>
            <a:chOff x="13821016" y="14430547"/>
            <a:chExt cx="12815306" cy="8632109"/>
          </a:xfrm>
        </p:grpSpPr>
        <p:sp>
          <p:nvSpPr>
            <p:cNvPr id="84" name="TextBox 83">
              <a:extLst>
                <a:ext uri="{FF2B5EF4-FFF2-40B4-BE49-F238E27FC236}">
                  <a16:creationId xmlns:a16="http://schemas.microsoft.com/office/drawing/2014/main" id="{6EB59E47-6E04-4DBD-948A-020144DD0808}"/>
                </a:ext>
              </a:extLst>
            </p:cNvPr>
            <p:cNvSpPr txBox="1"/>
            <p:nvPr/>
          </p:nvSpPr>
          <p:spPr>
            <a:xfrm>
              <a:off x="13821016" y="20508111"/>
              <a:ext cx="12815305" cy="2554545"/>
            </a:xfrm>
            <a:prstGeom prst="rect">
              <a:avLst/>
            </a:prstGeom>
            <a:noFill/>
          </p:spPr>
          <p:txBody>
            <a:bodyPr wrap="square" rtlCol="0">
              <a:spAutoFit/>
            </a:bodyPr>
            <a:lstStyle/>
            <a:p>
              <a:pPr algn="just"/>
              <a:r>
                <a:rPr lang="en-US" sz="3200" b="1" dirty="0">
                  <a:latin typeface="Times New Roman" panose="02020603050405020304" pitchFamily="18" charset="0"/>
                  <a:cs typeface="Times New Roman" panose="02020603050405020304" pitchFamily="18" charset="0"/>
                </a:rPr>
                <a:t>Figure 2: </a:t>
              </a:r>
              <a:r>
                <a:rPr lang="en-US" sz="3200" dirty="0">
                  <a:latin typeface="Times New Roman" panose="02020603050405020304" pitchFamily="18" charset="0"/>
                  <a:cs typeface="Times New Roman" panose="02020603050405020304" pitchFamily="18" charset="0"/>
                </a:rPr>
                <a:t>Examples of individual trajectories given an initial velocity and angle above the horizon. [Left] Two different initial conditions resulting in two different impact sites. [Right] Two different initial conditions resulting in the same impact site. One trajectory has a negative initial velocity equivalent to an azimuthal difference of 180 degrees between the two.   </a:t>
              </a:r>
            </a:p>
          </p:txBody>
        </p:sp>
        <p:grpSp>
          <p:nvGrpSpPr>
            <p:cNvPr id="20" name="Group 19">
              <a:extLst>
                <a:ext uri="{FF2B5EF4-FFF2-40B4-BE49-F238E27FC236}">
                  <a16:creationId xmlns:a16="http://schemas.microsoft.com/office/drawing/2014/main" id="{74BC5895-E075-46F2-9856-282800FA8F0C}"/>
                </a:ext>
              </a:extLst>
            </p:cNvPr>
            <p:cNvGrpSpPr/>
            <p:nvPr/>
          </p:nvGrpSpPr>
          <p:grpSpPr>
            <a:xfrm>
              <a:off x="13879492" y="14430547"/>
              <a:ext cx="12756830" cy="5820289"/>
              <a:chOff x="14512802" y="5740096"/>
              <a:chExt cx="17593391" cy="8417090"/>
            </a:xfrm>
          </p:grpSpPr>
          <p:pic>
            <p:nvPicPr>
              <p:cNvPr id="12" name="Picture 11">
                <a:extLst>
                  <a:ext uri="{FF2B5EF4-FFF2-40B4-BE49-F238E27FC236}">
                    <a16:creationId xmlns:a16="http://schemas.microsoft.com/office/drawing/2014/main" id="{A893D56C-C6FC-40FB-95FB-E61A3A5FBF06}"/>
                  </a:ext>
                </a:extLst>
              </p:cNvPr>
              <p:cNvPicPr>
                <a:picLocks noChangeAspect="1"/>
              </p:cNvPicPr>
              <p:nvPr/>
            </p:nvPicPr>
            <p:blipFill rotWithShape="1">
              <a:blip r:embed="rId2"/>
              <a:srcRect t="1129"/>
              <a:stretch/>
            </p:blipFill>
            <p:spPr>
              <a:xfrm>
                <a:off x="14512802" y="5743075"/>
                <a:ext cx="8546598" cy="8363912"/>
              </a:xfrm>
              <a:prstGeom prst="rect">
                <a:avLst/>
              </a:prstGeom>
            </p:spPr>
          </p:pic>
          <p:pic>
            <p:nvPicPr>
              <p:cNvPr id="18" name="Picture 17">
                <a:extLst>
                  <a:ext uri="{FF2B5EF4-FFF2-40B4-BE49-F238E27FC236}">
                    <a16:creationId xmlns:a16="http://schemas.microsoft.com/office/drawing/2014/main" id="{D9C8197B-9A16-48D5-834A-2B2CA76EC264}"/>
                  </a:ext>
                </a:extLst>
              </p:cNvPr>
              <p:cNvPicPr>
                <a:picLocks noChangeAspect="1"/>
              </p:cNvPicPr>
              <p:nvPr/>
            </p:nvPicPr>
            <p:blipFill>
              <a:blip r:embed="rId3"/>
              <a:stretch>
                <a:fillRect/>
              </a:stretch>
            </p:blipFill>
            <p:spPr>
              <a:xfrm>
                <a:off x="23059400" y="5740096"/>
                <a:ext cx="9046793" cy="8417090"/>
              </a:xfrm>
              <a:prstGeom prst="rect">
                <a:avLst/>
              </a:prstGeom>
            </p:spPr>
          </p:pic>
        </p:grpSp>
      </p:grpSp>
      <p:grpSp>
        <p:nvGrpSpPr>
          <p:cNvPr id="30" name="Group 29">
            <a:extLst>
              <a:ext uri="{FF2B5EF4-FFF2-40B4-BE49-F238E27FC236}">
                <a16:creationId xmlns:a16="http://schemas.microsoft.com/office/drawing/2014/main" id="{AD194CC7-8CB9-40F8-BD6F-3BE3C4B7B7D2}"/>
              </a:ext>
            </a:extLst>
          </p:cNvPr>
          <p:cNvGrpSpPr/>
          <p:nvPr/>
        </p:nvGrpSpPr>
        <p:grpSpPr>
          <a:xfrm>
            <a:off x="1713297" y="14949945"/>
            <a:ext cx="11211246" cy="6297911"/>
            <a:chOff x="1735731" y="15576892"/>
            <a:chExt cx="11211246" cy="6297911"/>
          </a:xfrm>
        </p:grpSpPr>
        <p:sp>
          <p:nvSpPr>
            <p:cNvPr id="64" name="TextBox 63">
              <a:extLst>
                <a:ext uri="{FF2B5EF4-FFF2-40B4-BE49-F238E27FC236}">
                  <a16:creationId xmlns:a16="http://schemas.microsoft.com/office/drawing/2014/main" id="{6EB59E47-6E04-4DBD-948A-020144DD0808}"/>
                </a:ext>
              </a:extLst>
            </p:cNvPr>
            <p:cNvSpPr txBox="1"/>
            <p:nvPr/>
          </p:nvSpPr>
          <p:spPr>
            <a:xfrm>
              <a:off x="1735731" y="20305143"/>
              <a:ext cx="11211246" cy="1569660"/>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Figure 1:</a:t>
              </a:r>
              <a:r>
                <a:rPr lang="en-US" sz="3200" dirty="0">
                  <a:latin typeface="Times New Roman" panose="02020603050405020304" pitchFamily="18" charset="0"/>
                  <a:cs typeface="Times New Roman" panose="02020603050405020304" pitchFamily="18" charset="0"/>
                </a:rPr>
                <a:t>  Still from the Apollo 15 descent video. (Left) Before landing dust accelerated by the engine plume obscures the surface. (Right) After shutting off the descent engine the dust clears.</a:t>
              </a:r>
            </a:p>
          </p:txBody>
        </p:sp>
        <p:grpSp>
          <p:nvGrpSpPr>
            <p:cNvPr id="26" name="Group 25">
              <a:extLst>
                <a:ext uri="{FF2B5EF4-FFF2-40B4-BE49-F238E27FC236}">
                  <a16:creationId xmlns:a16="http://schemas.microsoft.com/office/drawing/2014/main" id="{B877E25B-4B35-4CB8-B191-CF35004B1A40}"/>
                </a:ext>
              </a:extLst>
            </p:cNvPr>
            <p:cNvGrpSpPr/>
            <p:nvPr/>
          </p:nvGrpSpPr>
          <p:grpSpPr>
            <a:xfrm>
              <a:off x="1812515" y="15576892"/>
              <a:ext cx="11054540" cy="4648993"/>
              <a:chOff x="14080776" y="24998449"/>
              <a:chExt cx="12437496" cy="4543425"/>
            </a:xfrm>
          </p:grpSpPr>
          <p:pic>
            <p:nvPicPr>
              <p:cNvPr id="22" name="Picture 21">
                <a:extLst>
                  <a:ext uri="{FF2B5EF4-FFF2-40B4-BE49-F238E27FC236}">
                    <a16:creationId xmlns:a16="http://schemas.microsoft.com/office/drawing/2014/main" id="{D5BB4DF3-9F2C-4BA6-8E1E-B8DF03417C41}"/>
                  </a:ext>
                </a:extLst>
              </p:cNvPr>
              <p:cNvPicPr>
                <a:picLocks noChangeAspect="1"/>
              </p:cNvPicPr>
              <p:nvPr/>
            </p:nvPicPr>
            <p:blipFill>
              <a:blip r:embed="rId4"/>
              <a:stretch>
                <a:fillRect/>
              </a:stretch>
            </p:blipFill>
            <p:spPr>
              <a:xfrm>
                <a:off x="14080776" y="24998449"/>
                <a:ext cx="6134100" cy="4524375"/>
              </a:xfrm>
              <a:prstGeom prst="rect">
                <a:avLst/>
              </a:prstGeom>
            </p:spPr>
          </p:pic>
          <p:pic>
            <p:nvPicPr>
              <p:cNvPr id="24" name="Picture 23">
                <a:extLst>
                  <a:ext uri="{FF2B5EF4-FFF2-40B4-BE49-F238E27FC236}">
                    <a16:creationId xmlns:a16="http://schemas.microsoft.com/office/drawing/2014/main" id="{103FDFC9-C3A8-49EB-9D38-FC0968560823}"/>
                  </a:ext>
                </a:extLst>
              </p:cNvPr>
              <p:cNvPicPr>
                <a:picLocks noChangeAspect="1"/>
              </p:cNvPicPr>
              <p:nvPr/>
            </p:nvPicPr>
            <p:blipFill>
              <a:blip r:embed="rId5"/>
              <a:stretch>
                <a:fillRect/>
              </a:stretch>
            </p:blipFill>
            <p:spPr>
              <a:xfrm>
                <a:off x="20374647" y="24998449"/>
                <a:ext cx="6143625" cy="4543425"/>
              </a:xfrm>
              <a:prstGeom prst="rect">
                <a:avLst/>
              </a:prstGeom>
            </p:spPr>
          </p:pic>
        </p:grpSp>
      </p:grpSp>
      <p:grpSp>
        <p:nvGrpSpPr>
          <p:cNvPr id="35" name="Group 34">
            <a:extLst>
              <a:ext uri="{FF2B5EF4-FFF2-40B4-BE49-F238E27FC236}">
                <a16:creationId xmlns:a16="http://schemas.microsoft.com/office/drawing/2014/main" id="{759C2D42-8DD5-464B-B974-DFD2DD9C8D23}"/>
              </a:ext>
            </a:extLst>
          </p:cNvPr>
          <p:cNvGrpSpPr/>
          <p:nvPr/>
        </p:nvGrpSpPr>
        <p:grpSpPr>
          <a:xfrm>
            <a:off x="27160746" y="14384684"/>
            <a:ext cx="16064721" cy="8180467"/>
            <a:chOff x="27258214" y="15646024"/>
            <a:chExt cx="16064721" cy="8180467"/>
          </a:xfrm>
        </p:grpSpPr>
        <p:pic>
          <p:nvPicPr>
            <p:cNvPr id="17" name="Picture 16">
              <a:extLst>
                <a:ext uri="{FF2B5EF4-FFF2-40B4-BE49-F238E27FC236}">
                  <a16:creationId xmlns:a16="http://schemas.microsoft.com/office/drawing/2014/main" id="{5E7F8257-7089-47D7-B228-439CE2056F1B}"/>
                </a:ext>
              </a:extLst>
            </p:cNvPr>
            <p:cNvPicPr>
              <a:picLocks noChangeAspect="1"/>
            </p:cNvPicPr>
            <p:nvPr/>
          </p:nvPicPr>
          <p:blipFill>
            <a:blip r:embed="rId6"/>
            <a:stretch>
              <a:fillRect/>
            </a:stretch>
          </p:blipFill>
          <p:spPr>
            <a:xfrm>
              <a:off x="27261115" y="15646024"/>
              <a:ext cx="16061820" cy="6071193"/>
            </a:xfrm>
            <a:prstGeom prst="rect">
              <a:avLst/>
            </a:prstGeom>
          </p:spPr>
        </p:pic>
        <p:sp>
          <p:nvSpPr>
            <p:cNvPr id="49" name="TextBox 48">
              <a:extLst>
                <a:ext uri="{FF2B5EF4-FFF2-40B4-BE49-F238E27FC236}">
                  <a16:creationId xmlns:a16="http://schemas.microsoft.com/office/drawing/2014/main" id="{989B8EF0-72E7-4E36-A021-54A1E67096D1}"/>
                </a:ext>
              </a:extLst>
            </p:cNvPr>
            <p:cNvSpPr txBox="1"/>
            <p:nvPr/>
          </p:nvSpPr>
          <p:spPr>
            <a:xfrm>
              <a:off x="27258214" y="22256831"/>
              <a:ext cx="15829747" cy="1569660"/>
            </a:xfrm>
            <a:prstGeom prst="rect">
              <a:avLst/>
            </a:prstGeom>
            <a:noFill/>
          </p:spPr>
          <p:txBody>
            <a:bodyPr wrap="square" rtlCol="0">
              <a:spAutoFit/>
            </a:bodyPr>
            <a:lstStyle/>
            <a:p>
              <a:pPr algn="just"/>
              <a:r>
                <a:rPr lang="en-US" sz="3200" b="1" dirty="0">
                  <a:latin typeface="Times New Roman" panose="02020603050405020304" pitchFamily="18" charset="0"/>
                  <a:cs typeface="Times New Roman" panose="02020603050405020304" pitchFamily="18" charset="0"/>
                </a:rPr>
                <a:t>Figure 3:</a:t>
              </a:r>
              <a:r>
                <a:rPr lang="en-US" sz="3200" dirty="0">
                  <a:latin typeface="Times New Roman" panose="02020603050405020304" pitchFamily="18" charset="0"/>
                  <a:cs typeface="Times New Roman" panose="02020603050405020304" pitchFamily="18" charset="0"/>
                </a:rPr>
                <a:t>.  Times-of-flight [left] and maximum altitudes [right] of lunar regolith with initial velocities and angles above the horizon. The color bars are in a logarithmic stretch to highlight the sensitivity of the results to the initial conditions.  </a:t>
              </a:r>
            </a:p>
          </p:txBody>
        </p:sp>
      </p:grpSp>
      <p:grpSp>
        <p:nvGrpSpPr>
          <p:cNvPr id="34" name="Group 33">
            <a:extLst>
              <a:ext uri="{FF2B5EF4-FFF2-40B4-BE49-F238E27FC236}">
                <a16:creationId xmlns:a16="http://schemas.microsoft.com/office/drawing/2014/main" id="{686BAB12-00DD-42FA-B95E-9D4BFDD796A5}"/>
              </a:ext>
            </a:extLst>
          </p:cNvPr>
          <p:cNvGrpSpPr/>
          <p:nvPr/>
        </p:nvGrpSpPr>
        <p:grpSpPr>
          <a:xfrm>
            <a:off x="27094827" y="3888628"/>
            <a:ext cx="16061820" cy="6933012"/>
            <a:chOff x="27026141" y="4451474"/>
            <a:chExt cx="16061820" cy="6933012"/>
          </a:xfrm>
        </p:grpSpPr>
        <p:pic>
          <p:nvPicPr>
            <p:cNvPr id="16" name="Picture 15">
              <a:extLst>
                <a:ext uri="{FF2B5EF4-FFF2-40B4-BE49-F238E27FC236}">
                  <a16:creationId xmlns:a16="http://schemas.microsoft.com/office/drawing/2014/main" id="{0C1EEEFB-2E39-4F11-B970-AA49E2296796}"/>
                </a:ext>
              </a:extLst>
            </p:cNvPr>
            <p:cNvPicPr>
              <a:picLocks noChangeAspect="1"/>
            </p:cNvPicPr>
            <p:nvPr/>
          </p:nvPicPr>
          <p:blipFill>
            <a:blip r:embed="rId7"/>
            <a:stretch>
              <a:fillRect/>
            </a:stretch>
          </p:blipFill>
          <p:spPr>
            <a:xfrm>
              <a:off x="27026141" y="4451474"/>
              <a:ext cx="16061820" cy="5843733"/>
            </a:xfrm>
            <a:prstGeom prst="rect">
              <a:avLst/>
            </a:prstGeom>
          </p:spPr>
        </p:pic>
        <p:sp>
          <p:nvSpPr>
            <p:cNvPr id="50" name="TextBox 49">
              <a:extLst>
                <a:ext uri="{FF2B5EF4-FFF2-40B4-BE49-F238E27FC236}">
                  <a16:creationId xmlns:a16="http://schemas.microsoft.com/office/drawing/2014/main" id="{550DA934-D90A-4CFF-A705-3F4BEEC25DF8}"/>
                </a:ext>
              </a:extLst>
            </p:cNvPr>
            <p:cNvSpPr txBox="1"/>
            <p:nvPr/>
          </p:nvSpPr>
          <p:spPr>
            <a:xfrm>
              <a:off x="27258214" y="10307268"/>
              <a:ext cx="15829747" cy="1077218"/>
            </a:xfrm>
            <a:prstGeom prst="rect">
              <a:avLst/>
            </a:prstGeom>
            <a:noFill/>
          </p:spPr>
          <p:txBody>
            <a:bodyPr wrap="square" rtlCol="0">
              <a:spAutoFit/>
            </a:bodyPr>
            <a:lstStyle/>
            <a:p>
              <a:pPr algn="just"/>
              <a:r>
                <a:rPr lang="en-US" sz="3200" b="1" dirty="0">
                  <a:latin typeface="Times New Roman" panose="02020603050405020304" pitchFamily="18" charset="0"/>
                  <a:cs typeface="Times New Roman" panose="02020603050405020304" pitchFamily="18" charset="0"/>
                </a:rPr>
                <a:t>Figure 3:</a:t>
              </a:r>
              <a:r>
                <a:rPr lang="en-US" sz="3200" dirty="0">
                  <a:latin typeface="Times New Roman" panose="02020603050405020304" pitchFamily="18" charset="0"/>
                  <a:cs typeface="Times New Roman" panose="02020603050405020304" pitchFamily="18" charset="0"/>
                </a:rPr>
                <a:t>.  Ranges [left] and latitudes [right] of lunar regolith with initial velocities and angles above the horizon. The largest changes are seen at velocities close to 1.68 km/s.</a:t>
              </a:r>
            </a:p>
          </p:txBody>
        </p:sp>
      </p:grpSp>
      <p:sp>
        <p:nvSpPr>
          <p:cNvPr id="51" name="TextBox 4">
            <a:extLst>
              <a:ext uri="{FF2B5EF4-FFF2-40B4-BE49-F238E27FC236}">
                <a16:creationId xmlns:a16="http://schemas.microsoft.com/office/drawing/2014/main" id="{1F5D19E3-B15B-48E5-898B-8EE1C5E3D53D}"/>
              </a:ext>
            </a:extLst>
          </p:cNvPr>
          <p:cNvSpPr txBox="1"/>
          <p:nvPr/>
        </p:nvSpPr>
        <p:spPr>
          <a:xfrm>
            <a:off x="13727166" y="24508355"/>
            <a:ext cx="12952414" cy="6557711"/>
          </a:xfrm>
          <a:prstGeom prst="rect">
            <a:avLst/>
          </a:prstGeom>
          <a:noFill/>
        </p:spPr>
        <p:txBody>
          <a:bodyPr wrap="square" rtlCol="0">
            <a:noAutofit/>
          </a:bodyPr>
          <a:lstStyle/>
          <a:p>
            <a:pPr algn="just"/>
            <a:r>
              <a:rPr lang="en-US" sz="3200" dirty="0">
                <a:solidFill>
                  <a:srgbClr val="000000"/>
                </a:solidFill>
                <a:latin typeface="Times New Roman" panose="02020603050405020304" pitchFamily="18" charset="0"/>
                <a:ea typeface="Times New Roman" panose="02020603050405020304" pitchFamily="18" charset="0"/>
              </a:rPr>
              <a:t>Figure 3 presents the resultant impact ranges and latitudes for all initial velocities and angles. The curvatures in the color contours demonstrate multiple solutions. The range continues to increase toward the lunar circumference as the velocity increases and the angles tend to zero. The sensitivity of the range to the initial angle when the velocity is close to 1:68 km/s is shown by the rapid change in color. The transition from two to one angle solutions is also seen at 1:68 km/s. This is also the point at which the initial velocities are high enough, and angles low enough, to give the particles a trajectory that takes them farther than the north pole and into the opposite hemisphere, i.e., the impact latitudes evolve away from 90 degrees. To impact within a few hundred meters of the launch site (e.g., the lander), the initial velocities must be greater than 1:68 km/s and the angles must be very close zero. A small variation results in an impact outside the footprint of any nearby surface systems.</a:t>
            </a:r>
          </a:p>
          <a:p>
            <a:pPr algn="just"/>
            <a:endParaRPr lang="en-US" sz="3200" dirty="0">
              <a:solidFill>
                <a:srgbClr val="000000"/>
              </a:solidFill>
              <a:latin typeface="Times New Roman" panose="02020603050405020304" pitchFamily="18" charset="0"/>
              <a:ea typeface="Times New Roman" panose="02020603050405020304" pitchFamily="18" charset="0"/>
            </a:endParaRPr>
          </a:p>
        </p:txBody>
      </p:sp>
      <p:sp>
        <p:nvSpPr>
          <p:cNvPr id="54" name="TextBox 4">
            <a:extLst>
              <a:ext uri="{FF2B5EF4-FFF2-40B4-BE49-F238E27FC236}">
                <a16:creationId xmlns:a16="http://schemas.microsoft.com/office/drawing/2014/main" id="{9A8A2C8B-D0F7-4393-822C-CDB3DE200A9F}"/>
              </a:ext>
            </a:extLst>
          </p:cNvPr>
          <p:cNvSpPr txBox="1"/>
          <p:nvPr/>
        </p:nvSpPr>
        <p:spPr>
          <a:xfrm>
            <a:off x="27255657" y="10886251"/>
            <a:ext cx="15874901" cy="3519944"/>
          </a:xfrm>
          <a:prstGeom prst="rect">
            <a:avLst/>
          </a:prstGeom>
          <a:noFill/>
        </p:spPr>
        <p:txBody>
          <a:bodyPr wrap="square" rtlCol="0">
            <a:noAutofit/>
          </a:bodyPr>
          <a:lstStyle/>
          <a:p>
            <a:pPr algn="just"/>
            <a:r>
              <a:rPr lang="en-US" sz="3200" dirty="0">
                <a:solidFill>
                  <a:srgbClr val="000000"/>
                </a:solidFill>
                <a:latin typeface="Times New Roman" panose="02020603050405020304" pitchFamily="18" charset="0"/>
                <a:ea typeface="Times New Roman" panose="02020603050405020304" pitchFamily="18" charset="0"/>
              </a:rPr>
              <a:t>Figure 4 presents the resultant times-of-flight and maximum altitudes for all initial velocities and angles. These data contain the initial velocities and angles that would reach selected altitudes of interest, like the Lunar Reconnaissance Orbiter (LRO, </a:t>
            </a:r>
            <a:r>
              <a:rPr lang="en-US" sz="3200" dirty="0" err="1">
                <a:solidFill>
                  <a:srgbClr val="000000"/>
                </a:solidFill>
                <a:latin typeface="Times New Roman" panose="02020603050405020304" pitchFamily="18" charset="0"/>
                <a:ea typeface="Times New Roman" panose="02020603050405020304" pitchFamily="18" charset="0"/>
              </a:rPr>
              <a:t>perilune</a:t>
            </a:r>
            <a:r>
              <a:rPr lang="en-US" sz="3200" dirty="0">
                <a:solidFill>
                  <a:srgbClr val="000000"/>
                </a:solidFill>
                <a:latin typeface="Times New Roman" panose="02020603050405020304" pitchFamily="18" charset="0"/>
                <a:ea typeface="Times New Roman" panose="02020603050405020304" pitchFamily="18" charset="0"/>
              </a:rPr>
              <a:t> ~20 km) and the Lunar Gateway (</a:t>
            </a:r>
            <a:r>
              <a:rPr lang="en-US" sz="3200" dirty="0" err="1">
                <a:solidFill>
                  <a:srgbClr val="000000"/>
                </a:solidFill>
                <a:latin typeface="Times New Roman" panose="02020603050405020304" pitchFamily="18" charset="0"/>
                <a:ea typeface="Times New Roman" panose="02020603050405020304" pitchFamily="18" charset="0"/>
              </a:rPr>
              <a:t>perilune</a:t>
            </a:r>
            <a:r>
              <a:rPr lang="en-US" sz="3200" dirty="0">
                <a:solidFill>
                  <a:srgbClr val="000000"/>
                </a:solidFill>
                <a:latin typeface="Times New Roman" panose="02020603050405020304" pitchFamily="18" charset="0"/>
                <a:ea typeface="Times New Roman" panose="02020603050405020304" pitchFamily="18" charset="0"/>
              </a:rPr>
              <a:t> ~3000 km). Video analysis of the Apollo landings [8] and simulations [9,10] limit initial angles to be below 15 degrees. Consequently, to intersect with the orbit of LRO, initial angles below 15 degrees would require velocities of greater than 1 km/s, and intersections with the Lunar Gateway orbit would require velocities greater than 2 km/s. </a:t>
            </a:r>
          </a:p>
          <a:p>
            <a:pPr algn="just"/>
            <a:endParaRPr lang="en-US" sz="3200" dirty="0">
              <a:solidFill>
                <a:srgbClr val="000000"/>
              </a:solidFill>
              <a:latin typeface="Times New Roman" panose="02020603050405020304" pitchFamily="18" charset="0"/>
              <a:ea typeface="Times New Roman" panose="02020603050405020304" pitchFamily="18" charset="0"/>
            </a:endParaRPr>
          </a:p>
        </p:txBody>
      </p:sp>
      <p:pic>
        <p:nvPicPr>
          <p:cNvPr id="40" name="Picture 39" descr="Logo, icon&#10;&#10;Description automatically generated">
            <a:extLst>
              <a:ext uri="{FF2B5EF4-FFF2-40B4-BE49-F238E27FC236}">
                <a16:creationId xmlns:a16="http://schemas.microsoft.com/office/drawing/2014/main" id="{909804DF-D413-4BCD-A1C4-61BB398AC1A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924508" y="272092"/>
            <a:ext cx="4156781" cy="3495585"/>
          </a:xfrm>
          <a:prstGeom prst="rect">
            <a:avLst/>
          </a:prstGeom>
        </p:spPr>
      </p:pic>
      <p:sp>
        <p:nvSpPr>
          <p:cNvPr id="8" name="TextBox 7">
            <a:extLst>
              <a:ext uri="{FF2B5EF4-FFF2-40B4-BE49-F238E27FC236}">
                <a16:creationId xmlns:a16="http://schemas.microsoft.com/office/drawing/2014/main" id="{18BC56C1-D235-4F62-B6DE-3C636D7127C0}"/>
              </a:ext>
            </a:extLst>
          </p:cNvPr>
          <p:cNvSpPr txBox="1"/>
          <p:nvPr/>
        </p:nvSpPr>
        <p:spPr>
          <a:xfrm>
            <a:off x="27094827" y="27814628"/>
            <a:ext cx="15773036" cy="1077218"/>
          </a:xfrm>
          <a:prstGeom prst="rect">
            <a:avLst/>
          </a:prstGeom>
          <a:noFill/>
        </p:spPr>
        <p:txBody>
          <a:bodyPr wrap="square" rtlCol="0">
            <a:spAutoFit/>
          </a:bodyPr>
          <a:lstStyle/>
          <a:p>
            <a:pPr algn="just"/>
            <a:r>
              <a:rPr lang="en-US" sz="3200" dirty="0">
                <a:latin typeface="Times New Roman" panose="02020603050405020304" pitchFamily="18" charset="0"/>
                <a:cs typeface="Times New Roman" panose="02020603050405020304" pitchFamily="18" charset="0"/>
              </a:rPr>
              <a:t>This work was supported by Amentum Services, Inc. under the Kennedy Space Center Laboratory Support Services and Operations Contract – 80KSC017C0012.</a:t>
            </a:r>
          </a:p>
        </p:txBody>
      </p:sp>
    </p:spTree>
    <p:extLst>
      <p:ext uri="{BB962C8B-B14F-4D97-AF65-F5344CB8AC3E}">
        <p14:creationId xmlns:p14="http://schemas.microsoft.com/office/powerpoint/2010/main" val="41032774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18532</TotalTime>
  <Words>1446</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HPES ACES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Khodadad, Christina L. (KSC-LASSO-6730)[URS Federal Services, Inc.]</dc:creator>
  <cp:lastModifiedBy>Johnson, Truemilla A. (KSC-ITA00)</cp:lastModifiedBy>
  <cp:revision>152</cp:revision>
  <cp:lastPrinted>2019-07-02T20:51:54Z</cp:lastPrinted>
  <dcterms:created xsi:type="dcterms:W3CDTF">2019-06-23T03:13:19Z</dcterms:created>
  <dcterms:modified xsi:type="dcterms:W3CDTF">2021-05-24T18:53:56Z</dcterms:modified>
</cp:coreProperties>
</file>