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sldIdLst>
    <p:sldId id="264" r:id="rId2"/>
    <p:sldId id="265" r:id="rId3"/>
    <p:sldId id="277" r:id="rId4"/>
    <p:sldId id="288" r:id="rId5"/>
    <p:sldId id="274" r:id="rId6"/>
    <p:sldId id="271" r:id="rId7"/>
    <p:sldId id="260" r:id="rId8"/>
    <p:sldId id="272" r:id="rId9"/>
    <p:sldId id="275" r:id="rId10"/>
    <p:sldId id="286" r:id="rId11"/>
    <p:sldId id="276" r:id="rId12"/>
    <p:sldId id="278" r:id="rId13"/>
    <p:sldId id="283" r:id="rId14"/>
    <p:sldId id="289" r:id="rId15"/>
    <p:sldId id="291" r:id="rId16"/>
    <p:sldId id="269" r:id="rId17"/>
    <p:sldId id="256" r:id="rId18"/>
    <p:sldId id="257" r:id="rId19"/>
    <p:sldId id="261" r:id="rId20"/>
    <p:sldId id="262" r:id="rId21"/>
    <p:sldId id="263" r:id="rId22"/>
    <p:sldId id="296" r:id="rId23"/>
    <p:sldId id="267" r:id="rId24"/>
    <p:sldId id="290" r:id="rId25"/>
    <p:sldId id="292" r:id="rId26"/>
    <p:sldId id="293" r:id="rId27"/>
    <p:sldId id="294" r:id="rId28"/>
    <p:sldId id="295" r:id="rId29"/>
    <p:sldId id="287" r:id="rId30"/>
    <p:sldId id="297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F4AFF"/>
    <a:srgbClr val="D9D9D9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3B1CF55-C841-DA4A-A8F5-90D486292259}" v="2" dt="2021-05-21T17:42:37.1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511"/>
    <p:restoredTop sz="88571"/>
  </p:normalViewPr>
  <p:slideViewPr>
    <p:cSldViewPr snapToGrid="0" snapToObjects="1">
      <p:cViewPr varScale="1">
        <p:scale>
          <a:sx n="113" d="100"/>
          <a:sy n="113" d="100"/>
        </p:scale>
        <p:origin x="56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87D00C-848B-4541-93E8-FB6F75F9DE35}" type="datetimeFigureOut">
              <a:rPr lang="en-US" smtClean="0"/>
              <a:t>5/21/21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FFD371-BCB9-0440-AD7D-B75985D7C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966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FFD371-BCB9-0440-AD7D-B75985D7C2C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2124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Galileo, Shuttle, Orion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FFD371-BCB9-0440-AD7D-B75985D7C2C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4492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Review basic description of each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FFD371-BCB9-0440-AD7D-B75985D7C2C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143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3DC686-2560-1941-9F36-905BE3BAC6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81F1D0-2655-C249-966C-BE499E1DC1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5B5C12-8F84-C349-95FF-F3D20887D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38412-3C48-3648-BEC5-51F253197B82}" type="datetimeFigureOut">
              <a:rPr lang="en-US" smtClean="0"/>
              <a:t>5/21/21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A991F4-13DF-9542-8871-3D0E9BBA4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8C8C9F-D97C-2240-954F-056F1B58F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481BC-D23B-214C-9089-FE3D9FFAC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042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F9199-AB7D-A444-A62B-3E36F1CF3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3F152B-BCE7-B746-AD4C-CA4AEA04A7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6FCE9F-6E73-3648-B34F-D2078FC11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38412-3C48-3648-BEC5-51F253197B82}" type="datetimeFigureOut">
              <a:rPr lang="en-US" smtClean="0"/>
              <a:t>5/21/21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5880D6-0DB6-6444-9406-47097137A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5F4932-8353-894A-9D12-A6CDB6D24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481BC-D23B-214C-9089-FE3D9FFAC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303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0BFEC4A-8B2D-E746-A051-4A232143BD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479A9F-7753-1B49-BB74-241CBBA66C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0524B4-1C6F-9E49-8E44-7A6005784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38412-3C48-3648-BEC5-51F253197B82}" type="datetimeFigureOut">
              <a:rPr lang="en-US" smtClean="0"/>
              <a:t>5/21/21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CB88FF-2191-3049-AE25-2C390647D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732BA2-5360-5646-8628-96BFD2302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481BC-D23B-214C-9089-FE3D9FFAC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927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9682F5-AC9E-9A41-971F-C47B597CD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FB405F-4C71-D543-9508-C5381669D2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10D655-B444-3940-B94D-E06EF9E29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38412-3C48-3648-BEC5-51F253197B82}" type="datetimeFigureOut">
              <a:rPr lang="en-US" smtClean="0"/>
              <a:t>5/21/21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9E0EB5-EBBD-5641-8175-0228AE3B4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EF2CCE-92E7-754B-B0D3-22A74FD83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481BC-D23B-214C-9089-FE3D9FFAC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464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9C5F13-B7A4-1742-AF43-E2D6533DC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C7416B-F552-9C4A-B691-D711C4AEF0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FBCFC1-BFD0-0345-A0C9-61B68B764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38412-3C48-3648-BEC5-51F253197B82}" type="datetimeFigureOut">
              <a:rPr lang="en-US" smtClean="0"/>
              <a:t>5/21/21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BFAB1D-4F6D-C043-A07D-F54DE6C07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474FB7-56FC-864C-9D51-0BFA974A5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481BC-D23B-214C-9089-FE3D9FFAC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270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8BC77-46BB-0943-B8D4-254F35942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B90CD3-37B5-3043-AF46-6B4A9DC68B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EB3FFD-19EE-0947-B08A-AFF66F6AA1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3C3971-1B53-CD48-89A1-F2E79CF56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38412-3C48-3648-BEC5-51F253197B82}" type="datetimeFigureOut">
              <a:rPr lang="en-US" smtClean="0"/>
              <a:t>5/21/21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BB2B52-1EE3-E048-8B09-06882B1C0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28F298-1367-284A-9D5C-6D6713B33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481BC-D23B-214C-9089-FE3D9FFAC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033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B626B-1D5C-7347-9227-524273D3E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24BE9E-F33B-F74E-B0F0-E9D96945FB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EE5158-C414-2446-801A-0FF4273614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9E6338-0C1E-C34F-95D9-36409F1DB4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B45F35-927A-314C-8740-4CD75FCDC9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69333C-18DA-714C-BCB4-6F6A53FCD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38412-3C48-3648-BEC5-51F253197B82}" type="datetimeFigureOut">
              <a:rPr lang="en-US" smtClean="0"/>
              <a:t>5/21/21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BA2C96A-35A0-9346-9D32-DED10C63E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57EC53B-AA2A-D34F-9A60-BBCB67417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481BC-D23B-214C-9089-FE3D9FFAC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166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CE3083-88B0-234C-AB18-C5A87FC50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1D262C-EC59-164E-A2F7-180FBFF45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38412-3C48-3648-BEC5-51F253197B82}" type="datetimeFigureOut">
              <a:rPr lang="en-US" smtClean="0"/>
              <a:t>5/21/21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8470AB-C903-7549-80AD-BDB679044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EFA163-EECB-AB4D-B7B5-AEA2EC6C8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481BC-D23B-214C-9089-FE3D9FFAC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242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5CBD4E-C2D8-314B-964B-CA94F5635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38412-3C48-3648-BEC5-51F253197B82}" type="datetimeFigureOut">
              <a:rPr lang="en-US" smtClean="0"/>
              <a:t>5/21/21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A2419D-EF21-0146-B6B8-5CFF6D6FF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E43C81-F52C-EB45-88A0-DA8F79F79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481BC-D23B-214C-9089-FE3D9FFAC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241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5DFED-4B71-4A4C-B131-D235429F8E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2298AB-BDD8-114E-9F0E-9485C2ECC8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CC4C30-D720-AC40-B8F3-8A4E07D4C4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4C859A-B9E6-044D-992B-43B40937B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38412-3C48-3648-BEC5-51F253197B82}" type="datetimeFigureOut">
              <a:rPr lang="en-US" smtClean="0"/>
              <a:t>5/21/21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F7C42B-648E-314A-839C-F001F62B3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0D21B1-6EDE-2843-9794-C9C8F0B27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481BC-D23B-214C-9089-FE3D9FFAC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092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E8015-4A0E-AD43-B8E0-40058E37A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7164A6-2597-E041-9AAC-4609FF569C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7AE67D-B8E1-7149-A353-A757E9E167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D571F3-4E77-7C42-8DBF-C7DDD742B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38412-3C48-3648-BEC5-51F253197B82}" type="datetimeFigureOut">
              <a:rPr lang="en-US" smtClean="0"/>
              <a:t>5/21/21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46860D-B898-D644-8EB6-786E24324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066343-DE23-8D46-BB1C-E4E5B8F5D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481BC-D23B-214C-9089-FE3D9FFAC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144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41DF2A-C2F7-1B4F-9A20-71890BD83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AE43C8-E698-3A4A-90EC-AAB448EA6C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528DFB-410E-9C41-9690-0E86907B49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B38412-3C48-3648-BEC5-51F253197B82}" type="datetimeFigureOut">
              <a:rPr lang="en-US" smtClean="0"/>
              <a:t>5/21/21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3DCB53-856E-5C40-83AB-98238FA86A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EE6FBC-66CF-8E42-B152-CB7C9CC68E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6481BC-D23B-214C-9089-FE3D9FFAC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223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316189-65A8-5842-A9E3-CC5F75FF4E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survey of thermocouple anomalies: mechanisms, interpretation, and mitigation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3B483E-CCB8-1E46-8E2D-A4390DE1FB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77771"/>
            <a:ext cx="9144000" cy="1655762"/>
          </a:xfrm>
        </p:spPr>
        <p:txBody>
          <a:bodyPr/>
          <a:lstStyle/>
          <a:p>
            <a:r>
              <a:rPr lang="en-US" dirty="0"/>
              <a:t>Magnus Haw</a:t>
            </a:r>
          </a:p>
          <a:p>
            <a:r>
              <a:rPr lang="en-US" dirty="0"/>
              <a:t>NSMMS-NESC</a:t>
            </a:r>
          </a:p>
          <a:p>
            <a:r>
              <a:rPr lang="en-US" dirty="0"/>
              <a:t>June 24, 2021</a:t>
            </a:r>
          </a:p>
        </p:txBody>
      </p:sp>
    </p:spTree>
    <p:extLst>
      <p:ext uri="{BB962C8B-B14F-4D97-AF65-F5344CB8AC3E}">
        <p14:creationId xmlns:p14="http://schemas.microsoft.com/office/powerpoint/2010/main" val="31987693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B5E29-D405-9F49-B281-1858B0DA2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661" y="98907"/>
            <a:ext cx="4919305" cy="1325563"/>
          </a:xfrm>
        </p:spPr>
        <p:txBody>
          <a:bodyPr/>
          <a:lstStyle/>
          <a:p>
            <a:r>
              <a:rPr lang="en-US" dirty="0"/>
              <a:t>Numerical Methods</a:t>
            </a:r>
          </a:p>
        </p:txBody>
      </p:sp>
      <p:pic>
        <p:nvPicPr>
          <p:cNvPr id="5" name="Content Placeholder 4" descr="A close up of a cage&#10;&#10;Description automatically generated">
            <a:extLst>
              <a:ext uri="{FF2B5EF4-FFF2-40B4-BE49-F238E27FC236}">
                <a16:creationId xmlns:a16="http://schemas.microsoft.com/office/drawing/2014/main" id="{4CD10019-4F42-D749-A0B5-5DE01ABE99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0" y="798914"/>
            <a:ext cx="5953017" cy="5260171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160EF23-EA6C-0045-BE1E-E380AF168706}"/>
              </a:ext>
            </a:extLst>
          </p:cNvPr>
          <p:cNvSpPr txBox="1"/>
          <p:nvPr/>
        </p:nvSpPr>
        <p:spPr>
          <a:xfrm>
            <a:off x="392920" y="1504515"/>
            <a:ext cx="50227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Used Python API for </a:t>
            </a:r>
            <a:r>
              <a:rPr lang="en-US" sz="2400" dirty="0" err="1"/>
              <a:t>FEniCS</a:t>
            </a:r>
            <a:r>
              <a:rPr lang="en-US" sz="2400" dirty="0"/>
              <a:t> platform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Finite element solver (2</a:t>
            </a:r>
            <a:r>
              <a:rPr lang="en-US" sz="2400" baseline="30000" dirty="0"/>
              <a:t>nd</a:t>
            </a:r>
            <a:r>
              <a:rPr lang="en-US" sz="2400" dirty="0"/>
              <a:t> order): Rayleigh-Ritz (variational calculus method)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982127-CA5D-0643-AB46-439E306BFD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249" y="3478761"/>
            <a:ext cx="3960873" cy="76910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6B41E6C-8081-1D41-8170-6FE8006D59BF}"/>
              </a:ext>
            </a:extLst>
          </p:cNvPr>
          <p:cNvSpPr txBox="1"/>
          <p:nvPr/>
        </p:nvSpPr>
        <p:spPr>
          <a:xfrm>
            <a:off x="439838" y="3185747"/>
            <a:ext cx="5132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Variational (weak) formulation of potential equation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206C1EA-7B91-7649-8FB1-558B5B06F232}"/>
              </a:ext>
            </a:extLst>
          </p:cNvPr>
          <p:cNvSpPr txBox="1"/>
          <p:nvPr/>
        </p:nvSpPr>
        <p:spPr>
          <a:xfrm>
            <a:off x="439838" y="4919241"/>
            <a:ext cx="542852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System run on full-domain and half domain.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half domain mesh contained higher resolution in the </a:t>
            </a:r>
            <a:r>
              <a:rPr lang="en-US" dirty="0" err="1"/>
              <a:t>yz</a:t>
            </a:r>
            <a:r>
              <a:rPr lang="en-US" dirty="0"/>
              <a:t>-plane to better resolve the small wire radius.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All tests gave equivalent results for the wire voltage within 1%.</a:t>
            </a:r>
          </a:p>
          <a:p>
            <a:r>
              <a:rPr lang="en-US" dirty="0"/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2275648-482E-2F42-9039-F54A82570A62}"/>
              </a:ext>
            </a:extLst>
          </p:cNvPr>
          <p:cNvSpPr txBox="1"/>
          <p:nvPr/>
        </p:nvSpPr>
        <p:spPr>
          <a:xfrm>
            <a:off x="212203" y="4457576"/>
            <a:ext cx="31173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Numerical convergence</a:t>
            </a:r>
          </a:p>
        </p:txBody>
      </p:sp>
    </p:spTree>
    <p:extLst>
      <p:ext uri="{BB962C8B-B14F-4D97-AF65-F5344CB8AC3E}">
        <p14:creationId xmlns:p14="http://schemas.microsoft.com/office/powerpoint/2010/main" val="34433995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603EB2-A9C0-4549-96CD-E33AB3B2C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653584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Assuming linear surface potential: 34-75% coupling </a:t>
            </a:r>
            <a:br>
              <a:rPr lang="en-US" dirty="0"/>
            </a:br>
            <a:endParaRPr lang="en-US" dirty="0"/>
          </a:p>
        </p:txBody>
      </p:sp>
      <p:pic>
        <p:nvPicPr>
          <p:cNvPr id="5" name="Content Placeholder 4" descr="A screen shot of a computer&#10;&#10;Description automatically generated">
            <a:extLst>
              <a:ext uri="{FF2B5EF4-FFF2-40B4-BE49-F238E27FC236}">
                <a16:creationId xmlns:a16="http://schemas.microsoft.com/office/drawing/2014/main" id="{3F1DF2BB-A017-6948-96AE-88B977816F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8651" y="1862695"/>
            <a:ext cx="6820278" cy="4351338"/>
          </a:xfrm>
        </p:spPr>
      </p:pic>
      <p:pic>
        <p:nvPicPr>
          <p:cNvPr id="8" name="Picture 7" descr="Chart, line chart&#10;&#10;Description automatically generated">
            <a:extLst>
              <a:ext uri="{FF2B5EF4-FFF2-40B4-BE49-F238E27FC236}">
                <a16:creationId xmlns:a16="http://schemas.microsoft.com/office/drawing/2014/main" id="{4EF27919-8982-D341-8BE6-49A9E83EA1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9700" y="2076353"/>
            <a:ext cx="4143649" cy="3924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6050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603EB2-A9C0-4549-96CD-E33AB3B2C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265" y="365125"/>
            <a:ext cx="10824519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Assuming dipole surface potential: 17-36% coupling </a:t>
            </a:r>
            <a:br>
              <a:rPr lang="en-US" dirty="0"/>
            </a:b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F1DF2BB-A017-6948-96AE-88B977816F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288651" y="1992979"/>
            <a:ext cx="6820278" cy="4090770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EF27919-8982-D341-8BE6-49A9E83EA18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759700" y="2102749"/>
            <a:ext cx="4143649" cy="3871229"/>
          </a:xfrm>
          <a:prstGeom prst="rect">
            <a:avLst/>
          </a:prstGeom>
        </p:spPr>
      </p:pic>
      <p:pic>
        <p:nvPicPr>
          <p:cNvPr id="7" name="Picture 6" descr="A picture containing computer, computer, sitting, colorful&#10;&#10;Description automatically generated">
            <a:extLst>
              <a:ext uri="{FF2B5EF4-FFF2-40B4-BE49-F238E27FC236}">
                <a16:creationId xmlns:a16="http://schemas.microsoft.com/office/drawing/2014/main" id="{C23CEDFA-719E-7A4E-85ED-B2B40ABF30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329" y="1126713"/>
            <a:ext cx="10437341" cy="5535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420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1DFAA4-4607-DE4E-856B-340E6E562A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conductivity ratio between the TC wire and the sample is strongly dependent on temperature.</a:t>
            </a:r>
          </a:p>
          <a:p>
            <a:pPr lvl="1"/>
            <a:r>
              <a:rPr lang="en-US" dirty="0"/>
              <a:t>metal conductivity drops at higher temperatures (5x)</a:t>
            </a:r>
          </a:p>
          <a:p>
            <a:pPr lvl="1"/>
            <a:r>
              <a:rPr lang="en-US" dirty="0"/>
              <a:t>char conductivity increases at higher temperatures (&gt;2x)</a:t>
            </a:r>
          </a:p>
          <a:p>
            <a:pPr lvl="1"/>
            <a:r>
              <a:rPr lang="en-US" dirty="0"/>
              <a:t>contribution of pyrolysis gases to conductivity is unknown (??)</a:t>
            </a:r>
          </a:p>
          <a:p>
            <a:r>
              <a:rPr lang="en-US" dirty="0"/>
              <a:t>Estimate: &gt; 10000/1 at low temperatures (300 K)</a:t>
            </a:r>
          </a:p>
          <a:p>
            <a:r>
              <a:rPr lang="en-US" dirty="0"/>
              <a:t>Estimate: &lt; 1000/1 at high temperatures (1500 K)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FDF6F96-54C0-1342-98B0-1EE5A2FD1DF7}"/>
              </a:ext>
            </a:extLst>
          </p:cNvPr>
          <p:cNvSpPr txBox="1">
            <a:spLocks/>
          </p:cNvSpPr>
          <p:nvPr/>
        </p:nvSpPr>
        <p:spPr>
          <a:xfrm>
            <a:off x="683172" y="517525"/>
            <a:ext cx="1082302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#1. Surface voltage coupling: Conductivity ratio</a:t>
            </a:r>
          </a:p>
        </p:txBody>
      </p:sp>
    </p:spTree>
    <p:extLst>
      <p:ext uri="{BB962C8B-B14F-4D97-AF65-F5344CB8AC3E}">
        <p14:creationId xmlns:p14="http://schemas.microsoft.com/office/powerpoint/2010/main" val="30840376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9B5A8D-B7A7-0A4D-9CDA-51D5E7374B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Atmospheric entry conditions where boundary layer electron density is &gt;&gt; 10</a:t>
            </a:r>
            <a:r>
              <a:rPr lang="en-US" baseline="30000" dirty="0"/>
              <a:t>17</a:t>
            </a:r>
            <a:r>
              <a:rPr lang="en-US" dirty="0"/>
              <a:t> m</a:t>
            </a:r>
            <a:r>
              <a:rPr lang="en-US" baseline="30000" dirty="0"/>
              <a:t>3 </a:t>
            </a:r>
            <a:r>
              <a:rPr lang="en-US" dirty="0"/>
              <a:t>(~</a:t>
            </a:r>
            <a:r>
              <a:rPr lang="en-US" dirty="0" err="1"/>
              <a:t>T</a:t>
            </a:r>
            <a:r>
              <a:rPr lang="en-US" baseline="-25000" dirty="0" err="1"/>
              <a:t>gas</a:t>
            </a:r>
            <a:r>
              <a:rPr lang="en-US" dirty="0"/>
              <a:t> &gt; 5000 K)</a:t>
            </a:r>
          </a:p>
          <a:p>
            <a:r>
              <a:rPr lang="en-US" dirty="0"/>
              <a:t>TCs are embedded near the surface (&lt; 0.25’’)</a:t>
            </a:r>
          </a:p>
          <a:p>
            <a:r>
              <a:rPr lang="en-US" dirty="0"/>
              <a:t>Anomaly is enhanced by turbulence and TPS materials containing elements with low ionization potentials (e.g., Si, Al).</a:t>
            </a:r>
          </a:p>
          <a:p>
            <a:r>
              <a:rPr lang="en-US" dirty="0"/>
              <a:t>Anomaly is enhanced at higher material temperatures (char conductivity rises, metal conductivity falls)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C06F640-BFB7-4E4B-B72A-7FE2CD0F5029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#1. Surface voltage coupling: Relevance</a:t>
            </a:r>
          </a:p>
        </p:txBody>
      </p:sp>
    </p:spTree>
    <p:extLst>
      <p:ext uri="{BB962C8B-B14F-4D97-AF65-F5344CB8AC3E}">
        <p14:creationId xmlns:p14="http://schemas.microsoft.com/office/powerpoint/2010/main" val="26598650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9B5A8D-B7A7-0A4D-9CDA-51D5E7374B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Electrically insulate near-surface TC wires </a:t>
            </a:r>
          </a:p>
          <a:p>
            <a:r>
              <a:rPr lang="en-US" dirty="0"/>
              <a:t>Reduce conductivity of TPS material/pyrolysis products (remove Si)</a:t>
            </a:r>
          </a:p>
          <a:p>
            <a:r>
              <a:rPr lang="en-US" dirty="0"/>
              <a:t>Get surface voltage distribution by measuring single-ended voltages of each TC contact, then model &amp; correct for perturbations.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C06F640-BFB7-4E4B-B72A-7FE2CD0F5029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#1. Surface voltage coupling: Mitigation</a:t>
            </a:r>
          </a:p>
        </p:txBody>
      </p:sp>
    </p:spTree>
    <p:extLst>
      <p:ext uri="{BB962C8B-B14F-4D97-AF65-F5344CB8AC3E}">
        <p14:creationId xmlns:p14="http://schemas.microsoft.com/office/powerpoint/2010/main" val="40802953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D66C9E-E54F-8A44-AA0A-09E934F354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Short story: Hall effect current driven through TC</a:t>
            </a:r>
          </a:p>
          <a:p>
            <a:endParaRPr lang="en-US" dirty="0"/>
          </a:p>
          <a:p>
            <a:r>
              <a:rPr lang="en-US" dirty="0"/>
              <a:t>Long story: </a:t>
            </a:r>
          </a:p>
          <a:p>
            <a:pPr lvl="1"/>
            <a:r>
              <a:rPr lang="en-US" dirty="0"/>
              <a:t>Hall effect from Earth’s magnetic field creates an orientation dependent voltage drop across spacecraft frame</a:t>
            </a:r>
          </a:p>
          <a:p>
            <a:pPr lvl="1"/>
            <a:r>
              <a:rPr lang="en-US" dirty="0"/>
              <a:t>A low impedance or grounded TC terminal allows current to flow through measurement circuit</a:t>
            </a:r>
          </a:p>
          <a:p>
            <a:pPr lvl="1"/>
            <a:r>
              <a:rPr lang="en-US" dirty="0"/>
              <a:t>Ionized pyrolysis gases short TC to external plasma</a:t>
            </a:r>
          </a:p>
          <a:p>
            <a:pPr lvl="1"/>
            <a:r>
              <a:rPr lang="en-US" dirty="0"/>
              <a:t>Circuit is closed via current path through external layer of plasma</a:t>
            </a:r>
          </a:p>
          <a:p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4BC2855-7592-E54C-AEC8-4EB8640C0358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#2. Hall effect currents</a:t>
            </a:r>
          </a:p>
        </p:txBody>
      </p:sp>
    </p:spTree>
    <p:extLst>
      <p:ext uri="{BB962C8B-B14F-4D97-AF65-F5344CB8AC3E}">
        <p14:creationId xmlns:p14="http://schemas.microsoft.com/office/powerpoint/2010/main" val="19652981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1322AEAC-7518-AE4C-9AD6-A68ADB90A4A1}"/>
              </a:ext>
            </a:extLst>
          </p:cNvPr>
          <p:cNvSpPr/>
          <p:nvPr/>
        </p:nvSpPr>
        <p:spPr>
          <a:xfrm>
            <a:off x="2877065" y="1507524"/>
            <a:ext cx="6437870" cy="3842951"/>
          </a:xfrm>
          <a:prstGeom prst="ellipse">
            <a:avLst/>
          </a:prstGeom>
          <a:noFill/>
          <a:ln w="762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9A70F3D-CF92-5A4A-B73E-4E4E7DD95E3C}"/>
              </a:ext>
            </a:extLst>
          </p:cNvPr>
          <p:cNvCxnSpPr/>
          <p:nvPr/>
        </p:nvCxnSpPr>
        <p:spPr>
          <a:xfrm>
            <a:off x="5226226" y="2921788"/>
            <a:ext cx="1797269" cy="0"/>
          </a:xfrm>
          <a:prstGeom prst="straightConnector1">
            <a:avLst/>
          </a:prstGeom>
          <a:ln w="762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82405E5-6D7F-AD4A-B609-B5C1B07EDA27}"/>
              </a:ext>
            </a:extLst>
          </p:cNvPr>
          <p:cNvCxnSpPr>
            <a:cxnSpLocks/>
          </p:cNvCxnSpPr>
          <p:nvPr/>
        </p:nvCxnSpPr>
        <p:spPr>
          <a:xfrm flipV="1">
            <a:off x="6038191" y="136639"/>
            <a:ext cx="0" cy="1244765"/>
          </a:xfrm>
          <a:prstGeom prst="straightConnector1">
            <a:avLst/>
          </a:prstGeom>
          <a:ln w="76200">
            <a:solidFill>
              <a:srgbClr val="59595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84A3CB2B-4125-4F40-B6E6-D86DAC69E7F3}"/>
              </a:ext>
            </a:extLst>
          </p:cNvPr>
          <p:cNvSpPr txBox="1"/>
          <p:nvPr/>
        </p:nvSpPr>
        <p:spPr>
          <a:xfrm>
            <a:off x="5250261" y="2489396"/>
            <a:ext cx="1749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VxB</a:t>
            </a:r>
            <a:r>
              <a:rPr lang="en-US" dirty="0"/>
              <a:t> electric field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5B3991B-8BCD-6544-9665-BBCFA44C5AC0}"/>
              </a:ext>
            </a:extLst>
          </p:cNvPr>
          <p:cNvGrpSpPr/>
          <p:nvPr/>
        </p:nvGrpSpPr>
        <p:grpSpPr>
          <a:xfrm>
            <a:off x="5077801" y="693064"/>
            <a:ext cx="315310" cy="304800"/>
            <a:chOff x="5454869" y="3026979"/>
            <a:chExt cx="315310" cy="30480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6DD3769C-A38D-9842-A798-7F4016B6CFA9}"/>
                </a:ext>
              </a:extLst>
            </p:cNvPr>
            <p:cNvSpPr/>
            <p:nvPr/>
          </p:nvSpPr>
          <p:spPr>
            <a:xfrm>
              <a:off x="5454869" y="3026979"/>
              <a:ext cx="315310" cy="304800"/>
            </a:xfrm>
            <a:prstGeom prst="ellipse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E0A88E96-2FB2-794A-9143-7029DABF69AC}"/>
                </a:ext>
              </a:extLst>
            </p:cNvPr>
            <p:cNvSpPr/>
            <p:nvPr/>
          </p:nvSpPr>
          <p:spPr>
            <a:xfrm>
              <a:off x="5567855" y="3129455"/>
              <a:ext cx="89338" cy="9984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4314267-9440-5243-87D9-3CA123C10985}"/>
              </a:ext>
            </a:extLst>
          </p:cNvPr>
          <p:cNvSpPr txBox="1"/>
          <p:nvPr/>
        </p:nvSpPr>
        <p:spPr>
          <a:xfrm>
            <a:off x="4821655" y="298810"/>
            <a:ext cx="791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B-field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4D64898-638D-9447-9944-4BA259A8BC89}"/>
              </a:ext>
            </a:extLst>
          </p:cNvPr>
          <p:cNvSpPr txBox="1"/>
          <p:nvPr/>
        </p:nvSpPr>
        <p:spPr>
          <a:xfrm>
            <a:off x="6096000" y="466711"/>
            <a:ext cx="926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Velocity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2806C92-C8E4-8A4D-BEAB-A958CF1A6C2D}"/>
              </a:ext>
            </a:extLst>
          </p:cNvPr>
          <p:cNvSpPr txBox="1"/>
          <p:nvPr/>
        </p:nvSpPr>
        <p:spPr>
          <a:xfrm>
            <a:off x="5366756" y="1652580"/>
            <a:ext cx="13428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Metal frame</a:t>
            </a:r>
          </a:p>
        </p:txBody>
      </p:sp>
    </p:spTree>
    <p:extLst>
      <p:ext uri="{BB962C8B-B14F-4D97-AF65-F5344CB8AC3E}">
        <p14:creationId xmlns:p14="http://schemas.microsoft.com/office/powerpoint/2010/main" val="20354934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1322AEAC-7518-AE4C-9AD6-A68ADB90A4A1}"/>
              </a:ext>
            </a:extLst>
          </p:cNvPr>
          <p:cNvSpPr/>
          <p:nvPr/>
        </p:nvSpPr>
        <p:spPr>
          <a:xfrm>
            <a:off x="2877065" y="1507524"/>
            <a:ext cx="6437870" cy="3842951"/>
          </a:xfrm>
          <a:prstGeom prst="ellipse">
            <a:avLst/>
          </a:prstGeom>
          <a:noFill/>
          <a:ln w="762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82405E5-6D7F-AD4A-B609-B5C1B07EDA27}"/>
              </a:ext>
            </a:extLst>
          </p:cNvPr>
          <p:cNvCxnSpPr>
            <a:cxnSpLocks/>
          </p:cNvCxnSpPr>
          <p:nvPr/>
        </p:nvCxnSpPr>
        <p:spPr>
          <a:xfrm flipV="1">
            <a:off x="6038191" y="136639"/>
            <a:ext cx="0" cy="1244765"/>
          </a:xfrm>
          <a:prstGeom prst="straightConnector1">
            <a:avLst/>
          </a:prstGeom>
          <a:ln w="76200">
            <a:solidFill>
              <a:srgbClr val="59595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5B3991B-8BCD-6544-9665-BBCFA44C5AC0}"/>
              </a:ext>
            </a:extLst>
          </p:cNvPr>
          <p:cNvGrpSpPr/>
          <p:nvPr/>
        </p:nvGrpSpPr>
        <p:grpSpPr>
          <a:xfrm>
            <a:off x="5077801" y="693064"/>
            <a:ext cx="315310" cy="304800"/>
            <a:chOff x="5454869" y="3026979"/>
            <a:chExt cx="315310" cy="30480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6DD3769C-A38D-9842-A798-7F4016B6CFA9}"/>
                </a:ext>
              </a:extLst>
            </p:cNvPr>
            <p:cNvSpPr/>
            <p:nvPr/>
          </p:nvSpPr>
          <p:spPr>
            <a:xfrm>
              <a:off x="5454869" y="3026979"/>
              <a:ext cx="315310" cy="304800"/>
            </a:xfrm>
            <a:prstGeom prst="ellipse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E0A88E96-2FB2-794A-9143-7029DABF69AC}"/>
                </a:ext>
              </a:extLst>
            </p:cNvPr>
            <p:cNvSpPr/>
            <p:nvPr/>
          </p:nvSpPr>
          <p:spPr>
            <a:xfrm>
              <a:off x="5567855" y="3129455"/>
              <a:ext cx="89338" cy="9984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4314267-9440-5243-87D9-3CA123C10985}"/>
              </a:ext>
            </a:extLst>
          </p:cNvPr>
          <p:cNvSpPr txBox="1"/>
          <p:nvPr/>
        </p:nvSpPr>
        <p:spPr>
          <a:xfrm>
            <a:off x="4821655" y="298810"/>
            <a:ext cx="791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B-field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4D64898-638D-9447-9944-4BA259A8BC89}"/>
              </a:ext>
            </a:extLst>
          </p:cNvPr>
          <p:cNvSpPr txBox="1"/>
          <p:nvPr/>
        </p:nvSpPr>
        <p:spPr>
          <a:xfrm>
            <a:off x="6096000" y="466711"/>
            <a:ext cx="926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Velocity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DE9E036-91D4-2940-B52B-7206086DAE3F}"/>
              </a:ext>
            </a:extLst>
          </p:cNvPr>
          <p:cNvSpPr txBox="1"/>
          <p:nvPr/>
        </p:nvSpPr>
        <p:spPr>
          <a:xfrm>
            <a:off x="9164894" y="2505669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87FE5AB-A247-E342-BFD1-1D7AD855734C}"/>
              </a:ext>
            </a:extLst>
          </p:cNvPr>
          <p:cNvSpPr txBox="1"/>
          <p:nvPr/>
        </p:nvSpPr>
        <p:spPr>
          <a:xfrm>
            <a:off x="9317294" y="3059667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8FBFE15-8E89-624C-A271-90839ADE3CE1}"/>
              </a:ext>
            </a:extLst>
          </p:cNvPr>
          <p:cNvSpPr txBox="1"/>
          <p:nvPr/>
        </p:nvSpPr>
        <p:spPr>
          <a:xfrm>
            <a:off x="9317294" y="359216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E3A6E8A-9BE4-E849-B234-ECC581B4612E}"/>
              </a:ext>
            </a:extLst>
          </p:cNvPr>
          <p:cNvSpPr txBox="1"/>
          <p:nvPr/>
        </p:nvSpPr>
        <p:spPr>
          <a:xfrm>
            <a:off x="2702988" y="2670866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53949B1-DDA5-5B45-8E5A-9838DD8983DF}"/>
              </a:ext>
            </a:extLst>
          </p:cNvPr>
          <p:cNvSpPr txBox="1"/>
          <p:nvPr/>
        </p:nvSpPr>
        <p:spPr>
          <a:xfrm>
            <a:off x="2575389" y="3017076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78A16DE-D342-6C42-92A9-127EB1FDED83}"/>
              </a:ext>
            </a:extLst>
          </p:cNvPr>
          <p:cNvSpPr txBox="1"/>
          <p:nvPr/>
        </p:nvSpPr>
        <p:spPr>
          <a:xfrm>
            <a:off x="2614017" y="3683136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06B1204C-37C2-0749-87C7-8300694D774E}"/>
              </a:ext>
            </a:extLst>
          </p:cNvPr>
          <p:cNvCxnSpPr/>
          <p:nvPr/>
        </p:nvCxnSpPr>
        <p:spPr>
          <a:xfrm>
            <a:off x="5382950" y="3428999"/>
            <a:ext cx="1797269" cy="0"/>
          </a:xfrm>
          <a:prstGeom prst="straightConnector1">
            <a:avLst/>
          </a:prstGeom>
          <a:ln w="762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9D9C2E2E-9EC6-A843-B33D-7CAA793E749A}"/>
              </a:ext>
            </a:extLst>
          </p:cNvPr>
          <p:cNvSpPr txBox="1"/>
          <p:nvPr/>
        </p:nvSpPr>
        <p:spPr>
          <a:xfrm>
            <a:off x="5691411" y="3059667"/>
            <a:ext cx="1007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VxB</a:t>
            </a:r>
            <a:r>
              <a:rPr lang="en-US" dirty="0"/>
              <a:t> field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7ACCB79-E647-2C4A-A638-2AB89008BAC7}"/>
              </a:ext>
            </a:extLst>
          </p:cNvPr>
          <p:cNvSpPr txBox="1"/>
          <p:nvPr/>
        </p:nvSpPr>
        <p:spPr>
          <a:xfrm>
            <a:off x="4297882" y="2384660"/>
            <a:ext cx="39716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Current flows in metal frame due to</a:t>
            </a:r>
          </a:p>
          <a:p>
            <a:r>
              <a:rPr lang="en-US" dirty="0" err="1"/>
              <a:t>VxB</a:t>
            </a:r>
            <a:r>
              <a:rPr lang="en-US" dirty="0"/>
              <a:t> field &amp; begins to build up on edges</a:t>
            </a:r>
          </a:p>
        </p:txBody>
      </p:sp>
    </p:spTree>
    <p:extLst>
      <p:ext uri="{BB962C8B-B14F-4D97-AF65-F5344CB8AC3E}">
        <p14:creationId xmlns:p14="http://schemas.microsoft.com/office/powerpoint/2010/main" val="23737724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1322AEAC-7518-AE4C-9AD6-A68ADB90A4A1}"/>
              </a:ext>
            </a:extLst>
          </p:cNvPr>
          <p:cNvSpPr/>
          <p:nvPr/>
        </p:nvSpPr>
        <p:spPr>
          <a:xfrm>
            <a:off x="2877065" y="1507524"/>
            <a:ext cx="6437870" cy="3842951"/>
          </a:xfrm>
          <a:prstGeom prst="ellipse">
            <a:avLst/>
          </a:prstGeom>
          <a:noFill/>
          <a:ln w="762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82405E5-6D7F-AD4A-B609-B5C1B07EDA27}"/>
              </a:ext>
            </a:extLst>
          </p:cNvPr>
          <p:cNvCxnSpPr>
            <a:cxnSpLocks/>
          </p:cNvCxnSpPr>
          <p:nvPr/>
        </p:nvCxnSpPr>
        <p:spPr>
          <a:xfrm flipV="1">
            <a:off x="6038191" y="136639"/>
            <a:ext cx="0" cy="1244765"/>
          </a:xfrm>
          <a:prstGeom prst="straightConnector1">
            <a:avLst/>
          </a:prstGeom>
          <a:ln w="76200">
            <a:solidFill>
              <a:srgbClr val="59595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5B3991B-8BCD-6544-9665-BBCFA44C5AC0}"/>
              </a:ext>
            </a:extLst>
          </p:cNvPr>
          <p:cNvGrpSpPr/>
          <p:nvPr/>
        </p:nvGrpSpPr>
        <p:grpSpPr>
          <a:xfrm>
            <a:off x="5077801" y="693064"/>
            <a:ext cx="315310" cy="304800"/>
            <a:chOff x="5454869" y="3026979"/>
            <a:chExt cx="315310" cy="30480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6DD3769C-A38D-9842-A798-7F4016B6CFA9}"/>
                </a:ext>
              </a:extLst>
            </p:cNvPr>
            <p:cNvSpPr/>
            <p:nvPr/>
          </p:nvSpPr>
          <p:spPr>
            <a:xfrm>
              <a:off x="5454869" y="3026979"/>
              <a:ext cx="315310" cy="304800"/>
            </a:xfrm>
            <a:prstGeom prst="ellipse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E0A88E96-2FB2-794A-9143-7029DABF69AC}"/>
                </a:ext>
              </a:extLst>
            </p:cNvPr>
            <p:cNvSpPr/>
            <p:nvPr/>
          </p:nvSpPr>
          <p:spPr>
            <a:xfrm>
              <a:off x="5567855" y="3129455"/>
              <a:ext cx="89338" cy="9984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4314267-9440-5243-87D9-3CA123C10985}"/>
              </a:ext>
            </a:extLst>
          </p:cNvPr>
          <p:cNvSpPr txBox="1"/>
          <p:nvPr/>
        </p:nvSpPr>
        <p:spPr>
          <a:xfrm>
            <a:off x="4821655" y="298810"/>
            <a:ext cx="791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B-field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4D64898-638D-9447-9944-4BA259A8BC89}"/>
              </a:ext>
            </a:extLst>
          </p:cNvPr>
          <p:cNvSpPr txBox="1"/>
          <p:nvPr/>
        </p:nvSpPr>
        <p:spPr>
          <a:xfrm>
            <a:off x="6096000" y="466711"/>
            <a:ext cx="926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Velocity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DE9E036-91D4-2940-B52B-7206086DAE3F}"/>
              </a:ext>
            </a:extLst>
          </p:cNvPr>
          <p:cNvSpPr txBox="1"/>
          <p:nvPr/>
        </p:nvSpPr>
        <p:spPr>
          <a:xfrm>
            <a:off x="9164894" y="2505669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87FE5AB-A247-E342-BFD1-1D7AD855734C}"/>
              </a:ext>
            </a:extLst>
          </p:cNvPr>
          <p:cNvSpPr txBox="1"/>
          <p:nvPr/>
        </p:nvSpPr>
        <p:spPr>
          <a:xfrm>
            <a:off x="9317294" y="3059667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8FBFE15-8E89-624C-A271-90839ADE3CE1}"/>
              </a:ext>
            </a:extLst>
          </p:cNvPr>
          <p:cNvSpPr txBox="1"/>
          <p:nvPr/>
        </p:nvSpPr>
        <p:spPr>
          <a:xfrm>
            <a:off x="9317294" y="359216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E3A6E8A-9BE4-E849-B234-ECC581B4612E}"/>
              </a:ext>
            </a:extLst>
          </p:cNvPr>
          <p:cNvSpPr txBox="1"/>
          <p:nvPr/>
        </p:nvSpPr>
        <p:spPr>
          <a:xfrm>
            <a:off x="2702988" y="2670866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53949B1-DDA5-5B45-8E5A-9838DD8983DF}"/>
              </a:ext>
            </a:extLst>
          </p:cNvPr>
          <p:cNvSpPr txBox="1"/>
          <p:nvPr/>
        </p:nvSpPr>
        <p:spPr>
          <a:xfrm>
            <a:off x="2575389" y="3017076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78A16DE-D342-6C42-92A9-127EB1FDED83}"/>
              </a:ext>
            </a:extLst>
          </p:cNvPr>
          <p:cNvSpPr txBox="1"/>
          <p:nvPr/>
        </p:nvSpPr>
        <p:spPr>
          <a:xfrm>
            <a:off x="2614017" y="3683136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06B1204C-37C2-0749-87C7-8300694D774E}"/>
              </a:ext>
            </a:extLst>
          </p:cNvPr>
          <p:cNvCxnSpPr/>
          <p:nvPr/>
        </p:nvCxnSpPr>
        <p:spPr>
          <a:xfrm>
            <a:off x="5382950" y="3428999"/>
            <a:ext cx="1797269" cy="0"/>
          </a:xfrm>
          <a:prstGeom prst="straightConnector1">
            <a:avLst/>
          </a:prstGeom>
          <a:ln w="762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9D9C2E2E-9EC6-A843-B33D-7CAA793E749A}"/>
              </a:ext>
            </a:extLst>
          </p:cNvPr>
          <p:cNvSpPr txBox="1"/>
          <p:nvPr/>
        </p:nvSpPr>
        <p:spPr>
          <a:xfrm>
            <a:off x="5691411" y="3059667"/>
            <a:ext cx="1007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VxB</a:t>
            </a:r>
            <a:r>
              <a:rPr lang="en-US" dirty="0"/>
              <a:t> field</a:t>
            </a:r>
          </a:p>
        </p:txBody>
      </p:sp>
      <p:sp>
        <p:nvSpPr>
          <p:cNvPr id="3" name="Moon 2">
            <a:extLst>
              <a:ext uri="{FF2B5EF4-FFF2-40B4-BE49-F238E27FC236}">
                <a16:creationId xmlns:a16="http://schemas.microsoft.com/office/drawing/2014/main" id="{130C3DB0-5246-F544-B174-A302E7E6D85A}"/>
              </a:ext>
            </a:extLst>
          </p:cNvPr>
          <p:cNvSpPr/>
          <p:nvPr/>
        </p:nvSpPr>
        <p:spPr>
          <a:xfrm rot="5400000" flipH="1">
            <a:off x="5175890" y="1576294"/>
            <a:ext cx="1898843" cy="6484348"/>
          </a:xfrm>
          <a:prstGeom prst="moon">
            <a:avLst>
              <a:gd name="adj" fmla="val 16066"/>
            </a:avLst>
          </a:prstGeom>
          <a:solidFill>
            <a:srgbClr val="AF4A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185C92-DD6D-F747-80E2-3246EA929E93}"/>
              </a:ext>
            </a:extLst>
          </p:cNvPr>
          <p:cNvSpPr txBox="1"/>
          <p:nvPr/>
        </p:nvSpPr>
        <p:spPr>
          <a:xfrm>
            <a:off x="4736043" y="5748483"/>
            <a:ext cx="56594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Edge plasma is ~ stationary relative to </a:t>
            </a:r>
          </a:p>
          <a:p>
            <a:r>
              <a:rPr lang="en-US" dirty="0"/>
              <a:t>Earth (</a:t>
            </a:r>
            <a:r>
              <a:rPr lang="en-US" b="1" u="sng" dirty="0" err="1"/>
              <a:t>VxB</a:t>
            </a:r>
            <a:r>
              <a:rPr lang="en-US" b="1" u="sng" dirty="0"/>
              <a:t> &lt;&lt; </a:t>
            </a:r>
            <a:r>
              <a:rPr lang="en-US" b="1" u="sng" dirty="0" err="1"/>
              <a:t>VxB</a:t>
            </a:r>
            <a:r>
              <a:rPr lang="en-US" b="1" u="sng" dirty="0"/>
              <a:t> of spacecraft</a:t>
            </a:r>
            <a:r>
              <a:rPr lang="en-US" dirty="0"/>
              <a:t>) &amp; sufficiently conductive </a:t>
            </a:r>
          </a:p>
          <a:p>
            <a:r>
              <a:rPr lang="en-US" dirty="0"/>
              <a:t>to carry return current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A06174F-EEAE-364D-A9B6-F1533C9FA597}"/>
              </a:ext>
            </a:extLst>
          </p:cNvPr>
          <p:cNvCxnSpPr/>
          <p:nvPr/>
        </p:nvCxnSpPr>
        <p:spPr>
          <a:xfrm flipV="1">
            <a:off x="7809186" y="5528441"/>
            <a:ext cx="73573" cy="239449"/>
          </a:xfrm>
          <a:prstGeom prst="straightConnector1">
            <a:avLst/>
          </a:prstGeom>
          <a:ln>
            <a:solidFill>
              <a:srgbClr val="AF4A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49993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5E08C-BD4F-B74E-AD1C-3138A11F1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908" y="41110"/>
            <a:ext cx="10515600" cy="1325563"/>
          </a:xfrm>
        </p:spPr>
        <p:txBody>
          <a:bodyPr/>
          <a:lstStyle/>
          <a:p>
            <a:r>
              <a:rPr lang="en-US" dirty="0"/>
              <a:t>What is a Thermocouple?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1D39067-49E1-804D-8A9F-F33A5683690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654" y="2482013"/>
            <a:ext cx="5410492" cy="1696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961F78C-94BD-B640-B1AD-EC32550C252B}"/>
              </a:ext>
            </a:extLst>
          </p:cNvPr>
          <p:cNvSpPr txBox="1"/>
          <p:nvPr/>
        </p:nvSpPr>
        <p:spPr>
          <a:xfrm>
            <a:off x="1652654" y="1191576"/>
            <a:ext cx="88866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000" dirty="0"/>
              <a:t>In metals, electron mobility changes as a function of temperature</a:t>
            </a:r>
          </a:p>
          <a:p>
            <a:pPr marL="342900" indent="-342900">
              <a:buFont typeface="+mj-lt"/>
              <a:buAutoNum type="arabicPeriod"/>
            </a:pPr>
            <a:endParaRPr lang="en-US" sz="2000" dirty="0"/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Therefore, thermal gradients produce voltage gradients in metals</a:t>
            </a:r>
          </a:p>
        </p:txBody>
      </p:sp>
      <p:sp>
        <p:nvSpPr>
          <p:cNvPr id="5" name="Right Arrow 4">
            <a:extLst>
              <a:ext uri="{FF2B5EF4-FFF2-40B4-BE49-F238E27FC236}">
                <a16:creationId xmlns:a16="http://schemas.microsoft.com/office/drawing/2014/main" id="{1034C6CD-5753-834E-ACF2-F846C9D552FA}"/>
              </a:ext>
            </a:extLst>
          </p:cNvPr>
          <p:cNvSpPr/>
          <p:nvPr/>
        </p:nvSpPr>
        <p:spPr>
          <a:xfrm>
            <a:off x="7660096" y="3097292"/>
            <a:ext cx="1297460" cy="512805"/>
          </a:xfrm>
          <a:prstGeom prst="rightArrow">
            <a:avLst/>
          </a:prstGeom>
          <a:solidFill>
            <a:srgbClr val="D9D9D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82CAFA-1A14-5247-9742-DF9B5215283F}"/>
              </a:ext>
            </a:extLst>
          </p:cNvPr>
          <p:cNvSpPr txBox="1"/>
          <p:nvPr/>
        </p:nvSpPr>
        <p:spPr>
          <a:xfrm>
            <a:off x="9483638" y="3035509"/>
            <a:ext cx="10824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/>
              <a:t>uV</a:t>
            </a:r>
            <a:r>
              <a:rPr lang="en-US" sz="3600" dirty="0"/>
              <a:t>/K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6A8C7F-02E7-7940-B9C4-80B259D27B92}"/>
              </a:ext>
            </a:extLst>
          </p:cNvPr>
          <p:cNvSpPr txBox="1"/>
          <p:nvPr/>
        </p:nvSpPr>
        <p:spPr>
          <a:xfrm>
            <a:off x="1405083" y="4497058"/>
            <a:ext cx="83778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/>
              <a:t>Q: So why is a junction needed?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46EEBF-DFF7-614C-A4C4-6372ADE79510}"/>
              </a:ext>
            </a:extLst>
          </p:cNvPr>
          <p:cNvSpPr txBox="1"/>
          <p:nvPr/>
        </p:nvSpPr>
        <p:spPr>
          <a:xfrm>
            <a:off x="1405083" y="5020292"/>
            <a:ext cx="102273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A: Metrology reasons: voltage meters require closed circuits &amp; physical contacts.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6BD653-8DFC-6243-9231-4A15F5CAAFF1}"/>
              </a:ext>
            </a:extLst>
          </p:cNvPr>
          <p:cNvSpPr txBox="1"/>
          <p:nvPr/>
        </p:nvSpPr>
        <p:spPr>
          <a:xfrm>
            <a:off x="1428719" y="5824902"/>
            <a:ext cx="89679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Consequently, TCs use two different material wires &amp; measure the tiny temperature-dependent voltage difference between them</a:t>
            </a:r>
          </a:p>
        </p:txBody>
      </p:sp>
    </p:spTree>
    <p:extLst>
      <p:ext uri="{BB962C8B-B14F-4D97-AF65-F5344CB8AC3E}">
        <p14:creationId xmlns:p14="http://schemas.microsoft.com/office/powerpoint/2010/main" val="3945226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1322AEAC-7518-AE4C-9AD6-A68ADB90A4A1}"/>
              </a:ext>
            </a:extLst>
          </p:cNvPr>
          <p:cNvSpPr/>
          <p:nvPr/>
        </p:nvSpPr>
        <p:spPr>
          <a:xfrm>
            <a:off x="2877065" y="1507524"/>
            <a:ext cx="6437870" cy="3842951"/>
          </a:xfrm>
          <a:prstGeom prst="ellipse">
            <a:avLst/>
          </a:prstGeom>
          <a:noFill/>
          <a:ln w="762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82405E5-6D7F-AD4A-B609-B5C1B07EDA27}"/>
              </a:ext>
            </a:extLst>
          </p:cNvPr>
          <p:cNvCxnSpPr>
            <a:cxnSpLocks/>
          </p:cNvCxnSpPr>
          <p:nvPr/>
        </p:nvCxnSpPr>
        <p:spPr>
          <a:xfrm flipV="1">
            <a:off x="6038191" y="136639"/>
            <a:ext cx="0" cy="1244765"/>
          </a:xfrm>
          <a:prstGeom prst="straightConnector1">
            <a:avLst/>
          </a:prstGeom>
          <a:ln w="76200">
            <a:solidFill>
              <a:srgbClr val="59595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5B3991B-8BCD-6544-9665-BBCFA44C5AC0}"/>
              </a:ext>
            </a:extLst>
          </p:cNvPr>
          <p:cNvGrpSpPr/>
          <p:nvPr/>
        </p:nvGrpSpPr>
        <p:grpSpPr>
          <a:xfrm>
            <a:off x="5077801" y="693064"/>
            <a:ext cx="315310" cy="304800"/>
            <a:chOff x="5454869" y="3026979"/>
            <a:chExt cx="315310" cy="30480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6DD3769C-A38D-9842-A798-7F4016B6CFA9}"/>
                </a:ext>
              </a:extLst>
            </p:cNvPr>
            <p:cNvSpPr/>
            <p:nvPr/>
          </p:nvSpPr>
          <p:spPr>
            <a:xfrm>
              <a:off x="5454869" y="3026979"/>
              <a:ext cx="315310" cy="304800"/>
            </a:xfrm>
            <a:prstGeom prst="ellipse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E0A88E96-2FB2-794A-9143-7029DABF69AC}"/>
                </a:ext>
              </a:extLst>
            </p:cNvPr>
            <p:cNvSpPr/>
            <p:nvPr/>
          </p:nvSpPr>
          <p:spPr>
            <a:xfrm>
              <a:off x="5567855" y="3129455"/>
              <a:ext cx="89338" cy="9984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4314267-9440-5243-87D9-3CA123C10985}"/>
              </a:ext>
            </a:extLst>
          </p:cNvPr>
          <p:cNvSpPr txBox="1"/>
          <p:nvPr/>
        </p:nvSpPr>
        <p:spPr>
          <a:xfrm>
            <a:off x="4821655" y="298810"/>
            <a:ext cx="791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B-field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4D64898-638D-9447-9944-4BA259A8BC89}"/>
              </a:ext>
            </a:extLst>
          </p:cNvPr>
          <p:cNvSpPr txBox="1"/>
          <p:nvPr/>
        </p:nvSpPr>
        <p:spPr>
          <a:xfrm>
            <a:off x="6096000" y="466711"/>
            <a:ext cx="926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Velocity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06B1204C-37C2-0749-87C7-8300694D774E}"/>
              </a:ext>
            </a:extLst>
          </p:cNvPr>
          <p:cNvCxnSpPr/>
          <p:nvPr/>
        </p:nvCxnSpPr>
        <p:spPr>
          <a:xfrm>
            <a:off x="5282797" y="2503619"/>
            <a:ext cx="1797269" cy="0"/>
          </a:xfrm>
          <a:prstGeom prst="straightConnector1">
            <a:avLst/>
          </a:prstGeom>
          <a:ln w="762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9D9C2E2E-9EC6-A843-B33D-7CAA793E749A}"/>
              </a:ext>
            </a:extLst>
          </p:cNvPr>
          <p:cNvSpPr txBox="1"/>
          <p:nvPr/>
        </p:nvSpPr>
        <p:spPr>
          <a:xfrm>
            <a:off x="5591258" y="2134287"/>
            <a:ext cx="1007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VxB</a:t>
            </a:r>
            <a:r>
              <a:rPr lang="en-US" dirty="0"/>
              <a:t> field</a:t>
            </a:r>
          </a:p>
        </p:txBody>
      </p:sp>
      <p:sp>
        <p:nvSpPr>
          <p:cNvPr id="3" name="Moon 2">
            <a:extLst>
              <a:ext uri="{FF2B5EF4-FFF2-40B4-BE49-F238E27FC236}">
                <a16:creationId xmlns:a16="http://schemas.microsoft.com/office/drawing/2014/main" id="{130C3DB0-5246-F544-B174-A302E7E6D85A}"/>
              </a:ext>
            </a:extLst>
          </p:cNvPr>
          <p:cNvSpPr/>
          <p:nvPr/>
        </p:nvSpPr>
        <p:spPr>
          <a:xfrm rot="5400000" flipH="1">
            <a:off x="5175890" y="1576294"/>
            <a:ext cx="1898843" cy="6484348"/>
          </a:xfrm>
          <a:prstGeom prst="moon">
            <a:avLst>
              <a:gd name="adj" fmla="val 16066"/>
            </a:avLst>
          </a:prstGeom>
          <a:solidFill>
            <a:srgbClr val="AF4A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>
            <a:extLst>
              <a:ext uri="{FF2B5EF4-FFF2-40B4-BE49-F238E27FC236}">
                <a16:creationId xmlns:a16="http://schemas.microsoft.com/office/drawing/2014/main" id="{05D89FAF-CEB3-7F41-AAA7-259EE89EAD40}"/>
              </a:ext>
            </a:extLst>
          </p:cNvPr>
          <p:cNvSpPr/>
          <p:nvPr/>
        </p:nvSpPr>
        <p:spPr>
          <a:xfrm rot="20104513">
            <a:off x="9095061" y="2778292"/>
            <a:ext cx="346431" cy="5594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own Arrow 22">
            <a:extLst>
              <a:ext uri="{FF2B5EF4-FFF2-40B4-BE49-F238E27FC236}">
                <a16:creationId xmlns:a16="http://schemas.microsoft.com/office/drawing/2014/main" id="{16E02C79-5810-B546-9379-EE75A35AACCF}"/>
              </a:ext>
            </a:extLst>
          </p:cNvPr>
          <p:cNvSpPr/>
          <p:nvPr/>
        </p:nvSpPr>
        <p:spPr>
          <a:xfrm rot="1885918">
            <a:off x="9076359" y="4206610"/>
            <a:ext cx="346431" cy="5594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Down Arrow 25">
            <a:extLst>
              <a:ext uri="{FF2B5EF4-FFF2-40B4-BE49-F238E27FC236}">
                <a16:creationId xmlns:a16="http://schemas.microsoft.com/office/drawing/2014/main" id="{D9DC3174-342A-6340-AC6C-E1E07CCECC16}"/>
              </a:ext>
            </a:extLst>
          </p:cNvPr>
          <p:cNvSpPr/>
          <p:nvPr/>
        </p:nvSpPr>
        <p:spPr>
          <a:xfrm rot="3518991">
            <a:off x="8380079" y="4838988"/>
            <a:ext cx="346431" cy="5594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Down Arrow 26">
            <a:extLst>
              <a:ext uri="{FF2B5EF4-FFF2-40B4-BE49-F238E27FC236}">
                <a16:creationId xmlns:a16="http://schemas.microsoft.com/office/drawing/2014/main" id="{5E8C1B05-D6AE-8F41-AD51-A624FB6E6FE3}"/>
              </a:ext>
            </a:extLst>
          </p:cNvPr>
          <p:cNvSpPr/>
          <p:nvPr/>
        </p:nvSpPr>
        <p:spPr>
          <a:xfrm rot="4407366">
            <a:off x="7514100" y="5260195"/>
            <a:ext cx="346431" cy="5594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Down Arrow 29">
            <a:extLst>
              <a:ext uri="{FF2B5EF4-FFF2-40B4-BE49-F238E27FC236}">
                <a16:creationId xmlns:a16="http://schemas.microsoft.com/office/drawing/2014/main" id="{4991B4F7-E783-424F-A674-D6C4946EA2CC}"/>
              </a:ext>
            </a:extLst>
          </p:cNvPr>
          <p:cNvSpPr/>
          <p:nvPr/>
        </p:nvSpPr>
        <p:spPr>
          <a:xfrm rot="5205046">
            <a:off x="6588950" y="5448986"/>
            <a:ext cx="346431" cy="5594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Down Arrow 30">
            <a:extLst>
              <a:ext uri="{FF2B5EF4-FFF2-40B4-BE49-F238E27FC236}">
                <a16:creationId xmlns:a16="http://schemas.microsoft.com/office/drawing/2014/main" id="{BD43A51F-8AF4-9A4A-9EA8-0E90B08D874B}"/>
              </a:ext>
            </a:extLst>
          </p:cNvPr>
          <p:cNvSpPr/>
          <p:nvPr/>
        </p:nvSpPr>
        <p:spPr>
          <a:xfrm rot="5728344">
            <a:off x="5634477" y="5459296"/>
            <a:ext cx="346431" cy="5594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Down Arrow 31">
            <a:extLst>
              <a:ext uri="{FF2B5EF4-FFF2-40B4-BE49-F238E27FC236}">
                <a16:creationId xmlns:a16="http://schemas.microsoft.com/office/drawing/2014/main" id="{9DDCF8AA-D90B-2D47-97B6-2217C68340F6}"/>
              </a:ext>
            </a:extLst>
          </p:cNvPr>
          <p:cNvSpPr/>
          <p:nvPr/>
        </p:nvSpPr>
        <p:spPr>
          <a:xfrm rot="6021941">
            <a:off x="4678541" y="5316230"/>
            <a:ext cx="346431" cy="5594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Down Arrow 32">
            <a:extLst>
              <a:ext uri="{FF2B5EF4-FFF2-40B4-BE49-F238E27FC236}">
                <a16:creationId xmlns:a16="http://schemas.microsoft.com/office/drawing/2014/main" id="{E3B4769E-A1D1-C04A-9992-716ED895F4E3}"/>
              </a:ext>
            </a:extLst>
          </p:cNvPr>
          <p:cNvSpPr/>
          <p:nvPr/>
        </p:nvSpPr>
        <p:spPr>
          <a:xfrm rot="6648458">
            <a:off x="3913436" y="5039477"/>
            <a:ext cx="346431" cy="5594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Down Arrow 33">
            <a:extLst>
              <a:ext uri="{FF2B5EF4-FFF2-40B4-BE49-F238E27FC236}">
                <a16:creationId xmlns:a16="http://schemas.microsoft.com/office/drawing/2014/main" id="{855C242A-D060-A54A-ADF5-7A3198258280}"/>
              </a:ext>
            </a:extLst>
          </p:cNvPr>
          <p:cNvSpPr/>
          <p:nvPr/>
        </p:nvSpPr>
        <p:spPr>
          <a:xfrm rot="7867846">
            <a:off x="3213266" y="4556846"/>
            <a:ext cx="346431" cy="5594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Down Arrow 34">
            <a:extLst>
              <a:ext uri="{FF2B5EF4-FFF2-40B4-BE49-F238E27FC236}">
                <a16:creationId xmlns:a16="http://schemas.microsoft.com/office/drawing/2014/main" id="{CF6E4753-C803-004D-A098-FF60BB0AE769}"/>
              </a:ext>
            </a:extLst>
          </p:cNvPr>
          <p:cNvSpPr/>
          <p:nvPr/>
        </p:nvSpPr>
        <p:spPr>
          <a:xfrm rot="9235806">
            <a:off x="2680611" y="3730802"/>
            <a:ext cx="346431" cy="5594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Down Arrow 35">
            <a:extLst>
              <a:ext uri="{FF2B5EF4-FFF2-40B4-BE49-F238E27FC236}">
                <a16:creationId xmlns:a16="http://schemas.microsoft.com/office/drawing/2014/main" id="{A7CB3FA8-3254-2F4E-9E4A-09533B715E79}"/>
              </a:ext>
            </a:extLst>
          </p:cNvPr>
          <p:cNvSpPr/>
          <p:nvPr/>
        </p:nvSpPr>
        <p:spPr>
          <a:xfrm rot="11926472">
            <a:off x="2683465" y="2964621"/>
            <a:ext cx="346431" cy="5594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Down Arrow 36">
            <a:extLst>
              <a:ext uri="{FF2B5EF4-FFF2-40B4-BE49-F238E27FC236}">
                <a16:creationId xmlns:a16="http://schemas.microsoft.com/office/drawing/2014/main" id="{02F261C0-0E82-374C-8C1A-96B18EB06232}"/>
              </a:ext>
            </a:extLst>
          </p:cNvPr>
          <p:cNvSpPr/>
          <p:nvPr/>
        </p:nvSpPr>
        <p:spPr>
          <a:xfrm rot="555344">
            <a:off x="9307841" y="3453217"/>
            <a:ext cx="346431" cy="5594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4CBA3B-056B-B146-911D-D4FFBEC32BDB}"/>
              </a:ext>
            </a:extLst>
          </p:cNvPr>
          <p:cNvSpPr txBox="1"/>
          <p:nvPr/>
        </p:nvSpPr>
        <p:spPr>
          <a:xfrm>
            <a:off x="4376894" y="6122011"/>
            <a:ext cx="4176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Return current flows through edge plasma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07162F3-567F-7243-8FF2-11DA85D8B471}"/>
              </a:ext>
            </a:extLst>
          </p:cNvPr>
          <p:cNvSpPr txBox="1"/>
          <p:nvPr/>
        </p:nvSpPr>
        <p:spPr>
          <a:xfrm>
            <a:off x="4202483" y="3373124"/>
            <a:ext cx="41542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Return current eliminates shielding effects</a:t>
            </a:r>
          </a:p>
          <a:p>
            <a:r>
              <a:rPr lang="en-US" dirty="0"/>
              <a:t>(i.e. no charge buildup on frame)</a:t>
            </a:r>
          </a:p>
        </p:txBody>
      </p:sp>
    </p:spTree>
    <p:extLst>
      <p:ext uri="{BB962C8B-B14F-4D97-AF65-F5344CB8AC3E}">
        <p14:creationId xmlns:p14="http://schemas.microsoft.com/office/powerpoint/2010/main" val="27738034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1322AEAC-7518-AE4C-9AD6-A68ADB90A4A1}"/>
              </a:ext>
            </a:extLst>
          </p:cNvPr>
          <p:cNvSpPr/>
          <p:nvPr/>
        </p:nvSpPr>
        <p:spPr>
          <a:xfrm>
            <a:off x="2877065" y="1507524"/>
            <a:ext cx="6437870" cy="3842951"/>
          </a:xfrm>
          <a:prstGeom prst="ellipse">
            <a:avLst/>
          </a:prstGeom>
          <a:noFill/>
          <a:ln w="762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82405E5-6D7F-AD4A-B609-B5C1B07EDA27}"/>
              </a:ext>
            </a:extLst>
          </p:cNvPr>
          <p:cNvCxnSpPr>
            <a:cxnSpLocks/>
          </p:cNvCxnSpPr>
          <p:nvPr/>
        </p:nvCxnSpPr>
        <p:spPr>
          <a:xfrm flipV="1">
            <a:off x="6101251" y="136639"/>
            <a:ext cx="0" cy="1244765"/>
          </a:xfrm>
          <a:prstGeom prst="straightConnector1">
            <a:avLst/>
          </a:prstGeom>
          <a:ln w="76200">
            <a:solidFill>
              <a:srgbClr val="59595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5B3991B-8BCD-6544-9665-BBCFA44C5AC0}"/>
              </a:ext>
            </a:extLst>
          </p:cNvPr>
          <p:cNvGrpSpPr/>
          <p:nvPr/>
        </p:nvGrpSpPr>
        <p:grpSpPr>
          <a:xfrm>
            <a:off x="5077801" y="693064"/>
            <a:ext cx="315310" cy="304800"/>
            <a:chOff x="5454869" y="3026979"/>
            <a:chExt cx="315310" cy="30480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6DD3769C-A38D-9842-A798-7F4016B6CFA9}"/>
                </a:ext>
              </a:extLst>
            </p:cNvPr>
            <p:cNvSpPr/>
            <p:nvPr/>
          </p:nvSpPr>
          <p:spPr>
            <a:xfrm>
              <a:off x="5454869" y="3026979"/>
              <a:ext cx="315310" cy="304800"/>
            </a:xfrm>
            <a:prstGeom prst="ellipse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E0A88E96-2FB2-794A-9143-7029DABF69AC}"/>
                </a:ext>
              </a:extLst>
            </p:cNvPr>
            <p:cNvSpPr/>
            <p:nvPr/>
          </p:nvSpPr>
          <p:spPr>
            <a:xfrm>
              <a:off x="5567855" y="3129455"/>
              <a:ext cx="89338" cy="9984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4314267-9440-5243-87D9-3CA123C10985}"/>
              </a:ext>
            </a:extLst>
          </p:cNvPr>
          <p:cNvSpPr txBox="1"/>
          <p:nvPr/>
        </p:nvSpPr>
        <p:spPr>
          <a:xfrm>
            <a:off x="4821655" y="298810"/>
            <a:ext cx="791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B-field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4D64898-638D-9447-9944-4BA259A8BC89}"/>
              </a:ext>
            </a:extLst>
          </p:cNvPr>
          <p:cNvSpPr txBox="1"/>
          <p:nvPr/>
        </p:nvSpPr>
        <p:spPr>
          <a:xfrm>
            <a:off x="6096000" y="466711"/>
            <a:ext cx="926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Velocity</a:t>
            </a:r>
          </a:p>
        </p:txBody>
      </p:sp>
      <p:sp>
        <p:nvSpPr>
          <p:cNvPr id="3" name="Moon 2">
            <a:extLst>
              <a:ext uri="{FF2B5EF4-FFF2-40B4-BE49-F238E27FC236}">
                <a16:creationId xmlns:a16="http://schemas.microsoft.com/office/drawing/2014/main" id="{130C3DB0-5246-F544-B174-A302E7E6D85A}"/>
              </a:ext>
            </a:extLst>
          </p:cNvPr>
          <p:cNvSpPr/>
          <p:nvPr/>
        </p:nvSpPr>
        <p:spPr>
          <a:xfrm rot="5400000" flipH="1">
            <a:off x="5175890" y="1576294"/>
            <a:ext cx="1898843" cy="6484348"/>
          </a:xfrm>
          <a:prstGeom prst="moon">
            <a:avLst>
              <a:gd name="adj" fmla="val 16066"/>
            </a:avLst>
          </a:prstGeom>
          <a:solidFill>
            <a:srgbClr val="AF4A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>
            <a:extLst>
              <a:ext uri="{FF2B5EF4-FFF2-40B4-BE49-F238E27FC236}">
                <a16:creationId xmlns:a16="http://schemas.microsoft.com/office/drawing/2014/main" id="{05D89FAF-CEB3-7F41-AAA7-259EE89EAD40}"/>
              </a:ext>
            </a:extLst>
          </p:cNvPr>
          <p:cNvSpPr/>
          <p:nvPr/>
        </p:nvSpPr>
        <p:spPr>
          <a:xfrm rot="20104513">
            <a:off x="9095061" y="2778292"/>
            <a:ext cx="346431" cy="5594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own Arrow 22">
            <a:extLst>
              <a:ext uri="{FF2B5EF4-FFF2-40B4-BE49-F238E27FC236}">
                <a16:creationId xmlns:a16="http://schemas.microsoft.com/office/drawing/2014/main" id="{16E02C79-5810-B546-9379-EE75A35AACCF}"/>
              </a:ext>
            </a:extLst>
          </p:cNvPr>
          <p:cNvSpPr/>
          <p:nvPr/>
        </p:nvSpPr>
        <p:spPr>
          <a:xfrm rot="1885918">
            <a:off x="9076359" y="4206610"/>
            <a:ext cx="346431" cy="5594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Down Arrow 25">
            <a:extLst>
              <a:ext uri="{FF2B5EF4-FFF2-40B4-BE49-F238E27FC236}">
                <a16:creationId xmlns:a16="http://schemas.microsoft.com/office/drawing/2014/main" id="{D9DC3174-342A-6340-AC6C-E1E07CCECC16}"/>
              </a:ext>
            </a:extLst>
          </p:cNvPr>
          <p:cNvSpPr/>
          <p:nvPr/>
        </p:nvSpPr>
        <p:spPr>
          <a:xfrm rot="3518991">
            <a:off x="8380079" y="4838988"/>
            <a:ext cx="346431" cy="5594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Down Arrow 26">
            <a:extLst>
              <a:ext uri="{FF2B5EF4-FFF2-40B4-BE49-F238E27FC236}">
                <a16:creationId xmlns:a16="http://schemas.microsoft.com/office/drawing/2014/main" id="{5E8C1B05-D6AE-8F41-AD51-A624FB6E6FE3}"/>
              </a:ext>
            </a:extLst>
          </p:cNvPr>
          <p:cNvSpPr/>
          <p:nvPr/>
        </p:nvSpPr>
        <p:spPr>
          <a:xfrm rot="4407366">
            <a:off x="7514100" y="5260195"/>
            <a:ext cx="346431" cy="5594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Down Arrow 29">
            <a:extLst>
              <a:ext uri="{FF2B5EF4-FFF2-40B4-BE49-F238E27FC236}">
                <a16:creationId xmlns:a16="http://schemas.microsoft.com/office/drawing/2014/main" id="{4991B4F7-E783-424F-A674-D6C4946EA2CC}"/>
              </a:ext>
            </a:extLst>
          </p:cNvPr>
          <p:cNvSpPr/>
          <p:nvPr/>
        </p:nvSpPr>
        <p:spPr>
          <a:xfrm rot="5205046">
            <a:off x="6588950" y="5448986"/>
            <a:ext cx="346431" cy="5594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Down Arrow 30">
            <a:extLst>
              <a:ext uri="{FF2B5EF4-FFF2-40B4-BE49-F238E27FC236}">
                <a16:creationId xmlns:a16="http://schemas.microsoft.com/office/drawing/2014/main" id="{BD43A51F-8AF4-9A4A-9EA8-0E90B08D874B}"/>
              </a:ext>
            </a:extLst>
          </p:cNvPr>
          <p:cNvSpPr/>
          <p:nvPr/>
        </p:nvSpPr>
        <p:spPr>
          <a:xfrm rot="5728344">
            <a:off x="5634477" y="5459296"/>
            <a:ext cx="346431" cy="5594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Down Arrow 31">
            <a:extLst>
              <a:ext uri="{FF2B5EF4-FFF2-40B4-BE49-F238E27FC236}">
                <a16:creationId xmlns:a16="http://schemas.microsoft.com/office/drawing/2014/main" id="{9DDCF8AA-D90B-2D47-97B6-2217C68340F6}"/>
              </a:ext>
            </a:extLst>
          </p:cNvPr>
          <p:cNvSpPr/>
          <p:nvPr/>
        </p:nvSpPr>
        <p:spPr>
          <a:xfrm rot="6021941">
            <a:off x="4678541" y="5316230"/>
            <a:ext cx="346431" cy="5594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Down Arrow 32">
            <a:extLst>
              <a:ext uri="{FF2B5EF4-FFF2-40B4-BE49-F238E27FC236}">
                <a16:creationId xmlns:a16="http://schemas.microsoft.com/office/drawing/2014/main" id="{E3B4769E-A1D1-C04A-9992-716ED895F4E3}"/>
              </a:ext>
            </a:extLst>
          </p:cNvPr>
          <p:cNvSpPr/>
          <p:nvPr/>
        </p:nvSpPr>
        <p:spPr>
          <a:xfrm rot="6648458">
            <a:off x="3913436" y="5039477"/>
            <a:ext cx="346431" cy="5594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Down Arrow 33">
            <a:extLst>
              <a:ext uri="{FF2B5EF4-FFF2-40B4-BE49-F238E27FC236}">
                <a16:creationId xmlns:a16="http://schemas.microsoft.com/office/drawing/2014/main" id="{855C242A-D060-A54A-ADF5-7A3198258280}"/>
              </a:ext>
            </a:extLst>
          </p:cNvPr>
          <p:cNvSpPr/>
          <p:nvPr/>
        </p:nvSpPr>
        <p:spPr>
          <a:xfrm rot="7867846">
            <a:off x="3213266" y="4556846"/>
            <a:ext cx="346431" cy="5594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Down Arrow 34">
            <a:extLst>
              <a:ext uri="{FF2B5EF4-FFF2-40B4-BE49-F238E27FC236}">
                <a16:creationId xmlns:a16="http://schemas.microsoft.com/office/drawing/2014/main" id="{CF6E4753-C803-004D-A098-FF60BB0AE769}"/>
              </a:ext>
            </a:extLst>
          </p:cNvPr>
          <p:cNvSpPr/>
          <p:nvPr/>
        </p:nvSpPr>
        <p:spPr>
          <a:xfrm rot="9235806">
            <a:off x="2680611" y="3730802"/>
            <a:ext cx="346431" cy="5594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Down Arrow 35">
            <a:extLst>
              <a:ext uri="{FF2B5EF4-FFF2-40B4-BE49-F238E27FC236}">
                <a16:creationId xmlns:a16="http://schemas.microsoft.com/office/drawing/2014/main" id="{A7CB3FA8-3254-2F4E-9E4A-09533B715E79}"/>
              </a:ext>
            </a:extLst>
          </p:cNvPr>
          <p:cNvSpPr/>
          <p:nvPr/>
        </p:nvSpPr>
        <p:spPr>
          <a:xfrm rot="11926472">
            <a:off x="2683465" y="2964621"/>
            <a:ext cx="346431" cy="5594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Down Arrow 36">
            <a:extLst>
              <a:ext uri="{FF2B5EF4-FFF2-40B4-BE49-F238E27FC236}">
                <a16:creationId xmlns:a16="http://schemas.microsoft.com/office/drawing/2014/main" id="{02F261C0-0E82-374C-8C1A-96B18EB06232}"/>
              </a:ext>
            </a:extLst>
          </p:cNvPr>
          <p:cNvSpPr/>
          <p:nvPr/>
        </p:nvSpPr>
        <p:spPr>
          <a:xfrm rot="555344">
            <a:off x="9307841" y="3453217"/>
            <a:ext cx="346431" cy="5594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4CBA3B-056B-B146-911D-D4FFBEC32BDB}"/>
              </a:ext>
            </a:extLst>
          </p:cNvPr>
          <p:cNvSpPr txBox="1"/>
          <p:nvPr/>
        </p:nvSpPr>
        <p:spPr>
          <a:xfrm>
            <a:off x="4376894" y="6122011"/>
            <a:ext cx="4176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Return current flows through edge plasma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EC27EF3-0524-2249-810B-283A5506355B}"/>
                  </a:ext>
                </a:extLst>
              </p:cNvPr>
              <p:cNvSpPr txBox="1"/>
              <p:nvPr/>
            </p:nvSpPr>
            <p:spPr>
              <a:xfrm>
                <a:off x="5158070" y="4192704"/>
                <a:ext cx="26894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/>
                  <a:t>total emf =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𝐋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𝑽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𝑩</m:t>
                    </m:r>
                  </m:oMath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EC27EF3-0524-2249-810B-283A550635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8070" y="4192704"/>
                <a:ext cx="2689454" cy="461665"/>
              </a:xfrm>
              <a:prstGeom prst="rect">
                <a:avLst/>
              </a:prstGeom>
              <a:blipFill>
                <a:blip r:embed="rId2"/>
                <a:stretch>
                  <a:fillRect l="-3774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>
            <a:extLst>
              <a:ext uri="{FF2B5EF4-FFF2-40B4-BE49-F238E27FC236}">
                <a16:creationId xmlns:a16="http://schemas.microsoft.com/office/drawing/2014/main" id="{1A83F50B-E27E-7248-A3D7-021CB91E9F3E}"/>
              </a:ext>
            </a:extLst>
          </p:cNvPr>
          <p:cNvSpPr txBox="1"/>
          <p:nvPr/>
        </p:nvSpPr>
        <p:spPr>
          <a:xfrm>
            <a:off x="7265956" y="3086150"/>
            <a:ext cx="8790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TC wire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459DD17C-08F8-C044-BBFF-80FA7F0D6365}"/>
              </a:ext>
            </a:extLst>
          </p:cNvPr>
          <p:cNvCxnSpPr>
            <a:cxnSpLocks/>
          </p:cNvCxnSpPr>
          <p:nvPr/>
        </p:nvCxnSpPr>
        <p:spPr>
          <a:xfrm>
            <a:off x="6096000" y="1507524"/>
            <a:ext cx="0" cy="1947958"/>
          </a:xfrm>
          <a:prstGeom prst="line">
            <a:avLst/>
          </a:prstGeom>
          <a:ln w="76200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0EAC1650-54FD-FD45-B80C-6CA48514763D}"/>
              </a:ext>
            </a:extLst>
          </p:cNvPr>
          <p:cNvCxnSpPr>
            <a:cxnSpLocks/>
          </p:cNvCxnSpPr>
          <p:nvPr/>
        </p:nvCxnSpPr>
        <p:spPr>
          <a:xfrm flipV="1">
            <a:off x="7162374" y="3429000"/>
            <a:ext cx="2152561" cy="177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06B1204C-37C2-0749-87C7-8300694D774E}"/>
              </a:ext>
            </a:extLst>
          </p:cNvPr>
          <p:cNvCxnSpPr/>
          <p:nvPr/>
        </p:nvCxnSpPr>
        <p:spPr>
          <a:xfrm>
            <a:off x="6648701" y="2888127"/>
            <a:ext cx="1797269" cy="0"/>
          </a:xfrm>
          <a:prstGeom prst="straightConnector1">
            <a:avLst/>
          </a:prstGeom>
          <a:ln w="762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9D9C2E2E-9EC6-A843-B33D-7CAA793E749A}"/>
              </a:ext>
            </a:extLst>
          </p:cNvPr>
          <p:cNvSpPr txBox="1"/>
          <p:nvPr/>
        </p:nvSpPr>
        <p:spPr>
          <a:xfrm>
            <a:off x="6957162" y="2518795"/>
            <a:ext cx="1007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VxB</a:t>
            </a:r>
            <a:r>
              <a:rPr lang="en-US" dirty="0"/>
              <a:t> field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DC8F5C87-B684-5D4B-A5DC-4677D7EB4BCB}"/>
              </a:ext>
            </a:extLst>
          </p:cNvPr>
          <p:cNvGrpSpPr/>
          <p:nvPr/>
        </p:nvGrpSpPr>
        <p:grpSpPr>
          <a:xfrm>
            <a:off x="6295044" y="3244332"/>
            <a:ext cx="875451" cy="340400"/>
            <a:chOff x="5280125" y="3564910"/>
            <a:chExt cx="1397036" cy="626826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6A1866F2-F1DB-E145-B62D-BE96EEE7CA72}"/>
                </a:ext>
              </a:extLst>
            </p:cNvPr>
            <p:cNvCxnSpPr/>
            <p:nvPr/>
          </p:nvCxnSpPr>
          <p:spPr>
            <a:xfrm>
              <a:off x="5280125" y="3869046"/>
              <a:ext cx="232611" cy="288279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DC6D7B8A-D5FA-C645-BA74-C3E33B8F6FCD}"/>
                </a:ext>
              </a:extLst>
            </p:cNvPr>
            <p:cNvCxnSpPr/>
            <p:nvPr/>
          </p:nvCxnSpPr>
          <p:spPr>
            <a:xfrm flipV="1">
              <a:off x="5512736" y="3564910"/>
              <a:ext cx="100674" cy="592415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0150A6F3-A31B-E94E-AC31-50DA6CD1A70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613410" y="3564910"/>
              <a:ext cx="106879" cy="592415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D8CA6EBD-817E-7342-B2A7-C0EA75174DC7}"/>
                </a:ext>
              </a:extLst>
            </p:cNvPr>
            <p:cNvCxnSpPr/>
            <p:nvPr/>
          </p:nvCxnSpPr>
          <p:spPr>
            <a:xfrm flipV="1">
              <a:off x="5726988" y="3571594"/>
              <a:ext cx="100674" cy="592415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4EC0A66A-F4A0-5648-9334-636ABE02CCA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27662" y="3580449"/>
              <a:ext cx="106879" cy="592415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79761856-AE4D-524F-8CB7-9FBE514E8140}"/>
                </a:ext>
              </a:extLst>
            </p:cNvPr>
            <p:cNvCxnSpPr/>
            <p:nvPr/>
          </p:nvCxnSpPr>
          <p:spPr>
            <a:xfrm flipV="1">
              <a:off x="5934541" y="3590466"/>
              <a:ext cx="100674" cy="592415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C16F0FBA-7E7B-7F48-87A6-AFD3F4BC163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035215" y="3599321"/>
              <a:ext cx="106879" cy="592415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7B9FC804-C914-754E-BE1C-EC9CD43E75F4}"/>
                </a:ext>
              </a:extLst>
            </p:cNvPr>
            <p:cNvCxnSpPr/>
            <p:nvPr/>
          </p:nvCxnSpPr>
          <p:spPr>
            <a:xfrm flipV="1">
              <a:off x="6140221" y="3589403"/>
              <a:ext cx="100674" cy="592415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480A43CA-D735-3B47-ADF4-2BD0452288A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240895" y="3598258"/>
              <a:ext cx="106879" cy="592415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60AF935C-DCAA-1E41-B67A-9D567D1EE45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356779" y="3649562"/>
              <a:ext cx="108315" cy="530112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F3ADA4B4-5A90-E446-B568-8453F2A43C33}"/>
                </a:ext>
              </a:extLst>
            </p:cNvPr>
            <p:cNvCxnSpPr>
              <a:cxnSpLocks/>
            </p:cNvCxnSpPr>
            <p:nvPr/>
          </p:nvCxnSpPr>
          <p:spPr>
            <a:xfrm>
              <a:off x="6462909" y="3654192"/>
              <a:ext cx="214252" cy="31095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EF6B56D3-1B8C-634C-BABF-5436F6ACE68D}"/>
              </a:ext>
            </a:extLst>
          </p:cNvPr>
          <p:cNvCxnSpPr>
            <a:cxnSpLocks/>
          </p:cNvCxnSpPr>
          <p:nvPr/>
        </p:nvCxnSpPr>
        <p:spPr>
          <a:xfrm flipH="1">
            <a:off x="6044302" y="3409528"/>
            <a:ext cx="25074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0CFE74E2-0EC2-5847-8D96-584D9627963C}"/>
              </a:ext>
            </a:extLst>
          </p:cNvPr>
          <p:cNvCxnSpPr/>
          <p:nvPr/>
        </p:nvCxnSpPr>
        <p:spPr>
          <a:xfrm>
            <a:off x="6102649" y="3867802"/>
            <a:ext cx="3062245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62B597B7-7173-FD4F-9815-8BC31AB34FA5}"/>
              </a:ext>
            </a:extLst>
          </p:cNvPr>
          <p:cNvSpPr txBox="1"/>
          <p:nvPr/>
        </p:nvSpPr>
        <p:spPr>
          <a:xfrm>
            <a:off x="7587186" y="3582248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097C80F8-BC1C-DD47-AFFD-FF806F109F49}"/>
              </a:ext>
            </a:extLst>
          </p:cNvPr>
          <p:cNvSpPr txBox="1"/>
          <p:nvPr/>
        </p:nvSpPr>
        <p:spPr>
          <a:xfrm>
            <a:off x="5189723" y="4621880"/>
            <a:ext cx="2588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current anomaly = emf/R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C1EA6B-2451-DB4F-90C7-E4A7B16EE8D2}"/>
              </a:ext>
            </a:extLst>
          </p:cNvPr>
          <p:cNvSpPr txBox="1"/>
          <p:nvPr/>
        </p:nvSpPr>
        <p:spPr>
          <a:xfrm>
            <a:off x="3367043" y="2554423"/>
            <a:ext cx="242091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TC experiences </a:t>
            </a:r>
            <a:r>
              <a:rPr lang="en-US" dirty="0" err="1"/>
              <a:t>VxB</a:t>
            </a:r>
            <a:r>
              <a:rPr lang="en-US" dirty="0"/>
              <a:t> emf</a:t>
            </a:r>
          </a:p>
          <a:p>
            <a:r>
              <a:rPr lang="en-US" dirty="0"/>
              <a:t>and draws anomalous</a:t>
            </a:r>
          </a:p>
          <a:p>
            <a:r>
              <a:rPr lang="en-US" dirty="0"/>
              <a:t>current</a:t>
            </a:r>
          </a:p>
        </p:txBody>
      </p:sp>
    </p:spTree>
    <p:extLst>
      <p:ext uri="{BB962C8B-B14F-4D97-AF65-F5344CB8AC3E}">
        <p14:creationId xmlns:p14="http://schemas.microsoft.com/office/powerpoint/2010/main" val="12722769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DA2041-382E-8348-9F77-DECF025CCB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772422" cy="4351338"/>
          </a:xfrm>
        </p:spPr>
        <p:txBody>
          <a:bodyPr/>
          <a:lstStyle/>
          <a:p>
            <a:r>
              <a:rPr lang="en-US" dirty="0"/>
              <a:t>Experiment with long wire (20 km) deployed from Shuttle with sensors at terminal ball</a:t>
            </a:r>
          </a:p>
          <a:p>
            <a:r>
              <a:rPr lang="en-US" dirty="0"/>
              <a:t>Produced kilovolts of EMF &amp; melted tether</a:t>
            </a:r>
          </a:p>
          <a:p>
            <a:endParaRPr lang="en-US" dirty="0"/>
          </a:p>
          <a:p>
            <a:r>
              <a:rPr lang="en-US" dirty="0"/>
              <a:t>Same effect is present for all spacecraft but is orders of magnitude smaller since spacecraft size, L &lt;&lt; 20 km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5C210BF-4A3E-5349-A25B-BAD8CBAA5D02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#2. Hall effect currents: Tether Experiment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867C1388-0897-D248-BB23-6833B47EE4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0144" y="1655587"/>
            <a:ext cx="3683000" cy="483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08397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B48A4D-3C63-E44D-A1DE-036FEA24E4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100 </a:t>
            </a:r>
            <a:r>
              <a:rPr lang="en-US" dirty="0" err="1"/>
              <a:t>degC</a:t>
            </a:r>
            <a:r>
              <a:rPr lang="en-US" dirty="0"/>
              <a:t> / 1.3 mV</a:t>
            </a:r>
          </a:p>
          <a:p>
            <a:r>
              <a:rPr lang="en-US" dirty="0"/>
              <a:t>Shuttle anomaly current threshold, @80 Ohms: 34 </a:t>
            </a:r>
            <a:r>
              <a:rPr lang="en-US" dirty="0" err="1"/>
              <a:t>uA</a:t>
            </a:r>
            <a:endParaRPr lang="en-US" dirty="0"/>
          </a:p>
          <a:p>
            <a:endParaRPr lang="en-US" dirty="0"/>
          </a:p>
          <a:p>
            <a:r>
              <a:rPr lang="en-US" dirty="0"/>
              <a:t>These anomalous currents are typically too small to affect other diagnostics 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FCE0A82-2BFA-5644-9E24-B4410D71EE8E}"/>
              </a:ext>
            </a:extLst>
          </p:cNvPr>
          <p:cNvGrpSpPr/>
          <p:nvPr/>
        </p:nvGrpSpPr>
        <p:grpSpPr>
          <a:xfrm>
            <a:off x="8890511" y="1471678"/>
            <a:ext cx="3426277" cy="991176"/>
            <a:chOff x="6955511" y="2277816"/>
            <a:chExt cx="3426277" cy="991176"/>
          </a:xfrm>
        </p:grpSpPr>
        <p:sp>
          <p:nvSpPr>
            <p:cNvPr id="8" name="Right Arrow 7">
              <a:extLst>
                <a:ext uri="{FF2B5EF4-FFF2-40B4-BE49-F238E27FC236}">
                  <a16:creationId xmlns:a16="http://schemas.microsoft.com/office/drawing/2014/main" id="{7023B25B-28A6-5241-A665-884B2C348DA4}"/>
                </a:ext>
              </a:extLst>
            </p:cNvPr>
            <p:cNvSpPr/>
            <p:nvPr/>
          </p:nvSpPr>
          <p:spPr>
            <a:xfrm rot="19357266" flipH="1">
              <a:off x="6955511" y="2684217"/>
              <a:ext cx="917932" cy="58477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A89D174-ED59-A844-9AE0-729B7D55A02D}"/>
                </a:ext>
              </a:extLst>
            </p:cNvPr>
            <p:cNvSpPr txBox="1"/>
            <p:nvPr/>
          </p:nvSpPr>
          <p:spPr>
            <a:xfrm>
              <a:off x="7771843" y="2277816"/>
              <a:ext cx="260994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Very sensitive!</a:t>
              </a:r>
            </a:p>
          </p:txBody>
        </p:sp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61F0C8CE-260D-0E46-ADC6-FFBEBC549DB5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#2. Hall effect currents: TC Sensitivity</a:t>
            </a:r>
          </a:p>
        </p:txBody>
      </p:sp>
    </p:spTree>
    <p:extLst>
      <p:ext uri="{BB962C8B-B14F-4D97-AF65-F5344CB8AC3E}">
        <p14:creationId xmlns:p14="http://schemas.microsoft.com/office/powerpoint/2010/main" val="2634443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9B5A8D-B7A7-0A4D-9CDA-51D5E7374B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Spacecraft with metal frame </a:t>
            </a:r>
          </a:p>
          <a:p>
            <a:r>
              <a:rPr lang="en-US" dirty="0"/>
              <a:t>TCs are embedded near the exterior surface (&lt; 0.25’’)</a:t>
            </a:r>
          </a:p>
          <a:p>
            <a:r>
              <a:rPr lang="en-US" dirty="0"/>
              <a:t>Magnetic field is present (VxB≠0)</a:t>
            </a:r>
          </a:p>
          <a:p>
            <a:r>
              <a:rPr lang="en-US" dirty="0"/>
              <a:t>External plasma is electrically connected to TC and metal frame</a:t>
            </a:r>
          </a:p>
          <a:p>
            <a:r>
              <a:rPr lang="en-US" dirty="0"/>
              <a:t>TCs must have at least one low impedance terminal</a:t>
            </a:r>
          </a:p>
          <a:p>
            <a:r>
              <a:rPr lang="en-US" dirty="0"/>
              <a:t>Anomaly is enhanced by length of metal frame, spacecraft speed, and magnetic field magnitude/orientation.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C06F640-BFB7-4E4B-B72A-7FE2CD0F5029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#2. Hall effect currents: Relevance</a:t>
            </a:r>
          </a:p>
        </p:txBody>
      </p:sp>
    </p:spTree>
    <p:extLst>
      <p:ext uri="{BB962C8B-B14F-4D97-AF65-F5344CB8AC3E}">
        <p14:creationId xmlns:p14="http://schemas.microsoft.com/office/powerpoint/2010/main" val="18383559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9B5A8D-B7A7-0A4D-9CDA-51D5E7374B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Make both TC terminals high impedance (easy)</a:t>
            </a:r>
          </a:p>
          <a:p>
            <a:r>
              <a:rPr lang="en-US" dirty="0"/>
              <a:t>Fully insulate TCs/internal metal frame from external plasma (hard)</a:t>
            </a:r>
          </a:p>
          <a:p>
            <a:r>
              <a:rPr lang="en-US" dirty="0"/>
              <a:t>Use smaller entry vehicles or lower entry speeds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C06F640-BFB7-4E4B-B72A-7FE2CD0F5029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#2. Hall effect currents: Mitigation</a:t>
            </a:r>
          </a:p>
        </p:txBody>
      </p:sp>
    </p:spTree>
    <p:extLst>
      <p:ext uri="{BB962C8B-B14F-4D97-AF65-F5344CB8AC3E}">
        <p14:creationId xmlns:p14="http://schemas.microsoft.com/office/powerpoint/2010/main" val="40148460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240E8D-CC2D-7E4F-94E3-BD2F7B953D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Short story: RF interference can cause DC offsets in TC measurements</a:t>
            </a:r>
          </a:p>
          <a:p>
            <a:endParaRPr lang="en-US" dirty="0"/>
          </a:p>
          <a:p>
            <a:r>
              <a:rPr lang="en-US" dirty="0"/>
              <a:t>Long story:</a:t>
            </a:r>
          </a:p>
          <a:p>
            <a:pPr lvl="1"/>
            <a:r>
              <a:rPr lang="en-US" dirty="0"/>
              <a:t>The low voltage produced by TCs (</a:t>
            </a:r>
            <a:r>
              <a:rPr lang="en-US" dirty="0" err="1"/>
              <a:t>uV</a:t>
            </a:r>
            <a:r>
              <a:rPr lang="en-US" dirty="0"/>
              <a:t> level) typically passes through an instrumentation amplifier (</a:t>
            </a:r>
            <a:r>
              <a:rPr lang="en-US" dirty="0" err="1"/>
              <a:t>inamp</a:t>
            </a:r>
            <a:r>
              <a:rPr lang="en-US" dirty="0"/>
              <a:t>) before digitization</a:t>
            </a:r>
          </a:p>
          <a:p>
            <a:pPr lvl="1"/>
            <a:r>
              <a:rPr lang="en-US" dirty="0" err="1"/>
              <a:t>Inamps</a:t>
            </a:r>
            <a:r>
              <a:rPr lang="en-US" dirty="0"/>
              <a:t> are slow and cannot reject common mode signals above ~20 kHz </a:t>
            </a:r>
          </a:p>
          <a:p>
            <a:pPr lvl="1"/>
            <a:r>
              <a:rPr lang="en-US" dirty="0"/>
              <a:t>Radio frequency interference (RFI) gets rectified in TC </a:t>
            </a:r>
            <a:r>
              <a:rPr lang="en-US" dirty="0" err="1"/>
              <a:t>inamp</a:t>
            </a:r>
            <a:r>
              <a:rPr lang="en-US" dirty="0"/>
              <a:t> circuits leading to DC offsets</a:t>
            </a:r>
          </a:p>
          <a:p>
            <a:pPr lvl="1"/>
            <a:r>
              <a:rPr lang="en-US" dirty="0"/>
              <a:t>Asymmetric rectification can also occur from any unbalanced non-linear circuit elements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9442894-D2B7-0F49-B31F-05921C845954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#3. RF Rectification</a:t>
            </a:r>
          </a:p>
        </p:txBody>
      </p:sp>
    </p:spTree>
    <p:extLst>
      <p:ext uri="{BB962C8B-B14F-4D97-AF65-F5344CB8AC3E}">
        <p14:creationId xmlns:p14="http://schemas.microsoft.com/office/powerpoint/2010/main" val="23394615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9B5A8D-B7A7-0A4D-9CDA-51D5E7374B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Entry environment with significant incident RF power (&gt;&gt; </a:t>
            </a:r>
            <a:r>
              <a:rPr lang="en-US" dirty="0" err="1"/>
              <a:t>mW</a:t>
            </a:r>
            <a:r>
              <a:rPr lang="en-US" dirty="0"/>
              <a:t>)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C06F640-BFB7-4E4B-B72A-7FE2CD0F5029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#3. RF Rectification: Relevance</a:t>
            </a:r>
          </a:p>
        </p:txBody>
      </p:sp>
    </p:spTree>
    <p:extLst>
      <p:ext uri="{BB962C8B-B14F-4D97-AF65-F5344CB8AC3E}">
        <p14:creationId xmlns:p14="http://schemas.microsoft.com/office/powerpoint/2010/main" val="32007725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9B5A8D-B7A7-0A4D-9CDA-51D5E7374B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Filtering</a:t>
            </a:r>
          </a:p>
          <a:p>
            <a:pPr lvl="1"/>
            <a:r>
              <a:rPr lang="en-US" dirty="0"/>
              <a:t>RC low pass filter</a:t>
            </a:r>
          </a:p>
          <a:p>
            <a:pPr lvl="1"/>
            <a:r>
              <a:rPr lang="en-US" dirty="0"/>
              <a:t>Common mode choke</a:t>
            </a:r>
          </a:p>
          <a:p>
            <a:pPr lvl="1"/>
            <a:r>
              <a:rPr lang="en-US" dirty="0"/>
              <a:t>X2Y capacitor filter</a:t>
            </a:r>
          </a:p>
          <a:p>
            <a:r>
              <a:rPr lang="en-US" dirty="0"/>
              <a:t>Minimize RF pickup</a:t>
            </a:r>
          </a:p>
          <a:p>
            <a:pPr lvl="1"/>
            <a:r>
              <a:rPr lang="en-US" dirty="0"/>
              <a:t>reduce circuit area</a:t>
            </a:r>
          </a:p>
          <a:p>
            <a:pPr lvl="1"/>
            <a:r>
              <a:rPr lang="en-US" dirty="0"/>
              <a:t>use coaxial or twisted pair wire</a:t>
            </a:r>
          </a:p>
          <a:p>
            <a:r>
              <a:rPr lang="en-US" dirty="0"/>
              <a:t>Shielding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C06F640-BFB7-4E4B-B72A-7FE2CD0F5029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#3. RF Rectification: Mitigation</a:t>
            </a:r>
          </a:p>
        </p:txBody>
      </p:sp>
    </p:spTree>
    <p:extLst>
      <p:ext uri="{BB962C8B-B14F-4D97-AF65-F5344CB8AC3E}">
        <p14:creationId xmlns:p14="http://schemas.microsoft.com/office/powerpoint/2010/main" val="12304692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5E424-1E4C-1244-95E2-A32C10043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 Anomaly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968E53-512C-A14A-A138-1C0C5A3C65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Surface voltages can couple into near-surface bare TC wires</a:t>
            </a:r>
          </a:p>
          <a:p>
            <a:r>
              <a:rPr lang="en-US" dirty="0"/>
              <a:t>Low-impedance TC terminals are susceptible to Hall currents</a:t>
            </a:r>
          </a:p>
          <a:p>
            <a:r>
              <a:rPr lang="en-US" dirty="0"/>
              <a:t>RFI can generate DC offsets in TC digitization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078B02-FF16-884F-96A6-A29409E99F0C}"/>
              </a:ext>
            </a:extLst>
          </p:cNvPr>
          <p:cNvSpPr txBox="1"/>
          <p:nvPr/>
        </p:nvSpPr>
        <p:spPr>
          <a:xfrm>
            <a:off x="4548851" y="4236335"/>
            <a:ext cx="22826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4167553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64D1C-CF46-6948-9E6D-2D2370D03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Why are TC anomalies important to understand?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613B36-F6E8-2948-8524-2B50D1F736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rely on TCs for nearly all high temperature measurements </a:t>
            </a:r>
          </a:p>
          <a:p>
            <a:r>
              <a:rPr lang="en-US" dirty="0"/>
              <a:t>TC high temperature measurements form the basis for many forms of simulation validation (material, aerothermal, radiative)</a:t>
            </a:r>
          </a:p>
          <a:p>
            <a:r>
              <a:rPr lang="en-US" dirty="0"/>
              <a:t>Important to know if in-flight safety thresholds are being exceeded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B759A5-6F58-604D-B7AE-388B2DDAF081}"/>
              </a:ext>
            </a:extLst>
          </p:cNvPr>
          <p:cNvSpPr txBox="1"/>
          <p:nvPr/>
        </p:nvSpPr>
        <p:spPr>
          <a:xfrm>
            <a:off x="4603531" y="5992297"/>
            <a:ext cx="2251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Galileo, Shuttle, Orion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DCB24DB-9F53-B247-B167-E21837F74B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405" y="4119950"/>
            <a:ext cx="3054041" cy="2372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ASA - Spacecraft Design">
            <a:extLst>
              <a:ext uri="{FF2B5EF4-FFF2-40B4-BE49-F238E27FC236}">
                <a16:creationId xmlns:a16="http://schemas.microsoft.com/office/drawing/2014/main" id="{8639A63A-F5BB-7648-AA6B-DF40BA69E9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826" y="4119950"/>
            <a:ext cx="2966156" cy="237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Orion gets beefed up, silver-metallic thermal protection coating for next  flight on EM-1">
            <a:extLst>
              <a:ext uri="{FF2B5EF4-FFF2-40B4-BE49-F238E27FC236}">
                <a16:creationId xmlns:a16="http://schemas.microsoft.com/office/drawing/2014/main" id="{49E72528-508E-C84C-8B5C-1DDC544D67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74" r="7343"/>
          <a:stretch/>
        </p:blipFill>
        <p:spPr bwMode="auto">
          <a:xfrm>
            <a:off x="8398363" y="4147454"/>
            <a:ext cx="3093155" cy="2400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40430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E3022-139C-0D42-8B5F-F37BF6525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D5DB29-120B-D44D-958F-18D3179E44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magnus.haw@nasa.gov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121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40916-CBA3-9F47-98C1-A34033474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Mechanisms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8A14C2-8192-C945-8E87-D80DFA5A0C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Surface voltage coupling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Hall effect current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RF rectification</a:t>
            </a:r>
          </a:p>
        </p:txBody>
      </p:sp>
    </p:spTree>
    <p:extLst>
      <p:ext uri="{BB962C8B-B14F-4D97-AF65-F5344CB8AC3E}">
        <p14:creationId xmlns:p14="http://schemas.microsoft.com/office/powerpoint/2010/main" val="23920513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4A467C-4D11-1C44-BC2A-05AFF55F8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#1. Surface voltage coupling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A3D52E-F257-BB41-9CE7-5CCF415747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Short story: surface charge/voltages couple to near-surface bare TCs</a:t>
            </a:r>
          </a:p>
          <a:p>
            <a:endParaRPr lang="en-US" dirty="0"/>
          </a:p>
          <a:p>
            <a:r>
              <a:rPr lang="en-US" dirty="0"/>
              <a:t>Long story:</a:t>
            </a:r>
          </a:p>
          <a:p>
            <a:pPr lvl="1"/>
            <a:r>
              <a:rPr lang="en-US" dirty="0"/>
              <a:t>Turbulence and pyrolysis gases enhance boundary layer electron density</a:t>
            </a:r>
          </a:p>
          <a:p>
            <a:pPr lvl="1"/>
            <a:r>
              <a:rPr lang="en-US" dirty="0"/>
              <a:t>Non-parallel electron temperature and pressure gradients generate electric fields and currents in boundary layer &amp; charge heatshield surface</a:t>
            </a:r>
          </a:p>
          <a:p>
            <a:pPr lvl="1"/>
            <a:r>
              <a:rPr lang="en-US" dirty="0"/>
              <a:t>Non-uniform surface charge creates non-uniform voltages across heatshield</a:t>
            </a:r>
          </a:p>
          <a:p>
            <a:pPr lvl="1"/>
            <a:r>
              <a:rPr lang="en-US" dirty="0"/>
              <a:t>Surface voltage couples to embedded bare TCs</a:t>
            </a:r>
          </a:p>
        </p:txBody>
      </p:sp>
    </p:spTree>
    <p:extLst>
      <p:ext uri="{BB962C8B-B14F-4D97-AF65-F5344CB8AC3E}">
        <p14:creationId xmlns:p14="http://schemas.microsoft.com/office/powerpoint/2010/main" val="13719066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FA5F58-171E-324E-8C9A-3FCA679FD9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77367" y="1803662"/>
            <a:ext cx="6674069" cy="5571482"/>
          </a:xfrm>
        </p:spPr>
        <p:txBody>
          <a:bodyPr/>
          <a:lstStyle/>
          <a:p>
            <a:r>
              <a:rPr lang="en-US" dirty="0"/>
              <a:t>B-field from generalized Ohm’s Law: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Assume EM fields are quasi-static, i.e., dB/dt = 0, </a:t>
            </a:r>
            <a:r>
              <a:rPr lang="en-US" dirty="0" err="1"/>
              <a:t>dE</a:t>
            </a:r>
            <a:r>
              <a:rPr lang="en-US" dirty="0"/>
              <a:t>/dt = 0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Solve for B, then calculate E</a:t>
            </a:r>
          </a:p>
        </p:txBody>
      </p:sp>
      <p:pic>
        <p:nvPicPr>
          <p:cNvPr id="9" name="Picture 8" descr="A close up of a clock&#10;&#10;Description automatically generated">
            <a:extLst>
              <a:ext uri="{FF2B5EF4-FFF2-40B4-BE49-F238E27FC236}">
                <a16:creationId xmlns:a16="http://schemas.microsoft.com/office/drawing/2014/main" id="{3FB6C212-9E00-FB45-BFC0-61262E5139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9943" y="2391315"/>
            <a:ext cx="4406900" cy="8255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763B9A7-CD3F-D247-967B-9307F9AFF2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7367" y="4482612"/>
            <a:ext cx="6337300" cy="9271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A77CEEB-F205-6145-9393-2F6FC006E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#1. Surface voltage coupling: Equations</a:t>
            </a:r>
          </a:p>
        </p:txBody>
      </p:sp>
    </p:spTree>
    <p:extLst>
      <p:ext uri="{BB962C8B-B14F-4D97-AF65-F5344CB8AC3E}">
        <p14:creationId xmlns:p14="http://schemas.microsoft.com/office/powerpoint/2010/main" val="9663827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clock&#10;&#10;Description automatically generated">
            <a:extLst>
              <a:ext uri="{FF2B5EF4-FFF2-40B4-BE49-F238E27FC236}">
                <a16:creationId xmlns:a16="http://schemas.microsoft.com/office/drawing/2014/main" id="{CD59FFA4-1A18-1E48-9465-80E2F4566A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3380" y="1776137"/>
            <a:ext cx="4406900" cy="8255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10F1315-190E-854A-806F-F56E006C3112}"/>
              </a:ext>
            </a:extLst>
          </p:cNvPr>
          <p:cNvSpPr txBox="1"/>
          <p:nvPr/>
        </p:nvSpPr>
        <p:spPr>
          <a:xfrm>
            <a:off x="1814383" y="1989673"/>
            <a:ext cx="3016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take divergence of Ohms Law: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6FEEC94A-E9B7-0640-BA37-1B3487FF98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6885" t="1889" r="2537" b="57657"/>
          <a:stretch/>
        </p:blipFill>
        <p:spPr>
          <a:xfrm>
            <a:off x="838200" y="2986089"/>
            <a:ext cx="10002124" cy="3350282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EA3D7F19-FE2A-4E4F-8A7D-EA1A5F521498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#1. Surface voltage coupling: Surface charge</a:t>
            </a:r>
          </a:p>
        </p:txBody>
      </p:sp>
    </p:spTree>
    <p:extLst>
      <p:ext uri="{BB962C8B-B14F-4D97-AF65-F5344CB8AC3E}">
        <p14:creationId xmlns:p14="http://schemas.microsoft.com/office/powerpoint/2010/main" val="23178523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A165D1C-438E-DE47-9BFB-CC80864F03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36607"/>
          <a:stretch/>
        </p:blipFill>
        <p:spPr>
          <a:xfrm>
            <a:off x="2477814" y="2997107"/>
            <a:ext cx="6666186" cy="3860893"/>
          </a:xfrm>
          <a:prstGeom prst="rect">
            <a:avLst/>
          </a:prstGeom>
        </p:spPr>
      </p:pic>
      <p:sp>
        <p:nvSpPr>
          <p:cNvPr id="3" name="Moon 2">
            <a:extLst>
              <a:ext uri="{FF2B5EF4-FFF2-40B4-BE49-F238E27FC236}">
                <a16:creationId xmlns:a16="http://schemas.microsoft.com/office/drawing/2014/main" id="{6E19B816-E6CC-A040-8386-FA24A34B1CFB}"/>
              </a:ext>
            </a:extLst>
          </p:cNvPr>
          <p:cNvSpPr/>
          <p:nvPr/>
        </p:nvSpPr>
        <p:spPr>
          <a:xfrm rot="5400000">
            <a:off x="4675789" y="-1656840"/>
            <a:ext cx="2270235" cy="8569875"/>
          </a:xfrm>
          <a:prstGeom prst="moo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Moon 4">
            <a:extLst>
              <a:ext uri="{FF2B5EF4-FFF2-40B4-BE49-F238E27FC236}">
                <a16:creationId xmlns:a16="http://schemas.microsoft.com/office/drawing/2014/main" id="{BBF8398C-7F5B-2840-85A7-6226334355F0}"/>
              </a:ext>
            </a:extLst>
          </p:cNvPr>
          <p:cNvSpPr/>
          <p:nvPr/>
        </p:nvSpPr>
        <p:spPr>
          <a:xfrm rot="5400000">
            <a:off x="4675789" y="-1556992"/>
            <a:ext cx="2270235" cy="8569875"/>
          </a:xfrm>
          <a:prstGeom prst="moon">
            <a:avLst/>
          </a:prstGeom>
          <a:solidFill>
            <a:srgbClr val="AF4A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5335ADB-FA22-F740-AC30-8F8FB574F0C5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#1. Surface voltage coupling: TC placement</a:t>
            </a:r>
          </a:p>
        </p:txBody>
      </p:sp>
    </p:spTree>
    <p:extLst>
      <p:ext uri="{BB962C8B-B14F-4D97-AF65-F5344CB8AC3E}">
        <p14:creationId xmlns:p14="http://schemas.microsoft.com/office/powerpoint/2010/main" val="2812918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80C8A9C-F0E6-AF4A-9A9D-FD5BCF86DFD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67486" y="1989137"/>
                <a:ext cx="10515600" cy="4351338"/>
              </a:xfrm>
            </p:spPr>
            <p:txBody>
              <a:bodyPr/>
              <a:lstStyle/>
              <a:p>
                <a:r>
                  <a:rPr lang="en-US" dirty="0"/>
                  <a:t>Need to solve below electrostatic system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en-US" dirty="0"/>
                  <a:t> in TC geometry</a:t>
                </a:r>
              </a:p>
              <a:p>
                <a:r>
                  <a:rPr lang="en-US" dirty="0"/>
                  <a:t>Wire-TPS conductivity ratio varies from 1000/1 to 10000/1 </a:t>
                </a:r>
              </a:p>
              <a:p>
                <a:r>
                  <a:rPr lang="en-US" dirty="0"/>
                  <a:t>Solution: use 3D finite element simulations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80C8A9C-F0E6-AF4A-9A9D-FD5BCF86DFD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67486" y="1989137"/>
                <a:ext cx="10515600" cy="4351338"/>
              </a:xfrm>
              <a:blipFill>
                <a:blip r:embed="rId2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C8B1402B-BC73-564F-AB6F-435ADFA09C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914" y="3772820"/>
            <a:ext cx="4093176" cy="27104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EF2DE4D-CF56-574C-A48A-B8C601D2C2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3307" y="4480912"/>
            <a:ext cx="5170493" cy="743701"/>
          </a:xfrm>
          <a:prstGeom prst="rect">
            <a:avLst/>
          </a:prstGeom>
        </p:spPr>
      </p:pic>
      <p:sp>
        <p:nvSpPr>
          <p:cNvPr id="6" name="Right Arrow 5">
            <a:extLst>
              <a:ext uri="{FF2B5EF4-FFF2-40B4-BE49-F238E27FC236}">
                <a16:creationId xmlns:a16="http://schemas.microsoft.com/office/drawing/2014/main" id="{BA434471-6F4C-C14D-B28B-10C6BB3D0CC5}"/>
              </a:ext>
            </a:extLst>
          </p:cNvPr>
          <p:cNvSpPr/>
          <p:nvPr/>
        </p:nvSpPr>
        <p:spPr>
          <a:xfrm>
            <a:off x="4702090" y="4458494"/>
            <a:ext cx="1301578" cy="7661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007C4A5-B8E9-BB49-8F61-72BFF3B1497F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#1. Surface voltage coupling: Modeling</a:t>
            </a:r>
          </a:p>
        </p:txBody>
      </p:sp>
    </p:spTree>
    <p:extLst>
      <p:ext uri="{BB962C8B-B14F-4D97-AF65-F5344CB8AC3E}">
        <p14:creationId xmlns:p14="http://schemas.microsoft.com/office/powerpoint/2010/main" val="1136815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3134</TotalTime>
  <Words>1165</Words>
  <Application>Microsoft Macintosh PowerPoint</Application>
  <PresentationFormat>Widescreen</PresentationFormat>
  <Paragraphs>177</Paragraphs>
  <Slides>30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Calibri Light</vt:lpstr>
      <vt:lpstr>Cambria Math</vt:lpstr>
      <vt:lpstr>Office Theme</vt:lpstr>
      <vt:lpstr>A survey of thermocouple anomalies: mechanisms, interpretation, and mitigation</vt:lpstr>
      <vt:lpstr>What is a Thermocouple?</vt:lpstr>
      <vt:lpstr>Why are TC anomalies important to understand?</vt:lpstr>
      <vt:lpstr>Three Mechanisms</vt:lpstr>
      <vt:lpstr>#1. Surface voltage coupling</vt:lpstr>
      <vt:lpstr>#1. Surface voltage coupling: Equations</vt:lpstr>
      <vt:lpstr>PowerPoint Presentation</vt:lpstr>
      <vt:lpstr>PowerPoint Presentation</vt:lpstr>
      <vt:lpstr>PowerPoint Presentation</vt:lpstr>
      <vt:lpstr>Numerical Methods</vt:lpstr>
      <vt:lpstr>Assuming linear surface potential: 34-75% coupling  </vt:lpstr>
      <vt:lpstr>Assuming dipole surface potential: 17-36% coupling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TC Anomaly Summary</vt:lpstr>
      <vt:lpstr>Contact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Haw, Magnus (ARC-TSM)[Analytical Mechanics Associates, INC.]</dc:creator>
  <cp:lastModifiedBy>Haw, Magnus (ARC-TSM)[Analytical Mechanics Associates, INC.]</cp:lastModifiedBy>
  <cp:revision>108</cp:revision>
  <dcterms:created xsi:type="dcterms:W3CDTF">2020-11-04T16:42:37Z</dcterms:created>
  <dcterms:modified xsi:type="dcterms:W3CDTF">2021-05-21T17:44:08Z</dcterms:modified>
</cp:coreProperties>
</file>