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24" r:id="rId5"/>
  </p:sldMasterIdLst>
  <p:notesMasterIdLst>
    <p:notesMasterId r:id="rId31"/>
  </p:notesMasterIdLst>
  <p:handoutMasterIdLst>
    <p:handoutMasterId r:id="rId32"/>
  </p:handoutMasterIdLst>
  <p:sldIdLst>
    <p:sldId id="894" r:id="rId6"/>
    <p:sldId id="897" r:id="rId7"/>
    <p:sldId id="258" r:id="rId8"/>
    <p:sldId id="373" r:id="rId9"/>
    <p:sldId id="877" r:id="rId10"/>
    <p:sldId id="896" r:id="rId11"/>
    <p:sldId id="261" r:id="rId12"/>
    <p:sldId id="271" r:id="rId13"/>
    <p:sldId id="265" r:id="rId14"/>
    <p:sldId id="266" r:id="rId15"/>
    <p:sldId id="267" r:id="rId16"/>
    <p:sldId id="268" r:id="rId17"/>
    <p:sldId id="269" r:id="rId18"/>
    <p:sldId id="270" r:id="rId19"/>
    <p:sldId id="279" r:id="rId20"/>
    <p:sldId id="278" r:id="rId21"/>
    <p:sldId id="273" r:id="rId22"/>
    <p:sldId id="281" r:id="rId23"/>
    <p:sldId id="274" r:id="rId24"/>
    <p:sldId id="280" r:id="rId25"/>
    <p:sldId id="275" r:id="rId26"/>
    <p:sldId id="277" r:id="rId27"/>
    <p:sldId id="282" r:id="rId28"/>
    <p:sldId id="283" r:id="rId29"/>
    <p:sldId id="284" r:id="rId3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lmis, Jennifer E. (MSFC-ST23)[MIPSS PC]" initials="GJE(P" lastIdx="4" clrIdx="0">
    <p:extLst>
      <p:ext uri="{19B8F6BF-5375-455C-9EA6-DF929625EA0E}">
        <p15:presenceInfo xmlns:p15="http://schemas.microsoft.com/office/powerpoint/2012/main" userId="S::jgelmis@ndc.nasa.gov::16ff6059-3f50-4975-b690-57caf758b536" providerId="AD"/>
      </p:ext>
    </p:extLst>
  </p:cmAuthor>
  <p:cmAuthor id="2" name="Prater, Tracie J. (MSFC-EM04)" initials="PTJ(" lastIdx="7" clrIdx="1">
    <p:extLst>
      <p:ext uri="{19B8F6BF-5375-455C-9EA6-DF929625EA0E}">
        <p15:presenceInfo xmlns:p15="http://schemas.microsoft.com/office/powerpoint/2012/main" userId="S-1-5-21-330711430-3775241029-4075259233-4002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B050"/>
    <a:srgbClr val="2D8B75"/>
    <a:srgbClr val="3333CC"/>
    <a:srgbClr val="92BBFA"/>
    <a:srgbClr val="FF33CC"/>
    <a:srgbClr val="4BACC6"/>
    <a:srgbClr val="FFCC66"/>
    <a:srgbClr val="00BE00"/>
    <a:srgbClr val="009900"/>
    <a:srgbClr val="008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95" autoAdjust="0"/>
    <p:restoredTop sz="91058" autoAdjust="0"/>
  </p:normalViewPr>
  <p:slideViewPr>
    <p:cSldViewPr snapToGrid="0" showGuides="1">
      <p:cViewPr varScale="1">
        <p:scale>
          <a:sx n="61" d="100"/>
          <a:sy n="61" d="100"/>
        </p:scale>
        <p:origin x="1044" y="44"/>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outlineViewPr>
    <p:cViewPr>
      <p:scale>
        <a:sx n="33" d="100"/>
        <a:sy n="33" d="100"/>
      </p:scale>
      <p:origin x="0" y="-24"/>
    </p:cViewPr>
  </p:outlineViewPr>
  <p:notesTextViewPr>
    <p:cViewPr>
      <p:scale>
        <a:sx n="3" d="2"/>
        <a:sy n="3" d="2"/>
      </p:scale>
      <p:origin x="0" y="0"/>
    </p:cViewPr>
  </p:notesTextViewPr>
  <p:sorterViewPr>
    <p:cViewPr>
      <p:scale>
        <a:sx n="180" d="100"/>
        <a:sy n="180" d="100"/>
      </p:scale>
      <p:origin x="0" y="0"/>
    </p:cViewPr>
  </p:sorterViewPr>
  <p:notesViewPr>
    <p:cSldViewPr snapToGrid="0" showGuides="1">
      <p:cViewPr varScale="1">
        <p:scale>
          <a:sx n="65" d="100"/>
          <a:sy n="65" d="100"/>
        </p:scale>
        <p:origin x="2316"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5/24/2021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5/24/2021</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974780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a:t>
            </a:fld>
            <a:endParaRPr lang="en-US" altLang="x-none" dirty="0"/>
          </a:p>
        </p:txBody>
      </p:sp>
    </p:spTree>
    <p:extLst>
      <p:ext uri="{BB962C8B-B14F-4D97-AF65-F5344CB8AC3E}">
        <p14:creationId xmlns:p14="http://schemas.microsoft.com/office/powerpoint/2010/main" val="2151086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a:t>
            </a:fld>
            <a:endParaRPr lang="en-US" altLang="x-none" dirty="0"/>
          </a:p>
        </p:txBody>
      </p:sp>
    </p:spTree>
    <p:extLst>
      <p:ext uri="{BB962C8B-B14F-4D97-AF65-F5344CB8AC3E}">
        <p14:creationId xmlns:p14="http://schemas.microsoft.com/office/powerpoint/2010/main" val="2314667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schemeClr val="bg1"/>
                    </a:solidFill>
                    <a:effectLst/>
                    <a:uLnTx/>
                    <a:uFillTx/>
                    <a:latin typeface="Times New Roman" panose="02020603050405020304" pitchFamily="18" charset="0"/>
                    <a:ea typeface="MS PGothic" panose="020B0600070205080204" pitchFamily="34" charset="-128"/>
                    <a:cs typeface="Times New Roman" panose="02020603050405020304" pitchFamily="18" charset="0"/>
                  </a:rPr>
                  <a:t>In this slide, </a:t>
                </a:r>
                <a14:m>
                  <m:oMath xmlns:m="http://schemas.openxmlformats.org/officeDocument/2006/math">
                    <m:sSub>
                      <m:sSubPr>
                        <m:ctrlPr>
                          <a:rPr kumimoji="0" lang="en-US" sz="1200" b="0" i="1" u="none" strike="noStrike" kern="1200" cap="none" spc="0" normalizeH="0" baseline="0" noProof="0" smtClean="0">
                            <a:ln>
                              <a:noFill/>
                            </a:ln>
                            <a:solidFill>
                              <a:schemeClr val="bg1"/>
                            </a:solidFill>
                            <a:effectLst/>
                            <a:uLnTx/>
                            <a:uFillTx/>
                            <a:latin typeface="Cambria Math" panose="02040503050406030204" pitchFamily="18" charset="0"/>
                            <a:ea typeface="MS PGothic" panose="020B0600070205080204" pitchFamily="34" charset="-128"/>
                            <a:cs typeface="MS PGothic" charset="0"/>
                          </a:rPr>
                        </m:ctrlPr>
                      </m:sSubPr>
                      <m:e>
                        <m:r>
                          <a:rPr kumimoji="0" lang="en-US" sz="1200" b="0" i="1"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m:t>𝜀</m:t>
                        </m:r>
                      </m:e>
                      <m:sub>
                        <m:r>
                          <a:rPr kumimoji="0" lang="en-US" sz="1200" b="0" i="1" u="none" strike="noStrike" kern="1200" cap="none" spc="0" normalizeH="0" baseline="0" noProof="0" smtClean="0">
                            <a:ln>
                              <a:noFill/>
                            </a:ln>
                            <a:solidFill>
                              <a:schemeClr val="bg1"/>
                            </a:solidFill>
                            <a:effectLst/>
                            <a:uLnTx/>
                            <a:uFillTx/>
                            <a:latin typeface="Cambria Math" panose="02040503050406030204" pitchFamily="18" charset="0"/>
                            <a:ea typeface="MS PGothic" panose="020B0600070205080204" pitchFamily="34" charset="-128"/>
                            <a:cs typeface="MS PGothic" charset="0"/>
                          </a:rPr>
                          <m:t>0</m:t>
                        </m:r>
                      </m:sub>
                    </m:sSub>
                    <m:r>
                      <a:rPr kumimoji="0" lang="en-US" sz="1200" b="0" i="1" u="none" strike="noStrike" kern="1200" cap="none" spc="0" normalizeH="0" baseline="0" noProof="0" smtClean="0">
                        <a:ln>
                          <a:noFill/>
                        </a:ln>
                        <a:solidFill>
                          <a:schemeClr val="bg1"/>
                        </a:solidFill>
                        <a:effectLst/>
                        <a:uLnTx/>
                        <a:uFillTx/>
                        <a:latin typeface="Cambria Math" panose="02040503050406030204" pitchFamily="18" charset="0"/>
                        <a:ea typeface="MS PGothic" panose="020B0600070205080204" pitchFamily="34" charset="-128"/>
                        <a:cs typeface="MS PGothic" charset="0"/>
                      </a:rPr>
                      <m:t> </m:t>
                    </m:r>
                  </m:oMath>
                </a14:m>
                <a:r>
                  <a:rPr lang="en-US" dirty="0">
                    <a:latin typeface="Times New Roman" panose="02020603050405020304" pitchFamily="18" charset="0"/>
                    <a:cs typeface="Times New Roman" panose="02020603050405020304" pitchFamily="18" charset="0"/>
                  </a:rPr>
                  <a:t>is the dielectric constant for vacuum,</a:t>
                </a:r>
                <a:r>
                  <a:rPr lang="en-US" baseline="0" dirty="0">
                    <a:latin typeface="Times New Roman" panose="02020603050405020304" pitchFamily="18" charset="0"/>
                    <a:cs typeface="Times New Roman" panose="02020603050405020304" pitchFamily="18" charset="0"/>
                  </a:rPr>
                  <a:t> </a:t>
                </a:r>
                <a14:m>
                  <m:oMath xmlns:m="http://schemas.openxmlformats.org/officeDocument/2006/math">
                    <m:sSub>
                      <m:sSubPr>
                        <m:ctrlPr>
                          <a:rPr kumimoji="0" lang="en-US" sz="1200" b="0" i="1" u="none" strike="noStrike" kern="1200" cap="none" spc="0" normalizeH="0" baseline="0" noProof="0" smtClean="0">
                            <a:ln>
                              <a:noFill/>
                            </a:ln>
                            <a:solidFill>
                              <a:schemeClr val="bg1"/>
                            </a:solidFill>
                            <a:effectLst/>
                            <a:uLnTx/>
                            <a:uFillTx/>
                            <a:latin typeface="Cambria Math" panose="02040503050406030204" pitchFamily="18" charset="0"/>
                            <a:ea typeface="MS PGothic" panose="020B0600070205080204" pitchFamily="34" charset="-128"/>
                            <a:cs typeface="MS PGothic" charset="0"/>
                          </a:rPr>
                        </m:ctrlPr>
                      </m:sSubPr>
                      <m:e>
                        <m:r>
                          <a:rPr kumimoji="0" lang="en-US" sz="1200" b="0" i="1"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m:t>𝜀</m:t>
                        </m:r>
                      </m:e>
                      <m:sub>
                        <m:r>
                          <a:rPr kumimoji="0" lang="en-US" sz="1200" b="0" i="1"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m:t>𝑟</m:t>
                        </m:r>
                      </m:sub>
                    </m:sSub>
                  </m:oMath>
                </a14:m>
                <a:r>
                  <a:rPr lang="en-US" dirty="0">
                    <a:latin typeface="Times New Roman" panose="02020603050405020304" pitchFamily="18" charset="0"/>
                    <a:cs typeface="Times New Roman" panose="02020603050405020304" pitchFamily="18" charset="0"/>
                  </a:rPr>
                  <a:t> is the relative dielectric</a:t>
                </a:r>
                <a:r>
                  <a:rPr lang="en-US" baseline="0" dirty="0">
                    <a:latin typeface="Times New Roman" panose="02020603050405020304" pitchFamily="18" charset="0"/>
                    <a:cs typeface="Times New Roman" panose="02020603050405020304" pitchFamily="18" charset="0"/>
                  </a:rPr>
                  <a:t> constant;</a:t>
                </a:r>
                <a:r>
                  <a:rPr kumimoji="0" lang="en-US" sz="1200" b="0" u="none" strike="noStrike" kern="1200" cap="none" spc="0" normalizeH="0" baseline="0" noProof="0" dirty="0">
                    <a:ln>
                      <a:noFill/>
                    </a:ln>
                    <a:solidFill>
                      <a:schemeClr val="bg1"/>
                    </a:solidFill>
                    <a:effectLst/>
                    <a:uLnTx/>
                    <a:uFillTx/>
                    <a:latin typeface="Times New Roman" panose="02020603050405020304" pitchFamily="18" charset="0"/>
                    <a:ea typeface="MS PGothic" panose="020B0600070205080204" pitchFamily="34" charset="-128"/>
                    <a:cs typeface="Times New Roman" panose="02020603050405020304" pitchFamily="18" charset="0"/>
                  </a:rPr>
                  <a:t> </a:t>
                </a:r>
                <a14:m>
                  <m:oMath xmlns:m="http://schemas.openxmlformats.org/officeDocument/2006/math">
                    <m:acc>
                      <m:accPr>
                        <m:chr m:val="⃗"/>
                        <m:ctrlPr>
                          <a:rPr kumimoji="0" lang="en-US" sz="1200" b="0" i="1" u="none" strike="noStrike" kern="1200" cap="none" spc="0" normalizeH="0" baseline="0" noProof="0" smtClean="0">
                            <a:ln>
                              <a:noFill/>
                            </a:ln>
                            <a:solidFill>
                              <a:schemeClr val="bg1"/>
                            </a:solidFill>
                            <a:effectLst/>
                            <a:uLnTx/>
                            <a:uFillTx/>
                            <a:latin typeface="Cambria Math" panose="02040503050406030204" pitchFamily="18" charset="0"/>
                            <a:ea typeface="MS PGothic" panose="020B0600070205080204" pitchFamily="34" charset="-128"/>
                            <a:cs typeface="MS PGothic" charset="0"/>
                          </a:rPr>
                        </m:ctrlPr>
                      </m:accPr>
                      <m:e>
                        <m:r>
                          <a:rPr kumimoji="0" lang="en-US" sz="1200" b="0" i="1"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m:t>𝐸</m:t>
                        </m:r>
                      </m:e>
                    </m:acc>
                  </m:oMath>
                </a14:m>
                <a:r>
                  <a:rPr kumimoji="0" lang="en-US" sz="1200" b="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is the electric field</a:t>
                </a:r>
                <a:r>
                  <a:rPr lang="en-US" baseline="0" dirty="0">
                    <a:latin typeface="Times New Roman" panose="02020603050405020304" pitchFamily="18" charset="0"/>
                    <a:cs typeface="Times New Roman" panose="02020603050405020304" pitchFamily="18" charset="0"/>
                  </a:rPr>
                  <a:t>; </a:t>
                </a:r>
                <a14:m>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𝑊</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𝐸</m:t>
                        </m:r>
                      </m:sub>
                    </m:sSub>
                  </m:oMath>
                </a14:m>
                <a:r>
                  <a:rPr lang="en-US" dirty="0">
                    <a:latin typeface="Times New Roman" panose="02020603050405020304" pitchFamily="18" charset="0"/>
                    <a:cs typeface="Times New Roman" panose="02020603050405020304" pitchFamily="18" charset="0"/>
                  </a:rPr>
                  <a:t> is the energy density at </a:t>
                </a:r>
                <a14:m>
                  <m:oMath xmlns:m="http://schemas.openxmlformats.org/officeDocument/2006/math">
                    <m:acc>
                      <m:accPr>
                        <m:chr m:val="⃗"/>
                        <m:ctrlPr>
                          <a:rPr kumimoji="0" lang="en-US" sz="1200" b="0" i="1" u="none" strike="noStrike" kern="1200" cap="none" spc="0" normalizeH="0" baseline="0" noProof="0" smtClean="0">
                            <a:ln>
                              <a:noFill/>
                            </a:ln>
                            <a:solidFill>
                              <a:schemeClr val="bg1"/>
                            </a:solidFill>
                            <a:effectLst/>
                            <a:uLnTx/>
                            <a:uFillTx/>
                            <a:latin typeface="Cambria Math" panose="02040503050406030204" pitchFamily="18" charset="0"/>
                            <a:ea typeface="MS PGothic" panose="020B0600070205080204" pitchFamily="34" charset="-128"/>
                            <a:cs typeface="MS PGothic" charset="0"/>
                          </a:rPr>
                        </m:ctrlPr>
                      </m:accPr>
                      <m:e>
                        <m:r>
                          <a:rPr kumimoji="0" lang="en-US" sz="1200" b="0" i="1"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m:t>𝐸</m:t>
                        </m:r>
                      </m:e>
                    </m:acc>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sSub>
                      <m:sSubPr>
                        <m:ctrlPr>
                          <a:rPr kumimoji="0" lang="en-US" sz="1200" b="0" i="1" u="none" strike="noStrike" kern="1200" cap="none" spc="0" normalizeH="0" baseline="0" noProof="0" smtClean="0">
                            <a:ln>
                              <a:noFill/>
                            </a:ln>
                            <a:solidFill>
                              <a:schemeClr val="bg1"/>
                            </a:solidFill>
                            <a:effectLst/>
                            <a:uLnTx/>
                            <a:uFillTx/>
                            <a:latin typeface="Cambria Math" panose="02040503050406030204" pitchFamily="18" charset="0"/>
                            <a:ea typeface="MS PGothic" panose="020B0600070205080204" pitchFamily="34" charset="-128"/>
                            <a:cs typeface="MS PGothic" charset="0"/>
                          </a:rPr>
                        </m:ctrlPr>
                      </m:sSubPr>
                      <m:e>
                        <m:r>
                          <a:rPr kumimoji="0" lang="en-US" sz="1200" b="0" i="1"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m:t>𝑊</m:t>
                        </m:r>
                      </m:e>
                      <m:sub>
                        <m:r>
                          <a:rPr kumimoji="0" lang="en-US" sz="1200" b="0" i="1"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m:t>𝑚𝑎𝑥</m:t>
                        </m:r>
                      </m:sub>
                    </m:sSub>
                  </m:oMath>
                </a14:m>
                <a:r>
                  <a:rPr lang="en-US" dirty="0">
                    <a:latin typeface="Times New Roman" panose="02020603050405020304" pitchFamily="18" charset="0"/>
                    <a:cs typeface="Times New Roman" panose="02020603050405020304" pitchFamily="18" charset="0"/>
                  </a:rPr>
                  <a:t> is the maximum energy density</a:t>
                </a:r>
                <a:r>
                  <a:rPr lang="en-US" baseline="0" dirty="0">
                    <a:latin typeface="Times New Roman" panose="02020603050405020304" pitchFamily="18" charset="0"/>
                    <a:cs typeface="Times New Roman" panose="02020603050405020304" pitchFamily="18" charset="0"/>
                  </a:rPr>
                  <a:t>; </a:t>
                </a:r>
                <a14:m>
                  <m:oMath xmlns:m="http://schemas.openxmlformats.org/officeDocument/2006/math">
                    <m:sSub>
                      <m:sSubPr>
                        <m:ctrlPr>
                          <a:rPr kumimoji="0" lang="en-US" sz="1200" b="0" i="1" u="none" strike="noStrike" kern="1200" cap="none" spc="0" normalizeH="0" baseline="0" noProof="0" smtClean="0">
                            <a:ln>
                              <a:noFill/>
                            </a:ln>
                            <a:solidFill>
                              <a:schemeClr val="bg1"/>
                            </a:solidFill>
                            <a:effectLst/>
                            <a:uLnTx/>
                            <a:uFillTx/>
                            <a:latin typeface="Cambria Math" panose="02040503050406030204" pitchFamily="18" charset="0"/>
                            <a:ea typeface="MS PGothic" panose="020B0600070205080204" pitchFamily="34" charset="-128"/>
                            <a:cs typeface="MS PGothic" charset="0"/>
                          </a:rPr>
                        </m:ctrlPr>
                      </m:sSubPr>
                      <m:e>
                        <m:acc>
                          <m:accPr>
                            <m:chr m:val="⃗"/>
                            <m:ctrlPr>
                              <a:rPr kumimoji="0" lang="en-US" sz="1200" b="0" i="1"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m:ctrlPr>
                          </m:accPr>
                          <m:e>
                            <m:r>
                              <a:rPr kumimoji="0" lang="en-US" sz="1200" b="0" i="1"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m:t>𝐸</m:t>
                            </m:r>
                          </m:e>
                        </m:acc>
                      </m:e>
                      <m:sub>
                        <m:r>
                          <a:rPr kumimoji="0" lang="en-US" sz="1200" b="0" i="1"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m:t>𝑏</m:t>
                        </m:r>
                      </m:sub>
                    </m:sSub>
                  </m:oMath>
                </a14:m>
                <a:r>
                  <a:rPr lang="en-US" dirty="0">
                    <a:latin typeface="Times New Roman" panose="02020603050405020304" pitchFamily="18" charset="0"/>
                    <a:cs typeface="Times New Roman" panose="02020603050405020304" pitchFamily="18" charset="0"/>
                  </a:rPr>
                  <a:t> is the breakdown strength for the material.</a:t>
                </a:r>
                <a:r>
                  <a:rPr lang="en-US" baseline="0" dirty="0">
                    <a:latin typeface="Times New Roman" panose="02020603050405020304" pitchFamily="18" charset="0"/>
                    <a:cs typeface="Times New Roman" panose="02020603050405020304" pitchFamily="18" charset="0"/>
                  </a:rPr>
                  <a:t> </a:t>
                </a:r>
              </a:p>
              <a:p>
                <a:r>
                  <a:rPr lang="en-US" baseline="0" dirty="0">
                    <a:latin typeface="Times New Roman" panose="02020603050405020304" pitchFamily="18" charset="0"/>
                    <a:cs typeface="Times New Roman" panose="02020603050405020304" pitchFamily="18" charset="0"/>
                  </a:rPr>
                  <a:t>This slide showed if we want to make a dielectric material with higher energy density, the higher dielectric constant and a higher dielectric breakdown strength are needed.</a:t>
                </a:r>
              </a:p>
              <a:p>
                <a:r>
                  <a:rPr lang="en-US" baseline="0" dirty="0">
                    <a:latin typeface="Times New Roman" panose="02020603050405020304" pitchFamily="18" charset="0"/>
                    <a:cs typeface="Times New Roman" panose="02020603050405020304" pitchFamily="18" charset="0"/>
                  </a:rPr>
                  <a:t>4 main mechanisms can be used to illustrate the dielectric breakdown process. However, which mechanism plays a main role in one specific dielectric breakdown process was difficult to determine. </a:t>
                </a:r>
              </a:p>
              <a:p>
                <a:r>
                  <a:rPr lang="en-US" baseline="0" dirty="0">
                    <a:latin typeface="Times New Roman" panose="02020603050405020304" pitchFamily="18" charset="0"/>
                    <a:cs typeface="Times New Roman" panose="02020603050405020304" pitchFamily="18" charset="0"/>
                  </a:rPr>
                  <a:t>For polymer-based dielectric material, the relationship between free volume and dielectric breakdown process has been studied a lot. The result was used to illustrate the temperature dependence of dielectric breakdown strength and worked very well. </a:t>
                </a:r>
              </a:p>
            </p:txBody>
          </p:sp>
        </mc:Choice>
        <mc:Fallback xmlns="">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schemeClr val="bg1"/>
                    </a:solidFill>
                    <a:effectLst/>
                    <a:uLnTx/>
                    <a:uFillTx/>
                    <a:latin typeface="Times New Roman" panose="02020603050405020304" pitchFamily="18" charset="0"/>
                    <a:ea typeface="MS PGothic" panose="020B0600070205080204" pitchFamily="34" charset="-128"/>
                    <a:cs typeface="Times New Roman" panose="02020603050405020304" pitchFamily="18" charset="0"/>
                  </a:rPr>
                  <a:t>In this slide, </a:t>
                </a:r>
                <a:r>
                  <a:rPr kumimoji="0" lang="en-US" sz="1200" b="0" i="0"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a:t>𝜀_0  </a:t>
                </a:r>
                <a:r>
                  <a:rPr lang="en-US" dirty="0">
                    <a:latin typeface="Times New Roman" panose="02020603050405020304" pitchFamily="18" charset="0"/>
                    <a:cs typeface="Times New Roman" panose="02020603050405020304" pitchFamily="18" charset="0"/>
                  </a:rPr>
                  <a:t>is the dielectric constant for vacuum,</a:t>
                </a:r>
                <a:r>
                  <a:rPr lang="en-US" baseline="0" dirty="0">
                    <a:latin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a:t>𝜀_𝑟</a:t>
                </a:r>
                <a:r>
                  <a:rPr lang="en-US" dirty="0">
                    <a:latin typeface="Times New Roman" panose="02020603050405020304" pitchFamily="18" charset="0"/>
                    <a:cs typeface="Times New Roman" panose="02020603050405020304" pitchFamily="18" charset="0"/>
                  </a:rPr>
                  <a:t> is the relative dielectric</a:t>
                </a:r>
                <a:r>
                  <a:rPr lang="en-US" baseline="0" dirty="0">
                    <a:latin typeface="Times New Roman" panose="02020603050405020304" pitchFamily="18" charset="0"/>
                    <a:cs typeface="Times New Roman" panose="02020603050405020304" pitchFamily="18" charset="0"/>
                  </a:rPr>
                  <a:t> constant;</a:t>
                </a:r>
                <a:r>
                  <a:rPr kumimoji="0" lang="en-US" sz="1200" b="0" u="none" strike="noStrike" kern="1200" cap="none" spc="0" normalizeH="0" baseline="0" noProof="0" dirty="0">
                    <a:ln>
                      <a:noFill/>
                    </a:ln>
                    <a:solidFill>
                      <a:schemeClr val="bg1"/>
                    </a:solidFill>
                    <a:effectLst/>
                    <a:uLnTx/>
                    <a:uFillTx/>
                    <a:latin typeface="Times New Roman" panose="02020603050405020304" pitchFamily="18" charset="0"/>
                    <a:ea typeface="MS PGothic" panose="020B0600070205080204" pitchFamily="34" charset="-128"/>
                    <a:cs typeface="Times New Roman" panose="02020603050405020304" pitchFamily="18" charset="0"/>
                  </a:rPr>
                  <a:t> </a:t>
                </a:r>
                <a:r>
                  <a:rPr kumimoji="0" lang="en-US" sz="1200" b="0" i="0"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a:t>𝐸 ⃗</a:t>
                </a:r>
                <a:r>
                  <a:rPr kumimoji="0" lang="en-US" sz="1200" b="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is the electric field</a:t>
                </a:r>
                <a:r>
                  <a:rPr lang="en-US" baseline="0" dirty="0">
                    <a:latin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a:ln>
                      <a:noFill/>
                    </a:ln>
                    <a:solidFill>
                      <a:prstClr val="black"/>
                    </a:solidFill>
                    <a:effectLst/>
                    <a:uLnTx/>
                    <a:uFillTx/>
                    <a:latin typeface="Cambria Math" panose="02040503050406030204" pitchFamily="18" charset="0"/>
                    <a:ea typeface="+mn-ea"/>
                    <a:cs typeface="+mn-cs"/>
                  </a:rPr>
                  <a:t>𝑊_𝐸</a:t>
                </a:r>
                <a:r>
                  <a:rPr lang="en-US" dirty="0">
                    <a:latin typeface="Times New Roman" panose="02020603050405020304" pitchFamily="18" charset="0"/>
                    <a:cs typeface="Times New Roman" panose="02020603050405020304" pitchFamily="18" charset="0"/>
                  </a:rPr>
                  <a:t> is the energy density at </a:t>
                </a:r>
                <a:r>
                  <a:rPr kumimoji="0" lang="en-US" sz="1200" b="0" i="0"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a:t>𝐸 ⃗</a:t>
                </a:r>
                <a:r>
                  <a:rPr lang="en-US" dirty="0">
                    <a:latin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a:t>𝑊_𝑚𝑎𝑥</a:t>
                </a:r>
                <a:r>
                  <a:rPr lang="en-US" dirty="0">
                    <a:latin typeface="Times New Roman" panose="02020603050405020304" pitchFamily="18" charset="0"/>
                    <a:cs typeface="Times New Roman" panose="02020603050405020304" pitchFamily="18" charset="0"/>
                  </a:rPr>
                  <a:t> is the maximum energy density</a:t>
                </a:r>
                <a:r>
                  <a:rPr lang="en-US" baseline="0" dirty="0">
                    <a:latin typeface="Times New Roman" panose="02020603050405020304" pitchFamily="18" charset="0"/>
                    <a:cs typeface="Times New Roman" panose="02020603050405020304" pitchFamily="18" charset="0"/>
                  </a:rPr>
                  <a:t>; </a:t>
                </a:r>
                <a:r>
                  <a:rPr kumimoji="0" lang="en-US" sz="1200" b="0" i="0" u="none" strike="noStrike" kern="1200" cap="none" spc="0" normalizeH="0" baseline="0" noProof="0">
                    <a:ln>
                      <a:noFill/>
                    </a:ln>
                    <a:solidFill>
                      <a:schemeClr val="bg1"/>
                    </a:solidFill>
                    <a:effectLst/>
                    <a:uLnTx/>
                    <a:uFillTx/>
                    <a:latin typeface="Cambria Math" panose="02040503050406030204" pitchFamily="18" charset="0"/>
                    <a:ea typeface="MS PGothic" panose="020B0600070205080204" pitchFamily="34" charset="-128"/>
                    <a:cs typeface="MS PGothic" charset="0"/>
                  </a:rPr>
                  <a:t>𝐸 ⃗_𝑏</a:t>
                </a:r>
                <a:r>
                  <a:rPr lang="en-US" dirty="0">
                    <a:latin typeface="Times New Roman" panose="02020603050405020304" pitchFamily="18" charset="0"/>
                    <a:cs typeface="Times New Roman" panose="02020603050405020304" pitchFamily="18" charset="0"/>
                  </a:rPr>
                  <a:t> is the breakdown strength for the material.</a:t>
                </a:r>
                <a:r>
                  <a:rPr lang="en-US" baseline="0" dirty="0">
                    <a:latin typeface="Times New Roman" panose="02020603050405020304" pitchFamily="18" charset="0"/>
                    <a:cs typeface="Times New Roman" panose="02020603050405020304" pitchFamily="18" charset="0"/>
                  </a:rPr>
                  <a:t> </a:t>
                </a:r>
              </a:p>
              <a:p>
                <a:r>
                  <a:rPr lang="en-US" baseline="0" dirty="0">
                    <a:latin typeface="Times New Roman" panose="02020603050405020304" pitchFamily="18" charset="0"/>
                    <a:cs typeface="Times New Roman" panose="02020603050405020304" pitchFamily="18" charset="0"/>
                  </a:rPr>
                  <a:t>This slide showed if we want to make a dielectric material with higher energy density, the higher dielectric constant and a higher dielectric breakdown strength are needed.</a:t>
                </a:r>
              </a:p>
              <a:p>
                <a:r>
                  <a:rPr lang="en-US" baseline="0" dirty="0">
                    <a:latin typeface="Times New Roman" panose="02020603050405020304" pitchFamily="18" charset="0"/>
                    <a:cs typeface="Times New Roman" panose="02020603050405020304" pitchFamily="18" charset="0"/>
                  </a:rPr>
                  <a:t>4 main mechanisms can be used to illustrate the dielectric breakdown process. However, which mechanism plays a main role in one specific dielectric breakdown process was difficult to determine. </a:t>
                </a:r>
              </a:p>
              <a:p>
                <a:r>
                  <a:rPr lang="en-US" baseline="0" dirty="0">
                    <a:latin typeface="Times New Roman" panose="02020603050405020304" pitchFamily="18" charset="0"/>
                    <a:cs typeface="Times New Roman" panose="02020603050405020304" pitchFamily="18" charset="0"/>
                  </a:rPr>
                  <a:t>For polymer-based dielectric material, the relationship between free volume and dielectric breakdown process has been studied a lot. The result was used to illustrate the temperature dependence of dielectric breakdown strength and worked very well. </a:t>
                </a:r>
              </a:p>
            </p:txBody>
          </p:sp>
        </mc:Fallback>
      </mc:AlternateContent>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7</a:t>
            </a:fld>
            <a:endParaRPr lang="en-US" altLang="x-none" dirty="0"/>
          </a:p>
        </p:txBody>
      </p:sp>
    </p:spTree>
    <p:extLst>
      <p:ext uri="{BB962C8B-B14F-4D97-AF65-F5344CB8AC3E}">
        <p14:creationId xmlns:p14="http://schemas.microsoft.com/office/powerpoint/2010/main" val="1899477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S PGothic" panose="020B0600070205080204" pitchFamily="34" charset="-128"/>
                <a:cs typeface="Times New Roman" panose="02020603050405020304" pitchFamily="18" charset="0"/>
              </a:rPr>
              <a:t>The reason for making a polymer-ceramic composite material: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S PGothic" panose="020B0600070205080204" pitchFamily="34" charset="-128"/>
                <a:cs typeface="Times New Roman" panose="02020603050405020304" pitchFamily="18" charset="0"/>
              </a:rPr>
              <a:t>The polymer-based dielectric material has a high dielectric breakdown strength but a low dielectric constant. The ceramic-based dielectric material has a high dielectric constant but a low dielectric breakdown strength. We want to combine the advantage from the polymer and ceramic dielectric material.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S PGothic" panose="020B0600070205080204" pitchFamily="34" charset="-128"/>
                <a:cs typeface="Times New Roman" panose="02020603050405020304" pitchFamily="18" charset="0"/>
              </a:rPr>
              <a:t>The less wettability and adhesion between the polymer matrix and inorganic filler are mainly caused by inorganic filler’s naturally hydrophilic, and the polymer matrix has naturally hydrophobic. The difference between the hydrophilic surface and the hydrophobic surface induces some free spaces (i.e., micro/nano-sized spaces/hole) to the interface between the polymer matrix and inorganic filler. It is well known the Eb of a polymer decreases with the increase of free space in the polymer because it has a very low dielectric constant and can act as a free path for charge carriers. </a:t>
            </a:r>
          </a:p>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8</a:t>
            </a:fld>
            <a:endParaRPr lang="en-US" altLang="x-none" dirty="0"/>
          </a:p>
        </p:txBody>
      </p:sp>
    </p:spTree>
    <p:extLst>
      <p:ext uri="{BB962C8B-B14F-4D97-AF65-F5344CB8AC3E}">
        <p14:creationId xmlns:p14="http://schemas.microsoft.com/office/powerpoint/2010/main" val="2359309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some recent research, the silane coupling agent can be used to modify the nanoparticle’s hydrophilic surface. </a:t>
            </a:r>
          </a:p>
          <a:p>
            <a:r>
              <a:rPr lang="en-US" dirty="0"/>
              <a:t>The SCA has two functional group, one can react with the inorganic filler, another one can interact with polymer chain. </a:t>
            </a:r>
          </a:p>
          <a:p>
            <a:r>
              <a:rPr lang="en-US" dirty="0"/>
              <a:t>According to the previous research, the silane coupling agent can escape from the interface to the polymer matrix even at a very low concentration. </a:t>
            </a:r>
          </a:p>
          <a:p>
            <a:r>
              <a:rPr lang="en-US" dirty="0"/>
              <a:t>The influence of coupling agent in a composite on the dielectric properties is very complicated and it should be studied.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5DC55DC-25F8-4861-9E57-17A77D33C0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9911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normal solution casting was used to prepare the thin film samples. </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10</a:t>
            </a:fld>
            <a:endParaRPr lang="en-US" altLang="x-none" dirty="0"/>
          </a:p>
        </p:txBody>
      </p:sp>
    </p:spTree>
    <p:extLst>
      <p:ext uri="{BB962C8B-B14F-4D97-AF65-F5344CB8AC3E}">
        <p14:creationId xmlns:p14="http://schemas.microsoft.com/office/powerpoint/2010/main" val="2178095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red arrow showed the concentration point for maximum dielectric constant.  </a:t>
            </a:r>
          </a:p>
          <a:p>
            <a:r>
              <a:rPr lang="en-US" dirty="0"/>
              <a:t>The silane molecules has a functional group that can interact with the polymer chain. The existence of this functional group provides a better interaction among polymer chains. One more thing should be mentioned in this part, the thickness measurement’s error does have some influences on the result of dielectric constant, and we already tried our best to avoid it. However, the error’s influences should not be neglected. </a:t>
            </a:r>
          </a:p>
          <a:p>
            <a:r>
              <a:rPr lang="en-US" dirty="0"/>
              <a:t>We still investigating  the reason why the third figure has 2 peak.</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12</a:t>
            </a:fld>
            <a:endParaRPr lang="en-US" altLang="x-none" dirty="0"/>
          </a:p>
        </p:txBody>
      </p:sp>
    </p:spTree>
    <p:extLst>
      <p:ext uri="{BB962C8B-B14F-4D97-AF65-F5344CB8AC3E}">
        <p14:creationId xmlns:p14="http://schemas.microsoft.com/office/powerpoint/2010/main" val="872229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red arrow showed the concentration point for maximum dielectric breakdown strength.  </a:t>
            </a:r>
          </a:p>
          <a:p>
            <a:r>
              <a:rPr lang="en-US" dirty="0"/>
              <a:t>Similar to the dielectric constant, with the increasing concentration of Silane Coupling Agent, the dielectric breakdown strength increased at first, and then decreased. The improvement of dielectric breakdown strength may be caused by the small silane molecule that occupied the free volume. </a:t>
            </a:r>
          </a:p>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13</a:t>
            </a:fld>
            <a:endParaRPr lang="en-US" altLang="x-none" dirty="0"/>
          </a:p>
        </p:txBody>
      </p:sp>
    </p:spTree>
    <p:extLst>
      <p:ext uri="{BB962C8B-B14F-4D97-AF65-F5344CB8AC3E}">
        <p14:creationId xmlns:p14="http://schemas.microsoft.com/office/powerpoint/2010/main" val="1818003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P(VDF-HFP)-</a:t>
            </a:r>
            <a:r>
              <a:rPr lang="en-US" dirty="0" err="1"/>
              <a:t>tDF-tC</a:t>
            </a:r>
            <a:r>
              <a:rPr lang="en-US" dirty="0"/>
              <a:t> (silane with 6 carbon) sample, both DC and AC test can achieve the maximum electric field strength when the concentration of </a:t>
            </a:r>
            <a:r>
              <a:rPr lang="en-US" dirty="0" err="1"/>
              <a:t>tDF-tC</a:t>
            </a:r>
            <a:r>
              <a:rPr lang="en-US" dirty="0"/>
              <a:t> at 0.6 wt.%.  </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14</a:t>
            </a:fld>
            <a:endParaRPr lang="en-US" altLang="x-none" dirty="0"/>
          </a:p>
        </p:txBody>
      </p:sp>
    </p:spTree>
    <p:extLst>
      <p:ext uri="{BB962C8B-B14F-4D97-AF65-F5344CB8AC3E}">
        <p14:creationId xmlns:p14="http://schemas.microsoft.com/office/powerpoint/2010/main" val="1288160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red arrow showed the concentration point for maximum charge/discharge energy density and the efficiency.</a:t>
            </a:r>
          </a:p>
          <a:p>
            <a:r>
              <a:rPr lang="en-US" dirty="0"/>
              <a:t>The improvement of energy storage density under same electric field was mainly caused by the improvement of dielectric constant. The dielectric constant is proportional to the polarization.</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15</a:t>
            </a:fld>
            <a:endParaRPr lang="en-US" altLang="x-none" dirty="0"/>
          </a:p>
        </p:txBody>
      </p:sp>
    </p:spTree>
    <p:extLst>
      <p:ext uri="{BB962C8B-B14F-4D97-AF65-F5344CB8AC3E}">
        <p14:creationId xmlns:p14="http://schemas.microsoft.com/office/powerpoint/2010/main" val="3711078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red arrow showed the concentration point for maximum charge/discharge energy density and the efficiency.</a:t>
            </a:r>
          </a:p>
          <a:p>
            <a:r>
              <a:rPr lang="en-US" dirty="0"/>
              <a:t>The improvement of energy storage density under maximum electric field was mainly caused by the improvement of dielectric breakdown field. With higher dielectric breakdown field, the charge energy density increased. However, a lower discharge and efficiency might be obtained because of the energy loss during the discharging process.  </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16</a:t>
            </a:fld>
            <a:endParaRPr lang="en-US" altLang="x-none" dirty="0"/>
          </a:p>
        </p:txBody>
      </p:sp>
    </p:spTree>
    <p:extLst>
      <p:ext uri="{BB962C8B-B14F-4D97-AF65-F5344CB8AC3E}">
        <p14:creationId xmlns:p14="http://schemas.microsoft.com/office/powerpoint/2010/main" val="356999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showed adding coupling agent to the polymer matrix would improve the energy density. </a:t>
            </a:r>
          </a:p>
          <a:p>
            <a:r>
              <a:rPr lang="en-US" dirty="0"/>
              <a:t>The improvement of dielectric breakdown strength may be caused by the small silane molecule that occupied the free volume. When the free volume is occupied by air or vacuum, the free volume could act as a free path for charge carriers and a charge concentration point, finally, the free volume “hole” becomes a breakdown initiation point. Therefore, with more “empty” free volume in the material, lower dielectric breakdown strength was obtained. What is more, that is the reason why the polymer material’s dielectric breakdown strength showed a significant temperature dependence near the glass transition temperature. </a:t>
            </a:r>
          </a:p>
          <a:p>
            <a:r>
              <a:rPr lang="en-US" dirty="0"/>
              <a:t>However, when the concentration of silane is higher than a critical concentration, the silane coupling agent has become the major source of free volume, the free volume fraction increase. Therefore, the dielectric breakdown strength decreased with the increase of silane concentration after a certain concentration point.</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17</a:t>
            </a:fld>
            <a:endParaRPr lang="en-US" altLang="x-none" dirty="0"/>
          </a:p>
        </p:txBody>
      </p:sp>
    </p:spTree>
    <p:extLst>
      <p:ext uri="{BB962C8B-B14F-4D97-AF65-F5344CB8AC3E}">
        <p14:creationId xmlns:p14="http://schemas.microsoft.com/office/powerpoint/2010/main" val="4010841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spin coating method was used to prepared the thin film samples. </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18</a:t>
            </a:fld>
            <a:endParaRPr lang="en-US" altLang="x-none" dirty="0"/>
          </a:p>
        </p:txBody>
      </p:sp>
    </p:spTree>
    <p:extLst>
      <p:ext uri="{BB962C8B-B14F-4D97-AF65-F5344CB8AC3E}">
        <p14:creationId xmlns:p14="http://schemas.microsoft.com/office/powerpoint/2010/main" val="2283106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both the dielectric constant and dielectric loss would increase with the increase of BTO concentration. </a:t>
            </a:r>
          </a:p>
          <a:p>
            <a:r>
              <a:rPr lang="en-US" dirty="0"/>
              <a:t>However, for the low concentration part (right part), the 2 wt.% sample showed a small peak in dielectric constant and a lower dielectric loss at relative high frequency. We are still investigating the reason behind this phenomena, but we believe it should have a similar mechanism with the polymer-silane all organic composite we mentioned earlier. </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19</a:t>
            </a:fld>
            <a:endParaRPr lang="en-US" altLang="x-none" dirty="0"/>
          </a:p>
        </p:txBody>
      </p:sp>
    </p:spTree>
    <p:extLst>
      <p:ext uri="{BB962C8B-B14F-4D97-AF65-F5344CB8AC3E}">
        <p14:creationId xmlns:p14="http://schemas.microsoft.com/office/powerpoint/2010/main" val="2466191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high filler concentration composite, the charging and discharging energy storage density increased with the increase of concentration of BTO, the improvement was caused by the improvement of dielectric constant. </a:t>
            </a:r>
          </a:p>
          <a:p>
            <a:r>
              <a:rPr lang="en-US" dirty="0"/>
              <a:t>The dielectric breakdown strength decreased with the increase of concentration of BTO. </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20</a:t>
            </a:fld>
            <a:endParaRPr lang="en-US" altLang="x-none" dirty="0"/>
          </a:p>
        </p:txBody>
      </p:sp>
    </p:spTree>
    <p:extLst>
      <p:ext uri="{BB962C8B-B14F-4D97-AF65-F5344CB8AC3E}">
        <p14:creationId xmlns:p14="http://schemas.microsoft.com/office/powerpoint/2010/main" val="4290578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red arrow showed the concentration point for 0.2 wt.% of BTO. </a:t>
            </a:r>
          </a:p>
          <a:p>
            <a:r>
              <a:rPr lang="en-US" dirty="0"/>
              <a:t>Based on the figure, 0.2 wt.% of BTO point shows some wired phenomenon including a lower charging/discharging energy density, high energy releasing efficiency and a higher breakdown strength. Similar with the dielectric constant, we are still investigating the reason behind this phenomena, but we believe it should have a similar mechanism with the polymer-silane all organic composite we mentioned earlier. </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21</a:t>
            </a:fld>
            <a:endParaRPr lang="en-US" altLang="x-none" dirty="0"/>
          </a:p>
        </p:txBody>
      </p:sp>
    </p:spTree>
    <p:extLst>
      <p:ext uri="{BB962C8B-B14F-4D97-AF65-F5344CB8AC3E}">
        <p14:creationId xmlns:p14="http://schemas.microsoft.com/office/powerpoint/2010/main" val="2386126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For NASA internal use only</a:t>
            </a: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r>
              <a:rPr lang="en-US"/>
              <a:t>For NASA internal use only</a:t>
            </a: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Blu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p>
            <a:r>
              <a:rPr lang="en-AU"/>
              <a:t>©Jacobs 2019</a:t>
            </a:r>
            <a:endParaRPr lang="en-AU" dirty="0"/>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5"/>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FB5378AA-48D0-49EA-BE9B-95BC597EFC4C}"/>
              </a:ext>
            </a:extLst>
          </p:cNvPr>
          <p:cNvCxnSpPr/>
          <p:nvPr userDrawn="1"/>
        </p:nvCxnSpPr>
        <p:spPr>
          <a:xfrm>
            <a:off x="320040" y="6217920"/>
            <a:ext cx="1152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EED51E53-C704-4648-A432-C3D579C368E5}"/>
              </a:ext>
            </a:extLst>
          </p:cNvPr>
          <p:cNvGrpSpPr/>
          <p:nvPr userDrawn="1"/>
        </p:nvGrpSpPr>
        <p:grpSpPr>
          <a:xfrm>
            <a:off x="0" y="-2"/>
            <a:ext cx="182880" cy="6858002"/>
            <a:chOff x="0" y="-2"/>
            <a:chExt cx="182880" cy="6858002"/>
          </a:xfrm>
        </p:grpSpPr>
        <p:sp>
          <p:nvSpPr>
            <p:cNvPr id="11" name="Rectangle 10">
              <a:extLst>
                <a:ext uri="{FF2B5EF4-FFF2-40B4-BE49-F238E27FC236}">
                  <a16:creationId xmlns:a16="http://schemas.microsoft.com/office/drawing/2014/main" id="{EADC94DF-CF22-48A4-BA0A-C4C38A013B84}"/>
                </a:ext>
              </a:extLst>
            </p:cNvPr>
            <p:cNvSpPr/>
            <p:nvPr userDrawn="1"/>
          </p:nvSpPr>
          <p:spPr>
            <a:xfrm>
              <a:off x="0" y="6210887"/>
              <a:ext cx="182880" cy="647113"/>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52AFE780-91D7-411E-9616-15D5F7F95B48}"/>
                </a:ext>
              </a:extLst>
            </p:cNvPr>
            <p:cNvSpPr/>
            <p:nvPr userDrawn="1"/>
          </p:nvSpPr>
          <p:spPr>
            <a:xfrm>
              <a:off x="0" y="-2"/>
              <a:ext cx="182880" cy="4572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18CE3C64-85E4-4847-9D32-67A911A0EBFE}"/>
                </a:ext>
              </a:extLst>
            </p:cNvPr>
            <p:cNvSpPr/>
            <p:nvPr userDrawn="1"/>
          </p:nvSpPr>
          <p:spPr>
            <a:xfrm>
              <a:off x="0" y="4517053"/>
              <a:ext cx="182880" cy="1709928"/>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122586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2">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 id="2147484435" r:id="rId10"/>
  </p:sldLayoutIdLst>
  <p:hf sldNum="0"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5.emf"/><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4.png"/><Relationship Id="rId7" Type="http://schemas.openxmlformats.org/officeDocument/2006/relationships/image" Target="../media/image19.tiff"/><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8.tiff"/><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4.png"/><Relationship Id="rId7" Type="http://schemas.openxmlformats.org/officeDocument/2006/relationships/image" Target="../media/image17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7.png"/><Relationship Id="rId5" Type="http://schemas.openxmlformats.org/officeDocument/2006/relationships/image" Target="../media/image10.png"/><Relationship Id="rId10" Type="http://schemas.openxmlformats.org/officeDocument/2006/relationships/image" Target="../media/image26.png"/><Relationship Id="rId4" Type="http://schemas.openxmlformats.org/officeDocument/2006/relationships/image" Target="../media/image15.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8.png"/><Relationship Id="rId7" Type="http://schemas.openxmlformats.org/officeDocument/2006/relationships/image" Target="../media/image250.png"/><Relationship Id="rId12"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40.png"/><Relationship Id="rId11" Type="http://schemas.openxmlformats.org/officeDocument/2006/relationships/image" Target="../media/image290.png"/><Relationship Id="rId5" Type="http://schemas.openxmlformats.org/officeDocument/2006/relationships/image" Target="../media/image29.png"/><Relationship Id="rId10" Type="http://schemas.openxmlformats.org/officeDocument/2006/relationships/image" Target="../media/image280.png"/><Relationship Id="rId4" Type="http://schemas.openxmlformats.org/officeDocument/2006/relationships/image" Target="../media/image10.png"/><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10.png"/><Relationship Id="rId5" Type="http://schemas.openxmlformats.org/officeDocument/2006/relationships/image" Target="../media/image39.png"/><Relationship Id="rId10"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5.emf"/></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3.png"/><Relationship Id="rId7"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10.png"/><Relationship Id="rId4" Type="http://schemas.openxmlformats.org/officeDocument/2006/relationships/image" Target="../media/image47.png"/><Relationship Id="rId9"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64.png"/><Relationship Id="rId4" Type="http://schemas.openxmlformats.org/officeDocument/2006/relationships/image" Target="../media/image63.png"/></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10.png"/><Relationship Id="rId5" Type="http://schemas.openxmlformats.org/officeDocument/2006/relationships/image" Target="../media/image39.png"/><Relationship Id="rId10" Type="http://schemas.openxmlformats.org/officeDocument/2006/relationships/image" Target="../media/image74.png"/><Relationship Id="rId4" Type="http://schemas.openxmlformats.org/officeDocument/2006/relationships/image" Target="../media/image38.png"/><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3.png"/><Relationship Id="rId7" Type="http://schemas.openxmlformats.org/officeDocument/2006/relationships/image" Target="../media/image68.png"/><Relationship Id="rId12"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3.png"/><Relationship Id="rId7" Type="http://schemas.openxmlformats.org/officeDocument/2006/relationships/image" Target="../media/image7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2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CE239B-6EAB-7E4D-963E-448D24A56A57}"/>
              </a:ext>
            </a:extLst>
          </p:cNvPr>
          <p:cNvPicPr>
            <a:picLocks noChangeAspect="1"/>
          </p:cNvPicPr>
          <p:nvPr/>
        </p:nvPicPr>
        <p:blipFill>
          <a:blip r:embed="rId3"/>
          <a:stretch>
            <a:fillRect/>
          </a:stretch>
        </p:blipFill>
        <p:spPr>
          <a:xfrm>
            <a:off x="0" y="0"/>
            <a:ext cx="12192000" cy="6858000"/>
          </a:xfrm>
          <a:prstGeom prst="rect">
            <a:avLst/>
          </a:prstGeom>
        </p:spPr>
      </p:pic>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uk-UA" sz="800" b="0" i="0" u="none" strike="noStrike" kern="1200" cap="none" spc="0" normalizeH="0" baseline="0" noProof="0" dirty="0">
              <a:ln>
                <a:noFill/>
              </a:ln>
              <a:solidFill>
                <a:prstClr val="black"/>
              </a:solidFill>
              <a:effectLst/>
              <a:uLnTx/>
              <a:uFillTx/>
              <a:latin typeface="Arial" charset="0"/>
              <a:cs typeface="+mn-cs"/>
            </a:endParaRPr>
          </a:p>
        </p:txBody>
      </p:sp>
      <p:sp>
        <p:nvSpPr>
          <p:cNvPr id="5" name="TextBox 4"/>
          <p:cNvSpPr txBox="1"/>
          <p:nvPr/>
        </p:nvSpPr>
        <p:spPr>
          <a:xfrm>
            <a:off x="2088074" y="5438040"/>
            <a:ext cx="8468436" cy="709810"/>
          </a:xfrm>
          <a:prstGeom prst="rect">
            <a:avLst/>
          </a:prstGeom>
          <a:noFill/>
        </p:spPr>
        <p:txBody>
          <a:bodyPr wrap="square" rtlCol="0" anchor="ctr" anchorCtr="0">
            <a:spAutoFit/>
          </a:bodyPr>
          <a:lstStyle/>
          <a:p>
            <a:pPr lvl="0">
              <a:lnSpc>
                <a:spcPts val="2400"/>
              </a:lnSpc>
              <a:defRPr/>
            </a:pPr>
            <a:r>
              <a:rPr lang="en-US" sz="2400" dirty="0">
                <a:solidFill>
                  <a:schemeClr val="bg1"/>
                </a:solidFill>
                <a:latin typeface="Arial" panose="020B0604020202020204" pitchFamily="34" charset="0"/>
                <a:cs typeface="Arial" panose="020B0604020202020204" pitchFamily="34" charset="0"/>
              </a:rPr>
              <a:t>Development of Flexible Energy Storage Device for Wearable Electronics Using Polymer-based Composites</a:t>
            </a:r>
            <a:endParaRPr kumimoji="0" lang="en-US" sz="2400" b="1" i="0" u="none" strike="noStrike" kern="1200" cap="none" spc="0" normalizeH="0" baseline="0" noProof="0" dirty="0">
              <a:ln>
                <a:noFill/>
              </a:ln>
              <a:solidFill>
                <a:schemeClr val="bg1"/>
              </a:solidFill>
              <a:effectLst/>
              <a:uLnTx/>
              <a:uFillTx/>
              <a:latin typeface="Calibri"/>
              <a:ea typeface="Helvetica Neue" charset="0"/>
              <a:cs typeface="Helvetica Neue" charset="0"/>
            </a:endParaRPr>
          </a:p>
        </p:txBody>
      </p:sp>
      <p:sp>
        <p:nvSpPr>
          <p:cNvPr id="8" name="TextBox 7">
            <a:extLst>
              <a:ext uri="{FF2B5EF4-FFF2-40B4-BE49-F238E27FC236}">
                <a16:creationId xmlns:a16="http://schemas.microsoft.com/office/drawing/2014/main" id="{E14DC17A-CB96-4C61-A0FA-084E0869E2B2}"/>
              </a:ext>
            </a:extLst>
          </p:cNvPr>
          <p:cNvSpPr txBox="1"/>
          <p:nvPr/>
        </p:nvSpPr>
        <p:spPr>
          <a:xfrm>
            <a:off x="83605" y="6138653"/>
            <a:ext cx="9706465" cy="584775"/>
          </a:xfrm>
          <a:prstGeom prst="rect">
            <a:avLst/>
          </a:prstGeom>
          <a:noFill/>
        </p:spPr>
        <p:txBody>
          <a:bodyPr wrap="square" rtlCol="0" anchor="ctr" anchorCtr="0">
            <a:spAutoFit/>
          </a:bodyPr>
          <a:lstStyle/>
          <a:p>
            <a:pPr lvl="0">
              <a:defRPr/>
            </a:pPr>
            <a:r>
              <a:rPr kumimoji="0" lang="en-US" sz="1600" b="0" i="0" u="none" strike="noStrike" kern="1200" cap="none" spc="0" normalizeH="0" baseline="0" noProof="0" dirty="0">
                <a:ln>
                  <a:noFill/>
                </a:ln>
                <a:solidFill>
                  <a:prstClr val="white"/>
                </a:solidFill>
                <a:effectLst/>
                <a:uLnTx/>
                <a:uFillTx/>
                <a:latin typeface="+mj-lt"/>
                <a:ea typeface="Helvetica Neue" charset="0"/>
                <a:cs typeface="Helvetica Neue" charset="0"/>
              </a:rPr>
              <a:t>Curtis </a:t>
            </a:r>
            <a:r>
              <a:rPr kumimoji="0" lang="en-US" sz="1600" b="0" i="0" u="none" strike="noStrike" kern="1200" cap="none" spc="0" normalizeH="0" baseline="0" noProof="0" dirty="0">
                <a:ln>
                  <a:noFill/>
                </a:ln>
                <a:solidFill>
                  <a:schemeClr val="bg1"/>
                </a:solidFill>
                <a:effectLst/>
                <a:uLnTx/>
                <a:uFillTx/>
                <a:latin typeface="+mj-lt"/>
                <a:ea typeface="Helvetica Neue" charset="0"/>
                <a:cs typeface="Helvetica Neue" charset="0"/>
              </a:rPr>
              <a:t>Hill, Jennifer Jones, MSFC ESSCA Jacobs</a:t>
            </a:r>
          </a:p>
          <a:p>
            <a:pPr lvl="0">
              <a:defRPr/>
            </a:pPr>
            <a:r>
              <a:rPr lang="en-US" sz="1600" dirty="0">
                <a:solidFill>
                  <a:schemeClr val="bg1"/>
                </a:solidFill>
                <a:latin typeface="+mj-lt"/>
              </a:rPr>
              <a:t>Z.-Y. Cheng</a:t>
            </a:r>
            <a:r>
              <a:rPr lang="en-US" sz="1600" dirty="0">
                <a:solidFill>
                  <a:schemeClr val="bg1"/>
                </a:solidFill>
                <a:latin typeface="+mj-lt"/>
                <a:ea typeface="Helvetica Neue" charset="0"/>
                <a:cs typeface="Helvetica Neue" charset="0"/>
              </a:rPr>
              <a:t>, </a:t>
            </a:r>
            <a:r>
              <a:rPr lang="en-US" sz="1600" dirty="0">
                <a:solidFill>
                  <a:schemeClr val="bg1"/>
                </a:solidFill>
                <a:latin typeface="+mn-lt"/>
              </a:rPr>
              <a:t>Jindong Wei, Zhen-Yu Ko, Auburn University Materials Research &amp; Education Center </a:t>
            </a:r>
            <a:endParaRPr kumimoji="0" lang="en-US" sz="1600" b="0" i="0" u="none" strike="noStrike" kern="1200" cap="none" spc="0" normalizeH="0" baseline="0" noProof="0" dirty="0">
              <a:ln>
                <a:noFill/>
              </a:ln>
              <a:solidFill>
                <a:schemeClr val="bg1"/>
              </a:solidFill>
              <a:effectLst/>
              <a:uLnTx/>
              <a:uFillTx/>
              <a:latin typeface="+mn-lt"/>
              <a:ea typeface="Helvetica Neue" charset="0"/>
              <a:cs typeface="Helvetica Neue" charset="0"/>
            </a:endParaRPr>
          </a:p>
        </p:txBody>
      </p:sp>
      <p:pic>
        <p:nvPicPr>
          <p:cNvPr id="9" name="Picture 8" descr="A circuit board&#10;&#10;Description automatically generated">
            <a:extLst>
              <a:ext uri="{FF2B5EF4-FFF2-40B4-BE49-F238E27FC236}">
                <a16:creationId xmlns:a16="http://schemas.microsoft.com/office/drawing/2014/main" id="{59AADE60-60F2-4810-B610-B5F721C8E173}"/>
              </a:ext>
            </a:extLst>
          </p:cNvPr>
          <p:cNvPicPr>
            <a:picLocks noChangeAspect="1"/>
          </p:cNvPicPr>
          <p:nvPr/>
        </p:nvPicPr>
        <p:blipFill>
          <a:blip r:embed="rId4"/>
          <a:stretch>
            <a:fillRect/>
          </a:stretch>
        </p:blipFill>
        <p:spPr>
          <a:xfrm>
            <a:off x="5336788" y="1014678"/>
            <a:ext cx="2064017" cy="1901242"/>
          </a:xfrm>
          <a:prstGeom prst="flowChartConnector">
            <a:avLst/>
          </a:prstGeom>
        </p:spPr>
      </p:pic>
      <p:pic>
        <p:nvPicPr>
          <p:cNvPr id="12" name="Picture 11" descr="A picture containing indoor&#10;&#10;Description automatically generated">
            <a:extLst>
              <a:ext uri="{FF2B5EF4-FFF2-40B4-BE49-F238E27FC236}">
                <a16:creationId xmlns:a16="http://schemas.microsoft.com/office/drawing/2014/main" id="{8A3073B4-55A7-4F09-9A54-26044DE7ADC3}"/>
              </a:ext>
            </a:extLst>
          </p:cNvPr>
          <p:cNvPicPr/>
          <p:nvPr/>
        </p:nvPicPr>
        <p:blipFill rotWithShape="1">
          <a:blip r:embed="rId5" cstate="screen">
            <a:extLst>
              <a:ext uri="{28A0092B-C50C-407E-A947-70E740481C1C}">
                <a14:useLocalDpi xmlns:a14="http://schemas.microsoft.com/office/drawing/2010/main"/>
              </a:ext>
            </a:extLst>
          </a:blip>
          <a:srcRect/>
          <a:stretch/>
        </p:blipFill>
        <p:spPr>
          <a:xfrm rot="5400000">
            <a:off x="2613456" y="752891"/>
            <a:ext cx="1379223" cy="1458401"/>
          </a:xfrm>
          <a:prstGeom prst="ellipse">
            <a:avLst/>
          </a:prstGeom>
        </p:spPr>
      </p:pic>
      <p:pic>
        <p:nvPicPr>
          <p:cNvPr id="19" name="Picture 18">
            <a:extLst>
              <a:ext uri="{FF2B5EF4-FFF2-40B4-BE49-F238E27FC236}">
                <a16:creationId xmlns:a16="http://schemas.microsoft.com/office/drawing/2014/main" id="{556EBB4D-BC5C-41A2-88D7-AF03F2426C49}"/>
              </a:ext>
            </a:extLst>
          </p:cNvPr>
          <p:cNvPicPr/>
          <p:nvPr/>
        </p:nvPicPr>
        <p:blipFill rotWithShape="1">
          <a:blip r:embed="rId6" cstate="screen">
            <a:extLst>
              <a:ext uri="{28A0092B-C50C-407E-A947-70E740481C1C}">
                <a14:useLocalDpi xmlns:a14="http://schemas.microsoft.com/office/drawing/2010/main"/>
              </a:ext>
            </a:extLst>
          </a:blip>
          <a:srcRect/>
          <a:stretch/>
        </p:blipFill>
        <p:spPr>
          <a:xfrm>
            <a:off x="8538013" y="1316979"/>
            <a:ext cx="1825187" cy="1813859"/>
          </a:xfrm>
          <a:prstGeom prst="ellipse">
            <a:avLst/>
          </a:prstGeom>
        </p:spPr>
      </p:pic>
      <p:pic>
        <p:nvPicPr>
          <p:cNvPr id="20" name="Picture 19" descr="A picture containing electronics, circuit&#10;&#10;Description automatically generated">
            <a:extLst>
              <a:ext uri="{FF2B5EF4-FFF2-40B4-BE49-F238E27FC236}">
                <a16:creationId xmlns:a16="http://schemas.microsoft.com/office/drawing/2014/main" id="{98FE7B82-02AE-40B5-A3C3-6F14285C3234}"/>
              </a:ext>
            </a:extLst>
          </p:cNvPr>
          <p:cNvPicPr/>
          <p:nvPr/>
        </p:nvPicPr>
        <p:blipFill>
          <a:blip r:embed="rId7" cstate="screen">
            <a:extLst>
              <a:ext uri="{28A0092B-C50C-407E-A947-70E740481C1C}">
                <a14:useLocalDpi xmlns:a14="http://schemas.microsoft.com/office/drawing/2010/main"/>
              </a:ext>
            </a:extLst>
          </a:blip>
          <a:stretch>
            <a:fillRect/>
          </a:stretch>
        </p:blipFill>
        <p:spPr>
          <a:xfrm>
            <a:off x="3362301" y="2815591"/>
            <a:ext cx="1574537" cy="1449279"/>
          </a:xfrm>
          <a:prstGeom prst="ellipse">
            <a:avLst/>
          </a:prstGeom>
        </p:spPr>
      </p:pic>
      <p:pic>
        <p:nvPicPr>
          <p:cNvPr id="21" name="Picture 20">
            <a:extLst>
              <a:ext uri="{FF2B5EF4-FFF2-40B4-BE49-F238E27FC236}">
                <a16:creationId xmlns:a16="http://schemas.microsoft.com/office/drawing/2014/main" id="{C1B68496-323F-4CBC-B65F-B29C9D858407}"/>
              </a:ext>
            </a:extLst>
          </p:cNvPr>
          <p:cNvPicPr>
            <a:picLocks noChangeAspect="1"/>
          </p:cNvPicPr>
          <p:nvPr/>
        </p:nvPicPr>
        <p:blipFill>
          <a:blip r:embed="rId8"/>
          <a:stretch>
            <a:fillRect/>
          </a:stretch>
        </p:blipFill>
        <p:spPr>
          <a:xfrm>
            <a:off x="7264236" y="3150183"/>
            <a:ext cx="1958979" cy="1856793"/>
          </a:xfrm>
          <a:prstGeom prst="ellipse">
            <a:avLst/>
          </a:prstGeom>
        </p:spPr>
      </p:pic>
      <p:pic>
        <p:nvPicPr>
          <p:cNvPr id="23" name="Picture 22">
            <a:extLst>
              <a:ext uri="{FF2B5EF4-FFF2-40B4-BE49-F238E27FC236}">
                <a16:creationId xmlns:a16="http://schemas.microsoft.com/office/drawing/2014/main" id="{688EB516-03DA-45ED-8581-EAC1B56E5E1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837383" y="4013835"/>
            <a:ext cx="969818" cy="1028703"/>
          </a:xfrm>
          <a:prstGeom prst="ellipse">
            <a:avLst/>
          </a:prstGeom>
        </p:spPr>
      </p:pic>
    </p:spTree>
    <p:extLst>
      <p:ext uri="{BB962C8B-B14F-4D97-AF65-F5344CB8AC3E}">
        <p14:creationId xmlns:p14="http://schemas.microsoft.com/office/powerpoint/2010/main" val="1609402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3973" y="158594"/>
            <a:ext cx="3904054" cy="761688"/>
          </a:xfrm>
        </p:spPr>
        <p:txBody>
          <a:bodyPr>
            <a:normAutofit/>
          </a:bodyPr>
          <a:lstStyle/>
          <a:p>
            <a:r>
              <a:rPr lang="en-US" sz="4000" dirty="0">
                <a:solidFill>
                  <a:schemeClr val="tx1"/>
                </a:solidFill>
                <a:latin typeface="+mj-lt"/>
                <a:cs typeface="Arial" panose="020B0604020202020204" pitchFamily="34" charset="0"/>
              </a:rPr>
              <a:t>Outline</a:t>
            </a:r>
          </a:p>
        </p:txBody>
      </p:sp>
      <p:sp>
        <p:nvSpPr>
          <p:cNvPr id="6" name="TextBox 5"/>
          <p:cNvSpPr txBox="1"/>
          <p:nvPr/>
        </p:nvSpPr>
        <p:spPr>
          <a:xfrm>
            <a:off x="409155" y="1133459"/>
            <a:ext cx="10469052" cy="5565947"/>
          </a:xfrm>
          <a:prstGeom prst="rect">
            <a:avLst/>
          </a:prstGeom>
          <a:noFill/>
        </p:spPr>
        <p:txBody>
          <a:bodyPr wrap="square" rtlCol="0">
            <a:spAutoFit/>
          </a:bodyPr>
          <a:lstStyle/>
          <a:p>
            <a:pPr marL="285750" marR="0" lvl="0" indent="-468630" algn="l" defTabSz="457200" rtl="0" eaLnBrk="1" fontAlgn="auto" latinLnBrk="0" hangingPunct="1">
              <a:lnSpc>
                <a:spcPct val="150000"/>
              </a:lnSpc>
              <a:spcBef>
                <a:spcPts val="0"/>
              </a:spcBef>
              <a:spcAft>
                <a:spcPts val="0"/>
              </a:spcAft>
              <a:buClr>
                <a:srgbClr val="00B0F0"/>
              </a:buClr>
              <a:buSzTx/>
              <a:buFont typeface="Wingdings" panose="05000000000000000000" pitchFamily="2" charset="2"/>
              <a:buChar char="v"/>
              <a:tabLst/>
              <a:defRPr/>
            </a:pP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Introduction to the On Demand Manufacturing of Electronics Project.</a:t>
            </a:r>
          </a:p>
          <a:p>
            <a:pPr marL="285750" marR="0" lvl="0" indent="-468630" algn="l" defTabSz="457200" rtl="0" eaLnBrk="1" fontAlgn="auto" latinLnBrk="0" hangingPunct="1">
              <a:lnSpc>
                <a:spcPct val="150000"/>
              </a:lnSpc>
              <a:spcBef>
                <a:spcPts val="0"/>
              </a:spcBef>
              <a:spcAft>
                <a:spcPts val="0"/>
              </a:spcAft>
              <a:buClr>
                <a:srgbClr val="00B0F0"/>
              </a:buClr>
              <a:buSzTx/>
              <a:buFont typeface="Wingdings" panose="05000000000000000000" pitchFamily="2" charset="2"/>
              <a:buChar char="v"/>
              <a:tabLst/>
              <a:defRPr/>
            </a:pP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Mechanism of Dielectric Materials.</a:t>
            </a:r>
          </a:p>
          <a:p>
            <a:pPr marL="285750" marR="0" lvl="0" indent="-468630" algn="l" defTabSz="457200" rtl="0" eaLnBrk="1" fontAlgn="auto" latinLnBrk="0" hangingPunct="1">
              <a:lnSpc>
                <a:spcPct val="150000"/>
              </a:lnSpc>
              <a:spcBef>
                <a:spcPts val="0"/>
              </a:spcBef>
              <a:spcAft>
                <a:spcPts val="0"/>
              </a:spcAft>
              <a:buClr>
                <a:srgbClr val="00B0F0"/>
              </a:buClr>
              <a:buSzTx/>
              <a:buFont typeface="Wingdings" panose="05000000000000000000" pitchFamily="2" charset="2"/>
              <a:buChar char="v"/>
              <a:tabLst/>
              <a:defRPr/>
            </a:pP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Mechanism of a Coupling Agent.</a:t>
            </a:r>
          </a:p>
          <a:p>
            <a:pPr marL="285750" lvl="0" indent="-468630" defTabSz="457200">
              <a:lnSpc>
                <a:spcPct val="150000"/>
              </a:lnSpc>
              <a:buClr>
                <a:srgbClr val="00B0F0"/>
              </a:buClr>
              <a:buFont typeface="Wingdings" panose="05000000000000000000" pitchFamily="2" charset="2"/>
              <a:buChar char="v"/>
              <a:defRPr/>
            </a:pPr>
            <a:r>
              <a:rPr lang="en-US" sz="2400" dirty="0">
                <a:solidFill>
                  <a:srgbClr val="000000"/>
                </a:solidFill>
                <a:latin typeface="Times New Roman" panose="02020603050405020304" pitchFamily="18" charset="0"/>
                <a:cs typeface="Times New Roman" panose="02020603050405020304" pitchFamily="18" charset="0"/>
              </a:rPr>
              <a:t>Polymer-Silane All-Organic Composite </a:t>
            </a:r>
          </a:p>
          <a:p>
            <a:pPr marL="742950" lvl="1" indent="-468630" defTabSz="457200">
              <a:lnSpc>
                <a:spcPct val="150000"/>
              </a:lnSpc>
              <a:buClr>
                <a:srgbClr val="00B0F0"/>
              </a:buClr>
              <a:buFont typeface="Arial" panose="020B0604020202020204" pitchFamily="34" charset="0"/>
              <a:buChar char="•"/>
              <a:defRPr/>
            </a:pPr>
            <a:r>
              <a:rPr lang="en-US" sz="2400" dirty="0">
                <a:solidFill>
                  <a:srgbClr val="000000"/>
                </a:solidFill>
                <a:latin typeface="Times New Roman" panose="02020603050405020304" pitchFamily="18" charset="0"/>
                <a:cs typeface="Times New Roman" panose="02020603050405020304" pitchFamily="18" charset="0"/>
              </a:rPr>
              <a:t>Sample Preparation and Characterization.</a:t>
            </a:r>
          </a:p>
          <a:p>
            <a:pPr marL="742950" lvl="1" indent="-468630" defTabSz="457200">
              <a:lnSpc>
                <a:spcPct val="150000"/>
              </a:lnSpc>
              <a:buClr>
                <a:srgbClr val="00B0F0"/>
              </a:buClr>
              <a:buFont typeface="Arial" panose="020B0604020202020204" pitchFamily="34" charset="0"/>
              <a:buChar char="•"/>
              <a:defRPr/>
            </a:pPr>
            <a:r>
              <a:rPr lang="en-US" sz="2400" dirty="0">
                <a:solidFill>
                  <a:srgbClr val="000000"/>
                </a:solidFill>
                <a:latin typeface="Times New Roman" panose="02020603050405020304" pitchFamily="18" charset="0"/>
                <a:cs typeface="Times New Roman" panose="02020603050405020304" pitchFamily="18" charset="0"/>
              </a:rPr>
              <a:t>Experimental Results and Discussion. </a:t>
            </a:r>
          </a:p>
          <a:p>
            <a:pPr marL="285750" lvl="0" indent="-468630" defTabSz="457200">
              <a:lnSpc>
                <a:spcPct val="150000"/>
              </a:lnSpc>
              <a:buClr>
                <a:srgbClr val="00B0F0"/>
              </a:buClr>
              <a:buFont typeface="Wingdings" panose="05000000000000000000" pitchFamily="2" charset="2"/>
              <a:buChar char="v"/>
              <a:defRPr/>
            </a:pPr>
            <a:r>
              <a:rPr lang="en-US" sz="2400" dirty="0">
                <a:solidFill>
                  <a:srgbClr val="000000"/>
                </a:solidFill>
                <a:latin typeface="Times New Roman" panose="02020603050405020304" pitchFamily="18" charset="0"/>
                <a:cs typeface="Times New Roman" panose="02020603050405020304" pitchFamily="18" charset="0"/>
              </a:rPr>
              <a:t>Polymer- Ceramic Composite </a:t>
            </a:r>
          </a:p>
          <a:p>
            <a:pPr marL="742950" lvl="1" indent="-468630" defTabSz="457200">
              <a:lnSpc>
                <a:spcPct val="150000"/>
              </a:lnSpc>
              <a:buClr>
                <a:srgbClr val="00B0F0"/>
              </a:buClr>
              <a:buFont typeface="Arial" panose="020B0604020202020204" pitchFamily="34" charset="0"/>
              <a:buChar char="•"/>
              <a:defRPr/>
            </a:pPr>
            <a:r>
              <a:rPr lang="en-US" sz="2400" dirty="0">
                <a:solidFill>
                  <a:srgbClr val="000000"/>
                </a:solidFill>
                <a:latin typeface="Times New Roman" panose="02020603050405020304" pitchFamily="18" charset="0"/>
                <a:cs typeface="Times New Roman" panose="02020603050405020304" pitchFamily="18" charset="0"/>
              </a:rPr>
              <a:t>Sample Preparation and Characterization.</a:t>
            </a:r>
          </a:p>
          <a:p>
            <a:pPr marL="742950" lvl="1" indent="-468630" defTabSz="457200">
              <a:lnSpc>
                <a:spcPct val="150000"/>
              </a:lnSpc>
              <a:buClr>
                <a:srgbClr val="00B0F0"/>
              </a:buClr>
              <a:buFont typeface="Arial" panose="020B0604020202020204" pitchFamily="34" charset="0"/>
              <a:buChar char="•"/>
              <a:defRPr/>
            </a:pPr>
            <a:r>
              <a:rPr lang="en-US" sz="2400" dirty="0">
                <a:solidFill>
                  <a:srgbClr val="000000"/>
                </a:solidFill>
                <a:latin typeface="Times New Roman" panose="02020603050405020304" pitchFamily="18" charset="0"/>
                <a:cs typeface="Times New Roman" panose="02020603050405020304" pitchFamily="18" charset="0"/>
              </a:rPr>
              <a:t>Experimental Results and Discussion.</a:t>
            </a: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285750" marR="0" lvl="0" indent="-468630" algn="l" defTabSz="457200" rtl="0" eaLnBrk="1" fontAlgn="auto" latinLnBrk="0" hangingPunct="1">
              <a:lnSpc>
                <a:spcPct val="150000"/>
              </a:lnSpc>
              <a:spcBef>
                <a:spcPts val="0"/>
              </a:spcBef>
              <a:spcAft>
                <a:spcPts val="0"/>
              </a:spcAft>
              <a:buClr>
                <a:srgbClr val="00B0F0"/>
              </a:buClr>
              <a:buSzTx/>
              <a:buFont typeface="Wingdings" panose="05000000000000000000" pitchFamily="2" charset="2"/>
              <a:buChar char="v"/>
              <a:tabLst/>
              <a:defRPr/>
            </a:pP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Conclusion and Future Studies.</a:t>
            </a:r>
          </a:p>
        </p:txBody>
      </p:sp>
      <p:pic>
        <p:nvPicPr>
          <p:cNvPr id="5" name="Picture 4">
            <a:extLst>
              <a:ext uri="{FF2B5EF4-FFF2-40B4-BE49-F238E27FC236}">
                <a16:creationId xmlns:a16="http://schemas.microsoft.com/office/drawing/2014/main" id="{0D93C077-1857-442C-88DF-268695619E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3579416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Footer Placeholder 2">
            <a:extLst>
              <a:ext uri="{FF2B5EF4-FFF2-40B4-BE49-F238E27FC236}">
                <a16:creationId xmlns:a16="http://schemas.microsoft.com/office/drawing/2014/main" id="{6E3C1528-A21B-4D28-8A02-AB2AF02EFE36}"/>
              </a:ext>
            </a:extLst>
          </p:cNvPr>
          <p:cNvSpPr txBox="1">
            <a:spLocks/>
          </p:cNvSpPr>
          <p:nvPr/>
        </p:nvSpPr>
        <p:spPr>
          <a:xfrm>
            <a:off x="8484869" y="5589270"/>
            <a:ext cx="1920240" cy="205740"/>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900" dirty="0"/>
              <a:t>©Jacobs 2019</a:t>
            </a:r>
          </a:p>
        </p:txBody>
      </p:sp>
      <p:sp>
        <p:nvSpPr>
          <p:cNvPr id="7" name="TextBox 6">
            <a:extLst>
              <a:ext uri="{FF2B5EF4-FFF2-40B4-BE49-F238E27FC236}">
                <a16:creationId xmlns:a16="http://schemas.microsoft.com/office/drawing/2014/main" id="{2EF3CFB2-1443-F341-9672-BC25FABD6505}"/>
              </a:ext>
            </a:extLst>
          </p:cNvPr>
          <p:cNvSpPr txBox="1"/>
          <p:nvPr/>
        </p:nvSpPr>
        <p:spPr>
          <a:xfrm>
            <a:off x="5679873" y="4655620"/>
            <a:ext cx="1736747" cy="54938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lnSpc>
                <a:spcPct val="90000"/>
              </a:lnSpc>
            </a:pPr>
            <a:r>
              <a:rPr lang="en-US" sz="1100" b="1" i="1" dirty="0" err="1">
                <a:solidFill>
                  <a:schemeClr val="bg1"/>
                </a:solidFill>
              </a:rPr>
              <a:t>Techshot</a:t>
            </a:r>
            <a:r>
              <a:rPr lang="en-US" sz="1100" b="1" i="1" dirty="0">
                <a:solidFill>
                  <a:schemeClr val="bg1"/>
                </a:solidFill>
              </a:rPr>
              <a:t> Multi-material fabrication laboratory (FabLab) ODMM</a:t>
            </a:r>
          </a:p>
        </p:txBody>
      </p:sp>
      <p:sp>
        <p:nvSpPr>
          <p:cNvPr id="8" name="Content Placeholder 2">
            <a:extLst>
              <a:ext uri="{FF2B5EF4-FFF2-40B4-BE49-F238E27FC236}">
                <a16:creationId xmlns:a16="http://schemas.microsoft.com/office/drawing/2014/main" id="{BD86CE3A-2ABF-214B-AF29-CFAFB7837F1C}"/>
              </a:ext>
            </a:extLst>
          </p:cNvPr>
          <p:cNvSpPr txBox="1">
            <a:spLocks/>
          </p:cNvSpPr>
          <p:nvPr/>
        </p:nvSpPr>
        <p:spPr bwMode="auto">
          <a:xfrm>
            <a:off x="2660086" y="1288737"/>
            <a:ext cx="6904917" cy="549380"/>
          </a:xfrm>
          <a:prstGeom prst="rect">
            <a:avLst/>
          </a:prstGeom>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vert="horz" wrap="square" lIns="51435" tIns="25718" rIns="51435" bIns="25718" numCol="1" anchor="t" anchorCtr="0" compatLnSpc="1">
            <a:prstTxWarp prst="textNoShape">
              <a:avLst/>
            </a:prstTxWarp>
          </a:bodyPr>
          <a:lstStyle>
            <a:lvl1pPr marL="133350" indent="-133350" algn="l" defTabSz="3429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514350" indent="-171450" algn="l" defTabSz="3429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857250" indent="-171450" algn="l" defTabSz="3429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200150" indent="-171450" algn="l" defTabSz="3429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1543050" indent="-171450" algn="l" defTabSz="3429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lnSpc>
                <a:spcPts val="1328"/>
              </a:lnSpc>
              <a:buNone/>
            </a:pPr>
            <a:r>
              <a:rPr lang="en-US" sz="1600" i="1" dirty="0">
                <a:solidFill>
                  <a:schemeClr val="bg1"/>
                </a:solidFill>
                <a:latin typeface="+mn-lt"/>
              </a:rPr>
              <a:t>In Space Manufacturing portfolio provides a solution towards sustainable, flexible missions through on-demand fabrication, replacement, and recycling capabilities to support critical systems</a:t>
            </a:r>
            <a:r>
              <a:rPr lang="en-US" sz="1600" i="1" dirty="0">
                <a:solidFill>
                  <a:schemeClr val="bg1"/>
                </a:solidFill>
                <a:latin typeface="+mn-lt"/>
                <a:ea typeface="Times" charset="0"/>
                <a:cs typeface="Arial" panose="020B0604020202020204" pitchFamily="34" charset="0"/>
              </a:rPr>
              <a:t>.  </a:t>
            </a:r>
          </a:p>
        </p:txBody>
      </p:sp>
      <p:sp>
        <p:nvSpPr>
          <p:cNvPr id="9" name="TextBox 8">
            <a:extLst>
              <a:ext uri="{FF2B5EF4-FFF2-40B4-BE49-F238E27FC236}">
                <a16:creationId xmlns:a16="http://schemas.microsoft.com/office/drawing/2014/main" id="{4E71C097-00CC-B049-A47F-CB57862E97D0}"/>
              </a:ext>
            </a:extLst>
          </p:cNvPr>
          <p:cNvSpPr txBox="1"/>
          <p:nvPr/>
        </p:nvSpPr>
        <p:spPr>
          <a:xfrm>
            <a:off x="8384706" y="3296172"/>
            <a:ext cx="1325712" cy="115877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lnSpc>
                <a:spcPct val="90000"/>
              </a:lnSpc>
            </a:pPr>
            <a:r>
              <a:rPr lang="en-US" sz="1100" b="1" i="1" dirty="0">
                <a:solidFill>
                  <a:schemeClr val="bg1"/>
                </a:solidFill>
              </a:rPr>
              <a:t>ODME:</a:t>
            </a:r>
          </a:p>
          <a:p>
            <a:pPr algn="ctr">
              <a:lnSpc>
                <a:spcPct val="90000"/>
              </a:lnSpc>
            </a:pPr>
            <a:r>
              <a:rPr lang="en-US" sz="1100" b="1" i="1" dirty="0">
                <a:solidFill>
                  <a:schemeClr val="bg1"/>
                </a:solidFill>
              </a:rPr>
              <a:t>Multilayer thin film printed device (left);</a:t>
            </a:r>
          </a:p>
          <a:p>
            <a:pPr algn="ctr">
              <a:lnSpc>
                <a:spcPct val="90000"/>
              </a:lnSpc>
            </a:pPr>
            <a:r>
              <a:rPr lang="en-US" sz="1100" b="1" i="1" dirty="0">
                <a:solidFill>
                  <a:schemeClr val="bg1"/>
                </a:solidFill>
              </a:rPr>
              <a:t>Wireless wearable crew health sensor (right)</a:t>
            </a:r>
          </a:p>
        </p:txBody>
      </p:sp>
      <p:grpSp>
        <p:nvGrpSpPr>
          <p:cNvPr id="10" name="Group 9">
            <a:extLst>
              <a:ext uri="{FF2B5EF4-FFF2-40B4-BE49-F238E27FC236}">
                <a16:creationId xmlns:a16="http://schemas.microsoft.com/office/drawing/2014/main" id="{EA3BE1D7-0D50-DD42-ABED-98AA8E95794B}"/>
              </a:ext>
            </a:extLst>
          </p:cNvPr>
          <p:cNvGrpSpPr/>
          <p:nvPr/>
        </p:nvGrpSpPr>
        <p:grpSpPr>
          <a:xfrm>
            <a:off x="10146429" y="3792499"/>
            <a:ext cx="1553000" cy="2297284"/>
            <a:chOff x="7459843" y="890056"/>
            <a:chExt cx="1689786" cy="2799326"/>
          </a:xfrm>
        </p:grpSpPr>
        <p:pic>
          <p:nvPicPr>
            <p:cNvPr id="11" name="Picture 10">
              <a:extLst>
                <a:ext uri="{FF2B5EF4-FFF2-40B4-BE49-F238E27FC236}">
                  <a16:creationId xmlns:a16="http://schemas.microsoft.com/office/drawing/2014/main" id="{B08D31F3-FE49-584F-9611-C38BEF7C80C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5024" t="3237" r="4282" b="5228"/>
            <a:stretch/>
          </p:blipFill>
          <p:spPr>
            <a:xfrm>
              <a:off x="7489647" y="890056"/>
              <a:ext cx="1556884" cy="1762469"/>
            </a:xfrm>
            <a:prstGeom prst="rect">
              <a:avLst/>
            </a:prstGeom>
          </p:spPr>
        </p:pic>
        <p:sp>
          <p:nvSpPr>
            <p:cNvPr id="13" name="TextBox 12">
              <a:extLst>
                <a:ext uri="{FF2B5EF4-FFF2-40B4-BE49-F238E27FC236}">
                  <a16:creationId xmlns:a16="http://schemas.microsoft.com/office/drawing/2014/main" id="{55BB8B28-76EE-2A4F-A4FF-121360203115}"/>
                </a:ext>
              </a:extLst>
            </p:cNvPr>
            <p:cNvSpPr txBox="1"/>
            <p:nvPr/>
          </p:nvSpPr>
          <p:spPr>
            <a:xfrm>
              <a:off x="7459843" y="2674327"/>
              <a:ext cx="1689786" cy="101505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lnSpc>
                  <a:spcPct val="90000"/>
                </a:lnSpc>
              </a:pPr>
              <a:r>
                <a:rPr lang="en-US" sz="1100" b="1" i="1" dirty="0">
                  <a:solidFill>
                    <a:schemeClr val="bg1"/>
                  </a:solidFill>
                </a:rPr>
                <a:t>ISS Refabricator Demo with Tethers Unlimited, Inc. </a:t>
              </a:r>
            </a:p>
          </p:txBody>
        </p:sp>
      </p:grpSp>
      <p:sp>
        <p:nvSpPr>
          <p:cNvPr id="19" name="Content Placeholder 10">
            <a:extLst>
              <a:ext uri="{FF2B5EF4-FFF2-40B4-BE49-F238E27FC236}">
                <a16:creationId xmlns:a16="http://schemas.microsoft.com/office/drawing/2014/main" id="{3A22CE94-F176-2049-8C58-98CE59D9407A}"/>
              </a:ext>
            </a:extLst>
          </p:cNvPr>
          <p:cNvSpPr txBox="1">
            <a:spLocks/>
          </p:cNvSpPr>
          <p:nvPr/>
        </p:nvSpPr>
        <p:spPr>
          <a:xfrm>
            <a:off x="641315" y="2664842"/>
            <a:ext cx="4598088" cy="3991697"/>
          </a:xfrm>
          <a:prstGeom prst="rect">
            <a:avLst/>
          </a:prstGeom>
          <a:noFill/>
        </p:spPr>
        <p:txBody>
          <a:bodyPr vert="horz" lIns="51435" tIns="25718" rIns="51435" bIns="2571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238"/>
              </a:lnSpc>
              <a:spcBef>
                <a:spcPts val="0"/>
              </a:spcBef>
              <a:spcAft>
                <a:spcPts val="450"/>
              </a:spcAft>
              <a:buClr>
                <a:srgbClr val="0070C0"/>
              </a:buClr>
              <a:buFont typeface="Wingdings" charset="2"/>
              <a:buChar char="v"/>
            </a:pPr>
            <a:r>
              <a:rPr lang="en-US" sz="1600" b="1" dirty="0">
                <a:solidFill>
                  <a:schemeClr val="bg1"/>
                </a:solidFill>
                <a:latin typeface="+mj-lt"/>
              </a:rPr>
              <a:t> On Demand Manufacturing of Mechanical Parts (ODMM):  </a:t>
            </a:r>
            <a:r>
              <a:rPr lang="en-US" sz="1600" dirty="0">
                <a:solidFill>
                  <a:schemeClr val="bg1"/>
                </a:solidFill>
                <a:latin typeface="+mj-lt"/>
              </a:rPr>
              <a:t>Reduce logistics requirements for long-duration missions by developing 3D metal manufacturing technologies for ISS demonstration.   </a:t>
            </a:r>
          </a:p>
          <a:p>
            <a:pPr>
              <a:lnSpc>
                <a:spcPts val="1238"/>
              </a:lnSpc>
              <a:spcBef>
                <a:spcPts val="0"/>
              </a:spcBef>
              <a:buClr>
                <a:srgbClr val="0070C0"/>
              </a:buClr>
              <a:buFont typeface="Wingdings" charset="2"/>
              <a:buChar char="v"/>
            </a:pPr>
            <a:r>
              <a:rPr lang="en-US" sz="1600" b="1" dirty="0">
                <a:solidFill>
                  <a:schemeClr val="bg1"/>
                </a:solidFill>
                <a:latin typeface="+mj-lt"/>
              </a:rPr>
              <a:t>On Demand Manufacturing of Electronics (ODME): </a:t>
            </a:r>
            <a:r>
              <a:rPr lang="en-US" sz="1600" dirty="0">
                <a:solidFill>
                  <a:schemeClr val="bg1"/>
                </a:solidFill>
                <a:latin typeface="+mj-lt"/>
              </a:rPr>
              <a:t>Development of printed electronics, sensors, and power devices for microgravity print demonstration on ISS. The planned tech demo will be a wireless wearable sensor device for crew health monitoring.</a:t>
            </a:r>
          </a:p>
          <a:p>
            <a:pPr>
              <a:lnSpc>
                <a:spcPts val="1238"/>
              </a:lnSpc>
              <a:spcBef>
                <a:spcPts val="0"/>
              </a:spcBef>
              <a:buClr>
                <a:srgbClr val="0070C0"/>
              </a:buClr>
              <a:buFont typeface="Wingdings" charset="2"/>
              <a:buChar char="v"/>
            </a:pPr>
            <a:r>
              <a:rPr lang="en-US" sz="1600" b="1" dirty="0">
                <a:solidFill>
                  <a:schemeClr val="bg1"/>
                </a:solidFill>
                <a:latin typeface="+mj-lt"/>
              </a:rPr>
              <a:t>Recycling &amp; Reuse Technology (</a:t>
            </a:r>
            <a:r>
              <a:rPr lang="en-US" sz="1600" b="1" dirty="0" err="1">
                <a:solidFill>
                  <a:schemeClr val="bg1"/>
                </a:solidFill>
                <a:latin typeface="+mj-lt"/>
              </a:rPr>
              <a:t>RnR</a:t>
            </a:r>
            <a:r>
              <a:rPr lang="en-US" sz="1600" b="1" dirty="0">
                <a:solidFill>
                  <a:schemeClr val="bg1"/>
                </a:solidFill>
                <a:latin typeface="+mj-lt"/>
              </a:rPr>
              <a:t>): </a:t>
            </a:r>
            <a:r>
              <a:rPr lang="en-US" sz="1600" dirty="0">
                <a:solidFill>
                  <a:schemeClr val="bg1"/>
                </a:solidFill>
                <a:latin typeface="+mj-lt"/>
              </a:rPr>
              <a:t>Development of materials and recycling technologies with the goal of repurposing waste products such as packaging material and defective components.  </a:t>
            </a:r>
          </a:p>
          <a:p>
            <a:pPr>
              <a:lnSpc>
                <a:spcPts val="1238"/>
              </a:lnSpc>
              <a:spcBef>
                <a:spcPts val="0"/>
              </a:spcBef>
              <a:buFont typeface="Wingdings" charset="2"/>
              <a:buChar char="v"/>
            </a:pPr>
            <a:endParaRPr lang="en-US" sz="1200" b="1" i="1" dirty="0">
              <a:solidFill>
                <a:schemeClr val="bg1"/>
              </a:solidFill>
              <a:latin typeface="+mj-lt"/>
            </a:endParaRPr>
          </a:p>
        </p:txBody>
      </p:sp>
      <p:pic>
        <p:nvPicPr>
          <p:cNvPr id="22" name="Picture 2" descr="/var/folders/my/48z8pdm115v8fx66nlzczm4c0000gp/T/com.microsoft.Powerpoint/WebArchiveCopyPasteTempFiles/2Q==">
            <a:extLst>
              <a:ext uri="{FF2B5EF4-FFF2-40B4-BE49-F238E27FC236}">
                <a16:creationId xmlns:a16="http://schemas.microsoft.com/office/drawing/2014/main" id="{AA8A0B3A-C86A-A04A-B8F3-EE14D15B206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771747" y="2033608"/>
            <a:ext cx="1553000" cy="262201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thin film electronic stack&#10;">
            <a:extLst>
              <a:ext uri="{FF2B5EF4-FFF2-40B4-BE49-F238E27FC236}">
                <a16:creationId xmlns:a16="http://schemas.microsoft.com/office/drawing/2014/main" id="{B8D3F5B2-F72B-2E4C-8216-8A5C72B278BD}"/>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08648" y="2075417"/>
            <a:ext cx="1856356" cy="1257880"/>
          </a:xfrm>
          <a:prstGeom prst="rect">
            <a:avLst/>
          </a:prstGeom>
        </p:spPr>
      </p:pic>
      <p:sp>
        <p:nvSpPr>
          <p:cNvPr id="25" name="TextBox 24">
            <a:extLst>
              <a:ext uri="{FF2B5EF4-FFF2-40B4-BE49-F238E27FC236}">
                <a16:creationId xmlns:a16="http://schemas.microsoft.com/office/drawing/2014/main" id="{2DD57377-B029-B54E-B58C-B79A1343BB68}"/>
              </a:ext>
            </a:extLst>
          </p:cNvPr>
          <p:cNvSpPr txBox="1"/>
          <p:nvPr/>
        </p:nvSpPr>
        <p:spPr>
          <a:xfrm>
            <a:off x="336331" y="-51002"/>
            <a:ext cx="10813567" cy="1323439"/>
          </a:xfrm>
          <a:prstGeom prst="rect">
            <a:avLst/>
          </a:prstGeom>
          <a:noFill/>
        </p:spPr>
        <p:txBody>
          <a:bodyPr wrap="square" rtlCol="0">
            <a:spAutoFit/>
          </a:bodyPr>
          <a:lstStyle/>
          <a:p>
            <a:pPr algn="ctr"/>
            <a:r>
              <a:rPr lang="en-US" sz="4000" dirty="0">
                <a:latin typeface="+mj-lt"/>
              </a:rPr>
              <a:t>Background on In Space Manufacturing: </a:t>
            </a:r>
          </a:p>
          <a:p>
            <a:pPr algn="ctr"/>
            <a:r>
              <a:rPr lang="en-US" sz="4000" dirty="0">
                <a:latin typeface="+mj-lt"/>
              </a:rPr>
              <a:t>On Demand Manufacturing of Electronics</a:t>
            </a:r>
          </a:p>
        </p:txBody>
      </p:sp>
      <p:pic>
        <p:nvPicPr>
          <p:cNvPr id="17" name="Picture 16">
            <a:extLst>
              <a:ext uri="{FF2B5EF4-FFF2-40B4-BE49-F238E27FC236}">
                <a16:creationId xmlns:a16="http://schemas.microsoft.com/office/drawing/2014/main" id="{A02673DE-9ECA-974D-9B22-E44A6CC9B4B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pic>
        <p:nvPicPr>
          <p:cNvPr id="18" name="Picture 17">
            <a:extLst>
              <a:ext uri="{FF2B5EF4-FFF2-40B4-BE49-F238E27FC236}">
                <a16:creationId xmlns:a16="http://schemas.microsoft.com/office/drawing/2014/main" id="{4082E625-7D0A-744F-AB68-94DE3ABE5123}"/>
              </a:ext>
            </a:extLst>
          </p:cNvPr>
          <p:cNvPicPr>
            <a:picLocks noChangeAspect="1"/>
          </p:cNvPicPr>
          <p:nvPr/>
        </p:nvPicPr>
        <p:blipFill>
          <a:blip r:embed="rId6"/>
          <a:stretch>
            <a:fillRect/>
          </a:stretch>
        </p:blipFill>
        <p:spPr>
          <a:xfrm rot="19803109">
            <a:off x="9380249" y="1552799"/>
            <a:ext cx="1958979" cy="1856793"/>
          </a:xfrm>
          <a:prstGeom prst="ellipse">
            <a:avLst/>
          </a:prstGeom>
        </p:spPr>
      </p:pic>
    </p:spTree>
    <p:extLst>
      <p:ext uri="{BB962C8B-B14F-4D97-AF65-F5344CB8AC3E}">
        <p14:creationId xmlns:p14="http://schemas.microsoft.com/office/powerpoint/2010/main" val="18211921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897" y="-54959"/>
            <a:ext cx="10589623" cy="1174122"/>
          </a:xfrm>
        </p:spPr>
        <p:txBody>
          <a:bodyPr/>
          <a:lstStyle/>
          <a:p>
            <a:r>
              <a:rPr lang="en-US" sz="4000" dirty="0">
                <a:solidFill>
                  <a:schemeClr val="bg1">
                    <a:lumMod val="85000"/>
                  </a:schemeClr>
                </a:solidFill>
                <a:latin typeface="+mj-lt"/>
              </a:rPr>
              <a:t>On-Demand Manufacturing of Electronics (ODME) Overview</a:t>
            </a:r>
          </a:p>
        </p:txBody>
      </p:sp>
      <p:pic>
        <p:nvPicPr>
          <p:cNvPr id="5" name="Picture 4"/>
          <p:cNvPicPr>
            <a:picLocks noChangeAspect="1"/>
          </p:cNvPicPr>
          <p:nvPr/>
        </p:nvPicPr>
        <p:blipFill>
          <a:blip r:embed="rId3"/>
          <a:stretch>
            <a:fillRect/>
          </a:stretch>
        </p:blipFill>
        <p:spPr>
          <a:xfrm>
            <a:off x="10929498" y="79037"/>
            <a:ext cx="987638" cy="823031"/>
          </a:xfrm>
          <a:prstGeom prst="rect">
            <a:avLst/>
          </a:prstGeom>
        </p:spPr>
      </p:pic>
      <p:sp>
        <p:nvSpPr>
          <p:cNvPr id="21" name="Content Placeholder 2">
            <a:extLst>
              <a:ext uri="{FF2B5EF4-FFF2-40B4-BE49-F238E27FC236}">
                <a16:creationId xmlns:a16="http://schemas.microsoft.com/office/drawing/2014/main" id="{748B6012-DF2E-4C7A-AA83-16B7F689F2C0}"/>
              </a:ext>
            </a:extLst>
          </p:cNvPr>
          <p:cNvSpPr txBox="1">
            <a:spLocks/>
          </p:cNvSpPr>
          <p:nvPr/>
        </p:nvSpPr>
        <p:spPr bwMode="auto">
          <a:xfrm>
            <a:off x="9557729" y="3272868"/>
            <a:ext cx="2032766" cy="41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200" b="1" dirty="0"/>
              <a:t>Electrohydrodynamic inkjet deposition for microgravity</a:t>
            </a:r>
          </a:p>
          <a:p>
            <a:pPr marL="0" indent="0" algn="ctr">
              <a:buNone/>
              <a:defRPr/>
            </a:pPr>
            <a:endParaRPr lang="en-US" sz="1100" b="1" dirty="0">
              <a:solidFill>
                <a:sysClr val="windowText" lastClr="000000"/>
              </a:solidFill>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1A5DA4D7-98D1-E948-9130-E98EEFC8DF54}"/>
              </a:ext>
            </a:extLst>
          </p:cNvPr>
          <p:cNvGrpSpPr/>
          <p:nvPr/>
        </p:nvGrpSpPr>
        <p:grpSpPr>
          <a:xfrm>
            <a:off x="9390939" y="4325703"/>
            <a:ext cx="2384501" cy="2110997"/>
            <a:chOff x="8834924" y="1384710"/>
            <a:chExt cx="2384501" cy="2110997"/>
          </a:xfrm>
        </p:grpSpPr>
        <p:pic>
          <p:nvPicPr>
            <p:cNvPr id="57" name="Picture 56" descr="thin film electronic stack&#10;">
              <a:extLst>
                <a:ext uri="{FF2B5EF4-FFF2-40B4-BE49-F238E27FC236}">
                  <a16:creationId xmlns:a16="http://schemas.microsoft.com/office/drawing/2014/main" id="{B07EEA09-7DCC-4456-943D-8EBDE2F5BA8D}"/>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34924" y="1384710"/>
              <a:ext cx="2301813" cy="1667701"/>
            </a:xfrm>
            <a:prstGeom prst="rect">
              <a:avLst/>
            </a:prstGeom>
          </p:spPr>
        </p:pic>
        <p:sp>
          <p:nvSpPr>
            <p:cNvPr id="22" name="Content Placeholder 2">
              <a:extLst>
                <a:ext uri="{FF2B5EF4-FFF2-40B4-BE49-F238E27FC236}">
                  <a16:creationId xmlns:a16="http://schemas.microsoft.com/office/drawing/2014/main" id="{608B6884-762B-435B-9D60-24E7BD60BC3A}"/>
                </a:ext>
              </a:extLst>
            </p:cNvPr>
            <p:cNvSpPr txBox="1">
              <a:spLocks/>
            </p:cNvSpPr>
            <p:nvPr/>
          </p:nvSpPr>
          <p:spPr bwMode="auto">
            <a:xfrm>
              <a:off x="8917612" y="3101906"/>
              <a:ext cx="2301813" cy="39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900" b="1" dirty="0"/>
                <a:t> </a:t>
              </a:r>
              <a:r>
                <a:rPr lang="en-US" sz="1200" b="1" dirty="0"/>
                <a:t>Multilayer thin film printed device</a:t>
              </a:r>
            </a:p>
            <a:p>
              <a:pPr marL="0" indent="0" algn="ctr">
                <a:buNone/>
                <a:defRPr/>
              </a:pPr>
              <a:endParaRPr lang="en-US" sz="1100" b="1" dirty="0">
                <a:solidFill>
                  <a:sysClr val="windowText" lastClr="000000"/>
                </a:solidFill>
                <a:latin typeface="Calibri" panose="020F0502020204030204" pitchFamily="34" charset="0"/>
                <a:cs typeface="Calibri" panose="020F0502020204030204" pitchFamily="34" charset="0"/>
              </a:endParaRPr>
            </a:p>
          </p:txBody>
        </p:sp>
      </p:grpSp>
      <p:sp>
        <p:nvSpPr>
          <p:cNvPr id="25" name="Content Placeholder 2">
            <a:extLst>
              <a:ext uri="{FF2B5EF4-FFF2-40B4-BE49-F238E27FC236}">
                <a16:creationId xmlns:a16="http://schemas.microsoft.com/office/drawing/2014/main" id="{98FBA313-BF82-4AB8-82D3-973B25A2AC42}"/>
              </a:ext>
            </a:extLst>
          </p:cNvPr>
          <p:cNvSpPr txBox="1">
            <a:spLocks/>
          </p:cNvSpPr>
          <p:nvPr/>
        </p:nvSpPr>
        <p:spPr>
          <a:xfrm>
            <a:off x="0" y="1143000"/>
            <a:ext cx="9214298" cy="5486400"/>
          </a:xfrm>
          <a:prstGeom prst="rect">
            <a:avLst/>
          </a:prstGeom>
          <a:solidFill>
            <a:schemeClr val="bg1"/>
          </a:solidFill>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b="1" dirty="0">
                <a:latin typeface="+mj-lt"/>
                <a:cs typeface="Calibri" panose="020F0502020204030204" pitchFamily="34" charset="0"/>
              </a:rPr>
              <a:t>On-Demand Printed Electronics Capability Development:</a:t>
            </a:r>
          </a:p>
          <a:p>
            <a:pPr>
              <a:buClr>
                <a:srgbClr val="00B0F0"/>
              </a:buClr>
              <a:buFont typeface="Wingdings" panose="05000000000000000000" pitchFamily="2" charset="2"/>
              <a:buChar char="v"/>
            </a:pPr>
            <a:r>
              <a:rPr lang="en-US" sz="1600" b="1" dirty="0">
                <a:latin typeface="+mj-lt"/>
                <a:cs typeface="Calibri" panose="020F0502020204030204" pitchFamily="34" charset="0"/>
              </a:rPr>
              <a:t>Development of Thin Film Deposition Capability in Microgravity</a:t>
            </a:r>
          </a:p>
          <a:p>
            <a:pPr lvl="1">
              <a:buClr>
                <a:srgbClr val="00B0F0"/>
              </a:buClr>
              <a:buFont typeface="Wingdings" panose="05000000000000000000" pitchFamily="2" charset="2"/>
              <a:buChar char="v"/>
            </a:pPr>
            <a:r>
              <a:rPr lang="en-US" sz="1400" dirty="0">
                <a:latin typeface="+mj-lt"/>
              </a:rPr>
              <a:t>The objective of the Thin Film Deposition Technology development is to evaluate alternate thin film deposition systems for the best system to print printed electronics and sensors in microgravity. </a:t>
            </a:r>
          </a:p>
          <a:p>
            <a:pPr lvl="1">
              <a:buClr>
                <a:srgbClr val="00B0F0"/>
              </a:buClr>
              <a:buFont typeface="Wingdings" panose="05000000000000000000" pitchFamily="2" charset="2"/>
              <a:buChar char="v"/>
            </a:pPr>
            <a:r>
              <a:rPr lang="en-US" sz="1400" dirty="0">
                <a:latin typeface="+mj-lt"/>
              </a:rPr>
              <a:t>A threshold value of a 300 microns resolution (minimum printable feature size) was chosen because this is the solution with the minimum complexity required to fabricate electronic devices in microgravity. The Project Goal is to demonstrate fabrication processes with 100 micron or better resolution. Current State-of-the-Art (SOA) of printed resolution of electronic materials is between 30 and 50 microns for analogous ground-based processes. </a:t>
            </a:r>
            <a:endParaRPr lang="en-US" sz="1400" b="1" dirty="0">
              <a:latin typeface="+mj-lt"/>
            </a:endParaRPr>
          </a:p>
          <a:p>
            <a:pPr>
              <a:buClr>
                <a:srgbClr val="00B0F0"/>
              </a:buClr>
              <a:buFont typeface="Wingdings" panose="05000000000000000000" pitchFamily="2" charset="2"/>
              <a:buChar char="v"/>
            </a:pPr>
            <a:r>
              <a:rPr lang="en-US" sz="1600" b="1" dirty="0">
                <a:latin typeface="+mj-lt"/>
                <a:cs typeface="Calibri" panose="020F0502020204030204" pitchFamily="34" charset="0"/>
              </a:rPr>
              <a:t>Development of Multilayer Technology for Microgravity</a:t>
            </a:r>
          </a:p>
          <a:p>
            <a:pPr lvl="1">
              <a:buClr>
                <a:srgbClr val="00B0F0"/>
              </a:buClr>
              <a:buFont typeface="Wingdings" panose="05000000000000000000" pitchFamily="2" charset="2"/>
              <a:buChar char="v"/>
            </a:pPr>
            <a:r>
              <a:rPr lang="en-US" sz="1400" dirty="0">
                <a:latin typeface="+mj-lt"/>
              </a:rPr>
              <a:t>The objective of the Multilayer Technology development is to develop materials, processes, and equipment modifications as necessary for the stacking of circuitry layers of printed electronics. This will enable a much wider range of potential applications and printed electronic capability. </a:t>
            </a:r>
          </a:p>
          <a:p>
            <a:pPr lvl="1">
              <a:buClr>
                <a:srgbClr val="00B0F0"/>
              </a:buClr>
              <a:buFont typeface="Wingdings" panose="05000000000000000000" pitchFamily="2" charset="2"/>
              <a:buChar char="v"/>
            </a:pPr>
            <a:r>
              <a:rPr lang="en-US" sz="1400" dirty="0">
                <a:latin typeface="+mj-lt"/>
              </a:rPr>
              <a:t>A threshold fabrication ability of a single layer printed “board” was chosen because this is the solution with the minimum complexity required to fabricate electronic devices in microgravity. The Project Goal is to demonstrate the fabrication of multi-layered electronic devices in microgravity.  </a:t>
            </a:r>
            <a:endParaRPr lang="en-US" sz="1400" b="1" dirty="0">
              <a:latin typeface="+mj-lt"/>
            </a:endParaRPr>
          </a:p>
          <a:p>
            <a:pPr>
              <a:buClr>
                <a:srgbClr val="00B0F0"/>
              </a:buClr>
              <a:buFont typeface="Wingdings" panose="05000000000000000000" pitchFamily="2" charset="2"/>
              <a:buChar char="v"/>
            </a:pPr>
            <a:r>
              <a:rPr lang="en-US" sz="1600" b="1" dirty="0">
                <a:latin typeface="+mj-lt"/>
                <a:cs typeface="Calibri" panose="020F0502020204030204" pitchFamily="34" charset="0"/>
              </a:rPr>
              <a:t>Development of Validation and Verification In-Situ Capability for Flight Demo</a:t>
            </a:r>
          </a:p>
          <a:p>
            <a:pPr lvl="1">
              <a:buClr>
                <a:srgbClr val="00B0F0"/>
              </a:buClr>
              <a:buFont typeface="Wingdings" panose="05000000000000000000" pitchFamily="2" charset="2"/>
              <a:buChar char="v"/>
            </a:pPr>
            <a:r>
              <a:rPr lang="en-US" sz="1400" dirty="0">
                <a:latin typeface="+mj-lt"/>
              </a:rPr>
              <a:t>The objective of the Validation &amp; Verification development is to develop test procedures, software, and hardware to effectively test function and operation of the ODME printed flight demo on ISS. </a:t>
            </a:r>
          </a:p>
          <a:p>
            <a:pPr lvl="1">
              <a:buClr>
                <a:srgbClr val="00B0F0"/>
              </a:buClr>
              <a:buFont typeface="Wingdings" panose="05000000000000000000" pitchFamily="2" charset="2"/>
              <a:buChar char="v"/>
            </a:pPr>
            <a:r>
              <a:rPr lang="en-US" sz="1400" dirty="0">
                <a:latin typeface="+mj-lt"/>
              </a:rPr>
              <a:t>The development of In-situ Verification is a two-year project to develop and evaluate optimum methods, hardware, and integration to the 3D printer operation, in order to effectively validate the operation of flexible hybrid electronics sensors and devices.</a:t>
            </a:r>
          </a:p>
        </p:txBody>
      </p:sp>
      <p:pic>
        <p:nvPicPr>
          <p:cNvPr id="12" name="Picture 11">
            <a:extLst>
              <a:ext uri="{FF2B5EF4-FFF2-40B4-BE49-F238E27FC236}">
                <a16:creationId xmlns:a16="http://schemas.microsoft.com/office/drawing/2014/main" id="{AC1A7012-3012-B241-9775-FF9259A988DB}"/>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9585628" y="1464701"/>
            <a:ext cx="2077810" cy="1783420"/>
          </a:xfrm>
          <a:prstGeom prst="rect">
            <a:avLst/>
          </a:prstGeom>
          <a:noFill/>
          <a:ln>
            <a:noFill/>
          </a:ln>
        </p:spPr>
      </p:pic>
    </p:spTree>
    <p:extLst>
      <p:ext uri="{BB962C8B-B14F-4D97-AF65-F5344CB8AC3E}">
        <p14:creationId xmlns:p14="http://schemas.microsoft.com/office/powerpoint/2010/main" val="872249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897" y="-54959"/>
            <a:ext cx="10589623" cy="1174122"/>
          </a:xfrm>
        </p:spPr>
        <p:txBody>
          <a:bodyPr/>
          <a:lstStyle/>
          <a:p>
            <a:r>
              <a:rPr lang="en-US" sz="4000" dirty="0">
                <a:solidFill>
                  <a:schemeClr val="bg1">
                    <a:lumMod val="85000"/>
                  </a:schemeClr>
                </a:solidFill>
                <a:latin typeface="+mj-lt"/>
              </a:rPr>
              <a:t>On-Demand Manufacturing of Electronics (ODME) Overview</a:t>
            </a:r>
          </a:p>
        </p:txBody>
      </p:sp>
      <p:sp>
        <p:nvSpPr>
          <p:cNvPr id="3" name="Slide Number Placeholder 2"/>
          <p:cNvSpPr>
            <a:spLocks noGrp="1"/>
          </p:cNvSpPr>
          <p:nvPr>
            <p:ph type="sldNum" sz="quarter" idx="10"/>
          </p:nvPr>
        </p:nvSpPr>
        <p:spPr>
          <a:xfrm>
            <a:off x="10287871" y="6629400"/>
            <a:ext cx="301752" cy="228600"/>
          </a:xfrm>
        </p:spPr>
        <p:txBody>
          <a:bodyPr/>
          <a:lstStyle/>
          <a:p>
            <a:pPr>
              <a:defRPr/>
            </a:pPr>
            <a:fld id="{75D13D49-2B6F-174C-9E1E-1013A06E5C50}" type="slidenum">
              <a:rPr lang="uk-UA" smtClean="0"/>
              <a:pPr>
                <a:defRPr/>
              </a:pPr>
              <a:t>5</a:t>
            </a:fld>
            <a:endParaRPr lang="uk-UA" dirty="0"/>
          </a:p>
        </p:txBody>
      </p:sp>
      <p:pic>
        <p:nvPicPr>
          <p:cNvPr id="5" name="Picture 4"/>
          <p:cNvPicPr>
            <a:picLocks noChangeAspect="1"/>
          </p:cNvPicPr>
          <p:nvPr/>
        </p:nvPicPr>
        <p:blipFill>
          <a:blip r:embed="rId3"/>
          <a:stretch>
            <a:fillRect/>
          </a:stretch>
        </p:blipFill>
        <p:spPr>
          <a:xfrm>
            <a:off x="11204362" y="120586"/>
            <a:ext cx="987638" cy="823031"/>
          </a:xfrm>
          <a:prstGeom prst="rect">
            <a:avLst/>
          </a:prstGeom>
        </p:spPr>
      </p:pic>
      <p:sp>
        <p:nvSpPr>
          <p:cNvPr id="25" name="Content Placeholder 2">
            <a:extLst>
              <a:ext uri="{FF2B5EF4-FFF2-40B4-BE49-F238E27FC236}">
                <a16:creationId xmlns:a16="http://schemas.microsoft.com/office/drawing/2014/main" id="{98FBA313-BF82-4AB8-82D3-973B25A2AC42}"/>
              </a:ext>
            </a:extLst>
          </p:cNvPr>
          <p:cNvSpPr txBox="1">
            <a:spLocks/>
          </p:cNvSpPr>
          <p:nvPr/>
        </p:nvSpPr>
        <p:spPr>
          <a:xfrm>
            <a:off x="2139622" y="1334676"/>
            <a:ext cx="7830076" cy="467130"/>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200" b="1" dirty="0">
                <a:latin typeface="Calibri" panose="020F0502020204030204" pitchFamily="34" charset="0"/>
                <a:cs typeface="Calibri" panose="020F0502020204030204" pitchFamily="34" charset="0"/>
              </a:rPr>
              <a:t>ODME development of printed power &amp; energy storage devices</a:t>
            </a:r>
          </a:p>
        </p:txBody>
      </p:sp>
      <p:pic>
        <p:nvPicPr>
          <p:cNvPr id="14" name="Picture 13" descr="A picture containing person, sitting, person, food&#10;&#10;Description automatically generated">
            <a:extLst>
              <a:ext uri="{FF2B5EF4-FFF2-40B4-BE49-F238E27FC236}">
                <a16:creationId xmlns:a16="http://schemas.microsoft.com/office/drawing/2014/main" id="{D39D3C57-7775-D145-9C42-2D5F450E4C8A}"/>
              </a:ext>
            </a:extLst>
          </p:cNvPr>
          <p:cNvPicPr>
            <a:picLocks noChangeAspect="1"/>
          </p:cNvPicPr>
          <p:nvPr/>
        </p:nvPicPr>
        <p:blipFill>
          <a:blip r:embed="rId4"/>
          <a:stretch>
            <a:fillRect/>
          </a:stretch>
        </p:blipFill>
        <p:spPr>
          <a:xfrm>
            <a:off x="4191033" y="2632267"/>
            <a:ext cx="2884819" cy="2133356"/>
          </a:xfrm>
          <a:prstGeom prst="rect">
            <a:avLst/>
          </a:prstGeom>
        </p:spPr>
      </p:pic>
      <p:pic>
        <p:nvPicPr>
          <p:cNvPr id="16" name="Picture 15">
            <a:extLst>
              <a:ext uri="{FF2B5EF4-FFF2-40B4-BE49-F238E27FC236}">
                <a16:creationId xmlns:a16="http://schemas.microsoft.com/office/drawing/2014/main" id="{2D437A95-9D0C-1F42-8283-79BA62029A2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493019">
            <a:off x="8337557" y="4404663"/>
            <a:ext cx="3303817" cy="2054521"/>
          </a:xfrm>
          <a:prstGeom prst="rect">
            <a:avLst/>
          </a:prstGeom>
        </p:spPr>
      </p:pic>
      <p:sp>
        <p:nvSpPr>
          <p:cNvPr id="19" name="Content Placeholder 2">
            <a:extLst>
              <a:ext uri="{FF2B5EF4-FFF2-40B4-BE49-F238E27FC236}">
                <a16:creationId xmlns:a16="http://schemas.microsoft.com/office/drawing/2014/main" id="{7D4E00E2-BF04-0240-A803-BCA1A6995099}"/>
              </a:ext>
            </a:extLst>
          </p:cNvPr>
          <p:cNvSpPr txBox="1">
            <a:spLocks/>
          </p:cNvSpPr>
          <p:nvPr/>
        </p:nvSpPr>
        <p:spPr bwMode="auto">
          <a:xfrm>
            <a:off x="4439972" y="4765623"/>
            <a:ext cx="2557934" cy="46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300" b="1" dirty="0"/>
              <a:t>Flexible, printed supercapacitor for energy storage</a:t>
            </a:r>
          </a:p>
          <a:p>
            <a:pPr marL="0" indent="0" algn="ctr">
              <a:buNone/>
              <a:defRPr/>
            </a:pPr>
            <a:endParaRPr lang="en-US" sz="1100" b="1" dirty="0">
              <a:solidFill>
                <a:sysClr val="windowText" lastClr="000000"/>
              </a:solidFill>
              <a:latin typeface="Calibri" panose="020F0502020204030204" pitchFamily="34" charset="0"/>
              <a:cs typeface="Calibri" panose="020F0502020204030204" pitchFamily="34" charset="0"/>
            </a:endParaRPr>
          </a:p>
        </p:txBody>
      </p:sp>
      <p:sp>
        <p:nvSpPr>
          <p:cNvPr id="23" name="Content Placeholder 2">
            <a:extLst>
              <a:ext uri="{FF2B5EF4-FFF2-40B4-BE49-F238E27FC236}">
                <a16:creationId xmlns:a16="http://schemas.microsoft.com/office/drawing/2014/main" id="{6D8E8D9C-326A-1146-B767-C9EF9461238E}"/>
              </a:ext>
            </a:extLst>
          </p:cNvPr>
          <p:cNvSpPr txBox="1">
            <a:spLocks/>
          </p:cNvSpPr>
          <p:nvPr/>
        </p:nvSpPr>
        <p:spPr bwMode="auto">
          <a:xfrm>
            <a:off x="9017073" y="5938936"/>
            <a:ext cx="1905250" cy="524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200" b="1" dirty="0"/>
              <a:t>Flexible, printed thermoelectric for power generation</a:t>
            </a:r>
          </a:p>
          <a:p>
            <a:pPr marL="0" indent="0" algn="ctr">
              <a:buNone/>
              <a:defRPr/>
            </a:pPr>
            <a:endParaRPr lang="en-US" sz="1100" b="1" dirty="0">
              <a:solidFill>
                <a:sysClr val="windowText" lastClr="000000"/>
              </a:solidFill>
              <a:latin typeface="Calibri" panose="020F0502020204030204" pitchFamily="34" charset="0"/>
              <a:cs typeface="Calibri" panose="020F0502020204030204" pitchFamily="34" charset="0"/>
            </a:endParaRPr>
          </a:p>
        </p:txBody>
      </p:sp>
      <p:sp>
        <p:nvSpPr>
          <p:cNvPr id="24" name="Content Placeholder 2">
            <a:extLst>
              <a:ext uri="{FF2B5EF4-FFF2-40B4-BE49-F238E27FC236}">
                <a16:creationId xmlns:a16="http://schemas.microsoft.com/office/drawing/2014/main" id="{216905EB-BD18-BB40-BC3A-B97AA01695F8}"/>
              </a:ext>
            </a:extLst>
          </p:cNvPr>
          <p:cNvSpPr txBox="1">
            <a:spLocks/>
          </p:cNvSpPr>
          <p:nvPr/>
        </p:nvSpPr>
        <p:spPr bwMode="auto">
          <a:xfrm>
            <a:off x="227648" y="3894646"/>
            <a:ext cx="2087442" cy="54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200" b="1" dirty="0"/>
              <a:t>Biofuel Cell for harvesting of energy from human sweat</a:t>
            </a:r>
          </a:p>
          <a:p>
            <a:pPr marL="0" indent="0" algn="ctr">
              <a:buNone/>
              <a:defRPr/>
            </a:pPr>
            <a:endParaRPr lang="en-US" sz="1100" b="1" dirty="0">
              <a:solidFill>
                <a:sysClr val="windowText" lastClr="000000"/>
              </a:solidFill>
              <a:latin typeface="Calibri" panose="020F0502020204030204" pitchFamily="34" charset="0"/>
              <a:cs typeface="Calibri" panose="020F0502020204030204" pitchFamily="34" charset="0"/>
            </a:endParaRPr>
          </a:p>
        </p:txBody>
      </p:sp>
      <p:sp>
        <p:nvSpPr>
          <p:cNvPr id="28" name="Content Placeholder 2">
            <a:extLst>
              <a:ext uri="{FF2B5EF4-FFF2-40B4-BE49-F238E27FC236}">
                <a16:creationId xmlns:a16="http://schemas.microsoft.com/office/drawing/2014/main" id="{EF0E93E8-0D7A-2B4F-A548-E206F9B73BF6}"/>
              </a:ext>
            </a:extLst>
          </p:cNvPr>
          <p:cNvSpPr txBox="1">
            <a:spLocks/>
          </p:cNvSpPr>
          <p:nvPr/>
        </p:nvSpPr>
        <p:spPr bwMode="auto">
          <a:xfrm>
            <a:off x="8522473" y="3730036"/>
            <a:ext cx="2303958" cy="44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200" b="1" dirty="0"/>
              <a:t>Energy harvesting from WiFi</a:t>
            </a:r>
          </a:p>
          <a:p>
            <a:pPr marL="0" indent="0" algn="ctr">
              <a:buNone/>
              <a:defRPr/>
            </a:pPr>
            <a:endParaRPr lang="en-US" sz="1100" b="1" dirty="0">
              <a:solidFill>
                <a:sysClr val="windowText" lastClr="000000"/>
              </a:solidFill>
              <a:latin typeface="Calibri" panose="020F0502020204030204" pitchFamily="34" charset="0"/>
              <a:cs typeface="Calibri" panose="020F0502020204030204" pitchFamily="34" charset="0"/>
            </a:endParaRPr>
          </a:p>
        </p:txBody>
      </p:sp>
      <p:pic>
        <p:nvPicPr>
          <p:cNvPr id="22" name="Picture 21">
            <a:extLst>
              <a:ext uri="{FF2B5EF4-FFF2-40B4-BE49-F238E27FC236}">
                <a16:creationId xmlns:a16="http://schemas.microsoft.com/office/drawing/2014/main" id="{16121995-A40D-B44B-8784-DA8DEACA29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8090" y="2074959"/>
            <a:ext cx="2397966" cy="1815147"/>
          </a:xfrm>
          <a:prstGeom prst="rect">
            <a:avLst/>
          </a:prstGeom>
        </p:spPr>
      </p:pic>
      <p:pic>
        <p:nvPicPr>
          <p:cNvPr id="9" name="Picture 8">
            <a:extLst>
              <a:ext uri="{FF2B5EF4-FFF2-40B4-BE49-F238E27FC236}">
                <a16:creationId xmlns:a16="http://schemas.microsoft.com/office/drawing/2014/main" id="{04E554E5-3070-3246-9E7B-FA38A0A63AA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18365" y="2006751"/>
            <a:ext cx="2303958" cy="1723285"/>
          </a:xfrm>
          <a:prstGeom prst="rect">
            <a:avLst/>
          </a:prstGeom>
        </p:spPr>
      </p:pic>
      <p:sp>
        <p:nvSpPr>
          <p:cNvPr id="29" name="Content Placeholder 2">
            <a:extLst>
              <a:ext uri="{FF2B5EF4-FFF2-40B4-BE49-F238E27FC236}">
                <a16:creationId xmlns:a16="http://schemas.microsoft.com/office/drawing/2014/main" id="{4B5B0A58-366F-C542-AEBA-A358BD3357BC}"/>
              </a:ext>
            </a:extLst>
          </p:cNvPr>
          <p:cNvSpPr txBox="1">
            <a:spLocks/>
          </p:cNvSpPr>
          <p:nvPr/>
        </p:nvSpPr>
        <p:spPr bwMode="auto">
          <a:xfrm>
            <a:off x="670806" y="6236425"/>
            <a:ext cx="1905250" cy="302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200" b="1" dirty="0"/>
              <a:t>Printed supercapacitor</a:t>
            </a:r>
          </a:p>
        </p:txBody>
      </p:sp>
      <p:pic>
        <p:nvPicPr>
          <p:cNvPr id="20" name="그림 44">
            <a:extLst>
              <a:ext uri="{FF2B5EF4-FFF2-40B4-BE49-F238E27FC236}">
                <a16:creationId xmlns:a16="http://schemas.microsoft.com/office/drawing/2014/main" id="{F092F69E-C017-5A4B-974B-411821AFD15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5400000">
            <a:off x="886970" y="4798247"/>
            <a:ext cx="1551467" cy="1340250"/>
          </a:xfrm>
          <a:prstGeom prst="rect">
            <a:avLst/>
          </a:prstGeom>
        </p:spPr>
      </p:pic>
    </p:spTree>
    <p:extLst>
      <p:ext uri="{BB962C8B-B14F-4D97-AF65-F5344CB8AC3E}">
        <p14:creationId xmlns:p14="http://schemas.microsoft.com/office/powerpoint/2010/main" val="1756817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034134" y="1254083"/>
            <a:ext cx="2823035" cy="2117276"/>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56969" y="1234430"/>
            <a:ext cx="3188368" cy="2117276"/>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77074" y="1344801"/>
            <a:ext cx="2844800" cy="1896533"/>
          </a:xfrm>
          <a:prstGeom prst="rect">
            <a:avLst/>
          </a:prstGeom>
        </p:spPr>
      </p:pic>
      <p:sp>
        <p:nvSpPr>
          <p:cNvPr id="8" name="Rectangle 7"/>
          <p:cNvSpPr/>
          <p:nvPr/>
        </p:nvSpPr>
        <p:spPr>
          <a:xfrm>
            <a:off x="2995756" y="5073544"/>
            <a:ext cx="6200487"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Low density, high dielectric constant, low loss factor, and a high dielectric breakdown strength</a:t>
            </a:r>
          </a:p>
        </p:txBody>
      </p:sp>
      <p:sp>
        <p:nvSpPr>
          <p:cNvPr id="11" name="Rectangle 10"/>
          <p:cNvSpPr/>
          <p:nvPr/>
        </p:nvSpPr>
        <p:spPr>
          <a:xfrm>
            <a:off x="3720148" y="3849784"/>
            <a:ext cx="4572000" cy="830997"/>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High energy storage, rapid release, and small density</a:t>
            </a:r>
          </a:p>
        </p:txBody>
      </p:sp>
      <p:sp>
        <p:nvSpPr>
          <p:cNvPr id="12" name="Arrow: Down 11"/>
          <p:cNvSpPr/>
          <p:nvPr/>
        </p:nvSpPr>
        <p:spPr>
          <a:xfrm>
            <a:off x="5806648" y="4732742"/>
            <a:ext cx="199886" cy="344382"/>
          </a:xfrm>
          <a:prstGeom prst="downArrow">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row: Down 13"/>
          <p:cNvSpPr/>
          <p:nvPr/>
        </p:nvSpPr>
        <p:spPr>
          <a:xfrm>
            <a:off x="5806648" y="3573833"/>
            <a:ext cx="199886" cy="344382"/>
          </a:xfrm>
          <a:prstGeom prst="downArrow">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Arrow: Down 14"/>
          <p:cNvSpPr/>
          <p:nvPr/>
        </p:nvSpPr>
        <p:spPr>
          <a:xfrm>
            <a:off x="5806648" y="5935355"/>
            <a:ext cx="199886" cy="344382"/>
          </a:xfrm>
          <a:prstGeom prst="downArrow">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p:cNvSpPr/>
          <p:nvPr/>
        </p:nvSpPr>
        <p:spPr>
          <a:xfrm>
            <a:off x="3620591" y="6297304"/>
            <a:ext cx="4771114"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Polymer-Based Dielectric Composite</a:t>
            </a:r>
          </a:p>
        </p:txBody>
      </p:sp>
      <p:pic>
        <p:nvPicPr>
          <p:cNvPr id="13" name="Picture 12">
            <a:extLst>
              <a:ext uri="{FF2B5EF4-FFF2-40B4-BE49-F238E27FC236}">
                <a16:creationId xmlns:a16="http://schemas.microsoft.com/office/drawing/2014/main" id="{558D4E59-BECC-453A-BFD3-133E62DE1A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3" name="TextBox 2">
            <a:extLst>
              <a:ext uri="{FF2B5EF4-FFF2-40B4-BE49-F238E27FC236}">
                <a16:creationId xmlns:a16="http://schemas.microsoft.com/office/drawing/2014/main" id="{E71ED566-9ACA-D841-AE51-8C24B779A92F}"/>
              </a:ext>
            </a:extLst>
          </p:cNvPr>
          <p:cNvSpPr txBox="1"/>
          <p:nvPr/>
        </p:nvSpPr>
        <p:spPr>
          <a:xfrm>
            <a:off x="1800772" y="192539"/>
            <a:ext cx="8590454" cy="707886"/>
          </a:xfrm>
          <a:prstGeom prst="rect">
            <a:avLst/>
          </a:prstGeom>
          <a:noFill/>
        </p:spPr>
        <p:txBody>
          <a:bodyPr wrap="square" rtlCol="0">
            <a:spAutoFit/>
          </a:bodyPr>
          <a:lstStyle/>
          <a:p>
            <a:r>
              <a:rPr lang="en-US" sz="4000" dirty="0">
                <a:latin typeface="+mn-lt"/>
                <a:cs typeface="Times New Roman" panose="02020603050405020304" pitchFamily="18" charset="0"/>
              </a:rPr>
              <a:t>The Need for Flexible Energy Storage</a:t>
            </a:r>
          </a:p>
        </p:txBody>
      </p:sp>
    </p:spTree>
    <p:extLst>
      <p:ext uri="{BB962C8B-B14F-4D97-AF65-F5344CB8AC3E}">
        <p14:creationId xmlns:p14="http://schemas.microsoft.com/office/powerpoint/2010/main" val="2860553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8420" y="145961"/>
            <a:ext cx="10058400" cy="662704"/>
          </a:xfrm>
        </p:spPr>
        <p:txBody>
          <a:bodyPr/>
          <a:lstStyle/>
          <a:p>
            <a:r>
              <a:rPr lang="en-US" sz="4000" dirty="0">
                <a:solidFill>
                  <a:schemeClr val="tx1"/>
                </a:solidFill>
                <a:latin typeface="+mj-lt"/>
              </a:rPr>
              <a:t>Mechanism of Dielectric Materials</a:t>
            </a:r>
            <a:endParaRPr lang="en-US" dirty="0">
              <a:solidFill>
                <a:schemeClr val="tx1"/>
              </a:solidFill>
              <a:latin typeface="+mj-lt"/>
            </a:endParaRPr>
          </a:p>
        </p:txBody>
      </p:sp>
      <p:pic>
        <p:nvPicPr>
          <p:cNvPr id="4" name="Content Placeholder 3"/>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979664" y="3318868"/>
            <a:ext cx="3035004" cy="2743551"/>
          </a:xfrm>
          <a:prstGeom prst="rect">
            <a:avLst/>
          </a:prstGeom>
        </p:spPr>
      </p:pic>
      <mc:AlternateContent xmlns:mc="http://schemas.openxmlformats.org/markup-compatibility/2006" xmlns:a14="http://schemas.microsoft.com/office/drawing/2010/main">
        <mc:Choice Requires="a14">
          <p:sp>
            <p:nvSpPr>
              <p:cNvPr id="9" name="Rectangle 8"/>
              <p:cNvSpPr/>
              <p:nvPr/>
            </p:nvSpPr>
            <p:spPr>
              <a:xfrm>
                <a:off x="7672734" y="1418226"/>
                <a:ext cx="1694245" cy="610936"/>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𝑊</m:t>
                          </m:r>
                        </m:e>
                        <m:sub>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𝐸</m:t>
                          </m:r>
                        </m:sub>
                      </m:sSub>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fPr>
                        <m:num>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1</m:t>
                          </m:r>
                        </m:num>
                        <m:den>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2</m:t>
                          </m:r>
                        </m:den>
                      </m:f>
                      <m:sSub>
                        <m:sSub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𝜀</m:t>
                          </m:r>
                        </m:e>
                        <m:sub>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0</m:t>
                          </m:r>
                        </m:sub>
                      </m:sSub>
                      <m:sSub>
                        <m:sSub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𝜀</m:t>
                          </m:r>
                        </m:e>
                        <m:sub>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𝑟</m:t>
                          </m:r>
                        </m:sub>
                      </m:sSub>
                      <m:sSup>
                        <m:sSup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pPr>
                        <m:e>
                          <m:acc>
                            <m:accPr>
                              <m:chr m:val="⃗"/>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𝐸</m:t>
                              </m:r>
                            </m:e>
                          </m:acc>
                        </m:e>
                        <m:sup>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2</m:t>
                          </m:r>
                        </m:sup>
                      </m:sSup>
                    </m:oMath>
                  </m:oMathPara>
                </a14:m>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mc:Choice>
        <mc:Fallback xmlns="">
          <p:sp>
            <p:nvSpPr>
              <p:cNvPr id="9" name="Rectangle 8"/>
              <p:cNvSpPr>
                <a:spLocks noRot="1" noChangeAspect="1" noMove="1" noResize="1" noEditPoints="1" noAdjustHandles="1" noChangeArrowheads="1" noChangeShapeType="1" noTextEdit="1"/>
              </p:cNvSpPr>
              <p:nvPr/>
            </p:nvSpPr>
            <p:spPr>
              <a:xfrm>
                <a:off x="7672734" y="1418226"/>
                <a:ext cx="1694245" cy="610936"/>
              </a:xfrm>
              <a:prstGeom prst="rect">
                <a:avLst/>
              </a:prstGeom>
              <a:blipFill>
                <a:blip r:embed="rId4"/>
                <a:stretch>
                  <a:fillRect/>
                </a:stretch>
              </a:blipFill>
            </p:spPr>
            <p:txBody>
              <a:bodyPr/>
              <a:lstStyle/>
              <a:p>
                <a:r>
                  <a:rPr lang="en-US">
                    <a:noFill/>
                  </a:rPr>
                  <a:t> </a:t>
                </a:r>
              </a:p>
            </p:txBody>
          </p:sp>
        </mc:Fallback>
      </mc:AlternateContent>
      <p:sp>
        <p:nvSpPr>
          <p:cNvPr id="14" name="Rectangle 13"/>
          <p:cNvSpPr/>
          <p:nvPr/>
        </p:nvSpPr>
        <p:spPr>
          <a:xfrm>
            <a:off x="7747785" y="1426698"/>
            <a:ext cx="1506330" cy="602464"/>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6" name="Rectangle 15"/>
          <p:cNvSpPr/>
          <p:nvPr/>
        </p:nvSpPr>
        <p:spPr>
          <a:xfrm>
            <a:off x="25596" y="5993769"/>
            <a:ext cx="5139104"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The relationship between </a:t>
            </a:r>
            <a:r>
              <a:rPr lang="en-US" sz="1200" i="1" dirty="0">
                <a:solidFill>
                  <a:schemeClr val="bg1"/>
                </a:solidFill>
                <a:latin typeface="Times New Roman" panose="02020603050405020304" pitchFamily="18" charset="0"/>
                <a:cs typeface="Times New Roman" panose="02020603050405020304" pitchFamily="18" charset="0"/>
              </a:rPr>
              <a:t>electric displacement, </a:t>
            </a:r>
            <a:r>
              <a:rPr kumimoji="0" lang="en-US" sz="1200" b="0"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external electric field and energy storage density for (a) linear dielectrics material, (b) ferroelectrics, (c) </a:t>
            </a:r>
            <a:r>
              <a:rPr kumimoji="0" lang="en-US" sz="1200" b="0" i="1" u="none" strike="noStrike" kern="1200" cap="none" spc="0" normalizeH="0" baseline="0" noProof="0" dirty="0" err="1">
                <a:ln>
                  <a:noFill/>
                </a:ln>
                <a:solidFill>
                  <a:schemeClr val="bg1"/>
                </a:solidFill>
                <a:effectLst/>
                <a:uLnTx/>
                <a:uFillTx/>
                <a:latin typeface="Times New Roman" panose="02020603050405020304" pitchFamily="18" charset="0"/>
                <a:cs typeface="Times New Roman" panose="02020603050405020304" pitchFamily="18" charset="0"/>
              </a:rPr>
              <a:t>relaxor</a:t>
            </a:r>
            <a:r>
              <a:rPr kumimoji="0" lang="en-US" sz="1200" b="0"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ferroelectrics, and (d) antiferroelectric.</a:t>
            </a:r>
          </a:p>
        </p:txBody>
      </p:sp>
      <p:cxnSp>
        <p:nvCxnSpPr>
          <p:cNvPr id="20" name="Straight Arrow Connector 19"/>
          <p:cNvCxnSpPr>
            <a:cxnSpLocks/>
          </p:cNvCxnSpPr>
          <p:nvPr/>
        </p:nvCxnSpPr>
        <p:spPr>
          <a:xfrm flipH="1">
            <a:off x="3532437" y="4731495"/>
            <a:ext cx="617456" cy="4336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cxnSpLocks/>
          </p:cNvCxnSpPr>
          <p:nvPr/>
        </p:nvCxnSpPr>
        <p:spPr>
          <a:xfrm flipH="1">
            <a:off x="3641746" y="5171489"/>
            <a:ext cx="353190" cy="24165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TextBox 23"/>
          <p:cNvSpPr txBox="1"/>
          <p:nvPr/>
        </p:nvSpPr>
        <p:spPr>
          <a:xfrm>
            <a:off x="3935424" y="4438603"/>
            <a:ext cx="1233952" cy="430887"/>
          </a:xfrm>
          <a:prstGeom prst="rect">
            <a:avLst/>
          </a:prstGeom>
          <a:noFill/>
        </p:spPr>
        <p:txBody>
          <a:bodyPr wrap="square" rtlCol="0">
            <a:spAutoFit/>
          </a:bodyPr>
          <a:lstStyle/>
          <a:p>
            <a:pPr algn="ctr"/>
            <a:r>
              <a:rPr lang="en-US" sz="1100" dirty="0">
                <a:solidFill>
                  <a:schemeClr val="bg1"/>
                </a:solidFill>
                <a:latin typeface="Times New Roman" panose="02020603050405020304" pitchFamily="18" charset="0"/>
                <a:cs typeface="Times New Roman" panose="02020603050405020304" pitchFamily="18" charset="0"/>
              </a:rPr>
              <a:t>Discharge Energy Density</a:t>
            </a:r>
          </a:p>
        </p:txBody>
      </p:sp>
      <p:sp>
        <p:nvSpPr>
          <p:cNvPr id="42" name="TextBox 41"/>
          <p:cNvSpPr txBox="1"/>
          <p:nvPr/>
        </p:nvSpPr>
        <p:spPr>
          <a:xfrm>
            <a:off x="3813968" y="4945735"/>
            <a:ext cx="1233952" cy="430887"/>
          </a:xfrm>
          <a:prstGeom prst="rect">
            <a:avLst/>
          </a:prstGeom>
          <a:noFill/>
        </p:spPr>
        <p:txBody>
          <a:bodyPr wrap="square" rtlCol="0">
            <a:spAutoFit/>
          </a:bodyPr>
          <a:lstStyle/>
          <a:p>
            <a:pPr algn="ctr"/>
            <a:r>
              <a:rPr lang="en-US" sz="1100" dirty="0">
                <a:solidFill>
                  <a:schemeClr val="bg1"/>
                </a:solidFill>
                <a:latin typeface="Times New Roman" panose="02020603050405020304" pitchFamily="18" charset="0"/>
                <a:cs typeface="Times New Roman" panose="02020603050405020304" pitchFamily="18" charset="0"/>
              </a:rPr>
              <a:t>Loss Energy Density</a:t>
            </a:r>
          </a:p>
        </p:txBody>
      </p:sp>
      <p:pic>
        <p:nvPicPr>
          <p:cNvPr id="28" name="Picture 27">
            <a:extLst>
              <a:ext uri="{FF2B5EF4-FFF2-40B4-BE49-F238E27FC236}">
                <a16:creationId xmlns:a16="http://schemas.microsoft.com/office/drawing/2014/main" id="{13EB614E-92B5-4254-B654-48C56B7348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33" name="Rectangle 32">
            <a:extLst>
              <a:ext uri="{FF2B5EF4-FFF2-40B4-BE49-F238E27FC236}">
                <a16:creationId xmlns:a16="http://schemas.microsoft.com/office/drawing/2014/main" id="{0608A3A7-5335-4E8B-ADC9-91ABDE48630A}"/>
              </a:ext>
            </a:extLst>
          </p:cNvPr>
          <p:cNvSpPr/>
          <p:nvPr/>
        </p:nvSpPr>
        <p:spPr>
          <a:xfrm>
            <a:off x="669228" y="2343019"/>
            <a:ext cx="3980612" cy="30777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Polarization process of a dielectric material</a:t>
            </a:r>
          </a:p>
        </p:txBody>
      </p:sp>
      <p:pic>
        <p:nvPicPr>
          <p:cNvPr id="15" name="Picture 14">
            <a:extLst>
              <a:ext uri="{FF2B5EF4-FFF2-40B4-BE49-F238E27FC236}">
                <a16:creationId xmlns:a16="http://schemas.microsoft.com/office/drawing/2014/main" id="{0AADF230-19FF-4017-ABE0-D07AAEF3F82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3139" y="1156510"/>
            <a:ext cx="3811921" cy="1274255"/>
          </a:xfrm>
          <a:prstGeom prst="rect">
            <a:avLst/>
          </a:prstGeom>
        </p:spPr>
      </p:pic>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D71D5AF1-5A01-40D2-A8EB-68625439776D}"/>
                  </a:ext>
                </a:extLst>
              </p:cNvPr>
              <p:cNvSpPr txBox="1"/>
              <p:nvPr/>
            </p:nvSpPr>
            <p:spPr>
              <a:xfrm>
                <a:off x="5070533" y="1375976"/>
                <a:ext cx="1959585"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kumimoji="0" lang="en-US" sz="1800" b="0" i="1" u="none" strike="noStrike" kern="1200" cap="none" spc="0" normalizeH="0" baseline="0" noProof="0" smtClean="0">
                              <a:ln>
                                <a:noFill/>
                              </a:ln>
                              <a:solidFill>
                                <a:schemeClr val="bg1"/>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𝐷</m:t>
                          </m:r>
                        </m:e>
                      </m:acc>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m:t>
                      </m:r>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𝜀</m:t>
                      </m:r>
                      <m:acc>
                        <m:accPr>
                          <m:chr m:val="⃗"/>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𝐸</m:t>
                          </m:r>
                        </m:e>
                      </m:acc>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𝜀</m:t>
                          </m:r>
                        </m:e>
                        <m:sub>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0</m:t>
                          </m:r>
                        </m:sub>
                      </m:sSub>
                      <m:sSub>
                        <m:sSub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𝜀</m:t>
                          </m:r>
                        </m:e>
                        <m:sub>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𝑟</m:t>
                          </m:r>
                        </m:sub>
                      </m:sSub>
                      <m:acc>
                        <m:accPr>
                          <m:chr m:val="⃗"/>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𝐸</m:t>
                          </m:r>
                        </m:e>
                      </m:acc>
                    </m:oMath>
                  </m:oMathPara>
                </a14:m>
                <a:endParaRPr lang="en-US" dirty="0"/>
              </a:p>
            </p:txBody>
          </p:sp>
        </mc:Choice>
        <mc:Fallback xmlns="">
          <p:sp>
            <p:nvSpPr>
              <p:cNvPr id="41" name="TextBox 40">
                <a:extLst>
                  <a:ext uri="{FF2B5EF4-FFF2-40B4-BE49-F238E27FC236}">
                    <a16:creationId xmlns:a16="http://schemas.microsoft.com/office/drawing/2014/main" id="{D71D5AF1-5A01-40D2-A8EB-68625439776D}"/>
                  </a:ext>
                </a:extLst>
              </p:cNvPr>
              <p:cNvSpPr txBox="1">
                <a:spLocks noRot="1" noChangeAspect="1" noMove="1" noResize="1" noEditPoints="1" noAdjustHandles="1" noChangeArrowheads="1" noChangeShapeType="1" noTextEdit="1"/>
              </p:cNvSpPr>
              <p:nvPr/>
            </p:nvSpPr>
            <p:spPr>
              <a:xfrm>
                <a:off x="5070533" y="1375976"/>
                <a:ext cx="1959585" cy="402931"/>
              </a:xfrm>
              <a:prstGeom prst="rect">
                <a:avLst/>
              </a:prstGeom>
              <a:blipFill>
                <a:blip r:embed="rId7"/>
                <a:stretch>
                  <a:fillRect b="-1515"/>
                </a:stretch>
              </a:blipFill>
            </p:spPr>
            <p:txBody>
              <a:bodyPr/>
              <a:lstStyle/>
              <a:p>
                <a:r>
                  <a:rPr lang="en-US">
                    <a:noFill/>
                  </a:rPr>
                  <a:t> </a:t>
                </a:r>
              </a:p>
            </p:txBody>
          </p:sp>
        </mc:Fallback>
      </mc:AlternateContent>
      <p:cxnSp>
        <p:nvCxnSpPr>
          <p:cNvPr id="22" name="Straight Arrow Connector 21">
            <a:extLst>
              <a:ext uri="{FF2B5EF4-FFF2-40B4-BE49-F238E27FC236}">
                <a16:creationId xmlns:a16="http://schemas.microsoft.com/office/drawing/2014/main" id="{62673035-6748-4281-887A-D633252E2424}"/>
              </a:ext>
            </a:extLst>
          </p:cNvPr>
          <p:cNvCxnSpPr>
            <a:cxnSpLocks/>
          </p:cNvCxnSpPr>
          <p:nvPr/>
        </p:nvCxnSpPr>
        <p:spPr>
          <a:xfrm>
            <a:off x="4614520" y="1690364"/>
            <a:ext cx="45601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3" name="Rectangle 42">
            <a:extLst>
              <a:ext uri="{FF2B5EF4-FFF2-40B4-BE49-F238E27FC236}">
                <a16:creationId xmlns:a16="http://schemas.microsoft.com/office/drawing/2014/main" id="{59B889E0-DF42-447D-8245-A9F8C398D6BA}"/>
              </a:ext>
            </a:extLst>
          </p:cNvPr>
          <p:cNvSpPr/>
          <p:nvPr/>
        </p:nvSpPr>
        <p:spPr>
          <a:xfrm>
            <a:off x="5169418" y="1173934"/>
            <a:ext cx="2327881" cy="30777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Times New Roman" panose="02020603050405020304" pitchFamily="18" charset="0"/>
                <a:ea typeface="等线" panose="02010600030101010101" pitchFamily="2" charset="-122"/>
                <a:cs typeface="Times New Roman" panose="02020603050405020304" pitchFamily="18" charset="0"/>
              </a:rPr>
              <a:t>For linear dielectric material: </a:t>
            </a:r>
            <a:endParaRPr kumimoji="0" lang="en-US" sz="14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A7D24996-1DF2-4D72-9A3C-C8D5CC21EE00}"/>
                  </a:ext>
                </a:extLst>
              </p:cNvPr>
              <p:cNvSpPr/>
              <p:nvPr/>
            </p:nvSpPr>
            <p:spPr>
              <a:xfrm>
                <a:off x="5115313" y="1652241"/>
                <a:ext cx="1481944" cy="65877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𝑊</m:t>
                          </m:r>
                        </m:e>
                        <m:sub>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𝐸</m:t>
                          </m:r>
                        </m:sub>
                      </m:sSub>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m:t>
                      </m:r>
                      <m:nary>
                        <m:naryPr>
                          <m:subHide m:val="on"/>
                          <m:supHide m:val="on"/>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naryPr>
                        <m:sub/>
                        <m:sup/>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𝐸𝑑𝐷</m:t>
                          </m:r>
                        </m:e>
                      </m:nary>
                    </m:oMath>
                  </m:oMathPara>
                </a14:m>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mc:Choice>
        <mc:Fallback xmlns="">
          <p:sp>
            <p:nvSpPr>
              <p:cNvPr id="44" name="Rectangle 43">
                <a:extLst>
                  <a:ext uri="{FF2B5EF4-FFF2-40B4-BE49-F238E27FC236}">
                    <a16:creationId xmlns:a16="http://schemas.microsoft.com/office/drawing/2014/main" id="{A7D24996-1DF2-4D72-9A3C-C8D5CC21EE00}"/>
                  </a:ext>
                </a:extLst>
              </p:cNvPr>
              <p:cNvSpPr>
                <a:spLocks noRot="1" noChangeAspect="1" noMove="1" noResize="1" noEditPoints="1" noAdjustHandles="1" noChangeArrowheads="1" noChangeShapeType="1" noTextEdit="1"/>
              </p:cNvSpPr>
              <p:nvPr/>
            </p:nvSpPr>
            <p:spPr>
              <a:xfrm>
                <a:off x="5115313" y="1652241"/>
                <a:ext cx="1481944" cy="658770"/>
              </a:xfrm>
              <a:prstGeom prst="rect">
                <a:avLst/>
              </a:prstGeom>
              <a:blipFill>
                <a:blip r:embed="rId8"/>
                <a:stretch>
                  <a:fillRect/>
                </a:stretch>
              </a:blipFill>
            </p:spPr>
            <p:txBody>
              <a:bodyPr/>
              <a:lstStyle/>
              <a:p>
                <a:r>
                  <a:rPr lang="en-US">
                    <a:noFill/>
                  </a:rPr>
                  <a:t> </a:t>
                </a:r>
              </a:p>
            </p:txBody>
          </p:sp>
        </mc:Fallback>
      </mc:AlternateContent>
      <p:cxnSp>
        <p:nvCxnSpPr>
          <p:cNvPr id="45" name="Straight Arrow Connector 44">
            <a:extLst>
              <a:ext uri="{FF2B5EF4-FFF2-40B4-BE49-F238E27FC236}">
                <a16:creationId xmlns:a16="http://schemas.microsoft.com/office/drawing/2014/main" id="{6AD34EB1-51F5-4481-9EAD-6787100382B2}"/>
              </a:ext>
            </a:extLst>
          </p:cNvPr>
          <p:cNvCxnSpPr>
            <a:cxnSpLocks/>
          </p:cNvCxnSpPr>
          <p:nvPr/>
        </p:nvCxnSpPr>
        <p:spPr>
          <a:xfrm>
            <a:off x="7020658" y="1721916"/>
            <a:ext cx="45601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6" name="Straight Arrow Connector 45">
            <a:extLst>
              <a:ext uri="{FF2B5EF4-FFF2-40B4-BE49-F238E27FC236}">
                <a16:creationId xmlns:a16="http://schemas.microsoft.com/office/drawing/2014/main" id="{E6CD6A9F-FE64-4AD3-ADE1-ACA8ECA9B152}"/>
              </a:ext>
            </a:extLst>
          </p:cNvPr>
          <p:cNvCxnSpPr>
            <a:cxnSpLocks/>
          </p:cNvCxnSpPr>
          <p:nvPr/>
        </p:nvCxnSpPr>
        <p:spPr>
          <a:xfrm>
            <a:off x="9369477" y="1723470"/>
            <a:ext cx="45601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1833E7A4-6852-4C60-809A-279B6BB0574A}"/>
                  </a:ext>
                </a:extLst>
              </p:cNvPr>
              <p:cNvSpPr/>
              <p:nvPr/>
            </p:nvSpPr>
            <p:spPr>
              <a:xfrm>
                <a:off x="9798446" y="1432989"/>
                <a:ext cx="2021771" cy="610936"/>
              </a:xfrm>
              <a:prstGeom prst="rect">
                <a:avLst/>
              </a:prstGeom>
            </p:spPr>
            <p:txBody>
              <a:bodyPr wrap="none">
                <a:spAutoFit/>
              </a:bodyPr>
              <a:lstStyle/>
              <a:p>
                <a:pPr lvl="0" defTabSz="457200"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𝑊</m:t>
                          </m:r>
                        </m:e>
                        <m:sub>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𝑚𝑎𝑥</m:t>
                          </m:r>
                        </m:sub>
                      </m:sSub>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fPr>
                        <m:num>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1</m:t>
                          </m:r>
                        </m:num>
                        <m:den>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2</m:t>
                          </m:r>
                        </m:den>
                      </m:f>
                      <m:sSub>
                        <m:sSub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𝜀</m:t>
                          </m:r>
                        </m:e>
                        <m:sub>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0</m:t>
                          </m:r>
                        </m:sub>
                      </m:sSub>
                      <m:sSub>
                        <m:sSub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𝜀</m:t>
                          </m:r>
                        </m:e>
                        <m:sub>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𝑟</m:t>
                          </m:r>
                        </m:sub>
                      </m:sSub>
                      <m:sSup>
                        <m:sSup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pPr>
                        <m:e>
                          <m:sSub>
                            <m:sSubPr>
                              <m:ctrlPr>
                                <a:rPr lang="en-US" i="1">
                                  <a:solidFill>
                                    <a:prstClr val="black"/>
                                  </a:solidFill>
                                  <a:latin typeface="Cambria Math" panose="02040503050406030204" pitchFamily="18" charset="0"/>
                                  <a:ea typeface="+mn-ea"/>
                                </a:rPr>
                              </m:ctrlPr>
                            </m:sSubPr>
                            <m:e>
                              <m:acc>
                                <m:accPr>
                                  <m:chr m:val="⃗"/>
                                  <m:ctrlPr>
                                    <a:rPr lang="en-US" i="1">
                                      <a:solidFill>
                                        <a:prstClr val="black"/>
                                      </a:solidFill>
                                      <a:latin typeface="Cambria Math" panose="02040503050406030204" pitchFamily="18" charset="0"/>
                                      <a:ea typeface="+mn-ea"/>
                                    </a:rPr>
                                  </m:ctrlPr>
                                </m:accPr>
                                <m:e>
                                  <m:r>
                                    <a:rPr lang="en-US" i="1">
                                      <a:solidFill>
                                        <a:prstClr val="black"/>
                                      </a:solidFill>
                                      <a:latin typeface="Cambria Math" panose="02040503050406030204" pitchFamily="18" charset="0"/>
                                      <a:ea typeface="+mn-ea"/>
                                    </a:rPr>
                                    <m:t>𝐸</m:t>
                                  </m:r>
                                </m:e>
                              </m:acc>
                            </m:e>
                            <m:sub>
                              <m:r>
                                <a:rPr lang="en-US" i="1">
                                  <a:solidFill>
                                    <a:prstClr val="black"/>
                                  </a:solidFill>
                                  <a:latin typeface="Cambria Math" panose="02040503050406030204" pitchFamily="18" charset="0"/>
                                  <a:ea typeface="+mn-ea"/>
                                </a:rPr>
                                <m:t>𝑏</m:t>
                              </m:r>
                            </m:sub>
                          </m:sSub>
                        </m:e>
                        <m:sup>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2</m:t>
                          </m:r>
                        </m:sup>
                      </m:sSup>
                    </m:oMath>
                  </m:oMathPara>
                </a14:m>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mc:Choice>
        <mc:Fallback xmlns="">
          <p:sp>
            <p:nvSpPr>
              <p:cNvPr id="47" name="Rectangle 46">
                <a:extLst>
                  <a:ext uri="{FF2B5EF4-FFF2-40B4-BE49-F238E27FC236}">
                    <a16:creationId xmlns:a16="http://schemas.microsoft.com/office/drawing/2014/main" id="{1833E7A4-6852-4C60-809A-279B6BB0574A}"/>
                  </a:ext>
                </a:extLst>
              </p:cNvPr>
              <p:cNvSpPr>
                <a:spLocks noRot="1" noChangeAspect="1" noMove="1" noResize="1" noEditPoints="1" noAdjustHandles="1" noChangeArrowheads="1" noChangeShapeType="1" noTextEdit="1"/>
              </p:cNvSpPr>
              <p:nvPr/>
            </p:nvSpPr>
            <p:spPr>
              <a:xfrm>
                <a:off x="9798446" y="1432989"/>
                <a:ext cx="2021771" cy="610936"/>
              </a:xfrm>
              <a:prstGeom prst="rect">
                <a:avLst/>
              </a:prstGeom>
              <a:blipFill>
                <a:blip r:embed="rId9"/>
                <a:stretch>
                  <a:fillRect/>
                </a:stretch>
              </a:blipFill>
            </p:spPr>
            <p:txBody>
              <a:bodyPr/>
              <a:lstStyle/>
              <a:p>
                <a:r>
                  <a:rPr lang="en-US">
                    <a:noFill/>
                  </a:rPr>
                  <a:t> </a:t>
                </a:r>
              </a:p>
            </p:txBody>
          </p:sp>
        </mc:Fallback>
      </mc:AlternateContent>
      <p:sp>
        <p:nvSpPr>
          <p:cNvPr id="48" name="Rectangle 47">
            <a:extLst>
              <a:ext uri="{FF2B5EF4-FFF2-40B4-BE49-F238E27FC236}">
                <a16:creationId xmlns:a16="http://schemas.microsoft.com/office/drawing/2014/main" id="{B26ADE0B-00A8-43F1-B515-F7A431F87DFB}"/>
              </a:ext>
            </a:extLst>
          </p:cNvPr>
          <p:cNvSpPr/>
          <p:nvPr/>
        </p:nvSpPr>
        <p:spPr>
          <a:xfrm>
            <a:off x="9906094" y="1441461"/>
            <a:ext cx="1859836" cy="602464"/>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71" name="TextBox 70">
            <a:extLst>
              <a:ext uri="{FF2B5EF4-FFF2-40B4-BE49-F238E27FC236}">
                <a16:creationId xmlns:a16="http://schemas.microsoft.com/office/drawing/2014/main" id="{B55DED33-B0E3-4A22-94F6-DEA5E7C8D82A}"/>
              </a:ext>
            </a:extLst>
          </p:cNvPr>
          <p:cNvSpPr txBox="1"/>
          <p:nvPr/>
        </p:nvSpPr>
        <p:spPr>
          <a:xfrm>
            <a:off x="8660996" y="3065989"/>
            <a:ext cx="3363949" cy="3508653"/>
          </a:xfrm>
          <a:prstGeom prst="rect">
            <a:avLst/>
          </a:prstGeom>
          <a:noFill/>
        </p:spPr>
        <p:txBody>
          <a:bodyPr wrap="square" rtlCol="0">
            <a:spAutoFit/>
          </a:bodyPr>
          <a:lstStyle/>
          <a:p>
            <a:pPr marL="285750" indent="-285750">
              <a:buFont typeface="Wingdings" panose="05000000000000000000" pitchFamily="2" charset="2"/>
              <a:buChar char="Ø"/>
            </a:pPr>
            <a:r>
              <a:rPr lang="en-US" dirty="0">
                <a:solidFill>
                  <a:schemeClr val="bg1"/>
                </a:solidFill>
                <a:latin typeface="Times New Roman" panose="02020603050405020304" pitchFamily="18" charset="0"/>
                <a:cs typeface="Times New Roman" panose="02020603050405020304" pitchFamily="18" charset="0"/>
              </a:rPr>
              <a:t>Electronic Breakdown: </a:t>
            </a:r>
          </a:p>
          <a:p>
            <a:pPr marL="468630" lvl="1" indent="-285750">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Intrinsic Breakdown </a:t>
            </a:r>
          </a:p>
          <a:p>
            <a:pPr marL="468630" lvl="1" indent="-285750">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Electron avalanche breakdown</a:t>
            </a:r>
          </a:p>
          <a:p>
            <a:pPr marL="468630" lvl="1" indent="-285750">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Field emission breakdown </a:t>
            </a:r>
          </a:p>
          <a:p>
            <a:pPr marL="468630" lvl="1" indent="-285750">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Free volume breakdown</a:t>
            </a:r>
          </a:p>
          <a:p>
            <a:endParaRPr lang="en-US" dirty="0">
              <a:solidFill>
                <a:schemeClr val="bg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solidFill>
                  <a:schemeClr val="bg1"/>
                </a:solidFill>
                <a:latin typeface="Times New Roman" panose="02020603050405020304" pitchFamily="18" charset="0"/>
                <a:cs typeface="Times New Roman" panose="02020603050405020304" pitchFamily="18" charset="0"/>
              </a:rPr>
              <a:t>Thermal Breakdown:</a:t>
            </a:r>
          </a:p>
          <a:p>
            <a:pPr marL="468630" lvl="1" indent="-285750">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Steady state thermal breakdown</a:t>
            </a:r>
          </a:p>
          <a:p>
            <a:pPr marL="468630" lvl="1" indent="-285750">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Impulse thermal Breakdown</a:t>
            </a:r>
          </a:p>
          <a:p>
            <a:endParaRPr lang="en-US" dirty="0">
              <a:solidFill>
                <a:schemeClr val="bg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solidFill>
                  <a:schemeClr val="bg1"/>
                </a:solidFill>
                <a:latin typeface="Times New Roman" panose="02020603050405020304" pitchFamily="18" charset="0"/>
                <a:cs typeface="Times New Roman" panose="02020603050405020304" pitchFamily="18" charset="0"/>
              </a:rPr>
              <a:t>Electromechanical Breakdown </a:t>
            </a:r>
          </a:p>
          <a:p>
            <a:endParaRPr lang="en-US" dirty="0">
              <a:solidFill>
                <a:schemeClr val="bg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solidFill>
                  <a:schemeClr val="bg1"/>
                </a:solidFill>
                <a:latin typeface="Times New Roman" panose="02020603050405020304" pitchFamily="18" charset="0"/>
                <a:cs typeface="Times New Roman" panose="02020603050405020304" pitchFamily="18" charset="0"/>
              </a:rPr>
              <a:t>Discharge Breakdown </a:t>
            </a:r>
          </a:p>
        </p:txBody>
      </p:sp>
      <p:pic>
        <p:nvPicPr>
          <p:cNvPr id="72" name="Picture 71">
            <a:extLst>
              <a:ext uri="{FF2B5EF4-FFF2-40B4-BE49-F238E27FC236}">
                <a16:creationId xmlns:a16="http://schemas.microsoft.com/office/drawing/2014/main" id="{34FB320B-EC2F-4745-8CAE-BF25AC40FB91}"/>
              </a:ext>
            </a:extLst>
          </p:cNvPr>
          <p:cNvPicPr>
            <a:picLocks noChangeAspect="1"/>
          </p:cNvPicPr>
          <p:nvPr/>
        </p:nvPicPr>
        <p:blipFill>
          <a:blip r:embed="rId10"/>
          <a:stretch>
            <a:fillRect/>
          </a:stretch>
        </p:blipFill>
        <p:spPr>
          <a:xfrm>
            <a:off x="6634637" y="3128638"/>
            <a:ext cx="1957596" cy="1779634"/>
          </a:xfrm>
          <a:prstGeom prst="rect">
            <a:avLst/>
          </a:prstGeom>
        </p:spPr>
      </p:pic>
      <p:pic>
        <p:nvPicPr>
          <p:cNvPr id="73" name="Picture 72">
            <a:extLst>
              <a:ext uri="{FF2B5EF4-FFF2-40B4-BE49-F238E27FC236}">
                <a16:creationId xmlns:a16="http://schemas.microsoft.com/office/drawing/2014/main" id="{F515EF5D-3E8A-4CC5-84AE-34A19A50065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637849" y="5061803"/>
            <a:ext cx="1954384" cy="1217908"/>
          </a:xfrm>
          <a:prstGeom prst="rect">
            <a:avLst/>
          </a:prstGeom>
        </p:spPr>
      </p:pic>
      <p:sp>
        <p:nvSpPr>
          <p:cNvPr id="74" name="TextBox 73">
            <a:extLst>
              <a:ext uri="{FF2B5EF4-FFF2-40B4-BE49-F238E27FC236}">
                <a16:creationId xmlns:a16="http://schemas.microsoft.com/office/drawing/2014/main" id="{951E6B4C-9CA1-492A-9039-4E20B66DBF2C}"/>
              </a:ext>
            </a:extLst>
          </p:cNvPr>
          <p:cNvSpPr txBox="1"/>
          <p:nvPr/>
        </p:nvSpPr>
        <p:spPr>
          <a:xfrm>
            <a:off x="6333358" y="2678653"/>
            <a:ext cx="4112147" cy="369332"/>
          </a:xfrm>
          <a:prstGeom prst="rect">
            <a:avLst/>
          </a:prstGeom>
          <a:noFill/>
        </p:spPr>
        <p:txBody>
          <a:bodyPr wrap="square" rtlCol="0">
            <a:spAutoFit/>
          </a:bodyPr>
          <a:lstStyle/>
          <a:p>
            <a:r>
              <a:rPr lang="en-US" b="1" dirty="0">
                <a:solidFill>
                  <a:srgbClr val="0070C0"/>
                </a:solidFill>
                <a:latin typeface="Times New Roman" panose="02020603050405020304" pitchFamily="18" charset="0"/>
                <a:cs typeface="Times New Roman" panose="02020603050405020304" pitchFamily="18" charset="0"/>
              </a:rPr>
              <a:t>What causes dielectric breakdown?</a:t>
            </a:r>
          </a:p>
        </p:txBody>
      </p:sp>
      <p:sp>
        <p:nvSpPr>
          <p:cNvPr id="77" name="TextBox 76">
            <a:extLst>
              <a:ext uri="{FF2B5EF4-FFF2-40B4-BE49-F238E27FC236}">
                <a16:creationId xmlns:a16="http://schemas.microsoft.com/office/drawing/2014/main" id="{AA37150C-893C-46AE-ABA2-85BFFDA42FCA}"/>
              </a:ext>
            </a:extLst>
          </p:cNvPr>
          <p:cNvSpPr txBox="1"/>
          <p:nvPr/>
        </p:nvSpPr>
        <p:spPr>
          <a:xfrm>
            <a:off x="167055" y="2596472"/>
            <a:ext cx="5139104" cy="646331"/>
          </a:xfrm>
          <a:prstGeom prst="rect">
            <a:avLst/>
          </a:prstGeom>
          <a:noFill/>
        </p:spPr>
        <p:txBody>
          <a:bodyPr wrap="square" rtlCol="0">
            <a:spAutoFit/>
          </a:bodyPr>
          <a:lstStyle/>
          <a:p>
            <a:r>
              <a:rPr lang="en-US" b="1" dirty="0">
                <a:solidFill>
                  <a:srgbClr val="0070C0"/>
                </a:solidFill>
                <a:latin typeface="Times New Roman" panose="02020603050405020304" pitchFamily="18" charset="0"/>
                <a:cs typeface="Times New Roman" panose="02020603050405020304" pitchFamily="18" charset="0"/>
              </a:rPr>
              <a:t>The relationship between electric displacement, external electric field and energy storage density.</a:t>
            </a:r>
          </a:p>
        </p:txBody>
      </p:sp>
      <p:sp>
        <p:nvSpPr>
          <p:cNvPr id="78" name="Rectangle 77">
            <a:extLst>
              <a:ext uri="{FF2B5EF4-FFF2-40B4-BE49-F238E27FC236}">
                <a16:creationId xmlns:a16="http://schemas.microsoft.com/office/drawing/2014/main" id="{BF3771D3-5618-41C1-8F7E-FA94EEC5779E}"/>
              </a:ext>
            </a:extLst>
          </p:cNvPr>
          <p:cNvSpPr/>
          <p:nvPr/>
        </p:nvSpPr>
        <p:spPr>
          <a:xfrm flipH="1">
            <a:off x="5802394" y="2611553"/>
            <a:ext cx="45719" cy="4093504"/>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1867226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E5DF7956-3C3F-45A4-9B19-FE34F4B3410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76121" y="1951409"/>
            <a:ext cx="1347741" cy="1032724"/>
          </a:xfrm>
          <a:prstGeom prst="rect">
            <a:avLst/>
          </a:prstGeom>
        </p:spPr>
      </p:pic>
      <p:sp>
        <p:nvSpPr>
          <p:cNvPr id="46" name="Rectangle 45"/>
          <p:cNvSpPr/>
          <p:nvPr/>
        </p:nvSpPr>
        <p:spPr>
          <a:xfrm flipH="1">
            <a:off x="5570586" y="1375243"/>
            <a:ext cx="91216" cy="507333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Title 1"/>
          <p:cNvSpPr>
            <a:spLocks noGrp="1"/>
          </p:cNvSpPr>
          <p:nvPr>
            <p:ph type="title"/>
          </p:nvPr>
        </p:nvSpPr>
        <p:spPr>
          <a:xfrm>
            <a:off x="1672656" y="46594"/>
            <a:ext cx="7887076" cy="1032723"/>
          </a:xfrm>
        </p:spPr>
        <p:txBody>
          <a:bodyPr>
            <a:noAutofit/>
          </a:bodyPr>
          <a:lstStyle/>
          <a:p>
            <a:pPr algn="l"/>
            <a:r>
              <a:rPr lang="en-US" sz="4000" dirty="0">
                <a:solidFill>
                  <a:schemeClr val="tx1"/>
                </a:solidFill>
                <a:latin typeface="+mj-lt"/>
              </a:rPr>
              <a:t>Mechanism of Dielectric Materials: </a:t>
            </a:r>
            <a:br>
              <a:rPr lang="en-US" sz="4000" dirty="0">
                <a:solidFill>
                  <a:schemeClr val="tx1"/>
                </a:solidFill>
                <a:latin typeface="+mj-lt"/>
              </a:rPr>
            </a:br>
            <a:r>
              <a:rPr lang="en-US" sz="4000" dirty="0">
                <a:solidFill>
                  <a:schemeClr val="tx1"/>
                </a:solidFill>
                <a:latin typeface="+mj-lt"/>
                <a:cs typeface="Times New Roman" panose="02020603050405020304" pitchFamily="18" charset="0"/>
              </a:rPr>
              <a:t>Dielectric Composite</a:t>
            </a:r>
          </a:p>
        </p:txBody>
      </p:sp>
      <p:pic>
        <p:nvPicPr>
          <p:cNvPr id="12" name="Picture 11">
            <a:extLst>
              <a:ext uri="{FF2B5EF4-FFF2-40B4-BE49-F238E27FC236}">
                <a16:creationId xmlns:a16="http://schemas.microsoft.com/office/drawing/2014/main" id="{446377BB-4F54-4588-B1E9-1D4CA54114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pic>
        <p:nvPicPr>
          <p:cNvPr id="24" name="Content Placeholder 4">
            <a:extLst>
              <a:ext uri="{FF2B5EF4-FFF2-40B4-BE49-F238E27FC236}">
                <a16:creationId xmlns:a16="http://schemas.microsoft.com/office/drawing/2014/main" id="{450247E7-53F0-4509-B07E-3EE54A1C9C6B}"/>
              </a:ext>
            </a:extLst>
          </p:cNvPr>
          <p:cNvPicPr>
            <a:picLocks noGrp="1" noChangeAspect="1"/>
          </p:cNvPicPr>
          <p:nvPr>
            <p:ph idx="1"/>
          </p:nvPr>
        </p:nvPicPr>
        <p:blipFill>
          <a:blip r:embed="rId5" cstate="screen">
            <a:extLst>
              <a:ext uri="{28A0092B-C50C-407E-A947-70E740481C1C}">
                <a14:useLocalDpi xmlns:a14="http://schemas.microsoft.com/office/drawing/2010/main"/>
              </a:ext>
            </a:extLst>
          </a:blip>
          <a:stretch>
            <a:fillRect/>
          </a:stretch>
        </p:blipFill>
        <p:spPr>
          <a:xfrm>
            <a:off x="6653137" y="4700161"/>
            <a:ext cx="2583411" cy="1351985"/>
          </a:xfrm>
          <a:prstGeom prst="rect">
            <a:avLst/>
          </a:prstGeom>
        </p:spPr>
      </p:pic>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790F5AC5-5408-4FBE-95F9-D7284F41F588}"/>
                  </a:ext>
                </a:extLst>
              </p:cNvPr>
              <p:cNvSpPr/>
              <p:nvPr/>
            </p:nvSpPr>
            <p:spPr>
              <a:xfrm>
                <a:off x="9387645" y="4813988"/>
                <a:ext cx="2227725" cy="40094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kumimoji="0" lang="en-US" sz="1800" b="0" i="1" u="none" strike="noStrike" kern="1200" cap="none" spc="0" normalizeH="0" baseline="0" noProof="0" smtClean="0">
                              <a:ln>
                                <a:noFill/>
                              </a:ln>
                              <a:solidFill>
                                <a:schemeClr val="bg1"/>
                              </a:solidFill>
                              <a:effectLst/>
                              <a:uLnTx/>
                              <a:uFillTx/>
                              <a:latin typeface="Cambria Math" panose="02040503050406030204" pitchFamily="18" charset="0"/>
                              <a:ea typeface="+mn-ea"/>
                              <a:cs typeface="+mn-cs"/>
                            </a:rPr>
                          </m:ctrlPr>
                        </m:sSubSup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𝜀</m:t>
                          </m:r>
                        </m:e>
                        <m:sub>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𝑒𝑓𝑓</m:t>
                          </m:r>
                        </m:sub>
                        <m:sup>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𝑛</m:t>
                          </m:r>
                        </m:sup>
                      </m:sSubSup>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𝜑</m:t>
                          </m:r>
                        </m:e>
                        <m:sub>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1</m:t>
                          </m:r>
                        </m:sub>
                      </m:sSub>
                      <m:sSubSup>
                        <m:sSubSup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bSup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𝜀</m:t>
                          </m:r>
                        </m:e>
                        <m:sub>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1</m:t>
                          </m:r>
                        </m:sub>
                        <m:sup>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𝑛</m:t>
                          </m:r>
                        </m:sup>
                      </m:sSubSup>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𝜑</m:t>
                          </m:r>
                        </m:e>
                        <m:sub>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2</m:t>
                          </m:r>
                        </m:sub>
                      </m:sSub>
                      <m:sSubSup>
                        <m:sSubSupPr>
                          <m:ctrlP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bSup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𝜀</m:t>
                          </m:r>
                        </m:e>
                        <m:sub>
                          <m:r>
                            <a:rPr kumimoji="0" lang="en-US" sz="1800" b="0" i="0" u="none" strike="noStrike" kern="1200" cap="none" spc="0" normalizeH="0" baseline="0" noProof="0">
                              <a:ln>
                                <a:noFill/>
                              </a:ln>
                              <a:solidFill>
                                <a:schemeClr val="bg1"/>
                              </a:solidFill>
                              <a:effectLst/>
                              <a:uLnTx/>
                              <a:uFillTx/>
                              <a:latin typeface="Cambria Math" panose="02040503050406030204" pitchFamily="18" charset="0"/>
                              <a:ea typeface="+mn-ea"/>
                              <a:cs typeface="+mn-cs"/>
                            </a:rPr>
                            <m:t>2</m:t>
                          </m:r>
                        </m:sub>
                        <m:sup>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𝑛</m:t>
                          </m:r>
                        </m:sup>
                      </m:sSubSup>
                    </m:oMath>
                  </m:oMathPara>
                </a14:m>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mc:Choice>
        <mc:Fallback xmlns="">
          <p:sp>
            <p:nvSpPr>
              <p:cNvPr id="25" name="Rectangle 24">
                <a:extLst>
                  <a:ext uri="{FF2B5EF4-FFF2-40B4-BE49-F238E27FC236}">
                    <a16:creationId xmlns:a16="http://schemas.microsoft.com/office/drawing/2014/main" id="{790F5AC5-5408-4FBE-95F9-D7284F41F588}"/>
                  </a:ext>
                </a:extLst>
              </p:cNvPr>
              <p:cNvSpPr>
                <a:spLocks noRot="1" noChangeAspect="1" noMove="1" noResize="1" noEditPoints="1" noAdjustHandles="1" noChangeArrowheads="1" noChangeShapeType="1" noTextEdit="1"/>
              </p:cNvSpPr>
              <p:nvPr/>
            </p:nvSpPr>
            <p:spPr>
              <a:xfrm>
                <a:off x="9387645" y="4813988"/>
                <a:ext cx="2227725" cy="400944"/>
              </a:xfrm>
              <a:prstGeom prst="rect">
                <a:avLst/>
              </a:prstGeom>
              <a:blipFill>
                <a:blip r:embed="rId6"/>
                <a:stretch>
                  <a:fillRect b="-10769"/>
                </a:stretch>
              </a:blipFill>
            </p:spPr>
            <p:txBody>
              <a:bodyPr/>
              <a:lstStyle/>
              <a:p>
                <a:r>
                  <a:rPr lang="en-US">
                    <a:noFill/>
                  </a:rPr>
                  <a:t> </a:t>
                </a:r>
              </a:p>
            </p:txBody>
          </p:sp>
        </mc:Fallback>
      </mc:AlternateContent>
      <p:sp>
        <p:nvSpPr>
          <p:cNvPr id="26" name="Rectangle 25">
            <a:extLst>
              <a:ext uri="{FF2B5EF4-FFF2-40B4-BE49-F238E27FC236}">
                <a16:creationId xmlns:a16="http://schemas.microsoft.com/office/drawing/2014/main" id="{1EA11F9D-6246-4148-8772-C51BBC0A615F}"/>
              </a:ext>
            </a:extLst>
          </p:cNvPr>
          <p:cNvSpPr/>
          <p:nvPr/>
        </p:nvSpPr>
        <p:spPr>
          <a:xfrm>
            <a:off x="6502040" y="5987662"/>
            <a:ext cx="3693326" cy="67710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chemeClr val="bg1"/>
                </a:solidFill>
                <a:effectLst/>
                <a:uLnTx/>
                <a:uFillTx/>
                <a:latin typeface="Times New Roman" panose="02020603050405020304" pitchFamily="18" charset="0"/>
                <a:ea typeface="等线" panose="02010600030101010101" pitchFamily="2" charset="-122"/>
                <a:cs typeface="+mn-cs"/>
              </a:rPr>
              <a:t>The schematic for parallel and series models </a:t>
            </a:r>
            <a:endParaRPr kumimoji="0" lang="en-US" sz="1400" b="0" i="1" u="none" strike="noStrike" kern="1200" cap="none" spc="0" normalizeH="0" baseline="30000" noProof="0" dirty="0">
              <a:ln>
                <a:noFill/>
              </a:ln>
              <a:solidFill>
                <a:schemeClr val="bg1"/>
              </a:solidFill>
              <a:effectLst/>
              <a:uLnTx/>
              <a:uFillTx/>
              <a:latin typeface="Times New Roman" panose="02020603050405020304" pitchFamily="18" charset="0"/>
              <a:ea typeface="等线" panose="02010600030101010101" pitchFamily="2" charset="-122"/>
              <a:cs typeface="+mn-cs"/>
            </a:endParaRPr>
          </a:p>
          <a:p>
            <a:pPr lvl="0" algn="ctr" defTabSz="457200">
              <a:defRPr/>
            </a:pPr>
            <a:r>
              <a:rPr lang="en-US" sz="1200" i="1" dirty="0">
                <a:solidFill>
                  <a:schemeClr val="bg1"/>
                </a:solidFill>
                <a:latin typeface="Times New Roman" panose="02020603050405020304" pitchFamily="18" charset="0"/>
                <a:ea typeface="等线" panose="02010600030101010101" pitchFamily="2" charset="-122"/>
              </a:rPr>
              <a:t>(Zhang, L. I. N., &amp; Cheng, Z-Y. Development of polymer-based 0–3 composites with high dielectric constant.) </a:t>
            </a:r>
            <a:endParaRPr kumimoji="0" lang="en-US" sz="1200" b="0" i="1" u="none" strike="noStrike" kern="1200" cap="none" spc="0" normalizeH="0" noProof="0" dirty="0">
              <a:ln>
                <a:noFill/>
              </a:ln>
              <a:solidFill>
                <a:schemeClr val="bg1"/>
              </a:solidFill>
              <a:effectLst/>
              <a:uLnTx/>
              <a:uFillTx/>
              <a:latin typeface="Calibri" panose="020F0502020204030204"/>
              <a:ea typeface="+mn-ea"/>
            </a:endParaRPr>
          </a:p>
        </p:txBody>
      </p:sp>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BF37423D-39BA-44B8-8110-EA8F05A8BF08}"/>
                  </a:ext>
                </a:extLst>
              </p:cNvPr>
              <p:cNvSpPr/>
              <p:nvPr/>
            </p:nvSpPr>
            <p:spPr>
              <a:xfrm>
                <a:off x="9428174" y="5162196"/>
                <a:ext cx="2669833"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等线" panose="02010600030101010101" pitchFamily="2" charset="-122"/>
                    <a:cs typeface="Times New Roman" panose="02020603050405020304" pitchFamily="18" charset="0"/>
                  </a:rPr>
                  <a:t>For parallel model, </a:t>
                </a:r>
                <a14:m>
                  <m:oMath xmlns:m="http://schemas.openxmlformats.org/officeDocument/2006/math">
                    <m:r>
                      <a:rPr kumimoji="0" lang="en-US" sz="1600" b="0" i="1" u="none" strike="noStrike" kern="1200" cap="none" spc="0" normalizeH="0" baseline="0" noProof="0">
                        <a:ln>
                          <a:noFill/>
                        </a:ln>
                        <a:solidFill>
                          <a:schemeClr val="bg1"/>
                        </a:solidFill>
                        <a:effectLst/>
                        <a:uLnTx/>
                        <a:uFillTx/>
                        <a:latin typeface="Cambria Math" panose="02040503050406030204" pitchFamily="18" charset="0"/>
                        <a:ea typeface="等线" panose="02010600030101010101" pitchFamily="2" charset="-122"/>
                        <a:cs typeface="Times New Roman" panose="02020603050405020304" pitchFamily="18" charset="0"/>
                      </a:rPr>
                      <m:t>𝑛</m:t>
                    </m:r>
                    <m:r>
                      <a:rPr kumimoji="0" lang="en-US" sz="1600" b="0" i="1" u="none" strike="noStrike" kern="1200" cap="none" spc="0" normalizeH="0" baseline="0" noProof="0">
                        <a:ln>
                          <a:noFill/>
                        </a:ln>
                        <a:solidFill>
                          <a:schemeClr val="bg1"/>
                        </a:solidFill>
                        <a:effectLst/>
                        <a:uLnTx/>
                        <a:uFillTx/>
                        <a:latin typeface="Cambria Math" panose="02040503050406030204" pitchFamily="18" charset="0"/>
                        <a:ea typeface="等线" panose="02010600030101010101" pitchFamily="2" charset="-122"/>
                        <a:cs typeface="Times New Roman" panose="02020603050405020304" pitchFamily="18" charset="0"/>
                      </a:rPr>
                      <m:t>=1</m:t>
                    </m:r>
                  </m:oMath>
                </a14:m>
                <a:endPar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等线"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等线" panose="02010600030101010101" pitchFamily="2" charset="-122"/>
                    <a:cs typeface="+mn-cs"/>
                  </a:rPr>
                  <a:t>For the series model, </a:t>
                </a:r>
                <a14:m>
                  <m:oMath xmlns:m="http://schemas.openxmlformats.org/officeDocument/2006/math">
                    <m:r>
                      <a:rPr kumimoji="0" lang="en-US" sz="1600" b="0" i="1" u="none" strike="noStrike" kern="1200" cap="none" spc="0" normalizeH="0" baseline="0" noProof="0">
                        <a:ln>
                          <a:noFill/>
                        </a:ln>
                        <a:solidFill>
                          <a:schemeClr val="bg1"/>
                        </a:solidFill>
                        <a:effectLst/>
                        <a:uLnTx/>
                        <a:uFillTx/>
                        <a:latin typeface="Cambria Math" panose="02040503050406030204" pitchFamily="18" charset="0"/>
                        <a:ea typeface="等线" panose="02010600030101010101" pitchFamily="2" charset="-122"/>
                        <a:cs typeface="Times New Roman" panose="02020603050405020304" pitchFamily="18" charset="0"/>
                      </a:rPr>
                      <m:t>𝑛</m:t>
                    </m:r>
                    <m:r>
                      <a:rPr kumimoji="0" lang="en-US" sz="1600" b="0" i="1" u="none" strike="noStrike" kern="1200" cap="none" spc="0" normalizeH="0" baseline="0" noProof="0">
                        <a:ln>
                          <a:noFill/>
                        </a:ln>
                        <a:solidFill>
                          <a:schemeClr val="bg1"/>
                        </a:solidFill>
                        <a:effectLst/>
                        <a:uLnTx/>
                        <a:uFillTx/>
                        <a:latin typeface="Cambria Math" panose="02040503050406030204" pitchFamily="18" charset="0"/>
                        <a:ea typeface="等线" panose="02010600030101010101" pitchFamily="2" charset="-122"/>
                        <a:cs typeface="Times New Roman" panose="02020603050405020304" pitchFamily="18" charset="0"/>
                      </a:rPr>
                      <m:t>=−1</m:t>
                    </m:r>
                  </m:oMath>
                </a14:m>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等线" panose="02010600030101010101" pitchFamily="2" charset="-122"/>
                    <a:cs typeface="+mn-cs"/>
                  </a:rPr>
                  <a:t> </a:t>
                </a:r>
                <a:endPar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mc:Choice>
        <mc:Fallback xmlns="">
          <p:sp>
            <p:nvSpPr>
              <p:cNvPr id="27" name="Rectangle 26">
                <a:extLst>
                  <a:ext uri="{FF2B5EF4-FFF2-40B4-BE49-F238E27FC236}">
                    <a16:creationId xmlns:a16="http://schemas.microsoft.com/office/drawing/2014/main" id="{BF37423D-39BA-44B8-8110-EA8F05A8BF08}"/>
                  </a:ext>
                </a:extLst>
              </p:cNvPr>
              <p:cNvSpPr>
                <a:spLocks noRot="1" noChangeAspect="1" noMove="1" noResize="1" noEditPoints="1" noAdjustHandles="1" noChangeArrowheads="1" noChangeShapeType="1" noTextEdit="1"/>
              </p:cNvSpPr>
              <p:nvPr/>
            </p:nvSpPr>
            <p:spPr>
              <a:xfrm>
                <a:off x="9428174" y="5162196"/>
                <a:ext cx="2669833" cy="584775"/>
              </a:xfrm>
              <a:prstGeom prst="rect">
                <a:avLst/>
              </a:prstGeom>
              <a:blipFill>
                <a:blip r:embed="rId7"/>
                <a:stretch>
                  <a:fillRect l="-1370" t="-3125" b="-11458"/>
                </a:stretch>
              </a:blipFill>
            </p:spPr>
            <p:txBody>
              <a:bodyPr/>
              <a:lstStyle/>
              <a:p>
                <a:r>
                  <a:rPr lang="en-US">
                    <a:noFill/>
                  </a:rPr>
                  <a:t> </a:t>
                </a:r>
              </a:p>
            </p:txBody>
          </p:sp>
        </mc:Fallback>
      </mc:AlternateContent>
      <p:sp>
        <p:nvSpPr>
          <p:cNvPr id="28" name="Rectangle 27">
            <a:extLst>
              <a:ext uri="{FF2B5EF4-FFF2-40B4-BE49-F238E27FC236}">
                <a16:creationId xmlns:a16="http://schemas.microsoft.com/office/drawing/2014/main" id="{A7902B1B-ED1B-44B9-A1C1-07D96FDF2FE3}"/>
              </a:ext>
            </a:extLst>
          </p:cNvPr>
          <p:cNvSpPr/>
          <p:nvPr/>
        </p:nvSpPr>
        <p:spPr>
          <a:xfrm>
            <a:off x="77915" y="1784667"/>
            <a:ext cx="2260652" cy="1525418"/>
          </a:xfrm>
          <a:prstGeom prst="rect">
            <a:avLst/>
          </a:prstGeom>
        </p:spPr>
        <p:txBody>
          <a:bodyPr wrap="square">
            <a:spAutoFit/>
          </a:bodyPr>
          <a:lstStyle/>
          <a:p>
            <a:pPr marL="285750" marR="0" lvl="0" indent="-285750" algn="l" defTabSz="457200" rtl="0" eaLnBrk="1" fontAlgn="auto" latinLnBrk="0" hangingPunct="1">
              <a:lnSpc>
                <a:spcPct val="150000"/>
              </a:lnSpc>
              <a:spcBef>
                <a:spcPts val="0"/>
              </a:spcBef>
              <a:spcAft>
                <a:spcPts val="0"/>
              </a:spcAft>
              <a:buClr>
                <a:srgbClr val="002060"/>
              </a:buClr>
              <a:buSzTx/>
              <a:buFont typeface="Wingdings" panose="05000000000000000000" pitchFamily="2" charset="2"/>
              <a:buChar char="v"/>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Easy to Prepare </a:t>
            </a:r>
            <a:endParaRPr kumimoji="0" lang="en-US" sz="1600" b="0" i="0" u="none" strike="noStrike" kern="1200" cap="none" spc="0" normalizeH="0" baseline="-2500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457200" rtl="0" eaLnBrk="1" fontAlgn="auto" latinLnBrk="0" hangingPunct="1">
              <a:lnSpc>
                <a:spcPct val="150000"/>
              </a:lnSpc>
              <a:spcBef>
                <a:spcPts val="0"/>
              </a:spcBef>
              <a:spcAft>
                <a:spcPts val="0"/>
              </a:spcAft>
              <a:buClr>
                <a:srgbClr val="002060"/>
              </a:buClr>
              <a:buSzTx/>
              <a:buFont typeface="Wingdings" panose="05000000000000000000" pitchFamily="2" charset="2"/>
              <a:buChar char="v"/>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High </a:t>
            </a:r>
            <a:r>
              <a:rPr kumimoji="0" lang="en-US" sz="1600" b="0" i="1"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E</a:t>
            </a:r>
            <a:r>
              <a:rPr kumimoji="0" lang="en-US" sz="1600" b="0" i="1" u="none" strike="noStrike" kern="1200" cap="none" spc="0" normalizeH="0" baseline="-2500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b</a:t>
            </a:r>
          </a:p>
          <a:p>
            <a:pPr marL="285750" marR="0" lvl="0" indent="-285750" algn="l" defTabSz="457200" rtl="0" eaLnBrk="1" fontAlgn="auto" latinLnBrk="0" hangingPunct="1">
              <a:lnSpc>
                <a:spcPct val="150000"/>
              </a:lnSpc>
              <a:spcBef>
                <a:spcPts val="0"/>
              </a:spcBef>
              <a:spcAft>
                <a:spcPts val="0"/>
              </a:spcAft>
              <a:buClr>
                <a:srgbClr val="002060"/>
              </a:buClr>
              <a:buSzTx/>
              <a:buFont typeface="Wingdings" panose="05000000000000000000" pitchFamily="2" charset="2"/>
              <a:buChar char="v"/>
              <a:tabLst/>
              <a:defRPr/>
            </a:pPr>
            <a:r>
              <a:rPr kumimoji="0" lang="en-US" altLang="zh-CN" sz="16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Low Cost </a:t>
            </a:r>
          </a:p>
          <a:p>
            <a:pPr marL="285750" marR="0" lvl="0" indent="-285750" algn="l" defTabSz="457200" rtl="0" eaLnBrk="1" fontAlgn="auto" latinLnBrk="0" hangingPunct="1">
              <a:lnSpc>
                <a:spcPct val="150000"/>
              </a:lnSpc>
              <a:spcBef>
                <a:spcPts val="0"/>
              </a:spcBef>
              <a:spcAft>
                <a:spcPts val="0"/>
              </a:spcAft>
              <a:buClr>
                <a:srgbClr val="002060"/>
              </a:buClr>
              <a:buSzTx/>
              <a:buFont typeface="Wingdings" panose="05000000000000000000" pitchFamily="2" charset="2"/>
              <a:buChar char="v"/>
              <a:tabLst/>
              <a:defRPr/>
            </a:pPr>
            <a:r>
              <a:rPr kumimoji="0" lang="en-US" altLang="zh-CN" sz="16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Flexible</a:t>
            </a:r>
          </a:p>
        </p:txBody>
      </p:sp>
      <p:sp>
        <p:nvSpPr>
          <p:cNvPr id="29" name="Rectangle 28">
            <a:extLst>
              <a:ext uri="{FF2B5EF4-FFF2-40B4-BE49-F238E27FC236}">
                <a16:creationId xmlns:a16="http://schemas.microsoft.com/office/drawing/2014/main" id="{139A946B-45A3-4881-B8B3-2A67E78F0B2C}"/>
              </a:ext>
            </a:extLst>
          </p:cNvPr>
          <p:cNvSpPr/>
          <p:nvPr/>
        </p:nvSpPr>
        <p:spPr>
          <a:xfrm>
            <a:off x="2167149" y="1784667"/>
            <a:ext cx="3325108" cy="786754"/>
          </a:xfrm>
          <a:prstGeom prst="rect">
            <a:avLst/>
          </a:prstGeom>
        </p:spPr>
        <p:txBody>
          <a:bodyPr wrap="square">
            <a:spAutoFit/>
          </a:bodyPr>
          <a:lstStyle/>
          <a:p>
            <a:pPr marL="342900" marR="0" lvl="0" indent="-342900" algn="l" defTabSz="457200" rtl="0" eaLnBrk="1" fontAlgn="auto" latinLnBrk="0" hangingPunct="1">
              <a:lnSpc>
                <a:spcPct val="150000"/>
              </a:lnSpc>
              <a:spcBef>
                <a:spcPts val="0"/>
              </a:spcBef>
              <a:spcAft>
                <a:spcPts val="0"/>
              </a:spcAft>
              <a:buClr>
                <a:srgbClr val="002060"/>
              </a:buClr>
              <a:buSzTx/>
              <a:buFont typeface="Wingdings" panose="05000000000000000000" pitchFamily="2" charset="2"/>
              <a:buChar char="Ø"/>
              <a:tabLst/>
              <a:defRPr/>
            </a:pPr>
            <a:r>
              <a:rPr kumimoji="0" lang="en-US" altLang="zh-CN" sz="16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Low Dielectric Constant </a:t>
            </a:r>
            <a:r>
              <a:rPr kumimoji="0" lang="en-US" altLang="zh-CN" sz="1600" b="0" i="1" u="none" strike="noStrike" kern="1200" cap="none" spc="0" normalizeH="0" baseline="0" noProof="0" dirty="0" err="1">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ε</a:t>
            </a:r>
            <a:r>
              <a:rPr kumimoji="0" lang="en-US" altLang="zh-CN" sz="1600" b="0" i="1" u="none" strike="noStrike" kern="1200" cap="none" spc="0" normalizeH="0" baseline="-25000" noProof="0" dirty="0" err="1">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r</a:t>
            </a:r>
            <a:endParaRPr kumimoji="0" lang="en-US" altLang="zh-CN" sz="1600" b="0" i="1" u="none" strike="noStrike" kern="1200" cap="none" spc="0" normalizeH="0" baseline="-2500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a:p>
            <a:pPr marL="342900" marR="0" lvl="0" indent="-342900" algn="l" defTabSz="457200" rtl="0" eaLnBrk="1" fontAlgn="auto" latinLnBrk="0" hangingPunct="1">
              <a:lnSpc>
                <a:spcPct val="150000"/>
              </a:lnSpc>
              <a:spcBef>
                <a:spcPts val="0"/>
              </a:spcBef>
              <a:spcAft>
                <a:spcPts val="0"/>
              </a:spcAft>
              <a:buClr>
                <a:srgbClr val="002060"/>
              </a:buClr>
              <a:buSzTx/>
              <a:buFont typeface="Wingdings" panose="05000000000000000000" pitchFamily="2" charset="2"/>
              <a:buChar char="Ø"/>
              <a:tabLst/>
              <a:defRPr/>
            </a:pPr>
            <a:r>
              <a:rPr kumimoji="0" lang="en-US" altLang="zh-CN" sz="16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High Temperature Dependence </a:t>
            </a:r>
          </a:p>
        </p:txBody>
      </p:sp>
      <p:sp>
        <p:nvSpPr>
          <p:cNvPr id="30" name="Rectangle 29">
            <a:extLst>
              <a:ext uri="{FF2B5EF4-FFF2-40B4-BE49-F238E27FC236}">
                <a16:creationId xmlns:a16="http://schemas.microsoft.com/office/drawing/2014/main" id="{9D3EA609-7080-47E3-B69D-F5360681DCCF}"/>
              </a:ext>
            </a:extLst>
          </p:cNvPr>
          <p:cNvSpPr/>
          <p:nvPr/>
        </p:nvSpPr>
        <p:spPr>
          <a:xfrm>
            <a:off x="3410008" y="4134723"/>
            <a:ext cx="2357956" cy="1525418"/>
          </a:xfrm>
          <a:prstGeom prst="rect">
            <a:avLst/>
          </a:prstGeom>
        </p:spPr>
        <p:txBody>
          <a:bodyPr wrap="square">
            <a:spAutoFit/>
          </a:bodyPr>
          <a:lstStyle/>
          <a:p>
            <a:pPr marL="285750" marR="0" lvl="0" indent="-285750" algn="l" defTabSz="457200" rtl="0" eaLnBrk="1" fontAlgn="auto" latinLnBrk="0" hangingPunct="1">
              <a:lnSpc>
                <a:spcPct val="150000"/>
              </a:lnSpc>
              <a:spcBef>
                <a:spcPts val="0"/>
              </a:spcBef>
              <a:spcAft>
                <a:spcPts val="0"/>
              </a:spcAft>
              <a:buClr>
                <a:srgbClr val="00B0F0"/>
              </a:buClr>
              <a:buSzTx/>
              <a:buFont typeface="Wingdings" panose="05000000000000000000" pitchFamily="2" charset="2"/>
              <a:buChar char="Ø"/>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Low</a:t>
            </a:r>
            <a:r>
              <a:rPr kumimoji="0" lang="en-US" sz="1600" b="0" i="1"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a:t>
            </a:r>
            <a:r>
              <a:rPr kumimoji="0" lang="en-US" sz="1600" b="0" i="1" u="none" strike="noStrike" kern="1200" cap="none" spc="0" normalizeH="0" baseline="0" noProof="0" dirty="0" err="1">
                <a:ln>
                  <a:noFill/>
                </a:ln>
                <a:solidFill>
                  <a:schemeClr val="bg1"/>
                </a:solidFill>
                <a:effectLst/>
                <a:uLnTx/>
                <a:uFillTx/>
                <a:latin typeface="Times New Roman" panose="02020603050405020304" pitchFamily="18" charset="0"/>
                <a:ea typeface="+mn-ea"/>
                <a:cs typeface="Times New Roman" panose="02020603050405020304" pitchFamily="18" charset="0"/>
              </a:rPr>
              <a:t>E</a:t>
            </a:r>
            <a:r>
              <a:rPr kumimoji="0" lang="en-US" sz="1600" b="0" i="1" u="none" strike="noStrike" kern="1200" cap="none" spc="0" normalizeH="0" baseline="-25000" noProof="0" dirty="0" err="1">
                <a:ln>
                  <a:noFill/>
                </a:ln>
                <a:solidFill>
                  <a:schemeClr val="bg1"/>
                </a:solidFill>
                <a:effectLst/>
                <a:uLnTx/>
                <a:uFillTx/>
                <a:latin typeface="Times New Roman" panose="02020603050405020304" pitchFamily="18" charset="0"/>
                <a:ea typeface="+mn-ea"/>
                <a:cs typeface="Times New Roman" panose="02020603050405020304" pitchFamily="18" charset="0"/>
              </a:rPr>
              <a:t>b</a:t>
            </a:r>
            <a:endParaRPr kumimoji="0" lang="en-US" sz="1600" b="0" i="1" u="none" strike="noStrike" kern="1200" cap="none" spc="0" normalizeH="0" baseline="-2500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457200" rtl="0" eaLnBrk="1" fontAlgn="auto" latinLnBrk="0" hangingPunct="1">
              <a:lnSpc>
                <a:spcPct val="150000"/>
              </a:lnSpc>
              <a:spcBef>
                <a:spcPts val="0"/>
              </a:spcBef>
              <a:spcAft>
                <a:spcPts val="0"/>
              </a:spcAft>
              <a:buClr>
                <a:srgbClr val="00B0F0"/>
              </a:buClr>
              <a:buSzTx/>
              <a:buFont typeface="Wingdings" panose="05000000000000000000" pitchFamily="2" charset="2"/>
              <a:buChar char="Ø"/>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Hard to Prepare </a:t>
            </a:r>
            <a:endParaRPr kumimoji="0" lang="en-US" sz="1600" b="0" i="0" u="none" strike="noStrike" kern="1200" cap="none" spc="0" normalizeH="0" baseline="-2500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457200" rtl="0" eaLnBrk="1" fontAlgn="auto" latinLnBrk="0" hangingPunct="1">
              <a:lnSpc>
                <a:spcPct val="150000"/>
              </a:lnSpc>
              <a:spcBef>
                <a:spcPts val="0"/>
              </a:spcBef>
              <a:spcAft>
                <a:spcPts val="0"/>
              </a:spcAft>
              <a:buClr>
                <a:srgbClr val="00B0F0"/>
              </a:buClr>
              <a:buSzTx/>
              <a:buFont typeface="Wingdings" panose="05000000000000000000" pitchFamily="2" charset="2"/>
              <a:buChar char="Ø"/>
              <a:tabLst/>
              <a:defRPr/>
            </a:pPr>
            <a:r>
              <a:rPr kumimoji="0" lang="en-US" altLang="zh-CN" sz="16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High Cost </a:t>
            </a:r>
          </a:p>
          <a:p>
            <a:pPr marL="285750" marR="0" lvl="0" indent="-285750" algn="l" defTabSz="457200" rtl="0" eaLnBrk="1" fontAlgn="auto" latinLnBrk="0" hangingPunct="1">
              <a:lnSpc>
                <a:spcPct val="150000"/>
              </a:lnSpc>
              <a:spcBef>
                <a:spcPts val="0"/>
              </a:spcBef>
              <a:spcAft>
                <a:spcPts val="0"/>
              </a:spcAft>
              <a:buClr>
                <a:srgbClr val="00B0F0"/>
              </a:buClr>
              <a:buSzTx/>
              <a:buFont typeface="Wingdings" panose="05000000000000000000" pitchFamily="2" charset="2"/>
              <a:buChar char="Ø"/>
              <a:tabLst/>
              <a:defRPr/>
            </a:pPr>
            <a:r>
              <a:rPr kumimoji="0" lang="en-US" altLang="zh-CN" sz="16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Brittle </a:t>
            </a:r>
          </a:p>
        </p:txBody>
      </p:sp>
      <p:sp>
        <p:nvSpPr>
          <p:cNvPr id="31" name="Rectangle 30">
            <a:extLst>
              <a:ext uri="{FF2B5EF4-FFF2-40B4-BE49-F238E27FC236}">
                <a16:creationId xmlns:a16="http://schemas.microsoft.com/office/drawing/2014/main" id="{FF32B300-E15C-4B4C-8583-EB7CD7A9A3E6}"/>
              </a:ext>
            </a:extLst>
          </p:cNvPr>
          <p:cNvSpPr/>
          <p:nvPr/>
        </p:nvSpPr>
        <p:spPr>
          <a:xfrm>
            <a:off x="73645" y="4110678"/>
            <a:ext cx="3316263" cy="786754"/>
          </a:xfrm>
          <a:prstGeom prst="rect">
            <a:avLst/>
          </a:prstGeom>
        </p:spPr>
        <p:txBody>
          <a:bodyPr wrap="square">
            <a:spAutoFit/>
          </a:bodyPr>
          <a:lstStyle/>
          <a:p>
            <a:pPr marL="342900" marR="0" lvl="0" indent="-342900" algn="l" defTabSz="457200" rtl="0" eaLnBrk="1" fontAlgn="auto" latinLnBrk="0" hangingPunct="1">
              <a:lnSpc>
                <a:spcPct val="150000"/>
              </a:lnSpc>
              <a:spcBef>
                <a:spcPts val="0"/>
              </a:spcBef>
              <a:spcAft>
                <a:spcPts val="0"/>
              </a:spcAft>
              <a:buClr>
                <a:srgbClr val="00B0F0"/>
              </a:buClr>
              <a:buSzTx/>
              <a:buFont typeface="Wingdings" panose="05000000000000000000" pitchFamily="2" charset="2"/>
              <a:buChar char="v"/>
              <a:tabLst/>
              <a:defRPr/>
            </a:pPr>
            <a:r>
              <a:rPr kumimoji="0" lang="en-US" altLang="zh-CN" sz="16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Ultra High Dielectric Constant (</a:t>
            </a:r>
            <a:r>
              <a:rPr kumimoji="0" lang="en-US" altLang="zh-CN" sz="1600" b="0" i="1" u="none" strike="noStrike" kern="1200" cap="none" spc="0" normalizeH="0" baseline="0" noProof="0" dirty="0" err="1">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ε</a:t>
            </a:r>
            <a:r>
              <a:rPr kumimoji="0" lang="en-US" altLang="zh-CN" sz="1600" b="0" i="1" u="none" strike="noStrike" kern="1200" cap="none" spc="0" normalizeH="0" baseline="-25000" noProof="0" dirty="0" err="1">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r</a:t>
            </a:r>
            <a:r>
              <a:rPr kumimoji="0" lang="en-US" altLang="zh-CN" sz="1600" b="0" u="none" strike="noStrike" kern="1200" cap="none" spc="0" normalizeH="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p>
          <a:p>
            <a:pPr marL="342900" marR="0" lvl="0" indent="-342900" algn="l" defTabSz="457200" rtl="0" eaLnBrk="1" fontAlgn="auto" latinLnBrk="0" hangingPunct="1">
              <a:lnSpc>
                <a:spcPct val="150000"/>
              </a:lnSpc>
              <a:spcBef>
                <a:spcPts val="0"/>
              </a:spcBef>
              <a:spcAft>
                <a:spcPts val="0"/>
              </a:spcAft>
              <a:buClr>
                <a:srgbClr val="00B0F0"/>
              </a:buClr>
              <a:buSzTx/>
              <a:buFont typeface="Wingdings" panose="05000000000000000000" pitchFamily="2" charset="2"/>
              <a:buChar char="v"/>
              <a:tabLst/>
              <a:defRPr/>
            </a:pPr>
            <a:r>
              <a:rPr kumimoji="0" lang="en-US" altLang="zh-CN" sz="16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Low Temperature Dependence </a:t>
            </a:r>
          </a:p>
        </p:txBody>
      </p:sp>
      <p:pic>
        <p:nvPicPr>
          <p:cNvPr id="32" name="Picture 31">
            <a:extLst>
              <a:ext uri="{FF2B5EF4-FFF2-40B4-BE49-F238E27FC236}">
                <a16:creationId xmlns:a16="http://schemas.microsoft.com/office/drawing/2014/main" id="{C1075AC7-6C77-44EF-833A-4B3BFBF4EF2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017835" y="2527947"/>
            <a:ext cx="1995854" cy="1121670"/>
          </a:xfrm>
          <a:prstGeom prst="rect">
            <a:avLst/>
          </a:prstGeom>
        </p:spPr>
      </p:pic>
      <p:pic>
        <p:nvPicPr>
          <p:cNvPr id="33" name="Picture 32">
            <a:extLst>
              <a:ext uri="{FF2B5EF4-FFF2-40B4-BE49-F238E27FC236}">
                <a16:creationId xmlns:a16="http://schemas.microsoft.com/office/drawing/2014/main" id="{F450525B-AEAB-4A84-ACBE-F555EDE4C356}"/>
              </a:ext>
            </a:extLst>
          </p:cNvPr>
          <p:cNvPicPr>
            <a:picLocks noChangeAspect="1"/>
          </p:cNvPicPr>
          <p:nvPr/>
        </p:nvPicPr>
        <p:blipFill>
          <a:blip r:embed="rId9"/>
          <a:stretch>
            <a:fillRect/>
          </a:stretch>
        </p:blipFill>
        <p:spPr>
          <a:xfrm>
            <a:off x="482637" y="4977839"/>
            <a:ext cx="1333068" cy="1216132"/>
          </a:xfrm>
          <a:prstGeom prst="rect">
            <a:avLst/>
          </a:prstGeom>
        </p:spPr>
      </p:pic>
      <p:sp>
        <p:nvSpPr>
          <p:cNvPr id="34" name="TextBox 33">
            <a:extLst>
              <a:ext uri="{FF2B5EF4-FFF2-40B4-BE49-F238E27FC236}">
                <a16:creationId xmlns:a16="http://schemas.microsoft.com/office/drawing/2014/main" id="{7D648CF3-8B37-4441-9EA8-A3A6F484F11A}"/>
              </a:ext>
            </a:extLst>
          </p:cNvPr>
          <p:cNvSpPr txBox="1"/>
          <p:nvPr/>
        </p:nvSpPr>
        <p:spPr>
          <a:xfrm>
            <a:off x="73645" y="1375243"/>
            <a:ext cx="4014432" cy="369332"/>
          </a:xfrm>
          <a:prstGeom prst="rect">
            <a:avLst/>
          </a:prstGeom>
          <a:noFill/>
        </p:spPr>
        <p:txBody>
          <a:bodyPr wrap="none" rtlCol="0">
            <a:spAutoFit/>
          </a:bodyPr>
          <a:lstStyle/>
          <a:p>
            <a:pPr marL="285750" indent="-285750">
              <a:buClr>
                <a:schemeClr val="accent1">
                  <a:lumMod val="50000"/>
                </a:schemeClr>
              </a:buClr>
              <a:buFont typeface="Wingdings" panose="05000000000000000000" pitchFamily="2" charset="2"/>
              <a:buChar char="q"/>
            </a:pPr>
            <a:r>
              <a:rPr lang="en-US" dirty="0">
                <a:solidFill>
                  <a:schemeClr val="bg1"/>
                </a:solidFill>
                <a:latin typeface="Times New Roman" panose="02020603050405020304" pitchFamily="18" charset="0"/>
                <a:cs typeface="Times New Roman" panose="02020603050405020304" pitchFamily="18" charset="0"/>
              </a:rPr>
              <a:t>For polymer-based dielectric material:</a:t>
            </a:r>
          </a:p>
        </p:txBody>
      </p:sp>
      <p:sp>
        <p:nvSpPr>
          <p:cNvPr id="35" name="TextBox 34">
            <a:extLst>
              <a:ext uri="{FF2B5EF4-FFF2-40B4-BE49-F238E27FC236}">
                <a16:creationId xmlns:a16="http://schemas.microsoft.com/office/drawing/2014/main" id="{76209644-5EAC-4191-B778-F47589317F16}"/>
              </a:ext>
            </a:extLst>
          </p:cNvPr>
          <p:cNvSpPr txBox="1"/>
          <p:nvPr/>
        </p:nvSpPr>
        <p:spPr>
          <a:xfrm>
            <a:off x="73645" y="3610525"/>
            <a:ext cx="4089581" cy="369332"/>
          </a:xfrm>
          <a:prstGeom prst="rect">
            <a:avLst/>
          </a:prstGeom>
          <a:noFill/>
        </p:spPr>
        <p:txBody>
          <a:bodyPr wrap="square" rtlCol="0">
            <a:spAutoFit/>
          </a:bodyPr>
          <a:lstStyle/>
          <a:p>
            <a:pPr marL="285750" indent="-285750">
              <a:buClr>
                <a:srgbClr val="00B0F0"/>
              </a:buClr>
              <a:buFont typeface="Wingdings" panose="05000000000000000000" pitchFamily="2" charset="2"/>
              <a:buChar char="q"/>
            </a:pPr>
            <a:r>
              <a:rPr lang="en-US" dirty="0">
                <a:solidFill>
                  <a:schemeClr val="bg1"/>
                </a:solidFill>
                <a:latin typeface="Times New Roman" panose="02020603050405020304" pitchFamily="18" charset="0"/>
                <a:cs typeface="Times New Roman" panose="02020603050405020304" pitchFamily="18" charset="0"/>
              </a:rPr>
              <a:t>For Ceramic-based dielectric material:</a:t>
            </a:r>
          </a:p>
        </p:txBody>
      </p:sp>
      <p:sp>
        <p:nvSpPr>
          <p:cNvPr id="36" name="TextBox 35">
            <a:extLst>
              <a:ext uri="{FF2B5EF4-FFF2-40B4-BE49-F238E27FC236}">
                <a16:creationId xmlns:a16="http://schemas.microsoft.com/office/drawing/2014/main" id="{3687F642-2529-46F6-A3A7-4771035E31A7}"/>
              </a:ext>
            </a:extLst>
          </p:cNvPr>
          <p:cNvSpPr txBox="1"/>
          <p:nvPr/>
        </p:nvSpPr>
        <p:spPr>
          <a:xfrm>
            <a:off x="5817840" y="1268962"/>
            <a:ext cx="6429389" cy="369332"/>
          </a:xfrm>
          <a:prstGeom prst="rect">
            <a:avLst/>
          </a:prstGeom>
          <a:noFill/>
        </p:spPr>
        <p:txBody>
          <a:bodyPr wrap="none" rtlCol="0">
            <a:spAutoFit/>
          </a:bodyPr>
          <a:lstStyle/>
          <a:p>
            <a:pPr>
              <a:buClr>
                <a:schemeClr val="accent1">
                  <a:lumMod val="50000"/>
                </a:schemeClr>
              </a:buClr>
            </a:pPr>
            <a:r>
              <a:rPr lang="en-US" dirty="0">
                <a:solidFill>
                  <a:schemeClr val="bg1"/>
                </a:solidFill>
                <a:latin typeface="Times New Roman" panose="02020603050405020304" pitchFamily="18" charset="0"/>
                <a:cs typeface="Times New Roman" panose="02020603050405020304" pitchFamily="18" charset="0"/>
              </a:rPr>
              <a:t>With increasing concentration of inorganic filler in polymer matrix:</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CACB4971-8220-479D-8268-749D89D57CEA}"/>
                  </a:ext>
                </a:extLst>
              </p:cNvPr>
              <p:cNvSpPr txBox="1"/>
              <p:nvPr/>
            </p:nvSpPr>
            <p:spPr>
              <a:xfrm>
                <a:off x="5831348" y="1643068"/>
                <a:ext cx="5506251" cy="369332"/>
              </a:xfrm>
              <a:prstGeom prst="rect">
                <a:avLst/>
              </a:prstGeom>
              <a:noFill/>
            </p:spPr>
            <p:txBody>
              <a:bodyPr wrap="none" rtlCol="0">
                <a:spAutoFit/>
              </a:bodyPr>
              <a:lstStyle/>
              <a:p>
                <a:pPr marL="285750" indent="-285750">
                  <a:buClr>
                    <a:schemeClr val="accent1">
                      <a:lumMod val="50000"/>
                    </a:schemeClr>
                  </a:buClr>
                  <a:buFont typeface="Wingdings" panose="05000000000000000000" pitchFamily="2" charset="2"/>
                  <a:buChar char="q"/>
                </a:pPr>
                <a:r>
                  <a:rPr lang="en-US" dirty="0">
                    <a:solidFill>
                      <a:schemeClr val="bg1"/>
                    </a:solidFill>
                    <a:latin typeface="Times New Roman" panose="02020603050405020304" pitchFamily="18" charset="0"/>
                    <a:cs typeface="Times New Roman" panose="02020603050405020304" pitchFamily="18" charset="0"/>
                  </a:rPr>
                  <a:t>The dielectric breakdown strength (</a:t>
                </a:r>
                <a14:m>
                  <m:oMath xmlns:m="http://schemas.openxmlformats.org/officeDocument/2006/math">
                    <m:sSub>
                      <m:sSubPr>
                        <m:ctrlPr>
                          <a:rPr lang="en-US" i="1" smtClean="0">
                            <a:solidFill>
                              <a:prstClr val="black"/>
                            </a:solidFill>
                            <a:latin typeface="Cambria Math" panose="02040503050406030204" pitchFamily="18" charset="0"/>
                            <a:ea typeface="+mn-ea"/>
                          </a:rPr>
                        </m:ctrlPr>
                      </m:sSubPr>
                      <m:e>
                        <m:r>
                          <a:rPr lang="en-US" b="0" i="1" smtClean="0">
                            <a:solidFill>
                              <a:prstClr val="black"/>
                            </a:solidFill>
                            <a:latin typeface="Cambria Math" panose="02040503050406030204" pitchFamily="18" charset="0"/>
                            <a:ea typeface="+mn-ea"/>
                          </a:rPr>
                          <m:t>𝐸</m:t>
                        </m:r>
                      </m:e>
                      <m:sub>
                        <m:r>
                          <a:rPr lang="en-US" i="1">
                            <a:solidFill>
                              <a:prstClr val="black"/>
                            </a:solidFill>
                            <a:latin typeface="Cambria Math" panose="02040503050406030204" pitchFamily="18" charset="0"/>
                            <a:ea typeface="+mn-ea"/>
                          </a:rPr>
                          <m:t>𝑏</m:t>
                        </m:r>
                      </m:sub>
                    </m:sSub>
                  </m:oMath>
                </a14:m>
                <a:r>
                  <a:rPr lang="en-US" dirty="0">
                    <a:solidFill>
                      <a:schemeClr val="bg1"/>
                    </a:solidFill>
                    <a:latin typeface="Times New Roman" panose="02020603050405020304" pitchFamily="18" charset="0"/>
                    <a:cs typeface="Times New Roman" panose="02020603050405020304" pitchFamily="18" charset="0"/>
                  </a:rPr>
                  <a:t>) will decrease:</a:t>
                </a:r>
              </a:p>
            </p:txBody>
          </p:sp>
        </mc:Choice>
        <mc:Fallback xmlns="">
          <p:sp>
            <p:nvSpPr>
              <p:cNvPr id="37" name="TextBox 36">
                <a:extLst>
                  <a:ext uri="{FF2B5EF4-FFF2-40B4-BE49-F238E27FC236}">
                    <a16:creationId xmlns:a16="http://schemas.microsoft.com/office/drawing/2014/main" id="{CACB4971-8220-479D-8268-749D89D57CEA}"/>
                  </a:ext>
                </a:extLst>
              </p:cNvPr>
              <p:cNvSpPr txBox="1">
                <a:spLocks noRot="1" noChangeAspect="1" noMove="1" noResize="1" noEditPoints="1" noAdjustHandles="1" noChangeArrowheads="1" noChangeShapeType="1" noTextEdit="1"/>
              </p:cNvSpPr>
              <p:nvPr/>
            </p:nvSpPr>
            <p:spPr>
              <a:xfrm>
                <a:off x="5831348" y="1643068"/>
                <a:ext cx="5506251" cy="369332"/>
              </a:xfrm>
              <a:prstGeom prst="rect">
                <a:avLst/>
              </a:prstGeom>
              <a:blipFill>
                <a:blip r:embed="rId10"/>
                <a:stretch>
                  <a:fillRect l="-775"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5323A602-0C10-43EA-A10A-303F38504590}"/>
                  </a:ext>
                </a:extLst>
              </p:cNvPr>
              <p:cNvSpPr txBox="1"/>
              <p:nvPr/>
            </p:nvSpPr>
            <p:spPr>
              <a:xfrm>
                <a:off x="5757703" y="4199530"/>
                <a:ext cx="4357384" cy="369332"/>
              </a:xfrm>
              <a:prstGeom prst="rect">
                <a:avLst/>
              </a:prstGeom>
              <a:noFill/>
            </p:spPr>
            <p:txBody>
              <a:bodyPr wrap="square" rtlCol="0">
                <a:spAutoFit/>
              </a:bodyPr>
              <a:lstStyle/>
              <a:p>
                <a:pPr marL="285750" indent="-285750">
                  <a:buClr>
                    <a:srgbClr val="00B0F0"/>
                  </a:buClr>
                  <a:buFont typeface="Wingdings" panose="05000000000000000000" pitchFamily="2" charset="2"/>
                  <a:buChar char="q"/>
                </a:pPr>
                <a:r>
                  <a:rPr lang="en-US" dirty="0">
                    <a:solidFill>
                      <a:schemeClr val="bg1"/>
                    </a:solidFill>
                    <a:latin typeface="Times New Roman" panose="02020603050405020304" pitchFamily="18" charset="0"/>
                    <a:cs typeface="Times New Roman" panose="02020603050405020304" pitchFamily="18" charset="0"/>
                  </a:rPr>
                  <a:t>The dielectric constant (</a:t>
                </a:r>
                <a14:m>
                  <m:oMath xmlns:m="http://schemas.openxmlformats.org/officeDocument/2006/math">
                    <m:sSub>
                      <m:sSubPr>
                        <m:ctrlPr>
                          <a:rPr kumimoji="0" lang="en-US" sz="1800" b="0" i="1" u="none" strike="noStrike" kern="1200" cap="none" spc="0" normalizeH="0" baseline="0" noProof="0" smtClean="0">
                            <a:ln>
                              <a:noFill/>
                            </a:ln>
                            <a:solidFill>
                              <a:schemeClr val="bg1"/>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𝜀</m:t>
                        </m:r>
                      </m:e>
                      <m:sub>
                        <m:r>
                          <a:rPr kumimoji="0" lang="en-US" sz="1800" b="0"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𝑟</m:t>
                        </m:r>
                      </m:sub>
                    </m:sSub>
                  </m:oMath>
                </a14:m>
                <a:r>
                  <a:rPr lang="en-US" dirty="0">
                    <a:solidFill>
                      <a:schemeClr val="bg1"/>
                    </a:solidFill>
                    <a:latin typeface="Times New Roman" panose="02020603050405020304" pitchFamily="18" charset="0"/>
                    <a:cs typeface="Times New Roman" panose="02020603050405020304" pitchFamily="18" charset="0"/>
                  </a:rPr>
                  <a:t>) will increase:</a:t>
                </a:r>
              </a:p>
            </p:txBody>
          </p:sp>
        </mc:Choice>
        <mc:Fallback xmlns="">
          <p:sp>
            <p:nvSpPr>
              <p:cNvPr id="38" name="TextBox 37">
                <a:extLst>
                  <a:ext uri="{FF2B5EF4-FFF2-40B4-BE49-F238E27FC236}">
                    <a16:creationId xmlns:a16="http://schemas.microsoft.com/office/drawing/2014/main" id="{5323A602-0C10-43EA-A10A-303F38504590}"/>
                  </a:ext>
                </a:extLst>
              </p:cNvPr>
              <p:cNvSpPr txBox="1">
                <a:spLocks noRot="1" noChangeAspect="1" noMove="1" noResize="1" noEditPoints="1" noAdjustHandles="1" noChangeArrowheads="1" noChangeShapeType="1" noTextEdit="1"/>
              </p:cNvSpPr>
              <p:nvPr/>
            </p:nvSpPr>
            <p:spPr>
              <a:xfrm>
                <a:off x="5757703" y="4199530"/>
                <a:ext cx="4357384" cy="369332"/>
              </a:xfrm>
              <a:prstGeom prst="rect">
                <a:avLst/>
              </a:prstGeom>
              <a:blipFill>
                <a:blip r:embed="rId11"/>
                <a:stretch>
                  <a:fillRect l="-980" t="-10000" b="-26667"/>
                </a:stretch>
              </a:blipFill>
            </p:spPr>
            <p:txBody>
              <a:bodyPr/>
              <a:lstStyle/>
              <a:p>
                <a:r>
                  <a:rPr lang="en-US">
                    <a:noFill/>
                  </a:rPr>
                  <a:t> </a:t>
                </a:r>
              </a:p>
            </p:txBody>
          </p:sp>
        </mc:Fallback>
      </mc:AlternateContent>
      <p:sp>
        <p:nvSpPr>
          <p:cNvPr id="40" name="Rectangle 39">
            <a:extLst>
              <a:ext uri="{FF2B5EF4-FFF2-40B4-BE49-F238E27FC236}">
                <a16:creationId xmlns:a16="http://schemas.microsoft.com/office/drawing/2014/main" id="{3F662604-6E10-4490-9D38-0C2A1CBCAA87}"/>
              </a:ext>
            </a:extLst>
          </p:cNvPr>
          <p:cNvSpPr/>
          <p:nvPr/>
        </p:nvSpPr>
        <p:spPr>
          <a:xfrm>
            <a:off x="8023311" y="2126336"/>
            <a:ext cx="1778910" cy="78675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marR="0" lvl="0" indent="-285750" algn="l" defTabSz="457200" rtl="0" eaLnBrk="1" fontAlgn="auto" latinLnBrk="0" hangingPunct="1">
              <a:lnSpc>
                <a:spcPct val="150000"/>
              </a:lnSpc>
              <a:spcBef>
                <a:spcPts val="0"/>
              </a:spcBef>
              <a:spcAft>
                <a:spcPts val="0"/>
              </a:spcAft>
              <a:buClr>
                <a:srgbClr val="002060"/>
              </a:buClr>
              <a:buSzTx/>
              <a:buFont typeface="Wingdings" panose="05000000000000000000" pitchFamily="2" charset="2"/>
              <a:buChar char="v"/>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less wettability</a:t>
            </a:r>
            <a:endParaRPr kumimoji="0" lang="en-US" sz="1600" b="0" i="1" u="none" strike="noStrike" kern="1200" cap="none" spc="0" normalizeH="0" baseline="-2500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457200" rtl="0" eaLnBrk="1" fontAlgn="auto" latinLnBrk="0" hangingPunct="1">
              <a:lnSpc>
                <a:spcPct val="150000"/>
              </a:lnSpc>
              <a:spcBef>
                <a:spcPts val="0"/>
              </a:spcBef>
              <a:spcAft>
                <a:spcPts val="0"/>
              </a:spcAft>
              <a:buClr>
                <a:srgbClr val="002060"/>
              </a:buClr>
              <a:buSzTx/>
              <a:buFont typeface="Wingdings" panose="05000000000000000000" pitchFamily="2" charset="2"/>
              <a:buChar char="v"/>
              <a:tabLst/>
              <a:defRPr/>
            </a:pPr>
            <a:r>
              <a:rPr kumimoji="0" lang="en-US" altLang="zh-CN" sz="16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Less adhesion</a:t>
            </a:r>
          </a:p>
        </p:txBody>
      </p:sp>
      <p:sp>
        <p:nvSpPr>
          <p:cNvPr id="9" name="Rectangle 8">
            <a:extLst>
              <a:ext uri="{FF2B5EF4-FFF2-40B4-BE49-F238E27FC236}">
                <a16:creationId xmlns:a16="http://schemas.microsoft.com/office/drawing/2014/main" id="{DE362E2B-1040-457F-B24C-3C37B399F5AD}"/>
              </a:ext>
            </a:extLst>
          </p:cNvPr>
          <p:cNvSpPr/>
          <p:nvPr/>
        </p:nvSpPr>
        <p:spPr>
          <a:xfrm>
            <a:off x="7051431" y="2348792"/>
            <a:ext cx="655027" cy="222629"/>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1" name="Picture 10">
            <a:extLst>
              <a:ext uri="{FF2B5EF4-FFF2-40B4-BE49-F238E27FC236}">
                <a16:creationId xmlns:a16="http://schemas.microsoft.com/office/drawing/2014/main" id="{BB697F06-23CB-46C9-9E63-6D43F26CC9E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10290"/>
          <a:stretch/>
        </p:blipFill>
        <p:spPr>
          <a:xfrm>
            <a:off x="5831347" y="1989937"/>
            <a:ext cx="1595853" cy="1032723"/>
          </a:xfrm>
          <a:prstGeom prst="rect">
            <a:avLst/>
          </a:prstGeom>
        </p:spPr>
      </p:pic>
      <p:sp>
        <p:nvSpPr>
          <p:cNvPr id="47" name="TextBox 46">
            <a:extLst>
              <a:ext uri="{FF2B5EF4-FFF2-40B4-BE49-F238E27FC236}">
                <a16:creationId xmlns:a16="http://schemas.microsoft.com/office/drawing/2014/main" id="{1B1946E6-E492-42F7-99A6-86D4387A9E83}"/>
              </a:ext>
            </a:extLst>
          </p:cNvPr>
          <p:cNvSpPr txBox="1"/>
          <p:nvPr/>
        </p:nvSpPr>
        <p:spPr>
          <a:xfrm>
            <a:off x="6773499" y="2271917"/>
            <a:ext cx="1272833" cy="523220"/>
          </a:xfrm>
          <a:prstGeom prst="rect">
            <a:avLst/>
          </a:prstGeom>
          <a:noFill/>
        </p:spPr>
        <p:txBody>
          <a:bodyPr wrap="square">
            <a:spAutoFit/>
          </a:bodyPr>
          <a:lstStyle/>
          <a:p>
            <a:r>
              <a:rPr lang="en-US" sz="1400" dirty="0">
                <a:solidFill>
                  <a:schemeClr val="bg1"/>
                </a:solidFill>
                <a:latin typeface="Times New Roman" panose="02020603050405020304" pitchFamily="18" charset="0"/>
                <a:cs typeface="Times New Roman" panose="02020603050405020304" pitchFamily="18" charset="0"/>
              </a:rPr>
              <a:t>Naturally hydrophobic</a:t>
            </a:r>
          </a:p>
        </p:txBody>
      </p:sp>
      <p:sp>
        <p:nvSpPr>
          <p:cNvPr id="50" name="TextBox 49">
            <a:extLst>
              <a:ext uri="{FF2B5EF4-FFF2-40B4-BE49-F238E27FC236}">
                <a16:creationId xmlns:a16="http://schemas.microsoft.com/office/drawing/2014/main" id="{A43C6678-B8C8-4F35-97A5-34F184F3DD41}"/>
              </a:ext>
            </a:extLst>
          </p:cNvPr>
          <p:cNvSpPr txBox="1"/>
          <p:nvPr/>
        </p:nvSpPr>
        <p:spPr>
          <a:xfrm>
            <a:off x="11101502" y="2173367"/>
            <a:ext cx="1215721" cy="523220"/>
          </a:xfrm>
          <a:prstGeom prst="rect">
            <a:avLst/>
          </a:prstGeom>
          <a:noFill/>
        </p:spPr>
        <p:txBody>
          <a:bodyPr wrap="square">
            <a:spAutoFit/>
          </a:bodyPr>
          <a:lstStyle/>
          <a:p>
            <a:r>
              <a:rPr lang="en-US" sz="1400" dirty="0">
                <a:solidFill>
                  <a:schemeClr val="bg1"/>
                </a:solidFill>
                <a:latin typeface="Times New Roman" panose="02020603050405020304" pitchFamily="18" charset="0"/>
                <a:cs typeface="Times New Roman" panose="02020603050405020304" pitchFamily="18" charset="0"/>
              </a:rPr>
              <a:t>Naturally hydrophilic </a:t>
            </a:r>
          </a:p>
        </p:txBody>
      </p:sp>
      <p:sp>
        <p:nvSpPr>
          <p:cNvPr id="49" name="Arrow: Left-Right 48">
            <a:extLst>
              <a:ext uri="{FF2B5EF4-FFF2-40B4-BE49-F238E27FC236}">
                <a16:creationId xmlns:a16="http://schemas.microsoft.com/office/drawing/2014/main" id="{8CDC7F23-1E80-4214-9622-06F4A041B113}"/>
              </a:ext>
            </a:extLst>
          </p:cNvPr>
          <p:cNvSpPr/>
          <p:nvPr/>
        </p:nvSpPr>
        <p:spPr>
          <a:xfrm>
            <a:off x="7706458" y="2435469"/>
            <a:ext cx="277932" cy="135703"/>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Arrow: Left-Right 51">
            <a:extLst>
              <a:ext uri="{FF2B5EF4-FFF2-40B4-BE49-F238E27FC236}">
                <a16:creationId xmlns:a16="http://schemas.microsoft.com/office/drawing/2014/main" id="{0502E866-E70C-4EC9-BFF3-3A9F19327903}"/>
              </a:ext>
            </a:extLst>
          </p:cNvPr>
          <p:cNvSpPr/>
          <p:nvPr/>
        </p:nvSpPr>
        <p:spPr>
          <a:xfrm>
            <a:off x="9837155" y="2430415"/>
            <a:ext cx="277932" cy="135703"/>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05F73AF1-D060-48EA-8ACD-3BF6FD8B4845}"/>
              </a:ext>
            </a:extLst>
          </p:cNvPr>
          <p:cNvSpPr txBox="1"/>
          <p:nvPr/>
        </p:nvSpPr>
        <p:spPr>
          <a:xfrm>
            <a:off x="6348300" y="3444473"/>
            <a:ext cx="5129495" cy="584775"/>
          </a:xfrm>
          <a:prstGeom prst="rect">
            <a:avLst/>
          </a:prstGeom>
          <a:noFill/>
        </p:spPr>
        <p:txBody>
          <a:bodyPr wrap="square">
            <a:spAutoFit/>
          </a:bodyPr>
          <a:lstStyle/>
          <a:p>
            <a:pPr algn="ctr"/>
            <a:r>
              <a:rPr lang="en-US" sz="1600" dirty="0">
                <a:solidFill>
                  <a:schemeClr val="bg1"/>
                </a:solidFill>
                <a:latin typeface="Times New Roman" panose="02020603050405020304" pitchFamily="18" charset="0"/>
                <a:cs typeface="Times New Roman" panose="02020603050405020304" pitchFamily="18" charset="0"/>
              </a:rPr>
              <a:t>Induce some free spaces (i.e., micro/nano-sized spaces/hole) to the interface!</a:t>
            </a:r>
          </a:p>
        </p:txBody>
      </p:sp>
      <p:sp>
        <p:nvSpPr>
          <p:cNvPr id="55" name="Arrow: Left-Right 54">
            <a:extLst>
              <a:ext uri="{FF2B5EF4-FFF2-40B4-BE49-F238E27FC236}">
                <a16:creationId xmlns:a16="http://schemas.microsoft.com/office/drawing/2014/main" id="{0F0CD61A-424F-488D-8EDA-6DE94591300E}"/>
              </a:ext>
            </a:extLst>
          </p:cNvPr>
          <p:cNvSpPr/>
          <p:nvPr/>
        </p:nvSpPr>
        <p:spPr>
          <a:xfrm rot="16200000">
            <a:off x="8564503" y="3142544"/>
            <a:ext cx="522934" cy="135702"/>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8100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stretch>
            <a:fillRect/>
          </a:stretch>
        </p:blipFill>
        <p:spPr>
          <a:xfrm>
            <a:off x="375963" y="1224328"/>
            <a:ext cx="11095682" cy="1322947"/>
          </a:xfrm>
          <a:prstGeom prst="rect">
            <a:avLst/>
          </a:prstGeom>
        </p:spPr>
      </p:pic>
      <p:sp>
        <p:nvSpPr>
          <p:cNvPr id="2" name="Title 1"/>
          <p:cNvSpPr>
            <a:spLocks noGrp="1"/>
          </p:cNvSpPr>
          <p:nvPr>
            <p:ph type="title"/>
          </p:nvPr>
        </p:nvSpPr>
        <p:spPr>
          <a:xfrm>
            <a:off x="1091498" y="122434"/>
            <a:ext cx="10058400" cy="614493"/>
          </a:xfrm>
        </p:spPr>
        <p:txBody>
          <a:bodyPr>
            <a:noAutofit/>
          </a:bodyPr>
          <a:lstStyle/>
          <a:p>
            <a:r>
              <a:rPr lang="en-US" sz="4000" dirty="0">
                <a:solidFill>
                  <a:schemeClr val="tx1"/>
                </a:solidFill>
                <a:latin typeface="+mj-lt"/>
              </a:rPr>
              <a:t>The Mechanism of  Coupling Agent</a:t>
            </a:r>
          </a:p>
        </p:txBody>
      </p:sp>
      <p:pic>
        <p:nvPicPr>
          <p:cNvPr id="8" name="Content Placeholder 7"/>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575861" y="1164952"/>
            <a:ext cx="4967098" cy="4528096"/>
          </a:xfrm>
          <a:prstGeom prst="rect">
            <a:avLst/>
          </a:prstGeom>
        </p:spPr>
      </p:pic>
      <p:sp>
        <p:nvSpPr>
          <p:cNvPr id="9" name="Rectangle 8"/>
          <p:cNvSpPr/>
          <p:nvPr/>
        </p:nvSpPr>
        <p:spPr>
          <a:xfrm>
            <a:off x="575861" y="5628583"/>
            <a:ext cx="4562793" cy="1277273"/>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Schematic microstructure of the composites of CCTO, P(VDF-CTFE), and Cl</a:t>
            </a:r>
            <a:r>
              <a:rPr kumimoji="0" lang="en-US" sz="1100" b="0" i="1" u="none" strike="noStrike" kern="120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t>3</a:t>
            </a:r>
            <a:r>
              <a:rPr kumimoji="0" lang="en-US" sz="1100" b="0" i="1"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-silane: a) no Cl</a:t>
            </a:r>
            <a:r>
              <a:rPr kumimoji="0" lang="en-US" sz="1100" b="0" i="1" u="none" strike="noStrike" kern="120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t>3</a:t>
            </a:r>
            <a:r>
              <a:rPr kumimoji="0" lang="en-US" sz="1100" b="0" i="1"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-silane; b) the ratio of Cl</a:t>
            </a:r>
            <a:r>
              <a:rPr kumimoji="0" lang="en-US" sz="1100" b="0" i="1" u="none" strike="noStrike" kern="1200" cap="none" spc="0" normalizeH="0" baseline="-25000" noProof="0" dirty="0">
                <a:ln>
                  <a:noFill/>
                </a:ln>
                <a:solidFill>
                  <a:srgbClr val="000000"/>
                </a:solidFill>
                <a:effectLst/>
                <a:uLnTx/>
                <a:uFillTx/>
                <a:latin typeface="Times New Roman" panose="02020603050405020304" pitchFamily="18" charset="0"/>
                <a:cs typeface="Times New Roman" panose="02020603050405020304" pitchFamily="18" charset="0"/>
              </a:rPr>
              <a:t>3</a:t>
            </a:r>
            <a:r>
              <a:rPr kumimoji="0" lang="en-US" sz="1100" b="0" i="1"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-silane to CCTO is lower than the </a:t>
            </a:r>
            <a:r>
              <a:rPr kumimoji="0" lang="en-US" sz="1100" b="0"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critical ratio; c) the ratio of Cl</a:t>
            </a:r>
            <a:r>
              <a:rPr kumimoji="0" lang="en-US" sz="1100" b="0" i="1" u="none" strike="noStrike" kern="1200" cap="none" spc="0" normalizeH="0" baseline="-25000" noProof="0" dirty="0">
                <a:ln>
                  <a:noFill/>
                </a:ln>
                <a:solidFill>
                  <a:schemeClr val="bg1"/>
                </a:solidFill>
                <a:effectLst/>
                <a:uLnTx/>
                <a:uFillTx/>
                <a:latin typeface="Times New Roman" panose="02020603050405020304" pitchFamily="18" charset="0"/>
                <a:cs typeface="Times New Roman" panose="02020603050405020304" pitchFamily="18" charset="0"/>
              </a:rPr>
              <a:t>3</a:t>
            </a:r>
            <a:r>
              <a:rPr kumimoji="0" lang="en-US" sz="1100" b="0"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-silane to CCTO is the critical ratio; d) the ratio of Cl</a:t>
            </a:r>
            <a:r>
              <a:rPr kumimoji="0" lang="en-US" sz="1100" b="0" i="1" u="none" strike="noStrike" kern="1200" cap="none" spc="0" normalizeH="0" baseline="-25000" noProof="0" dirty="0">
                <a:ln>
                  <a:noFill/>
                </a:ln>
                <a:solidFill>
                  <a:schemeClr val="bg1"/>
                </a:solidFill>
                <a:effectLst/>
                <a:uLnTx/>
                <a:uFillTx/>
                <a:latin typeface="Times New Roman" panose="02020603050405020304" pitchFamily="18" charset="0"/>
                <a:cs typeface="Times New Roman" panose="02020603050405020304" pitchFamily="18" charset="0"/>
              </a:rPr>
              <a:t>3</a:t>
            </a:r>
            <a:r>
              <a:rPr kumimoji="0" lang="en-US" sz="1100" b="0"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-silane to CCTO is high.</a:t>
            </a:r>
            <a:endParaRPr kumimoji="0" lang="en-US" sz="1100" b="0" i="1" u="none" strike="noStrike" kern="1200" cap="none" spc="0" normalizeH="0" baseline="30000" noProof="0" dirty="0">
              <a:ln>
                <a:noFill/>
              </a:ln>
              <a:solidFill>
                <a:schemeClr val="bg1"/>
              </a:solidFill>
              <a:effectLst/>
              <a:uLnTx/>
              <a:uFillTx/>
              <a:latin typeface="Times New Roman" panose="02020603050405020304" pitchFamily="18" charset="0"/>
              <a:cs typeface="Times New Roman" panose="02020603050405020304" pitchFamily="18" charset="0"/>
            </a:endParaRPr>
          </a:p>
          <a:p>
            <a:pPr lvl="0" algn="ctr" defTabSz="457200">
              <a:defRPr/>
            </a:pPr>
            <a:r>
              <a:rPr lang="en-US" sz="1100" i="1" dirty="0">
                <a:solidFill>
                  <a:schemeClr val="bg1"/>
                </a:solidFill>
                <a:latin typeface="Times New Roman" panose="02020603050405020304" pitchFamily="18" charset="0"/>
                <a:cs typeface="Times New Roman" panose="02020603050405020304" pitchFamily="18" charset="0"/>
              </a:rPr>
              <a:t>(Tong, Y., Zhang, L., Bass, P., </a:t>
            </a:r>
            <a:r>
              <a:rPr lang="en-US" sz="1100" i="1" dirty="0" err="1">
                <a:solidFill>
                  <a:schemeClr val="bg1"/>
                </a:solidFill>
                <a:latin typeface="Times New Roman" panose="02020603050405020304" pitchFamily="18" charset="0"/>
                <a:cs typeface="Times New Roman" panose="02020603050405020304" pitchFamily="18" charset="0"/>
              </a:rPr>
              <a:t>Rolin</a:t>
            </a:r>
            <a:r>
              <a:rPr lang="en-US" sz="1100" i="1" dirty="0">
                <a:solidFill>
                  <a:schemeClr val="bg1"/>
                </a:solidFill>
                <a:latin typeface="Times New Roman" panose="02020603050405020304" pitchFamily="18" charset="0"/>
                <a:cs typeface="Times New Roman" panose="02020603050405020304" pitchFamily="18" charset="0"/>
              </a:rPr>
              <a:t>, T. D., &amp; Cheng, Z-Y. Influence of </a:t>
            </a:r>
            <a:r>
              <a:rPr lang="en-US" sz="1100" i="1" dirty="0" err="1">
                <a:solidFill>
                  <a:schemeClr val="bg1"/>
                </a:solidFill>
                <a:latin typeface="Times New Roman" panose="02020603050405020304" pitchFamily="18" charset="0"/>
                <a:cs typeface="Times New Roman" panose="02020603050405020304" pitchFamily="18" charset="0"/>
              </a:rPr>
              <a:t>silane</a:t>
            </a:r>
            <a:r>
              <a:rPr lang="en-US" sz="1100" i="1" dirty="0">
                <a:solidFill>
                  <a:schemeClr val="bg1"/>
                </a:solidFill>
                <a:latin typeface="Times New Roman" panose="02020603050405020304" pitchFamily="18" charset="0"/>
                <a:cs typeface="Times New Roman" panose="02020603050405020304" pitchFamily="18" charset="0"/>
              </a:rPr>
              <a:t> coupling agent on microstructure and properties of CCTO-P (VDF-CTFE) composites. )</a:t>
            </a:r>
            <a:endParaRPr kumimoji="0" lang="en-US" sz="1100" i="1" u="none" strike="noStrike" kern="1200" cap="none" spc="0" normalizeH="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5"/>
          <a:stretch>
            <a:fillRect/>
          </a:stretch>
        </p:blipFill>
        <p:spPr>
          <a:xfrm>
            <a:off x="5871922" y="1297674"/>
            <a:ext cx="5944115" cy="2676376"/>
          </a:xfrm>
          <a:prstGeom prst="rect">
            <a:avLst/>
          </a:prstGeom>
        </p:spPr>
      </p:pic>
      <p:sp>
        <p:nvSpPr>
          <p:cNvPr id="16" name="Rectangle 15"/>
          <p:cNvSpPr/>
          <p:nvPr/>
        </p:nvSpPr>
        <p:spPr>
          <a:xfrm>
            <a:off x="6938649" y="3695618"/>
            <a:ext cx="3810659" cy="276999"/>
          </a:xfrm>
          <a:prstGeom prst="rect">
            <a:avLst/>
          </a:prstGeom>
        </p:spPr>
        <p:txBody>
          <a:bodyPr wrap="none">
            <a:spAutoFit/>
          </a:bodyPr>
          <a:lstStyle/>
          <a:p>
            <a:r>
              <a:rPr lang="en-US" sz="1200" i="1" dirty="0">
                <a:solidFill>
                  <a:schemeClr val="bg1"/>
                </a:solidFill>
                <a:latin typeface="Times New Roman" panose="02020603050405020304" pitchFamily="18" charset="0"/>
                <a:ea typeface="等线" panose="02010600030101010101" pitchFamily="2" charset="-122"/>
              </a:rPr>
              <a:t>Basic information of coupling agents used in the research</a:t>
            </a:r>
            <a:endParaRPr lang="en-US" i="1" dirty="0">
              <a:solidFill>
                <a:schemeClr val="bg1"/>
              </a:solidFill>
            </a:endParaRPr>
          </a:p>
        </p:txBody>
      </p:sp>
      <p:pic>
        <p:nvPicPr>
          <p:cNvPr id="26" name="Picture 25"/>
          <p:cNvPicPr>
            <a:picLocks noChangeAspect="1"/>
          </p:cNvPicPr>
          <p:nvPr/>
        </p:nvPicPr>
        <p:blipFill>
          <a:blip r:embed="rId6"/>
          <a:stretch>
            <a:fillRect/>
          </a:stretch>
        </p:blipFill>
        <p:spPr>
          <a:xfrm>
            <a:off x="5294269" y="4248183"/>
            <a:ext cx="6797629" cy="1761897"/>
          </a:xfrm>
          <a:prstGeom prst="rect">
            <a:avLst/>
          </a:prstGeom>
        </p:spPr>
      </p:pic>
      <p:pic>
        <p:nvPicPr>
          <p:cNvPr id="11" name="Picture 10">
            <a:extLst>
              <a:ext uri="{FF2B5EF4-FFF2-40B4-BE49-F238E27FC236}">
                <a16:creationId xmlns:a16="http://schemas.microsoft.com/office/drawing/2014/main" id="{C637EFED-BD10-4117-860B-A5FA002A949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1712417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941280" y="-80765"/>
            <a:ext cx="10058400" cy="1186770"/>
          </a:xfrm>
        </p:spPr>
        <p:txBody>
          <a:bodyPr>
            <a:noAutofit/>
          </a:bodyPr>
          <a:lstStyle/>
          <a:p>
            <a:pPr algn="l"/>
            <a:r>
              <a:rPr lang="en-US" sz="4000" dirty="0">
                <a:solidFill>
                  <a:schemeClr val="tx1"/>
                </a:solidFill>
                <a:latin typeface="+mj-lt"/>
              </a:rPr>
              <a:t>Sample Preparation and Characterization: </a:t>
            </a:r>
            <a:r>
              <a:rPr lang="en-US" sz="4000" dirty="0">
                <a:solidFill>
                  <a:schemeClr val="tx1"/>
                </a:solidFill>
                <a:latin typeface="+mj-lt"/>
                <a:cs typeface="Times New Roman" panose="02020603050405020304" pitchFamily="18" charset="0"/>
              </a:rPr>
              <a:t>Polymer-Coupling Agent All-Organic Composite</a:t>
            </a:r>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8767" y="4579685"/>
            <a:ext cx="4109060" cy="307777"/>
          </a:xfrm>
          <a:prstGeom prst="rect">
            <a:avLst/>
          </a:prstGeom>
        </p:spPr>
      </p:pic>
      <p:pic>
        <p:nvPicPr>
          <p:cNvPr id="11" name="Picture 10"/>
          <p:cNvPicPr>
            <a:picLocks noChangeAspect="1"/>
          </p:cNvPicPr>
          <p:nvPr/>
        </p:nvPicPr>
        <p:blipFill>
          <a:blip r:embed="rId4"/>
          <a:stretch>
            <a:fillRect/>
          </a:stretch>
        </p:blipFill>
        <p:spPr>
          <a:xfrm>
            <a:off x="2547969" y="4311438"/>
            <a:ext cx="445047" cy="268247"/>
          </a:xfrm>
          <a:prstGeom prst="rect">
            <a:avLst/>
          </a:prstGeom>
        </p:spPr>
      </p:pic>
      <p:sp>
        <p:nvSpPr>
          <p:cNvPr id="12" name="TextBox 11"/>
          <p:cNvSpPr txBox="1"/>
          <p:nvPr/>
        </p:nvSpPr>
        <p:spPr>
          <a:xfrm>
            <a:off x="766685" y="4581192"/>
            <a:ext cx="4109060" cy="307777"/>
          </a:xfrm>
          <a:prstGeom prst="rect">
            <a:avLst/>
          </a:prstGeom>
          <a:noFill/>
        </p:spPr>
        <p:txBody>
          <a:bodyPr wrap="square" rtlCol="0">
            <a:spAutoFit/>
          </a:bodyPr>
          <a:lstStyle/>
          <a:p>
            <a:pPr algn="ctr"/>
            <a:r>
              <a:rPr lang="en-US" altLang="zh-CN" sz="1400" dirty="0">
                <a:solidFill>
                  <a:schemeClr val="bg1"/>
                </a:solidFill>
                <a:latin typeface="Times New Roman" panose="02020603050405020304" pitchFamily="18" charset="0"/>
                <a:cs typeface="Times New Roman" panose="02020603050405020304" pitchFamily="18" charset="0"/>
              </a:rPr>
              <a:t>160</a:t>
            </a:r>
            <a:r>
              <a:rPr lang="zh-CN" altLang="en-US" sz="1400" dirty="0">
                <a:solidFill>
                  <a:schemeClr val="bg1"/>
                </a:solidFill>
                <a:latin typeface="Times New Roman" panose="02020603050405020304" pitchFamily="18" charset="0"/>
                <a:cs typeface="Times New Roman" panose="02020603050405020304" pitchFamily="18" charset="0"/>
              </a:rPr>
              <a:t>℃ </a:t>
            </a:r>
            <a:r>
              <a:rPr lang="en-US" altLang="zh-CN" sz="1400" dirty="0">
                <a:solidFill>
                  <a:schemeClr val="bg1"/>
                </a:solidFill>
                <a:latin typeface="Times New Roman" panose="02020603050405020304" pitchFamily="18" charset="0"/>
                <a:cs typeface="Times New Roman" panose="02020603050405020304" pitchFamily="18" charset="0"/>
              </a:rPr>
              <a:t>Quench for 15 Minutes   </a:t>
            </a:r>
            <a:endParaRPr lang="en-US" sz="1400" dirty="0">
              <a:solidFill>
                <a:schemeClr val="bg1"/>
              </a:solidFill>
              <a:latin typeface="Times New Roman" panose="02020603050405020304" pitchFamily="18" charset="0"/>
              <a:cs typeface="Times New Roman" panose="02020603050405020304" pitchFamily="18" charset="0"/>
            </a:endParaRPr>
          </a:p>
        </p:txBody>
      </p:sp>
      <p:pic>
        <p:nvPicPr>
          <p:cNvPr id="13" name="Picture 12"/>
          <p:cNvPicPr>
            <a:picLocks noChangeAspect="1"/>
          </p:cNvPicPr>
          <p:nvPr/>
        </p:nvPicPr>
        <p:blipFill>
          <a:blip r:embed="rId5"/>
          <a:stretch>
            <a:fillRect/>
          </a:stretch>
        </p:blipFill>
        <p:spPr>
          <a:xfrm>
            <a:off x="768767" y="3097076"/>
            <a:ext cx="4110859" cy="603556"/>
          </a:xfrm>
          <a:prstGeom prst="rect">
            <a:avLst/>
          </a:prstGeom>
        </p:spPr>
      </p:pic>
      <p:sp>
        <p:nvSpPr>
          <p:cNvPr id="14" name="Rectangle 13"/>
          <p:cNvSpPr/>
          <p:nvPr/>
        </p:nvSpPr>
        <p:spPr>
          <a:xfrm>
            <a:off x="768768" y="2203362"/>
            <a:ext cx="2013842" cy="599090"/>
          </a:xfrm>
          <a:prstGeom prst="rect">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Dissolve P(VDF-HFP) as the Matrix  </a:t>
            </a:r>
          </a:p>
        </p:txBody>
      </p:sp>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61902" y="2204048"/>
            <a:ext cx="2013843" cy="604819"/>
          </a:xfrm>
          <a:prstGeom prst="rect">
            <a:avLst/>
          </a:prstGeom>
        </p:spPr>
      </p:pic>
      <p:sp>
        <p:nvSpPr>
          <p:cNvPr id="16" name="TextBox 15"/>
          <p:cNvSpPr txBox="1"/>
          <p:nvPr/>
        </p:nvSpPr>
        <p:spPr>
          <a:xfrm>
            <a:off x="2823297" y="2266753"/>
            <a:ext cx="2167759" cy="523220"/>
          </a:xfrm>
          <a:prstGeom prst="rect">
            <a:avLst/>
          </a:prstGeom>
          <a:noFill/>
        </p:spPr>
        <p:txBody>
          <a:bodyPr wrap="square" rtlCol="0">
            <a:spAutoFit/>
          </a:bodyPr>
          <a:lstStyle/>
          <a:p>
            <a:pPr algn="ctr" defTabSz="914400"/>
            <a:r>
              <a:rPr lang="en-US" sz="1400" dirty="0">
                <a:solidFill>
                  <a:schemeClr val="bg1"/>
                </a:solidFill>
                <a:latin typeface="Times New Roman" panose="02020603050405020304" pitchFamily="18" charset="0"/>
                <a:cs typeface="Times New Roman" panose="02020603050405020304" pitchFamily="18" charset="0"/>
              </a:rPr>
              <a:t>Dissolve Coupling Agent into a Solution  </a:t>
            </a:r>
          </a:p>
        </p:txBody>
      </p:sp>
      <p:pic>
        <p:nvPicPr>
          <p:cNvPr id="17" name="Picture 1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6685" y="3963876"/>
            <a:ext cx="4109060" cy="320612"/>
          </a:xfrm>
          <a:prstGeom prst="rect">
            <a:avLst/>
          </a:prstGeom>
        </p:spPr>
      </p:pic>
      <p:sp>
        <p:nvSpPr>
          <p:cNvPr id="18" name="TextBox 17"/>
          <p:cNvSpPr txBox="1"/>
          <p:nvPr/>
        </p:nvSpPr>
        <p:spPr>
          <a:xfrm>
            <a:off x="916302" y="3175682"/>
            <a:ext cx="3708379" cy="523220"/>
          </a:xfrm>
          <a:prstGeom prst="rect">
            <a:avLst/>
          </a:prstGeom>
          <a:noFill/>
        </p:spPr>
        <p:txBody>
          <a:bodyPr wrap="square" rtlCol="0">
            <a:spAutoFit/>
          </a:bodyPr>
          <a:lstStyle/>
          <a:p>
            <a:pPr algn="ctr" defTabSz="914400"/>
            <a:r>
              <a:rPr lang="en-US" sz="1400" dirty="0">
                <a:solidFill>
                  <a:schemeClr val="bg1"/>
                </a:solidFill>
                <a:latin typeface="Times New Roman" panose="02020603050405020304" pitchFamily="18" charset="0"/>
                <a:cs typeface="Times New Roman" panose="02020603050405020304" pitchFamily="18" charset="0"/>
              </a:rPr>
              <a:t>Mix P(VDF-HFP) Matrix Solution and Coupling Agent Solution </a:t>
            </a:r>
          </a:p>
        </p:txBody>
      </p:sp>
      <p:sp>
        <p:nvSpPr>
          <p:cNvPr id="19" name="TextBox 18"/>
          <p:cNvSpPr txBox="1"/>
          <p:nvPr/>
        </p:nvSpPr>
        <p:spPr>
          <a:xfrm>
            <a:off x="766685" y="3965606"/>
            <a:ext cx="4109059" cy="307777"/>
          </a:xfrm>
          <a:prstGeom prst="rect">
            <a:avLst/>
          </a:prstGeom>
          <a:noFill/>
        </p:spPr>
        <p:txBody>
          <a:bodyPr wrap="square" rtlCol="0">
            <a:spAutoFit/>
          </a:bodyPr>
          <a:lstStyle/>
          <a:p>
            <a:pPr algn="ctr" defTabSz="914400"/>
            <a:r>
              <a:rPr lang="en-US" sz="1400" dirty="0">
                <a:solidFill>
                  <a:schemeClr val="bg1"/>
                </a:solidFill>
                <a:latin typeface="Times New Roman" panose="02020603050405020304" pitchFamily="18" charset="0"/>
                <a:cs typeface="Times New Roman" panose="02020603050405020304" pitchFamily="18" charset="0"/>
              </a:rPr>
              <a:t>70</a:t>
            </a:r>
            <a:r>
              <a:rPr lang="zh-CN" altLang="en-US" sz="1400"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1400"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Solution Casting for 12 Hours  </a:t>
            </a:r>
            <a:endParaRPr lang="en-US" sz="1400" dirty="0">
              <a:solidFill>
                <a:schemeClr val="bg1"/>
              </a:solidFill>
              <a:latin typeface="Times New Roman" panose="02020603050405020304" pitchFamily="18" charset="0"/>
              <a:cs typeface="Times New Roman" panose="02020603050405020304" pitchFamily="18" charset="0"/>
            </a:endParaRPr>
          </a:p>
        </p:txBody>
      </p:sp>
      <p:sp>
        <p:nvSpPr>
          <p:cNvPr id="20" name="Arrow: Down 19"/>
          <p:cNvSpPr/>
          <p:nvPr/>
        </p:nvSpPr>
        <p:spPr>
          <a:xfrm>
            <a:off x="1563501" y="2829191"/>
            <a:ext cx="413844" cy="256780"/>
          </a:xfrm>
          <a:prstGeom prst="downArrow">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pic>
        <p:nvPicPr>
          <p:cNvPr id="21" name="Picture 20"/>
          <p:cNvPicPr>
            <a:picLocks noChangeAspect="1"/>
          </p:cNvPicPr>
          <p:nvPr/>
        </p:nvPicPr>
        <p:blipFill>
          <a:blip r:embed="rId7"/>
          <a:stretch>
            <a:fillRect/>
          </a:stretch>
        </p:blipFill>
        <p:spPr>
          <a:xfrm>
            <a:off x="3646299" y="2848704"/>
            <a:ext cx="445047" cy="268247"/>
          </a:xfrm>
          <a:prstGeom prst="rect">
            <a:avLst/>
          </a:prstGeom>
        </p:spPr>
      </p:pic>
      <p:pic>
        <p:nvPicPr>
          <p:cNvPr id="22" name="Picture 21"/>
          <p:cNvPicPr>
            <a:picLocks noChangeAspect="1"/>
          </p:cNvPicPr>
          <p:nvPr/>
        </p:nvPicPr>
        <p:blipFill>
          <a:blip r:embed="rId7"/>
          <a:stretch>
            <a:fillRect/>
          </a:stretch>
        </p:blipFill>
        <p:spPr>
          <a:xfrm>
            <a:off x="2547969" y="3709968"/>
            <a:ext cx="445047" cy="268247"/>
          </a:xfrm>
          <a:prstGeom prst="rect">
            <a:avLst/>
          </a:prstGeom>
        </p:spPr>
      </p:pic>
      <p:pic>
        <p:nvPicPr>
          <p:cNvPr id="23" name="Picture 22"/>
          <p:cNvPicPr>
            <a:picLocks noChangeAspect="1"/>
          </p:cNvPicPr>
          <p:nvPr/>
        </p:nvPicPr>
        <p:blipFill>
          <a:blip r:embed="rId8"/>
          <a:stretch>
            <a:fillRect/>
          </a:stretch>
        </p:blipFill>
        <p:spPr>
          <a:xfrm>
            <a:off x="766685" y="5156665"/>
            <a:ext cx="4109060" cy="310923"/>
          </a:xfrm>
          <a:prstGeom prst="rect">
            <a:avLst/>
          </a:prstGeom>
        </p:spPr>
      </p:pic>
      <p:pic>
        <p:nvPicPr>
          <p:cNvPr id="24" name="Picture 23"/>
          <p:cNvPicPr>
            <a:picLocks noChangeAspect="1"/>
          </p:cNvPicPr>
          <p:nvPr/>
        </p:nvPicPr>
        <p:blipFill>
          <a:blip r:embed="rId9"/>
          <a:stretch>
            <a:fillRect/>
          </a:stretch>
        </p:blipFill>
        <p:spPr>
          <a:xfrm>
            <a:off x="2547969" y="4895294"/>
            <a:ext cx="445047" cy="268247"/>
          </a:xfrm>
          <a:prstGeom prst="rect">
            <a:avLst/>
          </a:prstGeom>
        </p:spPr>
      </p:pic>
      <p:sp>
        <p:nvSpPr>
          <p:cNvPr id="25" name="TextBox 24"/>
          <p:cNvSpPr txBox="1"/>
          <p:nvPr/>
        </p:nvSpPr>
        <p:spPr>
          <a:xfrm>
            <a:off x="1981225" y="5184832"/>
            <a:ext cx="1679980" cy="307777"/>
          </a:xfrm>
          <a:prstGeom prst="rect">
            <a:avLst/>
          </a:prstGeom>
          <a:noFill/>
        </p:spPr>
        <p:txBody>
          <a:bodyPr wrap="square" rtlCol="0">
            <a:spAutoFit/>
          </a:bodyPr>
          <a:lstStyle/>
          <a:p>
            <a:pPr algn="ctr"/>
            <a:r>
              <a:rPr lang="en-US" sz="1400" dirty="0">
                <a:solidFill>
                  <a:schemeClr val="bg1"/>
                </a:solidFill>
                <a:latin typeface="Times New Roman" panose="02020603050405020304" pitchFamily="18" charset="0"/>
                <a:cs typeface="Times New Roman" panose="02020603050405020304" pitchFamily="18" charset="0"/>
              </a:rPr>
              <a:t>Gold Sputter coating </a:t>
            </a:r>
          </a:p>
        </p:txBody>
      </p:sp>
      <p:sp>
        <p:nvSpPr>
          <p:cNvPr id="26" name="Rectangle 25"/>
          <p:cNvSpPr/>
          <p:nvPr/>
        </p:nvSpPr>
        <p:spPr>
          <a:xfrm>
            <a:off x="4698788" y="3552652"/>
            <a:ext cx="184731" cy="369332"/>
          </a:xfrm>
          <a:prstGeom prst="rect">
            <a:avLst/>
          </a:prstGeom>
        </p:spPr>
        <p:txBody>
          <a:bodyPr wrap="none">
            <a:spAutoFit/>
          </a:bodyPr>
          <a:lstStyle/>
          <a:p>
            <a:endParaRPr lang="en-US" dirty="0">
              <a:solidFill>
                <a:schemeClr val="bg1"/>
              </a:solidFill>
            </a:endParaRPr>
          </a:p>
        </p:txBody>
      </p:sp>
      <p:sp>
        <p:nvSpPr>
          <p:cNvPr id="27" name="Rectangle 26"/>
          <p:cNvSpPr/>
          <p:nvPr/>
        </p:nvSpPr>
        <p:spPr>
          <a:xfrm>
            <a:off x="731375" y="5467588"/>
            <a:ext cx="4394536" cy="338554"/>
          </a:xfrm>
          <a:prstGeom prst="rect">
            <a:avLst/>
          </a:prstGeom>
        </p:spPr>
        <p:txBody>
          <a:bodyPr wrap="none">
            <a:spAutoFit/>
          </a:bodyPr>
          <a:lstStyle/>
          <a:p>
            <a:r>
              <a:rPr lang="en-US" sz="1600" i="1" dirty="0">
                <a:solidFill>
                  <a:schemeClr val="bg1"/>
                </a:solidFill>
                <a:latin typeface="Times New Roman" panose="02020603050405020304" pitchFamily="18" charset="0"/>
                <a:cs typeface="Times New Roman" panose="02020603050405020304" pitchFamily="18" charset="0"/>
              </a:rPr>
              <a:t>Flowchart of fabrication process (Solution casting</a:t>
            </a:r>
            <a:r>
              <a:rPr lang="en-US" sz="1200" i="1" dirty="0">
                <a:solidFill>
                  <a:schemeClr val="bg1"/>
                </a:solidFill>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28" name="Rectangle 27"/>
              <p:cNvSpPr/>
              <p:nvPr/>
            </p:nvSpPr>
            <p:spPr>
              <a:xfrm>
                <a:off x="6146860" y="1720432"/>
                <a:ext cx="5562417" cy="4770537"/>
              </a:xfrm>
              <a:prstGeom prst="rect">
                <a:avLst/>
              </a:prstGeom>
            </p:spPr>
            <p:txBody>
              <a:bodyPr wrap="square">
                <a:spAutoFit/>
              </a:bodyPr>
              <a:lstStyle/>
              <a:p>
                <a:r>
                  <a:rPr lang="en-US" b="1" dirty="0">
                    <a:solidFill>
                      <a:schemeClr val="bg1"/>
                    </a:solidFill>
                    <a:latin typeface="Times New Roman" panose="02020603050405020304" pitchFamily="18" charset="0"/>
                    <a:cs typeface="Times New Roman" panose="02020603050405020304" pitchFamily="18" charset="0"/>
                  </a:rPr>
                  <a:t>Characterization:</a:t>
                </a:r>
              </a:p>
              <a:p>
                <a:endParaRPr lang="en-US" sz="1400" b="1" dirty="0">
                  <a:solidFill>
                    <a:schemeClr val="bg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1600" b="1" dirty="0">
                    <a:solidFill>
                      <a:schemeClr val="bg1"/>
                    </a:solidFill>
                    <a:latin typeface="Times New Roman" panose="02020603050405020304" pitchFamily="18" charset="0"/>
                    <a:cs typeface="Times New Roman" panose="02020603050405020304" pitchFamily="18" charset="0"/>
                  </a:rPr>
                  <a:t>Frequency Dependency of </a:t>
                </a:r>
                <a14:m>
                  <m:oMath xmlns:m="http://schemas.openxmlformats.org/officeDocument/2006/math">
                    <m:sSub>
                      <m:sSubPr>
                        <m:ctrlPr>
                          <a:rPr lang="en-US" sz="1600" b="1" i="1">
                            <a:solidFill>
                              <a:schemeClr val="bg1"/>
                            </a:solidFill>
                            <a:latin typeface="Cambria Math" panose="02040503050406030204" pitchFamily="18" charset="0"/>
                          </a:rPr>
                        </m:ctrlPr>
                      </m:sSubPr>
                      <m:e>
                        <m:r>
                          <m:rPr>
                            <m:sty m:val="p"/>
                          </m:rPr>
                          <a:rPr lang="el-GR" sz="1600" b="1" i="1" smtClean="0">
                            <a:solidFill>
                              <a:schemeClr val="bg1"/>
                            </a:solidFill>
                            <a:latin typeface="Cambria Math" panose="02040503050406030204" pitchFamily="18" charset="0"/>
                          </a:rPr>
                          <m:t>ε</m:t>
                        </m:r>
                      </m:e>
                      <m:sub>
                        <m:r>
                          <a:rPr lang="en-US" sz="1600" b="1" i="1">
                            <a:solidFill>
                              <a:schemeClr val="bg1"/>
                            </a:solidFill>
                            <a:latin typeface="Cambria Math" panose="02040503050406030204" pitchFamily="18" charset="0"/>
                          </a:rPr>
                          <m:t>𝒓</m:t>
                        </m:r>
                      </m:sub>
                    </m:sSub>
                    <m:r>
                      <a:rPr lang="en-US" sz="1600" b="1" i="1">
                        <a:solidFill>
                          <a:schemeClr val="bg1"/>
                        </a:solidFill>
                        <a:latin typeface="Cambria Math" panose="02040503050406030204" pitchFamily="18" charset="0"/>
                      </a:rPr>
                      <m:t> </m:t>
                    </m:r>
                  </m:oMath>
                </a14:m>
                <a:r>
                  <a:rPr lang="en-US" sz="1600" b="1" dirty="0">
                    <a:solidFill>
                      <a:schemeClr val="bg1"/>
                    </a:solidFill>
                    <a:latin typeface="Times New Roman" panose="02020603050405020304" pitchFamily="18" charset="0"/>
                    <a:cs typeface="Times New Roman" panose="02020603050405020304" pitchFamily="18" charset="0"/>
                  </a:rPr>
                  <a:t>and </a:t>
                </a:r>
                <a14:m>
                  <m:oMath xmlns:m="http://schemas.openxmlformats.org/officeDocument/2006/math">
                    <m:func>
                      <m:funcPr>
                        <m:ctrlPr>
                          <a:rPr lang="en-US" sz="1600" b="1" i="1">
                            <a:solidFill>
                              <a:schemeClr val="bg1"/>
                            </a:solidFill>
                            <a:latin typeface="Cambria Math" panose="02040503050406030204" pitchFamily="18" charset="0"/>
                          </a:rPr>
                        </m:ctrlPr>
                      </m:funcPr>
                      <m:fName>
                        <m:r>
                          <a:rPr lang="en-US" sz="1600" b="1" i="1">
                            <a:solidFill>
                              <a:schemeClr val="bg1"/>
                            </a:solidFill>
                            <a:latin typeface="Cambria Math" panose="02040503050406030204" pitchFamily="18" charset="0"/>
                          </a:rPr>
                          <m:t>𝒕𝒂𝒏</m:t>
                        </m:r>
                      </m:fName>
                      <m:e>
                        <m:r>
                          <a:rPr lang="en-US" sz="1600" b="1" i="1">
                            <a:solidFill>
                              <a:schemeClr val="bg1"/>
                            </a:solidFill>
                            <a:latin typeface="Cambria Math" panose="02040503050406030204" pitchFamily="18" charset="0"/>
                          </a:rPr>
                          <m:t>𝜹</m:t>
                        </m:r>
                      </m:e>
                    </m:func>
                    <m:r>
                      <a:rPr lang="en-US" sz="1600" b="1" i="1">
                        <a:solidFill>
                          <a:schemeClr val="bg1"/>
                        </a:solidFill>
                        <a:latin typeface="Cambria Math" panose="02040503050406030204" pitchFamily="18" charset="0"/>
                      </a:rPr>
                      <m:t> </m:t>
                    </m:r>
                  </m:oMath>
                </a14:m>
                <a:r>
                  <a:rPr lang="en-US" sz="1600" b="1" dirty="0">
                    <a:solidFill>
                      <a:schemeClr val="bg1"/>
                    </a:solidFill>
                    <a:latin typeface="Times New Roman" panose="02020603050405020304" pitchFamily="18" charset="0"/>
                    <a:cs typeface="Times New Roman" panose="02020603050405020304" pitchFamily="18" charset="0"/>
                  </a:rPr>
                  <a:t>:</a:t>
                </a:r>
              </a:p>
              <a:p>
                <a:r>
                  <a:rPr lang="en-US" sz="1600" b="1" dirty="0">
                    <a:solidFill>
                      <a:schemeClr val="bg1"/>
                    </a:solidFill>
                    <a:latin typeface="Times New Roman" panose="02020603050405020304" pitchFamily="18" charset="0"/>
                    <a:cs typeface="Times New Roman" panose="02020603050405020304" pitchFamily="18" charset="0"/>
                  </a:rPr>
                  <a:t>      </a:t>
                </a:r>
                <a:r>
                  <a:rPr lang="en-US" sz="1600" dirty="0">
                    <a:solidFill>
                      <a:schemeClr val="bg1"/>
                    </a:solidFill>
                    <a:latin typeface="Times New Roman" panose="02020603050405020304" pitchFamily="18" charset="0"/>
                    <a:cs typeface="Times New Roman" panose="02020603050405020304" pitchFamily="18" charset="0"/>
                  </a:rPr>
                  <a:t>Instrument: Agilent 4294A impedance analyzer </a:t>
                </a:r>
                <a:endParaRPr lang="en-US" sz="1600" b="1" dirty="0">
                  <a:solidFill>
                    <a:schemeClr val="bg1"/>
                  </a:solidFill>
                  <a:latin typeface="Times New Roman" panose="02020603050405020304" pitchFamily="18" charset="0"/>
                  <a:cs typeface="Times New Roman" panose="02020603050405020304" pitchFamily="18" charset="0"/>
                </a:endParaRPr>
              </a:p>
              <a:p>
                <a:r>
                  <a:rPr lang="en-US" sz="1600" dirty="0">
                    <a:solidFill>
                      <a:schemeClr val="bg1"/>
                    </a:solidFill>
                    <a:latin typeface="Times New Roman" panose="02020603050405020304" pitchFamily="18" charset="0"/>
                    <a:cs typeface="Times New Roman" panose="02020603050405020304" pitchFamily="18" charset="0"/>
                  </a:rPr>
                  <a:t>      Test frequency range: 100 Hz to 1 MHz</a:t>
                </a:r>
              </a:p>
              <a:p>
                <a:r>
                  <a:rPr lang="en-US" sz="1600" dirty="0">
                    <a:solidFill>
                      <a:schemeClr val="bg1"/>
                    </a:solidFill>
                    <a:latin typeface="Times New Roman" panose="02020603050405020304" pitchFamily="18" charset="0"/>
                    <a:cs typeface="Times New Roman" panose="02020603050405020304" pitchFamily="18" charset="0"/>
                  </a:rPr>
                  <a:t>      Temperature: 20 ℃</a:t>
                </a:r>
              </a:p>
              <a:p>
                <a:endParaRPr lang="en-US" sz="1600" dirty="0">
                  <a:solidFill>
                    <a:schemeClr val="bg1"/>
                  </a:solidFill>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Ø"/>
                </a:pPr>
                <a:r>
                  <a:rPr lang="en-US" sz="1600" b="1" dirty="0">
                    <a:solidFill>
                      <a:schemeClr val="bg1"/>
                    </a:solidFill>
                    <a:latin typeface="Times New Roman" panose="02020603050405020304" pitchFamily="18" charset="0"/>
                    <a:cs typeface="Times New Roman" panose="02020603050405020304" pitchFamily="18" charset="0"/>
                  </a:rPr>
                  <a:t>Dielectric Breakdown Strengths</a:t>
                </a:r>
              </a:p>
              <a:p>
                <a:pPr lvl="0"/>
                <a:r>
                  <a:rPr lang="en-US" sz="1600" b="1" dirty="0">
                    <a:solidFill>
                      <a:schemeClr val="bg1"/>
                    </a:solidFill>
                    <a:latin typeface="Times New Roman" panose="02020603050405020304" pitchFamily="18" charset="0"/>
                    <a:cs typeface="Times New Roman" panose="02020603050405020304" pitchFamily="18" charset="0"/>
                  </a:rPr>
                  <a:t>      </a:t>
                </a:r>
                <a:r>
                  <a:rPr lang="en-US" sz="1600" dirty="0">
                    <a:solidFill>
                      <a:schemeClr val="bg1"/>
                    </a:solidFill>
                    <a:latin typeface="Times New Roman" panose="02020603050405020304" pitchFamily="18" charset="0"/>
                    <a:cs typeface="Times New Roman" panose="02020603050405020304" pitchFamily="18" charset="0"/>
                  </a:rPr>
                  <a:t>Instrument: Trek model 610D high voltage supply/amplifier </a:t>
                </a:r>
              </a:p>
              <a:p>
                <a:pPr lvl="0"/>
                <a:r>
                  <a:rPr lang="en-US" sz="1600" dirty="0">
                    <a:solidFill>
                      <a:schemeClr val="bg1"/>
                    </a:solidFill>
                    <a:latin typeface="Times New Roman" panose="02020603050405020304" pitchFamily="18" charset="0"/>
                    <a:cs typeface="Times New Roman" panose="02020603050405020304" pitchFamily="18" charset="0"/>
                  </a:rPr>
                  <a:t>      Test under DC field</a:t>
                </a:r>
              </a:p>
              <a:p>
                <a:pPr lvl="0"/>
                <a:r>
                  <a:rPr lang="en-US" sz="1600" dirty="0">
                    <a:solidFill>
                      <a:schemeClr val="bg1"/>
                    </a:solidFill>
                    <a:latin typeface="Times New Roman" panose="02020603050405020304" pitchFamily="18" charset="0"/>
                    <a:cs typeface="Times New Roman" panose="02020603050405020304" pitchFamily="18" charset="0"/>
                  </a:rPr>
                  <a:t>      Test voltage range: 0 V to breakdown</a:t>
                </a:r>
              </a:p>
              <a:p>
                <a:pPr lvl="0"/>
                <a:r>
                  <a:rPr lang="en-US" sz="1600" dirty="0">
                    <a:solidFill>
                      <a:schemeClr val="bg1"/>
                    </a:solidFill>
                    <a:latin typeface="Times New Roman" panose="02020603050405020304" pitchFamily="18" charset="0"/>
                    <a:cs typeface="Times New Roman" panose="02020603050405020304" pitchFamily="18" charset="0"/>
                  </a:rPr>
                  <a:t>      Voltage Changing Rate: 100 V/s</a:t>
                </a:r>
              </a:p>
              <a:p>
                <a:r>
                  <a:rPr lang="en-US" sz="1600" dirty="0">
                    <a:solidFill>
                      <a:schemeClr val="bg1"/>
                    </a:solidFill>
                    <a:latin typeface="Times New Roman" panose="02020603050405020304" pitchFamily="18" charset="0"/>
                    <a:cs typeface="Times New Roman" panose="02020603050405020304" pitchFamily="18" charset="0"/>
                  </a:rPr>
                  <a:t>      Temperature: 17 ℃</a:t>
                </a:r>
              </a:p>
              <a:p>
                <a:endParaRPr lang="en-US" sz="1600" dirty="0">
                  <a:solidFill>
                    <a:schemeClr val="bg1"/>
                  </a:solidFill>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Ø"/>
                </a:pPr>
                <a:r>
                  <a:rPr lang="en-US" sz="1600" b="1" dirty="0">
                    <a:solidFill>
                      <a:schemeClr val="bg1"/>
                    </a:solidFill>
                    <a:latin typeface="Times New Roman" panose="02020603050405020304" pitchFamily="18" charset="0"/>
                    <a:cs typeface="Times New Roman" panose="02020603050405020304" pitchFamily="18" charset="0"/>
                  </a:rPr>
                  <a:t>Polarization-electric field (P-E) hysteresis loops:</a:t>
                </a:r>
              </a:p>
              <a:p>
                <a:pPr lvl="0"/>
                <a:r>
                  <a:rPr lang="en-US" sz="1600" b="1" dirty="0">
                    <a:solidFill>
                      <a:schemeClr val="bg1"/>
                    </a:solidFill>
                    <a:latin typeface="Times New Roman" panose="02020603050405020304" pitchFamily="18" charset="0"/>
                    <a:cs typeface="Times New Roman" panose="02020603050405020304" pitchFamily="18" charset="0"/>
                  </a:rPr>
                  <a:t>      </a:t>
                </a:r>
                <a:r>
                  <a:rPr lang="en-US" sz="1600" dirty="0">
                    <a:solidFill>
                      <a:schemeClr val="bg1"/>
                    </a:solidFill>
                    <a:latin typeface="Times New Roman" panose="02020603050405020304" pitchFamily="18" charset="0"/>
                    <a:cs typeface="Times New Roman" panose="02020603050405020304" pitchFamily="18" charset="0"/>
                  </a:rPr>
                  <a:t>Instrument: Precision-LC100 system </a:t>
                </a:r>
              </a:p>
              <a:p>
                <a:pPr lvl="0"/>
                <a:r>
                  <a:rPr lang="en-US" sz="1600" dirty="0">
                    <a:solidFill>
                      <a:schemeClr val="bg1"/>
                    </a:solidFill>
                    <a:latin typeface="Times New Roman" panose="02020603050405020304" pitchFamily="18" charset="0"/>
                    <a:cs typeface="Times New Roman" panose="02020603050405020304" pitchFamily="18" charset="0"/>
                  </a:rPr>
                  <a:t>      Test electric field range: 5 MV/m to breakdown</a:t>
                </a:r>
              </a:p>
              <a:p>
                <a:pPr lvl="0"/>
                <a:r>
                  <a:rPr lang="en-US" sz="1600" dirty="0">
                    <a:solidFill>
                      <a:schemeClr val="bg1"/>
                    </a:solidFill>
                    <a:latin typeface="Times New Roman" panose="02020603050405020304" pitchFamily="18" charset="0"/>
                    <a:cs typeface="Times New Roman" panose="02020603050405020304" pitchFamily="18" charset="0"/>
                  </a:rPr>
                  <a:t>      Test frequency: 100 Hz</a:t>
                </a:r>
              </a:p>
              <a:p>
                <a:pPr lvl="0"/>
                <a:r>
                  <a:rPr lang="en-US" sz="1600" dirty="0">
                    <a:solidFill>
                      <a:schemeClr val="bg1"/>
                    </a:solidFill>
                    <a:latin typeface="Times New Roman" panose="02020603050405020304" pitchFamily="18" charset="0"/>
                    <a:cs typeface="Times New Roman" panose="02020603050405020304" pitchFamily="18" charset="0"/>
                  </a:rPr>
                  <a:t>      Temperature: 17 ℃</a:t>
                </a:r>
              </a:p>
            </p:txBody>
          </p:sp>
        </mc:Choice>
        <mc:Fallback xmlns="">
          <p:sp>
            <p:nvSpPr>
              <p:cNvPr id="28" name="Rectangle 27"/>
              <p:cNvSpPr>
                <a:spLocks noRot="1" noChangeAspect="1" noMove="1" noResize="1" noEditPoints="1" noAdjustHandles="1" noChangeArrowheads="1" noChangeShapeType="1" noTextEdit="1"/>
              </p:cNvSpPr>
              <p:nvPr/>
            </p:nvSpPr>
            <p:spPr>
              <a:xfrm>
                <a:off x="6146860" y="1720432"/>
                <a:ext cx="5562417" cy="4770537"/>
              </a:xfrm>
              <a:prstGeom prst="rect">
                <a:avLst/>
              </a:prstGeom>
              <a:blipFill>
                <a:blip r:embed="rId10"/>
                <a:stretch>
                  <a:fillRect l="-682" t="-531" b="-531"/>
                </a:stretch>
              </a:blipFill>
            </p:spPr>
            <p:txBody>
              <a:bodyPr/>
              <a:lstStyle/>
              <a:p>
                <a:r>
                  <a:rPr lang="en-US">
                    <a:noFill/>
                  </a:rPr>
                  <a:t> </a:t>
                </a:r>
              </a:p>
            </p:txBody>
          </p:sp>
        </mc:Fallback>
      </mc:AlternateContent>
      <p:sp>
        <p:nvSpPr>
          <p:cNvPr id="29" name="Rectangle 28"/>
          <p:cNvSpPr/>
          <p:nvPr/>
        </p:nvSpPr>
        <p:spPr>
          <a:xfrm flipH="1">
            <a:off x="5613526" y="1833513"/>
            <a:ext cx="45719" cy="4532802"/>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30" name="Picture 29">
            <a:extLst>
              <a:ext uri="{FF2B5EF4-FFF2-40B4-BE49-F238E27FC236}">
                <a16:creationId xmlns:a16="http://schemas.microsoft.com/office/drawing/2014/main" id="{042DD0DE-2385-47B0-8BF2-05C2DD1D33E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31" name="TextBox 30">
            <a:extLst>
              <a:ext uri="{FF2B5EF4-FFF2-40B4-BE49-F238E27FC236}">
                <a16:creationId xmlns:a16="http://schemas.microsoft.com/office/drawing/2014/main" id="{00802088-44B2-4B00-8AF5-17068B228F1A}"/>
              </a:ext>
            </a:extLst>
          </p:cNvPr>
          <p:cNvSpPr txBox="1"/>
          <p:nvPr/>
        </p:nvSpPr>
        <p:spPr>
          <a:xfrm>
            <a:off x="436437" y="1684624"/>
            <a:ext cx="22541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S PGothic" charset="-128"/>
                <a:cs typeface="Times New Roman" panose="02020603050405020304" pitchFamily="18" charset="0"/>
              </a:rPr>
              <a:t>Sample Preparation:</a:t>
            </a:r>
          </a:p>
        </p:txBody>
      </p:sp>
    </p:spTree>
    <p:extLst>
      <p:ext uri="{BB962C8B-B14F-4D97-AF65-F5344CB8AC3E}">
        <p14:creationId xmlns:p14="http://schemas.microsoft.com/office/powerpoint/2010/main" val="11546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51796" y="1571169"/>
            <a:ext cx="10185766" cy="5522753"/>
          </a:xfrm>
          <a:prstGeom prst="rect">
            <a:avLst/>
          </a:prstGeom>
        </p:spPr>
      </p:pic>
      <p:sp>
        <p:nvSpPr>
          <p:cNvPr id="8" name="Rectangle 7"/>
          <p:cNvSpPr/>
          <p:nvPr/>
        </p:nvSpPr>
        <p:spPr>
          <a:xfrm>
            <a:off x="10198577" y="3247160"/>
            <a:ext cx="1902642" cy="1600438"/>
          </a:xfrm>
          <a:prstGeom prst="rect">
            <a:avLst/>
          </a:prstGeom>
        </p:spPr>
        <p:txBody>
          <a:bodyPr wrap="square">
            <a:spAutoFit/>
          </a:bodyPr>
          <a:lstStyle/>
          <a:p>
            <a:pPr algn="ctr"/>
            <a:r>
              <a:rPr lang="en-US" sz="1400" i="1" dirty="0">
                <a:solidFill>
                  <a:schemeClr val="bg1"/>
                </a:solidFill>
                <a:latin typeface="Times New Roman" panose="02020603050405020304" pitchFamily="18" charset="0"/>
                <a:cs typeface="Times New Roman" panose="02020603050405020304" pitchFamily="18" charset="0"/>
              </a:rPr>
              <a:t>Frequency dependency of dielectric constant and loss with different amount of </a:t>
            </a:r>
          </a:p>
          <a:p>
            <a:pPr algn="ctr"/>
            <a:r>
              <a:rPr lang="en-US" sz="1400" i="1" dirty="0">
                <a:solidFill>
                  <a:schemeClr val="bg1"/>
                </a:solidFill>
                <a:latin typeface="Times New Roman" panose="02020603050405020304" pitchFamily="18" charset="0"/>
                <a:cs typeface="Times New Roman" panose="02020603050405020304" pitchFamily="18" charset="0"/>
              </a:rPr>
              <a:t>(a) </a:t>
            </a:r>
            <a:r>
              <a:rPr lang="en-US" sz="1400" i="1" dirty="0" err="1">
                <a:solidFill>
                  <a:schemeClr val="bg1"/>
                </a:solidFill>
                <a:latin typeface="Times New Roman" panose="02020603050405020304" pitchFamily="18" charset="0"/>
                <a:cs typeface="Times New Roman" panose="02020603050405020304" pitchFamily="18" charset="0"/>
              </a:rPr>
              <a:t>nF-tC</a:t>
            </a:r>
            <a:r>
              <a:rPr lang="en-US" sz="1400" i="1" dirty="0">
                <a:solidFill>
                  <a:schemeClr val="bg1"/>
                </a:solidFill>
                <a:latin typeface="Times New Roman" panose="02020603050405020304" pitchFamily="18" charset="0"/>
                <a:cs typeface="Times New Roman" panose="02020603050405020304" pitchFamily="18" charset="0"/>
              </a:rPr>
              <a:t> (b) </a:t>
            </a:r>
            <a:r>
              <a:rPr lang="en-US" sz="1400" i="1" dirty="0" err="1">
                <a:solidFill>
                  <a:schemeClr val="bg1"/>
                </a:solidFill>
                <a:latin typeface="Times New Roman" panose="02020603050405020304" pitchFamily="18" charset="0"/>
                <a:cs typeface="Times New Roman" panose="02020603050405020304" pitchFamily="18" charset="0"/>
              </a:rPr>
              <a:t>tDF-tC</a:t>
            </a:r>
            <a:r>
              <a:rPr lang="en-US" sz="1400" i="1" dirty="0">
                <a:solidFill>
                  <a:schemeClr val="bg1"/>
                </a:solidFill>
                <a:latin typeface="Times New Roman" panose="02020603050405020304" pitchFamily="18" charset="0"/>
                <a:cs typeface="Times New Roman" panose="02020603050405020304" pitchFamily="18" charset="0"/>
              </a:rPr>
              <a:t> and (c) </a:t>
            </a:r>
            <a:r>
              <a:rPr lang="en-US" sz="1400" i="1" dirty="0" err="1">
                <a:solidFill>
                  <a:schemeClr val="bg1"/>
                </a:solidFill>
                <a:latin typeface="Times New Roman" panose="02020603050405020304" pitchFamily="18" charset="0"/>
                <a:cs typeface="Times New Roman" panose="02020603050405020304" pitchFamily="18" charset="0"/>
              </a:rPr>
              <a:t>oDF-tC</a:t>
            </a:r>
            <a:r>
              <a:rPr lang="en-US" sz="1400" i="1" dirty="0">
                <a:solidFill>
                  <a:schemeClr val="bg1"/>
                </a:solidFill>
                <a:latin typeface="Times New Roman" panose="02020603050405020304" pitchFamily="18" charset="0"/>
                <a:cs typeface="Times New Roman" panose="02020603050405020304" pitchFamily="18" charset="0"/>
              </a:rPr>
              <a:t> with P(VDF-HFP)</a:t>
            </a:r>
          </a:p>
        </p:txBody>
      </p:sp>
      <p:sp>
        <p:nvSpPr>
          <p:cNvPr id="2" name="Rectangle 1"/>
          <p:cNvSpPr/>
          <p:nvPr/>
        </p:nvSpPr>
        <p:spPr>
          <a:xfrm>
            <a:off x="1400013" y="1291910"/>
            <a:ext cx="793807" cy="369332"/>
          </a:xfrm>
          <a:prstGeom prst="rect">
            <a:avLst/>
          </a:prstGeom>
        </p:spPr>
        <p:txBody>
          <a:bodyPr wrap="square">
            <a:spAutoFit/>
          </a:bodyPr>
          <a:lstStyle/>
          <a:p>
            <a:r>
              <a:rPr lang="en-US" i="1" dirty="0" err="1">
                <a:solidFill>
                  <a:schemeClr val="bg1"/>
                </a:solidFill>
                <a:latin typeface="Times New Roman" panose="02020603050405020304" pitchFamily="18" charset="0"/>
                <a:cs typeface="Times New Roman" panose="02020603050405020304" pitchFamily="18" charset="0"/>
              </a:rPr>
              <a:t>nF-tC</a:t>
            </a:r>
            <a:r>
              <a:rPr lang="en-US" i="1" dirty="0">
                <a:solidFill>
                  <a:schemeClr val="bg1"/>
                </a:solidFill>
                <a:latin typeface="Times New Roman" panose="02020603050405020304" pitchFamily="18" charset="0"/>
                <a:cs typeface="Times New Roman" panose="02020603050405020304" pitchFamily="18" charset="0"/>
              </a:rPr>
              <a:t> </a:t>
            </a:r>
            <a:endParaRPr lang="en-US" dirty="0">
              <a:solidFill>
                <a:schemeClr val="bg1"/>
              </a:solidFill>
            </a:endParaRPr>
          </a:p>
        </p:txBody>
      </p:sp>
      <p:sp>
        <p:nvSpPr>
          <p:cNvPr id="3" name="Rectangle 2"/>
          <p:cNvSpPr/>
          <p:nvPr/>
        </p:nvSpPr>
        <p:spPr>
          <a:xfrm>
            <a:off x="4968559" y="1291910"/>
            <a:ext cx="851515" cy="369332"/>
          </a:xfrm>
          <a:prstGeom prst="rect">
            <a:avLst/>
          </a:prstGeom>
        </p:spPr>
        <p:txBody>
          <a:bodyPr wrap="none">
            <a:spAutoFit/>
          </a:bodyPr>
          <a:lstStyle/>
          <a:p>
            <a:r>
              <a:rPr lang="en-US" i="1" dirty="0" err="1">
                <a:solidFill>
                  <a:schemeClr val="bg1"/>
                </a:solidFill>
                <a:latin typeface="Times New Roman" panose="02020603050405020304" pitchFamily="18" charset="0"/>
                <a:cs typeface="Times New Roman" panose="02020603050405020304" pitchFamily="18" charset="0"/>
              </a:rPr>
              <a:t>tDF-tC</a:t>
            </a:r>
            <a:endParaRPr lang="en-US" dirty="0">
              <a:solidFill>
                <a:schemeClr val="bg1"/>
              </a:solidFill>
            </a:endParaRPr>
          </a:p>
        </p:txBody>
      </p:sp>
      <p:sp>
        <p:nvSpPr>
          <p:cNvPr id="9" name="Rectangle 8"/>
          <p:cNvSpPr/>
          <p:nvPr/>
        </p:nvSpPr>
        <p:spPr>
          <a:xfrm>
            <a:off x="8289585" y="1291910"/>
            <a:ext cx="902811" cy="369332"/>
          </a:xfrm>
          <a:prstGeom prst="rect">
            <a:avLst/>
          </a:prstGeom>
        </p:spPr>
        <p:txBody>
          <a:bodyPr wrap="none">
            <a:spAutoFit/>
          </a:bodyPr>
          <a:lstStyle/>
          <a:p>
            <a:r>
              <a:rPr lang="en-US" i="1" dirty="0" err="1">
                <a:solidFill>
                  <a:schemeClr val="bg1"/>
                </a:solidFill>
                <a:latin typeface="Times New Roman" panose="02020603050405020304" pitchFamily="18" charset="0"/>
                <a:cs typeface="Times New Roman" panose="02020603050405020304" pitchFamily="18" charset="0"/>
              </a:rPr>
              <a:t>oDF-tC</a:t>
            </a:r>
            <a:endParaRPr lang="en-US" dirty="0">
              <a:solidFill>
                <a:schemeClr val="bg1"/>
              </a:solidFill>
            </a:endParaRPr>
          </a:p>
        </p:txBody>
      </p:sp>
      <p:sp>
        <p:nvSpPr>
          <p:cNvPr id="10" name="Title 1"/>
          <p:cNvSpPr>
            <a:spLocks noGrp="1"/>
          </p:cNvSpPr>
          <p:nvPr>
            <p:ph type="title"/>
          </p:nvPr>
        </p:nvSpPr>
        <p:spPr>
          <a:xfrm>
            <a:off x="975884" y="454233"/>
            <a:ext cx="10058400" cy="232897"/>
          </a:xfrm>
        </p:spPr>
        <p:txBody>
          <a:bodyPr>
            <a:noAutofit/>
          </a:bodyPr>
          <a:lstStyle/>
          <a:p>
            <a:pPr algn="l"/>
            <a:r>
              <a:rPr lang="en-US" sz="4000" dirty="0">
                <a:solidFill>
                  <a:schemeClr val="tx1"/>
                </a:solidFill>
                <a:latin typeface="+mn-lt"/>
              </a:rPr>
              <a:t>Sample  Characterization: </a:t>
            </a:r>
            <a:br>
              <a:rPr lang="en-US" sz="4000" dirty="0">
                <a:solidFill>
                  <a:schemeClr val="tx1"/>
                </a:solidFill>
                <a:latin typeface="+mn-lt"/>
              </a:rPr>
            </a:br>
            <a:r>
              <a:rPr lang="en-US" sz="4000" dirty="0">
                <a:solidFill>
                  <a:schemeClr val="tx1"/>
                </a:solidFill>
                <a:latin typeface="+mn-lt"/>
                <a:cs typeface="Times New Roman" panose="02020603050405020304" pitchFamily="18" charset="0"/>
              </a:rPr>
              <a:t>Polymer-Coupling Agent All-Organic Composite</a:t>
            </a:r>
          </a:p>
        </p:txBody>
      </p:sp>
      <p:pic>
        <p:nvPicPr>
          <p:cNvPr id="11" name="Picture 10">
            <a:extLst>
              <a:ext uri="{FF2B5EF4-FFF2-40B4-BE49-F238E27FC236}">
                <a16:creationId xmlns:a16="http://schemas.microsoft.com/office/drawing/2014/main" id="{E95F7BF4-E559-44BA-9786-0D44615832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3019350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54566" y="2312613"/>
            <a:ext cx="11095682" cy="1322947"/>
          </a:xfrm>
          <a:prstGeom prst="rect">
            <a:avLst/>
          </a:prstGeom>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b="13573"/>
          <a:stretch/>
        </p:blipFill>
        <p:spPr>
          <a:xfrm>
            <a:off x="354566" y="2446626"/>
            <a:ext cx="11412530" cy="3562451"/>
          </a:xfrm>
          <a:prstGeom prst="rect">
            <a:avLst/>
          </a:prstGeom>
        </p:spPr>
      </p:pic>
      <p:sp>
        <p:nvSpPr>
          <p:cNvPr id="8" name="Rectangle 7"/>
          <p:cNvSpPr/>
          <p:nvPr/>
        </p:nvSpPr>
        <p:spPr>
          <a:xfrm>
            <a:off x="2572312" y="6088207"/>
            <a:ext cx="6977038" cy="523220"/>
          </a:xfrm>
          <a:prstGeom prst="rect">
            <a:avLst/>
          </a:prstGeom>
        </p:spPr>
        <p:txBody>
          <a:bodyPr wrap="square">
            <a:spAutoFit/>
          </a:bodyPr>
          <a:lstStyle/>
          <a:p>
            <a:pPr algn="ctr"/>
            <a:r>
              <a:rPr lang="en-US" sz="1400" i="1" dirty="0">
                <a:solidFill>
                  <a:schemeClr val="bg1"/>
                </a:solidFill>
                <a:latin typeface="Times New Roman" panose="02020603050405020304" pitchFamily="18" charset="0"/>
                <a:cs typeface="Times New Roman" panose="02020603050405020304" pitchFamily="18" charset="0"/>
              </a:rPr>
              <a:t>The dielectric constant and loss with different amount of </a:t>
            </a:r>
          </a:p>
          <a:p>
            <a:pPr algn="ctr"/>
            <a:r>
              <a:rPr lang="en-US" sz="1400" i="1" dirty="0">
                <a:solidFill>
                  <a:schemeClr val="bg1"/>
                </a:solidFill>
                <a:latin typeface="Times New Roman" panose="02020603050405020304" pitchFamily="18" charset="0"/>
                <a:cs typeface="Times New Roman" panose="02020603050405020304" pitchFamily="18" charset="0"/>
              </a:rPr>
              <a:t>(a) </a:t>
            </a:r>
            <a:r>
              <a:rPr lang="en-US" sz="1400" i="1" dirty="0" err="1">
                <a:solidFill>
                  <a:schemeClr val="bg1"/>
                </a:solidFill>
                <a:latin typeface="Times New Roman" panose="02020603050405020304" pitchFamily="18" charset="0"/>
                <a:cs typeface="Times New Roman" panose="02020603050405020304" pitchFamily="18" charset="0"/>
              </a:rPr>
              <a:t>nF-tC</a:t>
            </a:r>
            <a:r>
              <a:rPr lang="en-US" sz="1400" i="1" dirty="0">
                <a:solidFill>
                  <a:schemeClr val="bg1"/>
                </a:solidFill>
                <a:latin typeface="Times New Roman" panose="02020603050405020304" pitchFamily="18" charset="0"/>
                <a:cs typeface="Times New Roman" panose="02020603050405020304" pitchFamily="18" charset="0"/>
              </a:rPr>
              <a:t> (b)</a:t>
            </a:r>
            <a:r>
              <a:rPr lang="en-US" sz="1400" i="1" dirty="0" err="1">
                <a:solidFill>
                  <a:schemeClr val="bg1"/>
                </a:solidFill>
                <a:latin typeface="Times New Roman" panose="02020603050405020304" pitchFamily="18" charset="0"/>
                <a:cs typeface="Times New Roman" panose="02020603050405020304" pitchFamily="18" charset="0"/>
              </a:rPr>
              <a:t>tDF-tC</a:t>
            </a:r>
            <a:r>
              <a:rPr lang="en-US" sz="1400" i="1" dirty="0">
                <a:solidFill>
                  <a:schemeClr val="bg1"/>
                </a:solidFill>
                <a:latin typeface="Times New Roman" panose="02020603050405020304" pitchFamily="18" charset="0"/>
                <a:cs typeface="Times New Roman" panose="02020603050405020304" pitchFamily="18" charset="0"/>
              </a:rPr>
              <a:t> and (c)</a:t>
            </a:r>
            <a:r>
              <a:rPr lang="en-US" sz="1400" i="1" dirty="0" err="1">
                <a:solidFill>
                  <a:schemeClr val="bg1"/>
                </a:solidFill>
                <a:latin typeface="Times New Roman" panose="02020603050405020304" pitchFamily="18" charset="0"/>
                <a:cs typeface="Times New Roman" panose="02020603050405020304" pitchFamily="18" charset="0"/>
              </a:rPr>
              <a:t>oDF-tC</a:t>
            </a:r>
            <a:r>
              <a:rPr lang="en-US" sz="1400" i="1" dirty="0">
                <a:solidFill>
                  <a:schemeClr val="bg1"/>
                </a:solidFill>
                <a:latin typeface="Times New Roman" panose="02020603050405020304" pitchFamily="18" charset="0"/>
                <a:cs typeface="Times New Roman" panose="02020603050405020304" pitchFamily="18" charset="0"/>
              </a:rPr>
              <a:t> with P(VDF-HFP) at certain frequency</a:t>
            </a:r>
          </a:p>
        </p:txBody>
      </p:sp>
      <p:sp>
        <p:nvSpPr>
          <p:cNvPr id="9" name="Rectangle 8"/>
          <p:cNvSpPr/>
          <p:nvPr/>
        </p:nvSpPr>
        <p:spPr>
          <a:xfrm>
            <a:off x="1976011" y="1978692"/>
            <a:ext cx="793807" cy="369332"/>
          </a:xfrm>
          <a:prstGeom prst="rect">
            <a:avLst/>
          </a:prstGeom>
        </p:spPr>
        <p:txBody>
          <a:bodyPr wrap="square">
            <a:spAutoFit/>
          </a:bodyPr>
          <a:lstStyle/>
          <a:p>
            <a:r>
              <a:rPr lang="en-US" i="1" dirty="0" err="1">
                <a:solidFill>
                  <a:schemeClr val="bg1"/>
                </a:solidFill>
                <a:latin typeface="Times New Roman" panose="02020603050405020304" pitchFamily="18" charset="0"/>
                <a:cs typeface="Times New Roman" panose="02020603050405020304" pitchFamily="18" charset="0"/>
              </a:rPr>
              <a:t>nF-tC</a:t>
            </a:r>
            <a:r>
              <a:rPr lang="en-US" i="1" dirty="0">
                <a:solidFill>
                  <a:schemeClr val="bg1"/>
                </a:solidFill>
                <a:latin typeface="Times New Roman" panose="02020603050405020304" pitchFamily="18" charset="0"/>
                <a:cs typeface="Times New Roman" panose="02020603050405020304" pitchFamily="18" charset="0"/>
              </a:rPr>
              <a:t> </a:t>
            </a:r>
            <a:endParaRPr lang="en-US" dirty="0">
              <a:solidFill>
                <a:schemeClr val="bg1"/>
              </a:solidFill>
            </a:endParaRPr>
          </a:p>
        </p:txBody>
      </p:sp>
      <p:sp>
        <p:nvSpPr>
          <p:cNvPr id="10" name="Rectangle 9"/>
          <p:cNvSpPr/>
          <p:nvPr/>
        </p:nvSpPr>
        <p:spPr>
          <a:xfrm>
            <a:off x="5717693" y="2017700"/>
            <a:ext cx="851515" cy="369332"/>
          </a:xfrm>
          <a:prstGeom prst="rect">
            <a:avLst/>
          </a:prstGeom>
        </p:spPr>
        <p:txBody>
          <a:bodyPr wrap="none">
            <a:spAutoFit/>
          </a:bodyPr>
          <a:lstStyle/>
          <a:p>
            <a:r>
              <a:rPr lang="en-US" i="1" dirty="0" err="1">
                <a:solidFill>
                  <a:schemeClr val="bg1"/>
                </a:solidFill>
                <a:latin typeface="Times New Roman" panose="02020603050405020304" pitchFamily="18" charset="0"/>
                <a:cs typeface="Times New Roman" panose="02020603050405020304" pitchFamily="18" charset="0"/>
              </a:rPr>
              <a:t>tDF-tC</a:t>
            </a:r>
            <a:endParaRPr lang="en-US" dirty="0">
              <a:solidFill>
                <a:schemeClr val="bg1"/>
              </a:solidFill>
            </a:endParaRPr>
          </a:p>
        </p:txBody>
      </p:sp>
      <p:sp>
        <p:nvSpPr>
          <p:cNvPr id="11" name="Rectangle 10"/>
          <p:cNvSpPr/>
          <p:nvPr/>
        </p:nvSpPr>
        <p:spPr>
          <a:xfrm>
            <a:off x="9788739" y="2044498"/>
            <a:ext cx="902811" cy="369332"/>
          </a:xfrm>
          <a:prstGeom prst="rect">
            <a:avLst/>
          </a:prstGeom>
        </p:spPr>
        <p:txBody>
          <a:bodyPr wrap="none">
            <a:spAutoFit/>
          </a:bodyPr>
          <a:lstStyle/>
          <a:p>
            <a:r>
              <a:rPr lang="en-US" i="1" dirty="0" err="1">
                <a:solidFill>
                  <a:schemeClr val="bg1"/>
                </a:solidFill>
                <a:latin typeface="Times New Roman" panose="02020603050405020304" pitchFamily="18" charset="0"/>
                <a:cs typeface="Times New Roman" panose="02020603050405020304" pitchFamily="18" charset="0"/>
              </a:rPr>
              <a:t>oDF-tC</a:t>
            </a:r>
            <a:endParaRPr lang="en-US" dirty="0">
              <a:solidFill>
                <a:schemeClr val="bg1"/>
              </a:solidFill>
            </a:endParaRPr>
          </a:p>
        </p:txBody>
      </p:sp>
      <p:sp>
        <p:nvSpPr>
          <p:cNvPr id="12" name="Rectangle 11"/>
          <p:cNvSpPr/>
          <p:nvPr/>
        </p:nvSpPr>
        <p:spPr>
          <a:xfrm>
            <a:off x="389735" y="-150037"/>
            <a:ext cx="10443315" cy="1323439"/>
          </a:xfrm>
          <a:prstGeom prst="rect">
            <a:avLst/>
          </a:prstGeom>
        </p:spPr>
        <p:txBody>
          <a:bodyPr wrap="square">
            <a:spAutoFit/>
          </a:bodyPr>
          <a:lstStyle/>
          <a:p>
            <a:pPr lvl="0" defTabSz="457200"/>
            <a:r>
              <a:rPr lang="en-US" sz="4000" dirty="0">
                <a:latin typeface="+mj-lt"/>
                <a:cs typeface="Times New Roman" panose="02020603050405020304" pitchFamily="18" charset="0"/>
              </a:rPr>
              <a:t>Experimental Results and Discussion:</a:t>
            </a:r>
          </a:p>
          <a:p>
            <a:pPr lvl="0" defTabSz="457200"/>
            <a:r>
              <a:rPr lang="en-US" sz="4000" dirty="0">
                <a:latin typeface="+mj-lt"/>
                <a:cs typeface="Times New Roman" panose="02020603050405020304" pitchFamily="18" charset="0"/>
              </a:rPr>
              <a:t>Polymer-Coupling Agent All-Organic Composite</a:t>
            </a:r>
            <a:endParaRPr lang="en-US" sz="4000" dirty="0">
              <a:solidFill>
                <a:srgbClr val="000000"/>
              </a:solidFill>
              <a:latin typeface="+mj-lt"/>
              <a:cs typeface="Times New Roman" panose="02020603050405020304" pitchFamily="18" charset="0"/>
            </a:endParaRPr>
          </a:p>
        </p:txBody>
      </p:sp>
      <p:sp>
        <p:nvSpPr>
          <p:cNvPr id="3" name="Arrow: Down 2"/>
          <p:cNvSpPr/>
          <p:nvPr/>
        </p:nvSpPr>
        <p:spPr>
          <a:xfrm>
            <a:off x="2796859" y="2444416"/>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Arrow: Down 12"/>
          <p:cNvSpPr/>
          <p:nvPr/>
        </p:nvSpPr>
        <p:spPr>
          <a:xfrm>
            <a:off x="6215646" y="2604315"/>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Arrow: Down 13"/>
          <p:cNvSpPr/>
          <p:nvPr/>
        </p:nvSpPr>
        <p:spPr>
          <a:xfrm rot="10800000">
            <a:off x="9906240" y="2630384"/>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Arrow: Down 15"/>
          <p:cNvSpPr/>
          <p:nvPr/>
        </p:nvSpPr>
        <p:spPr>
          <a:xfrm rot="10800000">
            <a:off x="10940046" y="2630385"/>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5" name="Picture 14">
            <a:extLst>
              <a:ext uri="{FF2B5EF4-FFF2-40B4-BE49-F238E27FC236}">
                <a16:creationId xmlns:a16="http://schemas.microsoft.com/office/drawing/2014/main" id="{BEE6ECC0-1A98-4754-807E-8107C6348D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4" name="TextBox 3">
            <a:extLst>
              <a:ext uri="{FF2B5EF4-FFF2-40B4-BE49-F238E27FC236}">
                <a16:creationId xmlns:a16="http://schemas.microsoft.com/office/drawing/2014/main" id="{5F56D312-CB85-4795-94D2-2892F958D839}"/>
              </a:ext>
            </a:extLst>
          </p:cNvPr>
          <p:cNvSpPr txBox="1"/>
          <p:nvPr/>
        </p:nvSpPr>
        <p:spPr>
          <a:xfrm>
            <a:off x="255093" y="1364718"/>
            <a:ext cx="5856090" cy="461665"/>
          </a:xfrm>
          <a:prstGeom prst="rect">
            <a:avLst/>
          </a:prstGeom>
          <a:noFill/>
        </p:spPr>
        <p:txBody>
          <a:bodyPr wrap="none" rtlCol="0">
            <a:spAutoFit/>
          </a:bodyPr>
          <a:lstStyle/>
          <a:p>
            <a:pPr marL="285750" indent="-285750">
              <a:buFont typeface="Wingdings" panose="05000000000000000000" pitchFamily="2" charset="2"/>
              <a:buChar char="v"/>
            </a:pPr>
            <a:r>
              <a:rPr lang="en-US" sz="2400" dirty="0">
                <a:solidFill>
                  <a:srgbClr val="0070C0"/>
                </a:solidFill>
                <a:latin typeface="Times New Roman" panose="02020603050405020304" pitchFamily="18" charset="0"/>
                <a:cs typeface="Times New Roman" panose="02020603050405020304" pitchFamily="18" charset="0"/>
              </a:rPr>
              <a:t>The improvement of the dielectric constant:</a:t>
            </a:r>
          </a:p>
        </p:txBody>
      </p:sp>
    </p:spTree>
    <p:extLst>
      <p:ext uri="{BB962C8B-B14F-4D97-AF65-F5344CB8AC3E}">
        <p14:creationId xmlns:p14="http://schemas.microsoft.com/office/powerpoint/2010/main" val="277845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812845" y="6334780"/>
            <a:ext cx="6096000" cy="523220"/>
          </a:xfrm>
          <a:prstGeom prst="rect">
            <a:avLst/>
          </a:prstGeom>
        </p:spPr>
        <p:txBody>
          <a:bodyPr>
            <a:spAutoFit/>
          </a:bodyPr>
          <a:lstStyle/>
          <a:p>
            <a:pPr algn="ctr"/>
            <a:r>
              <a:rPr lang="en-US" sz="1400" i="1" dirty="0">
                <a:solidFill>
                  <a:schemeClr val="bg1"/>
                </a:solidFill>
                <a:latin typeface="Times New Roman" panose="02020603050405020304" pitchFamily="18" charset="0"/>
                <a:cs typeface="Times New Roman" panose="02020603050405020304" pitchFamily="18" charset="0"/>
              </a:rPr>
              <a:t>Weibull </a:t>
            </a:r>
            <a:r>
              <a:rPr lang="en-US" sz="1400" i="1" dirty="0" err="1">
                <a:solidFill>
                  <a:schemeClr val="bg1"/>
                </a:solidFill>
                <a:latin typeface="Times New Roman" panose="02020603050405020304" pitchFamily="18" charset="0"/>
                <a:cs typeface="Times New Roman" panose="02020603050405020304" pitchFamily="18" charset="0"/>
              </a:rPr>
              <a:t>distrubtion</a:t>
            </a:r>
            <a:r>
              <a:rPr lang="en-US" sz="1400" i="1" dirty="0">
                <a:solidFill>
                  <a:schemeClr val="bg1"/>
                </a:solidFill>
                <a:latin typeface="Times New Roman" panose="02020603050405020304" pitchFamily="18" charset="0"/>
                <a:cs typeface="Times New Roman" panose="02020603050405020304" pitchFamily="18" charset="0"/>
              </a:rPr>
              <a:t> plot and dielectric breakdown strength of the P(VDF-HFP) with different amount of  (a) </a:t>
            </a:r>
            <a:r>
              <a:rPr lang="en-US" sz="1400" i="1" dirty="0" err="1">
                <a:solidFill>
                  <a:schemeClr val="bg1"/>
                </a:solidFill>
                <a:latin typeface="Times New Roman" panose="02020603050405020304" pitchFamily="18" charset="0"/>
                <a:cs typeface="Times New Roman" panose="02020603050405020304" pitchFamily="18" charset="0"/>
              </a:rPr>
              <a:t>nF-tC</a:t>
            </a:r>
            <a:r>
              <a:rPr lang="en-US" sz="1400" i="1" dirty="0">
                <a:solidFill>
                  <a:schemeClr val="bg1"/>
                </a:solidFill>
                <a:latin typeface="Times New Roman" panose="02020603050405020304" pitchFamily="18" charset="0"/>
                <a:cs typeface="Times New Roman" panose="02020603050405020304" pitchFamily="18" charset="0"/>
              </a:rPr>
              <a:t> (b)</a:t>
            </a:r>
            <a:r>
              <a:rPr lang="en-US" sz="1400" i="1" dirty="0" err="1">
                <a:solidFill>
                  <a:schemeClr val="bg1"/>
                </a:solidFill>
                <a:latin typeface="Times New Roman" panose="02020603050405020304" pitchFamily="18" charset="0"/>
                <a:cs typeface="Times New Roman" panose="02020603050405020304" pitchFamily="18" charset="0"/>
              </a:rPr>
              <a:t>tDF-tC</a:t>
            </a:r>
            <a:r>
              <a:rPr lang="en-US" sz="1400" i="1" dirty="0">
                <a:solidFill>
                  <a:schemeClr val="bg1"/>
                </a:solidFill>
                <a:latin typeface="Times New Roman" panose="02020603050405020304" pitchFamily="18" charset="0"/>
                <a:cs typeface="Times New Roman" panose="02020603050405020304" pitchFamily="18" charset="0"/>
              </a:rPr>
              <a:t> and (c)</a:t>
            </a:r>
            <a:r>
              <a:rPr lang="en-US" sz="1400" i="1" dirty="0" err="1">
                <a:solidFill>
                  <a:schemeClr val="bg1"/>
                </a:solidFill>
                <a:latin typeface="Times New Roman" panose="02020603050405020304" pitchFamily="18" charset="0"/>
                <a:cs typeface="Times New Roman" panose="02020603050405020304" pitchFamily="18" charset="0"/>
              </a:rPr>
              <a:t>oDF-tC</a:t>
            </a:r>
            <a:endParaRPr lang="en-US" sz="1400" i="1" dirty="0">
              <a:solidFill>
                <a:schemeClr val="bg1"/>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1453662" y="1890039"/>
            <a:ext cx="9284676" cy="4494749"/>
          </a:xfrm>
          <a:prstGeom prst="rect">
            <a:avLst/>
          </a:prstGeom>
        </p:spPr>
      </p:pic>
      <p:sp>
        <p:nvSpPr>
          <p:cNvPr id="10" name="Rectangle 9"/>
          <p:cNvSpPr/>
          <p:nvPr/>
        </p:nvSpPr>
        <p:spPr>
          <a:xfrm>
            <a:off x="2631354" y="1530670"/>
            <a:ext cx="793807" cy="369332"/>
          </a:xfrm>
          <a:prstGeom prst="rect">
            <a:avLst/>
          </a:prstGeom>
        </p:spPr>
        <p:txBody>
          <a:bodyPr wrap="square">
            <a:spAutoFit/>
          </a:bodyPr>
          <a:lstStyle/>
          <a:p>
            <a:r>
              <a:rPr lang="en-US" i="1" dirty="0" err="1">
                <a:solidFill>
                  <a:schemeClr val="bg1"/>
                </a:solidFill>
                <a:latin typeface="Times New Roman" panose="02020603050405020304" pitchFamily="18" charset="0"/>
                <a:cs typeface="Times New Roman" panose="02020603050405020304" pitchFamily="18" charset="0"/>
              </a:rPr>
              <a:t>nF-tC</a:t>
            </a:r>
            <a:r>
              <a:rPr lang="en-US" i="1" dirty="0">
                <a:solidFill>
                  <a:schemeClr val="bg1"/>
                </a:solidFill>
                <a:latin typeface="Times New Roman" panose="02020603050405020304" pitchFamily="18" charset="0"/>
                <a:cs typeface="Times New Roman" panose="02020603050405020304" pitchFamily="18" charset="0"/>
              </a:rPr>
              <a:t> </a:t>
            </a:r>
            <a:endParaRPr lang="en-US" dirty="0">
              <a:solidFill>
                <a:schemeClr val="bg1"/>
              </a:solidFill>
            </a:endParaRPr>
          </a:p>
        </p:txBody>
      </p:sp>
      <p:sp>
        <p:nvSpPr>
          <p:cNvPr id="12" name="Rectangle 11"/>
          <p:cNvSpPr/>
          <p:nvPr/>
        </p:nvSpPr>
        <p:spPr>
          <a:xfrm>
            <a:off x="5622731" y="1511766"/>
            <a:ext cx="851515" cy="369332"/>
          </a:xfrm>
          <a:prstGeom prst="rect">
            <a:avLst/>
          </a:prstGeom>
        </p:spPr>
        <p:txBody>
          <a:bodyPr wrap="none">
            <a:spAutoFit/>
          </a:bodyPr>
          <a:lstStyle/>
          <a:p>
            <a:r>
              <a:rPr lang="en-US" i="1" dirty="0" err="1">
                <a:solidFill>
                  <a:schemeClr val="bg1"/>
                </a:solidFill>
                <a:latin typeface="Times New Roman" panose="02020603050405020304" pitchFamily="18" charset="0"/>
                <a:cs typeface="Times New Roman" panose="02020603050405020304" pitchFamily="18" charset="0"/>
              </a:rPr>
              <a:t>tDF-tC</a:t>
            </a:r>
            <a:endParaRPr lang="en-US" dirty="0">
              <a:solidFill>
                <a:schemeClr val="bg1"/>
              </a:solidFill>
            </a:endParaRPr>
          </a:p>
        </p:txBody>
      </p:sp>
      <p:sp>
        <p:nvSpPr>
          <p:cNvPr id="13" name="Rectangle 12"/>
          <p:cNvSpPr/>
          <p:nvPr/>
        </p:nvSpPr>
        <p:spPr>
          <a:xfrm>
            <a:off x="8720267" y="1515502"/>
            <a:ext cx="902811" cy="369332"/>
          </a:xfrm>
          <a:prstGeom prst="rect">
            <a:avLst/>
          </a:prstGeom>
        </p:spPr>
        <p:txBody>
          <a:bodyPr wrap="none">
            <a:spAutoFit/>
          </a:bodyPr>
          <a:lstStyle/>
          <a:p>
            <a:r>
              <a:rPr lang="en-US" i="1" dirty="0" err="1">
                <a:solidFill>
                  <a:schemeClr val="bg1"/>
                </a:solidFill>
                <a:latin typeface="Times New Roman" panose="02020603050405020304" pitchFamily="18" charset="0"/>
                <a:cs typeface="Times New Roman" panose="02020603050405020304" pitchFamily="18" charset="0"/>
              </a:rPr>
              <a:t>oDF-tC</a:t>
            </a:r>
            <a:endParaRPr lang="en-US" dirty="0">
              <a:solidFill>
                <a:schemeClr val="bg1"/>
              </a:solidFill>
            </a:endParaRPr>
          </a:p>
        </p:txBody>
      </p:sp>
      <p:sp>
        <p:nvSpPr>
          <p:cNvPr id="14" name="Rectangle 13"/>
          <p:cNvSpPr/>
          <p:nvPr/>
        </p:nvSpPr>
        <p:spPr>
          <a:xfrm>
            <a:off x="283779" y="-81609"/>
            <a:ext cx="10531367" cy="1323439"/>
          </a:xfrm>
          <a:prstGeom prst="rect">
            <a:avLst/>
          </a:prstGeom>
        </p:spPr>
        <p:txBody>
          <a:bodyPr wrap="square">
            <a:spAutoFit/>
          </a:bodyPr>
          <a:lstStyle/>
          <a:p>
            <a:pPr lvl="0" defTabSz="457200"/>
            <a:r>
              <a:rPr lang="en-US" sz="4000" dirty="0">
                <a:latin typeface="+mj-lt"/>
                <a:cs typeface="Times New Roman" panose="02020603050405020304" pitchFamily="18" charset="0"/>
              </a:rPr>
              <a:t>Experimental Results and Discussion: </a:t>
            </a:r>
          </a:p>
          <a:p>
            <a:pPr lvl="0" defTabSz="457200"/>
            <a:r>
              <a:rPr lang="en-US" sz="4000" dirty="0">
                <a:latin typeface="+mj-lt"/>
                <a:cs typeface="Times New Roman" panose="02020603050405020304" pitchFamily="18" charset="0"/>
              </a:rPr>
              <a:t>Polymer-Coupling Agent All-Organic Composite</a:t>
            </a:r>
            <a:endParaRPr lang="en-US" sz="4000" dirty="0">
              <a:solidFill>
                <a:srgbClr val="000000"/>
              </a:solidFill>
              <a:latin typeface="+mj-lt"/>
              <a:cs typeface="Times New Roman" panose="02020603050405020304" pitchFamily="18" charset="0"/>
            </a:endParaRPr>
          </a:p>
        </p:txBody>
      </p:sp>
      <p:sp>
        <p:nvSpPr>
          <p:cNvPr id="15" name="Arrow: Down 14"/>
          <p:cNvSpPr/>
          <p:nvPr/>
        </p:nvSpPr>
        <p:spPr>
          <a:xfrm>
            <a:off x="9851677" y="4161857"/>
            <a:ext cx="166961" cy="19823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Arrow: Down 15"/>
          <p:cNvSpPr/>
          <p:nvPr/>
        </p:nvSpPr>
        <p:spPr>
          <a:xfrm rot="10800000">
            <a:off x="6339530" y="4500855"/>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Arrow: Down 16"/>
          <p:cNvSpPr/>
          <p:nvPr/>
        </p:nvSpPr>
        <p:spPr>
          <a:xfrm rot="10800000">
            <a:off x="3162908" y="4500855"/>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8" name="Picture 17">
            <a:extLst>
              <a:ext uri="{FF2B5EF4-FFF2-40B4-BE49-F238E27FC236}">
                <a16:creationId xmlns:a16="http://schemas.microsoft.com/office/drawing/2014/main" id="{C1666155-DA65-4076-9B2E-3BB99A694D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19" name="TextBox 18">
            <a:extLst>
              <a:ext uri="{FF2B5EF4-FFF2-40B4-BE49-F238E27FC236}">
                <a16:creationId xmlns:a16="http://schemas.microsoft.com/office/drawing/2014/main" id="{EAB119D5-2540-4A40-BD66-7C82826F73DE}"/>
              </a:ext>
            </a:extLst>
          </p:cNvPr>
          <p:cNvSpPr txBox="1"/>
          <p:nvPr/>
        </p:nvSpPr>
        <p:spPr>
          <a:xfrm>
            <a:off x="199638" y="1139534"/>
            <a:ext cx="6814686" cy="461665"/>
          </a:xfrm>
          <a:prstGeom prst="rect">
            <a:avLst/>
          </a:prstGeom>
          <a:noFill/>
        </p:spPr>
        <p:txBody>
          <a:bodyPr wrap="none" rtlCol="0">
            <a:spAutoFit/>
          </a:bodyPr>
          <a:lstStyle/>
          <a:p>
            <a:pPr marL="285750" indent="-285750">
              <a:buFont typeface="Wingdings" panose="05000000000000000000" pitchFamily="2" charset="2"/>
              <a:buChar char="v"/>
            </a:pPr>
            <a:r>
              <a:rPr lang="en-US" sz="2400" dirty="0">
                <a:solidFill>
                  <a:srgbClr val="0070C0"/>
                </a:solidFill>
                <a:latin typeface="Times New Roman" panose="02020603050405020304" pitchFamily="18" charset="0"/>
                <a:cs typeface="Times New Roman" panose="02020603050405020304" pitchFamily="18" charset="0"/>
              </a:rPr>
              <a:t>The improvement of dielectric breakdown strength:</a:t>
            </a:r>
          </a:p>
        </p:txBody>
      </p:sp>
    </p:spTree>
    <p:extLst>
      <p:ext uri="{BB962C8B-B14F-4D97-AF65-F5344CB8AC3E}">
        <p14:creationId xmlns:p14="http://schemas.microsoft.com/office/powerpoint/2010/main" val="1524361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75963" y="1224328"/>
            <a:ext cx="11095682" cy="1322947"/>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96949" y="1224328"/>
            <a:ext cx="3226992" cy="2581594"/>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6387" y="1413331"/>
            <a:ext cx="2815372" cy="2252297"/>
          </a:xfrm>
          <a:prstGeom prst="rect">
            <a:avLst/>
          </a:prstGeom>
        </p:spPr>
      </p:pic>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24842" y="1222032"/>
            <a:ext cx="3156948" cy="2525558"/>
          </a:xfrm>
          <a:prstGeom prst="rect">
            <a:avLst/>
          </a:prstGeom>
        </p:spPr>
      </p:pic>
      <p:pic>
        <p:nvPicPr>
          <p:cNvPr id="9" name="Picture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03322" y="3865819"/>
            <a:ext cx="3077249" cy="2461799"/>
          </a:xfrm>
          <a:prstGeom prst="rect">
            <a:avLst/>
          </a:prstGeom>
        </p:spPr>
      </p:pic>
      <p:pic>
        <p:nvPicPr>
          <p:cNvPr id="11" name="Picture 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323335" y="3865819"/>
            <a:ext cx="3007781" cy="2406224"/>
          </a:xfrm>
          <a:prstGeom prst="rect">
            <a:avLst/>
          </a:prstGeom>
        </p:spPr>
      </p:pic>
      <p:pic>
        <p:nvPicPr>
          <p:cNvPr id="12" name="Picture 1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065310" y="3737593"/>
            <a:ext cx="3016480" cy="2413184"/>
          </a:xfrm>
          <a:prstGeom prst="rect">
            <a:avLst/>
          </a:prstGeom>
        </p:spPr>
      </p:pic>
      <p:sp>
        <p:nvSpPr>
          <p:cNvPr id="14" name="Rectangle 13"/>
          <p:cNvSpPr/>
          <p:nvPr/>
        </p:nvSpPr>
        <p:spPr>
          <a:xfrm>
            <a:off x="213068" y="6229039"/>
            <a:ext cx="11765864" cy="487569"/>
          </a:xfrm>
          <a:prstGeom prst="rect">
            <a:avLst/>
          </a:prstGeom>
        </p:spPr>
        <p:txBody>
          <a:bodyPr wrap="square">
            <a:spAutoFit/>
          </a:bodyPr>
          <a:lstStyle/>
          <a:p>
            <a:pPr algn="ctr">
              <a:lnSpc>
                <a:spcPct val="107000"/>
              </a:lnSpc>
              <a:spcAft>
                <a:spcPts val="800"/>
              </a:spcAft>
            </a:pPr>
            <a:r>
              <a:rPr lang="en-US" sz="1200" i="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P-E hysteresis loops of P(VDF-HFP) at 100 Hz with different amount of coupling agent (</a:t>
            </a:r>
            <a:r>
              <a:rPr lang="en-US" sz="1200" i="1" dirty="0" err="1">
                <a:solidFill>
                  <a:schemeClr val="bg1"/>
                </a:solidFill>
                <a:latin typeface="Times New Roman" panose="02020603050405020304" pitchFamily="18" charset="0"/>
                <a:ea typeface="等线" panose="02010600030101010101" pitchFamily="2" charset="-122"/>
                <a:cs typeface="Times New Roman" panose="02020603050405020304" pitchFamily="18" charset="0"/>
              </a:rPr>
              <a:t>tDF-tC</a:t>
            </a:r>
            <a:r>
              <a:rPr lang="en-US" sz="1200" i="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(a)Pure P(VDF-HFP), (b)0.2 wt.% </a:t>
            </a:r>
            <a:r>
              <a:rPr lang="en-US" sz="1200" i="1" dirty="0" err="1">
                <a:solidFill>
                  <a:schemeClr val="bg1"/>
                </a:solidFill>
                <a:latin typeface="Times New Roman" panose="02020603050405020304" pitchFamily="18" charset="0"/>
                <a:ea typeface="等线" panose="02010600030101010101" pitchFamily="2" charset="-122"/>
                <a:cs typeface="Times New Roman" panose="02020603050405020304" pitchFamily="18" charset="0"/>
              </a:rPr>
              <a:t>tDF-tC</a:t>
            </a:r>
            <a:r>
              <a:rPr lang="en-US" sz="1200" i="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in P(VDF-HFP), (c)0.4 wt.% </a:t>
            </a:r>
            <a:r>
              <a:rPr lang="en-US" sz="1200" i="1" dirty="0" err="1">
                <a:solidFill>
                  <a:schemeClr val="bg1"/>
                </a:solidFill>
                <a:latin typeface="Times New Roman" panose="02020603050405020304" pitchFamily="18" charset="0"/>
                <a:ea typeface="等线" panose="02010600030101010101" pitchFamily="2" charset="-122"/>
                <a:cs typeface="Times New Roman" panose="02020603050405020304" pitchFamily="18" charset="0"/>
              </a:rPr>
              <a:t>tDF-tC</a:t>
            </a:r>
            <a:r>
              <a:rPr lang="en-US" sz="1200" i="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in P(VDF-HFP), (d)0.6 wt.% </a:t>
            </a:r>
            <a:r>
              <a:rPr lang="en-US" sz="1200" i="1" dirty="0" err="1">
                <a:solidFill>
                  <a:schemeClr val="bg1"/>
                </a:solidFill>
                <a:latin typeface="Times New Roman" panose="02020603050405020304" pitchFamily="18" charset="0"/>
                <a:ea typeface="等线" panose="02010600030101010101" pitchFamily="2" charset="-122"/>
                <a:cs typeface="Times New Roman" panose="02020603050405020304" pitchFamily="18" charset="0"/>
              </a:rPr>
              <a:t>tDF-tC</a:t>
            </a:r>
            <a:r>
              <a:rPr lang="en-US" sz="1200" i="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in P(VDF-HFP), (e)0.8 wt.% </a:t>
            </a:r>
            <a:r>
              <a:rPr lang="en-US" sz="1200" i="1" dirty="0" err="1">
                <a:solidFill>
                  <a:schemeClr val="bg1"/>
                </a:solidFill>
                <a:latin typeface="Times New Roman" panose="02020603050405020304" pitchFamily="18" charset="0"/>
                <a:ea typeface="等线" panose="02010600030101010101" pitchFamily="2" charset="-122"/>
                <a:cs typeface="Times New Roman" panose="02020603050405020304" pitchFamily="18" charset="0"/>
              </a:rPr>
              <a:t>tDF-tC</a:t>
            </a:r>
            <a:r>
              <a:rPr lang="en-US" sz="1200" i="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in P(VDF-HFP), and (f) 1.0 wt.% </a:t>
            </a:r>
            <a:r>
              <a:rPr lang="en-US" sz="1200" i="1" dirty="0" err="1">
                <a:solidFill>
                  <a:schemeClr val="bg1"/>
                </a:solidFill>
                <a:latin typeface="Times New Roman" panose="02020603050405020304" pitchFamily="18" charset="0"/>
                <a:ea typeface="等线" panose="02010600030101010101" pitchFamily="2" charset="-122"/>
                <a:cs typeface="Times New Roman" panose="02020603050405020304" pitchFamily="18" charset="0"/>
              </a:rPr>
              <a:t>tDF-tC</a:t>
            </a:r>
            <a:r>
              <a:rPr lang="en-US" sz="1200" i="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in P(VDF-HFP)</a:t>
            </a:r>
            <a:endParaRPr lang="en-US" sz="1200" i="1" dirty="0">
              <a:solidFill>
                <a:schemeClr val="bg1"/>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1296766" y="1604894"/>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(a)</a:t>
            </a:r>
          </a:p>
        </p:txBody>
      </p:sp>
      <p:sp>
        <p:nvSpPr>
          <p:cNvPr id="16" name="TextBox 15"/>
          <p:cNvSpPr txBox="1"/>
          <p:nvPr/>
        </p:nvSpPr>
        <p:spPr>
          <a:xfrm>
            <a:off x="4499108" y="1679406"/>
            <a:ext cx="393056"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(b)</a:t>
            </a:r>
          </a:p>
        </p:txBody>
      </p:sp>
      <p:sp>
        <p:nvSpPr>
          <p:cNvPr id="17" name="TextBox 16"/>
          <p:cNvSpPr txBox="1"/>
          <p:nvPr/>
        </p:nvSpPr>
        <p:spPr>
          <a:xfrm>
            <a:off x="8260032" y="1697345"/>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(c)</a:t>
            </a:r>
          </a:p>
        </p:txBody>
      </p:sp>
      <p:sp>
        <p:nvSpPr>
          <p:cNvPr id="18" name="TextBox 17"/>
          <p:cNvSpPr txBox="1"/>
          <p:nvPr/>
        </p:nvSpPr>
        <p:spPr>
          <a:xfrm>
            <a:off x="1296766" y="4319952"/>
            <a:ext cx="393056"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(d)</a:t>
            </a:r>
          </a:p>
        </p:txBody>
      </p:sp>
      <p:sp>
        <p:nvSpPr>
          <p:cNvPr id="19" name="TextBox 18"/>
          <p:cNvSpPr txBox="1"/>
          <p:nvPr/>
        </p:nvSpPr>
        <p:spPr>
          <a:xfrm>
            <a:off x="4570395" y="4265928"/>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(e)</a:t>
            </a:r>
          </a:p>
        </p:txBody>
      </p:sp>
      <p:sp>
        <p:nvSpPr>
          <p:cNvPr id="20" name="TextBox 19"/>
          <p:cNvSpPr txBox="1"/>
          <p:nvPr/>
        </p:nvSpPr>
        <p:spPr>
          <a:xfrm>
            <a:off x="8309191" y="4218732"/>
            <a:ext cx="362600"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(f)</a:t>
            </a:r>
          </a:p>
        </p:txBody>
      </p:sp>
      <p:sp>
        <p:nvSpPr>
          <p:cNvPr id="21" name="Rectangle 20"/>
          <p:cNvSpPr/>
          <p:nvPr/>
        </p:nvSpPr>
        <p:spPr>
          <a:xfrm>
            <a:off x="213068" y="-162222"/>
            <a:ext cx="10972299" cy="1446550"/>
          </a:xfrm>
          <a:prstGeom prst="rect">
            <a:avLst/>
          </a:prstGeom>
        </p:spPr>
        <p:txBody>
          <a:bodyPr wrap="none">
            <a:spAutoFit/>
          </a:bodyPr>
          <a:lstStyle/>
          <a:p>
            <a:pPr lvl="0" defTabSz="457200"/>
            <a:r>
              <a:rPr lang="en-US" sz="4400" dirty="0">
                <a:latin typeface="+mj-lt"/>
                <a:cs typeface="Times New Roman" panose="02020603050405020304" pitchFamily="18" charset="0"/>
              </a:rPr>
              <a:t>Experimental Results and Discussion: </a:t>
            </a:r>
          </a:p>
          <a:p>
            <a:pPr lvl="0" defTabSz="457200"/>
            <a:r>
              <a:rPr lang="en-US" sz="4000" dirty="0">
                <a:latin typeface="+mj-lt"/>
                <a:cs typeface="Times New Roman" panose="02020603050405020304" pitchFamily="18" charset="0"/>
              </a:rPr>
              <a:t>Polymer-Coupling</a:t>
            </a:r>
            <a:r>
              <a:rPr lang="en-US" sz="4400" dirty="0">
                <a:latin typeface="+mj-lt"/>
                <a:cs typeface="Times New Roman" panose="02020603050405020304" pitchFamily="18" charset="0"/>
              </a:rPr>
              <a:t> Agent All-Organic Composite</a:t>
            </a:r>
          </a:p>
        </p:txBody>
      </p:sp>
      <p:pic>
        <p:nvPicPr>
          <p:cNvPr id="22" name="Picture 21">
            <a:extLst>
              <a:ext uri="{FF2B5EF4-FFF2-40B4-BE49-F238E27FC236}">
                <a16:creationId xmlns:a16="http://schemas.microsoft.com/office/drawing/2014/main" id="{102921AE-EA89-4A0E-B914-6DA33D34CA9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2940430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7436" y="2024349"/>
            <a:ext cx="4481548" cy="3638551"/>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42425" y="1210957"/>
            <a:ext cx="3135453" cy="2488008"/>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24936" y="1210956"/>
            <a:ext cx="3167064" cy="2566989"/>
          </a:xfrm>
          <a:prstGeom prst="rect">
            <a:avLst/>
          </a:prstGeom>
        </p:spPr>
      </p:pic>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24009" y="3729147"/>
            <a:ext cx="2984459" cy="2451139"/>
          </a:xfrm>
          <a:prstGeom prst="rect">
            <a:avLst/>
          </a:prstGeom>
        </p:spPr>
      </p:pic>
      <p:sp>
        <p:nvSpPr>
          <p:cNvPr id="12" name="Rectangle 11"/>
          <p:cNvSpPr/>
          <p:nvPr/>
        </p:nvSpPr>
        <p:spPr>
          <a:xfrm>
            <a:off x="287160" y="5662900"/>
            <a:ext cx="4601747" cy="584775"/>
          </a:xfrm>
          <a:prstGeom prst="rect">
            <a:avLst/>
          </a:prstGeom>
        </p:spPr>
        <p:txBody>
          <a:bodyPr wrap="square">
            <a:spAutoFit/>
          </a:bodyPr>
          <a:lstStyle/>
          <a:p>
            <a:pPr algn="ctr"/>
            <a:r>
              <a:rPr lang="en-US" sz="1600" i="1" dirty="0">
                <a:solidFill>
                  <a:schemeClr val="bg1"/>
                </a:solidFill>
                <a:latin typeface="Times New Roman" panose="02020603050405020304" pitchFamily="18" charset="0"/>
                <a:cs typeface="Times New Roman" panose="02020603050405020304" pitchFamily="18" charset="0"/>
              </a:rPr>
              <a:t>P-E hysteresis loops under 100 Hz of P(VDF-HFP) with different amount of </a:t>
            </a:r>
            <a:r>
              <a:rPr lang="en-US" sz="1600" i="1" dirty="0" err="1">
                <a:solidFill>
                  <a:schemeClr val="bg1"/>
                </a:solidFill>
                <a:latin typeface="Times New Roman" panose="02020603050405020304" pitchFamily="18" charset="0"/>
                <a:cs typeface="Times New Roman" panose="02020603050405020304" pitchFamily="18" charset="0"/>
              </a:rPr>
              <a:t>tDF-tC</a:t>
            </a:r>
            <a:r>
              <a:rPr lang="en-US" sz="1600" i="1" dirty="0">
                <a:solidFill>
                  <a:schemeClr val="bg1"/>
                </a:solidFill>
                <a:latin typeface="Times New Roman" panose="02020603050405020304" pitchFamily="18" charset="0"/>
                <a:cs typeface="Times New Roman" panose="02020603050405020304" pitchFamily="18" charset="0"/>
              </a:rPr>
              <a:t> under 2000 kV/cm</a:t>
            </a:r>
          </a:p>
        </p:txBody>
      </p:sp>
      <p:sp>
        <p:nvSpPr>
          <p:cNvPr id="13" name="Rectangle 12"/>
          <p:cNvSpPr/>
          <p:nvPr/>
        </p:nvSpPr>
        <p:spPr>
          <a:xfrm>
            <a:off x="6308195" y="6205010"/>
            <a:ext cx="5580352" cy="584775"/>
          </a:xfrm>
          <a:prstGeom prst="rect">
            <a:avLst/>
          </a:prstGeom>
        </p:spPr>
        <p:txBody>
          <a:bodyPr wrap="square">
            <a:spAutoFit/>
          </a:bodyPr>
          <a:lstStyle/>
          <a:p>
            <a:pPr algn="ctr"/>
            <a:r>
              <a:rPr lang="en-US" sz="1600" i="1" dirty="0">
                <a:solidFill>
                  <a:schemeClr val="bg1"/>
                </a:solidFill>
                <a:latin typeface="Times New Roman" panose="02020603050405020304" pitchFamily="18" charset="0"/>
                <a:cs typeface="Times New Roman" panose="02020603050405020304" pitchFamily="18" charset="0"/>
              </a:rPr>
              <a:t>Results for (a) charge (b)discharge energy density and (c) the efficiency with different amount of </a:t>
            </a:r>
            <a:r>
              <a:rPr lang="en-US" sz="1600" i="1" dirty="0" err="1">
                <a:solidFill>
                  <a:schemeClr val="bg1"/>
                </a:solidFill>
                <a:latin typeface="Times New Roman" panose="02020603050405020304" pitchFamily="18" charset="0"/>
                <a:cs typeface="Times New Roman" panose="02020603050405020304" pitchFamily="18" charset="0"/>
              </a:rPr>
              <a:t>tDF-tC</a:t>
            </a:r>
            <a:r>
              <a:rPr lang="en-US" sz="1600" i="1" dirty="0">
                <a:solidFill>
                  <a:schemeClr val="bg1"/>
                </a:solidFill>
                <a:latin typeface="Times New Roman" panose="02020603050405020304" pitchFamily="18" charset="0"/>
                <a:cs typeface="Times New Roman" panose="02020603050405020304" pitchFamily="18" charset="0"/>
              </a:rPr>
              <a:t> under 2000 kV/cm</a:t>
            </a:r>
          </a:p>
        </p:txBody>
      </p:sp>
      <p:sp>
        <p:nvSpPr>
          <p:cNvPr id="14" name="TextBox 13"/>
          <p:cNvSpPr txBox="1"/>
          <p:nvPr/>
        </p:nvSpPr>
        <p:spPr>
          <a:xfrm>
            <a:off x="6072227" y="1263343"/>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(a)</a:t>
            </a:r>
          </a:p>
        </p:txBody>
      </p:sp>
      <p:sp>
        <p:nvSpPr>
          <p:cNvPr id="15" name="TextBox 14"/>
          <p:cNvSpPr txBox="1"/>
          <p:nvPr/>
        </p:nvSpPr>
        <p:spPr>
          <a:xfrm>
            <a:off x="9429741" y="1263343"/>
            <a:ext cx="393056"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(b)</a:t>
            </a:r>
          </a:p>
        </p:txBody>
      </p:sp>
      <p:sp>
        <p:nvSpPr>
          <p:cNvPr id="16" name="TextBox 15"/>
          <p:cNvSpPr txBox="1"/>
          <p:nvPr/>
        </p:nvSpPr>
        <p:spPr>
          <a:xfrm>
            <a:off x="8011007" y="3745368"/>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(c)</a:t>
            </a:r>
          </a:p>
        </p:txBody>
      </p:sp>
      <p:sp>
        <p:nvSpPr>
          <p:cNvPr id="17" name="Rectangle 16"/>
          <p:cNvSpPr/>
          <p:nvPr/>
        </p:nvSpPr>
        <p:spPr>
          <a:xfrm flipH="1">
            <a:off x="5381738" y="1571120"/>
            <a:ext cx="45719" cy="497795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8" name="Rectangle 17"/>
          <p:cNvSpPr/>
          <p:nvPr/>
        </p:nvSpPr>
        <p:spPr>
          <a:xfrm>
            <a:off x="518040" y="-83979"/>
            <a:ext cx="9976257" cy="1323439"/>
          </a:xfrm>
          <a:prstGeom prst="rect">
            <a:avLst/>
          </a:prstGeom>
        </p:spPr>
        <p:txBody>
          <a:bodyPr wrap="none">
            <a:spAutoFit/>
          </a:bodyPr>
          <a:lstStyle/>
          <a:p>
            <a:pPr lvl="0" defTabSz="457200"/>
            <a:r>
              <a:rPr lang="en-US" sz="4000" dirty="0">
                <a:latin typeface="+mn-lt"/>
                <a:cs typeface="Times New Roman" panose="02020603050405020304" pitchFamily="18" charset="0"/>
              </a:rPr>
              <a:t>Experimental Results and Discussion:</a:t>
            </a:r>
          </a:p>
          <a:p>
            <a:pPr lvl="0" defTabSz="457200"/>
            <a:r>
              <a:rPr lang="en-US" sz="4000" dirty="0">
                <a:latin typeface="+mn-lt"/>
                <a:cs typeface="Times New Roman" panose="02020603050405020304" pitchFamily="18" charset="0"/>
              </a:rPr>
              <a:t>Polymer-Coupling Agent All-Organic Composite</a:t>
            </a:r>
          </a:p>
        </p:txBody>
      </p:sp>
      <p:sp>
        <p:nvSpPr>
          <p:cNvPr id="19" name="Arrow: Down 18"/>
          <p:cNvSpPr/>
          <p:nvPr/>
        </p:nvSpPr>
        <p:spPr>
          <a:xfrm>
            <a:off x="7480010" y="1210956"/>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Arrow: Down 19"/>
          <p:cNvSpPr/>
          <p:nvPr/>
        </p:nvSpPr>
        <p:spPr>
          <a:xfrm>
            <a:off x="10455207" y="1151591"/>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1" name="Arrow: Down 20"/>
          <p:cNvSpPr/>
          <p:nvPr/>
        </p:nvSpPr>
        <p:spPr>
          <a:xfrm>
            <a:off x="9377337" y="5267973"/>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22" name="Picture 21">
            <a:extLst>
              <a:ext uri="{FF2B5EF4-FFF2-40B4-BE49-F238E27FC236}">
                <a16:creationId xmlns:a16="http://schemas.microsoft.com/office/drawing/2014/main" id="{B412AD9B-FBA3-41B6-9BE3-E9377B018A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23" name="TextBox 22">
            <a:extLst>
              <a:ext uri="{FF2B5EF4-FFF2-40B4-BE49-F238E27FC236}">
                <a16:creationId xmlns:a16="http://schemas.microsoft.com/office/drawing/2014/main" id="{006AE082-D86D-46AC-A081-E9C0DAB342FF}"/>
              </a:ext>
            </a:extLst>
          </p:cNvPr>
          <p:cNvSpPr txBox="1"/>
          <p:nvPr/>
        </p:nvSpPr>
        <p:spPr>
          <a:xfrm>
            <a:off x="-55957" y="1089712"/>
            <a:ext cx="5930886" cy="461665"/>
          </a:xfrm>
          <a:prstGeom prst="rect">
            <a:avLst/>
          </a:prstGeom>
          <a:noFill/>
        </p:spPr>
        <p:txBody>
          <a:bodyPr wrap="square" rtlCol="0">
            <a:spAutoFit/>
          </a:bodyPr>
          <a:lstStyle/>
          <a:p>
            <a:pPr marL="285750" indent="-285750">
              <a:buFont typeface="Wingdings" panose="05000000000000000000" pitchFamily="2" charset="2"/>
              <a:buChar char="v"/>
            </a:pPr>
            <a:r>
              <a:rPr lang="en-US" sz="2400" dirty="0">
                <a:solidFill>
                  <a:srgbClr val="0070C0"/>
                </a:solidFill>
                <a:latin typeface="Times New Roman" panose="02020603050405020304" pitchFamily="18" charset="0"/>
                <a:cs typeface="Times New Roman" panose="02020603050405020304" pitchFamily="18" charset="0"/>
              </a:rPr>
              <a:t>The improvement of energy storage density:</a:t>
            </a:r>
          </a:p>
        </p:txBody>
      </p:sp>
    </p:spTree>
    <p:extLst>
      <p:ext uri="{BB962C8B-B14F-4D97-AF65-F5344CB8AC3E}">
        <p14:creationId xmlns:p14="http://schemas.microsoft.com/office/powerpoint/2010/main" val="969408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5676" y="1847359"/>
            <a:ext cx="4876463" cy="4148089"/>
          </a:xfrm>
          <a:prstGeom prst="rect">
            <a:avLst/>
          </a:prstGeom>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03002" y="1326954"/>
            <a:ext cx="3051048" cy="2523623"/>
          </a:xfrm>
          <a:prstGeom prst="rect">
            <a:avLst/>
          </a:prstGeom>
        </p:spPr>
      </p:pic>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29778" y="1347492"/>
            <a:ext cx="3124929" cy="2545652"/>
          </a:xfrm>
          <a:prstGeom prst="rect">
            <a:avLst/>
          </a:prstGeom>
        </p:spPr>
      </p:pic>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26460" y="3857232"/>
            <a:ext cx="3050444" cy="2478896"/>
          </a:xfrm>
          <a:prstGeom prst="rect">
            <a:avLst/>
          </a:prstGeom>
        </p:spPr>
      </p:pic>
      <p:sp>
        <p:nvSpPr>
          <p:cNvPr id="15" name="TextBox 14"/>
          <p:cNvSpPr txBox="1"/>
          <p:nvPr/>
        </p:nvSpPr>
        <p:spPr>
          <a:xfrm>
            <a:off x="5951604" y="1322343"/>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(a)</a:t>
            </a:r>
          </a:p>
        </p:txBody>
      </p:sp>
      <p:sp>
        <p:nvSpPr>
          <p:cNvPr id="16" name="TextBox 15"/>
          <p:cNvSpPr txBox="1"/>
          <p:nvPr/>
        </p:nvSpPr>
        <p:spPr>
          <a:xfrm>
            <a:off x="9231821" y="1222250"/>
            <a:ext cx="393056"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(b)</a:t>
            </a:r>
          </a:p>
        </p:txBody>
      </p:sp>
      <p:sp>
        <p:nvSpPr>
          <p:cNvPr id="17" name="TextBox 16"/>
          <p:cNvSpPr txBox="1"/>
          <p:nvPr/>
        </p:nvSpPr>
        <p:spPr>
          <a:xfrm>
            <a:off x="7945422" y="3812440"/>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(c)</a:t>
            </a:r>
          </a:p>
        </p:txBody>
      </p:sp>
      <p:sp>
        <p:nvSpPr>
          <p:cNvPr id="21" name="Rectangle 20"/>
          <p:cNvSpPr/>
          <p:nvPr/>
        </p:nvSpPr>
        <p:spPr>
          <a:xfrm>
            <a:off x="686237" y="5747828"/>
            <a:ext cx="4021641" cy="830997"/>
          </a:xfrm>
          <a:prstGeom prst="rect">
            <a:avLst/>
          </a:prstGeom>
        </p:spPr>
        <p:txBody>
          <a:bodyPr wrap="square">
            <a:spAutoFit/>
          </a:bodyPr>
          <a:lstStyle/>
          <a:p>
            <a:pPr algn="ctr"/>
            <a:r>
              <a:rPr lang="en-US" sz="1600" i="1" dirty="0">
                <a:solidFill>
                  <a:schemeClr val="bg1"/>
                </a:solidFill>
                <a:latin typeface="Times New Roman" panose="02020603050405020304" pitchFamily="18" charset="0"/>
                <a:cs typeface="Times New Roman" panose="02020603050405020304" pitchFamily="18" charset="0"/>
              </a:rPr>
              <a:t>P-E hysteresis loops under 100 Hz of P(VDF-HFP) with different amount of </a:t>
            </a:r>
            <a:r>
              <a:rPr lang="en-US" sz="1600" i="1" dirty="0" err="1">
                <a:solidFill>
                  <a:schemeClr val="bg1"/>
                </a:solidFill>
                <a:latin typeface="Times New Roman" panose="02020603050405020304" pitchFamily="18" charset="0"/>
                <a:cs typeface="Times New Roman" panose="02020603050405020304" pitchFamily="18" charset="0"/>
              </a:rPr>
              <a:t>tDF-tC</a:t>
            </a:r>
            <a:r>
              <a:rPr lang="en-US" sz="1600" i="1" dirty="0">
                <a:solidFill>
                  <a:schemeClr val="bg1"/>
                </a:solidFill>
                <a:latin typeface="Times New Roman" panose="02020603050405020304" pitchFamily="18" charset="0"/>
                <a:cs typeface="Times New Roman" panose="02020603050405020304" pitchFamily="18" charset="0"/>
              </a:rPr>
              <a:t> under </a:t>
            </a:r>
            <a:r>
              <a:rPr lang="en-US" sz="1600" i="1" dirty="0" err="1">
                <a:solidFill>
                  <a:schemeClr val="bg1"/>
                </a:solidFill>
                <a:latin typeface="Times New Roman" panose="02020603050405020304" pitchFamily="18" charset="0"/>
                <a:cs typeface="Times New Roman" panose="02020603050405020304" pitchFamily="18" charset="0"/>
              </a:rPr>
              <a:t>under</a:t>
            </a:r>
            <a:r>
              <a:rPr lang="en-US" sz="1600" i="1" dirty="0">
                <a:solidFill>
                  <a:schemeClr val="bg1"/>
                </a:solidFill>
                <a:latin typeface="Times New Roman" panose="02020603050405020304" pitchFamily="18" charset="0"/>
                <a:cs typeface="Times New Roman" panose="02020603050405020304" pitchFamily="18" charset="0"/>
              </a:rPr>
              <a:t> maximum electric field</a:t>
            </a:r>
          </a:p>
        </p:txBody>
      </p:sp>
      <p:sp>
        <p:nvSpPr>
          <p:cNvPr id="22" name="Rectangle 21"/>
          <p:cNvSpPr/>
          <p:nvPr/>
        </p:nvSpPr>
        <p:spPr>
          <a:xfrm>
            <a:off x="5527329" y="6240315"/>
            <a:ext cx="6612875" cy="584775"/>
          </a:xfrm>
          <a:prstGeom prst="rect">
            <a:avLst/>
          </a:prstGeom>
        </p:spPr>
        <p:txBody>
          <a:bodyPr wrap="square">
            <a:spAutoFit/>
          </a:bodyPr>
          <a:lstStyle/>
          <a:p>
            <a:pPr algn="ctr"/>
            <a:r>
              <a:rPr lang="en-US" sz="1600" i="1" dirty="0">
                <a:solidFill>
                  <a:schemeClr val="bg1"/>
                </a:solidFill>
                <a:latin typeface="Times New Roman" panose="02020603050405020304" pitchFamily="18" charset="0"/>
                <a:cs typeface="Times New Roman" panose="02020603050405020304" pitchFamily="18" charset="0"/>
              </a:rPr>
              <a:t>Results for (a) charge (b)discharge energy density and (c) the efficiency with different amount of </a:t>
            </a:r>
            <a:r>
              <a:rPr lang="en-US" sz="1600" i="1" dirty="0" err="1">
                <a:solidFill>
                  <a:schemeClr val="bg1"/>
                </a:solidFill>
                <a:latin typeface="Times New Roman" panose="02020603050405020304" pitchFamily="18" charset="0"/>
                <a:cs typeface="Times New Roman" panose="02020603050405020304" pitchFamily="18" charset="0"/>
              </a:rPr>
              <a:t>tDF-tC</a:t>
            </a:r>
            <a:r>
              <a:rPr lang="en-US" sz="1600" i="1" dirty="0">
                <a:solidFill>
                  <a:schemeClr val="bg1"/>
                </a:solidFill>
                <a:latin typeface="Times New Roman" panose="02020603050405020304" pitchFamily="18" charset="0"/>
                <a:cs typeface="Times New Roman" panose="02020603050405020304" pitchFamily="18" charset="0"/>
              </a:rPr>
              <a:t> under maximum electric </a:t>
            </a:r>
            <a:r>
              <a:rPr lang="en-US" altLang="zh-CN" sz="1600" i="1" dirty="0">
                <a:solidFill>
                  <a:schemeClr val="bg1"/>
                </a:solidFill>
                <a:latin typeface="Times New Roman" panose="02020603050405020304" pitchFamily="18" charset="0"/>
                <a:cs typeface="Times New Roman" panose="02020603050405020304" pitchFamily="18" charset="0"/>
              </a:rPr>
              <a:t>field</a:t>
            </a:r>
            <a:endParaRPr lang="en-US" sz="1600" i="1" dirty="0">
              <a:solidFill>
                <a:schemeClr val="bg1"/>
              </a:solidFill>
              <a:latin typeface="Times New Roman" panose="02020603050405020304" pitchFamily="18" charset="0"/>
              <a:cs typeface="Times New Roman" panose="02020603050405020304" pitchFamily="18" charset="0"/>
            </a:endParaRPr>
          </a:p>
        </p:txBody>
      </p:sp>
      <p:sp>
        <p:nvSpPr>
          <p:cNvPr id="18" name="Rectangle 17"/>
          <p:cNvSpPr/>
          <p:nvPr/>
        </p:nvSpPr>
        <p:spPr>
          <a:xfrm>
            <a:off x="293060" y="-105766"/>
            <a:ext cx="9976257" cy="1323439"/>
          </a:xfrm>
          <a:prstGeom prst="rect">
            <a:avLst/>
          </a:prstGeom>
        </p:spPr>
        <p:txBody>
          <a:bodyPr wrap="none">
            <a:spAutoFit/>
          </a:bodyPr>
          <a:lstStyle/>
          <a:p>
            <a:pPr lvl="0" defTabSz="457200"/>
            <a:r>
              <a:rPr lang="en-US" sz="4000" dirty="0">
                <a:latin typeface="+mj-lt"/>
                <a:cs typeface="Times New Roman" panose="02020603050405020304" pitchFamily="18" charset="0"/>
              </a:rPr>
              <a:t>Experimental Results and Discussion:</a:t>
            </a:r>
          </a:p>
          <a:p>
            <a:pPr lvl="0" defTabSz="457200"/>
            <a:r>
              <a:rPr lang="en-US" sz="4000" dirty="0">
                <a:latin typeface="+mj-lt"/>
                <a:cs typeface="Times New Roman" panose="02020603050405020304" pitchFamily="18" charset="0"/>
              </a:rPr>
              <a:t>Polymer-Coupling Agent All-Organic Composite</a:t>
            </a:r>
          </a:p>
        </p:txBody>
      </p:sp>
      <p:sp>
        <p:nvSpPr>
          <p:cNvPr id="19" name="Arrow: Down 18"/>
          <p:cNvSpPr/>
          <p:nvPr/>
        </p:nvSpPr>
        <p:spPr>
          <a:xfrm>
            <a:off x="7446332" y="1445679"/>
            <a:ext cx="169792" cy="15475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Arrow: Down 19"/>
          <p:cNvSpPr/>
          <p:nvPr/>
        </p:nvSpPr>
        <p:spPr>
          <a:xfrm>
            <a:off x="10709335" y="1347492"/>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Arrow: Down 23"/>
          <p:cNvSpPr/>
          <p:nvPr/>
        </p:nvSpPr>
        <p:spPr>
          <a:xfrm>
            <a:off x="9348221" y="5402420"/>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25" name="Picture 24">
            <a:extLst>
              <a:ext uri="{FF2B5EF4-FFF2-40B4-BE49-F238E27FC236}">
                <a16:creationId xmlns:a16="http://schemas.microsoft.com/office/drawing/2014/main" id="{1CCF0F4F-10A5-4A9E-9943-401AA7DFB57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26" name="Rectangle 25">
            <a:extLst>
              <a:ext uri="{FF2B5EF4-FFF2-40B4-BE49-F238E27FC236}">
                <a16:creationId xmlns:a16="http://schemas.microsoft.com/office/drawing/2014/main" id="{7FE8919E-9095-4D3A-9DE5-636D71D2B650}"/>
              </a:ext>
            </a:extLst>
          </p:cNvPr>
          <p:cNvSpPr/>
          <p:nvPr/>
        </p:nvSpPr>
        <p:spPr>
          <a:xfrm flipH="1">
            <a:off x="5395339" y="1681024"/>
            <a:ext cx="45719" cy="497795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TextBox 26">
            <a:extLst>
              <a:ext uri="{FF2B5EF4-FFF2-40B4-BE49-F238E27FC236}">
                <a16:creationId xmlns:a16="http://schemas.microsoft.com/office/drawing/2014/main" id="{7D3D2FEB-327C-4C45-8374-7E1C18EF71C6}"/>
              </a:ext>
            </a:extLst>
          </p:cNvPr>
          <p:cNvSpPr txBox="1"/>
          <p:nvPr/>
        </p:nvSpPr>
        <p:spPr>
          <a:xfrm>
            <a:off x="-55957" y="1089712"/>
            <a:ext cx="5930886" cy="461665"/>
          </a:xfrm>
          <a:prstGeom prst="rect">
            <a:avLst/>
          </a:prstGeom>
          <a:noFill/>
        </p:spPr>
        <p:txBody>
          <a:bodyPr wrap="square" rtlCol="0">
            <a:spAutoFit/>
          </a:bodyPr>
          <a:lstStyle/>
          <a:p>
            <a:pPr marL="285750" indent="-285750">
              <a:buFont typeface="Wingdings" panose="05000000000000000000" pitchFamily="2" charset="2"/>
              <a:buChar char="v"/>
            </a:pPr>
            <a:r>
              <a:rPr lang="en-US" sz="2400" dirty="0">
                <a:solidFill>
                  <a:srgbClr val="0070C0"/>
                </a:solidFill>
                <a:latin typeface="Times New Roman" panose="02020603050405020304" pitchFamily="18" charset="0"/>
                <a:cs typeface="Times New Roman" panose="02020603050405020304" pitchFamily="18" charset="0"/>
              </a:rPr>
              <a:t>The improvement of energy storage density:</a:t>
            </a:r>
          </a:p>
        </p:txBody>
      </p:sp>
    </p:spTree>
    <p:extLst>
      <p:ext uri="{BB962C8B-B14F-4D97-AF65-F5344CB8AC3E}">
        <p14:creationId xmlns:p14="http://schemas.microsoft.com/office/powerpoint/2010/main" val="2678384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0547" y="1731028"/>
            <a:ext cx="3407579" cy="2726063"/>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62437" y="1731028"/>
            <a:ext cx="3402488" cy="2721990"/>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30444" y="1731029"/>
            <a:ext cx="3491905" cy="2760354"/>
          </a:xfrm>
          <a:prstGeom prst="rect">
            <a:avLst/>
          </a:prstGeom>
        </p:spPr>
      </p:pic>
      <p:sp>
        <p:nvSpPr>
          <p:cNvPr id="10" name="Rectangle 9"/>
          <p:cNvSpPr/>
          <p:nvPr/>
        </p:nvSpPr>
        <p:spPr>
          <a:xfrm>
            <a:off x="2875804" y="4573877"/>
            <a:ext cx="6096000" cy="584775"/>
          </a:xfrm>
          <a:prstGeom prst="rect">
            <a:avLst/>
          </a:prstGeom>
        </p:spPr>
        <p:txBody>
          <a:bodyPr>
            <a:spAutoFit/>
          </a:bodyPr>
          <a:lstStyle/>
          <a:p>
            <a:pPr lvl="0" algn="ctr"/>
            <a:r>
              <a:rPr lang="en-US" sz="1600" i="1" dirty="0">
                <a:solidFill>
                  <a:schemeClr val="bg1"/>
                </a:solidFill>
                <a:latin typeface="Times New Roman" panose="02020603050405020304" pitchFamily="18" charset="0"/>
                <a:cs typeface="Times New Roman" panose="02020603050405020304" pitchFamily="18" charset="0"/>
              </a:rPr>
              <a:t>The electric field dependence of  (a) Charge and (b)discharge energy density and (c) The Efficiency with different amount of </a:t>
            </a:r>
            <a:r>
              <a:rPr lang="en-US" sz="1600" i="1" dirty="0" err="1">
                <a:solidFill>
                  <a:schemeClr val="bg1"/>
                </a:solidFill>
                <a:latin typeface="Times New Roman" panose="02020603050405020304" pitchFamily="18" charset="0"/>
                <a:cs typeface="Times New Roman" panose="02020603050405020304" pitchFamily="18" charset="0"/>
              </a:rPr>
              <a:t>tDF-tC</a:t>
            </a:r>
            <a:endParaRPr lang="en-US" sz="1600" i="1" dirty="0">
              <a:solidFill>
                <a:schemeClr val="bg1"/>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3591733" y="3765559"/>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(a)</a:t>
            </a:r>
          </a:p>
        </p:txBody>
      </p:sp>
      <p:sp>
        <p:nvSpPr>
          <p:cNvPr id="12" name="TextBox 11"/>
          <p:cNvSpPr txBox="1"/>
          <p:nvPr/>
        </p:nvSpPr>
        <p:spPr>
          <a:xfrm>
            <a:off x="7208101" y="3765559"/>
            <a:ext cx="393056"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(b)</a:t>
            </a:r>
          </a:p>
        </p:txBody>
      </p:sp>
      <p:sp>
        <p:nvSpPr>
          <p:cNvPr id="13" name="TextBox 12"/>
          <p:cNvSpPr txBox="1"/>
          <p:nvPr/>
        </p:nvSpPr>
        <p:spPr>
          <a:xfrm>
            <a:off x="10807312" y="3828261"/>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(c)</a:t>
            </a:r>
          </a:p>
        </p:txBody>
      </p:sp>
      <p:sp>
        <p:nvSpPr>
          <p:cNvPr id="14" name="Rectangle 13"/>
          <p:cNvSpPr/>
          <p:nvPr/>
        </p:nvSpPr>
        <p:spPr>
          <a:xfrm>
            <a:off x="375963" y="-99111"/>
            <a:ext cx="9976257" cy="1323439"/>
          </a:xfrm>
          <a:prstGeom prst="rect">
            <a:avLst/>
          </a:prstGeom>
        </p:spPr>
        <p:txBody>
          <a:bodyPr wrap="none">
            <a:spAutoFit/>
          </a:bodyPr>
          <a:lstStyle/>
          <a:p>
            <a:pPr lvl="0" defTabSz="457200"/>
            <a:r>
              <a:rPr lang="en-US" sz="4000" dirty="0">
                <a:latin typeface="+mj-lt"/>
                <a:cs typeface="Times New Roman" panose="02020603050405020304" pitchFamily="18" charset="0"/>
              </a:rPr>
              <a:t>Experimental Results and Discussion:</a:t>
            </a:r>
          </a:p>
          <a:p>
            <a:pPr lvl="0" defTabSz="457200"/>
            <a:r>
              <a:rPr lang="en-US" sz="4000" dirty="0">
                <a:latin typeface="+mj-lt"/>
                <a:cs typeface="Times New Roman" panose="02020603050405020304" pitchFamily="18" charset="0"/>
              </a:rPr>
              <a:t>Polymer-Coupling Agent All-Organic Composite</a:t>
            </a:r>
          </a:p>
        </p:txBody>
      </p:sp>
      <p:pic>
        <p:nvPicPr>
          <p:cNvPr id="15" name="Picture 14">
            <a:extLst>
              <a:ext uri="{FF2B5EF4-FFF2-40B4-BE49-F238E27FC236}">
                <a16:creationId xmlns:a16="http://schemas.microsoft.com/office/drawing/2014/main" id="{D7D54635-BB65-4B0E-A187-B5FB9EF3C3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2278378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0093" y="5081086"/>
            <a:ext cx="4109060" cy="307777"/>
          </a:xfrm>
          <a:prstGeom prst="rect">
            <a:avLst/>
          </a:prstGeom>
        </p:spPr>
      </p:pic>
      <p:pic>
        <p:nvPicPr>
          <p:cNvPr id="11" name="Picture 10"/>
          <p:cNvPicPr>
            <a:picLocks noChangeAspect="1"/>
          </p:cNvPicPr>
          <p:nvPr/>
        </p:nvPicPr>
        <p:blipFill>
          <a:blip r:embed="rId4"/>
          <a:stretch>
            <a:fillRect/>
          </a:stretch>
        </p:blipFill>
        <p:spPr>
          <a:xfrm>
            <a:off x="2319295" y="4812839"/>
            <a:ext cx="445047" cy="268247"/>
          </a:xfrm>
          <a:prstGeom prst="rect">
            <a:avLst/>
          </a:prstGeom>
        </p:spPr>
      </p:pic>
      <p:sp>
        <p:nvSpPr>
          <p:cNvPr id="12" name="TextBox 11"/>
          <p:cNvSpPr txBox="1"/>
          <p:nvPr/>
        </p:nvSpPr>
        <p:spPr>
          <a:xfrm>
            <a:off x="538011" y="5082593"/>
            <a:ext cx="410906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160</a:t>
            </a:r>
            <a:r>
              <a:rPr kumimoji="0" lang="zh-CN" altLang="en-US" sz="14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400" b="0"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Quench for 15 Minutes   </a:t>
            </a:r>
            <a:endParaRPr kumimoji="0" lang="en-US" sz="1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pic>
        <p:nvPicPr>
          <p:cNvPr id="13" name="Picture 12"/>
          <p:cNvPicPr>
            <a:picLocks noChangeAspect="1"/>
          </p:cNvPicPr>
          <p:nvPr/>
        </p:nvPicPr>
        <p:blipFill>
          <a:blip r:embed="rId5"/>
          <a:stretch>
            <a:fillRect/>
          </a:stretch>
        </p:blipFill>
        <p:spPr>
          <a:xfrm>
            <a:off x="544258" y="2727227"/>
            <a:ext cx="4110859" cy="603556"/>
          </a:xfrm>
          <a:prstGeom prst="rect">
            <a:avLst/>
          </a:prstGeom>
        </p:spPr>
      </p:pic>
      <p:sp>
        <p:nvSpPr>
          <p:cNvPr id="14" name="Rectangle 13"/>
          <p:cNvSpPr/>
          <p:nvPr/>
        </p:nvSpPr>
        <p:spPr>
          <a:xfrm>
            <a:off x="544259" y="1833513"/>
            <a:ext cx="2013842" cy="599090"/>
          </a:xfrm>
          <a:prstGeom prst="rect">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Dissolve P(VDF-HFP) as the Matrix  </a:t>
            </a:r>
          </a:p>
        </p:txBody>
      </p:sp>
      <p:pic>
        <p:nvPicPr>
          <p:cNvPr id="15" name="Picture 1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37393" y="1834199"/>
            <a:ext cx="2013843" cy="604819"/>
          </a:xfrm>
          <a:prstGeom prst="rect">
            <a:avLst/>
          </a:prstGeom>
        </p:spPr>
      </p:pic>
      <p:sp>
        <p:nvSpPr>
          <p:cNvPr id="16" name="TextBox 15"/>
          <p:cNvSpPr txBox="1"/>
          <p:nvPr/>
        </p:nvSpPr>
        <p:spPr>
          <a:xfrm>
            <a:off x="2598788" y="1896904"/>
            <a:ext cx="216775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Make BTO-DMF Suspension </a:t>
            </a:r>
          </a:p>
        </p:txBody>
      </p:sp>
      <p:pic>
        <p:nvPicPr>
          <p:cNvPr id="17" name="Picture 1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8011" y="4465277"/>
            <a:ext cx="4109060" cy="320612"/>
          </a:xfrm>
          <a:prstGeom prst="rect">
            <a:avLst/>
          </a:prstGeom>
        </p:spPr>
      </p:pic>
      <p:sp>
        <p:nvSpPr>
          <p:cNvPr id="18" name="TextBox 17"/>
          <p:cNvSpPr txBox="1"/>
          <p:nvPr/>
        </p:nvSpPr>
        <p:spPr>
          <a:xfrm>
            <a:off x="691793" y="2805833"/>
            <a:ext cx="370837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Mix P(VDF-HFP) Matrix Solution and Ceramic Suspension</a:t>
            </a:r>
          </a:p>
        </p:txBody>
      </p:sp>
      <p:sp>
        <p:nvSpPr>
          <p:cNvPr id="19" name="TextBox 18"/>
          <p:cNvSpPr txBox="1"/>
          <p:nvPr/>
        </p:nvSpPr>
        <p:spPr>
          <a:xfrm>
            <a:off x="538011" y="4467007"/>
            <a:ext cx="410905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70</a:t>
            </a:r>
            <a:r>
              <a:rPr kumimoji="0" lang="zh-CN" altLang="en-US" sz="1400" b="0" i="0" u="none" strike="noStrike" kern="1200" cap="none" spc="0" normalizeH="0" baseline="0" noProof="0" dirty="0">
                <a:ln>
                  <a:noFill/>
                </a:ln>
                <a:solidFill>
                  <a:schemeClr val="bg1"/>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lang="en-US" altLang="zh-CN" sz="1400"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Spin Coating </a:t>
            </a:r>
            <a:r>
              <a:rPr kumimoji="0" lang="en-US" altLang="zh-CN" sz="1400" b="0" i="0" u="none" strike="noStrike" kern="1200" cap="none" spc="0" normalizeH="0" baseline="0" noProof="0" dirty="0">
                <a:ln>
                  <a:noFill/>
                </a:ln>
                <a:solidFill>
                  <a:schemeClr val="bg1"/>
                </a:solidFill>
                <a:effectLst/>
                <a:uLnTx/>
                <a:uFillTx/>
                <a:latin typeface="Times New Roman" panose="02020603050405020304" pitchFamily="18" charset="0"/>
                <a:ea typeface="等线" panose="02010600030101010101" pitchFamily="2" charset="-122"/>
                <a:cs typeface="Times New Roman" panose="02020603050405020304" pitchFamily="18" charset="0"/>
              </a:rPr>
              <a:t>for 12 Hours  </a:t>
            </a:r>
            <a:endParaRPr kumimoji="0" lang="en-US" sz="1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20" name="Arrow: Down 19"/>
          <p:cNvSpPr/>
          <p:nvPr/>
        </p:nvSpPr>
        <p:spPr>
          <a:xfrm>
            <a:off x="1338992" y="2459342"/>
            <a:ext cx="413844" cy="256780"/>
          </a:xfrm>
          <a:prstGeom prst="downArrow">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pic>
        <p:nvPicPr>
          <p:cNvPr id="21" name="Picture 20"/>
          <p:cNvPicPr>
            <a:picLocks noChangeAspect="1"/>
          </p:cNvPicPr>
          <p:nvPr/>
        </p:nvPicPr>
        <p:blipFill>
          <a:blip r:embed="rId7"/>
          <a:stretch>
            <a:fillRect/>
          </a:stretch>
        </p:blipFill>
        <p:spPr>
          <a:xfrm>
            <a:off x="3421790" y="2478855"/>
            <a:ext cx="445047" cy="268247"/>
          </a:xfrm>
          <a:prstGeom prst="rect">
            <a:avLst/>
          </a:prstGeom>
        </p:spPr>
      </p:pic>
      <p:pic>
        <p:nvPicPr>
          <p:cNvPr id="22" name="Picture 21"/>
          <p:cNvPicPr>
            <a:picLocks noChangeAspect="1"/>
          </p:cNvPicPr>
          <p:nvPr/>
        </p:nvPicPr>
        <p:blipFill>
          <a:blip r:embed="rId7"/>
          <a:stretch>
            <a:fillRect/>
          </a:stretch>
        </p:blipFill>
        <p:spPr>
          <a:xfrm>
            <a:off x="2323460" y="3340119"/>
            <a:ext cx="445047" cy="268247"/>
          </a:xfrm>
          <a:prstGeom prst="rect">
            <a:avLst/>
          </a:prstGeom>
        </p:spPr>
      </p:pic>
      <p:pic>
        <p:nvPicPr>
          <p:cNvPr id="23" name="Picture 22"/>
          <p:cNvPicPr>
            <a:picLocks noChangeAspect="1"/>
          </p:cNvPicPr>
          <p:nvPr/>
        </p:nvPicPr>
        <p:blipFill>
          <a:blip r:embed="rId8"/>
          <a:stretch>
            <a:fillRect/>
          </a:stretch>
        </p:blipFill>
        <p:spPr>
          <a:xfrm>
            <a:off x="538011" y="5658066"/>
            <a:ext cx="4109060" cy="310923"/>
          </a:xfrm>
          <a:prstGeom prst="rect">
            <a:avLst/>
          </a:prstGeom>
        </p:spPr>
      </p:pic>
      <p:pic>
        <p:nvPicPr>
          <p:cNvPr id="24" name="Picture 23"/>
          <p:cNvPicPr>
            <a:picLocks noChangeAspect="1"/>
          </p:cNvPicPr>
          <p:nvPr/>
        </p:nvPicPr>
        <p:blipFill>
          <a:blip r:embed="rId9"/>
          <a:stretch>
            <a:fillRect/>
          </a:stretch>
        </p:blipFill>
        <p:spPr>
          <a:xfrm>
            <a:off x="2319295" y="5396695"/>
            <a:ext cx="445047" cy="268247"/>
          </a:xfrm>
          <a:prstGeom prst="rect">
            <a:avLst/>
          </a:prstGeom>
        </p:spPr>
      </p:pic>
      <p:sp>
        <p:nvSpPr>
          <p:cNvPr id="25" name="TextBox 24"/>
          <p:cNvSpPr txBox="1"/>
          <p:nvPr/>
        </p:nvSpPr>
        <p:spPr>
          <a:xfrm>
            <a:off x="1752551" y="5686233"/>
            <a:ext cx="167998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Gold Sputter coating </a:t>
            </a:r>
          </a:p>
        </p:txBody>
      </p:sp>
      <p:sp>
        <p:nvSpPr>
          <p:cNvPr id="26" name="Rectangle 25"/>
          <p:cNvSpPr/>
          <p:nvPr/>
        </p:nvSpPr>
        <p:spPr>
          <a:xfrm>
            <a:off x="4474279" y="3182803"/>
            <a:ext cx="1847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7" name="Rectangle 26"/>
          <p:cNvSpPr/>
          <p:nvPr/>
        </p:nvSpPr>
        <p:spPr>
          <a:xfrm>
            <a:off x="1154686" y="5932638"/>
            <a:ext cx="3150927"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Flowchart of fabrication process (</a:t>
            </a:r>
            <a:r>
              <a:rPr lang="en-US" sz="1200" i="1" dirty="0">
                <a:solidFill>
                  <a:schemeClr val="bg1"/>
                </a:solidFill>
                <a:latin typeface="Times New Roman" panose="02020603050405020304" pitchFamily="18" charset="0"/>
                <a:cs typeface="Times New Roman" panose="02020603050405020304" pitchFamily="18" charset="0"/>
              </a:rPr>
              <a:t>S</a:t>
            </a:r>
            <a:r>
              <a:rPr kumimoji="0" lang="en-US" sz="1200" b="0" i="1"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pin coating)</a:t>
            </a:r>
          </a:p>
        </p:txBody>
      </p:sp>
      <mc:AlternateContent xmlns:mc="http://schemas.openxmlformats.org/markup-compatibility/2006" xmlns:a14="http://schemas.microsoft.com/office/drawing/2010/main">
        <mc:Choice Requires="a14">
          <p:sp>
            <p:nvSpPr>
              <p:cNvPr id="28" name="Rectangle 27"/>
              <p:cNvSpPr/>
              <p:nvPr/>
            </p:nvSpPr>
            <p:spPr>
              <a:xfrm>
                <a:off x="6337233" y="1762581"/>
                <a:ext cx="5049412" cy="35702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Characterization: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Frequency Dependency of </a:t>
                </a:r>
                <a14:m>
                  <m:oMath xmlns:m="http://schemas.openxmlformats.org/officeDocument/2006/math">
                    <m:sSub>
                      <m:sSubPr>
                        <m:ctrlPr>
                          <a:rPr kumimoji="0" lang="en-US" sz="1600" b="1"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sSubPr>
                      <m:e>
                        <m:r>
                          <m:rPr>
                            <m:sty m:val="p"/>
                          </m:rPr>
                          <a:rPr kumimoji="0" lang="el-GR" sz="1600" b="1" i="1" u="none" strike="noStrike" kern="1200" cap="none" spc="0" normalizeH="0" baseline="0" noProof="0" smtClean="0">
                            <a:ln>
                              <a:noFill/>
                            </a:ln>
                            <a:solidFill>
                              <a:schemeClr val="bg1"/>
                            </a:solidFill>
                            <a:effectLst/>
                            <a:uLnTx/>
                            <a:uFillTx/>
                            <a:latin typeface="Cambria Math" panose="02040503050406030204" pitchFamily="18" charset="0"/>
                            <a:ea typeface="+mn-ea"/>
                            <a:cs typeface="+mn-cs"/>
                          </a:rPr>
                          <m:t>ε</m:t>
                        </m:r>
                      </m:e>
                      <m:sub>
                        <m:r>
                          <a:rPr kumimoji="0" lang="en-US" sz="1600" b="1"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𝒓</m:t>
                        </m:r>
                      </m:sub>
                    </m:sSub>
                    <m:r>
                      <a:rPr kumimoji="0" lang="en-US" sz="1600" b="1"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 </m:t>
                    </m:r>
                  </m:oMath>
                </a14:m>
                <a:r>
                  <a:rPr kumimoji="0" lang="en-US" sz="16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and </a:t>
                </a:r>
                <a14:m>
                  <m:oMath xmlns:m="http://schemas.openxmlformats.org/officeDocument/2006/math">
                    <m:func>
                      <m:funcPr>
                        <m:ctrlPr>
                          <a:rPr kumimoji="0" lang="en-US" sz="1600" b="1" i="1" u="none" strike="noStrike" kern="1200" cap="none" spc="0" normalizeH="0" baseline="0" noProof="0">
                            <a:ln>
                              <a:noFill/>
                            </a:ln>
                            <a:solidFill>
                              <a:schemeClr val="bg1"/>
                            </a:solidFill>
                            <a:effectLst/>
                            <a:uLnTx/>
                            <a:uFillTx/>
                            <a:latin typeface="Cambria Math" panose="02040503050406030204" pitchFamily="18" charset="0"/>
                            <a:ea typeface="+mn-ea"/>
                            <a:cs typeface="+mn-cs"/>
                          </a:rPr>
                        </m:ctrlPr>
                      </m:funcPr>
                      <m:fName>
                        <m:r>
                          <a:rPr kumimoji="0" lang="en-US" sz="1600" b="1"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𝒕𝒂𝒏</m:t>
                        </m:r>
                      </m:fName>
                      <m:e>
                        <m:r>
                          <a:rPr kumimoji="0" lang="en-US" sz="1600" b="1"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𝜹</m:t>
                        </m:r>
                      </m:e>
                    </m:func>
                    <m:r>
                      <a:rPr kumimoji="0" lang="en-US" sz="1600" b="1" i="1" u="none" strike="noStrike" kern="1200" cap="none" spc="0" normalizeH="0" baseline="0" noProof="0">
                        <a:ln>
                          <a:noFill/>
                        </a:ln>
                        <a:solidFill>
                          <a:schemeClr val="bg1"/>
                        </a:solidFill>
                        <a:effectLst/>
                        <a:uLnTx/>
                        <a:uFillTx/>
                        <a:latin typeface="Cambria Math" panose="02040503050406030204" pitchFamily="18" charset="0"/>
                        <a:ea typeface="+mn-ea"/>
                        <a:cs typeface="+mn-cs"/>
                      </a:rPr>
                      <m:t> </m:t>
                    </m:r>
                  </m:oMath>
                </a14:m>
                <a:r>
                  <a:rPr kumimoji="0" lang="en-US" sz="16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a:t>
                </a: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Instrument: Agilent 4294A impedance analyzer </a:t>
                </a:r>
                <a:endParaRPr kumimoji="0" lang="en-US" sz="16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Test frequency range: 100 Hz to 1 MHz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Temperature: 20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Polarization-electric field (P-E) hysteresis loops: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a:t>
                </a: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Instrument: Precision-LC100 system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Test electric field range: 5 MV/m to breakdown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Test frequency: 10 Hz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Temperature: 17 ℃</a:t>
                </a:r>
              </a:p>
            </p:txBody>
          </p:sp>
        </mc:Choice>
        <mc:Fallback xmlns="">
          <p:sp>
            <p:nvSpPr>
              <p:cNvPr id="28" name="Rectangle 27"/>
              <p:cNvSpPr>
                <a:spLocks noRot="1" noChangeAspect="1" noMove="1" noResize="1" noEditPoints="1" noAdjustHandles="1" noChangeArrowheads="1" noChangeShapeType="1" noTextEdit="1"/>
              </p:cNvSpPr>
              <p:nvPr/>
            </p:nvSpPr>
            <p:spPr>
              <a:xfrm>
                <a:off x="6337233" y="1762581"/>
                <a:ext cx="5049412" cy="3570208"/>
              </a:xfrm>
              <a:prstGeom prst="rect">
                <a:avLst/>
              </a:prstGeom>
              <a:blipFill>
                <a:blip r:embed="rId10"/>
                <a:stretch>
                  <a:fillRect l="-1256" t="-707" b="-1060"/>
                </a:stretch>
              </a:blipFill>
            </p:spPr>
            <p:txBody>
              <a:bodyPr/>
              <a:lstStyle/>
              <a:p>
                <a:r>
                  <a:rPr lang="en-US">
                    <a:noFill/>
                  </a:rPr>
                  <a:t> </a:t>
                </a:r>
              </a:p>
            </p:txBody>
          </p:sp>
        </mc:Fallback>
      </mc:AlternateContent>
      <p:pic>
        <p:nvPicPr>
          <p:cNvPr id="29" name="Picture 28"/>
          <p:cNvPicPr>
            <a:picLocks noChangeAspect="1"/>
          </p:cNvPicPr>
          <p:nvPr/>
        </p:nvPicPr>
        <p:blipFill>
          <a:blip r:embed="rId5"/>
          <a:stretch>
            <a:fillRect/>
          </a:stretch>
        </p:blipFill>
        <p:spPr>
          <a:xfrm>
            <a:off x="538294" y="3601785"/>
            <a:ext cx="4110859" cy="603556"/>
          </a:xfrm>
          <a:prstGeom prst="rect">
            <a:avLst/>
          </a:prstGeom>
        </p:spPr>
      </p:pic>
      <p:sp>
        <p:nvSpPr>
          <p:cNvPr id="30" name="TextBox 29"/>
          <p:cNvSpPr txBox="1"/>
          <p:nvPr/>
        </p:nvSpPr>
        <p:spPr>
          <a:xfrm>
            <a:off x="685829" y="3680391"/>
            <a:ext cx="370837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Times New Roman" panose="02020603050405020304" pitchFamily="18" charset="0"/>
                <a:cs typeface="Times New Roman" panose="02020603050405020304" pitchFamily="18" charset="0"/>
              </a:rPr>
              <a:t>1 hr. Ultrasonic Treatment and 1 hr. Magnetic String, Repeat 24 times.    </a:t>
            </a:r>
            <a:endParaRPr kumimoji="0" lang="en-US" sz="1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pic>
        <p:nvPicPr>
          <p:cNvPr id="31" name="Picture 30"/>
          <p:cNvPicPr>
            <a:picLocks noChangeAspect="1"/>
          </p:cNvPicPr>
          <p:nvPr/>
        </p:nvPicPr>
        <p:blipFill>
          <a:blip r:embed="rId7"/>
          <a:stretch>
            <a:fillRect/>
          </a:stretch>
        </p:blipFill>
        <p:spPr>
          <a:xfrm>
            <a:off x="2323458" y="4207901"/>
            <a:ext cx="445047" cy="268247"/>
          </a:xfrm>
          <a:prstGeom prst="rect">
            <a:avLst/>
          </a:prstGeom>
        </p:spPr>
      </p:pic>
      <p:sp>
        <p:nvSpPr>
          <p:cNvPr id="32" name="Rectangle 31"/>
          <p:cNvSpPr/>
          <p:nvPr/>
        </p:nvSpPr>
        <p:spPr>
          <a:xfrm flipH="1">
            <a:off x="5613526" y="1833513"/>
            <a:ext cx="45719" cy="4532802"/>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Title 1"/>
          <p:cNvSpPr txBox="1">
            <a:spLocks/>
          </p:cNvSpPr>
          <p:nvPr/>
        </p:nvSpPr>
        <p:spPr>
          <a:xfrm>
            <a:off x="324368" y="-20866"/>
            <a:ext cx="10058400" cy="1186770"/>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dirty="0">
                <a:solidFill>
                  <a:schemeClr val="tx1"/>
                </a:solidFill>
              </a:rPr>
              <a:t>Sample Preparation and Characterization:</a:t>
            </a:r>
          </a:p>
          <a:p>
            <a:r>
              <a:rPr lang="en-US" sz="4000" dirty="0">
                <a:solidFill>
                  <a:schemeClr val="tx1"/>
                </a:solidFill>
                <a:cs typeface="Times New Roman" panose="02020603050405020304" pitchFamily="18" charset="0"/>
              </a:rPr>
              <a:t>Polymer-Ceramic Composite</a:t>
            </a:r>
          </a:p>
        </p:txBody>
      </p:sp>
      <p:pic>
        <p:nvPicPr>
          <p:cNvPr id="34" name="Picture 33">
            <a:extLst>
              <a:ext uri="{FF2B5EF4-FFF2-40B4-BE49-F238E27FC236}">
                <a16:creationId xmlns:a16="http://schemas.microsoft.com/office/drawing/2014/main" id="{20D1FE11-9239-41F6-B764-24F65BBC09D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35" name="TextBox 34">
            <a:extLst>
              <a:ext uri="{FF2B5EF4-FFF2-40B4-BE49-F238E27FC236}">
                <a16:creationId xmlns:a16="http://schemas.microsoft.com/office/drawing/2014/main" id="{C344354B-E84B-41D6-931A-68D7260C5E6C}"/>
              </a:ext>
            </a:extLst>
          </p:cNvPr>
          <p:cNvSpPr txBox="1"/>
          <p:nvPr/>
        </p:nvSpPr>
        <p:spPr>
          <a:xfrm>
            <a:off x="476021" y="1321861"/>
            <a:ext cx="22541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S PGothic" charset="-128"/>
                <a:cs typeface="Times New Roman" panose="02020603050405020304" pitchFamily="18" charset="0"/>
              </a:rPr>
              <a:t>Sample Preparation:</a:t>
            </a:r>
          </a:p>
        </p:txBody>
      </p:sp>
    </p:spTree>
    <p:extLst>
      <p:ext uri="{BB962C8B-B14F-4D97-AF65-F5344CB8AC3E}">
        <p14:creationId xmlns:p14="http://schemas.microsoft.com/office/powerpoint/2010/main" val="2721040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28313" y="1470352"/>
            <a:ext cx="11095682" cy="1322947"/>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8269" y="1951975"/>
            <a:ext cx="2660108" cy="2104762"/>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14754" y="2012940"/>
            <a:ext cx="2587913" cy="1993693"/>
          </a:xfrm>
          <a:prstGeom prst="rect">
            <a:avLst/>
          </a:prstGeom>
        </p:spPr>
      </p:pic>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61232" y="3968882"/>
            <a:ext cx="2682321" cy="2143636"/>
          </a:xfrm>
          <a:prstGeom prst="rect">
            <a:avLst/>
          </a:prstGeom>
        </p:spPr>
      </p:pic>
      <p:pic>
        <p:nvPicPr>
          <p:cNvPr id="11" name="Picture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134405" y="3919500"/>
            <a:ext cx="2715643" cy="2171404"/>
          </a:xfrm>
          <a:prstGeom prst="rect">
            <a:avLst/>
          </a:prstGeom>
        </p:spPr>
      </p:pic>
      <p:pic>
        <p:nvPicPr>
          <p:cNvPr id="12" name="Picture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56339" y="3920067"/>
            <a:ext cx="2650849" cy="2118364"/>
          </a:xfrm>
          <a:prstGeom prst="rect">
            <a:avLst/>
          </a:prstGeom>
        </p:spPr>
      </p:pic>
      <p:pic>
        <p:nvPicPr>
          <p:cNvPr id="13" name="Picture 1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080894" y="3859102"/>
            <a:ext cx="2785246" cy="2228197"/>
          </a:xfrm>
          <a:prstGeom prst="rect">
            <a:avLst/>
          </a:prstGeom>
        </p:spPr>
      </p:pic>
      <p:pic>
        <p:nvPicPr>
          <p:cNvPr id="14" name="Picture 1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257636" y="1972218"/>
            <a:ext cx="2591873" cy="2072357"/>
          </a:xfrm>
          <a:prstGeom prst="rect">
            <a:avLst/>
          </a:prstGeom>
        </p:spPr>
      </p:pic>
      <p:pic>
        <p:nvPicPr>
          <p:cNvPr id="15" name="Picture 1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192734" y="1977238"/>
            <a:ext cx="2560232" cy="2045848"/>
          </a:xfrm>
          <a:prstGeom prst="rect">
            <a:avLst/>
          </a:prstGeom>
        </p:spPr>
      </p:pic>
      <p:sp>
        <p:nvSpPr>
          <p:cNvPr id="16" name="Rectangle 15"/>
          <p:cNvSpPr/>
          <p:nvPr/>
        </p:nvSpPr>
        <p:spPr>
          <a:xfrm>
            <a:off x="-31398" y="5996672"/>
            <a:ext cx="6155472" cy="830997"/>
          </a:xfrm>
          <a:prstGeom prst="rect">
            <a:avLst/>
          </a:prstGeom>
        </p:spPr>
        <p:txBody>
          <a:bodyPr wrap="square">
            <a:spAutoFit/>
          </a:bodyPr>
          <a:lstStyle/>
          <a:p>
            <a:pPr algn="ctr"/>
            <a:r>
              <a:rPr lang="en-US" sz="1600" i="1" dirty="0">
                <a:solidFill>
                  <a:schemeClr val="bg1"/>
                </a:solidFill>
                <a:latin typeface="Times New Roman" panose="02020603050405020304" pitchFamily="18" charset="0"/>
                <a:cs typeface="Times New Roman" panose="02020603050405020304" pitchFamily="18" charset="0"/>
              </a:rPr>
              <a:t>The Frequency dependency [(a), (b)], and concentration dependency[(c), (d)] of dielectric constant [(a),(c)], and loss [(b) and (d)]with different amount of milled BTO (From 0 wt.% to 30 wt.% )</a:t>
            </a:r>
          </a:p>
        </p:txBody>
      </p:sp>
      <p:sp>
        <p:nvSpPr>
          <p:cNvPr id="17" name="TextBox 16"/>
          <p:cNvSpPr txBox="1"/>
          <p:nvPr/>
        </p:nvSpPr>
        <p:spPr>
          <a:xfrm>
            <a:off x="666459" y="3408714"/>
            <a:ext cx="493492" cy="369332"/>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(a)</a:t>
            </a:r>
          </a:p>
        </p:txBody>
      </p:sp>
      <p:sp>
        <p:nvSpPr>
          <p:cNvPr id="18" name="TextBox 17"/>
          <p:cNvSpPr txBox="1"/>
          <p:nvPr/>
        </p:nvSpPr>
        <p:spPr>
          <a:xfrm>
            <a:off x="3466880" y="3408714"/>
            <a:ext cx="493492" cy="369332"/>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(b)</a:t>
            </a:r>
          </a:p>
        </p:txBody>
      </p:sp>
      <p:sp>
        <p:nvSpPr>
          <p:cNvPr id="19" name="TextBox 18"/>
          <p:cNvSpPr txBox="1"/>
          <p:nvPr/>
        </p:nvSpPr>
        <p:spPr>
          <a:xfrm>
            <a:off x="2356166" y="5398753"/>
            <a:ext cx="493492" cy="369332"/>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(c)</a:t>
            </a:r>
          </a:p>
        </p:txBody>
      </p:sp>
      <p:sp>
        <p:nvSpPr>
          <p:cNvPr id="20" name="TextBox 19"/>
          <p:cNvSpPr txBox="1"/>
          <p:nvPr/>
        </p:nvSpPr>
        <p:spPr>
          <a:xfrm>
            <a:off x="5136687" y="5454408"/>
            <a:ext cx="493492" cy="369332"/>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(d)</a:t>
            </a:r>
          </a:p>
        </p:txBody>
      </p:sp>
      <p:sp>
        <p:nvSpPr>
          <p:cNvPr id="21" name="Rectangle 20"/>
          <p:cNvSpPr/>
          <p:nvPr/>
        </p:nvSpPr>
        <p:spPr>
          <a:xfrm>
            <a:off x="6096000" y="5994292"/>
            <a:ext cx="6044204" cy="830997"/>
          </a:xfrm>
          <a:prstGeom prst="rect">
            <a:avLst/>
          </a:prstGeom>
        </p:spPr>
        <p:txBody>
          <a:bodyPr wrap="square">
            <a:spAutoFit/>
          </a:bodyPr>
          <a:lstStyle/>
          <a:p>
            <a:pPr algn="ctr"/>
            <a:r>
              <a:rPr lang="en-US" sz="1600" i="1" dirty="0">
                <a:solidFill>
                  <a:schemeClr val="bg1"/>
                </a:solidFill>
                <a:latin typeface="Times New Roman" panose="02020603050405020304" pitchFamily="18" charset="0"/>
                <a:cs typeface="Times New Roman" panose="02020603050405020304" pitchFamily="18" charset="0"/>
              </a:rPr>
              <a:t>The Frequency dependency [(a), (b)], and concentration dependency[(c), (d)] of dielectric constant [(a),(c)], and loss [(b) and (d)]with different amount of milled BTO (From 0 wt.% to 4 wt.% )</a:t>
            </a:r>
          </a:p>
        </p:txBody>
      </p:sp>
      <p:sp>
        <p:nvSpPr>
          <p:cNvPr id="22" name="Rectangle 21"/>
          <p:cNvSpPr/>
          <p:nvPr/>
        </p:nvSpPr>
        <p:spPr>
          <a:xfrm>
            <a:off x="6094164" y="1811215"/>
            <a:ext cx="52770" cy="4827046"/>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TextBox 22"/>
          <p:cNvSpPr txBox="1"/>
          <p:nvPr/>
        </p:nvSpPr>
        <p:spPr>
          <a:xfrm>
            <a:off x="7507770" y="2006343"/>
            <a:ext cx="484257" cy="369332"/>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(a)</a:t>
            </a:r>
          </a:p>
        </p:txBody>
      </p:sp>
      <p:sp>
        <p:nvSpPr>
          <p:cNvPr id="24" name="TextBox 23"/>
          <p:cNvSpPr txBox="1"/>
          <p:nvPr/>
        </p:nvSpPr>
        <p:spPr>
          <a:xfrm>
            <a:off x="10483162" y="2006343"/>
            <a:ext cx="493492" cy="369332"/>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(b)</a:t>
            </a:r>
          </a:p>
        </p:txBody>
      </p:sp>
      <p:sp>
        <p:nvSpPr>
          <p:cNvPr id="25" name="TextBox 24"/>
          <p:cNvSpPr txBox="1"/>
          <p:nvPr/>
        </p:nvSpPr>
        <p:spPr>
          <a:xfrm>
            <a:off x="8542678" y="5490326"/>
            <a:ext cx="493492" cy="369332"/>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(c)</a:t>
            </a:r>
          </a:p>
        </p:txBody>
      </p:sp>
      <p:sp>
        <p:nvSpPr>
          <p:cNvPr id="26" name="TextBox 25"/>
          <p:cNvSpPr txBox="1"/>
          <p:nvPr/>
        </p:nvSpPr>
        <p:spPr>
          <a:xfrm>
            <a:off x="11356556" y="5481040"/>
            <a:ext cx="493492" cy="369332"/>
          </a:xfrm>
          <a:prstGeom prst="rect">
            <a:avLst/>
          </a:prstGeom>
          <a:noFill/>
        </p:spPr>
        <p:txBody>
          <a:bodyPr wrap="square" rtlCol="0">
            <a:spAutoFit/>
          </a:bodyPr>
          <a:lstStyle/>
          <a:p>
            <a:r>
              <a:rPr lang="en-US" dirty="0">
                <a:solidFill>
                  <a:schemeClr val="bg1"/>
                </a:solidFill>
                <a:latin typeface="Times New Roman" panose="02020603050405020304" pitchFamily="18" charset="0"/>
                <a:cs typeface="Times New Roman" panose="02020603050405020304" pitchFamily="18" charset="0"/>
              </a:rPr>
              <a:t>(d)</a:t>
            </a:r>
          </a:p>
        </p:txBody>
      </p:sp>
      <p:sp>
        <p:nvSpPr>
          <p:cNvPr id="27" name="Rectangle 26"/>
          <p:cNvSpPr/>
          <p:nvPr/>
        </p:nvSpPr>
        <p:spPr>
          <a:xfrm>
            <a:off x="228961" y="-102202"/>
            <a:ext cx="9198818" cy="1323439"/>
          </a:xfrm>
          <a:prstGeom prst="rect">
            <a:avLst/>
          </a:prstGeom>
        </p:spPr>
        <p:txBody>
          <a:bodyPr wrap="square">
            <a:spAutoFit/>
          </a:bodyPr>
          <a:lstStyle/>
          <a:p>
            <a:pPr lvl="0" defTabSz="457200"/>
            <a:r>
              <a:rPr lang="en-US" sz="4000" dirty="0">
                <a:latin typeface="+mj-lt"/>
                <a:cs typeface="Times New Roman" panose="02020603050405020304" pitchFamily="18" charset="0"/>
              </a:rPr>
              <a:t>Experimental Results and Discussion:</a:t>
            </a:r>
          </a:p>
          <a:p>
            <a:pPr lvl="0" defTabSz="457200"/>
            <a:r>
              <a:rPr lang="en-US" sz="4000" dirty="0">
                <a:latin typeface="+mj-lt"/>
                <a:cs typeface="Times New Roman" panose="02020603050405020304" pitchFamily="18" charset="0"/>
              </a:rPr>
              <a:t>Polymer-Ceramic Composite</a:t>
            </a:r>
          </a:p>
        </p:txBody>
      </p:sp>
      <p:pic>
        <p:nvPicPr>
          <p:cNvPr id="28" name="Picture 27">
            <a:extLst>
              <a:ext uri="{FF2B5EF4-FFF2-40B4-BE49-F238E27FC236}">
                <a16:creationId xmlns:a16="http://schemas.microsoft.com/office/drawing/2014/main" id="{A5131C92-79D1-4128-AD35-D99F54CB4D8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29" name="TextBox 28">
            <a:extLst>
              <a:ext uri="{FF2B5EF4-FFF2-40B4-BE49-F238E27FC236}">
                <a16:creationId xmlns:a16="http://schemas.microsoft.com/office/drawing/2014/main" id="{67BEDBE9-6DFE-4A18-AF7A-D2922B78B56F}"/>
              </a:ext>
            </a:extLst>
          </p:cNvPr>
          <p:cNvSpPr txBox="1"/>
          <p:nvPr/>
        </p:nvSpPr>
        <p:spPr>
          <a:xfrm>
            <a:off x="167170" y="1154190"/>
            <a:ext cx="5404043" cy="461665"/>
          </a:xfrm>
          <a:prstGeom prst="rect">
            <a:avLst/>
          </a:prstGeom>
          <a:noFill/>
        </p:spPr>
        <p:txBody>
          <a:bodyPr wrap="none" rtlCol="0">
            <a:spAutoFit/>
          </a:bodyPr>
          <a:lstStyle/>
          <a:p>
            <a:pPr marL="285750" indent="-285750">
              <a:buFont typeface="Wingdings" panose="05000000000000000000" pitchFamily="2" charset="2"/>
              <a:buChar char="v"/>
            </a:pPr>
            <a:r>
              <a:rPr lang="en-US" sz="2400" dirty="0">
                <a:solidFill>
                  <a:srgbClr val="0070C0"/>
                </a:solidFill>
                <a:latin typeface="Times New Roman" panose="02020603050405020304" pitchFamily="18" charset="0"/>
                <a:cs typeface="Times New Roman" panose="02020603050405020304" pitchFamily="18" charset="0"/>
              </a:rPr>
              <a:t>The improvement of dielectric constant:</a:t>
            </a:r>
          </a:p>
        </p:txBody>
      </p:sp>
    </p:spTree>
    <p:extLst>
      <p:ext uri="{BB962C8B-B14F-4D97-AF65-F5344CB8AC3E}">
        <p14:creationId xmlns:p14="http://schemas.microsoft.com/office/powerpoint/2010/main" val="2441898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896913" y="3767711"/>
            <a:ext cx="3085669" cy="2237444"/>
          </a:xfrm>
          <a:prstGeom prst="rect">
            <a:avLst/>
          </a:prstGeom>
        </p:spPr>
      </p:pic>
      <p:pic>
        <p:nvPicPr>
          <p:cNvPr id="5" name="图片 1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07093" y="1469759"/>
            <a:ext cx="3236207" cy="2414641"/>
          </a:xfrm>
          <a:prstGeom prst="rect">
            <a:avLst/>
          </a:prstGeom>
          <a:noFill/>
          <a:ln>
            <a:noFill/>
          </a:ln>
        </p:spPr>
      </p:pic>
      <p:pic>
        <p:nvPicPr>
          <p:cNvPr id="12" name="Picture 11"/>
          <p:cNvPicPr>
            <a:picLocks noChangeAspect="1"/>
          </p:cNvPicPr>
          <p:nvPr/>
        </p:nvPicPr>
        <p:blipFill>
          <a:blip r:embed="rId5"/>
          <a:stretch>
            <a:fillRect/>
          </a:stretch>
        </p:blipFill>
        <p:spPr>
          <a:xfrm>
            <a:off x="7364406" y="3792607"/>
            <a:ext cx="2975509" cy="2378794"/>
          </a:xfrm>
          <a:prstGeom prst="rect">
            <a:avLst/>
          </a:prstGeom>
        </p:spPr>
      </p:pic>
      <p:sp>
        <p:nvSpPr>
          <p:cNvPr id="13" name="Rectangle 12"/>
          <p:cNvSpPr/>
          <p:nvPr/>
        </p:nvSpPr>
        <p:spPr>
          <a:xfrm>
            <a:off x="5521570" y="6131725"/>
            <a:ext cx="6485792" cy="738664"/>
          </a:xfrm>
          <a:prstGeom prst="rect">
            <a:avLst/>
          </a:prstGeom>
        </p:spPr>
        <p:txBody>
          <a:bodyPr wrap="square">
            <a:spAutoFit/>
          </a:bodyPr>
          <a:lstStyle/>
          <a:p>
            <a:pPr algn="ctr"/>
            <a:r>
              <a:rPr lang="en-US" sz="1400" i="1" dirty="0">
                <a:solidFill>
                  <a:schemeClr val="bg1"/>
                </a:solidFill>
                <a:latin typeface="Times New Roman" panose="02020603050405020304" pitchFamily="18" charset="0"/>
                <a:cs typeface="Times New Roman" panose="02020603050405020304" pitchFamily="18" charset="0"/>
              </a:rPr>
              <a:t>Results for (a) Charge and discharge energy density and (b) The Efficiency, and (c) Maximum electric field applied on the sample with different amount of BTO (From 0 wt.% to 30 wt.% ) under 500 kV/cm (50 MV/m)</a:t>
            </a:r>
          </a:p>
        </p:txBody>
      </p:sp>
      <p:sp>
        <p:nvSpPr>
          <p:cNvPr id="16" name="TextBox 15"/>
          <p:cNvSpPr txBox="1"/>
          <p:nvPr/>
        </p:nvSpPr>
        <p:spPr>
          <a:xfrm>
            <a:off x="9983636" y="5555847"/>
            <a:ext cx="395926" cy="307777"/>
          </a:xfrm>
          <a:prstGeom prst="rect">
            <a:avLst/>
          </a:prstGeom>
          <a:noFill/>
        </p:spPr>
        <p:txBody>
          <a:bodyPr wrap="square" rtlCol="0">
            <a:spAutoFit/>
          </a:bodyPr>
          <a:lstStyle/>
          <a:p>
            <a:r>
              <a:rPr lang="en-US" sz="1400" dirty="0">
                <a:solidFill>
                  <a:schemeClr val="bg1"/>
                </a:solidFill>
                <a:latin typeface="Times New Roman" panose="02020603050405020304" pitchFamily="18" charset="0"/>
                <a:cs typeface="Times New Roman" panose="02020603050405020304" pitchFamily="18" charset="0"/>
              </a:rPr>
              <a:t>(c)</a:t>
            </a:r>
          </a:p>
        </p:txBody>
      </p:sp>
      <p:sp>
        <p:nvSpPr>
          <p:cNvPr id="17" name="Rectangle 16"/>
          <p:cNvSpPr/>
          <p:nvPr/>
        </p:nvSpPr>
        <p:spPr>
          <a:xfrm>
            <a:off x="553748" y="5894926"/>
            <a:ext cx="4022982" cy="954107"/>
          </a:xfrm>
          <a:prstGeom prst="rect">
            <a:avLst/>
          </a:prstGeom>
        </p:spPr>
        <p:txBody>
          <a:bodyPr wrap="square">
            <a:spAutoFit/>
          </a:bodyPr>
          <a:lstStyle/>
          <a:p>
            <a:pPr algn="ctr"/>
            <a:r>
              <a:rPr lang="en-US" sz="1400" i="1" dirty="0">
                <a:solidFill>
                  <a:schemeClr val="bg1"/>
                </a:solidFill>
                <a:latin typeface="Times New Roman" panose="02020603050405020304" pitchFamily="18" charset="0"/>
                <a:cs typeface="Times New Roman" panose="02020603050405020304" pitchFamily="18" charset="0"/>
              </a:rPr>
              <a:t>P-E hysteresis loops under 10 Hz of P(VDF-HFP) with different amount of BTO (From 0 wt.% to 30 wt.% ) under (a) 50MV/m and (b) maximum electric field before breakdown</a:t>
            </a:r>
          </a:p>
        </p:txBody>
      </p:sp>
      <p:sp>
        <p:nvSpPr>
          <p:cNvPr id="18" name="TextBox 17"/>
          <p:cNvSpPr txBox="1"/>
          <p:nvPr/>
        </p:nvSpPr>
        <p:spPr>
          <a:xfrm>
            <a:off x="1218982" y="3198218"/>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(a)</a:t>
            </a:r>
          </a:p>
        </p:txBody>
      </p:sp>
      <p:sp>
        <p:nvSpPr>
          <p:cNvPr id="19" name="TextBox 18"/>
          <p:cNvSpPr txBox="1"/>
          <p:nvPr/>
        </p:nvSpPr>
        <p:spPr>
          <a:xfrm>
            <a:off x="1218982" y="5360591"/>
            <a:ext cx="393056"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(b)</a:t>
            </a:r>
          </a:p>
        </p:txBody>
      </p:sp>
      <p:sp>
        <p:nvSpPr>
          <p:cNvPr id="21" name="Rectangle 20"/>
          <p:cNvSpPr/>
          <p:nvPr/>
        </p:nvSpPr>
        <p:spPr>
          <a:xfrm>
            <a:off x="480170" y="-124046"/>
            <a:ext cx="7884659" cy="1323439"/>
          </a:xfrm>
          <a:prstGeom prst="rect">
            <a:avLst/>
          </a:prstGeom>
        </p:spPr>
        <p:txBody>
          <a:bodyPr wrap="none">
            <a:spAutoFit/>
          </a:bodyPr>
          <a:lstStyle/>
          <a:p>
            <a:pPr lvl="0" defTabSz="457200"/>
            <a:r>
              <a:rPr lang="en-US" sz="4000" dirty="0">
                <a:latin typeface="+mj-lt"/>
                <a:cs typeface="Times New Roman" panose="02020603050405020304" pitchFamily="18" charset="0"/>
              </a:rPr>
              <a:t>Experimental Results and Discussion:</a:t>
            </a:r>
          </a:p>
          <a:p>
            <a:pPr lvl="0" defTabSz="457200"/>
            <a:r>
              <a:rPr lang="en-US" sz="4000" dirty="0">
                <a:latin typeface="+mj-lt"/>
                <a:cs typeface="Times New Roman" panose="02020603050405020304" pitchFamily="18" charset="0"/>
              </a:rPr>
              <a:t>Polymer-Ceramic Composite</a:t>
            </a:r>
          </a:p>
        </p:txBody>
      </p:sp>
      <p:pic>
        <p:nvPicPr>
          <p:cNvPr id="10" name="Picture 9"/>
          <p:cNvPicPr>
            <a:picLocks noChangeAspect="1"/>
          </p:cNvPicPr>
          <p:nvPr/>
        </p:nvPicPr>
        <p:blipFill>
          <a:blip r:embed="rId6"/>
          <a:stretch>
            <a:fillRect/>
          </a:stretch>
        </p:blipFill>
        <p:spPr>
          <a:xfrm>
            <a:off x="5463650" y="1485592"/>
            <a:ext cx="3036566" cy="2425083"/>
          </a:xfrm>
          <a:prstGeom prst="rect">
            <a:avLst/>
          </a:prstGeom>
        </p:spPr>
      </p:pic>
      <p:pic>
        <p:nvPicPr>
          <p:cNvPr id="11" name="Picture 10"/>
          <p:cNvPicPr>
            <a:picLocks noChangeAspect="1"/>
          </p:cNvPicPr>
          <p:nvPr/>
        </p:nvPicPr>
        <p:blipFill>
          <a:blip r:embed="rId7"/>
          <a:stretch>
            <a:fillRect/>
          </a:stretch>
        </p:blipFill>
        <p:spPr>
          <a:xfrm>
            <a:off x="8600381" y="1483090"/>
            <a:ext cx="3113202" cy="2487751"/>
          </a:xfrm>
          <a:prstGeom prst="rect">
            <a:avLst/>
          </a:prstGeom>
        </p:spPr>
      </p:pic>
      <p:sp>
        <p:nvSpPr>
          <p:cNvPr id="14" name="TextBox 13"/>
          <p:cNvSpPr txBox="1"/>
          <p:nvPr/>
        </p:nvSpPr>
        <p:spPr>
          <a:xfrm>
            <a:off x="8022995" y="3226602"/>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(a)</a:t>
            </a:r>
          </a:p>
        </p:txBody>
      </p:sp>
      <p:sp>
        <p:nvSpPr>
          <p:cNvPr id="15" name="TextBox 14"/>
          <p:cNvSpPr txBox="1"/>
          <p:nvPr/>
        </p:nvSpPr>
        <p:spPr>
          <a:xfrm>
            <a:off x="11436617" y="3286769"/>
            <a:ext cx="393056"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(b)</a:t>
            </a:r>
          </a:p>
        </p:txBody>
      </p:sp>
      <p:pic>
        <p:nvPicPr>
          <p:cNvPr id="22" name="Picture 21">
            <a:extLst>
              <a:ext uri="{FF2B5EF4-FFF2-40B4-BE49-F238E27FC236}">
                <a16:creationId xmlns:a16="http://schemas.microsoft.com/office/drawing/2014/main" id="{F8E6CDCC-07C6-4B96-A4D3-2FF5BA963D0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23" name="Rectangle 22">
            <a:extLst>
              <a:ext uri="{FF2B5EF4-FFF2-40B4-BE49-F238E27FC236}">
                <a16:creationId xmlns:a16="http://schemas.microsoft.com/office/drawing/2014/main" id="{069886D5-4E44-4EEC-8101-28049B6FFCDF}"/>
              </a:ext>
            </a:extLst>
          </p:cNvPr>
          <p:cNvSpPr/>
          <p:nvPr/>
        </p:nvSpPr>
        <p:spPr>
          <a:xfrm flipH="1">
            <a:off x="5192039" y="1798384"/>
            <a:ext cx="45719" cy="497795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TextBox 23">
            <a:extLst>
              <a:ext uri="{FF2B5EF4-FFF2-40B4-BE49-F238E27FC236}">
                <a16:creationId xmlns:a16="http://schemas.microsoft.com/office/drawing/2014/main" id="{6E288E15-8D6F-4306-B99C-5EF1FD3C16AB}"/>
              </a:ext>
            </a:extLst>
          </p:cNvPr>
          <p:cNvSpPr txBox="1"/>
          <p:nvPr/>
        </p:nvSpPr>
        <p:spPr>
          <a:xfrm>
            <a:off x="-55957" y="1089712"/>
            <a:ext cx="5930886" cy="461665"/>
          </a:xfrm>
          <a:prstGeom prst="rect">
            <a:avLst/>
          </a:prstGeom>
          <a:noFill/>
        </p:spPr>
        <p:txBody>
          <a:bodyPr wrap="square" rtlCol="0">
            <a:spAutoFit/>
          </a:bodyPr>
          <a:lstStyle/>
          <a:p>
            <a:pPr marL="285750" indent="-285750">
              <a:buFont typeface="Wingdings" panose="05000000000000000000" pitchFamily="2" charset="2"/>
              <a:buChar char="v"/>
            </a:pPr>
            <a:r>
              <a:rPr lang="en-US" sz="2400" dirty="0">
                <a:solidFill>
                  <a:srgbClr val="0070C0"/>
                </a:solidFill>
                <a:latin typeface="Times New Roman" panose="02020603050405020304" pitchFamily="18" charset="0"/>
                <a:cs typeface="Times New Roman" panose="02020603050405020304" pitchFamily="18" charset="0"/>
              </a:rPr>
              <a:t>The improvement of energy storage density:</a:t>
            </a:r>
          </a:p>
        </p:txBody>
      </p:sp>
    </p:spTree>
    <p:extLst>
      <p:ext uri="{BB962C8B-B14F-4D97-AF65-F5344CB8AC3E}">
        <p14:creationId xmlns:p14="http://schemas.microsoft.com/office/powerpoint/2010/main" val="1659597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613549" y="1504797"/>
            <a:ext cx="2919548" cy="2339422"/>
          </a:xfrm>
          <a:prstGeom prst="rect">
            <a:avLst/>
          </a:prstGeom>
        </p:spPr>
      </p:pic>
      <p:pic>
        <p:nvPicPr>
          <p:cNvPr id="10" name="Picture 9"/>
          <p:cNvPicPr>
            <a:picLocks noChangeAspect="1"/>
          </p:cNvPicPr>
          <p:nvPr/>
        </p:nvPicPr>
        <p:blipFill>
          <a:blip r:embed="rId4"/>
          <a:stretch>
            <a:fillRect/>
          </a:stretch>
        </p:blipFill>
        <p:spPr>
          <a:xfrm>
            <a:off x="595600" y="3818061"/>
            <a:ext cx="2919548" cy="2340726"/>
          </a:xfrm>
          <a:prstGeom prst="rect">
            <a:avLst/>
          </a:prstGeom>
        </p:spPr>
      </p:pic>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05282" y="1276835"/>
            <a:ext cx="3110844" cy="2488675"/>
          </a:xfrm>
          <a:prstGeom prst="rect">
            <a:avLst/>
          </a:prstGeom>
        </p:spPr>
      </p:pic>
      <p:sp>
        <p:nvSpPr>
          <p:cNvPr id="15" name="Rectangle 14"/>
          <p:cNvSpPr/>
          <p:nvPr/>
        </p:nvSpPr>
        <p:spPr>
          <a:xfrm>
            <a:off x="-73812" y="6053075"/>
            <a:ext cx="4354240" cy="692497"/>
          </a:xfrm>
          <a:prstGeom prst="rect">
            <a:avLst/>
          </a:prstGeom>
        </p:spPr>
        <p:txBody>
          <a:bodyPr wrap="square">
            <a:spAutoFit/>
          </a:bodyPr>
          <a:lstStyle/>
          <a:p>
            <a:pPr algn="ctr"/>
            <a:r>
              <a:rPr lang="en-US" sz="1300" i="1" dirty="0">
                <a:solidFill>
                  <a:schemeClr val="bg1"/>
                </a:solidFill>
                <a:latin typeface="Times New Roman" panose="02020603050405020304" pitchFamily="18" charset="0"/>
                <a:cs typeface="Times New Roman" panose="02020603050405020304" pitchFamily="18" charset="0"/>
              </a:rPr>
              <a:t>P-E hysteresis loops under 10 Hz of P(VDF-HFP) with different amount of BTO (From 0 wt.% to 4 wt.% ) under (a) 50MV/m and (b) maximum electric field before breakdown</a:t>
            </a:r>
          </a:p>
        </p:txBody>
      </p:sp>
      <p:sp>
        <p:nvSpPr>
          <p:cNvPr id="16" name="Rectangle 15"/>
          <p:cNvSpPr/>
          <p:nvPr/>
        </p:nvSpPr>
        <p:spPr>
          <a:xfrm>
            <a:off x="6312877" y="6110455"/>
            <a:ext cx="5909822" cy="738664"/>
          </a:xfrm>
          <a:prstGeom prst="rect">
            <a:avLst/>
          </a:prstGeom>
        </p:spPr>
        <p:txBody>
          <a:bodyPr wrap="square">
            <a:spAutoFit/>
          </a:bodyPr>
          <a:lstStyle/>
          <a:p>
            <a:pPr algn="ctr"/>
            <a:r>
              <a:rPr lang="en-US" sz="1400" i="1" dirty="0">
                <a:solidFill>
                  <a:schemeClr val="bg1"/>
                </a:solidFill>
                <a:latin typeface="Times New Roman" panose="02020603050405020304" pitchFamily="18" charset="0"/>
                <a:cs typeface="Times New Roman" panose="02020603050405020304" pitchFamily="18" charset="0"/>
              </a:rPr>
              <a:t>Results for (a) Charge and discharge energy density and (b) The Efficiency, and (c) Maximum electric field applied on the sample with different amount of BTO (From 0 wt.% to 4 wt.% ) under 500 kV/cm (50 MV/m)</a:t>
            </a:r>
          </a:p>
        </p:txBody>
      </p:sp>
      <p:sp>
        <p:nvSpPr>
          <p:cNvPr id="20" name="TextBox 19"/>
          <p:cNvSpPr txBox="1"/>
          <p:nvPr/>
        </p:nvSpPr>
        <p:spPr>
          <a:xfrm>
            <a:off x="1017830" y="3215693"/>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(a)</a:t>
            </a:r>
          </a:p>
        </p:txBody>
      </p:sp>
      <p:sp>
        <p:nvSpPr>
          <p:cNvPr id="21" name="TextBox 20"/>
          <p:cNvSpPr txBox="1"/>
          <p:nvPr/>
        </p:nvSpPr>
        <p:spPr>
          <a:xfrm>
            <a:off x="990264" y="5521834"/>
            <a:ext cx="393056"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(b)</a:t>
            </a:r>
          </a:p>
        </p:txBody>
      </p:sp>
      <p:pic>
        <p:nvPicPr>
          <p:cNvPr id="12" name="Picture 11"/>
          <p:cNvPicPr>
            <a:picLocks noChangeAspect="1"/>
          </p:cNvPicPr>
          <p:nvPr/>
        </p:nvPicPr>
        <p:blipFill>
          <a:blip r:embed="rId6"/>
          <a:stretch>
            <a:fillRect/>
          </a:stretch>
        </p:blipFill>
        <p:spPr>
          <a:xfrm>
            <a:off x="5818366" y="1205342"/>
            <a:ext cx="3186916" cy="2548064"/>
          </a:xfrm>
          <a:prstGeom prst="rect">
            <a:avLst/>
          </a:prstGeom>
        </p:spPr>
      </p:pic>
      <p:pic>
        <p:nvPicPr>
          <p:cNvPr id="14" name="Picture 1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68972" y="3818061"/>
            <a:ext cx="2789931" cy="2280290"/>
          </a:xfrm>
          <a:prstGeom prst="rect">
            <a:avLst/>
          </a:prstGeom>
        </p:spPr>
      </p:pic>
      <p:sp>
        <p:nvSpPr>
          <p:cNvPr id="17" name="TextBox 16"/>
          <p:cNvSpPr txBox="1"/>
          <p:nvPr/>
        </p:nvSpPr>
        <p:spPr>
          <a:xfrm>
            <a:off x="6239640" y="3131218"/>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(a)</a:t>
            </a:r>
          </a:p>
        </p:txBody>
      </p:sp>
      <p:sp>
        <p:nvSpPr>
          <p:cNvPr id="18" name="TextBox 17"/>
          <p:cNvSpPr txBox="1"/>
          <p:nvPr/>
        </p:nvSpPr>
        <p:spPr>
          <a:xfrm>
            <a:off x="9383131" y="3170843"/>
            <a:ext cx="393056"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(b)</a:t>
            </a:r>
          </a:p>
        </p:txBody>
      </p:sp>
      <p:sp>
        <p:nvSpPr>
          <p:cNvPr id="22" name="Rectangle 21"/>
          <p:cNvSpPr/>
          <p:nvPr/>
        </p:nvSpPr>
        <p:spPr>
          <a:xfrm>
            <a:off x="444399" y="-92401"/>
            <a:ext cx="7863819" cy="1323439"/>
          </a:xfrm>
          <a:prstGeom prst="rect">
            <a:avLst/>
          </a:prstGeom>
        </p:spPr>
        <p:txBody>
          <a:bodyPr wrap="none">
            <a:spAutoFit/>
          </a:bodyPr>
          <a:lstStyle/>
          <a:p>
            <a:pPr lvl="0" defTabSz="457200"/>
            <a:r>
              <a:rPr lang="en-US" sz="4000" dirty="0">
                <a:latin typeface="+mj-lt"/>
                <a:cs typeface="Times New Roman" panose="02020603050405020304" pitchFamily="18" charset="0"/>
              </a:rPr>
              <a:t>Experimental Results and Discussion:</a:t>
            </a:r>
          </a:p>
          <a:p>
            <a:pPr lvl="0" defTabSz="457200"/>
            <a:r>
              <a:rPr lang="en-US" sz="4000" dirty="0">
                <a:latin typeface="+mj-lt"/>
                <a:cs typeface="Times New Roman" panose="02020603050405020304" pitchFamily="18" charset="0"/>
              </a:rPr>
              <a:t>Polymer-Ceramic Composite</a:t>
            </a:r>
          </a:p>
        </p:txBody>
      </p:sp>
      <p:sp>
        <p:nvSpPr>
          <p:cNvPr id="23" name="Arrow: Down 22"/>
          <p:cNvSpPr/>
          <p:nvPr/>
        </p:nvSpPr>
        <p:spPr>
          <a:xfrm>
            <a:off x="7508716" y="2240704"/>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Arrow: Down 23"/>
          <p:cNvSpPr/>
          <p:nvPr/>
        </p:nvSpPr>
        <p:spPr>
          <a:xfrm>
            <a:off x="7508716" y="2906477"/>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Arrow: Down 24"/>
          <p:cNvSpPr/>
          <p:nvPr/>
        </p:nvSpPr>
        <p:spPr>
          <a:xfrm rot="10800000">
            <a:off x="10633398" y="1919145"/>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Arrow: Down 25"/>
          <p:cNvSpPr/>
          <p:nvPr/>
        </p:nvSpPr>
        <p:spPr>
          <a:xfrm rot="10800000">
            <a:off x="9121074" y="4222428"/>
            <a:ext cx="160256" cy="27809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27" name="Picture 26">
            <a:extLst>
              <a:ext uri="{FF2B5EF4-FFF2-40B4-BE49-F238E27FC236}">
                <a16:creationId xmlns:a16="http://schemas.microsoft.com/office/drawing/2014/main" id="{5B077FD5-7966-4C03-BCA4-41D67EAEED0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28" name="Rectangle 27">
            <a:extLst>
              <a:ext uri="{FF2B5EF4-FFF2-40B4-BE49-F238E27FC236}">
                <a16:creationId xmlns:a16="http://schemas.microsoft.com/office/drawing/2014/main" id="{B88D1732-CB6E-4023-9E0A-93E2F21938EC}"/>
              </a:ext>
            </a:extLst>
          </p:cNvPr>
          <p:cNvSpPr/>
          <p:nvPr/>
        </p:nvSpPr>
        <p:spPr>
          <a:xfrm flipH="1">
            <a:off x="5192039" y="1798384"/>
            <a:ext cx="45719" cy="497795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9" name="TextBox 28">
            <a:extLst>
              <a:ext uri="{FF2B5EF4-FFF2-40B4-BE49-F238E27FC236}">
                <a16:creationId xmlns:a16="http://schemas.microsoft.com/office/drawing/2014/main" id="{B07AE61F-E7AF-4496-8601-6AAC17DA9673}"/>
              </a:ext>
            </a:extLst>
          </p:cNvPr>
          <p:cNvSpPr txBox="1"/>
          <p:nvPr/>
        </p:nvSpPr>
        <p:spPr>
          <a:xfrm>
            <a:off x="-55957" y="1089712"/>
            <a:ext cx="5930886" cy="461665"/>
          </a:xfrm>
          <a:prstGeom prst="rect">
            <a:avLst/>
          </a:prstGeom>
          <a:noFill/>
        </p:spPr>
        <p:txBody>
          <a:bodyPr wrap="square" rtlCol="0">
            <a:spAutoFit/>
          </a:bodyPr>
          <a:lstStyle/>
          <a:p>
            <a:pPr marL="285750" indent="-285750">
              <a:buFont typeface="Wingdings" panose="05000000000000000000" pitchFamily="2" charset="2"/>
              <a:buChar char="v"/>
            </a:pPr>
            <a:r>
              <a:rPr lang="en-US" sz="2400" dirty="0">
                <a:solidFill>
                  <a:srgbClr val="0070C0"/>
                </a:solidFill>
                <a:latin typeface="Times New Roman" panose="02020603050405020304" pitchFamily="18" charset="0"/>
                <a:cs typeface="Times New Roman" panose="02020603050405020304" pitchFamily="18" charset="0"/>
              </a:rPr>
              <a:t>The improvement of energy storage density:</a:t>
            </a:r>
          </a:p>
        </p:txBody>
      </p:sp>
      <p:sp>
        <p:nvSpPr>
          <p:cNvPr id="19" name="TextBox 18"/>
          <p:cNvSpPr txBox="1"/>
          <p:nvPr/>
        </p:nvSpPr>
        <p:spPr>
          <a:xfrm>
            <a:off x="7965671" y="5498769"/>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(c)</a:t>
            </a:r>
          </a:p>
        </p:txBody>
      </p:sp>
    </p:spTree>
    <p:extLst>
      <p:ext uri="{BB962C8B-B14F-4D97-AF65-F5344CB8AC3E}">
        <p14:creationId xmlns:p14="http://schemas.microsoft.com/office/powerpoint/2010/main" val="4117296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54326" y="2003092"/>
            <a:ext cx="4356045" cy="3484836"/>
          </a:xfrm>
          <a:prstGeom prst="rect">
            <a:avLst/>
          </a:prstGeom>
        </p:spPr>
      </p:pic>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30123" y="2003092"/>
            <a:ext cx="4447155" cy="3557724"/>
          </a:xfrm>
          <a:prstGeom prst="rect">
            <a:avLst/>
          </a:prstGeom>
        </p:spPr>
      </p:pic>
      <p:sp>
        <p:nvSpPr>
          <p:cNvPr id="9" name="Rectangle 8"/>
          <p:cNvSpPr/>
          <p:nvPr/>
        </p:nvSpPr>
        <p:spPr>
          <a:xfrm>
            <a:off x="3012735" y="5644481"/>
            <a:ext cx="6096000" cy="584775"/>
          </a:xfrm>
          <a:prstGeom prst="rect">
            <a:avLst/>
          </a:prstGeom>
        </p:spPr>
        <p:txBody>
          <a:bodyPr>
            <a:spAutoFit/>
          </a:bodyPr>
          <a:lstStyle/>
          <a:p>
            <a:pPr lvl="0" algn="ctr"/>
            <a:r>
              <a:rPr lang="en-US" sz="1600" i="1" dirty="0">
                <a:solidFill>
                  <a:schemeClr val="bg1"/>
                </a:solidFill>
                <a:latin typeface="Times New Roman" panose="02020603050405020304" pitchFamily="18" charset="0"/>
                <a:cs typeface="Times New Roman" panose="02020603050405020304" pitchFamily="18" charset="0"/>
              </a:rPr>
              <a:t>The electric field dependence of  (a) Charge and discharge energy density and (b) The Efficiency of P(VDF-HFP) with 2 wt.% of  BTO </a:t>
            </a:r>
          </a:p>
        </p:txBody>
      </p:sp>
      <p:cxnSp>
        <p:nvCxnSpPr>
          <p:cNvPr id="11" name="Straight Arrow Connector 10"/>
          <p:cNvCxnSpPr>
            <a:cxnSpLocks/>
          </p:cNvCxnSpPr>
          <p:nvPr/>
        </p:nvCxnSpPr>
        <p:spPr>
          <a:xfrm flipV="1">
            <a:off x="4190753" y="3282072"/>
            <a:ext cx="871979" cy="14141"/>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532780" y="3438625"/>
            <a:ext cx="74000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1742411" y="4703220"/>
            <a:ext cx="383438"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(a)</a:t>
            </a:r>
          </a:p>
        </p:txBody>
      </p:sp>
      <p:sp>
        <p:nvSpPr>
          <p:cNvPr id="12" name="TextBox 11"/>
          <p:cNvSpPr txBox="1"/>
          <p:nvPr/>
        </p:nvSpPr>
        <p:spPr>
          <a:xfrm>
            <a:off x="6846450" y="4760347"/>
            <a:ext cx="393056" cy="307777"/>
          </a:xfrm>
          <a:prstGeom prst="rect">
            <a:avLst/>
          </a:prstGeom>
          <a:noFill/>
        </p:spPr>
        <p:txBody>
          <a:bodyPr wrap="none" rtlCol="0">
            <a:spAutoFit/>
          </a:bodyPr>
          <a:lstStyle/>
          <a:p>
            <a:r>
              <a:rPr lang="en-US" sz="1400" dirty="0">
                <a:solidFill>
                  <a:schemeClr val="bg1"/>
                </a:solidFill>
                <a:latin typeface="Times New Roman" panose="02020603050405020304" pitchFamily="18" charset="0"/>
                <a:cs typeface="Times New Roman" panose="02020603050405020304" pitchFamily="18" charset="0"/>
              </a:rPr>
              <a:t>(b)</a:t>
            </a:r>
          </a:p>
        </p:txBody>
      </p:sp>
      <p:sp>
        <p:nvSpPr>
          <p:cNvPr id="13" name="Rectangle 12"/>
          <p:cNvSpPr/>
          <p:nvPr/>
        </p:nvSpPr>
        <p:spPr>
          <a:xfrm>
            <a:off x="615777" y="-123364"/>
            <a:ext cx="7863819" cy="1323439"/>
          </a:xfrm>
          <a:prstGeom prst="rect">
            <a:avLst/>
          </a:prstGeom>
        </p:spPr>
        <p:txBody>
          <a:bodyPr wrap="none">
            <a:spAutoFit/>
          </a:bodyPr>
          <a:lstStyle/>
          <a:p>
            <a:pPr lvl="0" defTabSz="457200"/>
            <a:r>
              <a:rPr lang="en-US" sz="4000" dirty="0">
                <a:latin typeface="+mj-lt"/>
                <a:cs typeface="Times New Roman" panose="02020603050405020304" pitchFamily="18" charset="0"/>
              </a:rPr>
              <a:t>Experimental Results and Discussion:</a:t>
            </a:r>
          </a:p>
          <a:p>
            <a:pPr lvl="0" defTabSz="457200"/>
            <a:r>
              <a:rPr lang="en-US" sz="4000" dirty="0">
                <a:latin typeface="+mj-lt"/>
                <a:cs typeface="Times New Roman" panose="02020603050405020304" pitchFamily="18" charset="0"/>
              </a:rPr>
              <a:t>Polymer-Ceramic Composite</a:t>
            </a:r>
          </a:p>
        </p:txBody>
      </p:sp>
      <p:pic>
        <p:nvPicPr>
          <p:cNvPr id="14" name="Picture 13">
            <a:extLst>
              <a:ext uri="{FF2B5EF4-FFF2-40B4-BE49-F238E27FC236}">
                <a16:creationId xmlns:a16="http://schemas.microsoft.com/office/drawing/2014/main" id="{4F09A875-D41D-4A1C-B949-87B1D055D25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1786387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47660"/>
            <a:ext cx="12192000" cy="5610339"/>
          </a:xfrm>
        </p:spPr>
        <p:txBody>
          <a:bodyPr/>
          <a:lstStyle/>
          <a:p>
            <a:pPr marL="342900" indent="-342900">
              <a:spcBef>
                <a:spcPts val="200"/>
              </a:spcBef>
              <a:spcAft>
                <a:spcPts val="600"/>
              </a:spcAft>
              <a:buClr>
                <a:srgbClr val="00B0F0"/>
              </a:buClr>
              <a:buFont typeface="Wingdings" panose="05000000000000000000" pitchFamily="2" charset="2"/>
              <a:buChar char="v"/>
            </a:pPr>
            <a:r>
              <a:rPr lang="en-US" sz="2400" b="0" i="1" dirty="0">
                <a:latin typeface="Times New Roman" panose="02020603050405020304" pitchFamily="18" charset="0"/>
                <a:cs typeface="Times New Roman" panose="02020603050405020304" pitchFamily="18" charset="0"/>
              </a:rPr>
              <a:t>This study shows a novel way to improve a polymer’s dielectric breakdown strength by adding a silane coupling agent. All three silane coupling agents which were used in this study have a significant influence on the dielectric property and dielectric breakdown strength. </a:t>
            </a:r>
          </a:p>
          <a:p>
            <a:pPr marL="342900" indent="-342900">
              <a:spcBef>
                <a:spcPts val="200"/>
              </a:spcBef>
              <a:spcAft>
                <a:spcPts val="600"/>
              </a:spcAft>
              <a:buClr>
                <a:srgbClr val="00B0F0"/>
              </a:buClr>
              <a:buFont typeface="Wingdings" panose="05000000000000000000" pitchFamily="2" charset="2"/>
              <a:buChar char="v"/>
            </a:pPr>
            <a:r>
              <a:rPr lang="en-US" sz="2400" b="0" i="1" dirty="0">
                <a:latin typeface="Times New Roman" panose="02020603050405020304" pitchFamily="18" charset="0"/>
                <a:cs typeface="Times New Roman" panose="02020603050405020304" pitchFamily="18" charset="0"/>
              </a:rPr>
              <a:t>For the fabrication of a polymer-based composite, this research also showed the importance of precisely controlling the amount of silane molecules in the polymer matrix. </a:t>
            </a:r>
          </a:p>
          <a:p>
            <a:pPr marL="342900" indent="-342900">
              <a:lnSpc>
                <a:spcPct val="100000"/>
              </a:lnSpc>
              <a:spcBef>
                <a:spcPts val="200"/>
              </a:spcBef>
              <a:spcAft>
                <a:spcPts val="600"/>
              </a:spcAft>
              <a:buClr>
                <a:srgbClr val="00B0F0"/>
              </a:buClr>
              <a:buFont typeface="Wingdings" panose="05000000000000000000" pitchFamily="2" charset="2"/>
              <a:buChar char="v"/>
            </a:pPr>
            <a:r>
              <a:rPr lang="en-US" sz="2400" b="0" i="1" dirty="0">
                <a:latin typeface="Times New Roman" panose="02020603050405020304" pitchFamily="18" charset="0"/>
                <a:cs typeface="Times New Roman" panose="02020603050405020304" pitchFamily="18" charset="0"/>
              </a:rPr>
              <a:t>In this study, the polymer we studied is P(VDF-HFP), and this polymer itself has a large number of dipoles and high electronegativity Carbon-Fluoride bonds. It is not clear if a similar structure in the silane coupling agent and the polymer chain has an antagonism and synergy effect.</a:t>
            </a:r>
          </a:p>
          <a:p>
            <a:pPr marL="342900" indent="-342900">
              <a:lnSpc>
                <a:spcPct val="100000"/>
              </a:lnSpc>
              <a:spcBef>
                <a:spcPts val="200"/>
              </a:spcBef>
              <a:spcAft>
                <a:spcPts val="600"/>
              </a:spcAft>
              <a:buClr>
                <a:srgbClr val="00B0F0"/>
              </a:buClr>
              <a:buFont typeface="Wingdings" panose="05000000000000000000" pitchFamily="2" charset="2"/>
              <a:buChar char="v"/>
            </a:pPr>
            <a:r>
              <a:rPr lang="en-US" sz="2400" b="0" i="1" dirty="0">
                <a:latin typeface="Times New Roman" panose="02020603050405020304" pitchFamily="18" charset="0"/>
                <a:cs typeface="Times New Roman" panose="02020603050405020304" pitchFamily="18" charset="0"/>
              </a:rPr>
              <a:t>For the polymer-based composite, with the increasing amount of the ceramic filler, both the dielectric constant and loss will increase, and the dielectric breakdown strength will decrease. Adding coupling agents may be a promising way to improve polymer-based composite dielectric breakdown strength.</a:t>
            </a:r>
          </a:p>
        </p:txBody>
      </p:sp>
      <p:sp>
        <p:nvSpPr>
          <p:cNvPr id="4" name="Title 1"/>
          <p:cNvSpPr txBox="1">
            <a:spLocks/>
          </p:cNvSpPr>
          <p:nvPr/>
        </p:nvSpPr>
        <p:spPr>
          <a:xfrm>
            <a:off x="755757" y="239330"/>
            <a:ext cx="10058400" cy="662704"/>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dirty="0"/>
              <a:t>Conclusions</a:t>
            </a:r>
          </a:p>
        </p:txBody>
      </p:sp>
      <p:pic>
        <p:nvPicPr>
          <p:cNvPr id="6" name="Picture 5">
            <a:extLst>
              <a:ext uri="{FF2B5EF4-FFF2-40B4-BE49-F238E27FC236}">
                <a16:creationId xmlns:a16="http://schemas.microsoft.com/office/drawing/2014/main" id="{BF2F5B66-5752-4D90-8370-17173D64B3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3249948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12538" y="289284"/>
            <a:ext cx="10058400" cy="662704"/>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dirty="0"/>
              <a:t>Future work</a:t>
            </a:r>
          </a:p>
        </p:txBody>
      </p:sp>
      <p:sp>
        <p:nvSpPr>
          <p:cNvPr id="8" name="Content Placeholder 2"/>
          <p:cNvSpPr>
            <a:spLocks noGrp="1"/>
          </p:cNvSpPr>
          <p:nvPr>
            <p:ph idx="1"/>
          </p:nvPr>
        </p:nvSpPr>
        <p:spPr>
          <a:xfrm>
            <a:off x="378373" y="1394893"/>
            <a:ext cx="11224348" cy="4690947"/>
          </a:xfrm>
        </p:spPr>
        <p:txBody>
          <a:bodyPr>
            <a:noAutofit/>
          </a:bodyPr>
          <a:lstStyle/>
          <a:p>
            <a:pPr>
              <a:spcBef>
                <a:spcPts val="200"/>
              </a:spcBef>
              <a:spcAft>
                <a:spcPts val="600"/>
              </a:spcAft>
              <a:buClr>
                <a:srgbClr val="00B0F0"/>
              </a:buClr>
              <a:buFont typeface="Wingdings" panose="05000000000000000000" pitchFamily="2" charset="2"/>
              <a:buChar char="v"/>
            </a:pPr>
            <a:r>
              <a:rPr lang="en-US" sz="2400" b="0" i="1" dirty="0">
                <a:latin typeface="Times New Roman" panose="02020603050405020304" pitchFamily="18" charset="0"/>
                <a:cs typeface="Times New Roman" panose="02020603050405020304" pitchFamily="18" charset="0"/>
              </a:rPr>
              <a:t>Some linear dielectric polymers (like PMMA) will be studied for the Polymer-Silane Coupling Agent system. </a:t>
            </a:r>
          </a:p>
          <a:p>
            <a:pPr>
              <a:spcBef>
                <a:spcPts val="200"/>
              </a:spcBef>
              <a:spcAft>
                <a:spcPts val="600"/>
              </a:spcAft>
              <a:buClr>
                <a:srgbClr val="00B0F0"/>
              </a:buClr>
              <a:buFont typeface="Wingdings" panose="05000000000000000000" pitchFamily="2" charset="2"/>
              <a:buChar char="v"/>
            </a:pPr>
            <a:endParaRPr lang="en-US" sz="2400" b="0" i="1" dirty="0">
              <a:latin typeface="Times New Roman" panose="02020603050405020304" pitchFamily="18" charset="0"/>
              <a:cs typeface="Times New Roman" panose="02020603050405020304" pitchFamily="18" charset="0"/>
            </a:endParaRPr>
          </a:p>
          <a:p>
            <a:pPr>
              <a:spcBef>
                <a:spcPts val="200"/>
              </a:spcBef>
              <a:spcAft>
                <a:spcPts val="600"/>
              </a:spcAft>
              <a:buClr>
                <a:srgbClr val="00B0F0"/>
              </a:buClr>
              <a:buFont typeface="Wingdings" panose="05000000000000000000" pitchFamily="2" charset="2"/>
              <a:buChar char="v"/>
            </a:pPr>
            <a:r>
              <a:rPr lang="en-US" sz="2400" b="0" i="1" dirty="0">
                <a:latin typeface="Times New Roman" panose="02020603050405020304" pitchFamily="18" charset="0"/>
                <a:cs typeface="Times New Roman" panose="02020603050405020304" pitchFamily="18" charset="0"/>
              </a:rPr>
              <a:t>The Silane Coupling Agent’s influence on Polymer-Ceramic composites will be studied .</a:t>
            </a:r>
          </a:p>
          <a:p>
            <a:pPr>
              <a:spcBef>
                <a:spcPts val="200"/>
              </a:spcBef>
              <a:spcAft>
                <a:spcPts val="600"/>
              </a:spcAft>
              <a:buClr>
                <a:srgbClr val="00B0F0"/>
              </a:buClr>
              <a:buFont typeface="Wingdings" panose="05000000000000000000" pitchFamily="2" charset="2"/>
              <a:buChar char="v"/>
            </a:pPr>
            <a:endParaRPr lang="en-US" sz="2400" b="0" i="1" dirty="0">
              <a:latin typeface="Times New Roman" panose="02020603050405020304" pitchFamily="18" charset="0"/>
              <a:cs typeface="Times New Roman" panose="02020603050405020304" pitchFamily="18" charset="0"/>
            </a:endParaRPr>
          </a:p>
          <a:p>
            <a:pPr>
              <a:spcBef>
                <a:spcPts val="200"/>
              </a:spcBef>
              <a:spcAft>
                <a:spcPts val="600"/>
              </a:spcAft>
              <a:buClr>
                <a:srgbClr val="00B0F0"/>
              </a:buClr>
              <a:buFont typeface="Wingdings" panose="05000000000000000000" pitchFamily="2" charset="2"/>
              <a:buChar char="v"/>
            </a:pPr>
            <a:r>
              <a:rPr lang="en-US" sz="2400" b="0" i="1" dirty="0">
                <a:latin typeface="Times New Roman" panose="02020603050405020304" pitchFamily="18" charset="0"/>
                <a:cs typeface="Times New Roman" panose="02020603050405020304" pitchFamily="18" charset="0"/>
              </a:rPr>
              <a:t>Our samples will be more thoroughly characterized by evaluation of temperature dependence of dielectric property, and with DSC, DMA, SEM, and XRD. </a:t>
            </a:r>
          </a:p>
          <a:p>
            <a:pPr>
              <a:spcBef>
                <a:spcPts val="200"/>
              </a:spcBef>
              <a:spcAft>
                <a:spcPts val="600"/>
              </a:spcAft>
              <a:buClr>
                <a:srgbClr val="00B0F0"/>
              </a:buClr>
              <a:buFont typeface="Wingdings" panose="05000000000000000000" pitchFamily="2" charset="2"/>
              <a:buChar char="v"/>
            </a:pPr>
            <a:endParaRPr lang="en-US" sz="2400" b="0" i="1" dirty="0">
              <a:latin typeface="Times New Roman" panose="02020603050405020304" pitchFamily="18" charset="0"/>
              <a:cs typeface="Times New Roman" panose="02020603050405020304" pitchFamily="18" charset="0"/>
            </a:endParaRPr>
          </a:p>
          <a:p>
            <a:pPr>
              <a:spcBef>
                <a:spcPts val="200"/>
              </a:spcBef>
              <a:spcAft>
                <a:spcPts val="600"/>
              </a:spcAft>
              <a:buClr>
                <a:srgbClr val="00B0F0"/>
              </a:buClr>
              <a:buFont typeface="Wingdings" panose="05000000000000000000" pitchFamily="2" charset="2"/>
              <a:buChar char="v"/>
            </a:pPr>
            <a:r>
              <a:rPr lang="en-US" sz="2400" b="0" i="1" dirty="0">
                <a:latin typeface="Times New Roman" panose="02020603050405020304" pitchFamily="18" charset="0"/>
                <a:cs typeface="Times New Roman" panose="02020603050405020304" pitchFamily="18" charset="0"/>
              </a:rPr>
              <a:t>The mechanical properties of materials made of the polymer-coupling agent all-organic composite and polymer-ceramic composite will be tested. </a:t>
            </a:r>
          </a:p>
        </p:txBody>
      </p:sp>
      <p:pic>
        <p:nvPicPr>
          <p:cNvPr id="6" name="Picture 5">
            <a:extLst>
              <a:ext uri="{FF2B5EF4-FFF2-40B4-BE49-F238E27FC236}">
                <a16:creationId xmlns:a16="http://schemas.microsoft.com/office/drawing/2014/main" id="{FE98975D-8504-4203-A1C0-D34BD5714E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267013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081353" y="2250331"/>
            <a:ext cx="6122189" cy="1446550"/>
          </a:xfrm>
          <a:prstGeom prst="rect">
            <a:avLst/>
          </a:prstGeom>
        </p:spPr>
        <p:txBody>
          <a:bodyPr wrap="none">
            <a:spAutoFit/>
          </a:bodyPr>
          <a:lstStyle/>
          <a:p>
            <a:pPr lvl="0" algn="ctr" defTabSz="457200"/>
            <a:r>
              <a:rPr lang="en-US" sz="4400" dirty="0">
                <a:solidFill>
                  <a:srgbClr val="000000"/>
                </a:solidFill>
                <a:latin typeface="Times New Roman" panose="02020603050405020304" pitchFamily="18" charset="0"/>
                <a:cs typeface="Times New Roman" panose="02020603050405020304" pitchFamily="18" charset="0"/>
              </a:rPr>
              <a:t>Thanks for your attention!</a:t>
            </a:r>
          </a:p>
          <a:p>
            <a:pPr lvl="0" algn="ctr" defTabSz="457200"/>
            <a:r>
              <a:rPr lang="en-US" sz="4400" dirty="0">
                <a:solidFill>
                  <a:srgbClr val="000000"/>
                </a:solidFill>
                <a:latin typeface="Times New Roman" panose="02020603050405020304" pitchFamily="18" charset="0"/>
                <a:cs typeface="Times New Roman" panose="02020603050405020304" pitchFamily="18" charset="0"/>
              </a:rPr>
              <a:t>Any questions? </a:t>
            </a:r>
          </a:p>
        </p:txBody>
      </p:sp>
      <p:pic>
        <p:nvPicPr>
          <p:cNvPr id="6" name="Picture 5">
            <a:extLst>
              <a:ext uri="{FF2B5EF4-FFF2-40B4-BE49-F238E27FC236}">
                <a16:creationId xmlns:a16="http://schemas.microsoft.com/office/drawing/2014/main" id="{23AED02B-D14C-4B02-A35E-033001AC84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2725064368"/>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70d49a98-0950-4713-abca-7acd73737dc2">K4M5MV35FJZQ-1129775207-497</_dlc_DocId>
    <_dlc_DocIdUrl xmlns="70d49a98-0950-4713-abca-7acd73737dc2">
      <Url>https://sharepoint.msfc.nasa.gov/sites/projects/ISM/_layouts/15/DocIdRedir.aspx?ID=K4M5MV35FJZQ-1129775207-497</Url>
      <Description>K4M5MV35FJZQ-1129775207-497</Description>
    </_dlc_DocIdUrl>
    <SharedWithUsers xmlns="9b8c95c6-d482-4990-9fd9-a18d38644942">
      <UserInfo>
        <DisplayName>Hill, Curtis W (MSFC-EM42)[ESSCA]</DisplayName>
        <AccountId>210</AccountId>
        <AccountType/>
      </UserInfo>
      <UserInfo>
        <DisplayName>Prater, Tracie J. (MSFC-EM04)</DisplayName>
        <AccountId>222</AccountId>
        <AccountType/>
      </UserInfo>
      <UserInfo>
        <DisplayName>Roberts, Christopher E. (MSFC-EM04)</DisplayName>
        <AccountId>224</AccountId>
        <AccountType/>
      </UserInfo>
      <UserInfo>
        <DisplayName>Blanchard, Alexander J. (MSFC-EM04)</DisplayName>
        <AccountId>372</AccountId>
        <AccountType/>
      </UserInfo>
      <UserInfo>
        <DisplayName>Hall, Phillip B. (MSFC-ST23)</DisplayName>
        <AccountId>105</AccountId>
        <AccountType/>
      </UserInfo>
      <UserInfo>
        <DisplayName>Ledbetter, Frank E. (MSFC-ST23)[MIPSS SME]</DisplayName>
        <AccountId>217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20870B7A613EFB45BDAE6DA9A3351468" ma:contentTypeVersion="1" ma:contentTypeDescription="Create a new document." ma:contentTypeScope="" ma:versionID="4b42ed311449b2826a6656b2e0652d56">
  <xsd:schema xmlns:xsd="http://www.w3.org/2001/XMLSchema" xmlns:xs="http://www.w3.org/2001/XMLSchema" xmlns:p="http://schemas.microsoft.com/office/2006/metadata/properties" xmlns:ns2="70d49a98-0950-4713-abca-7acd73737dc2" xmlns:ns3="9b8c95c6-d482-4990-9fd9-a18d38644942" targetNamespace="http://schemas.microsoft.com/office/2006/metadata/properties" ma:root="true" ma:fieldsID="b105f06f3b7dffe48c6ae5c8de4cb45c" ns2:_="" ns3:_="">
    <xsd:import namespace="70d49a98-0950-4713-abca-7acd73737dc2"/>
    <xsd:import namespace="9b8c95c6-d482-4990-9fd9-a18d38644942"/>
    <xsd:element name="properties">
      <xsd:complexType>
        <xsd:sequence>
          <xsd:element name="documentManagement">
            <xsd:complexType>
              <xsd:all>
                <xsd:element ref="ns2:_dlc_DocId" minOccurs="0"/>
                <xsd:element ref="ns2:_dlc_DocIdUrl" minOccurs="0"/>
                <xsd:element ref="ns2:_dlc_DocIdPersist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d49a98-0950-4713-abca-7acd73737dc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b8c95c6-d482-4990-9fd9-a18d3864494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883750-2572-464E-92E5-A8622520331C}">
  <ds:schemaRefs>
    <ds:schemaRef ds:uri="http://schemas.microsoft.com/sharepoint/events"/>
  </ds:schemaRefs>
</ds:datastoreItem>
</file>

<file path=customXml/itemProps2.xml><?xml version="1.0" encoding="utf-8"?>
<ds:datastoreItem xmlns:ds="http://schemas.openxmlformats.org/officeDocument/2006/customXml" ds:itemID="{07F6CF94-3835-4291-A7F5-6B61552363F6}">
  <ds:schemaRefs>
    <ds:schemaRef ds:uri="http://purl.org/dc/elements/1.1/"/>
    <ds:schemaRef ds:uri="http://schemas.microsoft.com/office/infopath/2007/PartnerControls"/>
    <ds:schemaRef ds:uri="http://schemas.openxmlformats.org/package/2006/metadata/core-properties"/>
    <ds:schemaRef ds:uri="http://purl.org/dc/terms/"/>
    <ds:schemaRef ds:uri="http://schemas.microsoft.com/office/2006/metadata/properties"/>
    <ds:schemaRef ds:uri="9b8c95c6-d482-4990-9fd9-a18d38644942"/>
    <ds:schemaRef ds:uri="http://schemas.microsoft.com/office/2006/documentManagement/types"/>
    <ds:schemaRef ds:uri="70d49a98-0950-4713-abca-7acd73737dc2"/>
    <ds:schemaRef ds:uri="http://www.w3.org/XML/1998/namespace"/>
    <ds:schemaRef ds:uri="http://purl.org/dc/dcmitype/"/>
  </ds:schemaRefs>
</ds:datastoreItem>
</file>

<file path=customXml/itemProps3.xml><?xml version="1.0" encoding="utf-8"?>
<ds:datastoreItem xmlns:ds="http://schemas.openxmlformats.org/officeDocument/2006/customXml" ds:itemID="{67AE54FD-935F-41B7-A2AD-D82757891F94}">
  <ds:schemaRefs>
    <ds:schemaRef ds:uri="http://schemas.microsoft.com/sharepoint/v3/contenttype/forms"/>
  </ds:schemaRefs>
</ds:datastoreItem>
</file>

<file path=customXml/itemProps4.xml><?xml version="1.0" encoding="utf-8"?>
<ds:datastoreItem xmlns:ds="http://schemas.openxmlformats.org/officeDocument/2006/customXml" ds:itemID="{BF482725-85F4-4F74-9653-04D575DE96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d49a98-0950-4713-abca-7acd73737dc2"/>
    <ds:schemaRef ds:uri="9b8c95c6-d482-4990-9fd9-a18d386449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36849</TotalTime>
  <Words>3647</Words>
  <Application>Microsoft Office PowerPoint</Application>
  <PresentationFormat>Widescreen</PresentationFormat>
  <Paragraphs>316</Paragraphs>
  <Slides>25</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.AppleSystemUIFont</vt:lpstr>
      <vt:lpstr>Arial</vt:lpstr>
      <vt:lpstr>Arial</vt:lpstr>
      <vt:lpstr>Arial Bold</vt:lpstr>
      <vt:lpstr>Calibri</vt:lpstr>
      <vt:lpstr>Cambria Math</vt:lpstr>
      <vt:lpstr>Times New Roman</vt:lpstr>
      <vt:lpstr>Wingdings</vt:lpstr>
      <vt:lpstr>2_Office Theme</vt:lpstr>
      <vt:lpstr>PowerPoint Presentation</vt:lpstr>
      <vt:lpstr>Outline</vt:lpstr>
      <vt:lpstr>PowerPoint Presentation</vt:lpstr>
      <vt:lpstr>On-Demand Manufacturing of Electronics (ODME) Overview</vt:lpstr>
      <vt:lpstr>On-Demand Manufacturing of Electronics (ODME) Overview</vt:lpstr>
      <vt:lpstr>PowerPoint Presentation</vt:lpstr>
      <vt:lpstr>Mechanism of Dielectric Materials</vt:lpstr>
      <vt:lpstr>Mechanism of Dielectric Materials:  Dielectric Composite</vt:lpstr>
      <vt:lpstr>The Mechanism of  Coupling Agent</vt:lpstr>
      <vt:lpstr>Sample Preparation and Characterization: Polymer-Coupling Agent All-Organic Composite</vt:lpstr>
      <vt:lpstr>Sample  Characterization:  Polymer-Coupling Agent All-Organic Composite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dc:creator>
  <cp:lastModifiedBy>Jones, Jennifer M. (MSFC-EM42)[ESSCA]</cp:lastModifiedBy>
  <cp:revision>841</cp:revision>
  <cp:lastPrinted>2017-06-09T12:17:02Z</cp:lastPrinted>
  <dcterms:created xsi:type="dcterms:W3CDTF">2011-06-13T11:07:26Z</dcterms:created>
  <dcterms:modified xsi:type="dcterms:W3CDTF">2021-05-24T16:33:27Z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0x01010020870B7A613EFB45BDAE6DA9A3351468</vt:lpwstr>
  </property>
  <property fmtid="{D5CDD505-2E9C-101B-9397-08002B2CF9AE}" pid="3" name="Order">
    <vt:r8>939900</vt:r8>
  </property>
  <property fmtid="{D5CDD505-2E9C-101B-9397-08002B2CF9AE}" pid="4" name="ComplianceAssetId">
    <vt:lpwstr/>
  </property>
  <property fmtid="{D5CDD505-2E9C-101B-9397-08002B2CF9AE}" pid="5" name="_dlc_DocIdItemGuid">
    <vt:lpwstr>d6246981-4af7-4198-9e96-e98a18ba64fc</vt:lpwstr>
  </property>
</Properties>
</file>